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6" r:id="rId2"/>
    <p:sldId id="275" r:id="rId3"/>
    <p:sldId id="277" r:id="rId4"/>
    <p:sldId id="278" r:id="rId5"/>
    <p:sldId id="292" r:id="rId6"/>
    <p:sldId id="279" r:id="rId7"/>
    <p:sldId id="280" r:id="rId8"/>
    <p:sldId id="281" r:id="rId9"/>
    <p:sldId id="282" r:id="rId10"/>
    <p:sldId id="283" r:id="rId11"/>
    <p:sldId id="284" r:id="rId12"/>
    <p:sldId id="293" r:id="rId13"/>
    <p:sldId id="285" r:id="rId14"/>
    <p:sldId id="286" r:id="rId15"/>
    <p:sldId id="288" r:id="rId16"/>
    <p:sldId id="289" r:id="rId17"/>
    <p:sldId id="290" r:id="rId18"/>
    <p:sldId id="287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1"/>
    <a:srgbClr val="000000"/>
    <a:srgbClr val="ECECEC"/>
    <a:srgbClr val="00A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6"/>
    <p:restoredTop sz="94667"/>
  </p:normalViewPr>
  <p:slideViewPr>
    <p:cSldViewPr snapToGrid="0" snapToObjects="1">
      <p:cViewPr varScale="1">
        <p:scale>
          <a:sx n="71" d="100"/>
          <a:sy n="71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7335A-4067-4514-AF5C-73B912DE7A5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4527E-398E-450E-9F9A-78BF5D8D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4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4527E-398E-450E-9F9A-78BF5D8D4E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7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4527E-398E-450E-9F9A-78BF5D8D4E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9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5998DAD-BA68-6A4A-8E08-11E63D4E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55" y="2"/>
            <a:ext cx="10770307" cy="1006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7950C0-0F1E-0247-8576-15ECD3B7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655" y="1220134"/>
            <a:ext cx="10770307" cy="476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864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7CCFD7-84D2-8D42-8369-F0A6DB29BE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B1DF0-BBCE-D54C-B104-45656FE06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</a:blip>
          <a:srcRect l="40583" t="1233" b="1233"/>
          <a:stretch/>
        </p:blipFill>
        <p:spPr>
          <a:xfrm>
            <a:off x="0" y="-1"/>
            <a:ext cx="4177862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133610-2DE7-E64B-B044-20B9F3770E90}"/>
              </a:ext>
            </a:extLst>
          </p:cNvPr>
          <p:cNvSpPr/>
          <p:nvPr userDrawn="1"/>
        </p:nvSpPr>
        <p:spPr>
          <a:xfrm>
            <a:off x="4910504" y="3357206"/>
            <a:ext cx="417454" cy="5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7A3491-F1EB-4240-82B2-6B4EE821C9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155364"/>
            <a:ext cx="12192000" cy="78909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6B98D4A-DA89-F346-8092-58CD8E5BA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10136" y="2708476"/>
            <a:ext cx="5878513" cy="498273"/>
          </a:xfrm>
        </p:spPr>
        <p:txBody>
          <a:bodyPr lIns="0"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84C4C517-C563-0944-9F59-4E323ABFF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138" y="3565525"/>
            <a:ext cx="5878512" cy="1320800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584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C21561-997F-144C-8588-62A011E435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7040D-B547-5C43-9B16-CD325F63FF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48" y="560337"/>
            <a:ext cx="2792413" cy="2792413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1B88589-DCFB-1F42-8ED7-B7DC8A5A3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55599" y="560337"/>
            <a:ext cx="2792413" cy="2792413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B08A137-699C-F848-B3C9-E5F842F0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22348" y="3505099"/>
            <a:ext cx="2792413" cy="2792413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6A36F9D-F411-EF49-AB8B-3F338F804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55599" y="3505099"/>
            <a:ext cx="2792413" cy="2792413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CF49A6-14F2-534D-959B-E3C0750F1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988" y="3544645"/>
            <a:ext cx="4540045" cy="523709"/>
          </a:xfrm>
        </p:spPr>
        <p:txBody>
          <a:bodyPr lIns="0">
            <a:normAutofit/>
          </a:bodyPr>
          <a:lstStyle>
            <a:lvl1pPr>
              <a:defRPr sz="30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6C2EAD2-3B30-594C-ADC2-A7F34F751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988" y="3352750"/>
            <a:ext cx="419100" cy="50800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011836A-0A91-C54A-A998-4C993ED3F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988" y="4209449"/>
            <a:ext cx="4540250" cy="1603375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862F11-4217-A34E-A971-AEAE4AF6C16A}"/>
              </a:ext>
            </a:extLst>
          </p:cNvPr>
          <p:cNvSpPr/>
          <p:nvPr userDrawn="1"/>
        </p:nvSpPr>
        <p:spPr>
          <a:xfrm rot="16200000" flipV="1">
            <a:off x="2604211" y="3406064"/>
            <a:ext cx="5737175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8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/Graph/Char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FC099-229F-D444-B9AB-46C3FC9762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4141EFDE-A271-8649-9C6C-0475D44E79B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429104" y="3520179"/>
            <a:ext cx="3088350" cy="3028286"/>
          </a:xfrm>
          <a:pattFill prst="dotGrid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Picture or </a:t>
            </a:r>
          </a:p>
          <a:p>
            <a:pPr lvl="0"/>
            <a:r>
              <a:rPr lang="en-US" dirty="0"/>
              <a:t>Graph or</a:t>
            </a:r>
          </a:p>
          <a:p>
            <a:pPr lvl="0"/>
            <a:r>
              <a:rPr lang="en-US" dirty="0"/>
              <a:t>Chart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0CF1F5-9874-C74E-8576-2DE3D3016D6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29102" y="287318"/>
            <a:ext cx="5762897" cy="3050502"/>
          </a:xfrm>
          <a:pattFill prst="dotGrid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Picture or </a:t>
            </a:r>
          </a:p>
          <a:p>
            <a:pPr lvl="0"/>
            <a:r>
              <a:rPr lang="en-US" dirty="0"/>
              <a:t>Graph or</a:t>
            </a:r>
          </a:p>
          <a:p>
            <a:pPr lvl="0"/>
            <a:r>
              <a:rPr lang="en-US" dirty="0"/>
              <a:t>Chart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CF49A6-14F2-534D-959B-E3C0750F1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193" y="2203509"/>
            <a:ext cx="4597208" cy="1124776"/>
          </a:xfrm>
        </p:spPr>
        <p:txBody>
          <a:bodyPr lIns="0">
            <a:normAutofit/>
          </a:bodyPr>
          <a:lstStyle>
            <a:lvl1pPr>
              <a:defRPr sz="40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6C2EAD2-3B30-594C-ADC2-A7F34F751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193" y="2045020"/>
            <a:ext cx="419100" cy="50800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011836A-0A91-C54A-A998-4C993ED3F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6193" y="3502111"/>
            <a:ext cx="4597207" cy="1603375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3AC9579-94BC-F347-82B5-81A136010D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58293" y="3520180"/>
            <a:ext cx="2433707" cy="3028285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34DC3-EDC7-504B-9D4C-D71D365CBA28}"/>
              </a:ext>
            </a:extLst>
          </p:cNvPr>
          <p:cNvSpPr/>
          <p:nvPr userDrawn="1"/>
        </p:nvSpPr>
        <p:spPr>
          <a:xfrm rot="16200000" flipV="1">
            <a:off x="3344809" y="3406140"/>
            <a:ext cx="55481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1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 graph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FDFF23-91EB-AF4F-9D3E-DAAAB447F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49E5B0-AD06-3447-B5AD-1EEBDAD24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072" y="1359045"/>
            <a:ext cx="4883966" cy="845565"/>
          </a:xfrm>
        </p:spPr>
        <p:txBody>
          <a:bodyPr lIns="0">
            <a:normAutofit/>
          </a:bodyPr>
          <a:lstStyle>
            <a:lvl1pPr>
              <a:defRPr sz="40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B1EA5D29-B45E-A943-B450-3ADCEC0088F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991350" y="1179513"/>
            <a:ext cx="4670425" cy="4679950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A224A55-6892-1F4D-BB3D-57292D996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865" y="4900084"/>
            <a:ext cx="4884173" cy="80168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218E6-82A2-3E4D-AF4B-0D4B356901FB}"/>
              </a:ext>
            </a:extLst>
          </p:cNvPr>
          <p:cNvSpPr/>
          <p:nvPr userDrawn="1"/>
        </p:nvSpPr>
        <p:spPr>
          <a:xfrm>
            <a:off x="0" y="0"/>
            <a:ext cx="4031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F5DE094-0AA6-E848-BB4F-8189A56C76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5866" y="2493793"/>
            <a:ext cx="4884173" cy="2073257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4059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page photo le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40BD94-F741-9B4D-9B3E-5B8CF98FD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399DC4D-AF52-A64D-8A74-E32657114E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2517" y="5060898"/>
            <a:ext cx="3343275" cy="1155700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/>
            </a:lvl1pPr>
            <a:lvl2pPr>
              <a:lnSpc>
                <a:spcPct val="100000"/>
              </a:lnSpc>
              <a:defRPr sz="1400"/>
            </a:lvl2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BD08C-5AFE-4A48-B2D4-3C82A95A9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5542" y="872908"/>
            <a:ext cx="4540045" cy="845565"/>
          </a:xfrm>
        </p:spPr>
        <p:txBody>
          <a:bodyPr lIns="0">
            <a:normAutofit/>
          </a:bodyPr>
          <a:lstStyle>
            <a:lvl1pPr>
              <a:defRPr sz="40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0B0BB2-1C5B-4C45-ACD7-3DBD257B795A}"/>
              </a:ext>
            </a:extLst>
          </p:cNvPr>
          <p:cNvSpPr/>
          <p:nvPr userDrawn="1"/>
        </p:nvSpPr>
        <p:spPr>
          <a:xfrm>
            <a:off x="7064477" y="4033554"/>
            <a:ext cx="629265" cy="62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BCF452-7C24-794F-8D24-76BF98F3BC6D}"/>
              </a:ext>
            </a:extLst>
          </p:cNvPr>
          <p:cNvSpPr/>
          <p:nvPr userDrawn="1"/>
        </p:nvSpPr>
        <p:spPr>
          <a:xfrm>
            <a:off x="7064477" y="5272419"/>
            <a:ext cx="629265" cy="62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A68905-2159-2546-BDFA-DE84F4368ACE}"/>
              </a:ext>
            </a:extLst>
          </p:cNvPr>
          <p:cNvSpPr txBox="1">
            <a:spLocks/>
          </p:cNvSpPr>
          <p:nvPr userDrawn="1"/>
        </p:nvSpPr>
        <p:spPr>
          <a:xfrm>
            <a:off x="7192298" y="4155046"/>
            <a:ext cx="344128" cy="440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B0D6A0-0FD5-7B4D-8D2E-D8B47C618A98}"/>
              </a:ext>
            </a:extLst>
          </p:cNvPr>
          <p:cNvSpPr txBox="1">
            <a:spLocks/>
          </p:cNvSpPr>
          <p:nvPr userDrawn="1"/>
        </p:nvSpPr>
        <p:spPr>
          <a:xfrm>
            <a:off x="7206812" y="5419436"/>
            <a:ext cx="344128" cy="37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19DE9F-D8FF-1546-BC51-5F11B2770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5542" y="681013"/>
            <a:ext cx="419100" cy="50800"/>
          </a:xfrm>
          <a:prstGeom prst="rect">
            <a:avLst/>
          </a:prstGeom>
        </p:spPr>
      </p:pic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70B1DA8-4B2E-1E4D-8BC5-778B254DBF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5542" y="1892300"/>
            <a:ext cx="4540250" cy="1603375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F63C2711-92A0-144B-B4A6-EC93110A5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2517" y="3770313"/>
            <a:ext cx="3343275" cy="1155700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/>
            </a:lvl1pPr>
            <a:lvl2pPr>
              <a:lnSpc>
                <a:spcPct val="100000"/>
              </a:lnSpc>
              <a:defRPr sz="1400"/>
            </a:lvl2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6FC33E11-0C61-B347-ADCA-56B1966492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24562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7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31CFA6-70AE-4347-A081-2058E559EF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7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31CFA6-70AE-4347-A081-2058E559EF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06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C18750-6378-F743-BFA6-5EF8DD9EE80C}"/>
              </a:ext>
            </a:extLst>
          </p:cNvPr>
          <p:cNvSpPr/>
          <p:nvPr userDrawn="1"/>
        </p:nvSpPr>
        <p:spPr>
          <a:xfrm>
            <a:off x="0" y="1"/>
            <a:ext cx="12192000" cy="6865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0BF7E-85A4-5240-8ED2-70EB5F0FB9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6000"/>
          </a:blip>
          <a:srcRect t="17315" r="43" b="15696"/>
          <a:stretch/>
        </p:blipFill>
        <p:spPr>
          <a:xfrm>
            <a:off x="-1" y="0"/>
            <a:ext cx="12191999" cy="546068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79B762-AAC9-674D-81A8-F593AB72C1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5370" y="2596156"/>
            <a:ext cx="9221260" cy="970004"/>
          </a:xfrm>
        </p:spPr>
        <p:txBody>
          <a:bodyPr lIns="0">
            <a:noAutofit/>
          </a:bodyPr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846A31-0121-0546-AF51-FB424D6C8803}"/>
              </a:ext>
            </a:extLst>
          </p:cNvPr>
          <p:cNvSpPr/>
          <p:nvPr userDrawn="1"/>
        </p:nvSpPr>
        <p:spPr>
          <a:xfrm>
            <a:off x="1" y="5460685"/>
            <a:ext cx="12192000" cy="11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020DA-5B4D-954B-A10B-176FC2777F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2800" y="6035632"/>
            <a:ext cx="5486400" cy="3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9CECA5-93F7-5340-AF8D-0DAA0CC5FB2D}"/>
              </a:ext>
            </a:extLst>
          </p:cNvPr>
          <p:cNvSpPr/>
          <p:nvPr userDrawn="1"/>
        </p:nvSpPr>
        <p:spPr>
          <a:xfrm>
            <a:off x="0" y="-58994"/>
            <a:ext cx="12192000" cy="6916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73C987-5402-404F-8FAF-0A198BE59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68263"/>
            <a:ext cx="12192000" cy="5165726"/>
          </a:xfrm>
          <a:pattFill prst="pct7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D185E-CF53-2642-B2A7-9BF9A8A52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74335" y="5722376"/>
            <a:ext cx="2377440" cy="5843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8F446-53E6-A343-BC17-C81F2CE77D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255" y="5548282"/>
            <a:ext cx="6865616" cy="506413"/>
          </a:xfrm>
        </p:spPr>
        <p:txBody>
          <a:bodyPr>
            <a:noAutofit/>
          </a:bodyPr>
          <a:lstStyle>
            <a:lvl1pPr marL="0" indent="0">
              <a:buNone/>
              <a:defRPr sz="3600" b="1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FDE76-A773-E544-858D-41689B29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255" y="6051401"/>
            <a:ext cx="6865616" cy="4730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8457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C18750-6378-F743-BFA6-5EF8DD9EE80C}"/>
              </a:ext>
            </a:extLst>
          </p:cNvPr>
          <p:cNvSpPr/>
          <p:nvPr userDrawn="1"/>
        </p:nvSpPr>
        <p:spPr>
          <a:xfrm>
            <a:off x="0" y="0"/>
            <a:ext cx="12192000" cy="6865950"/>
          </a:xfrm>
          <a:prstGeom prst="rect">
            <a:avLst/>
          </a:prstGeom>
          <a:solidFill>
            <a:srgbClr val="006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96536-FEC8-DA4B-95F8-39E5167EE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t="20376"/>
          <a:stretch/>
        </p:blipFill>
        <p:spPr>
          <a:xfrm>
            <a:off x="1" y="0"/>
            <a:ext cx="12191999" cy="54606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494CFD-982A-5E49-95A0-7BD0CA7145F8}"/>
              </a:ext>
            </a:extLst>
          </p:cNvPr>
          <p:cNvSpPr/>
          <p:nvPr userDrawn="1"/>
        </p:nvSpPr>
        <p:spPr>
          <a:xfrm>
            <a:off x="1" y="5460685"/>
            <a:ext cx="12192000" cy="11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79B762-AAC9-674D-81A8-F593AB72C1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5370" y="2657116"/>
            <a:ext cx="9221260" cy="506413"/>
          </a:xfrm>
        </p:spPr>
        <p:txBody>
          <a:bodyPr lIns="0"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C699A35-A2A8-DD4C-A449-9FF46AF6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370" y="3200875"/>
            <a:ext cx="9221260" cy="473075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1850A2-18A2-FD47-B53E-19E170B7D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5370" y="6035632"/>
            <a:ext cx="5486400" cy="3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9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47F700-658B-824E-81E3-3D6F294D5FD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7B7F18-2A6E-BC45-913D-0FD316967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20" t="4399" r="1" b="113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807FE-10A6-244A-A83C-18EC1F6C2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267" y="2708476"/>
            <a:ext cx="5878512" cy="498273"/>
          </a:xfrm>
        </p:spPr>
        <p:txBody>
          <a:bodyPr lIns="0"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3F0BC62-7E27-A749-BE66-CC02F1C95F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267" y="3565525"/>
            <a:ext cx="5878512" cy="1320800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126A9-00FC-7145-9A8F-FC054DA769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956104" y="2803916"/>
            <a:ext cx="3133126" cy="1879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DEDE51-2654-F545-9690-58F6F1DBC55A}"/>
              </a:ext>
            </a:extLst>
          </p:cNvPr>
          <p:cNvSpPr/>
          <p:nvPr userDrawn="1"/>
        </p:nvSpPr>
        <p:spPr>
          <a:xfrm>
            <a:off x="5254267" y="3352263"/>
            <a:ext cx="417454" cy="5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2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page photo righ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7FE195C-5A58-2547-B83A-1065327736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B304213-4456-724D-B565-187A70589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5175" y="5060898"/>
            <a:ext cx="3343275" cy="1155700"/>
          </a:xfrm>
        </p:spPr>
        <p:txBody>
          <a:bodyPr lIns="0" rIns="91440"/>
          <a:lstStyle>
            <a:lvl1pPr marL="0" indent="0">
              <a:lnSpc>
                <a:spcPct val="100000"/>
              </a:lnSpc>
              <a:buNone/>
              <a:defRPr sz="1600"/>
            </a:lvl1pPr>
            <a:lvl2pPr>
              <a:lnSpc>
                <a:spcPct val="100000"/>
              </a:lnSpc>
              <a:defRPr sz="1400"/>
            </a:lvl2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D28C3-9EB7-1743-95D6-8C7C74A91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72908"/>
            <a:ext cx="4540045" cy="845565"/>
          </a:xfrm>
        </p:spPr>
        <p:txBody>
          <a:bodyPr lIns="0" rIns="91440">
            <a:normAutofit/>
          </a:bodyPr>
          <a:lstStyle>
            <a:lvl1pPr>
              <a:defRPr sz="40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66B84E-65B0-4C46-BB20-605D4F701C90}"/>
              </a:ext>
            </a:extLst>
          </p:cNvPr>
          <p:cNvSpPr/>
          <p:nvPr userDrawn="1"/>
        </p:nvSpPr>
        <p:spPr>
          <a:xfrm>
            <a:off x="1047135" y="4033554"/>
            <a:ext cx="629265" cy="62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150E16-EAE8-A848-A1CD-A287D11848ED}"/>
              </a:ext>
            </a:extLst>
          </p:cNvPr>
          <p:cNvSpPr/>
          <p:nvPr userDrawn="1"/>
        </p:nvSpPr>
        <p:spPr>
          <a:xfrm>
            <a:off x="1047135" y="5272419"/>
            <a:ext cx="629265" cy="62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486DD2-81AB-E448-85C7-675F827DB304}"/>
              </a:ext>
            </a:extLst>
          </p:cNvPr>
          <p:cNvSpPr txBox="1">
            <a:spLocks/>
          </p:cNvSpPr>
          <p:nvPr userDrawn="1"/>
        </p:nvSpPr>
        <p:spPr>
          <a:xfrm>
            <a:off x="1183665" y="4147789"/>
            <a:ext cx="344128" cy="440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9B19F4-5274-3D4F-BF33-74E7B4E979F0}"/>
              </a:ext>
            </a:extLst>
          </p:cNvPr>
          <p:cNvSpPr txBox="1">
            <a:spLocks/>
          </p:cNvSpPr>
          <p:nvPr userDrawn="1"/>
        </p:nvSpPr>
        <p:spPr>
          <a:xfrm>
            <a:off x="1183665" y="5426693"/>
            <a:ext cx="344128" cy="37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287466-0D25-1447-9F61-AD0779E42C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81013"/>
            <a:ext cx="419100" cy="508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A86DC5-369B-DB47-8A3F-EB57FF5F02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92300"/>
            <a:ext cx="4540250" cy="1603375"/>
          </a:xfrm>
        </p:spPr>
        <p:txBody>
          <a:bodyPr lIns="0" rIns="9144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DD73BAC-20F3-2649-A0F7-CCB653BE0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5175" y="3770313"/>
            <a:ext cx="3343275" cy="1155700"/>
          </a:xfrm>
        </p:spPr>
        <p:txBody>
          <a:bodyPr lIns="0" rIns="91440"/>
          <a:lstStyle>
            <a:lvl1pPr marL="0" indent="0">
              <a:lnSpc>
                <a:spcPct val="100000"/>
              </a:lnSpc>
              <a:buNone/>
              <a:defRPr sz="1600"/>
            </a:lvl1pPr>
            <a:lvl2pPr>
              <a:lnSpc>
                <a:spcPct val="100000"/>
              </a:lnSpc>
              <a:defRPr sz="1400"/>
            </a:lvl2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0BA6AC-AA1A-9F4A-BEA7-5286073A8A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8" y="0"/>
            <a:ext cx="6024562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9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391867-2FB0-A64E-9625-7AE39EC076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50A90A-AF5B-384B-A94A-007F3E885F5F}"/>
              </a:ext>
            </a:extLst>
          </p:cNvPr>
          <p:cNvSpPr/>
          <p:nvPr userDrawn="1"/>
        </p:nvSpPr>
        <p:spPr>
          <a:xfrm rot="16200000" flipV="1">
            <a:off x="2160979" y="3406140"/>
            <a:ext cx="55481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3122B1-BADB-9B4B-AFD0-0CB2AE39439C}"/>
              </a:ext>
            </a:extLst>
          </p:cNvPr>
          <p:cNvGrpSpPr/>
          <p:nvPr userDrawn="1"/>
        </p:nvGrpSpPr>
        <p:grpSpPr>
          <a:xfrm>
            <a:off x="5418469" y="767327"/>
            <a:ext cx="629265" cy="629265"/>
            <a:chOff x="2135864" y="2830781"/>
            <a:chExt cx="629265" cy="62926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8103AAA-CA55-904D-98B8-0E731B35AD5F}"/>
                </a:ext>
              </a:extLst>
            </p:cNvPr>
            <p:cNvSpPr/>
            <p:nvPr userDrawn="1"/>
          </p:nvSpPr>
          <p:spPr>
            <a:xfrm>
              <a:off x="2135864" y="2830781"/>
              <a:ext cx="629265" cy="6292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DE839A6D-68C3-C24F-9684-B967C735A1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6652" y="2937334"/>
              <a:ext cx="344128" cy="4401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Arial Black" panose="020B0604020202020204" pitchFamily="34" charset="0"/>
                </a:defRPr>
              </a:lvl1pPr>
            </a:lstStyle>
            <a:p>
              <a:r>
                <a:rPr lang="en-US" sz="2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07D0B-3ED4-8044-8534-E47C3F2F34D9}"/>
              </a:ext>
            </a:extLst>
          </p:cNvPr>
          <p:cNvGrpSpPr/>
          <p:nvPr userDrawn="1"/>
        </p:nvGrpSpPr>
        <p:grpSpPr>
          <a:xfrm>
            <a:off x="5418469" y="2858734"/>
            <a:ext cx="629265" cy="629265"/>
            <a:chOff x="5812174" y="2830781"/>
            <a:chExt cx="629265" cy="62926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6494D8-4AA8-6544-932A-19B0F4D04865}"/>
                </a:ext>
              </a:extLst>
            </p:cNvPr>
            <p:cNvSpPr/>
            <p:nvPr userDrawn="1"/>
          </p:nvSpPr>
          <p:spPr>
            <a:xfrm>
              <a:off x="5812174" y="2830781"/>
              <a:ext cx="629265" cy="6292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A794945A-EA80-3E4A-A5F9-5EA9B71AF02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960186" y="2970073"/>
              <a:ext cx="344128" cy="3797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Arial Black" panose="020B0604020202020204" pitchFamily="34" charset="0"/>
                </a:defRPr>
              </a:lvl1pPr>
            </a:lstStyle>
            <a:p>
              <a:r>
                <a:rPr lang="en-US" sz="2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29C3BF-248F-304F-93AC-A86C2389D162}"/>
              </a:ext>
            </a:extLst>
          </p:cNvPr>
          <p:cNvGrpSpPr/>
          <p:nvPr userDrawn="1"/>
        </p:nvGrpSpPr>
        <p:grpSpPr>
          <a:xfrm>
            <a:off x="5418469" y="4950037"/>
            <a:ext cx="629265" cy="629265"/>
            <a:chOff x="9494420" y="2830781"/>
            <a:chExt cx="629265" cy="6292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A5EF674-363D-0B42-A8CD-29BBDFB16063}"/>
                </a:ext>
              </a:extLst>
            </p:cNvPr>
            <p:cNvSpPr/>
            <p:nvPr userDrawn="1"/>
          </p:nvSpPr>
          <p:spPr>
            <a:xfrm>
              <a:off x="9494420" y="2830781"/>
              <a:ext cx="629265" cy="629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5969B3C0-7D81-BF4C-ABE1-D8F24FD2EB4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641671" y="2973473"/>
              <a:ext cx="344128" cy="3797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Arial Black" panose="020B0604020202020204" pitchFamily="34" charset="0"/>
                </a:defRPr>
              </a:lvl1pPr>
            </a:lstStyle>
            <a:p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2269998E-CB10-7843-B44A-F754B6311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91" y="2419831"/>
            <a:ext cx="3844111" cy="1121391"/>
          </a:xfrm>
        </p:spPr>
        <p:txBody>
          <a:bodyPr lIns="91440" rIns="0">
            <a:normAutofit/>
          </a:bodyPr>
          <a:lstStyle>
            <a:lvl1pPr algn="r"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9F8509-009A-0443-8F71-B392C73E39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2641" y="767327"/>
            <a:ext cx="4942413" cy="492125"/>
          </a:xfrm>
        </p:spPr>
        <p:txBody>
          <a:bodyPr lIns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F5429D37-87A9-D142-BF2F-03F9B18E2A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6708" y="1259451"/>
            <a:ext cx="4942413" cy="949642"/>
          </a:xfrm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1B5CD81-5964-DA4B-9365-A2D6B5A03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2641" y="2858734"/>
            <a:ext cx="4942413" cy="492125"/>
          </a:xfrm>
        </p:spPr>
        <p:txBody>
          <a:bodyPr lIns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F273D1F3-D3A5-F346-A0D8-5541B3A1B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6708" y="3350858"/>
            <a:ext cx="4942413" cy="949642"/>
          </a:xfrm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946B3350-AB45-7148-924E-77C3B54782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708" y="4950037"/>
            <a:ext cx="4948346" cy="492125"/>
          </a:xfrm>
        </p:spPr>
        <p:txBody>
          <a:bodyPr lIns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636C866-6FC3-B549-B3DB-A9C13C1CF9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50775" y="5442161"/>
            <a:ext cx="4942413" cy="949642"/>
          </a:xfrm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154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ABF1E-289F-C142-B506-B58DAB584F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98AB9-F5D5-AB44-88E6-8D54F6265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-65" t="20457" r="2052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70D9D-B52E-A34C-AD8D-F2470A026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045" y="4137956"/>
            <a:ext cx="10515600" cy="637132"/>
          </a:xfrm>
        </p:spPr>
        <p:txBody>
          <a:bodyPr lIns="0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86FB0-7D83-6E42-AAEB-82DFD08C39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250" y="4881972"/>
            <a:ext cx="10515600" cy="600075"/>
          </a:xfrm>
        </p:spPr>
        <p:txBody>
          <a:bodyPr lIns="0"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description (optional)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B69B59-B7DA-3540-9A80-FA53449580B1}"/>
              </a:ext>
            </a:extLst>
          </p:cNvPr>
          <p:cNvSpPr/>
          <p:nvPr userDrawn="1"/>
        </p:nvSpPr>
        <p:spPr>
          <a:xfrm>
            <a:off x="730045" y="3961366"/>
            <a:ext cx="2003323" cy="8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8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E8A46AD-6E70-A94F-AC4B-CFC2B837E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7329" y="1359045"/>
            <a:ext cx="4883608" cy="845565"/>
          </a:xfrm>
        </p:spPr>
        <p:txBody>
          <a:bodyPr lIns="0">
            <a:normAutofit/>
          </a:bodyPr>
          <a:lstStyle>
            <a:lvl1pPr>
              <a:defRPr sz="40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4EAA500A-FB40-C843-934F-2706EED7DC6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81063" y="1201738"/>
            <a:ext cx="4654550" cy="4656137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9C624B-F577-9643-8A48-F461A3C7F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7329" y="4900084"/>
            <a:ext cx="4884173" cy="80168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241F885-E43C-4147-95BA-FAB861BDF3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7330" y="2493793"/>
            <a:ext cx="4884173" cy="2073257"/>
          </a:xfr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F47A3-475C-BF43-94AF-190340DB41E9}"/>
              </a:ext>
            </a:extLst>
          </p:cNvPr>
          <p:cNvSpPr/>
          <p:nvPr userDrawn="1"/>
        </p:nvSpPr>
        <p:spPr>
          <a:xfrm>
            <a:off x="0" y="0"/>
            <a:ext cx="12192000" cy="966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4AE4F5-CADF-C34C-91C6-7232E180AA92}"/>
              </a:ext>
            </a:extLst>
          </p:cNvPr>
          <p:cNvSpPr/>
          <p:nvPr userDrawn="1"/>
        </p:nvSpPr>
        <p:spPr>
          <a:xfrm>
            <a:off x="11788877" y="0"/>
            <a:ext cx="4031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9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+ Desc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DF66C0-0D17-D643-B118-1446E064BA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B2F047-9373-4447-81FC-E22DECD49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6450" y="508472"/>
            <a:ext cx="419100" cy="508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6EF0E-15D3-204F-BE41-C0CCF651EFE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0616" y="1519214"/>
            <a:ext cx="3576483" cy="3256417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B43287A-0A02-4F40-95BD-19423A2D0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17" y="608586"/>
            <a:ext cx="11336594" cy="543113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18CB2A62-0E28-A24D-A664-1635BB55EC8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91422" y="1520234"/>
            <a:ext cx="3576483" cy="3256417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7EAC1FF-25B0-8E4E-9D07-059173951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222228" y="1519214"/>
            <a:ext cx="3576483" cy="3256417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E680BAC-E326-5648-88F9-5630E7B0D6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615" y="4869543"/>
            <a:ext cx="3576482" cy="9362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0F7B2CC-0491-E64A-83FC-CEAA689CF0A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91422" y="4869543"/>
            <a:ext cx="3576482" cy="9362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30CBAE8D-E94A-C242-AA8D-E065CEADFA2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22227" y="4869543"/>
            <a:ext cx="3576482" cy="9362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5215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DE4699-4BB8-F649-90C3-F6BEDA9532DD}"/>
              </a:ext>
            </a:extLst>
          </p:cNvPr>
          <p:cNvSpPr/>
          <p:nvPr userDrawn="1"/>
        </p:nvSpPr>
        <p:spPr>
          <a:xfrm>
            <a:off x="0" y="0"/>
            <a:ext cx="12192000" cy="8893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63D9B-55C0-9249-B00E-E0B303B7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55" y="2"/>
            <a:ext cx="10770307" cy="1006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BDEAE-C8F8-0E43-BFEA-D06A39B84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655" y="1220134"/>
            <a:ext cx="10770307" cy="476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52F97-4980-0A4A-A8A2-34254B35FEF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27750" y="6337878"/>
            <a:ext cx="4658360" cy="311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499D5-D973-0A41-A13C-BCA4A44C0658}"/>
              </a:ext>
            </a:extLst>
          </p:cNvPr>
          <p:cNvSpPr/>
          <p:nvPr userDrawn="1"/>
        </p:nvSpPr>
        <p:spPr>
          <a:xfrm>
            <a:off x="0" y="841900"/>
            <a:ext cx="92775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B518D-C732-B046-863C-F336862BECA0}"/>
              </a:ext>
            </a:extLst>
          </p:cNvPr>
          <p:cNvSpPr txBox="1"/>
          <p:nvPr userDrawn="1"/>
        </p:nvSpPr>
        <p:spPr>
          <a:xfrm>
            <a:off x="8499107" y="6384596"/>
            <a:ext cx="1866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A765FB1-342F-9249-A10A-F6ED91847513}" type="datetime3">
              <a:rPr lang="en-US" sz="1200" b="0" i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 February 2021</a:t>
            </a:fld>
            <a:endParaRPr lang="en-US" sz="1200" b="0" i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F57725-1297-8244-ABCE-555EF98BD8A7}"/>
              </a:ext>
            </a:extLst>
          </p:cNvPr>
          <p:cNvSpPr txBox="1"/>
          <p:nvPr userDrawn="1"/>
        </p:nvSpPr>
        <p:spPr>
          <a:xfrm>
            <a:off x="10365425" y="6384596"/>
            <a:ext cx="1141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396574F-49B9-594E-A6BE-5E5CC86D6C58}" type="slidenum">
              <a:rPr lang="en-US" sz="1200" b="0" i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1200" b="0" i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9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8" r:id="rId3"/>
    <p:sldLayoutId id="2147483660" r:id="rId4"/>
    <p:sldLayoutId id="2147483652" r:id="rId5"/>
    <p:sldLayoutId id="2147483663" r:id="rId6"/>
    <p:sldLayoutId id="2147483650" r:id="rId7"/>
    <p:sldLayoutId id="2147483655" r:id="rId8"/>
    <p:sldLayoutId id="2147483654" r:id="rId9"/>
    <p:sldLayoutId id="2147483662" r:id="rId10"/>
    <p:sldLayoutId id="2147483651" r:id="rId11"/>
    <p:sldLayoutId id="2147483664" r:id="rId12"/>
    <p:sldLayoutId id="2147483659" r:id="rId13"/>
    <p:sldLayoutId id="2147483657" r:id="rId14"/>
    <p:sldLayoutId id="2147483666" r:id="rId15"/>
    <p:sldLayoutId id="2147483667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i.edu/what-we-do/explore/ships/ships-tioga/tioga-ship-scheduling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Charters@whoi.edu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hoiforms.whoi.edu/tioga-shiptime-request/" TargetMode="External"/><Relationship Id="rId2" Type="http://schemas.openxmlformats.org/officeDocument/2006/relationships/hyperlink" Target="https://www.whoi.edu/what-we-do/explore/ships/ships-tioga/tioga-ship-scheduling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hoiforms.whoi.edu/tioga-schedu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3E657F-8F88-D84B-8306-6CF4D045E61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69" t="7283" r="33" b="17365"/>
          <a:stretch/>
        </p:blipFill>
        <p:spPr>
          <a:xfrm>
            <a:off x="0" y="-68263"/>
            <a:ext cx="12192000" cy="51657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39285-C6D8-A946-8089-F632294A5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TIOGA 2021 User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14774-59CE-C544-B1BA-EB31BCF03A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977" y="6117662"/>
            <a:ext cx="6865616" cy="47307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Presented by WHOI Port Operations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D36AC-BD3E-FD49-AE82-6AB185A34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818" r="17937" b="14903"/>
          <a:stretch/>
        </p:blipFill>
        <p:spPr>
          <a:xfrm>
            <a:off x="6838991" y="-68264"/>
            <a:ext cx="5353009" cy="5236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197E9B-E68F-5B40-9D92-5A0DF59EA80A}"/>
              </a:ext>
            </a:extLst>
          </p:cNvPr>
          <p:cNvSpPr txBox="1"/>
          <p:nvPr/>
        </p:nvSpPr>
        <p:spPr>
          <a:xfrm>
            <a:off x="12825454" y="6289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Scheduling continued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D76ADE-792C-439A-AEDB-4AB8D0DFB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519" y="1652160"/>
            <a:ext cx="9113078" cy="4424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C9689-E9F3-4743-92E6-122FF60F8F5D}"/>
              </a:ext>
            </a:extLst>
          </p:cNvPr>
          <p:cNvSpPr/>
          <p:nvPr/>
        </p:nvSpPr>
        <p:spPr>
          <a:xfrm>
            <a:off x="1802519" y="1144513"/>
            <a:ext cx="9815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https://www.whoi.edu/what-we-do/explore/ships/ships-tioga/tioga-ship-scheduling/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98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Scheduling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F963-5E0D-4C3C-8301-AEE7BAB2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81" y="1220803"/>
            <a:ext cx="11561854" cy="526397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WHOI users receive priority over outside users whenever possible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Remaining flexible is key for all users and crew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Users may receive one wx (weather cancellation) day per operation day as needed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Make up days due to wx may occur immediately or may require rescheduling at a later date </a:t>
            </a:r>
          </a:p>
          <a:p>
            <a:pPr marL="0" indent="0">
              <a:buNone/>
            </a:pP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Scheduling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F963-5E0D-4C3C-8301-AEE7BAB2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70" y="1499213"/>
            <a:ext cx="11378476" cy="526397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Maintenance days may need to be considered/blocked from calendar to assure vessel operational safety</a:t>
            </a: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Should an extended day (12+ hours) be requested/needed, crew exchange for Captain or Mate is required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ASK about hourly options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(beyond 12 hours but not quite to 18 hours)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Marine Operations is working to establish a rate for these unique situations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31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Scheduling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F963-5E0D-4C3C-8301-AEE7BAB2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065" y="1135270"/>
            <a:ext cx="9311951" cy="496073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Dive Operation Scheduling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 with WHOI DSO Ed O’Brien and Kim Malkoski prior to loading 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Submit Dive Plan to Captain </a:t>
            </a:r>
          </a:p>
          <a:p>
            <a:pPr marL="457200" lvl="1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NOTE  - Approval is required prior to departure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MVCO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Additional projects/users going out to tower and nearby moorings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Cost splitting with other projects and users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Cost splitting with outside users at MVCO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Other large projects on the Horizon?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Orsted proposal for Tioga use is under review (COVID delay)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7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Cruise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F963-5E0D-4C3C-8301-AEE7BAB2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05" y="1107189"/>
            <a:ext cx="10524930" cy="500932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Please make a PLAN ahead of time with Captain Peter Collins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Science is expected to provide a written procedure of activities including, but not limited to, the following areas:</a:t>
            </a:r>
          </a:p>
          <a:p>
            <a:pPr lvl="2" algn="ctr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Deployments / Recoveries</a:t>
            </a:r>
          </a:p>
          <a:p>
            <a:pPr lvl="2" algn="ctr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Dive Ops / Glider Ops etc.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Providing pictures and/or drawings is recommended, more information is better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Shared science equipment needs, please include at time of scheduling/planning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to departure, define expectations of who will performing the various activities.  Science is expected to provide adequate on-board personnel to complete objectives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to departure, communicate with Captain what gear will need to be provided by Tioga operations and what gear/items are being provided by science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8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Vessel Chartering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AE48D4-B64C-4C19-A8EE-20F282AD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60" y="1006198"/>
            <a:ext cx="9637429" cy="1331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B4E35-CE64-450A-A614-938B33EA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78" y="2401159"/>
            <a:ext cx="7602331" cy="39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Vessel Chartering continued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9C6BF-6CB1-402C-BC2B-BF7A0B4B9573}"/>
              </a:ext>
            </a:extLst>
          </p:cNvPr>
          <p:cNvSpPr/>
          <p:nvPr/>
        </p:nvSpPr>
        <p:spPr>
          <a:xfrm>
            <a:off x="1046922" y="1191845"/>
            <a:ext cx="1057104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NEW in 2020 and in place/expected for operations during 2021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Every charter must have a </a:t>
            </a:r>
            <a:r>
              <a:rPr lang="en-US" sz="2400" u="sng" dirty="0"/>
              <a:t>new</a:t>
            </a:r>
            <a:r>
              <a:rPr lang="en-US" sz="2400" dirty="0"/>
              <a:t> charter agreement for each planned trip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Even if a vessel was chartered the previous year/month/week, users must prepare a new/separate charter agreement and have in place prior to departure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Kimberly Malkoski is available to help guide users through this process</a:t>
            </a:r>
          </a:p>
          <a:p>
            <a:pPr algn="ctr"/>
            <a:endParaRPr lang="fi-FI" sz="2400" b="1" dirty="0"/>
          </a:p>
          <a:p>
            <a:pPr algn="ctr"/>
            <a:r>
              <a:rPr lang="fi-FI" sz="2400" b="1" dirty="0"/>
              <a:t>Contact</a:t>
            </a:r>
          </a:p>
          <a:p>
            <a:pPr algn="ctr"/>
            <a:r>
              <a:rPr lang="fi-FI" sz="24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Charters@whoi.edu</a:t>
            </a:r>
            <a:br>
              <a:rPr lang="fi-FI" sz="2400" dirty="0"/>
            </a:br>
            <a:r>
              <a:rPr lang="fi-FI" sz="2400" dirty="0"/>
              <a:t>Kim Malkoski x 3522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4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Vessel Chartering continued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9C6BF-6CB1-402C-BC2B-BF7A0B4B9573}"/>
              </a:ext>
            </a:extLst>
          </p:cNvPr>
          <p:cNvSpPr/>
          <p:nvPr/>
        </p:nvSpPr>
        <p:spPr>
          <a:xfrm>
            <a:off x="1688841" y="1313143"/>
            <a:ext cx="95545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WHOI “Small Boat Program” is back … in a different way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Labs that own small boats may provide them for shared use by other WHOI staff or projects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Marine Operations assists in managing this program if small boat owners voluntarily participate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those participating small boat owners, Marine Operations assists with monetary assistance for insurance premiums of these small vessels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Marine Operations has a 9 ft inflatable with engine available for use 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37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F963-5E0D-4C3C-8301-AEE7BAB2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49" y="1108766"/>
            <a:ext cx="10650330" cy="50093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Providing all TIOGA customers with                                                 a safe platform, knowledgeable crew and reliable equipment continues to be the goal of Ship Operations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1C95A-B4B8-4844-BE0D-48D2B2F9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425" y="2576953"/>
            <a:ext cx="7489191" cy="36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8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1753-4FCF-4C11-BC96-F1C90B4D2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C892E-D400-4A6D-8A22-615DB4C15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2062" y="1343856"/>
            <a:ext cx="390787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75A923-FC2D-6B4E-AE95-87A7F1E4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Meeting Agenda for February 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96D648-9384-4317-886A-46614EAA6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03" y="3302934"/>
            <a:ext cx="6590347" cy="29202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80F1DD-D42B-4854-8FC5-DCD9EE4D524E}"/>
              </a:ext>
            </a:extLst>
          </p:cNvPr>
          <p:cNvSpPr/>
          <p:nvPr/>
        </p:nvSpPr>
        <p:spPr>
          <a:xfrm>
            <a:off x="3737113" y="886928"/>
            <a:ext cx="91130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Introductions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2020 Review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Tioga COVID-19 Protocols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2021 Day Rates &amp; Fuel rates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Scheduling &amp; Cruise Planning 2021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Vessel Chartering (outside WHOI)</a:t>
            </a:r>
          </a:p>
        </p:txBody>
      </p:sp>
    </p:spTree>
    <p:extLst>
      <p:ext uri="{BB962C8B-B14F-4D97-AF65-F5344CB8AC3E}">
        <p14:creationId xmlns:p14="http://schemas.microsoft.com/office/powerpoint/2010/main" val="15061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D305-9F76-4831-BF1A-A4E1E0CC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2020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458F9-26F3-4688-828B-FAFA597E4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56" y="1051339"/>
            <a:ext cx="10394302" cy="508441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COVID-19 March 17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Tioga completed 4 missions prior to May 1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May 3 began Re-start of Science Ops post-COVID-19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With COVID-19 Protocols in place, Tioga averaged 8.1 missions per month (May – December)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2020 improved to 77 days vs 55 days during 2019 (+22 days) despite a pandemic!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Operations were local and included MVCO, Outer Cape, Mass Bay and SE New England areas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Users included WHOI, Battelle, USGS, Klein Marine Systems and Oceantech USA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BC6B4-6349-4A69-A3D5-ADD1F1F64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62" y="3071551"/>
            <a:ext cx="6475894" cy="20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ED2C-9AC5-4EF6-9524-842A4439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COVID-19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C3E-A4AA-47D5-9925-75E9FA0C1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5" y="1359745"/>
            <a:ext cx="11958735" cy="5155095"/>
          </a:xfrm>
        </p:spPr>
        <p:txBody>
          <a:bodyPr>
            <a:normAutofit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Passenger/scientist number allowed on board is limited to 3 (weather-permitting, may increase to 4)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Masks must be worn at all times, particularly when below deck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 wheelhouse is off limits and users are required to set up equipment in the Lab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Social distancing protocols are expected to be maintained at all times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Assignment of specific duties and a well scripted procedure is requested for load out and deck operations prior to departure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7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ED2C-9AC5-4EF6-9524-842A4439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COVID-19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C3E-A4AA-47D5-9925-75E9FA0C1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" y="1042504"/>
            <a:ext cx="11887200" cy="5155095"/>
          </a:xfrm>
        </p:spPr>
        <p:txBody>
          <a:bodyPr>
            <a:normAutofit lnSpcReduction="10000"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Users are expected to be “self-sufficient” for their MOB/DEMOB and deck operations. Tioga Crewmembers deck responsibilities are restricted to running machinery/cranes.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Staterooms are off limits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Users are asked to remain on Weather decks as much as possible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Food and Beverage are not being provided by crew and Tioga is no longer carrying community stores although the water cooler remains available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“Sanitize-Use-Sanitize” approach is expected by all users when common area surfaces are touched, this includes the water cooler and head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080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2363-A87B-4431-92ED-F4C244F7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Day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60FD2-B91C-422F-895D-B21F049FC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382" y="1258957"/>
            <a:ext cx="9625719" cy="518601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No increase to the day rate for 2021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an effort to help reduce higher overall day rates, fuel costs continue to be charged separately from vessel rates for all users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Actual Fuel usage is charged on a per trip basis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0E8CF-C761-43D8-AB93-21FCFA8B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696" y="3269856"/>
            <a:ext cx="5194242" cy="23898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266643-8088-4A63-9682-8751F4820EC2}"/>
              </a:ext>
            </a:extLst>
          </p:cNvPr>
          <p:cNvSpPr/>
          <p:nvPr/>
        </p:nvSpPr>
        <p:spPr>
          <a:xfrm>
            <a:off x="2758660" y="5727788"/>
            <a:ext cx="7359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Day rate is for vessel, Crew and installed science equipment</a:t>
            </a:r>
          </a:p>
        </p:txBody>
      </p:sp>
    </p:spTree>
    <p:extLst>
      <p:ext uri="{BB962C8B-B14F-4D97-AF65-F5344CB8AC3E}">
        <p14:creationId xmlns:p14="http://schemas.microsoft.com/office/powerpoint/2010/main" val="2123552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3D9A-044F-4C81-A5A3-344AE12AF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Fuel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9E78-3752-4BA3-9BB1-05021CAD5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684" y="1045610"/>
            <a:ext cx="6456783" cy="476678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Each user is charged the same amount per gallon based on actual fuel purchased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Fuel cost is calculated daily &amp; completed after each trip/voyage, vessel has digital flow meters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 use fuel estimate of 28.5 gallons/hour at $2.40/gallon</a:t>
            </a:r>
          </a:p>
          <a:p>
            <a:pPr marL="709613" lvl="1" indent="-342900">
              <a:buFont typeface="Courier New" panose="02070309020205020404" pitchFamily="49" charset="0"/>
              <a:buChar char="o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Includes both engines and generator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5AFF-40D0-4EAA-98C2-B91E5EA1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63" y="3760039"/>
            <a:ext cx="10115826" cy="18189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8F9A3B-1219-43FC-BB5B-7B6AE93B82D3}"/>
              </a:ext>
            </a:extLst>
          </p:cNvPr>
          <p:cNvSpPr/>
          <p:nvPr/>
        </p:nvSpPr>
        <p:spPr>
          <a:xfrm>
            <a:off x="847655" y="5812390"/>
            <a:ext cx="10498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RATES are available at the following internal link:    </a:t>
            </a:r>
            <a:r>
              <a:rPr lang="en-US" b="1" i="1" dirty="0">
                <a:hlinkClick r:id="rId4" action="ppaction://hlinksldjump"/>
              </a:rPr>
              <a:t>https://www.whoi.edu/page.do?pid=144756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46428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75F7-BF17-4708-A044-0464212C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Operation Fuel Report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E0CAAB2-1106-4D10-8B2C-6067CD534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4455" y="1084365"/>
            <a:ext cx="6354233" cy="4506499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D9F5E0-C2A4-434E-B651-8831E1120B2C}"/>
              </a:ext>
            </a:extLst>
          </p:cNvPr>
          <p:cNvSpPr/>
          <p:nvPr/>
        </p:nvSpPr>
        <p:spPr>
          <a:xfrm>
            <a:off x="2082396" y="5669031"/>
            <a:ext cx="8626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i="1" dirty="0"/>
              <a:t>Example of a typical full day run read-out from digital flow meter</a:t>
            </a:r>
          </a:p>
        </p:txBody>
      </p:sp>
    </p:spTree>
    <p:extLst>
      <p:ext uri="{BB962C8B-B14F-4D97-AF65-F5344CB8AC3E}">
        <p14:creationId xmlns:p14="http://schemas.microsoft.com/office/powerpoint/2010/main" val="3503088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473E-E093-454D-B89E-59AA1B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Tioga Scheduling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F963-5E0D-4C3C-8301-AEE7BAB2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682" y="1140621"/>
            <a:ext cx="10521863" cy="488911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Contact Eric Benway, WHOI Port Captain, for initial scheduling questions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Tioga scheduling is available online via the following methods: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Google calendar via the link: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https://www.whoi.edu/what-we-do/explore/ships/ships-tioga/tioga-ship-scheduling/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Ship Time Request (STR) via the link: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https://whoiforms.whoi.edu/tioga-shiptime-request/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Tioga schedule is updated in real time and can be viewed via the following: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https://whoiforms.whoi.edu/tioga-schedule/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7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I COLORS">
      <a:dk1>
        <a:srgbClr val="041E41"/>
      </a:dk1>
      <a:lt1>
        <a:srgbClr val="FFFFFF"/>
      </a:lt1>
      <a:dk2>
        <a:srgbClr val="0069B1"/>
      </a:dk2>
      <a:lt2>
        <a:srgbClr val="00A9E0"/>
      </a:lt2>
      <a:accent1>
        <a:srgbClr val="00B7BD"/>
      </a:accent1>
      <a:accent2>
        <a:srgbClr val="B7BF10"/>
      </a:accent2>
      <a:accent3>
        <a:srgbClr val="EE5340"/>
      </a:accent3>
      <a:accent4>
        <a:srgbClr val="FFD100"/>
      </a:accent4>
      <a:accent5>
        <a:srgbClr val="031D41"/>
      </a:accent5>
      <a:accent6>
        <a:srgbClr val="BBBCBC"/>
      </a:accent6>
      <a:hlink>
        <a:srgbClr val="CDD74C"/>
      </a:hlink>
      <a:folHlink>
        <a:srgbClr val="B7BF1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</TotalTime>
  <Words>1099</Words>
  <Application>Microsoft Office PowerPoint</Application>
  <PresentationFormat>Widescreen</PresentationFormat>
  <Paragraphs>127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Courier New</vt:lpstr>
      <vt:lpstr>Office Theme</vt:lpstr>
      <vt:lpstr>PowerPoint Presentation</vt:lpstr>
      <vt:lpstr>Meeting Agenda for February 3, 2021</vt:lpstr>
      <vt:lpstr>2020 Review</vt:lpstr>
      <vt:lpstr>Tioga COVID-19 PROTOCOLS</vt:lpstr>
      <vt:lpstr>Tioga COVID-19 PROTOCOLS</vt:lpstr>
      <vt:lpstr>Tioga Day Rates</vt:lpstr>
      <vt:lpstr>Tioga Fuel Rate</vt:lpstr>
      <vt:lpstr>Post Operation Fuel Report</vt:lpstr>
      <vt:lpstr>Tioga Scheduling </vt:lpstr>
      <vt:lpstr>Tioga Scheduling continued </vt:lpstr>
      <vt:lpstr>Tioga Scheduling continued</vt:lpstr>
      <vt:lpstr>Tioga Scheduling continued</vt:lpstr>
      <vt:lpstr>Tioga Scheduling continued</vt:lpstr>
      <vt:lpstr>Cruise Planning</vt:lpstr>
      <vt:lpstr>Vessel Chartering</vt:lpstr>
      <vt:lpstr>Vessel Chartering continued</vt:lpstr>
      <vt:lpstr>Vessel Chartering continued</vt:lpstr>
      <vt:lpstr>THANK YOU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Microsoft Office User</dc:creator>
  <cp:lastModifiedBy>Eric M Benway</cp:lastModifiedBy>
  <cp:revision>123</cp:revision>
  <dcterms:created xsi:type="dcterms:W3CDTF">2020-07-16T18:18:27Z</dcterms:created>
  <dcterms:modified xsi:type="dcterms:W3CDTF">2021-02-03T21:42:05Z</dcterms:modified>
</cp:coreProperties>
</file>