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4" r:id="rId4"/>
    <p:sldId id="273" r:id="rId5"/>
    <p:sldId id="272" r:id="rId6"/>
    <p:sldId id="270" r:id="rId7"/>
    <p:sldId id="274" r:id="rId8"/>
    <p:sldId id="260" r:id="rId9"/>
    <p:sldId id="261" r:id="rId10"/>
    <p:sldId id="277" r:id="rId11"/>
    <p:sldId id="269" r:id="rId12"/>
    <p:sldId id="268" r:id="rId13"/>
    <p:sldId id="275" r:id="rId14"/>
    <p:sldId id="276" r:id="rId15"/>
    <p:sldId id="262" r:id="rId16"/>
    <p:sldId id="278" r:id="rId17"/>
    <p:sldId id="280" r:id="rId18"/>
    <p:sldId id="279" r:id="rId19"/>
    <p:sldId id="281" r:id="rId20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0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E1A68-1BE7-6E48-AD40-DF1749C4AE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DC7C6-9D43-1B4E-BA74-0CF4086C5A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FED070-7BAF-2140-B3A9-94BC2B3AC756}" type="datetimeFigureOut">
              <a:rPr lang="en-US" altLang="en-US"/>
              <a:pPr/>
              <a:t>2/26/2020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9A71BC-ED83-3640-B926-A5A8EED9CF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FE0642-7FB5-5741-BA86-74536B74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9E956-3375-1440-B379-AA97F9DD82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0F497-3C03-C64C-9EC1-D5F9F43D0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66DA37-A64B-F948-B330-6AB23F74FE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15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DA37-A64B-F948-B330-6AB23F74FE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98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OIropelogo.png">
            <a:extLst>
              <a:ext uri="{FF2B5EF4-FFF2-40B4-BE49-F238E27FC236}">
                <a16:creationId xmlns:a16="http://schemas.microsoft.com/office/drawing/2014/main" id="{84798C14-4E0E-E14F-86F2-9D38F526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19563" b="11095"/>
          <a:stretch>
            <a:fillRect/>
          </a:stretch>
        </p:blipFill>
        <p:spPr bwMode="auto">
          <a:xfrm>
            <a:off x="-127000" y="-196850"/>
            <a:ext cx="8135938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189B18-365E-B14A-899B-C477DD3AD74F}"/>
              </a:ext>
            </a:extLst>
          </p:cNvPr>
          <p:cNvSpPr/>
          <p:nvPr/>
        </p:nvSpPr>
        <p:spPr>
          <a:xfrm>
            <a:off x="0" y="5013325"/>
            <a:ext cx="9144000" cy="814388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09425" y="2980266"/>
            <a:ext cx="6705600" cy="1828800"/>
          </a:xfrm>
        </p:spPr>
        <p:txBody>
          <a:bodyPr anchor="b"/>
          <a:lstStyle>
            <a:lvl1pPr>
              <a:defRPr sz="3600" cap="all" baseline="0">
                <a:solidFill>
                  <a:srgbClr val="498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09425" y="5019925"/>
            <a:ext cx="6705600" cy="8079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23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77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623E8-9A1E-544A-BFD6-98EEF452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7F33E4-A055-8348-A6BA-EE5BB2F6D1B7}" type="datetimeFigureOut">
              <a:rPr lang="en-US" altLang="en-US"/>
              <a:pPr/>
              <a:t>2/26/2020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06475-16B7-CC4D-BAB6-487B421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BB7B-EA2E-3D42-A841-B00FB4E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014741-0D5E-E048-B45F-6B473BE57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4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153400" cy="4938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D237C0-DA64-4C42-B271-3F5CA2C2B889}"/>
              </a:ext>
            </a:extLst>
          </p:cNvPr>
          <p:cNvSpPr/>
          <p:nvPr/>
        </p:nvSpPr>
        <p:spPr>
          <a:xfrm>
            <a:off x="7467600" y="762000"/>
            <a:ext cx="1676400" cy="60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57BBC-3D78-EC46-AC88-82531648152A}"/>
              </a:ext>
            </a:extLst>
          </p:cNvPr>
          <p:cNvSpPr/>
          <p:nvPr/>
        </p:nvSpPr>
        <p:spPr>
          <a:xfrm>
            <a:off x="7467600" y="762000"/>
            <a:ext cx="46038" cy="609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6637454" cy="4938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AF9BCA-50C0-F244-B641-FECA03A2528D}"/>
              </a:ext>
            </a:extLst>
          </p:cNvPr>
          <p:cNvSpPr/>
          <p:nvPr/>
        </p:nvSpPr>
        <p:spPr>
          <a:xfrm>
            <a:off x="0" y="1058863"/>
            <a:ext cx="9144000" cy="1531937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F7344-4075-224D-92AA-B62F1E8C762C}"/>
              </a:ext>
            </a:extLst>
          </p:cNvPr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18" y="1058333"/>
            <a:ext cx="8205157" cy="1532467"/>
          </a:xfr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400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520818" y="2590800"/>
            <a:ext cx="8205157" cy="1532467"/>
          </a:xfr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3200">
                <a:solidFill>
                  <a:srgbClr val="4980A7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34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34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8153400" cy="77611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90240"/>
            <a:ext cx="3886200" cy="42220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90240"/>
            <a:ext cx="3886200" cy="42220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204440"/>
            <a:ext cx="3886200" cy="640080"/>
          </a:xfrm>
          <a:solidFill>
            <a:srgbClr val="2766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204440"/>
            <a:ext cx="3886200" cy="640080"/>
          </a:xfrm>
          <a:solidFill>
            <a:srgbClr val="2766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19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8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C515AE-7690-DF45-9403-F8BC9F76251B}"/>
              </a:ext>
            </a:extLst>
          </p:cNvPr>
          <p:cNvSpPr/>
          <p:nvPr/>
        </p:nvSpPr>
        <p:spPr>
          <a:xfrm>
            <a:off x="0" y="1104900"/>
            <a:ext cx="9144000" cy="622300"/>
          </a:xfrm>
          <a:prstGeom prst="rect">
            <a:avLst/>
          </a:prstGeom>
          <a:solidFill>
            <a:srgbClr val="031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34EEA-DDD5-0146-B5FA-BAC50C7F31BB}"/>
              </a:ext>
            </a:extLst>
          </p:cNvPr>
          <p:cNvSpPr/>
          <p:nvPr/>
        </p:nvSpPr>
        <p:spPr>
          <a:xfrm>
            <a:off x="0" y="749300"/>
            <a:ext cx="9144000" cy="5684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74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3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AF222-977E-3244-BEEC-B1655A587B4A}"/>
              </a:ext>
            </a:extLst>
          </p:cNvPr>
          <p:cNvSpPr/>
          <p:nvPr/>
        </p:nvSpPr>
        <p:spPr>
          <a:xfrm>
            <a:off x="0" y="-98425"/>
            <a:ext cx="9144000" cy="917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8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30C4FD-B8A6-8B4C-92A7-B562AFE46B1C}"/>
              </a:ext>
            </a:extLst>
          </p:cNvPr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>
            <a:extLst>
              <a:ext uri="{FF2B5EF4-FFF2-40B4-BE49-F238E27FC236}">
                <a16:creationId xmlns:a16="http://schemas.microsoft.com/office/drawing/2014/main" id="{1265FDFF-5DE8-FB47-A2A2-F7EDC322DB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67399464-356A-7C4D-AD05-EEB0823A6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196975"/>
            <a:ext cx="81534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" descr="wordmark-onelineMedBlue.png">
            <a:extLst>
              <a:ext uri="{FF2B5EF4-FFF2-40B4-BE49-F238E27FC236}">
                <a16:creationId xmlns:a16="http://schemas.microsoft.com/office/drawing/2014/main" id="{CA92DE38-3F72-A744-843D-E99790B52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583363"/>
            <a:ext cx="25923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698" r:id="rId5"/>
    <p:sldLayoutId id="2147483699" r:id="rId6"/>
    <p:sldLayoutId id="2147483700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4980A7"/>
        </a:buClr>
        <a:buSzPct val="60000"/>
        <a:buFont typeface="Wingdings" pitchFamily="2" charset="2"/>
        <a:buChar char=""/>
        <a:defRPr sz="28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4980A7"/>
        </a:buClr>
        <a:buSzPct val="70000"/>
        <a:buFont typeface="Wingdings 2" pitchFamily="2" charset="2"/>
        <a:buChar char=""/>
        <a:defRPr sz="24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4980A7"/>
        </a:buClr>
        <a:buSzPct val="75000"/>
        <a:buFont typeface="Wingdings" pitchFamily="2" charset="2"/>
        <a:buChar char=""/>
        <a:defRPr sz="23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4980A7"/>
        </a:buClr>
        <a:buSzPct val="75000"/>
        <a:buFont typeface="Wingdings" pitchFamily="2" charset="2"/>
        <a:buChar char=""/>
        <a:defRPr sz="20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980A7"/>
        </a:buClr>
        <a:buSzPct val="65000"/>
        <a:buFont typeface="Wingdings" pitchFamily="2" charset="2"/>
        <a:buChar char=""/>
        <a:defRPr sz="20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whoi.edu/what-we-do/explore/ships/ships-tioga/tioga-ship-schedul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harters@whoi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hoiforms.whoi.edu/tioga-shiptime-request/" TargetMode="External"/><Relationship Id="rId2" Type="http://schemas.openxmlformats.org/officeDocument/2006/relationships/hyperlink" Target="https://www.whoi.edu/what-we-do/explore/ships/ships-tioga/tioga-ship-schedul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hoiforms.whoi.edu/tioga-schedu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E38E-1A26-424C-A5DD-7CA7E5B34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Tioga User Meeting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67BCF-AA97-BA4A-9529-E4990D20F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WHOI Port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993B3-CC58-9B47-B7A1-014AB9D6C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58" y="653646"/>
            <a:ext cx="6591877" cy="29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9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CF7C-DCC5-4741-B1BF-A14819B2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Scheduling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D2BB1-32F7-434C-BF16-E43ACB6826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https://www.whoi.edu/what-we-do/explore/ships/ships-tioga/tioga-ship-scheduling/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5112-7E06-4669-B7ED-DF2856F1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29" y="1354666"/>
            <a:ext cx="6525542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CB77-1467-3F41-AD92-3E118B11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Scheduling continued..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2036-6144-2946-91D0-CB63F7ECA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153400" cy="5368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WHOI users will get priority over outside users whenever possible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Flexibility is still key for everyone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Weather days – Users will receive one wx day per op day.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Make up days due to wx may occur immediately or need to be rescheduled at a later date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Tioga may need to block out maintenance days into the schedule if calendar is becoming full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extended day is needed, extra Captain or Mate are required to do ops beyond 12 hrs.</a:t>
            </a:r>
          </a:p>
        </p:txBody>
      </p:sp>
    </p:spTree>
    <p:extLst>
      <p:ext uri="{BB962C8B-B14F-4D97-AF65-F5344CB8AC3E}">
        <p14:creationId xmlns:p14="http://schemas.microsoft.com/office/powerpoint/2010/main" val="269195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CDA8-ECA7-764A-A605-6C5123FC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Scheduling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8E1ED-9721-CA44-8608-CD1E916AE8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Scheduling Dive Operations -  Submit a Dive Plan to Captain. WHOI DSO Ed O’Brien and Kim Malkoski are resources.  Approval is required prior to departure.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MVCO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Many more projects / users going out to tower and near by moorings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Cost splitting w/ other projects and users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Cost splitting w/ outside users at </a:t>
            </a:r>
            <a:r>
              <a:rPr lang="en-US" dirty="0" err="1"/>
              <a:t>MVCO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Other large projects on the Horizon?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/>
              <a:t>Orested</a:t>
            </a:r>
            <a:r>
              <a:rPr lang="en-US" dirty="0"/>
              <a:t> proposal for Tioga use is under review (Mark Baumgartner)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2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15C-52B2-4567-9A06-F7E0BA10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Planning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9143-216F-4B5B-8305-79211E5822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153400" cy="520962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Please make a PLAN ahead of time w/ Captain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Science should provide a written procedure of activities such as;</a:t>
            </a:r>
          </a:p>
          <a:p>
            <a:pPr lvl="1"/>
            <a:r>
              <a:rPr lang="en-US" dirty="0"/>
              <a:t>Deployments, Recoveries, Dive Ops, Glider Ops etc.,</a:t>
            </a:r>
          </a:p>
          <a:p>
            <a:pPr marL="366713" lvl="1" indent="0">
              <a:buNone/>
            </a:pPr>
            <a:endParaRPr lang="en-US" dirty="0"/>
          </a:p>
          <a:p>
            <a:r>
              <a:rPr lang="en-US" dirty="0"/>
              <a:t>Provide pictures, drawings. More the better</a:t>
            </a:r>
          </a:p>
        </p:txBody>
      </p:sp>
    </p:spTree>
    <p:extLst>
      <p:ext uri="{BB962C8B-B14F-4D97-AF65-F5344CB8AC3E}">
        <p14:creationId xmlns:p14="http://schemas.microsoft.com/office/powerpoint/2010/main" val="142985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7026-BF2A-4D15-B5F9-07DA7B13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Planning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0F334-93E4-4E99-9938-E63FC450E8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Define ahead of time as to who does what.  Science needs to provide adequate personnel on board to complete objectives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Communicate ahead of time with Capt. as to what gear needs to be provided by Tioga and what is being provided by science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6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A8F-AB8B-674E-A771-1C4BA56D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E6C3-617D-6740-BC18-C5A47448D4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Our goal is to provide all TIOGA customers with a safe platform, knowledgeable crew and reliable equipment.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6FA36-8E2D-42CC-8B43-C044A651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3" y="2111448"/>
            <a:ext cx="7921090" cy="38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69E2-0D6B-4F0A-8A58-537C92DD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Chartering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9A51E2-3610-4A35-A33B-DF0D0C8E3A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735" y="982732"/>
            <a:ext cx="8153400" cy="13314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E0698F-0805-4DA7-8B5E-A1B7D0BFE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3" y="2407004"/>
            <a:ext cx="6086763" cy="41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5452-76C8-4F61-9C87-CD9681EB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Chartering cont.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A4D7-EE9F-409F-B701-03C2EC9767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2020 - Every charter now must have a new charter agreement for every trip planned</a:t>
            </a:r>
          </a:p>
          <a:p>
            <a:r>
              <a:rPr lang="en-US" dirty="0"/>
              <a:t>Even if you chartered a boat the previous year, month or week, users will still have to get a new / separate charter agreement in place before setting out</a:t>
            </a:r>
          </a:p>
          <a:p>
            <a:r>
              <a:rPr lang="en-US" dirty="0"/>
              <a:t>Kimberly Malkoski will help guide you through this</a:t>
            </a:r>
          </a:p>
          <a:p>
            <a:pPr marL="0" indent="0" algn="ctr">
              <a:buNone/>
            </a:pPr>
            <a:r>
              <a:rPr lang="fi-FI" b="1" dirty="0"/>
              <a:t>Contact</a:t>
            </a:r>
          </a:p>
          <a:p>
            <a:pPr marL="0" indent="0" algn="ctr">
              <a:buNone/>
            </a:pPr>
            <a:r>
              <a:rPr lang="fi-FI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Charters@whoi.edu</a:t>
            </a:r>
            <a:br>
              <a:rPr lang="fi-FI" dirty="0"/>
            </a:br>
            <a:r>
              <a:rPr lang="fi-FI" dirty="0"/>
              <a:t>Kim Malkoski x 3522</a:t>
            </a:r>
          </a:p>
          <a:p>
            <a:pPr algn="ctr"/>
            <a:endParaRPr lang="en-US" dirty="0"/>
          </a:p>
          <a:p>
            <a:pPr lvl="1" algn="ctr">
              <a:buFont typeface="Wingdings" panose="05000000000000000000" pitchFamily="2" charset="2"/>
              <a:buChar char="q"/>
            </a:pPr>
            <a:endParaRPr lang="en-US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4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A7DD-33BD-4FE9-8238-76161157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Chartering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3430-ECC3-415E-A05E-3747C489BC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WHOI “Small Boat Program” is back … </a:t>
            </a:r>
            <a:r>
              <a:rPr lang="en-US" sz="2000" dirty="0"/>
              <a:t>in a different way</a:t>
            </a:r>
          </a:p>
          <a:p>
            <a:r>
              <a:rPr lang="en-US" sz="2400" dirty="0"/>
              <a:t>Labs who own small boats may provide them for shared use by other WHOI staff or projects</a:t>
            </a:r>
          </a:p>
          <a:p>
            <a:endParaRPr lang="en-US" sz="2400" dirty="0"/>
          </a:p>
          <a:p>
            <a:r>
              <a:rPr lang="en-US" sz="2400" dirty="0"/>
              <a:t>Marine Operations would help manage this if they volunteer to participate in the program</a:t>
            </a:r>
          </a:p>
          <a:p>
            <a:endParaRPr lang="en-US" sz="2400" dirty="0"/>
          </a:p>
          <a:p>
            <a:r>
              <a:rPr lang="en-US" sz="2400" dirty="0"/>
              <a:t>For those labs participating, Marine Ops will help cover insurance costs for those boats</a:t>
            </a:r>
          </a:p>
          <a:p>
            <a:endParaRPr lang="en-US" sz="2400" dirty="0"/>
          </a:p>
          <a:p>
            <a:r>
              <a:rPr lang="en-US" sz="2400" dirty="0"/>
              <a:t>Marine Ops has a 9 ft inflatable w/ engine available for use  </a:t>
            </a:r>
          </a:p>
        </p:txBody>
      </p:sp>
    </p:spTree>
    <p:extLst>
      <p:ext uri="{BB962C8B-B14F-4D97-AF65-F5344CB8AC3E}">
        <p14:creationId xmlns:p14="http://schemas.microsoft.com/office/powerpoint/2010/main" val="170565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0951-C99B-4D60-9A01-CAE89990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75B7-8A41-4695-8739-2D9985F21C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8685" y="1023089"/>
            <a:ext cx="8153400" cy="493888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26249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81D4-8091-8346-ACEE-984C3D6D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Tioga User Meeting Feb 26,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683C-D5D3-B940-91C9-E456692024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258978" cy="54652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Agenda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Introductions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2019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2020 Day Rates &amp;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Fuel rates and estimating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Scheduling &amp; Cruise Planning 2020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New Vessel Charter Policy (Kim Malkoski)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4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D7C8-6870-B042-A909-87A826EE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Review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F1E7-54DD-9346-90FB-ACB9E3EDD9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1021" y="832335"/>
            <a:ext cx="8401957" cy="56002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Repower completed May 1, 2019 at Gladding Hearn Shipbuilding</a:t>
            </a:r>
          </a:p>
          <a:p>
            <a:pPr marL="366713" lvl="1" indent="0">
              <a:buNone/>
            </a:pPr>
            <a:r>
              <a:rPr lang="en-US" sz="1600" i="1" dirty="0"/>
              <a:t>Included 2 new CAT C18 engines (715 HP) and Twin Disc gearboxes, new 30kw generator, 2 new electronic chart plotters, radar and sonar.  Repeater screen in lab.  All internal systems received a careful inspection and condition based maintenance.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Rolled Out New Day Rate Structure </a:t>
            </a:r>
          </a:p>
          <a:p>
            <a:pPr marL="366713" lvl="1" indent="0">
              <a:buNone/>
            </a:pPr>
            <a:r>
              <a:rPr lang="en-US" sz="1600" i="1" dirty="0"/>
              <a:t>Vessel day rate separates out vessel and fuel.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May 7 began SVC cruises and Science Ops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2019 very slow year with 55 charge days total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Operations were local (MVCO, Outer Cape, Mass Bay and SE New England areas). Users were WHOI, Battelle and USGS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8C06D-234E-463F-9B2F-2B9866D5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06" y="4089539"/>
            <a:ext cx="4910984" cy="9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13DE-7F11-49F2-A36B-65D2D848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Day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133F-7F65-4D2A-AA03-4D17002195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153400" cy="52688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Tioga’s day rates were increased ~$350/day on average for all users in 2019. Decision was based on: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In 2019 Tioga Operations were directed to begin paying back WHOI endowment deficit of $298,476 over the next 4 years. This adds an additional $75k in the op budget each year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In an effort to help reduce larger day rates overall, we are separating out fuel costs and vessel costs for users  </a:t>
            </a:r>
          </a:p>
        </p:txBody>
      </p:sp>
    </p:spTree>
    <p:extLst>
      <p:ext uri="{BB962C8B-B14F-4D97-AF65-F5344CB8AC3E}">
        <p14:creationId xmlns:p14="http://schemas.microsoft.com/office/powerpoint/2010/main" val="297457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7984-55CA-4304-944B-8F9C60B7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Vessel Day Rates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62E1-1EB8-47AB-BA1E-11228D00D1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Day rate is for vessel, Crew and installed science equipment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Fuel added separately on a per trip basis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0AC5D-90A2-4A85-8F8D-C999301B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38" y="1101758"/>
            <a:ext cx="6585323" cy="19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2C99-18D3-483F-9B39-4A214EC2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Fuel Rate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CE834-80D3-4B90-AAD9-664C8386FD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Fuel cost is calculated on a trip x trip bases once voyage is completed daily, vessel has digital flow meters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Each user pays same cost / gal to what Tioga paid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2020 use fuel estimate of 28.5 gal / hr. at $2.40 / gal</a:t>
            </a:r>
          </a:p>
          <a:p>
            <a:pPr marL="366713" lvl="1" indent="0">
              <a:buNone/>
            </a:pPr>
            <a:r>
              <a:rPr lang="en-US" sz="2000" i="1" dirty="0"/>
              <a:t>Includes both engines and generator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65C8D-5562-4970-B940-06DB209E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3088735"/>
            <a:ext cx="8432985" cy="14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1903-B741-46EB-8DC6-383670D3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Report post 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0FEFD-7CF0-4D45-9ABC-677BA473BF5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44810" y="1193888"/>
            <a:ext cx="4940300" cy="37052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335D39-17AA-4A1B-8D2A-212F000EF42F}"/>
              </a:ext>
            </a:extLst>
          </p:cNvPr>
          <p:cNvSpPr/>
          <p:nvPr/>
        </p:nvSpPr>
        <p:spPr>
          <a:xfrm>
            <a:off x="1260280" y="5345112"/>
            <a:ext cx="630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Above is an example of a recent tower trip</a:t>
            </a:r>
          </a:p>
        </p:txBody>
      </p:sp>
    </p:spTree>
    <p:extLst>
      <p:ext uri="{BB962C8B-B14F-4D97-AF65-F5344CB8AC3E}">
        <p14:creationId xmlns:p14="http://schemas.microsoft.com/office/powerpoint/2010/main" val="416802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3E1D-4232-8343-8D00-1861AD05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9" y="97278"/>
            <a:ext cx="7441660" cy="52529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Tioga Crew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3BBE-605D-D440-B5AF-E52597D491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Crew Training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In the field training done in 2019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Basic Life and Safety training 2019 and 2020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Radar endorsement 2020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Diesel Engine training 2020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Marine Electronic training 2020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Medical </a:t>
            </a:r>
            <a:r>
              <a:rPr lang="en-US" sz="2800" dirty="0" err="1"/>
              <a:t>P.I.C</a:t>
            </a:r>
            <a:r>
              <a:rPr lang="en-US" sz="2800" dirty="0"/>
              <a:t>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Working to schedule more training during least used times in 2020 </a:t>
            </a:r>
          </a:p>
        </p:txBody>
      </p:sp>
    </p:spTree>
    <p:extLst>
      <p:ext uri="{BB962C8B-B14F-4D97-AF65-F5344CB8AC3E}">
        <p14:creationId xmlns:p14="http://schemas.microsoft.com/office/powerpoint/2010/main" val="291999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E045-CF6B-E048-A2C2-E61802F7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Tioga Scheduling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89EA-B01B-FA42-A90C-728ABB5B38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23089"/>
            <a:ext cx="8153400" cy="53664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WHOI Port Captain, Eric Benway is primary contact for initial scheduling questions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online Tioga scheduling is online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https://www.whoi.edu/what-we-do/explore/ships/ships-tioga/tioga-ship-scheduling/</a:t>
            </a:r>
            <a:endParaRPr lang="en-US" sz="18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Ship Time Request (STR)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https://whoiforms.whoi.edu/tioga-shiptime-request/</a:t>
            </a:r>
            <a:endParaRPr lang="en-US" sz="18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Schedule updated in real time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https://whoiforms.whoi.edu/tioga-schedule/</a:t>
            </a:r>
            <a:endParaRPr lang="en-US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83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6WHOIwhite">
  <a:themeElements>
    <a:clrScheme name="WHOI colors">
      <a:dk1>
        <a:sysClr val="windowText" lastClr="000000"/>
      </a:dk1>
      <a:lt1>
        <a:sysClr val="window" lastClr="FFFFFF"/>
      </a:lt1>
      <a:dk2>
        <a:srgbClr val="173656"/>
      </a:dk2>
      <a:lt2>
        <a:srgbClr val="27668F"/>
      </a:lt2>
      <a:accent1>
        <a:srgbClr val="8DC7F0"/>
      </a:accent1>
      <a:accent2>
        <a:srgbClr val="A2A939"/>
      </a:accent2>
      <a:accent3>
        <a:srgbClr val="CDD74C"/>
      </a:accent3>
      <a:accent4>
        <a:srgbClr val="031C33"/>
      </a:accent4>
      <a:accent5>
        <a:srgbClr val="173656"/>
      </a:accent5>
      <a:accent6>
        <a:srgbClr val="E0E88C"/>
      </a:accent6>
      <a:hlink>
        <a:srgbClr val="CDD74C"/>
      </a:hlink>
      <a:folHlink>
        <a:srgbClr val="A2A9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HOI colors">
    <a:dk1>
      <a:sysClr val="windowText" lastClr="000000"/>
    </a:dk1>
    <a:lt1>
      <a:sysClr val="window" lastClr="FFFFFF"/>
    </a:lt1>
    <a:dk2>
      <a:srgbClr val="173656"/>
    </a:dk2>
    <a:lt2>
      <a:srgbClr val="27668F"/>
    </a:lt2>
    <a:accent1>
      <a:srgbClr val="8DC7F0"/>
    </a:accent1>
    <a:accent2>
      <a:srgbClr val="A2A939"/>
    </a:accent2>
    <a:accent3>
      <a:srgbClr val="CDD74C"/>
    </a:accent3>
    <a:accent4>
      <a:srgbClr val="031C33"/>
    </a:accent4>
    <a:accent5>
      <a:srgbClr val="173656"/>
    </a:accent5>
    <a:accent6>
      <a:srgbClr val="E0E88C"/>
    </a:accent6>
    <a:hlink>
      <a:srgbClr val="CDD74C"/>
    </a:hlink>
    <a:folHlink>
      <a:srgbClr val="A2A9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2016WHOIwhite</Template>
  <TotalTime>3293</TotalTime>
  <Words>911</Words>
  <Application>Microsoft Office PowerPoint</Application>
  <PresentationFormat>On-screen Show (4:3)</PresentationFormat>
  <Paragraphs>131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Calibri</vt:lpstr>
      <vt:lpstr>Wingdings</vt:lpstr>
      <vt:lpstr>Wingdings 2</vt:lpstr>
      <vt:lpstr>2016WHOIwhite</vt:lpstr>
      <vt:lpstr>Tioga User Meeting 2020</vt:lpstr>
      <vt:lpstr>Tioga User Meeting Feb 26, 2020</vt:lpstr>
      <vt:lpstr>2019 Review </vt:lpstr>
      <vt:lpstr>Tioga Day Rates</vt:lpstr>
      <vt:lpstr>Tioga Vessel Day Rates cont. </vt:lpstr>
      <vt:lpstr>Tioga Fuel Rate </vt:lpstr>
      <vt:lpstr>Fuel Report post op</vt:lpstr>
      <vt:lpstr> Tioga Crew Training </vt:lpstr>
      <vt:lpstr>Tioga Scheduling </vt:lpstr>
      <vt:lpstr>Tioga Scheduling</vt:lpstr>
      <vt:lpstr>Tioga Scheduling continued..</vt:lpstr>
      <vt:lpstr>Tioga Scheduling cont.</vt:lpstr>
      <vt:lpstr>Cruise Planning </vt:lpstr>
      <vt:lpstr>Cruise Planning cont.</vt:lpstr>
      <vt:lpstr>Thank you</vt:lpstr>
      <vt:lpstr>Vessel Chartering</vt:lpstr>
      <vt:lpstr>Vessel Chartering cont. </vt:lpstr>
      <vt:lpstr>Vessel Chartering cont.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Tioga User Meeting 2019</dc:title>
  <dc:creator>Eric Benway</dc:creator>
  <cp:lastModifiedBy>Eric M Benway</cp:lastModifiedBy>
  <cp:revision>80</cp:revision>
  <cp:lastPrinted>2020-02-24T18:12:55Z</cp:lastPrinted>
  <dcterms:created xsi:type="dcterms:W3CDTF">2019-01-24T22:06:42Z</dcterms:created>
  <dcterms:modified xsi:type="dcterms:W3CDTF">2020-02-26T18:29:18Z</dcterms:modified>
</cp:coreProperties>
</file>