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4" r:id="rId6"/>
    <p:sldId id="267" r:id="rId7"/>
    <p:sldId id="260" r:id="rId8"/>
    <p:sldId id="266" r:id="rId9"/>
    <p:sldId id="265" r:id="rId10"/>
    <p:sldId id="261" r:id="rId11"/>
    <p:sldId id="269" r:id="rId12"/>
    <p:sldId id="268" r:id="rId13"/>
    <p:sldId id="263" r:id="rId14"/>
    <p:sldId id="262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45"/>
    <p:restoredTop sz="94674"/>
  </p:normalViewPr>
  <p:slideViewPr>
    <p:cSldViewPr snapToGrid="0" snapToObjects="1">
      <p:cViewPr varScale="1">
        <p:scale>
          <a:sx n="149" d="100"/>
          <a:sy n="149" d="100"/>
        </p:scale>
        <p:origin x="7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EE1A68-1BE7-6E48-AD40-DF1749C4AE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7DC7C6-9D43-1B4E-BA74-0CF4086C5A1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FED070-7BAF-2140-B3A9-94BC2B3AC756}" type="datetimeFigureOut">
              <a:rPr lang="en-US" altLang="en-US"/>
              <a:pPr/>
              <a:t>2/11/19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A9A71BC-ED83-3640-B926-A5A8EED9CF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0FE0642-7FB5-5741-BA86-74536B740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9E956-3375-1440-B379-AA97F9DD82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0F497-3C03-C64C-9EC1-D5F9F43D07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66DA37-A64B-F948-B330-6AB23F74FE2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6DA37-A64B-F948-B330-6AB23F74FE2A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69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6DA37-A64B-F948-B330-6AB23F74FE2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150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6DA37-A64B-F948-B330-6AB23F74FE2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556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6DA37-A64B-F948-B330-6AB23F74FE2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50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6DA37-A64B-F948-B330-6AB23F74FE2A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57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6DA37-A64B-F948-B330-6AB23F74FE2A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98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WHOIropelogo.png">
            <a:extLst>
              <a:ext uri="{FF2B5EF4-FFF2-40B4-BE49-F238E27FC236}">
                <a16:creationId xmlns:a16="http://schemas.microsoft.com/office/drawing/2014/main" id="{84798C14-4E0E-E14F-86F2-9D38F5262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t="19563" b="11095"/>
          <a:stretch>
            <a:fillRect/>
          </a:stretch>
        </p:blipFill>
        <p:spPr bwMode="auto">
          <a:xfrm>
            <a:off x="-127000" y="-196850"/>
            <a:ext cx="8135938" cy="705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189B18-365E-B14A-899B-C477DD3AD74F}"/>
              </a:ext>
            </a:extLst>
          </p:cNvPr>
          <p:cNvSpPr/>
          <p:nvPr/>
        </p:nvSpPr>
        <p:spPr>
          <a:xfrm>
            <a:off x="0" y="5013325"/>
            <a:ext cx="9144000" cy="814388"/>
          </a:xfrm>
          <a:prstGeom prst="rect">
            <a:avLst/>
          </a:prstGeom>
          <a:solidFill>
            <a:srgbClr val="17365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009425" y="2980266"/>
            <a:ext cx="6705600" cy="1828800"/>
          </a:xfrm>
        </p:spPr>
        <p:txBody>
          <a:bodyPr anchor="b"/>
          <a:lstStyle>
            <a:lvl1pPr>
              <a:defRPr sz="3600" cap="all" baseline="0">
                <a:solidFill>
                  <a:srgbClr val="4980A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009425" y="5019925"/>
            <a:ext cx="6705600" cy="807963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623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770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623E8-9A1E-544A-BFD6-98EEF45261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A7F33E4-A055-8348-A6BA-EE5BB2F6D1B7}" type="datetimeFigureOut">
              <a:rPr lang="en-US" altLang="en-US"/>
              <a:pPr/>
              <a:t>2/11/19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06475-16B7-CC4D-BAB6-487B421E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EBB7B-EA2E-3D42-A841-B00FB4E0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0014741-0D5E-E048-B45F-6B473BE575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84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7478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023089"/>
            <a:ext cx="8153400" cy="49388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0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D237C0-DA64-4C42-B271-3F5CA2C2B889}"/>
              </a:ext>
            </a:extLst>
          </p:cNvPr>
          <p:cNvSpPr/>
          <p:nvPr/>
        </p:nvSpPr>
        <p:spPr>
          <a:xfrm>
            <a:off x="7467600" y="762000"/>
            <a:ext cx="1676400" cy="609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057BBC-3D78-EC46-AC88-82531648152A}"/>
              </a:ext>
            </a:extLst>
          </p:cNvPr>
          <p:cNvSpPr/>
          <p:nvPr/>
        </p:nvSpPr>
        <p:spPr>
          <a:xfrm>
            <a:off x="7467600" y="762000"/>
            <a:ext cx="46038" cy="609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7478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023089"/>
            <a:ext cx="6637454" cy="49388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16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AF9BCA-50C0-F244-B641-FECA03A2528D}"/>
              </a:ext>
            </a:extLst>
          </p:cNvPr>
          <p:cNvSpPr/>
          <p:nvPr/>
        </p:nvSpPr>
        <p:spPr>
          <a:xfrm>
            <a:off x="0" y="1058863"/>
            <a:ext cx="9144000" cy="1531937"/>
          </a:xfrm>
          <a:prstGeom prst="rect">
            <a:avLst/>
          </a:prstGeom>
          <a:solidFill>
            <a:srgbClr val="17365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2F7344-4075-224D-92AA-B62F1E8C762C}"/>
              </a:ext>
            </a:extLst>
          </p:cNvPr>
          <p:cNvSpPr/>
          <p:nvPr/>
        </p:nvSpPr>
        <p:spPr>
          <a:xfrm>
            <a:off x="0" y="0"/>
            <a:ext cx="9144000" cy="1058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818" y="1058333"/>
            <a:ext cx="8205157" cy="1532467"/>
          </a:xfrm>
        </p:spPr>
        <p:txBody>
          <a:bodyPr anchor="ctr">
            <a:normAutofit/>
          </a:bodyPr>
          <a:lstStyle>
            <a:lvl1pPr marL="0" indent="0">
              <a:spcAft>
                <a:spcPts val="600"/>
              </a:spcAft>
              <a:buNone/>
              <a:defRPr sz="4000">
                <a:solidFill>
                  <a:srgbClr val="FFFFFF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520818" y="2590800"/>
            <a:ext cx="8205157" cy="1532467"/>
          </a:xfrm>
        </p:spPr>
        <p:txBody>
          <a:bodyPr anchor="ctr">
            <a:normAutofit/>
          </a:bodyPr>
          <a:lstStyle>
            <a:lvl1pPr marL="0" indent="0">
              <a:spcAft>
                <a:spcPts val="600"/>
              </a:spcAft>
              <a:buNone/>
              <a:defRPr sz="3200">
                <a:solidFill>
                  <a:srgbClr val="4980A7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8349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334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0"/>
            <a:ext cx="8153400" cy="77611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1890240"/>
            <a:ext cx="3886200" cy="422200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1890240"/>
            <a:ext cx="3886200" cy="422200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204440"/>
            <a:ext cx="3886200" cy="640080"/>
          </a:xfrm>
          <a:solidFill>
            <a:srgbClr val="27668F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204440"/>
            <a:ext cx="3886200" cy="640080"/>
          </a:xfrm>
          <a:solidFill>
            <a:srgbClr val="27668F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119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588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EC515AE-7690-DF45-9403-F8BC9F76251B}"/>
              </a:ext>
            </a:extLst>
          </p:cNvPr>
          <p:cNvSpPr/>
          <p:nvPr/>
        </p:nvSpPr>
        <p:spPr>
          <a:xfrm>
            <a:off x="0" y="1104900"/>
            <a:ext cx="9144000" cy="622300"/>
          </a:xfrm>
          <a:prstGeom prst="rect">
            <a:avLst/>
          </a:prstGeom>
          <a:solidFill>
            <a:srgbClr val="031C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634EEA-DDD5-0146-B5FA-BAC50C7F31BB}"/>
              </a:ext>
            </a:extLst>
          </p:cNvPr>
          <p:cNvSpPr/>
          <p:nvPr/>
        </p:nvSpPr>
        <p:spPr>
          <a:xfrm>
            <a:off x="0" y="749300"/>
            <a:ext cx="9144000" cy="56848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74918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34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9AF222-977E-3244-BEEC-B1655A587B4A}"/>
              </a:ext>
            </a:extLst>
          </p:cNvPr>
          <p:cNvSpPr/>
          <p:nvPr/>
        </p:nvSpPr>
        <p:spPr>
          <a:xfrm>
            <a:off x="0" y="-98425"/>
            <a:ext cx="9144000" cy="917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482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30C4FD-B8A6-8B4C-92A7-B562AFE46B1C}"/>
              </a:ext>
            </a:extLst>
          </p:cNvPr>
          <p:cNvSpPr/>
          <p:nvPr/>
        </p:nvSpPr>
        <p:spPr>
          <a:xfrm>
            <a:off x="0" y="0"/>
            <a:ext cx="9144000" cy="749300"/>
          </a:xfrm>
          <a:prstGeom prst="rect">
            <a:avLst/>
          </a:pr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21">
            <a:extLst>
              <a:ext uri="{FF2B5EF4-FFF2-40B4-BE49-F238E27FC236}">
                <a16:creationId xmlns:a16="http://schemas.microsoft.com/office/drawing/2014/main" id="{1265FDFF-5DE8-FB47-A2A2-F7EDC322DB8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81534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12">
            <a:extLst>
              <a:ext uri="{FF2B5EF4-FFF2-40B4-BE49-F238E27FC236}">
                <a16:creationId xmlns:a16="http://schemas.microsoft.com/office/drawing/2014/main" id="{67399464-356A-7C4D-AD05-EEB0823A6C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2775" y="1196975"/>
            <a:ext cx="815340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1" descr="wordmark-onelineMedBlue.png">
            <a:extLst>
              <a:ext uri="{FF2B5EF4-FFF2-40B4-BE49-F238E27FC236}">
                <a16:creationId xmlns:a16="http://schemas.microsoft.com/office/drawing/2014/main" id="{CA92DE38-3F72-A744-843D-E99790B52EA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6583363"/>
            <a:ext cx="2592388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7" r:id="rId2"/>
    <p:sldLayoutId id="2147483702" r:id="rId3"/>
    <p:sldLayoutId id="2147483703" r:id="rId4"/>
    <p:sldLayoutId id="2147483698" r:id="rId5"/>
    <p:sldLayoutId id="2147483699" r:id="rId6"/>
    <p:sldLayoutId id="2147483700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Calibri" pitchFamily="34" charset="0"/>
          <a:ea typeface="ＭＳ Ｐゴシック" charset="0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DD74C"/>
          </a:solidFill>
          <a:latin typeface="Calibri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DD74C"/>
          </a:solidFill>
          <a:latin typeface="Calibri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DD74C"/>
          </a:solidFill>
          <a:latin typeface="Calibri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DD74C"/>
          </a:solidFill>
          <a:latin typeface="Calibri" charset="0"/>
          <a:ea typeface="ＭＳ Ｐゴシック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rgbClr val="4980A7"/>
        </a:buClr>
        <a:buSzPct val="60000"/>
        <a:buFont typeface="Wingdings" pitchFamily="2" charset="2"/>
        <a:buChar char=""/>
        <a:defRPr sz="2800" kern="1200">
          <a:solidFill>
            <a:srgbClr val="031C33"/>
          </a:solidFill>
          <a:latin typeface="Calibri" pitchFamily="34" charset="0"/>
          <a:ea typeface="ＭＳ Ｐゴシック" charset="0"/>
          <a:cs typeface="Calibri" pitchFamily="34" charset="0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rgbClr val="4980A7"/>
        </a:buClr>
        <a:buSzPct val="70000"/>
        <a:buFont typeface="Wingdings 2" pitchFamily="2" charset="2"/>
        <a:buChar char=""/>
        <a:defRPr sz="2400" kern="1200">
          <a:solidFill>
            <a:srgbClr val="031C33"/>
          </a:solidFill>
          <a:latin typeface="Calibri" pitchFamily="34" charset="0"/>
          <a:ea typeface="ＭＳ Ｐゴシック" charset="0"/>
          <a:cs typeface="Calibri" pitchFamily="34" charset="0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rgbClr val="4980A7"/>
        </a:buClr>
        <a:buSzPct val="75000"/>
        <a:buFont typeface="Wingdings" pitchFamily="2" charset="2"/>
        <a:buChar char=""/>
        <a:defRPr sz="2300" kern="1200">
          <a:solidFill>
            <a:srgbClr val="031C33"/>
          </a:solidFill>
          <a:latin typeface="Calibri" pitchFamily="34" charset="0"/>
          <a:ea typeface="ＭＳ Ｐゴシック" charset="0"/>
          <a:cs typeface="Calibri" pitchFamily="34" charset="0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4980A7"/>
        </a:buClr>
        <a:buSzPct val="75000"/>
        <a:buFont typeface="Wingdings" pitchFamily="2" charset="2"/>
        <a:buChar char=""/>
        <a:defRPr sz="2000" kern="1200">
          <a:solidFill>
            <a:srgbClr val="031C33"/>
          </a:solidFill>
          <a:latin typeface="Calibri" pitchFamily="34" charset="0"/>
          <a:ea typeface="ＭＳ Ｐゴシック" charset="0"/>
          <a:cs typeface="Calibri" pitchFamily="34" charset="0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4980A7"/>
        </a:buClr>
        <a:buSzPct val="65000"/>
        <a:buFont typeface="Wingdings" pitchFamily="2" charset="2"/>
        <a:buChar char=""/>
        <a:defRPr sz="2000" kern="1200">
          <a:solidFill>
            <a:srgbClr val="031C33"/>
          </a:solidFill>
          <a:latin typeface="Calibri" pitchFamily="34" charset="0"/>
          <a:ea typeface="ＭＳ Ｐゴシック" charset="0"/>
          <a:cs typeface="Calibri" pitchFamily="34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i.edu/main/ships/tiog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3E38E-1A26-424C-A5DD-7CA7E5B340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Tioga User Meeting 2019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067BCF-AA97-BA4A-9529-E4990D20F3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 WHOI Port Operations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7993B3-CC58-9B47-B7A1-014AB9D6C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658" y="653646"/>
            <a:ext cx="6591877" cy="291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94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8E045-CF6B-E048-A2C2-E61802F76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689EA-B01B-FA42-A90C-728ABB5B381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Port Captain, Eric Benway is </a:t>
            </a:r>
          </a:p>
          <a:p>
            <a:pPr marL="0" indent="0">
              <a:buNone/>
            </a:pPr>
            <a:r>
              <a:rPr lang="en-US" dirty="0"/>
              <a:t>primary contact</a:t>
            </a:r>
          </a:p>
          <a:p>
            <a:endParaRPr lang="en-US" dirty="0"/>
          </a:p>
          <a:p>
            <a:r>
              <a:rPr lang="en-US" dirty="0"/>
              <a:t>New one page</a:t>
            </a:r>
          </a:p>
          <a:p>
            <a:pPr marL="0" indent="0">
              <a:buNone/>
            </a:pPr>
            <a:r>
              <a:rPr lang="en-US" dirty="0"/>
              <a:t>Ship Time Request (STR).</a:t>
            </a:r>
          </a:p>
          <a:p>
            <a:endParaRPr lang="en-US" dirty="0"/>
          </a:p>
          <a:p>
            <a:r>
              <a:rPr lang="en-US" dirty="0"/>
              <a:t>Half Day up to 5 hrs.</a:t>
            </a:r>
          </a:p>
          <a:p>
            <a:r>
              <a:rPr lang="en-US" dirty="0"/>
              <a:t>Full Day 6 – 12 hrs.</a:t>
            </a:r>
          </a:p>
          <a:p>
            <a:r>
              <a:rPr lang="en-US" dirty="0"/>
              <a:t>12 </a:t>
            </a:r>
            <a:r>
              <a:rPr lang="en-US" dirty="0" err="1"/>
              <a:t>hr</a:t>
            </a:r>
            <a:r>
              <a:rPr lang="en-US" dirty="0"/>
              <a:t> + Extra crew req.</a:t>
            </a:r>
          </a:p>
          <a:p>
            <a:pPr lvl="1"/>
            <a:r>
              <a:rPr lang="en-US" sz="1600" dirty="0"/>
              <a:t>Per USCG COI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35217-8051-1D48-B4D0-66A0645FC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138" y="1023089"/>
            <a:ext cx="3698910" cy="531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83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4CB77-1467-3F41-AD92-3E118B11E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Scheduling continued..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D2036-6144-2946-91D0-CB63F7ECA41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WHOI users get priority over outside users</a:t>
            </a:r>
          </a:p>
          <a:p>
            <a:r>
              <a:rPr lang="en-US" dirty="0"/>
              <a:t>Developing a new calendar / scheduling tool with WHOI IS</a:t>
            </a:r>
          </a:p>
          <a:p>
            <a:r>
              <a:rPr lang="en-US" dirty="0"/>
              <a:t>Flexibility is still key for everyone</a:t>
            </a:r>
          </a:p>
          <a:p>
            <a:r>
              <a:rPr lang="en-US" dirty="0"/>
              <a:t>Weather days – will schedule one </a:t>
            </a:r>
            <a:r>
              <a:rPr lang="en-US" dirty="0" err="1"/>
              <a:t>wx</a:t>
            </a:r>
            <a:r>
              <a:rPr lang="en-US" dirty="0"/>
              <a:t> day per op day.</a:t>
            </a:r>
          </a:p>
          <a:p>
            <a:r>
              <a:rPr lang="en-US" dirty="0"/>
              <a:t>Make up days due to </a:t>
            </a:r>
            <a:r>
              <a:rPr lang="en-US" dirty="0" err="1"/>
              <a:t>wx</a:t>
            </a:r>
            <a:r>
              <a:rPr lang="en-US" dirty="0"/>
              <a:t> may occur immediately or need to be rescheduled at a later date </a:t>
            </a:r>
          </a:p>
          <a:p>
            <a:r>
              <a:rPr lang="en-US" dirty="0"/>
              <a:t>Tioga may need to schedule maintenance days into the schedule if calendar is becoming full</a:t>
            </a:r>
          </a:p>
          <a:p>
            <a:r>
              <a:rPr lang="en-US" dirty="0"/>
              <a:t>If extended day is needed, extra Captain or Mate are required.  </a:t>
            </a:r>
          </a:p>
        </p:txBody>
      </p:sp>
    </p:spTree>
    <p:extLst>
      <p:ext uri="{BB962C8B-B14F-4D97-AF65-F5344CB8AC3E}">
        <p14:creationId xmlns:p14="http://schemas.microsoft.com/office/powerpoint/2010/main" val="2691958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0CDA8-ECA7-764A-A605-6C5123FC6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Cruise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8E1ED-9721-CA44-8608-CD1E916AE83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Once the project is scheduled cruise planning will begin.  </a:t>
            </a:r>
          </a:p>
          <a:p>
            <a:r>
              <a:rPr lang="en-US" dirty="0"/>
              <a:t>A Cruise Plan will be the Ch Sci responsibility </a:t>
            </a:r>
          </a:p>
          <a:p>
            <a:r>
              <a:rPr lang="en-US" dirty="0"/>
              <a:t>Planning will involve Captain Peter Collins and Port Captain Eric Benway</a:t>
            </a:r>
          </a:p>
          <a:p>
            <a:r>
              <a:rPr lang="en-US" dirty="0"/>
              <a:t>We will bring in SME’s for any specialized requests (techs)</a:t>
            </a:r>
          </a:p>
          <a:p>
            <a:r>
              <a:rPr lang="en-US" dirty="0"/>
              <a:t>Dive Operations -  Formal Dive Plan to go through WHOI DSO Ed O’Brien.  Approval is required prior to departure. </a:t>
            </a:r>
          </a:p>
        </p:txBody>
      </p:sp>
    </p:spTree>
    <p:extLst>
      <p:ext uri="{BB962C8B-B14F-4D97-AF65-F5344CB8AC3E}">
        <p14:creationId xmlns:p14="http://schemas.microsoft.com/office/powerpoint/2010/main" val="1133422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CC6D3-F674-304A-B7EE-494DE2553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Day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0551D-D44B-974D-AA5D-120528BFC2D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10098" y="997452"/>
            <a:ext cx="8153400" cy="493888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Evaluating a new rate structure to help recoup lost revenue and to repay endowment. </a:t>
            </a:r>
            <a:endParaRPr lang="en-US" sz="3200" dirty="0"/>
          </a:p>
          <a:p>
            <a:pPr marL="366713" lvl="1" indent="0" algn="ctr">
              <a:buNone/>
            </a:pPr>
            <a:r>
              <a:rPr lang="en-US" sz="3200" dirty="0"/>
              <a:t>“Ala-Cart” structure</a:t>
            </a:r>
          </a:p>
          <a:p>
            <a:pPr marL="881063" lvl="1" indent="-514350">
              <a:buFont typeface="+mj-lt"/>
              <a:buAutoNum type="arabicPeriod"/>
            </a:pPr>
            <a:r>
              <a:rPr lang="en-US" sz="2800" dirty="0"/>
              <a:t>Vessel base rate + fuel. </a:t>
            </a:r>
          </a:p>
          <a:p>
            <a:pPr marL="881063" lvl="1" indent="-514350">
              <a:buFont typeface="+mj-lt"/>
              <a:buAutoNum type="arabicPeriod"/>
            </a:pPr>
            <a:r>
              <a:rPr lang="en-US" sz="2800" dirty="0"/>
              <a:t>Base + fuel + CTD </a:t>
            </a:r>
          </a:p>
          <a:p>
            <a:pPr marL="881063" lvl="1" indent="-514350">
              <a:buFont typeface="+mj-lt"/>
              <a:buAutoNum type="arabicPeriod"/>
            </a:pPr>
            <a:r>
              <a:rPr lang="en-US" sz="2800" dirty="0"/>
              <a:t>Base + fuel + Corer &amp; Technician</a:t>
            </a:r>
          </a:p>
          <a:p>
            <a:pPr marL="366713" lvl="1" indent="0" algn="ctr">
              <a:buNone/>
            </a:pPr>
            <a:endParaRPr lang="en-US" sz="2800" dirty="0"/>
          </a:p>
          <a:p>
            <a:pPr marL="366713" lvl="1" indent="0" algn="ctr">
              <a:buNone/>
            </a:pPr>
            <a:r>
              <a:rPr lang="en-US" sz="2800" dirty="0"/>
              <a:t>Pro rated for those already with funding in 2019</a:t>
            </a:r>
          </a:p>
          <a:p>
            <a:pPr marL="366713" lvl="1" indent="0" algn="ctr">
              <a:buNone/>
            </a:pPr>
            <a:r>
              <a:rPr lang="en-US" sz="2800" dirty="0"/>
              <a:t>Base rate would include underway sensors and instrumentation (MET / ADCP) </a:t>
            </a:r>
            <a:endParaRPr lang="en-US" sz="2000" dirty="0"/>
          </a:p>
          <a:p>
            <a:pPr marL="366713" lvl="1" indent="0">
              <a:buNone/>
            </a:pPr>
            <a:endParaRPr lang="en-US" dirty="0"/>
          </a:p>
          <a:p>
            <a:pPr marL="366713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143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D5A8F-AB8B-674E-A771-1C4BA56DA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5E6C3-617D-6740-BC18-C5A47448D4A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Our goal is to provide all TIOGA customers with a safe platform, knowledgeable crew and reliable equipment.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Regaining confidence will take time but we are committed 100% to do so.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Please contact Eric Benway for scheduling 2019 projects</a:t>
            </a:r>
          </a:p>
        </p:txBody>
      </p:sp>
    </p:spTree>
    <p:extLst>
      <p:ext uri="{BB962C8B-B14F-4D97-AF65-F5344CB8AC3E}">
        <p14:creationId xmlns:p14="http://schemas.microsoft.com/office/powerpoint/2010/main" val="367870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481D4-8091-8346-ACEE-984C3D6D0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Tioga User Meeting Feb 11,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4683C-D5D3-B940-91C9-E456692024B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023089"/>
            <a:ext cx="8258978" cy="546526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Agenda</a:t>
            </a:r>
          </a:p>
          <a:p>
            <a:r>
              <a:rPr lang="en-US" dirty="0"/>
              <a:t>Introductions</a:t>
            </a:r>
          </a:p>
          <a:p>
            <a:r>
              <a:rPr lang="en-US" dirty="0"/>
              <a:t>Current Status of Tioga</a:t>
            </a:r>
          </a:p>
          <a:p>
            <a:r>
              <a:rPr lang="en-US" dirty="0"/>
              <a:t>Working Group Report</a:t>
            </a:r>
          </a:p>
          <a:p>
            <a:r>
              <a:rPr lang="en-US" dirty="0"/>
              <a:t>Port Office Action Items</a:t>
            </a:r>
          </a:p>
          <a:p>
            <a:r>
              <a:rPr lang="en-US" dirty="0"/>
              <a:t>Maintenance Plan </a:t>
            </a:r>
          </a:p>
          <a:p>
            <a:r>
              <a:rPr lang="en-US" dirty="0"/>
              <a:t>Scheduling &amp; Cruise Planning 2019</a:t>
            </a:r>
          </a:p>
          <a:p>
            <a:r>
              <a:rPr lang="en-US" dirty="0"/>
              <a:t>Day Rates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69D5A8-D166-3247-BFF8-61C97FD1D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377" y="1429965"/>
            <a:ext cx="3715834" cy="164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49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DDC3D-C339-2E4F-97F6-F2D6B0805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Tioga Vessel Operations Team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FF5A1-7027-0E4C-8C3D-B1EC9C41B1C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Tim Twomey – Director of WHOI Ship Operations</a:t>
            </a:r>
          </a:p>
          <a:p>
            <a:r>
              <a:rPr lang="en-US" dirty="0"/>
              <a:t>Eric Benway – WHOI Port Captain</a:t>
            </a:r>
          </a:p>
          <a:p>
            <a:r>
              <a:rPr lang="en-US" dirty="0"/>
              <a:t>Hank Ayers – WHOI Port Engineer</a:t>
            </a:r>
          </a:p>
          <a:p>
            <a:r>
              <a:rPr lang="en-US" dirty="0"/>
              <a:t>Master, CRV Tioga – Peter Collins, Master 1600 Ton upon Oceans and 2</a:t>
            </a:r>
            <a:r>
              <a:rPr lang="en-US" baseline="30000" dirty="0"/>
              <a:t>nd</a:t>
            </a:r>
            <a:r>
              <a:rPr lang="en-US" dirty="0"/>
              <a:t> Mate unlimited</a:t>
            </a:r>
          </a:p>
          <a:p>
            <a:r>
              <a:rPr lang="en-US" dirty="0"/>
              <a:t>Mate, CRV Tioga – </a:t>
            </a:r>
            <a:r>
              <a:rPr lang="en-US"/>
              <a:t>Leah Saunders, Master 100 ton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19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13DFE-67BA-2940-B31A-05D6B283F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Current Ship Yard Status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09CCAC-796D-5F4F-8DA7-B26FEF044F4E}"/>
              </a:ext>
            </a:extLst>
          </p:cNvPr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81" y="1939926"/>
            <a:ext cx="5116750" cy="3711844"/>
          </a:xfrm>
          <a:prstGeom prst="rect">
            <a:avLst/>
          </a:prstGeom>
        </p:spPr>
      </p:pic>
      <p:pic>
        <p:nvPicPr>
          <p:cNvPr id="5" name="Picture 4" descr="C:\Users\ttwomey\AppData\Local\Microsoft\Windows\INetCache\Content.Outlook\W7YYRDQ6\IMG_0246001.jpg">
            <a:extLst>
              <a:ext uri="{FF2B5EF4-FFF2-40B4-BE49-F238E27FC236}">
                <a16:creationId xmlns:a16="http://schemas.microsoft.com/office/drawing/2014/main" id="{A8AEA85E-C380-B246-B4C3-FE6B55D1A7F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98" y="880692"/>
            <a:ext cx="3909695" cy="5213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889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1D7C8-6870-B042-A909-87A826EEE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Shipyard Status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FF1E7-54DD-9346-90FB-ACB9E3EDD9E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Both engines removed</a:t>
            </a:r>
          </a:p>
          <a:p>
            <a:r>
              <a:rPr lang="en-US" sz="2400" dirty="0"/>
              <a:t>Generator removed</a:t>
            </a:r>
          </a:p>
          <a:p>
            <a:r>
              <a:rPr lang="en-US" sz="2400" dirty="0"/>
              <a:t>Engine room cleaned</a:t>
            </a:r>
          </a:p>
          <a:p>
            <a:r>
              <a:rPr lang="en-US" sz="2400" dirty="0"/>
              <a:t>Sanitation System repaired</a:t>
            </a:r>
          </a:p>
          <a:p>
            <a:r>
              <a:rPr lang="en-US" sz="2400" dirty="0"/>
              <a:t>Main exhaust stacks are being serviced / repaired</a:t>
            </a:r>
          </a:p>
          <a:p>
            <a:r>
              <a:rPr lang="en-US" sz="2400" dirty="0"/>
              <a:t>A/C units (3) being replaced</a:t>
            </a:r>
          </a:p>
          <a:p>
            <a:r>
              <a:rPr lang="en-US" sz="2400" dirty="0"/>
              <a:t>New Furuno Radar and Chart Plotter</a:t>
            </a:r>
          </a:p>
          <a:p>
            <a:r>
              <a:rPr lang="en-US" sz="2400" dirty="0"/>
              <a:t>Wireless infrastructure upgrade</a:t>
            </a:r>
          </a:p>
          <a:p>
            <a:r>
              <a:rPr lang="en-US" sz="2400" dirty="0"/>
              <a:t>New CAT engines to be delivered OOA second week of March</a:t>
            </a:r>
          </a:p>
          <a:p>
            <a:r>
              <a:rPr lang="en-US" sz="2400" dirty="0"/>
              <a:t>New Generator to be installed OOA by Feb 15</a:t>
            </a:r>
          </a:p>
          <a:p>
            <a:r>
              <a:rPr lang="en-US" sz="2400" dirty="0"/>
              <a:t>CO2 system being serviced</a:t>
            </a:r>
          </a:p>
          <a:p>
            <a:r>
              <a:rPr lang="en-US" sz="2400" dirty="0"/>
              <a:t>Life raft being serviced / inspected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830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86996-5C9C-C340-8CD7-3BAAF89D4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Tioga Working Group Report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84453-33EC-9E4F-9B24-75646395C52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906358"/>
            <a:ext cx="8153400" cy="4938889"/>
          </a:xfrm>
        </p:spPr>
        <p:txBody>
          <a:bodyPr/>
          <a:lstStyle/>
          <a:p>
            <a:r>
              <a:rPr lang="en-US" dirty="0"/>
              <a:t>Report Findings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The Tioga is a highly-valued facility of the institution which is uniquely equipped to support our mission.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Users currently have low confidence in: the vessel’s reliability, administration of the vessel, and crew experience.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The business model for the vessel is not sustainable in its current form.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  <a:p>
            <a:pPr marL="0" lvl="0" indent="0" algn="ctr">
              <a:buNone/>
            </a:pPr>
            <a:r>
              <a:rPr lang="en-US" dirty="0"/>
              <a:t>Report is posted on Tioga’s website </a:t>
            </a:r>
          </a:p>
          <a:p>
            <a:pPr marL="0" lvl="0" indent="0" algn="ctr">
              <a:buNone/>
            </a:pPr>
            <a:r>
              <a:rPr lang="en-US" sz="1800" dirty="0">
                <a:hlinkClick r:id="rId2"/>
              </a:rPr>
              <a:t>http://www.whoi.edu/main/ships/tioga</a:t>
            </a:r>
            <a:endParaRPr lang="en-US" sz="1800" dirty="0"/>
          </a:p>
          <a:p>
            <a:pPr marL="0" lvl="0" indent="0" algn="ctr">
              <a:buNone/>
            </a:pPr>
            <a:endParaRPr lang="en-US" sz="1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518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23E1D-4232-8343-8D00-1861AD05E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759" y="97278"/>
            <a:ext cx="7441660" cy="525293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Port Office Action Items from TWG Report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83BBE-605D-D440-B5AF-E52597D491A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sz="2000" dirty="0"/>
              <a:t>Crew Training </a:t>
            </a:r>
          </a:p>
          <a:p>
            <a:pPr lvl="2"/>
            <a:r>
              <a:rPr lang="en-US" sz="1600" dirty="0"/>
              <a:t>Port Office developing a plan for crew to gain more experience</a:t>
            </a:r>
          </a:p>
          <a:p>
            <a:pPr lvl="1"/>
            <a:r>
              <a:rPr lang="en-US" sz="2000" dirty="0"/>
              <a:t>Science Verification Cruises (SVC’s) April/May 2019</a:t>
            </a:r>
          </a:p>
          <a:p>
            <a:pPr lvl="2"/>
            <a:r>
              <a:rPr lang="en-US" sz="1600" dirty="0"/>
              <a:t>Shakedown time for new engines, generator and other equipment </a:t>
            </a:r>
          </a:p>
          <a:p>
            <a:pPr lvl="2"/>
            <a:r>
              <a:rPr lang="en-US" sz="1600" dirty="0"/>
              <a:t>Help crew gain confidence in different overboarding events</a:t>
            </a:r>
          </a:p>
          <a:p>
            <a:pPr lvl="2"/>
            <a:r>
              <a:rPr lang="en-US" sz="1600" dirty="0"/>
              <a:t>Allow science to test their own equipment</a:t>
            </a:r>
          </a:p>
          <a:p>
            <a:pPr lvl="2"/>
            <a:r>
              <a:rPr lang="en-US" sz="1600" dirty="0"/>
              <a:t>No charge to science </a:t>
            </a:r>
          </a:p>
          <a:p>
            <a:pPr lvl="1"/>
            <a:r>
              <a:rPr lang="en-US" sz="2000" dirty="0"/>
              <a:t>Documented Maintenance Plan</a:t>
            </a:r>
          </a:p>
          <a:p>
            <a:pPr lvl="1"/>
            <a:r>
              <a:rPr lang="en-US" sz="2000" dirty="0"/>
              <a:t>Transparent and simplified Scheduling (new STR)</a:t>
            </a:r>
          </a:p>
          <a:p>
            <a:pPr marL="754063" lvl="1" indent="-342900"/>
            <a:r>
              <a:rPr lang="en-US" sz="2000" dirty="0"/>
              <a:t>Funding &amp; Revenue </a:t>
            </a:r>
          </a:p>
          <a:p>
            <a:pPr marL="1028700" lvl="2" indent="-342900"/>
            <a:r>
              <a:rPr lang="en-US" sz="1600" dirty="0"/>
              <a:t>Day rates structure may change in 2019 to repay WHOI endowment</a:t>
            </a:r>
          </a:p>
          <a:p>
            <a:pPr lvl="3"/>
            <a:r>
              <a:rPr lang="en-US" sz="1400" dirty="0"/>
              <a:t>Marketing Tioga to other users to increase use and revenue</a:t>
            </a:r>
          </a:p>
          <a:p>
            <a:pPr marL="685800" lvl="2" indent="0">
              <a:buNone/>
            </a:pPr>
            <a:endParaRPr lang="en-US" dirty="0"/>
          </a:p>
          <a:p>
            <a:pPr marL="685800" lvl="2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Safety and regaining user confidence are our goals</a:t>
            </a:r>
          </a:p>
        </p:txBody>
      </p:sp>
    </p:spTree>
    <p:extLst>
      <p:ext uri="{BB962C8B-B14F-4D97-AF65-F5344CB8AC3E}">
        <p14:creationId xmlns:p14="http://schemas.microsoft.com/office/powerpoint/2010/main" val="2919995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49104-2B62-8948-8AC4-954EE297E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Tioga Maintenance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FF39-BEFE-B54D-A244-F7FFDF963DF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Tioga will be maintained at highest standards.</a:t>
            </a:r>
          </a:p>
          <a:p>
            <a:r>
              <a:rPr lang="en-US" dirty="0"/>
              <a:t>Main machinery maintenance schedules will be in accordance with OEM guidelines at all time.</a:t>
            </a:r>
          </a:p>
          <a:p>
            <a:r>
              <a:rPr lang="en-US" dirty="0"/>
              <a:t>Crew is being trained to perform the routine maintenance, daily checks, oil changes etc. prior to and during upcoming sea trials following the repower.</a:t>
            </a:r>
          </a:p>
          <a:p>
            <a:r>
              <a:rPr lang="en-US" dirty="0"/>
              <a:t> Any adjustments internal to the engine will be performed by technician from Milton Cat.</a:t>
            </a:r>
          </a:p>
          <a:p>
            <a:r>
              <a:rPr lang="en-US" dirty="0"/>
              <a:t>All worked will be logged and kept in electronic format.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487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9ED14-7297-8E43-9876-404025AA0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Tioga Inspection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0D44C-1B0B-BE43-8FFE-60F1D7C9915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USCG – ANNUAL SAFETY INSPECTION</a:t>
            </a:r>
          </a:p>
          <a:p>
            <a:r>
              <a:rPr lang="en-US" dirty="0"/>
              <a:t>SAFETY EQUIPT: RAFTS, CO2, EPIRB ETC. – ANNUAL INSPECTIONS</a:t>
            </a:r>
          </a:p>
          <a:p>
            <a:r>
              <a:rPr lang="en-US" dirty="0"/>
              <a:t>CO2 SYSTEM / FFE – ANNUAL INSPECTIONS</a:t>
            </a:r>
          </a:p>
          <a:p>
            <a:r>
              <a:rPr lang="en-US" dirty="0"/>
              <a:t>HULL DOCKING – 2 YEAR REQUIREMENT</a:t>
            </a:r>
          </a:p>
          <a:p>
            <a:r>
              <a:rPr lang="en-US" dirty="0"/>
              <a:t>MAIN ENGINES -- CAT C 18 OEM SCHED</a:t>
            </a:r>
          </a:p>
          <a:p>
            <a:r>
              <a:rPr lang="en-US" dirty="0"/>
              <a:t>GENSET --  NORTHERN LIGHTS 30 KW – OEM SCHED</a:t>
            </a:r>
          </a:p>
          <a:p>
            <a:r>
              <a:rPr lang="en-US" dirty="0"/>
              <a:t>WINCHES – ANNUAL MAINT</a:t>
            </a:r>
          </a:p>
          <a:p>
            <a:r>
              <a:rPr lang="en-US" dirty="0"/>
              <a:t>PROPS – POLISHING COND BASED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2455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6WHOIwhite">
  <a:themeElements>
    <a:clrScheme name="WHOI colors">
      <a:dk1>
        <a:sysClr val="windowText" lastClr="000000"/>
      </a:dk1>
      <a:lt1>
        <a:sysClr val="window" lastClr="FFFFFF"/>
      </a:lt1>
      <a:dk2>
        <a:srgbClr val="173656"/>
      </a:dk2>
      <a:lt2>
        <a:srgbClr val="27668F"/>
      </a:lt2>
      <a:accent1>
        <a:srgbClr val="8DC7F0"/>
      </a:accent1>
      <a:accent2>
        <a:srgbClr val="A2A939"/>
      </a:accent2>
      <a:accent3>
        <a:srgbClr val="CDD74C"/>
      </a:accent3>
      <a:accent4>
        <a:srgbClr val="031C33"/>
      </a:accent4>
      <a:accent5>
        <a:srgbClr val="173656"/>
      </a:accent5>
      <a:accent6>
        <a:srgbClr val="E0E88C"/>
      </a:accent6>
      <a:hlink>
        <a:srgbClr val="CDD74C"/>
      </a:hlink>
      <a:folHlink>
        <a:srgbClr val="A2A9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WHOI colors">
    <a:dk1>
      <a:sysClr val="windowText" lastClr="000000"/>
    </a:dk1>
    <a:lt1>
      <a:sysClr val="window" lastClr="FFFFFF"/>
    </a:lt1>
    <a:dk2>
      <a:srgbClr val="173656"/>
    </a:dk2>
    <a:lt2>
      <a:srgbClr val="27668F"/>
    </a:lt2>
    <a:accent1>
      <a:srgbClr val="8DC7F0"/>
    </a:accent1>
    <a:accent2>
      <a:srgbClr val="A2A939"/>
    </a:accent2>
    <a:accent3>
      <a:srgbClr val="CDD74C"/>
    </a:accent3>
    <a:accent4>
      <a:srgbClr val="031C33"/>
    </a:accent4>
    <a:accent5>
      <a:srgbClr val="173656"/>
    </a:accent5>
    <a:accent6>
      <a:srgbClr val="E0E88C"/>
    </a:accent6>
    <a:hlink>
      <a:srgbClr val="CDD74C"/>
    </a:hlink>
    <a:folHlink>
      <a:srgbClr val="A2A93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2016WHOIwhite</Template>
  <TotalTime>1291</TotalTime>
  <Words>757</Words>
  <Application>Microsoft Macintosh PowerPoint</Application>
  <PresentationFormat>On-screen Show (4:3)</PresentationFormat>
  <Paragraphs>122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ＭＳ Ｐゴシック</vt:lpstr>
      <vt:lpstr>Calibri</vt:lpstr>
      <vt:lpstr>Wingdings</vt:lpstr>
      <vt:lpstr>Wingdings 2</vt:lpstr>
      <vt:lpstr>2016WHOIwhite</vt:lpstr>
      <vt:lpstr>Tioga User Meeting 2019</vt:lpstr>
      <vt:lpstr>Tioga User Meeting Feb 11, 2019</vt:lpstr>
      <vt:lpstr> Tioga Vessel Operations Team </vt:lpstr>
      <vt:lpstr> Current Ship Yard Status </vt:lpstr>
      <vt:lpstr>Shipyard Status </vt:lpstr>
      <vt:lpstr>Tioga Working Group Report </vt:lpstr>
      <vt:lpstr> Port Office Action Items from TWG Report </vt:lpstr>
      <vt:lpstr>Tioga Maintenance Outline</vt:lpstr>
      <vt:lpstr>Tioga Inspection Schedule</vt:lpstr>
      <vt:lpstr>Scheduling </vt:lpstr>
      <vt:lpstr>Scheduling continued..</vt:lpstr>
      <vt:lpstr>Cruise Planning</vt:lpstr>
      <vt:lpstr>Day Rates</vt:lpstr>
      <vt:lpstr>Thank you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Tioga User Meeting 2019</dc:title>
  <dc:creator>Eric Benway</dc:creator>
  <cp:lastModifiedBy>Microsoft Office User</cp:lastModifiedBy>
  <cp:revision>24</cp:revision>
  <dcterms:created xsi:type="dcterms:W3CDTF">2019-01-24T22:06:42Z</dcterms:created>
  <dcterms:modified xsi:type="dcterms:W3CDTF">2019-02-11T16:31:54Z</dcterms:modified>
</cp:coreProperties>
</file>