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31"/>
  </p:notesMasterIdLst>
  <p:sldIdLst>
    <p:sldId id="260" r:id="rId8"/>
    <p:sldId id="258" r:id="rId9"/>
    <p:sldId id="276" r:id="rId10"/>
    <p:sldId id="277" r:id="rId11"/>
    <p:sldId id="278" r:id="rId12"/>
    <p:sldId id="279" r:id="rId13"/>
    <p:sldId id="272" r:id="rId14"/>
    <p:sldId id="274" r:id="rId15"/>
    <p:sldId id="273" r:id="rId16"/>
    <p:sldId id="271" r:id="rId17"/>
    <p:sldId id="282" r:id="rId18"/>
    <p:sldId id="262" r:id="rId19"/>
    <p:sldId id="266" r:id="rId20"/>
    <p:sldId id="267" r:id="rId21"/>
    <p:sldId id="265" r:id="rId22"/>
    <p:sldId id="264" r:id="rId23"/>
    <p:sldId id="263" r:id="rId24"/>
    <p:sldId id="256" r:id="rId25"/>
    <p:sldId id="269" r:id="rId26"/>
    <p:sldId id="283" r:id="rId27"/>
    <p:sldId id="257" r:id="rId28"/>
    <p:sldId id="268" r:id="rId29"/>
    <p:sldId id="26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52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3982D0-7436-427E-805A-2698CBE23966}" type="datetimeFigureOut">
              <a:rPr lang="en-US" smtClean="0"/>
              <a:t>11/14/2013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50A40-89EA-4659-99E5-C28889B8BE69}" type="slidenum">
              <a:rPr lang="en-US" smtClean="0"/>
              <a:t>‹#›</a:t>
            </a:fld>
            <a:endParaRPr lang="en-US" dirty="0"/>
          </a:p>
        </p:txBody>
      </p:sp>
    </p:spTree>
    <p:extLst>
      <p:ext uri="{BB962C8B-B14F-4D97-AF65-F5344CB8AC3E}">
        <p14:creationId xmlns:p14="http://schemas.microsoft.com/office/powerpoint/2010/main" val="112173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99354-027E-46E1-9447-00B2C55A35E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85505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BF7DF4-83D2-4FF0-B0E2-1CE177BA01D3}" type="datetimeFigureOut">
              <a:rPr lang="en-US" smtClean="0"/>
              <a:t>11/14/2013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5E5DE8-811C-4C7D-89B8-BF6531CB65D1}" type="slidenum">
              <a:rPr lang="en-US" smtClean="0"/>
              <a:t>‹#›</a:t>
            </a:fld>
            <a:endParaRPr lang="en-US" dirty="0"/>
          </a:p>
        </p:txBody>
      </p:sp>
    </p:spTree>
    <p:extLst>
      <p:ext uri="{BB962C8B-B14F-4D97-AF65-F5344CB8AC3E}">
        <p14:creationId xmlns:p14="http://schemas.microsoft.com/office/powerpoint/2010/main" val="1654368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BF7DF4-83D2-4FF0-B0E2-1CE177BA01D3}" type="datetimeFigureOut">
              <a:rPr lang="en-US" smtClean="0"/>
              <a:t>11/14/2013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5E5DE8-811C-4C7D-89B8-BF6531CB65D1}" type="slidenum">
              <a:rPr lang="en-US" smtClean="0"/>
              <a:t>‹#›</a:t>
            </a:fld>
            <a:endParaRPr lang="en-US" dirty="0"/>
          </a:p>
        </p:txBody>
      </p:sp>
    </p:spTree>
    <p:extLst>
      <p:ext uri="{BB962C8B-B14F-4D97-AF65-F5344CB8AC3E}">
        <p14:creationId xmlns:p14="http://schemas.microsoft.com/office/powerpoint/2010/main" val="360171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BF7DF4-83D2-4FF0-B0E2-1CE177BA01D3}" type="datetimeFigureOut">
              <a:rPr lang="en-US" smtClean="0"/>
              <a:t>11/14/2013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5E5DE8-811C-4C7D-89B8-BF6531CB65D1}" type="slidenum">
              <a:rPr lang="en-US" smtClean="0"/>
              <a:t>‹#›</a:t>
            </a:fld>
            <a:endParaRPr lang="en-US" dirty="0"/>
          </a:p>
        </p:txBody>
      </p:sp>
    </p:spTree>
    <p:extLst>
      <p:ext uri="{BB962C8B-B14F-4D97-AF65-F5344CB8AC3E}">
        <p14:creationId xmlns:p14="http://schemas.microsoft.com/office/powerpoint/2010/main" val="237656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1470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33160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01532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29691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6953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6534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99683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6581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BF7DF4-83D2-4FF0-B0E2-1CE177BA01D3}" type="datetimeFigureOut">
              <a:rPr lang="en-US" smtClean="0"/>
              <a:t>11/14/2013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5E5DE8-811C-4C7D-89B8-BF6531CB65D1}" type="slidenum">
              <a:rPr lang="en-US" smtClean="0"/>
              <a:t>‹#›</a:t>
            </a:fld>
            <a:endParaRPr lang="en-US" dirty="0"/>
          </a:p>
        </p:txBody>
      </p:sp>
    </p:spTree>
    <p:extLst>
      <p:ext uri="{BB962C8B-B14F-4D97-AF65-F5344CB8AC3E}">
        <p14:creationId xmlns:p14="http://schemas.microsoft.com/office/powerpoint/2010/main" val="1280588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06964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8455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62592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72509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73088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10625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85198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987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62544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5463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BF7DF4-83D2-4FF0-B0E2-1CE177BA01D3}" type="datetimeFigureOut">
              <a:rPr lang="en-US" smtClean="0"/>
              <a:t>11/14/2013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5E5DE8-811C-4C7D-89B8-BF6531CB65D1}" type="slidenum">
              <a:rPr lang="en-US" smtClean="0"/>
              <a:t>‹#›</a:t>
            </a:fld>
            <a:endParaRPr lang="en-US" dirty="0"/>
          </a:p>
        </p:txBody>
      </p:sp>
    </p:spTree>
    <p:extLst>
      <p:ext uri="{BB962C8B-B14F-4D97-AF65-F5344CB8AC3E}">
        <p14:creationId xmlns:p14="http://schemas.microsoft.com/office/powerpoint/2010/main" val="2526099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19294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32938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07112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27235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80822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74551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5457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4753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74998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84131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BF7DF4-83D2-4FF0-B0E2-1CE177BA01D3}" type="datetimeFigureOut">
              <a:rPr lang="en-US" smtClean="0"/>
              <a:t>11/14/2013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5E5DE8-811C-4C7D-89B8-BF6531CB65D1}" type="slidenum">
              <a:rPr lang="en-US" smtClean="0"/>
              <a:t>‹#›</a:t>
            </a:fld>
            <a:endParaRPr lang="en-US" dirty="0"/>
          </a:p>
        </p:txBody>
      </p:sp>
    </p:spTree>
    <p:extLst>
      <p:ext uri="{BB962C8B-B14F-4D97-AF65-F5344CB8AC3E}">
        <p14:creationId xmlns:p14="http://schemas.microsoft.com/office/powerpoint/2010/main" val="39775133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28471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689340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35352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7453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195295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247646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999195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982700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924260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3093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BF7DF4-83D2-4FF0-B0E2-1CE177BA01D3}" type="datetimeFigureOut">
              <a:rPr lang="en-US" smtClean="0"/>
              <a:t>11/14/2013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5E5DE8-811C-4C7D-89B8-BF6531CB65D1}" type="slidenum">
              <a:rPr lang="en-US" smtClean="0"/>
              <a:t>‹#›</a:t>
            </a:fld>
            <a:endParaRPr lang="en-US" dirty="0"/>
          </a:p>
        </p:txBody>
      </p:sp>
    </p:spTree>
    <p:extLst>
      <p:ext uri="{BB962C8B-B14F-4D97-AF65-F5344CB8AC3E}">
        <p14:creationId xmlns:p14="http://schemas.microsoft.com/office/powerpoint/2010/main" val="36513552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803212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02425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398380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442211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1062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195770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5202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60497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666746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57245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BF7DF4-83D2-4FF0-B0E2-1CE177BA01D3}" type="datetimeFigureOut">
              <a:rPr lang="en-US" smtClean="0"/>
              <a:t>11/14/2013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5E5DE8-811C-4C7D-89B8-BF6531CB65D1}" type="slidenum">
              <a:rPr lang="en-US" smtClean="0"/>
              <a:t>‹#›</a:t>
            </a:fld>
            <a:endParaRPr lang="en-US" dirty="0"/>
          </a:p>
        </p:txBody>
      </p:sp>
    </p:spTree>
    <p:extLst>
      <p:ext uri="{BB962C8B-B14F-4D97-AF65-F5344CB8AC3E}">
        <p14:creationId xmlns:p14="http://schemas.microsoft.com/office/powerpoint/2010/main" val="30562899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458645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828466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136053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742426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080136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386176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419603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877756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329526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74111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F7DF4-83D2-4FF0-B0E2-1CE177BA01D3}" type="datetimeFigureOut">
              <a:rPr lang="en-US" smtClean="0"/>
              <a:t>11/14/2013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5E5DE8-811C-4C7D-89B8-BF6531CB65D1}" type="slidenum">
              <a:rPr lang="en-US" smtClean="0"/>
              <a:t>‹#›</a:t>
            </a:fld>
            <a:endParaRPr lang="en-US" dirty="0"/>
          </a:p>
        </p:txBody>
      </p:sp>
    </p:spTree>
    <p:extLst>
      <p:ext uri="{BB962C8B-B14F-4D97-AF65-F5344CB8AC3E}">
        <p14:creationId xmlns:p14="http://schemas.microsoft.com/office/powerpoint/2010/main" val="34513044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278892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768601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636852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535555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075584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857627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63241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3579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F7DF4-83D2-4FF0-B0E2-1CE177BA01D3}" type="datetimeFigureOut">
              <a:rPr lang="en-US" smtClean="0"/>
              <a:t>11/14/2013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5E5DE8-811C-4C7D-89B8-BF6531CB65D1}" type="slidenum">
              <a:rPr lang="en-US" smtClean="0"/>
              <a:t>‹#›</a:t>
            </a:fld>
            <a:endParaRPr lang="en-US" dirty="0"/>
          </a:p>
        </p:txBody>
      </p:sp>
    </p:spTree>
    <p:extLst>
      <p:ext uri="{BB962C8B-B14F-4D97-AF65-F5344CB8AC3E}">
        <p14:creationId xmlns:p14="http://schemas.microsoft.com/office/powerpoint/2010/main" val="423435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F7DF4-83D2-4FF0-B0E2-1CE177BA01D3}" type="datetimeFigureOut">
              <a:rPr lang="en-US" smtClean="0"/>
              <a:t>11/14/2013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5E5DE8-811C-4C7D-89B8-BF6531CB65D1}" type="slidenum">
              <a:rPr lang="en-US" smtClean="0"/>
              <a:t>‹#›</a:t>
            </a:fld>
            <a:endParaRPr lang="en-US" dirty="0"/>
          </a:p>
        </p:txBody>
      </p:sp>
    </p:spTree>
    <p:extLst>
      <p:ext uri="{BB962C8B-B14F-4D97-AF65-F5344CB8AC3E}">
        <p14:creationId xmlns:p14="http://schemas.microsoft.com/office/powerpoint/2010/main" val="344528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F7DF4-83D2-4FF0-B0E2-1CE177BA01D3}" type="datetimeFigureOut">
              <a:rPr lang="en-US" smtClean="0"/>
              <a:t>11/14/2013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E5DE8-811C-4C7D-89B8-BF6531CB65D1}" type="slidenum">
              <a:rPr lang="en-US" smtClean="0"/>
              <a:t>‹#›</a:t>
            </a:fld>
            <a:endParaRPr lang="en-US" dirty="0"/>
          </a:p>
        </p:txBody>
      </p:sp>
    </p:spTree>
    <p:extLst>
      <p:ext uri="{BB962C8B-B14F-4D97-AF65-F5344CB8AC3E}">
        <p14:creationId xmlns:p14="http://schemas.microsoft.com/office/powerpoint/2010/main" val="357253222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460347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9428584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1116405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7058252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4995980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DCF28-4250-4F8D-9E7B-BCBC18405695}"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1163E-3DCE-4330-9131-A9F8B9BA67D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71778709"/>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990599"/>
          </a:xfrm>
        </p:spPr>
        <p:txBody>
          <a:bodyPr/>
          <a:lstStyle/>
          <a:p>
            <a:r>
              <a:rPr lang="en-US" dirty="0" smtClean="0"/>
              <a:t>RV ARMSTRONG, AGOR 27</a:t>
            </a:r>
            <a:endParaRPr lang="en-US" dirty="0"/>
          </a:p>
        </p:txBody>
      </p:sp>
      <p:sp>
        <p:nvSpPr>
          <p:cNvPr id="3" name="Subtitle 2"/>
          <p:cNvSpPr>
            <a:spLocks noGrp="1"/>
          </p:cNvSpPr>
          <p:nvPr>
            <p:ph type="subTitle" idx="1"/>
          </p:nvPr>
        </p:nvSpPr>
        <p:spPr>
          <a:xfrm>
            <a:off x="1371600" y="1066800"/>
            <a:ext cx="6400800" cy="533400"/>
          </a:xfrm>
        </p:spPr>
        <p:txBody>
          <a:bodyPr>
            <a:normAutofit fontScale="92500" lnSpcReduction="10000"/>
          </a:bodyPr>
          <a:lstStyle/>
          <a:p>
            <a:r>
              <a:rPr lang="en-US" dirty="0" smtClean="0"/>
              <a:t>November 2013 Institution update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173"/>
            <a:ext cx="9144000" cy="515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88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Computer Lab</a:t>
            </a:r>
            <a:endParaRPr lang="en-US" dirty="0"/>
          </a:p>
        </p:txBody>
      </p:sp>
      <p:pic>
        <p:nvPicPr>
          <p:cNvPr id="5122" name="Picture 2" descr="Y:\u\mops\benway\RV Armstrong\New Lab Dwngs\AR COMP LA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12371"/>
            <a:ext cx="9144000" cy="543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746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Science Storeroom</a:t>
            </a:r>
            <a:endParaRPr lang="en-US" dirty="0"/>
          </a:p>
        </p:txBody>
      </p:sp>
      <p:pic>
        <p:nvPicPr>
          <p:cNvPr id="2051" name="Picture 3" descr="Y:\u\mops\benway\RV Armstrong\SCI Stores M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69901" y="1761650"/>
            <a:ext cx="5587999" cy="4190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Y:\u\mops\benway\RV Armstrong\SCI Stores Mi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025900" y="1761650"/>
            <a:ext cx="5588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699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1470025"/>
          </a:xfrm>
        </p:spPr>
        <p:txBody>
          <a:bodyPr/>
          <a:lstStyle/>
          <a:p>
            <a:r>
              <a:rPr lang="en-US" dirty="0" smtClean="0"/>
              <a:t>Deck Equipment AGOR 27</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95400"/>
            <a:ext cx="8763000" cy="5228751"/>
          </a:xfrm>
          <a:prstGeom prst="rect">
            <a:avLst/>
          </a:prstGeom>
        </p:spPr>
      </p:pic>
    </p:spTree>
    <p:extLst>
      <p:ext uri="{BB962C8B-B14F-4D97-AF65-F5344CB8AC3E}">
        <p14:creationId xmlns:p14="http://schemas.microsoft.com/office/powerpoint/2010/main" val="3655206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Hydrographic Winches (2)</a:t>
            </a:r>
            <a:endParaRPr lang="en-US" dirty="0"/>
          </a:p>
        </p:txBody>
      </p:sp>
      <p:sp>
        <p:nvSpPr>
          <p:cNvPr id="3" name="Text Placeholder 2"/>
          <p:cNvSpPr>
            <a:spLocks noGrp="1"/>
          </p:cNvSpPr>
          <p:nvPr>
            <p:ph type="body" idx="1"/>
          </p:nvPr>
        </p:nvSpPr>
        <p:spPr/>
        <p:txBody>
          <a:bodyPr/>
          <a:lstStyle/>
          <a:p>
            <a:r>
              <a:rPr lang="en-US" dirty="0" smtClean="0"/>
              <a:t>Markey CAST -6-125</a:t>
            </a:r>
            <a:endParaRPr lang="en-US" dirty="0"/>
          </a:p>
        </p:txBody>
      </p:sp>
      <p:sp>
        <p:nvSpPr>
          <p:cNvPr id="4" name="Content Placeholder 3"/>
          <p:cNvSpPr>
            <a:spLocks noGrp="1"/>
          </p:cNvSpPr>
          <p:nvPr>
            <p:ph sz="half" idx="2"/>
          </p:nvPr>
        </p:nvSpPr>
        <p:spPr/>
        <p:txBody>
          <a:bodyPr>
            <a:normAutofit fontScale="92500" lnSpcReduction="10000"/>
          </a:bodyPr>
          <a:lstStyle/>
          <a:p>
            <a:r>
              <a:rPr lang="en-US" sz="1800" dirty="0" smtClean="0"/>
              <a:t>Electric Motor Driven</a:t>
            </a:r>
          </a:p>
          <a:p>
            <a:r>
              <a:rPr lang="en-US" sz="1800" dirty="0" smtClean="0"/>
              <a:t>Rated at 24,000 Lbs</a:t>
            </a:r>
          </a:p>
          <a:p>
            <a:r>
              <a:rPr lang="en-US" sz="1800" dirty="0"/>
              <a:t>A pushbutton operator interface enables the level wind to electronically adjust to any diameter </a:t>
            </a:r>
            <a:r>
              <a:rPr lang="en-US" sz="1800" dirty="0" smtClean="0"/>
              <a:t>wire, cable or soft-line</a:t>
            </a:r>
          </a:p>
          <a:p>
            <a:r>
              <a:rPr lang="en-US" sz="1800" dirty="0" smtClean="0"/>
              <a:t>The </a:t>
            </a:r>
            <a:r>
              <a:rPr lang="en-US" sz="1800" dirty="0"/>
              <a:t>output sheave of the fairlead is mounted in a flagging block which sweeps</a:t>
            </a:r>
            <a:r>
              <a:rPr lang="en-US" sz="1800" dirty="0" smtClean="0">
                <a:effectLst/>
              </a:rPr>
              <a:t> </a:t>
            </a:r>
            <a:r>
              <a:rPr lang="en-US" sz="1800" dirty="0"/>
              <a:t>360 degrees.  This unique design  eliminates the need for deck hands to carry and rig intermediate blocks or  fairleads, resulting in less time spent rigging, more time for sampling,  which reduces overall operational time and expense</a:t>
            </a:r>
            <a:r>
              <a:rPr lang="en-US" sz="1800" dirty="0" smtClean="0"/>
              <a:t>.</a:t>
            </a:r>
            <a:endParaRPr lang="en-US" sz="1800" dirty="0" smtClean="0">
              <a:effectLst/>
            </a:endParaRPr>
          </a:p>
        </p:txBody>
      </p:sp>
      <p:sp>
        <p:nvSpPr>
          <p:cNvPr id="5" name="Text Placeholder 4"/>
          <p:cNvSpPr>
            <a:spLocks noGrp="1"/>
          </p:cNvSpPr>
          <p:nvPr>
            <p:ph type="body" sz="quarter" idx="3"/>
          </p:nvPr>
        </p:nvSpPr>
        <p:spPr/>
        <p:txBody>
          <a:bodyPr>
            <a:normAutofit fontScale="92500" lnSpcReduction="20000"/>
          </a:bodyPr>
          <a:lstStyle/>
          <a:p>
            <a:r>
              <a:rPr lang="en-US" dirty="0"/>
              <a:t>Per Design Specification (J-1) Stern Frame Shall be capable of:</a:t>
            </a:r>
            <a:endParaRPr lang="en-US" sz="1600" dirty="0" smtClean="0">
              <a:effectLst/>
            </a:endParaRPr>
          </a:p>
          <a:p>
            <a:endParaRPr lang="en-US" dirty="0"/>
          </a:p>
        </p:txBody>
      </p:sp>
      <p:sp>
        <p:nvSpPr>
          <p:cNvPr id="6" name="Content Placeholder 5"/>
          <p:cNvSpPr>
            <a:spLocks noGrp="1"/>
          </p:cNvSpPr>
          <p:nvPr>
            <p:ph sz="quarter" idx="4"/>
          </p:nvPr>
        </p:nvSpPr>
        <p:spPr/>
        <p:txBody>
          <a:bodyPr>
            <a:normAutofit/>
          </a:bodyPr>
          <a:lstStyle/>
          <a:p>
            <a:pPr>
              <a:buFont typeface="Wingdings" pitchFamily="2" charset="2"/>
              <a:buChar char="ü"/>
            </a:pPr>
            <a:r>
              <a:rPr lang="en-US" sz="1800" dirty="0" smtClean="0"/>
              <a:t>Capable of a line pull test of at least 5,000 pounds with a full drum and at least 11,100 pounds with a bare drum</a:t>
            </a:r>
          </a:p>
          <a:p>
            <a:pPr>
              <a:buFont typeface="Wingdings" pitchFamily="2" charset="2"/>
              <a:buChar char="ü"/>
            </a:pPr>
            <a:r>
              <a:rPr lang="en-US" sz="1800" dirty="0" smtClean="0"/>
              <a:t>Capable of variable speeds up to at least 1.5 meters/sec under full load</a:t>
            </a:r>
          </a:p>
          <a:p>
            <a:pPr>
              <a:buFont typeface="Wingdings" pitchFamily="2" charset="2"/>
              <a:buChar char="ü"/>
            </a:pPr>
            <a:r>
              <a:rPr lang="en-US" sz="1900" dirty="0" smtClean="0"/>
              <a:t>Capable of handling cable sizes and lengths up to and including 10,000 meters of 0.393 inch EOM cable.</a:t>
            </a:r>
          </a:p>
          <a:p>
            <a:pPr>
              <a:buFont typeface="Wingdings" pitchFamily="2" charset="2"/>
              <a:buChar char="ü"/>
            </a:pPr>
            <a:r>
              <a:rPr lang="en-US" sz="1900" dirty="0" smtClean="0"/>
              <a:t>One winch provided with lebus shells sized for .322” EM cable the other with 3/8”, 3x19 torque balanced wire rope</a:t>
            </a:r>
          </a:p>
          <a:p>
            <a:pPr>
              <a:buFont typeface="Wingdings" pitchFamily="2" charset="2"/>
              <a:buChar char="ü"/>
            </a:pPr>
            <a:endParaRPr lang="en-US" dirty="0"/>
          </a:p>
        </p:txBody>
      </p:sp>
    </p:spTree>
    <p:extLst>
      <p:ext uri="{BB962C8B-B14F-4D97-AF65-F5344CB8AC3E}">
        <p14:creationId xmlns:p14="http://schemas.microsoft.com/office/powerpoint/2010/main" val="1995223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Traction Winch</a:t>
            </a:r>
            <a:endParaRPr lang="en-US" dirty="0"/>
          </a:p>
        </p:txBody>
      </p:sp>
      <p:sp>
        <p:nvSpPr>
          <p:cNvPr id="3" name="Text Placeholder 2"/>
          <p:cNvSpPr>
            <a:spLocks noGrp="1"/>
          </p:cNvSpPr>
          <p:nvPr>
            <p:ph type="body" idx="1"/>
          </p:nvPr>
        </p:nvSpPr>
        <p:spPr/>
        <p:txBody>
          <a:bodyPr/>
          <a:lstStyle/>
          <a:p>
            <a:r>
              <a:rPr lang="en-US" dirty="0" smtClean="0"/>
              <a:t>Markey DETW-9-11</a:t>
            </a:r>
            <a:endParaRPr lang="en-US" dirty="0"/>
          </a:p>
        </p:txBody>
      </p:sp>
      <p:sp>
        <p:nvSpPr>
          <p:cNvPr id="4" name="Content Placeholder 3"/>
          <p:cNvSpPr>
            <a:spLocks noGrp="1"/>
          </p:cNvSpPr>
          <p:nvPr>
            <p:ph sz="half" idx="2"/>
          </p:nvPr>
        </p:nvSpPr>
        <p:spPr/>
        <p:txBody>
          <a:bodyPr>
            <a:normAutofit/>
          </a:bodyPr>
          <a:lstStyle/>
          <a:p>
            <a:r>
              <a:rPr lang="en-US" sz="1800" dirty="0" smtClean="0"/>
              <a:t>26,500 Lbs @ 0-205 Ft/Min</a:t>
            </a:r>
          </a:p>
          <a:p>
            <a:r>
              <a:rPr lang="en-US" sz="1800" dirty="0" smtClean="0"/>
              <a:t>Electric Motor Driven</a:t>
            </a:r>
          </a:p>
          <a:p>
            <a:r>
              <a:rPr lang="en-US" sz="1800" dirty="0" smtClean="0"/>
              <a:t>AC </a:t>
            </a:r>
            <a:r>
              <a:rPr lang="en-US" sz="1800" dirty="0"/>
              <a:t>Variable Frequency Drive System and electric motors </a:t>
            </a:r>
            <a:r>
              <a:rPr lang="en-US" sz="1800" dirty="0" smtClean="0"/>
              <a:t>giving precise </a:t>
            </a:r>
            <a:r>
              <a:rPr lang="en-US" sz="1800" dirty="0"/>
              <a:t>control. </a:t>
            </a:r>
            <a:endParaRPr lang="en-US" sz="1800" dirty="0" smtClean="0">
              <a:effectLst/>
            </a:endParaRPr>
          </a:p>
          <a:p>
            <a:r>
              <a:rPr lang="en-US" sz="1800" dirty="0"/>
              <a:t>Lebus-grooved  drum shells</a:t>
            </a:r>
            <a:r>
              <a:rPr lang="en-US" sz="1800" dirty="0" smtClean="0"/>
              <a:t>.</a:t>
            </a:r>
          </a:p>
          <a:p>
            <a:endParaRPr lang="en-US" sz="1800" dirty="0"/>
          </a:p>
        </p:txBody>
      </p:sp>
      <p:sp>
        <p:nvSpPr>
          <p:cNvPr id="5" name="Text Placeholder 4"/>
          <p:cNvSpPr>
            <a:spLocks noGrp="1"/>
          </p:cNvSpPr>
          <p:nvPr>
            <p:ph type="body" sz="quarter" idx="3"/>
          </p:nvPr>
        </p:nvSpPr>
        <p:spPr/>
        <p:txBody>
          <a:bodyPr>
            <a:normAutofit fontScale="85000" lnSpcReduction="20000"/>
          </a:bodyPr>
          <a:lstStyle/>
          <a:p>
            <a:pPr>
              <a:defRPr/>
            </a:pPr>
            <a:r>
              <a:rPr lang="en-US" dirty="0"/>
              <a:t>Per Design Specification (J-1) </a:t>
            </a:r>
            <a:r>
              <a:rPr lang="en-US" dirty="0" smtClean="0"/>
              <a:t>Traction Winch </a:t>
            </a:r>
            <a:r>
              <a:rPr lang="en-US" dirty="0"/>
              <a:t>Shall be capable of:</a:t>
            </a:r>
            <a:endParaRPr lang="en-US" sz="1600" dirty="0"/>
          </a:p>
        </p:txBody>
      </p:sp>
      <p:sp>
        <p:nvSpPr>
          <p:cNvPr id="6" name="Content Placeholder 5"/>
          <p:cNvSpPr>
            <a:spLocks noGrp="1"/>
          </p:cNvSpPr>
          <p:nvPr>
            <p:ph sz="quarter" idx="4"/>
          </p:nvPr>
        </p:nvSpPr>
        <p:spPr/>
        <p:txBody>
          <a:bodyPr>
            <a:normAutofit/>
          </a:bodyPr>
          <a:lstStyle/>
          <a:p>
            <a:pPr>
              <a:buFont typeface="Wingdings" pitchFamily="2" charset="2"/>
              <a:buChar char="ü"/>
            </a:pPr>
            <a:r>
              <a:rPr lang="en-US" sz="1800" dirty="0" smtClean="0"/>
              <a:t>Full load line pull of at least 25,000 pounds and continuous speed control to 0.1 meters/min throughout the speed range</a:t>
            </a:r>
          </a:p>
          <a:p>
            <a:pPr>
              <a:buFont typeface="Wingdings" pitchFamily="2" charset="2"/>
              <a:buChar char="ü"/>
            </a:pPr>
            <a:r>
              <a:rPr lang="en-US" sz="1800" dirty="0" smtClean="0"/>
              <a:t>Handling 12,000 meters of 9/16” 3x19 wire and 10,000 meters of 0.680 EM cable</a:t>
            </a:r>
          </a:p>
          <a:p>
            <a:pPr>
              <a:buFont typeface="Wingdings" pitchFamily="2" charset="2"/>
              <a:buChar char="ü"/>
            </a:pPr>
            <a:r>
              <a:rPr lang="en-US" sz="1800" dirty="0" smtClean="0"/>
              <a:t>Winch and sheave shall be capable of handling 0.681 inch fiber optic cable</a:t>
            </a:r>
          </a:p>
          <a:p>
            <a:pPr>
              <a:buFont typeface="Wingdings" pitchFamily="2" charset="2"/>
              <a:buChar char="ü"/>
            </a:pPr>
            <a:r>
              <a:rPr lang="en-US" sz="1800" dirty="0" smtClean="0"/>
              <a:t>Cooling of stowage winch drums to reduce heat build up when transmitting high power levels through the cable to ROV’s</a:t>
            </a:r>
          </a:p>
          <a:p>
            <a:pPr>
              <a:buFont typeface="Wingdings" pitchFamily="2" charset="2"/>
              <a:buChar char="ü"/>
            </a:pPr>
            <a:endParaRPr lang="en-US" sz="1800" dirty="0"/>
          </a:p>
        </p:txBody>
      </p:sp>
    </p:spTree>
    <p:extLst>
      <p:ext uri="{BB962C8B-B14F-4D97-AF65-F5344CB8AC3E}">
        <p14:creationId xmlns:p14="http://schemas.microsoft.com/office/powerpoint/2010/main" val="2897219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dirty="0" smtClean="0"/>
              <a:t>Deck Working Space</a:t>
            </a:r>
            <a:br>
              <a:rPr lang="en-US" dirty="0" smtClean="0"/>
            </a:br>
            <a:r>
              <a:rPr lang="en-US" sz="2200" dirty="0" smtClean="0"/>
              <a:t>Aft clear deck space – 1873 ft</a:t>
            </a:r>
            <a:r>
              <a:rPr lang="en-US" sz="2200" baseline="30000" dirty="0" smtClean="0"/>
              <a:t>2</a:t>
            </a:r>
            <a:br>
              <a:rPr lang="en-US" sz="2200" baseline="30000" dirty="0" smtClean="0"/>
            </a:br>
            <a:r>
              <a:rPr lang="en-US" sz="2200" dirty="0"/>
              <a:t>Total </a:t>
            </a:r>
            <a:r>
              <a:rPr lang="en-US" sz="2200" dirty="0" smtClean="0"/>
              <a:t>clear deck space – 2557 </a:t>
            </a:r>
            <a:r>
              <a:rPr lang="en-US" sz="2200" dirty="0"/>
              <a:t>ft</a:t>
            </a:r>
            <a:r>
              <a:rPr lang="en-US" sz="2200" baseline="30000" dirty="0"/>
              <a:t>2</a:t>
            </a:r>
            <a:r>
              <a:rPr lang="en-US" sz="2200" baseline="30000" dirty="0" smtClean="0"/>
              <a:t/>
            </a:r>
            <a:br>
              <a:rPr lang="en-US" sz="2200" baseline="30000" dirty="0" smtClean="0"/>
            </a:br>
            <a:endParaRPr lang="en-US" sz="2200" baseline="30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020" y="1550667"/>
            <a:ext cx="4032380" cy="522716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553645"/>
            <a:ext cx="4114799" cy="5224181"/>
          </a:xfrm>
          <a:prstGeom prst="rect">
            <a:avLst/>
          </a:prstGeom>
        </p:spPr>
      </p:pic>
    </p:spTree>
    <p:extLst>
      <p:ext uri="{BB962C8B-B14F-4D97-AF65-F5344CB8AC3E}">
        <p14:creationId xmlns:p14="http://schemas.microsoft.com/office/powerpoint/2010/main" val="1490472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dirty="0" smtClean="0"/>
              <a:t>Stern Frame</a:t>
            </a:r>
            <a:endParaRPr lang="en-US" dirty="0"/>
          </a:p>
        </p:txBody>
      </p:sp>
      <p:sp>
        <p:nvSpPr>
          <p:cNvPr id="5" name="Text Placeholder 4"/>
          <p:cNvSpPr>
            <a:spLocks noGrp="1"/>
          </p:cNvSpPr>
          <p:nvPr>
            <p:ph type="body" sz="quarter" idx="3"/>
          </p:nvPr>
        </p:nvSpPr>
        <p:spPr>
          <a:xfrm>
            <a:off x="457200" y="762000"/>
            <a:ext cx="4041775" cy="533400"/>
          </a:xfrm>
        </p:spPr>
        <p:txBody>
          <a:bodyPr/>
          <a:lstStyle/>
          <a:p>
            <a:r>
              <a:rPr lang="en-US" dirty="0" smtClean="0"/>
              <a:t>Allied A-30 (243 x 324”)</a:t>
            </a:r>
            <a:endParaRPr lang="en-US" dirty="0"/>
          </a:p>
        </p:txBody>
      </p:sp>
      <p:sp>
        <p:nvSpPr>
          <p:cNvPr id="6" name="Content Placeholder 5"/>
          <p:cNvSpPr>
            <a:spLocks noGrp="1"/>
          </p:cNvSpPr>
          <p:nvPr>
            <p:ph sz="quarter" idx="4"/>
          </p:nvPr>
        </p:nvSpPr>
        <p:spPr>
          <a:xfrm>
            <a:off x="5105400" y="914400"/>
            <a:ext cx="3886200" cy="5211763"/>
          </a:xfrm>
        </p:spPr>
        <p:txBody>
          <a:bodyPr>
            <a:normAutofit fontScale="92500" lnSpcReduction="20000"/>
          </a:body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sz="2400" b="1" kern="1200" dirty="0" smtClean="0">
                <a:solidFill>
                  <a:schemeClr val="tx1"/>
                </a:solidFill>
                <a:effectLst/>
                <a:latin typeface="+mn-lt"/>
                <a:ea typeface="+mn-ea"/>
                <a:cs typeface="+mn-cs"/>
              </a:rPr>
              <a:t>Per Design Specification (J-1) Stern Frame Shall be capable of:</a:t>
            </a:r>
            <a:endParaRPr lang="en-US" sz="1600" dirty="0" smtClean="0">
              <a:effectLst/>
            </a:endParaRPr>
          </a:p>
          <a:p>
            <a:pPr>
              <a:buFont typeface="Wingdings" pitchFamily="2" charset="2"/>
              <a:buChar char="ü"/>
            </a:pPr>
            <a:endParaRPr lang="en-US" sz="1600" dirty="0" smtClean="0"/>
          </a:p>
          <a:p>
            <a:pPr>
              <a:buFont typeface="Wingdings" pitchFamily="2" charset="2"/>
              <a:buChar char="ü"/>
            </a:pPr>
            <a:r>
              <a:rPr lang="en-US" sz="1600" dirty="0" smtClean="0"/>
              <a:t>Dynamic Safe Working Load of 30,000 Lbs through full range of motions. </a:t>
            </a:r>
          </a:p>
          <a:p>
            <a:pPr>
              <a:buFont typeface="Wingdings" pitchFamily="2" charset="2"/>
              <a:buChar char="ü"/>
            </a:pPr>
            <a:r>
              <a:rPr lang="en-US" sz="1600" dirty="0" smtClean="0"/>
              <a:t>Capable of withstanding the 46 CFR 189.35 breaking strength requirements for a wire with a breaking strength of 120,000 in fully extended position</a:t>
            </a:r>
          </a:p>
          <a:p>
            <a:pPr>
              <a:buFont typeface="Wingdings" pitchFamily="2" charset="2"/>
              <a:buChar char="ü"/>
            </a:pPr>
            <a:r>
              <a:rPr lang="en-US" sz="1600" dirty="0" smtClean="0"/>
              <a:t>Rotation Period of no more than 35 Seconds from stop to stop</a:t>
            </a:r>
          </a:p>
          <a:p>
            <a:pPr>
              <a:buFont typeface="Wingdings" pitchFamily="2" charset="2"/>
              <a:buChar char="ü"/>
            </a:pPr>
            <a:r>
              <a:rPr lang="en-US" sz="1600" dirty="0" smtClean="0"/>
              <a:t>Height from block attachment points  to the deck of 27 feet and a clear width between the legs of at least 15 feet above the deck</a:t>
            </a:r>
          </a:p>
          <a:p>
            <a:pPr>
              <a:buFont typeface="Wingdings" pitchFamily="2" charset="2"/>
              <a:buChar char="ü"/>
            </a:pPr>
            <a:r>
              <a:rPr lang="en-US" sz="1600" dirty="0" smtClean="0"/>
              <a:t>Minimum 12 foot inboard and outboard reach</a:t>
            </a:r>
          </a:p>
          <a:p>
            <a:pPr>
              <a:buFont typeface="Wingdings" pitchFamily="2" charset="2"/>
              <a:buChar char="ü"/>
            </a:pPr>
            <a:r>
              <a:rPr lang="en-US" sz="1600" dirty="0" smtClean="0"/>
              <a:t>Maintenance position rotates top of frame within a safe working height above the main deck (4’9”) to change blocks and cable fairleads.</a:t>
            </a:r>
          </a:p>
          <a:p>
            <a:pPr>
              <a:buFont typeface="Wingdings" pitchFamily="2" charset="2"/>
              <a:buChar char="ü"/>
            </a:pPr>
            <a:endParaRPr lang="en-US" dirty="0" smtClean="0"/>
          </a:p>
          <a:p>
            <a:pPr>
              <a:buFont typeface="Wingdings" pitchFamily="2" charset="2"/>
              <a:buChar char="ü"/>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3123226" cy="231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09448"/>
            <a:ext cx="4991676" cy="3248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85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a:xfrm>
            <a:off x="4648200" y="83976"/>
            <a:ext cx="4343400" cy="449424"/>
          </a:xfrm>
        </p:spPr>
        <p:txBody>
          <a:bodyPr>
            <a:normAutofit/>
          </a:bodyPr>
          <a:lstStyle/>
          <a:p>
            <a:r>
              <a:rPr lang="en-US" sz="1800" dirty="0" smtClean="0">
                <a:latin typeface="Comic Sans MS" pitchFamily="66" charset="0"/>
              </a:rPr>
              <a:t>Deck Crane: TK70-70. 01 Deck aft</a:t>
            </a:r>
          </a:p>
        </p:txBody>
      </p:sp>
      <p:sp>
        <p:nvSpPr>
          <p:cNvPr id="9" name="Content Placeholder 8"/>
          <p:cNvSpPr>
            <a:spLocks noGrp="1"/>
          </p:cNvSpPr>
          <p:nvPr>
            <p:ph sz="quarter" idx="4"/>
          </p:nvPr>
        </p:nvSpPr>
        <p:spPr>
          <a:xfrm>
            <a:off x="5638800" y="1066800"/>
            <a:ext cx="3276600" cy="5562600"/>
          </a:xfrm>
        </p:spPr>
        <p:txBody>
          <a:bodyPr>
            <a:normAutofit/>
          </a:bodyPr>
          <a:lstStyle/>
          <a:p>
            <a:pPr marL="0" indent="0">
              <a:buNone/>
            </a:pPr>
            <a:r>
              <a:rPr lang="en-US" sz="1400" b="1" dirty="0"/>
              <a:t>Per Design Specification (J-1) Cranes Shall be capable of</a:t>
            </a:r>
            <a:r>
              <a:rPr lang="en-US" sz="1400" b="1" dirty="0" smtClean="0"/>
              <a:t>:</a:t>
            </a:r>
          </a:p>
          <a:p>
            <a:pPr marL="0" indent="0">
              <a:buNone/>
            </a:pPr>
            <a:endParaRPr lang="en-US" sz="1400" b="1" dirty="0"/>
          </a:p>
          <a:p>
            <a:pPr lvl="0">
              <a:buFont typeface="Wingdings" pitchFamily="2" charset="2"/>
              <a:buChar char="ü"/>
            </a:pPr>
            <a:r>
              <a:rPr lang="en-US" sz="1400" b="1" dirty="0"/>
              <a:t>Loading and offloading vans and equipment weighing up to 20, 000 pounds </a:t>
            </a:r>
            <a:r>
              <a:rPr lang="en-US" sz="1400" b="1" dirty="0" smtClean="0"/>
              <a:t>20’ </a:t>
            </a:r>
            <a:r>
              <a:rPr lang="en-US" sz="1400" b="1" dirty="0"/>
              <a:t>beyond stbd side pier side.</a:t>
            </a:r>
          </a:p>
          <a:p>
            <a:pPr lvl="0">
              <a:buFont typeface="Wingdings" pitchFamily="2" charset="2"/>
              <a:buChar char="ü"/>
            </a:pPr>
            <a:r>
              <a:rPr lang="en-US" sz="1400" b="1" dirty="0" smtClean="0"/>
              <a:t>Performing </a:t>
            </a:r>
            <a:r>
              <a:rPr lang="en-US" sz="1400" b="1" dirty="0"/>
              <a:t>towing and coring operations with wire (including fiber optic) from the trawl/tow traction winch.</a:t>
            </a:r>
          </a:p>
          <a:p>
            <a:pPr lvl="0">
              <a:buFont typeface="Wingdings" pitchFamily="2" charset="2"/>
              <a:buChar char="ü"/>
            </a:pPr>
            <a:r>
              <a:rPr lang="en-US" sz="1400" b="1" dirty="0"/>
              <a:t>Deploying buoys and other heavy equipment weighing up to </a:t>
            </a:r>
            <a:r>
              <a:rPr lang="en-US" sz="1400" b="1" dirty="0" smtClean="0"/>
              <a:t>10K </a:t>
            </a:r>
            <a:r>
              <a:rPr lang="en-US" sz="1400" b="1" dirty="0"/>
              <a:t>lbs. up to 12’ over the Stbd. Side in sea state 4</a:t>
            </a:r>
          </a:p>
          <a:p>
            <a:pPr lvl="0">
              <a:buFont typeface="Wingdings" pitchFamily="2" charset="2"/>
              <a:buChar char="ü"/>
            </a:pPr>
            <a:r>
              <a:rPr lang="en-US" sz="1400" b="1" dirty="0"/>
              <a:t>Provided with a load hoist winch capable of </a:t>
            </a:r>
            <a:r>
              <a:rPr lang="en-US" sz="1400" b="1" dirty="0" smtClean="0"/>
              <a:t>providing hook drop at least 50’ below the base of the crane and </a:t>
            </a:r>
            <a:r>
              <a:rPr lang="en-US" sz="1400" b="1" dirty="0"/>
              <a:t>at least 40’/min hook drop test</a:t>
            </a:r>
          </a:p>
          <a:p>
            <a:pPr lvl="0">
              <a:buFont typeface="Wingdings" pitchFamily="2" charset="2"/>
              <a:buChar char="ü"/>
            </a:pPr>
            <a:r>
              <a:rPr lang="en-US" sz="1400" b="1" dirty="0"/>
              <a:t>Hook speed of at least 40ft/min with a bare drum and at least 60ft/min with a full drum</a:t>
            </a:r>
          </a:p>
          <a:p>
            <a:pPr lvl="0">
              <a:buFont typeface="Wingdings" pitchFamily="2" charset="2"/>
              <a:buChar char="ü"/>
            </a:pPr>
            <a:endParaRPr lang="en-US" dirty="0" smtClean="0"/>
          </a:p>
          <a:p>
            <a:endParaRPr lang="en-US" dirty="0"/>
          </a:p>
        </p:txBody>
      </p:sp>
      <p:pic>
        <p:nvPicPr>
          <p:cNvPr id="20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4765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7827" y="2959359"/>
            <a:ext cx="3632200" cy="3733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472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990599"/>
          </a:xfrm>
        </p:spPr>
        <p:txBody>
          <a:bodyPr/>
          <a:lstStyle/>
          <a:p>
            <a:r>
              <a:rPr lang="en-US" dirty="0" smtClean="0"/>
              <a:t>RV ARMSTRONG, AGOR 27</a:t>
            </a:r>
            <a:endParaRPr lang="en-US" dirty="0"/>
          </a:p>
        </p:txBody>
      </p:sp>
      <p:sp>
        <p:nvSpPr>
          <p:cNvPr id="3" name="Subtitle 2"/>
          <p:cNvSpPr>
            <a:spLocks noGrp="1"/>
          </p:cNvSpPr>
          <p:nvPr>
            <p:ph type="subTitle" idx="1"/>
          </p:nvPr>
        </p:nvSpPr>
        <p:spPr>
          <a:xfrm>
            <a:off x="1371600" y="1066800"/>
            <a:ext cx="6400800" cy="533400"/>
          </a:xfrm>
        </p:spPr>
        <p:txBody>
          <a:bodyPr>
            <a:normAutofit lnSpcReduction="10000"/>
          </a:bodyPr>
          <a:lstStyle/>
          <a:p>
            <a:r>
              <a:rPr lang="en-US" dirty="0" smtClean="0"/>
              <a:t>Main Deck (working deck)</a:t>
            </a:r>
            <a:endParaRPr lang="en-US" dirty="0"/>
          </a:p>
        </p:txBody>
      </p:sp>
      <p:pic>
        <p:nvPicPr>
          <p:cNvPr id="1026" name="Picture 2" descr="Y:\u\mops\benway\RV Armstrong\working deck templat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9143999"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492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Deck Examples </a:t>
            </a:r>
            <a:br>
              <a:rPr lang="en-US" dirty="0" smtClean="0"/>
            </a:br>
            <a:r>
              <a:rPr lang="en-US" sz="3100" dirty="0"/>
              <a:t>w</a:t>
            </a:r>
            <a:r>
              <a:rPr lang="en-US" sz="3100" dirty="0" smtClean="0"/>
              <a:t>ith 5 lab vans, portable winch and CTD operation</a:t>
            </a:r>
            <a:endParaRPr lang="en-US" sz="3100" dirty="0"/>
          </a:p>
        </p:txBody>
      </p:sp>
      <p:pic>
        <p:nvPicPr>
          <p:cNvPr id="3074" name="Picture 2" descr="Y:\u\mops\benway\RV Armstrong\working deck with 4 or 5 v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53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14399"/>
          </a:xfrm>
        </p:spPr>
        <p:txBody>
          <a:bodyPr/>
          <a:lstStyle/>
          <a:p>
            <a:r>
              <a:rPr lang="en-US" dirty="0" smtClean="0"/>
              <a:t>RV ARMSTRONG, AGOR 27</a:t>
            </a:r>
            <a:endParaRPr lang="en-US" dirty="0"/>
          </a:p>
        </p:txBody>
      </p:sp>
      <p:sp>
        <p:nvSpPr>
          <p:cNvPr id="3" name="Subtitle 2"/>
          <p:cNvSpPr>
            <a:spLocks noGrp="1"/>
          </p:cNvSpPr>
          <p:nvPr>
            <p:ph type="subTitle" idx="1"/>
          </p:nvPr>
        </p:nvSpPr>
        <p:spPr>
          <a:xfrm>
            <a:off x="228600" y="762000"/>
            <a:ext cx="8763000" cy="1371600"/>
          </a:xfrm>
        </p:spPr>
        <p:txBody>
          <a:bodyPr>
            <a:normAutofit fontScale="85000" lnSpcReduction="20000"/>
          </a:bodyPr>
          <a:lstStyle/>
          <a:p>
            <a:r>
              <a:rPr lang="en-US" dirty="0" smtClean="0"/>
              <a:t>Oceans Class Characteristics</a:t>
            </a:r>
          </a:p>
          <a:p>
            <a:pPr algn="l"/>
            <a:r>
              <a:rPr lang="en-US" sz="2400" dirty="0" smtClean="0"/>
              <a:t>	Length OVA = 238’-0” 		</a:t>
            </a:r>
            <a:r>
              <a:rPr lang="en-US" sz="2400" dirty="0" smtClean="0"/>
              <a:t>Beam</a:t>
            </a:r>
            <a:r>
              <a:rPr lang="en-US" sz="2400" dirty="0" smtClean="0"/>
              <a:t>	= 50’-0”</a:t>
            </a:r>
          </a:p>
          <a:p>
            <a:pPr algn="l"/>
            <a:r>
              <a:rPr lang="en-US" sz="2400" dirty="0" smtClean="0"/>
              <a:t>	Design Speed = 12.0 kts   		Endurance = 40 days</a:t>
            </a:r>
          </a:p>
          <a:p>
            <a:pPr algn="l"/>
            <a:r>
              <a:rPr lang="en-US" sz="2400" dirty="0" smtClean="0"/>
              <a:t>	Crew Size = 20			Science Party Size = 24	</a:t>
            </a:r>
          </a:p>
          <a:p>
            <a:pPr algn="l"/>
            <a:endParaRPr lang="en-US" sz="2400" dirty="0" smtClean="0"/>
          </a:p>
          <a:p>
            <a:endParaRPr lang="en-US" sz="2400" dirty="0" smtClean="0"/>
          </a:p>
          <a:p>
            <a:endParaRPr lang="en-US" dirty="0"/>
          </a:p>
          <a:p>
            <a:endParaRPr lang="en-US" dirty="0"/>
          </a:p>
        </p:txBody>
      </p:sp>
      <p:pic>
        <p:nvPicPr>
          <p:cNvPr id="5" name="Picture 2" descr="Y:\u\mops\benway\RV Armstrong\Inboard Prof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61067"/>
            <a:ext cx="9144000" cy="397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375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RV Armstrong with ROV Jason</a:t>
            </a:r>
            <a:br>
              <a:rPr lang="en-US" dirty="0" smtClean="0"/>
            </a:br>
            <a:r>
              <a:rPr lang="en-US" sz="2000" dirty="0" smtClean="0"/>
              <a:t>example layout</a:t>
            </a:r>
            <a:endParaRPr lang="en-US" sz="2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590800"/>
            <a:ext cx="9144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776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990599"/>
          </a:xfrm>
        </p:spPr>
        <p:txBody>
          <a:bodyPr/>
          <a:lstStyle/>
          <a:p>
            <a:r>
              <a:rPr lang="en-US" dirty="0" smtClean="0"/>
              <a:t>RV ARMSTRONG, AGOR 27</a:t>
            </a:r>
            <a:endParaRPr lang="en-US" dirty="0"/>
          </a:p>
        </p:txBody>
      </p:sp>
      <p:sp>
        <p:nvSpPr>
          <p:cNvPr id="3" name="Subtitle 2"/>
          <p:cNvSpPr>
            <a:spLocks noGrp="1"/>
          </p:cNvSpPr>
          <p:nvPr>
            <p:ph type="subTitle" idx="1"/>
          </p:nvPr>
        </p:nvSpPr>
        <p:spPr>
          <a:xfrm>
            <a:off x="1371600" y="1066800"/>
            <a:ext cx="6400800" cy="533400"/>
          </a:xfrm>
        </p:spPr>
        <p:txBody>
          <a:bodyPr>
            <a:normAutofit lnSpcReduction="10000"/>
          </a:bodyPr>
          <a:lstStyle/>
          <a:p>
            <a:r>
              <a:rPr lang="en-US" dirty="0" smtClean="0"/>
              <a:t>Summer 2013</a:t>
            </a:r>
            <a:endParaRPr lang="en-US" dirty="0"/>
          </a:p>
        </p:txBody>
      </p:sp>
      <p:pic>
        <p:nvPicPr>
          <p:cNvPr id="2051" name="Picture 3" descr="Y:\u\mops\benway\RV Armstrong\Stbd Quater 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686" y="3054998"/>
            <a:ext cx="5029200" cy="37719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Y:\u\mops\benway\RV Armstrong\Bridge being lowered 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471148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345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779"/>
          </a:xfrm>
        </p:spPr>
        <p:txBody>
          <a:bodyPr/>
          <a:lstStyle/>
          <a:p>
            <a:r>
              <a:rPr lang="en-US" dirty="0"/>
              <a:t>RV ARMSTRONG, </a:t>
            </a:r>
            <a:r>
              <a:rPr lang="en-US" dirty="0" smtClean="0"/>
              <a:t>fall 2013</a:t>
            </a:r>
            <a:endParaRPr lang="en-US" dirty="0"/>
          </a:p>
        </p:txBody>
      </p:sp>
      <p:pic>
        <p:nvPicPr>
          <p:cNvPr id="2050" name="Picture 2" descr="C:\Users\benway\AppData\Local\Temp\Neil Armstrong Shipyard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33331"/>
            <a:ext cx="70866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15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RV Armstrong starboard side</a:t>
            </a:r>
            <a:br>
              <a:rPr lang="en-US" dirty="0" smtClean="0"/>
            </a:br>
            <a:r>
              <a:rPr lang="en-US" sz="2200" dirty="0" smtClean="0"/>
              <a:t>fall 2013</a:t>
            </a:r>
            <a:endParaRPr lang="en-US" sz="2200" dirty="0"/>
          </a:p>
        </p:txBody>
      </p:sp>
      <p:pic>
        <p:nvPicPr>
          <p:cNvPr id="4" name="Picture 2" descr="Y:\u\mops\benway\RV Armstrong\Armstrong Stbd S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7174749" cy="454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750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RV ARMSTRONG AGOR 27 </a:t>
            </a:r>
            <a:br>
              <a:rPr lang="en-US" dirty="0" smtClean="0"/>
            </a:br>
            <a:r>
              <a:rPr lang="en-US" sz="3100" dirty="0" smtClean="0"/>
              <a:t>Delivery date: October 2014</a:t>
            </a:r>
            <a:br>
              <a:rPr lang="en-US" sz="3100" dirty="0" smtClean="0"/>
            </a:br>
            <a:r>
              <a:rPr lang="en-US" sz="2700" dirty="0" smtClean="0"/>
              <a:t>Science verification cruise(s) ~January 2015 – ~ April 2015</a:t>
            </a:r>
            <a:endParaRPr lang="en-US" sz="2700" dirty="0"/>
          </a:p>
        </p:txBody>
      </p:sp>
      <p:sp>
        <p:nvSpPr>
          <p:cNvPr id="3" name="Content Placeholder 2"/>
          <p:cNvSpPr>
            <a:spLocks noGrp="1"/>
          </p:cNvSpPr>
          <p:nvPr>
            <p:ph idx="1"/>
          </p:nvPr>
        </p:nvSpPr>
        <p:spPr>
          <a:xfrm>
            <a:off x="457200" y="2819400"/>
            <a:ext cx="8229600" cy="3810000"/>
          </a:xfrm>
        </p:spPr>
        <p:txBody>
          <a:bodyPr>
            <a:normAutofit/>
          </a:bodyPr>
          <a:lstStyle/>
          <a:p>
            <a:r>
              <a:rPr lang="en-US" dirty="0" smtClean="0"/>
              <a:t>Science Mission Equipment </a:t>
            </a:r>
            <a:endParaRPr lang="en-US" dirty="0" smtClean="0"/>
          </a:p>
          <a:p>
            <a:r>
              <a:rPr lang="en-US" dirty="0" smtClean="0"/>
              <a:t>Lab Layouts</a:t>
            </a:r>
            <a:endParaRPr lang="en-US" dirty="0" smtClean="0"/>
          </a:p>
          <a:p>
            <a:r>
              <a:rPr lang="en-US" dirty="0" smtClean="0"/>
              <a:t>Deck handling systems (winches and crane)</a:t>
            </a:r>
          </a:p>
          <a:p>
            <a:r>
              <a:rPr lang="en-US" dirty="0" smtClean="0"/>
              <a:t>A Frame</a:t>
            </a:r>
          </a:p>
          <a:p>
            <a:r>
              <a:rPr lang="en-US" dirty="0" smtClean="0"/>
              <a:t>Deck layouts</a:t>
            </a:r>
          </a:p>
          <a:p>
            <a:pPr marL="0" indent="0">
              <a:buNone/>
            </a:pPr>
            <a:endParaRPr lang="en-US" dirty="0" smtClean="0"/>
          </a:p>
          <a:p>
            <a:endParaRPr lang="en-US" dirty="0"/>
          </a:p>
        </p:txBody>
      </p:sp>
    </p:spTree>
    <p:extLst>
      <p:ext uri="{BB962C8B-B14F-4D97-AF65-F5344CB8AC3E}">
        <p14:creationId xmlns:p14="http://schemas.microsoft.com/office/powerpoint/2010/main" val="275852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AGOR 27 Science Equipment List</a:t>
            </a:r>
            <a:endParaRPr lang="en-US" dirty="0"/>
          </a:p>
        </p:txBody>
      </p:sp>
      <p:sp>
        <p:nvSpPr>
          <p:cNvPr id="3" name="Content Placeholder 2"/>
          <p:cNvSpPr>
            <a:spLocks noGrp="1"/>
          </p:cNvSpPr>
          <p:nvPr>
            <p:ph idx="1"/>
          </p:nvPr>
        </p:nvSpPr>
        <p:spPr/>
        <p:txBody>
          <a:bodyPr/>
          <a:lstStyle/>
          <a:p>
            <a:r>
              <a:rPr lang="en-US" dirty="0" smtClean="0"/>
              <a:t>Funded In Vessel Construction Budget</a:t>
            </a:r>
          </a:p>
          <a:p>
            <a:r>
              <a:rPr lang="en-US" sz="1800" dirty="0" smtClean="0"/>
              <a:t>Kongsberg EM122 Multibeam</a:t>
            </a:r>
          </a:p>
          <a:p>
            <a:r>
              <a:rPr lang="en-US" sz="1800" dirty="0" smtClean="0"/>
              <a:t>SeaBird TSG</a:t>
            </a:r>
          </a:p>
          <a:p>
            <a:r>
              <a:rPr lang="en-US" sz="1800" dirty="0" smtClean="0"/>
              <a:t>Knudsen 3260 Sub Bottom Profiler</a:t>
            </a:r>
          </a:p>
          <a:p>
            <a:r>
              <a:rPr lang="en-US" sz="1800" dirty="0" smtClean="0"/>
              <a:t>Massa TR109 3.5 kHz transducer Array</a:t>
            </a:r>
          </a:p>
          <a:p>
            <a:r>
              <a:rPr lang="en-US" sz="1800" dirty="0" smtClean="0"/>
              <a:t>12 kHz transducer Array</a:t>
            </a:r>
          </a:p>
          <a:p>
            <a:r>
              <a:rPr lang="en-US" sz="1800" dirty="0" smtClean="0"/>
              <a:t>POS/MV Precision GPS</a:t>
            </a:r>
          </a:p>
          <a:p>
            <a:r>
              <a:rPr lang="en-US" sz="1800" dirty="0" smtClean="0"/>
              <a:t>Satellite Communication System</a:t>
            </a:r>
          </a:p>
          <a:p>
            <a:r>
              <a:rPr lang="en-US" sz="1800" dirty="0" smtClean="0"/>
              <a:t>38 kHz RDI Ocean Surveyor ADCP</a:t>
            </a:r>
          </a:p>
          <a:p>
            <a:r>
              <a:rPr lang="en-US" sz="1800" dirty="0" smtClean="0"/>
              <a:t>Acoustic Monitoring System</a:t>
            </a:r>
          </a:p>
          <a:p>
            <a:r>
              <a:rPr lang="en-US" sz="1800" dirty="0" smtClean="0"/>
              <a:t>Science Seawater Distribution System</a:t>
            </a:r>
          </a:p>
          <a:p>
            <a:endParaRPr lang="en-US" dirty="0"/>
          </a:p>
        </p:txBody>
      </p:sp>
    </p:spTree>
    <p:extLst>
      <p:ext uri="{BB962C8B-B14F-4D97-AF65-F5344CB8AC3E}">
        <p14:creationId xmlns:p14="http://schemas.microsoft.com/office/powerpoint/2010/main" val="1640702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AGOR 27 Science Equipment List</a:t>
            </a:r>
            <a:endParaRPr lang="en-US" dirty="0"/>
          </a:p>
        </p:txBody>
      </p:sp>
      <p:sp>
        <p:nvSpPr>
          <p:cNvPr id="3" name="Content Placeholder 2"/>
          <p:cNvSpPr>
            <a:spLocks noGrp="1"/>
          </p:cNvSpPr>
          <p:nvPr>
            <p:ph idx="1"/>
          </p:nvPr>
        </p:nvSpPr>
        <p:spPr/>
        <p:txBody>
          <a:bodyPr>
            <a:normAutofit/>
          </a:bodyPr>
          <a:lstStyle/>
          <a:p>
            <a:r>
              <a:rPr lang="en-US" dirty="0" smtClean="0"/>
              <a:t>DURIP (Navy) Funded Equipment</a:t>
            </a:r>
          </a:p>
          <a:p>
            <a:r>
              <a:rPr lang="en-US" sz="1800" dirty="0" smtClean="0"/>
              <a:t>Kongsberg EM710 Multibeam</a:t>
            </a:r>
          </a:p>
          <a:p>
            <a:r>
              <a:rPr lang="en-US" sz="1800" dirty="0" smtClean="0"/>
              <a:t>Kongsberg Sonar Synchronization System</a:t>
            </a:r>
          </a:p>
          <a:p>
            <a:r>
              <a:rPr lang="en-US" sz="1800" dirty="0" smtClean="0"/>
              <a:t>75 kHz RDI Ocean Surveyor ADCP</a:t>
            </a:r>
          </a:p>
          <a:p>
            <a:r>
              <a:rPr lang="en-US" sz="1800" dirty="0" smtClean="0"/>
              <a:t>300 kHz RDI Workhorse Mariner ADCP</a:t>
            </a:r>
          </a:p>
          <a:p>
            <a:r>
              <a:rPr lang="en-US" sz="1800" dirty="0" smtClean="0"/>
              <a:t>Kongsberg HiPAP Gantry with Sonardyne USBL</a:t>
            </a:r>
          </a:p>
          <a:p>
            <a:r>
              <a:rPr lang="en-US" sz="1800" dirty="0" smtClean="0"/>
              <a:t>Kongsberg </a:t>
            </a:r>
            <a:r>
              <a:rPr lang="en-US" sz="1800" dirty="0"/>
              <a:t>EK60 Mid-Water Echo </a:t>
            </a:r>
            <a:r>
              <a:rPr lang="en-US" sz="1800" dirty="0" smtClean="0"/>
              <a:t>Sounder</a:t>
            </a:r>
          </a:p>
          <a:p>
            <a:r>
              <a:rPr lang="en-US" sz="1800" dirty="0" smtClean="0"/>
              <a:t>RADAR Wave Height Measurement System </a:t>
            </a:r>
            <a:endParaRPr lang="en-US" sz="1800" dirty="0"/>
          </a:p>
          <a:p>
            <a:endParaRPr lang="en-US" sz="1800" dirty="0" smtClean="0"/>
          </a:p>
          <a:p>
            <a:r>
              <a:rPr lang="en-US" dirty="0" smtClean="0"/>
              <a:t>OTHER (NSF?) Funded Equipment</a:t>
            </a:r>
          </a:p>
          <a:p>
            <a:r>
              <a:rPr lang="en-US" sz="1800" dirty="0" smtClean="0"/>
              <a:t>AUV High Bandwidth Communications</a:t>
            </a:r>
          </a:p>
          <a:p>
            <a:r>
              <a:rPr lang="en-US" sz="1800" dirty="0" smtClean="0"/>
              <a:t>Plotters</a:t>
            </a:r>
            <a:endParaRPr lang="en-US" sz="1800" dirty="0"/>
          </a:p>
        </p:txBody>
      </p:sp>
    </p:spTree>
    <p:extLst>
      <p:ext uri="{BB962C8B-B14F-4D97-AF65-F5344CB8AC3E}">
        <p14:creationId xmlns:p14="http://schemas.microsoft.com/office/powerpoint/2010/main" val="2243888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95400"/>
            <a:ext cx="6781800" cy="4114800"/>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onut 2"/>
          <p:cNvSpPr/>
          <p:nvPr/>
        </p:nvSpPr>
        <p:spPr>
          <a:xfrm>
            <a:off x="1752600" y="1676400"/>
            <a:ext cx="609600" cy="609600"/>
          </a:xfrm>
          <a:prstGeom prst="don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Donut 3"/>
          <p:cNvSpPr/>
          <p:nvPr/>
        </p:nvSpPr>
        <p:spPr>
          <a:xfrm>
            <a:off x="1752600" y="2590800"/>
            <a:ext cx="609600" cy="609600"/>
          </a:xfrm>
          <a:prstGeom prst="don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Donut 4"/>
          <p:cNvSpPr/>
          <p:nvPr/>
        </p:nvSpPr>
        <p:spPr>
          <a:xfrm>
            <a:off x="1752600" y="3505200"/>
            <a:ext cx="609600" cy="609600"/>
          </a:xfrm>
          <a:prstGeom prst="don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Donut 5"/>
          <p:cNvSpPr/>
          <p:nvPr/>
        </p:nvSpPr>
        <p:spPr>
          <a:xfrm>
            <a:off x="1752600" y="4419600"/>
            <a:ext cx="609600" cy="609600"/>
          </a:xfrm>
          <a:prstGeom prst="don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p:cNvSpPr/>
          <p:nvPr/>
        </p:nvSpPr>
        <p:spPr>
          <a:xfrm>
            <a:off x="2667000" y="2057400"/>
            <a:ext cx="4572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EM122</a:t>
            </a:r>
            <a:endParaRPr lang="en-US" dirty="0"/>
          </a:p>
        </p:txBody>
      </p:sp>
      <p:sp>
        <p:nvSpPr>
          <p:cNvPr id="8" name="Rectangle 7"/>
          <p:cNvSpPr/>
          <p:nvPr/>
        </p:nvSpPr>
        <p:spPr>
          <a:xfrm>
            <a:off x="3124200" y="2667000"/>
            <a:ext cx="3657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EM122</a:t>
            </a:r>
            <a:endParaRPr lang="en-US" dirty="0"/>
          </a:p>
        </p:txBody>
      </p:sp>
      <p:sp>
        <p:nvSpPr>
          <p:cNvPr id="9" name="Rectangle 8"/>
          <p:cNvSpPr/>
          <p:nvPr/>
        </p:nvSpPr>
        <p:spPr>
          <a:xfrm>
            <a:off x="4648200" y="3505200"/>
            <a:ext cx="2209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Knudsen 3260</a:t>
            </a:r>
            <a:endParaRPr lang="en-US" dirty="0"/>
          </a:p>
        </p:txBody>
      </p:sp>
      <p:sp>
        <p:nvSpPr>
          <p:cNvPr id="10" name="Rectangle 9"/>
          <p:cNvSpPr/>
          <p:nvPr/>
        </p:nvSpPr>
        <p:spPr>
          <a:xfrm>
            <a:off x="3691380" y="3527764"/>
            <a:ext cx="914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EM710</a:t>
            </a:r>
            <a:endParaRPr lang="en-US" sz="1400" dirty="0"/>
          </a:p>
        </p:txBody>
      </p:sp>
      <p:sp>
        <p:nvSpPr>
          <p:cNvPr id="11" name="Rectangle 10"/>
          <p:cNvSpPr/>
          <p:nvPr/>
        </p:nvSpPr>
        <p:spPr>
          <a:xfrm>
            <a:off x="3352800" y="3505200"/>
            <a:ext cx="304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nut 11"/>
          <p:cNvSpPr/>
          <p:nvPr/>
        </p:nvSpPr>
        <p:spPr>
          <a:xfrm>
            <a:off x="3124200" y="4572000"/>
            <a:ext cx="609600" cy="609600"/>
          </a:xfrm>
          <a:prstGeom prst="don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Donut 12"/>
          <p:cNvSpPr/>
          <p:nvPr/>
        </p:nvSpPr>
        <p:spPr>
          <a:xfrm>
            <a:off x="4044518" y="4724400"/>
            <a:ext cx="304800" cy="304800"/>
          </a:xfrm>
          <a:prstGeom prst="don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Donut 14"/>
          <p:cNvSpPr/>
          <p:nvPr/>
        </p:nvSpPr>
        <p:spPr>
          <a:xfrm>
            <a:off x="4419600" y="4517994"/>
            <a:ext cx="304800" cy="304800"/>
          </a:xfrm>
          <a:prstGeom prst="don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Donut 15"/>
          <p:cNvSpPr/>
          <p:nvPr/>
        </p:nvSpPr>
        <p:spPr>
          <a:xfrm>
            <a:off x="4426998" y="4989250"/>
            <a:ext cx="304800" cy="304800"/>
          </a:xfrm>
          <a:prstGeom prst="don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Donut 16"/>
          <p:cNvSpPr/>
          <p:nvPr/>
        </p:nvSpPr>
        <p:spPr>
          <a:xfrm>
            <a:off x="7086600" y="2286000"/>
            <a:ext cx="838200" cy="800100"/>
          </a:xfrm>
          <a:prstGeom prst="don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Donut 17"/>
          <p:cNvSpPr/>
          <p:nvPr/>
        </p:nvSpPr>
        <p:spPr>
          <a:xfrm>
            <a:off x="7320379" y="1524000"/>
            <a:ext cx="609600" cy="609600"/>
          </a:xfrm>
          <a:prstGeom prst="don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Donut 18"/>
          <p:cNvSpPr/>
          <p:nvPr/>
        </p:nvSpPr>
        <p:spPr>
          <a:xfrm>
            <a:off x="7096956" y="3543300"/>
            <a:ext cx="599243" cy="571500"/>
          </a:xfrm>
          <a:prstGeom prst="don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3" name="Straight Arrow Connector 22"/>
          <p:cNvCxnSpPr>
            <a:endCxn id="5" idx="2"/>
          </p:cNvCxnSpPr>
          <p:nvPr/>
        </p:nvCxnSpPr>
        <p:spPr>
          <a:xfrm>
            <a:off x="1143000" y="3642064"/>
            <a:ext cx="609600" cy="16793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2" idx="5"/>
          </p:cNvCxnSpPr>
          <p:nvPr/>
        </p:nvCxnSpPr>
        <p:spPr>
          <a:xfrm flipH="1" flipV="1">
            <a:off x="3644526" y="5092326"/>
            <a:ext cx="399992" cy="54647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629400" y="2209800"/>
            <a:ext cx="467556"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8" idx="1"/>
          </p:cNvCxnSpPr>
          <p:nvPr/>
        </p:nvCxnSpPr>
        <p:spPr>
          <a:xfrm>
            <a:off x="6781800" y="990600"/>
            <a:ext cx="627853" cy="62267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9" idx="4"/>
          </p:cNvCxnSpPr>
          <p:nvPr/>
        </p:nvCxnSpPr>
        <p:spPr>
          <a:xfrm flipV="1">
            <a:off x="7239000" y="4114800"/>
            <a:ext cx="157578" cy="55559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95999" y="685800"/>
            <a:ext cx="1382110" cy="369332"/>
          </a:xfrm>
          <a:prstGeom prst="rect">
            <a:avLst/>
          </a:prstGeom>
          <a:noFill/>
        </p:spPr>
        <p:txBody>
          <a:bodyPr wrap="none" rtlCol="0">
            <a:spAutoFit/>
          </a:bodyPr>
          <a:lstStyle/>
          <a:p>
            <a:r>
              <a:rPr lang="en-US" dirty="0" smtClean="0"/>
              <a:t>75 kHz ADCP</a:t>
            </a:r>
            <a:endParaRPr lang="en-US" dirty="0"/>
          </a:p>
        </p:txBody>
      </p:sp>
      <p:sp>
        <p:nvSpPr>
          <p:cNvPr id="34" name="TextBox 33"/>
          <p:cNvSpPr txBox="1"/>
          <p:nvPr/>
        </p:nvSpPr>
        <p:spPr>
          <a:xfrm>
            <a:off x="5704490" y="1828800"/>
            <a:ext cx="1382110" cy="369332"/>
          </a:xfrm>
          <a:prstGeom prst="rect">
            <a:avLst/>
          </a:prstGeom>
          <a:noFill/>
        </p:spPr>
        <p:txBody>
          <a:bodyPr wrap="none" rtlCol="0">
            <a:spAutoFit/>
          </a:bodyPr>
          <a:lstStyle/>
          <a:p>
            <a:r>
              <a:rPr lang="en-US" dirty="0" smtClean="0"/>
              <a:t>38 kHz ADCP</a:t>
            </a:r>
            <a:endParaRPr lang="en-US" dirty="0"/>
          </a:p>
        </p:txBody>
      </p:sp>
      <p:sp>
        <p:nvSpPr>
          <p:cNvPr id="35" name="TextBox 34"/>
          <p:cNvSpPr txBox="1"/>
          <p:nvPr/>
        </p:nvSpPr>
        <p:spPr>
          <a:xfrm>
            <a:off x="6347392" y="4804584"/>
            <a:ext cx="1499128" cy="369332"/>
          </a:xfrm>
          <a:prstGeom prst="rect">
            <a:avLst/>
          </a:prstGeom>
          <a:noFill/>
        </p:spPr>
        <p:txBody>
          <a:bodyPr wrap="none" rtlCol="0">
            <a:spAutoFit/>
          </a:bodyPr>
          <a:lstStyle/>
          <a:p>
            <a:r>
              <a:rPr lang="en-US" dirty="0" smtClean="0"/>
              <a:t>300 kHz ADCP</a:t>
            </a:r>
            <a:endParaRPr lang="en-US" dirty="0"/>
          </a:p>
        </p:txBody>
      </p:sp>
      <p:sp>
        <p:nvSpPr>
          <p:cNvPr id="36" name="TextBox 35"/>
          <p:cNvSpPr txBox="1"/>
          <p:nvPr/>
        </p:nvSpPr>
        <p:spPr>
          <a:xfrm>
            <a:off x="3699767" y="5758934"/>
            <a:ext cx="1896866" cy="369332"/>
          </a:xfrm>
          <a:prstGeom prst="rect">
            <a:avLst/>
          </a:prstGeom>
          <a:noFill/>
        </p:spPr>
        <p:txBody>
          <a:bodyPr wrap="none" rtlCol="0">
            <a:spAutoFit/>
          </a:bodyPr>
          <a:lstStyle/>
          <a:p>
            <a:r>
              <a:rPr lang="en-US" dirty="0" smtClean="0"/>
              <a:t>12 kHz Transducer</a:t>
            </a:r>
            <a:endParaRPr lang="en-US" dirty="0"/>
          </a:p>
        </p:txBody>
      </p:sp>
      <p:sp>
        <p:nvSpPr>
          <p:cNvPr id="37" name="TextBox 36"/>
          <p:cNvSpPr txBox="1"/>
          <p:nvPr/>
        </p:nvSpPr>
        <p:spPr>
          <a:xfrm>
            <a:off x="212811" y="3352800"/>
            <a:ext cx="1279626" cy="369332"/>
          </a:xfrm>
          <a:prstGeom prst="rect">
            <a:avLst/>
          </a:prstGeom>
          <a:noFill/>
        </p:spPr>
        <p:txBody>
          <a:bodyPr wrap="square" rtlCol="0">
            <a:spAutoFit/>
          </a:bodyPr>
          <a:lstStyle/>
          <a:p>
            <a:r>
              <a:rPr lang="en-US" dirty="0" smtClean="0"/>
              <a:t>USBL stem</a:t>
            </a:r>
            <a:endParaRPr lang="en-US" dirty="0"/>
          </a:p>
        </p:txBody>
      </p:sp>
      <p:sp>
        <p:nvSpPr>
          <p:cNvPr id="38" name="TextBox 37"/>
          <p:cNvSpPr txBox="1"/>
          <p:nvPr/>
        </p:nvSpPr>
        <p:spPr>
          <a:xfrm>
            <a:off x="3150163" y="224135"/>
            <a:ext cx="3263137" cy="461665"/>
          </a:xfrm>
          <a:prstGeom prst="rect">
            <a:avLst/>
          </a:prstGeom>
          <a:noFill/>
        </p:spPr>
        <p:txBody>
          <a:bodyPr wrap="none" rtlCol="0">
            <a:spAutoFit/>
          </a:bodyPr>
          <a:lstStyle/>
          <a:p>
            <a:r>
              <a:rPr lang="en-US" sz="2400" dirty="0" smtClean="0"/>
              <a:t>Transducer Room Layout</a:t>
            </a:r>
            <a:endParaRPr lang="en-US" sz="2400" dirty="0"/>
          </a:p>
        </p:txBody>
      </p:sp>
      <p:sp>
        <p:nvSpPr>
          <p:cNvPr id="39" name="TextBox 38"/>
          <p:cNvSpPr txBox="1"/>
          <p:nvPr/>
        </p:nvSpPr>
        <p:spPr>
          <a:xfrm rot="16200000">
            <a:off x="3195462" y="3656111"/>
            <a:ext cx="700833" cy="307777"/>
          </a:xfrm>
          <a:prstGeom prst="rect">
            <a:avLst/>
          </a:prstGeom>
          <a:noFill/>
        </p:spPr>
        <p:txBody>
          <a:bodyPr wrap="none" rtlCol="0">
            <a:spAutoFit/>
          </a:bodyPr>
          <a:lstStyle/>
          <a:p>
            <a:r>
              <a:rPr lang="en-US" sz="1400" dirty="0" smtClean="0"/>
              <a:t>EM710</a:t>
            </a:r>
            <a:endParaRPr lang="en-US" sz="1400" dirty="0"/>
          </a:p>
        </p:txBody>
      </p:sp>
      <p:sp>
        <p:nvSpPr>
          <p:cNvPr id="14" name="Title 13"/>
          <p:cNvSpPr>
            <a:spLocks noGrp="1"/>
          </p:cNvSpPr>
          <p:nvPr>
            <p:ph type="title"/>
          </p:nvPr>
        </p:nvSpPr>
        <p:spPr>
          <a:xfrm>
            <a:off x="417580" y="870466"/>
            <a:ext cx="5286910" cy="501134"/>
          </a:xfrm>
        </p:spPr>
        <p:txBody>
          <a:bodyPr>
            <a:noAutofit/>
          </a:bodyPr>
          <a:lstStyle/>
          <a:p>
            <a:r>
              <a:rPr lang="en-US" sz="2000" dirty="0" smtClean="0"/>
              <a:t>19 inch transducer wells avail for science </a:t>
            </a:r>
            <a:endParaRPr lang="en-US" sz="2000" dirty="0"/>
          </a:p>
        </p:txBody>
      </p:sp>
      <p:cxnSp>
        <p:nvCxnSpPr>
          <p:cNvPr id="21" name="Straight Arrow Connector 20"/>
          <p:cNvCxnSpPr/>
          <p:nvPr/>
        </p:nvCxnSpPr>
        <p:spPr>
          <a:xfrm>
            <a:off x="1143000" y="1295400"/>
            <a:ext cx="698874"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4" idx="1"/>
          </p:cNvCxnSpPr>
          <p:nvPr/>
        </p:nvCxnSpPr>
        <p:spPr>
          <a:xfrm>
            <a:off x="1143000" y="1301937"/>
            <a:ext cx="698874" cy="137813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143000" y="1301937"/>
            <a:ext cx="914400" cy="327006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458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Lab Layout</a:t>
            </a:r>
            <a:endParaRPr lang="en-US" dirty="0"/>
          </a:p>
        </p:txBody>
      </p:sp>
      <p:pic>
        <p:nvPicPr>
          <p:cNvPr id="3" name="Picture 2" descr="Y:\u\mops\benway\RV Armstrong\New Lab Dwngs\AR LAB D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28799"/>
            <a:ext cx="9144000" cy="456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17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65026"/>
          </a:xfrm>
        </p:spPr>
        <p:txBody>
          <a:bodyPr/>
          <a:lstStyle/>
          <a:p>
            <a:r>
              <a:rPr lang="en-US" dirty="0" smtClean="0"/>
              <a:t>Wet Lab &amp; Staging Bay</a:t>
            </a:r>
            <a:endParaRPr lang="en-US" dirty="0"/>
          </a:p>
        </p:txBody>
      </p:sp>
      <p:pic>
        <p:nvPicPr>
          <p:cNvPr id="3074" name="Picture 2" descr="Y:\u\mops\benway\RV Armstrong\New Lab Dwngs\AR WET LAB_ STAGING B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6" y="1371600"/>
            <a:ext cx="9148666" cy="510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134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Main Lab</a:t>
            </a:r>
            <a:endParaRPr lang="en-US" dirty="0"/>
          </a:p>
        </p:txBody>
      </p:sp>
      <p:pic>
        <p:nvPicPr>
          <p:cNvPr id="4098" name="Picture 2" descr="Y:\u\mops\benway\RV Armstrong\New Lab Dwngs\AR MN LA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95400"/>
            <a:ext cx="9144000" cy="514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865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TotalTime>
  <Words>741</Words>
  <Application>Microsoft Office PowerPoint</Application>
  <PresentationFormat>On-screen Show (4:3)</PresentationFormat>
  <Paragraphs>108</Paragraphs>
  <Slides>23</Slides>
  <Notes>1</Notes>
  <HiddenSlides>0</HiddenSlides>
  <MMClips>0</MMClips>
  <ScaleCrop>false</ScaleCrop>
  <HeadingPairs>
    <vt:vector size="4" baseType="variant">
      <vt:variant>
        <vt:lpstr>Theme</vt:lpstr>
      </vt:variant>
      <vt:variant>
        <vt:i4>7</vt:i4>
      </vt:variant>
      <vt:variant>
        <vt:lpstr>Slide Titles</vt:lpstr>
      </vt:variant>
      <vt:variant>
        <vt:i4>23</vt:i4>
      </vt:variant>
    </vt:vector>
  </HeadingPairs>
  <TitlesOfParts>
    <vt:vector size="30" baseType="lpstr">
      <vt:lpstr>Office Theme</vt:lpstr>
      <vt:lpstr>1_Office Theme</vt:lpstr>
      <vt:lpstr>2_Office Theme</vt:lpstr>
      <vt:lpstr>3_Office Theme</vt:lpstr>
      <vt:lpstr>4_Office Theme</vt:lpstr>
      <vt:lpstr>5_Office Theme</vt:lpstr>
      <vt:lpstr>6_Office Theme</vt:lpstr>
      <vt:lpstr>RV ARMSTRONG, AGOR 27</vt:lpstr>
      <vt:lpstr>RV ARMSTRONG, AGOR 27</vt:lpstr>
      <vt:lpstr>RV ARMSTRONG AGOR 27  Delivery date: October 2014 Science verification cruise(s) ~January 2015 – ~ April 2015</vt:lpstr>
      <vt:lpstr>AGOR 27 Science Equipment List</vt:lpstr>
      <vt:lpstr>AGOR 27 Science Equipment List</vt:lpstr>
      <vt:lpstr>19 inch transducer wells avail for science </vt:lpstr>
      <vt:lpstr>Complete Lab Layout</vt:lpstr>
      <vt:lpstr>Wet Lab &amp; Staging Bay</vt:lpstr>
      <vt:lpstr>Main Lab</vt:lpstr>
      <vt:lpstr>Computer Lab</vt:lpstr>
      <vt:lpstr>Science Storeroom</vt:lpstr>
      <vt:lpstr>Deck Equipment AGOR 27</vt:lpstr>
      <vt:lpstr>Hydrographic Winches (2)</vt:lpstr>
      <vt:lpstr>Traction Winch</vt:lpstr>
      <vt:lpstr>Deck Working Space Aft clear deck space – 1873 ft2 Total clear deck space – 2557 ft2 </vt:lpstr>
      <vt:lpstr>Stern Frame</vt:lpstr>
      <vt:lpstr>PowerPoint Presentation</vt:lpstr>
      <vt:lpstr>RV ARMSTRONG, AGOR 27</vt:lpstr>
      <vt:lpstr>Working Deck Examples  with 5 lab vans, portable winch and CTD operation</vt:lpstr>
      <vt:lpstr>RV Armstrong with ROV Jason example layout</vt:lpstr>
      <vt:lpstr>RV ARMSTRONG, AGOR 27</vt:lpstr>
      <vt:lpstr>RV ARMSTRONG, fall 2013</vt:lpstr>
      <vt:lpstr>RV Armstrong starboard side fall 2013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RV ARMSTRONG, AGOR 27</dc:title>
  <dc:creator>Eric Benway</dc:creator>
  <cp:lastModifiedBy>Eric Benway</cp:lastModifiedBy>
  <cp:revision>35</cp:revision>
  <dcterms:created xsi:type="dcterms:W3CDTF">2013-10-28T18:06:33Z</dcterms:created>
  <dcterms:modified xsi:type="dcterms:W3CDTF">2013-11-14T17:04:35Z</dcterms:modified>
</cp:coreProperties>
</file>