
<file path=[Content_Types].xml><?xml version="1.0" encoding="utf-8"?>
<Types xmlns="http://schemas.openxmlformats.org/package/2006/content-types">
  <Default Extension="png" ContentType="image/png"/>
  <Default Extension="bin" ContentType="application/vnd.openxmlformats-officedocument.oleObject"/>
  <Default Extension="mpeg" ContentType="video/mpe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4"/>
  </p:notesMasterIdLst>
  <p:handoutMasterIdLst>
    <p:handoutMasterId r:id="rId85"/>
  </p:handoutMasterIdLst>
  <p:sldIdLst>
    <p:sldId id="965" r:id="rId2"/>
    <p:sldId id="812" r:id="rId3"/>
    <p:sldId id="1034" r:id="rId4"/>
    <p:sldId id="819" r:id="rId5"/>
    <p:sldId id="1043" r:id="rId6"/>
    <p:sldId id="1051" r:id="rId7"/>
    <p:sldId id="890" r:id="rId8"/>
    <p:sldId id="899" r:id="rId9"/>
    <p:sldId id="953" r:id="rId10"/>
    <p:sldId id="1002" r:id="rId11"/>
    <p:sldId id="1003" r:id="rId12"/>
    <p:sldId id="993" r:id="rId13"/>
    <p:sldId id="1011" r:id="rId14"/>
    <p:sldId id="1012" r:id="rId15"/>
    <p:sldId id="1013" r:id="rId16"/>
    <p:sldId id="1014" r:id="rId17"/>
    <p:sldId id="1015" r:id="rId18"/>
    <p:sldId id="1016" r:id="rId19"/>
    <p:sldId id="1017" r:id="rId20"/>
    <p:sldId id="1018" r:id="rId21"/>
    <p:sldId id="1056" r:id="rId22"/>
    <p:sldId id="1053" r:id="rId23"/>
    <p:sldId id="1007" r:id="rId24"/>
    <p:sldId id="1008" r:id="rId25"/>
    <p:sldId id="1004" r:id="rId26"/>
    <p:sldId id="1005" r:id="rId27"/>
    <p:sldId id="994" r:id="rId28"/>
    <p:sldId id="995" r:id="rId29"/>
    <p:sldId id="996" r:id="rId30"/>
    <p:sldId id="997" r:id="rId31"/>
    <p:sldId id="989" r:id="rId32"/>
    <p:sldId id="990" r:id="rId33"/>
    <p:sldId id="998" r:id="rId34"/>
    <p:sldId id="1058" r:id="rId35"/>
    <p:sldId id="999" r:id="rId36"/>
    <p:sldId id="988" r:id="rId37"/>
    <p:sldId id="1010" r:id="rId38"/>
    <p:sldId id="982" r:id="rId39"/>
    <p:sldId id="1032" r:id="rId40"/>
    <p:sldId id="1033" r:id="rId41"/>
    <p:sldId id="992" r:id="rId42"/>
    <p:sldId id="954" r:id="rId43"/>
    <p:sldId id="955" r:id="rId44"/>
    <p:sldId id="939" r:id="rId45"/>
    <p:sldId id="940" r:id="rId46"/>
    <p:sldId id="1040" r:id="rId47"/>
    <p:sldId id="941" r:id="rId48"/>
    <p:sldId id="1041" r:id="rId49"/>
    <p:sldId id="1035" r:id="rId50"/>
    <p:sldId id="1054" r:id="rId51"/>
    <p:sldId id="1029" r:id="rId52"/>
    <p:sldId id="1030" r:id="rId53"/>
    <p:sldId id="1031" r:id="rId54"/>
    <p:sldId id="1039" r:id="rId55"/>
    <p:sldId id="1055" r:id="rId56"/>
    <p:sldId id="983" r:id="rId57"/>
    <p:sldId id="960" r:id="rId58"/>
    <p:sldId id="1022" r:id="rId59"/>
    <p:sldId id="1023" r:id="rId60"/>
    <p:sldId id="1024" r:id="rId61"/>
    <p:sldId id="1025" r:id="rId62"/>
    <p:sldId id="916" r:id="rId63"/>
    <p:sldId id="1047" r:id="rId64"/>
    <p:sldId id="985" r:id="rId65"/>
    <p:sldId id="1049" r:id="rId66"/>
    <p:sldId id="1050" r:id="rId67"/>
    <p:sldId id="1037" r:id="rId68"/>
    <p:sldId id="1026" r:id="rId69"/>
    <p:sldId id="1027" r:id="rId70"/>
    <p:sldId id="1028" r:id="rId71"/>
    <p:sldId id="1052" r:id="rId72"/>
    <p:sldId id="833" r:id="rId73"/>
    <p:sldId id="974" r:id="rId74"/>
    <p:sldId id="835" r:id="rId75"/>
    <p:sldId id="832" r:id="rId76"/>
    <p:sldId id="987" r:id="rId77"/>
    <p:sldId id="1042" r:id="rId78"/>
    <p:sldId id="1057" r:id="rId79"/>
    <p:sldId id="862" r:id="rId80"/>
    <p:sldId id="972" r:id="rId81"/>
    <p:sldId id="897" r:id="rId82"/>
    <p:sldId id="963" r:id="rId83"/>
  </p:sldIdLst>
  <p:sldSz cx="9906000" cy="6858000" type="A4"/>
  <p:notesSz cx="6858000" cy="91440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1600" b="1" kern="1200">
        <a:solidFill>
          <a:schemeClr val="hlink"/>
        </a:solidFill>
        <a:latin typeface="Times" charset="0"/>
        <a:ea typeface="ＭＳ Ｐゴシック" charset="-128"/>
        <a:cs typeface="ＭＳ Ｐゴシック" charset="-128"/>
      </a:defRPr>
    </a:lvl1pPr>
    <a:lvl2pPr marL="457200" algn="l" rtl="0" fontAlgn="base">
      <a:spcBef>
        <a:spcPct val="0"/>
      </a:spcBef>
      <a:spcAft>
        <a:spcPct val="0"/>
      </a:spcAft>
      <a:defRPr sz="1600" b="1" kern="1200">
        <a:solidFill>
          <a:schemeClr val="hlink"/>
        </a:solidFill>
        <a:latin typeface="Times" charset="0"/>
        <a:ea typeface="ＭＳ Ｐゴシック" charset="-128"/>
        <a:cs typeface="ＭＳ Ｐゴシック" charset="-128"/>
      </a:defRPr>
    </a:lvl2pPr>
    <a:lvl3pPr marL="914400" algn="l" rtl="0" fontAlgn="base">
      <a:spcBef>
        <a:spcPct val="0"/>
      </a:spcBef>
      <a:spcAft>
        <a:spcPct val="0"/>
      </a:spcAft>
      <a:defRPr sz="1600" b="1" kern="1200">
        <a:solidFill>
          <a:schemeClr val="hlink"/>
        </a:solidFill>
        <a:latin typeface="Times" charset="0"/>
        <a:ea typeface="ＭＳ Ｐゴシック" charset="-128"/>
        <a:cs typeface="ＭＳ Ｐゴシック" charset="-128"/>
      </a:defRPr>
    </a:lvl3pPr>
    <a:lvl4pPr marL="1371600" algn="l" rtl="0" fontAlgn="base">
      <a:spcBef>
        <a:spcPct val="0"/>
      </a:spcBef>
      <a:spcAft>
        <a:spcPct val="0"/>
      </a:spcAft>
      <a:defRPr sz="1600" b="1" kern="1200">
        <a:solidFill>
          <a:schemeClr val="hlink"/>
        </a:solidFill>
        <a:latin typeface="Times" charset="0"/>
        <a:ea typeface="ＭＳ Ｐゴシック" charset="-128"/>
        <a:cs typeface="ＭＳ Ｐゴシック" charset="-128"/>
      </a:defRPr>
    </a:lvl4pPr>
    <a:lvl5pPr marL="1828800" algn="l" rtl="0" fontAlgn="base">
      <a:spcBef>
        <a:spcPct val="0"/>
      </a:spcBef>
      <a:spcAft>
        <a:spcPct val="0"/>
      </a:spcAft>
      <a:defRPr sz="1600" b="1" kern="1200">
        <a:solidFill>
          <a:schemeClr val="hlink"/>
        </a:solidFill>
        <a:latin typeface="Times" charset="0"/>
        <a:ea typeface="ＭＳ Ｐゴシック" charset="-128"/>
        <a:cs typeface="ＭＳ Ｐゴシック" charset="-128"/>
      </a:defRPr>
    </a:lvl5pPr>
    <a:lvl6pPr marL="2286000" algn="l" defTabSz="457200" rtl="0" eaLnBrk="1" latinLnBrk="0" hangingPunct="1">
      <a:defRPr sz="1600" b="1" kern="1200">
        <a:solidFill>
          <a:schemeClr val="hlink"/>
        </a:solidFill>
        <a:latin typeface="Times" charset="0"/>
        <a:ea typeface="ＭＳ Ｐゴシック" charset="-128"/>
        <a:cs typeface="ＭＳ Ｐゴシック" charset="-128"/>
      </a:defRPr>
    </a:lvl6pPr>
    <a:lvl7pPr marL="2743200" algn="l" defTabSz="457200" rtl="0" eaLnBrk="1" latinLnBrk="0" hangingPunct="1">
      <a:defRPr sz="1600" b="1" kern="1200">
        <a:solidFill>
          <a:schemeClr val="hlink"/>
        </a:solidFill>
        <a:latin typeface="Times" charset="0"/>
        <a:ea typeface="ＭＳ Ｐゴシック" charset="-128"/>
        <a:cs typeface="ＭＳ Ｐゴシック" charset="-128"/>
      </a:defRPr>
    </a:lvl7pPr>
    <a:lvl8pPr marL="3200400" algn="l" defTabSz="457200" rtl="0" eaLnBrk="1" latinLnBrk="0" hangingPunct="1">
      <a:defRPr sz="1600" b="1" kern="1200">
        <a:solidFill>
          <a:schemeClr val="hlink"/>
        </a:solidFill>
        <a:latin typeface="Times" charset="0"/>
        <a:ea typeface="ＭＳ Ｐゴシック" charset="-128"/>
        <a:cs typeface="ＭＳ Ｐゴシック" charset="-128"/>
      </a:defRPr>
    </a:lvl8pPr>
    <a:lvl9pPr marL="3657600" algn="l" defTabSz="457200" rtl="0" eaLnBrk="1" latinLnBrk="0" hangingPunct="1">
      <a:defRPr sz="1600" b="1" kern="1200">
        <a:solidFill>
          <a:schemeClr val="hlink"/>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E6E9"/>
    <a:srgbClr val="000000"/>
    <a:srgbClr val="C0C0FF"/>
    <a:srgbClr val="8080FF"/>
    <a:srgbClr val="4040FF"/>
    <a:srgbClr val="F7320F"/>
    <a:srgbClr val="FFFF0A"/>
    <a:srgbClr val="22F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24" autoAdjust="0"/>
    <p:restoredTop sz="94660"/>
  </p:normalViewPr>
  <p:slideViewPr>
    <p:cSldViewPr>
      <p:cViewPr>
        <p:scale>
          <a:sx n="100" d="100"/>
          <a:sy n="100" d="100"/>
        </p:scale>
        <p:origin x="-1644" y="-57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970213" y="8696325"/>
            <a:ext cx="919162" cy="338138"/>
          </a:xfrm>
          <a:prstGeom prst="rect">
            <a:avLst/>
          </a:prstGeom>
          <a:noFill/>
          <a:ln w="12700">
            <a:noFill/>
            <a:miter lim="800000"/>
            <a:headEnd/>
            <a:tailEnd/>
          </a:ln>
          <a:effectLst/>
        </p:spPr>
        <p:txBody>
          <a:bodyPr wrap="none" lIns="117475" tIns="58737" rIns="117475" bIns="58737">
            <a:prstTxWarp prst="textNoShape">
              <a:avLst/>
            </a:prstTxWarp>
            <a:spAutoFit/>
          </a:bodyPr>
          <a:lstStyle/>
          <a:p>
            <a:pPr algn="ctr" defTabSz="1169988" eaLnBrk="0" hangingPunct="0">
              <a:lnSpc>
                <a:spcPct val="90000"/>
              </a:lnSpc>
              <a:defRPr/>
            </a:pPr>
            <a:r>
              <a:rPr lang="en-US" b="0">
                <a:solidFill>
                  <a:schemeClr val="tx1"/>
                </a:solidFill>
                <a:latin typeface="Times New Roman" charset="0"/>
              </a:rPr>
              <a:t>Page </a:t>
            </a:r>
            <a:fld id="{79A9B40B-BE22-C64D-9C84-6FB330460F2F}" type="slidenum">
              <a:rPr lang="en-US" b="0">
                <a:solidFill>
                  <a:schemeClr val="tx1"/>
                </a:solidFill>
                <a:latin typeface="Times New Roman" charset="0"/>
              </a:rPr>
              <a:pPr algn="ctr" defTabSz="1169988" eaLnBrk="0" hangingPunct="0">
                <a:lnSpc>
                  <a:spcPct val="90000"/>
                </a:lnSpc>
                <a:defRPr/>
              </a:pPr>
              <a:t>‹#›</a:t>
            </a:fld>
            <a:endParaRPr lang="en-US" b="0">
              <a:solidFill>
                <a:schemeClr val="tx1"/>
              </a:solidFill>
              <a:latin typeface="Times New Roman" charset="0"/>
            </a:endParaRPr>
          </a:p>
        </p:txBody>
      </p:sp>
    </p:spTree>
    <p:extLst>
      <p:ext uri="{BB962C8B-B14F-4D97-AF65-F5344CB8AC3E}">
        <p14:creationId xmlns:p14="http://schemas.microsoft.com/office/powerpoint/2010/main" val="3994508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35463"/>
            <a:ext cx="5029200" cy="4789487"/>
          </a:xfrm>
          <a:prstGeom prst="rect">
            <a:avLst/>
          </a:prstGeom>
          <a:noFill/>
          <a:ln w="12700">
            <a:noFill/>
            <a:miter lim="800000"/>
            <a:headEnd/>
            <a:tailEnd/>
          </a:ln>
          <a:effectLst/>
        </p:spPr>
        <p:txBody>
          <a:bodyPr vert="horz" wrap="square" lIns="123825" tIns="61912" rIns="123825" bIns="61912"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1" name="Rectangle 3"/>
          <p:cNvSpPr>
            <a:spLocks noChangeArrowheads="1"/>
          </p:cNvSpPr>
          <p:nvPr/>
        </p:nvSpPr>
        <p:spPr bwMode="auto">
          <a:xfrm>
            <a:off x="2970213" y="8696325"/>
            <a:ext cx="919162" cy="338138"/>
          </a:xfrm>
          <a:prstGeom prst="rect">
            <a:avLst/>
          </a:prstGeom>
          <a:noFill/>
          <a:ln w="12700">
            <a:noFill/>
            <a:miter lim="800000"/>
            <a:headEnd/>
            <a:tailEnd/>
          </a:ln>
          <a:effectLst/>
        </p:spPr>
        <p:txBody>
          <a:bodyPr wrap="none" lIns="117475" tIns="58737" rIns="117475" bIns="58737">
            <a:prstTxWarp prst="textNoShape">
              <a:avLst/>
            </a:prstTxWarp>
            <a:spAutoFit/>
          </a:bodyPr>
          <a:lstStyle/>
          <a:p>
            <a:pPr algn="ctr" defTabSz="1169988" eaLnBrk="0" hangingPunct="0">
              <a:lnSpc>
                <a:spcPct val="90000"/>
              </a:lnSpc>
              <a:defRPr/>
            </a:pPr>
            <a:r>
              <a:rPr lang="en-US" b="0">
                <a:solidFill>
                  <a:schemeClr val="tx1"/>
                </a:solidFill>
                <a:latin typeface="Times New Roman" charset="0"/>
              </a:rPr>
              <a:t>Page </a:t>
            </a:r>
            <a:fld id="{ACC4C686-ECE4-1B45-8B88-A42A7FB828DE}" type="slidenum">
              <a:rPr lang="en-US" b="0">
                <a:solidFill>
                  <a:schemeClr val="tx1"/>
                </a:solidFill>
                <a:latin typeface="Times New Roman" charset="0"/>
              </a:rPr>
              <a:pPr algn="ctr" defTabSz="1169988" eaLnBrk="0" hangingPunct="0">
                <a:lnSpc>
                  <a:spcPct val="90000"/>
                </a:lnSpc>
                <a:defRPr/>
              </a:pPr>
              <a:t>‹#›</a:t>
            </a:fld>
            <a:endParaRPr lang="en-US" b="0">
              <a:solidFill>
                <a:schemeClr val="tx1"/>
              </a:solidFill>
              <a:latin typeface="Times New Roman" charset="0"/>
            </a:endParaRPr>
          </a:p>
        </p:txBody>
      </p:sp>
      <p:sp>
        <p:nvSpPr>
          <p:cNvPr id="15364" name="Rectangle 4"/>
          <p:cNvSpPr>
            <a:spLocks noGrp="1" noRot="1" noChangeAspect="1" noChangeArrowheads="1" noTextEdit="1"/>
          </p:cNvSpPr>
          <p:nvPr>
            <p:ph type="sldImg" idx="2"/>
          </p:nvPr>
        </p:nvSpPr>
        <p:spPr bwMode="auto">
          <a:xfrm>
            <a:off x="952500" y="685800"/>
            <a:ext cx="4953000" cy="34290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807125609"/>
      </p:ext>
    </p:extLst>
  </p:cSld>
  <p:clrMap bg1="lt1" tx1="dk1" bg2="lt2" tx2="dk2" accent1="accent1" accent2="accent2" accent3="accent3" accent4="accent4" accent5="accent5" accent6="accent6" hlink="hlink" folHlink="folHlink"/>
  <p:notesStyle>
    <a:lvl1pPr algn="l" defTabSz="1230313" rtl="0" eaLnBrk="0" fontAlgn="base" hangingPunct="0">
      <a:lnSpc>
        <a:spcPct val="90000"/>
      </a:lnSpc>
      <a:spcBef>
        <a:spcPct val="40000"/>
      </a:spcBef>
      <a:spcAft>
        <a:spcPct val="0"/>
      </a:spcAft>
      <a:defRPr sz="1600" kern="1200">
        <a:solidFill>
          <a:schemeClr val="tx1"/>
        </a:solidFill>
        <a:latin typeface="Times New Roman" pitchFamily="-65" charset="0"/>
        <a:ea typeface="ＭＳ Ｐゴシック" pitchFamily="-65" charset="-128"/>
        <a:cs typeface="ＭＳ Ｐゴシック" pitchFamily="-65" charset="-128"/>
      </a:defRPr>
    </a:lvl1pPr>
    <a:lvl2pPr marL="614363" algn="l" defTabSz="1230313" rtl="0" eaLnBrk="0" fontAlgn="base" hangingPunct="0">
      <a:lnSpc>
        <a:spcPct val="90000"/>
      </a:lnSpc>
      <a:spcBef>
        <a:spcPct val="40000"/>
      </a:spcBef>
      <a:spcAft>
        <a:spcPct val="0"/>
      </a:spcAft>
      <a:defRPr sz="1600" kern="1200">
        <a:solidFill>
          <a:schemeClr val="tx1"/>
        </a:solidFill>
        <a:latin typeface="Times New Roman" pitchFamily="-65" charset="0"/>
        <a:ea typeface="ＭＳ Ｐゴシック" pitchFamily="-65" charset="-128"/>
        <a:cs typeface="+mn-cs"/>
      </a:defRPr>
    </a:lvl2pPr>
    <a:lvl3pPr marL="1230313" algn="l" defTabSz="1230313" rtl="0" eaLnBrk="0" fontAlgn="base" hangingPunct="0">
      <a:lnSpc>
        <a:spcPct val="90000"/>
      </a:lnSpc>
      <a:spcBef>
        <a:spcPct val="40000"/>
      </a:spcBef>
      <a:spcAft>
        <a:spcPct val="0"/>
      </a:spcAft>
      <a:defRPr sz="1600" kern="1200">
        <a:solidFill>
          <a:schemeClr val="tx1"/>
        </a:solidFill>
        <a:latin typeface="Times New Roman" pitchFamily="-65" charset="0"/>
        <a:ea typeface="ＭＳ Ｐゴシック" pitchFamily="-65" charset="-128"/>
        <a:cs typeface="+mn-cs"/>
      </a:defRPr>
    </a:lvl3pPr>
    <a:lvl4pPr marL="1844675" algn="l" defTabSz="1230313" rtl="0" eaLnBrk="0" fontAlgn="base" hangingPunct="0">
      <a:lnSpc>
        <a:spcPct val="90000"/>
      </a:lnSpc>
      <a:spcBef>
        <a:spcPct val="40000"/>
      </a:spcBef>
      <a:spcAft>
        <a:spcPct val="0"/>
      </a:spcAft>
      <a:defRPr sz="1600" kern="1200">
        <a:solidFill>
          <a:schemeClr val="tx1"/>
        </a:solidFill>
        <a:latin typeface="Times New Roman" pitchFamily="-65" charset="0"/>
        <a:ea typeface="ＭＳ Ｐゴシック" pitchFamily="-65" charset="-128"/>
        <a:cs typeface="+mn-cs"/>
      </a:defRPr>
    </a:lvl4pPr>
    <a:lvl5pPr marL="2460625" algn="l" defTabSz="1230313" rtl="0" eaLnBrk="0" fontAlgn="base" hangingPunct="0">
      <a:lnSpc>
        <a:spcPct val="90000"/>
      </a:lnSpc>
      <a:spcBef>
        <a:spcPct val="40000"/>
      </a:spcBef>
      <a:spcAft>
        <a:spcPct val="0"/>
      </a:spcAft>
      <a:defRPr sz="16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3DDA6E65-962D-C945-B3E0-A187CFC49311}" type="slidenum">
              <a:rPr lang="en-US"/>
              <a:pPr>
                <a:defRPr/>
              </a:pPr>
              <a:t>14</a:t>
            </a:fld>
            <a:endParaRPr lang="en-US"/>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F7E94902-62B8-4F4C-A352-E2A645D4A8D5}" type="slidenum">
              <a:rPr lang="en-US"/>
              <a:pPr>
                <a:defRPr/>
              </a:pPr>
              <a:t>15</a:t>
            </a:fld>
            <a:endParaRPr lang="en-US"/>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CBFEFBE3-38E0-3940-BBDA-CBD774BBF408}" type="slidenum">
              <a:rPr lang="en-US"/>
              <a:pPr>
                <a:defRPr/>
              </a:pPr>
              <a:t>16</a:t>
            </a:fld>
            <a:endParaRPr lang="en-US"/>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95EF1F7C-A2F1-7847-A002-3AE6FDAB44F9}" type="slidenum">
              <a:rPr lang="en-US"/>
              <a:pPr>
                <a:defRPr/>
              </a:pPr>
              <a:t>17</a:t>
            </a:fld>
            <a:endParaRPr lang="en-US"/>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B451D865-24C7-7A40-8652-16F265C164C4}" type="slidenum">
              <a:rPr lang="en-US"/>
              <a:pPr>
                <a:defRPr/>
              </a:pPr>
              <a:t>18</a:t>
            </a:fld>
            <a:endParaRPr lang="en-US"/>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B4125BF3-81F1-E44E-94B8-45F3306A1D36}" type="slidenum">
              <a:rPr lang="en-US"/>
              <a:pPr>
                <a:defRPr/>
              </a:pPr>
              <a:t>19</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1720F3C5-DBDD-8649-95F8-62C7EC3F0B1C}" type="slidenum">
              <a:rPr lang="en-US"/>
              <a:pPr>
                <a:defRPr/>
              </a:pPr>
              <a:t>23</a:t>
            </a:fld>
            <a:endParaRPr lang="en-US"/>
          </a:p>
        </p:txBody>
      </p:sp>
      <p:sp>
        <p:nvSpPr>
          <p:cNvPr id="339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9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6748CC84-F3D2-994C-829E-AA943C6C0A2A}" type="slidenum">
              <a:rPr lang="en-US"/>
              <a:pPr>
                <a:defRPr/>
              </a:pPr>
              <a:t>25</a:t>
            </a:fld>
            <a:endParaRPr lang="en-US"/>
          </a:p>
        </p:txBody>
      </p:sp>
      <p:sp>
        <p:nvSpPr>
          <p:cNvPr id="289794"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8979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0E571685-27A9-1E49-9497-59B5A49E34C0}" type="slidenum">
              <a:rPr lang="en-US"/>
              <a:pPr>
                <a:defRPr/>
              </a:pPr>
              <a:t>26</a:t>
            </a:fld>
            <a:endParaRPr lang="en-US"/>
          </a:p>
        </p:txBody>
      </p:sp>
      <p:sp>
        <p:nvSpPr>
          <p:cNvPr id="29184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9184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261626F-FEC3-FE45-9A35-1681168D3071}" type="slidenum">
              <a:rPr lang="en-US" sz="1200">
                <a:latin typeface="Arial" charset="0"/>
              </a:rPr>
              <a:pPr/>
              <a:t>27</a:t>
            </a:fld>
            <a:endParaRPr lang="en-US" sz="1200">
              <a:latin typeface="Arial" charset="0"/>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DCCD5E9-15A4-2C41-84DD-97589C3F9FE0}" type="slidenum">
              <a:rPr lang="en-US" sz="1200">
                <a:latin typeface="Arial" charset="0"/>
              </a:rPr>
              <a:pPr/>
              <a:t>28</a:t>
            </a:fld>
            <a:endParaRPr lang="en-US" sz="1200">
              <a:latin typeface="Arial" charset="0"/>
            </a:endParaRPr>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9C8FA72-50C3-F04B-8B26-0BD59A4B7610}" type="slidenum">
              <a:rPr lang="en-US" sz="1200">
                <a:latin typeface="Arial" charset="0"/>
              </a:rPr>
              <a:pPr/>
              <a:t>29</a:t>
            </a:fld>
            <a:endParaRPr lang="en-US" sz="1200">
              <a:latin typeface="Arial"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153240A-EB1F-D942-A4B5-A96BDFBC87BB}" type="slidenum">
              <a:rPr lang="en-US" sz="1200">
                <a:latin typeface="Arial" charset="0"/>
              </a:rPr>
              <a:pPr/>
              <a:t>30</a:t>
            </a:fld>
            <a:endParaRPr lang="en-US" sz="1200">
              <a:latin typeface="Arial"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FFB9800-60D9-AD41-813D-D72BAE045BDE}" type="slidenum">
              <a:rPr lang="en-US" sz="1200">
                <a:latin typeface="Arial" charset="0"/>
              </a:rPr>
              <a:pPr/>
              <a:t>33</a:t>
            </a:fld>
            <a:endParaRPr lang="en-US" sz="1200">
              <a:latin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6088F574-7D92-4F43-94D1-76FFAF419CB7}" type="slidenum">
              <a:rPr lang="en-US" sz="1200">
                <a:latin typeface="Arial" charset="0"/>
              </a:rPr>
              <a:pPr/>
              <a:t>35</a:t>
            </a:fld>
            <a:endParaRPr lang="en-US" sz="1200">
              <a:latin typeface="Arial"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0A9A7097-FFBD-FF45-AC9A-AB50FD00F97F}" type="slidenum">
              <a:rPr lang="en-US"/>
              <a:pPr>
                <a:defRPr/>
              </a:pPr>
              <a:t>37</a:t>
            </a:fld>
            <a:endParaRPr lang="en-US"/>
          </a:p>
        </p:txBody>
      </p:sp>
      <p:sp>
        <p:nvSpPr>
          <p:cNvPr id="35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9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214472CE-396B-D04D-BE69-BD9874A68D7E}" type="slidenum">
              <a:rPr lang="en-US"/>
              <a:pPr>
                <a:defRPr/>
              </a:pPr>
              <a:t>10</a:t>
            </a:fld>
            <a:endParaRPr lang="en-US"/>
          </a:p>
        </p:txBody>
      </p:sp>
      <p:sp>
        <p:nvSpPr>
          <p:cNvPr id="3153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5395"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B7615C58-21A3-5A4B-9F33-432BEAC6C4F6}" type="slidenum">
              <a:rPr lang="en-US"/>
              <a:pPr>
                <a:defRPr/>
              </a:pPr>
              <a:t>11</a:t>
            </a:fld>
            <a:endParaRPr lang="en-US"/>
          </a:p>
        </p:txBody>
      </p:sp>
      <p:sp>
        <p:nvSpPr>
          <p:cNvPr id="31641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6419" name="Rectangle 1027"/>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xfrm>
            <a:off x="3886200" y="8686800"/>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DB14A2E2-9F21-3344-BE60-8F5D6A7F3A98}" type="slidenum">
              <a:rPr lang="en-US" sz="1200">
                <a:latin typeface="Arial" charset="0"/>
              </a:rPr>
              <a:pPr/>
              <a:t>12</a:t>
            </a:fld>
            <a:endParaRPr lang="en-US" sz="1200">
              <a:latin typeface="Arial" charset="0"/>
            </a:endParaRP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p:spPr>
        <p:txBody>
          <a:bodyPr/>
          <a:lstStyle/>
          <a:p>
            <a:pPr>
              <a:defRPr/>
            </a:pPr>
            <a:fld id="{56FCC979-2645-B64B-9EA8-76F51EEF48BF}" type="slidenum">
              <a:rPr lang="en-US"/>
              <a:pPr>
                <a:defRPr/>
              </a:pPr>
              <a:t>13</a:t>
            </a:fld>
            <a:endParaRPr lang="en-US"/>
          </a:p>
        </p:txBody>
      </p:sp>
      <p:sp>
        <p:nvSpPr>
          <p:cNvPr id="112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09563" y="2803525"/>
            <a:ext cx="158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prstTxWarp prst="textNoShape">
              <a:avLst/>
            </a:prstTxWarp>
          </a:bodyPr>
          <a:lstStyle/>
          <a:p>
            <a:pPr eaLnBrk="0" hangingPunct="0">
              <a:defRPr/>
            </a:pPr>
            <a:endParaRPr lang="en-US"/>
          </a:p>
        </p:txBody>
      </p:sp>
      <p:sp>
        <p:nvSpPr>
          <p:cNvPr id="389122" name="Rectangle 2"/>
          <p:cNvSpPr>
            <a:spLocks noGrp="1" noChangeArrowheads="1"/>
          </p:cNvSpPr>
          <p:nvPr>
            <p:ph type="ctrTitle" sz="quarter"/>
          </p:nvPr>
        </p:nvSpPr>
        <p:spPr>
          <a:xfrm>
            <a:off x="742950" y="1997075"/>
            <a:ext cx="8420100" cy="1431925"/>
          </a:xfrm>
        </p:spPr>
        <p:txBody>
          <a:bodyPr anchor="b" anchorCtr="1"/>
          <a:lstStyle>
            <a:lvl1pPr>
              <a:defRPr sz="2000"/>
            </a:lvl1pPr>
          </a:lstStyle>
          <a:p>
            <a:r>
              <a:rPr lang="en-US"/>
              <a:t>Click to edit Master title style</a:t>
            </a:r>
          </a:p>
        </p:txBody>
      </p:sp>
      <p:sp>
        <p:nvSpPr>
          <p:cNvPr id="389123" name="Rectangle 3"/>
          <p:cNvSpPr>
            <a:spLocks noGrp="1" noChangeArrowheads="1"/>
          </p:cNvSpPr>
          <p:nvPr>
            <p:ph type="subTitle" sz="quarter" idx="1"/>
          </p:nvPr>
        </p:nvSpPr>
        <p:spPr>
          <a:xfrm>
            <a:off x="1485900" y="3886200"/>
            <a:ext cx="6934200" cy="1752600"/>
          </a:xfrm>
        </p:spPr>
        <p:txBody>
          <a:bodyPr/>
          <a:lstStyle>
            <a:lvl1pPr marL="0" indent="0" algn="ctr">
              <a:buFontTx/>
              <a:buNone/>
              <a:defRPr sz="2400"/>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solidFill>
                  <a:schemeClr val="tx1"/>
                </a:solidFill>
              </a:defRPr>
            </a:lvl1pPr>
          </a:lstStyle>
          <a:p>
            <a:pPr>
              <a:defRPr/>
            </a:pPr>
            <a:endParaRPr lang="en-US"/>
          </a:p>
        </p:txBody>
      </p:sp>
      <p:sp>
        <p:nvSpPr>
          <p:cNvPr id="6" name="Rectangle 6"/>
          <p:cNvSpPr>
            <a:spLocks noGrp="1" noChangeArrowheads="1"/>
          </p:cNvSpPr>
          <p:nvPr>
            <p:ph type="sldNum" sz="quarter" idx="11"/>
          </p:nvPr>
        </p:nvSpPr>
        <p:spPr/>
        <p:txBody>
          <a:bodyPr/>
          <a:lstStyle>
            <a:lvl1pPr>
              <a:defRPr>
                <a:solidFill>
                  <a:schemeClr val="tx1"/>
                </a:solidFill>
              </a:defRPr>
            </a:lvl1pPr>
          </a:lstStyle>
          <a:p>
            <a:pPr>
              <a:defRPr/>
            </a:pPr>
            <a:fld id="{C7F7FD00-0618-9643-B81A-E85836D8DC3D}"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solidFill>
                  <a:schemeClr val="tx1"/>
                </a:solidFill>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CC5EB5-61B1-5E48-BE9B-BC878656198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0"/>
            <a:ext cx="222885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53415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75D2C3-AEA0-8949-964E-17DBCDDDEF2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915400" cy="622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685800"/>
            <a:ext cx="43815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91100" y="685800"/>
            <a:ext cx="43815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7E3A6-8159-8E47-8C9E-A04EB248998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E9DF3C-A897-E64A-99A1-0018A7E42BC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3032F-03F6-EE4D-9B86-09A80443329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685800"/>
            <a:ext cx="43815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685800"/>
            <a:ext cx="43815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7A01E-F53B-B745-8446-3A196BE56B4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02D5D3-D0ED-FA4E-9D3E-EAEBBD65509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B25DAE-EFC7-6B48-AA91-5B9B25346A4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3E6660-CDEE-4A4D-8E55-F1F3B5B50E5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289E6-536E-EA46-982F-D43EA628CE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020FC3-97E6-9D4F-BBCF-89BC185DF3B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bwMode="auto">
          <a:xfrm>
            <a:off x="457200" y="0"/>
            <a:ext cx="8915400" cy="622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8099" name="Rectangle 3"/>
          <p:cNvSpPr>
            <a:spLocks noGrp="1" noChangeArrowheads="1"/>
          </p:cNvSpPr>
          <p:nvPr>
            <p:ph type="body" idx="1"/>
          </p:nvPr>
        </p:nvSpPr>
        <p:spPr bwMode="auto">
          <a:xfrm>
            <a:off x="457200" y="685800"/>
            <a:ext cx="8915400" cy="5334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8100"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0">
                <a:solidFill>
                  <a:srgbClr val="FFFF00"/>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388101"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0">
                <a:solidFill>
                  <a:srgbClr val="FFFF00"/>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388102"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FFFF00"/>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FBF1031-61DF-F640-8491-5E92B6C87A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81"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rgbClr val="FFFF00"/>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a:solidFill>
            <a:srgbClr val="FFFF00"/>
          </a:solidFill>
          <a:effectLst>
            <a:outerShdw blurRad="38100" dist="38100" dir="2700000" algn="tl">
              <a:srgbClr val="000000"/>
            </a:outerShdw>
          </a:effectLst>
          <a:latin typeface="Tahoma" pitchFamily="-65" charset="0"/>
        </a:defRPr>
      </a:lvl6pPr>
      <a:lvl7pPr marL="914400" algn="ctr" rtl="0" fontAlgn="base">
        <a:spcBef>
          <a:spcPct val="0"/>
        </a:spcBef>
        <a:spcAft>
          <a:spcPct val="0"/>
        </a:spcAft>
        <a:defRPr sz="3200">
          <a:solidFill>
            <a:srgbClr val="FFFF00"/>
          </a:solidFill>
          <a:effectLst>
            <a:outerShdw blurRad="38100" dist="38100" dir="2700000" algn="tl">
              <a:srgbClr val="000000"/>
            </a:outerShdw>
          </a:effectLst>
          <a:latin typeface="Tahoma" pitchFamily="-65" charset="0"/>
        </a:defRPr>
      </a:lvl7pPr>
      <a:lvl8pPr marL="1371600" algn="ctr" rtl="0" fontAlgn="base">
        <a:spcBef>
          <a:spcPct val="0"/>
        </a:spcBef>
        <a:spcAft>
          <a:spcPct val="0"/>
        </a:spcAft>
        <a:defRPr sz="3200">
          <a:solidFill>
            <a:srgbClr val="FFFF00"/>
          </a:solidFill>
          <a:effectLst>
            <a:outerShdw blurRad="38100" dist="38100" dir="2700000" algn="tl">
              <a:srgbClr val="000000"/>
            </a:outerShdw>
          </a:effectLst>
          <a:latin typeface="Tahoma" pitchFamily="-65" charset="0"/>
        </a:defRPr>
      </a:lvl8pPr>
      <a:lvl9pPr marL="1828800" algn="ctr" rtl="0" fontAlgn="base">
        <a:spcBef>
          <a:spcPct val="0"/>
        </a:spcBef>
        <a:spcAft>
          <a:spcPct val="0"/>
        </a:spcAft>
        <a:defRPr sz="3200">
          <a:solidFill>
            <a:srgbClr val="FFFF00"/>
          </a:solidFill>
          <a:effectLst>
            <a:outerShdw blurRad="38100" dist="38100" dir="2700000" algn="tl">
              <a:srgbClr val="000000"/>
            </a:outerShdw>
          </a:effectLst>
          <a:latin typeface="Tahoma" pitchFamily="-65" charset="0"/>
        </a:defRPr>
      </a:lvl9pPr>
    </p:titleStyle>
    <p:bodyStyle>
      <a:lvl1pPr marL="342900" indent="-342900" algn="l" rtl="0" eaLnBrk="0" fontAlgn="base" hangingPunct="0">
        <a:spcBef>
          <a:spcPct val="20000"/>
        </a:spcBef>
        <a:spcAft>
          <a:spcPct val="0"/>
        </a:spcAft>
        <a:buClr>
          <a:schemeClr val="hlink"/>
        </a:buClr>
        <a:buSzPct val="120000"/>
        <a:buChar char="•"/>
        <a:defRPr sz="2800">
          <a:solidFill>
            <a:srgbClr val="FFFF00"/>
          </a:solidFill>
          <a:effectLst>
            <a:outerShdw blurRad="38100" dist="38100" dir="2700000" algn="tl">
              <a:srgbClr val="000000"/>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Font typeface="Tahoma" charset="0"/>
        <a:buChar char="–"/>
        <a:defRPr sz="2400">
          <a:solidFill>
            <a:srgbClr val="FFFF00"/>
          </a:solidFill>
          <a:effectLst>
            <a:outerShdw blurRad="38100" dist="38100" dir="2700000" algn="tl">
              <a:srgbClr val="000000"/>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hlink"/>
        </a:buClr>
        <a:buSzPct val="120000"/>
        <a:buChar char="•"/>
        <a:defRPr sz="2000">
          <a:solidFill>
            <a:srgbClr val="FFFF00"/>
          </a:solidFill>
          <a:effectLst>
            <a:outerShdw blurRad="38100" dist="38100" dir="2700000" algn="tl">
              <a:srgbClr val="000000"/>
            </a:outerShdw>
          </a:effectLst>
          <a:latin typeface="+mn-lt"/>
          <a:ea typeface="ＭＳ Ｐゴシック" pitchFamily="-65" charset="-128"/>
        </a:defRPr>
      </a:lvl3pPr>
      <a:lvl4pPr marL="1600200" indent="-228600" algn="l" rtl="0" eaLnBrk="0" fontAlgn="base" hangingPunct="0">
        <a:spcBef>
          <a:spcPct val="20000"/>
        </a:spcBef>
        <a:spcAft>
          <a:spcPct val="0"/>
        </a:spcAft>
        <a:buFont typeface="Tahoma" charset="0"/>
        <a:buChar char="–"/>
        <a:defRPr sz="2000">
          <a:solidFill>
            <a:srgbClr val="FFFF00"/>
          </a:solidFill>
          <a:effectLst>
            <a:outerShdw blurRad="38100" dist="38100" dir="2700000" algn="tl">
              <a:srgbClr val="000000"/>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hlink"/>
        </a:buClr>
        <a:buSzPct val="80000"/>
        <a:buFont typeface="Wingdings" charset="2"/>
        <a:buChar char="v"/>
        <a:defRPr sz="1600">
          <a:solidFill>
            <a:srgbClr val="FFFF00"/>
          </a:solidFill>
          <a:effectLst>
            <a:outerShdw blurRad="38100" dist="38100" dir="2700000" algn="tl">
              <a:srgbClr val="000000"/>
            </a:outerShdw>
          </a:effectLst>
          <a:latin typeface="+mn-lt"/>
          <a:ea typeface="ＭＳ Ｐゴシック" pitchFamily="-65" charset="-128"/>
        </a:defRPr>
      </a:lvl5pPr>
      <a:lvl6pPr marL="2514600" indent="-228600" algn="l" rtl="0" fontAlgn="base">
        <a:spcBef>
          <a:spcPct val="20000"/>
        </a:spcBef>
        <a:spcAft>
          <a:spcPct val="0"/>
        </a:spcAft>
        <a:buClr>
          <a:schemeClr val="hlink"/>
        </a:buClr>
        <a:buSzPct val="80000"/>
        <a:buFont typeface="Wingdings" pitchFamily="-65" charset="2"/>
        <a:buChar char="v"/>
        <a:defRPr sz="1600">
          <a:solidFill>
            <a:srgbClr val="FFFF00"/>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hlink"/>
        </a:buClr>
        <a:buSzPct val="80000"/>
        <a:buFont typeface="Wingdings" pitchFamily="-65" charset="2"/>
        <a:buChar char="v"/>
        <a:defRPr sz="1600">
          <a:solidFill>
            <a:srgbClr val="FFFF00"/>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hlink"/>
        </a:buClr>
        <a:buSzPct val="80000"/>
        <a:buFont typeface="Wingdings" pitchFamily="-65" charset="2"/>
        <a:buChar char="v"/>
        <a:defRPr sz="1600">
          <a:solidFill>
            <a:srgbClr val="FFFF00"/>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hlink"/>
        </a:buClr>
        <a:buSzPct val="80000"/>
        <a:buFont typeface="Wingdings" pitchFamily="-65" charset="2"/>
        <a:buChar char="v"/>
        <a:defRPr sz="1600">
          <a:solidFill>
            <a:srgbClr val="FFFF00"/>
          </a:solidFill>
          <a:effectLst>
            <a:outerShdw blurRad="38100" dist="38100" dir="2700000" algn="tl">
              <a:srgbClr val="000000"/>
            </a:outerShdw>
          </a:effectLst>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32.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2.xml"/><Relationship Id="rId7" Type="http://schemas.openxmlformats.org/officeDocument/2006/relationships/image" Target="../media/image38.e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7.emf"/><Relationship Id="rId4" Type="http://schemas.openxmlformats.org/officeDocument/2006/relationships/oleObject" Target="../embeddings/oleObject4.bin"/><Relationship Id="rId9" Type="http://schemas.openxmlformats.org/officeDocument/2006/relationships/image" Target="../media/image39.emf"/></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7.e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46.emf"/><Relationship Id="rId4" Type="http://schemas.openxmlformats.org/officeDocument/2006/relationships/oleObject" Target="../embeddings/oleObject7.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49.emf"/><Relationship Id="rId5" Type="http://schemas.openxmlformats.org/officeDocument/2006/relationships/oleObject" Target="../embeddings/oleObject10.bin"/><Relationship Id="rId4" Type="http://schemas.openxmlformats.org/officeDocument/2006/relationships/image" Target="../media/image48.emf"/></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localhost/Users/nerem/Desktop/Misc%20Desktop%20Files/Bowie%20Folder/eof4_clip10.mov" TargetMode="External"/><Relationship Id="rId1" Type="http://schemas.microsoft.com/office/2007/relationships/media" Target="file://localhost/Users/nerem/Desktop/Misc%20Desktop%20Files/Bowie%20Folder/eof4_clip10.mov" TargetMode="Externa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eg"/><Relationship Id="rId1" Type="http://schemas.microsoft.com/office/2007/relationships/media" Target="../media/media1.mpe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6.emf"/><Relationship Id="rId1" Type="http://schemas.openxmlformats.org/officeDocument/2006/relationships/slideLayout" Target="../slideLayouts/slideLayout6.xml"/><Relationship Id="rId4" Type="http://schemas.openxmlformats.org/officeDocument/2006/relationships/image" Target="../media/image77.emf"/></Relationships>
</file>

<file path=ppt/slides/_rels/slide6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localhost/Users/nerem/Documents/Presentation%20Slides/Bowie%20Lecture/grace_1.mov" TargetMode="External"/><Relationship Id="rId1" Type="http://schemas.microsoft.com/office/2007/relationships/media" Target="file://localhost/Users/nerem/Documents/Presentation%20Slides/Bowie%20Lecture/grace_1.mov" TargetMode="External"/><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100.png"/><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0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3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915400" cy="622300"/>
          </a:xfrm>
        </p:spPr>
        <p:txBody>
          <a:bodyPr/>
          <a:lstStyle/>
          <a:p>
            <a:r>
              <a:rPr lang="en-US" sz="2800" b="1" dirty="0"/>
              <a:t>Applications of Satellite Gravity </a:t>
            </a:r>
            <a:r>
              <a:rPr lang="en-US" sz="2800" b="1" dirty="0" smtClean="0"/>
              <a:t>Measurements</a:t>
            </a:r>
            <a:r>
              <a:rPr lang="en-US" sz="2800" b="1" dirty="0"/>
              <a:t/>
            </a:r>
            <a:br>
              <a:rPr lang="en-US" sz="2800" b="1" dirty="0"/>
            </a:br>
            <a:r>
              <a:rPr lang="en-US" sz="2800" b="1" dirty="0"/>
              <a:t>to Studying </a:t>
            </a:r>
            <a:r>
              <a:rPr lang="en-US" sz="2800" b="1" dirty="0" smtClean="0"/>
              <a:t>Sea Level Change</a:t>
            </a:r>
            <a:endParaRPr lang="en-US" sz="2800" b="1" dirty="0">
              <a:effectLst>
                <a:outerShdw blurRad="38100" dist="38100" dir="2700000" algn="tl">
                  <a:srgbClr val="FFFFFF"/>
                </a:outerShdw>
              </a:effectLst>
              <a:latin typeface="Tahoma" charset="0"/>
              <a:ea typeface="ＭＳ Ｐゴシック" charset="0"/>
              <a:cs typeface="ＭＳ Ｐゴシック" charset="0"/>
            </a:endParaRPr>
          </a:p>
        </p:txBody>
      </p:sp>
      <p:sp>
        <p:nvSpPr>
          <p:cNvPr id="16388" name="TextBox 3"/>
          <p:cNvSpPr txBox="1">
            <a:spLocks noChangeArrowheads="1"/>
          </p:cNvSpPr>
          <p:nvPr/>
        </p:nvSpPr>
        <p:spPr bwMode="auto">
          <a:xfrm>
            <a:off x="1865313" y="5534025"/>
            <a:ext cx="621188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37931725" indent="-37474525" eaLnBrk="0" hangingPunct="0">
              <a:defRPr sz="1600" b="1">
                <a:solidFill>
                  <a:schemeClr val="hlink"/>
                </a:solidFill>
                <a:latin typeface="Times" charset="0"/>
                <a:ea typeface="ＭＳ Ｐゴシック" charset="0"/>
              </a:defRPr>
            </a:lvl2pPr>
            <a:lvl3pPr eaLnBrk="0" hangingPunct="0">
              <a:defRPr sz="1600" b="1">
                <a:solidFill>
                  <a:schemeClr val="hlink"/>
                </a:solidFill>
                <a:latin typeface="Times" charset="0"/>
                <a:ea typeface="ＭＳ Ｐゴシック" charset="0"/>
              </a:defRPr>
            </a:lvl3pPr>
            <a:lvl4pPr eaLnBrk="0" hangingPunct="0">
              <a:defRPr sz="1600" b="1">
                <a:solidFill>
                  <a:schemeClr val="hlink"/>
                </a:solidFill>
                <a:latin typeface="Times" charset="0"/>
                <a:ea typeface="ＭＳ Ｐゴシック" charset="0"/>
              </a:defRPr>
            </a:lvl4pPr>
            <a:lvl5pPr eaLnBrk="0" hangingPunct="0">
              <a:defRPr sz="1600" b="1">
                <a:solidFill>
                  <a:schemeClr val="hlink"/>
                </a:solidFill>
                <a:latin typeface="Times" charset="0"/>
                <a:ea typeface="ＭＳ Ｐゴシック" charset="0"/>
              </a:defRPr>
            </a:lvl5pPr>
            <a:lvl6pPr marL="457200" eaLnBrk="0" fontAlgn="base" hangingPunct="0">
              <a:spcBef>
                <a:spcPct val="0"/>
              </a:spcBef>
              <a:spcAft>
                <a:spcPct val="0"/>
              </a:spcAft>
              <a:defRPr sz="1600" b="1">
                <a:solidFill>
                  <a:schemeClr val="hlink"/>
                </a:solidFill>
                <a:latin typeface="Times" charset="0"/>
                <a:ea typeface="ＭＳ Ｐゴシック" charset="0"/>
              </a:defRPr>
            </a:lvl6pPr>
            <a:lvl7pPr marL="914400" eaLnBrk="0" fontAlgn="base" hangingPunct="0">
              <a:spcBef>
                <a:spcPct val="0"/>
              </a:spcBef>
              <a:spcAft>
                <a:spcPct val="0"/>
              </a:spcAft>
              <a:defRPr sz="1600" b="1">
                <a:solidFill>
                  <a:schemeClr val="hlink"/>
                </a:solidFill>
                <a:latin typeface="Times" charset="0"/>
                <a:ea typeface="ＭＳ Ｐゴシック" charset="0"/>
              </a:defRPr>
            </a:lvl7pPr>
            <a:lvl8pPr marL="1371600" eaLnBrk="0" fontAlgn="base" hangingPunct="0">
              <a:spcBef>
                <a:spcPct val="0"/>
              </a:spcBef>
              <a:spcAft>
                <a:spcPct val="0"/>
              </a:spcAft>
              <a:defRPr sz="1600" b="1">
                <a:solidFill>
                  <a:schemeClr val="hlink"/>
                </a:solidFill>
                <a:latin typeface="Times" charset="0"/>
                <a:ea typeface="ＭＳ Ｐゴシック" charset="0"/>
              </a:defRPr>
            </a:lvl8pPr>
            <a:lvl9pPr marL="1828800" eaLnBrk="0" fontAlgn="base" hangingPunct="0">
              <a:spcBef>
                <a:spcPct val="0"/>
              </a:spcBef>
              <a:spcAft>
                <a:spcPct val="0"/>
              </a:spcAft>
              <a:defRPr sz="1600" b="1">
                <a:solidFill>
                  <a:schemeClr val="hlink"/>
                </a:solidFill>
                <a:latin typeface="Times" charset="0"/>
                <a:ea typeface="ＭＳ Ｐゴシック" charset="0"/>
              </a:defRPr>
            </a:lvl9pPr>
          </a:lstStyle>
          <a:p>
            <a:pPr algn="ctr" eaLnBrk="1" hangingPunct="1"/>
            <a:r>
              <a:rPr lang="en-US">
                <a:solidFill>
                  <a:schemeClr val="tx2"/>
                </a:solidFill>
                <a:latin typeface="Helvetica" charset="0"/>
              </a:rPr>
              <a:t>R. Steven Nerem</a:t>
            </a:r>
          </a:p>
          <a:p>
            <a:pPr algn="ctr" eaLnBrk="1" hangingPunct="1"/>
            <a:r>
              <a:rPr lang="en-US">
                <a:solidFill>
                  <a:schemeClr val="tx2"/>
                </a:solidFill>
                <a:latin typeface="Helvetica" charset="0"/>
              </a:rPr>
              <a:t>University of Colorado</a:t>
            </a:r>
          </a:p>
          <a:p>
            <a:pPr algn="ctr" eaLnBrk="1" hangingPunct="1"/>
            <a:r>
              <a:rPr lang="en-US">
                <a:solidFill>
                  <a:schemeClr val="tx2"/>
                </a:solidFill>
                <a:latin typeface="Helvetica" charset="0"/>
              </a:rPr>
              <a:t>Department of Aerospace Engineering Sciences</a:t>
            </a:r>
          </a:p>
          <a:p>
            <a:pPr algn="ctr" eaLnBrk="1" hangingPunct="1"/>
            <a:r>
              <a:rPr lang="en-US">
                <a:solidFill>
                  <a:schemeClr val="tx2"/>
                </a:solidFill>
                <a:latin typeface="Helvetica" charset="0"/>
              </a:rPr>
              <a:t>Colorado Center for Astrodynamics Research</a:t>
            </a:r>
          </a:p>
          <a:p>
            <a:pPr algn="ctr" eaLnBrk="1" hangingPunct="1"/>
            <a:r>
              <a:rPr lang="en-US">
                <a:solidFill>
                  <a:schemeClr val="tx2"/>
                </a:solidFill>
                <a:latin typeface="Helvetica" charset="0"/>
              </a:rPr>
              <a:t>Cooperative Institute for Research in Environmental Sciences</a:t>
            </a:r>
          </a:p>
        </p:txBody>
      </p:sp>
      <p:sp>
        <p:nvSpPr>
          <p:cNvPr id="5" name="Rectangle 4"/>
          <p:cNvSpPr/>
          <p:nvPr/>
        </p:nvSpPr>
        <p:spPr>
          <a:xfrm>
            <a:off x="762000" y="3013075"/>
            <a:ext cx="8610600" cy="708025"/>
          </a:xfrm>
          <a:prstGeom prst="rect">
            <a:avLst/>
          </a:prstGeom>
          <a:effectLst>
            <a:outerShdw blurRad="50800" dist="38100" dir="2700000">
              <a:srgbClr val="000000">
                <a:alpha val="43000"/>
              </a:srgbClr>
            </a:outerShdw>
          </a:effectLst>
        </p:spPr>
        <p:txBody>
          <a:bodyPr>
            <a:spAutoFit/>
          </a:bodyPr>
          <a:lstStyle/>
          <a:p>
            <a:r>
              <a:rPr lang="ja-JP" altLang="en-US" sz="2400">
                <a:solidFill>
                  <a:srgbClr val="FFFF00"/>
                </a:solidFill>
                <a:latin typeface="Helvetica" charset="0"/>
                <a:cs typeface="Helvetica" charset="0"/>
              </a:rPr>
              <a:t>“</a:t>
            </a:r>
            <a:r>
              <a:rPr lang="en-US" sz="2400" i="1">
                <a:solidFill>
                  <a:srgbClr val="FFFF00"/>
                </a:solidFill>
                <a:latin typeface="Helvetica" charset="0"/>
                <a:cs typeface="Helvetica" charset="0"/>
              </a:rPr>
              <a:t>If there is magic on this planet, it is contained in water</a:t>
            </a:r>
            <a:r>
              <a:rPr lang="en-US" sz="2400">
                <a:solidFill>
                  <a:srgbClr val="FFFF00"/>
                </a:solidFill>
                <a:latin typeface="Helvetica" charset="0"/>
                <a:cs typeface="Helvetica" charset="0"/>
              </a:rPr>
              <a:t>.</a:t>
            </a:r>
            <a:r>
              <a:rPr lang="ja-JP" altLang="en-US" sz="2400">
                <a:solidFill>
                  <a:srgbClr val="FFFF00"/>
                </a:solidFill>
                <a:latin typeface="Helvetica" charset="0"/>
                <a:cs typeface="Helvetica" charset="0"/>
              </a:rPr>
              <a:t>”</a:t>
            </a:r>
            <a:r>
              <a:rPr lang="en-US" sz="2400">
                <a:solidFill>
                  <a:srgbClr val="FFFF00"/>
                </a:solidFill>
                <a:latin typeface="Helvetica" charset="0"/>
                <a:cs typeface="Helvetica" charset="0"/>
              </a:rPr>
              <a:t> </a:t>
            </a:r>
            <a:r>
              <a:rPr lang="en-US">
                <a:solidFill>
                  <a:srgbClr val="FFFF00"/>
                </a:solidFill>
                <a:latin typeface="Helvetica" charset="0"/>
                <a:cs typeface="Helvetica" charset="0"/>
              </a:rPr>
              <a:t>Loren Eiseley (American essayist, philosopher, and literary naturalist, 1907-1977) </a:t>
            </a:r>
            <a:endParaRPr lang="en-US" sz="2400">
              <a:solidFill>
                <a:srgbClr val="FFFF00"/>
              </a:solidFill>
              <a:latin typeface="Helvetica" charset="0"/>
              <a:cs typeface="Helvetic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defRPr/>
            </a:pPr>
            <a:r>
              <a:rPr lang="en-US" b="1" dirty="0" smtClean="0">
                <a:cs typeface="+mj-cs"/>
              </a:rPr>
              <a:t>Dedicated Satellite Gravity Missions</a:t>
            </a:r>
          </a:p>
        </p:txBody>
      </p:sp>
      <p:sp>
        <p:nvSpPr>
          <p:cNvPr id="137219" name="Rectangle 3"/>
          <p:cNvSpPr>
            <a:spLocks noGrp="1" noChangeArrowheads="1"/>
          </p:cNvSpPr>
          <p:nvPr>
            <p:ph type="body" idx="1"/>
          </p:nvPr>
        </p:nvSpPr>
        <p:spPr>
          <a:xfrm>
            <a:off x="330200" y="838200"/>
            <a:ext cx="9163050" cy="4724400"/>
          </a:xfrm>
        </p:spPr>
        <p:txBody>
          <a:bodyPr/>
          <a:lstStyle/>
          <a:p>
            <a:pPr eaLnBrk="1" hangingPunct="1">
              <a:defRPr/>
            </a:pPr>
            <a:r>
              <a:rPr lang="en-US" dirty="0" smtClean="0">
                <a:cs typeface="+mn-cs"/>
              </a:rPr>
              <a:t>Geodetic Satellite Laser Ranging</a:t>
            </a:r>
          </a:p>
          <a:p>
            <a:pPr lvl="1" eaLnBrk="1" hangingPunct="1">
              <a:defRPr/>
            </a:pPr>
            <a:r>
              <a:rPr lang="en-US" dirty="0" err="1" smtClean="0">
                <a:solidFill>
                  <a:schemeClr val="accent2"/>
                </a:solidFill>
              </a:rPr>
              <a:t>Starlette</a:t>
            </a:r>
            <a:r>
              <a:rPr lang="en-US" dirty="0" smtClean="0"/>
              <a:t> (1975-present)</a:t>
            </a:r>
          </a:p>
          <a:p>
            <a:pPr lvl="1" eaLnBrk="1" hangingPunct="1">
              <a:defRPr/>
            </a:pPr>
            <a:r>
              <a:rPr lang="en-US" dirty="0" smtClean="0">
                <a:solidFill>
                  <a:schemeClr val="accent2"/>
                </a:solidFill>
              </a:rPr>
              <a:t>LAGEOS</a:t>
            </a:r>
            <a:r>
              <a:rPr lang="en-US" dirty="0" smtClean="0"/>
              <a:t> (1976-present)</a:t>
            </a:r>
          </a:p>
          <a:p>
            <a:pPr lvl="1" eaLnBrk="1" hangingPunct="1">
              <a:defRPr/>
            </a:pPr>
            <a:r>
              <a:rPr lang="en-US" dirty="0" smtClean="0">
                <a:solidFill>
                  <a:schemeClr val="accent2"/>
                </a:solidFill>
              </a:rPr>
              <a:t>LAGEOS II</a:t>
            </a:r>
            <a:r>
              <a:rPr lang="en-US" dirty="0" smtClean="0"/>
              <a:t> (1992-present)</a:t>
            </a:r>
          </a:p>
          <a:p>
            <a:pPr eaLnBrk="1" hangingPunct="1">
              <a:defRPr/>
            </a:pPr>
            <a:r>
              <a:rPr lang="en-US" dirty="0" smtClean="0">
                <a:cs typeface="+mn-cs"/>
              </a:rPr>
              <a:t>Dedicated Satellite Gravity Missions</a:t>
            </a:r>
          </a:p>
          <a:p>
            <a:pPr lvl="1" eaLnBrk="1" hangingPunct="1">
              <a:defRPr/>
            </a:pPr>
            <a:r>
              <a:rPr lang="en-US" dirty="0" smtClean="0">
                <a:solidFill>
                  <a:schemeClr val="accent2"/>
                </a:solidFill>
              </a:rPr>
              <a:t>CHAMP</a:t>
            </a:r>
            <a:r>
              <a:rPr lang="en-US" dirty="0" smtClean="0"/>
              <a:t> (DLR, 2000, 5 years, GPS/accelerometer)</a:t>
            </a:r>
          </a:p>
          <a:p>
            <a:pPr lvl="1" eaLnBrk="1" hangingPunct="1">
              <a:defRPr/>
            </a:pPr>
            <a:r>
              <a:rPr lang="en-US" dirty="0" smtClean="0">
                <a:solidFill>
                  <a:schemeClr val="accent2"/>
                </a:solidFill>
              </a:rPr>
              <a:t>GRACE</a:t>
            </a:r>
            <a:r>
              <a:rPr lang="en-US" dirty="0" smtClean="0"/>
              <a:t> (NASA &amp; DLR, 2002, 5 years, satellite-to-satellite microwave</a:t>
            </a:r>
            <a:r>
              <a:rPr lang="en-US" dirty="0" smtClean="0">
                <a:latin typeface="Symbol" charset="0"/>
              </a:rPr>
              <a:t> </a:t>
            </a:r>
            <a:r>
              <a:rPr lang="en-US" dirty="0" smtClean="0"/>
              <a:t>link/GPS/Accelerometer)</a:t>
            </a:r>
          </a:p>
          <a:p>
            <a:pPr lvl="1" eaLnBrk="1" hangingPunct="1">
              <a:defRPr/>
            </a:pPr>
            <a:r>
              <a:rPr lang="en-US" dirty="0" smtClean="0">
                <a:solidFill>
                  <a:schemeClr val="accent2"/>
                </a:solidFill>
              </a:rPr>
              <a:t>GOCE</a:t>
            </a:r>
            <a:r>
              <a:rPr lang="en-US" dirty="0" smtClean="0"/>
              <a:t> (ESA, 1 year, gradiometer): static field main goal</a:t>
            </a:r>
          </a:p>
          <a:p>
            <a:pPr eaLnBrk="1" hangingPunct="1">
              <a:defRPr/>
            </a:pPr>
            <a:r>
              <a:rPr lang="en-US" dirty="0" smtClean="0">
                <a:cs typeface="+mn-cs"/>
              </a:rPr>
              <a:t>Future/Proposed</a:t>
            </a:r>
          </a:p>
          <a:p>
            <a:pPr lvl="1" eaLnBrk="1" hangingPunct="1">
              <a:defRPr/>
            </a:pPr>
            <a:r>
              <a:rPr lang="en-US" dirty="0" smtClean="0">
                <a:solidFill>
                  <a:schemeClr val="accent2"/>
                </a:solidFill>
              </a:rPr>
              <a:t>GRACE Follow-On</a:t>
            </a:r>
            <a:r>
              <a:rPr lang="en-US" dirty="0" smtClean="0"/>
              <a:t> (NASA, 5-10 year mission, 2016?)</a:t>
            </a:r>
          </a:p>
          <a:p>
            <a:pPr lvl="2" eaLnBrk="1" hangingPunct="1">
              <a:defRPr/>
            </a:pPr>
            <a:r>
              <a:rPr lang="en-US" dirty="0" smtClean="0"/>
              <a:t>main goal is an extended time variable field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defRPr/>
            </a:pPr>
            <a:r>
              <a:rPr lang="en-US" b="1" dirty="0" err="1" smtClean="0">
                <a:cs typeface="+mj-cs"/>
              </a:rPr>
              <a:t>Starlette</a:t>
            </a:r>
            <a:endParaRPr lang="en-US" b="1" dirty="0" smtClean="0">
              <a:cs typeface="+mj-cs"/>
            </a:endParaRPr>
          </a:p>
        </p:txBody>
      </p:sp>
      <p:sp>
        <p:nvSpPr>
          <p:cNvPr id="243715" name="Rectangle 3"/>
          <p:cNvSpPr>
            <a:spLocks noGrp="1" noChangeArrowheads="1"/>
          </p:cNvSpPr>
          <p:nvPr>
            <p:ph type="body" idx="1"/>
          </p:nvPr>
        </p:nvSpPr>
        <p:spPr>
          <a:xfrm>
            <a:off x="152400" y="685800"/>
            <a:ext cx="8915400" cy="5334000"/>
          </a:xfrm>
        </p:spPr>
        <p:txBody>
          <a:bodyPr/>
          <a:lstStyle/>
          <a:p>
            <a:pPr eaLnBrk="1" hangingPunct="1">
              <a:defRPr/>
            </a:pPr>
            <a:r>
              <a:rPr lang="en-US" dirty="0" smtClean="0">
                <a:cs typeface="+mn-cs"/>
              </a:rPr>
              <a:t>Passive geodetic satellite</a:t>
            </a:r>
          </a:p>
          <a:p>
            <a:pPr lvl="1" eaLnBrk="1" hangingPunct="1">
              <a:defRPr/>
            </a:pPr>
            <a:endParaRPr lang="en-US" dirty="0" smtClean="0"/>
          </a:p>
          <a:p>
            <a:pPr lvl="1" eaLnBrk="1" hangingPunct="1">
              <a:defRPr/>
            </a:pPr>
            <a:r>
              <a:rPr lang="en-US" dirty="0" smtClean="0"/>
              <a:t>Launch date: 6 Feb 1975</a:t>
            </a:r>
          </a:p>
          <a:p>
            <a:pPr lvl="1" eaLnBrk="1" hangingPunct="1">
              <a:defRPr/>
            </a:pPr>
            <a:r>
              <a:rPr lang="en-US" dirty="0" smtClean="0"/>
              <a:t>Weight: 47.25 kg</a:t>
            </a:r>
          </a:p>
          <a:p>
            <a:pPr lvl="1" eaLnBrk="1" hangingPunct="1">
              <a:defRPr/>
            </a:pPr>
            <a:r>
              <a:rPr lang="en-US" dirty="0" smtClean="0"/>
              <a:t>Diameter: 36 cm</a:t>
            </a:r>
          </a:p>
          <a:p>
            <a:pPr lvl="1" eaLnBrk="1" hangingPunct="1">
              <a:defRPr/>
            </a:pPr>
            <a:r>
              <a:rPr lang="en-US" dirty="0" smtClean="0"/>
              <a:t>Perigee Height: 812.19 km</a:t>
            </a:r>
          </a:p>
          <a:p>
            <a:pPr lvl="1" eaLnBrk="1" hangingPunct="1">
              <a:defRPr/>
            </a:pPr>
            <a:r>
              <a:rPr lang="en-US" dirty="0" smtClean="0"/>
              <a:t>Apogee Height: 1114.8 km</a:t>
            </a:r>
          </a:p>
          <a:p>
            <a:pPr lvl="1" eaLnBrk="1" hangingPunct="1">
              <a:defRPr/>
            </a:pPr>
            <a:r>
              <a:rPr lang="en-US" dirty="0" smtClean="0"/>
              <a:t>Eccentricity: 0.0206</a:t>
            </a:r>
          </a:p>
          <a:p>
            <a:pPr lvl="1" eaLnBrk="1" hangingPunct="1">
              <a:defRPr/>
            </a:pPr>
            <a:r>
              <a:rPr lang="en-US" dirty="0" smtClean="0"/>
              <a:t>Inclination: 49.83 degree</a:t>
            </a:r>
          </a:p>
          <a:p>
            <a:pPr lvl="1" eaLnBrk="1" hangingPunct="1">
              <a:defRPr/>
            </a:pPr>
            <a:r>
              <a:rPr lang="en-US" dirty="0" smtClean="0"/>
              <a:t>Semi-major axis: 7331 km</a:t>
            </a:r>
          </a:p>
          <a:p>
            <a:pPr lvl="1" eaLnBrk="1" hangingPunct="1">
              <a:defRPr/>
            </a:pPr>
            <a:r>
              <a:rPr lang="en-US" dirty="0" smtClean="0"/>
              <a:t>Contains 60 laser corner reflectors </a:t>
            </a:r>
          </a:p>
        </p:txBody>
      </p:sp>
      <p:pic>
        <p:nvPicPr>
          <p:cNvPr id="717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4400" r="14400" b="3607"/>
          <a:stretch/>
        </p:blipFill>
        <p:spPr bwMode="auto">
          <a:xfrm>
            <a:off x="5410200" y="990600"/>
            <a:ext cx="432011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9" name="Object 2"/>
          <p:cNvGraphicFramePr>
            <a:graphicFrameLocks noChangeAspect="1"/>
          </p:cNvGraphicFramePr>
          <p:nvPr>
            <p:extLst>
              <p:ext uri="{D42A27DB-BD31-4B8C-83A1-F6EECF244321}">
                <p14:modId xmlns:p14="http://schemas.microsoft.com/office/powerpoint/2010/main" val="2586080353"/>
              </p:ext>
            </p:extLst>
          </p:nvPr>
        </p:nvGraphicFramePr>
        <p:xfrm>
          <a:off x="663840" y="2819400"/>
          <a:ext cx="8578321" cy="806450"/>
        </p:xfrm>
        <a:graphic>
          <a:graphicData uri="http://schemas.openxmlformats.org/presentationml/2006/ole">
            <mc:AlternateContent xmlns:mc="http://schemas.openxmlformats.org/markup-compatibility/2006">
              <mc:Choice xmlns:v="urn:schemas-microsoft-com:vml" Requires="v">
                <p:oleObj spid="_x0000_s7247" name="Equation" r:id="rId4" imgW="3492500" imgH="355600" progId="Equation.3">
                  <p:embed/>
                </p:oleObj>
              </mc:Choice>
              <mc:Fallback>
                <p:oleObj name="Equation" r:id="rId4" imgW="3492500" imgH="355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40" y="2819400"/>
                        <a:ext cx="8578321" cy="806450"/>
                      </a:xfrm>
                      <a:prstGeom prst="rect">
                        <a:avLst/>
                      </a:prstGeom>
                      <a:solidFill>
                        <a:srgbClr val="FFFFFF"/>
                      </a:solidFill>
                      <a:ln>
                        <a:noFill/>
                      </a:ln>
                      <a:effectLst/>
                    </p:spPr>
                  </p:pic>
                </p:oleObj>
              </mc:Fallback>
            </mc:AlternateContent>
          </a:graphicData>
        </a:graphic>
      </p:graphicFrame>
      <p:sp>
        <p:nvSpPr>
          <p:cNvPr id="7170" name="Text Box 5"/>
          <p:cNvSpPr txBox="1">
            <a:spLocks noChangeArrowheads="1"/>
          </p:cNvSpPr>
          <p:nvPr/>
        </p:nvSpPr>
        <p:spPr bwMode="auto">
          <a:xfrm>
            <a:off x="1031875" y="4191000"/>
            <a:ext cx="78422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atin typeface="Arial" charset="0"/>
              </a:rPr>
              <a:t>Where </a:t>
            </a:r>
            <a:r>
              <a:rPr lang="en-US" i="1">
                <a:latin typeface="Arial" charset="0"/>
                <a:sym typeface="Symbol" charset="0"/>
              </a:rPr>
              <a:t> </a:t>
            </a:r>
            <a:r>
              <a:rPr lang="en-US">
                <a:latin typeface="Arial" charset="0"/>
                <a:sym typeface="Symbol" charset="0"/>
              </a:rPr>
              <a:t>is latitude,  is longitude, a is the mean radius of the Earth, and C</a:t>
            </a:r>
            <a:r>
              <a:rPr lang="en-US" i="1" baseline="-25000">
                <a:latin typeface="Arial" charset="0"/>
                <a:sym typeface="Symbol" charset="0"/>
              </a:rPr>
              <a:t>lm</a:t>
            </a:r>
            <a:r>
              <a:rPr lang="en-US" i="1">
                <a:latin typeface="Arial" charset="0"/>
                <a:sym typeface="Symbol" charset="0"/>
              </a:rPr>
              <a:t> </a:t>
            </a:r>
            <a:r>
              <a:rPr lang="en-US">
                <a:latin typeface="Arial" charset="0"/>
                <a:sym typeface="Symbol" charset="0"/>
              </a:rPr>
              <a:t>and S</a:t>
            </a:r>
            <a:r>
              <a:rPr lang="en-US" i="1" baseline="-25000">
                <a:latin typeface="Arial" charset="0"/>
                <a:sym typeface="Symbol" charset="0"/>
              </a:rPr>
              <a:t>lm</a:t>
            </a:r>
            <a:r>
              <a:rPr lang="en-US">
                <a:latin typeface="Arial" charset="0"/>
                <a:sym typeface="Symbol" charset="0"/>
              </a:rPr>
              <a:t> are dimensionless Stokes coefficients.</a:t>
            </a:r>
          </a:p>
        </p:txBody>
      </p:sp>
      <p:sp>
        <p:nvSpPr>
          <p:cNvPr id="7173" name="Text Box 6"/>
          <p:cNvSpPr txBox="1">
            <a:spLocks noChangeArrowheads="1"/>
          </p:cNvSpPr>
          <p:nvPr/>
        </p:nvSpPr>
        <p:spPr bwMode="auto">
          <a:xfrm>
            <a:off x="1031875" y="1295400"/>
            <a:ext cx="7842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dirty="0">
                <a:latin typeface="Arial" charset="0"/>
              </a:rPr>
              <a:t>The Earth</a:t>
            </a:r>
            <a:r>
              <a:rPr lang="ja-JP" altLang="en-US" dirty="0">
                <a:latin typeface="Arial" charset="0"/>
              </a:rPr>
              <a:t>’</a:t>
            </a:r>
            <a:r>
              <a:rPr lang="en-US" altLang="ja-JP" dirty="0">
                <a:latin typeface="Arial" charset="0"/>
              </a:rPr>
              <a:t>s geoid can be expanded as a series of normalized associated Legendre </a:t>
            </a:r>
            <a:r>
              <a:rPr lang="en-US" altLang="ja-JP" dirty="0" smtClean="0">
                <a:latin typeface="Arial" charset="0"/>
              </a:rPr>
              <a:t>functions:</a:t>
            </a:r>
            <a:endParaRPr lang="en-US" dirty="0">
              <a:latin typeface="Arial" charset="0"/>
            </a:endParaRPr>
          </a:p>
        </p:txBody>
      </p:sp>
      <p:sp>
        <p:nvSpPr>
          <p:cNvPr id="7172" name="Title 6"/>
          <p:cNvSpPr>
            <a:spLocks noGrp="1"/>
          </p:cNvSpPr>
          <p:nvPr>
            <p:ph type="title"/>
          </p:nvPr>
        </p:nvSpPr>
        <p:spPr>
          <a:xfrm>
            <a:off x="457200" y="215900"/>
            <a:ext cx="8915400" cy="622300"/>
          </a:xfrm>
        </p:spPr>
        <p:txBody>
          <a:bodyPr/>
          <a:lstStyle/>
          <a:p>
            <a:r>
              <a:rPr lang="en-US" b="1" dirty="0" smtClean="0">
                <a:latin typeface="Helvetica Neue" charset="0"/>
                <a:ea typeface="ＭＳ Ｐゴシック" charset="0"/>
              </a:rPr>
              <a:t>Modeling the Earth’s Gravity Field:</a:t>
            </a:r>
            <a:br>
              <a:rPr lang="en-US" b="1" dirty="0" smtClean="0">
                <a:latin typeface="Helvetica Neue" charset="0"/>
                <a:ea typeface="ＭＳ Ｐゴシック" charset="0"/>
              </a:rPr>
            </a:br>
            <a:r>
              <a:rPr lang="en-US" b="1" dirty="0" smtClean="0">
                <a:latin typeface="Helvetica Neue" charset="0"/>
                <a:ea typeface="ＭＳ Ｐゴシック" charset="0"/>
              </a:rPr>
              <a:t>Spherical </a:t>
            </a:r>
            <a:r>
              <a:rPr lang="en-US" b="1" dirty="0">
                <a:latin typeface="Helvetica Neue" charset="0"/>
                <a:ea typeface="ＭＳ Ｐゴシック" charset="0"/>
              </a:rPr>
              <a:t>Harmonics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US" b="1" dirty="0" smtClean="0">
                <a:cs typeface="+mj-cs"/>
              </a:rPr>
              <a:t>Early gravity model history</a:t>
            </a:r>
          </a:p>
        </p:txBody>
      </p:sp>
      <p:sp>
        <p:nvSpPr>
          <p:cNvPr id="102403" name="Rectangle 3"/>
          <p:cNvSpPr>
            <a:spLocks noGrp="1" noChangeArrowheads="1"/>
          </p:cNvSpPr>
          <p:nvPr>
            <p:ph type="body" idx="1"/>
          </p:nvPr>
        </p:nvSpPr>
        <p:spPr bwMode="auto">
          <a:xfrm>
            <a:off x="0" y="914400"/>
            <a:ext cx="975360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eaLnBrk="1" hangingPunct="1">
              <a:defRPr/>
            </a:pPr>
            <a:r>
              <a:rPr lang="en-US" dirty="0" smtClean="0">
                <a:cs typeface="+mn-cs"/>
              </a:rPr>
              <a:t>1958-1961: Tracking of Sputnik 2, Explorer 1, Vanguard 1</a:t>
            </a:r>
          </a:p>
          <a:p>
            <a:pPr lvl="1" eaLnBrk="1" hangingPunct="1">
              <a:defRPr/>
            </a:pPr>
            <a:r>
              <a:rPr lang="en-US" dirty="0" smtClean="0"/>
              <a:t>Zonal coefficients estimated (C</a:t>
            </a:r>
            <a:r>
              <a:rPr lang="en-US" baseline="-25000" dirty="0" smtClean="0"/>
              <a:t>20 </a:t>
            </a:r>
            <a:r>
              <a:rPr lang="en-US" dirty="0" smtClean="0"/>
              <a:t>, C</a:t>
            </a:r>
            <a:r>
              <a:rPr lang="en-US" baseline="-25000" dirty="0" smtClean="0"/>
              <a:t>30 </a:t>
            </a:r>
            <a:r>
              <a:rPr lang="en-US" dirty="0" smtClean="0"/>
              <a:t>, C</a:t>
            </a:r>
            <a:r>
              <a:rPr lang="en-US" baseline="-25000" dirty="0" smtClean="0"/>
              <a:t>40 </a:t>
            </a:r>
            <a:r>
              <a:rPr lang="en-US" dirty="0" smtClean="0"/>
              <a:t>)</a:t>
            </a:r>
          </a:p>
          <a:p>
            <a:pPr lvl="1" eaLnBrk="1" hangingPunct="1">
              <a:defRPr/>
            </a:pPr>
            <a:r>
              <a:rPr lang="en-US" dirty="0" smtClean="0"/>
              <a:t>Degree 2 sectorial (C</a:t>
            </a:r>
            <a:r>
              <a:rPr lang="en-US" baseline="-25000" dirty="0" smtClean="0"/>
              <a:t>22</a:t>
            </a:r>
            <a:r>
              <a:rPr lang="en-US" dirty="0" smtClean="0"/>
              <a:t>,S</a:t>
            </a:r>
            <a:r>
              <a:rPr lang="en-US" baseline="-25000" dirty="0" smtClean="0"/>
              <a:t>22</a:t>
            </a:r>
            <a:r>
              <a:rPr lang="en-US" dirty="0" smtClean="0"/>
              <a:t>) and </a:t>
            </a:r>
            <a:r>
              <a:rPr lang="en-US" dirty="0" err="1" smtClean="0"/>
              <a:t>tesseral</a:t>
            </a:r>
            <a:r>
              <a:rPr lang="en-US" dirty="0" smtClean="0"/>
              <a:t> coefficients </a:t>
            </a:r>
          </a:p>
          <a:p>
            <a:pPr lvl="2" eaLnBrk="1" hangingPunct="1">
              <a:defRPr/>
            </a:pPr>
            <a:r>
              <a:rPr lang="en-US" dirty="0" smtClean="0"/>
              <a:t>Found adding camera observations to tracking</a:t>
            </a:r>
          </a:p>
          <a:p>
            <a:pPr eaLnBrk="1" hangingPunct="1">
              <a:defRPr/>
            </a:pPr>
            <a:r>
              <a:rPr lang="en-US" dirty="0" smtClean="0">
                <a:cs typeface="+mn-cs"/>
              </a:rPr>
              <a:t>1966: Smithsonian Astrophysical Observatory</a:t>
            </a:r>
          </a:p>
          <a:p>
            <a:pPr lvl="1" eaLnBrk="1" hangingPunct="1">
              <a:defRPr/>
            </a:pPr>
            <a:r>
              <a:rPr lang="en-US" dirty="0" smtClean="0"/>
              <a:t>Degree and order 8</a:t>
            </a:r>
          </a:p>
          <a:p>
            <a:pPr lvl="1" eaLnBrk="1" hangingPunct="1">
              <a:defRPr/>
            </a:pPr>
            <a:r>
              <a:rPr lang="en-US" dirty="0" smtClean="0"/>
              <a:t>Doppler tracking and Baker-Nunn camera observations</a:t>
            </a:r>
          </a:p>
          <a:p>
            <a:pPr eaLnBrk="1" hangingPunct="1">
              <a:defRPr/>
            </a:pPr>
            <a:r>
              <a:rPr lang="en-US" dirty="0" smtClean="0">
                <a:cs typeface="+mn-cs"/>
              </a:rPr>
              <a:t>1970: Degree and order 16</a:t>
            </a:r>
          </a:p>
          <a:p>
            <a:pPr lvl="1" eaLnBrk="1" hangingPunct="1">
              <a:defRPr/>
            </a:pPr>
            <a:r>
              <a:rPr lang="en-US" dirty="0" smtClean="0"/>
              <a:t>Addition of satellite laser ranging</a:t>
            </a:r>
          </a:p>
          <a:p>
            <a:pPr eaLnBrk="1" hangingPunct="1">
              <a:defRPr/>
            </a:pPr>
            <a:r>
              <a:rPr lang="en-US" dirty="0" smtClean="0">
                <a:cs typeface="+mn-cs"/>
              </a:rPr>
              <a:t>1977: Solutions approach limits of ground-based tracking</a:t>
            </a:r>
          </a:p>
          <a:p>
            <a:pPr lvl="1" eaLnBrk="1" hangingPunct="1">
              <a:defRPr/>
            </a:pPr>
            <a:r>
              <a:rPr lang="en-US" dirty="0" smtClean="0"/>
              <a:t>Altimetry missions GEOS-3(1975) and </a:t>
            </a:r>
            <a:r>
              <a:rPr lang="en-US" dirty="0" err="1" smtClean="0"/>
              <a:t>Seasat</a:t>
            </a:r>
            <a:r>
              <a:rPr lang="en-US" dirty="0" smtClean="0"/>
              <a:t> (1978) allow for ranging and mean sea surface measurements to be included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defRPr/>
            </a:pPr>
            <a:r>
              <a:rPr lang="en-US" b="1" dirty="0" smtClean="0">
                <a:cs typeface="+mj-cs"/>
              </a:rPr>
              <a:t>Major global </a:t>
            </a:r>
            <a:r>
              <a:rPr lang="en-US" b="1" dirty="0" err="1" smtClean="0">
                <a:cs typeface="+mj-cs"/>
              </a:rPr>
              <a:t>geopotential</a:t>
            </a:r>
            <a:r>
              <a:rPr lang="en-US" b="1" dirty="0" smtClean="0">
                <a:cs typeface="+mj-cs"/>
              </a:rPr>
              <a:t> models</a:t>
            </a:r>
          </a:p>
        </p:txBody>
      </p:sp>
      <p:sp>
        <p:nvSpPr>
          <p:cNvPr id="103427" name="Rectangle 3"/>
          <p:cNvSpPr>
            <a:spLocks noGrp="1" noChangeArrowheads="1"/>
          </p:cNvSpPr>
          <p:nvPr>
            <p:ph type="body" idx="1"/>
          </p:nvPr>
        </p:nvSpPr>
        <p:spPr bwMode="auto">
          <a:xfrm>
            <a:off x="463550" y="990600"/>
            <a:ext cx="8832850" cy="4724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eaLnBrk="1" hangingPunct="1">
              <a:lnSpc>
                <a:spcPct val="90000"/>
              </a:lnSpc>
              <a:defRPr/>
            </a:pPr>
            <a:r>
              <a:rPr lang="en-US" dirty="0" smtClean="0">
                <a:cs typeface="+mn-cs"/>
              </a:rPr>
              <a:t>Standard Earth Models (SE) 1966-1977 </a:t>
            </a:r>
          </a:p>
          <a:p>
            <a:pPr lvl="1" eaLnBrk="1" hangingPunct="1">
              <a:lnSpc>
                <a:spcPct val="90000"/>
              </a:lnSpc>
              <a:defRPr/>
            </a:pPr>
            <a:r>
              <a:rPr lang="en-US" dirty="0" smtClean="0"/>
              <a:t>Smithsonian Astronomical Observatory</a:t>
            </a:r>
          </a:p>
          <a:p>
            <a:pPr eaLnBrk="1" hangingPunct="1">
              <a:lnSpc>
                <a:spcPct val="90000"/>
              </a:lnSpc>
              <a:defRPr/>
            </a:pPr>
            <a:r>
              <a:rPr lang="en-US" dirty="0" smtClean="0">
                <a:cs typeface="+mn-cs"/>
              </a:rPr>
              <a:t>Goddard Earth Models (GEM)</a:t>
            </a:r>
          </a:p>
          <a:p>
            <a:pPr lvl="1" eaLnBrk="1" hangingPunct="1">
              <a:lnSpc>
                <a:spcPct val="90000"/>
              </a:lnSpc>
              <a:defRPr/>
            </a:pPr>
            <a:r>
              <a:rPr lang="en-US" dirty="0" smtClean="0"/>
              <a:t>Goddard Space Flight Center</a:t>
            </a:r>
          </a:p>
          <a:p>
            <a:pPr eaLnBrk="1" hangingPunct="1">
              <a:lnSpc>
                <a:spcPct val="90000"/>
              </a:lnSpc>
              <a:defRPr/>
            </a:pPr>
            <a:r>
              <a:rPr lang="en-US" dirty="0" smtClean="0">
                <a:cs typeface="+mn-cs"/>
              </a:rPr>
              <a:t>GRIM (1965–present)</a:t>
            </a:r>
          </a:p>
          <a:p>
            <a:pPr lvl="1" eaLnBrk="1" hangingPunct="1">
              <a:lnSpc>
                <a:spcPct val="90000"/>
              </a:lnSpc>
              <a:defRPr/>
            </a:pPr>
            <a:r>
              <a:rPr lang="en-US" dirty="0" smtClean="0"/>
              <a:t>Geodetic Research Institute in Munich (now GFZ)</a:t>
            </a:r>
          </a:p>
          <a:p>
            <a:pPr lvl="1" eaLnBrk="1" hangingPunct="1">
              <a:lnSpc>
                <a:spcPct val="90000"/>
              </a:lnSpc>
              <a:defRPr/>
            </a:pPr>
            <a:r>
              <a:rPr lang="en-US" dirty="0" err="1" smtClean="0"/>
              <a:t>Groupe</a:t>
            </a:r>
            <a:r>
              <a:rPr lang="en-US" dirty="0" smtClean="0"/>
              <a:t> de </a:t>
            </a:r>
            <a:r>
              <a:rPr lang="en-US" dirty="0" err="1" smtClean="0"/>
              <a:t>Recherches</a:t>
            </a:r>
            <a:r>
              <a:rPr lang="en-US" dirty="0" smtClean="0"/>
              <a:t> de </a:t>
            </a:r>
            <a:r>
              <a:rPr lang="en-US" dirty="0" err="1" smtClean="0"/>
              <a:t>Geodesie</a:t>
            </a:r>
            <a:r>
              <a:rPr lang="en-US" dirty="0" smtClean="0"/>
              <a:t> </a:t>
            </a:r>
            <a:r>
              <a:rPr lang="en-US" dirty="0" err="1" smtClean="0"/>
              <a:t>Spatiale</a:t>
            </a:r>
            <a:r>
              <a:rPr lang="en-US" dirty="0" smtClean="0"/>
              <a:t> (France)</a:t>
            </a:r>
          </a:p>
          <a:p>
            <a:pPr eaLnBrk="1" hangingPunct="1">
              <a:lnSpc>
                <a:spcPct val="90000"/>
              </a:lnSpc>
              <a:defRPr/>
            </a:pPr>
            <a:r>
              <a:rPr lang="en-US" dirty="0" smtClean="0">
                <a:cs typeface="+mn-cs"/>
              </a:rPr>
              <a:t>Ohio State University (OSU91)</a:t>
            </a:r>
          </a:p>
          <a:p>
            <a:pPr eaLnBrk="1" hangingPunct="1">
              <a:lnSpc>
                <a:spcPct val="90000"/>
              </a:lnSpc>
              <a:defRPr/>
            </a:pPr>
            <a:r>
              <a:rPr lang="en-US" dirty="0" smtClean="0">
                <a:cs typeface="+mn-cs"/>
              </a:rPr>
              <a:t>University of Texas at Austin (TEG 1–4)</a:t>
            </a:r>
          </a:p>
          <a:p>
            <a:pPr eaLnBrk="1" hangingPunct="1">
              <a:lnSpc>
                <a:spcPct val="90000"/>
              </a:lnSpc>
              <a:defRPr/>
            </a:pPr>
            <a:r>
              <a:rPr lang="en-US" dirty="0" smtClean="0">
                <a:cs typeface="+mn-cs"/>
              </a:rPr>
              <a:t>Joint </a:t>
            </a:r>
            <a:r>
              <a:rPr lang="en-US" dirty="0" err="1" smtClean="0">
                <a:cs typeface="+mn-cs"/>
              </a:rPr>
              <a:t>Geopotential</a:t>
            </a:r>
            <a:r>
              <a:rPr lang="en-US" dirty="0" smtClean="0">
                <a:cs typeface="+mn-cs"/>
              </a:rPr>
              <a:t> Model (JGM 1–3)</a:t>
            </a:r>
          </a:p>
          <a:p>
            <a:pPr eaLnBrk="1" hangingPunct="1">
              <a:lnSpc>
                <a:spcPct val="90000"/>
              </a:lnSpc>
              <a:defRPr/>
            </a:pPr>
            <a:r>
              <a:rPr lang="en-US" dirty="0" smtClean="0">
                <a:cs typeface="+mn-cs"/>
              </a:rPr>
              <a:t>Earth Gravitational Model 1996 (EGM96)</a:t>
            </a:r>
          </a:p>
          <a:p>
            <a:pPr lvl="1" eaLnBrk="1" hangingPunct="1">
              <a:lnSpc>
                <a:spcPct val="90000"/>
              </a:lnSpc>
              <a:buFontTx/>
              <a:buNone/>
              <a:defRPr/>
            </a:pPr>
            <a:r>
              <a:rPr lang="en-US" dirty="0" smtClean="0"/>
              <a:t>(70x70 and 360x360)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b="1" dirty="0" smtClean="0">
                <a:cs typeface="+mj-cs"/>
              </a:rPr>
              <a:t>EGM96 30</a:t>
            </a:r>
            <a:r>
              <a:rPr lang="ja-JP" altLang="en-US" b="1" dirty="0" smtClean="0">
                <a:latin typeface="Arial"/>
                <a:cs typeface="+mj-cs"/>
              </a:rPr>
              <a:t>’</a:t>
            </a:r>
            <a:r>
              <a:rPr lang="en-US" b="1" dirty="0" smtClean="0">
                <a:cs typeface="+mj-cs"/>
              </a:rPr>
              <a:t> mean gravity anomalies</a:t>
            </a:r>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t="16365" b="2257"/>
          <a:stretch>
            <a:fillRect/>
          </a:stretch>
        </p:blipFill>
        <p:spPr bwMode="auto">
          <a:xfrm>
            <a:off x="825501" y="1371600"/>
            <a:ext cx="8416660" cy="4699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defRPr/>
            </a:pPr>
            <a:r>
              <a:rPr lang="en-US" b="1" dirty="0" smtClean="0">
                <a:cs typeface="+mj-cs"/>
              </a:rPr>
              <a:t>EGM96 geoid heights</a:t>
            </a:r>
          </a:p>
        </p:txBody>
      </p:sp>
      <p:pic>
        <p:nvPicPr>
          <p:cNvPr id="24578" name="Picture 3"/>
          <p:cNvPicPr>
            <a:picLocks noChangeAspect="1" noChangeArrowheads="1"/>
          </p:cNvPicPr>
          <p:nvPr/>
        </p:nvPicPr>
        <p:blipFill>
          <a:blip r:embed="rId3">
            <a:extLst>
              <a:ext uri="{28A0092B-C50C-407E-A947-70E740481C1C}">
                <a14:useLocalDpi xmlns:a14="http://schemas.microsoft.com/office/drawing/2010/main" val="0"/>
              </a:ext>
            </a:extLst>
          </a:blip>
          <a:srcRect b="5643"/>
          <a:stretch>
            <a:fillRect/>
          </a:stretch>
        </p:blipFill>
        <p:spPr bwMode="auto">
          <a:xfrm>
            <a:off x="1155700" y="1308100"/>
            <a:ext cx="7923081"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b="1" dirty="0" smtClean="0">
                <a:cs typeface="+mj-cs"/>
              </a:rPr>
              <a:t>EGM96 geoid height errors</a:t>
            </a:r>
          </a:p>
        </p:txBody>
      </p:sp>
      <p:pic>
        <p:nvPicPr>
          <p:cNvPr id="26626" name="Picture 3"/>
          <p:cNvPicPr>
            <a:picLocks noChangeAspect="1" noChangeArrowheads="1"/>
          </p:cNvPicPr>
          <p:nvPr/>
        </p:nvPicPr>
        <p:blipFill>
          <a:blip r:embed="rId3">
            <a:extLst>
              <a:ext uri="{28A0092B-C50C-407E-A947-70E740481C1C}">
                <a14:useLocalDpi xmlns:a14="http://schemas.microsoft.com/office/drawing/2010/main" val="0"/>
              </a:ext>
            </a:extLst>
          </a:blip>
          <a:srcRect t="12000"/>
          <a:stretch>
            <a:fillRect/>
          </a:stretch>
        </p:blipFill>
        <p:spPr bwMode="auto">
          <a:xfrm>
            <a:off x="909770" y="1344614"/>
            <a:ext cx="817073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81000" y="990600"/>
            <a:ext cx="9296400" cy="4800600"/>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sp>
        <p:nvSpPr>
          <p:cNvPr id="88066" name="Rectangle 2"/>
          <p:cNvSpPr>
            <a:spLocks noGrp="1" noChangeArrowheads="1"/>
          </p:cNvSpPr>
          <p:nvPr>
            <p:ph type="title"/>
          </p:nvPr>
        </p:nvSpPr>
        <p:spPr/>
        <p:txBody>
          <a:bodyPr/>
          <a:lstStyle/>
          <a:p>
            <a:pPr eaLnBrk="1" hangingPunct="1">
              <a:defRPr/>
            </a:pPr>
            <a:r>
              <a:rPr lang="en-US" b="1" dirty="0" smtClean="0">
                <a:cs typeface="+mj-cs"/>
              </a:rPr>
              <a:t>Geoid error improvements</a:t>
            </a:r>
          </a:p>
        </p:txBody>
      </p:sp>
      <p:pic>
        <p:nvPicPr>
          <p:cNvPr id="88067" name="Picture 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7173" t="13010" r="7173"/>
          <a:stretch>
            <a:fillRect/>
          </a:stretch>
        </p:blipFill>
        <p:spPr bwMode="auto">
          <a:xfrm>
            <a:off x="25399" y="762000"/>
            <a:ext cx="9876245"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1143000"/>
            <a:ext cx="8991600" cy="4724400"/>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sp>
        <p:nvSpPr>
          <p:cNvPr id="89090" name="Rectangle 2"/>
          <p:cNvSpPr>
            <a:spLocks noGrp="1" noChangeArrowheads="1"/>
          </p:cNvSpPr>
          <p:nvPr>
            <p:ph type="title"/>
          </p:nvPr>
        </p:nvSpPr>
        <p:spPr/>
        <p:txBody>
          <a:bodyPr/>
          <a:lstStyle/>
          <a:p>
            <a:pPr eaLnBrk="1" hangingPunct="1">
              <a:defRPr/>
            </a:pPr>
            <a:r>
              <a:rPr lang="en-US" b="1" dirty="0" smtClean="0">
                <a:cs typeface="+mj-cs"/>
              </a:rPr>
              <a:t>Orbit error improvements</a:t>
            </a: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l="5380" t="14630" r="5380"/>
          <a:stretch>
            <a:fillRect/>
          </a:stretch>
        </p:blipFill>
        <p:spPr bwMode="auto">
          <a:xfrm>
            <a:off x="-1" y="1066800"/>
            <a:ext cx="9854624"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9092" name="Rectangle 4"/>
          <p:cNvSpPr>
            <a:spLocks noChangeArrowheads="1"/>
          </p:cNvSpPr>
          <p:nvPr/>
        </p:nvSpPr>
        <p:spPr bwMode="auto">
          <a:xfrm>
            <a:off x="228600" y="6248400"/>
            <a:ext cx="726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dirty="0">
                <a:cs typeface="+mn-cs"/>
              </a:rPr>
              <a:t>From SLR fit residuals to TOPEX/Poseidon.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p:txBody>
          <a:bodyPr/>
          <a:lstStyle/>
          <a:p>
            <a:pPr eaLnBrk="1" hangingPunct="1">
              <a:defRPr/>
            </a:pPr>
            <a:r>
              <a:rPr lang="en-US" b="1">
                <a:ea typeface="ＭＳ Ｐゴシック" charset="-128"/>
                <a:cs typeface="ＭＳ Ｐゴシック" charset="-128"/>
              </a:rPr>
              <a:t>What Causes Sea Level to Change?</a:t>
            </a:r>
          </a:p>
        </p:txBody>
      </p:sp>
      <p:pic>
        <p:nvPicPr>
          <p:cNvPr id="32771" name="Picture 4" descr="2005-11-25_ipcc_0"/>
          <p:cNvPicPr>
            <a:picLocks noChangeAspect="1" noChangeArrowheads="1"/>
          </p:cNvPicPr>
          <p:nvPr/>
        </p:nvPicPr>
        <p:blipFill>
          <a:blip r:embed="rId3"/>
          <a:srcRect l="539" t="10951" r="539" b="5475"/>
          <a:stretch>
            <a:fillRect/>
          </a:stretch>
        </p:blipFill>
        <p:spPr bwMode="auto">
          <a:xfrm>
            <a:off x="0" y="1143000"/>
            <a:ext cx="9906000" cy="493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Earth’s </a:t>
            </a:r>
            <a:r>
              <a:rPr lang="en-US" b="1" dirty="0" err="1" smtClean="0"/>
              <a:t>Oblateness</a:t>
            </a:r>
            <a:r>
              <a:rPr lang="en-US" b="1" dirty="0" smtClean="0"/>
              <a:t> (J</a:t>
            </a:r>
            <a:r>
              <a:rPr lang="en-US" b="1" baseline="-25000" dirty="0" smtClean="0"/>
              <a:t>2</a:t>
            </a:r>
            <a:r>
              <a:rPr lang="en-US" b="1" dirty="0" smtClean="0"/>
              <a:t>)</a:t>
            </a:r>
            <a:endParaRPr lang="en-US" b="1" dirty="0"/>
          </a:p>
        </p:txBody>
      </p:sp>
      <p:grpSp>
        <p:nvGrpSpPr>
          <p:cNvPr id="52226" name="Group 5"/>
          <p:cNvGrpSpPr>
            <a:grpSpLocks/>
          </p:cNvGrpSpPr>
          <p:nvPr/>
        </p:nvGrpSpPr>
        <p:grpSpPr bwMode="auto">
          <a:xfrm>
            <a:off x="1447800" y="304800"/>
            <a:ext cx="6858000" cy="6858000"/>
            <a:chOff x="1447800" y="0"/>
            <a:chExt cx="6858000" cy="6858000"/>
          </a:xfrm>
        </p:grpSpPr>
        <p:pic>
          <p:nvPicPr>
            <p:cNvPr id="52230" name="Picture 5"/>
            <p:cNvPicPr>
              <a:picLocks/>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478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Oval 2"/>
            <p:cNvSpPr>
              <a:spLocks noChangeArrowheads="1"/>
            </p:cNvSpPr>
            <p:nvPr/>
          </p:nvSpPr>
          <p:spPr bwMode="auto">
            <a:xfrm>
              <a:off x="1828800" y="381000"/>
              <a:ext cx="6096000" cy="60198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grpSp>
      <p:grpSp>
        <p:nvGrpSpPr>
          <p:cNvPr id="7" name="Group 6"/>
          <p:cNvGrpSpPr>
            <a:grpSpLocks/>
          </p:cNvGrpSpPr>
          <p:nvPr/>
        </p:nvGrpSpPr>
        <p:grpSpPr bwMode="auto">
          <a:xfrm>
            <a:off x="1219200" y="609600"/>
            <a:ext cx="7239000" cy="6172200"/>
            <a:chOff x="1447800" y="0"/>
            <a:chExt cx="6858000" cy="6858000"/>
          </a:xfrm>
        </p:grpSpPr>
        <p:pic>
          <p:nvPicPr>
            <p:cNvPr id="52228" name="Picture 5"/>
            <p:cNvPicPr>
              <a:picLocks/>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478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Oval 8"/>
            <p:cNvSpPr>
              <a:spLocks noChangeArrowheads="1"/>
            </p:cNvSpPr>
            <p:nvPr/>
          </p:nvSpPr>
          <p:spPr bwMode="auto">
            <a:xfrm>
              <a:off x="1828800" y="381000"/>
              <a:ext cx="6096000" cy="60198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219200" y="838200"/>
            <a:ext cx="7048500" cy="5537200"/>
          </a:xfrm>
          <a:prstGeom prst="rect">
            <a:avLst/>
          </a:prstGeom>
        </p:spPr>
      </p:pic>
      <p:pic>
        <p:nvPicPr>
          <p:cNvPr id="9" name="Picture 8"/>
          <p:cNvPicPr>
            <a:picLocks noChangeAspect="1"/>
          </p:cNvPicPr>
          <p:nvPr/>
        </p:nvPicPr>
        <p:blipFill>
          <a:blip r:embed="rId3"/>
          <a:stretch>
            <a:fillRect/>
          </a:stretch>
        </p:blipFill>
        <p:spPr>
          <a:xfrm>
            <a:off x="1219200" y="838200"/>
            <a:ext cx="7048500" cy="5537200"/>
          </a:xfrm>
          <a:prstGeom prst="rect">
            <a:avLst/>
          </a:prstGeom>
        </p:spPr>
      </p:pic>
      <p:sp>
        <p:nvSpPr>
          <p:cNvPr id="2" name="Title 1"/>
          <p:cNvSpPr>
            <a:spLocks noGrp="1"/>
          </p:cNvSpPr>
          <p:nvPr>
            <p:ph type="title"/>
          </p:nvPr>
        </p:nvSpPr>
        <p:spPr/>
        <p:txBody>
          <a:bodyPr/>
          <a:lstStyle/>
          <a:p>
            <a:r>
              <a:rPr lang="en-US" b="1" dirty="0" smtClean="0"/>
              <a:t>J</a:t>
            </a:r>
            <a:r>
              <a:rPr lang="en-US" b="1" baseline="-25000" dirty="0" smtClean="0"/>
              <a:t>2</a:t>
            </a:r>
            <a:r>
              <a:rPr lang="en-US" b="1" dirty="0" smtClean="0"/>
              <a:t> Variations from Satellite Laser Ranging</a:t>
            </a:r>
            <a:endParaRPr lang="en-US" b="1" dirty="0"/>
          </a:p>
        </p:txBody>
      </p:sp>
      <p:sp>
        <p:nvSpPr>
          <p:cNvPr id="8" name="TextBox 7"/>
          <p:cNvSpPr txBox="1"/>
          <p:nvPr/>
        </p:nvSpPr>
        <p:spPr>
          <a:xfrm>
            <a:off x="7743429" y="6477000"/>
            <a:ext cx="2162571" cy="338554"/>
          </a:xfrm>
          <a:prstGeom prst="rect">
            <a:avLst/>
          </a:prstGeom>
          <a:noFill/>
        </p:spPr>
        <p:txBody>
          <a:bodyPr wrap="none" rtlCol="0">
            <a:spAutoFit/>
          </a:bodyPr>
          <a:lstStyle/>
          <a:p>
            <a:r>
              <a:rPr lang="en-US" dirty="0" smtClean="0">
                <a:solidFill>
                  <a:srgbClr val="FFFF00"/>
                </a:solidFill>
              </a:rPr>
              <a:t>Cheng and </a:t>
            </a:r>
            <a:r>
              <a:rPr lang="en-US" dirty="0" err="1" smtClean="0">
                <a:solidFill>
                  <a:srgbClr val="FFFF00"/>
                </a:solidFill>
              </a:rPr>
              <a:t>Ries</a:t>
            </a:r>
            <a:r>
              <a:rPr lang="en-US" dirty="0" smtClean="0">
                <a:solidFill>
                  <a:srgbClr val="FFFF00"/>
                </a:solidFill>
              </a:rPr>
              <a:t> [2010]</a:t>
            </a:r>
            <a:endParaRPr lang="en-US" dirty="0">
              <a:solidFill>
                <a:srgbClr val="FFFF00"/>
              </a:solidFill>
            </a:endParaRPr>
          </a:p>
        </p:txBody>
      </p:sp>
      <p:pic>
        <p:nvPicPr>
          <p:cNvPr id="6" name="Picture 5"/>
          <p:cNvPicPr>
            <a:picLocks noChangeAspect="1"/>
          </p:cNvPicPr>
          <p:nvPr/>
        </p:nvPicPr>
        <p:blipFill>
          <a:blip r:embed="rId4"/>
          <a:stretch>
            <a:fillRect/>
          </a:stretch>
        </p:blipFill>
        <p:spPr>
          <a:xfrm>
            <a:off x="1219200" y="838200"/>
            <a:ext cx="7048500" cy="5537200"/>
          </a:xfrm>
          <a:prstGeom prst="rect">
            <a:avLst/>
          </a:prstGeom>
        </p:spPr>
      </p:pic>
      <p:pic>
        <p:nvPicPr>
          <p:cNvPr id="5" name="Picture 4"/>
          <p:cNvPicPr>
            <a:picLocks noChangeAspect="1"/>
          </p:cNvPicPr>
          <p:nvPr/>
        </p:nvPicPr>
        <p:blipFill>
          <a:blip r:embed="rId5"/>
          <a:stretch>
            <a:fillRect/>
          </a:stretch>
        </p:blipFill>
        <p:spPr>
          <a:xfrm>
            <a:off x="1219200" y="838200"/>
            <a:ext cx="7048500" cy="5537200"/>
          </a:xfrm>
          <a:prstGeom prst="rect">
            <a:avLst/>
          </a:prstGeom>
        </p:spPr>
      </p:pic>
    </p:spTree>
    <p:extLst>
      <p:ext uri="{BB962C8B-B14F-4D97-AF65-F5344CB8AC3E}">
        <p14:creationId xmlns:p14="http://schemas.microsoft.com/office/powerpoint/2010/main" val="74010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3"/>
          <p:cNvPicPr>
            <a:picLocks noChangeAspect="1" noChangeArrowheads="1"/>
          </p:cNvPicPr>
          <p:nvPr/>
        </p:nvPicPr>
        <p:blipFill>
          <a:blip r:embed="rId2"/>
          <a:srcRect/>
          <a:stretch>
            <a:fillRect/>
          </a:stretch>
        </p:blipFill>
        <p:spPr bwMode="auto">
          <a:xfrm>
            <a:off x="381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170991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defRPr/>
            </a:pPr>
            <a:r>
              <a:rPr lang="en-US" b="1" dirty="0" smtClean="0">
                <a:cs typeface="+mj-cs"/>
              </a:rPr>
              <a:t>GRACE Payload</a:t>
            </a:r>
          </a:p>
        </p:txBody>
      </p:sp>
      <p:sp>
        <p:nvSpPr>
          <p:cNvPr id="158723" name="Rectangle 3"/>
          <p:cNvSpPr>
            <a:spLocks noGrp="1" noChangeArrowheads="1"/>
          </p:cNvSpPr>
          <p:nvPr>
            <p:ph type="body" idx="1"/>
          </p:nvPr>
        </p:nvSpPr>
        <p:spPr>
          <a:xfrm>
            <a:off x="228600" y="838200"/>
            <a:ext cx="9163050" cy="4724400"/>
          </a:xfrm>
        </p:spPr>
        <p:txBody>
          <a:bodyPr/>
          <a:lstStyle/>
          <a:p>
            <a:pPr eaLnBrk="1" hangingPunct="1">
              <a:lnSpc>
                <a:spcPct val="90000"/>
              </a:lnSpc>
              <a:defRPr/>
            </a:pPr>
            <a:r>
              <a:rPr lang="en-US" u="sng" dirty="0" smtClean="0">
                <a:cs typeface="+mn-cs"/>
              </a:rPr>
              <a:t>Micro-wave Tracking:</a:t>
            </a:r>
          </a:p>
          <a:p>
            <a:pPr lvl="2" eaLnBrk="1" hangingPunct="1">
              <a:lnSpc>
                <a:spcPct val="90000"/>
              </a:lnSpc>
              <a:defRPr/>
            </a:pPr>
            <a:r>
              <a:rPr lang="en-US" dirty="0" smtClean="0"/>
              <a:t>Separation distance 220 km (Los Angeles to San Diego)</a:t>
            </a:r>
          </a:p>
          <a:p>
            <a:pPr lvl="2" eaLnBrk="1" hangingPunct="1">
              <a:lnSpc>
                <a:spcPct val="90000"/>
              </a:lnSpc>
              <a:defRPr/>
            </a:pPr>
            <a:r>
              <a:rPr lang="en-US" dirty="0" smtClean="0"/>
              <a:t>Dual One-Way Tracking System (K/</a:t>
            </a:r>
            <a:r>
              <a:rPr lang="en-US" dirty="0" err="1" smtClean="0"/>
              <a:t>Ka</a:t>
            </a:r>
            <a:r>
              <a:rPr lang="en-US" dirty="0" smtClean="0"/>
              <a:t> band)</a:t>
            </a:r>
          </a:p>
          <a:p>
            <a:pPr lvl="2" eaLnBrk="1" hangingPunct="1">
              <a:lnSpc>
                <a:spcPct val="90000"/>
              </a:lnSpc>
              <a:defRPr/>
            </a:pPr>
            <a:r>
              <a:rPr lang="en-US" dirty="0" smtClean="0"/>
              <a:t>Refinements to Original GRAVSAT/GRM concept from 1980</a:t>
            </a:r>
          </a:p>
          <a:p>
            <a:pPr lvl="3" eaLnBrk="1" hangingPunct="1">
              <a:lnSpc>
                <a:spcPct val="90000"/>
              </a:lnSpc>
              <a:defRPr/>
            </a:pPr>
            <a:r>
              <a:rPr lang="en-US" sz="1800" dirty="0" smtClean="0"/>
              <a:t>Antenna: NASA DSN heritage</a:t>
            </a:r>
          </a:p>
          <a:p>
            <a:pPr eaLnBrk="1" hangingPunct="1">
              <a:lnSpc>
                <a:spcPct val="90000"/>
              </a:lnSpc>
              <a:defRPr/>
            </a:pPr>
            <a:r>
              <a:rPr lang="en-US" u="sng" dirty="0" smtClean="0">
                <a:cs typeface="+mn-cs"/>
              </a:rPr>
              <a:t>JPL Turbo-Rogue Receiver:</a:t>
            </a:r>
            <a:endParaRPr lang="en-US" dirty="0" smtClean="0">
              <a:cs typeface="+mn-cs"/>
            </a:endParaRPr>
          </a:p>
          <a:p>
            <a:pPr lvl="2" eaLnBrk="1" hangingPunct="1">
              <a:lnSpc>
                <a:spcPct val="90000"/>
              </a:lnSpc>
              <a:defRPr/>
            </a:pPr>
            <a:r>
              <a:rPr lang="en-US" dirty="0" smtClean="0"/>
              <a:t>Digital Signal Processing for SST link</a:t>
            </a:r>
          </a:p>
          <a:p>
            <a:pPr lvl="2" eaLnBrk="1" hangingPunct="1">
              <a:lnSpc>
                <a:spcPct val="90000"/>
              </a:lnSpc>
              <a:defRPr/>
            </a:pPr>
            <a:r>
              <a:rPr lang="en-US" dirty="0" smtClean="0"/>
              <a:t>GPS Tracking for Orbit Determination</a:t>
            </a:r>
          </a:p>
          <a:p>
            <a:pPr lvl="2" eaLnBrk="1" hangingPunct="1">
              <a:lnSpc>
                <a:spcPct val="90000"/>
              </a:lnSpc>
              <a:defRPr/>
            </a:pPr>
            <a:r>
              <a:rPr lang="en-US" dirty="0" smtClean="0"/>
              <a:t>Proven, Geodetic Quality Space Receiver</a:t>
            </a:r>
          </a:p>
          <a:p>
            <a:pPr eaLnBrk="1" hangingPunct="1">
              <a:lnSpc>
                <a:spcPct val="90000"/>
              </a:lnSpc>
              <a:defRPr/>
            </a:pPr>
            <a:r>
              <a:rPr lang="en-US" u="sng" dirty="0" smtClean="0">
                <a:cs typeface="+mn-cs"/>
              </a:rPr>
              <a:t>Ultra-Stable Oscillator:</a:t>
            </a:r>
          </a:p>
          <a:p>
            <a:pPr lvl="2" eaLnBrk="1" hangingPunct="1">
              <a:lnSpc>
                <a:spcPct val="90000"/>
              </a:lnSpc>
              <a:defRPr/>
            </a:pPr>
            <a:r>
              <a:rPr lang="en-US" dirty="0" smtClean="0"/>
              <a:t>Frequency reference</a:t>
            </a:r>
          </a:p>
          <a:p>
            <a:pPr lvl="2" eaLnBrk="1" hangingPunct="1">
              <a:lnSpc>
                <a:spcPct val="90000"/>
              </a:lnSpc>
              <a:defRPr/>
            </a:pPr>
            <a:r>
              <a:rPr lang="en-US" dirty="0" smtClean="0"/>
              <a:t>JHU/APL Mars Observer heritage</a:t>
            </a:r>
          </a:p>
          <a:p>
            <a:pPr eaLnBrk="1" hangingPunct="1">
              <a:lnSpc>
                <a:spcPct val="90000"/>
              </a:lnSpc>
              <a:defRPr/>
            </a:pPr>
            <a:r>
              <a:rPr lang="en-US" u="sng" dirty="0" smtClean="0">
                <a:cs typeface="+mn-cs"/>
              </a:rPr>
              <a:t>Accelerometer:</a:t>
            </a:r>
          </a:p>
          <a:p>
            <a:pPr lvl="2" eaLnBrk="1" hangingPunct="1">
              <a:lnSpc>
                <a:spcPct val="90000"/>
              </a:lnSpc>
              <a:defRPr/>
            </a:pPr>
            <a:r>
              <a:rPr lang="en-US" dirty="0" smtClean="0"/>
              <a:t>For modeling of non-gravitational accelerations</a:t>
            </a:r>
          </a:p>
          <a:p>
            <a:pPr lvl="2" eaLnBrk="1" hangingPunct="1">
              <a:lnSpc>
                <a:spcPct val="90000"/>
              </a:lnSpc>
              <a:defRPr/>
            </a:pPr>
            <a:r>
              <a:rPr lang="en-US" dirty="0" smtClean="0"/>
              <a:t>Obviates need for expensive drag compensation mechanisms</a:t>
            </a:r>
          </a:p>
          <a:p>
            <a:pPr lvl="2" eaLnBrk="1" hangingPunct="1">
              <a:lnSpc>
                <a:spcPct val="90000"/>
              </a:lnSpc>
              <a:defRPr/>
            </a:pPr>
            <a:r>
              <a:rPr lang="en-US" dirty="0" smtClean="0"/>
              <a:t>Refinement of STAR accelerometer, from CHAMP heritage</a:t>
            </a:r>
          </a:p>
          <a:p>
            <a:pPr eaLnBrk="1" hangingPunct="1">
              <a:lnSpc>
                <a:spcPct val="90000"/>
              </a:lnSpc>
              <a:defRPr/>
            </a:pPr>
            <a:endParaRPr lang="en-US" dirty="0" smtClean="0">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b="1" dirty="0" smtClean="0">
                <a:cs typeface="+mj-cs"/>
              </a:rPr>
              <a:t>The GRACE Satellites</a:t>
            </a:r>
          </a:p>
        </p:txBody>
      </p:sp>
      <p:pic>
        <p:nvPicPr>
          <p:cNvPr id="373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61999"/>
            <a:ext cx="4876800" cy="599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spli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46326"/>
            <a:ext cx="10026385" cy="2835275"/>
          </a:xfrm>
          <a:prstGeom prst="rect">
            <a:avLst/>
          </a:prstGeom>
          <a:solidFill>
            <a:srgbClr val="FFFFFF"/>
          </a:solidFill>
          <a:ln>
            <a:noFill/>
          </a:ln>
          <a:effectLst/>
          <a:extLst/>
        </p:spPr>
      </p:pic>
      <p:sp>
        <p:nvSpPr>
          <p:cNvPr id="288770" name="Rectangle 2"/>
          <p:cNvSpPr>
            <a:spLocks noGrp="1" noChangeArrowheads="1"/>
          </p:cNvSpPr>
          <p:nvPr>
            <p:ph type="title"/>
          </p:nvPr>
        </p:nvSpPr>
        <p:spPr/>
        <p:txBody>
          <a:bodyPr/>
          <a:lstStyle/>
          <a:p>
            <a:pPr eaLnBrk="1" hangingPunct="1">
              <a:defRPr/>
            </a:pPr>
            <a:r>
              <a:rPr lang="en-US" b="1" dirty="0" smtClean="0">
                <a:cs typeface="+mj-cs"/>
              </a:rPr>
              <a:t>Accelerometer Concept</a:t>
            </a:r>
          </a:p>
        </p:txBody>
      </p:sp>
      <p:sp>
        <p:nvSpPr>
          <p:cNvPr id="288771" name="Line 3"/>
          <p:cNvSpPr>
            <a:spLocks noChangeShapeType="1"/>
          </p:cNvSpPr>
          <p:nvPr/>
        </p:nvSpPr>
        <p:spPr bwMode="auto">
          <a:xfrm flipH="1">
            <a:off x="990600" y="3987800"/>
            <a:ext cx="247650" cy="0"/>
          </a:xfrm>
          <a:prstGeom prst="line">
            <a:avLst/>
          </a:prstGeom>
          <a:noFill/>
          <a:ln w="57150">
            <a:solidFill>
              <a:srgbClr val="16161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772" name="Line 4"/>
          <p:cNvSpPr>
            <a:spLocks noChangeShapeType="1"/>
          </p:cNvSpPr>
          <p:nvPr/>
        </p:nvSpPr>
        <p:spPr bwMode="auto">
          <a:xfrm flipH="1">
            <a:off x="9410700" y="3987800"/>
            <a:ext cx="247650" cy="0"/>
          </a:xfrm>
          <a:prstGeom prst="line">
            <a:avLst/>
          </a:prstGeom>
          <a:noFill/>
          <a:ln w="57150">
            <a:solidFill>
              <a:srgbClr val="16161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773" name="Line 5"/>
          <p:cNvSpPr>
            <a:spLocks noChangeShapeType="1"/>
          </p:cNvSpPr>
          <p:nvPr/>
        </p:nvSpPr>
        <p:spPr bwMode="auto">
          <a:xfrm flipV="1">
            <a:off x="7512050" y="2997200"/>
            <a:ext cx="1733550" cy="0"/>
          </a:xfrm>
          <a:prstGeom prst="line">
            <a:avLst/>
          </a:prstGeom>
          <a:noFill/>
          <a:ln w="57150">
            <a:solidFill>
              <a:srgbClr val="22FFF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774" name="Text Box 6"/>
          <p:cNvSpPr txBox="1">
            <a:spLocks noChangeArrowheads="1"/>
          </p:cNvSpPr>
          <p:nvPr/>
        </p:nvSpPr>
        <p:spPr bwMode="auto">
          <a:xfrm>
            <a:off x="7842250" y="2616201"/>
            <a:ext cx="6848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dirty="0">
                <a:solidFill>
                  <a:schemeClr val="bg2">
                    <a:lumMod val="60000"/>
                    <a:lumOff val="40000"/>
                  </a:schemeClr>
                </a:solidFill>
                <a:cs typeface="+mn-cs"/>
              </a:rPr>
              <a:t>Drag</a:t>
            </a:r>
          </a:p>
        </p:txBody>
      </p:sp>
      <p:sp>
        <p:nvSpPr>
          <p:cNvPr id="288775" name="Line 7"/>
          <p:cNvSpPr>
            <a:spLocks noChangeShapeType="1"/>
          </p:cNvSpPr>
          <p:nvPr/>
        </p:nvSpPr>
        <p:spPr bwMode="auto">
          <a:xfrm flipV="1">
            <a:off x="6769100" y="1473200"/>
            <a:ext cx="0" cy="914400"/>
          </a:xfrm>
          <a:prstGeom prst="line">
            <a:avLst/>
          </a:prstGeom>
          <a:noFill/>
          <a:ln w="57150">
            <a:solidFill>
              <a:srgbClr val="22FFF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8776" name="Text Box 8"/>
          <p:cNvSpPr txBox="1">
            <a:spLocks noChangeArrowheads="1"/>
          </p:cNvSpPr>
          <p:nvPr/>
        </p:nvSpPr>
        <p:spPr bwMode="auto">
          <a:xfrm>
            <a:off x="6851650" y="1441450"/>
            <a:ext cx="17389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dirty="0">
                <a:solidFill>
                  <a:srgbClr val="FFFF0A"/>
                </a:solidFill>
                <a:cs typeface="+mn-cs"/>
              </a:rPr>
              <a:t>Solar Radiation</a:t>
            </a:r>
          </a:p>
          <a:p>
            <a:pPr>
              <a:defRPr/>
            </a:pPr>
            <a:r>
              <a:rPr lang="en-US" sz="1800" b="1" dirty="0">
                <a:solidFill>
                  <a:srgbClr val="FFFF0A"/>
                </a:solidFill>
                <a:cs typeface="+mn-cs"/>
              </a:rPr>
              <a:t>Pressure</a:t>
            </a:r>
          </a:p>
        </p:txBody>
      </p:sp>
      <p:sp>
        <p:nvSpPr>
          <p:cNvPr id="288778" name="Rectangle 10"/>
          <p:cNvSpPr>
            <a:spLocks noChangeArrowheads="1"/>
          </p:cNvSpPr>
          <p:nvPr/>
        </p:nvSpPr>
        <p:spPr bwMode="auto">
          <a:xfrm>
            <a:off x="8089900" y="3657600"/>
            <a:ext cx="1238250" cy="228600"/>
          </a:xfrm>
          <a:prstGeom prst="rect">
            <a:avLst/>
          </a:prstGeom>
          <a:solidFill>
            <a:srgbClr val="FFFFFF"/>
          </a:solidFill>
          <a:ln>
            <a:noFill/>
          </a:ln>
          <a:effectLst/>
          <a:extLst/>
        </p:spPr>
        <p:txBody>
          <a:bodyPr wrap="none" anchor="ctr"/>
          <a:lstStyle/>
          <a:p>
            <a:pPr>
              <a:defRPr/>
            </a:pPr>
            <a:endParaRPr lang="en-US">
              <a:cs typeface="+mn-cs"/>
            </a:endParaRPr>
          </a:p>
        </p:txBody>
      </p:sp>
      <p:sp>
        <p:nvSpPr>
          <p:cNvPr id="288779" name="Rectangle 11"/>
          <p:cNvSpPr>
            <a:spLocks noChangeArrowheads="1"/>
          </p:cNvSpPr>
          <p:nvPr/>
        </p:nvSpPr>
        <p:spPr bwMode="auto">
          <a:xfrm>
            <a:off x="8172450" y="4038600"/>
            <a:ext cx="908050" cy="152400"/>
          </a:xfrm>
          <a:prstGeom prst="rect">
            <a:avLst/>
          </a:prstGeom>
          <a:solidFill>
            <a:srgbClr val="FFFFFF"/>
          </a:solidFill>
          <a:ln>
            <a:noFill/>
          </a:ln>
          <a:effectLst/>
          <a:extLst/>
        </p:spPr>
        <p:txBody>
          <a:bodyPr wrap="none" anchor="ctr"/>
          <a:lstStyle/>
          <a:p>
            <a:pPr>
              <a:defRPr/>
            </a:pPr>
            <a:endParaRPr lang="en-US">
              <a:cs typeface="+mn-cs"/>
            </a:endParaRPr>
          </a:p>
        </p:txBody>
      </p:sp>
    </p:spTree>
  </p:cSld>
  <p:clrMapOvr>
    <a:masterClrMapping/>
  </p:clrMapOvr>
  <p:transition>
    <p:spli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26"/>
          <p:cNvSpPr>
            <a:spLocks noGrp="1" noChangeArrowheads="1"/>
          </p:cNvSpPr>
          <p:nvPr>
            <p:ph type="title"/>
          </p:nvPr>
        </p:nvSpPr>
        <p:spPr/>
        <p:txBody>
          <a:bodyPr/>
          <a:lstStyle/>
          <a:p>
            <a:pPr eaLnBrk="1" hangingPunct="1">
              <a:defRPr/>
            </a:pPr>
            <a:r>
              <a:rPr lang="en-US" b="1" dirty="0" smtClean="0">
                <a:cs typeface="+mj-cs"/>
              </a:rPr>
              <a:t>Future Missions: Drag Free?</a:t>
            </a:r>
          </a:p>
        </p:txBody>
      </p:sp>
      <p:pic>
        <p:nvPicPr>
          <p:cNvPr id="290819"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2000"/>
            <a:ext cx="10026385" cy="3454400"/>
          </a:xfrm>
          <a:prstGeom prst="rect">
            <a:avLst/>
          </a:prstGeom>
          <a:solidFill>
            <a:schemeClr val="tx1"/>
          </a:solidFill>
          <a:ln>
            <a:noFill/>
          </a:ln>
          <a:effectLst/>
          <a:extLst/>
        </p:spPr>
      </p:pic>
      <p:sp>
        <p:nvSpPr>
          <p:cNvPr id="290820" name="Line 1028"/>
          <p:cNvSpPr>
            <a:spLocks noChangeShapeType="1"/>
          </p:cNvSpPr>
          <p:nvPr/>
        </p:nvSpPr>
        <p:spPr bwMode="auto">
          <a:xfrm flipH="1">
            <a:off x="990600" y="3987800"/>
            <a:ext cx="247650" cy="0"/>
          </a:xfrm>
          <a:prstGeom prst="line">
            <a:avLst/>
          </a:prstGeom>
          <a:noFill/>
          <a:ln w="57150">
            <a:solidFill>
              <a:schemeClr val="accent4">
                <a:lumMod val="10000"/>
              </a:schemeClr>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821" name="Line 1029"/>
          <p:cNvSpPr>
            <a:spLocks noChangeShapeType="1"/>
          </p:cNvSpPr>
          <p:nvPr/>
        </p:nvSpPr>
        <p:spPr bwMode="auto">
          <a:xfrm flipH="1">
            <a:off x="9410700" y="3987800"/>
            <a:ext cx="247650" cy="0"/>
          </a:xfrm>
          <a:prstGeom prst="line">
            <a:avLst/>
          </a:prstGeom>
          <a:noFill/>
          <a:ln w="57150">
            <a:solidFill>
              <a:srgbClr val="16161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822" name="Line 1030"/>
          <p:cNvSpPr>
            <a:spLocks noChangeShapeType="1"/>
          </p:cNvSpPr>
          <p:nvPr/>
        </p:nvSpPr>
        <p:spPr bwMode="auto">
          <a:xfrm flipV="1">
            <a:off x="7512050" y="2997200"/>
            <a:ext cx="1733550" cy="0"/>
          </a:xfrm>
          <a:prstGeom prst="line">
            <a:avLst/>
          </a:prstGeom>
          <a:noFill/>
          <a:ln w="57150">
            <a:solidFill>
              <a:srgbClr val="22FFF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823" name="Text Box 1031"/>
          <p:cNvSpPr txBox="1">
            <a:spLocks noChangeArrowheads="1"/>
          </p:cNvSpPr>
          <p:nvPr/>
        </p:nvSpPr>
        <p:spPr bwMode="auto">
          <a:xfrm>
            <a:off x="7842250" y="2616201"/>
            <a:ext cx="6848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dirty="0">
                <a:solidFill>
                  <a:srgbClr val="4040FF"/>
                </a:solidFill>
                <a:cs typeface="+mn-cs"/>
              </a:rPr>
              <a:t>Drag</a:t>
            </a:r>
          </a:p>
        </p:txBody>
      </p:sp>
      <p:sp>
        <p:nvSpPr>
          <p:cNvPr id="290824" name="Line 1032"/>
          <p:cNvSpPr>
            <a:spLocks noChangeShapeType="1"/>
          </p:cNvSpPr>
          <p:nvPr/>
        </p:nvSpPr>
        <p:spPr bwMode="auto">
          <a:xfrm flipV="1">
            <a:off x="6769100" y="1473200"/>
            <a:ext cx="0" cy="914400"/>
          </a:xfrm>
          <a:prstGeom prst="line">
            <a:avLst/>
          </a:prstGeom>
          <a:noFill/>
          <a:ln w="57150">
            <a:solidFill>
              <a:srgbClr val="22FFF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825" name="Text Box 1033"/>
          <p:cNvSpPr txBox="1">
            <a:spLocks noChangeArrowheads="1"/>
          </p:cNvSpPr>
          <p:nvPr/>
        </p:nvSpPr>
        <p:spPr bwMode="auto">
          <a:xfrm>
            <a:off x="6851650" y="1371600"/>
            <a:ext cx="17389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dirty="0">
                <a:solidFill>
                  <a:srgbClr val="FFFF0A"/>
                </a:solidFill>
                <a:cs typeface="+mn-cs"/>
              </a:rPr>
              <a:t>Solar Radiation</a:t>
            </a:r>
          </a:p>
          <a:p>
            <a:pPr>
              <a:defRPr/>
            </a:pPr>
            <a:r>
              <a:rPr lang="en-US" sz="1800" b="1" dirty="0">
                <a:solidFill>
                  <a:srgbClr val="FFFF0A"/>
                </a:solidFill>
                <a:cs typeface="+mn-cs"/>
              </a:rPr>
              <a:t>Pressure</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7" name="Object 3"/>
          <p:cNvGraphicFramePr>
            <a:graphicFrameLocks noChangeAspect="1"/>
          </p:cNvGraphicFramePr>
          <p:nvPr>
            <p:extLst>
              <p:ext uri="{D42A27DB-BD31-4B8C-83A1-F6EECF244321}">
                <p14:modId xmlns:p14="http://schemas.microsoft.com/office/powerpoint/2010/main" val="3690747437"/>
              </p:ext>
            </p:extLst>
          </p:nvPr>
        </p:nvGraphicFramePr>
        <p:xfrm>
          <a:off x="321602" y="2811464"/>
          <a:ext cx="9262798" cy="930275"/>
        </p:xfrm>
        <a:graphic>
          <a:graphicData uri="http://schemas.openxmlformats.org/presentationml/2006/ole">
            <mc:AlternateContent xmlns:mc="http://schemas.openxmlformats.org/markup-compatibility/2006">
              <mc:Choice xmlns:v="urn:schemas-microsoft-com:vml" Requires="v">
                <p:oleObj spid="_x0000_s9298" name="Equation" r:id="rId4" imgW="4533900" imgH="495300" progId="Equation.3">
                  <p:embed/>
                </p:oleObj>
              </mc:Choice>
              <mc:Fallback>
                <p:oleObj name="Equation" r:id="rId4" imgW="4533900" imgH="495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02" y="2811464"/>
                        <a:ext cx="9262798" cy="930275"/>
                      </a:xfrm>
                      <a:prstGeom prst="rect">
                        <a:avLst/>
                      </a:prstGeom>
                      <a:solidFill>
                        <a:srgbClr val="FFFFFF"/>
                      </a:solidFill>
                      <a:ln>
                        <a:noFill/>
                      </a:ln>
                      <a:effectLst/>
                    </p:spPr>
                  </p:pic>
                </p:oleObj>
              </mc:Fallback>
            </mc:AlternateContent>
          </a:graphicData>
        </a:graphic>
      </p:graphicFrame>
      <p:sp>
        <p:nvSpPr>
          <p:cNvPr id="9218" name="Text Box 6"/>
          <p:cNvSpPr txBox="1">
            <a:spLocks noChangeArrowheads="1"/>
          </p:cNvSpPr>
          <p:nvPr/>
        </p:nvSpPr>
        <p:spPr bwMode="auto">
          <a:xfrm>
            <a:off x="949325" y="1066800"/>
            <a:ext cx="8007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dirty="0">
                <a:latin typeface="Arial" charset="0"/>
              </a:rPr>
              <a:t>Changes in the gravity coefficients used to describe the geoid height can be expressed in terms of change in surface mass </a:t>
            </a:r>
            <a:r>
              <a:rPr lang="en-US" dirty="0" smtClean="0">
                <a:latin typeface="Arial" charset="0"/>
              </a:rPr>
              <a:t>density:</a:t>
            </a:r>
            <a:endParaRPr lang="en-US" dirty="0">
              <a:latin typeface="Arial" charset="0"/>
            </a:endParaRPr>
          </a:p>
        </p:txBody>
      </p:sp>
      <p:sp>
        <p:nvSpPr>
          <p:cNvPr id="9220" name="Text Box 9"/>
          <p:cNvSpPr txBox="1">
            <a:spLocks noChangeArrowheads="1"/>
          </p:cNvSpPr>
          <p:nvPr/>
        </p:nvSpPr>
        <p:spPr bwMode="auto">
          <a:xfrm>
            <a:off x="1031875" y="4495800"/>
            <a:ext cx="78422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atin typeface="Arial" charset="0"/>
              </a:rPr>
              <a:t>Where </a:t>
            </a:r>
            <a:r>
              <a:rPr lang="en-US" i="1">
                <a:latin typeface="Arial" charset="0"/>
                <a:sym typeface="Symbol" charset="0"/>
              </a:rPr>
              <a:t>k</a:t>
            </a:r>
            <a:r>
              <a:rPr lang="en-US" i="1" baseline="-25000">
                <a:latin typeface="Arial" charset="0"/>
                <a:sym typeface="Symbol" charset="0"/>
              </a:rPr>
              <a:t>l</a:t>
            </a:r>
            <a:r>
              <a:rPr lang="en-US" i="1">
                <a:latin typeface="Arial" charset="0"/>
                <a:sym typeface="Symbol" charset="0"/>
              </a:rPr>
              <a:t> </a:t>
            </a:r>
            <a:r>
              <a:rPr lang="en-US">
                <a:latin typeface="Arial" charset="0"/>
                <a:sym typeface="Symbol" charset="0"/>
              </a:rPr>
              <a:t>is the load love number of degree </a:t>
            </a:r>
            <a:r>
              <a:rPr lang="en-US" i="1">
                <a:latin typeface="Arial" charset="0"/>
                <a:sym typeface="Symbol" charset="0"/>
              </a:rPr>
              <a:t>l</a:t>
            </a:r>
            <a:r>
              <a:rPr lang="en-US">
                <a:latin typeface="Arial" charset="0"/>
                <a:sym typeface="Symbol" charset="0"/>
              </a:rPr>
              <a:t>, and which represents the effect of the Earth</a:t>
            </a:r>
            <a:r>
              <a:rPr lang="ja-JP" altLang="en-US">
                <a:latin typeface="Arial" charset="0"/>
                <a:sym typeface="Symbol" charset="0"/>
              </a:rPr>
              <a:t>’</a:t>
            </a:r>
            <a:r>
              <a:rPr lang="en-US" altLang="ja-JP">
                <a:latin typeface="Arial" charset="0"/>
                <a:sym typeface="Symbol" charset="0"/>
              </a:rPr>
              <a:t>s elastic response to a change in surface load.</a:t>
            </a:r>
            <a:endParaRPr lang="en-US">
              <a:latin typeface="Arial" charset="0"/>
            </a:endParaRPr>
          </a:p>
        </p:txBody>
      </p:sp>
      <p:sp>
        <p:nvSpPr>
          <p:cNvPr id="9221" name="Title 6"/>
          <p:cNvSpPr>
            <a:spLocks noGrp="1"/>
          </p:cNvSpPr>
          <p:nvPr>
            <p:ph type="title"/>
          </p:nvPr>
        </p:nvSpPr>
        <p:spPr/>
        <p:txBody>
          <a:bodyPr/>
          <a:lstStyle/>
          <a:p>
            <a:r>
              <a:rPr lang="en-US" b="1" dirty="0">
                <a:latin typeface="Helvetica Neue" charset="0"/>
                <a:ea typeface="ＭＳ Ｐゴシック" charset="0"/>
              </a:rPr>
              <a:t>Surface Mass Density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 y="2439988"/>
            <a:ext cx="3962400"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ext Box 5"/>
          <p:cNvSpPr txBox="1">
            <a:spLocks noChangeArrowheads="1"/>
          </p:cNvSpPr>
          <p:nvPr/>
        </p:nvSpPr>
        <p:spPr bwMode="auto">
          <a:xfrm>
            <a:off x="825500" y="5638801"/>
            <a:ext cx="825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600">
                <a:latin typeface="Arial" charset="0"/>
              </a:rPr>
              <a:t>Estimates of the square root of the contribution to the variance of the inferred surface mass anomaly due to GRACE satellite measurement error.</a:t>
            </a:r>
            <a:endParaRPr lang="en-US">
              <a:latin typeface="Arial" charset="0"/>
            </a:endParaRPr>
          </a:p>
        </p:txBody>
      </p:sp>
      <p:sp>
        <p:nvSpPr>
          <p:cNvPr id="12291" name="Text Box 6"/>
          <p:cNvSpPr txBox="1">
            <a:spLocks noChangeArrowheads="1"/>
          </p:cNvSpPr>
          <p:nvPr/>
        </p:nvSpPr>
        <p:spPr bwMode="auto">
          <a:xfrm>
            <a:off x="660400" y="685800"/>
            <a:ext cx="85852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dirty="0">
                <a:latin typeface="Arial" charset="0"/>
              </a:rPr>
              <a:t>GRACE measurement error increases for high-degree, short-wavelength gravity coefficients. </a:t>
            </a:r>
          </a:p>
          <a:p>
            <a:pPr>
              <a:spcBef>
                <a:spcPct val="50000"/>
              </a:spcBef>
            </a:pPr>
            <a:r>
              <a:rPr lang="en-US" dirty="0">
                <a:latin typeface="Arial" charset="0"/>
              </a:rPr>
              <a:t>Correlation between these errors results in longitudinal stripes in mapped anomaly fields.</a:t>
            </a:r>
          </a:p>
        </p:txBody>
      </p:sp>
      <p:pic>
        <p:nvPicPr>
          <p:cNvPr id="1229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651" y="2897188"/>
            <a:ext cx="4098264"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0" y="5056188"/>
            <a:ext cx="295976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10"/>
          <p:cNvSpPr txBox="1">
            <a:spLocks noChangeArrowheads="1"/>
          </p:cNvSpPr>
          <p:nvPr/>
        </p:nvSpPr>
        <p:spPr bwMode="auto">
          <a:xfrm>
            <a:off x="8585200" y="5129213"/>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400">
                <a:latin typeface="Arial" charset="0"/>
              </a:rPr>
              <a:t>mm</a:t>
            </a:r>
          </a:p>
        </p:txBody>
      </p:sp>
      <p:sp>
        <p:nvSpPr>
          <p:cNvPr id="12295" name="Text Box 11"/>
          <p:cNvSpPr txBox="1">
            <a:spLocks noChangeArrowheads="1"/>
          </p:cNvSpPr>
          <p:nvPr/>
        </p:nvSpPr>
        <p:spPr bwMode="auto">
          <a:xfrm>
            <a:off x="5613400" y="2438400"/>
            <a:ext cx="338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pPr>
            <a:r>
              <a:rPr lang="en-US" sz="1400">
                <a:latin typeface="Arial" charset="0"/>
              </a:rPr>
              <a:t>GRACE Unsmoothed mass anomaly</a:t>
            </a:r>
          </a:p>
        </p:txBody>
      </p:sp>
      <p:sp>
        <p:nvSpPr>
          <p:cNvPr id="12296" name="Title 8"/>
          <p:cNvSpPr>
            <a:spLocks noGrp="1"/>
          </p:cNvSpPr>
          <p:nvPr>
            <p:ph type="title"/>
          </p:nvPr>
        </p:nvSpPr>
        <p:spPr/>
        <p:txBody>
          <a:bodyPr/>
          <a:lstStyle/>
          <a:p>
            <a:r>
              <a:rPr lang="en-US" b="1" dirty="0">
                <a:latin typeface="Helvetica Neue" charset="0"/>
                <a:ea typeface="ＭＳ Ｐゴシック" charset="0"/>
              </a:rPr>
              <a:t>GRACE Errors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5"/>
          <p:cNvSpPr txBox="1">
            <a:spLocks noChangeArrowheads="1"/>
          </p:cNvSpPr>
          <p:nvPr/>
        </p:nvSpPr>
        <p:spPr bwMode="auto">
          <a:xfrm>
            <a:off x="1485900" y="5181600"/>
            <a:ext cx="34671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 typeface="Arial" charset="0"/>
              <a:buAutoNum type="alphaLcPeriod"/>
            </a:pPr>
            <a:r>
              <a:rPr lang="en-US">
                <a:latin typeface="Arial" charset="0"/>
              </a:rPr>
              <a:t>Unsmoothed</a:t>
            </a:r>
          </a:p>
          <a:p>
            <a:pPr>
              <a:spcBef>
                <a:spcPct val="50000"/>
              </a:spcBef>
              <a:buFont typeface="Arial" charset="0"/>
              <a:buAutoNum type="alphaLcPeriod"/>
            </a:pPr>
            <a:r>
              <a:rPr lang="en-US">
                <a:latin typeface="Arial" charset="0"/>
              </a:rPr>
              <a:t>250 km halfwidth</a:t>
            </a:r>
          </a:p>
        </p:txBody>
      </p:sp>
      <p:sp>
        <p:nvSpPr>
          <p:cNvPr id="14338" name="Text Box 6"/>
          <p:cNvSpPr txBox="1">
            <a:spLocks noChangeArrowheads="1"/>
          </p:cNvSpPr>
          <p:nvPr/>
        </p:nvSpPr>
        <p:spPr bwMode="auto">
          <a:xfrm>
            <a:off x="5118100" y="5181600"/>
            <a:ext cx="40449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 typeface="Arial" charset="0"/>
              <a:buNone/>
            </a:pPr>
            <a:r>
              <a:rPr lang="en-US">
                <a:latin typeface="Arial" charset="0"/>
              </a:rPr>
              <a:t>c. 500 km halfwidth</a:t>
            </a:r>
          </a:p>
          <a:p>
            <a:pPr>
              <a:spcBef>
                <a:spcPct val="50000"/>
              </a:spcBef>
              <a:buFont typeface="Arial" charset="0"/>
              <a:buNone/>
            </a:pPr>
            <a:r>
              <a:rPr lang="en-US">
                <a:latin typeface="Arial" charset="0"/>
              </a:rPr>
              <a:t>d. 750 km halfwidth</a:t>
            </a:r>
          </a:p>
        </p:txBody>
      </p:sp>
      <p:pic>
        <p:nvPicPr>
          <p:cNvPr id="1433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838200"/>
            <a:ext cx="619125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11"/>
          <p:cNvSpPr txBox="1">
            <a:spLocks noChangeArrowheads="1"/>
          </p:cNvSpPr>
          <p:nvPr/>
        </p:nvSpPr>
        <p:spPr bwMode="auto">
          <a:xfrm>
            <a:off x="8015949" y="6384926"/>
            <a:ext cx="1890051"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000">
                <a:latin typeface="Arial" charset="0"/>
              </a:rPr>
              <a:t>(Swenson and Wahr, 2006)</a:t>
            </a:r>
          </a:p>
        </p:txBody>
      </p:sp>
      <p:sp>
        <p:nvSpPr>
          <p:cNvPr id="14342" name="Title 7"/>
          <p:cNvSpPr>
            <a:spLocks noGrp="1"/>
          </p:cNvSpPr>
          <p:nvPr>
            <p:ph type="title"/>
          </p:nvPr>
        </p:nvSpPr>
        <p:spPr>
          <a:xfrm>
            <a:off x="0" y="0"/>
            <a:ext cx="9906000" cy="476250"/>
          </a:xfrm>
        </p:spPr>
        <p:txBody>
          <a:bodyPr/>
          <a:lstStyle/>
          <a:p>
            <a:r>
              <a:rPr lang="en-US" sz="2800" b="1" dirty="0">
                <a:latin typeface="Helvetica Neue" charset="0"/>
                <a:ea typeface="ＭＳ Ｐゴシック" charset="0"/>
              </a:rPr>
              <a:t>Gaussian smoothing of GRACE mass anomaly maps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lstStyle/>
          <a:p>
            <a:pPr>
              <a:defRPr/>
            </a:pPr>
            <a:r>
              <a:rPr lang="en-US" b="1">
                <a:latin typeface="Tahoma" charset="0"/>
                <a:ea typeface="ＭＳ Ｐゴシック" charset="0"/>
                <a:cs typeface="ＭＳ Ｐゴシック" charset="0"/>
              </a:rPr>
              <a:t>Causes of Sea Level Change</a:t>
            </a:r>
          </a:p>
        </p:txBody>
      </p:sp>
      <p:sp>
        <p:nvSpPr>
          <p:cNvPr id="563203" name="Rectangle 3"/>
          <p:cNvSpPr>
            <a:spLocks noGrp="1" noChangeArrowheads="1"/>
          </p:cNvSpPr>
          <p:nvPr>
            <p:ph type="body" idx="1"/>
          </p:nvPr>
        </p:nvSpPr>
        <p:spPr/>
        <p:txBody>
          <a:bodyPr/>
          <a:lstStyle/>
          <a:p>
            <a:pPr>
              <a:defRPr/>
            </a:pPr>
            <a:r>
              <a:rPr lang="en-US" dirty="0">
                <a:latin typeface="Tahoma" charset="0"/>
                <a:ea typeface="ＭＳ Ｐゴシック" charset="0"/>
                <a:cs typeface="ＭＳ Ｐゴシック" charset="0"/>
              </a:rPr>
              <a:t>Thermal Expansion (~ 1 meter potential)</a:t>
            </a:r>
          </a:p>
          <a:p>
            <a:pPr>
              <a:defRPr/>
            </a:pPr>
            <a:r>
              <a:rPr lang="en-US" dirty="0">
                <a:latin typeface="Tahoma" charset="0"/>
                <a:ea typeface="ＭＳ Ｐゴシック" charset="0"/>
                <a:cs typeface="ＭＳ Ｐゴシック" charset="0"/>
              </a:rPr>
              <a:t>Water Exchange with Continents 	(potential)</a:t>
            </a:r>
          </a:p>
          <a:p>
            <a:pPr lvl="1">
              <a:defRPr/>
            </a:pPr>
            <a:r>
              <a:rPr lang="en-US" dirty="0">
                <a:latin typeface="Tahoma" charset="0"/>
                <a:ea typeface="ＭＳ Ｐゴシック" charset="0"/>
              </a:rPr>
              <a:t>Greenland Ice 					(7 meters)</a:t>
            </a:r>
          </a:p>
          <a:p>
            <a:pPr lvl="1">
              <a:defRPr/>
            </a:pPr>
            <a:r>
              <a:rPr lang="en-US" dirty="0">
                <a:latin typeface="Tahoma" charset="0"/>
                <a:ea typeface="ＭＳ Ｐゴシック" charset="0"/>
              </a:rPr>
              <a:t>Antarctic Ice 					(60 meters)</a:t>
            </a:r>
          </a:p>
          <a:p>
            <a:pPr lvl="1">
              <a:defRPr/>
            </a:pPr>
            <a:r>
              <a:rPr lang="en-US" dirty="0">
                <a:latin typeface="Tahoma" charset="0"/>
                <a:ea typeface="ＭＳ Ｐゴシック" charset="0"/>
              </a:rPr>
              <a:t>Mountain Glaciers 			         (0.7 meter)</a:t>
            </a:r>
          </a:p>
          <a:p>
            <a:pPr lvl="1">
              <a:defRPr/>
            </a:pPr>
            <a:r>
              <a:rPr lang="en-US" dirty="0">
                <a:latin typeface="Tahoma" charset="0"/>
                <a:ea typeface="ＭＳ Ｐゴシック" charset="0"/>
              </a:rPr>
              <a:t>Terrestrial Water Storage Variations 	(&lt; 0.5 meter</a:t>
            </a:r>
            <a:r>
              <a:rPr lang="en-US" dirty="0" smtClean="0">
                <a:latin typeface="Tahoma" charset="0"/>
                <a:ea typeface="ＭＳ Ｐゴシック" charset="0"/>
              </a:rPr>
              <a:t>)</a:t>
            </a:r>
            <a:endParaRPr lang="en-US" dirty="0">
              <a:latin typeface="Tahoma" charset="0"/>
              <a:ea typeface="ＭＳ Ｐゴシック" charset="0"/>
            </a:endParaRPr>
          </a:p>
        </p:txBody>
      </p:sp>
      <p:graphicFrame>
        <p:nvGraphicFramePr>
          <p:cNvPr id="32771" name="Object 2"/>
          <p:cNvGraphicFramePr>
            <a:graphicFrameLocks noChangeAspect="1"/>
          </p:cNvGraphicFramePr>
          <p:nvPr>
            <p:extLst>
              <p:ext uri="{D42A27DB-BD31-4B8C-83A1-F6EECF244321}">
                <p14:modId xmlns:p14="http://schemas.microsoft.com/office/powerpoint/2010/main" val="3638135486"/>
              </p:ext>
            </p:extLst>
          </p:nvPr>
        </p:nvGraphicFramePr>
        <p:xfrm>
          <a:off x="533400" y="4267200"/>
          <a:ext cx="8839200" cy="1295400"/>
        </p:xfrm>
        <a:graphic>
          <a:graphicData uri="http://schemas.openxmlformats.org/presentationml/2006/ole">
            <mc:AlternateContent xmlns:mc="http://schemas.openxmlformats.org/markup-compatibility/2006">
              <mc:Choice xmlns:v="urn:schemas-microsoft-com:vml" Requires="v">
                <p:oleObj spid="_x0000_s57387" name="Equation" r:id="rId4" imgW="2946400" imgH="431800" progId="Equation.3">
                  <p:embed/>
                </p:oleObj>
              </mc:Choice>
              <mc:Fallback>
                <p:oleObj name="Equation" r:id="rId4" imgW="29464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267200"/>
                        <a:ext cx="8839200" cy="1295400"/>
                      </a:xfrm>
                      <a:prstGeom prst="rect">
                        <a:avLst/>
                      </a:prstGeom>
                      <a:solidFill>
                        <a:srgbClr val="F4FF0E"/>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5" name="Object 2"/>
          <p:cNvGraphicFramePr>
            <a:graphicFrameLocks noChangeAspect="1"/>
          </p:cNvGraphicFramePr>
          <p:nvPr>
            <p:extLst>
              <p:ext uri="{D42A27DB-BD31-4B8C-83A1-F6EECF244321}">
                <p14:modId xmlns:p14="http://schemas.microsoft.com/office/powerpoint/2010/main" val="38429205"/>
              </p:ext>
            </p:extLst>
          </p:nvPr>
        </p:nvGraphicFramePr>
        <p:xfrm>
          <a:off x="825500" y="1828801"/>
          <a:ext cx="7842250" cy="665163"/>
        </p:xfrm>
        <a:graphic>
          <a:graphicData uri="http://schemas.openxmlformats.org/presentationml/2006/ole">
            <mc:AlternateContent xmlns:mc="http://schemas.openxmlformats.org/markup-compatibility/2006">
              <mc:Choice xmlns:v="urn:schemas-microsoft-com:vml" Requires="v">
                <p:oleObj spid="_x0000_s15507" name="Equation" r:id="rId4" imgW="4572000" imgH="419100" progId="Equation.3">
                  <p:embed/>
                </p:oleObj>
              </mc:Choice>
              <mc:Fallback>
                <p:oleObj name="Equation" r:id="rId4" imgW="45720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00" y="1828801"/>
                        <a:ext cx="7842250" cy="665163"/>
                      </a:xfrm>
                      <a:prstGeom prst="rect">
                        <a:avLst/>
                      </a:prstGeom>
                      <a:solidFill>
                        <a:srgbClr val="FFFFFF"/>
                      </a:solidFill>
                      <a:ln>
                        <a:noFill/>
                      </a:ln>
                      <a:effectLst/>
                    </p:spPr>
                  </p:pic>
                </p:oleObj>
              </mc:Fallback>
            </mc:AlternateContent>
          </a:graphicData>
        </a:graphic>
      </p:graphicFrame>
      <p:graphicFrame>
        <p:nvGraphicFramePr>
          <p:cNvPr id="16386" name="Object 3"/>
          <p:cNvGraphicFramePr>
            <a:graphicFrameLocks noChangeAspect="1"/>
          </p:cNvGraphicFramePr>
          <p:nvPr>
            <p:extLst>
              <p:ext uri="{D42A27DB-BD31-4B8C-83A1-F6EECF244321}">
                <p14:modId xmlns:p14="http://schemas.microsoft.com/office/powerpoint/2010/main" val="3971819287"/>
              </p:ext>
            </p:extLst>
          </p:nvPr>
        </p:nvGraphicFramePr>
        <p:xfrm>
          <a:off x="1320800" y="3810001"/>
          <a:ext cx="3054350" cy="2424113"/>
        </p:xfrm>
        <a:graphic>
          <a:graphicData uri="http://schemas.openxmlformats.org/presentationml/2006/ole">
            <mc:AlternateContent xmlns:mc="http://schemas.openxmlformats.org/markup-compatibility/2006">
              <mc:Choice xmlns:v="urn:schemas-microsoft-com:vml" Requires="v">
                <p:oleObj spid="_x0000_s15508" name="Equation" r:id="rId6" imgW="1447800" imgH="1244600" progId="Equation.3">
                  <p:embed/>
                </p:oleObj>
              </mc:Choice>
              <mc:Fallback>
                <p:oleObj name="Equation" r:id="rId6" imgW="1447800" imgH="1244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0800" y="3810001"/>
                        <a:ext cx="3054350" cy="2424113"/>
                      </a:xfrm>
                      <a:prstGeom prst="rect">
                        <a:avLst/>
                      </a:prstGeom>
                      <a:solidFill>
                        <a:srgbClr val="FFFFFF"/>
                      </a:solidFill>
                      <a:ln>
                        <a:noFill/>
                      </a:ln>
                      <a:effectLst/>
                    </p:spPr>
                  </p:pic>
                </p:oleObj>
              </mc:Fallback>
            </mc:AlternateContent>
          </a:graphicData>
        </a:graphic>
      </p:graphicFrame>
      <p:graphicFrame>
        <p:nvGraphicFramePr>
          <p:cNvPr id="16387" name="Object 4"/>
          <p:cNvGraphicFramePr>
            <a:graphicFrameLocks noChangeAspect="1"/>
          </p:cNvGraphicFramePr>
          <p:nvPr>
            <p:extLst>
              <p:ext uri="{D42A27DB-BD31-4B8C-83A1-F6EECF244321}">
                <p14:modId xmlns:p14="http://schemas.microsoft.com/office/powerpoint/2010/main" val="1229916370"/>
              </p:ext>
            </p:extLst>
          </p:nvPr>
        </p:nvGraphicFramePr>
        <p:xfrm>
          <a:off x="5695950" y="4833939"/>
          <a:ext cx="1900370" cy="631825"/>
        </p:xfrm>
        <a:graphic>
          <a:graphicData uri="http://schemas.openxmlformats.org/presentationml/2006/ole">
            <mc:AlternateContent xmlns:mc="http://schemas.openxmlformats.org/markup-compatibility/2006">
              <mc:Choice xmlns:v="urn:schemas-microsoft-com:vml" Requires="v">
                <p:oleObj spid="_x0000_s15509" name="Equation" r:id="rId8" imgW="1092200" imgH="393700" progId="Equation.3">
                  <p:embed/>
                </p:oleObj>
              </mc:Choice>
              <mc:Fallback>
                <p:oleObj name="Equation" r:id="rId8" imgW="1092200" imgH="3937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5950" y="4833939"/>
                        <a:ext cx="1900370" cy="631825"/>
                      </a:xfrm>
                      <a:prstGeom prst="rect">
                        <a:avLst/>
                      </a:prstGeom>
                      <a:solidFill>
                        <a:srgbClr val="FFFFFF"/>
                      </a:solidFill>
                      <a:ln>
                        <a:noFill/>
                      </a:ln>
                      <a:effectLst/>
                    </p:spPr>
                  </p:pic>
                </p:oleObj>
              </mc:Fallback>
            </mc:AlternateContent>
          </a:graphicData>
        </a:graphic>
      </p:graphicFrame>
      <p:sp>
        <p:nvSpPr>
          <p:cNvPr id="16388" name="Text Box 7"/>
          <p:cNvSpPr txBox="1">
            <a:spLocks noChangeArrowheads="1"/>
          </p:cNvSpPr>
          <p:nvPr/>
        </p:nvSpPr>
        <p:spPr bwMode="auto">
          <a:xfrm>
            <a:off x="5613400" y="5486401"/>
            <a:ext cx="330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a = Earth radius</a:t>
            </a:r>
            <a:br>
              <a:rPr lang="en-US" sz="2000">
                <a:latin typeface="Arial" charset="0"/>
              </a:rPr>
            </a:br>
            <a:r>
              <a:rPr lang="en-US" sz="2000">
                <a:latin typeface="Arial" charset="0"/>
              </a:rPr>
              <a:t>r = Gaussian half-width</a:t>
            </a:r>
            <a:endParaRPr lang="en-US">
              <a:latin typeface="Arial" charset="0"/>
            </a:endParaRPr>
          </a:p>
        </p:txBody>
      </p:sp>
      <p:sp>
        <p:nvSpPr>
          <p:cNvPr id="16389" name="Text Box 8"/>
          <p:cNvSpPr txBox="1">
            <a:spLocks noChangeArrowheads="1"/>
          </p:cNvSpPr>
          <p:nvPr/>
        </p:nvSpPr>
        <p:spPr bwMode="auto">
          <a:xfrm>
            <a:off x="1485900" y="2819401"/>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atin typeface="Arial" charset="0"/>
              </a:rPr>
              <a:t>Using the following recursive relationship to determine averaging coefficients W</a:t>
            </a:r>
            <a:r>
              <a:rPr lang="en-US" i="1" baseline="-25000">
                <a:latin typeface="Arial" charset="0"/>
              </a:rPr>
              <a:t>l</a:t>
            </a:r>
            <a:r>
              <a:rPr lang="en-US">
                <a:latin typeface="Arial" charset="0"/>
              </a:rPr>
              <a:t>:</a:t>
            </a:r>
          </a:p>
        </p:txBody>
      </p:sp>
      <p:sp>
        <p:nvSpPr>
          <p:cNvPr id="16390" name="Text Box 9"/>
          <p:cNvSpPr txBox="1">
            <a:spLocks noChangeArrowheads="1"/>
          </p:cNvSpPr>
          <p:nvPr/>
        </p:nvSpPr>
        <p:spPr bwMode="auto">
          <a:xfrm>
            <a:off x="5695950" y="4343401"/>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2000">
                <a:latin typeface="Arial" charset="0"/>
              </a:rPr>
              <a:t>where</a:t>
            </a:r>
            <a:endParaRPr lang="en-US">
              <a:latin typeface="Arial" charset="0"/>
            </a:endParaRPr>
          </a:p>
        </p:txBody>
      </p:sp>
      <p:sp>
        <p:nvSpPr>
          <p:cNvPr id="16391" name="Text Box 10"/>
          <p:cNvSpPr txBox="1">
            <a:spLocks noChangeArrowheads="1"/>
          </p:cNvSpPr>
          <p:nvPr/>
        </p:nvSpPr>
        <p:spPr bwMode="auto">
          <a:xfrm>
            <a:off x="1238250" y="777876"/>
            <a:ext cx="7429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atin typeface="Arial" charset="0"/>
              </a:rPr>
              <a:t>A smoothed map of surface mass anomaly can be derived using the GRACE coefficients as:</a:t>
            </a:r>
          </a:p>
        </p:txBody>
      </p:sp>
      <p:sp>
        <p:nvSpPr>
          <p:cNvPr id="16392" name="Title 8"/>
          <p:cNvSpPr>
            <a:spLocks noGrp="1"/>
          </p:cNvSpPr>
          <p:nvPr>
            <p:ph type="title"/>
          </p:nvPr>
        </p:nvSpPr>
        <p:spPr/>
        <p:txBody>
          <a:bodyPr/>
          <a:lstStyle/>
          <a:p>
            <a:r>
              <a:rPr lang="en-US" b="1" dirty="0">
                <a:latin typeface="Helvetica Neue" charset="0"/>
                <a:ea typeface="ＭＳ Ｐゴシック" charset="0"/>
              </a:rPr>
              <a:t>Smoothed Mass Anomalies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57200" y="1066800"/>
            <a:ext cx="9067800" cy="4876800"/>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pic>
        <p:nvPicPr>
          <p:cNvPr id="8193" name="Picture 2" descr="figure.3.eps                                                   000147D7Users                          B2C9FD5B:"/>
          <p:cNvPicPr>
            <a:picLocks noChangeAspect="1" noChangeArrowheads="1"/>
          </p:cNvPicPr>
          <p:nvPr/>
        </p:nvPicPr>
        <p:blipFill>
          <a:blip r:embed="rId2">
            <a:extLst>
              <a:ext uri="{28A0092B-C50C-407E-A947-70E740481C1C}">
                <a14:useLocalDpi xmlns:a14="http://schemas.microsoft.com/office/drawing/2010/main" val="0"/>
              </a:ext>
            </a:extLst>
          </a:blip>
          <a:srcRect t="55789"/>
          <a:stretch>
            <a:fillRect/>
          </a:stretch>
        </p:blipFill>
        <p:spPr bwMode="auto">
          <a:xfrm>
            <a:off x="533400" y="1066800"/>
            <a:ext cx="89154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3"/>
          <p:cNvSpPr>
            <a:spLocks noGrp="1" noChangeArrowheads="1"/>
          </p:cNvSpPr>
          <p:nvPr>
            <p:ph type="title"/>
          </p:nvPr>
        </p:nvSpPr>
        <p:spPr/>
        <p:txBody>
          <a:bodyPr/>
          <a:lstStyle/>
          <a:p>
            <a:pPr eaLnBrk="1" hangingPunct="1"/>
            <a:r>
              <a:rPr lang="en-US" b="1" dirty="0">
                <a:latin typeface="Helvetica Neue" charset="0"/>
                <a:ea typeface="ＭＳ Ｐゴシック" charset="0"/>
                <a:cs typeface="ＭＳ Ｐゴシック" charset="0"/>
              </a:rPr>
              <a:t>Weighting Function</a:t>
            </a:r>
          </a:p>
        </p:txBody>
      </p:sp>
      <p:sp>
        <p:nvSpPr>
          <p:cNvPr id="8195" name="Text Box 5"/>
          <p:cNvSpPr txBox="1">
            <a:spLocks noChangeArrowheads="1"/>
          </p:cNvSpPr>
          <p:nvPr/>
        </p:nvSpPr>
        <p:spPr bwMode="auto">
          <a:xfrm>
            <a:off x="8007350" y="6019800"/>
            <a:ext cx="155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400" b="1">
                <a:solidFill>
                  <a:schemeClr val="hlink"/>
                </a:solidFill>
                <a:latin typeface="Times" charset="0"/>
                <a:ea typeface="ＭＳ Ｐゴシック" charset="0"/>
                <a:cs typeface="ＭＳ Ｐゴシック" charset="0"/>
              </a:defRPr>
            </a:lvl1pPr>
            <a:lvl2pPr marL="742950" indent="-285750" eaLnBrk="0" hangingPunct="0">
              <a:defRPr sz="1400" b="1">
                <a:solidFill>
                  <a:schemeClr val="hlink"/>
                </a:solidFill>
                <a:latin typeface="Times" charset="0"/>
                <a:ea typeface="ＭＳ Ｐゴシック" charset="0"/>
              </a:defRPr>
            </a:lvl2pPr>
            <a:lvl3pPr marL="1143000" indent="-228600" eaLnBrk="0" hangingPunct="0">
              <a:defRPr sz="1400" b="1">
                <a:solidFill>
                  <a:schemeClr val="hlink"/>
                </a:solidFill>
                <a:latin typeface="Times" charset="0"/>
                <a:ea typeface="ＭＳ Ｐゴシック" charset="0"/>
              </a:defRPr>
            </a:lvl3pPr>
            <a:lvl4pPr marL="1600200" indent="-228600" eaLnBrk="0" hangingPunct="0">
              <a:defRPr sz="1400" b="1">
                <a:solidFill>
                  <a:schemeClr val="hlink"/>
                </a:solidFill>
                <a:latin typeface="Times" charset="0"/>
                <a:ea typeface="ＭＳ Ｐゴシック" charset="0"/>
              </a:defRPr>
            </a:lvl4pPr>
            <a:lvl5pPr marL="2057400" indent="-228600" eaLnBrk="0" hangingPunct="0">
              <a:defRPr sz="1400" b="1">
                <a:solidFill>
                  <a:schemeClr val="hlink"/>
                </a:solidFill>
                <a:latin typeface="Times" charset="0"/>
                <a:ea typeface="ＭＳ Ｐゴシック" charset="0"/>
              </a:defRPr>
            </a:lvl5pPr>
            <a:lvl6pPr marL="2514600" indent="-228600" eaLnBrk="0" fontAlgn="base" hangingPunct="0">
              <a:spcBef>
                <a:spcPct val="0"/>
              </a:spcBef>
              <a:spcAft>
                <a:spcPct val="0"/>
              </a:spcAft>
              <a:defRPr sz="1400" b="1">
                <a:solidFill>
                  <a:schemeClr val="hlink"/>
                </a:solidFill>
                <a:latin typeface="Times" charset="0"/>
                <a:ea typeface="ＭＳ Ｐゴシック" charset="0"/>
              </a:defRPr>
            </a:lvl6pPr>
            <a:lvl7pPr marL="2971800" indent="-228600" eaLnBrk="0" fontAlgn="base" hangingPunct="0">
              <a:spcBef>
                <a:spcPct val="0"/>
              </a:spcBef>
              <a:spcAft>
                <a:spcPct val="0"/>
              </a:spcAft>
              <a:defRPr sz="1400" b="1">
                <a:solidFill>
                  <a:schemeClr val="hlink"/>
                </a:solidFill>
                <a:latin typeface="Times" charset="0"/>
                <a:ea typeface="ＭＳ Ｐゴシック" charset="0"/>
              </a:defRPr>
            </a:lvl7pPr>
            <a:lvl8pPr marL="3429000" indent="-228600" eaLnBrk="0" fontAlgn="base" hangingPunct="0">
              <a:spcBef>
                <a:spcPct val="0"/>
              </a:spcBef>
              <a:spcAft>
                <a:spcPct val="0"/>
              </a:spcAft>
              <a:defRPr sz="1400" b="1">
                <a:solidFill>
                  <a:schemeClr val="hlink"/>
                </a:solidFill>
                <a:latin typeface="Times" charset="0"/>
                <a:ea typeface="ＭＳ Ｐゴシック" charset="0"/>
              </a:defRPr>
            </a:lvl8pPr>
            <a:lvl9pPr marL="3886200" indent="-228600" eaLnBrk="0" fontAlgn="base" hangingPunct="0">
              <a:spcBef>
                <a:spcPct val="0"/>
              </a:spcBef>
              <a:spcAft>
                <a:spcPct val="0"/>
              </a:spcAft>
              <a:defRPr sz="1400" b="1">
                <a:solidFill>
                  <a:schemeClr val="hlink"/>
                </a:solidFill>
                <a:latin typeface="Times" charset="0"/>
                <a:ea typeface="ＭＳ Ｐゴシック" charset="0"/>
              </a:defRPr>
            </a:lvl9pPr>
          </a:lstStyle>
          <a:p>
            <a:pPr eaLnBrk="1" hangingPunct="1"/>
            <a:r>
              <a:rPr lang="en-US">
                <a:solidFill>
                  <a:schemeClr val="tx1"/>
                </a:solidFill>
              </a:rPr>
              <a:t>Wahr et al. (1998)</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457200" y="1066800"/>
            <a:ext cx="9067800" cy="4876800"/>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sp>
        <p:nvSpPr>
          <p:cNvPr id="9217" name="Rectangle 3"/>
          <p:cNvSpPr>
            <a:spLocks noGrp="1" noChangeArrowheads="1"/>
          </p:cNvSpPr>
          <p:nvPr>
            <p:ph type="title"/>
          </p:nvPr>
        </p:nvSpPr>
        <p:spPr/>
        <p:txBody>
          <a:bodyPr/>
          <a:lstStyle/>
          <a:p>
            <a:pPr eaLnBrk="1" hangingPunct="1"/>
            <a:r>
              <a:rPr lang="en-US" b="1" dirty="0">
                <a:latin typeface="Helvetica Neue" charset="0"/>
                <a:ea typeface="ＭＳ Ｐゴシック" charset="0"/>
                <a:cs typeface="ＭＳ Ｐゴシック" charset="0"/>
              </a:rPr>
              <a:t>Weighting Function</a:t>
            </a:r>
          </a:p>
        </p:txBody>
      </p:sp>
      <p:pic>
        <p:nvPicPr>
          <p:cNvPr id="9218" name="Picture 4" descr="figure.3.eps                                                   000147D7Users                          B2C9FD5B:"/>
          <p:cNvPicPr>
            <a:picLocks noChangeAspect="1" noChangeArrowheads="1"/>
          </p:cNvPicPr>
          <p:nvPr/>
        </p:nvPicPr>
        <p:blipFill>
          <a:blip r:embed="rId2">
            <a:extLst>
              <a:ext uri="{28A0092B-C50C-407E-A947-70E740481C1C}">
                <a14:useLocalDpi xmlns:a14="http://schemas.microsoft.com/office/drawing/2010/main" val="0"/>
              </a:ext>
            </a:extLst>
          </a:blip>
          <a:srcRect b="55901"/>
          <a:stretch>
            <a:fillRect/>
          </a:stretch>
        </p:blipFill>
        <p:spPr bwMode="auto">
          <a:xfrm>
            <a:off x="609600" y="1219200"/>
            <a:ext cx="8915400"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5"/>
          <p:cNvSpPr txBox="1">
            <a:spLocks noChangeArrowheads="1"/>
          </p:cNvSpPr>
          <p:nvPr/>
        </p:nvSpPr>
        <p:spPr bwMode="auto">
          <a:xfrm>
            <a:off x="8007350" y="6019800"/>
            <a:ext cx="1555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400" b="1">
                <a:solidFill>
                  <a:schemeClr val="hlink"/>
                </a:solidFill>
                <a:latin typeface="Times" charset="0"/>
                <a:ea typeface="ＭＳ Ｐゴシック" charset="0"/>
                <a:cs typeface="ＭＳ Ｐゴシック" charset="0"/>
              </a:defRPr>
            </a:lvl1pPr>
            <a:lvl2pPr marL="742950" indent="-285750" eaLnBrk="0" hangingPunct="0">
              <a:defRPr sz="1400" b="1">
                <a:solidFill>
                  <a:schemeClr val="hlink"/>
                </a:solidFill>
                <a:latin typeface="Times" charset="0"/>
                <a:ea typeface="ＭＳ Ｐゴシック" charset="0"/>
              </a:defRPr>
            </a:lvl2pPr>
            <a:lvl3pPr marL="1143000" indent="-228600" eaLnBrk="0" hangingPunct="0">
              <a:defRPr sz="1400" b="1">
                <a:solidFill>
                  <a:schemeClr val="hlink"/>
                </a:solidFill>
                <a:latin typeface="Times" charset="0"/>
                <a:ea typeface="ＭＳ Ｐゴシック" charset="0"/>
              </a:defRPr>
            </a:lvl3pPr>
            <a:lvl4pPr marL="1600200" indent="-228600" eaLnBrk="0" hangingPunct="0">
              <a:defRPr sz="1400" b="1">
                <a:solidFill>
                  <a:schemeClr val="hlink"/>
                </a:solidFill>
                <a:latin typeface="Times" charset="0"/>
                <a:ea typeface="ＭＳ Ｐゴシック" charset="0"/>
              </a:defRPr>
            </a:lvl4pPr>
            <a:lvl5pPr marL="2057400" indent="-228600" eaLnBrk="0" hangingPunct="0">
              <a:defRPr sz="1400" b="1">
                <a:solidFill>
                  <a:schemeClr val="hlink"/>
                </a:solidFill>
                <a:latin typeface="Times" charset="0"/>
                <a:ea typeface="ＭＳ Ｐゴシック" charset="0"/>
              </a:defRPr>
            </a:lvl5pPr>
            <a:lvl6pPr marL="2514600" indent="-228600" eaLnBrk="0" fontAlgn="base" hangingPunct="0">
              <a:spcBef>
                <a:spcPct val="0"/>
              </a:spcBef>
              <a:spcAft>
                <a:spcPct val="0"/>
              </a:spcAft>
              <a:defRPr sz="1400" b="1">
                <a:solidFill>
                  <a:schemeClr val="hlink"/>
                </a:solidFill>
                <a:latin typeface="Times" charset="0"/>
                <a:ea typeface="ＭＳ Ｐゴシック" charset="0"/>
              </a:defRPr>
            </a:lvl6pPr>
            <a:lvl7pPr marL="2971800" indent="-228600" eaLnBrk="0" fontAlgn="base" hangingPunct="0">
              <a:spcBef>
                <a:spcPct val="0"/>
              </a:spcBef>
              <a:spcAft>
                <a:spcPct val="0"/>
              </a:spcAft>
              <a:defRPr sz="1400" b="1">
                <a:solidFill>
                  <a:schemeClr val="hlink"/>
                </a:solidFill>
                <a:latin typeface="Times" charset="0"/>
                <a:ea typeface="ＭＳ Ｐゴシック" charset="0"/>
              </a:defRPr>
            </a:lvl7pPr>
            <a:lvl8pPr marL="3429000" indent="-228600" eaLnBrk="0" fontAlgn="base" hangingPunct="0">
              <a:spcBef>
                <a:spcPct val="0"/>
              </a:spcBef>
              <a:spcAft>
                <a:spcPct val="0"/>
              </a:spcAft>
              <a:defRPr sz="1400" b="1">
                <a:solidFill>
                  <a:schemeClr val="hlink"/>
                </a:solidFill>
                <a:latin typeface="Times" charset="0"/>
                <a:ea typeface="ＭＳ Ｐゴシック" charset="0"/>
              </a:defRPr>
            </a:lvl8pPr>
            <a:lvl9pPr marL="3886200" indent="-228600" eaLnBrk="0" fontAlgn="base" hangingPunct="0">
              <a:spcBef>
                <a:spcPct val="0"/>
              </a:spcBef>
              <a:spcAft>
                <a:spcPct val="0"/>
              </a:spcAft>
              <a:defRPr sz="1400" b="1">
                <a:solidFill>
                  <a:schemeClr val="hlink"/>
                </a:solidFill>
                <a:latin typeface="Times" charset="0"/>
                <a:ea typeface="ＭＳ Ｐゴシック" charset="0"/>
              </a:defRPr>
            </a:lvl9pPr>
          </a:lstStyle>
          <a:p>
            <a:pPr eaLnBrk="1" hangingPunct="1"/>
            <a:r>
              <a:rPr lang="en-US">
                <a:solidFill>
                  <a:schemeClr val="tx1"/>
                </a:solidFill>
              </a:rPr>
              <a:t>Wahr et al. (1998)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p:cNvSpPr txBox="1">
            <a:spLocks noChangeArrowheads="1"/>
          </p:cNvSpPr>
          <p:nvPr/>
        </p:nvSpPr>
        <p:spPr bwMode="auto">
          <a:xfrm>
            <a:off x="495300" y="2420939"/>
            <a:ext cx="198464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buFont typeface="Arial" charset="0"/>
              <a:buNone/>
            </a:pPr>
            <a:r>
              <a:rPr lang="en-US" sz="2200">
                <a:latin typeface="Arial" charset="0"/>
              </a:rPr>
              <a:t>No filtering</a:t>
            </a:r>
          </a:p>
        </p:txBody>
      </p:sp>
      <p:sp>
        <p:nvSpPr>
          <p:cNvPr id="20482" name="Text Box 7"/>
          <p:cNvSpPr txBox="1">
            <a:spLocks noChangeArrowheads="1"/>
          </p:cNvSpPr>
          <p:nvPr/>
        </p:nvSpPr>
        <p:spPr bwMode="auto">
          <a:xfrm>
            <a:off x="7641035" y="6297614"/>
            <a:ext cx="1981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sz="1000">
                <a:latin typeface="Arial" charset="0"/>
              </a:rPr>
              <a:t>(Swenson and Wahr, 2006)</a:t>
            </a:r>
          </a:p>
        </p:txBody>
      </p:sp>
      <p:pic>
        <p:nvPicPr>
          <p:cNvPr id="2048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1752600"/>
            <a:ext cx="6191250"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10"/>
          <p:cNvSpPr>
            <a:spLocks noChangeArrowheads="1"/>
          </p:cNvSpPr>
          <p:nvPr/>
        </p:nvSpPr>
        <p:spPr bwMode="auto">
          <a:xfrm>
            <a:off x="412751" y="4325938"/>
            <a:ext cx="221337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dirty="0">
                <a:solidFill>
                  <a:srgbClr val="FFFFFF"/>
                </a:solidFill>
              </a:rPr>
              <a:t>Correlated-error filtering</a:t>
            </a:r>
          </a:p>
        </p:txBody>
      </p:sp>
      <p:sp>
        <p:nvSpPr>
          <p:cNvPr id="20486" name="Rectangle 11"/>
          <p:cNvSpPr>
            <a:spLocks noChangeArrowheads="1"/>
          </p:cNvSpPr>
          <p:nvPr/>
        </p:nvSpPr>
        <p:spPr bwMode="auto">
          <a:xfrm>
            <a:off x="3185055" y="1125539"/>
            <a:ext cx="221337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solidFill>
                  <a:srgbClr val="FFFFFF"/>
                </a:solidFill>
              </a:rPr>
              <a:t>No smoothing</a:t>
            </a:r>
          </a:p>
        </p:txBody>
      </p:sp>
      <p:sp>
        <p:nvSpPr>
          <p:cNvPr id="20487" name="Rectangle 12"/>
          <p:cNvSpPr>
            <a:spLocks noChangeArrowheads="1"/>
          </p:cNvSpPr>
          <p:nvPr/>
        </p:nvSpPr>
        <p:spPr bwMode="auto">
          <a:xfrm>
            <a:off x="6038190" y="896938"/>
            <a:ext cx="246446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solidFill>
                  <a:srgbClr val="FFFFFF"/>
                </a:solidFill>
              </a:rPr>
              <a:t>500-km half-width Gaussian</a:t>
            </a:r>
          </a:p>
        </p:txBody>
      </p:sp>
      <p:sp>
        <p:nvSpPr>
          <p:cNvPr id="20488" name="Title 9"/>
          <p:cNvSpPr>
            <a:spLocks noGrp="1"/>
          </p:cNvSpPr>
          <p:nvPr>
            <p:ph type="title"/>
          </p:nvPr>
        </p:nvSpPr>
        <p:spPr/>
        <p:txBody>
          <a:bodyPr/>
          <a:lstStyle/>
          <a:p>
            <a:r>
              <a:rPr lang="ja-JP" altLang="en-US" b="1" dirty="0">
                <a:latin typeface="Helvetica Neue" charset="0"/>
                <a:ea typeface="ＭＳ Ｐゴシック" charset="0"/>
              </a:rPr>
              <a:t>“</a:t>
            </a:r>
            <a:r>
              <a:rPr lang="en-US" altLang="ja-JP" b="1" dirty="0" err="1">
                <a:latin typeface="Helvetica Neue" charset="0"/>
                <a:ea typeface="ＭＳ Ｐゴシック" charset="0"/>
              </a:rPr>
              <a:t>Destriping</a:t>
            </a:r>
            <a:r>
              <a:rPr lang="ja-JP" altLang="en-US" b="1" dirty="0">
                <a:latin typeface="Helvetica Neue" charset="0"/>
                <a:ea typeface="ＭＳ Ｐゴシック" charset="0"/>
              </a:rPr>
              <a:t>”</a:t>
            </a:r>
            <a:r>
              <a:rPr lang="en-US" altLang="ja-JP" b="1" dirty="0">
                <a:latin typeface="Helvetica Neue" charset="0"/>
                <a:ea typeface="ＭＳ Ｐゴシック" charset="0"/>
              </a:rPr>
              <a:t> of GRACE mass anomaly maps</a:t>
            </a:r>
            <a:endParaRPr lang="en-US" b="1" dirty="0">
              <a:latin typeface="Helvetica Neue" charset="0"/>
              <a:ea typeface="ＭＳ Ｐゴシック"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avid\Desktop\13d13d_plots\13d_truth_deg60.jpg"/>
          <p:cNvPicPr>
            <a:picLocks noChangeAspect="1" noChangeArrowheads="1"/>
          </p:cNvPicPr>
          <p:nvPr/>
        </p:nvPicPr>
        <p:blipFill>
          <a:blip r:embed="rId2" cstate="print"/>
          <a:srcRect l="7539" r="19190"/>
          <a:stretch>
            <a:fillRect/>
          </a:stretch>
        </p:blipFill>
        <p:spPr bwMode="auto">
          <a:xfrm>
            <a:off x="1524000" y="613143"/>
            <a:ext cx="3200400" cy="3270080"/>
          </a:xfrm>
          <a:prstGeom prst="rect">
            <a:avLst/>
          </a:prstGeom>
          <a:noFill/>
        </p:spPr>
      </p:pic>
      <p:sp>
        <p:nvSpPr>
          <p:cNvPr id="2" name="Title 1"/>
          <p:cNvSpPr>
            <a:spLocks noGrp="1"/>
          </p:cNvSpPr>
          <p:nvPr>
            <p:ph type="title"/>
          </p:nvPr>
        </p:nvSpPr>
        <p:spPr>
          <a:xfrm>
            <a:off x="0" y="0"/>
            <a:ext cx="9906000" cy="622300"/>
          </a:xfrm>
        </p:spPr>
        <p:txBody>
          <a:bodyPr/>
          <a:lstStyle/>
          <a:p>
            <a:r>
              <a:rPr lang="en-US" sz="2800" b="1" dirty="0" smtClean="0"/>
              <a:t>Simulations Using Two Pairs of GRACE Satellites</a:t>
            </a:r>
            <a:endParaRPr lang="en-US" sz="2800" b="1" dirty="0"/>
          </a:p>
        </p:txBody>
      </p:sp>
      <p:grpSp>
        <p:nvGrpSpPr>
          <p:cNvPr id="3" name="Group 2"/>
          <p:cNvGrpSpPr/>
          <p:nvPr/>
        </p:nvGrpSpPr>
        <p:grpSpPr>
          <a:xfrm>
            <a:off x="4724400" y="609600"/>
            <a:ext cx="3581400" cy="3048000"/>
            <a:chOff x="-998386" y="3810000"/>
            <a:chExt cx="3581400" cy="3048000"/>
          </a:xfrm>
        </p:grpSpPr>
        <p:pic>
          <p:nvPicPr>
            <p:cNvPr id="4" name="Picture 3" descr="C:\Users\David\Desktop\13d13d_plots\13d13d_320a_deg60.jpg"/>
            <p:cNvPicPr>
              <a:picLocks noChangeAspect="1" noChangeArrowheads="1"/>
            </p:cNvPicPr>
            <p:nvPr/>
          </p:nvPicPr>
          <p:blipFill>
            <a:blip r:embed="rId3" cstate="print"/>
            <a:srcRect l="9122" r="8738" b="6791"/>
            <a:stretch>
              <a:fillRect/>
            </a:stretch>
          </p:blipFill>
          <p:spPr bwMode="auto">
            <a:xfrm>
              <a:off x="-998386" y="3810000"/>
              <a:ext cx="3581400" cy="3048000"/>
            </a:xfrm>
            <a:prstGeom prst="rect">
              <a:avLst/>
            </a:prstGeom>
            <a:noFill/>
          </p:spPr>
        </p:pic>
        <p:sp>
          <p:nvSpPr>
            <p:cNvPr id="5" name="TextBox 4"/>
            <p:cNvSpPr txBox="1"/>
            <p:nvPr/>
          </p:nvSpPr>
          <p:spPr>
            <a:xfrm>
              <a:off x="144614" y="6019800"/>
              <a:ext cx="1219200" cy="338554"/>
            </a:xfrm>
            <a:prstGeom prst="rect">
              <a:avLst/>
            </a:prstGeom>
            <a:noFill/>
          </p:spPr>
          <p:txBody>
            <a:bodyPr wrap="square" rtlCol="0">
              <a:spAutoFit/>
            </a:bodyPr>
            <a:lstStyle/>
            <a:p>
              <a:r>
                <a:rPr lang="en-US" dirty="0" smtClean="0">
                  <a:solidFill>
                    <a:srgbClr val="FFFF0A"/>
                  </a:solidFill>
                </a:rPr>
                <a:t>Two Pairs</a:t>
              </a:r>
              <a:endParaRPr lang="en-US" dirty="0">
                <a:solidFill>
                  <a:srgbClr val="FFFF0A"/>
                </a:solidFill>
              </a:endParaRPr>
            </a:p>
          </p:txBody>
        </p:sp>
      </p:grpSp>
      <p:pic>
        <p:nvPicPr>
          <p:cNvPr id="6" name="Picture 5" descr="C:\Users\David\Desktop\13d13d_plots\13d_90inc_320alt_des300kmavg.jpg"/>
          <p:cNvPicPr>
            <a:picLocks noChangeAspect="1" noChangeArrowheads="1"/>
          </p:cNvPicPr>
          <p:nvPr/>
        </p:nvPicPr>
        <p:blipFill>
          <a:blip r:embed="rId4" cstate="print"/>
          <a:srcRect l="9284" r="8723" b="6791"/>
          <a:stretch>
            <a:fillRect/>
          </a:stretch>
        </p:blipFill>
        <p:spPr bwMode="auto">
          <a:xfrm>
            <a:off x="4724400" y="3657600"/>
            <a:ext cx="3581400" cy="3048000"/>
          </a:xfrm>
          <a:prstGeom prst="rect">
            <a:avLst/>
          </a:prstGeom>
          <a:noFill/>
        </p:spPr>
      </p:pic>
      <p:grpSp>
        <p:nvGrpSpPr>
          <p:cNvPr id="7" name="Group 6"/>
          <p:cNvGrpSpPr/>
          <p:nvPr/>
        </p:nvGrpSpPr>
        <p:grpSpPr>
          <a:xfrm>
            <a:off x="1524000" y="3664120"/>
            <a:ext cx="3200400" cy="3270080"/>
            <a:chOff x="4876800" y="768520"/>
            <a:chExt cx="3200400" cy="3270080"/>
          </a:xfrm>
        </p:grpSpPr>
        <p:pic>
          <p:nvPicPr>
            <p:cNvPr id="8" name="Picture 4" descr="C:\Users\David\Desktop\13d13d_plots\13d_90inc_320alt.jpg"/>
            <p:cNvPicPr>
              <a:picLocks noChangeAspect="1" noChangeArrowheads="1"/>
            </p:cNvPicPr>
            <p:nvPr/>
          </p:nvPicPr>
          <p:blipFill>
            <a:blip r:embed="rId5" cstate="print"/>
            <a:srcRect l="7539" r="19190"/>
            <a:stretch>
              <a:fillRect/>
            </a:stretch>
          </p:blipFill>
          <p:spPr bwMode="auto">
            <a:xfrm>
              <a:off x="4876800" y="768520"/>
              <a:ext cx="3200400" cy="3270080"/>
            </a:xfrm>
            <a:prstGeom prst="rect">
              <a:avLst/>
            </a:prstGeom>
            <a:noFill/>
          </p:spPr>
        </p:pic>
        <p:sp>
          <p:nvSpPr>
            <p:cNvPr id="9" name="TextBox 8"/>
            <p:cNvSpPr txBox="1"/>
            <p:nvPr/>
          </p:nvSpPr>
          <p:spPr>
            <a:xfrm>
              <a:off x="6096000" y="2983468"/>
              <a:ext cx="1219200" cy="338554"/>
            </a:xfrm>
            <a:prstGeom prst="rect">
              <a:avLst/>
            </a:prstGeom>
            <a:noFill/>
          </p:spPr>
          <p:txBody>
            <a:bodyPr wrap="square" rtlCol="0">
              <a:spAutoFit/>
            </a:bodyPr>
            <a:lstStyle/>
            <a:p>
              <a:r>
                <a:rPr lang="en-US" dirty="0" smtClean="0">
                  <a:solidFill>
                    <a:srgbClr val="FFFF0A"/>
                  </a:solidFill>
                </a:rPr>
                <a:t>One Pair</a:t>
              </a:r>
              <a:endParaRPr lang="en-US" dirty="0">
                <a:solidFill>
                  <a:srgbClr val="FFFF0A"/>
                </a:solidFill>
              </a:endParaRPr>
            </a:p>
          </p:txBody>
        </p:sp>
      </p:grpSp>
      <p:sp>
        <p:nvSpPr>
          <p:cNvPr id="10" name="TextBox 9"/>
          <p:cNvSpPr txBox="1"/>
          <p:nvPr/>
        </p:nvSpPr>
        <p:spPr>
          <a:xfrm>
            <a:off x="2819400" y="2828091"/>
            <a:ext cx="762000" cy="338554"/>
          </a:xfrm>
          <a:prstGeom prst="rect">
            <a:avLst/>
          </a:prstGeom>
          <a:noFill/>
        </p:spPr>
        <p:txBody>
          <a:bodyPr wrap="square" rtlCol="0">
            <a:spAutoFit/>
          </a:bodyPr>
          <a:lstStyle/>
          <a:p>
            <a:r>
              <a:rPr lang="en-US" dirty="0" smtClean="0">
                <a:solidFill>
                  <a:srgbClr val="FFFF0A"/>
                </a:solidFill>
              </a:rPr>
              <a:t>Truth</a:t>
            </a:r>
            <a:endParaRPr lang="en-US" dirty="0">
              <a:solidFill>
                <a:srgbClr val="FFFF0A"/>
              </a:solidFill>
            </a:endParaRPr>
          </a:p>
        </p:txBody>
      </p:sp>
      <p:sp>
        <p:nvSpPr>
          <p:cNvPr id="11" name="TextBox 10"/>
          <p:cNvSpPr txBox="1"/>
          <p:nvPr/>
        </p:nvSpPr>
        <p:spPr>
          <a:xfrm>
            <a:off x="4800600" y="5940623"/>
            <a:ext cx="3200400" cy="307777"/>
          </a:xfrm>
          <a:prstGeom prst="rect">
            <a:avLst/>
          </a:prstGeom>
          <a:noFill/>
        </p:spPr>
        <p:txBody>
          <a:bodyPr wrap="square" rtlCol="0">
            <a:spAutoFit/>
          </a:bodyPr>
          <a:lstStyle/>
          <a:p>
            <a:r>
              <a:rPr lang="en-US" sz="1400" dirty="0" smtClean="0">
                <a:solidFill>
                  <a:srgbClr val="FFFF0A"/>
                </a:solidFill>
              </a:rPr>
              <a:t>One Pair, destriped &amp; 300km smooth</a:t>
            </a:r>
            <a:endParaRPr lang="en-US" sz="1400" dirty="0">
              <a:solidFill>
                <a:srgbClr val="FFFF0A"/>
              </a:solidFill>
            </a:endParaRPr>
          </a:p>
        </p:txBody>
      </p:sp>
      <p:sp>
        <p:nvSpPr>
          <p:cNvPr id="13" name="TextBox 12"/>
          <p:cNvSpPr txBox="1"/>
          <p:nvPr/>
        </p:nvSpPr>
        <p:spPr>
          <a:xfrm>
            <a:off x="8536963" y="6400800"/>
            <a:ext cx="1343637" cy="338554"/>
          </a:xfrm>
          <a:prstGeom prst="rect">
            <a:avLst/>
          </a:prstGeom>
          <a:noFill/>
        </p:spPr>
        <p:txBody>
          <a:bodyPr wrap="none" rtlCol="0">
            <a:spAutoFit/>
          </a:bodyPr>
          <a:lstStyle/>
          <a:p>
            <a:r>
              <a:rPr lang="en-US" dirty="0" smtClean="0">
                <a:solidFill>
                  <a:srgbClr val="FFFF0A"/>
                </a:solidFill>
              </a:rPr>
              <a:t>[Wiese, 2011]</a:t>
            </a:r>
            <a:endParaRPr lang="en-US" dirty="0">
              <a:solidFill>
                <a:srgbClr val="FFFF0A"/>
              </a:solidFill>
            </a:endParaRPr>
          </a:p>
        </p:txBody>
      </p:sp>
    </p:spTree>
    <p:extLst>
      <p:ext uri="{BB962C8B-B14F-4D97-AF65-F5344CB8AC3E}">
        <p14:creationId xmlns:p14="http://schemas.microsoft.com/office/powerpoint/2010/main" val="18036583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7" name="Object 2"/>
          <p:cNvGraphicFramePr>
            <a:graphicFrameLocks noChangeAspect="1"/>
          </p:cNvGraphicFramePr>
          <p:nvPr>
            <p:extLst>
              <p:ext uri="{D42A27DB-BD31-4B8C-83A1-F6EECF244321}">
                <p14:modId xmlns:p14="http://schemas.microsoft.com/office/powerpoint/2010/main" val="3437744001"/>
              </p:ext>
            </p:extLst>
          </p:nvPr>
        </p:nvGraphicFramePr>
        <p:xfrm>
          <a:off x="1485900" y="5105401"/>
          <a:ext cx="6934200" cy="1152525"/>
        </p:xfrm>
        <a:graphic>
          <a:graphicData uri="http://schemas.openxmlformats.org/presentationml/2006/ole">
            <mc:AlternateContent xmlns:mc="http://schemas.openxmlformats.org/markup-compatibility/2006">
              <mc:Choice xmlns:v="urn:schemas-microsoft-com:vml" Requires="v">
                <p:oleObj spid="_x0000_s19557" name="Equation" r:id="rId4" imgW="2540000" imgH="457200" progId="Equation.3">
                  <p:embed/>
                </p:oleObj>
              </mc:Choice>
              <mc:Fallback>
                <p:oleObj name="Equation" r:id="rId4" imgW="25400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5105401"/>
                        <a:ext cx="6934200" cy="1152525"/>
                      </a:xfrm>
                      <a:prstGeom prst="rect">
                        <a:avLst/>
                      </a:prstGeom>
                      <a:solidFill>
                        <a:srgbClr val="FFFFFF"/>
                      </a:solidFill>
                      <a:ln>
                        <a:noFill/>
                      </a:ln>
                      <a:effectLst/>
                    </p:spPr>
                  </p:pic>
                </p:oleObj>
              </mc:Fallback>
            </mc:AlternateContent>
          </a:graphicData>
        </a:graphic>
      </p:graphicFrame>
      <p:graphicFrame>
        <p:nvGraphicFramePr>
          <p:cNvPr id="34818" name="Object 3"/>
          <p:cNvGraphicFramePr>
            <a:graphicFrameLocks noChangeAspect="1"/>
          </p:cNvGraphicFramePr>
          <p:nvPr>
            <p:extLst>
              <p:ext uri="{D42A27DB-BD31-4B8C-83A1-F6EECF244321}">
                <p14:modId xmlns:p14="http://schemas.microsoft.com/office/powerpoint/2010/main" val="326911232"/>
              </p:ext>
            </p:extLst>
          </p:nvPr>
        </p:nvGraphicFramePr>
        <p:xfrm>
          <a:off x="634604" y="2779713"/>
          <a:ext cx="8635073" cy="1335087"/>
        </p:xfrm>
        <a:graphic>
          <a:graphicData uri="http://schemas.openxmlformats.org/presentationml/2006/ole">
            <mc:AlternateContent xmlns:mc="http://schemas.openxmlformats.org/markup-compatibility/2006">
              <mc:Choice xmlns:v="urn:schemas-microsoft-com:vml" Requires="v">
                <p:oleObj spid="_x0000_s19558" name="Equation" r:id="rId6" imgW="3467100" imgH="520700" progId="Equation.3">
                  <p:embed/>
                </p:oleObj>
              </mc:Choice>
              <mc:Fallback>
                <p:oleObj name="Equation" r:id="rId6" imgW="3467100" imgH="520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2637" r="-2637" b="-17561"/>
                      <a:stretch>
                        <a:fillRect/>
                      </a:stretch>
                    </p:blipFill>
                    <p:spPr bwMode="auto">
                      <a:xfrm>
                        <a:off x="634604" y="2779713"/>
                        <a:ext cx="8635073" cy="1335087"/>
                      </a:xfrm>
                      <a:prstGeom prst="rect">
                        <a:avLst/>
                      </a:prstGeom>
                      <a:solidFill>
                        <a:srgbClr val="FFFFFF"/>
                      </a:solidFill>
                      <a:ln w="25400">
                        <a:solidFill>
                          <a:schemeClr val="tx1"/>
                        </a:solidFill>
                        <a:miter lim="800000"/>
                        <a:headEnd/>
                        <a:tailEnd/>
                      </a:ln>
                      <a:effectLst/>
                    </p:spPr>
                  </p:pic>
                </p:oleObj>
              </mc:Fallback>
            </mc:AlternateContent>
          </a:graphicData>
        </a:graphic>
      </p:graphicFrame>
      <p:sp>
        <p:nvSpPr>
          <p:cNvPr id="34819" name="Text Box 8"/>
          <p:cNvSpPr txBox="1">
            <a:spLocks noChangeArrowheads="1"/>
          </p:cNvSpPr>
          <p:nvPr/>
        </p:nvSpPr>
        <p:spPr bwMode="auto">
          <a:xfrm>
            <a:off x="574411" y="825500"/>
            <a:ext cx="875374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atin typeface="Arial" charset="0"/>
              </a:rPr>
              <a:t>While the Legendre functions are used in computing the Stokes coefficients for the averaging kernel and the mass anomaly, they are not needed to determine the surface mass density in the kernel region.  The average surface mass density change is found as:</a:t>
            </a:r>
          </a:p>
        </p:txBody>
      </p:sp>
      <p:sp>
        <p:nvSpPr>
          <p:cNvPr id="34820" name="Text Box 9"/>
          <p:cNvSpPr txBox="1">
            <a:spLocks noChangeArrowheads="1"/>
          </p:cNvSpPr>
          <p:nvPr/>
        </p:nvSpPr>
        <p:spPr bwMode="auto">
          <a:xfrm>
            <a:off x="992321" y="4114801"/>
            <a:ext cx="7919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atin typeface="Arial" charset="0"/>
              </a:rPr>
              <a:t>Where the Stokes coefficients for the averaging kernel are found:</a:t>
            </a:r>
          </a:p>
        </p:txBody>
      </p:sp>
      <p:sp>
        <p:nvSpPr>
          <p:cNvPr id="34821" name="Title 5"/>
          <p:cNvSpPr>
            <a:spLocks noGrp="1"/>
          </p:cNvSpPr>
          <p:nvPr>
            <p:ph type="title"/>
          </p:nvPr>
        </p:nvSpPr>
        <p:spPr/>
        <p:txBody>
          <a:bodyPr/>
          <a:lstStyle/>
          <a:p>
            <a:r>
              <a:rPr lang="en-US" b="1" dirty="0">
                <a:latin typeface="Helvetica Neue" charset="0"/>
                <a:ea typeface="ＭＳ Ｐゴシック" charset="0"/>
              </a:rPr>
              <a:t>Determining mass variations in kernel region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ChangeArrowheads="1"/>
          </p:cNvSpPr>
          <p:nvPr>
            <p:ph type="title"/>
          </p:nvPr>
        </p:nvSpPr>
        <p:spPr/>
        <p:txBody>
          <a:bodyPr/>
          <a:lstStyle/>
          <a:p>
            <a:pPr eaLnBrk="1" hangingPunct="1"/>
            <a:r>
              <a:rPr lang="en-US" b="1" dirty="0">
                <a:latin typeface="Helvetica Neue" charset="0"/>
                <a:ea typeface="ＭＳ Ｐゴシック" charset="0"/>
                <a:cs typeface="ＭＳ Ｐゴシック" charset="0"/>
              </a:rPr>
              <a:t>Summary: Recovery of Surface Mass</a:t>
            </a:r>
          </a:p>
        </p:txBody>
      </p:sp>
      <p:graphicFrame>
        <p:nvGraphicFramePr>
          <p:cNvPr id="6146" name="Object 2"/>
          <p:cNvGraphicFramePr>
            <a:graphicFrameLocks noChangeAspect="1"/>
          </p:cNvGraphicFramePr>
          <p:nvPr>
            <p:extLst>
              <p:ext uri="{D42A27DB-BD31-4B8C-83A1-F6EECF244321}">
                <p14:modId xmlns:p14="http://schemas.microsoft.com/office/powerpoint/2010/main" val="121638049"/>
              </p:ext>
            </p:extLst>
          </p:nvPr>
        </p:nvGraphicFramePr>
        <p:xfrm>
          <a:off x="647700" y="979488"/>
          <a:ext cx="7818438" cy="2962275"/>
        </p:xfrm>
        <a:graphic>
          <a:graphicData uri="http://schemas.openxmlformats.org/presentationml/2006/ole">
            <mc:AlternateContent xmlns:mc="http://schemas.openxmlformats.org/markup-compatibility/2006">
              <mc:Choice xmlns:v="urn:schemas-microsoft-com:vml" Requires="v">
                <p:oleObj spid="_x0000_s2149" name="Equation" r:id="rId3" imgW="4457700" imgH="1689100" progId="Equation.3">
                  <p:embed/>
                </p:oleObj>
              </mc:Choice>
              <mc:Fallback>
                <p:oleObj name="Equation" r:id="rId3" imgW="4457700" imgH="1689100" progId="Equation.3">
                  <p:embed/>
                  <p:pic>
                    <p:nvPicPr>
                      <p:cNvPr id="0" name=""/>
                      <p:cNvPicPr>
                        <a:picLocks noChangeAspect="1" noChangeArrowheads="1"/>
                      </p:cNvPicPr>
                      <p:nvPr/>
                    </p:nvPicPr>
                    <p:blipFill>
                      <a:blip r:embed="rId4"/>
                      <a:srcRect/>
                      <a:stretch>
                        <a:fillRect/>
                      </a:stretch>
                    </p:blipFill>
                    <p:spPr bwMode="auto">
                      <a:xfrm>
                        <a:off x="647700" y="979488"/>
                        <a:ext cx="7818438" cy="2962275"/>
                      </a:xfrm>
                      <a:prstGeom prst="rect">
                        <a:avLst/>
                      </a:prstGeom>
                      <a:solidFill>
                        <a:srgbClr val="FFFFFF"/>
                      </a:solidFill>
                      <a:ln>
                        <a:noFill/>
                      </a:ln>
                      <a:effectLst/>
                    </p:spPr>
                  </p:pic>
                </p:oleObj>
              </mc:Fallback>
            </mc:AlternateContent>
          </a:graphicData>
        </a:graphic>
      </p:graphicFrame>
      <p:graphicFrame>
        <p:nvGraphicFramePr>
          <p:cNvPr id="6147" name="Object 3"/>
          <p:cNvGraphicFramePr>
            <a:graphicFrameLocks noChangeAspect="1"/>
          </p:cNvGraphicFramePr>
          <p:nvPr>
            <p:extLst>
              <p:ext uri="{D42A27DB-BD31-4B8C-83A1-F6EECF244321}">
                <p14:modId xmlns:p14="http://schemas.microsoft.com/office/powerpoint/2010/main" val="4256253991"/>
              </p:ext>
            </p:extLst>
          </p:nvPr>
        </p:nvGraphicFramePr>
        <p:xfrm>
          <a:off x="2689225" y="3940175"/>
          <a:ext cx="3124200" cy="769938"/>
        </p:xfrm>
        <a:graphic>
          <a:graphicData uri="http://schemas.openxmlformats.org/presentationml/2006/ole">
            <mc:AlternateContent xmlns:mc="http://schemas.openxmlformats.org/markup-compatibility/2006">
              <mc:Choice xmlns:v="urn:schemas-microsoft-com:vml" Requires="v">
                <p:oleObj spid="_x0000_s2150" name="MathType Equation" r:id="rId5" imgW="1803400" imgH="444500" progId="Equation">
                  <p:embed/>
                </p:oleObj>
              </mc:Choice>
              <mc:Fallback>
                <p:oleObj name="MathType Equation" r:id="rId5" imgW="1803400" imgH="444500" progId="Equation">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9225" y="3940175"/>
                        <a:ext cx="3124200" cy="769938"/>
                      </a:xfrm>
                      <a:prstGeom prst="rect">
                        <a:avLst/>
                      </a:prstGeom>
                      <a:solidFill>
                        <a:srgbClr val="FFFFFF"/>
                      </a:solidFill>
                      <a:ln>
                        <a:noFill/>
                      </a:ln>
                      <a:effectLst/>
                    </p:spPr>
                  </p:pic>
                </p:oleObj>
              </mc:Fallback>
            </mc:AlternateContent>
          </a:graphicData>
        </a:graphic>
      </p:graphicFrame>
      <p:sp>
        <p:nvSpPr>
          <p:cNvPr id="6148" name="Text Box 5"/>
          <p:cNvSpPr txBox="1">
            <a:spLocks noChangeArrowheads="1"/>
          </p:cNvSpPr>
          <p:nvPr/>
        </p:nvSpPr>
        <p:spPr bwMode="auto">
          <a:xfrm>
            <a:off x="1320800" y="4092575"/>
            <a:ext cx="930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400" b="1">
                <a:solidFill>
                  <a:schemeClr val="hlink"/>
                </a:solidFill>
                <a:latin typeface="Times" charset="0"/>
                <a:ea typeface="ＭＳ Ｐゴシック" charset="0"/>
                <a:cs typeface="ＭＳ Ｐゴシック" charset="0"/>
              </a:defRPr>
            </a:lvl1pPr>
            <a:lvl2pPr marL="742950" indent="-285750" eaLnBrk="0" hangingPunct="0">
              <a:defRPr sz="1400" b="1">
                <a:solidFill>
                  <a:schemeClr val="hlink"/>
                </a:solidFill>
                <a:latin typeface="Times" charset="0"/>
                <a:ea typeface="ＭＳ Ｐゴシック" charset="0"/>
              </a:defRPr>
            </a:lvl2pPr>
            <a:lvl3pPr marL="1143000" indent="-228600" eaLnBrk="0" hangingPunct="0">
              <a:defRPr sz="1400" b="1">
                <a:solidFill>
                  <a:schemeClr val="hlink"/>
                </a:solidFill>
                <a:latin typeface="Times" charset="0"/>
                <a:ea typeface="ＭＳ Ｐゴシック" charset="0"/>
              </a:defRPr>
            </a:lvl3pPr>
            <a:lvl4pPr marL="1600200" indent="-228600" eaLnBrk="0" hangingPunct="0">
              <a:defRPr sz="1400" b="1">
                <a:solidFill>
                  <a:schemeClr val="hlink"/>
                </a:solidFill>
                <a:latin typeface="Times" charset="0"/>
                <a:ea typeface="ＭＳ Ｐゴシック" charset="0"/>
              </a:defRPr>
            </a:lvl4pPr>
            <a:lvl5pPr marL="2057400" indent="-228600" eaLnBrk="0" hangingPunct="0">
              <a:defRPr sz="1400" b="1">
                <a:solidFill>
                  <a:schemeClr val="hlink"/>
                </a:solidFill>
                <a:latin typeface="Times" charset="0"/>
                <a:ea typeface="ＭＳ Ｐゴシック" charset="0"/>
              </a:defRPr>
            </a:lvl5pPr>
            <a:lvl6pPr marL="2514600" indent="-228600" eaLnBrk="0" fontAlgn="base" hangingPunct="0">
              <a:spcBef>
                <a:spcPct val="0"/>
              </a:spcBef>
              <a:spcAft>
                <a:spcPct val="0"/>
              </a:spcAft>
              <a:defRPr sz="1400" b="1">
                <a:solidFill>
                  <a:schemeClr val="hlink"/>
                </a:solidFill>
                <a:latin typeface="Times" charset="0"/>
                <a:ea typeface="ＭＳ Ｐゴシック" charset="0"/>
              </a:defRPr>
            </a:lvl6pPr>
            <a:lvl7pPr marL="2971800" indent="-228600" eaLnBrk="0" fontAlgn="base" hangingPunct="0">
              <a:spcBef>
                <a:spcPct val="0"/>
              </a:spcBef>
              <a:spcAft>
                <a:spcPct val="0"/>
              </a:spcAft>
              <a:defRPr sz="1400" b="1">
                <a:solidFill>
                  <a:schemeClr val="hlink"/>
                </a:solidFill>
                <a:latin typeface="Times" charset="0"/>
                <a:ea typeface="ＭＳ Ｐゴシック" charset="0"/>
              </a:defRPr>
            </a:lvl7pPr>
            <a:lvl8pPr marL="3429000" indent="-228600" eaLnBrk="0" fontAlgn="base" hangingPunct="0">
              <a:spcBef>
                <a:spcPct val="0"/>
              </a:spcBef>
              <a:spcAft>
                <a:spcPct val="0"/>
              </a:spcAft>
              <a:defRPr sz="1400" b="1">
                <a:solidFill>
                  <a:schemeClr val="hlink"/>
                </a:solidFill>
                <a:latin typeface="Times" charset="0"/>
                <a:ea typeface="ＭＳ Ｐゴシック" charset="0"/>
              </a:defRPr>
            </a:lvl8pPr>
            <a:lvl9pPr marL="3886200" indent="-228600" eaLnBrk="0" fontAlgn="base" hangingPunct="0">
              <a:spcBef>
                <a:spcPct val="0"/>
              </a:spcBef>
              <a:spcAft>
                <a:spcPct val="0"/>
              </a:spcAft>
              <a:defRPr sz="1400" b="1">
                <a:solidFill>
                  <a:schemeClr val="hlink"/>
                </a:solidFill>
                <a:latin typeface="Times" charset="0"/>
                <a:ea typeface="ＭＳ Ｐゴシック" charset="0"/>
              </a:defRPr>
            </a:lvl9pPr>
          </a:lstStyle>
          <a:p>
            <a:pPr eaLnBrk="1" hangingPunct="1"/>
            <a:r>
              <a:rPr lang="en-US" sz="2000" b="0">
                <a:solidFill>
                  <a:schemeClr val="tx1"/>
                </a:solidFill>
              </a:rPr>
              <a:t>Where:</a:t>
            </a:r>
          </a:p>
        </p:txBody>
      </p:sp>
      <p:sp>
        <p:nvSpPr>
          <p:cNvPr id="6149" name="Text Box 6"/>
          <p:cNvSpPr txBox="1">
            <a:spLocks noChangeArrowheads="1"/>
          </p:cNvSpPr>
          <p:nvPr/>
        </p:nvSpPr>
        <p:spPr bwMode="auto">
          <a:xfrm>
            <a:off x="2476500" y="4648200"/>
            <a:ext cx="2859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400" b="1">
                <a:solidFill>
                  <a:schemeClr val="hlink"/>
                </a:solidFill>
                <a:latin typeface="Times" charset="0"/>
                <a:ea typeface="ＭＳ Ｐゴシック" charset="0"/>
                <a:cs typeface="ＭＳ Ｐゴシック" charset="0"/>
              </a:defRPr>
            </a:lvl1pPr>
            <a:lvl2pPr marL="742950" indent="-285750" eaLnBrk="0" hangingPunct="0">
              <a:defRPr sz="1400" b="1">
                <a:solidFill>
                  <a:schemeClr val="hlink"/>
                </a:solidFill>
                <a:latin typeface="Times" charset="0"/>
                <a:ea typeface="ＭＳ Ｐゴシック" charset="0"/>
              </a:defRPr>
            </a:lvl2pPr>
            <a:lvl3pPr marL="1143000" indent="-228600" eaLnBrk="0" hangingPunct="0">
              <a:defRPr sz="1400" b="1">
                <a:solidFill>
                  <a:schemeClr val="hlink"/>
                </a:solidFill>
                <a:latin typeface="Times" charset="0"/>
                <a:ea typeface="ＭＳ Ｐゴシック" charset="0"/>
              </a:defRPr>
            </a:lvl3pPr>
            <a:lvl4pPr marL="1600200" indent="-228600" eaLnBrk="0" hangingPunct="0">
              <a:defRPr sz="1400" b="1">
                <a:solidFill>
                  <a:schemeClr val="hlink"/>
                </a:solidFill>
                <a:latin typeface="Times" charset="0"/>
                <a:ea typeface="ＭＳ Ｐゴシック" charset="0"/>
              </a:defRPr>
            </a:lvl4pPr>
            <a:lvl5pPr marL="2057400" indent="-228600" eaLnBrk="0" hangingPunct="0">
              <a:defRPr sz="1400" b="1">
                <a:solidFill>
                  <a:schemeClr val="hlink"/>
                </a:solidFill>
                <a:latin typeface="Times" charset="0"/>
                <a:ea typeface="ＭＳ Ｐゴシック" charset="0"/>
              </a:defRPr>
            </a:lvl5pPr>
            <a:lvl6pPr marL="2514600" indent="-228600" eaLnBrk="0" fontAlgn="base" hangingPunct="0">
              <a:spcBef>
                <a:spcPct val="0"/>
              </a:spcBef>
              <a:spcAft>
                <a:spcPct val="0"/>
              </a:spcAft>
              <a:defRPr sz="1400" b="1">
                <a:solidFill>
                  <a:schemeClr val="hlink"/>
                </a:solidFill>
                <a:latin typeface="Times" charset="0"/>
                <a:ea typeface="ＭＳ Ｐゴシック" charset="0"/>
              </a:defRPr>
            </a:lvl6pPr>
            <a:lvl7pPr marL="2971800" indent="-228600" eaLnBrk="0" fontAlgn="base" hangingPunct="0">
              <a:spcBef>
                <a:spcPct val="0"/>
              </a:spcBef>
              <a:spcAft>
                <a:spcPct val="0"/>
              </a:spcAft>
              <a:defRPr sz="1400" b="1">
                <a:solidFill>
                  <a:schemeClr val="hlink"/>
                </a:solidFill>
                <a:latin typeface="Times" charset="0"/>
                <a:ea typeface="ＭＳ Ｐゴシック" charset="0"/>
              </a:defRPr>
            </a:lvl7pPr>
            <a:lvl8pPr marL="3429000" indent="-228600" eaLnBrk="0" fontAlgn="base" hangingPunct="0">
              <a:spcBef>
                <a:spcPct val="0"/>
              </a:spcBef>
              <a:spcAft>
                <a:spcPct val="0"/>
              </a:spcAft>
              <a:defRPr sz="1400" b="1">
                <a:solidFill>
                  <a:schemeClr val="hlink"/>
                </a:solidFill>
                <a:latin typeface="Times" charset="0"/>
                <a:ea typeface="ＭＳ Ｐゴシック" charset="0"/>
              </a:defRPr>
            </a:lvl8pPr>
            <a:lvl9pPr marL="3886200" indent="-228600" eaLnBrk="0" fontAlgn="base" hangingPunct="0">
              <a:spcBef>
                <a:spcPct val="0"/>
              </a:spcBef>
              <a:spcAft>
                <a:spcPct val="0"/>
              </a:spcAft>
              <a:defRPr sz="1400" b="1">
                <a:solidFill>
                  <a:schemeClr val="hlink"/>
                </a:solidFill>
                <a:latin typeface="Times" charset="0"/>
                <a:ea typeface="ＭＳ Ｐゴシック" charset="0"/>
              </a:defRPr>
            </a:lvl9pPr>
          </a:lstStyle>
          <a:p>
            <a:pPr eaLnBrk="1" hangingPunct="1"/>
            <a:r>
              <a:rPr lang="en-US" sz="2000" b="0">
                <a:solidFill>
                  <a:schemeClr val="tx1"/>
                </a:solidFill>
                <a:latin typeface="Symbol" charset="0"/>
              </a:rPr>
              <a:t>D</a:t>
            </a:r>
            <a:r>
              <a:rPr lang="en-US" sz="2000" b="0" i="1">
                <a:solidFill>
                  <a:schemeClr val="tx1"/>
                </a:solidFill>
              </a:rPr>
              <a:t>N</a:t>
            </a:r>
            <a:r>
              <a:rPr lang="en-US" sz="2000" b="0">
                <a:solidFill>
                  <a:schemeClr val="tx1"/>
                </a:solidFill>
              </a:rPr>
              <a:t> = geoid height change</a:t>
            </a:r>
          </a:p>
          <a:p>
            <a:pPr eaLnBrk="1" hangingPunct="1"/>
            <a:r>
              <a:rPr lang="en-US" sz="2000" b="0">
                <a:solidFill>
                  <a:schemeClr val="tx1"/>
                </a:solidFill>
                <a:latin typeface="Symbol" charset="0"/>
              </a:rPr>
              <a:t>D</a:t>
            </a:r>
            <a:r>
              <a:rPr lang="en-US" sz="2000" b="0" i="1">
                <a:solidFill>
                  <a:schemeClr val="tx1"/>
                </a:solidFill>
                <a:latin typeface="Symbol" charset="0"/>
              </a:rPr>
              <a:t>s</a:t>
            </a:r>
            <a:r>
              <a:rPr lang="en-US" sz="2000" b="0">
                <a:solidFill>
                  <a:schemeClr val="tx1"/>
                </a:solidFill>
              </a:rPr>
              <a:t> = surface mass density</a:t>
            </a:r>
            <a:endParaRPr lang="en-US" sz="2000">
              <a:solidFill>
                <a:schemeClr val="tx1"/>
              </a:solidFill>
            </a:endParaRPr>
          </a:p>
        </p:txBody>
      </p:sp>
      <p:sp>
        <p:nvSpPr>
          <p:cNvPr id="6150" name="Text Box 7"/>
          <p:cNvSpPr txBox="1">
            <a:spLocks noChangeArrowheads="1"/>
          </p:cNvSpPr>
          <p:nvPr/>
        </p:nvSpPr>
        <p:spPr bwMode="auto">
          <a:xfrm>
            <a:off x="1325563" y="5562600"/>
            <a:ext cx="6757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400" b="1">
                <a:solidFill>
                  <a:schemeClr val="hlink"/>
                </a:solidFill>
                <a:latin typeface="Times" charset="0"/>
                <a:ea typeface="ＭＳ Ｐゴシック" charset="0"/>
                <a:cs typeface="ＭＳ Ｐゴシック" charset="0"/>
              </a:defRPr>
            </a:lvl1pPr>
            <a:lvl2pPr marL="742950" indent="-285750" eaLnBrk="0" hangingPunct="0">
              <a:defRPr sz="1400" b="1">
                <a:solidFill>
                  <a:schemeClr val="hlink"/>
                </a:solidFill>
                <a:latin typeface="Times" charset="0"/>
                <a:ea typeface="ＭＳ Ｐゴシック" charset="0"/>
              </a:defRPr>
            </a:lvl2pPr>
            <a:lvl3pPr marL="1143000" indent="-228600" eaLnBrk="0" hangingPunct="0">
              <a:defRPr sz="1400" b="1">
                <a:solidFill>
                  <a:schemeClr val="hlink"/>
                </a:solidFill>
                <a:latin typeface="Times" charset="0"/>
                <a:ea typeface="ＭＳ Ｐゴシック" charset="0"/>
              </a:defRPr>
            </a:lvl3pPr>
            <a:lvl4pPr marL="1600200" indent="-228600" eaLnBrk="0" hangingPunct="0">
              <a:defRPr sz="1400" b="1">
                <a:solidFill>
                  <a:schemeClr val="hlink"/>
                </a:solidFill>
                <a:latin typeface="Times" charset="0"/>
                <a:ea typeface="ＭＳ Ｐゴシック" charset="0"/>
              </a:defRPr>
            </a:lvl4pPr>
            <a:lvl5pPr marL="2057400" indent="-228600" eaLnBrk="0" hangingPunct="0">
              <a:defRPr sz="1400" b="1">
                <a:solidFill>
                  <a:schemeClr val="hlink"/>
                </a:solidFill>
                <a:latin typeface="Times" charset="0"/>
                <a:ea typeface="ＭＳ Ｐゴシック" charset="0"/>
              </a:defRPr>
            </a:lvl5pPr>
            <a:lvl6pPr marL="2514600" indent="-228600" eaLnBrk="0" fontAlgn="base" hangingPunct="0">
              <a:spcBef>
                <a:spcPct val="0"/>
              </a:spcBef>
              <a:spcAft>
                <a:spcPct val="0"/>
              </a:spcAft>
              <a:defRPr sz="1400" b="1">
                <a:solidFill>
                  <a:schemeClr val="hlink"/>
                </a:solidFill>
                <a:latin typeface="Times" charset="0"/>
                <a:ea typeface="ＭＳ Ｐゴシック" charset="0"/>
              </a:defRPr>
            </a:lvl6pPr>
            <a:lvl7pPr marL="2971800" indent="-228600" eaLnBrk="0" fontAlgn="base" hangingPunct="0">
              <a:spcBef>
                <a:spcPct val="0"/>
              </a:spcBef>
              <a:spcAft>
                <a:spcPct val="0"/>
              </a:spcAft>
              <a:defRPr sz="1400" b="1">
                <a:solidFill>
                  <a:schemeClr val="hlink"/>
                </a:solidFill>
                <a:latin typeface="Times" charset="0"/>
                <a:ea typeface="ＭＳ Ｐゴシック" charset="0"/>
              </a:defRPr>
            </a:lvl7pPr>
            <a:lvl8pPr marL="3429000" indent="-228600" eaLnBrk="0" fontAlgn="base" hangingPunct="0">
              <a:spcBef>
                <a:spcPct val="0"/>
              </a:spcBef>
              <a:spcAft>
                <a:spcPct val="0"/>
              </a:spcAft>
              <a:defRPr sz="1400" b="1">
                <a:solidFill>
                  <a:schemeClr val="hlink"/>
                </a:solidFill>
                <a:latin typeface="Times" charset="0"/>
                <a:ea typeface="ＭＳ Ｐゴシック" charset="0"/>
              </a:defRPr>
            </a:lvl8pPr>
            <a:lvl9pPr marL="3886200" indent="-228600" eaLnBrk="0" fontAlgn="base" hangingPunct="0">
              <a:spcBef>
                <a:spcPct val="0"/>
              </a:spcBef>
              <a:spcAft>
                <a:spcPct val="0"/>
              </a:spcAft>
              <a:defRPr sz="1400" b="1">
                <a:solidFill>
                  <a:schemeClr val="hlink"/>
                </a:solidFill>
                <a:latin typeface="Times" charset="0"/>
                <a:ea typeface="ＭＳ Ｐゴシック" charset="0"/>
              </a:defRPr>
            </a:lvl9pPr>
          </a:lstStyle>
          <a:p>
            <a:pPr eaLnBrk="1" hangingPunct="1"/>
            <a:r>
              <a:rPr lang="en-US" sz="2000" b="0">
                <a:solidFill>
                  <a:schemeClr val="tx1"/>
                </a:solidFill>
              </a:rPr>
              <a:t>Mass anomalies can be separated horizontally, but not vertically.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eaLnBrk="1" hangingPunct="1">
              <a:defRPr/>
            </a:pPr>
            <a:r>
              <a:rPr lang="en-US" b="1" dirty="0" smtClean="0">
                <a:cs typeface="+mj-cs"/>
              </a:rPr>
              <a:t>GRACE Geoid Errors</a:t>
            </a:r>
          </a:p>
        </p:txBody>
      </p:sp>
      <p:pic>
        <p:nvPicPr>
          <p:cNvPr id="911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522816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0" name="Text Box 4"/>
          <p:cNvSpPr txBox="1">
            <a:spLocks noChangeArrowheads="1"/>
          </p:cNvSpPr>
          <p:nvPr/>
        </p:nvSpPr>
        <p:spPr bwMode="auto">
          <a:xfrm>
            <a:off x="8086461" y="6096000"/>
            <a:ext cx="1679078"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a:solidFill>
                  <a:srgbClr val="FFFF0A"/>
                </a:solidFill>
                <a:cs typeface="+mn-cs"/>
              </a:rPr>
              <a:t>[Tapley et al., 2004]</a:t>
            </a:r>
          </a:p>
        </p:txBody>
      </p:sp>
      <p:sp>
        <p:nvSpPr>
          <p:cNvPr id="280581" name="Text Box 5"/>
          <p:cNvSpPr txBox="1">
            <a:spLocks noChangeArrowheads="1"/>
          </p:cNvSpPr>
          <p:nvPr/>
        </p:nvSpPr>
        <p:spPr bwMode="auto">
          <a:xfrm>
            <a:off x="7677151" y="1981201"/>
            <a:ext cx="1139204"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FFFF0A"/>
                </a:solidFill>
                <a:cs typeface="+mn-cs"/>
              </a:rPr>
              <a:t>EGM-96</a:t>
            </a:r>
          </a:p>
        </p:txBody>
      </p:sp>
      <p:sp>
        <p:nvSpPr>
          <p:cNvPr id="280582" name="Text Box 6"/>
          <p:cNvSpPr txBox="1">
            <a:spLocks noChangeArrowheads="1"/>
          </p:cNvSpPr>
          <p:nvPr/>
        </p:nvSpPr>
        <p:spPr bwMode="auto">
          <a:xfrm>
            <a:off x="7677151" y="4419601"/>
            <a:ext cx="1544373"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rgbClr val="FFFF0A"/>
                </a:solidFill>
                <a:cs typeface="+mn-cs"/>
              </a:rPr>
              <a:t>GRACE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GRACE Surface Water Anomalies</a:t>
            </a:r>
            <a:endParaRPr lang="en-US" b="1" dirty="0"/>
          </a:p>
        </p:txBody>
      </p:sp>
      <p:pic>
        <p:nvPicPr>
          <p:cNvPr id="4" name="eof4_clip10.mov" descr="/Users/nerem/Desktop/Misc Desktop Files/Bowie Folder/eof4_clip10.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141413" y="903288"/>
            <a:ext cx="7316787" cy="522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51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GRACE Water Thickness Changes</a:t>
            </a:r>
            <a:endParaRPr lang="en-US" b="1" dirty="0"/>
          </a:p>
        </p:txBody>
      </p:sp>
      <p:pic>
        <p:nvPicPr>
          <p:cNvPr id="5" name="Picture 4"/>
          <p:cNvPicPr>
            <a:picLocks noChangeAspect="1"/>
          </p:cNvPicPr>
          <p:nvPr/>
        </p:nvPicPr>
        <p:blipFill>
          <a:blip r:embed="rId2"/>
          <a:stretch>
            <a:fillRect/>
          </a:stretch>
        </p:blipFill>
        <p:spPr>
          <a:xfrm>
            <a:off x="1447800" y="639836"/>
            <a:ext cx="7086600" cy="5240391"/>
          </a:xfrm>
          <a:prstGeom prst="rect">
            <a:avLst/>
          </a:prstGeom>
        </p:spPr>
      </p:pic>
      <p:pic>
        <p:nvPicPr>
          <p:cNvPr id="3" name="Picture 2"/>
          <p:cNvPicPr>
            <a:picLocks noChangeAspect="1"/>
          </p:cNvPicPr>
          <p:nvPr/>
        </p:nvPicPr>
        <p:blipFill>
          <a:blip r:embed="rId3"/>
          <a:stretch>
            <a:fillRect/>
          </a:stretch>
        </p:blipFill>
        <p:spPr>
          <a:xfrm>
            <a:off x="1676400" y="5803900"/>
            <a:ext cx="6642100" cy="1054100"/>
          </a:xfrm>
          <a:prstGeom prst="rect">
            <a:avLst/>
          </a:prstGeom>
        </p:spPr>
      </p:pic>
      <p:sp>
        <p:nvSpPr>
          <p:cNvPr id="6" name="TextBox 5"/>
          <p:cNvSpPr txBox="1"/>
          <p:nvPr/>
        </p:nvSpPr>
        <p:spPr>
          <a:xfrm>
            <a:off x="6553200" y="6553200"/>
            <a:ext cx="1820130" cy="338554"/>
          </a:xfrm>
          <a:prstGeom prst="rect">
            <a:avLst/>
          </a:prstGeom>
          <a:noFill/>
        </p:spPr>
        <p:txBody>
          <a:bodyPr wrap="none" rtlCol="0">
            <a:spAutoFit/>
          </a:bodyPr>
          <a:lstStyle/>
          <a:p>
            <a:r>
              <a:rPr lang="en-US" dirty="0" smtClean="0">
                <a:solidFill>
                  <a:schemeClr val="bg2"/>
                </a:solidFill>
              </a:rPr>
              <a:t>[Jacob et al., 2012]</a:t>
            </a:r>
            <a:endParaRPr lang="en-US" dirty="0">
              <a:solidFill>
                <a:schemeClr val="bg2"/>
              </a:solidFill>
            </a:endParaRPr>
          </a:p>
        </p:txBody>
      </p:sp>
    </p:spTree>
    <p:extLst>
      <p:ext uri="{BB962C8B-B14F-4D97-AF65-F5344CB8AC3E}">
        <p14:creationId xmlns:p14="http://schemas.microsoft.com/office/powerpoint/2010/main" val="3865027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3010" name="Picture 2" descr="schematic"/>
          <p:cNvPicPr>
            <a:picLocks noChangeAspect="1" noChangeArrowheads="1"/>
          </p:cNvPicPr>
          <p:nvPr/>
        </p:nvPicPr>
        <p:blipFill>
          <a:blip r:embed="rId3"/>
          <a:srcRect/>
          <a:stretch>
            <a:fillRect/>
          </a:stretch>
        </p:blipFill>
        <p:spPr bwMode="auto">
          <a:xfrm>
            <a:off x="0" y="533400"/>
            <a:ext cx="9906000" cy="5913438"/>
          </a:xfrm>
          <a:prstGeom prst="rect">
            <a:avLst/>
          </a:prstGeom>
          <a:noFill/>
          <a:ln w="9525">
            <a:noFill/>
            <a:miter lim="800000"/>
            <a:headEnd/>
            <a:tailEnd/>
          </a:ln>
        </p:spPr>
      </p:pic>
      <p:grpSp>
        <p:nvGrpSpPr>
          <p:cNvPr id="43011" name="Group 5"/>
          <p:cNvGrpSpPr>
            <a:grpSpLocks/>
          </p:cNvGrpSpPr>
          <p:nvPr/>
        </p:nvGrpSpPr>
        <p:grpSpPr bwMode="auto">
          <a:xfrm>
            <a:off x="7696200" y="808038"/>
            <a:ext cx="1828800" cy="650875"/>
            <a:chOff x="4848" y="768"/>
            <a:chExt cx="1152" cy="410"/>
          </a:xfrm>
        </p:grpSpPr>
        <p:pic>
          <p:nvPicPr>
            <p:cNvPr id="43017" name="Picture 3" descr="grace"/>
            <p:cNvPicPr>
              <a:picLocks noChangeAspect="1" noChangeArrowheads="1"/>
            </p:cNvPicPr>
            <p:nvPr/>
          </p:nvPicPr>
          <p:blipFill>
            <a:blip r:embed="rId4">
              <a:clrChange>
                <a:clrFrom>
                  <a:srgbClr val="020202"/>
                </a:clrFrom>
                <a:clrTo>
                  <a:srgbClr val="020202">
                    <a:alpha val="0"/>
                  </a:srgbClr>
                </a:clrTo>
              </a:clrChange>
            </a:blip>
            <a:srcRect/>
            <a:stretch>
              <a:fillRect/>
            </a:stretch>
          </p:blipFill>
          <p:spPr bwMode="auto">
            <a:xfrm>
              <a:off x="4848" y="768"/>
              <a:ext cx="1152" cy="410"/>
            </a:xfrm>
            <a:prstGeom prst="rect">
              <a:avLst/>
            </a:prstGeom>
            <a:noFill/>
            <a:ln w="9525">
              <a:noFill/>
              <a:miter lim="800000"/>
              <a:headEnd/>
              <a:tailEnd/>
            </a:ln>
          </p:spPr>
        </p:pic>
        <p:sp>
          <p:nvSpPr>
            <p:cNvPr id="43018" name="Line 4"/>
            <p:cNvSpPr>
              <a:spLocks noChangeShapeType="1"/>
            </p:cNvSpPr>
            <p:nvPr/>
          </p:nvSpPr>
          <p:spPr bwMode="auto">
            <a:xfrm>
              <a:off x="4992" y="864"/>
              <a:ext cx="336" cy="96"/>
            </a:xfrm>
            <a:prstGeom prst="line">
              <a:avLst/>
            </a:prstGeom>
            <a:noFill/>
            <a:ln w="28575">
              <a:solidFill>
                <a:srgbClr val="F72335"/>
              </a:solidFill>
              <a:round/>
              <a:headEnd/>
              <a:tailEnd/>
            </a:ln>
          </p:spPr>
          <p:txBody>
            <a:bodyPr wrap="none" anchor="ctr">
              <a:prstTxWarp prst="textNoShape">
                <a:avLst/>
              </a:prstTxWarp>
            </a:bodyPr>
            <a:lstStyle/>
            <a:p>
              <a:endParaRPr lang="en-US"/>
            </a:p>
          </p:txBody>
        </p:sp>
      </p:grpSp>
      <p:pic>
        <p:nvPicPr>
          <p:cNvPr id="43012" name="Picture 6" descr="icesat"/>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57200" y="579438"/>
            <a:ext cx="1066800" cy="728662"/>
          </a:xfrm>
          <a:prstGeom prst="rect">
            <a:avLst/>
          </a:prstGeom>
          <a:noFill/>
          <a:ln w="9525">
            <a:noFill/>
            <a:miter lim="800000"/>
            <a:headEnd/>
            <a:tailEnd/>
          </a:ln>
        </p:spPr>
      </p:pic>
      <p:sp>
        <p:nvSpPr>
          <p:cNvPr id="43013" name="Line 7"/>
          <p:cNvSpPr>
            <a:spLocks noChangeShapeType="1"/>
          </p:cNvSpPr>
          <p:nvPr/>
        </p:nvSpPr>
        <p:spPr bwMode="auto">
          <a:xfrm>
            <a:off x="1143000" y="1189038"/>
            <a:ext cx="0" cy="1219200"/>
          </a:xfrm>
          <a:prstGeom prst="line">
            <a:avLst/>
          </a:prstGeom>
          <a:noFill/>
          <a:ln w="19050">
            <a:solidFill>
              <a:srgbClr val="F72335"/>
            </a:solidFill>
            <a:round/>
            <a:headEnd/>
            <a:tailEnd/>
          </a:ln>
        </p:spPr>
        <p:txBody>
          <a:bodyPr wrap="none" anchor="ctr">
            <a:prstTxWarp prst="textNoShape">
              <a:avLst/>
            </a:prstTxWarp>
          </a:bodyPr>
          <a:lstStyle/>
          <a:p>
            <a:endParaRPr lang="en-US"/>
          </a:p>
        </p:txBody>
      </p:sp>
      <p:sp>
        <p:nvSpPr>
          <p:cNvPr id="43014" name="Text Box 8"/>
          <p:cNvSpPr txBox="1">
            <a:spLocks noChangeArrowheads="1"/>
          </p:cNvSpPr>
          <p:nvPr/>
        </p:nvSpPr>
        <p:spPr bwMode="auto">
          <a:xfrm>
            <a:off x="7908925" y="1284288"/>
            <a:ext cx="881063" cy="304800"/>
          </a:xfrm>
          <a:prstGeom prst="rect">
            <a:avLst/>
          </a:prstGeom>
          <a:noFill/>
          <a:ln w="12700">
            <a:noFill/>
            <a:miter lim="800000"/>
            <a:headEnd/>
            <a:tailEnd/>
          </a:ln>
        </p:spPr>
        <p:txBody>
          <a:bodyPr wrap="none">
            <a:prstTxWarp prst="textNoShape">
              <a:avLst/>
            </a:prstTxWarp>
            <a:spAutoFit/>
          </a:bodyPr>
          <a:lstStyle/>
          <a:p>
            <a:pPr eaLnBrk="0" hangingPunct="0"/>
            <a:r>
              <a:rPr lang="en-US" dirty="0">
                <a:solidFill>
                  <a:srgbClr val="000000"/>
                </a:solidFill>
                <a:latin typeface="Helvetica" charset="0"/>
              </a:rPr>
              <a:t>G</a:t>
            </a:r>
            <a:r>
              <a:rPr lang="en-US" sz="1200" dirty="0">
                <a:solidFill>
                  <a:srgbClr val="000000"/>
                </a:solidFill>
                <a:latin typeface="Helvetica" charset="0"/>
              </a:rPr>
              <a:t>RAVITY</a:t>
            </a:r>
          </a:p>
        </p:txBody>
      </p:sp>
      <p:sp>
        <p:nvSpPr>
          <p:cNvPr id="480267" name="Rectangle 11"/>
          <p:cNvSpPr>
            <a:spLocks noGrp="1" noChangeArrowheads="1"/>
          </p:cNvSpPr>
          <p:nvPr>
            <p:ph type="title"/>
          </p:nvPr>
        </p:nvSpPr>
        <p:spPr>
          <a:xfrm>
            <a:off x="304800" y="0"/>
            <a:ext cx="9448800" cy="622300"/>
          </a:xfrm>
        </p:spPr>
        <p:txBody>
          <a:bodyPr/>
          <a:lstStyle/>
          <a:p>
            <a:pPr eaLnBrk="1" hangingPunct="1">
              <a:defRPr/>
            </a:pPr>
            <a:r>
              <a:rPr lang="en-US" b="1" dirty="0" smtClean="0">
                <a:effectLst>
                  <a:outerShdw blurRad="38100" dist="38100" dir="2700000" algn="tl">
                    <a:srgbClr val="FFFFFF"/>
                  </a:outerShdw>
                </a:effectLst>
                <a:ea typeface="ＭＳ Ｐゴシック" charset="-128"/>
                <a:cs typeface="ＭＳ Ｐゴシック" charset="-128"/>
              </a:rPr>
              <a:t>Measurement Systems</a:t>
            </a:r>
            <a:endParaRPr lang="en-US" b="1" dirty="0">
              <a:effectLst>
                <a:outerShdw blurRad="38100" dist="38100" dir="2700000" algn="tl">
                  <a:srgbClr val="FFFFFF"/>
                </a:outerShdw>
              </a:effectLst>
              <a:ea typeface="ＭＳ Ｐゴシック" charset="-128"/>
              <a:cs typeface="ＭＳ Ｐゴシック" charset="-128"/>
            </a:endParaRPr>
          </a:p>
        </p:txBody>
      </p:sp>
      <p:sp>
        <p:nvSpPr>
          <p:cNvPr id="43016" name="Up Arrow 11"/>
          <p:cNvSpPr>
            <a:spLocks noChangeArrowheads="1"/>
          </p:cNvSpPr>
          <p:nvPr/>
        </p:nvSpPr>
        <p:spPr bwMode="auto">
          <a:xfrm>
            <a:off x="609600" y="3124200"/>
            <a:ext cx="609600" cy="1600200"/>
          </a:xfrm>
          <a:prstGeom prst="upArrow">
            <a:avLst>
              <a:gd name="adj1" fmla="val 50000"/>
              <a:gd name="adj2" fmla="val 49997"/>
            </a:avLst>
          </a:prstGeom>
          <a:solidFill>
            <a:schemeClr val="bg1"/>
          </a:solidFill>
          <a:ln w="12700">
            <a:solidFill>
              <a:schemeClr val="tx1"/>
            </a:solidFill>
            <a:round/>
            <a:headEnd/>
            <a:tailEnd/>
          </a:ln>
        </p:spPr>
        <p:txBody>
          <a:bodyPr>
            <a:prstTxWarp prst="textNoShape">
              <a:avLst/>
            </a:prstTxWarp>
          </a:bodyPr>
          <a:lstStyle/>
          <a:p>
            <a:pPr eaLnBrk="0" hangingPunct="0"/>
            <a:endParaRPr lang="en-US"/>
          </a:p>
        </p:txBody>
      </p:sp>
      <p:pic>
        <p:nvPicPr>
          <p:cNvPr id="11" name="Picture 75" descr="float"/>
          <p:cNvPicPr>
            <a:picLocks noChangeAspect="1" noChangeArrowheads="1"/>
          </p:cNvPicPr>
          <p:nvPr/>
        </p:nvPicPr>
        <p:blipFill>
          <a:blip r:embed="rId6"/>
          <a:srcRect/>
          <a:stretch>
            <a:fillRect/>
          </a:stretch>
        </p:blipFill>
        <p:spPr bwMode="auto">
          <a:xfrm>
            <a:off x="5638800" y="4114800"/>
            <a:ext cx="463409" cy="685800"/>
          </a:xfrm>
          <a:prstGeom prst="rect">
            <a:avLst/>
          </a:prstGeom>
          <a:noFill/>
          <a:ln w="9525">
            <a:noFill/>
            <a:miter lim="800000"/>
            <a:headEnd/>
            <a:tailEnd/>
          </a:ln>
        </p:spPr>
      </p:pic>
      <p:sp>
        <p:nvSpPr>
          <p:cNvPr id="12" name="Text Box 8"/>
          <p:cNvSpPr txBox="1">
            <a:spLocks noChangeArrowheads="1"/>
          </p:cNvSpPr>
          <p:nvPr/>
        </p:nvSpPr>
        <p:spPr bwMode="auto">
          <a:xfrm>
            <a:off x="5043021" y="3962400"/>
            <a:ext cx="671979" cy="338554"/>
          </a:xfrm>
          <a:prstGeom prst="rect">
            <a:avLst/>
          </a:prstGeom>
          <a:noFill/>
          <a:ln w="12700">
            <a:noFill/>
            <a:miter lim="800000"/>
            <a:headEnd/>
            <a:tailEnd/>
          </a:ln>
        </p:spPr>
        <p:txBody>
          <a:bodyPr wrap="none">
            <a:prstTxWarp prst="textNoShape">
              <a:avLst/>
            </a:prstTxWarp>
            <a:spAutoFit/>
          </a:bodyPr>
          <a:lstStyle/>
          <a:p>
            <a:pPr eaLnBrk="0" hangingPunct="0"/>
            <a:r>
              <a:rPr lang="en-US" dirty="0" smtClean="0">
                <a:solidFill>
                  <a:srgbClr val="000000"/>
                </a:solidFill>
                <a:latin typeface="Helvetica" charset="0"/>
              </a:rPr>
              <a:t>Argo</a:t>
            </a:r>
            <a:endParaRPr lang="en-US" sz="1200" dirty="0">
              <a:solidFill>
                <a:srgbClr val="000000"/>
              </a:solidFill>
              <a:latin typeface="Helvetica"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622300"/>
          </a:xfrm>
        </p:spPr>
        <p:txBody>
          <a:bodyPr/>
          <a:lstStyle/>
          <a:p>
            <a:r>
              <a:rPr lang="en-US" sz="2800" b="1" dirty="0" smtClean="0"/>
              <a:t>GRACE Water Thickness Changes – GIA removed</a:t>
            </a:r>
            <a:endParaRPr lang="en-US" sz="2800" b="1" dirty="0"/>
          </a:p>
        </p:txBody>
      </p:sp>
      <p:pic>
        <p:nvPicPr>
          <p:cNvPr id="4" name="Picture 3"/>
          <p:cNvPicPr>
            <a:picLocks noChangeAspect="1"/>
          </p:cNvPicPr>
          <p:nvPr/>
        </p:nvPicPr>
        <p:blipFill>
          <a:blip r:embed="rId2"/>
          <a:stretch>
            <a:fillRect/>
          </a:stretch>
        </p:blipFill>
        <p:spPr>
          <a:xfrm>
            <a:off x="1295400" y="870387"/>
            <a:ext cx="7239000" cy="4920813"/>
          </a:xfrm>
          <a:prstGeom prst="rect">
            <a:avLst/>
          </a:prstGeom>
        </p:spPr>
      </p:pic>
      <p:pic>
        <p:nvPicPr>
          <p:cNvPr id="3" name="Picture 2"/>
          <p:cNvPicPr>
            <a:picLocks noChangeAspect="1"/>
          </p:cNvPicPr>
          <p:nvPr/>
        </p:nvPicPr>
        <p:blipFill>
          <a:blip r:embed="rId3"/>
          <a:stretch>
            <a:fillRect/>
          </a:stretch>
        </p:blipFill>
        <p:spPr>
          <a:xfrm>
            <a:off x="1600200" y="5803900"/>
            <a:ext cx="6642100" cy="1054100"/>
          </a:xfrm>
          <a:prstGeom prst="rect">
            <a:avLst/>
          </a:prstGeom>
        </p:spPr>
      </p:pic>
      <p:sp>
        <p:nvSpPr>
          <p:cNvPr id="5" name="TextBox 4"/>
          <p:cNvSpPr txBox="1"/>
          <p:nvPr/>
        </p:nvSpPr>
        <p:spPr>
          <a:xfrm>
            <a:off x="6400800" y="6519446"/>
            <a:ext cx="1820130" cy="338554"/>
          </a:xfrm>
          <a:prstGeom prst="rect">
            <a:avLst/>
          </a:prstGeom>
          <a:noFill/>
        </p:spPr>
        <p:txBody>
          <a:bodyPr wrap="none" rtlCol="0">
            <a:spAutoFit/>
          </a:bodyPr>
          <a:lstStyle/>
          <a:p>
            <a:r>
              <a:rPr lang="en-US" dirty="0" smtClean="0">
                <a:solidFill>
                  <a:schemeClr val="bg2"/>
                </a:solidFill>
              </a:rPr>
              <a:t>[Jacob et al., 2012]</a:t>
            </a:r>
            <a:endParaRPr lang="en-US" dirty="0">
              <a:solidFill>
                <a:schemeClr val="bg2"/>
              </a:solidFill>
            </a:endParaRPr>
          </a:p>
        </p:txBody>
      </p:sp>
    </p:spTree>
    <p:extLst>
      <p:ext uri="{BB962C8B-B14F-4D97-AF65-F5344CB8AC3E}">
        <p14:creationId xmlns:p14="http://schemas.microsoft.com/office/powerpoint/2010/main" val="35767298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r>
              <a:rPr lang="en-US" b="1" dirty="0">
                <a:latin typeface="Helvetica Neue" charset="0"/>
                <a:ea typeface="ＭＳ Ｐゴシック" charset="0"/>
                <a:cs typeface="ＭＳ Ｐゴシック" charset="0"/>
              </a:rPr>
              <a:t>Global Ocean Averaging Kernel</a:t>
            </a:r>
          </a:p>
        </p:txBody>
      </p:sp>
      <p:pic>
        <p:nvPicPr>
          <p:cNvPr id="22530" name="Picture 3" descr="ocean_kernel.pdf                                               000CB5C2Macintosh HD                   B55C036B:"/>
          <p:cNvPicPr>
            <a:picLocks noChangeAspect="1" noChangeArrowheads="1"/>
          </p:cNvPicPr>
          <p:nvPr/>
        </p:nvPicPr>
        <p:blipFill>
          <a:blip r:embed="rId2">
            <a:extLst>
              <a:ext uri="{28A0092B-C50C-407E-A947-70E740481C1C}">
                <a14:useLocalDpi xmlns:a14="http://schemas.microsoft.com/office/drawing/2010/main" val="0"/>
              </a:ext>
            </a:extLst>
          </a:blip>
          <a:srcRect l="5971" t="19812" r="5971" b="15240"/>
          <a:stretch>
            <a:fillRect/>
          </a:stretch>
        </p:blipFill>
        <p:spPr bwMode="auto">
          <a:xfrm>
            <a:off x="2286000" y="914400"/>
            <a:ext cx="538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Global Ocean Mass from GRACE</a:t>
            </a:r>
            <a:endParaRPr lang="en-US" b="1" dirty="0"/>
          </a:p>
        </p:txBody>
      </p:sp>
      <p:sp>
        <p:nvSpPr>
          <p:cNvPr id="30724" name="TextBox 6"/>
          <p:cNvSpPr txBox="1">
            <a:spLocks noChangeArrowheads="1"/>
          </p:cNvSpPr>
          <p:nvPr/>
        </p:nvSpPr>
        <p:spPr bwMode="auto">
          <a:xfrm>
            <a:off x="6477000" y="6400800"/>
            <a:ext cx="3043238" cy="307975"/>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rPr>
              <a:t>Updated from Chambers et al. [2004]</a:t>
            </a:r>
          </a:p>
        </p:txBody>
      </p:sp>
      <p:pic>
        <p:nvPicPr>
          <p:cNvPr id="3" name="Picture 2"/>
          <p:cNvPicPr>
            <a:picLocks noChangeAspect="1"/>
          </p:cNvPicPr>
          <p:nvPr/>
        </p:nvPicPr>
        <p:blipFill>
          <a:blip r:embed="rId2"/>
          <a:stretch>
            <a:fillRect/>
          </a:stretch>
        </p:blipFill>
        <p:spPr>
          <a:xfrm>
            <a:off x="885190" y="609600"/>
            <a:ext cx="7611110" cy="585470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Global Ocean Mass from GRACE</a:t>
            </a:r>
            <a:endParaRPr lang="en-US" b="1" dirty="0"/>
          </a:p>
        </p:txBody>
      </p:sp>
      <p:sp>
        <p:nvSpPr>
          <p:cNvPr id="31748" name="TextBox 5"/>
          <p:cNvSpPr txBox="1">
            <a:spLocks noChangeArrowheads="1"/>
          </p:cNvSpPr>
          <p:nvPr/>
        </p:nvSpPr>
        <p:spPr bwMode="auto">
          <a:xfrm>
            <a:off x="6405562" y="6400800"/>
            <a:ext cx="3043238" cy="307975"/>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rPr>
              <a:t>Updated from Chambers et al. [2004]</a:t>
            </a:r>
          </a:p>
        </p:txBody>
      </p:sp>
      <p:pic>
        <p:nvPicPr>
          <p:cNvPr id="4" name="Picture 3"/>
          <p:cNvPicPr>
            <a:picLocks noChangeAspect="1"/>
          </p:cNvPicPr>
          <p:nvPr/>
        </p:nvPicPr>
        <p:blipFill>
          <a:blip r:embed="rId2"/>
          <a:stretch>
            <a:fillRect/>
          </a:stretch>
        </p:blipFill>
        <p:spPr>
          <a:xfrm>
            <a:off x="876300" y="698500"/>
            <a:ext cx="7658100" cy="5890846"/>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7"/>
          <p:cNvSpPr>
            <a:spLocks noChangeArrowheads="1"/>
          </p:cNvSpPr>
          <p:nvPr/>
        </p:nvSpPr>
        <p:spPr bwMode="auto">
          <a:xfrm>
            <a:off x="4114800" y="5486400"/>
            <a:ext cx="3733800" cy="685800"/>
          </a:xfrm>
          <a:prstGeom prst="rect">
            <a:avLst/>
          </a:prstGeom>
          <a:solidFill>
            <a:srgbClr val="FFFFFF"/>
          </a:solidFill>
          <a:ln w="12700">
            <a:solidFill>
              <a:schemeClr val="tx1"/>
            </a:solidFill>
            <a:round/>
            <a:headEnd/>
            <a:tailEnd/>
          </a:ln>
        </p:spPr>
        <p:txBody>
          <a:bodyPr>
            <a:prstTxWarp prst="textNoShape">
              <a:avLst/>
            </a:prstTxWarp>
          </a:bodyPr>
          <a:lstStyle/>
          <a:p>
            <a:pPr eaLnBrk="0" hangingPunct="0"/>
            <a:endParaRPr lang="en-US"/>
          </a:p>
        </p:txBody>
      </p:sp>
      <p:pic>
        <p:nvPicPr>
          <p:cNvPr id="24579" name="Picture 23"/>
          <p:cNvPicPr>
            <a:picLocks noChangeAspect="1"/>
          </p:cNvPicPr>
          <p:nvPr/>
        </p:nvPicPr>
        <p:blipFill>
          <a:blip r:embed="rId2"/>
          <a:srcRect/>
          <a:stretch>
            <a:fillRect/>
          </a:stretch>
        </p:blipFill>
        <p:spPr bwMode="auto">
          <a:xfrm>
            <a:off x="4114800" y="990600"/>
            <a:ext cx="3740150" cy="5220105"/>
          </a:xfrm>
          <a:prstGeom prst="rect">
            <a:avLst/>
          </a:prstGeom>
          <a:noFill/>
          <a:ln w="9525">
            <a:noFill/>
            <a:miter lim="800000"/>
            <a:headEnd/>
            <a:tailEnd/>
          </a:ln>
        </p:spPr>
      </p:pic>
      <p:sp>
        <p:nvSpPr>
          <p:cNvPr id="24580" name="Text Box 7"/>
          <p:cNvSpPr txBox="1">
            <a:spLocks noChangeArrowheads="1"/>
          </p:cNvSpPr>
          <p:nvPr/>
        </p:nvSpPr>
        <p:spPr bwMode="auto">
          <a:xfrm>
            <a:off x="6356350" y="6324600"/>
            <a:ext cx="3549650" cy="630238"/>
          </a:xfrm>
          <a:prstGeom prst="rect">
            <a:avLst/>
          </a:prstGeom>
          <a:noFill/>
          <a:ln w="9525">
            <a:noFill/>
            <a:miter lim="800000"/>
            <a:headEnd/>
            <a:tailEnd/>
          </a:ln>
        </p:spPr>
        <p:txBody>
          <a:bodyPr>
            <a:prstTxWarp prst="textNoShape">
              <a:avLst/>
            </a:prstTxWarp>
            <a:spAutoFit/>
          </a:bodyPr>
          <a:lstStyle/>
          <a:p>
            <a:pPr>
              <a:spcBef>
                <a:spcPct val="50000"/>
              </a:spcBef>
            </a:pPr>
            <a:endParaRPr lang="en-US"/>
          </a:p>
          <a:p>
            <a:pPr>
              <a:spcBef>
                <a:spcPct val="50000"/>
              </a:spcBef>
            </a:pPr>
            <a:endParaRPr lang="en-US"/>
          </a:p>
        </p:txBody>
      </p:sp>
      <p:sp>
        <p:nvSpPr>
          <p:cNvPr id="24581" name="Text Box 9"/>
          <p:cNvSpPr txBox="1">
            <a:spLocks noChangeArrowheads="1"/>
          </p:cNvSpPr>
          <p:nvPr/>
        </p:nvSpPr>
        <p:spPr bwMode="auto">
          <a:xfrm>
            <a:off x="457200" y="1371600"/>
            <a:ext cx="3136900" cy="1600200"/>
          </a:xfrm>
          <a:prstGeom prst="rect">
            <a:avLst/>
          </a:prstGeom>
          <a:noFill/>
          <a:ln w="31750">
            <a:noFill/>
            <a:miter lim="800000"/>
            <a:headEnd/>
            <a:tailEnd/>
          </a:ln>
        </p:spPr>
        <p:txBody>
          <a:bodyPr>
            <a:prstTxWarp prst="textNoShape">
              <a:avLst/>
            </a:prstTxWarp>
            <a:spAutoFit/>
          </a:bodyPr>
          <a:lstStyle/>
          <a:p>
            <a:pPr>
              <a:spcBef>
                <a:spcPct val="50000"/>
              </a:spcBef>
            </a:pPr>
            <a:r>
              <a:rPr lang="en-US" dirty="0">
                <a:solidFill>
                  <a:srgbClr val="FFFF00"/>
                </a:solidFill>
              </a:rPr>
              <a:t>Rate of Ice mass change:</a:t>
            </a:r>
          </a:p>
          <a:p>
            <a:pPr>
              <a:spcBef>
                <a:spcPct val="50000"/>
              </a:spcBef>
            </a:pPr>
            <a:r>
              <a:rPr lang="en-US" dirty="0">
                <a:solidFill>
                  <a:srgbClr val="FFFF00"/>
                </a:solidFill>
              </a:rPr>
              <a:t>All Greenland:      -239 </a:t>
            </a:r>
            <a:r>
              <a:rPr lang="en-US" dirty="0" err="1">
                <a:solidFill>
                  <a:srgbClr val="FFFF00"/>
                </a:solidFill>
              </a:rPr>
              <a:t>Gton</a:t>
            </a:r>
            <a:r>
              <a:rPr lang="en-US" dirty="0">
                <a:solidFill>
                  <a:srgbClr val="FFFF00"/>
                </a:solidFill>
              </a:rPr>
              <a:t>/yr</a:t>
            </a:r>
          </a:p>
          <a:p>
            <a:pPr>
              <a:spcBef>
                <a:spcPct val="50000"/>
              </a:spcBef>
            </a:pPr>
            <a:r>
              <a:rPr lang="en-US" dirty="0">
                <a:solidFill>
                  <a:srgbClr val="FFFF00"/>
                </a:solidFill>
              </a:rPr>
              <a:t>South Greenland: -162 </a:t>
            </a:r>
            <a:r>
              <a:rPr lang="en-US" dirty="0" err="1">
                <a:solidFill>
                  <a:srgbClr val="FFFF00"/>
                </a:solidFill>
              </a:rPr>
              <a:t>Gton</a:t>
            </a:r>
            <a:r>
              <a:rPr lang="en-US" dirty="0">
                <a:solidFill>
                  <a:srgbClr val="FFFF00"/>
                </a:solidFill>
              </a:rPr>
              <a:t>/yr</a:t>
            </a:r>
          </a:p>
          <a:p>
            <a:pPr>
              <a:spcBef>
                <a:spcPct val="50000"/>
              </a:spcBef>
            </a:pPr>
            <a:r>
              <a:rPr lang="en-US" dirty="0">
                <a:solidFill>
                  <a:srgbClr val="FFFF00"/>
                </a:solidFill>
              </a:rPr>
              <a:t>North Greenland:    -77 </a:t>
            </a:r>
            <a:r>
              <a:rPr lang="en-US" dirty="0" err="1">
                <a:solidFill>
                  <a:srgbClr val="FFFF00"/>
                </a:solidFill>
              </a:rPr>
              <a:t>Gton</a:t>
            </a:r>
            <a:r>
              <a:rPr lang="en-US" dirty="0">
                <a:solidFill>
                  <a:srgbClr val="FFFF00"/>
                </a:solidFill>
              </a:rPr>
              <a:t>/yr</a:t>
            </a:r>
          </a:p>
          <a:p>
            <a:pPr>
              <a:spcBef>
                <a:spcPct val="50000"/>
              </a:spcBef>
            </a:pPr>
            <a:endParaRPr lang="en-US" dirty="0">
              <a:solidFill>
                <a:srgbClr val="FFFF00"/>
              </a:solidFill>
            </a:endParaRPr>
          </a:p>
        </p:txBody>
      </p:sp>
      <p:sp>
        <p:nvSpPr>
          <p:cNvPr id="24582" name="Line 11"/>
          <p:cNvSpPr>
            <a:spLocks noChangeShapeType="1"/>
          </p:cNvSpPr>
          <p:nvPr/>
        </p:nvSpPr>
        <p:spPr bwMode="auto">
          <a:xfrm flipH="1">
            <a:off x="5289550" y="3276600"/>
            <a:ext cx="1568450" cy="0"/>
          </a:xfrm>
          <a:prstGeom prst="line">
            <a:avLst/>
          </a:prstGeom>
          <a:noFill/>
          <a:ln w="31750">
            <a:solidFill>
              <a:schemeClr val="tx1"/>
            </a:solidFill>
            <a:prstDash val="sysDot"/>
            <a:round/>
            <a:headEnd/>
            <a:tailEnd/>
          </a:ln>
        </p:spPr>
        <p:txBody>
          <a:bodyPr>
            <a:prstTxWarp prst="textNoShape">
              <a:avLst/>
            </a:prstTxWarp>
          </a:bodyPr>
          <a:lstStyle/>
          <a:p>
            <a:endParaRPr lang="en-US"/>
          </a:p>
        </p:txBody>
      </p:sp>
      <p:sp>
        <p:nvSpPr>
          <p:cNvPr id="24584" name="Rectangle 16"/>
          <p:cNvSpPr>
            <a:spLocks noChangeArrowheads="1"/>
          </p:cNvSpPr>
          <p:nvPr/>
        </p:nvSpPr>
        <p:spPr bwMode="auto">
          <a:xfrm>
            <a:off x="4724400" y="609600"/>
            <a:ext cx="2835275" cy="400050"/>
          </a:xfrm>
          <a:prstGeom prst="rect">
            <a:avLst/>
          </a:prstGeom>
          <a:noFill/>
          <a:ln w="12700">
            <a:noFill/>
            <a:miter lim="800000"/>
            <a:headEnd/>
            <a:tailEnd/>
          </a:ln>
        </p:spPr>
        <p:txBody>
          <a:bodyPr wrap="none">
            <a:prstTxWarp prst="textNoShape">
              <a:avLst/>
            </a:prstTxWarp>
            <a:spAutoFit/>
          </a:bodyPr>
          <a:lstStyle/>
          <a:p>
            <a:pPr>
              <a:spcBef>
                <a:spcPct val="50000"/>
              </a:spcBef>
            </a:pPr>
            <a:r>
              <a:rPr lang="en-US" sz="2000" dirty="0">
                <a:solidFill>
                  <a:srgbClr val="FFFF00"/>
                </a:solidFill>
              </a:rPr>
              <a:t>April, 2002 – June, 2010</a:t>
            </a:r>
          </a:p>
        </p:txBody>
      </p:sp>
      <p:sp>
        <p:nvSpPr>
          <p:cNvPr id="24585" name="Text Box 17"/>
          <p:cNvSpPr txBox="1">
            <a:spLocks noChangeArrowheads="1"/>
          </p:cNvSpPr>
          <p:nvPr/>
        </p:nvSpPr>
        <p:spPr bwMode="auto">
          <a:xfrm>
            <a:off x="3200400" y="6494046"/>
            <a:ext cx="3657600" cy="338554"/>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FFFF00"/>
                </a:solidFill>
              </a:rPr>
              <a:t>-239 </a:t>
            </a:r>
            <a:r>
              <a:rPr lang="en-US" dirty="0" err="1">
                <a:solidFill>
                  <a:srgbClr val="FFFF00"/>
                </a:solidFill>
              </a:rPr>
              <a:t>Gton</a:t>
            </a:r>
            <a:r>
              <a:rPr lang="en-US" dirty="0">
                <a:solidFill>
                  <a:srgbClr val="FFFF00"/>
                </a:solidFill>
              </a:rPr>
              <a:t>/</a:t>
            </a:r>
            <a:r>
              <a:rPr lang="en-US" dirty="0" err="1">
                <a:solidFill>
                  <a:srgbClr val="FFFF00"/>
                </a:solidFill>
              </a:rPr>
              <a:t>yr</a:t>
            </a:r>
            <a:r>
              <a:rPr lang="en-US" dirty="0">
                <a:solidFill>
                  <a:srgbClr val="FFFF00"/>
                </a:solidFill>
              </a:rPr>
              <a:t> = 0.66 mm/</a:t>
            </a:r>
            <a:r>
              <a:rPr lang="en-US" dirty="0" err="1">
                <a:solidFill>
                  <a:srgbClr val="FFFF00"/>
                </a:solidFill>
              </a:rPr>
              <a:t>yr</a:t>
            </a:r>
            <a:r>
              <a:rPr lang="en-US" dirty="0">
                <a:solidFill>
                  <a:srgbClr val="FFFF00"/>
                </a:solidFill>
              </a:rPr>
              <a:t> sea level rise</a:t>
            </a:r>
          </a:p>
        </p:txBody>
      </p:sp>
      <p:sp>
        <p:nvSpPr>
          <p:cNvPr id="24586" name="Text Box 26"/>
          <p:cNvSpPr txBox="1">
            <a:spLocks noChangeArrowheads="1"/>
          </p:cNvSpPr>
          <p:nvPr/>
        </p:nvSpPr>
        <p:spPr bwMode="auto">
          <a:xfrm>
            <a:off x="7677150" y="5630863"/>
            <a:ext cx="1155700" cy="307975"/>
          </a:xfrm>
          <a:prstGeom prst="rect">
            <a:avLst/>
          </a:prstGeom>
          <a:noFill/>
          <a:ln w="22225">
            <a:noFill/>
            <a:miter lim="800000"/>
            <a:headEnd/>
            <a:tailEnd/>
          </a:ln>
        </p:spPr>
        <p:txBody>
          <a:bodyPr>
            <a:prstTxWarp prst="textNoShape">
              <a:avLst/>
            </a:prstTxWarp>
            <a:spAutoFit/>
          </a:bodyPr>
          <a:lstStyle/>
          <a:p>
            <a:pPr>
              <a:spcBef>
                <a:spcPct val="50000"/>
              </a:spcBef>
            </a:pPr>
            <a:endParaRPr lang="en-US"/>
          </a:p>
        </p:txBody>
      </p:sp>
      <p:sp>
        <p:nvSpPr>
          <p:cNvPr id="24587" name="Text Box 30"/>
          <p:cNvSpPr txBox="1">
            <a:spLocks noChangeArrowheads="1"/>
          </p:cNvSpPr>
          <p:nvPr/>
        </p:nvSpPr>
        <p:spPr bwMode="auto">
          <a:xfrm>
            <a:off x="247650" y="304800"/>
            <a:ext cx="2311400" cy="307975"/>
          </a:xfrm>
          <a:prstGeom prst="rect">
            <a:avLst/>
          </a:prstGeom>
          <a:noFill/>
          <a:ln w="22225">
            <a:noFill/>
            <a:miter lim="800000"/>
            <a:headEnd/>
            <a:tailEnd/>
          </a:ln>
        </p:spPr>
        <p:txBody>
          <a:bodyPr>
            <a:prstTxWarp prst="textNoShape">
              <a:avLst/>
            </a:prstTxWarp>
            <a:spAutoFit/>
          </a:bodyPr>
          <a:lstStyle/>
          <a:p>
            <a:pPr>
              <a:spcBef>
                <a:spcPct val="50000"/>
              </a:spcBef>
            </a:pPr>
            <a:endParaRPr lang="en-US"/>
          </a:p>
        </p:txBody>
      </p:sp>
      <p:sp>
        <p:nvSpPr>
          <p:cNvPr id="24588" name="Text Box 32"/>
          <p:cNvSpPr txBox="1">
            <a:spLocks noChangeArrowheads="1"/>
          </p:cNvSpPr>
          <p:nvPr/>
        </p:nvSpPr>
        <p:spPr bwMode="auto">
          <a:xfrm>
            <a:off x="533400" y="2971800"/>
            <a:ext cx="2724150" cy="336550"/>
          </a:xfrm>
          <a:prstGeom prst="rect">
            <a:avLst/>
          </a:prstGeom>
          <a:noFill/>
          <a:ln w="22225">
            <a:noFill/>
            <a:miter lim="800000"/>
            <a:headEnd/>
            <a:tailEnd/>
          </a:ln>
        </p:spPr>
        <p:txBody>
          <a:bodyPr>
            <a:prstTxWarp prst="textNoShape">
              <a:avLst/>
            </a:prstTxWarp>
            <a:spAutoFit/>
          </a:bodyPr>
          <a:lstStyle/>
          <a:p>
            <a:pPr>
              <a:spcBef>
                <a:spcPct val="50000"/>
              </a:spcBef>
            </a:pPr>
            <a:r>
              <a:rPr lang="en-US" sz="1600" dirty="0">
                <a:solidFill>
                  <a:srgbClr val="FFFF00"/>
                </a:solidFill>
              </a:rPr>
              <a:t>(1 </a:t>
            </a:r>
            <a:r>
              <a:rPr lang="en-US" sz="1600" dirty="0" err="1">
                <a:solidFill>
                  <a:srgbClr val="FFFF00"/>
                </a:solidFill>
              </a:rPr>
              <a:t>Gton</a:t>
            </a:r>
            <a:r>
              <a:rPr lang="en-US" sz="1600" dirty="0">
                <a:solidFill>
                  <a:srgbClr val="FFFF00"/>
                </a:solidFill>
              </a:rPr>
              <a:t> = 1 km</a:t>
            </a:r>
            <a:r>
              <a:rPr lang="en-US" sz="1600" baseline="30000" dirty="0">
                <a:solidFill>
                  <a:srgbClr val="FFFF00"/>
                </a:solidFill>
              </a:rPr>
              <a:t>3</a:t>
            </a:r>
            <a:r>
              <a:rPr lang="en-US" sz="1600" dirty="0">
                <a:solidFill>
                  <a:srgbClr val="FFFF00"/>
                </a:solidFill>
              </a:rPr>
              <a:t> of water)</a:t>
            </a:r>
          </a:p>
        </p:txBody>
      </p:sp>
      <p:sp>
        <p:nvSpPr>
          <p:cNvPr id="19" name="Title 18"/>
          <p:cNvSpPr>
            <a:spLocks noGrp="1"/>
          </p:cNvSpPr>
          <p:nvPr>
            <p:ph type="title"/>
          </p:nvPr>
        </p:nvSpPr>
        <p:spPr/>
        <p:txBody>
          <a:bodyPr/>
          <a:lstStyle/>
          <a:p>
            <a:pPr>
              <a:defRPr/>
            </a:pPr>
            <a:r>
              <a:rPr lang="en-US" b="1" dirty="0" smtClean="0"/>
              <a:t>Greenland Ice Mass Changes from GRACE</a:t>
            </a:r>
            <a:endParaRPr lang="en-US" b="1" dirty="0"/>
          </a:p>
        </p:txBody>
      </p:sp>
      <p:sp>
        <p:nvSpPr>
          <p:cNvPr id="24591" name="TextBox 5"/>
          <p:cNvSpPr txBox="1">
            <a:spLocks noChangeArrowheads="1"/>
          </p:cNvSpPr>
          <p:nvPr/>
        </p:nvSpPr>
        <p:spPr bwMode="auto">
          <a:xfrm>
            <a:off x="8520113" y="6519863"/>
            <a:ext cx="1385887" cy="338137"/>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latin typeface="Helvetica" charset="0"/>
                <a:ea typeface="Helvetica" charset="0"/>
                <a:cs typeface="Helvetica" charset="0"/>
              </a:rPr>
              <a:t>[</a:t>
            </a:r>
            <a:r>
              <a:rPr lang="en-US" dirty="0" err="1">
                <a:solidFill>
                  <a:srgbClr val="FFFF00"/>
                </a:solidFill>
                <a:latin typeface="Helvetica" charset="0"/>
                <a:ea typeface="Helvetica" charset="0"/>
                <a:cs typeface="Helvetica" charset="0"/>
              </a:rPr>
              <a:t>Wahr</a:t>
            </a:r>
            <a:r>
              <a:rPr lang="en-US" dirty="0">
                <a:solidFill>
                  <a:srgbClr val="FFFF00"/>
                </a:solidFill>
                <a:latin typeface="Helvetica" charset="0"/>
                <a:ea typeface="Helvetica" charset="0"/>
                <a:cs typeface="Helvetica" charset="0"/>
              </a:rPr>
              <a:t>, 2010]</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Greenland Ice Mass Changes from GRACE</a:t>
            </a:r>
            <a:endParaRPr lang="en-US" b="1" dirty="0"/>
          </a:p>
        </p:txBody>
      </p:sp>
      <p:pic>
        <p:nvPicPr>
          <p:cNvPr id="3" name="greenland.movie.10_06_2011.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6128" y="685800"/>
            <a:ext cx="9618688" cy="586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rt0915c_annualsm.mp4">
            <a:hlinkClick r:id="" action="ppaction://media"/>
          </p:cNvPr>
          <p:cNvPicPr/>
          <p:nvPr>
            <a:videoFile r:link="rId2"/>
            <p:extLst>
              <p:ext uri="{DAA4B4D4-6D71-4841-9C94-3DE7FCFB9230}">
                <p14:media xmlns:p14="http://schemas.microsoft.com/office/powerpoint/2010/main" r:embed="rId1"/>
              </p:ext>
            </p:extLst>
          </p:nvPr>
        </p:nvPicPr>
        <p:blipFill rotWithShape="1">
          <a:blip r:embed="rId4"/>
          <a:srcRect l="22036" t="6664" r="19964" b="8004"/>
          <a:stretch/>
        </p:blipFill>
        <p:spPr>
          <a:xfrm>
            <a:off x="1828800" y="13138"/>
            <a:ext cx="6203156" cy="6844862"/>
          </a:xfrm>
          <a:prstGeom prst="rect">
            <a:avLst/>
          </a:prstGeom>
        </p:spPr>
      </p:pic>
      <p:sp>
        <p:nvSpPr>
          <p:cNvPr id="4" name="TextBox 3"/>
          <p:cNvSpPr txBox="1"/>
          <p:nvPr/>
        </p:nvSpPr>
        <p:spPr>
          <a:xfrm>
            <a:off x="25400" y="2438400"/>
            <a:ext cx="1722289" cy="1631216"/>
          </a:xfrm>
          <a:prstGeom prst="rect">
            <a:avLst/>
          </a:prstGeom>
          <a:noFill/>
        </p:spPr>
        <p:txBody>
          <a:bodyPr wrap="square" rtlCol="0">
            <a:spAutoFit/>
          </a:bodyPr>
          <a:lstStyle/>
          <a:p>
            <a:pPr algn="ctr"/>
            <a:r>
              <a:rPr lang="en-US" sz="2000" dirty="0" smtClean="0">
                <a:solidFill>
                  <a:srgbClr val="FFFF00"/>
                </a:solidFill>
                <a:latin typeface="+mj-lt"/>
              </a:rPr>
              <a:t>GRACE-observed mass changes in the Arctic</a:t>
            </a:r>
            <a:endParaRPr lang="en-US" sz="2000" dirty="0">
              <a:solidFill>
                <a:srgbClr val="FFFF00"/>
              </a:solidFill>
              <a:latin typeface="+mj-lt"/>
            </a:endParaRPr>
          </a:p>
        </p:txBody>
      </p:sp>
    </p:spTree>
    <p:extLst>
      <p:ext uri="{BB962C8B-B14F-4D97-AF65-F5344CB8AC3E}">
        <p14:creationId xmlns:p14="http://schemas.microsoft.com/office/powerpoint/2010/main" val="168961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5"/>
          <p:cNvSpPr txBox="1">
            <a:spLocks noChangeArrowheads="1"/>
          </p:cNvSpPr>
          <p:nvPr/>
        </p:nvSpPr>
        <p:spPr bwMode="auto">
          <a:xfrm>
            <a:off x="6629400" y="838200"/>
            <a:ext cx="3130550" cy="181588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FFFF00"/>
                </a:solidFill>
              </a:rPr>
              <a:t>Rate of ice mass change:</a:t>
            </a:r>
          </a:p>
          <a:p>
            <a:pPr>
              <a:spcBef>
                <a:spcPct val="50000"/>
              </a:spcBef>
            </a:pPr>
            <a:r>
              <a:rPr lang="en-US" dirty="0">
                <a:solidFill>
                  <a:srgbClr val="FFFF00"/>
                </a:solidFill>
              </a:rPr>
              <a:t>All Antarctica:      -143 </a:t>
            </a:r>
            <a:r>
              <a:rPr lang="en-US" dirty="0" err="1">
                <a:solidFill>
                  <a:srgbClr val="FFFF00"/>
                </a:solidFill>
              </a:rPr>
              <a:t>Gton</a:t>
            </a:r>
            <a:r>
              <a:rPr lang="en-US" dirty="0">
                <a:solidFill>
                  <a:srgbClr val="FFFF00"/>
                </a:solidFill>
              </a:rPr>
              <a:t>/yr</a:t>
            </a:r>
          </a:p>
          <a:p>
            <a:pPr>
              <a:spcBef>
                <a:spcPct val="50000"/>
              </a:spcBef>
            </a:pPr>
            <a:r>
              <a:rPr lang="en-US" dirty="0">
                <a:solidFill>
                  <a:srgbClr val="FFFF00"/>
                </a:solidFill>
              </a:rPr>
              <a:t>West Antarctica:    -155 </a:t>
            </a:r>
            <a:r>
              <a:rPr lang="en-US" dirty="0" err="1">
                <a:solidFill>
                  <a:srgbClr val="FFFF00"/>
                </a:solidFill>
              </a:rPr>
              <a:t>Gton</a:t>
            </a:r>
            <a:r>
              <a:rPr lang="en-US" dirty="0">
                <a:solidFill>
                  <a:srgbClr val="FFFF00"/>
                </a:solidFill>
              </a:rPr>
              <a:t>/yr</a:t>
            </a:r>
          </a:p>
          <a:p>
            <a:pPr>
              <a:spcBef>
                <a:spcPct val="50000"/>
              </a:spcBef>
            </a:pPr>
            <a:r>
              <a:rPr lang="en-US" dirty="0">
                <a:solidFill>
                  <a:srgbClr val="FFFF00"/>
                </a:solidFill>
              </a:rPr>
              <a:t>East Antarctica:      +15 </a:t>
            </a:r>
            <a:r>
              <a:rPr lang="en-US" dirty="0" err="1">
                <a:solidFill>
                  <a:srgbClr val="FFFF00"/>
                </a:solidFill>
              </a:rPr>
              <a:t>Gton</a:t>
            </a:r>
            <a:r>
              <a:rPr lang="en-US" dirty="0">
                <a:solidFill>
                  <a:srgbClr val="FFFF00"/>
                </a:solidFill>
              </a:rPr>
              <a:t>/yr</a:t>
            </a:r>
          </a:p>
          <a:p>
            <a:pPr>
              <a:spcBef>
                <a:spcPct val="50000"/>
              </a:spcBef>
            </a:pPr>
            <a:endParaRPr lang="en-US" dirty="0">
              <a:solidFill>
                <a:srgbClr val="FFFF00"/>
              </a:solidFill>
            </a:endParaRPr>
          </a:p>
        </p:txBody>
      </p:sp>
      <p:grpSp>
        <p:nvGrpSpPr>
          <p:cNvPr id="2" name="Group 16"/>
          <p:cNvGrpSpPr>
            <a:grpSpLocks/>
          </p:cNvGrpSpPr>
          <p:nvPr/>
        </p:nvGrpSpPr>
        <p:grpSpPr bwMode="auto">
          <a:xfrm>
            <a:off x="1371600" y="1371600"/>
            <a:ext cx="5181600" cy="5105400"/>
            <a:chOff x="2971800" y="1981200"/>
            <a:chExt cx="3962400" cy="3778250"/>
          </a:xfrm>
        </p:grpSpPr>
        <p:sp>
          <p:nvSpPr>
            <p:cNvPr id="26639" name="Rectangle 15"/>
            <p:cNvSpPr>
              <a:spLocks noChangeArrowheads="1"/>
            </p:cNvSpPr>
            <p:nvPr/>
          </p:nvSpPr>
          <p:spPr bwMode="auto">
            <a:xfrm>
              <a:off x="2971800" y="5029200"/>
              <a:ext cx="3962400" cy="685800"/>
            </a:xfrm>
            <a:prstGeom prst="rect">
              <a:avLst/>
            </a:prstGeom>
            <a:solidFill>
              <a:srgbClr val="FFFFFF"/>
            </a:solidFill>
            <a:ln w="12700">
              <a:solidFill>
                <a:schemeClr val="tx1"/>
              </a:solidFill>
              <a:round/>
              <a:headEnd/>
              <a:tailEnd/>
            </a:ln>
          </p:spPr>
          <p:txBody>
            <a:bodyPr>
              <a:prstTxWarp prst="textNoShape">
                <a:avLst/>
              </a:prstTxWarp>
            </a:bodyPr>
            <a:lstStyle/>
            <a:p>
              <a:pPr eaLnBrk="0" hangingPunct="0"/>
              <a:endParaRPr lang="en-US"/>
            </a:p>
          </p:txBody>
        </p:sp>
        <p:grpSp>
          <p:nvGrpSpPr>
            <p:cNvPr id="3" name="Group 14"/>
            <p:cNvGrpSpPr>
              <a:grpSpLocks/>
            </p:cNvGrpSpPr>
            <p:nvPr/>
          </p:nvGrpSpPr>
          <p:grpSpPr bwMode="auto">
            <a:xfrm>
              <a:off x="3014794" y="1981200"/>
              <a:ext cx="3919406" cy="3778250"/>
              <a:chOff x="2724150" y="1981200"/>
              <a:chExt cx="3919406" cy="3778250"/>
            </a:xfrm>
          </p:grpSpPr>
          <p:pic>
            <p:nvPicPr>
              <p:cNvPr id="26641" name="Picture 17"/>
              <p:cNvPicPr>
                <a:picLocks noChangeAspect="1"/>
              </p:cNvPicPr>
              <p:nvPr/>
            </p:nvPicPr>
            <p:blipFill>
              <a:blip r:embed="rId2"/>
              <a:srcRect/>
              <a:stretch>
                <a:fillRect/>
              </a:stretch>
            </p:blipFill>
            <p:spPr bwMode="auto">
              <a:xfrm>
                <a:off x="2724150" y="1981200"/>
                <a:ext cx="3919406" cy="3778250"/>
              </a:xfrm>
              <a:prstGeom prst="rect">
                <a:avLst/>
              </a:prstGeom>
              <a:noFill/>
              <a:ln w="9525">
                <a:noFill/>
                <a:miter lim="800000"/>
                <a:headEnd/>
                <a:tailEnd/>
              </a:ln>
            </p:spPr>
          </p:pic>
          <p:sp>
            <p:nvSpPr>
              <p:cNvPr id="26642" name="Line 6"/>
              <p:cNvSpPr>
                <a:spLocks noChangeShapeType="1"/>
              </p:cNvSpPr>
              <p:nvPr/>
            </p:nvSpPr>
            <p:spPr bwMode="auto">
              <a:xfrm>
                <a:off x="4457700" y="2819400"/>
                <a:ext cx="577850" cy="1371600"/>
              </a:xfrm>
              <a:prstGeom prst="line">
                <a:avLst/>
              </a:prstGeom>
              <a:noFill/>
              <a:ln w="9525">
                <a:solidFill>
                  <a:schemeClr val="tx1"/>
                </a:solidFill>
                <a:prstDash val="dash"/>
                <a:round/>
                <a:headEnd/>
                <a:tailEnd/>
              </a:ln>
            </p:spPr>
            <p:txBody>
              <a:bodyPr>
                <a:prstTxWarp prst="textNoShape">
                  <a:avLst/>
                </a:prstTxWarp>
              </a:bodyPr>
              <a:lstStyle/>
              <a:p>
                <a:endParaRPr lang="en-US"/>
              </a:p>
            </p:txBody>
          </p:sp>
        </p:grpSp>
      </p:grpSp>
      <p:sp>
        <p:nvSpPr>
          <p:cNvPr id="26629" name="Text Box 7"/>
          <p:cNvSpPr txBox="1">
            <a:spLocks noChangeArrowheads="1"/>
          </p:cNvSpPr>
          <p:nvPr/>
        </p:nvSpPr>
        <p:spPr bwMode="auto">
          <a:xfrm>
            <a:off x="7010400" y="3811250"/>
            <a:ext cx="2971800" cy="144655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FFFF00"/>
                </a:solidFill>
              </a:rPr>
              <a:t>Uncertainty of GIA  correction:</a:t>
            </a:r>
          </a:p>
          <a:p>
            <a:pPr>
              <a:spcBef>
                <a:spcPct val="50000"/>
              </a:spcBef>
            </a:pPr>
            <a:r>
              <a:rPr lang="en-US" dirty="0">
                <a:solidFill>
                  <a:srgbClr val="FFFF00"/>
                </a:solidFill>
              </a:rPr>
              <a:t>All Antarctica:      </a:t>
            </a:r>
            <a:r>
              <a:rPr lang="en-US" dirty="0">
                <a:solidFill>
                  <a:srgbClr val="FFFF00"/>
                </a:solidFill>
                <a:ea typeface="Arial" charset="0"/>
                <a:cs typeface="Arial" charset="0"/>
              </a:rPr>
              <a:t>± </a:t>
            </a:r>
            <a:r>
              <a:rPr lang="en-US" dirty="0">
                <a:solidFill>
                  <a:srgbClr val="FFFF00"/>
                </a:solidFill>
              </a:rPr>
              <a:t>80 </a:t>
            </a:r>
            <a:r>
              <a:rPr lang="en-US" dirty="0" err="1">
                <a:solidFill>
                  <a:srgbClr val="FFFF00"/>
                </a:solidFill>
              </a:rPr>
              <a:t>Gton</a:t>
            </a:r>
            <a:r>
              <a:rPr lang="en-US" dirty="0">
                <a:solidFill>
                  <a:srgbClr val="FFFF00"/>
                </a:solidFill>
              </a:rPr>
              <a:t>/yr</a:t>
            </a:r>
          </a:p>
          <a:p>
            <a:pPr>
              <a:spcBef>
                <a:spcPct val="50000"/>
              </a:spcBef>
            </a:pPr>
            <a:r>
              <a:rPr lang="en-US" dirty="0">
                <a:solidFill>
                  <a:srgbClr val="FFFF00"/>
                </a:solidFill>
              </a:rPr>
              <a:t>West Antarctica:    </a:t>
            </a:r>
            <a:r>
              <a:rPr lang="en-US" dirty="0">
                <a:solidFill>
                  <a:srgbClr val="FFFF00"/>
                </a:solidFill>
                <a:ea typeface="Arial" charset="0"/>
                <a:cs typeface="Arial" charset="0"/>
              </a:rPr>
              <a:t>± </a:t>
            </a:r>
            <a:r>
              <a:rPr lang="en-US" dirty="0">
                <a:solidFill>
                  <a:srgbClr val="FFFF00"/>
                </a:solidFill>
              </a:rPr>
              <a:t>20 </a:t>
            </a:r>
            <a:r>
              <a:rPr lang="en-US" dirty="0" err="1">
                <a:solidFill>
                  <a:srgbClr val="FFFF00"/>
                </a:solidFill>
              </a:rPr>
              <a:t>Gton</a:t>
            </a:r>
            <a:r>
              <a:rPr lang="en-US" dirty="0">
                <a:solidFill>
                  <a:srgbClr val="FFFF00"/>
                </a:solidFill>
              </a:rPr>
              <a:t>/yr</a:t>
            </a:r>
          </a:p>
          <a:p>
            <a:pPr>
              <a:spcBef>
                <a:spcPct val="50000"/>
              </a:spcBef>
            </a:pPr>
            <a:r>
              <a:rPr lang="en-US" dirty="0">
                <a:solidFill>
                  <a:srgbClr val="FFFF00"/>
                </a:solidFill>
              </a:rPr>
              <a:t>East Antarctica:     </a:t>
            </a:r>
            <a:r>
              <a:rPr lang="en-US" dirty="0">
                <a:solidFill>
                  <a:srgbClr val="FFFF00"/>
                </a:solidFill>
                <a:ea typeface="Arial" charset="0"/>
                <a:cs typeface="Arial" charset="0"/>
              </a:rPr>
              <a:t>± </a:t>
            </a:r>
            <a:r>
              <a:rPr lang="en-US" dirty="0">
                <a:solidFill>
                  <a:srgbClr val="FFFF00"/>
                </a:solidFill>
              </a:rPr>
              <a:t>55 </a:t>
            </a:r>
            <a:r>
              <a:rPr lang="en-US" dirty="0" err="1">
                <a:solidFill>
                  <a:srgbClr val="FFFF00"/>
                </a:solidFill>
              </a:rPr>
              <a:t>Gton</a:t>
            </a:r>
            <a:r>
              <a:rPr lang="en-US" dirty="0">
                <a:solidFill>
                  <a:srgbClr val="FFFF00"/>
                </a:solidFill>
              </a:rPr>
              <a:t>/yr</a:t>
            </a:r>
          </a:p>
        </p:txBody>
      </p:sp>
      <p:sp>
        <p:nvSpPr>
          <p:cNvPr id="26630" name="Text Box 8"/>
          <p:cNvSpPr txBox="1">
            <a:spLocks noChangeArrowheads="1"/>
          </p:cNvSpPr>
          <p:nvPr/>
        </p:nvSpPr>
        <p:spPr bwMode="auto">
          <a:xfrm>
            <a:off x="5943600" y="6248400"/>
            <a:ext cx="3714750" cy="307975"/>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26631" name="Text Box 9"/>
          <p:cNvSpPr txBox="1">
            <a:spLocks noChangeArrowheads="1"/>
          </p:cNvSpPr>
          <p:nvPr/>
        </p:nvSpPr>
        <p:spPr bwMode="auto">
          <a:xfrm>
            <a:off x="2362200" y="6506746"/>
            <a:ext cx="3733800" cy="338554"/>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dirty="0">
                <a:solidFill>
                  <a:srgbClr val="FFFF00"/>
                </a:solidFill>
              </a:rPr>
              <a:t>-143 </a:t>
            </a:r>
            <a:r>
              <a:rPr lang="en-US" dirty="0" err="1">
                <a:solidFill>
                  <a:srgbClr val="FFFF00"/>
                </a:solidFill>
              </a:rPr>
              <a:t>Gton</a:t>
            </a:r>
            <a:r>
              <a:rPr lang="en-US" dirty="0">
                <a:solidFill>
                  <a:srgbClr val="FFFF00"/>
                </a:solidFill>
              </a:rPr>
              <a:t>/</a:t>
            </a:r>
            <a:r>
              <a:rPr lang="en-US" dirty="0" err="1">
                <a:solidFill>
                  <a:srgbClr val="FFFF00"/>
                </a:solidFill>
              </a:rPr>
              <a:t>yr</a:t>
            </a:r>
            <a:r>
              <a:rPr lang="en-US" dirty="0">
                <a:solidFill>
                  <a:srgbClr val="FFFF00"/>
                </a:solidFill>
              </a:rPr>
              <a:t> = 0.40 mm/</a:t>
            </a:r>
            <a:r>
              <a:rPr lang="en-US" dirty="0" err="1">
                <a:solidFill>
                  <a:srgbClr val="FFFF00"/>
                </a:solidFill>
              </a:rPr>
              <a:t>yr</a:t>
            </a:r>
            <a:r>
              <a:rPr lang="en-US" dirty="0">
                <a:solidFill>
                  <a:srgbClr val="FFFF00"/>
                </a:solidFill>
              </a:rPr>
              <a:t> sea level rise</a:t>
            </a:r>
          </a:p>
        </p:txBody>
      </p:sp>
      <p:sp>
        <p:nvSpPr>
          <p:cNvPr id="26633" name="Text Box 11"/>
          <p:cNvSpPr txBox="1">
            <a:spLocks noChangeArrowheads="1"/>
          </p:cNvSpPr>
          <p:nvPr/>
        </p:nvSpPr>
        <p:spPr bwMode="auto">
          <a:xfrm>
            <a:off x="2819400" y="990600"/>
            <a:ext cx="2514600" cy="338554"/>
          </a:xfrm>
          <a:prstGeom prst="rect">
            <a:avLst/>
          </a:prstGeom>
          <a:noFill/>
          <a:ln w="12700">
            <a:noFill/>
            <a:miter lim="800000"/>
            <a:headEnd/>
            <a:tailEnd/>
          </a:ln>
        </p:spPr>
        <p:txBody>
          <a:bodyPr wrap="square">
            <a:prstTxWarp prst="textNoShape">
              <a:avLst/>
            </a:prstTxWarp>
            <a:spAutoFit/>
          </a:bodyPr>
          <a:lstStyle/>
          <a:p>
            <a:pPr>
              <a:spcBef>
                <a:spcPct val="50000"/>
              </a:spcBef>
            </a:pPr>
            <a:r>
              <a:rPr lang="en-US" dirty="0">
                <a:solidFill>
                  <a:srgbClr val="FFFF00"/>
                </a:solidFill>
              </a:rPr>
              <a:t>April, 2002 –  June, 2010</a:t>
            </a:r>
          </a:p>
        </p:txBody>
      </p:sp>
      <p:sp>
        <p:nvSpPr>
          <p:cNvPr id="26634" name="Text Box 17"/>
          <p:cNvSpPr txBox="1">
            <a:spLocks noChangeArrowheads="1"/>
          </p:cNvSpPr>
          <p:nvPr/>
        </p:nvSpPr>
        <p:spPr bwMode="auto">
          <a:xfrm>
            <a:off x="6769100" y="3048000"/>
            <a:ext cx="3136900" cy="307975"/>
          </a:xfrm>
          <a:prstGeom prst="rect">
            <a:avLst/>
          </a:prstGeom>
          <a:noFill/>
          <a:ln w="22225">
            <a:noFill/>
            <a:miter lim="800000"/>
            <a:headEnd/>
            <a:tailEnd/>
          </a:ln>
        </p:spPr>
        <p:txBody>
          <a:bodyPr>
            <a:prstTxWarp prst="textNoShape">
              <a:avLst/>
            </a:prstTxWarp>
            <a:spAutoFit/>
          </a:bodyPr>
          <a:lstStyle/>
          <a:p>
            <a:pPr>
              <a:spcBef>
                <a:spcPct val="50000"/>
              </a:spcBef>
            </a:pPr>
            <a:endParaRPr lang="en-US">
              <a:solidFill>
                <a:srgbClr val="FF3300"/>
              </a:solidFill>
            </a:endParaRPr>
          </a:p>
        </p:txBody>
      </p:sp>
      <p:sp>
        <p:nvSpPr>
          <p:cNvPr id="19" name="Title 18"/>
          <p:cNvSpPr>
            <a:spLocks noGrp="1"/>
          </p:cNvSpPr>
          <p:nvPr>
            <p:ph type="title"/>
          </p:nvPr>
        </p:nvSpPr>
        <p:spPr>
          <a:xfrm>
            <a:off x="0" y="0"/>
            <a:ext cx="9906000" cy="622300"/>
          </a:xfrm>
        </p:spPr>
        <p:txBody>
          <a:bodyPr/>
          <a:lstStyle/>
          <a:p>
            <a:pPr>
              <a:defRPr/>
            </a:pPr>
            <a:r>
              <a:rPr lang="en-US" b="1" dirty="0" smtClean="0"/>
              <a:t>Antarctica Ice Mass Variations from GRACE</a:t>
            </a:r>
            <a:endParaRPr lang="en-US" b="1" dirty="0"/>
          </a:p>
        </p:txBody>
      </p:sp>
      <p:sp>
        <p:nvSpPr>
          <p:cNvPr id="26638" name="TextBox 5"/>
          <p:cNvSpPr txBox="1">
            <a:spLocks noChangeArrowheads="1"/>
          </p:cNvSpPr>
          <p:nvPr/>
        </p:nvSpPr>
        <p:spPr bwMode="auto">
          <a:xfrm>
            <a:off x="8520113" y="6519863"/>
            <a:ext cx="1385887" cy="338137"/>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latin typeface="Helvetica" charset="0"/>
                <a:ea typeface="Helvetica" charset="0"/>
                <a:cs typeface="Helvetica" charset="0"/>
              </a:rPr>
              <a:t>[</a:t>
            </a:r>
            <a:r>
              <a:rPr lang="en-US" dirty="0" err="1">
                <a:solidFill>
                  <a:srgbClr val="FFFF00"/>
                </a:solidFill>
                <a:latin typeface="Helvetica" charset="0"/>
                <a:ea typeface="Helvetica" charset="0"/>
                <a:cs typeface="Helvetica" charset="0"/>
              </a:rPr>
              <a:t>Wahr</a:t>
            </a:r>
            <a:r>
              <a:rPr lang="en-US" dirty="0">
                <a:solidFill>
                  <a:srgbClr val="FFFF00"/>
                </a:solidFill>
                <a:latin typeface="Helvetica" charset="0"/>
                <a:ea typeface="Helvetica" charset="0"/>
                <a:cs typeface="Helvetica" charset="0"/>
              </a:rPr>
              <a:t>, 2010]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Polar Ice Mass Loss from GRACE</a:t>
            </a:r>
            <a:endParaRPr lang="en-US" b="1" dirty="0"/>
          </a:p>
        </p:txBody>
      </p:sp>
      <p:pic>
        <p:nvPicPr>
          <p:cNvPr id="6" name="Picture 5"/>
          <p:cNvPicPr>
            <a:picLocks noChangeAspect="1"/>
          </p:cNvPicPr>
          <p:nvPr/>
        </p:nvPicPr>
        <p:blipFill>
          <a:blip r:embed="rId2"/>
          <a:stretch>
            <a:fillRect/>
          </a:stretch>
        </p:blipFill>
        <p:spPr>
          <a:xfrm>
            <a:off x="1084784" y="704850"/>
            <a:ext cx="7602016" cy="5772150"/>
          </a:xfrm>
          <a:prstGeom prst="rect">
            <a:avLst/>
          </a:prstGeom>
        </p:spPr>
      </p:pic>
      <p:sp>
        <p:nvSpPr>
          <p:cNvPr id="7" name="TextBox 6"/>
          <p:cNvSpPr txBox="1"/>
          <p:nvPr/>
        </p:nvSpPr>
        <p:spPr>
          <a:xfrm>
            <a:off x="8157547" y="6443246"/>
            <a:ext cx="1672253" cy="338554"/>
          </a:xfrm>
          <a:prstGeom prst="rect">
            <a:avLst/>
          </a:prstGeom>
          <a:noFill/>
        </p:spPr>
        <p:txBody>
          <a:bodyPr wrap="none" rtlCol="0">
            <a:spAutoFit/>
          </a:bodyPr>
          <a:lstStyle/>
          <a:p>
            <a:r>
              <a:rPr lang="en-US" dirty="0" smtClean="0">
                <a:solidFill>
                  <a:srgbClr val="FFFF00"/>
                </a:solidFill>
              </a:rPr>
              <a:t>[</a:t>
            </a:r>
            <a:r>
              <a:rPr lang="en-US" dirty="0" err="1" smtClean="0">
                <a:solidFill>
                  <a:srgbClr val="FFFF00"/>
                </a:solidFill>
              </a:rPr>
              <a:t>Velicogna</a:t>
            </a:r>
            <a:r>
              <a:rPr lang="en-US" dirty="0" smtClean="0">
                <a:solidFill>
                  <a:srgbClr val="FFFF00"/>
                </a:solidFill>
              </a:rPr>
              <a:t>, 2011]</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622300"/>
          </a:xfrm>
        </p:spPr>
        <p:txBody>
          <a:bodyPr/>
          <a:lstStyle/>
          <a:p>
            <a:pPr>
              <a:defRPr/>
            </a:pPr>
            <a:r>
              <a:rPr lang="en-US" b="1" dirty="0" smtClean="0"/>
              <a:t>Are Greenland and Antarctica Accelerating?</a:t>
            </a:r>
            <a:endParaRPr lang="en-US" b="1" dirty="0"/>
          </a:p>
        </p:txBody>
      </p:sp>
      <p:pic>
        <p:nvPicPr>
          <p:cNvPr id="74754" name="Picture 3"/>
          <p:cNvPicPr>
            <a:picLocks noChangeAspect="1"/>
          </p:cNvPicPr>
          <p:nvPr/>
        </p:nvPicPr>
        <p:blipFill>
          <a:blip r:embed="rId2">
            <a:extLst>
              <a:ext uri="{28A0092B-C50C-407E-A947-70E740481C1C}">
                <a14:useLocalDpi xmlns:a14="http://schemas.microsoft.com/office/drawing/2010/main" val="0"/>
              </a:ext>
            </a:extLst>
          </a:blip>
          <a:srcRect b="33519"/>
          <a:stretch>
            <a:fillRect/>
          </a:stretch>
        </p:blipFill>
        <p:spPr bwMode="auto">
          <a:xfrm>
            <a:off x="2819400" y="685800"/>
            <a:ext cx="42672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4"/>
          <p:cNvSpPr txBox="1">
            <a:spLocks noChangeArrowheads="1"/>
          </p:cNvSpPr>
          <p:nvPr/>
        </p:nvSpPr>
        <p:spPr bwMode="auto">
          <a:xfrm>
            <a:off x="7929563" y="6553200"/>
            <a:ext cx="18907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a:solidFill>
                  <a:srgbClr val="FFFF0A"/>
                </a:solidFill>
              </a:rPr>
              <a:t>[Rignot et al., 2011]</a:t>
            </a:r>
          </a:p>
        </p:txBody>
      </p:sp>
      <p:sp>
        <p:nvSpPr>
          <p:cNvPr id="5" name="Text Box 4"/>
          <p:cNvSpPr txBox="1">
            <a:spLocks noChangeArrowheads="1"/>
          </p:cNvSpPr>
          <p:nvPr/>
        </p:nvSpPr>
        <p:spPr bwMode="auto">
          <a:xfrm>
            <a:off x="7620000" y="2819400"/>
            <a:ext cx="18065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algn="ctr">
              <a:defRPr/>
            </a:pPr>
            <a:r>
              <a:rPr lang="en-US" sz="2000" dirty="0" smtClean="0">
                <a:solidFill>
                  <a:srgbClr val="FFFF0A"/>
                </a:solidFill>
                <a:latin typeface="+mj-lt"/>
              </a:rPr>
              <a:t>Total GMSL</a:t>
            </a:r>
          </a:p>
          <a:p>
            <a:pPr algn="ctr">
              <a:defRPr/>
            </a:pPr>
            <a:r>
              <a:rPr lang="en-US" sz="2000" dirty="0" smtClean="0">
                <a:solidFill>
                  <a:srgbClr val="FFFF0A"/>
                </a:solidFill>
                <a:latin typeface="+mj-lt"/>
              </a:rPr>
              <a:t>Contribution</a:t>
            </a:r>
          </a:p>
          <a:p>
            <a:pPr algn="ctr">
              <a:defRPr/>
            </a:pPr>
            <a:endParaRPr lang="en-US" sz="2000" dirty="0" smtClean="0">
              <a:solidFill>
                <a:srgbClr val="FFFF0A"/>
              </a:solidFill>
              <a:latin typeface="+mj-lt"/>
            </a:endParaRPr>
          </a:p>
          <a:p>
            <a:pPr algn="ctr">
              <a:defRPr/>
            </a:pPr>
            <a:r>
              <a:rPr lang="en-US" sz="2000" dirty="0" smtClean="0">
                <a:solidFill>
                  <a:srgbClr val="FFFF0A"/>
                </a:solidFill>
                <a:latin typeface="+mj-lt"/>
              </a:rPr>
              <a:t>2050: 15 cm</a:t>
            </a:r>
          </a:p>
          <a:p>
            <a:pPr algn="ctr">
              <a:defRPr/>
            </a:pPr>
            <a:r>
              <a:rPr lang="en-US" sz="2000" dirty="0" smtClean="0">
                <a:solidFill>
                  <a:srgbClr val="FFFF0A"/>
                </a:solidFill>
                <a:latin typeface="+mj-lt"/>
              </a:rPr>
              <a:t>2100: 56 cm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52600" y="838200"/>
            <a:ext cx="3232728" cy="2667000"/>
          </a:xfrm>
          <a:prstGeom prst="rect">
            <a:avLst/>
          </a:prstGeom>
        </p:spPr>
      </p:pic>
      <p:sp>
        <p:nvSpPr>
          <p:cNvPr id="2" name="Title 1"/>
          <p:cNvSpPr>
            <a:spLocks noGrp="1"/>
          </p:cNvSpPr>
          <p:nvPr>
            <p:ph type="title"/>
          </p:nvPr>
        </p:nvSpPr>
        <p:spPr/>
        <p:txBody>
          <a:bodyPr/>
          <a:lstStyle/>
          <a:p>
            <a:r>
              <a:rPr lang="en-US" b="1">
                <a:latin typeface="Tahoma" charset="0"/>
                <a:ea typeface="ＭＳ Ｐゴシック" charset="0"/>
                <a:cs typeface="ＭＳ Ｐゴシック" charset="0"/>
              </a:rPr>
              <a:t>Reconstructed Tide Gauge Sea Level</a:t>
            </a:r>
          </a:p>
        </p:txBody>
      </p:sp>
      <p:sp>
        <p:nvSpPr>
          <p:cNvPr id="29700" name="TextBox 8"/>
          <p:cNvSpPr txBox="1">
            <a:spLocks noChangeArrowheads="1"/>
          </p:cNvSpPr>
          <p:nvPr/>
        </p:nvSpPr>
        <p:spPr bwMode="auto">
          <a:xfrm>
            <a:off x="7270042" y="6519446"/>
            <a:ext cx="26359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37931725" indent="-37474525" eaLnBrk="0" hangingPunct="0">
              <a:defRPr sz="1600" b="1">
                <a:solidFill>
                  <a:schemeClr val="hlink"/>
                </a:solidFill>
                <a:latin typeface="Times" charset="0"/>
                <a:ea typeface="ＭＳ Ｐゴシック" charset="0"/>
              </a:defRPr>
            </a:lvl2pPr>
            <a:lvl3pPr eaLnBrk="0" hangingPunct="0">
              <a:defRPr sz="1600" b="1">
                <a:solidFill>
                  <a:schemeClr val="hlink"/>
                </a:solidFill>
                <a:latin typeface="Times" charset="0"/>
                <a:ea typeface="ＭＳ Ｐゴシック" charset="0"/>
              </a:defRPr>
            </a:lvl3pPr>
            <a:lvl4pPr eaLnBrk="0" hangingPunct="0">
              <a:defRPr sz="1600" b="1">
                <a:solidFill>
                  <a:schemeClr val="hlink"/>
                </a:solidFill>
                <a:latin typeface="Times" charset="0"/>
                <a:ea typeface="ＭＳ Ｐゴシック" charset="0"/>
              </a:defRPr>
            </a:lvl4pPr>
            <a:lvl5pPr eaLnBrk="0" hangingPunct="0">
              <a:defRPr sz="1600" b="1">
                <a:solidFill>
                  <a:schemeClr val="hlink"/>
                </a:solidFill>
                <a:latin typeface="Times" charset="0"/>
                <a:ea typeface="ＭＳ Ｐゴシック" charset="0"/>
              </a:defRPr>
            </a:lvl5pPr>
            <a:lvl6pPr marL="457200" eaLnBrk="0" fontAlgn="base" hangingPunct="0">
              <a:spcBef>
                <a:spcPct val="0"/>
              </a:spcBef>
              <a:spcAft>
                <a:spcPct val="0"/>
              </a:spcAft>
              <a:defRPr sz="1600" b="1">
                <a:solidFill>
                  <a:schemeClr val="hlink"/>
                </a:solidFill>
                <a:latin typeface="Times" charset="0"/>
                <a:ea typeface="ＭＳ Ｐゴシック" charset="0"/>
              </a:defRPr>
            </a:lvl6pPr>
            <a:lvl7pPr marL="914400" eaLnBrk="0" fontAlgn="base" hangingPunct="0">
              <a:spcBef>
                <a:spcPct val="0"/>
              </a:spcBef>
              <a:spcAft>
                <a:spcPct val="0"/>
              </a:spcAft>
              <a:defRPr sz="1600" b="1">
                <a:solidFill>
                  <a:schemeClr val="hlink"/>
                </a:solidFill>
                <a:latin typeface="Times" charset="0"/>
                <a:ea typeface="ＭＳ Ｐゴシック" charset="0"/>
              </a:defRPr>
            </a:lvl7pPr>
            <a:lvl8pPr marL="1371600" eaLnBrk="0" fontAlgn="base" hangingPunct="0">
              <a:spcBef>
                <a:spcPct val="0"/>
              </a:spcBef>
              <a:spcAft>
                <a:spcPct val="0"/>
              </a:spcAft>
              <a:defRPr sz="1600" b="1">
                <a:solidFill>
                  <a:schemeClr val="hlink"/>
                </a:solidFill>
                <a:latin typeface="Times" charset="0"/>
                <a:ea typeface="ＭＳ Ｐゴシック" charset="0"/>
              </a:defRPr>
            </a:lvl8pPr>
            <a:lvl9pPr marL="18288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dirty="0">
                <a:solidFill>
                  <a:srgbClr val="FFFF00"/>
                </a:solidFill>
                <a:latin typeface="Helvetica" charset="0"/>
                <a:cs typeface="Helvetica" charset="0"/>
              </a:rPr>
              <a:t>[Church and White,</a:t>
            </a:r>
            <a:r>
              <a:rPr lang="en-US" dirty="0" smtClean="0">
                <a:solidFill>
                  <a:srgbClr val="FFFF00"/>
                </a:solidFill>
                <a:latin typeface="Helvetica" charset="0"/>
                <a:cs typeface="Helvetica" charset="0"/>
              </a:rPr>
              <a:t> 2011]</a:t>
            </a:r>
            <a:endParaRPr lang="en-US" dirty="0">
              <a:solidFill>
                <a:srgbClr val="FFFF00"/>
              </a:solidFill>
              <a:latin typeface="Helvetica" charset="0"/>
              <a:cs typeface="Helvetica" charset="0"/>
            </a:endParaRPr>
          </a:p>
        </p:txBody>
      </p:sp>
      <p:pic>
        <p:nvPicPr>
          <p:cNvPr id="7" name="Picture 6"/>
          <p:cNvPicPr>
            <a:picLocks noChangeAspect="1"/>
          </p:cNvPicPr>
          <p:nvPr/>
        </p:nvPicPr>
        <p:blipFill>
          <a:blip r:embed="rId3"/>
          <a:stretch>
            <a:fillRect/>
          </a:stretch>
        </p:blipFill>
        <p:spPr>
          <a:xfrm>
            <a:off x="990600" y="654049"/>
            <a:ext cx="7751390" cy="6203951"/>
          </a:xfrm>
          <a:prstGeom prst="rect">
            <a:avLst/>
          </a:prstGeom>
        </p:spPr>
      </p:pic>
      <p:sp>
        <p:nvSpPr>
          <p:cNvPr id="3" name="TextBox 2"/>
          <p:cNvSpPr txBox="1"/>
          <p:nvPr/>
        </p:nvSpPr>
        <p:spPr>
          <a:xfrm>
            <a:off x="4648200" y="4690646"/>
            <a:ext cx="3211135" cy="307777"/>
          </a:xfrm>
          <a:prstGeom prst="rect">
            <a:avLst/>
          </a:prstGeom>
          <a:noFill/>
        </p:spPr>
        <p:txBody>
          <a:bodyPr wrap="none" rtlCol="0">
            <a:spAutoFit/>
          </a:bodyPr>
          <a:lstStyle/>
          <a:p>
            <a:r>
              <a:rPr lang="en-US" sz="1400" b="0" dirty="0" smtClean="0">
                <a:solidFill>
                  <a:schemeClr val="tx2"/>
                </a:solidFill>
              </a:rPr>
              <a:t>Average Rate (1950-2010): ~1.8 mm/year</a:t>
            </a:r>
            <a:endParaRPr lang="en-US" sz="1400" b="0" dirty="0">
              <a:solidFill>
                <a:schemeClr val="tx2"/>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Mascons</a:t>
            </a:r>
            <a:r>
              <a:rPr lang="en-US" b="1" dirty="0" smtClean="0"/>
              <a:t> Used in GRACE Analysis</a:t>
            </a:r>
            <a:endParaRPr lang="en-US" b="1" dirty="0"/>
          </a:p>
        </p:txBody>
      </p:sp>
      <p:pic>
        <p:nvPicPr>
          <p:cNvPr id="4" name="Picture 3"/>
          <p:cNvPicPr>
            <a:picLocks noChangeAspect="1"/>
          </p:cNvPicPr>
          <p:nvPr/>
        </p:nvPicPr>
        <p:blipFill>
          <a:blip r:embed="rId2"/>
          <a:stretch>
            <a:fillRect/>
          </a:stretch>
        </p:blipFill>
        <p:spPr>
          <a:xfrm>
            <a:off x="762000" y="609600"/>
            <a:ext cx="8001000" cy="5874608"/>
          </a:xfrm>
          <a:prstGeom prst="rect">
            <a:avLst/>
          </a:prstGeom>
        </p:spPr>
      </p:pic>
      <p:sp>
        <p:nvSpPr>
          <p:cNvPr id="5" name="TextBox 4"/>
          <p:cNvSpPr txBox="1"/>
          <p:nvPr/>
        </p:nvSpPr>
        <p:spPr>
          <a:xfrm>
            <a:off x="7848600" y="6443246"/>
            <a:ext cx="1820130" cy="338554"/>
          </a:xfrm>
          <a:prstGeom prst="rect">
            <a:avLst/>
          </a:prstGeom>
          <a:noFill/>
        </p:spPr>
        <p:txBody>
          <a:bodyPr wrap="none" rtlCol="0">
            <a:spAutoFit/>
          </a:bodyPr>
          <a:lstStyle/>
          <a:p>
            <a:r>
              <a:rPr lang="en-US" dirty="0" smtClean="0">
                <a:solidFill>
                  <a:srgbClr val="FFFF00"/>
                </a:solidFill>
              </a:rPr>
              <a:t>[Jacob et al., 2012]</a:t>
            </a:r>
            <a:endParaRPr lang="en-US" dirty="0">
              <a:solidFill>
                <a:srgbClr val="FFFF00"/>
              </a:solidFill>
            </a:endParaRPr>
          </a:p>
        </p:txBody>
      </p:sp>
    </p:spTree>
    <p:extLst>
      <p:ext uri="{BB962C8B-B14F-4D97-AF65-F5344CB8AC3E}">
        <p14:creationId xmlns:p14="http://schemas.microsoft.com/office/powerpoint/2010/main" val="28539455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Ice Mass Changes from GRACE</a:t>
            </a:r>
            <a:endParaRPr lang="en-US" b="1" dirty="0"/>
          </a:p>
        </p:txBody>
      </p:sp>
      <p:pic>
        <p:nvPicPr>
          <p:cNvPr id="4" name="Picture 248" descr="nature10847-f2"/>
          <p:cNvPicPr>
            <a:picLocks noChangeAspect="1" noChangeArrowheads="1"/>
          </p:cNvPicPr>
          <p:nvPr/>
        </p:nvPicPr>
        <p:blipFill rotWithShape="1">
          <a:blip r:embed="rId2">
            <a:extLst>
              <a:ext uri="{28A0092B-C50C-407E-A947-70E740481C1C}">
                <a14:useLocalDpi xmlns:a14="http://schemas.microsoft.com/office/drawing/2010/main" val="0"/>
              </a:ext>
            </a:extLst>
          </a:blip>
          <a:srcRect b="46516"/>
          <a:stretch/>
        </p:blipFill>
        <p:spPr bwMode="auto">
          <a:xfrm>
            <a:off x="609600" y="685799"/>
            <a:ext cx="3886200" cy="60606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8" descr="nature10847-f2"/>
          <p:cNvPicPr>
            <a:picLocks noChangeAspect="1" noChangeArrowheads="1"/>
          </p:cNvPicPr>
          <p:nvPr/>
        </p:nvPicPr>
        <p:blipFill rotWithShape="1">
          <a:blip r:embed="rId2">
            <a:extLst>
              <a:ext uri="{28A0092B-C50C-407E-A947-70E740481C1C}">
                <a14:useLocalDpi xmlns:a14="http://schemas.microsoft.com/office/drawing/2010/main" val="0"/>
              </a:ext>
            </a:extLst>
          </a:blip>
          <a:srcRect t="53205"/>
          <a:stretch/>
        </p:blipFill>
        <p:spPr bwMode="auto">
          <a:xfrm>
            <a:off x="4648200" y="685800"/>
            <a:ext cx="3886200" cy="53026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48600" y="6324600"/>
            <a:ext cx="1820130" cy="338554"/>
          </a:xfrm>
          <a:prstGeom prst="rect">
            <a:avLst/>
          </a:prstGeom>
          <a:noFill/>
        </p:spPr>
        <p:txBody>
          <a:bodyPr wrap="none" rtlCol="0">
            <a:spAutoFit/>
          </a:bodyPr>
          <a:lstStyle/>
          <a:p>
            <a:r>
              <a:rPr lang="en-US" dirty="0" smtClean="0">
                <a:solidFill>
                  <a:srgbClr val="FFFF00"/>
                </a:solidFill>
              </a:rPr>
              <a:t>[Jacob et al., 2012]</a:t>
            </a:r>
            <a:endParaRPr lang="en-US" dirty="0">
              <a:solidFill>
                <a:srgbClr val="FFFF00"/>
              </a:solidFill>
            </a:endParaRPr>
          </a:p>
        </p:txBody>
      </p:sp>
    </p:spTree>
    <p:extLst>
      <p:ext uri="{BB962C8B-B14F-4D97-AF65-F5344CB8AC3E}">
        <p14:creationId xmlns:p14="http://schemas.microsoft.com/office/powerpoint/2010/main" val="14200993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Ice Mass Changes from GRACE</a:t>
            </a:r>
            <a:endParaRPr lang="en-US" b="1" dirty="0"/>
          </a:p>
        </p:txBody>
      </p:sp>
      <p:pic>
        <p:nvPicPr>
          <p:cNvPr id="4" name="Picture 3"/>
          <p:cNvPicPr>
            <a:picLocks noChangeAspect="1"/>
          </p:cNvPicPr>
          <p:nvPr/>
        </p:nvPicPr>
        <p:blipFill>
          <a:blip r:embed="rId2"/>
          <a:stretch>
            <a:fillRect/>
          </a:stretch>
        </p:blipFill>
        <p:spPr>
          <a:xfrm>
            <a:off x="2286000" y="685800"/>
            <a:ext cx="5114846" cy="6172200"/>
          </a:xfrm>
          <a:prstGeom prst="rect">
            <a:avLst/>
          </a:prstGeom>
        </p:spPr>
      </p:pic>
      <p:sp>
        <p:nvSpPr>
          <p:cNvPr id="5" name="TextBox 4"/>
          <p:cNvSpPr txBox="1"/>
          <p:nvPr/>
        </p:nvSpPr>
        <p:spPr>
          <a:xfrm>
            <a:off x="7848600" y="6324600"/>
            <a:ext cx="1820130" cy="338554"/>
          </a:xfrm>
          <a:prstGeom prst="rect">
            <a:avLst/>
          </a:prstGeom>
          <a:noFill/>
        </p:spPr>
        <p:txBody>
          <a:bodyPr wrap="none" rtlCol="0">
            <a:spAutoFit/>
          </a:bodyPr>
          <a:lstStyle/>
          <a:p>
            <a:r>
              <a:rPr lang="en-US" dirty="0" smtClean="0">
                <a:solidFill>
                  <a:srgbClr val="FFFF00"/>
                </a:solidFill>
              </a:rPr>
              <a:t>[Jacob et al., 2012]</a:t>
            </a:r>
            <a:endParaRPr lang="en-US" dirty="0">
              <a:solidFill>
                <a:srgbClr val="FFFF00"/>
              </a:solidFill>
            </a:endParaRPr>
          </a:p>
        </p:txBody>
      </p:sp>
    </p:spTree>
    <p:extLst>
      <p:ext uri="{BB962C8B-B14F-4D97-AF65-F5344CB8AC3E}">
        <p14:creationId xmlns:p14="http://schemas.microsoft.com/office/powerpoint/2010/main" val="40655657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GRACE Water Thickness Changes in Asia</a:t>
            </a:r>
            <a:endParaRPr lang="en-US" b="1" dirty="0"/>
          </a:p>
        </p:txBody>
      </p:sp>
      <p:pic>
        <p:nvPicPr>
          <p:cNvPr id="4" name="Picture 3"/>
          <p:cNvPicPr>
            <a:picLocks noChangeAspect="1"/>
          </p:cNvPicPr>
          <p:nvPr/>
        </p:nvPicPr>
        <p:blipFill rotWithShape="1">
          <a:blip r:embed="rId2"/>
          <a:srcRect b="50208"/>
          <a:stretch/>
        </p:blipFill>
        <p:spPr>
          <a:xfrm>
            <a:off x="304800" y="990600"/>
            <a:ext cx="9334146" cy="4572000"/>
          </a:xfrm>
          <a:prstGeom prst="rect">
            <a:avLst/>
          </a:prstGeom>
        </p:spPr>
      </p:pic>
      <p:sp>
        <p:nvSpPr>
          <p:cNvPr id="5" name="TextBox 4"/>
          <p:cNvSpPr txBox="1"/>
          <p:nvPr/>
        </p:nvSpPr>
        <p:spPr>
          <a:xfrm>
            <a:off x="8009670" y="6367046"/>
            <a:ext cx="1820130" cy="338554"/>
          </a:xfrm>
          <a:prstGeom prst="rect">
            <a:avLst/>
          </a:prstGeom>
          <a:noFill/>
        </p:spPr>
        <p:txBody>
          <a:bodyPr wrap="none" rtlCol="0">
            <a:spAutoFit/>
          </a:bodyPr>
          <a:lstStyle/>
          <a:p>
            <a:r>
              <a:rPr lang="en-US" dirty="0" smtClean="0">
                <a:solidFill>
                  <a:srgbClr val="FFFF00"/>
                </a:solidFill>
              </a:rPr>
              <a:t>[Jacob et al., 2012]</a:t>
            </a:r>
            <a:endParaRPr lang="en-US" dirty="0">
              <a:solidFill>
                <a:srgbClr val="FFFF00"/>
              </a:solidFill>
            </a:endParaRPr>
          </a:p>
        </p:txBody>
      </p:sp>
    </p:spTree>
    <p:extLst>
      <p:ext uri="{BB962C8B-B14F-4D97-AF65-F5344CB8AC3E}">
        <p14:creationId xmlns:p14="http://schemas.microsoft.com/office/powerpoint/2010/main" val="1380691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p:txBody>
          <a:bodyPr/>
          <a:lstStyle/>
          <a:p>
            <a:pPr eaLnBrk="1" hangingPunct="1">
              <a:defRPr/>
            </a:pPr>
            <a:r>
              <a:rPr lang="en-US" b="1" dirty="0">
                <a:latin typeface="Tahoma" charset="0"/>
                <a:ea typeface="ＭＳ Ｐゴシック" charset="0"/>
                <a:cs typeface="ＭＳ Ｐゴシック" charset="0"/>
              </a:rPr>
              <a:t>Current Sea Level </a:t>
            </a:r>
            <a:r>
              <a:rPr lang="en-US" b="1" dirty="0" smtClean="0">
                <a:latin typeface="Tahoma" charset="0"/>
                <a:ea typeface="ＭＳ Ｐゴシック" charset="0"/>
                <a:cs typeface="ＭＳ Ｐゴシック" charset="0"/>
              </a:rPr>
              <a:t>Budget (~Altimeter Era)</a:t>
            </a:r>
            <a:endParaRPr lang="en-US" b="1" dirty="0">
              <a:latin typeface="Tahoma" charset="0"/>
              <a:ea typeface="ＭＳ Ｐゴシック" charset="0"/>
              <a:cs typeface="ＭＳ Ｐゴシック" charset="0"/>
            </a:endParaRPr>
          </a:p>
        </p:txBody>
      </p:sp>
      <p:pic>
        <p:nvPicPr>
          <p:cNvPr id="89090" name="Picture 4" descr="thermome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4625" y="730250"/>
            <a:ext cx="4873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Alaska - Glacier Bay NP - Margerie Glacier V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075" y="1720850"/>
            <a:ext cx="5683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descr="mx22-11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7313" y="2711450"/>
            <a:ext cx="6397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11" descr="Antarctic Map"/>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19200" y="3798888"/>
            <a:ext cx="8699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12"/>
          <p:cNvSpPr txBox="1">
            <a:spLocks noChangeArrowheads="1"/>
          </p:cNvSpPr>
          <p:nvPr/>
        </p:nvSpPr>
        <p:spPr bwMode="auto">
          <a:xfrm>
            <a:off x="2622550" y="882650"/>
            <a:ext cx="5700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a:solidFill>
                  <a:srgbClr val="FFFF0A"/>
                </a:solidFill>
                <a:latin typeface="Tahoma" charset="0"/>
              </a:rPr>
              <a:t>Thermal Expansion: ~ 1.1 mm/year</a:t>
            </a:r>
          </a:p>
        </p:txBody>
      </p:sp>
      <p:sp>
        <p:nvSpPr>
          <p:cNvPr id="89095" name="Text Box 13"/>
          <p:cNvSpPr txBox="1">
            <a:spLocks noChangeArrowheads="1"/>
          </p:cNvSpPr>
          <p:nvPr/>
        </p:nvSpPr>
        <p:spPr bwMode="auto">
          <a:xfrm>
            <a:off x="2622550" y="1873250"/>
            <a:ext cx="5716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dirty="0">
                <a:solidFill>
                  <a:srgbClr val="FFFF0A"/>
                </a:solidFill>
                <a:latin typeface="Tahoma" charset="0"/>
              </a:rPr>
              <a:t>Mountain Glaciers:   ~ 1.2 mm/year</a:t>
            </a:r>
          </a:p>
        </p:txBody>
      </p:sp>
      <p:sp>
        <p:nvSpPr>
          <p:cNvPr id="89096" name="Text Box 14"/>
          <p:cNvSpPr txBox="1">
            <a:spLocks noChangeArrowheads="1"/>
          </p:cNvSpPr>
          <p:nvPr/>
        </p:nvSpPr>
        <p:spPr bwMode="auto">
          <a:xfrm>
            <a:off x="2622550" y="2940050"/>
            <a:ext cx="5694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a:solidFill>
                  <a:srgbClr val="FFFF0A"/>
                </a:solidFill>
                <a:latin typeface="Tahoma" charset="0"/>
              </a:rPr>
              <a:t>Greenland Ice Melt: ~ 0.6 mm/year</a:t>
            </a:r>
          </a:p>
        </p:txBody>
      </p:sp>
      <p:sp>
        <p:nvSpPr>
          <p:cNvPr id="89097" name="Text Box 15"/>
          <p:cNvSpPr txBox="1">
            <a:spLocks noChangeArrowheads="1"/>
          </p:cNvSpPr>
          <p:nvPr/>
        </p:nvSpPr>
        <p:spPr bwMode="auto">
          <a:xfrm>
            <a:off x="2622550" y="3854450"/>
            <a:ext cx="5680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a:solidFill>
                  <a:srgbClr val="FFFF0A"/>
                </a:solidFill>
                <a:latin typeface="Tahoma" charset="0"/>
              </a:rPr>
              <a:t>Antarctic Ice Melt:   ~ 0.4 mm/year</a:t>
            </a:r>
          </a:p>
        </p:txBody>
      </p:sp>
      <p:pic>
        <p:nvPicPr>
          <p:cNvPr id="89098" name="Picture 16" descr="wellweb-fin-8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4692650"/>
            <a:ext cx="914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9" name="Rectangle 17"/>
          <p:cNvSpPr>
            <a:spLocks noChangeArrowheads="1"/>
          </p:cNvSpPr>
          <p:nvPr/>
        </p:nvSpPr>
        <p:spPr bwMode="auto">
          <a:xfrm>
            <a:off x="3076575" y="56292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endParaRPr lang="en-US"/>
          </a:p>
        </p:txBody>
      </p:sp>
      <p:sp>
        <p:nvSpPr>
          <p:cNvPr id="89100" name="Text Box 18"/>
          <p:cNvSpPr txBox="1">
            <a:spLocks noChangeArrowheads="1"/>
          </p:cNvSpPr>
          <p:nvPr/>
        </p:nvSpPr>
        <p:spPr bwMode="auto">
          <a:xfrm>
            <a:off x="2622550" y="4845050"/>
            <a:ext cx="360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a:solidFill>
                  <a:srgbClr val="FFFF0A"/>
                </a:solidFill>
                <a:latin typeface="Tahoma" charset="0"/>
              </a:rPr>
              <a:t>Land Water Storage: ?</a:t>
            </a:r>
          </a:p>
        </p:txBody>
      </p:sp>
      <p:sp>
        <p:nvSpPr>
          <p:cNvPr id="89101" name="Text Box 19"/>
          <p:cNvSpPr txBox="1">
            <a:spLocks noChangeArrowheads="1"/>
          </p:cNvSpPr>
          <p:nvPr/>
        </p:nvSpPr>
        <p:spPr bwMode="auto">
          <a:xfrm>
            <a:off x="2638425" y="5835650"/>
            <a:ext cx="3532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a:solidFill>
                  <a:srgbClr val="FFFF0A"/>
                </a:solidFill>
                <a:latin typeface="Tahoma" charset="0"/>
              </a:rPr>
              <a:t>Total: ~ 3.3 mm/year</a:t>
            </a:r>
          </a:p>
        </p:txBody>
      </p:sp>
      <p:sp>
        <p:nvSpPr>
          <p:cNvPr id="89102" name="Text Box 20"/>
          <p:cNvSpPr txBox="1">
            <a:spLocks noChangeArrowheads="1"/>
          </p:cNvSpPr>
          <p:nvPr/>
        </p:nvSpPr>
        <p:spPr bwMode="auto">
          <a:xfrm>
            <a:off x="685800" y="17970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3600">
                <a:solidFill>
                  <a:srgbClr val="FFFF0A"/>
                </a:solidFill>
              </a:rPr>
              <a:t>+</a:t>
            </a:r>
          </a:p>
        </p:txBody>
      </p:sp>
      <p:sp>
        <p:nvSpPr>
          <p:cNvPr id="89103" name="Text Box 21"/>
          <p:cNvSpPr txBox="1">
            <a:spLocks noChangeArrowheads="1"/>
          </p:cNvSpPr>
          <p:nvPr/>
        </p:nvSpPr>
        <p:spPr bwMode="auto">
          <a:xfrm>
            <a:off x="685800" y="28638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3600">
                <a:solidFill>
                  <a:srgbClr val="FFFF0A"/>
                </a:solidFill>
              </a:rPr>
              <a:t>+</a:t>
            </a:r>
          </a:p>
        </p:txBody>
      </p:sp>
      <p:sp>
        <p:nvSpPr>
          <p:cNvPr id="89104" name="Text Box 22"/>
          <p:cNvSpPr txBox="1">
            <a:spLocks noChangeArrowheads="1"/>
          </p:cNvSpPr>
          <p:nvPr/>
        </p:nvSpPr>
        <p:spPr bwMode="auto">
          <a:xfrm>
            <a:off x="685800" y="37782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3600">
                <a:solidFill>
                  <a:srgbClr val="FFFF0A"/>
                </a:solidFill>
              </a:rPr>
              <a:t>+</a:t>
            </a:r>
          </a:p>
        </p:txBody>
      </p:sp>
      <p:sp>
        <p:nvSpPr>
          <p:cNvPr id="89105" name="Text Box 24"/>
          <p:cNvSpPr txBox="1">
            <a:spLocks noChangeArrowheads="1"/>
          </p:cNvSpPr>
          <p:nvPr/>
        </p:nvSpPr>
        <p:spPr bwMode="auto">
          <a:xfrm>
            <a:off x="685800" y="57594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3600">
                <a:solidFill>
                  <a:srgbClr val="FFFF0A"/>
                </a:solidFill>
              </a:rPr>
              <a:t>=</a:t>
            </a:r>
          </a:p>
        </p:txBody>
      </p:sp>
      <p:sp>
        <p:nvSpPr>
          <p:cNvPr id="89106" name="Line 25"/>
          <p:cNvSpPr>
            <a:spLocks noChangeShapeType="1"/>
          </p:cNvSpPr>
          <p:nvPr/>
        </p:nvSpPr>
        <p:spPr bwMode="auto">
          <a:xfrm>
            <a:off x="685800" y="5683250"/>
            <a:ext cx="8382000" cy="0"/>
          </a:xfrm>
          <a:prstGeom prst="line">
            <a:avLst/>
          </a:prstGeom>
          <a:noFill/>
          <a:ln w="57150">
            <a:solidFill>
              <a:srgbClr val="FFFF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p:txBody>
          <a:bodyPr/>
          <a:lstStyle/>
          <a:p>
            <a:pPr eaLnBrk="1" hangingPunct="1">
              <a:defRPr/>
            </a:pPr>
            <a:r>
              <a:rPr lang="en-US" b="1" dirty="0">
                <a:latin typeface="Tahoma" charset="0"/>
                <a:ea typeface="ＭＳ Ｐゴシック" charset="0"/>
                <a:cs typeface="ＭＳ Ｐゴシック" charset="0"/>
              </a:rPr>
              <a:t>Current Sea Level </a:t>
            </a:r>
            <a:r>
              <a:rPr lang="en-US" b="1" dirty="0" smtClean="0">
                <a:latin typeface="Tahoma" charset="0"/>
                <a:ea typeface="ＭＳ Ｐゴシック" charset="0"/>
                <a:cs typeface="ＭＳ Ｐゴシック" charset="0"/>
              </a:rPr>
              <a:t>Budget (~Altimeter Era)</a:t>
            </a:r>
            <a:endParaRPr lang="en-US" b="1" dirty="0">
              <a:latin typeface="Tahoma" charset="0"/>
              <a:ea typeface="ＭＳ Ｐゴシック" charset="0"/>
              <a:cs typeface="ＭＳ Ｐゴシック" charset="0"/>
            </a:endParaRPr>
          </a:p>
        </p:txBody>
      </p:sp>
      <p:pic>
        <p:nvPicPr>
          <p:cNvPr id="89090" name="Picture 4" descr="thermomet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4625" y="730250"/>
            <a:ext cx="4873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Alaska - Glacier Bay NP - Margerie Glacier V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075" y="1720850"/>
            <a:ext cx="5683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descr="mx22-11a"/>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7313" y="2711450"/>
            <a:ext cx="63976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11" descr="Antarctic Map"/>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19200" y="3798888"/>
            <a:ext cx="8699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Text Box 12"/>
          <p:cNvSpPr txBox="1">
            <a:spLocks noChangeArrowheads="1"/>
          </p:cNvSpPr>
          <p:nvPr/>
        </p:nvSpPr>
        <p:spPr bwMode="auto">
          <a:xfrm>
            <a:off x="2622550" y="882650"/>
            <a:ext cx="57002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dirty="0">
                <a:solidFill>
                  <a:srgbClr val="FFFF0A"/>
                </a:solidFill>
                <a:latin typeface="Tahoma" charset="0"/>
              </a:rPr>
              <a:t>Thermal Expansion: ~ </a:t>
            </a:r>
            <a:r>
              <a:rPr lang="en-US" sz="2400" dirty="0" smtClean="0">
                <a:solidFill>
                  <a:srgbClr val="FFFF0A"/>
                </a:solidFill>
                <a:latin typeface="Tahoma" charset="0"/>
              </a:rPr>
              <a:t>0.8 </a:t>
            </a:r>
            <a:r>
              <a:rPr lang="en-US" sz="2400" dirty="0">
                <a:solidFill>
                  <a:srgbClr val="FFFF0A"/>
                </a:solidFill>
                <a:latin typeface="Tahoma" charset="0"/>
              </a:rPr>
              <a:t>mm/year</a:t>
            </a:r>
          </a:p>
        </p:txBody>
      </p:sp>
      <p:sp>
        <p:nvSpPr>
          <p:cNvPr id="89095" name="Text Box 13"/>
          <p:cNvSpPr txBox="1">
            <a:spLocks noChangeArrowheads="1"/>
          </p:cNvSpPr>
          <p:nvPr/>
        </p:nvSpPr>
        <p:spPr bwMode="auto">
          <a:xfrm>
            <a:off x="2622550" y="1873250"/>
            <a:ext cx="57168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dirty="0">
                <a:solidFill>
                  <a:srgbClr val="FFFF0A"/>
                </a:solidFill>
                <a:latin typeface="Tahoma" charset="0"/>
              </a:rPr>
              <a:t>Mountain Glaciers:   ~ </a:t>
            </a:r>
            <a:r>
              <a:rPr lang="en-US" sz="2400" dirty="0" smtClean="0">
                <a:solidFill>
                  <a:srgbClr val="FFFF0A"/>
                </a:solidFill>
                <a:latin typeface="Tahoma" charset="0"/>
              </a:rPr>
              <a:t>0.4 </a:t>
            </a:r>
            <a:r>
              <a:rPr lang="en-US" sz="2400" dirty="0">
                <a:solidFill>
                  <a:srgbClr val="FFFF0A"/>
                </a:solidFill>
                <a:latin typeface="Tahoma" charset="0"/>
              </a:rPr>
              <a:t>mm/year</a:t>
            </a:r>
          </a:p>
        </p:txBody>
      </p:sp>
      <p:sp>
        <p:nvSpPr>
          <p:cNvPr id="89096" name="Text Box 14"/>
          <p:cNvSpPr txBox="1">
            <a:spLocks noChangeArrowheads="1"/>
          </p:cNvSpPr>
          <p:nvPr/>
        </p:nvSpPr>
        <p:spPr bwMode="auto">
          <a:xfrm>
            <a:off x="2622550" y="2940050"/>
            <a:ext cx="5694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dirty="0">
                <a:solidFill>
                  <a:srgbClr val="FFFF0A"/>
                </a:solidFill>
                <a:latin typeface="Tahoma" charset="0"/>
              </a:rPr>
              <a:t>Greenland Ice Melt: ~ </a:t>
            </a:r>
            <a:r>
              <a:rPr lang="en-US" sz="2400" dirty="0" smtClean="0">
                <a:solidFill>
                  <a:srgbClr val="FFFF0A"/>
                </a:solidFill>
                <a:latin typeface="Tahoma" charset="0"/>
              </a:rPr>
              <a:t>0.7 </a:t>
            </a:r>
            <a:r>
              <a:rPr lang="en-US" sz="2400" dirty="0">
                <a:solidFill>
                  <a:srgbClr val="FFFF0A"/>
                </a:solidFill>
                <a:latin typeface="Tahoma" charset="0"/>
              </a:rPr>
              <a:t>mm/year</a:t>
            </a:r>
          </a:p>
        </p:txBody>
      </p:sp>
      <p:sp>
        <p:nvSpPr>
          <p:cNvPr id="89097" name="Text Box 15"/>
          <p:cNvSpPr txBox="1">
            <a:spLocks noChangeArrowheads="1"/>
          </p:cNvSpPr>
          <p:nvPr/>
        </p:nvSpPr>
        <p:spPr bwMode="auto">
          <a:xfrm>
            <a:off x="2622550" y="3854450"/>
            <a:ext cx="5680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a:solidFill>
                  <a:srgbClr val="FFFF0A"/>
                </a:solidFill>
                <a:latin typeface="Tahoma" charset="0"/>
              </a:rPr>
              <a:t>Antarctic Ice Melt:   ~ 0.4 mm/year</a:t>
            </a:r>
          </a:p>
        </p:txBody>
      </p:sp>
      <p:pic>
        <p:nvPicPr>
          <p:cNvPr id="89098" name="Picture 16" descr="wellweb-fin-8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4692650"/>
            <a:ext cx="914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9" name="Rectangle 17"/>
          <p:cNvSpPr>
            <a:spLocks noChangeArrowheads="1"/>
          </p:cNvSpPr>
          <p:nvPr/>
        </p:nvSpPr>
        <p:spPr bwMode="auto">
          <a:xfrm>
            <a:off x="3076575" y="56292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endParaRPr lang="en-US"/>
          </a:p>
        </p:txBody>
      </p:sp>
      <p:sp>
        <p:nvSpPr>
          <p:cNvPr id="89100" name="Text Box 18"/>
          <p:cNvSpPr txBox="1">
            <a:spLocks noChangeArrowheads="1"/>
          </p:cNvSpPr>
          <p:nvPr/>
        </p:nvSpPr>
        <p:spPr bwMode="auto">
          <a:xfrm>
            <a:off x="2622550" y="4845050"/>
            <a:ext cx="3609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a:solidFill>
                  <a:srgbClr val="FFFF0A"/>
                </a:solidFill>
                <a:latin typeface="Tahoma" charset="0"/>
              </a:rPr>
              <a:t>Land Water Storage: ?</a:t>
            </a:r>
          </a:p>
        </p:txBody>
      </p:sp>
      <p:sp>
        <p:nvSpPr>
          <p:cNvPr id="89101" name="Text Box 19"/>
          <p:cNvSpPr txBox="1">
            <a:spLocks noChangeArrowheads="1"/>
          </p:cNvSpPr>
          <p:nvPr/>
        </p:nvSpPr>
        <p:spPr bwMode="auto">
          <a:xfrm>
            <a:off x="2638425" y="5835650"/>
            <a:ext cx="35326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2400" dirty="0">
                <a:solidFill>
                  <a:srgbClr val="FFFF0A"/>
                </a:solidFill>
                <a:latin typeface="Tahoma" charset="0"/>
              </a:rPr>
              <a:t>Total: ~ </a:t>
            </a:r>
            <a:r>
              <a:rPr lang="en-US" sz="2400" dirty="0" smtClean="0">
                <a:solidFill>
                  <a:srgbClr val="FFFF0A"/>
                </a:solidFill>
                <a:latin typeface="Tahoma" charset="0"/>
              </a:rPr>
              <a:t>2.3 </a:t>
            </a:r>
            <a:r>
              <a:rPr lang="en-US" sz="2400" dirty="0">
                <a:solidFill>
                  <a:srgbClr val="FFFF0A"/>
                </a:solidFill>
                <a:latin typeface="Tahoma" charset="0"/>
              </a:rPr>
              <a:t>mm/year</a:t>
            </a:r>
          </a:p>
        </p:txBody>
      </p:sp>
      <p:sp>
        <p:nvSpPr>
          <p:cNvPr id="89102" name="Text Box 20"/>
          <p:cNvSpPr txBox="1">
            <a:spLocks noChangeArrowheads="1"/>
          </p:cNvSpPr>
          <p:nvPr/>
        </p:nvSpPr>
        <p:spPr bwMode="auto">
          <a:xfrm>
            <a:off x="685800" y="17970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3600">
                <a:solidFill>
                  <a:srgbClr val="FFFF0A"/>
                </a:solidFill>
              </a:rPr>
              <a:t>+</a:t>
            </a:r>
          </a:p>
        </p:txBody>
      </p:sp>
      <p:sp>
        <p:nvSpPr>
          <p:cNvPr id="89103" name="Text Box 21"/>
          <p:cNvSpPr txBox="1">
            <a:spLocks noChangeArrowheads="1"/>
          </p:cNvSpPr>
          <p:nvPr/>
        </p:nvSpPr>
        <p:spPr bwMode="auto">
          <a:xfrm>
            <a:off x="685800" y="28638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3600">
                <a:solidFill>
                  <a:srgbClr val="FFFF0A"/>
                </a:solidFill>
              </a:rPr>
              <a:t>+</a:t>
            </a:r>
          </a:p>
        </p:txBody>
      </p:sp>
      <p:sp>
        <p:nvSpPr>
          <p:cNvPr id="89104" name="Text Box 22"/>
          <p:cNvSpPr txBox="1">
            <a:spLocks noChangeArrowheads="1"/>
          </p:cNvSpPr>
          <p:nvPr/>
        </p:nvSpPr>
        <p:spPr bwMode="auto">
          <a:xfrm>
            <a:off x="685800" y="37782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3600">
                <a:solidFill>
                  <a:srgbClr val="FFFF0A"/>
                </a:solidFill>
              </a:rPr>
              <a:t>+</a:t>
            </a:r>
          </a:p>
        </p:txBody>
      </p:sp>
      <p:sp>
        <p:nvSpPr>
          <p:cNvPr id="89105" name="Text Box 24"/>
          <p:cNvSpPr txBox="1">
            <a:spLocks noChangeArrowheads="1"/>
          </p:cNvSpPr>
          <p:nvPr/>
        </p:nvSpPr>
        <p:spPr bwMode="auto">
          <a:xfrm>
            <a:off x="685800" y="575945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r>
              <a:rPr lang="en-US" sz="3600">
                <a:solidFill>
                  <a:srgbClr val="FFFF0A"/>
                </a:solidFill>
              </a:rPr>
              <a:t>=</a:t>
            </a:r>
          </a:p>
        </p:txBody>
      </p:sp>
      <p:sp>
        <p:nvSpPr>
          <p:cNvPr id="89106" name="Line 25"/>
          <p:cNvSpPr>
            <a:spLocks noChangeShapeType="1"/>
          </p:cNvSpPr>
          <p:nvPr/>
        </p:nvSpPr>
        <p:spPr bwMode="auto">
          <a:xfrm>
            <a:off x="685800" y="5683250"/>
            <a:ext cx="8382000" cy="0"/>
          </a:xfrm>
          <a:prstGeom prst="line">
            <a:avLst/>
          </a:prstGeom>
          <a:noFill/>
          <a:ln w="57150">
            <a:solidFill>
              <a:srgbClr val="FFFF0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7169875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Sea Level and Ice Sheets</a:t>
            </a:r>
            <a:endParaRPr lang="en-US" b="1" dirty="0"/>
          </a:p>
        </p:txBody>
      </p:sp>
      <p:pic>
        <p:nvPicPr>
          <p:cNvPr id="4" name="Picture 3"/>
          <p:cNvPicPr>
            <a:picLocks noChangeAspect="1"/>
          </p:cNvPicPr>
          <p:nvPr/>
        </p:nvPicPr>
        <p:blipFill>
          <a:blip r:embed="rId2"/>
          <a:stretch>
            <a:fillRect/>
          </a:stretch>
        </p:blipFill>
        <p:spPr>
          <a:xfrm>
            <a:off x="1600200" y="914400"/>
            <a:ext cx="6680200" cy="5549900"/>
          </a:xfrm>
          <a:prstGeom prst="rect">
            <a:avLst/>
          </a:prstGeom>
        </p:spPr>
      </p:pic>
      <p:sp>
        <p:nvSpPr>
          <p:cNvPr id="5" name="TextBox 4"/>
          <p:cNvSpPr txBox="1"/>
          <p:nvPr/>
        </p:nvSpPr>
        <p:spPr>
          <a:xfrm>
            <a:off x="2667000" y="1524000"/>
            <a:ext cx="1288108" cy="461665"/>
          </a:xfrm>
          <a:prstGeom prst="rect">
            <a:avLst/>
          </a:prstGeom>
          <a:solidFill>
            <a:srgbClr val="FFFFFF"/>
          </a:solidFill>
        </p:spPr>
        <p:txBody>
          <a:bodyPr wrap="none" rtlCol="0">
            <a:spAutoFit/>
          </a:bodyPr>
          <a:lstStyle/>
          <a:p>
            <a:r>
              <a:rPr lang="en-US" sz="1200" b="0" dirty="0" smtClean="0">
                <a:solidFill>
                  <a:srgbClr val="000000"/>
                </a:solidFill>
                <a:latin typeface="Helvetica"/>
                <a:cs typeface="Helvetica"/>
              </a:rPr>
              <a:t>Higher sea level</a:t>
            </a:r>
          </a:p>
          <a:p>
            <a:r>
              <a:rPr lang="en-US" sz="1200" b="0" dirty="0">
                <a:solidFill>
                  <a:srgbClr val="000000"/>
                </a:solidFill>
                <a:latin typeface="Helvetica"/>
                <a:cs typeface="Helvetica"/>
              </a:rPr>
              <a:t>d</a:t>
            </a:r>
            <a:r>
              <a:rPr lang="en-US" sz="1200" b="0" dirty="0" smtClean="0">
                <a:solidFill>
                  <a:srgbClr val="000000"/>
                </a:solidFill>
                <a:latin typeface="Helvetica"/>
                <a:cs typeface="Helvetica"/>
              </a:rPr>
              <a:t>ue to ice sheet</a:t>
            </a:r>
            <a:endParaRPr lang="en-US" sz="1200" b="0" dirty="0">
              <a:solidFill>
                <a:srgbClr val="000000"/>
              </a:solidFill>
              <a:latin typeface="Helvetica"/>
              <a:cs typeface="Helvetica"/>
            </a:endParaRPr>
          </a:p>
        </p:txBody>
      </p:sp>
    </p:spTree>
    <p:extLst>
      <p:ext uri="{BB962C8B-B14F-4D97-AF65-F5344CB8AC3E}">
        <p14:creationId xmlns:p14="http://schemas.microsoft.com/office/powerpoint/2010/main" val="17524724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622300"/>
          </a:xfrm>
        </p:spPr>
        <p:txBody>
          <a:bodyPr/>
          <a:lstStyle/>
          <a:p>
            <a:r>
              <a:rPr lang="en-US" b="1" dirty="0" smtClean="0"/>
              <a:t>Sea Level Fingerprints via GRACE Mass Change</a:t>
            </a:r>
            <a:endParaRPr lang="en-US" b="1" dirty="0"/>
          </a:p>
        </p:txBody>
      </p:sp>
      <p:pic>
        <p:nvPicPr>
          <p:cNvPr id="4" name="Picture 3"/>
          <p:cNvPicPr>
            <a:picLocks noChangeAspect="1"/>
          </p:cNvPicPr>
          <p:nvPr/>
        </p:nvPicPr>
        <p:blipFill>
          <a:blip r:embed="rId2"/>
          <a:stretch>
            <a:fillRect/>
          </a:stretch>
        </p:blipFill>
        <p:spPr>
          <a:xfrm>
            <a:off x="1333500" y="965200"/>
            <a:ext cx="7239000" cy="4914900"/>
          </a:xfrm>
          <a:prstGeom prst="rect">
            <a:avLst/>
          </a:prstGeom>
        </p:spPr>
      </p:pic>
      <p:sp>
        <p:nvSpPr>
          <p:cNvPr id="5" name="Text Box 7"/>
          <p:cNvSpPr txBox="1">
            <a:spLocks noChangeArrowheads="1"/>
          </p:cNvSpPr>
          <p:nvPr/>
        </p:nvSpPr>
        <p:spPr bwMode="auto">
          <a:xfrm>
            <a:off x="8059738" y="6477000"/>
            <a:ext cx="1685077" cy="338554"/>
          </a:xfrm>
          <a:prstGeom prst="rect">
            <a:avLst/>
          </a:prstGeom>
          <a:noFill/>
          <a:ln w="12700">
            <a:noFill/>
            <a:miter lim="800000"/>
            <a:headEnd/>
            <a:tailEnd/>
          </a:ln>
        </p:spPr>
        <p:txBody>
          <a:bodyPr wrap="none">
            <a:prstTxWarp prst="textNoShape">
              <a:avLst/>
            </a:prstTxWarp>
            <a:spAutoFit/>
          </a:bodyPr>
          <a:lstStyle/>
          <a:p>
            <a:r>
              <a:rPr lang="en-US" dirty="0" smtClean="0">
                <a:solidFill>
                  <a:srgbClr val="FFFF0A"/>
                </a:solidFill>
              </a:rPr>
              <a:t>[</a:t>
            </a:r>
            <a:r>
              <a:rPr lang="en-US" i="1" dirty="0" smtClean="0">
                <a:solidFill>
                  <a:srgbClr val="FFFF0A"/>
                </a:solidFill>
              </a:rPr>
              <a:t>Riva et al.</a:t>
            </a:r>
            <a:r>
              <a:rPr lang="en-US" dirty="0" smtClean="0">
                <a:solidFill>
                  <a:srgbClr val="FFFF0A"/>
                </a:solidFill>
              </a:rPr>
              <a:t>, 2010]</a:t>
            </a:r>
            <a:endParaRPr lang="en-US" dirty="0">
              <a:solidFill>
                <a:srgbClr val="FFFF0A"/>
              </a:solidFill>
            </a:endParaRPr>
          </a:p>
        </p:txBody>
      </p:sp>
    </p:spTree>
    <p:extLst>
      <p:ext uri="{BB962C8B-B14F-4D97-AF65-F5344CB8AC3E}">
        <p14:creationId xmlns:p14="http://schemas.microsoft.com/office/powerpoint/2010/main" val="23739401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a:t>
            </a:r>
            <a:r>
              <a:rPr lang="en-US" b="1" baseline="-25000" dirty="0" smtClean="0"/>
              <a:t>2</a:t>
            </a:r>
            <a:r>
              <a:rPr lang="en-US" b="1" dirty="0" smtClean="0"/>
              <a:t> Variations from Satellite Laser Ranging</a:t>
            </a:r>
            <a:endParaRPr lang="en-US" b="1" dirty="0"/>
          </a:p>
        </p:txBody>
      </p:sp>
      <p:sp>
        <p:nvSpPr>
          <p:cNvPr id="8" name="TextBox 7"/>
          <p:cNvSpPr txBox="1"/>
          <p:nvPr/>
        </p:nvSpPr>
        <p:spPr>
          <a:xfrm>
            <a:off x="7743429" y="6477000"/>
            <a:ext cx="2162571" cy="338554"/>
          </a:xfrm>
          <a:prstGeom prst="rect">
            <a:avLst/>
          </a:prstGeom>
          <a:noFill/>
        </p:spPr>
        <p:txBody>
          <a:bodyPr wrap="none" rtlCol="0">
            <a:spAutoFit/>
          </a:bodyPr>
          <a:lstStyle/>
          <a:p>
            <a:r>
              <a:rPr lang="en-US" dirty="0" smtClean="0">
                <a:solidFill>
                  <a:srgbClr val="FFFF00"/>
                </a:solidFill>
              </a:rPr>
              <a:t>Cheng and </a:t>
            </a:r>
            <a:r>
              <a:rPr lang="en-US" dirty="0" err="1" smtClean="0">
                <a:solidFill>
                  <a:srgbClr val="FFFF00"/>
                </a:solidFill>
              </a:rPr>
              <a:t>Ries</a:t>
            </a:r>
            <a:r>
              <a:rPr lang="en-US" dirty="0" smtClean="0">
                <a:solidFill>
                  <a:srgbClr val="FFFF00"/>
                </a:solidFill>
              </a:rPr>
              <a:t> [2010]</a:t>
            </a:r>
            <a:endParaRPr lang="en-US" dirty="0">
              <a:solidFill>
                <a:srgbClr val="FFFF00"/>
              </a:solidFill>
            </a:endParaRPr>
          </a:p>
        </p:txBody>
      </p:sp>
      <p:pic>
        <p:nvPicPr>
          <p:cNvPr id="5" name="Picture 4"/>
          <p:cNvPicPr>
            <a:picLocks noChangeAspect="1"/>
          </p:cNvPicPr>
          <p:nvPr/>
        </p:nvPicPr>
        <p:blipFill>
          <a:blip r:embed="rId2"/>
          <a:stretch>
            <a:fillRect/>
          </a:stretch>
        </p:blipFill>
        <p:spPr>
          <a:xfrm>
            <a:off x="1295400" y="838200"/>
            <a:ext cx="7048500" cy="5537200"/>
          </a:xfrm>
          <a:prstGeom prst="rect">
            <a:avLst/>
          </a:prstGeom>
        </p:spPr>
      </p:pic>
    </p:spTree>
    <p:extLst>
      <p:ext uri="{BB962C8B-B14F-4D97-AF65-F5344CB8AC3E}">
        <p14:creationId xmlns:p14="http://schemas.microsoft.com/office/powerpoint/2010/main" val="10446526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a:t>
            </a:r>
            <a:r>
              <a:rPr lang="en-US" b="1" baseline="-25000" dirty="0" smtClean="0"/>
              <a:t>2</a:t>
            </a:r>
            <a:r>
              <a:rPr lang="en-US" b="1" dirty="0" smtClean="0"/>
              <a:t> Variations from Satellite Laser Ranging</a:t>
            </a:r>
            <a:endParaRPr lang="en-US" b="1" dirty="0"/>
          </a:p>
        </p:txBody>
      </p:sp>
      <p:pic>
        <p:nvPicPr>
          <p:cNvPr id="5" name="Picture 4"/>
          <p:cNvPicPr>
            <a:picLocks noChangeAspect="1"/>
          </p:cNvPicPr>
          <p:nvPr/>
        </p:nvPicPr>
        <p:blipFill>
          <a:blip r:embed="rId2"/>
          <a:stretch>
            <a:fillRect/>
          </a:stretch>
        </p:blipFill>
        <p:spPr>
          <a:xfrm>
            <a:off x="838200" y="660400"/>
            <a:ext cx="7889146" cy="6197600"/>
          </a:xfrm>
          <a:prstGeom prst="rect">
            <a:avLst/>
          </a:prstGeom>
        </p:spPr>
      </p:pic>
    </p:spTree>
    <p:extLst>
      <p:ext uri="{BB962C8B-B14F-4D97-AF65-F5344CB8AC3E}">
        <p14:creationId xmlns:p14="http://schemas.microsoft.com/office/powerpoint/2010/main" val="793002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1300" y="0"/>
            <a:ext cx="9408087" cy="6858000"/>
          </a:xfrm>
          <a:prstGeom prst="rect">
            <a:avLst/>
          </a:prstGeom>
        </p:spPr>
      </p:pic>
      <p:sp>
        <p:nvSpPr>
          <p:cNvPr id="2" name="Title 1"/>
          <p:cNvSpPr>
            <a:spLocks noGrp="1"/>
          </p:cNvSpPr>
          <p:nvPr>
            <p:ph type="title"/>
          </p:nvPr>
        </p:nvSpPr>
        <p:spPr>
          <a:xfrm>
            <a:off x="762000" y="-152400"/>
            <a:ext cx="8915400" cy="622300"/>
          </a:xfrm>
        </p:spPr>
        <p:txBody>
          <a:bodyPr/>
          <a:lstStyle/>
          <a:p>
            <a:pPr eaLnBrk="1" hangingPunct="1">
              <a:defRPr/>
            </a:pPr>
            <a:r>
              <a:rPr lang="en-US" b="1" dirty="0" smtClean="0">
                <a:effectLst>
                  <a:outerShdw blurRad="38100" dist="38100" dir="2700000" algn="tl">
                    <a:srgbClr val="FFFFFF"/>
                  </a:outerShdw>
                </a:effectLst>
                <a:ea typeface="ＭＳ Ｐゴシック" charset="-128"/>
                <a:cs typeface="ＭＳ Ｐゴシック" charset="-128"/>
              </a:rPr>
              <a:t>Satellite Altimetry</a:t>
            </a:r>
          </a:p>
        </p:txBody>
      </p:sp>
      <p:cxnSp>
        <p:nvCxnSpPr>
          <p:cNvPr id="9" name="Straight Connector 8"/>
          <p:cNvCxnSpPr>
            <a:cxnSpLocks noChangeShapeType="1"/>
          </p:cNvCxnSpPr>
          <p:nvPr/>
        </p:nvCxnSpPr>
        <p:spPr bwMode="auto">
          <a:xfrm flipV="1">
            <a:off x="1219200" y="762000"/>
            <a:ext cx="7315200" cy="5181600"/>
          </a:xfrm>
          <a:prstGeom prst="line">
            <a:avLst/>
          </a:prstGeom>
          <a:noFill/>
          <a:ln w="57150">
            <a:solidFill>
              <a:schemeClr val="tx1"/>
            </a:solidFill>
            <a:round/>
            <a:headEnd/>
            <a:tailEnd/>
          </a:ln>
        </p:spPr>
      </p:cxnSp>
      <p:sp>
        <p:nvSpPr>
          <p:cNvPr id="10" name="TextBox 9"/>
          <p:cNvSpPr txBox="1">
            <a:spLocks noChangeArrowheads="1"/>
          </p:cNvSpPr>
          <p:nvPr/>
        </p:nvSpPr>
        <p:spPr bwMode="auto">
          <a:xfrm>
            <a:off x="3962400" y="1600200"/>
            <a:ext cx="2022709" cy="338554"/>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FFFFFF"/>
                </a:solidFill>
                <a:latin typeface="Times New Roman" charset="0"/>
                <a:ea typeface="Times New Roman" charset="0"/>
                <a:cs typeface="Times New Roman" charset="0"/>
              </a:rPr>
              <a:t>Trend = </a:t>
            </a:r>
            <a:r>
              <a:rPr lang="en-US" dirty="0" smtClean="0">
                <a:solidFill>
                  <a:srgbClr val="FFFFFF"/>
                </a:solidFill>
                <a:latin typeface="Times New Roman" charset="0"/>
                <a:ea typeface="Times New Roman" charset="0"/>
                <a:cs typeface="Times New Roman" charset="0"/>
              </a:rPr>
              <a:t>3.1 </a:t>
            </a:r>
            <a:r>
              <a:rPr lang="en-US" dirty="0">
                <a:solidFill>
                  <a:srgbClr val="FFFFFF"/>
                </a:solidFill>
                <a:latin typeface="Times New Roman" charset="0"/>
                <a:ea typeface="Times New Roman" charset="0"/>
                <a:cs typeface="Times New Roman" charset="0"/>
              </a:rPr>
              <a:t>mm/year</a:t>
            </a:r>
          </a:p>
        </p:txBody>
      </p:sp>
    </p:spTree>
    <p:extLst>
      <p:ext uri="{BB962C8B-B14F-4D97-AF65-F5344CB8AC3E}">
        <p14:creationId xmlns:p14="http://schemas.microsoft.com/office/powerpoint/2010/main" val="361478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863819" y="666750"/>
            <a:ext cx="7899181" cy="6191250"/>
          </a:xfrm>
          <a:prstGeom prst="rect">
            <a:avLst/>
          </a:prstGeom>
        </p:spPr>
      </p:pic>
      <p:pic>
        <p:nvPicPr>
          <p:cNvPr id="3" name="Picture 23"/>
          <p:cNvPicPr>
            <a:picLocks noChangeAspect="1"/>
          </p:cNvPicPr>
          <p:nvPr/>
        </p:nvPicPr>
        <p:blipFill>
          <a:blip r:embed="rId3"/>
          <a:srcRect b="15400"/>
          <a:stretch>
            <a:fillRect/>
          </a:stretch>
        </p:blipFill>
        <p:spPr bwMode="auto">
          <a:xfrm>
            <a:off x="6457622" y="838200"/>
            <a:ext cx="2000578" cy="2362200"/>
          </a:xfrm>
          <a:prstGeom prst="rect">
            <a:avLst/>
          </a:prstGeom>
          <a:noFill/>
          <a:ln w="9525">
            <a:noFill/>
            <a:miter lim="800000"/>
            <a:headEnd/>
            <a:tailEnd/>
          </a:ln>
        </p:spPr>
      </p:pic>
      <p:pic>
        <p:nvPicPr>
          <p:cNvPr id="7" name="Picture 17"/>
          <p:cNvPicPr>
            <a:picLocks noChangeAspect="1"/>
          </p:cNvPicPr>
          <p:nvPr/>
        </p:nvPicPr>
        <p:blipFill>
          <a:blip r:embed="rId4">
            <a:extLst>
              <a:ext uri="{28A0092B-C50C-407E-A947-70E740481C1C}">
                <a14:useLocalDpi xmlns:a14="http://schemas.microsoft.com/office/drawing/2010/main" val="0"/>
              </a:ext>
            </a:extLst>
          </a:blip>
          <a:srcRect l="10614" r="3538" b="18635"/>
          <a:stretch>
            <a:fillRect/>
          </a:stretch>
        </p:blipFill>
        <p:spPr bwMode="auto">
          <a:xfrm>
            <a:off x="1600200" y="4114800"/>
            <a:ext cx="2133600" cy="201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a:xfrm>
            <a:off x="0" y="0"/>
            <a:ext cx="9906000" cy="622300"/>
          </a:xfrm>
        </p:spPr>
        <p:txBody>
          <a:bodyPr/>
          <a:lstStyle/>
          <a:p>
            <a:r>
              <a:rPr lang="en-US" b="1" dirty="0" smtClean="0"/>
              <a:t>GRACE Observations of Polar Ice Mass Loss</a:t>
            </a:r>
            <a:endParaRPr lang="en-US" b="1" dirty="0"/>
          </a:p>
        </p:txBody>
      </p:sp>
      <p:sp>
        <p:nvSpPr>
          <p:cNvPr id="12" name="TextBox 11"/>
          <p:cNvSpPr txBox="1"/>
          <p:nvPr/>
        </p:nvSpPr>
        <p:spPr>
          <a:xfrm>
            <a:off x="6477000" y="3429000"/>
            <a:ext cx="1685077" cy="369332"/>
          </a:xfrm>
          <a:prstGeom prst="rect">
            <a:avLst/>
          </a:prstGeom>
          <a:noFill/>
        </p:spPr>
        <p:txBody>
          <a:bodyPr wrap="none" rtlCol="0">
            <a:spAutoFit/>
          </a:bodyPr>
          <a:lstStyle/>
          <a:p>
            <a:r>
              <a:rPr lang="en-US" sz="1800" dirty="0" smtClean="0">
                <a:solidFill>
                  <a:srgbClr val="FF0000"/>
                </a:solidFill>
              </a:rPr>
              <a:t>225 </a:t>
            </a:r>
            <a:r>
              <a:rPr lang="en-US" sz="1800" dirty="0" err="1" smtClean="0">
                <a:solidFill>
                  <a:srgbClr val="FF0000"/>
                </a:solidFill>
              </a:rPr>
              <a:t>Gtons</a:t>
            </a:r>
            <a:r>
              <a:rPr lang="en-US" sz="1800" dirty="0" smtClean="0">
                <a:solidFill>
                  <a:srgbClr val="FF0000"/>
                </a:solidFill>
              </a:rPr>
              <a:t>/year</a:t>
            </a:r>
            <a:endParaRPr lang="en-US" sz="1800" dirty="0">
              <a:solidFill>
                <a:srgbClr val="FF0000"/>
              </a:solidFill>
            </a:endParaRPr>
          </a:p>
        </p:txBody>
      </p:sp>
      <p:sp>
        <p:nvSpPr>
          <p:cNvPr id="13" name="TextBox 12"/>
          <p:cNvSpPr txBox="1"/>
          <p:nvPr/>
        </p:nvSpPr>
        <p:spPr>
          <a:xfrm>
            <a:off x="4724400" y="5257800"/>
            <a:ext cx="1685077" cy="369332"/>
          </a:xfrm>
          <a:prstGeom prst="rect">
            <a:avLst/>
          </a:prstGeom>
          <a:noFill/>
          <a:ln>
            <a:noFill/>
          </a:ln>
        </p:spPr>
        <p:txBody>
          <a:bodyPr wrap="none" rtlCol="0">
            <a:spAutoFit/>
          </a:bodyPr>
          <a:lstStyle/>
          <a:p>
            <a:r>
              <a:rPr lang="en-US" sz="1800" dirty="0" smtClean="0">
                <a:solidFill>
                  <a:srgbClr val="22FFFC"/>
                </a:solidFill>
              </a:rPr>
              <a:t>156 </a:t>
            </a:r>
            <a:r>
              <a:rPr lang="en-US" sz="1800" dirty="0" err="1" smtClean="0">
                <a:solidFill>
                  <a:srgbClr val="22FFFC"/>
                </a:solidFill>
              </a:rPr>
              <a:t>Gtons</a:t>
            </a:r>
            <a:r>
              <a:rPr lang="en-US" sz="1800" dirty="0" smtClean="0">
                <a:solidFill>
                  <a:srgbClr val="22FFFC"/>
                </a:solidFill>
              </a:rPr>
              <a:t>/year</a:t>
            </a:r>
            <a:endParaRPr lang="en-US" sz="1800" dirty="0">
              <a:solidFill>
                <a:srgbClr val="22FFFC"/>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71600" y="939800"/>
            <a:ext cx="7048500" cy="5537200"/>
          </a:xfrm>
          <a:prstGeom prst="rect">
            <a:avLst/>
          </a:prstGeom>
        </p:spPr>
      </p:pic>
      <p:sp>
        <p:nvSpPr>
          <p:cNvPr id="2" name="Title 1"/>
          <p:cNvSpPr>
            <a:spLocks noGrp="1"/>
          </p:cNvSpPr>
          <p:nvPr>
            <p:ph type="title"/>
          </p:nvPr>
        </p:nvSpPr>
        <p:spPr/>
        <p:txBody>
          <a:bodyPr/>
          <a:lstStyle/>
          <a:p>
            <a:r>
              <a:rPr lang="en-US" b="1" dirty="0" smtClean="0"/>
              <a:t>GIA-Corrected J</a:t>
            </a:r>
            <a:r>
              <a:rPr lang="en-US" b="1" baseline="-25000" dirty="0" smtClean="0"/>
              <a:t>2</a:t>
            </a:r>
            <a:r>
              <a:rPr lang="en-US" b="1" dirty="0" smtClean="0"/>
              <a:t> Variations</a:t>
            </a:r>
            <a:endParaRPr lang="en-US" b="1" dirty="0"/>
          </a:p>
        </p:txBody>
      </p:sp>
      <p:cxnSp>
        <p:nvCxnSpPr>
          <p:cNvPr id="6" name="Straight Connector 5"/>
          <p:cNvCxnSpPr/>
          <p:nvPr/>
        </p:nvCxnSpPr>
        <p:spPr bwMode="auto">
          <a:xfrm flipV="1">
            <a:off x="5359400" y="1651000"/>
            <a:ext cx="2971800" cy="3733800"/>
          </a:xfrm>
          <a:prstGeom prst="line">
            <a:avLst/>
          </a:prstGeom>
          <a:solidFill>
            <a:schemeClr val="bg1"/>
          </a:solidFill>
          <a:ln w="28575" cap="flat" cmpd="sng" algn="ctr">
            <a:solidFill>
              <a:srgbClr val="FFFFFF"/>
            </a:solidFill>
            <a:prstDash val="sysDash"/>
            <a:round/>
            <a:headEnd type="none" w="med" len="med"/>
            <a:tailEnd type="none" w="med" len="med"/>
          </a:ln>
          <a:effectLst/>
        </p:spPr>
      </p:cxnSp>
    </p:spTree>
    <p:extLst>
      <p:ext uri="{BB962C8B-B14F-4D97-AF65-F5344CB8AC3E}">
        <p14:creationId xmlns:p14="http://schemas.microsoft.com/office/powerpoint/2010/main" val="79156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1300" y="0"/>
            <a:ext cx="9408087" cy="6858000"/>
          </a:xfrm>
          <a:prstGeom prst="rect">
            <a:avLst/>
          </a:prstGeom>
        </p:spPr>
      </p:pic>
      <p:sp>
        <p:nvSpPr>
          <p:cNvPr id="2" name="Title 1"/>
          <p:cNvSpPr>
            <a:spLocks noGrp="1"/>
          </p:cNvSpPr>
          <p:nvPr>
            <p:ph type="title"/>
          </p:nvPr>
        </p:nvSpPr>
        <p:spPr>
          <a:xfrm>
            <a:off x="762000" y="-152400"/>
            <a:ext cx="8915400" cy="622300"/>
          </a:xfrm>
        </p:spPr>
        <p:txBody>
          <a:bodyPr/>
          <a:lstStyle/>
          <a:p>
            <a:pPr eaLnBrk="1" hangingPunct="1">
              <a:defRPr/>
            </a:pPr>
            <a:r>
              <a:rPr lang="en-US" b="1" dirty="0" smtClean="0">
                <a:effectLst>
                  <a:outerShdw blurRad="38100" dist="38100" dir="2700000" algn="tl">
                    <a:srgbClr val="FFFFFF"/>
                  </a:outerShdw>
                </a:effectLst>
                <a:ea typeface="ＭＳ Ｐゴシック" charset="-128"/>
                <a:cs typeface="ＭＳ Ｐゴシック" charset="-128"/>
              </a:rPr>
              <a:t>Satellite Altimetry</a:t>
            </a:r>
          </a:p>
        </p:txBody>
      </p:sp>
      <p:cxnSp>
        <p:nvCxnSpPr>
          <p:cNvPr id="9" name="Straight Connector 8"/>
          <p:cNvCxnSpPr>
            <a:cxnSpLocks noChangeShapeType="1"/>
          </p:cNvCxnSpPr>
          <p:nvPr/>
        </p:nvCxnSpPr>
        <p:spPr bwMode="auto">
          <a:xfrm flipV="1">
            <a:off x="1219200" y="762000"/>
            <a:ext cx="7315200" cy="5181600"/>
          </a:xfrm>
          <a:prstGeom prst="line">
            <a:avLst/>
          </a:prstGeom>
          <a:noFill/>
          <a:ln w="57150">
            <a:solidFill>
              <a:schemeClr val="tx1"/>
            </a:solidFill>
            <a:round/>
            <a:headEnd/>
            <a:tailEnd/>
          </a:ln>
        </p:spPr>
      </p:cxnSp>
      <p:sp>
        <p:nvSpPr>
          <p:cNvPr id="10" name="TextBox 9"/>
          <p:cNvSpPr txBox="1">
            <a:spLocks noChangeArrowheads="1"/>
          </p:cNvSpPr>
          <p:nvPr/>
        </p:nvSpPr>
        <p:spPr bwMode="auto">
          <a:xfrm>
            <a:off x="3962400" y="1600200"/>
            <a:ext cx="2022709" cy="338554"/>
          </a:xfrm>
          <a:prstGeom prst="rect">
            <a:avLst/>
          </a:prstGeom>
          <a:noFill/>
          <a:ln w="9525">
            <a:noFill/>
            <a:miter lim="800000"/>
            <a:headEnd/>
            <a:tailEnd/>
          </a:ln>
        </p:spPr>
        <p:txBody>
          <a:bodyPr wrap="none">
            <a:prstTxWarp prst="textNoShape">
              <a:avLst/>
            </a:prstTxWarp>
            <a:spAutoFit/>
          </a:bodyPr>
          <a:lstStyle/>
          <a:p>
            <a:pPr eaLnBrk="0" hangingPunct="0"/>
            <a:r>
              <a:rPr lang="en-US" dirty="0">
                <a:solidFill>
                  <a:srgbClr val="FFFFFF"/>
                </a:solidFill>
                <a:latin typeface="Times New Roman" charset="0"/>
                <a:ea typeface="Times New Roman" charset="0"/>
                <a:cs typeface="Times New Roman" charset="0"/>
              </a:rPr>
              <a:t>Trend = </a:t>
            </a:r>
            <a:r>
              <a:rPr lang="en-US" dirty="0" smtClean="0">
                <a:solidFill>
                  <a:srgbClr val="FFFFFF"/>
                </a:solidFill>
                <a:latin typeface="Times New Roman" charset="0"/>
                <a:ea typeface="Times New Roman" charset="0"/>
                <a:cs typeface="Times New Roman" charset="0"/>
              </a:rPr>
              <a:t>3.1 </a:t>
            </a:r>
            <a:r>
              <a:rPr lang="en-US" dirty="0">
                <a:solidFill>
                  <a:srgbClr val="FFFFFF"/>
                </a:solidFill>
                <a:latin typeface="Times New Roman" charset="0"/>
                <a:ea typeface="Times New Roman" charset="0"/>
                <a:cs typeface="Times New Roman" charset="0"/>
              </a:rPr>
              <a:t>mm/year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Detrended</a:t>
            </a:r>
            <a:r>
              <a:rPr lang="en-US" b="1" dirty="0" smtClean="0"/>
              <a:t> GMSL versus MEI</a:t>
            </a:r>
            <a:endParaRPr lang="en-US" b="1" dirty="0"/>
          </a:p>
        </p:txBody>
      </p:sp>
      <p:pic>
        <p:nvPicPr>
          <p:cNvPr id="5" name="Picture 4"/>
          <p:cNvPicPr>
            <a:picLocks noChangeAspect="1"/>
          </p:cNvPicPr>
          <p:nvPr/>
        </p:nvPicPr>
        <p:blipFill>
          <a:blip r:embed="rId2"/>
          <a:stretch>
            <a:fillRect/>
          </a:stretch>
        </p:blipFill>
        <p:spPr>
          <a:xfrm>
            <a:off x="943387" y="641350"/>
            <a:ext cx="7502113" cy="5988050"/>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Two Decades of the Altimeter Era</a:t>
            </a:r>
            <a:endParaRPr lang="en-US" b="1" dirty="0"/>
          </a:p>
        </p:txBody>
      </p:sp>
      <p:pic>
        <p:nvPicPr>
          <p:cNvPr id="4" name="Picture 3"/>
          <p:cNvPicPr>
            <a:picLocks noChangeAspect="1"/>
          </p:cNvPicPr>
          <p:nvPr/>
        </p:nvPicPr>
        <p:blipFill>
          <a:blip r:embed="rId2"/>
          <a:stretch>
            <a:fillRect/>
          </a:stretch>
        </p:blipFill>
        <p:spPr>
          <a:xfrm>
            <a:off x="-76200" y="1295400"/>
            <a:ext cx="4836223" cy="3810000"/>
          </a:xfrm>
          <a:prstGeom prst="rect">
            <a:avLst/>
          </a:prstGeom>
        </p:spPr>
      </p:pic>
      <p:pic>
        <p:nvPicPr>
          <p:cNvPr id="6" name="Picture 5"/>
          <p:cNvPicPr>
            <a:picLocks noChangeAspect="1"/>
          </p:cNvPicPr>
          <p:nvPr/>
        </p:nvPicPr>
        <p:blipFill>
          <a:blip r:embed="rId3"/>
          <a:stretch>
            <a:fillRect/>
          </a:stretch>
        </p:blipFill>
        <p:spPr>
          <a:xfrm>
            <a:off x="4724400" y="1295400"/>
            <a:ext cx="5003800" cy="3811857"/>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622300"/>
          </a:xfrm>
        </p:spPr>
        <p:txBody>
          <a:bodyPr/>
          <a:lstStyle/>
          <a:p>
            <a:r>
              <a:rPr lang="en-US" b="1" dirty="0">
                <a:latin typeface="Tahoma" charset="0"/>
                <a:ea typeface="ＭＳ Ｐゴシック" charset="0"/>
                <a:cs typeface="ＭＳ Ｐゴシック" charset="0"/>
              </a:rPr>
              <a:t>Spatial Variations in Sea Level Rise 1993-</a:t>
            </a:r>
            <a:r>
              <a:rPr lang="en-US" b="1" dirty="0" smtClean="0">
                <a:latin typeface="Tahoma" charset="0"/>
                <a:ea typeface="ＭＳ Ｐゴシック" charset="0"/>
                <a:cs typeface="ＭＳ Ｐゴシック" charset="0"/>
              </a:rPr>
              <a:t>2011</a:t>
            </a:r>
            <a:endParaRPr lang="en-US" b="1" dirty="0">
              <a:latin typeface="Tahoma" charset="0"/>
              <a:ea typeface="ＭＳ Ｐゴシック" charset="0"/>
              <a:cs typeface="ＭＳ Ｐゴシック" charset="0"/>
            </a:endParaRPr>
          </a:p>
        </p:txBody>
      </p:sp>
      <p:pic>
        <p:nvPicPr>
          <p:cNvPr id="4" name="Picture 3"/>
          <p:cNvPicPr>
            <a:picLocks noChangeAspect="1"/>
          </p:cNvPicPr>
          <p:nvPr/>
        </p:nvPicPr>
        <p:blipFill>
          <a:blip r:embed="rId2"/>
          <a:stretch>
            <a:fillRect/>
          </a:stretch>
        </p:blipFill>
        <p:spPr>
          <a:xfrm>
            <a:off x="762000" y="838200"/>
            <a:ext cx="8534400" cy="5602514"/>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latin typeface="Tahoma" charset="0"/>
                <a:ea typeface="ＭＳ Ｐゴシック" charset="0"/>
                <a:cs typeface="ＭＳ Ｐゴシック" charset="0"/>
              </a:rPr>
              <a:t>Western Pacific Sea Level Change</a:t>
            </a:r>
          </a:p>
        </p:txBody>
      </p:sp>
      <p:pic>
        <p:nvPicPr>
          <p:cNvPr id="49154" name="Picture 2" descr="avgwestpacsl.gif"/>
          <p:cNvPicPr>
            <a:picLocks noChangeAspect="1"/>
          </p:cNvPicPr>
          <p:nvPr/>
        </p:nvPicPr>
        <p:blipFill>
          <a:blip r:embed="rId2">
            <a:extLst>
              <a:ext uri="{28A0092B-C50C-407E-A947-70E740481C1C}">
                <a14:useLocalDpi xmlns:a14="http://schemas.microsoft.com/office/drawing/2010/main" val="0"/>
              </a:ext>
            </a:extLst>
          </a:blip>
          <a:srcRect l="3159" t="5740" r="6114" b="6111"/>
          <a:stretch>
            <a:fillRect/>
          </a:stretch>
        </p:blipFill>
        <p:spPr bwMode="auto">
          <a:xfrm>
            <a:off x="1219200" y="838200"/>
            <a:ext cx="757872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8001000" y="6400800"/>
            <a:ext cx="168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a:solidFill>
                  <a:srgbClr val="FFFF00"/>
                </a:solidFill>
              </a:rPr>
              <a:t>Merrifield (2010)</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a:xfrm>
            <a:off x="457200" y="0"/>
            <a:ext cx="8997950" cy="381000"/>
          </a:xfrm>
        </p:spPr>
        <p:txBody>
          <a:bodyPr/>
          <a:lstStyle/>
          <a:p>
            <a:pPr>
              <a:defRPr/>
            </a:pPr>
            <a:r>
              <a:rPr lang="en-US" b="1" dirty="0" smtClean="0">
                <a:ea typeface="ＭＳ Ｐゴシック" charset="-128"/>
                <a:cs typeface="ＭＳ Ｐゴシック" charset="-128"/>
              </a:rPr>
              <a:t>Closing the Sea Level Budget</a:t>
            </a:r>
            <a:endParaRPr lang="en-US" b="1" dirty="0">
              <a:ea typeface="ＭＳ Ｐゴシック" charset="-128"/>
              <a:cs typeface="ＭＳ Ｐゴシック" charset="-128"/>
            </a:endParaRPr>
          </a:p>
        </p:txBody>
      </p:sp>
      <p:sp>
        <p:nvSpPr>
          <p:cNvPr id="81922" name="Text Box 61"/>
          <p:cNvSpPr txBox="1">
            <a:spLocks noChangeArrowheads="1"/>
          </p:cNvSpPr>
          <p:nvPr/>
        </p:nvSpPr>
        <p:spPr bwMode="auto">
          <a:xfrm>
            <a:off x="2743200" y="3124200"/>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4000" b="0">
                <a:solidFill>
                  <a:schemeClr val="tx1"/>
                </a:solidFill>
                <a:latin typeface="Arial" charset="0"/>
              </a:rPr>
              <a:t>+</a:t>
            </a:r>
          </a:p>
        </p:txBody>
      </p:sp>
      <p:sp>
        <p:nvSpPr>
          <p:cNvPr id="81923" name="Text Box 62"/>
          <p:cNvSpPr txBox="1">
            <a:spLocks noChangeArrowheads="1"/>
          </p:cNvSpPr>
          <p:nvPr/>
        </p:nvSpPr>
        <p:spPr bwMode="auto">
          <a:xfrm>
            <a:off x="6438900" y="3200400"/>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4000" b="0">
                <a:solidFill>
                  <a:schemeClr val="tx1"/>
                </a:solidFill>
                <a:latin typeface="Arial" charset="0"/>
              </a:rPr>
              <a:t>=</a:t>
            </a:r>
          </a:p>
        </p:txBody>
      </p:sp>
      <p:sp>
        <p:nvSpPr>
          <p:cNvPr id="81924" name="Text Box 71"/>
          <p:cNvSpPr txBox="1">
            <a:spLocks noChangeArrowheads="1"/>
          </p:cNvSpPr>
          <p:nvPr/>
        </p:nvSpPr>
        <p:spPr bwMode="auto">
          <a:xfrm>
            <a:off x="7239000" y="2006600"/>
            <a:ext cx="2293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1800" b="0">
                <a:solidFill>
                  <a:schemeClr val="tx1"/>
                </a:solidFill>
                <a:latin typeface="Arial" charset="0"/>
              </a:rPr>
              <a:t>Total Sea Level Rise</a:t>
            </a:r>
          </a:p>
        </p:txBody>
      </p:sp>
      <p:pic>
        <p:nvPicPr>
          <p:cNvPr id="81925" name="Picture 75" descr="flo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2438400"/>
            <a:ext cx="1303338"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Freeform 76"/>
          <p:cNvSpPr>
            <a:spLocks/>
          </p:cNvSpPr>
          <p:nvPr/>
        </p:nvSpPr>
        <p:spPr bwMode="auto">
          <a:xfrm>
            <a:off x="660400" y="3200400"/>
            <a:ext cx="1651000" cy="76200"/>
          </a:xfrm>
          <a:custGeom>
            <a:avLst/>
            <a:gdLst>
              <a:gd name="T0" fmla="*/ 0 w 960"/>
              <a:gd name="T1" fmla="*/ 2147483647 h 48"/>
              <a:gd name="T2" fmla="*/ 2147483647 w 960"/>
              <a:gd name="T3" fmla="*/ 0 h 48"/>
              <a:gd name="T4" fmla="*/ 2147483647 w 960"/>
              <a:gd name="T5" fmla="*/ 2147483647 h 48"/>
              <a:gd name="T6" fmla="*/ 2147483647 w 960"/>
              <a:gd name="T7" fmla="*/ 0 h 48"/>
              <a:gd name="T8" fmla="*/ 0 60000 65536"/>
              <a:gd name="T9" fmla="*/ 0 60000 65536"/>
              <a:gd name="T10" fmla="*/ 0 60000 65536"/>
              <a:gd name="T11" fmla="*/ 0 60000 65536"/>
              <a:gd name="T12" fmla="*/ 0 w 960"/>
              <a:gd name="T13" fmla="*/ 0 h 48"/>
              <a:gd name="T14" fmla="*/ 960 w 960"/>
              <a:gd name="T15" fmla="*/ 48 h 48"/>
            </a:gdLst>
            <a:ahLst/>
            <a:cxnLst>
              <a:cxn ang="T8">
                <a:pos x="T0" y="T1"/>
              </a:cxn>
              <a:cxn ang="T9">
                <a:pos x="T2" y="T3"/>
              </a:cxn>
              <a:cxn ang="T10">
                <a:pos x="T4" y="T5"/>
              </a:cxn>
              <a:cxn ang="T11">
                <a:pos x="T6" y="T7"/>
              </a:cxn>
            </a:cxnLst>
            <a:rect l="T12" t="T13" r="T14" b="T15"/>
            <a:pathLst>
              <a:path w="960" h="48">
                <a:moveTo>
                  <a:pt x="0" y="48"/>
                </a:moveTo>
                <a:cubicBezTo>
                  <a:pt x="68" y="24"/>
                  <a:pt x="136" y="0"/>
                  <a:pt x="240" y="0"/>
                </a:cubicBezTo>
                <a:cubicBezTo>
                  <a:pt x="344" y="0"/>
                  <a:pt x="504" y="48"/>
                  <a:pt x="624" y="48"/>
                </a:cubicBezTo>
                <a:cubicBezTo>
                  <a:pt x="744" y="48"/>
                  <a:pt x="852" y="24"/>
                  <a:pt x="960" y="0"/>
                </a:cubicBezTo>
              </a:path>
            </a:pathLst>
          </a:custGeom>
          <a:noFill/>
          <a:ln w="38100">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845" name="Text Box 77"/>
          <p:cNvSpPr txBox="1">
            <a:spLocks noChangeArrowheads="1"/>
          </p:cNvSpPr>
          <p:nvPr/>
        </p:nvSpPr>
        <p:spPr bwMode="auto">
          <a:xfrm>
            <a:off x="1009650" y="4495800"/>
            <a:ext cx="895350" cy="457200"/>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Argo</a:t>
            </a:r>
          </a:p>
        </p:txBody>
      </p:sp>
      <p:pic>
        <p:nvPicPr>
          <p:cNvPr id="81928" name="Picture 78" descr="gr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552700"/>
            <a:ext cx="2603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79" descr="top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2408238"/>
            <a:ext cx="2627313"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0" name="Freeform 80"/>
          <p:cNvSpPr>
            <a:spLocks/>
          </p:cNvSpPr>
          <p:nvPr/>
        </p:nvSpPr>
        <p:spPr bwMode="auto">
          <a:xfrm>
            <a:off x="7264400" y="4216400"/>
            <a:ext cx="1651000" cy="76200"/>
          </a:xfrm>
          <a:custGeom>
            <a:avLst/>
            <a:gdLst>
              <a:gd name="T0" fmla="*/ 0 w 960"/>
              <a:gd name="T1" fmla="*/ 2147483647 h 48"/>
              <a:gd name="T2" fmla="*/ 2147483647 w 960"/>
              <a:gd name="T3" fmla="*/ 0 h 48"/>
              <a:gd name="T4" fmla="*/ 2147483647 w 960"/>
              <a:gd name="T5" fmla="*/ 2147483647 h 48"/>
              <a:gd name="T6" fmla="*/ 2147483647 w 960"/>
              <a:gd name="T7" fmla="*/ 0 h 48"/>
              <a:gd name="T8" fmla="*/ 0 60000 65536"/>
              <a:gd name="T9" fmla="*/ 0 60000 65536"/>
              <a:gd name="T10" fmla="*/ 0 60000 65536"/>
              <a:gd name="T11" fmla="*/ 0 60000 65536"/>
              <a:gd name="T12" fmla="*/ 0 w 960"/>
              <a:gd name="T13" fmla="*/ 0 h 48"/>
              <a:gd name="T14" fmla="*/ 960 w 960"/>
              <a:gd name="T15" fmla="*/ 48 h 48"/>
            </a:gdLst>
            <a:ahLst/>
            <a:cxnLst>
              <a:cxn ang="T8">
                <a:pos x="T0" y="T1"/>
              </a:cxn>
              <a:cxn ang="T9">
                <a:pos x="T2" y="T3"/>
              </a:cxn>
              <a:cxn ang="T10">
                <a:pos x="T4" y="T5"/>
              </a:cxn>
              <a:cxn ang="T11">
                <a:pos x="T6" y="T7"/>
              </a:cxn>
            </a:cxnLst>
            <a:rect l="T12" t="T13" r="T14" b="T15"/>
            <a:pathLst>
              <a:path w="960" h="48">
                <a:moveTo>
                  <a:pt x="0" y="48"/>
                </a:moveTo>
                <a:cubicBezTo>
                  <a:pt x="68" y="24"/>
                  <a:pt x="136" y="0"/>
                  <a:pt x="240" y="0"/>
                </a:cubicBezTo>
                <a:cubicBezTo>
                  <a:pt x="344" y="0"/>
                  <a:pt x="504" y="48"/>
                  <a:pt x="624" y="48"/>
                </a:cubicBezTo>
                <a:cubicBezTo>
                  <a:pt x="744" y="48"/>
                  <a:pt x="852" y="24"/>
                  <a:pt x="960" y="0"/>
                </a:cubicBezTo>
              </a:path>
            </a:pathLst>
          </a:custGeom>
          <a:noFill/>
          <a:ln w="38100">
            <a:solidFill>
              <a:schemeClr val="accent1"/>
            </a:solidFill>
            <a:round/>
            <a:headEnd/>
            <a:tailEnd type="none"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849" name="Text Box 81"/>
          <p:cNvSpPr txBox="1">
            <a:spLocks noChangeArrowheads="1"/>
          </p:cNvSpPr>
          <p:nvPr/>
        </p:nvSpPr>
        <p:spPr bwMode="auto">
          <a:xfrm>
            <a:off x="7513638" y="4572000"/>
            <a:ext cx="1065212" cy="457200"/>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Jason</a:t>
            </a:r>
          </a:p>
        </p:txBody>
      </p:sp>
      <p:sp>
        <p:nvSpPr>
          <p:cNvPr id="928850" name="Text Box 82"/>
          <p:cNvSpPr txBox="1">
            <a:spLocks noChangeArrowheads="1"/>
          </p:cNvSpPr>
          <p:nvPr/>
        </p:nvSpPr>
        <p:spPr bwMode="auto">
          <a:xfrm>
            <a:off x="4210050" y="4572000"/>
            <a:ext cx="1284288" cy="457200"/>
          </a:xfrm>
          <a:prstGeom prst="rect">
            <a:avLst/>
          </a:prstGeom>
          <a:noFill/>
          <a:ln w="38100">
            <a:noFill/>
            <a:miter lim="800000"/>
            <a:headEnd/>
            <a:tailEnd type="none" w="lg" len="lg"/>
          </a:ln>
          <a:effectLst/>
        </p:spPr>
        <p:txBody>
          <a:bodyPr wrap="none">
            <a:spAutoFit/>
          </a:bodyPr>
          <a:lstStyle/>
          <a:p>
            <a:pPr>
              <a:defRPr/>
            </a:pPr>
            <a:r>
              <a:rPr lang="en-US" sz="2400">
                <a:solidFill>
                  <a:schemeClr val="tx1"/>
                </a:solidFill>
                <a:effectLst>
                  <a:outerShdw blurRad="38100" dist="38100" dir="2700000" algn="tl">
                    <a:srgbClr val="000000"/>
                  </a:outerShdw>
                </a:effectLst>
                <a:latin typeface="Arial" charset="0"/>
                <a:ea typeface="ＭＳ Ｐゴシック" charset="-128"/>
                <a:cs typeface="ＭＳ Ｐゴシック" charset="-128"/>
              </a:rPr>
              <a:t>GRACE</a:t>
            </a:r>
          </a:p>
        </p:txBody>
      </p:sp>
      <p:sp>
        <p:nvSpPr>
          <p:cNvPr id="81933" name="Text Box 83"/>
          <p:cNvSpPr txBox="1">
            <a:spLocks noChangeArrowheads="1"/>
          </p:cNvSpPr>
          <p:nvPr/>
        </p:nvSpPr>
        <p:spPr bwMode="auto">
          <a:xfrm>
            <a:off x="6283325" y="3657600"/>
            <a:ext cx="88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algn="ctr" eaLnBrk="1" hangingPunct="1"/>
            <a:r>
              <a:rPr lang="en-US" sz="1400" b="0">
                <a:solidFill>
                  <a:schemeClr val="tx1"/>
                </a:solidFill>
                <a:latin typeface="Arial" charset="0"/>
              </a:rPr>
              <a:t>(roughly)</a:t>
            </a:r>
          </a:p>
        </p:txBody>
      </p:sp>
      <p:sp>
        <p:nvSpPr>
          <p:cNvPr id="81934" name="Text Box 85"/>
          <p:cNvSpPr txBox="1">
            <a:spLocks noChangeArrowheads="1"/>
          </p:cNvSpPr>
          <p:nvPr/>
        </p:nvSpPr>
        <p:spPr bwMode="auto">
          <a:xfrm>
            <a:off x="3482975" y="1981200"/>
            <a:ext cx="2725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2000" b="0">
                <a:solidFill>
                  <a:schemeClr val="tx1"/>
                </a:solidFill>
                <a:latin typeface="Arial" charset="0"/>
              </a:rPr>
              <a:t>Addition of Freshwater</a:t>
            </a:r>
          </a:p>
        </p:txBody>
      </p:sp>
      <p:sp>
        <p:nvSpPr>
          <p:cNvPr id="81935" name="Text Box 86"/>
          <p:cNvSpPr txBox="1">
            <a:spLocks noChangeArrowheads="1"/>
          </p:cNvSpPr>
          <p:nvPr/>
        </p:nvSpPr>
        <p:spPr bwMode="auto">
          <a:xfrm>
            <a:off x="446088" y="1974850"/>
            <a:ext cx="1992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sz="2000" b="0">
                <a:solidFill>
                  <a:schemeClr val="tx1"/>
                </a:solidFill>
                <a:latin typeface="Arial" charset="0"/>
              </a:rPr>
              <a:t>Addition of Heat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Global Mean Sea Level Changes</a:t>
            </a:r>
            <a:endParaRPr lang="en-US" b="1" dirty="0"/>
          </a:p>
        </p:txBody>
      </p:sp>
      <p:pic>
        <p:nvPicPr>
          <p:cNvPr id="4" name="Picture 3"/>
          <p:cNvPicPr>
            <a:picLocks noChangeAspect="1"/>
          </p:cNvPicPr>
          <p:nvPr/>
        </p:nvPicPr>
        <p:blipFill>
          <a:blip r:embed="rId2"/>
          <a:stretch>
            <a:fillRect/>
          </a:stretch>
        </p:blipFill>
        <p:spPr>
          <a:xfrm>
            <a:off x="1066800" y="533400"/>
            <a:ext cx="7696200" cy="6076864"/>
          </a:xfrm>
          <a:prstGeom prst="rect">
            <a:avLst/>
          </a:prstGeom>
        </p:spPr>
      </p:pic>
      <p:sp>
        <p:nvSpPr>
          <p:cNvPr id="5" name="TextBox 5"/>
          <p:cNvSpPr txBox="1">
            <a:spLocks noChangeArrowheads="1"/>
          </p:cNvSpPr>
          <p:nvPr/>
        </p:nvSpPr>
        <p:spPr bwMode="auto">
          <a:xfrm>
            <a:off x="7162800" y="6553200"/>
            <a:ext cx="2237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dirty="0" smtClean="0">
                <a:solidFill>
                  <a:srgbClr val="FFFF00"/>
                </a:solidFill>
                <a:latin typeface="Helvetica" charset="0"/>
                <a:cs typeface="Helvetica" charset="0"/>
              </a:rPr>
              <a:t>[</a:t>
            </a:r>
            <a:r>
              <a:rPr lang="en-US" dirty="0" err="1" smtClean="0">
                <a:solidFill>
                  <a:srgbClr val="FFFF00"/>
                </a:solidFill>
                <a:latin typeface="Helvetica" charset="0"/>
                <a:cs typeface="Helvetica" charset="0"/>
              </a:rPr>
              <a:t>Boening</a:t>
            </a:r>
            <a:r>
              <a:rPr lang="en-US" dirty="0" smtClean="0">
                <a:solidFill>
                  <a:srgbClr val="FFFF00"/>
                </a:solidFill>
                <a:latin typeface="Helvetica" charset="0"/>
                <a:cs typeface="Helvetica" charset="0"/>
              </a:rPr>
              <a:t> et al., 2012]</a:t>
            </a:r>
            <a:endParaRPr lang="en-US" dirty="0">
              <a:solidFill>
                <a:srgbClr val="FFFF00"/>
              </a:solidFill>
              <a:latin typeface="Helvetica" charset="0"/>
              <a:cs typeface="Helvetica" charset="0"/>
            </a:endParaRPr>
          </a:p>
        </p:txBody>
      </p:sp>
    </p:spTree>
    <p:extLst>
      <p:ext uri="{BB962C8B-B14F-4D97-AF65-F5344CB8AC3E}">
        <p14:creationId xmlns:p14="http://schemas.microsoft.com/office/powerpoint/2010/main" val="41553235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906000" cy="622300"/>
          </a:xfrm>
        </p:spPr>
        <p:txBody>
          <a:bodyPr/>
          <a:lstStyle/>
          <a:p>
            <a:r>
              <a:rPr lang="en-US" sz="2800" b="1" dirty="0" smtClean="0"/>
              <a:t>GRACE Water Mass </a:t>
            </a:r>
            <a:r>
              <a:rPr lang="en-US" sz="2800" b="1" smtClean="0"/>
              <a:t>Change (MAM 2011 – JFM 2010) </a:t>
            </a:r>
            <a:endParaRPr lang="en-US" sz="2800" b="1" dirty="0"/>
          </a:p>
        </p:txBody>
      </p:sp>
      <p:pic>
        <p:nvPicPr>
          <p:cNvPr id="4" name="Picture 3"/>
          <p:cNvPicPr>
            <a:picLocks noChangeAspect="1"/>
          </p:cNvPicPr>
          <p:nvPr/>
        </p:nvPicPr>
        <p:blipFill>
          <a:blip r:embed="rId2"/>
          <a:stretch>
            <a:fillRect/>
          </a:stretch>
        </p:blipFill>
        <p:spPr>
          <a:xfrm>
            <a:off x="152400" y="761999"/>
            <a:ext cx="9677400" cy="5545981"/>
          </a:xfrm>
          <a:prstGeom prst="rect">
            <a:avLst/>
          </a:prstGeom>
        </p:spPr>
      </p:pic>
      <p:sp>
        <p:nvSpPr>
          <p:cNvPr id="6" name="TextBox 5"/>
          <p:cNvSpPr txBox="1">
            <a:spLocks noChangeArrowheads="1"/>
          </p:cNvSpPr>
          <p:nvPr/>
        </p:nvSpPr>
        <p:spPr bwMode="auto">
          <a:xfrm>
            <a:off x="7516589" y="6400800"/>
            <a:ext cx="2237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dirty="0" smtClean="0">
                <a:solidFill>
                  <a:srgbClr val="FFFF00"/>
                </a:solidFill>
                <a:latin typeface="Helvetica" charset="0"/>
                <a:cs typeface="Helvetica" charset="0"/>
              </a:rPr>
              <a:t>[</a:t>
            </a:r>
            <a:r>
              <a:rPr lang="en-US" dirty="0" err="1" smtClean="0">
                <a:solidFill>
                  <a:srgbClr val="FFFF00"/>
                </a:solidFill>
                <a:latin typeface="Helvetica" charset="0"/>
                <a:cs typeface="Helvetica" charset="0"/>
              </a:rPr>
              <a:t>Boening</a:t>
            </a:r>
            <a:r>
              <a:rPr lang="en-US" dirty="0" smtClean="0">
                <a:solidFill>
                  <a:srgbClr val="FFFF00"/>
                </a:solidFill>
                <a:latin typeface="Helvetica" charset="0"/>
                <a:cs typeface="Helvetica" charset="0"/>
              </a:rPr>
              <a:t> et al., 2012]</a:t>
            </a:r>
            <a:endParaRPr lang="en-US" dirty="0">
              <a:solidFill>
                <a:srgbClr val="FFFF00"/>
              </a:solidFill>
              <a:latin typeface="Helvetica" charset="0"/>
              <a:cs typeface="Helvetica" charset="0"/>
            </a:endParaRPr>
          </a:p>
        </p:txBody>
      </p:sp>
    </p:spTree>
    <p:extLst>
      <p:ext uri="{BB962C8B-B14F-4D97-AF65-F5344CB8AC3E}">
        <p14:creationId xmlns:p14="http://schemas.microsoft.com/office/powerpoint/2010/main" val="1493238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457200" y="215900"/>
            <a:ext cx="8915400" cy="622300"/>
          </a:xfrm>
        </p:spPr>
        <p:txBody>
          <a:bodyPr/>
          <a:lstStyle/>
          <a:p>
            <a:pPr>
              <a:defRPr/>
            </a:pPr>
            <a:r>
              <a:rPr lang="en-US" b="1" dirty="0"/>
              <a:t>GRACE</a:t>
            </a:r>
            <a:br>
              <a:rPr lang="en-US" b="1" dirty="0"/>
            </a:br>
            <a:r>
              <a:rPr lang="en-US" b="1" dirty="0"/>
              <a:t>Gravity Recovery and Climate Experiment</a:t>
            </a:r>
          </a:p>
        </p:txBody>
      </p:sp>
      <p:pic>
        <p:nvPicPr>
          <p:cNvPr id="65539" name="Picture 3" descr="/Users/nerem/Documents/Presentation Slides/nerem_bowie_movies/grace_1.mov">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057400" y="1295400"/>
            <a:ext cx="5867400" cy="4400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3" fill="hold"/>
                                        <p:tgtEl>
                                          <p:spTgt spid="655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5539"/>
                </p:tgtEl>
              </p:cMediaNode>
            </p:video>
            <p:seq concurrent="1" nextAc="seek">
              <p:cTn id="8" restart="whenNotActive" fill="hold" evtFilter="cancelBubble" nodeType="interactiveSeq">
                <p:stCondLst>
                  <p:cond evt="onClick" delay="0">
                    <p:tgtEl>
                      <p:spTgt spid="655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5539"/>
                                        </p:tgtEl>
                                      </p:cBhvr>
                                    </p:cmd>
                                  </p:childTnLst>
                                </p:cTn>
                              </p:par>
                            </p:childTnLst>
                          </p:cTn>
                        </p:par>
                      </p:childTnLst>
                    </p:cTn>
                  </p:par>
                </p:childTnLst>
              </p:cTn>
              <p:nextCondLst>
                <p:cond evt="onClick" delay="0">
                  <p:tgtEl>
                    <p:spTgt spid="65539"/>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Major Land Contributions to Ocean Mass</a:t>
            </a:r>
            <a:endParaRPr lang="en-US" b="1" dirty="0"/>
          </a:p>
        </p:txBody>
      </p:sp>
      <p:pic>
        <p:nvPicPr>
          <p:cNvPr id="4" name="Picture 3"/>
          <p:cNvPicPr>
            <a:picLocks noChangeAspect="1"/>
          </p:cNvPicPr>
          <p:nvPr/>
        </p:nvPicPr>
        <p:blipFill rotWithShape="1">
          <a:blip r:embed="rId2"/>
          <a:srcRect l="762" t="-701" r="-762" b="51965"/>
          <a:stretch/>
        </p:blipFill>
        <p:spPr>
          <a:xfrm>
            <a:off x="457200" y="796740"/>
            <a:ext cx="8640808" cy="5495751"/>
          </a:xfrm>
          <a:prstGeom prst="rect">
            <a:avLst/>
          </a:prstGeom>
        </p:spPr>
      </p:pic>
      <p:sp>
        <p:nvSpPr>
          <p:cNvPr id="5" name="TextBox 4"/>
          <p:cNvSpPr txBox="1">
            <a:spLocks noChangeArrowheads="1"/>
          </p:cNvSpPr>
          <p:nvPr/>
        </p:nvSpPr>
        <p:spPr bwMode="auto">
          <a:xfrm>
            <a:off x="7516589" y="6400800"/>
            <a:ext cx="2237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dirty="0" smtClean="0">
                <a:solidFill>
                  <a:srgbClr val="FFFF00"/>
                </a:solidFill>
                <a:latin typeface="Helvetica" charset="0"/>
                <a:cs typeface="Helvetica" charset="0"/>
              </a:rPr>
              <a:t>[</a:t>
            </a:r>
            <a:r>
              <a:rPr lang="en-US" dirty="0" err="1" smtClean="0">
                <a:solidFill>
                  <a:srgbClr val="FFFF00"/>
                </a:solidFill>
                <a:latin typeface="Helvetica" charset="0"/>
                <a:cs typeface="Helvetica" charset="0"/>
              </a:rPr>
              <a:t>Boening</a:t>
            </a:r>
            <a:r>
              <a:rPr lang="en-US" dirty="0" smtClean="0">
                <a:solidFill>
                  <a:srgbClr val="FFFF00"/>
                </a:solidFill>
                <a:latin typeface="Helvetica" charset="0"/>
                <a:cs typeface="Helvetica" charset="0"/>
              </a:rPr>
              <a:t> et al., 2012]</a:t>
            </a:r>
            <a:endParaRPr lang="en-US" dirty="0">
              <a:solidFill>
                <a:srgbClr val="FFFF00"/>
              </a:solidFill>
              <a:latin typeface="Helvetica" charset="0"/>
              <a:cs typeface="Helvetica" charset="0"/>
            </a:endParaRPr>
          </a:p>
        </p:txBody>
      </p:sp>
    </p:spTree>
    <p:extLst>
      <p:ext uri="{BB962C8B-B14F-4D97-AF65-F5344CB8AC3E}">
        <p14:creationId xmlns:p14="http://schemas.microsoft.com/office/powerpoint/2010/main" val="22345372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 of Major Land Contributions</a:t>
            </a:r>
            <a:endParaRPr lang="en-US" b="1" dirty="0"/>
          </a:p>
        </p:txBody>
      </p:sp>
      <p:pic>
        <p:nvPicPr>
          <p:cNvPr id="4" name="Picture 3"/>
          <p:cNvPicPr>
            <a:picLocks noChangeAspect="1"/>
          </p:cNvPicPr>
          <p:nvPr/>
        </p:nvPicPr>
        <p:blipFill rotWithShape="1">
          <a:blip r:embed="rId2"/>
          <a:srcRect t="47799"/>
          <a:stretch/>
        </p:blipFill>
        <p:spPr>
          <a:xfrm>
            <a:off x="990600" y="1066800"/>
            <a:ext cx="7848600" cy="5346821"/>
          </a:xfrm>
          <a:prstGeom prst="rect">
            <a:avLst/>
          </a:prstGeom>
        </p:spPr>
      </p:pic>
      <p:sp>
        <p:nvSpPr>
          <p:cNvPr id="5" name="TextBox 4"/>
          <p:cNvSpPr txBox="1">
            <a:spLocks noChangeArrowheads="1"/>
          </p:cNvSpPr>
          <p:nvPr/>
        </p:nvSpPr>
        <p:spPr bwMode="auto">
          <a:xfrm>
            <a:off x="7516589" y="6400800"/>
            <a:ext cx="2237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742950" indent="-285750" eaLnBrk="0" hangingPunct="0">
              <a:defRPr sz="1600" b="1">
                <a:solidFill>
                  <a:schemeClr val="hlink"/>
                </a:solidFill>
                <a:latin typeface="Times" charset="0"/>
                <a:ea typeface="ＭＳ Ｐゴシック" charset="0"/>
              </a:defRPr>
            </a:lvl2pPr>
            <a:lvl3pPr marL="1143000" indent="-228600" eaLnBrk="0" hangingPunct="0">
              <a:defRPr sz="1600" b="1">
                <a:solidFill>
                  <a:schemeClr val="hlink"/>
                </a:solidFill>
                <a:latin typeface="Times" charset="0"/>
                <a:ea typeface="ＭＳ Ｐゴシック" charset="0"/>
              </a:defRPr>
            </a:lvl3pPr>
            <a:lvl4pPr marL="1600200" indent="-228600" eaLnBrk="0" hangingPunct="0">
              <a:defRPr sz="1600" b="1">
                <a:solidFill>
                  <a:schemeClr val="hlink"/>
                </a:solidFill>
                <a:latin typeface="Times" charset="0"/>
                <a:ea typeface="ＭＳ Ｐゴシック" charset="0"/>
              </a:defRPr>
            </a:lvl4pPr>
            <a:lvl5pPr marL="2057400" indent="-228600" eaLnBrk="0" hangingPunct="0">
              <a:defRPr sz="1600" b="1">
                <a:solidFill>
                  <a:schemeClr val="hlink"/>
                </a:solidFill>
                <a:latin typeface="Times" charset="0"/>
                <a:ea typeface="ＭＳ Ｐゴシック" charset="0"/>
              </a:defRPr>
            </a:lvl5pPr>
            <a:lvl6pPr marL="2514600" indent="-228600" eaLnBrk="0" fontAlgn="base" hangingPunct="0">
              <a:spcBef>
                <a:spcPct val="0"/>
              </a:spcBef>
              <a:spcAft>
                <a:spcPct val="0"/>
              </a:spcAft>
              <a:defRPr sz="1600" b="1">
                <a:solidFill>
                  <a:schemeClr val="hlink"/>
                </a:solidFill>
                <a:latin typeface="Times" charset="0"/>
                <a:ea typeface="ＭＳ Ｐゴシック" charset="0"/>
              </a:defRPr>
            </a:lvl6pPr>
            <a:lvl7pPr marL="2971800" indent="-228600" eaLnBrk="0" fontAlgn="base" hangingPunct="0">
              <a:spcBef>
                <a:spcPct val="0"/>
              </a:spcBef>
              <a:spcAft>
                <a:spcPct val="0"/>
              </a:spcAft>
              <a:defRPr sz="1600" b="1">
                <a:solidFill>
                  <a:schemeClr val="hlink"/>
                </a:solidFill>
                <a:latin typeface="Times" charset="0"/>
                <a:ea typeface="ＭＳ Ｐゴシック" charset="0"/>
              </a:defRPr>
            </a:lvl7pPr>
            <a:lvl8pPr marL="3429000" indent="-228600" eaLnBrk="0" fontAlgn="base" hangingPunct="0">
              <a:spcBef>
                <a:spcPct val="0"/>
              </a:spcBef>
              <a:spcAft>
                <a:spcPct val="0"/>
              </a:spcAft>
              <a:defRPr sz="1600" b="1">
                <a:solidFill>
                  <a:schemeClr val="hlink"/>
                </a:solidFill>
                <a:latin typeface="Times" charset="0"/>
                <a:ea typeface="ＭＳ Ｐゴシック" charset="0"/>
              </a:defRPr>
            </a:lvl8pPr>
            <a:lvl9pPr marL="3886200" indent="-2286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dirty="0" smtClean="0">
                <a:solidFill>
                  <a:srgbClr val="FFFF00"/>
                </a:solidFill>
                <a:latin typeface="Helvetica" charset="0"/>
                <a:cs typeface="Helvetica" charset="0"/>
              </a:rPr>
              <a:t>[</a:t>
            </a:r>
            <a:r>
              <a:rPr lang="en-US" dirty="0" err="1" smtClean="0">
                <a:solidFill>
                  <a:srgbClr val="FFFF00"/>
                </a:solidFill>
                <a:latin typeface="Helvetica" charset="0"/>
                <a:cs typeface="Helvetica" charset="0"/>
              </a:rPr>
              <a:t>Boening</a:t>
            </a:r>
            <a:r>
              <a:rPr lang="en-US" dirty="0" smtClean="0">
                <a:solidFill>
                  <a:srgbClr val="FFFF00"/>
                </a:solidFill>
                <a:latin typeface="Helvetica" charset="0"/>
                <a:cs typeface="Helvetica" charset="0"/>
              </a:rPr>
              <a:t> et al., 2012]</a:t>
            </a:r>
            <a:endParaRPr lang="en-US" dirty="0">
              <a:solidFill>
                <a:srgbClr val="FFFF00"/>
              </a:solidFill>
              <a:latin typeface="Helvetica" charset="0"/>
              <a:cs typeface="Helvetica" charset="0"/>
            </a:endParaRPr>
          </a:p>
        </p:txBody>
      </p:sp>
    </p:spTree>
    <p:extLst>
      <p:ext uri="{BB962C8B-B14F-4D97-AF65-F5344CB8AC3E}">
        <p14:creationId xmlns:p14="http://schemas.microsoft.com/office/powerpoint/2010/main" val="1037760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smtClean="0">
                <a:ea typeface="ＭＳ Ｐゴシック" charset="-128"/>
                <a:cs typeface="ＭＳ Ｐゴシック" charset="-128"/>
              </a:rPr>
              <a:t>What Will Happen in the Future?</a:t>
            </a:r>
          </a:p>
        </p:txBody>
      </p:sp>
      <p:pic>
        <p:nvPicPr>
          <p:cNvPr id="98307" name="Image 3" descr="Figure 11_Cazenave.png"/>
          <p:cNvPicPr>
            <a:picLocks noChangeAspect="1"/>
          </p:cNvPicPr>
          <p:nvPr/>
        </p:nvPicPr>
        <p:blipFill>
          <a:blip r:embed="rId2">
            <a:lum contrast="2000"/>
          </a:blip>
          <a:srcRect r="484" b="1088"/>
          <a:stretch>
            <a:fillRect/>
          </a:stretch>
        </p:blipFill>
        <p:spPr bwMode="auto">
          <a:xfrm>
            <a:off x="447675" y="809625"/>
            <a:ext cx="8786813" cy="5715000"/>
          </a:xfrm>
          <a:prstGeom prst="rect">
            <a:avLst/>
          </a:prstGeom>
          <a:solidFill>
            <a:srgbClr val="0000FF"/>
          </a:solidFill>
          <a:ln w="9525">
            <a:noFill/>
            <a:miter lim="800000"/>
            <a:headEnd/>
            <a:tailEnd/>
          </a:ln>
        </p:spPr>
      </p:pic>
      <p:sp>
        <p:nvSpPr>
          <p:cNvPr id="98308" name="ZoneTexte 2"/>
          <p:cNvSpPr txBox="1">
            <a:spLocks noChangeArrowheads="1"/>
          </p:cNvSpPr>
          <p:nvPr/>
        </p:nvSpPr>
        <p:spPr bwMode="auto">
          <a:xfrm flipH="1">
            <a:off x="7305675" y="4960938"/>
            <a:ext cx="2143125" cy="830262"/>
          </a:xfrm>
          <a:prstGeom prst="rect">
            <a:avLst/>
          </a:prstGeom>
          <a:noFill/>
          <a:ln w="9525">
            <a:noFill/>
            <a:miter lim="800000"/>
            <a:headEnd/>
            <a:tailEnd/>
          </a:ln>
        </p:spPr>
        <p:txBody>
          <a:bodyPr>
            <a:prstTxWarp prst="textNoShape">
              <a:avLst/>
            </a:prstTxWarp>
            <a:spAutoFit/>
          </a:bodyPr>
          <a:lstStyle/>
          <a:p>
            <a:r>
              <a:rPr lang="fr-FR">
                <a:solidFill>
                  <a:srgbClr val="FF6600"/>
                </a:solidFill>
                <a:latin typeface="Comic Sans MS" charset="0"/>
              </a:rPr>
              <a:t>Coupled climate models </a:t>
            </a:r>
          </a:p>
          <a:p>
            <a:r>
              <a:rPr lang="fr-FR">
                <a:solidFill>
                  <a:srgbClr val="FF6600"/>
                </a:solidFill>
                <a:latin typeface="Comic Sans MS" charset="0"/>
              </a:rPr>
              <a:t>IPCC, 2007</a:t>
            </a:r>
            <a:endParaRPr lang="fr-FR">
              <a:latin typeface="Comic Sans MS" charset="0"/>
            </a:endParaRPr>
          </a:p>
        </p:txBody>
      </p:sp>
      <p:cxnSp>
        <p:nvCxnSpPr>
          <p:cNvPr id="98309" name="Connecteur droit avec flèche 4"/>
          <p:cNvCxnSpPr>
            <a:cxnSpLocks noChangeShapeType="1"/>
          </p:cNvCxnSpPr>
          <p:nvPr/>
        </p:nvCxnSpPr>
        <p:spPr bwMode="auto">
          <a:xfrm rot="16200000" flipV="1">
            <a:off x="8591551" y="4572000"/>
            <a:ext cx="285750" cy="142875"/>
          </a:xfrm>
          <a:prstGeom prst="straightConnector1">
            <a:avLst/>
          </a:prstGeom>
          <a:noFill/>
          <a:ln w="9525">
            <a:solidFill>
              <a:schemeClr val="tx1"/>
            </a:solidFill>
            <a:round/>
            <a:headEnd/>
            <a:tailEnd type="arrow" w="med" len="med"/>
          </a:ln>
        </p:spPr>
      </p:cxnSp>
      <p:sp>
        <p:nvSpPr>
          <p:cNvPr id="98310" name="ZoneTexte 6"/>
          <p:cNvSpPr txBox="1">
            <a:spLocks noChangeArrowheads="1"/>
          </p:cNvSpPr>
          <p:nvPr/>
        </p:nvSpPr>
        <p:spPr bwMode="auto">
          <a:xfrm>
            <a:off x="6389688" y="2060575"/>
            <a:ext cx="2317750" cy="581025"/>
          </a:xfrm>
          <a:prstGeom prst="rect">
            <a:avLst/>
          </a:prstGeom>
          <a:noFill/>
          <a:ln w="9525">
            <a:noFill/>
            <a:miter lim="800000"/>
            <a:headEnd/>
            <a:tailEnd/>
          </a:ln>
        </p:spPr>
        <p:txBody>
          <a:bodyPr wrap="none">
            <a:prstTxWarp prst="textNoShape">
              <a:avLst/>
            </a:prstTxWarp>
            <a:spAutoFit/>
          </a:bodyPr>
          <a:lstStyle/>
          <a:p>
            <a:r>
              <a:rPr lang="fr-FR">
                <a:solidFill>
                  <a:srgbClr val="33CCCC"/>
                </a:solidFill>
                <a:latin typeface="Comic Sans MS" charset="0"/>
              </a:rPr>
              <a:t>Empirical projections </a:t>
            </a:r>
          </a:p>
          <a:p>
            <a:r>
              <a:rPr lang="fr-FR">
                <a:solidFill>
                  <a:srgbClr val="33CCCC"/>
                </a:solidFill>
                <a:latin typeface="Comic Sans MS" charset="0"/>
              </a:rPr>
              <a:t>Rahmstorf, 2007</a:t>
            </a:r>
          </a:p>
        </p:txBody>
      </p:sp>
      <p:cxnSp>
        <p:nvCxnSpPr>
          <p:cNvPr id="98311" name="Connecteur droit avec flèche 8"/>
          <p:cNvCxnSpPr>
            <a:cxnSpLocks noChangeShapeType="1"/>
          </p:cNvCxnSpPr>
          <p:nvPr/>
        </p:nvCxnSpPr>
        <p:spPr bwMode="auto">
          <a:xfrm>
            <a:off x="7613650" y="2636838"/>
            <a:ext cx="357188" cy="285750"/>
          </a:xfrm>
          <a:prstGeom prst="straightConnector1">
            <a:avLst/>
          </a:prstGeom>
          <a:noFill/>
          <a:ln w="9525">
            <a:solidFill>
              <a:schemeClr val="tx1"/>
            </a:solidFill>
            <a:round/>
            <a:headEnd/>
            <a:tailEnd type="arrow" w="med" len="med"/>
          </a:ln>
        </p:spPr>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It’s all about the water!</a:t>
            </a:r>
            <a:endParaRPr lang="en-US" b="1" dirty="0"/>
          </a:p>
        </p:txBody>
      </p:sp>
      <p:pic>
        <p:nvPicPr>
          <p:cNvPr id="3" name="Picture 2"/>
          <p:cNvPicPr>
            <a:picLocks noChangeAspect="1"/>
          </p:cNvPicPr>
          <p:nvPr/>
        </p:nvPicPr>
        <p:blipFill>
          <a:blip r:embed="rId2"/>
          <a:stretch>
            <a:fillRect/>
          </a:stretch>
        </p:blipFill>
        <p:spPr>
          <a:xfrm>
            <a:off x="1600200" y="685800"/>
            <a:ext cx="6731000" cy="6057900"/>
          </a:xfrm>
          <a:prstGeom prst="rect">
            <a:avLst/>
          </a:prstGeom>
        </p:spPr>
      </p:pic>
    </p:spTree>
    <p:extLst>
      <p:ext uri="{BB962C8B-B14F-4D97-AF65-F5344CB8AC3E}">
        <p14:creationId xmlns:p14="http://schemas.microsoft.com/office/powerpoint/2010/main" val="8049384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7522" name="Picture 3" descr="icebergs"/>
          <p:cNvPicPr>
            <a:picLocks noChangeAspect="1" noChangeArrowheads="1"/>
          </p:cNvPicPr>
          <p:nvPr/>
        </p:nvPicPr>
        <p:blipFill>
          <a:blip r:embed="rId2"/>
          <a:srcRect/>
          <a:stretch>
            <a:fillRect/>
          </a:stretch>
        </p:blipFill>
        <p:spPr bwMode="auto">
          <a:xfrm>
            <a:off x="0" y="868363"/>
            <a:ext cx="9906000" cy="5151437"/>
          </a:xfrm>
          <a:prstGeom prst="rect">
            <a:avLst/>
          </a:prstGeom>
          <a:noFill/>
          <a:ln w="9525">
            <a:noFill/>
            <a:miter lim="800000"/>
            <a:headEnd/>
            <a:tailEnd/>
          </a:ln>
        </p:spPr>
      </p:pic>
      <p:sp>
        <p:nvSpPr>
          <p:cNvPr id="5" name="Rectangle 2"/>
          <p:cNvSpPr txBox="1">
            <a:spLocks noChangeArrowheads="1"/>
          </p:cNvSpPr>
          <p:nvPr/>
        </p:nvSpPr>
        <p:spPr bwMode="auto">
          <a:xfrm>
            <a:off x="609600" y="46482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anchor="ctr">
            <a:prstTxWarp prst="textNoShape">
              <a:avLst/>
            </a:prstTxWarp>
          </a:bodyPr>
          <a:lstStyle/>
          <a:p>
            <a:pPr algn="ctr">
              <a:defRPr/>
            </a:pPr>
            <a:r>
              <a:rPr lang="en-US" sz="4400" b="0">
                <a:solidFill>
                  <a:schemeClr val="tx2"/>
                </a:solidFill>
                <a:latin typeface="Tahoma" charset="0"/>
              </a:rPr>
              <a:t>Thanks!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914400"/>
            <a:ext cx="9906000" cy="5943600"/>
          </a:xfrm>
          <a:prstGeom prst="rect">
            <a:avLst/>
          </a:prstGeom>
          <a:solidFill>
            <a:schemeClr val="tx2">
              <a:lumMod val="95000"/>
              <a:alpha val="24000"/>
            </a:schemeClr>
          </a:solidFill>
          <a:ln w="12700" cap="flat" cmpd="sng" algn="ctr">
            <a:noFill/>
            <a:prstDash val="solid"/>
            <a:round/>
            <a:headEnd type="none" w="med" len="med"/>
            <a:tailEnd type="none" w="med" len="med"/>
          </a:ln>
          <a:effectLst/>
        </p:spPr>
        <p:txBody>
          <a:bodyPr>
            <a:prstTxWarp prst="textNoShape">
              <a:avLst/>
            </a:prstTxWarp>
          </a:bodyPr>
          <a:lstStyle/>
          <a:p>
            <a:pPr eaLnBrk="0" hangingPunct="0">
              <a:defRPr/>
            </a:pPr>
            <a:endParaRPr lang="en-US"/>
          </a:p>
        </p:txBody>
      </p:sp>
      <p:sp>
        <p:nvSpPr>
          <p:cNvPr id="2" name="Title 1"/>
          <p:cNvSpPr>
            <a:spLocks noGrp="1"/>
          </p:cNvSpPr>
          <p:nvPr>
            <p:ph type="title"/>
          </p:nvPr>
        </p:nvSpPr>
        <p:spPr>
          <a:xfrm>
            <a:off x="0" y="139700"/>
            <a:ext cx="9906000" cy="622300"/>
          </a:xfrm>
        </p:spPr>
        <p:txBody>
          <a:bodyPr/>
          <a:lstStyle/>
          <a:p>
            <a:pPr>
              <a:defRPr/>
            </a:pPr>
            <a:r>
              <a:rPr lang="en-US" b="1" smtClean="0">
                <a:ea typeface="ＭＳ Ｐゴシック" charset="-128"/>
                <a:cs typeface="ＭＳ Ｐゴシック" charset="-128"/>
              </a:rPr>
              <a:t>Predicted Regional Patterns</a:t>
            </a:r>
            <a:br>
              <a:rPr lang="en-US" b="1" smtClean="0">
                <a:ea typeface="ＭＳ Ｐゴシック" charset="-128"/>
                <a:cs typeface="ＭＳ Ｐゴシック" charset="-128"/>
              </a:rPr>
            </a:br>
            <a:r>
              <a:rPr lang="en-US" b="1" smtClean="0">
                <a:ea typeface="ＭＳ Ｐゴシック" charset="-128"/>
                <a:cs typeface="ＭＳ Ｐゴシック" charset="-128"/>
              </a:rPr>
              <a:t>of Sea Level Change</a:t>
            </a:r>
          </a:p>
        </p:txBody>
      </p:sp>
      <p:pic>
        <p:nvPicPr>
          <p:cNvPr id="89092" name="Picture 2" descr="rsl-sums-zooms4.pdf"/>
          <p:cNvPicPr>
            <a:picLocks noChangeAspect="1"/>
          </p:cNvPicPr>
          <p:nvPr/>
        </p:nvPicPr>
        <p:blipFill>
          <a:blip r:embed="rId2"/>
          <a:srcRect l="8472" t="13683" r="13310" b="55582"/>
          <a:stretch>
            <a:fillRect/>
          </a:stretch>
        </p:blipFill>
        <p:spPr bwMode="auto">
          <a:xfrm>
            <a:off x="723900" y="914400"/>
            <a:ext cx="8496300" cy="4724400"/>
          </a:xfrm>
          <a:prstGeom prst="rect">
            <a:avLst/>
          </a:prstGeom>
          <a:noFill/>
          <a:ln w="9525">
            <a:noFill/>
            <a:miter lim="800000"/>
            <a:headEnd/>
            <a:tailEnd/>
          </a:ln>
        </p:spPr>
      </p:pic>
      <p:pic>
        <p:nvPicPr>
          <p:cNvPr id="89093" name="Picture 3" descr="rsl-sums-zooms4.pdf"/>
          <p:cNvPicPr>
            <a:picLocks noChangeAspect="1"/>
          </p:cNvPicPr>
          <p:nvPr/>
        </p:nvPicPr>
        <p:blipFill>
          <a:blip r:embed="rId3"/>
          <a:srcRect l="8472" t="80376" r="12102" b="10262"/>
          <a:stretch>
            <a:fillRect/>
          </a:stretch>
        </p:blipFill>
        <p:spPr bwMode="auto">
          <a:xfrm>
            <a:off x="1600200" y="5715000"/>
            <a:ext cx="6851650" cy="1143000"/>
          </a:xfrm>
          <a:prstGeom prst="rect">
            <a:avLst/>
          </a:prstGeom>
          <a:noFill/>
          <a:ln w="9525">
            <a:noFill/>
            <a:miter lim="800000"/>
            <a:headEnd/>
            <a:tailEnd/>
          </a:ln>
        </p:spPr>
      </p:pic>
      <p:sp>
        <p:nvSpPr>
          <p:cNvPr id="89094" name="TextBox 8"/>
          <p:cNvSpPr txBox="1">
            <a:spLocks noChangeArrowheads="1"/>
          </p:cNvSpPr>
          <p:nvPr/>
        </p:nvSpPr>
        <p:spPr bwMode="auto">
          <a:xfrm>
            <a:off x="8261350" y="6477000"/>
            <a:ext cx="1644650" cy="338138"/>
          </a:xfrm>
          <a:prstGeom prst="rect">
            <a:avLst/>
          </a:prstGeom>
          <a:noFill/>
          <a:ln w="9525">
            <a:noFill/>
            <a:miter lim="800000"/>
            <a:headEnd/>
            <a:tailEnd/>
          </a:ln>
        </p:spPr>
        <p:txBody>
          <a:bodyPr wrap="none">
            <a:prstTxWarp prst="textNoShape">
              <a:avLst/>
            </a:prstTxWarp>
            <a:spAutoFit/>
          </a:bodyPr>
          <a:lstStyle/>
          <a:p>
            <a:pPr eaLnBrk="0" hangingPunct="0"/>
            <a:r>
              <a:rPr lang="en-US">
                <a:solidFill>
                  <a:srgbClr val="FFFF00"/>
                </a:solidFill>
                <a:latin typeface="Helvetica" charset="0"/>
                <a:ea typeface="Helvetica" charset="0"/>
                <a:cs typeface="Helvetica" charset="0"/>
              </a:rPr>
              <a:t>[Bamber, 2009]</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Total Sea Level and Ocean Mass</a:t>
            </a:r>
            <a:endParaRPr lang="en-US" b="1" dirty="0"/>
          </a:p>
        </p:txBody>
      </p:sp>
      <p:pic>
        <p:nvPicPr>
          <p:cNvPr id="4" name="Picture 2" descr="C:\work\Meetings\11_argo\ssh_grac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838200"/>
            <a:ext cx="7239000" cy="5760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a:xfrm>
            <a:off x="457200" y="0"/>
            <a:ext cx="9296400" cy="622300"/>
          </a:xfrm>
        </p:spPr>
        <p:txBody>
          <a:bodyPr/>
          <a:lstStyle/>
          <a:p>
            <a:pPr eaLnBrk="1" hangingPunct="1"/>
            <a:r>
              <a:rPr lang="en-US" b="1" dirty="0" smtClean="0">
                <a:ea typeface="ＭＳ Ｐゴシック" charset="-128"/>
                <a:cs typeface="ＭＳ Ｐゴシック" charset="-128"/>
              </a:rPr>
              <a:t>Acceleration of Mountain Glaciers</a:t>
            </a:r>
            <a:endParaRPr lang="en-US" b="1" dirty="0">
              <a:ea typeface="ＭＳ Ｐゴシック" charset="-128"/>
              <a:cs typeface="ＭＳ Ｐゴシック" charset="-128"/>
            </a:endParaRPr>
          </a:p>
        </p:txBody>
      </p:sp>
      <p:pic>
        <p:nvPicPr>
          <p:cNvPr id="70658" name="Picture 4"/>
          <p:cNvPicPr>
            <a:picLocks noChangeAspect="1" noChangeArrowheads="1"/>
          </p:cNvPicPr>
          <p:nvPr/>
        </p:nvPicPr>
        <p:blipFill>
          <a:blip r:embed="rId3"/>
          <a:srcRect/>
          <a:stretch>
            <a:fillRect/>
          </a:stretch>
        </p:blipFill>
        <p:spPr bwMode="auto">
          <a:xfrm>
            <a:off x="3276600" y="1003300"/>
            <a:ext cx="6553200" cy="5092700"/>
          </a:xfrm>
          <a:prstGeom prst="rect">
            <a:avLst/>
          </a:prstGeom>
          <a:noFill/>
          <a:ln w="12700">
            <a:noFill/>
            <a:miter lim="800000"/>
            <a:headEnd type="none" w="sm" len="sm"/>
            <a:tailEnd type="none" w="sm" len="sm"/>
          </a:ln>
        </p:spPr>
      </p:pic>
      <p:sp>
        <p:nvSpPr>
          <p:cNvPr id="70659" name="Text Box 5"/>
          <p:cNvSpPr txBox="1">
            <a:spLocks noChangeArrowheads="1"/>
          </p:cNvSpPr>
          <p:nvPr/>
        </p:nvSpPr>
        <p:spPr bwMode="auto">
          <a:xfrm>
            <a:off x="6629400" y="6477000"/>
            <a:ext cx="3148013" cy="336550"/>
          </a:xfrm>
          <a:prstGeom prst="rect">
            <a:avLst/>
          </a:prstGeom>
          <a:noFill/>
          <a:ln w="12700">
            <a:noFill/>
            <a:miter lim="800000"/>
            <a:headEnd/>
            <a:tailEnd/>
          </a:ln>
        </p:spPr>
        <p:txBody>
          <a:bodyPr wrap="none">
            <a:prstTxWarp prst="textNoShape">
              <a:avLst/>
            </a:prstTxWarp>
            <a:spAutoFit/>
          </a:bodyPr>
          <a:lstStyle/>
          <a:p>
            <a:pPr eaLnBrk="0" hangingPunct="0"/>
            <a:r>
              <a:rPr lang="en-US">
                <a:solidFill>
                  <a:srgbClr val="F4FF0E"/>
                </a:solidFill>
                <a:latin typeface="Tahoma" charset="0"/>
              </a:rPr>
              <a:t>[</a:t>
            </a:r>
            <a:r>
              <a:rPr lang="en-US" i="1">
                <a:solidFill>
                  <a:srgbClr val="F4FF0E"/>
                </a:solidFill>
                <a:latin typeface="Tahoma" charset="0"/>
              </a:rPr>
              <a:t>Dyurgerov and Meier</a:t>
            </a:r>
            <a:r>
              <a:rPr lang="en-US">
                <a:solidFill>
                  <a:srgbClr val="F4FF0E"/>
                </a:solidFill>
                <a:latin typeface="Tahoma" charset="0"/>
              </a:rPr>
              <a:t>, 2005]</a:t>
            </a:r>
          </a:p>
        </p:txBody>
      </p:sp>
      <p:sp>
        <p:nvSpPr>
          <p:cNvPr id="553991" name="Text Box 7"/>
          <p:cNvSpPr txBox="1">
            <a:spLocks noChangeArrowheads="1"/>
          </p:cNvSpPr>
          <p:nvPr/>
        </p:nvSpPr>
        <p:spPr bwMode="auto">
          <a:xfrm>
            <a:off x="4019550" y="1220788"/>
            <a:ext cx="3133725" cy="369887"/>
          </a:xfrm>
          <a:prstGeom prst="rect">
            <a:avLst/>
          </a:prstGeom>
          <a:solidFill>
            <a:srgbClr val="000000"/>
          </a:solidFill>
          <a:ln w="12700">
            <a:solidFill>
              <a:schemeClr val="tx2"/>
            </a:solidFill>
            <a:miter lim="800000"/>
            <a:headEnd/>
            <a:tailEnd/>
          </a:ln>
        </p:spPr>
        <p:txBody>
          <a:bodyPr wrap="none">
            <a:prstTxWarp prst="textNoShape">
              <a:avLst/>
            </a:prstTxWarp>
            <a:spAutoFit/>
          </a:bodyPr>
          <a:lstStyle/>
          <a:p>
            <a:pPr eaLnBrk="0" hangingPunct="0"/>
            <a:r>
              <a:rPr lang="en-US" sz="1800">
                <a:solidFill>
                  <a:srgbClr val="3BF2F2"/>
                </a:solidFill>
                <a:latin typeface="Tahoma" charset="0"/>
              </a:rPr>
              <a:t>1961-1993: 0.5 mm/year</a:t>
            </a:r>
          </a:p>
        </p:txBody>
      </p:sp>
      <p:sp>
        <p:nvSpPr>
          <p:cNvPr id="553992" name="Text Box 8"/>
          <p:cNvSpPr txBox="1">
            <a:spLocks noChangeArrowheads="1"/>
          </p:cNvSpPr>
          <p:nvPr/>
        </p:nvSpPr>
        <p:spPr bwMode="auto">
          <a:xfrm>
            <a:off x="4019550" y="1677988"/>
            <a:ext cx="3109913" cy="379412"/>
          </a:xfrm>
          <a:prstGeom prst="rect">
            <a:avLst/>
          </a:prstGeom>
          <a:solidFill>
            <a:srgbClr val="000000"/>
          </a:solidFill>
          <a:ln w="12700">
            <a:solidFill>
              <a:schemeClr val="tx2"/>
            </a:solidFill>
            <a:miter lim="800000"/>
            <a:headEnd/>
            <a:tailEnd/>
          </a:ln>
        </p:spPr>
        <p:txBody>
          <a:bodyPr wrap="none">
            <a:prstTxWarp prst="textNoShape">
              <a:avLst/>
            </a:prstTxWarp>
            <a:spAutoFit/>
          </a:bodyPr>
          <a:lstStyle/>
          <a:p>
            <a:pPr eaLnBrk="0" hangingPunct="0"/>
            <a:r>
              <a:rPr lang="en-US" sz="1800">
                <a:latin typeface="Tahoma" charset="0"/>
              </a:rPr>
              <a:t>1993-2003: 0.9 mm/year</a:t>
            </a:r>
          </a:p>
        </p:txBody>
      </p:sp>
      <p:pic>
        <p:nvPicPr>
          <p:cNvPr id="70664" name="Picture 10" descr="Alaska - Glacier Bay NP - Margerie Glacier Vt"/>
          <p:cNvPicPr>
            <a:picLocks noChangeAspect="1" noChangeArrowheads="1"/>
          </p:cNvPicPr>
          <p:nvPr/>
        </p:nvPicPr>
        <p:blipFill>
          <a:blip r:embed="rId4"/>
          <a:srcRect/>
          <a:stretch>
            <a:fillRect/>
          </a:stretch>
        </p:blipFill>
        <p:spPr bwMode="auto">
          <a:xfrm>
            <a:off x="152400" y="1066800"/>
            <a:ext cx="3154363"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9313" y="76200"/>
            <a:ext cx="9408087" cy="6858000"/>
          </a:xfrm>
          <a:prstGeom prst="rect">
            <a:avLst/>
          </a:prstGeom>
        </p:spPr>
      </p:pic>
      <p:sp>
        <p:nvSpPr>
          <p:cNvPr id="5" name="Title 4"/>
          <p:cNvSpPr>
            <a:spLocks noGrp="1"/>
          </p:cNvSpPr>
          <p:nvPr>
            <p:ph type="title"/>
          </p:nvPr>
        </p:nvSpPr>
        <p:spPr>
          <a:xfrm>
            <a:off x="457200" y="-76200"/>
            <a:ext cx="8915400" cy="622300"/>
          </a:xfrm>
        </p:spPr>
        <p:txBody>
          <a:bodyPr/>
          <a:lstStyle/>
          <a:p>
            <a:r>
              <a:rPr lang="en-US" b="1" dirty="0" smtClean="0">
                <a:effectLst>
                  <a:outerShdw blurRad="38100" dist="38100" dir="2700000" algn="tl">
                    <a:srgbClr val="FFFFFF"/>
                  </a:outerShdw>
                </a:effectLst>
                <a:latin typeface="Tahoma" charset="0"/>
                <a:ea typeface="ＭＳ Ｐゴシック" charset="0"/>
                <a:cs typeface="ＭＳ Ｐゴシック" charset="0"/>
              </a:rPr>
              <a:t>Sea Level Contributions</a:t>
            </a:r>
            <a:endParaRPr lang="en-US" b="1" dirty="0">
              <a:effectLst>
                <a:outerShdw blurRad="38100" dist="38100" dir="2700000" algn="tl">
                  <a:srgbClr val="FFFFFF"/>
                </a:outerShdw>
              </a:effectLst>
              <a:latin typeface="Tahoma" charset="0"/>
              <a:ea typeface="ＭＳ Ｐゴシック" charset="0"/>
              <a:cs typeface="ＭＳ Ｐゴシック" charset="0"/>
            </a:endParaRPr>
          </a:p>
        </p:txBody>
      </p:sp>
      <p:pic>
        <p:nvPicPr>
          <p:cNvPr id="12" name="Picture 11"/>
          <p:cNvPicPr>
            <a:picLocks noChangeAspect="1"/>
          </p:cNvPicPr>
          <p:nvPr/>
        </p:nvPicPr>
        <p:blipFill>
          <a:blip r:embed="rId3"/>
          <a:stretch>
            <a:fillRect/>
          </a:stretch>
        </p:blipFill>
        <p:spPr>
          <a:xfrm>
            <a:off x="1295400" y="444500"/>
            <a:ext cx="8115300" cy="5727700"/>
          </a:xfrm>
          <a:prstGeom prst="rect">
            <a:avLst/>
          </a:prstGeom>
        </p:spPr>
      </p:pic>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4038600" y="1231900"/>
            <a:ext cx="1784179" cy="1435100"/>
          </a:xfrm>
          <a:prstGeom prst="rect">
            <a:avLst/>
          </a:prstGeom>
        </p:spPr>
      </p:pic>
      <p:pic>
        <p:nvPicPr>
          <p:cNvPr id="9" name="Picture 8"/>
          <p:cNvPicPr>
            <a:picLocks noChangeAspect="1"/>
          </p:cNvPicPr>
          <p:nvPr/>
        </p:nvPicPr>
        <p:blipFill>
          <a:blip r:embed="rId5"/>
          <a:stretch>
            <a:fillRect/>
          </a:stretch>
        </p:blipFill>
        <p:spPr>
          <a:xfrm>
            <a:off x="1028700" y="596900"/>
            <a:ext cx="8115300" cy="5727700"/>
          </a:xfrm>
          <a:prstGeom prst="rect">
            <a:avLst/>
          </a:prstGeom>
        </p:spPr>
      </p:pic>
      <p:sp>
        <p:nvSpPr>
          <p:cNvPr id="7" name="TextBox 6"/>
          <p:cNvSpPr txBox="1"/>
          <p:nvPr/>
        </p:nvSpPr>
        <p:spPr>
          <a:xfrm>
            <a:off x="6642651" y="3886200"/>
            <a:ext cx="2044149" cy="338554"/>
          </a:xfrm>
          <a:prstGeom prst="rect">
            <a:avLst/>
          </a:prstGeom>
          <a:noFill/>
        </p:spPr>
        <p:txBody>
          <a:bodyPr wrap="none" rtlCol="0">
            <a:spAutoFit/>
          </a:bodyPr>
          <a:lstStyle/>
          <a:p>
            <a:r>
              <a:rPr lang="en-US" dirty="0" smtClean="0">
                <a:solidFill>
                  <a:srgbClr val="FFFF0A"/>
                </a:solidFill>
              </a:rPr>
              <a:t>GRACE</a:t>
            </a:r>
            <a:r>
              <a:rPr lang="en-US" dirty="0">
                <a:solidFill>
                  <a:srgbClr val="FFFF0A"/>
                </a:solidFill>
              </a:rPr>
              <a:t> </a:t>
            </a:r>
            <a:r>
              <a:rPr lang="en-US" dirty="0" smtClean="0">
                <a:solidFill>
                  <a:srgbClr val="FFFF0A"/>
                </a:solidFill>
              </a:rPr>
              <a:t>Ocean Mass</a:t>
            </a:r>
          </a:p>
        </p:txBody>
      </p:sp>
      <p:sp>
        <p:nvSpPr>
          <p:cNvPr id="13" name="TextBox 12"/>
          <p:cNvSpPr txBox="1"/>
          <p:nvPr/>
        </p:nvSpPr>
        <p:spPr>
          <a:xfrm>
            <a:off x="5943600" y="5334000"/>
            <a:ext cx="2710898" cy="584776"/>
          </a:xfrm>
          <a:prstGeom prst="rect">
            <a:avLst/>
          </a:prstGeom>
          <a:noFill/>
        </p:spPr>
        <p:txBody>
          <a:bodyPr wrap="none" rtlCol="0">
            <a:spAutoFit/>
          </a:bodyPr>
          <a:lstStyle/>
          <a:p>
            <a:r>
              <a:rPr lang="en-US" dirty="0" smtClean="0">
                <a:solidFill>
                  <a:schemeClr val="accent6">
                    <a:lumMod val="60000"/>
                    <a:lumOff val="40000"/>
                  </a:schemeClr>
                </a:solidFill>
              </a:rPr>
              <a:t>Ocean Measurements (Argo)</a:t>
            </a:r>
          </a:p>
          <a:p>
            <a:r>
              <a:rPr lang="en-US" dirty="0" err="1" smtClean="0">
                <a:solidFill>
                  <a:schemeClr val="accent6">
                    <a:lumMod val="60000"/>
                    <a:lumOff val="40000"/>
                  </a:schemeClr>
                </a:solidFill>
              </a:rPr>
              <a:t>Thermosteric</a:t>
            </a:r>
            <a:r>
              <a:rPr lang="en-US" dirty="0" smtClean="0">
                <a:solidFill>
                  <a:schemeClr val="accent6">
                    <a:lumMod val="60000"/>
                    <a:lumOff val="40000"/>
                  </a:schemeClr>
                </a:solidFill>
              </a:rPr>
              <a:t> sea level</a:t>
            </a:r>
            <a:endParaRPr lang="en-US" dirty="0">
              <a:solidFill>
                <a:schemeClr val="accent6">
                  <a:lumMod val="60000"/>
                  <a:lumOff val="40000"/>
                </a:schemeClr>
              </a:solidFill>
            </a:endParaRPr>
          </a:p>
        </p:txBody>
      </p:sp>
      <p:pic>
        <p:nvPicPr>
          <p:cNvPr id="14" name="Picture 75" descr="float"/>
          <p:cNvPicPr>
            <a:picLocks noChangeAspect="1" noChangeArrowheads="1"/>
          </p:cNvPicPr>
          <p:nvPr/>
        </p:nvPicPr>
        <p:blipFill>
          <a:blip r:embed="rId6"/>
          <a:srcRect/>
          <a:stretch>
            <a:fillRect/>
          </a:stretch>
        </p:blipFill>
        <p:spPr bwMode="auto">
          <a:xfrm>
            <a:off x="4876800" y="5181600"/>
            <a:ext cx="463550" cy="685800"/>
          </a:xfrm>
          <a:prstGeom prst="rect">
            <a:avLst/>
          </a:prstGeom>
          <a:noFill/>
          <a:ln w="9525">
            <a:noFill/>
            <a:miter lim="800000"/>
            <a:headEnd/>
            <a:tailEnd/>
          </a:ln>
        </p:spPr>
      </p:pic>
      <p:sp>
        <p:nvSpPr>
          <p:cNvPr id="15" name="TextBox 14"/>
          <p:cNvSpPr txBox="1"/>
          <p:nvPr/>
        </p:nvSpPr>
        <p:spPr>
          <a:xfrm>
            <a:off x="6196545" y="2286000"/>
            <a:ext cx="3328455" cy="338554"/>
          </a:xfrm>
          <a:prstGeom prst="rect">
            <a:avLst/>
          </a:prstGeom>
          <a:noFill/>
        </p:spPr>
        <p:txBody>
          <a:bodyPr wrap="none" rtlCol="0">
            <a:spAutoFit/>
          </a:bodyPr>
          <a:lstStyle/>
          <a:p>
            <a:r>
              <a:rPr lang="en-US" dirty="0" smtClean="0">
                <a:solidFill>
                  <a:srgbClr val="F7320F"/>
                </a:solidFill>
              </a:rPr>
              <a:t>Total Sea Level – Satellite Altimetry</a:t>
            </a:r>
          </a:p>
        </p:txBody>
      </p:sp>
    </p:spTree>
    <p:extLst>
      <p:ext uri="{BB962C8B-B14F-4D97-AF65-F5344CB8AC3E}">
        <p14:creationId xmlns:p14="http://schemas.microsoft.com/office/powerpoint/2010/main" val="76380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2" presetClass="entr" presetSubtype="3"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Grp="1" noChangeArrowheads="1"/>
          </p:cNvSpPr>
          <p:nvPr>
            <p:ph type="title"/>
          </p:nvPr>
        </p:nvSpPr>
        <p:spPr/>
        <p:txBody>
          <a:bodyPr/>
          <a:lstStyle/>
          <a:p>
            <a:pPr eaLnBrk="1" hangingPunct="1">
              <a:defRPr/>
            </a:pPr>
            <a:r>
              <a:rPr lang="en-US" b="1" dirty="0">
                <a:ea typeface="ＭＳ Ｐゴシック" charset="-128"/>
                <a:cs typeface="ＭＳ Ｐゴシック" charset="-128"/>
              </a:rPr>
              <a:t>GRACE Secular Trends (2002-</a:t>
            </a:r>
            <a:r>
              <a:rPr lang="en-US" b="1" dirty="0" smtClean="0">
                <a:ea typeface="ＭＳ Ｐゴシック" charset="-128"/>
                <a:cs typeface="ＭＳ Ｐゴシック" charset="-128"/>
              </a:rPr>
              <a:t>2011)</a:t>
            </a:r>
            <a:endParaRPr lang="en-US" b="1" dirty="0">
              <a:ea typeface="ＭＳ Ｐゴシック" charset="-128"/>
              <a:cs typeface="ＭＳ Ｐゴシック" charset="-128"/>
            </a:endParaRPr>
          </a:p>
        </p:txBody>
      </p:sp>
      <p:sp>
        <p:nvSpPr>
          <p:cNvPr id="67587" name="Text Box 5"/>
          <p:cNvSpPr txBox="1">
            <a:spLocks noChangeArrowheads="1"/>
          </p:cNvSpPr>
          <p:nvPr/>
        </p:nvSpPr>
        <p:spPr bwMode="auto">
          <a:xfrm>
            <a:off x="8458200" y="6400800"/>
            <a:ext cx="1165804" cy="307777"/>
          </a:xfrm>
          <a:prstGeom prst="rect">
            <a:avLst/>
          </a:prstGeom>
          <a:noFill/>
          <a:ln w="12700">
            <a:noFill/>
            <a:miter lim="800000"/>
            <a:headEnd/>
            <a:tailEnd/>
          </a:ln>
        </p:spPr>
        <p:txBody>
          <a:bodyPr wrap="none">
            <a:prstTxWarp prst="textNoShape">
              <a:avLst/>
            </a:prstTxWarp>
            <a:spAutoFit/>
          </a:bodyPr>
          <a:lstStyle/>
          <a:p>
            <a:pPr eaLnBrk="0" hangingPunct="0"/>
            <a:r>
              <a:rPr lang="en-US" sz="1400" dirty="0">
                <a:solidFill>
                  <a:srgbClr val="FFFF0A"/>
                </a:solidFill>
              </a:rPr>
              <a:t>[</a:t>
            </a:r>
            <a:r>
              <a:rPr lang="en-US" sz="1400" dirty="0" err="1">
                <a:solidFill>
                  <a:srgbClr val="FFFF0A"/>
                </a:solidFill>
              </a:rPr>
              <a:t>Wahr</a:t>
            </a:r>
            <a:r>
              <a:rPr lang="en-US" sz="1400" dirty="0">
                <a:solidFill>
                  <a:srgbClr val="FFFF0A"/>
                </a:solidFill>
              </a:rPr>
              <a:t>, </a:t>
            </a:r>
            <a:r>
              <a:rPr lang="en-US" sz="1400" dirty="0" smtClean="0">
                <a:solidFill>
                  <a:srgbClr val="FFFF0A"/>
                </a:solidFill>
              </a:rPr>
              <a:t>2011]</a:t>
            </a:r>
            <a:endParaRPr lang="en-US" sz="1400" dirty="0">
              <a:solidFill>
                <a:srgbClr val="FFFF0A"/>
              </a:solidFill>
            </a:endParaRPr>
          </a:p>
        </p:txBody>
      </p:sp>
      <p:sp>
        <p:nvSpPr>
          <p:cNvPr id="836615" name="Text Box 7"/>
          <p:cNvSpPr txBox="1">
            <a:spLocks noChangeArrowheads="1"/>
          </p:cNvSpPr>
          <p:nvPr/>
        </p:nvSpPr>
        <p:spPr bwMode="auto">
          <a:xfrm>
            <a:off x="8382000" y="762000"/>
            <a:ext cx="1419225" cy="701675"/>
          </a:xfrm>
          <a:prstGeom prst="rect">
            <a:avLst/>
          </a:prstGeom>
          <a:noFill/>
          <a:ln w="12700">
            <a:noFill/>
            <a:miter lim="800000"/>
            <a:headEnd/>
            <a:tailEnd/>
          </a:ln>
        </p:spPr>
        <p:txBody>
          <a:bodyPr wrap="none">
            <a:prstTxWarp prst="textNoShape">
              <a:avLst/>
            </a:prstTxWarp>
            <a:spAutoFit/>
          </a:bodyPr>
          <a:lstStyle/>
          <a:p>
            <a:pPr eaLnBrk="0" hangingPunct="0"/>
            <a:r>
              <a:rPr lang="en-US" sz="2000" dirty="0">
                <a:solidFill>
                  <a:srgbClr val="FFFF0A"/>
                </a:solidFill>
              </a:rPr>
              <a:t>GIA Model</a:t>
            </a:r>
          </a:p>
          <a:p>
            <a:pPr eaLnBrk="0" hangingPunct="0"/>
            <a:r>
              <a:rPr lang="en-US" sz="2000" dirty="0">
                <a:solidFill>
                  <a:srgbClr val="FFFF0A"/>
                </a:solidFill>
              </a:rPr>
              <a:t>Removed</a:t>
            </a:r>
          </a:p>
        </p:txBody>
      </p:sp>
      <p:grpSp>
        <p:nvGrpSpPr>
          <p:cNvPr id="3" name="Group 2"/>
          <p:cNvGrpSpPr/>
          <p:nvPr/>
        </p:nvGrpSpPr>
        <p:grpSpPr>
          <a:xfrm>
            <a:off x="1143000" y="797061"/>
            <a:ext cx="7315200" cy="6035539"/>
            <a:chOff x="1143000" y="797061"/>
            <a:chExt cx="7315200" cy="6035539"/>
          </a:xfrm>
        </p:grpSpPr>
        <p:sp>
          <p:nvSpPr>
            <p:cNvPr id="2" name="Rectangle 1"/>
            <p:cNvSpPr/>
            <p:nvPr/>
          </p:nvSpPr>
          <p:spPr bwMode="auto">
            <a:xfrm>
              <a:off x="1143000" y="5943600"/>
              <a:ext cx="7315200" cy="762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pic>
          <p:nvPicPr>
            <p:cNvPr id="8"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97061"/>
              <a:ext cx="7239000" cy="603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p:cNvGrpSpPr/>
          <p:nvPr/>
        </p:nvGrpSpPr>
        <p:grpSpPr>
          <a:xfrm>
            <a:off x="1066800" y="762000"/>
            <a:ext cx="7391400" cy="6096001"/>
            <a:chOff x="1066800" y="762000"/>
            <a:chExt cx="7391400" cy="6096001"/>
          </a:xfrm>
        </p:grpSpPr>
        <p:sp>
          <p:nvSpPr>
            <p:cNvPr id="11" name="Rectangle 10"/>
            <p:cNvSpPr/>
            <p:nvPr/>
          </p:nvSpPr>
          <p:spPr bwMode="auto">
            <a:xfrm>
              <a:off x="1143000" y="5943600"/>
              <a:ext cx="7315200" cy="762000"/>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pic>
          <p:nvPicPr>
            <p:cNvPr id="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7311518"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366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626" name="Picture 4" descr="Water Cycle"/>
          <p:cNvPicPr>
            <a:picLocks noChangeAspect="1" noChangeArrowheads="1"/>
          </p:cNvPicPr>
          <p:nvPr/>
        </p:nvPicPr>
        <p:blipFill>
          <a:blip r:embed="rId3"/>
          <a:srcRect l="6000" t="5295" r="6000" b="3970"/>
          <a:stretch>
            <a:fillRect/>
          </a:stretch>
        </p:blipFill>
        <p:spPr bwMode="auto">
          <a:xfrm>
            <a:off x="706438" y="68263"/>
            <a:ext cx="8589962" cy="6692900"/>
          </a:xfrm>
          <a:prstGeom prst="rect">
            <a:avLst/>
          </a:prstGeom>
          <a:noFill/>
          <a:ln w="9525">
            <a:noFill/>
            <a:miter lim="800000"/>
            <a:headEnd/>
            <a:tailEnd/>
          </a:ln>
        </p:spPr>
      </p:pic>
      <p:sp>
        <p:nvSpPr>
          <p:cNvPr id="386050" name="Rectangle 2"/>
          <p:cNvSpPr>
            <a:spLocks noGrp="1" noChangeArrowheads="1"/>
          </p:cNvSpPr>
          <p:nvPr>
            <p:ph type="title"/>
          </p:nvPr>
        </p:nvSpPr>
        <p:spPr>
          <a:xfrm>
            <a:off x="457200" y="0"/>
            <a:ext cx="8915400" cy="546100"/>
          </a:xfrm>
        </p:spPr>
        <p:txBody>
          <a:bodyPr/>
          <a:lstStyle/>
          <a:p>
            <a:pPr>
              <a:defRPr/>
            </a:pPr>
            <a:r>
              <a:rPr lang="en-US" b="1" dirty="0" smtClean="0">
                <a:solidFill>
                  <a:srgbClr val="000000"/>
                </a:solidFill>
                <a:effectLst>
                  <a:outerShdw blurRad="38100" dist="38100" dir="2700000" algn="tl">
                    <a:srgbClr val="FFFFFF"/>
                  </a:outerShdw>
                </a:effectLst>
              </a:rPr>
              <a:t>Where is the Water?</a:t>
            </a:r>
            <a:endParaRPr lang="en-US" b="1" dirty="0">
              <a:solidFill>
                <a:srgbClr val="000000"/>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p:txBody>
          <a:bodyPr/>
          <a:lstStyle/>
          <a:p>
            <a:r>
              <a:rPr lang="en-US" b="1" dirty="0">
                <a:latin typeface="Tahoma" charset="0"/>
                <a:ea typeface="ＭＳ Ｐゴシック" charset="0"/>
                <a:cs typeface="ＭＳ Ｐゴシック" charset="0"/>
              </a:rPr>
              <a:t>Glacial </a:t>
            </a:r>
            <a:r>
              <a:rPr lang="en-US" b="1" dirty="0" err="1">
                <a:latin typeface="Tahoma" charset="0"/>
                <a:ea typeface="ＭＳ Ｐゴシック" charset="0"/>
                <a:cs typeface="ＭＳ Ｐゴシック" charset="0"/>
              </a:rPr>
              <a:t>Isostatic</a:t>
            </a:r>
            <a:r>
              <a:rPr lang="en-US" b="1" dirty="0">
                <a:latin typeface="Tahoma" charset="0"/>
                <a:ea typeface="ＭＳ Ｐゴシック" charset="0"/>
                <a:cs typeface="ＭＳ Ｐゴシック" charset="0"/>
              </a:rPr>
              <a:t> </a:t>
            </a:r>
            <a:r>
              <a:rPr lang="en-US" b="1" dirty="0" smtClean="0">
                <a:latin typeface="Tahoma" charset="0"/>
                <a:ea typeface="ＭＳ Ｐゴシック" charset="0"/>
                <a:cs typeface="ＭＳ Ｐゴシック" charset="0"/>
              </a:rPr>
              <a:t>Adjustment (GIA)</a:t>
            </a:r>
            <a:endParaRPr lang="en-US" b="1" dirty="0">
              <a:latin typeface="Tahoma" charset="0"/>
              <a:ea typeface="ＭＳ Ｐゴシック" charset="0"/>
              <a:cs typeface="ＭＳ Ｐゴシック" charset="0"/>
            </a:endParaRPr>
          </a:p>
        </p:txBody>
      </p:sp>
      <p:pic>
        <p:nvPicPr>
          <p:cNvPr id="81923" name="Picture 3" descr="peakgl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62000"/>
            <a:ext cx="571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degl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581400"/>
            <a:ext cx="57150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p:cNvSpPr txBox="1">
            <a:spLocks noChangeArrowheads="1"/>
          </p:cNvSpPr>
          <p:nvPr/>
        </p:nvSpPr>
        <p:spPr bwMode="auto">
          <a:xfrm>
            <a:off x="7696200" y="6521450"/>
            <a:ext cx="2222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1600" b="1">
                <a:solidFill>
                  <a:schemeClr val="hlink"/>
                </a:solidFill>
                <a:latin typeface="Times" charset="0"/>
                <a:ea typeface="ＭＳ Ｐゴシック" charset="0"/>
                <a:cs typeface="ＭＳ Ｐゴシック" charset="0"/>
              </a:defRPr>
            </a:lvl1pPr>
            <a:lvl2pPr marL="37931725" indent="-37474525" eaLnBrk="0" hangingPunct="0">
              <a:defRPr sz="1600" b="1">
                <a:solidFill>
                  <a:schemeClr val="hlink"/>
                </a:solidFill>
                <a:latin typeface="Times" charset="0"/>
                <a:ea typeface="ＭＳ Ｐゴシック" charset="0"/>
              </a:defRPr>
            </a:lvl2pPr>
            <a:lvl3pPr eaLnBrk="0" hangingPunct="0">
              <a:defRPr sz="1600" b="1">
                <a:solidFill>
                  <a:schemeClr val="hlink"/>
                </a:solidFill>
                <a:latin typeface="Times" charset="0"/>
                <a:ea typeface="ＭＳ Ｐゴシック" charset="0"/>
              </a:defRPr>
            </a:lvl3pPr>
            <a:lvl4pPr eaLnBrk="0" hangingPunct="0">
              <a:defRPr sz="1600" b="1">
                <a:solidFill>
                  <a:schemeClr val="hlink"/>
                </a:solidFill>
                <a:latin typeface="Times" charset="0"/>
                <a:ea typeface="ＭＳ Ｐゴシック" charset="0"/>
              </a:defRPr>
            </a:lvl4pPr>
            <a:lvl5pPr eaLnBrk="0" hangingPunct="0">
              <a:defRPr sz="1600" b="1">
                <a:solidFill>
                  <a:schemeClr val="hlink"/>
                </a:solidFill>
                <a:latin typeface="Times" charset="0"/>
                <a:ea typeface="ＭＳ Ｐゴシック" charset="0"/>
              </a:defRPr>
            </a:lvl5pPr>
            <a:lvl6pPr marL="457200" eaLnBrk="0" fontAlgn="base" hangingPunct="0">
              <a:spcBef>
                <a:spcPct val="0"/>
              </a:spcBef>
              <a:spcAft>
                <a:spcPct val="0"/>
              </a:spcAft>
              <a:defRPr sz="1600" b="1">
                <a:solidFill>
                  <a:schemeClr val="hlink"/>
                </a:solidFill>
                <a:latin typeface="Times" charset="0"/>
                <a:ea typeface="ＭＳ Ｐゴシック" charset="0"/>
              </a:defRPr>
            </a:lvl6pPr>
            <a:lvl7pPr marL="914400" eaLnBrk="0" fontAlgn="base" hangingPunct="0">
              <a:spcBef>
                <a:spcPct val="0"/>
              </a:spcBef>
              <a:spcAft>
                <a:spcPct val="0"/>
              </a:spcAft>
              <a:defRPr sz="1600" b="1">
                <a:solidFill>
                  <a:schemeClr val="hlink"/>
                </a:solidFill>
                <a:latin typeface="Times" charset="0"/>
                <a:ea typeface="ＭＳ Ｐゴシック" charset="0"/>
              </a:defRPr>
            </a:lvl7pPr>
            <a:lvl8pPr marL="1371600" eaLnBrk="0" fontAlgn="base" hangingPunct="0">
              <a:spcBef>
                <a:spcPct val="0"/>
              </a:spcBef>
              <a:spcAft>
                <a:spcPct val="0"/>
              </a:spcAft>
              <a:defRPr sz="1600" b="1">
                <a:solidFill>
                  <a:schemeClr val="hlink"/>
                </a:solidFill>
                <a:latin typeface="Times" charset="0"/>
                <a:ea typeface="ＭＳ Ｐゴシック" charset="0"/>
              </a:defRPr>
            </a:lvl8pPr>
            <a:lvl9pPr marL="1828800" eaLnBrk="0" fontAlgn="base" hangingPunct="0">
              <a:spcBef>
                <a:spcPct val="0"/>
              </a:spcBef>
              <a:spcAft>
                <a:spcPct val="0"/>
              </a:spcAft>
              <a:defRPr sz="1600" b="1">
                <a:solidFill>
                  <a:schemeClr val="hlink"/>
                </a:solidFill>
                <a:latin typeface="Times" charset="0"/>
                <a:ea typeface="ＭＳ Ｐゴシック" charset="0"/>
              </a:defRPr>
            </a:lvl9pPr>
          </a:lstStyle>
          <a:p>
            <a:pPr eaLnBrk="1" hangingPunct="1"/>
            <a:r>
              <a:rPr lang="en-US">
                <a:solidFill>
                  <a:srgbClr val="F4FF0E"/>
                </a:solidFill>
                <a:latin typeface="Tahoma" charset="0"/>
              </a:rPr>
              <a:t>[</a:t>
            </a:r>
            <a:r>
              <a:rPr lang="en-US" i="1">
                <a:solidFill>
                  <a:srgbClr val="F4FF0E"/>
                </a:solidFill>
                <a:latin typeface="Tahoma" charset="0"/>
              </a:rPr>
              <a:t>James et al</a:t>
            </a:r>
            <a:r>
              <a:rPr lang="en-US">
                <a:solidFill>
                  <a:srgbClr val="F4FF0E"/>
                </a:solidFill>
                <a:latin typeface="Tahoma" charset="0"/>
              </a:rPr>
              <a:t>., 2005]</a:t>
            </a:r>
          </a:p>
        </p:txBody>
      </p:sp>
      <p:sp>
        <p:nvSpPr>
          <p:cNvPr id="81926" name="Rectangle 6"/>
          <p:cNvSpPr>
            <a:spLocks noChangeArrowheads="1"/>
          </p:cNvSpPr>
          <p:nvPr/>
        </p:nvSpPr>
        <p:spPr bwMode="auto">
          <a:xfrm>
            <a:off x="2209800" y="914400"/>
            <a:ext cx="304800" cy="304800"/>
          </a:xfrm>
          <a:prstGeom prst="rect">
            <a:avLst/>
          </a:prstGeom>
          <a:solidFill>
            <a:schemeClr val="tx2"/>
          </a:solidFill>
          <a:ln w="12700">
            <a:solidFill>
              <a:schemeClr val="tx1"/>
            </a:solidFill>
            <a:miter lim="800000"/>
            <a:headEnd/>
            <a:tailEnd/>
          </a:ln>
        </p:spPr>
        <p:txBody>
          <a:bodyPr wrap="none" anchor="ctr"/>
          <a:lstStyle/>
          <a:p>
            <a:endParaRPr lang="en-US"/>
          </a:p>
        </p:txBody>
      </p:sp>
      <p:sp>
        <p:nvSpPr>
          <p:cNvPr id="81927" name="Rectangle 7"/>
          <p:cNvSpPr>
            <a:spLocks noChangeArrowheads="1"/>
          </p:cNvSpPr>
          <p:nvPr/>
        </p:nvSpPr>
        <p:spPr bwMode="auto">
          <a:xfrm>
            <a:off x="2209800" y="3581400"/>
            <a:ext cx="304800" cy="381000"/>
          </a:xfrm>
          <a:prstGeom prst="rect">
            <a:avLst/>
          </a:prstGeom>
          <a:solidFill>
            <a:schemeClr val="tx2"/>
          </a:solidFill>
          <a:ln w="12700">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pPr>
              <a:defRPr/>
            </a:pPr>
            <a:r>
              <a:rPr lang="en-US" b="1" dirty="0"/>
              <a:t>Glacial </a:t>
            </a:r>
            <a:r>
              <a:rPr lang="en-US" b="1" dirty="0" err="1"/>
              <a:t>Isostatic</a:t>
            </a:r>
            <a:r>
              <a:rPr lang="en-US" b="1" dirty="0"/>
              <a:t> </a:t>
            </a:r>
            <a:r>
              <a:rPr lang="en-US" b="1" dirty="0" smtClean="0"/>
              <a:t>Adjustment (GIA)</a:t>
            </a:r>
            <a:endParaRPr lang="en-US" b="1" dirty="0"/>
          </a:p>
        </p:txBody>
      </p:sp>
      <p:pic>
        <p:nvPicPr>
          <p:cNvPr id="38915" name="Picture 4" descr="GIA_udef"/>
          <p:cNvPicPr>
            <a:picLocks noChangeAspect="1" noChangeArrowheads="1"/>
          </p:cNvPicPr>
          <p:nvPr/>
        </p:nvPicPr>
        <p:blipFill>
          <a:blip r:embed="rId3">
            <a:clrChange>
              <a:clrFrom>
                <a:srgbClr val="FFFFFF"/>
              </a:clrFrom>
              <a:clrTo>
                <a:srgbClr val="FFFFFF">
                  <a:alpha val="0"/>
                </a:srgbClr>
              </a:clrTo>
            </a:clrChange>
          </a:blip>
          <a:srcRect t="5640" b="12219"/>
          <a:stretch>
            <a:fillRect/>
          </a:stretch>
        </p:blipFill>
        <p:spPr bwMode="auto">
          <a:xfrm>
            <a:off x="1066800" y="795338"/>
            <a:ext cx="7848600" cy="5126037"/>
          </a:xfrm>
          <a:prstGeom prst="rect">
            <a:avLst/>
          </a:prstGeom>
          <a:noFill/>
          <a:ln w="9525">
            <a:noFill/>
            <a:miter lim="800000"/>
            <a:headEnd/>
            <a:tailEnd/>
          </a:ln>
        </p:spPr>
      </p:pic>
      <p:sp>
        <p:nvSpPr>
          <p:cNvPr id="38916" name="Text Box 5"/>
          <p:cNvSpPr txBox="1">
            <a:spLocks noChangeArrowheads="1"/>
          </p:cNvSpPr>
          <p:nvPr/>
        </p:nvSpPr>
        <p:spPr bwMode="auto">
          <a:xfrm>
            <a:off x="1981200" y="5867400"/>
            <a:ext cx="6067425" cy="581025"/>
          </a:xfrm>
          <a:prstGeom prst="rect">
            <a:avLst/>
          </a:prstGeom>
          <a:noFill/>
          <a:ln w="12700">
            <a:noFill/>
            <a:miter lim="800000"/>
            <a:headEnd/>
            <a:tailEnd/>
          </a:ln>
        </p:spPr>
        <p:txBody>
          <a:bodyPr wrap="none">
            <a:prstTxWarp prst="textNoShape">
              <a:avLst/>
            </a:prstTxWarp>
            <a:spAutoFit/>
          </a:bodyPr>
          <a:lstStyle/>
          <a:p>
            <a:r>
              <a:rPr lang="en-US">
                <a:solidFill>
                  <a:srgbClr val="FFFF0A"/>
                </a:solidFill>
                <a:latin typeface="Tahoma" charset="0"/>
              </a:rPr>
              <a:t>-7.0  -2.0  -1.5  -1.0  -0.5     0     0.5    1.0   1.5    2.0   25.0 </a:t>
            </a:r>
          </a:p>
          <a:p>
            <a:r>
              <a:rPr lang="en-US">
                <a:solidFill>
                  <a:srgbClr val="FFFF0A"/>
                </a:solidFill>
                <a:latin typeface="Tahoma" charset="0"/>
              </a:rPr>
              <a:t>            Present-Day Radial Deformation (mm/year)</a:t>
            </a:r>
          </a:p>
        </p:txBody>
      </p:sp>
      <p:sp>
        <p:nvSpPr>
          <p:cNvPr id="38917" name="Text Box 7"/>
          <p:cNvSpPr txBox="1">
            <a:spLocks noChangeArrowheads="1"/>
          </p:cNvSpPr>
          <p:nvPr/>
        </p:nvSpPr>
        <p:spPr bwMode="auto">
          <a:xfrm>
            <a:off x="8059738" y="6477000"/>
            <a:ext cx="1323975" cy="336550"/>
          </a:xfrm>
          <a:prstGeom prst="rect">
            <a:avLst/>
          </a:prstGeom>
          <a:noFill/>
          <a:ln w="12700">
            <a:noFill/>
            <a:miter lim="800000"/>
            <a:headEnd/>
            <a:tailEnd/>
          </a:ln>
        </p:spPr>
        <p:txBody>
          <a:bodyPr wrap="none">
            <a:prstTxWarp prst="textNoShape">
              <a:avLst/>
            </a:prstTxWarp>
            <a:spAutoFit/>
          </a:bodyPr>
          <a:lstStyle/>
          <a:p>
            <a:r>
              <a:rPr lang="en-US" dirty="0">
                <a:solidFill>
                  <a:srgbClr val="FFFF0A"/>
                </a:solidFill>
              </a:rPr>
              <a:t>[</a:t>
            </a:r>
            <a:r>
              <a:rPr lang="en-US" i="1" dirty="0">
                <a:solidFill>
                  <a:srgbClr val="FFFF0A"/>
                </a:solidFill>
              </a:rPr>
              <a:t>Milne</a:t>
            </a:r>
            <a:r>
              <a:rPr lang="en-US" dirty="0">
                <a:solidFill>
                  <a:srgbClr val="FFFF0A"/>
                </a:solidFill>
              </a:rPr>
              <a:t>, 2005]</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457200" y="990600"/>
            <a:ext cx="8991600" cy="48768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hlink"/>
              </a:solidFill>
              <a:effectLst/>
              <a:latin typeface="Times" pitchFamily="-65" charset="0"/>
            </a:endParaRPr>
          </a:p>
        </p:txBody>
      </p:sp>
      <p:sp>
        <p:nvSpPr>
          <p:cNvPr id="2" name="Title 1"/>
          <p:cNvSpPr>
            <a:spLocks noGrp="1"/>
          </p:cNvSpPr>
          <p:nvPr>
            <p:ph type="title"/>
          </p:nvPr>
        </p:nvSpPr>
        <p:spPr>
          <a:xfrm>
            <a:off x="0" y="0"/>
            <a:ext cx="9906000" cy="622300"/>
          </a:xfrm>
        </p:spPr>
        <p:txBody>
          <a:bodyPr/>
          <a:lstStyle/>
          <a:p>
            <a:r>
              <a:rPr lang="en-US" b="1" dirty="0" smtClean="0"/>
              <a:t>Is Antarctic Ice Mass Loss Holding Steady?</a:t>
            </a:r>
            <a:endParaRPr lang="en-US" b="1" dirty="0"/>
          </a:p>
        </p:txBody>
      </p:sp>
      <p:pic>
        <p:nvPicPr>
          <p:cNvPr id="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637" y="1066800"/>
            <a:ext cx="4348163" cy="4724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4437" y="1066800"/>
            <a:ext cx="43481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8520113" y="6519863"/>
            <a:ext cx="1385887" cy="338137"/>
          </a:xfrm>
          <a:prstGeom prst="rect">
            <a:avLst/>
          </a:prstGeom>
          <a:noFill/>
          <a:ln w="9525">
            <a:noFill/>
            <a:miter lim="800000"/>
            <a:headEnd/>
            <a:tailEnd/>
          </a:ln>
        </p:spPr>
        <p:txBody>
          <a:bodyPr wrap="none">
            <a:prstTxWarp prst="textNoShape">
              <a:avLst/>
            </a:prstTxWarp>
            <a:spAutoFit/>
          </a:bodyPr>
          <a:lstStyle/>
          <a:p>
            <a:r>
              <a:rPr lang="en-US" dirty="0">
                <a:solidFill>
                  <a:srgbClr val="FFFF00"/>
                </a:solidFill>
                <a:latin typeface="Helvetica" charset="0"/>
                <a:ea typeface="Helvetica" charset="0"/>
                <a:cs typeface="Helvetica" charset="0"/>
              </a:rPr>
              <a:t>[</a:t>
            </a:r>
            <a:r>
              <a:rPr lang="en-US" dirty="0" err="1">
                <a:solidFill>
                  <a:srgbClr val="FFFF00"/>
                </a:solidFill>
                <a:latin typeface="Helvetica" charset="0"/>
                <a:ea typeface="Helvetica" charset="0"/>
                <a:cs typeface="Helvetica" charset="0"/>
              </a:rPr>
              <a:t>Wahr</a:t>
            </a:r>
            <a:r>
              <a:rPr lang="en-US" dirty="0">
                <a:solidFill>
                  <a:srgbClr val="FFFF00"/>
                </a:solidFill>
                <a:latin typeface="Helvetica" charset="0"/>
                <a:ea typeface="Helvetica" charset="0"/>
                <a:cs typeface="Helvetica" charset="0"/>
              </a:rPr>
              <a:t>, 2010]</a:t>
            </a:r>
          </a:p>
        </p:txBody>
      </p:sp>
    </p:spTree>
    <p:extLst>
      <p:ext uri="{BB962C8B-B14F-4D97-AF65-F5344CB8AC3E}">
        <p14:creationId xmlns:p14="http://schemas.microsoft.com/office/powerpoint/2010/main" val="34641254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Satellite Laser Ranging (SLR)</a:t>
            </a:r>
            <a:endParaRPr lang="en-US" b="1" dirty="0"/>
          </a:p>
        </p:txBody>
      </p:sp>
      <p:pic>
        <p:nvPicPr>
          <p:cNvPr id="3" name="Picture 2"/>
          <p:cNvPicPr>
            <a:picLocks noChangeAspect="1"/>
          </p:cNvPicPr>
          <p:nvPr/>
        </p:nvPicPr>
        <p:blipFill>
          <a:blip r:embed="rId2"/>
          <a:stretch>
            <a:fillRect/>
          </a:stretch>
        </p:blipFill>
        <p:spPr>
          <a:xfrm>
            <a:off x="5837767" y="685800"/>
            <a:ext cx="2788708" cy="2590800"/>
          </a:xfrm>
          <a:prstGeom prst="rect">
            <a:avLst/>
          </a:prstGeom>
        </p:spPr>
      </p:pic>
      <p:pic>
        <p:nvPicPr>
          <p:cNvPr id="4" name="Picture 3"/>
          <p:cNvPicPr>
            <a:picLocks noChangeAspect="1"/>
          </p:cNvPicPr>
          <p:nvPr/>
        </p:nvPicPr>
        <p:blipFill>
          <a:blip r:embed="rId3"/>
          <a:stretch>
            <a:fillRect/>
          </a:stretch>
        </p:blipFill>
        <p:spPr>
          <a:xfrm>
            <a:off x="0" y="685800"/>
            <a:ext cx="4392136" cy="5562600"/>
          </a:xfrm>
          <a:prstGeom prst="rect">
            <a:avLst/>
          </a:prstGeom>
        </p:spPr>
      </p:pic>
      <p:pic>
        <p:nvPicPr>
          <p:cNvPr id="5" name="Picture 4"/>
          <p:cNvPicPr>
            <a:picLocks noChangeAspect="1"/>
          </p:cNvPicPr>
          <p:nvPr/>
        </p:nvPicPr>
        <p:blipFill>
          <a:blip r:embed="rId4"/>
          <a:stretch>
            <a:fillRect/>
          </a:stretch>
        </p:blipFill>
        <p:spPr>
          <a:xfrm>
            <a:off x="4419600" y="3124200"/>
            <a:ext cx="5486400" cy="312639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Global_Water_Cycle">
  <a:themeElements>
    <a:clrScheme name="Global_Water_Cycle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Global_Water_Cycl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hlink"/>
            </a:solidFill>
            <a:effectLst/>
            <a:latin typeface="Times" pitchFamily="-65"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hlink"/>
            </a:solidFill>
            <a:effectLst/>
            <a:latin typeface="Times" pitchFamily="-65" charset="0"/>
          </a:defRPr>
        </a:defPPr>
      </a:lstStyle>
    </a:lnDef>
  </a:objectDefaults>
  <a:extraClrSchemeLst>
    <a:extraClrScheme>
      <a:clrScheme name="Global_Water_Cycle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Global_Water_Cycle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Global_Water_Cycle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Global_Water_Cycle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Global_Water_Cycle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Global_Water_Cycle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Global_Water_Cycle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Global_Water_Cycle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136643</TotalTime>
  <Words>1700</Words>
  <Application>Microsoft Office PowerPoint</Application>
  <PresentationFormat>A4 Paper (210x297 mm)</PresentationFormat>
  <Paragraphs>321</Paragraphs>
  <Slides>82</Slides>
  <Notes>32</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82</vt:i4>
      </vt:variant>
    </vt:vector>
  </HeadingPairs>
  <TitlesOfParts>
    <vt:vector size="85" baseType="lpstr">
      <vt:lpstr>Global_Water_Cycle</vt:lpstr>
      <vt:lpstr>Equation</vt:lpstr>
      <vt:lpstr>MathType Equation</vt:lpstr>
      <vt:lpstr>Applications of Satellite Gravity Measurements to Studying Sea Level Change</vt:lpstr>
      <vt:lpstr>What Causes Sea Level to Change?</vt:lpstr>
      <vt:lpstr>Causes of Sea Level Change</vt:lpstr>
      <vt:lpstr>Measurement Systems</vt:lpstr>
      <vt:lpstr>Reconstructed Tide Gauge Sea Level</vt:lpstr>
      <vt:lpstr>Satellite Altimetry</vt:lpstr>
      <vt:lpstr>GRACE Gravity Recovery and Climate Experiment</vt:lpstr>
      <vt:lpstr>Where is the Water?</vt:lpstr>
      <vt:lpstr>Satellite Laser Ranging (SLR)</vt:lpstr>
      <vt:lpstr>Dedicated Satellite Gravity Missions</vt:lpstr>
      <vt:lpstr>Starlette</vt:lpstr>
      <vt:lpstr>Modeling the Earth’s Gravity Field: Spherical Harmonics</vt:lpstr>
      <vt:lpstr>Early gravity model history</vt:lpstr>
      <vt:lpstr>Major global geopotential models</vt:lpstr>
      <vt:lpstr>EGM96 30’ mean gravity anomalies</vt:lpstr>
      <vt:lpstr>EGM96 geoid heights</vt:lpstr>
      <vt:lpstr>EGM96 geoid height errors</vt:lpstr>
      <vt:lpstr>Geoid error improvements</vt:lpstr>
      <vt:lpstr>Orbit error improvements</vt:lpstr>
      <vt:lpstr>Earth’s Oblateness (J2)</vt:lpstr>
      <vt:lpstr>J2 Variations from Satellite Laser Ranging</vt:lpstr>
      <vt:lpstr>PowerPoint Presentation</vt:lpstr>
      <vt:lpstr>GRACE Payload</vt:lpstr>
      <vt:lpstr>The GRACE Satellites</vt:lpstr>
      <vt:lpstr>Accelerometer Concept</vt:lpstr>
      <vt:lpstr>Future Missions: Drag Free?</vt:lpstr>
      <vt:lpstr>Surface Mass Density</vt:lpstr>
      <vt:lpstr>GRACE Errors</vt:lpstr>
      <vt:lpstr>Gaussian smoothing of GRACE mass anomaly maps</vt:lpstr>
      <vt:lpstr>Smoothed Mass Anomalies</vt:lpstr>
      <vt:lpstr>Weighting Function</vt:lpstr>
      <vt:lpstr>Weighting Function</vt:lpstr>
      <vt:lpstr>“Destriping” of GRACE mass anomaly maps</vt:lpstr>
      <vt:lpstr>Simulations Using Two Pairs of GRACE Satellites</vt:lpstr>
      <vt:lpstr>Determining mass variations in kernel region</vt:lpstr>
      <vt:lpstr>Summary: Recovery of Surface Mass</vt:lpstr>
      <vt:lpstr>GRACE Geoid Errors</vt:lpstr>
      <vt:lpstr>GRACE Surface Water Anomalies</vt:lpstr>
      <vt:lpstr>GRACE Water Thickness Changes</vt:lpstr>
      <vt:lpstr>GRACE Water Thickness Changes – GIA removed</vt:lpstr>
      <vt:lpstr>Global Ocean Averaging Kernel</vt:lpstr>
      <vt:lpstr>Global Ocean Mass from GRACE</vt:lpstr>
      <vt:lpstr>Global Ocean Mass from GRACE</vt:lpstr>
      <vt:lpstr>Greenland Ice Mass Changes from GRACE</vt:lpstr>
      <vt:lpstr>Greenland Ice Mass Changes from GRACE</vt:lpstr>
      <vt:lpstr>PowerPoint Presentation</vt:lpstr>
      <vt:lpstr>Antarctica Ice Mass Variations from GRACE</vt:lpstr>
      <vt:lpstr>Polar Ice Mass Loss from GRACE</vt:lpstr>
      <vt:lpstr>Are Greenland and Antarctica Accelerating?</vt:lpstr>
      <vt:lpstr>Mascons Used in GRACE Analysis</vt:lpstr>
      <vt:lpstr>Ice Mass Changes from GRACE</vt:lpstr>
      <vt:lpstr>Ice Mass Changes from GRACE</vt:lpstr>
      <vt:lpstr>GRACE Water Thickness Changes in Asia</vt:lpstr>
      <vt:lpstr>Current Sea Level Budget (~Altimeter Era)</vt:lpstr>
      <vt:lpstr>Current Sea Level Budget (~Altimeter Era)</vt:lpstr>
      <vt:lpstr>Sea Level and Ice Sheets</vt:lpstr>
      <vt:lpstr>Sea Level Fingerprints via GRACE Mass Change</vt:lpstr>
      <vt:lpstr>J2 Variations from Satellite Laser Ranging</vt:lpstr>
      <vt:lpstr>J2 Variations from Satellite Laser Ranging</vt:lpstr>
      <vt:lpstr>GRACE Observations of Polar Ice Mass Loss</vt:lpstr>
      <vt:lpstr>GIA-Corrected J2 Variations</vt:lpstr>
      <vt:lpstr>Satellite Altimetry</vt:lpstr>
      <vt:lpstr>Detrended GMSL versus MEI</vt:lpstr>
      <vt:lpstr>The Two Decades of the Altimeter Era</vt:lpstr>
      <vt:lpstr>Spatial Variations in Sea Level Rise 1993-2011</vt:lpstr>
      <vt:lpstr>Western Pacific Sea Level Change</vt:lpstr>
      <vt:lpstr>Closing the Sea Level Budget</vt:lpstr>
      <vt:lpstr>Global Mean Sea Level Changes</vt:lpstr>
      <vt:lpstr>GRACE Water Mass Change (MAM 2011 – JFM 2010) </vt:lpstr>
      <vt:lpstr>Major Land Contributions to Ocean Mass</vt:lpstr>
      <vt:lpstr>Sum of Major Land Contributions</vt:lpstr>
      <vt:lpstr>What Will Happen in the Future?</vt:lpstr>
      <vt:lpstr>It’s all about the water!</vt:lpstr>
      <vt:lpstr>PowerPoint Presentation</vt:lpstr>
      <vt:lpstr>Predicted Regional Patterns of Sea Level Change</vt:lpstr>
      <vt:lpstr>Total Sea Level and Ocean Mass</vt:lpstr>
      <vt:lpstr>Acceleration of Mountain Glaciers</vt:lpstr>
      <vt:lpstr>Sea Level Contributions</vt:lpstr>
      <vt:lpstr>GRACE Secular Trends (2002-2011)</vt:lpstr>
      <vt:lpstr>Glacial Isostatic Adjustment (GIA)</vt:lpstr>
      <vt:lpstr>Glacial Isostatic Adjustment (GIA)</vt:lpstr>
      <vt:lpstr>Is Antarctic Ice Mass Loss Holding Steady?</vt:lpstr>
    </vt:vector>
  </TitlesOfParts>
  <Company>University of Colorado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Steven Nerem</dc:creator>
  <cp:lastModifiedBy>Daly</cp:lastModifiedBy>
  <cp:revision>1845</cp:revision>
  <cp:lastPrinted>2008-08-20T22:43:37Z</cp:lastPrinted>
  <dcterms:created xsi:type="dcterms:W3CDTF">2010-12-01T04:35:57Z</dcterms:created>
  <dcterms:modified xsi:type="dcterms:W3CDTF">2012-03-14T17:39:20Z</dcterms:modified>
</cp:coreProperties>
</file>