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65" r:id="rId2"/>
    <p:sldId id="354" r:id="rId3"/>
    <p:sldId id="360" r:id="rId4"/>
    <p:sldId id="361" r:id="rId5"/>
    <p:sldId id="356" r:id="rId6"/>
    <p:sldId id="355" r:id="rId7"/>
    <p:sldId id="357" r:id="rId8"/>
    <p:sldId id="359" r:id="rId9"/>
    <p:sldId id="352" r:id="rId10"/>
    <p:sldId id="295" r:id="rId11"/>
    <p:sldId id="347" r:id="rId12"/>
    <p:sldId id="348" r:id="rId13"/>
    <p:sldId id="349" r:id="rId14"/>
    <p:sldId id="366" r:id="rId15"/>
    <p:sldId id="358" r:id="rId16"/>
    <p:sldId id="350" r:id="rId17"/>
    <p:sldId id="304" r:id="rId18"/>
    <p:sldId id="331" r:id="rId19"/>
    <p:sldId id="302" r:id="rId20"/>
    <p:sldId id="320" r:id="rId21"/>
    <p:sldId id="336" r:id="rId22"/>
    <p:sldId id="335" r:id="rId23"/>
    <p:sldId id="296" r:id="rId24"/>
    <p:sldId id="267" r:id="rId25"/>
    <p:sldId id="329" r:id="rId26"/>
    <p:sldId id="268" r:id="rId27"/>
    <p:sldId id="290" r:id="rId28"/>
    <p:sldId id="363" r:id="rId29"/>
    <p:sldId id="287" r:id="rId30"/>
    <p:sldId id="362" r:id="rId31"/>
    <p:sldId id="321" r:id="rId32"/>
    <p:sldId id="310" r:id="rId33"/>
    <p:sldId id="288" r:id="rId34"/>
    <p:sldId id="339" r:id="rId35"/>
    <p:sldId id="340" r:id="rId36"/>
    <p:sldId id="313" r:id="rId37"/>
    <p:sldId id="317" r:id="rId38"/>
    <p:sldId id="346" r:id="rId39"/>
    <p:sldId id="332" r:id="rId40"/>
    <p:sldId id="311" r:id="rId41"/>
    <p:sldId id="322" r:id="rId42"/>
    <p:sldId id="327" r:id="rId43"/>
    <p:sldId id="323" r:id="rId44"/>
    <p:sldId id="324" r:id="rId45"/>
    <p:sldId id="319" r:id="rId46"/>
    <p:sldId id="326" r:id="rId47"/>
    <p:sldId id="328" r:id="rId48"/>
    <p:sldId id="305" r:id="rId49"/>
    <p:sldId id="342" r:id="rId50"/>
    <p:sldId id="306" r:id="rId51"/>
    <p:sldId id="307" r:id="rId52"/>
    <p:sldId id="308" r:id="rId53"/>
    <p:sldId id="289" r:id="rId54"/>
    <p:sldId id="353" r:id="rId55"/>
    <p:sldId id="334" r:id="rId56"/>
    <p:sldId id="333" r:id="rId57"/>
    <p:sldId id="325" r:id="rId58"/>
    <p:sldId id="364" r:id="rId5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ie\Dropbox\PGM%20Criticality%20(final)\PGE%20Criticality%20Data%20Master%20Book.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n79\Dropbox\Companion%20metal%20fraction\production%20quantities%20%20and%20C%20analysis%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03067566933789"/>
          <c:y val="3.5204171310555428E-2"/>
          <c:w val="0.72420453448581956"/>
          <c:h val="0.72502815666712894"/>
        </c:manualLayout>
      </c:layout>
      <c:lineChart>
        <c:grouping val="standard"/>
        <c:varyColors val="0"/>
        <c:ser>
          <c:idx val="0"/>
          <c:order val="0"/>
          <c:tx>
            <c:strRef>
              <c:f>'Long-run CF'!$A$2</c:f>
              <c:strCache>
                <c:ptCount val="1"/>
                <c:pt idx="0">
                  <c:v>Pt</c:v>
                </c:pt>
              </c:strCache>
            </c:strRef>
          </c:tx>
          <c:spPr>
            <a:ln w="38100"/>
          </c:spPr>
          <c:marker>
            <c:symbol val="diamond"/>
            <c:size val="8"/>
            <c:spPr>
              <a:solidFill>
                <a:schemeClr val="bg1"/>
              </a:solidFill>
              <a:ln w="25400">
                <a:solidFill>
                  <a:schemeClr val="accent1">
                    <a:shade val="76000"/>
                    <a:shade val="95000"/>
                    <a:satMod val="105000"/>
                  </a:schemeClr>
                </a:solidFill>
              </a:ln>
            </c:spPr>
          </c:marker>
          <c:cat>
            <c:numRef>
              <c:f>'Long-run CF'!$B$1:$AC$1</c:f>
              <c:numCache>
                <c:formatCode>0</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'Long-run CF'!$B$2:$AC$2</c:f>
              <c:numCache>
                <c:formatCode>0</c:formatCode>
                <c:ptCount val="28"/>
                <c:pt idx="1">
                  <c:v>32.586470824069693</c:v>
                </c:pt>
                <c:pt idx="2">
                  <c:v>30.536912751677846</c:v>
                </c:pt>
                <c:pt idx="3">
                  <c:v>30.52582712283116</c:v>
                </c:pt>
                <c:pt idx="4">
                  <c:v>29.091426480751185</c:v>
                </c:pt>
                <c:pt idx="5">
                  <c:v>27.021710055674788</c:v>
                </c:pt>
                <c:pt idx="6">
                  <c:v>25.768358489090495</c:v>
                </c:pt>
                <c:pt idx="7">
                  <c:v>23.241803154612345</c:v>
                </c:pt>
                <c:pt idx="8">
                  <c:v>16.543897494354603</c:v>
                </c:pt>
                <c:pt idx="9">
                  <c:v>13.649648698456568</c:v>
                </c:pt>
                <c:pt idx="10">
                  <c:v>22.356680995556843</c:v>
                </c:pt>
                <c:pt idx="11">
                  <c:v>20.354581816871491</c:v>
                </c:pt>
                <c:pt idx="12">
                  <c:v>21.261396020580527</c:v>
                </c:pt>
                <c:pt idx="13">
                  <c:v>16.875473493742049</c:v>
                </c:pt>
                <c:pt idx="14">
                  <c:v>20.172141782453227</c:v>
                </c:pt>
                <c:pt idx="15">
                  <c:v>22.869453898273289</c:v>
                </c:pt>
                <c:pt idx="16">
                  <c:v>18.265391184717529</c:v>
                </c:pt>
                <c:pt idx="17">
                  <c:v>18.455436435139092</c:v>
                </c:pt>
                <c:pt idx="18">
                  <c:v>15.779922334851847</c:v>
                </c:pt>
                <c:pt idx="19">
                  <c:v>12.918532104419867</c:v>
                </c:pt>
                <c:pt idx="20">
                  <c:v>14.613799521403877</c:v>
                </c:pt>
                <c:pt idx="21">
                  <c:v>15.701560039550301</c:v>
                </c:pt>
                <c:pt idx="22">
                  <c:v>15.261277985519248</c:v>
                </c:pt>
                <c:pt idx="23">
                  <c:v>15.729713545332798</c:v>
                </c:pt>
                <c:pt idx="24">
                  <c:v>14.480722965675849</c:v>
                </c:pt>
                <c:pt idx="25">
                  <c:v>14.103502298888881</c:v>
                </c:pt>
                <c:pt idx="26">
                  <c:v>16.373378554420299</c:v>
                </c:pt>
                <c:pt idx="27">
                  <c:v>18.428215014742577</c:v>
                </c:pt>
              </c:numCache>
            </c:numRef>
          </c:val>
          <c:smooth val="0"/>
        </c:ser>
        <c:ser>
          <c:idx val="1"/>
          <c:order val="1"/>
          <c:tx>
            <c:strRef>
              <c:f>'Long-run CF'!$A$3</c:f>
              <c:strCache>
                <c:ptCount val="1"/>
                <c:pt idx="0">
                  <c:v>Pd</c:v>
                </c:pt>
              </c:strCache>
            </c:strRef>
          </c:tx>
          <c:spPr>
            <a:ln w="25400"/>
          </c:spPr>
          <c:marker>
            <c:symbol val="diamond"/>
            <c:size val="8"/>
            <c:spPr>
              <a:solidFill>
                <a:schemeClr val="bg1"/>
              </a:solidFill>
              <a:ln w="25400"/>
            </c:spPr>
          </c:marker>
          <c:cat>
            <c:numRef>
              <c:f>'Long-run CF'!$B$1:$AC$1</c:f>
              <c:numCache>
                <c:formatCode>0</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'Long-run CF'!$B$3:$AC$3</c:f>
              <c:numCache>
                <c:formatCode>0</c:formatCode>
                <c:ptCount val="28"/>
                <c:pt idx="0">
                  <c:v>100</c:v>
                </c:pt>
                <c:pt idx="1">
                  <c:v>100</c:v>
                </c:pt>
                <c:pt idx="2">
                  <c:v>98.036088831629456</c:v>
                </c:pt>
                <c:pt idx="3">
                  <c:v>97.321045863694408</c:v>
                </c:pt>
                <c:pt idx="4">
                  <c:v>96.057290600429155</c:v>
                </c:pt>
                <c:pt idx="5">
                  <c:v>96.021033791629378</c:v>
                </c:pt>
                <c:pt idx="6">
                  <c:v>95.523898781630649</c:v>
                </c:pt>
                <c:pt idx="7">
                  <c:v>95.116044399596348</c:v>
                </c:pt>
                <c:pt idx="8">
                  <c:v>93.97579656318274</c:v>
                </c:pt>
                <c:pt idx="9">
                  <c:v>91.971878662062011</c:v>
                </c:pt>
                <c:pt idx="10">
                  <c:v>95.013942014806119</c:v>
                </c:pt>
                <c:pt idx="11">
                  <c:v>94.672893977397209</c:v>
                </c:pt>
                <c:pt idx="12">
                  <c:v>92.740599337506211</c:v>
                </c:pt>
                <c:pt idx="13">
                  <c:v>91.38340838105907</c:v>
                </c:pt>
                <c:pt idx="14">
                  <c:v>92.163643051221101</c:v>
                </c:pt>
                <c:pt idx="15">
                  <c:v>91.357664389453177</c:v>
                </c:pt>
                <c:pt idx="16">
                  <c:v>91.195222649961963</c:v>
                </c:pt>
                <c:pt idx="17">
                  <c:v>88.992924094138971</c:v>
                </c:pt>
                <c:pt idx="18">
                  <c:v>88.886951373941258</c:v>
                </c:pt>
                <c:pt idx="19">
                  <c:v>88.990714251476604</c:v>
                </c:pt>
                <c:pt idx="20">
                  <c:v>91.505520923302399</c:v>
                </c:pt>
                <c:pt idx="21">
                  <c:v>90.461974476115827</c:v>
                </c:pt>
                <c:pt idx="22">
                  <c:v>90.598422110216049</c:v>
                </c:pt>
                <c:pt idx="23">
                  <c:v>91.24618739877603</c:v>
                </c:pt>
                <c:pt idx="24">
                  <c:v>93.500980538747854</c:v>
                </c:pt>
                <c:pt idx="25">
                  <c:v>92.813469591309996</c:v>
                </c:pt>
                <c:pt idx="26">
                  <c:v>92.102848204690844</c:v>
                </c:pt>
              </c:numCache>
            </c:numRef>
          </c:val>
          <c:smooth val="0"/>
        </c:ser>
        <c:ser>
          <c:idx val="2"/>
          <c:order val="2"/>
          <c:tx>
            <c:strRef>
              <c:f>'Long-run CF'!$A$4</c:f>
              <c:strCache>
                <c:ptCount val="1"/>
                <c:pt idx="0">
                  <c:v>Co</c:v>
                </c:pt>
              </c:strCache>
            </c:strRef>
          </c:tx>
          <c:spPr>
            <a:ln w="38100"/>
          </c:spPr>
          <c:marker>
            <c:symbol val="diamond"/>
            <c:size val="8"/>
            <c:spPr>
              <a:solidFill>
                <a:schemeClr val="bg1"/>
              </a:solidFill>
              <a:ln w="25400"/>
            </c:spPr>
          </c:marker>
          <c:cat>
            <c:numRef>
              <c:f>'Long-run CF'!$B$1:$AC$1</c:f>
              <c:numCache>
                <c:formatCode>0</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'Long-run CF'!$B$4:$AC$4</c:f>
              <c:numCache>
                <c:formatCode>0</c:formatCode>
                <c:ptCount val="28"/>
                <c:pt idx="0">
                  <c:v>100</c:v>
                </c:pt>
                <c:pt idx="1">
                  <c:v>100</c:v>
                </c:pt>
                <c:pt idx="5">
                  <c:v>93.669999999999987</c:v>
                </c:pt>
                <c:pt idx="10">
                  <c:v>80.36999999999999</c:v>
                </c:pt>
                <c:pt idx="15" formatCode="0.000">
                  <c:v>77.72</c:v>
                </c:pt>
                <c:pt idx="16">
                  <c:v>79</c:v>
                </c:pt>
                <c:pt idx="21">
                  <c:v>85</c:v>
                </c:pt>
                <c:pt idx="22">
                  <c:v>85</c:v>
                </c:pt>
                <c:pt idx="23">
                  <c:v>85</c:v>
                </c:pt>
                <c:pt idx="24">
                  <c:v>85</c:v>
                </c:pt>
                <c:pt idx="25">
                  <c:v>90</c:v>
                </c:pt>
                <c:pt idx="26">
                  <c:v>94</c:v>
                </c:pt>
              </c:numCache>
            </c:numRef>
          </c:val>
          <c:smooth val="0"/>
        </c:ser>
        <c:ser>
          <c:idx val="3"/>
          <c:order val="3"/>
          <c:tx>
            <c:strRef>
              <c:f>'Long-run CF'!$A$5</c:f>
              <c:strCache>
                <c:ptCount val="1"/>
                <c:pt idx="0">
                  <c:v>Mo</c:v>
                </c:pt>
              </c:strCache>
            </c:strRef>
          </c:tx>
          <c:spPr>
            <a:ln w="38100"/>
          </c:spPr>
          <c:marker>
            <c:symbol val="diamond"/>
            <c:size val="8"/>
            <c:spPr>
              <a:solidFill>
                <a:schemeClr val="bg1"/>
              </a:solidFill>
              <a:ln w="25400"/>
            </c:spPr>
          </c:marker>
          <c:cat>
            <c:numRef>
              <c:f>'Long-run CF'!$B$1:$AC$1</c:f>
              <c:numCache>
                <c:formatCode>0</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'Long-run CF'!$B$5:$AC$5</c:f>
              <c:numCache>
                <c:formatCode>0</c:formatCode>
                <c:ptCount val="28"/>
                <c:pt idx="0">
                  <c:v>63.265306122449175</c:v>
                </c:pt>
                <c:pt idx="1">
                  <c:v>67.582417582417548</c:v>
                </c:pt>
                <c:pt idx="2">
                  <c:v>75.129533678756459</c:v>
                </c:pt>
                <c:pt idx="3">
                  <c:v>70.243902439024382</c:v>
                </c:pt>
                <c:pt idx="4">
                  <c:v>54.416961130741974</c:v>
                </c:pt>
                <c:pt idx="5">
                  <c:v>52.222222222222342</c:v>
                </c:pt>
                <c:pt idx="6">
                  <c:v>62.4</c:v>
                </c:pt>
                <c:pt idx="7">
                  <c:v>57.429718875502012</c:v>
                </c:pt>
                <c:pt idx="8">
                  <c:v>56.658595641646379</c:v>
                </c:pt>
                <c:pt idx="9">
                  <c:v>55.555555555555557</c:v>
                </c:pt>
                <c:pt idx="10">
                  <c:v>50.877192982456151</c:v>
                </c:pt>
                <c:pt idx="11">
                  <c:v>51.481481481481161</c:v>
                </c:pt>
                <c:pt idx="12">
                  <c:v>50.331125827814574</c:v>
                </c:pt>
                <c:pt idx="13">
                  <c:v>54.237288135593204</c:v>
                </c:pt>
                <c:pt idx="14">
                  <c:v>59.430604982206248</c:v>
                </c:pt>
                <c:pt idx="15">
                  <c:v>59.105431309904162</c:v>
                </c:pt>
                <c:pt idx="16">
                  <c:v>59.868421052631419</c:v>
                </c:pt>
                <c:pt idx="17">
                  <c:v>52.881355932203391</c:v>
                </c:pt>
                <c:pt idx="18">
                  <c:v>53.250773993808053</c:v>
                </c:pt>
                <c:pt idx="19">
                  <c:v>58.099062918340032</c:v>
                </c:pt>
                <c:pt idx="20">
                  <c:v>66.153846153845748</c:v>
                </c:pt>
                <c:pt idx="21">
                  <c:v>59.904534606205246</c:v>
                </c:pt>
                <c:pt idx="22">
                  <c:v>54.978354978355092</c:v>
                </c:pt>
                <c:pt idx="23">
                  <c:v>46.487603305785044</c:v>
                </c:pt>
                <c:pt idx="24">
                  <c:v>51.655629139072843</c:v>
                </c:pt>
                <c:pt idx="25">
                  <c:v>49.701789264413392</c:v>
                </c:pt>
                <c:pt idx="26">
                  <c:v>52.293577981651381</c:v>
                </c:pt>
                <c:pt idx="27">
                  <c:v>50.462107208872453</c:v>
                </c:pt>
              </c:numCache>
            </c:numRef>
          </c:val>
          <c:smooth val="0"/>
        </c:ser>
        <c:ser>
          <c:idx val="4"/>
          <c:order val="4"/>
          <c:tx>
            <c:strRef>
              <c:f>'Long-run CF'!$A$6</c:f>
              <c:strCache>
                <c:ptCount val="1"/>
                <c:pt idx="0">
                  <c:v>Ag</c:v>
                </c:pt>
              </c:strCache>
            </c:strRef>
          </c:tx>
          <c:spPr>
            <a:ln w="38100">
              <a:solidFill>
                <a:schemeClr val="tx1">
                  <a:lumMod val="50000"/>
                  <a:lumOff val="50000"/>
                </a:schemeClr>
              </a:solidFill>
            </a:ln>
          </c:spPr>
          <c:marker>
            <c:symbol val="diamond"/>
            <c:size val="8"/>
            <c:spPr>
              <a:solidFill>
                <a:schemeClr val="bg1"/>
              </a:solidFill>
              <a:ln w="25400">
                <a:solidFill>
                  <a:schemeClr val="tx1">
                    <a:lumMod val="50000"/>
                    <a:lumOff val="50000"/>
                  </a:schemeClr>
                </a:solidFill>
              </a:ln>
            </c:spPr>
          </c:marker>
          <c:cat>
            <c:numRef>
              <c:f>'Long-run CF'!$B$1:$AC$1</c:f>
              <c:numCache>
                <c:formatCode>0</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'Long-run CF'!$B$6:$AC$6</c:f>
              <c:numCache>
                <c:formatCode>General</c:formatCode>
                <c:ptCount val="28"/>
                <c:pt idx="13" formatCode="0">
                  <c:v>75.252618041521188</c:v>
                </c:pt>
                <c:pt idx="14" formatCode="0">
                  <c:v>77.122381477397624</c:v>
                </c:pt>
                <c:pt idx="17" formatCode="0">
                  <c:v>71.63928930606771</c:v>
                </c:pt>
                <c:pt idx="18" formatCode="0">
                  <c:v>71.597244998360509</c:v>
                </c:pt>
                <c:pt idx="19" formatCode="0">
                  <c:v>71.98581560283688</c:v>
                </c:pt>
                <c:pt idx="20" formatCode="0">
                  <c:v>72.273853779429757</c:v>
                </c:pt>
                <c:pt idx="21" formatCode="0">
                  <c:v>72.532056233585266</c:v>
                </c:pt>
                <c:pt idx="22" formatCode="0">
                  <c:v>70.781273520999562</c:v>
                </c:pt>
                <c:pt idx="23" formatCode="0">
                  <c:v>70.892361618226758</c:v>
                </c:pt>
                <c:pt idx="24" formatCode="0">
                  <c:v>70.388417095920758</c:v>
                </c:pt>
                <c:pt idx="25" formatCode="0">
                  <c:v>70.073186959414272</c:v>
                </c:pt>
                <c:pt idx="26" formatCode="0">
                  <c:v>71.156623342523289</c:v>
                </c:pt>
                <c:pt idx="27" formatCode="0">
                  <c:v>71.156623342523289</c:v>
                </c:pt>
              </c:numCache>
            </c:numRef>
          </c:val>
          <c:smooth val="0"/>
        </c:ser>
        <c:ser>
          <c:idx val="5"/>
          <c:order val="5"/>
          <c:tx>
            <c:strRef>
              <c:f>'Long-run CF'!$A$7</c:f>
              <c:strCache>
                <c:ptCount val="1"/>
                <c:pt idx="0">
                  <c:v>Ni</c:v>
                </c:pt>
              </c:strCache>
            </c:strRef>
          </c:tx>
          <c:spPr>
            <a:ln w="38100"/>
          </c:spPr>
          <c:marker>
            <c:symbol val="diamond"/>
            <c:size val="8"/>
            <c:spPr>
              <a:solidFill>
                <a:schemeClr val="bg1"/>
              </a:solidFill>
              <a:ln w="22225"/>
            </c:spPr>
          </c:marker>
          <c:cat>
            <c:numRef>
              <c:f>'Long-run CF'!$B$1:$AC$1</c:f>
              <c:numCache>
                <c:formatCode>0</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'Long-run CF'!$B$7:$AC$7</c:f>
              <c:numCache>
                <c:formatCode>0</c:formatCode>
                <c:ptCount val="28"/>
                <c:pt idx="0">
                  <c:v>3.7374999999999998</c:v>
                </c:pt>
                <c:pt idx="1">
                  <c:v>4.4683544303797467</c:v>
                </c:pt>
                <c:pt idx="2">
                  <c:v>5.1294697903822524</c:v>
                </c:pt>
                <c:pt idx="3">
                  <c:v>5.0403690888120121</c:v>
                </c:pt>
                <c:pt idx="4">
                  <c:v>5.0613154960981053</c:v>
                </c:pt>
                <c:pt idx="5">
                  <c:v>6.2500000000000018</c:v>
                </c:pt>
                <c:pt idx="6">
                  <c:v>5.6701030927835134</c:v>
                </c:pt>
                <c:pt idx="7">
                  <c:v>5.0212765957447001</c:v>
                </c:pt>
                <c:pt idx="8">
                  <c:v>4.2011834319526828</c:v>
                </c:pt>
                <c:pt idx="9">
                  <c:v>3.5172413793103448</c:v>
                </c:pt>
                <c:pt idx="10">
                  <c:v>3.3948717948717948</c:v>
                </c:pt>
                <c:pt idx="11">
                  <c:v>3.1737089201877935</c:v>
                </c:pt>
                <c:pt idx="12">
                  <c:v>3.1059907834101392</c:v>
                </c:pt>
                <c:pt idx="13">
                  <c:v>2.9956331877729259</c:v>
                </c:pt>
                <c:pt idx="14">
                  <c:v>3.1069767441860492</c:v>
                </c:pt>
                <c:pt idx="15">
                  <c:v>2.6525423728813582</c:v>
                </c:pt>
                <c:pt idx="16">
                  <c:v>2.6425702811245002</c:v>
                </c:pt>
                <c:pt idx="17">
                  <c:v>2.7637795275590626</c:v>
                </c:pt>
                <c:pt idx="18">
                  <c:v>3.3333333333333326</c:v>
                </c:pt>
                <c:pt idx="19">
                  <c:v>3.3587786259541907</c:v>
                </c:pt>
                <c:pt idx="20">
                  <c:v>4.6953549165493467</c:v>
                </c:pt>
                <c:pt idx="21">
                  <c:v>2.6666396740677705</c:v>
                </c:pt>
                <c:pt idx="22">
                  <c:v>2.3000699646676361</c:v>
                </c:pt>
                <c:pt idx="23">
                  <c:v>2.0210601212648021</c:v>
                </c:pt>
                <c:pt idx="24">
                  <c:v>2.3224822695035381</c:v>
                </c:pt>
                <c:pt idx="25">
                  <c:v>2.2189167268039589</c:v>
                </c:pt>
                <c:pt idx="26" formatCode="0.0">
                  <c:v>2.591622361710928</c:v>
                </c:pt>
              </c:numCache>
            </c:numRef>
          </c:val>
          <c:smooth val="0"/>
        </c:ser>
        <c:ser>
          <c:idx val="6"/>
          <c:order val="6"/>
          <c:tx>
            <c:strRef>
              <c:f>'Long-run CF'!$A$8</c:f>
              <c:strCache>
                <c:ptCount val="1"/>
                <c:pt idx="0">
                  <c:v>Au</c:v>
                </c:pt>
              </c:strCache>
            </c:strRef>
          </c:tx>
          <c:spPr>
            <a:ln w="41275">
              <a:solidFill>
                <a:srgbClr val="E2B227"/>
              </a:solidFill>
            </a:ln>
          </c:spPr>
          <c:marker>
            <c:symbol val="diamond"/>
            <c:size val="8"/>
            <c:spPr>
              <a:solidFill>
                <a:schemeClr val="bg1"/>
              </a:solidFill>
              <a:ln w="22225">
                <a:solidFill>
                  <a:srgbClr val="E2B227"/>
                </a:solidFill>
              </a:ln>
            </c:spPr>
          </c:marker>
          <c:cat>
            <c:numRef>
              <c:f>'Long-run CF'!$B$1:$AC$1</c:f>
              <c:numCache>
                <c:formatCode>0</c:formatCode>
                <c:ptCount val="28"/>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numCache>
            </c:numRef>
          </c:cat>
          <c:val>
            <c:numRef>
              <c:f>'Long-run CF'!$B$8:$AC$8</c:f>
              <c:numCache>
                <c:formatCode>0</c:formatCode>
                <c:ptCount val="28"/>
                <c:pt idx="0">
                  <c:v>7.5344719606823292</c:v>
                </c:pt>
                <c:pt idx="1">
                  <c:v>7.8191623406078294</c:v>
                </c:pt>
                <c:pt idx="2">
                  <c:v>8.1861221366744719</c:v>
                </c:pt>
                <c:pt idx="3">
                  <c:v>7.6052620375494895</c:v>
                </c:pt>
                <c:pt idx="4">
                  <c:v>7.1296786389413995</c:v>
                </c:pt>
                <c:pt idx="5">
                  <c:v>6.6924862318541862</c:v>
                </c:pt>
                <c:pt idx="6">
                  <c:v>6.5997591834933909</c:v>
                </c:pt>
                <c:pt idx="7">
                  <c:v>6.5153324431320234</c:v>
                </c:pt>
                <c:pt idx="8">
                  <c:v>6.7716433052586105</c:v>
                </c:pt>
                <c:pt idx="9">
                  <c:v>6.9495334309728412</c:v>
                </c:pt>
                <c:pt idx="10">
                  <c:v>8.4480032317974985</c:v>
                </c:pt>
                <c:pt idx="11">
                  <c:v>9.1517642990216643</c:v>
                </c:pt>
                <c:pt idx="12">
                  <c:v>8.3254542757048675</c:v>
                </c:pt>
                <c:pt idx="13">
                  <c:v>10.17188339708532</c:v>
                </c:pt>
                <c:pt idx="14">
                  <c:v>10.655365499598044</c:v>
                </c:pt>
                <c:pt idx="15">
                  <c:v>10.165686962604019</c:v>
                </c:pt>
                <c:pt idx="16">
                  <c:v>12.190715951237518</c:v>
                </c:pt>
                <c:pt idx="17">
                  <c:v>11.743031452652268</c:v>
                </c:pt>
                <c:pt idx="18">
                  <c:v>12.218220530720949</c:v>
                </c:pt>
                <c:pt idx="19">
                  <c:v>10.94616358954141</c:v>
                </c:pt>
                <c:pt idx="20">
                  <c:v>13.775476454128308</c:v>
                </c:pt>
              </c:numCache>
            </c:numRef>
          </c:val>
          <c:smooth val="0"/>
        </c:ser>
        <c:dLbls>
          <c:showLegendKey val="0"/>
          <c:showVal val="0"/>
          <c:showCatName val="0"/>
          <c:showSerName val="0"/>
          <c:showPercent val="0"/>
          <c:showBubbleSize val="0"/>
        </c:dLbls>
        <c:marker val="1"/>
        <c:smooth val="0"/>
        <c:axId val="88434176"/>
        <c:axId val="88449024"/>
      </c:lineChart>
      <c:catAx>
        <c:axId val="88434176"/>
        <c:scaling>
          <c:orientation val="minMax"/>
        </c:scaling>
        <c:delete val="0"/>
        <c:axPos val="b"/>
        <c:title>
          <c:tx>
            <c:rich>
              <a:bodyPr/>
              <a:lstStyle/>
              <a:p>
                <a:pPr>
                  <a:defRPr sz="1800"/>
                </a:pPr>
                <a:r>
                  <a:rPr lang="en-US" sz="1800"/>
                  <a:t>Year</a:t>
                </a:r>
              </a:p>
            </c:rich>
          </c:tx>
          <c:overlay val="0"/>
        </c:title>
        <c:numFmt formatCode="0" sourceLinked="1"/>
        <c:majorTickMark val="out"/>
        <c:minorTickMark val="none"/>
        <c:tickLblPos val="nextTo"/>
        <c:txPr>
          <a:bodyPr/>
          <a:lstStyle/>
          <a:p>
            <a:pPr>
              <a:defRPr sz="1800"/>
            </a:pPr>
            <a:endParaRPr lang="en-US"/>
          </a:p>
        </c:txPr>
        <c:crossAx val="88449024"/>
        <c:crosses val="autoZero"/>
        <c:auto val="1"/>
        <c:lblAlgn val="ctr"/>
        <c:lblOffset val="100"/>
        <c:noMultiLvlLbl val="0"/>
      </c:catAx>
      <c:valAx>
        <c:axId val="88449024"/>
        <c:scaling>
          <c:orientation val="minMax"/>
          <c:max val="101"/>
          <c:min val="0"/>
        </c:scaling>
        <c:delete val="0"/>
        <c:axPos val="l"/>
        <c:title>
          <c:tx>
            <c:rich>
              <a:bodyPr rot="-5400000" vert="horz"/>
              <a:lstStyle/>
              <a:p>
                <a:pPr>
                  <a:defRPr sz="1800"/>
                </a:pPr>
                <a:r>
                  <a:rPr lang="en-US" sz="1800"/>
                  <a:t>Companion Metal Fraction</a:t>
                </a:r>
              </a:p>
            </c:rich>
          </c:tx>
          <c:overlay val="0"/>
        </c:title>
        <c:numFmt formatCode="0" sourceLinked="1"/>
        <c:majorTickMark val="out"/>
        <c:minorTickMark val="none"/>
        <c:tickLblPos val="nextTo"/>
        <c:txPr>
          <a:bodyPr/>
          <a:lstStyle/>
          <a:p>
            <a:pPr>
              <a:defRPr sz="1800"/>
            </a:pPr>
            <a:endParaRPr lang="en-US"/>
          </a:p>
        </c:txPr>
        <c:crossAx val="88434176"/>
        <c:crosses val="autoZero"/>
        <c:crossBetween val="between"/>
        <c:majorUnit val="20"/>
      </c:valAx>
    </c:plotArea>
    <c:legend>
      <c:legendPos val="r"/>
      <c:layout>
        <c:manualLayout>
          <c:xMode val="edge"/>
          <c:yMode val="edge"/>
          <c:x val="0.88547929296448935"/>
          <c:y val="0.18653204842055521"/>
          <c:w val="0.10419622325970358"/>
          <c:h val="0.50307092403434606"/>
        </c:manualLayout>
      </c:layout>
      <c:overlay val="0"/>
      <c:spPr>
        <a:ln>
          <a:solidFill>
            <a:schemeClr val="tx1">
              <a:lumMod val="65000"/>
              <a:lumOff val="35000"/>
            </a:schemeClr>
          </a:solidFill>
        </a:ln>
        <a:effectLst>
          <a:outerShdw blurRad="50800" dist="38100" dir="2700000" algn="tl" rotWithShape="0">
            <a:prstClr val="black">
              <a:alpha val="40000"/>
            </a:prstClr>
          </a:outerShdw>
        </a:effectLst>
      </c:spPr>
      <c:txPr>
        <a:bodyPr/>
        <a:lstStyle/>
        <a:p>
          <a:pPr>
            <a:defRPr sz="20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'Silver analysis'!$W$2</c:f>
              <c:strCache>
                <c:ptCount val="1"/>
                <c:pt idx="0">
                  <c:v>Ag</c:v>
                </c:pt>
              </c:strCache>
            </c:strRef>
          </c:tx>
          <c:spPr>
            <a:solidFill>
              <a:schemeClr val="bg1">
                <a:lumMod val="65000"/>
              </a:schemeClr>
            </a:solidFill>
            <a:ln w="19050">
              <a:noFill/>
            </a:ln>
          </c:spPr>
          <c:cat>
            <c:numRef>
              <c:f>'Silver analysis'!$A$102:$A$115</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'Silver analysis'!$W$102:$W$115</c:f>
              <c:numCache>
                <c:formatCode>0%</c:formatCode>
                <c:ptCount val="14"/>
                <c:pt idx="0">
                  <c:v>0.24747381958478776</c:v>
                </c:pt>
                <c:pt idx="1">
                  <c:v>0.22877618522601983</c:v>
                </c:pt>
                <c:pt idx="2">
                  <c:v>0.25154901526886481</c:v>
                </c:pt>
                <c:pt idx="3">
                  <c:v>0.2494551002615519</c:v>
                </c:pt>
                <c:pt idx="4">
                  <c:v>0.28360710693932278</c:v>
                </c:pt>
                <c:pt idx="5">
                  <c:v>0.28402755001639879</c:v>
                </c:pt>
                <c:pt idx="6">
                  <c:v>0.28014184397163122</c:v>
                </c:pt>
                <c:pt idx="7">
                  <c:v>0.2772614622057003</c:v>
                </c:pt>
                <c:pt idx="8">
                  <c:v>0.27467943766414338</c:v>
                </c:pt>
                <c:pt idx="9">
                  <c:v>0.29218726479000584</c:v>
                </c:pt>
                <c:pt idx="10">
                  <c:v>0.29107638381773254</c:v>
                </c:pt>
                <c:pt idx="11">
                  <c:v>0.29611582904079081</c:v>
                </c:pt>
                <c:pt idx="12">
                  <c:v>0.29926813040585498</c:v>
                </c:pt>
                <c:pt idx="13">
                  <c:v>0.28843376657476738</c:v>
                </c:pt>
              </c:numCache>
            </c:numRef>
          </c:val>
        </c:ser>
        <c:ser>
          <c:idx val="1"/>
          <c:order val="1"/>
          <c:tx>
            <c:strRef>
              <c:f>'Silver analysis'!$X$2</c:f>
              <c:strCache>
                <c:ptCount val="1"/>
                <c:pt idx="0">
                  <c:v>Cu</c:v>
                </c:pt>
              </c:strCache>
            </c:strRef>
          </c:tx>
          <c:spPr>
            <a:solidFill>
              <a:schemeClr val="accent6">
                <a:lumMod val="50000"/>
              </a:schemeClr>
            </a:solidFill>
            <a:ln w="19050">
              <a:noFill/>
            </a:ln>
          </c:spPr>
          <c:cat>
            <c:numRef>
              <c:f>'Silver analysis'!$A$102:$A$115</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'Silver analysis'!$X$102:$X$115</c:f>
              <c:numCache>
                <c:formatCode>0%</c:formatCode>
                <c:ptCount val="14"/>
                <c:pt idx="0">
                  <c:v>0.2296527650192908</c:v>
                </c:pt>
                <c:pt idx="1">
                  <c:v>0.22601984564498345</c:v>
                </c:pt>
                <c:pt idx="2">
                  <c:v>0.23401194954636101</c:v>
                </c:pt>
                <c:pt idx="3">
                  <c:v>0.23926547515257288</c:v>
                </c:pt>
                <c:pt idx="4">
                  <c:v>0.24941334227288101</c:v>
                </c:pt>
                <c:pt idx="5">
                  <c:v>0.26041325024598228</c:v>
                </c:pt>
                <c:pt idx="6">
                  <c:v>0.25773694390715668</c:v>
                </c:pt>
                <c:pt idx="7">
                  <c:v>0.26006815365551422</c:v>
                </c:pt>
                <c:pt idx="8">
                  <c:v>0.28286729491735046</c:v>
                </c:pt>
                <c:pt idx="9">
                  <c:v>0.2578654222489839</c:v>
                </c:pt>
                <c:pt idx="10">
                  <c:v>0.23470132904921864</c:v>
                </c:pt>
                <c:pt idx="11">
                  <c:v>0.22943060002784371</c:v>
                </c:pt>
                <c:pt idx="12">
                  <c:v>0.21410512308715901</c:v>
                </c:pt>
                <c:pt idx="13">
                  <c:v>0.20834974399369829</c:v>
                </c:pt>
              </c:numCache>
            </c:numRef>
          </c:val>
        </c:ser>
        <c:ser>
          <c:idx val="2"/>
          <c:order val="2"/>
          <c:tx>
            <c:v>Pb/Zn</c:v>
          </c:tx>
          <c:spPr>
            <a:solidFill>
              <a:schemeClr val="accent3">
                <a:lumMod val="75000"/>
              </a:schemeClr>
            </a:solidFill>
            <a:ln w="19050">
              <a:noFill/>
            </a:ln>
          </c:spPr>
          <c:cat>
            <c:numRef>
              <c:f>'Silver analysis'!$A$102:$A$115</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'Silver analysis'!$AJ$102:$AJ$115</c:f>
              <c:numCache>
                <c:formatCode>0%</c:formatCode>
                <c:ptCount val="14"/>
                <c:pt idx="0">
                  <c:v>0.39077714495682531</c:v>
                </c:pt>
                <c:pt idx="1">
                  <c:v>0.40554943035648655</c:v>
                </c:pt>
                <c:pt idx="2">
                  <c:v>0.34343881389688136</c:v>
                </c:pt>
                <c:pt idx="3">
                  <c:v>0.34655623365300786</c:v>
                </c:pt>
                <c:pt idx="4">
                  <c:v>0.31344284277572931</c:v>
                </c:pt>
                <c:pt idx="5">
                  <c:v>0.32617251557888055</c:v>
                </c:pt>
                <c:pt idx="6">
                  <c:v>0.32898130238556039</c:v>
                </c:pt>
                <c:pt idx="7">
                  <c:v>0.31521065675340781</c:v>
                </c:pt>
                <c:pt idx="8">
                  <c:v>0.31978989649312528</c:v>
                </c:pt>
                <c:pt idx="9">
                  <c:v>0.35360529881077835</c:v>
                </c:pt>
                <c:pt idx="10">
                  <c:v>0.36497736234847616</c:v>
                </c:pt>
                <c:pt idx="11">
                  <c:v>0.35096756229987736</c:v>
                </c:pt>
                <c:pt idx="12">
                  <c:v>0.35941450432468658</c:v>
                </c:pt>
                <c:pt idx="13">
                  <c:v>0.3662859393461993</c:v>
                </c:pt>
              </c:numCache>
            </c:numRef>
          </c:val>
        </c:ser>
        <c:ser>
          <c:idx val="4"/>
          <c:order val="3"/>
          <c:tx>
            <c:strRef>
              <c:f>'Silver analysis'!$AA$2</c:f>
              <c:strCache>
                <c:ptCount val="1"/>
                <c:pt idx="0">
                  <c:v>Au</c:v>
                </c:pt>
              </c:strCache>
            </c:strRef>
          </c:tx>
          <c:spPr>
            <a:solidFill>
              <a:srgbClr val="FFCC00"/>
            </a:solidFill>
            <a:ln w="19050">
              <a:noFill/>
            </a:ln>
          </c:spPr>
          <c:cat>
            <c:numRef>
              <c:f>'Silver analysis'!$A$102:$A$115</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'Silver analysis'!$AA$102:$AA$115</c:f>
              <c:numCache>
                <c:formatCode>0%</c:formatCode>
                <c:ptCount val="14"/>
                <c:pt idx="0">
                  <c:v>0.12254271541429362</c:v>
                </c:pt>
                <c:pt idx="1">
                  <c:v>0.13120176405733194</c:v>
                </c:pt>
                <c:pt idx="2">
                  <c:v>0.15949325071918657</c:v>
                </c:pt>
                <c:pt idx="3">
                  <c:v>0.15115518744551001</c:v>
                </c:pt>
                <c:pt idx="4">
                  <c:v>0.14029500502849557</c:v>
                </c:pt>
                <c:pt idx="5">
                  <c:v>0.12397507379468679</c:v>
                </c:pt>
                <c:pt idx="6">
                  <c:v>0.12556415215989691</c:v>
                </c:pt>
                <c:pt idx="7">
                  <c:v>0.12592936802973978</c:v>
                </c:pt>
                <c:pt idx="8">
                  <c:v>9.9490190020083566E-2</c:v>
                </c:pt>
                <c:pt idx="9">
                  <c:v>9.1374379045611964E-2</c:v>
                </c:pt>
                <c:pt idx="10">
                  <c:v>0.10427924638527873</c:v>
                </c:pt>
                <c:pt idx="11">
                  <c:v>0.12000556870388419</c:v>
                </c:pt>
                <c:pt idx="12">
                  <c:v>0.12335329341317366</c:v>
                </c:pt>
                <c:pt idx="13">
                  <c:v>0.1320729946173034</c:v>
                </c:pt>
              </c:numCache>
            </c:numRef>
          </c:val>
        </c:ser>
        <c:ser>
          <c:idx val="5"/>
          <c:order val="4"/>
          <c:tx>
            <c:v>Other</c:v>
          </c:tx>
          <c:spPr>
            <a:solidFill>
              <a:schemeClr val="accent1"/>
            </a:solidFill>
            <a:ln w="19050">
              <a:noFill/>
            </a:ln>
          </c:spPr>
          <c:cat>
            <c:numRef>
              <c:f>'Silver analysis'!$A$102:$A$115</c:f>
              <c:numCache>
                <c:formatCode>General</c:formatCode>
                <c:ptCount val="14"/>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'Silver analysis'!$AB$102:$AB$115</c:f>
              <c:numCache>
                <c:formatCode>0%</c:formatCode>
                <c:ptCount val="14"/>
                <c:pt idx="0">
                  <c:v>9.5535550248025247E-3</c:v>
                </c:pt>
                <c:pt idx="1">
                  <c:v>8.4527747151783225E-3</c:v>
                </c:pt>
                <c:pt idx="2">
                  <c:v>1.15069705687099E-2</c:v>
                </c:pt>
                <c:pt idx="3">
                  <c:v>1.3568003487358343E-2</c:v>
                </c:pt>
                <c:pt idx="4">
                  <c:v>1.324170298357358E-2</c:v>
                </c:pt>
                <c:pt idx="5">
                  <c:v>5.4116103640538139E-3</c:v>
                </c:pt>
                <c:pt idx="6">
                  <c:v>7.5757575757575924E-3</c:v>
                </c:pt>
                <c:pt idx="7">
                  <c:v>2.1530359355638171E-2</c:v>
                </c:pt>
                <c:pt idx="8">
                  <c:v>2.3173180905298931E-2</c:v>
                </c:pt>
                <c:pt idx="9" formatCode="0.0%">
                  <c:v>4.9676351046214094E-3</c:v>
                </c:pt>
                <c:pt idx="10" formatCode="0.0%">
                  <c:v>4.9656783992989865E-3</c:v>
                </c:pt>
                <c:pt idx="11" formatCode="0.0%">
                  <c:v>3.4804399276068612E-3</c:v>
                </c:pt>
                <c:pt idx="12" formatCode="0.0%">
                  <c:v>3.8589487691284099E-3</c:v>
                </c:pt>
                <c:pt idx="13" formatCode="0.0%">
                  <c:v>4.8575554680320276E-3</c:v>
                </c:pt>
              </c:numCache>
            </c:numRef>
          </c:val>
        </c:ser>
        <c:dLbls>
          <c:showLegendKey val="0"/>
          <c:showVal val="0"/>
          <c:showCatName val="0"/>
          <c:showSerName val="0"/>
          <c:showPercent val="0"/>
          <c:showBubbleSize val="0"/>
        </c:dLbls>
        <c:axId val="88489984"/>
        <c:axId val="88491904"/>
      </c:areaChart>
      <c:catAx>
        <c:axId val="88489984"/>
        <c:scaling>
          <c:orientation val="minMax"/>
        </c:scaling>
        <c:delete val="0"/>
        <c:axPos val="b"/>
        <c:title>
          <c:tx>
            <c:rich>
              <a:bodyPr/>
              <a:lstStyle/>
              <a:p>
                <a:pPr>
                  <a:defRPr sz="1800"/>
                </a:pPr>
                <a:r>
                  <a:rPr lang="en-US" sz="1800" dirty="0" smtClean="0"/>
                  <a:t>Year</a:t>
                </a:r>
                <a:endParaRPr lang="en-US" sz="1800" dirty="0"/>
              </a:p>
            </c:rich>
          </c:tx>
          <c:overlay val="0"/>
        </c:title>
        <c:numFmt formatCode="General" sourceLinked="1"/>
        <c:majorTickMark val="out"/>
        <c:minorTickMark val="none"/>
        <c:tickLblPos val="nextTo"/>
        <c:txPr>
          <a:bodyPr/>
          <a:lstStyle/>
          <a:p>
            <a:pPr>
              <a:defRPr sz="1400"/>
            </a:pPr>
            <a:endParaRPr lang="en-US"/>
          </a:p>
        </c:txPr>
        <c:crossAx val="88491904"/>
        <c:crosses val="autoZero"/>
        <c:auto val="1"/>
        <c:lblAlgn val="ctr"/>
        <c:lblOffset val="100"/>
        <c:noMultiLvlLbl val="0"/>
      </c:catAx>
      <c:valAx>
        <c:axId val="88491904"/>
        <c:scaling>
          <c:orientation val="minMax"/>
          <c:max val="1"/>
          <c:min val="0"/>
        </c:scaling>
        <c:delete val="0"/>
        <c:axPos val="l"/>
        <c:majorGridlines/>
        <c:title>
          <c:tx>
            <c:rich>
              <a:bodyPr rot="-5400000" vert="horz"/>
              <a:lstStyle/>
              <a:p>
                <a:pPr>
                  <a:defRPr sz="1800"/>
                </a:pPr>
                <a:r>
                  <a:rPr lang="en-US" sz="1800" dirty="0" smtClean="0"/>
                  <a:t>Percent of silver production by host metal</a:t>
                </a:r>
                <a:endParaRPr lang="en-US" sz="1800" dirty="0"/>
              </a:p>
            </c:rich>
          </c:tx>
          <c:overlay val="0"/>
        </c:title>
        <c:numFmt formatCode="0%" sourceLinked="1"/>
        <c:majorTickMark val="out"/>
        <c:minorTickMark val="none"/>
        <c:tickLblPos val="nextTo"/>
        <c:txPr>
          <a:bodyPr/>
          <a:lstStyle/>
          <a:p>
            <a:pPr>
              <a:defRPr sz="1400"/>
            </a:pPr>
            <a:endParaRPr lang="en-US"/>
          </a:p>
        </c:txPr>
        <c:crossAx val="88489984"/>
        <c:crosses val="autoZero"/>
        <c:crossBetween val="midCat"/>
        <c:majorUnit val="0.2"/>
      </c:valAx>
    </c:plotArea>
    <c:legend>
      <c:legendPos val="r"/>
      <c:overlay val="0"/>
      <c:spPr>
        <a:ln>
          <a:solidFill>
            <a:schemeClr val="tx1">
              <a:lumMod val="65000"/>
              <a:lumOff val="35000"/>
            </a:schemeClr>
          </a:solidFill>
        </a:ln>
        <a:effectLst>
          <a:outerShdw blurRad="50800" dist="38100" dir="2700000" algn="tl" rotWithShape="0">
            <a:prstClr val="black">
              <a:alpha val="40000"/>
            </a:prstClr>
          </a:outerShdw>
        </a:effectLst>
      </c:spPr>
      <c:txPr>
        <a:bodyPr/>
        <a:lstStyle/>
        <a:p>
          <a:pPr>
            <a:defRPr sz="1800"/>
          </a:pPr>
          <a:endParaRPr lang="en-US"/>
        </a:p>
      </c:txPr>
    </c:legend>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A5212966-6803-438B-A8B5-5600DCC7877A}" type="datetimeFigureOut">
              <a:rPr lang="en-US" smtClean="0"/>
              <a:pPr/>
              <a:t>2/20/2014</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4D925DF8-8B9C-4E1B-B928-0A502174154A}" type="slidenum">
              <a:rPr lang="en-US" smtClean="0"/>
              <a:pPr/>
              <a:t>‹#›</a:t>
            </a:fld>
            <a:endParaRPr lang="en-US"/>
          </a:p>
        </p:txBody>
      </p:sp>
    </p:spTree>
    <p:extLst>
      <p:ext uri="{BB962C8B-B14F-4D97-AF65-F5344CB8AC3E}">
        <p14:creationId xmlns:p14="http://schemas.microsoft.com/office/powerpoint/2010/main" val="3262821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E5F45590-E3B8-428E-A8E4-2BAB6B536CCA}" type="datetimeFigureOut">
              <a:rPr lang="en-US" smtClean="0"/>
              <a:pPr/>
              <a:t>2/20/2014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5E9C988-FF85-44E1-BBFE-67FFE33C0C47}" type="slidenum">
              <a:rPr lang="en-US" smtClean="0"/>
              <a:pPr/>
              <a:t>‹#›</a:t>
            </a:fld>
            <a:endParaRPr lang="en-US"/>
          </a:p>
        </p:txBody>
      </p:sp>
    </p:spTree>
    <p:extLst>
      <p:ext uri="{BB962C8B-B14F-4D97-AF65-F5344CB8AC3E}">
        <p14:creationId xmlns:p14="http://schemas.microsoft.com/office/powerpoint/2010/main" val="1783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14CA295-601B-4655-BEEC-3C2599B5A4C0}" type="slidenum">
              <a:rPr lang="en-US" smtClean="0"/>
              <a:pPr/>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Modern computer chips make use of more than half the periodic table. This suggests that there may be some situations where supply limitations could occur because suitable substitutes are not available.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92ED221-9D53-4A95-A610-1754FF21E67F}" type="slidenum">
              <a:rPr lang="en-US" smtClean="0"/>
              <a:pPr/>
              <a:t>13</a:t>
            </a:fld>
            <a:endParaRPr lang="en-US" smtClean="0"/>
          </a:p>
        </p:txBody>
      </p:sp>
      <p:sp>
        <p:nvSpPr>
          <p:cNvPr id="36867" name="Rectangle 2"/>
          <p:cNvSpPr>
            <a:spLocks noGrp="1" noRot="1" noChangeAspect="1" noChangeArrowheads="1" noTextEdit="1"/>
          </p:cNvSpPr>
          <p:nvPr>
            <p:ph type="sldImg"/>
          </p:nvPr>
        </p:nvSpPr>
        <p:spPr>
          <a:xfrm>
            <a:off x="838200" y="220663"/>
            <a:ext cx="5541963" cy="4157662"/>
          </a:xfrm>
          <a:ln/>
        </p:spPr>
      </p:sp>
      <p:sp>
        <p:nvSpPr>
          <p:cNvPr id="36868" name="Rectangle 3"/>
          <p:cNvSpPr>
            <a:spLocks noGrp="1" noChangeArrowheads="1"/>
          </p:cNvSpPr>
          <p:nvPr>
            <p:ph type="body" idx="1"/>
          </p:nvPr>
        </p:nvSpPr>
        <p:spPr>
          <a:xfrm>
            <a:off x="873125" y="4494213"/>
            <a:ext cx="5472113" cy="4152900"/>
          </a:xfrm>
          <a:noFill/>
          <a:ln/>
        </p:spPr>
        <p:txBody>
          <a:bodyPr/>
          <a:lstStyle/>
          <a:p>
            <a:pPr eaLnBrk="1" hangingPunct="1"/>
            <a:r>
              <a:rPr lang="en-US" smtClean="0"/>
              <a:t>Life Sciences focuses on protein separations</a:t>
            </a:r>
          </a:p>
          <a:p>
            <a:pPr eaLnBrk="1" hangingPunct="1"/>
            <a:r>
              <a:rPr lang="en-US" smtClean="0"/>
              <a:t>Just about every element on the periodic table is used in some Healthcare product…conversely, unavailability in any element will affect at least one GE Healthcare product line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We use more of everything.</a:t>
            </a:r>
          </a:p>
        </p:txBody>
      </p:sp>
      <p:sp>
        <p:nvSpPr>
          <p:cNvPr id="52228" name="Slide Number Placeholder 3"/>
          <p:cNvSpPr>
            <a:spLocks noGrp="1"/>
          </p:cNvSpPr>
          <p:nvPr>
            <p:ph type="sldNum" sz="quarter" idx="5"/>
          </p:nvPr>
        </p:nvSpPr>
        <p:spPr>
          <a:noFill/>
        </p:spPr>
        <p:txBody>
          <a:bodyPr/>
          <a:lstStyle/>
          <a:p>
            <a:pPr defTabSz="927100"/>
            <a:fld id="{00BE5E2E-C829-48E8-9F72-D89889893371}" type="slidenum">
              <a:rPr lang="en-US" smtClean="0"/>
              <a:pPr defTabSz="927100"/>
              <a:t>14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DCF06-B5AF-4E57-AD8A-A290C36C8467}" type="slidenum">
              <a:rPr lang="en-US"/>
              <a:pPr/>
              <a:t>19</a:t>
            </a:fld>
            <a:endParaRPr lang="en-US"/>
          </a:p>
        </p:txBody>
      </p:sp>
      <p:sp>
        <p:nvSpPr>
          <p:cNvPr id="113666" name="Rectangle 2"/>
          <p:cNvSpPr>
            <a:spLocks noGrp="1" noRot="1" noChangeAspect="1" noChangeArrowheads="1" noTextEdit="1"/>
          </p:cNvSpPr>
          <p:nvPr>
            <p:ph type="sldImg"/>
          </p:nvPr>
        </p:nvSpPr>
        <p:spPr>
          <a:xfrm>
            <a:off x="1158875" y="685800"/>
            <a:ext cx="4667250" cy="3500438"/>
          </a:xfrm>
          <a:ln/>
        </p:spPr>
      </p:sp>
      <p:sp>
        <p:nvSpPr>
          <p:cNvPr id="113667" name="Rectangle 3"/>
          <p:cNvSpPr>
            <a:spLocks noGrp="1" noChangeArrowheads="1"/>
          </p:cNvSpPr>
          <p:nvPr>
            <p:ph type="body" idx="1"/>
          </p:nvPr>
        </p:nvSpPr>
        <p:spPr>
          <a:xfrm>
            <a:off x="911225" y="4411348"/>
            <a:ext cx="5162550" cy="4187203"/>
          </a:xfrm>
        </p:spPr>
        <p:txBody>
          <a:bodyPr/>
          <a:lstStyle/>
          <a:p>
            <a:r>
              <a:rPr lang="en-US"/>
              <a:t>The committee conducted preliminary evaluations of eleven minerals. Rhodium was the most problematic, with platinum, palladium, the rare earths (lanthanides), and manganese also of significant concern.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1AB1D-DA4B-4BF2-BB49-AE076C486F00}" type="slidenum">
              <a:rPr lang="en-US" smtClean="0"/>
              <a:pPr/>
              <a:t>24</a:t>
            </a:fld>
            <a:endParaRPr lang="en-US"/>
          </a:p>
        </p:txBody>
      </p:sp>
    </p:spTree>
    <p:extLst>
      <p:ext uri="{BB962C8B-B14F-4D97-AF65-F5344CB8AC3E}">
        <p14:creationId xmlns:p14="http://schemas.microsoft.com/office/powerpoint/2010/main" val="78159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32500" lnSpcReduction="20000"/>
          </a:bodyPr>
          <a:lstStyle/>
          <a:p>
            <a:pPr eaLnBrk="1" fontAlgn="auto" hangingPunct="1">
              <a:spcBef>
                <a:spcPts val="0"/>
              </a:spcBef>
              <a:spcAft>
                <a:spcPts val="0"/>
              </a:spcAft>
              <a:defRPr/>
            </a:pPr>
            <a:r>
              <a:rPr lang="en-US" dirty="0" smtClean="0"/>
              <a:t>This is an example of quantifying one of the indicators on the Supply Risk axis. Source: The Economist. “Political Instability Index: Vulnerability to social and political unrest.” 2009. http://viewswire.eiu.com/site_info.asp?info_name=social_unrest_table&amp;page=noads&amp;rf=0</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This index (or its components) can be utilized for our purpose</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marL="290462" indent="-290462" eaLnBrk="1" fontAlgn="auto" hangingPunct="1">
              <a:spcBef>
                <a:spcPts val="0"/>
              </a:spcBef>
              <a:spcAft>
                <a:spcPts val="0"/>
              </a:spcAft>
              <a:buFontTx/>
              <a:buAutoNum type="romanUcPeriod"/>
              <a:defRPr/>
            </a:pPr>
            <a:r>
              <a:rPr lang="en-US" b="1" u="sng" dirty="0" smtClean="0"/>
              <a:t>Underlying vulnerability </a:t>
            </a:r>
          </a:p>
          <a:p>
            <a:pPr marL="755203" lvl="1" indent="-290462" eaLnBrk="1" fontAlgn="auto" hangingPunct="1">
              <a:spcBef>
                <a:spcPts val="0"/>
              </a:spcBef>
              <a:spcAft>
                <a:spcPts val="0"/>
              </a:spcAft>
              <a:defRPr/>
            </a:pPr>
            <a:r>
              <a:rPr lang="en-US" dirty="0" smtClean="0"/>
              <a:t>1. </a:t>
            </a:r>
            <a:r>
              <a:rPr lang="en-US" b="1" dirty="0" smtClean="0"/>
              <a:t>Inequality </a:t>
            </a:r>
            <a:r>
              <a:rPr lang="en-US" dirty="0" smtClean="0"/>
              <a:t>Measured by Gini coefficient</a:t>
            </a:r>
          </a:p>
          <a:p>
            <a:pPr marL="755203" lvl="1" indent="-290462" eaLnBrk="1" fontAlgn="auto" hangingPunct="1">
              <a:spcBef>
                <a:spcPts val="0"/>
              </a:spcBef>
              <a:spcAft>
                <a:spcPts val="0"/>
              </a:spcAft>
              <a:defRPr/>
            </a:pPr>
            <a:r>
              <a:rPr lang="en-US" dirty="0" smtClean="0"/>
              <a:t>	0 if lower than 40 </a:t>
            </a:r>
          </a:p>
          <a:p>
            <a:pPr marL="755203" lvl="1" indent="-290462" eaLnBrk="1" fontAlgn="auto" hangingPunct="1">
              <a:spcBef>
                <a:spcPts val="0"/>
              </a:spcBef>
              <a:spcAft>
                <a:spcPts val="0"/>
              </a:spcAft>
              <a:defRPr/>
            </a:pPr>
            <a:r>
              <a:rPr lang="en-US" dirty="0" smtClean="0"/>
              <a:t>	1 if 40-50 </a:t>
            </a:r>
          </a:p>
          <a:p>
            <a:pPr marL="755203" lvl="1" indent="-290462" eaLnBrk="1" fontAlgn="auto" hangingPunct="1">
              <a:spcBef>
                <a:spcPts val="0"/>
              </a:spcBef>
              <a:spcAft>
                <a:spcPts val="0"/>
              </a:spcAft>
              <a:defRPr/>
            </a:pPr>
            <a:r>
              <a:rPr lang="en-US" dirty="0" smtClean="0"/>
              <a:t>	2 if higher than 50 </a:t>
            </a:r>
          </a:p>
          <a:p>
            <a:pPr marL="755203" lvl="1" indent="-290462" eaLnBrk="1" fontAlgn="auto" hangingPunct="1">
              <a:spcBef>
                <a:spcPts val="0"/>
              </a:spcBef>
              <a:spcAft>
                <a:spcPts val="0"/>
              </a:spcAft>
              <a:defRPr/>
            </a:pPr>
            <a:r>
              <a:rPr lang="en-US" dirty="0" smtClean="0"/>
              <a:t>	Sources: World Bank, </a:t>
            </a:r>
            <a:r>
              <a:rPr lang="en-US" i="1" dirty="0" smtClean="0"/>
              <a:t>World Development Indicators 2008</a:t>
            </a:r>
            <a:r>
              <a:rPr lang="en-US" dirty="0" smtClean="0"/>
              <a:t>; Economist Intelligence Unit estimates. </a:t>
            </a:r>
          </a:p>
          <a:p>
            <a:pPr marL="755203" lvl="1" indent="-290462" eaLnBrk="1" fontAlgn="auto" hangingPunct="1">
              <a:spcBef>
                <a:spcPts val="0"/>
              </a:spcBef>
              <a:spcAft>
                <a:spcPts val="0"/>
              </a:spcAft>
              <a:defRPr/>
            </a:pPr>
            <a:r>
              <a:rPr lang="en-US" dirty="0" smtClean="0"/>
              <a:t>2. </a:t>
            </a:r>
            <a:r>
              <a:rPr lang="en-US" b="1" dirty="0" smtClean="0"/>
              <a:t>State history </a:t>
            </a:r>
            <a:r>
              <a:rPr lang="en-US" dirty="0" smtClean="0"/>
              <a:t>Measured according to date of independence </a:t>
            </a:r>
          </a:p>
          <a:p>
            <a:pPr marL="755203" lvl="1" indent="-290462" eaLnBrk="1" fontAlgn="auto" hangingPunct="1">
              <a:spcBef>
                <a:spcPts val="0"/>
              </a:spcBef>
              <a:spcAft>
                <a:spcPts val="0"/>
              </a:spcAft>
              <a:defRPr/>
            </a:pPr>
            <a:r>
              <a:rPr lang="en-US" dirty="0" smtClean="0"/>
              <a:t>	0 if before 1900 </a:t>
            </a:r>
          </a:p>
          <a:p>
            <a:pPr marL="755203" lvl="1" indent="-290462" eaLnBrk="1" fontAlgn="auto" hangingPunct="1">
              <a:spcBef>
                <a:spcPts val="0"/>
              </a:spcBef>
              <a:spcAft>
                <a:spcPts val="0"/>
              </a:spcAft>
              <a:defRPr/>
            </a:pPr>
            <a:r>
              <a:rPr lang="en-US" dirty="0" smtClean="0"/>
              <a:t>	1 if between 1900 and 1950 </a:t>
            </a:r>
          </a:p>
          <a:p>
            <a:pPr marL="755203" lvl="1" indent="-290462" eaLnBrk="1" fontAlgn="auto" hangingPunct="1">
              <a:spcBef>
                <a:spcPts val="0"/>
              </a:spcBef>
              <a:spcAft>
                <a:spcPts val="0"/>
              </a:spcAft>
              <a:defRPr/>
            </a:pPr>
            <a:r>
              <a:rPr lang="en-US" dirty="0" smtClean="0"/>
              <a:t>	2 if after 1950 </a:t>
            </a:r>
          </a:p>
          <a:p>
            <a:pPr marL="755203" lvl="1" indent="-290462" eaLnBrk="1" fontAlgn="auto" hangingPunct="1">
              <a:spcBef>
                <a:spcPts val="0"/>
              </a:spcBef>
              <a:spcAft>
                <a:spcPts val="0"/>
              </a:spcAft>
              <a:defRPr/>
            </a:pPr>
            <a:r>
              <a:rPr lang="en-US" dirty="0" smtClean="0"/>
              <a:t>	Source: CIA, </a:t>
            </a:r>
            <a:r>
              <a:rPr lang="en-US" i="1" dirty="0" smtClean="0"/>
              <a:t>Factbook</a:t>
            </a:r>
            <a:r>
              <a:rPr lang="en-US" dirty="0" smtClean="0"/>
              <a:t>. </a:t>
            </a:r>
          </a:p>
          <a:p>
            <a:pPr marL="755203" lvl="1" indent="-290462" eaLnBrk="1" fontAlgn="auto" hangingPunct="1">
              <a:spcBef>
                <a:spcPts val="0"/>
              </a:spcBef>
              <a:spcAft>
                <a:spcPts val="0"/>
              </a:spcAft>
              <a:defRPr/>
            </a:pPr>
            <a:r>
              <a:rPr lang="en-US" dirty="0" smtClean="0"/>
              <a:t>3. </a:t>
            </a:r>
            <a:r>
              <a:rPr lang="en-US" b="1" dirty="0" smtClean="0"/>
              <a:t>Corruption</a:t>
            </a:r>
            <a:r>
              <a:rPr lang="en-US" dirty="0" smtClean="0"/>
              <a:t> Economist Intelligence Unit ratings </a:t>
            </a:r>
          </a:p>
          <a:p>
            <a:pPr marL="755203" lvl="1" indent="-290462" eaLnBrk="1" fontAlgn="auto" hangingPunct="1">
              <a:spcBef>
                <a:spcPts val="0"/>
              </a:spcBef>
              <a:spcAft>
                <a:spcPts val="0"/>
              </a:spcAft>
              <a:defRPr/>
            </a:pPr>
            <a:r>
              <a:rPr lang="en-US" dirty="0" smtClean="0"/>
              <a:t>	0 for low </a:t>
            </a:r>
          </a:p>
          <a:p>
            <a:pPr marL="755203" lvl="1" indent="-290462" eaLnBrk="1" fontAlgn="auto" hangingPunct="1">
              <a:spcBef>
                <a:spcPts val="0"/>
              </a:spcBef>
              <a:spcAft>
                <a:spcPts val="0"/>
              </a:spcAft>
              <a:defRPr/>
            </a:pPr>
            <a:r>
              <a:rPr lang="en-US" dirty="0" smtClean="0"/>
              <a:t>	1 for moderate </a:t>
            </a:r>
          </a:p>
          <a:p>
            <a:pPr marL="755203" lvl="1" indent="-290462" eaLnBrk="1" fontAlgn="auto" hangingPunct="1">
              <a:spcBef>
                <a:spcPts val="0"/>
              </a:spcBef>
              <a:spcAft>
                <a:spcPts val="0"/>
              </a:spcAft>
              <a:defRPr/>
            </a:pPr>
            <a:r>
              <a:rPr lang="en-US" dirty="0" smtClean="0"/>
              <a:t>	2 for high </a:t>
            </a:r>
          </a:p>
          <a:p>
            <a:pPr marL="755203" lvl="1" indent="-290462" eaLnBrk="1" fontAlgn="auto" hangingPunct="1">
              <a:spcBef>
                <a:spcPts val="0"/>
              </a:spcBef>
              <a:spcAft>
                <a:spcPts val="0"/>
              </a:spcAft>
              <a:defRPr/>
            </a:pPr>
            <a:r>
              <a:rPr lang="en-US" dirty="0" smtClean="0"/>
              <a:t>	Source: Economist Intelligence Unit. </a:t>
            </a:r>
          </a:p>
          <a:p>
            <a:pPr marL="755203" lvl="1" indent="-290462" eaLnBrk="1" fontAlgn="auto" hangingPunct="1">
              <a:spcBef>
                <a:spcPts val="0"/>
              </a:spcBef>
              <a:spcAft>
                <a:spcPts val="0"/>
              </a:spcAft>
              <a:defRPr/>
            </a:pPr>
            <a:r>
              <a:rPr lang="en-US" dirty="0" smtClean="0"/>
              <a:t>4. </a:t>
            </a:r>
            <a:r>
              <a:rPr lang="en-US" b="1" dirty="0" smtClean="0"/>
              <a:t>Ethnic fragmentation </a:t>
            </a:r>
            <a:r>
              <a:rPr lang="en-US" dirty="0" smtClean="0"/>
              <a:t>Ethnic fractionalization index (0 to 100 scale) </a:t>
            </a:r>
          </a:p>
          <a:p>
            <a:pPr marL="755203" lvl="1" indent="-290462" eaLnBrk="1" fontAlgn="auto" hangingPunct="1">
              <a:spcBef>
                <a:spcPts val="0"/>
              </a:spcBef>
              <a:spcAft>
                <a:spcPts val="0"/>
              </a:spcAft>
              <a:defRPr/>
            </a:pPr>
            <a:r>
              <a:rPr lang="en-US" dirty="0" smtClean="0"/>
              <a:t>	0 if lower than 30 </a:t>
            </a:r>
          </a:p>
          <a:p>
            <a:pPr marL="755203" lvl="1" indent="-290462" eaLnBrk="1" fontAlgn="auto" hangingPunct="1">
              <a:spcBef>
                <a:spcPts val="0"/>
              </a:spcBef>
              <a:spcAft>
                <a:spcPts val="0"/>
              </a:spcAft>
              <a:defRPr/>
            </a:pPr>
            <a:r>
              <a:rPr lang="en-US" dirty="0" smtClean="0"/>
              <a:t>	1if 30 to 50 </a:t>
            </a:r>
          </a:p>
          <a:p>
            <a:pPr marL="755203" lvl="1" indent="-290462" eaLnBrk="1" fontAlgn="auto" hangingPunct="1">
              <a:spcBef>
                <a:spcPts val="0"/>
              </a:spcBef>
              <a:spcAft>
                <a:spcPts val="0"/>
              </a:spcAft>
              <a:defRPr/>
            </a:pPr>
            <a:r>
              <a:rPr lang="en-US" dirty="0" smtClean="0"/>
              <a:t>	2 if higher than 50 </a:t>
            </a:r>
          </a:p>
          <a:p>
            <a:pPr marL="755203" lvl="1" indent="-290462" eaLnBrk="1" fontAlgn="auto" hangingPunct="1">
              <a:spcBef>
                <a:spcPts val="0"/>
              </a:spcBef>
              <a:spcAft>
                <a:spcPts val="0"/>
              </a:spcAft>
              <a:defRPr/>
            </a:pPr>
            <a:r>
              <a:rPr lang="en-US" dirty="0" smtClean="0"/>
              <a:t>	Source: Alesina Alberto et al, "Fractionalization", </a:t>
            </a:r>
            <a:r>
              <a:rPr lang="en-US" i="1" dirty="0" smtClean="0"/>
              <a:t>NBER Working Paper 9411</a:t>
            </a:r>
            <a:r>
              <a:rPr lang="en-US" dirty="0" smtClean="0"/>
              <a:t>, 2003. </a:t>
            </a:r>
          </a:p>
          <a:p>
            <a:pPr marL="755203" lvl="1" indent="-290462" eaLnBrk="1" fontAlgn="auto" hangingPunct="1">
              <a:spcBef>
                <a:spcPts val="0"/>
              </a:spcBef>
              <a:spcAft>
                <a:spcPts val="0"/>
              </a:spcAft>
              <a:defRPr/>
            </a:pPr>
            <a:r>
              <a:rPr lang="en-US" dirty="0" smtClean="0"/>
              <a:t>5. </a:t>
            </a:r>
            <a:r>
              <a:rPr lang="en-US" b="1" dirty="0" smtClean="0"/>
              <a:t>Trust in institutions </a:t>
            </a:r>
            <a:r>
              <a:rPr lang="en-US" dirty="0" smtClean="0"/>
              <a:t>Percentage of population that trusts/has confidence in parliament </a:t>
            </a:r>
          </a:p>
          <a:p>
            <a:pPr marL="755203" lvl="1" indent="-290462" eaLnBrk="1" fontAlgn="auto" hangingPunct="1">
              <a:spcBef>
                <a:spcPts val="0"/>
              </a:spcBef>
              <a:spcAft>
                <a:spcPts val="0"/>
              </a:spcAft>
              <a:defRPr/>
            </a:pPr>
            <a:r>
              <a:rPr lang="en-US" dirty="0" smtClean="0"/>
              <a:t>	0 if more than 50% </a:t>
            </a:r>
          </a:p>
          <a:p>
            <a:pPr marL="755203" lvl="1" indent="-290462" eaLnBrk="1" fontAlgn="auto" hangingPunct="1">
              <a:spcBef>
                <a:spcPts val="0"/>
              </a:spcBef>
              <a:spcAft>
                <a:spcPts val="0"/>
              </a:spcAft>
              <a:defRPr/>
            </a:pPr>
            <a:r>
              <a:rPr lang="en-US" dirty="0" smtClean="0"/>
              <a:t>	1 30-50% </a:t>
            </a:r>
          </a:p>
          <a:p>
            <a:pPr marL="755203" lvl="1" indent="-290462" eaLnBrk="1" fontAlgn="auto" hangingPunct="1">
              <a:spcBef>
                <a:spcPts val="0"/>
              </a:spcBef>
              <a:spcAft>
                <a:spcPts val="0"/>
              </a:spcAft>
              <a:defRPr/>
            </a:pPr>
            <a:r>
              <a:rPr lang="en-US" dirty="0" smtClean="0"/>
              <a:t>	2 if less than 30% </a:t>
            </a:r>
          </a:p>
          <a:p>
            <a:pPr marL="755203" lvl="1" indent="-290462" eaLnBrk="1" fontAlgn="auto" hangingPunct="1">
              <a:spcBef>
                <a:spcPts val="0"/>
              </a:spcBef>
              <a:spcAft>
                <a:spcPts val="0"/>
              </a:spcAft>
              <a:defRPr/>
            </a:pPr>
            <a:r>
              <a:rPr lang="en-US" dirty="0" smtClean="0"/>
              <a:t>	Sources: The Euro, Latino, Africa and Asia Barometer polls; World Values Survey. </a:t>
            </a:r>
          </a:p>
          <a:p>
            <a:pPr marL="755203" lvl="1" indent="-290462" eaLnBrk="1" fontAlgn="auto" hangingPunct="1">
              <a:spcBef>
                <a:spcPts val="0"/>
              </a:spcBef>
              <a:spcAft>
                <a:spcPts val="0"/>
              </a:spcAft>
              <a:defRPr/>
            </a:pPr>
            <a:r>
              <a:rPr lang="en-US" dirty="0" smtClean="0"/>
              <a:t>6. </a:t>
            </a:r>
            <a:r>
              <a:rPr lang="en-US" b="1" dirty="0" smtClean="0"/>
              <a:t>Status of minorities </a:t>
            </a:r>
            <a:r>
              <a:rPr lang="en-US" dirty="0" smtClean="0"/>
              <a:t>High rates of economic or political discrimination against minorities. Based on latest available assessment &amp; scoring on  0 (no discrimination) to 4 (extreme discrimination) scale by Minorities at Risk Project (MRP). The MRP defines extreme discrimination (score of 4) if any minority group is subject to public policies that constitute formal exclusion and/or recurring repression, and that substantially restrict the groups' economic opportunities or political participation. There is significant discrimination (score of 3) if minority group suffers from significant poverty and under-representation owing to prevailing social practices by dominant group. </a:t>
            </a:r>
          </a:p>
          <a:p>
            <a:pPr marL="755203" lvl="1" indent="-290462" eaLnBrk="1" fontAlgn="auto" hangingPunct="1">
              <a:spcBef>
                <a:spcPts val="0"/>
              </a:spcBef>
              <a:spcAft>
                <a:spcPts val="0"/>
              </a:spcAft>
              <a:defRPr/>
            </a:pPr>
            <a:r>
              <a:rPr lang="en-US" dirty="0" smtClean="0"/>
              <a:t>		0 if low or no discrimination (MRP scores lower than 3) </a:t>
            </a:r>
          </a:p>
          <a:p>
            <a:pPr marL="755203" lvl="1" indent="-290462" eaLnBrk="1" fontAlgn="auto" hangingPunct="1">
              <a:spcBef>
                <a:spcPts val="0"/>
              </a:spcBef>
              <a:spcAft>
                <a:spcPts val="0"/>
              </a:spcAft>
              <a:defRPr/>
            </a:pPr>
            <a:r>
              <a:rPr lang="en-US" dirty="0" smtClean="0"/>
              <a:t>		1 if significant discrimination (if score of 3 by for any minority by MRP) </a:t>
            </a:r>
          </a:p>
          <a:p>
            <a:pPr marL="755203" lvl="1" indent="-290462" eaLnBrk="1" fontAlgn="auto" hangingPunct="1">
              <a:spcBef>
                <a:spcPts val="0"/>
              </a:spcBef>
              <a:spcAft>
                <a:spcPts val="0"/>
              </a:spcAft>
              <a:defRPr/>
            </a:pPr>
            <a:r>
              <a:rPr lang="en-US" dirty="0" smtClean="0"/>
              <a:t>		2 if extreme discrimination (if score of 4 for any minority by MRP) </a:t>
            </a:r>
          </a:p>
          <a:p>
            <a:pPr marL="755203" lvl="1" indent="-290462" eaLnBrk="1" fontAlgn="auto" hangingPunct="1">
              <a:spcBef>
                <a:spcPts val="0"/>
              </a:spcBef>
              <a:spcAft>
                <a:spcPts val="0"/>
              </a:spcAft>
              <a:defRPr/>
            </a:pPr>
            <a:r>
              <a:rPr lang="en-US" dirty="0" smtClean="0"/>
              <a:t>7. </a:t>
            </a:r>
            <a:r>
              <a:rPr lang="en-US" b="1" dirty="0" smtClean="0"/>
              <a:t>History of political instability </a:t>
            </a:r>
            <a:r>
              <a:rPr lang="en-US" dirty="0" smtClean="0"/>
              <a:t>Significant episodes or events of political instability (regime change) as recorded by Political Instability Task Force (PITF) </a:t>
            </a:r>
          </a:p>
          <a:p>
            <a:pPr marL="755203" lvl="1" indent="-290462" eaLnBrk="1" fontAlgn="auto" hangingPunct="1">
              <a:spcBef>
                <a:spcPts val="0"/>
              </a:spcBef>
              <a:spcAft>
                <a:spcPts val="0"/>
              </a:spcAft>
              <a:defRPr/>
            </a:pPr>
            <a:r>
              <a:rPr lang="en-US" dirty="0" smtClean="0"/>
              <a:t>	0 if no recorded episode </a:t>
            </a:r>
          </a:p>
          <a:p>
            <a:pPr marL="755203" lvl="1" indent="-290462" eaLnBrk="1" fontAlgn="auto" hangingPunct="1">
              <a:spcBef>
                <a:spcPts val="0"/>
              </a:spcBef>
              <a:spcAft>
                <a:spcPts val="0"/>
              </a:spcAft>
              <a:defRPr/>
            </a:pPr>
            <a:r>
              <a:rPr lang="en-US" dirty="0" smtClean="0"/>
              <a:t>	1 if one major episode </a:t>
            </a:r>
          </a:p>
          <a:p>
            <a:pPr marL="755203" lvl="1" indent="-290462" eaLnBrk="1" fontAlgn="auto" hangingPunct="1">
              <a:spcBef>
                <a:spcPts val="0"/>
              </a:spcBef>
              <a:spcAft>
                <a:spcPts val="0"/>
              </a:spcAft>
              <a:defRPr/>
            </a:pPr>
            <a:r>
              <a:rPr lang="en-US" dirty="0" smtClean="0"/>
              <a:t>	2 if two or more episodes </a:t>
            </a:r>
          </a:p>
          <a:p>
            <a:pPr marL="755203" lvl="1" indent="-290462" eaLnBrk="1" fontAlgn="auto" hangingPunct="1">
              <a:spcBef>
                <a:spcPts val="0"/>
              </a:spcBef>
              <a:spcAft>
                <a:spcPts val="0"/>
              </a:spcAft>
              <a:defRPr/>
            </a:pPr>
            <a:r>
              <a:rPr lang="en-US" dirty="0" smtClean="0"/>
              <a:t>	Source: PITF database. </a:t>
            </a:r>
          </a:p>
          <a:p>
            <a:pPr marL="755203" lvl="1" indent="-290462" eaLnBrk="1" fontAlgn="auto" hangingPunct="1">
              <a:spcBef>
                <a:spcPts val="0"/>
              </a:spcBef>
              <a:spcAft>
                <a:spcPts val="0"/>
              </a:spcAft>
              <a:defRPr/>
            </a:pPr>
            <a:r>
              <a:rPr lang="en-US" dirty="0" smtClean="0"/>
              <a:t>8. </a:t>
            </a:r>
            <a:r>
              <a:rPr lang="en-US" b="1" dirty="0" smtClean="0"/>
              <a:t>Proclivity to labor unrest</a:t>
            </a:r>
            <a:r>
              <a:rPr lang="en-US" dirty="0" smtClean="0"/>
              <a:t> Risk of labor unrest </a:t>
            </a:r>
          </a:p>
          <a:p>
            <a:pPr marL="755203" lvl="1" indent="-290462" eaLnBrk="1" fontAlgn="auto" hangingPunct="1">
              <a:spcBef>
                <a:spcPts val="0"/>
              </a:spcBef>
              <a:spcAft>
                <a:spcPts val="0"/>
              </a:spcAft>
              <a:defRPr/>
            </a:pPr>
            <a:r>
              <a:rPr lang="en-US" dirty="0" smtClean="0"/>
              <a:t>	0 if low </a:t>
            </a:r>
          </a:p>
          <a:p>
            <a:pPr marL="755203" lvl="1" indent="-290462" eaLnBrk="1" fontAlgn="auto" hangingPunct="1">
              <a:spcBef>
                <a:spcPts val="0"/>
              </a:spcBef>
              <a:spcAft>
                <a:spcPts val="0"/>
              </a:spcAft>
              <a:defRPr/>
            </a:pPr>
            <a:r>
              <a:rPr lang="en-US" dirty="0" smtClean="0"/>
              <a:t>	1 if moderate </a:t>
            </a:r>
          </a:p>
          <a:p>
            <a:pPr marL="755203" lvl="1" indent="-290462" eaLnBrk="1" fontAlgn="auto" hangingPunct="1">
              <a:spcBef>
                <a:spcPts val="0"/>
              </a:spcBef>
              <a:spcAft>
                <a:spcPts val="0"/>
              </a:spcAft>
              <a:defRPr/>
            </a:pPr>
            <a:r>
              <a:rPr lang="en-US" dirty="0" smtClean="0"/>
              <a:t>	2 if high </a:t>
            </a:r>
          </a:p>
          <a:p>
            <a:pPr marL="755203" lvl="1" indent="-290462" eaLnBrk="1" fontAlgn="auto" hangingPunct="1">
              <a:spcBef>
                <a:spcPts val="0"/>
              </a:spcBef>
              <a:spcAft>
                <a:spcPts val="0"/>
              </a:spcAft>
              <a:defRPr/>
            </a:pPr>
            <a:r>
              <a:rPr lang="en-US" dirty="0" smtClean="0"/>
              <a:t>	Source: Economist Intelligence Unit, Risk Briefing. </a:t>
            </a:r>
          </a:p>
          <a:p>
            <a:pPr marL="755203" lvl="1" indent="-290462" eaLnBrk="1" fontAlgn="auto" hangingPunct="1">
              <a:spcBef>
                <a:spcPts val="0"/>
              </a:spcBef>
              <a:spcAft>
                <a:spcPts val="0"/>
              </a:spcAft>
              <a:defRPr/>
            </a:pPr>
            <a:r>
              <a:rPr lang="en-US" dirty="0" smtClean="0"/>
              <a:t>9. </a:t>
            </a:r>
            <a:r>
              <a:rPr lang="en-US" b="1" dirty="0" smtClean="0"/>
              <a:t>Level of social provision </a:t>
            </a:r>
            <a:r>
              <a:rPr lang="en-US" dirty="0" smtClean="0"/>
              <a:t>Measured on the basis of the "expected" infant mortality rate; based on residuals from a regression of the natural logarithm of the infant mortality rate on the logarithm of GPP per head US$ at purchasing power parity (PPP) for 2006. </a:t>
            </a:r>
          </a:p>
          <a:p>
            <a:pPr marL="755203" lvl="1" indent="-290462" eaLnBrk="1" fontAlgn="auto" hangingPunct="1">
              <a:spcBef>
                <a:spcPts val="0"/>
              </a:spcBef>
              <a:spcAft>
                <a:spcPts val="0"/>
              </a:spcAft>
              <a:defRPr/>
            </a:pPr>
            <a:r>
              <a:rPr lang="en-US" dirty="0" smtClean="0"/>
              <a:t>		0 if the actual infant mortality rate is lower than predicted, or if the actual rate does not exceed the predicted rate by a significant 	margin </a:t>
            </a:r>
          </a:p>
          <a:p>
            <a:pPr marL="755203" lvl="1" indent="-290462" eaLnBrk="1" fontAlgn="auto" hangingPunct="1">
              <a:spcBef>
                <a:spcPts val="0"/>
              </a:spcBef>
              <a:spcAft>
                <a:spcPts val="0"/>
              </a:spcAft>
              <a:defRPr/>
            </a:pPr>
            <a:r>
              <a:rPr lang="en-US" dirty="0" smtClean="0"/>
              <a:t>		1 if ratio between actual and predicted infant mortality rate is greater than 1.1 but less than 1.5 </a:t>
            </a:r>
          </a:p>
          <a:p>
            <a:pPr marL="755203" lvl="1" indent="-290462" eaLnBrk="1" fontAlgn="auto" hangingPunct="1">
              <a:spcBef>
                <a:spcPts val="0"/>
              </a:spcBef>
              <a:spcAft>
                <a:spcPts val="0"/>
              </a:spcAft>
              <a:defRPr/>
            </a:pPr>
            <a:r>
              <a:rPr lang="en-US" dirty="0" smtClean="0"/>
              <a:t>		2 if ratio between actual and predicted infant mortality rate is greater than 1.5 </a:t>
            </a:r>
          </a:p>
          <a:p>
            <a:pPr marL="755203" lvl="1" indent="-290462" eaLnBrk="1" fontAlgn="auto" hangingPunct="1">
              <a:spcBef>
                <a:spcPts val="0"/>
              </a:spcBef>
              <a:spcAft>
                <a:spcPts val="0"/>
              </a:spcAft>
              <a:defRPr/>
            </a:pPr>
            <a:r>
              <a:rPr lang="en-US" dirty="0" smtClean="0"/>
              <a:t>	Sources: Economist Intelligence Unit; World Bank, </a:t>
            </a:r>
            <a:r>
              <a:rPr lang="en-US" i="1" dirty="0" smtClean="0"/>
              <a:t>World Development Indicators 2008</a:t>
            </a:r>
            <a:r>
              <a:rPr lang="en-US" dirty="0" smtClean="0"/>
              <a:t>. </a:t>
            </a:r>
          </a:p>
          <a:p>
            <a:pPr marL="755203" lvl="1" indent="-290462" eaLnBrk="1" fontAlgn="auto" hangingPunct="1">
              <a:spcBef>
                <a:spcPts val="0"/>
              </a:spcBef>
              <a:spcAft>
                <a:spcPts val="0"/>
              </a:spcAft>
              <a:defRPr/>
            </a:pPr>
            <a:r>
              <a:rPr lang="en-US" dirty="0" smtClean="0"/>
              <a:t>10. </a:t>
            </a:r>
            <a:r>
              <a:rPr lang="en-US" b="1" dirty="0" smtClean="0"/>
              <a:t>A country's neighborhood</a:t>
            </a:r>
            <a:r>
              <a:rPr lang="en-US" dirty="0" smtClean="0"/>
              <a:t> Based on the average vulnerability index (calculated on the basis of all indicators except the neighborhood indicator) for all of the country's geographic neighbors. </a:t>
            </a:r>
          </a:p>
          <a:p>
            <a:pPr marL="755203" lvl="1" indent="-290462" eaLnBrk="1" fontAlgn="auto" hangingPunct="1">
              <a:spcBef>
                <a:spcPts val="0"/>
              </a:spcBef>
              <a:spcAft>
                <a:spcPts val="0"/>
              </a:spcAft>
              <a:defRPr/>
            </a:pPr>
            <a:r>
              <a:rPr lang="en-US" dirty="0" smtClean="0"/>
              <a:t>		0 if index is less than 5.8 </a:t>
            </a:r>
          </a:p>
          <a:p>
            <a:pPr marL="755203" lvl="1" indent="-290462" eaLnBrk="1" fontAlgn="auto" hangingPunct="1">
              <a:spcBef>
                <a:spcPts val="0"/>
              </a:spcBef>
              <a:spcAft>
                <a:spcPts val="0"/>
              </a:spcAft>
              <a:defRPr/>
            </a:pPr>
            <a:r>
              <a:rPr lang="en-US" dirty="0" smtClean="0"/>
              <a:t>		1 if index is 5.8 to 6.3 </a:t>
            </a:r>
          </a:p>
          <a:p>
            <a:pPr marL="755203" lvl="1" indent="-290462" eaLnBrk="1" fontAlgn="auto" hangingPunct="1">
              <a:spcBef>
                <a:spcPts val="0"/>
              </a:spcBef>
              <a:spcAft>
                <a:spcPts val="0"/>
              </a:spcAft>
              <a:defRPr/>
            </a:pPr>
            <a:r>
              <a:rPr lang="en-US" dirty="0" smtClean="0"/>
              <a:t>		2 if index is higher than 6.3</a:t>
            </a:r>
          </a:p>
          <a:p>
            <a:pPr marL="755203" lvl="1" indent="-290462" eaLnBrk="1" fontAlgn="auto" hangingPunct="1">
              <a:spcBef>
                <a:spcPts val="0"/>
              </a:spcBef>
              <a:spcAft>
                <a:spcPts val="0"/>
              </a:spcAft>
              <a:defRPr/>
            </a:pPr>
            <a:r>
              <a:rPr lang="en-US" dirty="0" smtClean="0"/>
              <a:t>		 Source: Economist Intelligence Unit. </a:t>
            </a:r>
          </a:p>
          <a:p>
            <a:pPr marL="755203" lvl="1" indent="-290462" eaLnBrk="1" fontAlgn="auto" hangingPunct="1">
              <a:spcBef>
                <a:spcPts val="0"/>
              </a:spcBef>
              <a:spcAft>
                <a:spcPts val="0"/>
              </a:spcAft>
              <a:defRPr/>
            </a:pPr>
            <a:r>
              <a:rPr lang="en-US" dirty="0" smtClean="0"/>
              <a:t>11. </a:t>
            </a:r>
            <a:r>
              <a:rPr lang="en-US" b="1" dirty="0" smtClean="0"/>
              <a:t>Regime type </a:t>
            </a:r>
            <a:r>
              <a:rPr lang="en-US" dirty="0" smtClean="0"/>
              <a:t>Based on classification of political regimes, according to the Economist Intelligence Unit's Index of Democracy </a:t>
            </a:r>
          </a:p>
          <a:p>
            <a:pPr marL="755203" lvl="1" indent="-290462" eaLnBrk="1" fontAlgn="auto" hangingPunct="1">
              <a:spcBef>
                <a:spcPts val="0"/>
              </a:spcBef>
              <a:spcAft>
                <a:spcPts val="0"/>
              </a:spcAft>
              <a:defRPr/>
            </a:pPr>
            <a:r>
              <a:rPr lang="en-US" dirty="0" smtClean="0"/>
              <a:t>	0 if either a full democracy or authoritarian regime </a:t>
            </a:r>
          </a:p>
          <a:p>
            <a:pPr marL="755203" lvl="1" indent="-290462" eaLnBrk="1" fontAlgn="auto" hangingPunct="1">
              <a:spcBef>
                <a:spcPts val="0"/>
              </a:spcBef>
              <a:spcAft>
                <a:spcPts val="0"/>
              </a:spcAft>
              <a:defRPr/>
            </a:pPr>
            <a:r>
              <a:rPr lang="en-US" dirty="0" smtClean="0"/>
              <a:t>	2 if either a non-consolidated, "flawed" democracy or a hybrid regime (neither a democracy nor an autocracy) </a:t>
            </a:r>
          </a:p>
          <a:p>
            <a:pPr marL="755203" lvl="1" indent="-290462" eaLnBrk="1" fontAlgn="auto" hangingPunct="1">
              <a:spcBef>
                <a:spcPts val="0"/>
              </a:spcBef>
              <a:spcAft>
                <a:spcPts val="0"/>
              </a:spcAft>
              <a:defRPr/>
            </a:pPr>
            <a:r>
              <a:rPr lang="en-US" dirty="0" smtClean="0"/>
              <a:t>	Source: Economist Intelligence Unit. </a:t>
            </a:r>
          </a:p>
          <a:p>
            <a:pPr marL="755203" lvl="1" indent="-290462" eaLnBrk="1" fontAlgn="auto" hangingPunct="1">
              <a:spcBef>
                <a:spcPts val="0"/>
              </a:spcBef>
              <a:spcAft>
                <a:spcPts val="0"/>
              </a:spcAft>
              <a:defRPr/>
            </a:pPr>
            <a:r>
              <a:rPr lang="en-US" dirty="0" smtClean="0"/>
              <a:t>12.</a:t>
            </a:r>
            <a:r>
              <a:rPr lang="en-US" b="1" dirty="0" smtClean="0"/>
              <a:t>Regime type and factionalism</a:t>
            </a:r>
            <a:r>
              <a:rPr lang="en-US" dirty="0" smtClean="0"/>
              <a:t> The interaction of regime type with the existence of political factionalism (according to Polity IV database). According to Polity, factionalism is defined as polities with parochial (possibly, but not necessarily, ethnic-based) political factions that regularly compete for political influence to promote </a:t>
            </a:r>
            <a:r>
              <a:rPr lang="en-US" dirty="0" err="1" smtClean="0"/>
              <a:t>particularist</a:t>
            </a:r>
            <a:r>
              <a:rPr lang="en-US" dirty="0" smtClean="0"/>
              <a:t> agendas and favor heavily group members to the detriment of a common agenda. </a:t>
            </a:r>
          </a:p>
          <a:p>
            <a:pPr marL="755203" lvl="1" indent="-290462" eaLnBrk="1" fontAlgn="auto" hangingPunct="1">
              <a:spcBef>
                <a:spcPts val="0"/>
              </a:spcBef>
              <a:spcAft>
                <a:spcPts val="0"/>
              </a:spcAft>
              <a:defRPr/>
            </a:pPr>
            <a:r>
              <a:rPr lang="en-US" dirty="0" smtClean="0"/>
              <a:t>		4 if a country is both an intermediate regime and suffers from factionalism</a:t>
            </a:r>
          </a:p>
          <a:p>
            <a:pPr marL="755203" lvl="1" indent="-290462" eaLnBrk="1" fontAlgn="auto" hangingPunct="1">
              <a:spcBef>
                <a:spcPts val="0"/>
              </a:spcBef>
              <a:spcAft>
                <a:spcPts val="0"/>
              </a:spcAft>
              <a:defRPr/>
            </a:pPr>
            <a:r>
              <a:rPr lang="en-US" dirty="0" smtClean="0"/>
              <a:t>	 	0 if not </a:t>
            </a:r>
          </a:p>
          <a:p>
            <a:pPr marL="755203" lvl="1" indent="-290462" eaLnBrk="1" fontAlgn="auto" hangingPunct="1">
              <a:spcBef>
                <a:spcPts val="0"/>
              </a:spcBef>
              <a:spcAft>
                <a:spcPts val="0"/>
              </a:spcAft>
              <a:defRPr/>
            </a:pPr>
            <a:r>
              <a:rPr lang="en-US" dirty="0" smtClean="0"/>
              <a:t>II</a:t>
            </a:r>
            <a:r>
              <a:rPr lang="en-US" b="1" u="sng" dirty="0" smtClean="0"/>
              <a:t>. Economic distress </a:t>
            </a:r>
          </a:p>
          <a:p>
            <a:pPr marL="755203" lvl="1" indent="-290462" eaLnBrk="1" fontAlgn="auto" hangingPunct="1">
              <a:spcBef>
                <a:spcPts val="0"/>
              </a:spcBef>
              <a:spcAft>
                <a:spcPts val="0"/>
              </a:spcAft>
              <a:buFontTx/>
              <a:buAutoNum type="arabicPeriod"/>
              <a:defRPr/>
            </a:pPr>
            <a:r>
              <a:rPr lang="en-US" b="1" dirty="0" smtClean="0"/>
              <a:t>Growth in incomes </a:t>
            </a:r>
            <a:r>
              <a:rPr lang="en-US" dirty="0" smtClean="0"/>
              <a:t>Growth in real GDP per head in 2009 0if forecast growth in real GDP per head is positive, with minimal risks that it could be negative </a:t>
            </a:r>
          </a:p>
          <a:p>
            <a:pPr marL="1219943" lvl="2" indent="-290462" eaLnBrk="1" fontAlgn="auto" hangingPunct="1">
              <a:spcBef>
                <a:spcPts val="0"/>
              </a:spcBef>
              <a:spcAft>
                <a:spcPts val="0"/>
              </a:spcAft>
              <a:defRPr/>
            </a:pPr>
            <a:r>
              <a:rPr lang="en-US" dirty="0" smtClean="0"/>
              <a:t>1 if a fall in GDP per head is forecast or there is a significant risk of that occurring, but the decline is less than by 4% </a:t>
            </a:r>
          </a:p>
          <a:p>
            <a:pPr marL="1219943" lvl="2" indent="-290462" eaLnBrk="1" fontAlgn="auto" hangingPunct="1">
              <a:spcBef>
                <a:spcPts val="0"/>
              </a:spcBef>
              <a:spcAft>
                <a:spcPts val="0"/>
              </a:spcAft>
              <a:defRPr/>
            </a:pPr>
            <a:r>
              <a:rPr lang="en-US" dirty="0" smtClean="0"/>
              <a:t>2 if a forecast decline in GDP per head is greater than by 4% or there is a significant risk that this could occur </a:t>
            </a:r>
          </a:p>
          <a:p>
            <a:pPr marL="1219943" lvl="2" indent="-290462" eaLnBrk="1" fontAlgn="auto" hangingPunct="1">
              <a:spcBef>
                <a:spcPts val="0"/>
              </a:spcBef>
              <a:spcAft>
                <a:spcPts val="0"/>
              </a:spcAft>
              <a:defRPr/>
            </a:pPr>
            <a:r>
              <a:rPr lang="en-US" dirty="0" smtClean="0"/>
              <a:t>Source: Economist Intelligence Unit. </a:t>
            </a:r>
          </a:p>
          <a:p>
            <a:pPr marL="755203" lvl="1" indent="-290462" eaLnBrk="1" fontAlgn="auto" hangingPunct="1">
              <a:spcBef>
                <a:spcPts val="0"/>
              </a:spcBef>
              <a:spcAft>
                <a:spcPts val="0"/>
              </a:spcAft>
              <a:defRPr/>
            </a:pPr>
            <a:r>
              <a:rPr lang="en-US" dirty="0" smtClean="0"/>
              <a:t>2. </a:t>
            </a:r>
            <a:r>
              <a:rPr lang="en-US" b="1" dirty="0" smtClean="0"/>
              <a:t>Unemployment rate</a:t>
            </a:r>
            <a:r>
              <a:rPr lang="en-US" dirty="0" smtClean="0"/>
              <a:t>, %. </a:t>
            </a:r>
          </a:p>
          <a:p>
            <a:pPr marL="755203" lvl="1" indent="-290462" eaLnBrk="1" fontAlgn="auto" hangingPunct="1">
              <a:spcBef>
                <a:spcPts val="0"/>
              </a:spcBef>
              <a:spcAft>
                <a:spcPts val="0"/>
              </a:spcAft>
              <a:defRPr/>
            </a:pPr>
            <a:r>
              <a:rPr lang="en-US" dirty="0" smtClean="0"/>
              <a:t>	0 if forecast unemployment rate is less than 6% and there are only minimal risks that it could be higher than 6% </a:t>
            </a:r>
          </a:p>
          <a:p>
            <a:pPr marL="755203" lvl="1" indent="-290462" eaLnBrk="1" fontAlgn="auto" hangingPunct="1">
              <a:spcBef>
                <a:spcPts val="0"/>
              </a:spcBef>
              <a:spcAft>
                <a:spcPts val="0"/>
              </a:spcAft>
              <a:defRPr/>
            </a:pPr>
            <a:r>
              <a:rPr lang="en-US" dirty="0" smtClean="0"/>
              <a:t>	1 if a forecast unemployment rate is higher than 6% or there is a significant risk of that occurring, but the rate does not surpass 10% </a:t>
            </a:r>
          </a:p>
          <a:p>
            <a:pPr marL="755203" lvl="1" indent="-290462" eaLnBrk="1" fontAlgn="auto" hangingPunct="1">
              <a:spcBef>
                <a:spcPts val="0"/>
              </a:spcBef>
              <a:spcAft>
                <a:spcPts val="0"/>
              </a:spcAft>
              <a:defRPr/>
            </a:pPr>
            <a:r>
              <a:rPr lang="en-US" dirty="0" smtClean="0"/>
              <a:t>	2 if a forecast unemployment rate is higher than 10% or there is a significant risk that this could occur </a:t>
            </a:r>
          </a:p>
          <a:p>
            <a:pPr marL="755203" lvl="1" indent="-290462" eaLnBrk="1" fontAlgn="auto" hangingPunct="1">
              <a:spcBef>
                <a:spcPts val="0"/>
              </a:spcBef>
              <a:spcAft>
                <a:spcPts val="0"/>
              </a:spcAft>
              <a:defRPr/>
            </a:pPr>
            <a:r>
              <a:rPr lang="en-US" dirty="0" smtClean="0"/>
              <a:t>	Sources: Economist Intelligence Unit; International </a:t>
            </a:r>
            <a:r>
              <a:rPr lang="en-US" dirty="0" err="1" smtClean="0"/>
              <a:t>Labour</a:t>
            </a:r>
            <a:r>
              <a:rPr lang="en-US" dirty="0" smtClean="0"/>
              <a:t> </a:t>
            </a:r>
            <a:r>
              <a:rPr lang="en-US" dirty="0" err="1" smtClean="0"/>
              <a:t>Organisation</a:t>
            </a:r>
            <a:r>
              <a:rPr lang="en-US" dirty="0" smtClean="0"/>
              <a:t>.</a:t>
            </a:r>
          </a:p>
          <a:p>
            <a:pPr marL="755203" lvl="1" indent="-290462" eaLnBrk="1" fontAlgn="auto" hangingPunct="1">
              <a:spcBef>
                <a:spcPts val="0"/>
              </a:spcBef>
              <a:spcAft>
                <a:spcPts val="0"/>
              </a:spcAft>
              <a:defRPr/>
            </a:pPr>
            <a:r>
              <a:rPr lang="en-US" dirty="0" smtClean="0"/>
              <a:t> 3. </a:t>
            </a:r>
            <a:r>
              <a:rPr lang="en-US" b="1" dirty="0" smtClean="0"/>
              <a:t>Level of income per head Measured </a:t>
            </a:r>
            <a:r>
              <a:rPr lang="en-US" dirty="0" smtClean="0"/>
              <a:t>by GDP per head at PPP, US$ in 2007, on the assumption that richer countries can more easily withstand economic distress </a:t>
            </a:r>
          </a:p>
          <a:p>
            <a:pPr marL="755203" lvl="1" indent="-290462" eaLnBrk="1" fontAlgn="auto" hangingPunct="1">
              <a:spcBef>
                <a:spcPts val="0"/>
              </a:spcBef>
              <a:spcAft>
                <a:spcPts val="0"/>
              </a:spcAft>
              <a:defRPr/>
            </a:pPr>
            <a:r>
              <a:rPr lang="en-US" dirty="0" smtClean="0"/>
              <a:t>	0 if more than US$12,000 </a:t>
            </a:r>
          </a:p>
          <a:p>
            <a:pPr marL="755203" lvl="1" indent="-290462" eaLnBrk="1" fontAlgn="auto" hangingPunct="1">
              <a:spcBef>
                <a:spcPts val="0"/>
              </a:spcBef>
              <a:spcAft>
                <a:spcPts val="0"/>
              </a:spcAft>
              <a:defRPr/>
            </a:pPr>
            <a:r>
              <a:rPr lang="en-US" dirty="0" smtClean="0"/>
              <a:t>	1 if between US$3,000 and US$12,000 </a:t>
            </a:r>
          </a:p>
          <a:p>
            <a:pPr marL="755203" lvl="1" indent="-290462" eaLnBrk="1" fontAlgn="auto" hangingPunct="1">
              <a:spcBef>
                <a:spcPts val="0"/>
              </a:spcBef>
              <a:spcAft>
                <a:spcPts val="0"/>
              </a:spcAft>
              <a:defRPr/>
            </a:pPr>
            <a:r>
              <a:rPr lang="en-US" dirty="0" smtClean="0"/>
              <a:t>	2 if less than US$3,000</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47108" name="Slide Number Placeholder 3"/>
          <p:cNvSpPr>
            <a:spLocks noGrp="1"/>
          </p:cNvSpPr>
          <p:nvPr>
            <p:ph type="sldNum" sz="quarter" idx="5"/>
          </p:nvPr>
        </p:nvSpPr>
        <p:spPr>
          <a:noFill/>
        </p:spPr>
        <p:txBody>
          <a:bodyPr/>
          <a:lstStyle/>
          <a:p>
            <a:fld id="{C0D15869-79C2-4D61-8AD4-4423227D2934}" type="slidenum">
              <a:rPr lang="en-US" smtClean="0"/>
              <a:pPr/>
              <a:t>25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2772" name="Slide Number Placeholder 3"/>
          <p:cNvSpPr>
            <a:spLocks noGrp="1"/>
          </p:cNvSpPr>
          <p:nvPr>
            <p:ph type="sldNum" sz="quarter" idx="5"/>
          </p:nvPr>
        </p:nvSpPr>
        <p:spPr>
          <a:noFill/>
        </p:spPr>
        <p:txBody>
          <a:bodyPr/>
          <a:lstStyle/>
          <a:p>
            <a:fld id="{C258D02B-7A18-404D-B84A-B6692A5240B6}" type="slidenum">
              <a:rPr lang="en-US" smtClean="0"/>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4F535F-16C2-4AF4-8A42-D51121455A6B}"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F535F-16C2-4AF4-8A42-D51121455A6B}"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F535F-16C2-4AF4-8A42-D51121455A6B}"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F535F-16C2-4AF4-8A42-D51121455A6B}"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F535F-16C2-4AF4-8A42-D51121455A6B}"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F535F-16C2-4AF4-8A42-D51121455A6B}"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4F535F-16C2-4AF4-8A42-D51121455A6B}"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4F535F-16C2-4AF4-8A42-D51121455A6B}"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F535F-16C2-4AF4-8A42-D51121455A6B}"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F535F-16C2-4AF4-8A42-D51121455A6B}"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F535F-16C2-4AF4-8A42-D51121455A6B}"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35A0C-AEC2-4423-A4D3-663516CE4E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F535F-16C2-4AF4-8A42-D51121455A6B}"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35A0C-AEC2-4423-A4D3-663516CE4E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wmf"/><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1.png"/><Relationship Id="rId5" Type="http://schemas.openxmlformats.org/officeDocument/2006/relationships/tags" Target="../tags/tag5.xml"/><Relationship Id="rId10" Type="http://schemas.openxmlformats.org/officeDocument/2006/relationships/image" Target="../media/image50.png"/><Relationship Id="rId4" Type="http://schemas.openxmlformats.org/officeDocument/2006/relationships/tags" Target="../tags/tag4.xml"/><Relationship Id="rId9"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6" descr="nickel_products"/>
          <p:cNvPicPr>
            <a:picLocks noChangeAspect="1" noChangeArrowheads="1"/>
          </p:cNvPicPr>
          <p:nvPr/>
        </p:nvPicPr>
        <p:blipFill>
          <a:blip r:embed="rId2">
            <a:lum bright="48000" contrast="6000"/>
          </a:blip>
          <a:srcRect/>
          <a:stretch>
            <a:fillRect/>
          </a:stretch>
        </p:blipFill>
        <p:spPr bwMode="auto">
          <a:xfrm>
            <a:off x="0" y="1212850"/>
            <a:ext cx="9144000" cy="5645150"/>
          </a:xfrm>
          <a:prstGeom prst="rect">
            <a:avLst/>
          </a:prstGeom>
          <a:noFill/>
          <a:ln w="9525">
            <a:noFill/>
            <a:miter lim="800000"/>
            <a:headEnd/>
            <a:tailEnd/>
          </a:ln>
        </p:spPr>
      </p:pic>
      <p:sp>
        <p:nvSpPr>
          <p:cNvPr id="4099" name="Text Box 1027"/>
          <p:cNvSpPr txBox="1">
            <a:spLocks noChangeArrowheads="1"/>
          </p:cNvSpPr>
          <p:nvPr/>
        </p:nvSpPr>
        <p:spPr bwMode="auto">
          <a:xfrm>
            <a:off x="381000" y="2057400"/>
            <a:ext cx="8382000" cy="4647426"/>
          </a:xfrm>
          <a:prstGeom prst="rect">
            <a:avLst/>
          </a:prstGeom>
          <a:noFill/>
          <a:ln w="9525">
            <a:noFill/>
            <a:miter lim="800000"/>
            <a:headEnd/>
            <a:tailEnd/>
          </a:ln>
        </p:spPr>
        <p:txBody>
          <a:bodyPr wrap="square">
            <a:spAutoFit/>
          </a:bodyPr>
          <a:lstStyle/>
          <a:p>
            <a:pPr algn="ctr">
              <a:spcAft>
                <a:spcPct val="50000"/>
              </a:spcAft>
            </a:pPr>
            <a:r>
              <a:rPr lang="en-US" sz="4000" b="1" dirty="0" smtClean="0">
                <a:solidFill>
                  <a:srgbClr val="003399"/>
                </a:solidFill>
              </a:rPr>
              <a:t>Assessing the </a:t>
            </a:r>
          </a:p>
          <a:p>
            <a:pPr algn="ctr">
              <a:spcAft>
                <a:spcPct val="50000"/>
              </a:spcAft>
            </a:pPr>
            <a:r>
              <a:rPr lang="en-US" sz="4000" b="1" dirty="0" smtClean="0">
                <a:solidFill>
                  <a:srgbClr val="003399"/>
                </a:solidFill>
              </a:rPr>
              <a:t>Criticality of Metals</a:t>
            </a:r>
            <a:endParaRPr lang="en-US" sz="4000" b="1" dirty="0">
              <a:solidFill>
                <a:srgbClr val="003399"/>
              </a:solidFill>
            </a:endParaRPr>
          </a:p>
          <a:p>
            <a:pPr algn="ctr">
              <a:spcAft>
                <a:spcPct val="50000"/>
              </a:spcAft>
            </a:pPr>
            <a:r>
              <a:rPr lang="en-US" sz="5400" b="1" dirty="0">
                <a:solidFill>
                  <a:srgbClr val="003399"/>
                </a:solidFill>
              </a:rPr>
              <a:t/>
            </a:r>
            <a:br>
              <a:rPr lang="en-US" sz="5400" b="1" dirty="0">
                <a:solidFill>
                  <a:srgbClr val="003399"/>
                </a:solidFill>
              </a:rPr>
            </a:br>
            <a:endParaRPr lang="en-US" sz="2000" dirty="0"/>
          </a:p>
          <a:p>
            <a:pPr algn="ctr">
              <a:spcAft>
                <a:spcPct val="50000"/>
              </a:spcAft>
            </a:pPr>
            <a:r>
              <a:rPr lang="en-US" sz="2400" b="1" dirty="0">
                <a:solidFill>
                  <a:srgbClr val="003399"/>
                </a:solidFill>
              </a:rPr>
              <a:t>Thomas E. </a:t>
            </a:r>
            <a:r>
              <a:rPr lang="en-US" sz="2400" b="1" dirty="0" err="1">
                <a:solidFill>
                  <a:srgbClr val="003399"/>
                </a:solidFill>
              </a:rPr>
              <a:t>Graedel</a:t>
            </a:r>
            <a:endParaRPr lang="en-US" sz="2400" b="1" dirty="0">
              <a:solidFill>
                <a:srgbClr val="003399"/>
              </a:solidFill>
            </a:endParaRPr>
          </a:p>
          <a:p>
            <a:pPr algn="ctr">
              <a:spcAft>
                <a:spcPct val="50000"/>
              </a:spcAft>
            </a:pPr>
            <a:r>
              <a:rPr lang="en-US" sz="2400" b="1" dirty="0" smtClean="0">
                <a:solidFill>
                  <a:srgbClr val="003399"/>
                </a:solidFill>
              </a:rPr>
              <a:t>Yale University</a:t>
            </a:r>
            <a:endParaRPr lang="en-US" sz="2400" b="1" dirty="0">
              <a:solidFill>
                <a:srgbClr val="003399"/>
              </a:solidFill>
            </a:endParaRPr>
          </a:p>
          <a:p>
            <a:pPr algn="ctr">
              <a:spcAft>
                <a:spcPct val="50000"/>
              </a:spcAft>
            </a:pPr>
            <a:endParaRPr lang="en-US" sz="2000" b="1" dirty="0">
              <a:solidFill>
                <a:srgbClr val="003399"/>
              </a:solidFill>
            </a:endParaRPr>
          </a:p>
        </p:txBody>
      </p:sp>
      <p:sp>
        <p:nvSpPr>
          <p:cNvPr id="4100" name="Rectangle 1028"/>
          <p:cNvSpPr>
            <a:spLocks noChangeArrowheads="1"/>
          </p:cNvSpPr>
          <p:nvPr/>
        </p:nvSpPr>
        <p:spPr bwMode="auto">
          <a:xfrm>
            <a:off x="4229100" y="3057525"/>
            <a:ext cx="9144000" cy="0"/>
          </a:xfrm>
          <a:prstGeom prst="rect">
            <a:avLst/>
          </a:prstGeom>
          <a:noFill/>
          <a:ln w="9525">
            <a:noFill/>
            <a:miter lim="800000"/>
            <a:headEnd/>
            <a:tailEnd/>
          </a:ln>
        </p:spPr>
        <p:txBody>
          <a:bodyPr>
            <a:spAutoFit/>
          </a:bodyPr>
          <a:lstStyle/>
          <a:p>
            <a:endParaRPr lang="en-US"/>
          </a:p>
        </p:txBody>
      </p:sp>
      <p:sp>
        <p:nvSpPr>
          <p:cNvPr id="4101" name="Text Box 1029"/>
          <p:cNvSpPr txBox="1">
            <a:spLocks noChangeArrowheads="1"/>
          </p:cNvSpPr>
          <p:nvPr/>
        </p:nvSpPr>
        <p:spPr bwMode="auto">
          <a:xfrm>
            <a:off x="1660525" y="2246313"/>
            <a:ext cx="184150" cy="366712"/>
          </a:xfrm>
          <a:prstGeom prst="rect">
            <a:avLst/>
          </a:prstGeom>
          <a:noFill/>
          <a:ln w="9525">
            <a:noFill/>
            <a:miter lim="800000"/>
            <a:headEnd/>
            <a:tailEnd/>
          </a:ln>
        </p:spPr>
        <p:txBody>
          <a:bodyPr wrap="none">
            <a:spAutoFit/>
          </a:bodyPr>
          <a:lstStyle/>
          <a:p>
            <a:endParaRPr lang="en-US"/>
          </a:p>
        </p:txBody>
      </p:sp>
      <p:sp>
        <p:nvSpPr>
          <p:cNvPr id="4102" name="Rectangle 1030"/>
          <p:cNvSpPr>
            <a:spLocks noChangeArrowheads="1"/>
          </p:cNvSpPr>
          <p:nvPr/>
        </p:nvSpPr>
        <p:spPr bwMode="auto">
          <a:xfrm>
            <a:off x="0" y="762000"/>
            <a:ext cx="8305800" cy="304800"/>
          </a:xfrm>
          <a:prstGeom prst="rect">
            <a:avLst/>
          </a:prstGeom>
          <a:solidFill>
            <a:srgbClr val="003399"/>
          </a:solidFill>
          <a:ln w="9525">
            <a:noFill/>
            <a:miter lim="800000"/>
            <a:headEnd/>
            <a:tailEnd/>
          </a:ln>
        </p:spPr>
        <p:txBody>
          <a:bodyPr wrap="none" anchor="ctr"/>
          <a:lstStyle/>
          <a:p>
            <a:endParaRPr lang="en-US"/>
          </a:p>
        </p:txBody>
      </p:sp>
      <p:sp>
        <p:nvSpPr>
          <p:cNvPr id="4103" name="Rectangle 1031"/>
          <p:cNvSpPr>
            <a:spLocks noChangeArrowheads="1"/>
          </p:cNvSpPr>
          <p:nvPr/>
        </p:nvSpPr>
        <p:spPr bwMode="auto">
          <a:xfrm>
            <a:off x="4229100" y="3124200"/>
            <a:ext cx="9144000" cy="0"/>
          </a:xfrm>
          <a:prstGeom prst="rect">
            <a:avLst/>
          </a:prstGeom>
          <a:noFill/>
          <a:ln w="9525">
            <a:noFill/>
            <a:miter lim="800000"/>
            <a:headEnd/>
            <a:tailEnd/>
          </a:ln>
        </p:spPr>
        <p:txBody>
          <a:bodyPr>
            <a:spAutoFit/>
          </a:bodyPr>
          <a:lstStyle/>
          <a:p>
            <a:endParaRPr lang="en-US"/>
          </a:p>
        </p:txBody>
      </p:sp>
      <p:sp>
        <p:nvSpPr>
          <p:cNvPr id="4104" name="Text Box 1032"/>
          <p:cNvSpPr txBox="1">
            <a:spLocks noChangeArrowheads="1"/>
          </p:cNvSpPr>
          <p:nvPr/>
        </p:nvSpPr>
        <p:spPr bwMode="auto">
          <a:xfrm>
            <a:off x="1295400" y="203200"/>
            <a:ext cx="4675188" cy="519113"/>
          </a:xfrm>
          <a:prstGeom prst="rect">
            <a:avLst/>
          </a:prstGeom>
          <a:noFill/>
          <a:ln w="9525">
            <a:noFill/>
            <a:miter lim="800000"/>
            <a:headEnd/>
            <a:tailEnd/>
          </a:ln>
        </p:spPr>
        <p:txBody>
          <a:bodyPr wrap="none">
            <a:spAutoFit/>
          </a:bodyPr>
          <a:lstStyle/>
          <a:p>
            <a:r>
              <a:rPr lang="en-US" sz="2800" b="1">
                <a:solidFill>
                  <a:srgbClr val="003399"/>
                </a:solidFill>
                <a:latin typeface="Microsoft Sans Serif" pitchFamily="34" charset="0"/>
              </a:rPr>
              <a:t>Center for Industrial Ecology</a:t>
            </a:r>
          </a:p>
        </p:txBody>
      </p:sp>
      <p:sp>
        <p:nvSpPr>
          <p:cNvPr id="4105" name="Text Box 1033"/>
          <p:cNvSpPr txBox="1">
            <a:spLocks noChangeArrowheads="1"/>
          </p:cNvSpPr>
          <p:nvPr/>
        </p:nvSpPr>
        <p:spPr bwMode="auto">
          <a:xfrm>
            <a:off x="1295400" y="762000"/>
            <a:ext cx="6978650" cy="304800"/>
          </a:xfrm>
          <a:prstGeom prst="rect">
            <a:avLst/>
          </a:prstGeom>
          <a:noFill/>
          <a:ln w="9525">
            <a:noFill/>
            <a:miter lim="800000"/>
            <a:headEnd/>
            <a:tailEnd/>
          </a:ln>
        </p:spPr>
        <p:txBody>
          <a:bodyPr>
            <a:spAutoFit/>
          </a:bodyPr>
          <a:lstStyle/>
          <a:p>
            <a:pPr algn="r"/>
            <a:r>
              <a:rPr lang="en-US" sz="1400" b="1">
                <a:solidFill>
                  <a:schemeClr val="bg1"/>
                </a:solidFill>
              </a:rPr>
              <a:t>Yale School of Forestry &amp; Environmental Studies</a:t>
            </a:r>
          </a:p>
        </p:txBody>
      </p:sp>
      <p:sp>
        <p:nvSpPr>
          <p:cNvPr id="4106" name="Text Box 1034"/>
          <p:cNvSpPr txBox="1">
            <a:spLocks noChangeArrowheads="1"/>
          </p:cNvSpPr>
          <p:nvPr/>
        </p:nvSpPr>
        <p:spPr bwMode="auto">
          <a:xfrm>
            <a:off x="1660525" y="2246313"/>
            <a:ext cx="184150" cy="366712"/>
          </a:xfrm>
          <a:prstGeom prst="rect">
            <a:avLst/>
          </a:prstGeom>
          <a:noFill/>
          <a:ln w="9525">
            <a:noFill/>
            <a:miter lim="800000"/>
            <a:headEnd/>
            <a:tailEnd/>
          </a:ln>
        </p:spPr>
        <p:txBody>
          <a:bodyPr wrap="none">
            <a:spAutoFit/>
          </a:bodyPr>
          <a:lstStyle/>
          <a:p>
            <a:endParaRPr lang="en-US"/>
          </a:p>
        </p:txBody>
      </p:sp>
      <p:pic>
        <p:nvPicPr>
          <p:cNvPr id="4107" name="Picture 1035" descr="FES shield"/>
          <p:cNvPicPr>
            <a:picLocks noChangeAspect="1" noChangeArrowheads="1"/>
          </p:cNvPicPr>
          <p:nvPr/>
        </p:nvPicPr>
        <p:blipFill>
          <a:blip r:embed="rId3"/>
          <a:srcRect/>
          <a:stretch>
            <a:fillRect/>
          </a:stretch>
        </p:blipFill>
        <p:spPr bwMode="auto">
          <a:xfrm>
            <a:off x="544513" y="304800"/>
            <a:ext cx="655637" cy="769938"/>
          </a:xfrm>
          <a:prstGeom prst="rect">
            <a:avLst/>
          </a:prstGeom>
          <a:noFill/>
          <a:ln w="9525">
            <a:noFill/>
            <a:miter lim="800000"/>
            <a:headEnd/>
            <a:tailEnd/>
          </a:ln>
        </p:spPr>
      </p:pic>
      <p:cxnSp>
        <p:nvCxnSpPr>
          <p:cNvPr id="192524" name="AutoShape 1036"/>
          <p:cNvCxnSpPr>
            <a:cxnSpLocks noChangeShapeType="1"/>
          </p:cNvCxnSpPr>
          <p:nvPr/>
        </p:nvCxnSpPr>
        <p:spPr bwMode="auto">
          <a:xfrm>
            <a:off x="7391400" y="5867400"/>
            <a:ext cx="533400" cy="304800"/>
          </a:xfrm>
          <a:prstGeom prst="bentConnector3">
            <a:avLst>
              <a:gd name="adj1" fmla="val 163394"/>
            </a:avLst>
          </a:prstGeom>
          <a:noFill/>
          <a:ln w="50800">
            <a:pattFill prst="wdUpDiag">
              <a:fgClr>
                <a:schemeClr val="bg2"/>
              </a:fgClr>
              <a:bgClr>
                <a:schemeClr val="tx1"/>
              </a:bgClr>
            </a:pattFill>
            <a:miter lim="800000"/>
            <a:headEnd/>
            <a:tailEnd type="triangle" w="med" len="med"/>
          </a:ln>
        </p:spPr>
      </p:cxnSp>
      <p:sp>
        <p:nvSpPr>
          <p:cNvPr id="192525" name="Line 1037"/>
          <p:cNvSpPr>
            <a:spLocks noChangeShapeType="1"/>
          </p:cNvSpPr>
          <p:nvPr/>
        </p:nvSpPr>
        <p:spPr bwMode="auto">
          <a:xfrm>
            <a:off x="5715000" y="5638800"/>
            <a:ext cx="700088" cy="1588"/>
          </a:xfrm>
          <a:prstGeom prst="line">
            <a:avLst/>
          </a:prstGeom>
          <a:noFill/>
          <a:ln w="76200">
            <a:pattFill prst="wdUpDiag">
              <a:fgClr>
                <a:schemeClr val="bg2"/>
              </a:fgClr>
              <a:bgClr>
                <a:schemeClr val="tx1"/>
              </a:bgClr>
            </a:pattFill>
            <a:round/>
            <a:headEnd/>
            <a:tailEnd type="triangle" w="med" len="med"/>
          </a:ln>
        </p:spPr>
        <p:txBody>
          <a:bodyPr/>
          <a:lstStyle/>
          <a:p>
            <a:endParaRPr lang="en-US"/>
          </a:p>
        </p:txBody>
      </p:sp>
      <p:sp>
        <p:nvSpPr>
          <p:cNvPr id="192526" name="Line 1038"/>
          <p:cNvSpPr>
            <a:spLocks noChangeShapeType="1"/>
          </p:cNvSpPr>
          <p:nvPr/>
        </p:nvSpPr>
        <p:spPr bwMode="auto">
          <a:xfrm>
            <a:off x="7086600" y="4800600"/>
            <a:ext cx="1588" cy="533400"/>
          </a:xfrm>
          <a:prstGeom prst="line">
            <a:avLst/>
          </a:prstGeom>
          <a:noFill/>
          <a:ln w="76200">
            <a:pattFill prst="wdUpDiag">
              <a:fgClr>
                <a:schemeClr val="bg2"/>
              </a:fgClr>
              <a:bgClr>
                <a:schemeClr val="tx1"/>
              </a:bgClr>
            </a:pattFill>
            <a:round/>
            <a:headEnd/>
            <a:tailEnd type="triangle" w="med" len="med"/>
          </a:ln>
        </p:spPr>
        <p:txBody>
          <a:bodyPr/>
          <a:lstStyle/>
          <a:p>
            <a:endParaRPr lang="en-US"/>
          </a:p>
        </p:txBody>
      </p:sp>
      <p:sp>
        <p:nvSpPr>
          <p:cNvPr id="4111" name="Rectangle 1039"/>
          <p:cNvSpPr>
            <a:spLocks noChangeArrowheads="1"/>
          </p:cNvSpPr>
          <p:nvPr/>
        </p:nvSpPr>
        <p:spPr bwMode="auto">
          <a:xfrm>
            <a:off x="6400800" y="5334000"/>
            <a:ext cx="1524000" cy="914400"/>
          </a:xfrm>
          <a:prstGeom prst="rect">
            <a:avLst/>
          </a:prstGeom>
          <a:solidFill>
            <a:srgbClr val="B8E0E3"/>
          </a:solidFill>
          <a:ln w="9525">
            <a:solidFill>
              <a:schemeClr val="tx1"/>
            </a:solidFill>
            <a:miter lim="800000"/>
            <a:headEnd/>
            <a:tailEnd/>
          </a:ln>
        </p:spPr>
        <p:txBody>
          <a:bodyPr wrap="none" anchor="ctr"/>
          <a:lstStyle/>
          <a:p>
            <a:endParaRPr lang="en-US"/>
          </a:p>
        </p:txBody>
      </p:sp>
      <p:sp>
        <p:nvSpPr>
          <p:cNvPr id="192528" name="Line 1040"/>
          <p:cNvSpPr>
            <a:spLocks noChangeShapeType="1"/>
          </p:cNvSpPr>
          <p:nvPr/>
        </p:nvSpPr>
        <p:spPr bwMode="auto">
          <a:xfrm>
            <a:off x="6629400" y="5867400"/>
            <a:ext cx="1588" cy="381000"/>
          </a:xfrm>
          <a:prstGeom prst="line">
            <a:avLst/>
          </a:prstGeom>
          <a:noFill/>
          <a:ln w="76200">
            <a:pattFill prst="wdUpDiag">
              <a:fgClr>
                <a:schemeClr val="bg2"/>
              </a:fgClr>
              <a:bgClr>
                <a:schemeClr val="tx1"/>
              </a:bgClr>
            </a:pattFill>
            <a:round/>
            <a:headEnd/>
            <a:tailEnd type="triangle" w="med" len="med"/>
          </a:ln>
        </p:spPr>
        <p:txBody>
          <a:bodyPr/>
          <a:lstStyle/>
          <a:p>
            <a:endParaRPr lang="en-US"/>
          </a:p>
        </p:txBody>
      </p:sp>
      <p:cxnSp>
        <p:nvCxnSpPr>
          <p:cNvPr id="4113" name="AutoShape 1041"/>
          <p:cNvCxnSpPr>
            <a:cxnSpLocks noChangeShapeType="1"/>
          </p:cNvCxnSpPr>
          <p:nvPr/>
        </p:nvCxnSpPr>
        <p:spPr bwMode="auto">
          <a:xfrm rot="16200000" flipH="1">
            <a:off x="7772400" y="4572000"/>
            <a:ext cx="1588" cy="1588"/>
          </a:xfrm>
          <a:prstGeom prst="bentConnector3">
            <a:avLst>
              <a:gd name="adj1" fmla="val 0"/>
            </a:avLst>
          </a:prstGeom>
          <a:noFill/>
          <a:ln w="9525">
            <a:solidFill>
              <a:schemeClr val="tx1"/>
            </a:solidFill>
            <a:miter lim="800000"/>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grpId="0" nodeType="withEffect">
                                  <p:stCondLst>
                                    <p:cond delay="0"/>
                                  </p:stCondLst>
                                  <p:endCondLst>
                                    <p:cond evt="onNext" delay="0">
                                      <p:tgtEl>
                                        <p:sldTgt/>
                                      </p:tgtEl>
                                    </p:cond>
                                  </p:endCondLst>
                                  <p:childTnLst>
                                    <p:animMotion origin="layout" path="M -4.44444E-6 2.89017E-7 L 0.23681 2.89017E-7 " pathEditMode="relative" rAng="0" ptsTypes="AA">
                                      <p:cBhvr>
                                        <p:cTn id="6" dur="5000" fill="hold"/>
                                        <p:tgtEl>
                                          <p:spTgt spid="192525"/>
                                        </p:tgtEl>
                                        <p:attrNameLst>
                                          <p:attrName>ppt_x</p:attrName>
                                          <p:attrName>ppt_y</p:attrName>
                                        </p:attrNameLst>
                                      </p:cBhvr>
                                      <p:rCtr x="118" y="0"/>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 3.58382E-6 L 0.0 0.11653 " pathEditMode="relative" rAng="0" ptsTypes="AA">
                                      <p:cBhvr>
                                        <p:cTn id="8" dur="5000" fill="hold"/>
                                        <p:tgtEl>
                                          <p:spTgt spid="192526"/>
                                        </p:tgtEl>
                                        <p:attrNameLst>
                                          <p:attrName>ppt_x</p:attrName>
                                          <p:attrName>ppt_y</p:attrName>
                                        </p:attrNameLst>
                                      </p:cBhvr>
                                      <p:rCtr x="0" y="58"/>
                                    </p:animMotion>
                                  </p:childTnLst>
                                </p:cTn>
                              </p:par>
                              <p:par>
                                <p:cTn id="9" presetID="3" presetClass="entr" presetSubtype="10" repeatCount="indefinite" fill="hold" grpId="0" nodeType="withEffect">
                                  <p:stCondLst>
                                    <p:cond delay="0"/>
                                  </p:stCondLst>
                                  <p:endCondLst>
                                    <p:cond evt="onNext" delay="0">
                                      <p:tgtEl>
                                        <p:sldTgt/>
                                      </p:tgtEl>
                                    </p:cond>
                                  </p:endCondLst>
                                  <p:childTnLst>
                                    <p:set>
                                      <p:cBhvr>
                                        <p:cTn id="10" dur="1" fill="hold">
                                          <p:stCondLst>
                                            <p:cond delay="0"/>
                                          </p:stCondLst>
                                        </p:cTn>
                                        <p:tgtEl>
                                          <p:spTgt spid="192528"/>
                                        </p:tgtEl>
                                        <p:attrNameLst>
                                          <p:attrName>style.visibility</p:attrName>
                                        </p:attrNameLst>
                                      </p:cBhvr>
                                      <p:to>
                                        <p:strVal val="visible"/>
                                      </p:to>
                                    </p:set>
                                    <p:animEffect transition="in" filter="blinds(horizontal)">
                                      <p:cBhvr>
                                        <p:cTn id="11" dur="5000"/>
                                        <p:tgtEl>
                                          <p:spTgt spid="192528"/>
                                        </p:tgtEl>
                                      </p:cBhvr>
                                    </p:animEffect>
                                  </p:childTnLst>
                                </p:cTn>
                              </p:par>
                              <p:par>
                                <p:cTn id="12" presetID="20" presetClass="entr" presetSubtype="0" repeatCount="indefinite" fill="hold" nodeType="withEffect">
                                  <p:stCondLst>
                                    <p:cond delay="0"/>
                                  </p:stCondLst>
                                  <p:endCondLst>
                                    <p:cond evt="onNext" delay="0">
                                      <p:tgtEl>
                                        <p:sldTgt/>
                                      </p:tgtEl>
                                    </p:cond>
                                  </p:endCondLst>
                                  <p:childTnLst>
                                    <p:set>
                                      <p:cBhvr>
                                        <p:cTn id="13" dur="1" fill="hold">
                                          <p:stCondLst>
                                            <p:cond delay="0"/>
                                          </p:stCondLst>
                                        </p:cTn>
                                        <p:tgtEl>
                                          <p:spTgt spid="192524"/>
                                        </p:tgtEl>
                                        <p:attrNameLst>
                                          <p:attrName>style.visibility</p:attrName>
                                        </p:attrNameLst>
                                      </p:cBhvr>
                                      <p:to>
                                        <p:strVal val="visible"/>
                                      </p:to>
                                    </p:set>
                                    <p:animEffect transition="in" filter="wedge">
                                      <p:cBhvr>
                                        <p:cTn id="14" dur="5000"/>
                                        <p:tgtEl>
                                          <p:spTgt spid="192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5" grpId="0" animBg="1"/>
      <p:bldP spid="192526" grpId="0" animBg="1"/>
      <p:bldP spid="1925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solidFill>
                  <a:srgbClr val="002060"/>
                </a:solidFill>
              </a:rPr>
              <a:t>Modern Technology</a:t>
            </a:r>
            <a:br>
              <a:rPr lang="en-US" dirty="0" smtClean="0">
                <a:solidFill>
                  <a:srgbClr val="002060"/>
                </a:solidFill>
              </a:rPr>
            </a:br>
            <a:r>
              <a:rPr lang="en-US" dirty="0" smtClean="0">
                <a:solidFill>
                  <a:srgbClr val="002060"/>
                </a:solidFill>
              </a:rPr>
              <a:t>and the Periodic Table</a:t>
            </a:r>
            <a:endParaRPr lang="en-US"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04800"/>
            <a:ext cx="7772400" cy="914400"/>
          </a:xfrm>
        </p:spPr>
        <p:txBody>
          <a:bodyPr/>
          <a:lstStyle/>
          <a:p>
            <a:pPr eaLnBrk="1" hangingPunct="1"/>
            <a:r>
              <a:rPr lang="en-US" sz="3600" smtClean="0">
                <a:solidFill>
                  <a:srgbClr val="002060"/>
                </a:solidFill>
              </a:rPr>
              <a:t>Superalloy Composition over Time</a:t>
            </a:r>
          </a:p>
        </p:txBody>
      </p:sp>
      <p:pic>
        <p:nvPicPr>
          <p:cNvPr id="18435" name="Picture 2"/>
          <p:cNvPicPr>
            <a:picLocks noChangeAspect="1" noChangeArrowheads="1"/>
          </p:cNvPicPr>
          <p:nvPr/>
        </p:nvPicPr>
        <p:blipFill>
          <a:blip r:embed="rId2"/>
          <a:srcRect/>
          <a:stretch>
            <a:fillRect/>
          </a:stretch>
        </p:blipFill>
        <p:spPr bwMode="auto">
          <a:xfrm>
            <a:off x="609600" y="1371600"/>
            <a:ext cx="7772400" cy="5105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57238"/>
            <a:ext cx="5692775" cy="3960812"/>
            <a:chOff x="0" y="697"/>
            <a:chExt cx="3586" cy="2495"/>
          </a:xfrm>
        </p:grpSpPr>
        <p:pic>
          <p:nvPicPr>
            <p:cNvPr id="19467" name="Picture 3" descr="periodic table 1980"/>
            <p:cNvPicPr>
              <a:picLocks noChangeAspect="1" noChangeArrowheads="1"/>
            </p:cNvPicPr>
            <p:nvPr/>
          </p:nvPicPr>
          <p:blipFill>
            <a:blip r:embed="rId3"/>
            <a:srcRect/>
            <a:stretch>
              <a:fillRect/>
            </a:stretch>
          </p:blipFill>
          <p:spPr bwMode="auto">
            <a:xfrm>
              <a:off x="0" y="697"/>
              <a:ext cx="3586" cy="2379"/>
            </a:xfrm>
            <a:prstGeom prst="rect">
              <a:avLst/>
            </a:prstGeom>
            <a:noFill/>
            <a:ln w="9525">
              <a:noFill/>
              <a:miter lim="800000"/>
              <a:headEnd/>
              <a:tailEnd/>
            </a:ln>
          </p:spPr>
        </p:pic>
        <p:sp>
          <p:nvSpPr>
            <p:cNvPr id="257028" name="Text Box 4"/>
            <p:cNvSpPr txBox="1">
              <a:spLocks noChangeArrowheads="1"/>
            </p:cNvSpPr>
            <p:nvPr/>
          </p:nvSpPr>
          <p:spPr bwMode="auto">
            <a:xfrm>
              <a:off x="384" y="2961"/>
              <a:ext cx="1009" cy="23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800" b="1">
                  <a:solidFill>
                    <a:srgbClr val="FFFF00"/>
                  </a:solidFill>
                  <a:effectLst>
                    <a:outerShdw blurRad="38100" dist="38100" dir="2700000" algn="tl">
                      <a:srgbClr val="C0C0C0"/>
                    </a:outerShdw>
                  </a:effectLst>
                  <a:latin typeface="Tahoma" charset="0"/>
                </a:rPr>
                <a:t>11 Elements</a:t>
              </a:r>
            </a:p>
          </p:txBody>
        </p:sp>
      </p:grpSp>
      <p:grpSp>
        <p:nvGrpSpPr>
          <p:cNvPr id="3" name="Group 5"/>
          <p:cNvGrpSpPr>
            <a:grpSpLocks/>
          </p:cNvGrpSpPr>
          <p:nvPr/>
        </p:nvGrpSpPr>
        <p:grpSpPr bwMode="auto">
          <a:xfrm>
            <a:off x="2525713" y="2109788"/>
            <a:ext cx="5692775" cy="3952875"/>
            <a:chOff x="1591" y="1329"/>
            <a:chExt cx="3586" cy="2490"/>
          </a:xfrm>
        </p:grpSpPr>
        <p:pic>
          <p:nvPicPr>
            <p:cNvPr id="19465" name="Picture 6" descr="periodic table 1990"/>
            <p:cNvPicPr>
              <a:picLocks noChangeAspect="1" noChangeArrowheads="1"/>
            </p:cNvPicPr>
            <p:nvPr/>
          </p:nvPicPr>
          <p:blipFill>
            <a:blip r:embed="rId4"/>
            <a:srcRect/>
            <a:stretch>
              <a:fillRect/>
            </a:stretch>
          </p:blipFill>
          <p:spPr bwMode="auto">
            <a:xfrm>
              <a:off x="1591" y="1440"/>
              <a:ext cx="3586" cy="2379"/>
            </a:xfrm>
            <a:prstGeom prst="rect">
              <a:avLst/>
            </a:prstGeom>
            <a:noFill/>
            <a:ln w="9525">
              <a:noFill/>
              <a:miter lim="800000"/>
              <a:headEnd/>
              <a:tailEnd/>
            </a:ln>
          </p:spPr>
        </p:pic>
        <p:sp>
          <p:nvSpPr>
            <p:cNvPr id="257031" name="Text Box 7"/>
            <p:cNvSpPr txBox="1">
              <a:spLocks noChangeArrowheads="1"/>
            </p:cNvSpPr>
            <p:nvPr/>
          </p:nvSpPr>
          <p:spPr bwMode="auto">
            <a:xfrm>
              <a:off x="2928" y="1329"/>
              <a:ext cx="1035" cy="231"/>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800" b="1">
                  <a:solidFill>
                    <a:srgbClr val="FFFF00"/>
                  </a:solidFill>
                  <a:effectLst>
                    <a:outerShdw blurRad="38100" dist="38100" dir="2700000" algn="tl">
                      <a:srgbClr val="C0C0C0"/>
                    </a:outerShdw>
                  </a:effectLst>
                  <a:latin typeface="Tahoma" charset="0"/>
                </a:rPr>
                <a:t>+4 Elements</a:t>
              </a:r>
            </a:p>
          </p:txBody>
        </p:sp>
      </p:grpSp>
      <p:sp>
        <p:nvSpPr>
          <p:cNvPr id="19460" name="Rectangle 8"/>
          <p:cNvSpPr>
            <a:spLocks noGrp="1" noChangeArrowheads="1"/>
          </p:cNvSpPr>
          <p:nvPr>
            <p:ph type="title"/>
          </p:nvPr>
        </p:nvSpPr>
        <p:spPr>
          <a:xfrm>
            <a:off x="304800" y="152400"/>
            <a:ext cx="8477250" cy="838200"/>
          </a:xfrm>
          <a:noFill/>
        </p:spPr>
        <p:txBody>
          <a:bodyPr/>
          <a:lstStyle/>
          <a:p>
            <a:pPr eaLnBrk="1" hangingPunct="1"/>
            <a:r>
              <a:rPr lang="en-US" sz="3200" smtClean="0">
                <a:solidFill>
                  <a:srgbClr val="002060"/>
                </a:solidFill>
              </a:rPr>
              <a:t>Computer Chip Elemental Contents</a:t>
            </a:r>
          </a:p>
        </p:txBody>
      </p:sp>
      <p:grpSp>
        <p:nvGrpSpPr>
          <p:cNvPr id="4" name="Group 9"/>
          <p:cNvGrpSpPr>
            <a:grpSpLocks/>
          </p:cNvGrpSpPr>
          <p:nvPr/>
        </p:nvGrpSpPr>
        <p:grpSpPr bwMode="auto">
          <a:xfrm>
            <a:off x="5181600" y="2446338"/>
            <a:ext cx="5618163" cy="4062412"/>
            <a:chOff x="3280" y="1761"/>
            <a:chExt cx="3539" cy="2559"/>
          </a:xfrm>
        </p:grpSpPr>
        <p:pic>
          <p:nvPicPr>
            <p:cNvPr id="19463" name="Picture 10" descr="periodic table 2000"/>
            <p:cNvPicPr>
              <a:picLocks noChangeAspect="1" noChangeArrowheads="1"/>
            </p:cNvPicPr>
            <p:nvPr/>
          </p:nvPicPr>
          <p:blipFill>
            <a:blip r:embed="rId5"/>
            <a:srcRect/>
            <a:stretch>
              <a:fillRect/>
            </a:stretch>
          </p:blipFill>
          <p:spPr bwMode="auto">
            <a:xfrm>
              <a:off x="3280" y="1972"/>
              <a:ext cx="3539" cy="2348"/>
            </a:xfrm>
            <a:prstGeom prst="rect">
              <a:avLst/>
            </a:prstGeom>
            <a:noFill/>
            <a:ln w="9525">
              <a:noFill/>
              <a:miter lim="800000"/>
              <a:headEnd/>
              <a:tailEnd/>
            </a:ln>
          </p:spPr>
        </p:pic>
        <p:sp>
          <p:nvSpPr>
            <p:cNvPr id="257035" name="Text Box 11"/>
            <p:cNvSpPr txBox="1">
              <a:spLocks noChangeArrowheads="1"/>
            </p:cNvSpPr>
            <p:nvPr/>
          </p:nvSpPr>
          <p:spPr bwMode="auto">
            <a:xfrm>
              <a:off x="4457" y="1761"/>
              <a:ext cx="1127" cy="404"/>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1800" b="1">
                  <a:solidFill>
                    <a:srgbClr val="FFFF00"/>
                  </a:solidFill>
                  <a:effectLst>
                    <a:outerShdw blurRad="38100" dist="38100" dir="2700000" algn="tl">
                      <a:srgbClr val="C0C0C0"/>
                    </a:outerShdw>
                  </a:effectLst>
                  <a:latin typeface="Tahoma" charset="0"/>
                </a:rPr>
                <a:t>+45 Elements</a:t>
              </a:r>
            </a:p>
            <a:p>
              <a:pPr algn="ctr" eaLnBrk="0" hangingPunct="0">
                <a:defRPr/>
              </a:pPr>
              <a:r>
                <a:rPr lang="en-US" sz="1800" b="1">
                  <a:solidFill>
                    <a:srgbClr val="FFFF00"/>
                  </a:solidFill>
                  <a:effectLst>
                    <a:outerShdw blurRad="38100" dist="38100" dir="2700000" algn="tl">
                      <a:srgbClr val="C0C0C0"/>
                    </a:outerShdw>
                  </a:effectLst>
                  <a:latin typeface="Tahoma" charset="0"/>
                </a:rPr>
                <a:t> (Potential)</a:t>
              </a:r>
            </a:p>
          </p:txBody>
        </p:sp>
      </p:grpSp>
      <p:sp>
        <p:nvSpPr>
          <p:cNvPr id="19462" name="Text Box 12"/>
          <p:cNvSpPr txBox="1">
            <a:spLocks noChangeArrowheads="1"/>
          </p:cNvSpPr>
          <p:nvPr/>
        </p:nvSpPr>
        <p:spPr bwMode="auto">
          <a:xfrm>
            <a:off x="1279525" y="6284913"/>
            <a:ext cx="4108450" cy="366712"/>
          </a:xfrm>
          <a:prstGeom prst="rect">
            <a:avLst/>
          </a:prstGeom>
          <a:noFill/>
          <a:ln w="9525">
            <a:noFill/>
            <a:miter lim="800000"/>
            <a:headEnd/>
            <a:tailEnd/>
          </a:ln>
        </p:spPr>
        <p:txBody>
          <a:bodyPr wrap="none">
            <a:spAutoFit/>
          </a:bodyPr>
          <a:lstStyle/>
          <a:p>
            <a:r>
              <a:rPr lang="en-US" sz="1800">
                <a:latin typeface="Arial" pitchFamily="34" charset="0"/>
              </a:rPr>
              <a:t>Source: T. McManus, Intel Corp., 2006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strVal val="#ppt_w*0.05"/>
                                          </p:val>
                                        </p:tav>
                                        <p:tav tm="100000">
                                          <p:val>
                                            <p:strVal val="#ppt_w"/>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anim calcmode="lin" valueType="num">
                                      <p:cBhvr>
                                        <p:cTn id="18" dur="2000" fill="hold"/>
                                        <p:tgtEl>
                                          <p:spTgt spid="3"/>
                                        </p:tgtEl>
                                        <p:attrNameLst>
                                          <p:attrName>ppt_x</p:attrName>
                                        </p:attrNameLst>
                                      </p:cBhvr>
                                      <p:tavLst>
                                        <p:tav tm="0">
                                          <p:val>
                                            <p:strVal val="#ppt_x-.2"/>
                                          </p:val>
                                        </p:tav>
                                        <p:tav tm="100000">
                                          <p:val>
                                            <p:strVal val="#ppt_x"/>
                                          </p:val>
                                        </p:tav>
                                      </p:tavLst>
                                    </p:anim>
                                    <p:anim calcmode="lin" valueType="num">
                                      <p:cBhvr>
                                        <p:cTn id="19" dur="2000" fill="hold"/>
                                        <p:tgtEl>
                                          <p:spTgt spid="3"/>
                                        </p:tgtEl>
                                        <p:attrNameLst>
                                          <p:attrName>ppt_y</p:attrName>
                                        </p:attrNameLst>
                                      </p:cBhvr>
                                      <p:tavLst>
                                        <p:tav tm="0">
                                          <p:val>
                                            <p:strVal val="#ppt_y"/>
                                          </p:val>
                                        </p:tav>
                                        <p:tav tm="100000">
                                          <p:val>
                                            <p:strVal val="#ppt_y"/>
                                          </p:val>
                                        </p:tav>
                                      </p:tavLst>
                                    </p:anim>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strVal val="#ppt_w*0.05"/>
                                          </p:val>
                                        </p:tav>
                                        <p:tav tm="100000">
                                          <p:val>
                                            <p:strVal val="#ppt_w"/>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anim calcmode="lin" valueType="num">
                                      <p:cBhvr>
                                        <p:cTn id="27" dur="2000" fill="hold"/>
                                        <p:tgtEl>
                                          <p:spTgt spid="4"/>
                                        </p:tgtEl>
                                        <p:attrNameLst>
                                          <p:attrName>ppt_x</p:attrName>
                                        </p:attrNameLst>
                                      </p:cBhvr>
                                      <p:tavLst>
                                        <p:tav tm="0">
                                          <p:val>
                                            <p:strVal val="#ppt_x-.2"/>
                                          </p:val>
                                        </p:tav>
                                        <p:tav tm="100000">
                                          <p:val>
                                            <p:strVal val="#ppt_x"/>
                                          </p:val>
                                        </p:tav>
                                      </p:tavLst>
                                    </p:anim>
                                    <p:anim calcmode="lin" valueType="num">
                                      <p:cBhvr>
                                        <p:cTn id="28" dur="2000" fill="hold"/>
                                        <p:tgtEl>
                                          <p:spTgt spid="4"/>
                                        </p:tgtEl>
                                        <p:attrNameLst>
                                          <p:attrName>ppt_y</p:attrName>
                                        </p:attrNameLst>
                                      </p:cBhvr>
                                      <p:tavLst>
                                        <p:tav tm="0">
                                          <p:val>
                                            <p:strVal val="#ppt_y"/>
                                          </p:val>
                                        </p:tav>
                                        <p:tav tm="100000">
                                          <p:val>
                                            <p:strVal val="#ppt_y"/>
                                          </p:val>
                                        </p:tav>
                                      </p:tavLst>
                                    </p:anim>
                                    <p:animEffect transition="in" filter="fade">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1860550" y="2911475"/>
            <a:ext cx="5381625" cy="3352800"/>
          </a:xfrm>
          <a:prstGeom prst="roundRect">
            <a:avLst>
              <a:gd name="adj" fmla="val 12972"/>
            </a:avLst>
          </a:prstGeom>
          <a:gradFill rotWithShape="0">
            <a:gsLst>
              <a:gs pos="0">
                <a:srgbClr val="C9A2EA"/>
              </a:gs>
              <a:gs pos="100000">
                <a:schemeClr val="accent1"/>
              </a:gs>
            </a:gsLst>
            <a:path path="rect">
              <a:fillToRect l="100000" b="100000"/>
            </a:path>
          </a:gradFill>
          <a:ln w="9525">
            <a:solidFill>
              <a:schemeClr val="tx1"/>
            </a:solidFill>
            <a:round/>
            <a:headEnd/>
            <a:tailEnd/>
          </a:ln>
        </p:spPr>
        <p:txBody>
          <a:bodyPr wrap="none" anchor="ctr"/>
          <a:lstStyle/>
          <a:p>
            <a:endParaRPr lang="en-US"/>
          </a:p>
        </p:txBody>
      </p:sp>
      <p:pic>
        <p:nvPicPr>
          <p:cNvPr id="20483" name="Picture 3" descr="Periodic Tabl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60550" y="3130550"/>
            <a:ext cx="5359400" cy="3070225"/>
          </a:xfrm>
          <a:prstGeom prst="rect">
            <a:avLst/>
          </a:prstGeom>
          <a:noFill/>
          <a:ln w="9525">
            <a:noFill/>
            <a:miter lim="800000"/>
            <a:headEnd/>
            <a:tailEnd/>
          </a:ln>
        </p:spPr>
      </p:pic>
      <p:sp>
        <p:nvSpPr>
          <p:cNvPr id="20484" name="Rectangle 4"/>
          <p:cNvSpPr>
            <a:spLocks noGrp="1" noChangeArrowheads="1"/>
          </p:cNvSpPr>
          <p:nvPr>
            <p:ph type="title" idx="4294967295"/>
          </p:nvPr>
        </p:nvSpPr>
        <p:spPr>
          <a:xfrm>
            <a:off x="215900" y="331788"/>
            <a:ext cx="7454900" cy="574675"/>
          </a:xfrm>
        </p:spPr>
        <p:txBody>
          <a:bodyPr>
            <a:normAutofit fontScale="90000"/>
          </a:bodyPr>
          <a:lstStyle/>
          <a:p>
            <a:pPr eaLnBrk="1" hangingPunct="1"/>
            <a:r>
              <a:rPr lang="en-US" sz="3600" smtClean="0">
                <a:solidFill>
                  <a:schemeClr val="bg1"/>
                </a:solidFill>
              </a:rPr>
              <a:t>Current Elemental Usage in GE Healthcare</a:t>
            </a:r>
            <a:endParaRPr lang="en-US" sz="3600" smtClean="0"/>
          </a:p>
        </p:txBody>
      </p:sp>
      <p:pic>
        <p:nvPicPr>
          <p:cNvPr id="260101" name="Picture 5"/>
          <p:cNvPicPr>
            <a:picLocks noChangeAspect="1" noChangeArrowheads="1"/>
          </p:cNvPicPr>
          <p:nvPr/>
        </p:nvPicPr>
        <p:blipFill>
          <a:blip r:embed="rId4"/>
          <a:srcRect/>
          <a:stretch>
            <a:fillRect/>
          </a:stretch>
        </p:blipFill>
        <p:spPr bwMode="auto">
          <a:xfrm>
            <a:off x="1974850" y="3213100"/>
            <a:ext cx="5173663" cy="2884488"/>
          </a:xfrm>
          <a:prstGeom prst="rect">
            <a:avLst/>
          </a:prstGeom>
          <a:noFill/>
          <a:ln w="9525">
            <a:noFill/>
            <a:miter lim="800000"/>
            <a:headEnd/>
            <a:tailEnd/>
          </a:ln>
        </p:spPr>
      </p:pic>
      <p:grpSp>
        <p:nvGrpSpPr>
          <p:cNvPr id="2" name="Group 6"/>
          <p:cNvGrpSpPr>
            <a:grpSpLocks/>
          </p:cNvGrpSpPr>
          <p:nvPr/>
        </p:nvGrpSpPr>
        <p:grpSpPr bwMode="auto">
          <a:xfrm>
            <a:off x="104775" y="1023938"/>
            <a:ext cx="9039225" cy="5754687"/>
            <a:chOff x="66" y="645"/>
            <a:chExt cx="5694" cy="3625"/>
          </a:xfrm>
        </p:grpSpPr>
        <p:grpSp>
          <p:nvGrpSpPr>
            <p:cNvPr id="3" name="Group 7"/>
            <p:cNvGrpSpPr>
              <a:grpSpLocks/>
            </p:cNvGrpSpPr>
            <p:nvPr/>
          </p:nvGrpSpPr>
          <p:grpSpPr bwMode="auto">
            <a:xfrm>
              <a:off x="66" y="645"/>
              <a:ext cx="1034" cy="1095"/>
              <a:chOff x="66" y="645"/>
              <a:chExt cx="1034" cy="1095"/>
            </a:xfrm>
          </p:grpSpPr>
          <p:pic>
            <p:nvPicPr>
              <p:cNvPr id="20505" name="Picture 8" descr="untitled"/>
              <p:cNvPicPr>
                <a:picLocks noChangeAspect="1" noChangeArrowheads="1"/>
              </p:cNvPicPr>
              <p:nvPr/>
            </p:nvPicPr>
            <p:blipFill>
              <a:blip r:embed="rId5"/>
              <a:srcRect l="16728" t="22105" r="48303" b="14737"/>
              <a:stretch>
                <a:fillRect/>
              </a:stretch>
            </p:blipFill>
            <p:spPr bwMode="auto">
              <a:xfrm>
                <a:off x="112" y="645"/>
                <a:ext cx="933" cy="908"/>
              </a:xfrm>
              <a:prstGeom prst="rect">
                <a:avLst/>
              </a:prstGeom>
              <a:noFill/>
              <a:ln w="9525">
                <a:noFill/>
                <a:miter lim="800000"/>
                <a:headEnd/>
                <a:tailEnd/>
              </a:ln>
            </p:spPr>
          </p:pic>
          <p:sp>
            <p:nvSpPr>
              <p:cNvPr id="20506" name="Text Box 9"/>
              <p:cNvSpPr txBox="1">
                <a:spLocks noChangeArrowheads="1"/>
              </p:cNvSpPr>
              <p:nvPr/>
            </p:nvSpPr>
            <p:spPr bwMode="auto">
              <a:xfrm>
                <a:off x="66" y="1555"/>
                <a:ext cx="1034" cy="185"/>
              </a:xfrm>
              <a:prstGeom prst="rect">
                <a:avLst/>
              </a:prstGeom>
              <a:noFill/>
              <a:ln w="9525">
                <a:noFill/>
                <a:miter lim="800000"/>
                <a:headEnd/>
                <a:tailEnd/>
              </a:ln>
            </p:spPr>
            <p:txBody>
              <a:bodyPr>
                <a:spAutoFit/>
              </a:bodyPr>
              <a:lstStyle/>
              <a:p>
                <a:pPr eaLnBrk="0" hangingPunct="0">
                  <a:lnSpc>
                    <a:spcPct val="90000"/>
                  </a:lnSpc>
                </a:pPr>
                <a:r>
                  <a:rPr lang="en-US" sz="1200" b="1">
                    <a:solidFill>
                      <a:schemeClr val="bg1"/>
                    </a:solidFill>
                    <a:latin typeface="GE Inspira Pitch" pitchFamily="34" charset="0"/>
                  </a:rPr>
                  <a:t>Diagnostic Imaging</a:t>
                </a:r>
              </a:p>
              <a:p>
                <a:pPr eaLnBrk="0" hangingPunct="0">
                  <a:lnSpc>
                    <a:spcPct val="20000"/>
                  </a:lnSpc>
                </a:pPr>
                <a:endParaRPr lang="en-US" sz="1200">
                  <a:solidFill>
                    <a:schemeClr val="bg1"/>
                  </a:solidFill>
                  <a:latin typeface="GE Inspira Pitch" pitchFamily="34" charset="0"/>
                </a:endParaRPr>
              </a:p>
            </p:txBody>
          </p:sp>
        </p:grpSp>
        <p:grpSp>
          <p:nvGrpSpPr>
            <p:cNvPr id="4" name="Group 10"/>
            <p:cNvGrpSpPr>
              <a:grpSpLocks/>
            </p:cNvGrpSpPr>
            <p:nvPr/>
          </p:nvGrpSpPr>
          <p:grpSpPr bwMode="auto">
            <a:xfrm>
              <a:off x="4642" y="1884"/>
              <a:ext cx="1040" cy="1163"/>
              <a:chOff x="4642" y="1884"/>
              <a:chExt cx="1040" cy="1163"/>
            </a:xfrm>
          </p:grpSpPr>
          <p:pic>
            <p:nvPicPr>
              <p:cNvPr id="20503" name="Picture 11" descr="innova"/>
              <p:cNvPicPr>
                <a:picLocks noChangeAspect="1" noChangeArrowheads="1"/>
              </p:cNvPicPr>
              <p:nvPr/>
            </p:nvPicPr>
            <p:blipFill>
              <a:blip r:embed="rId6"/>
              <a:srcRect l="41782" t="11064" r="23238" b="27521"/>
              <a:stretch>
                <a:fillRect/>
              </a:stretch>
            </p:blipFill>
            <p:spPr bwMode="auto">
              <a:xfrm>
                <a:off x="4684" y="1884"/>
                <a:ext cx="931" cy="902"/>
              </a:xfrm>
              <a:prstGeom prst="rect">
                <a:avLst/>
              </a:prstGeom>
              <a:noFill/>
              <a:ln w="9525">
                <a:noFill/>
                <a:miter lim="800000"/>
                <a:headEnd/>
                <a:tailEnd/>
              </a:ln>
            </p:spPr>
          </p:pic>
          <p:sp>
            <p:nvSpPr>
              <p:cNvPr id="20504" name="Text Box 12"/>
              <p:cNvSpPr txBox="1">
                <a:spLocks noChangeArrowheads="1"/>
              </p:cNvSpPr>
              <p:nvPr/>
            </p:nvSpPr>
            <p:spPr bwMode="auto">
              <a:xfrm>
                <a:off x="4642" y="2781"/>
                <a:ext cx="1040" cy="266"/>
              </a:xfrm>
              <a:prstGeom prst="rect">
                <a:avLst/>
              </a:prstGeom>
              <a:noFill/>
              <a:ln w="9525">
                <a:noFill/>
                <a:miter lim="800000"/>
                <a:headEnd/>
                <a:tailEnd/>
              </a:ln>
            </p:spPr>
            <p:txBody>
              <a:bodyPr>
                <a:spAutoFit/>
              </a:bodyPr>
              <a:lstStyle/>
              <a:p>
                <a:pPr eaLnBrk="0" hangingPunct="0">
                  <a:lnSpc>
                    <a:spcPct val="90000"/>
                  </a:lnSpc>
                </a:pPr>
                <a:r>
                  <a:rPr lang="en-US" sz="1200" b="1">
                    <a:solidFill>
                      <a:schemeClr val="bg1"/>
                    </a:solidFill>
                    <a:latin typeface="GE Inspira Pitch" pitchFamily="34" charset="0"/>
                  </a:rPr>
                  <a:t>Interventional </a:t>
                </a:r>
              </a:p>
              <a:p>
                <a:pPr eaLnBrk="0" hangingPunct="0">
                  <a:lnSpc>
                    <a:spcPct val="90000"/>
                  </a:lnSpc>
                </a:pPr>
                <a:r>
                  <a:rPr lang="en-US" sz="1200" b="1">
                    <a:solidFill>
                      <a:schemeClr val="bg1"/>
                    </a:solidFill>
                    <a:latin typeface="GE Inspira Pitch" pitchFamily="34" charset="0"/>
                  </a:rPr>
                  <a:t>Cardiology &amp; Surgery</a:t>
                </a:r>
                <a:endParaRPr lang="en-US" sz="1200">
                  <a:solidFill>
                    <a:schemeClr val="bg1"/>
                  </a:solidFill>
                  <a:latin typeface="GE Inspira Pitch" pitchFamily="34" charset="0"/>
                </a:endParaRPr>
              </a:p>
            </p:txBody>
          </p:sp>
        </p:grpSp>
        <p:grpSp>
          <p:nvGrpSpPr>
            <p:cNvPr id="5" name="Group 13"/>
            <p:cNvGrpSpPr>
              <a:grpSpLocks/>
            </p:cNvGrpSpPr>
            <p:nvPr/>
          </p:nvGrpSpPr>
          <p:grpSpPr bwMode="auto">
            <a:xfrm>
              <a:off x="4637" y="3155"/>
              <a:ext cx="1123" cy="1115"/>
              <a:chOff x="4637" y="3155"/>
              <a:chExt cx="1123" cy="1115"/>
            </a:xfrm>
          </p:grpSpPr>
          <p:pic>
            <p:nvPicPr>
              <p:cNvPr id="20501" name="Picture 14" descr="Page 21"/>
              <p:cNvPicPr>
                <a:picLocks noChangeAspect="1" noChangeArrowheads="1"/>
              </p:cNvPicPr>
              <p:nvPr/>
            </p:nvPicPr>
            <p:blipFill>
              <a:blip r:embed="rId7"/>
              <a:srcRect t="37500" r="25000" b="6429"/>
              <a:stretch>
                <a:fillRect/>
              </a:stretch>
            </p:blipFill>
            <p:spPr bwMode="auto">
              <a:xfrm>
                <a:off x="4683" y="3155"/>
                <a:ext cx="932" cy="853"/>
              </a:xfrm>
              <a:prstGeom prst="rect">
                <a:avLst/>
              </a:prstGeom>
              <a:noFill/>
              <a:ln w="9525">
                <a:noFill/>
                <a:miter lim="800000"/>
                <a:headEnd/>
                <a:tailEnd/>
              </a:ln>
            </p:spPr>
          </p:pic>
          <p:sp>
            <p:nvSpPr>
              <p:cNvPr id="20502" name="Text Box 15"/>
              <p:cNvSpPr txBox="1">
                <a:spLocks noChangeArrowheads="1"/>
              </p:cNvSpPr>
              <p:nvPr/>
            </p:nvSpPr>
            <p:spPr bwMode="auto">
              <a:xfrm>
                <a:off x="4637" y="4004"/>
                <a:ext cx="1123" cy="266"/>
              </a:xfrm>
              <a:prstGeom prst="rect">
                <a:avLst/>
              </a:prstGeom>
              <a:noFill/>
              <a:ln w="9525">
                <a:noFill/>
                <a:miter lim="800000"/>
                <a:headEnd/>
                <a:tailEnd/>
              </a:ln>
            </p:spPr>
            <p:txBody>
              <a:bodyPr>
                <a:spAutoFit/>
              </a:bodyPr>
              <a:lstStyle/>
              <a:p>
                <a:pPr eaLnBrk="0" hangingPunct="0">
                  <a:lnSpc>
                    <a:spcPct val="90000"/>
                  </a:lnSpc>
                </a:pPr>
                <a:r>
                  <a:rPr lang="en-US" sz="1200" b="1">
                    <a:solidFill>
                      <a:schemeClr val="bg1"/>
                    </a:solidFill>
                    <a:latin typeface="GE Inspira Pitch" pitchFamily="34" charset="0"/>
                  </a:rPr>
                  <a:t>Integrated Information</a:t>
                </a:r>
              </a:p>
              <a:p>
                <a:pPr eaLnBrk="0" hangingPunct="0">
                  <a:lnSpc>
                    <a:spcPct val="90000"/>
                  </a:lnSpc>
                </a:pPr>
                <a:r>
                  <a:rPr lang="en-US" sz="1200" b="1">
                    <a:solidFill>
                      <a:schemeClr val="bg1"/>
                    </a:solidFill>
                    <a:latin typeface="GE Inspira Pitch" pitchFamily="34" charset="0"/>
                  </a:rPr>
                  <a:t>Technology Solutions</a:t>
                </a:r>
                <a:endParaRPr lang="en-US" sz="1200">
                  <a:solidFill>
                    <a:schemeClr val="bg1"/>
                  </a:solidFill>
                  <a:latin typeface="GE Inspira Pitch" pitchFamily="34" charset="0"/>
                </a:endParaRPr>
              </a:p>
            </p:txBody>
          </p:sp>
        </p:grpSp>
        <p:grpSp>
          <p:nvGrpSpPr>
            <p:cNvPr id="6" name="Group 16"/>
            <p:cNvGrpSpPr>
              <a:grpSpLocks/>
            </p:cNvGrpSpPr>
            <p:nvPr/>
          </p:nvGrpSpPr>
          <p:grpSpPr bwMode="auto">
            <a:xfrm>
              <a:off x="69" y="3153"/>
              <a:ext cx="1027" cy="1023"/>
              <a:chOff x="69" y="3153"/>
              <a:chExt cx="1027" cy="1023"/>
            </a:xfrm>
          </p:grpSpPr>
          <p:pic>
            <p:nvPicPr>
              <p:cNvPr id="20499" name="Picture 17"/>
              <p:cNvPicPr>
                <a:picLocks noChangeAspect="1" noChangeArrowheads="1"/>
              </p:cNvPicPr>
              <p:nvPr/>
            </p:nvPicPr>
            <p:blipFill>
              <a:blip r:embed="rId8"/>
              <a:srcRect l="18750" t="2620" r="15575" b="3931"/>
              <a:stretch>
                <a:fillRect/>
              </a:stretch>
            </p:blipFill>
            <p:spPr bwMode="auto">
              <a:xfrm>
                <a:off x="115" y="3153"/>
                <a:ext cx="927" cy="856"/>
              </a:xfrm>
              <a:prstGeom prst="rect">
                <a:avLst/>
              </a:prstGeom>
              <a:noFill/>
              <a:ln w="9525">
                <a:noFill/>
                <a:miter lim="800000"/>
                <a:headEnd/>
                <a:tailEnd/>
              </a:ln>
            </p:spPr>
          </p:pic>
          <p:sp>
            <p:nvSpPr>
              <p:cNvPr id="20500" name="Text Box 18"/>
              <p:cNvSpPr txBox="1">
                <a:spLocks noChangeArrowheads="1"/>
              </p:cNvSpPr>
              <p:nvPr/>
            </p:nvSpPr>
            <p:spPr bwMode="auto">
              <a:xfrm>
                <a:off x="69" y="4014"/>
                <a:ext cx="1027" cy="162"/>
              </a:xfrm>
              <a:prstGeom prst="rect">
                <a:avLst/>
              </a:prstGeom>
              <a:noFill/>
              <a:ln w="9525">
                <a:noFill/>
                <a:miter lim="800000"/>
                <a:headEnd/>
                <a:tailEnd/>
              </a:ln>
            </p:spPr>
            <p:txBody>
              <a:bodyPr>
                <a:spAutoFit/>
              </a:bodyPr>
              <a:lstStyle/>
              <a:p>
                <a:pPr eaLnBrk="0" hangingPunct="0">
                  <a:lnSpc>
                    <a:spcPct val="90000"/>
                  </a:lnSpc>
                </a:pPr>
                <a:r>
                  <a:rPr lang="en-US" sz="1200" b="1">
                    <a:solidFill>
                      <a:schemeClr val="bg1"/>
                    </a:solidFill>
                    <a:latin typeface="GE Inspira Pitch" pitchFamily="34" charset="0"/>
                  </a:rPr>
                  <a:t>Medical diagnostics</a:t>
                </a:r>
                <a:endParaRPr lang="en-US" sz="1200">
                  <a:solidFill>
                    <a:schemeClr val="bg1"/>
                  </a:solidFill>
                  <a:latin typeface="GE Inspira Pitch" pitchFamily="34" charset="0"/>
                </a:endParaRPr>
              </a:p>
            </p:txBody>
          </p:sp>
        </p:grpSp>
        <p:grpSp>
          <p:nvGrpSpPr>
            <p:cNvPr id="7" name="Group 19"/>
            <p:cNvGrpSpPr>
              <a:grpSpLocks/>
            </p:cNvGrpSpPr>
            <p:nvPr/>
          </p:nvGrpSpPr>
          <p:grpSpPr bwMode="auto">
            <a:xfrm>
              <a:off x="4643" y="648"/>
              <a:ext cx="973" cy="1071"/>
              <a:chOff x="4643" y="648"/>
              <a:chExt cx="973" cy="1071"/>
            </a:xfrm>
          </p:grpSpPr>
          <p:sp>
            <p:nvSpPr>
              <p:cNvPr id="20497" name="Text Box 20"/>
              <p:cNvSpPr txBox="1">
                <a:spLocks noChangeArrowheads="1"/>
              </p:cNvSpPr>
              <p:nvPr/>
            </p:nvSpPr>
            <p:spPr bwMode="auto">
              <a:xfrm>
                <a:off x="4643" y="1557"/>
                <a:ext cx="943" cy="162"/>
              </a:xfrm>
              <a:prstGeom prst="rect">
                <a:avLst/>
              </a:prstGeom>
              <a:noFill/>
              <a:ln w="9525">
                <a:noFill/>
                <a:miter lim="800000"/>
                <a:headEnd/>
                <a:tailEnd/>
              </a:ln>
            </p:spPr>
            <p:txBody>
              <a:bodyPr>
                <a:spAutoFit/>
              </a:bodyPr>
              <a:lstStyle/>
              <a:p>
                <a:pPr eaLnBrk="0" hangingPunct="0">
                  <a:lnSpc>
                    <a:spcPct val="90000"/>
                  </a:lnSpc>
                </a:pPr>
                <a:r>
                  <a:rPr lang="en-US" sz="1200" b="1">
                    <a:solidFill>
                      <a:schemeClr val="bg1"/>
                    </a:solidFill>
                    <a:latin typeface="GE Inspira Pitch" pitchFamily="34" charset="0"/>
                  </a:rPr>
                  <a:t>Clinical Systems</a:t>
                </a:r>
                <a:endParaRPr lang="en-US" sz="1200">
                  <a:solidFill>
                    <a:schemeClr val="bg1"/>
                  </a:solidFill>
                  <a:latin typeface="GE Inspira Pitch" pitchFamily="34" charset="0"/>
                </a:endParaRPr>
              </a:p>
            </p:txBody>
          </p:sp>
          <p:pic>
            <p:nvPicPr>
              <p:cNvPr id="20498" name="Picture 21" descr="GEMS_voluson_hirez_11"/>
              <p:cNvPicPr>
                <a:picLocks noChangeAspect="1" noChangeArrowheads="1"/>
              </p:cNvPicPr>
              <p:nvPr/>
            </p:nvPicPr>
            <p:blipFill>
              <a:blip r:embed="rId9"/>
              <a:srcRect t="12338" b="10283"/>
              <a:stretch>
                <a:fillRect/>
              </a:stretch>
            </p:blipFill>
            <p:spPr bwMode="auto">
              <a:xfrm>
                <a:off x="4684" y="648"/>
                <a:ext cx="932" cy="903"/>
              </a:xfrm>
              <a:prstGeom prst="rect">
                <a:avLst/>
              </a:prstGeom>
              <a:noFill/>
              <a:ln w="9525">
                <a:noFill/>
                <a:miter lim="800000"/>
                <a:headEnd/>
                <a:tailEnd/>
              </a:ln>
            </p:spPr>
          </p:pic>
        </p:grpSp>
        <p:grpSp>
          <p:nvGrpSpPr>
            <p:cNvPr id="8" name="Group 22"/>
            <p:cNvGrpSpPr>
              <a:grpSpLocks/>
            </p:cNvGrpSpPr>
            <p:nvPr/>
          </p:nvGrpSpPr>
          <p:grpSpPr bwMode="auto">
            <a:xfrm>
              <a:off x="69" y="1886"/>
              <a:ext cx="991" cy="1059"/>
              <a:chOff x="69" y="1886"/>
              <a:chExt cx="991" cy="1059"/>
            </a:xfrm>
          </p:grpSpPr>
          <p:sp>
            <p:nvSpPr>
              <p:cNvPr id="20495" name="Text Box 23"/>
              <p:cNvSpPr txBox="1">
                <a:spLocks noChangeArrowheads="1"/>
              </p:cNvSpPr>
              <p:nvPr/>
            </p:nvSpPr>
            <p:spPr bwMode="auto">
              <a:xfrm>
                <a:off x="69" y="2783"/>
                <a:ext cx="991" cy="162"/>
              </a:xfrm>
              <a:prstGeom prst="rect">
                <a:avLst/>
              </a:prstGeom>
              <a:noFill/>
              <a:ln w="9525">
                <a:noFill/>
                <a:miter lim="800000"/>
                <a:headEnd/>
                <a:tailEnd/>
              </a:ln>
            </p:spPr>
            <p:txBody>
              <a:bodyPr>
                <a:spAutoFit/>
              </a:bodyPr>
              <a:lstStyle/>
              <a:p>
                <a:pPr eaLnBrk="0" hangingPunct="0">
                  <a:lnSpc>
                    <a:spcPct val="90000"/>
                  </a:lnSpc>
                </a:pPr>
                <a:r>
                  <a:rPr lang="en-US" sz="1200" b="1">
                    <a:solidFill>
                      <a:schemeClr val="bg1"/>
                    </a:solidFill>
                    <a:latin typeface="GE Inspira Pitch" pitchFamily="34" charset="0"/>
                  </a:rPr>
                  <a:t>LifeSciences</a:t>
                </a:r>
                <a:endParaRPr lang="en-US" sz="1200">
                  <a:solidFill>
                    <a:schemeClr val="bg1"/>
                  </a:solidFill>
                  <a:latin typeface="GE Inspira Pitch" pitchFamily="34" charset="0"/>
                </a:endParaRPr>
              </a:p>
            </p:txBody>
          </p:sp>
          <p:pic>
            <p:nvPicPr>
              <p:cNvPr id="20496" name="Picture 24" descr="MB-4000rev-72dpi-417x276"/>
              <p:cNvPicPr>
                <a:picLocks noChangeAspect="1" noChangeArrowheads="1"/>
              </p:cNvPicPr>
              <p:nvPr/>
            </p:nvPicPr>
            <p:blipFill>
              <a:blip r:embed="rId10"/>
              <a:srcRect r="30974"/>
              <a:stretch>
                <a:fillRect/>
              </a:stretch>
            </p:blipFill>
            <p:spPr bwMode="auto">
              <a:xfrm>
                <a:off x="109" y="1886"/>
                <a:ext cx="936" cy="898"/>
              </a:xfrm>
              <a:prstGeom prst="rect">
                <a:avLst/>
              </a:prstGeom>
              <a:noFill/>
              <a:ln w="9525">
                <a:noFill/>
                <a:miter lim="800000"/>
                <a:headEnd/>
                <a:tailEnd/>
              </a:ln>
            </p:spPr>
          </p:pic>
        </p:grpSp>
      </p:grpSp>
      <p:pic>
        <p:nvPicPr>
          <p:cNvPr id="260121" name="Picture 25" descr="molecule"/>
          <p:cNvPicPr>
            <a:picLocks noChangeAspect="1" noChangeArrowheads="1"/>
          </p:cNvPicPr>
          <p:nvPr/>
        </p:nvPicPr>
        <p:blipFill>
          <a:blip r:embed="rId11"/>
          <a:srcRect/>
          <a:stretch>
            <a:fillRect/>
          </a:stretch>
        </p:blipFill>
        <p:spPr bwMode="auto">
          <a:xfrm>
            <a:off x="922338" y="4348163"/>
            <a:ext cx="981075" cy="949325"/>
          </a:xfrm>
          <a:prstGeom prst="rect">
            <a:avLst/>
          </a:prstGeom>
          <a:noFill/>
          <a:ln w="9525">
            <a:noFill/>
            <a:miter lim="800000"/>
            <a:headEnd/>
            <a:tailEnd/>
          </a:ln>
        </p:spPr>
      </p:pic>
      <p:sp>
        <p:nvSpPr>
          <p:cNvPr id="20488" name="Text Box 26"/>
          <p:cNvSpPr txBox="1">
            <a:spLocks noChangeArrowheads="1"/>
          </p:cNvSpPr>
          <p:nvPr/>
        </p:nvSpPr>
        <p:spPr bwMode="auto">
          <a:xfrm>
            <a:off x="2819400" y="552450"/>
            <a:ext cx="3733800" cy="1570038"/>
          </a:xfrm>
          <a:prstGeom prst="rect">
            <a:avLst/>
          </a:prstGeom>
          <a:noFill/>
          <a:ln w="9525">
            <a:noFill/>
            <a:miter lim="800000"/>
            <a:headEnd/>
            <a:tailEnd/>
          </a:ln>
        </p:spPr>
        <p:txBody>
          <a:bodyPr>
            <a:spAutoFit/>
          </a:bodyPr>
          <a:lstStyle/>
          <a:p>
            <a:r>
              <a:rPr lang="en-US" sz="3200">
                <a:solidFill>
                  <a:srgbClr val="002060"/>
                </a:solidFill>
              </a:rPr>
              <a:t>  Elements Used in </a:t>
            </a:r>
          </a:p>
          <a:p>
            <a:r>
              <a:rPr lang="en-US" sz="3200">
                <a:solidFill>
                  <a:srgbClr val="002060"/>
                </a:solidFill>
              </a:rPr>
              <a:t>   General Electric</a:t>
            </a:r>
          </a:p>
          <a:p>
            <a:r>
              <a:rPr lang="en-US" sz="3200">
                <a:solidFill>
                  <a:srgbClr val="002060"/>
                </a:solidFill>
              </a:rPr>
              <a:t>Healthcare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500"/>
                            </p:stCondLst>
                            <p:childTnLst>
                              <p:par>
                                <p:cTn id="9" presetID="1" presetClass="entr" presetSubtype="0" fill="hold" nodeType="afterEffect">
                                  <p:stCondLst>
                                    <p:cond delay="0"/>
                                  </p:stCondLst>
                                  <p:childTnLst>
                                    <p:set>
                                      <p:cBhvr>
                                        <p:cTn id="10" dur="1" fill="hold">
                                          <p:stCondLst>
                                            <p:cond delay="499"/>
                                          </p:stCondLst>
                                        </p:cTn>
                                        <p:tgtEl>
                                          <p:spTgt spid="2601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60101"/>
                                        </p:tgtEl>
                                        <p:attrNameLst>
                                          <p:attrName>style.visibility</p:attrName>
                                        </p:attrNameLst>
                                      </p:cBhvr>
                                      <p:to>
                                        <p:strVal val="visible"/>
                                      </p:to>
                                    </p:set>
                                    <p:animEffect transition="in" filter="dissolve">
                                      <p:cBhvr>
                                        <p:cTn id="15" dur="500"/>
                                        <p:tgtEl>
                                          <p:spTgt spid="26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p:cNvPicPr>
          <p:nvPr/>
        </p:nvPicPr>
        <p:blipFill>
          <a:blip r:embed="rId3"/>
          <a:srcRect/>
          <a:stretch>
            <a:fillRect/>
          </a:stretch>
        </p:blipFill>
        <p:spPr bwMode="auto">
          <a:xfrm>
            <a:off x="273050" y="914400"/>
            <a:ext cx="8597900" cy="5441950"/>
          </a:xfrm>
          <a:prstGeom prst="rect">
            <a:avLst/>
          </a:prstGeom>
          <a:noFill/>
          <a:ln w="9525">
            <a:noFill/>
            <a:miter lim="800000"/>
            <a:headEnd/>
            <a:tailEnd/>
          </a:ln>
        </p:spPr>
      </p:pic>
      <p:sp>
        <p:nvSpPr>
          <p:cNvPr id="11267" name="TextBox 2"/>
          <p:cNvSpPr txBox="1">
            <a:spLocks noChangeArrowheads="1"/>
          </p:cNvSpPr>
          <p:nvPr/>
        </p:nvSpPr>
        <p:spPr bwMode="auto">
          <a:xfrm>
            <a:off x="1981200" y="228600"/>
            <a:ext cx="4922838" cy="523875"/>
          </a:xfrm>
          <a:prstGeom prst="rect">
            <a:avLst/>
          </a:prstGeom>
          <a:noFill/>
          <a:ln w="9525">
            <a:noFill/>
            <a:miter lim="800000"/>
            <a:headEnd/>
            <a:tailEnd/>
          </a:ln>
        </p:spPr>
        <p:txBody>
          <a:bodyPr>
            <a:spAutoFit/>
          </a:bodyPr>
          <a:lstStyle/>
          <a:p>
            <a:r>
              <a:rPr lang="en-US" sz="2800">
                <a:solidFill>
                  <a:srgbClr val="002060"/>
                </a:solidFill>
              </a:rPr>
              <a:t>The Evolution of Metal Mining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3200" dirty="0" smtClean="0">
                <a:solidFill>
                  <a:srgbClr val="002060"/>
                </a:solidFill>
              </a:rPr>
              <a:t>Without a full suite of metals, you don’t get these</a:t>
            </a:r>
            <a:endParaRPr lang="en-US" sz="3200" dirty="0">
              <a:solidFill>
                <a:srgbClr val="002060"/>
              </a:solidFill>
            </a:endParaRPr>
          </a:p>
        </p:txBody>
      </p:sp>
      <p:pic>
        <p:nvPicPr>
          <p:cNvPr id="3" name="Picture 2" descr="ocean sampling pod.jpg"/>
          <p:cNvPicPr>
            <a:picLocks noChangeAspect="1"/>
          </p:cNvPicPr>
          <p:nvPr/>
        </p:nvPicPr>
        <p:blipFill>
          <a:blip r:embed="rId2"/>
          <a:stretch>
            <a:fillRect/>
          </a:stretch>
        </p:blipFill>
        <p:spPr>
          <a:xfrm>
            <a:off x="5638800" y="1524000"/>
            <a:ext cx="2971800" cy="2895600"/>
          </a:xfrm>
          <a:prstGeom prst="rect">
            <a:avLst/>
          </a:prstGeom>
        </p:spPr>
      </p:pic>
      <p:pic>
        <p:nvPicPr>
          <p:cNvPr id="4" name="Picture 3" descr="alvin updated.jpg"/>
          <p:cNvPicPr>
            <a:picLocks noChangeAspect="1"/>
          </p:cNvPicPr>
          <p:nvPr/>
        </p:nvPicPr>
        <p:blipFill>
          <a:blip r:embed="rId3"/>
          <a:stretch>
            <a:fillRect/>
          </a:stretch>
        </p:blipFill>
        <p:spPr>
          <a:xfrm>
            <a:off x="381001" y="2014537"/>
            <a:ext cx="4114799" cy="2633663"/>
          </a:xfrm>
          <a:prstGeom prst="rect">
            <a:avLst/>
          </a:prstGeom>
        </p:spPr>
      </p:pic>
      <p:pic>
        <p:nvPicPr>
          <p:cNvPr id="5" name="Picture 4" descr="Samsung-ATIV-Book-6_front8.jpg"/>
          <p:cNvPicPr>
            <a:picLocks noChangeAspect="1"/>
          </p:cNvPicPr>
          <p:nvPr/>
        </p:nvPicPr>
        <p:blipFill>
          <a:blip r:embed="rId4" cstate="print"/>
          <a:stretch>
            <a:fillRect/>
          </a:stretch>
        </p:blipFill>
        <p:spPr>
          <a:xfrm>
            <a:off x="2743201" y="4038600"/>
            <a:ext cx="4876800" cy="266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solidFill>
                  <a:srgbClr val="002060"/>
                </a:solidFill>
              </a:rPr>
              <a:t>The Impetus for</a:t>
            </a:r>
            <a:br>
              <a:rPr lang="en-US" dirty="0" smtClean="0">
                <a:solidFill>
                  <a:srgbClr val="002060"/>
                </a:solidFill>
              </a:rPr>
            </a:br>
            <a:r>
              <a:rPr lang="en-US" dirty="0" smtClean="0">
                <a:solidFill>
                  <a:srgbClr val="002060"/>
                </a:solidFill>
              </a:rPr>
              <a:t>Criticality Assessment</a:t>
            </a:r>
            <a:endParaRPr lang="en-US"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514600" y="1295400"/>
            <a:ext cx="6248400" cy="5410200"/>
          </a:xfrm>
          <a:prstGeom prst="rect">
            <a:avLst/>
          </a:prstGeom>
          <a:noFill/>
          <a:ln w="9525">
            <a:noFill/>
            <a:miter lim="800000"/>
            <a:headEnd/>
            <a:tailEnd/>
          </a:ln>
        </p:spPr>
      </p:pic>
      <p:sp>
        <p:nvSpPr>
          <p:cNvPr id="5123" name="Text Box 3"/>
          <p:cNvSpPr txBox="1">
            <a:spLocks noChangeArrowheads="1"/>
          </p:cNvSpPr>
          <p:nvPr/>
        </p:nvSpPr>
        <p:spPr bwMode="auto">
          <a:xfrm>
            <a:off x="1219200" y="119063"/>
            <a:ext cx="7467600" cy="519112"/>
          </a:xfrm>
          <a:prstGeom prst="rect">
            <a:avLst/>
          </a:prstGeom>
          <a:noFill/>
          <a:ln w="9525">
            <a:noFill/>
            <a:miter lim="800000"/>
            <a:headEnd/>
            <a:tailEnd/>
          </a:ln>
        </p:spPr>
        <p:txBody>
          <a:bodyPr>
            <a:spAutoFit/>
          </a:bodyPr>
          <a:lstStyle/>
          <a:p>
            <a:r>
              <a:rPr lang="en-US" sz="2800" dirty="0">
                <a:solidFill>
                  <a:srgbClr val="002060"/>
                </a:solidFill>
              </a:rPr>
              <a:t>U.S. Mineral Import Dependence, (per cent)</a:t>
            </a:r>
          </a:p>
        </p:txBody>
      </p:sp>
      <p:pic>
        <p:nvPicPr>
          <p:cNvPr id="5124" name="Picture 3"/>
          <p:cNvPicPr>
            <a:picLocks noChangeAspect="1" noChangeArrowheads="1"/>
          </p:cNvPicPr>
          <p:nvPr/>
        </p:nvPicPr>
        <p:blipFill>
          <a:blip r:embed="rId3"/>
          <a:srcRect/>
          <a:stretch>
            <a:fillRect/>
          </a:stretch>
        </p:blipFill>
        <p:spPr bwMode="auto">
          <a:xfrm>
            <a:off x="457200" y="1143000"/>
            <a:ext cx="4876800" cy="5486400"/>
          </a:xfrm>
          <a:prstGeom prst="rect">
            <a:avLst/>
          </a:prstGeom>
          <a:noFill/>
          <a:ln w="9525">
            <a:noFill/>
            <a:miter lim="800000"/>
            <a:headEnd/>
            <a:tailEnd/>
          </a:ln>
        </p:spPr>
      </p:pic>
      <p:sp>
        <p:nvSpPr>
          <p:cNvPr id="5125" name="TextBox 5"/>
          <p:cNvSpPr txBox="1">
            <a:spLocks noChangeArrowheads="1"/>
          </p:cNvSpPr>
          <p:nvPr/>
        </p:nvSpPr>
        <p:spPr bwMode="auto">
          <a:xfrm>
            <a:off x="3124200" y="685800"/>
            <a:ext cx="1066800" cy="461963"/>
          </a:xfrm>
          <a:prstGeom prst="rect">
            <a:avLst/>
          </a:prstGeom>
          <a:noFill/>
          <a:ln w="9525">
            <a:noFill/>
            <a:miter lim="800000"/>
            <a:headEnd/>
            <a:tailEnd/>
          </a:ln>
        </p:spPr>
        <p:txBody>
          <a:bodyPr>
            <a:spAutoFit/>
          </a:bodyPr>
          <a:lstStyle/>
          <a:p>
            <a:r>
              <a:rPr lang="en-US" sz="2400"/>
              <a:t>2000</a:t>
            </a:r>
            <a:r>
              <a:rPr lang="en-US"/>
              <a:t>                                              </a:t>
            </a:r>
          </a:p>
        </p:txBody>
      </p:sp>
      <p:sp>
        <p:nvSpPr>
          <p:cNvPr id="5126" name="TextBox 6"/>
          <p:cNvSpPr txBox="1">
            <a:spLocks noChangeArrowheads="1"/>
          </p:cNvSpPr>
          <p:nvPr/>
        </p:nvSpPr>
        <p:spPr bwMode="auto">
          <a:xfrm>
            <a:off x="6477000" y="609600"/>
            <a:ext cx="990600" cy="461963"/>
          </a:xfrm>
          <a:prstGeom prst="rect">
            <a:avLst/>
          </a:prstGeom>
          <a:noFill/>
          <a:ln w="9525">
            <a:noFill/>
            <a:miter lim="800000"/>
            <a:headEnd/>
            <a:tailEnd/>
          </a:ln>
        </p:spPr>
        <p:txBody>
          <a:bodyPr>
            <a:spAutoFit/>
          </a:bodyPr>
          <a:lstStyle/>
          <a:p>
            <a:r>
              <a:rPr lang="en-US" sz="2400"/>
              <a:t>2010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5" name="Text Box 7"/>
          <p:cNvSpPr txBox="1">
            <a:spLocks noChangeArrowheads="1"/>
          </p:cNvSpPr>
          <p:nvPr/>
        </p:nvSpPr>
        <p:spPr bwMode="auto">
          <a:xfrm>
            <a:off x="990600" y="649288"/>
            <a:ext cx="7239000" cy="523220"/>
          </a:xfrm>
          <a:prstGeom prst="rect">
            <a:avLst/>
          </a:prstGeom>
          <a:noFill/>
          <a:ln w="9525">
            <a:noFill/>
            <a:miter lim="800000"/>
            <a:headEnd/>
            <a:tailEnd/>
          </a:ln>
          <a:effectLst/>
        </p:spPr>
        <p:txBody>
          <a:bodyPr wrap="square">
            <a:spAutoFit/>
          </a:bodyPr>
          <a:lstStyle/>
          <a:p>
            <a:r>
              <a:rPr lang="en-US" sz="2800" b="1" dirty="0" smtClean="0">
                <a:solidFill>
                  <a:srgbClr val="002060"/>
                </a:solidFill>
              </a:rPr>
              <a:t>Determining a Material’s Criticality (NRC, 2008)</a:t>
            </a:r>
            <a:endParaRPr lang="en-US" sz="2800" b="1" dirty="0">
              <a:solidFill>
                <a:srgbClr val="002060"/>
              </a:solidFill>
            </a:endParaRPr>
          </a:p>
        </p:txBody>
      </p:sp>
      <p:sp>
        <p:nvSpPr>
          <p:cNvPr id="196610" name="Rectangle 2"/>
          <p:cNvSpPr>
            <a:spLocks noChangeArrowheads="1"/>
          </p:cNvSpPr>
          <p:nvPr/>
        </p:nvSpPr>
        <p:spPr bwMode="auto">
          <a:xfrm>
            <a:off x="3124200" y="1828800"/>
            <a:ext cx="4495800" cy="4038600"/>
          </a:xfrm>
          <a:prstGeom prst="rect">
            <a:avLst/>
          </a:prstGeom>
          <a:gradFill rotWithShape="1">
            <a:gsLst>
              <a:gs pos="0">
                <a:srgbClr val="FF3300"/>
              </a:gs>
              <a:gs pos="100000">
                <a:srgbClr val="FF3300">
                  <a:gamma/>
                  <a:shade val="46275"/>
                  <a:invGamma/>
                </a:srgbClr>
              </a:gs>
            </a:gsLst>
            <a:path path="rect">
              <a:fillToRect l="100000" b="100000"/>
            </a:path>
          </a:gradFill>
          <a:ln w="9525">
            <a:solidFill>
              <a:schemeClr val="tx1"/>
            </a:solidFill>
            <a:miter lim="800000"/>
            <a:headEnd/>
            <a:tailEnd/>
          </a:ln>
          <a:effectLst/>
        </p:spPr>
        <p:txBody>
          <a:bodyPr wrap="none" anchor="ctr"/>
          <a:lstStyle/>
          <a:p>
            <a:endParaRPr lang="en-US"/>
          </a:p>
        </p:txBody>
      </p:sp>
      <p:sp>
        <p:nvSpPr>
          <p:cNvPr id="196611" name="Text Box 3"/>
          <p:cNvSpPr txBox="1">
            <a:spLocks noChangeArrowheads="1"/>
          </p:cNvSpPr>
          <p:nvPr/>
        </p:nvSpPr>
        <p:spPr bwMode="auto">
          <a:xfrm>
            <a:off x="2270125" y="1865313"/>
            <a:ext cx="692150" cy="366712"/>
          </a:xfrm>
          <a:prstGeom prst="rect">
            <a:avLst/>
          </a:prstGeom>
          <a:noFill/>
          <a:ln w="9525">
            <a:noFill/>
            <a:miter lim="800000"/>
            <a:headEnd/>
            <a:tailEnd/>
          </a:ln>
          <a:effectLst/>
        </p:spPr>
        <p:txBody>
          <a:bodyPr wrap="none">
            <a:spAutoFit/>
          </a:bodyPr>
          <a:lstStyle/>
          <a:p>
            <a:r>
              <a:rPr lang="en-US" b="1"/>
              <a:t>High</a:t>
            </a:r>
          </a:p>
        </p:txBody>
      </p:sp>
      <p:sp>
        <p:nvSpPr>
          <p:cNvPr id="196612" name="Text Box 4"/>
          <p:cNvSpPr txBox="1">
            <a:spLocks noChangeArrowheads="1"/>
          </p:cNvSpPr>
          <p:nvPr/>
        </p:nvSpPr>
        <p:spPr bwMode="auto">
          <a:xfrm>
            <a:off x="2362200" y="5410200"/>
            <a:ext cx="685800" cy="366713"/>
          </a:xfrm>
          <a:prstGeom prst="rect">
            <a:avLst/>
          </a:prstGeom>
          <a:noFill/>
          <a:ln w="9525">
            <a:noFill/>
            <a:miter lim="800000"/>
            <a:headEnd/>
            <a:tailEnd/>
          </a:ln>
          <a:effectLst/>
        </p:spPr>
        <p:txBody>
          <a:bodyPr>
            <a:spAutoFit/>
          </a:bodyPr>
          <a:lstStyle/>
          <a:p>
            <a:r>
              <a:rPr lang="en-US" b="1"/>
              <a:t>Low</a:t>
            </a:r>
          </a:p>
        </p:txBody>
      </p:sp>
      <p:sp>
        <p:nvSpPr>
          <p:cNvPr id="196613" name="Text Box 5"/>
          <p:cNvSpPr txBox="1">
            <a:spLocks noChangeArrowheads="1"/>
          </p:cNvSpPr>
          <p:nvPr/>
        </p:nvSpPr>
        <p:spPr bwMode="auto">
          <a:xfrm>
            <a:off x="3336925" y="5980113"/>
            <a:ext cx="3943350" cy="641350"/>
          </a:xfrm>
          <a:prstGeom prst="rect">
            <a:avLst/>
          </a:prstGeom>
          <a:noFill/>
          <a:ln w="9525">
            <a:noFill/>
            <a:miter lim="800000"/>
            <a:headEnd/>
            <a:tailEnd/>
          </a:ln>
          <a:effectLst/>
        </p:spPr>
        <p:txBody>
          <a:bodyPr wrap="none">
            <a:spAutoFit/>
          </a:bodyPr>
          <a:lstStyle/>
          <a:p>
            <a:r>
              <a:rPr lang="en-US" b="1"/>
              <a:t>Low			        High</a:t>
            </a:r>
          </a:p>
          <a:p>
            <a:r>
              <a:rPr lang="en-US" b="1"/>
              <a:t>	      Supply Risk</a:t>
            </a:r>
          </a:p>
        </p:txBody>
      </p:sp>
      <p:sp>
        <p:nvSpPr>
          <p:cNvPr id="196614" name="Text Box 6"/>
          <p:cNvSpPr txBox="1">
            <a:spLocks noChangeArrowheads="1"/>
          </p:cNvSpPr>
          <p:nvPr/>
        </p:nvSpPr>
        <p:spPr bwMode="auto">
          <a:xfrm rot="-5400000">
            <a:off x="259557" y="3779043"/>
            <a:ext cx="3352800" cy="366713"/>
          </a:xfrm>
          <a:prstGeom prst="rect">
            <a:avLst/>
          </a:prstGeom>
          <a:noFill/>
          <a:ln w="9525">
            <a:noFill/>
            <a:miter lim="800000"/>
            <a:headEnd/>
            <a:tailEnd/>
          </a:ln>
          <a:effectLst/>
        </p:spPr>
        <p:txBody>
          <a:bodyPr>
            <a:spAutoFit/>
          </a:bodyPr>
          <a:lstStyle/>
          <a:p>
            <a:r>
              <a:rPr lang="en-US" b="1"/>
              <a:t>Impact of Supply Restriction</a:t>
            </a:r>
          </a:p>
        </p:txBody>
      </p:sp>
      <p:sp>
        <p:nvSpPr>
          <p:cNvPr id="196616" name="Oval 8"/>
          <p:cNvSpPr>
            <a:spLocks noChangeArrowheads="1"/>
          </p:cNvSpPr>
          <p:nvPr/>
        </p:nvSpPr>
        <p:spPr bwMode="auto">
          <a:xfrm>
            <a:off x="5791200" y="2133600"/>
            <a:ext cx="1524000" cy="1447800"/>
          </a:xfrm>
          <a:prstGeom prst="ellipse">
            <a:avLst/>
          </a:prstGeom>
          <a:noFill/>
          <a:ln w="38100">
            <a:solidFill>
              <a:schemeClr val="bg1"/>
            </a:solidFill>
            <a:round/>
            <a:headEnd/>
            <a:tailEnd/>
          </a:ln>
          <a:effectLst/>
        </p:spPr>
        <p:txBody>
          <a:bodyPr wrap="none" anchor="ctr"/>
          <a:lstStyle/>
          <a:p>
            <a:endParaRPr lang="en-US"/>
          </a:p>
        </p:txBody>
      </p:sp>
      <p:sp>
        <p:nvSpPr>
          <p:cNvPr id="196617" name="Text Box 9"/>
          <p:cNvSpPr txBox="1">
            <a:spLocks noChangeArrowheads="1"/>
          </p:cNvSpPr>
          <p:nvPr/>
        </p:nvSpPr>
        <p:spPr bwMode="auto">
          <a:xfrm>
            <a:off x="7908925" y="2246313"/>
            <a:ext cx="933450" cy="915987"/>
          </a:xfrm>
          <a:prstGeom prst="rect">
            <a:avLst/>
          </a:prstGeom>
          <a:noFill/>
          <a:ln w="9525">
            <a:noFill/>
            <a:miter lim="800000"/>
            <a:headEnd/>
            <a:tailEnd/>
          </a:ln>
          <a:effectLst/>
        </p:spPr>
        <p:txBody>
          <a:bodyPr wrap="none">
            <a:spAutoFit/>
          </a:bodyPr>
          <a:lstStyle/>
          <a:p>
            <a:r>
              <a:rPr lang="en-US"/>
              <a:t>Region</a:t>
            </a:r>
          </a:p>
          <a:p>
            <a:r>
              <a:rPr lang="en-US"/>
              <a:t>of </a:t>
            </a:r>
          </a:p>
          <a:p>
            <a:r>
              <a:rPr lang="en-US"/>
              <a:t>Danger</a:t>
            </a:r>
          </a:p>
        </p:txBody>
      </p:sp>
      <p:sp>
        <p:nvSpPr>
          <p:cNvPr id="196618" name="Line 10"/>
          <p:cNvSpPr>
            <a:spLocks noChangeShapeType="1"/>
          </p:cNvSpPr>
          <p:nvPr/>
        </p:nvSpPr>
        <p:spPr bwMode="auto">
          <a:xfrm flipH="1">
            <a:off x="7391400" y="2667000"/>
            <a:ext cx="381000" cy="152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0" y="263525"/>
            <a:ext cx="9117716" cy="523220"/>
          </a:xfrm>
          <a:prstGeom prst="rect">
            <a:avLst/>
          </a:prstGeom>
          <a:noFill/>
          <a:ln w="9525" algn="ctr">
            <a:noFill/>
            <a:miter lim="800000"/>
            <a:headEnd/>
            <a:tailEnd/>
          </a:ln>
          <a:effectLst/>
        </p:spPr>
        <p:txBody>
          <a:bodyPr wrap="square">
            <a:spAutoFit/>
          </a:bodyPr>
          <a:lstStyle/>
          <a:p>
            <a:pPr algn="ctr"/>
            <a:r>
              <a:rPr lang="en-US" sz="2800" b="1" dirty="0" smtClean="0">
                <a:solidFill>
                  <a:srgbClr val="002060"/>
                </a:solidFill>
              </a:rPr>
              <a:t>NRC Preliminary Criticality Evaluation of 11 Metals, 2008</a:t>
            </a:r>
            <a:endParaRPr lang="en-US" sz="2800" b="1" dirty="0">
              <a:solidFill>
                <a:srgbClr val="002060"/>
              </a:solidFill>
            </a:endParaRPr>
          </a:p>
        </p:txBody>
      </p:sp>
      <p:pic>
        <p:nvPicPr>
          <p:cNvPr id="112643" name="Picture 3" descr="Figure all minerals"/>
          <p:cNvPicPr>
            <a:picLocks noChangeAspect="1" noChangeArrowheads="1"/>
          </p:cNvPicPr>
          <p:nvPr/>
        </p:nvPicPr>
        <p:blipFill>
          <a:blip r:embed="rId3"/>
          <a:srcRect/>
          <a:stretch>
            <a:fillRect/>
          </a:stretch>
        </p:blipFill>
        <p:spPr bwMode="auto">
          <a:xfrm>
            <a:off x="1609725" y="1209675"/>
            <a:ext cx="6221413" cy="4721225"/>
          </a:xfrm>
          <a:prstGeom prst="rect">
            <a:avLst/>
          </a:prstGeom>
          <a:noFill/>
        </p:spPr>
      </p:pic>
      <p:sp>
        <p:nvSpPr>
          <p:cNvPr id="112644" name="Line 4"/>
          <p:cNvSpPr>
            <a:spLocks noChangeShapeType="1"/>
          </p:cNvSpPr>
          <p:nvPr/>
        </p:nvSpPr>
        <p:spPr bwMode="auto">
          <a:xfrm>
            <a:off x="2673350" y="1749425"/>
            <a:ext cx="101600" cy="0"/>
          </a:xfrm>
          <a:prstGeom prst="line">
            <a:avLst/>
          </a:prstGeom>
          <a:noFill/>
          <a:ln w="9525">
            <a:solidFill>
              <a:schemeClr val="tx1"/>
            </a:solidFill>
            <a:round/>
            <a:headEnd/>
            <a:tailEnd/>
          </a:ln>
          <a:effectLst/>
        </p:spPr>
        <p:txBody>
          <a:bodyPr/>
          <a:lstStyle/>
          <a:p>
            <a:endParaRPr lang="en-US"/>
          </a:p>
        </p:txBody>
      </p:sp>
      <p:sp>
        <p:nvSpPr>
          <p:cNvPr id="112645" name="Line 5"/>
          <p:cNvSpPr>
            <a:spLocks noChangeShapeType="1"/>
          </p:cNvSpPr>
          <p:nvPr/>
        </p:nvSpPr>
        <p:spPr bwMode="auto">
          <a:xfrm>
            <a:off x="2673350" y="2625725"/>
            <a:ext cx="101600" cy="0"/>
          </a:xfrm>
          <a:prstGeom prst="line">
            <a:avLst/>
          </a:prstGeom>
          <a:noFill/>
          <a:ln w="9525">
            <a:solidFill>
              <a:schemeClr val="tx1"/>
            </a:solidFill>
            <a:round/>
            <a:headEnd/>
            <a:tailEnd/>
          </a:ln>
          <a:effectLst/>
        </p:spPr>
        <p:txBody>
          <a:bodyPr/>
          <a:lstStyle/>
          <a:p>
            <a:endParaRPr lang="en-US"/>
          </a:p>
        </p:txBody>
      </p:sp>
      <p:sp>
        <p:nvSpPr>
          <p:cNvPr id="112646" name="Line 6"/>
          <p:cNvSpPr>
            <a:spLocks noChangeShapeType="1"/>
          </p:cNvSpPr>
          <p:nvPr/>
        </p:nvSpPr>
        <p:spPr bwMode="auto">
          <a:xfrm>
            <a:off x="2654300" y="3530600"/>
            <a:ext cx="101600" cy="0"/>
          </a:xfrm>
          <a:prstGeom prst="line">
            <a:avLst/>
          </a:prstGeom>
          <a:noFill/>
          <a:ln w="9525">
            <a:solidFill>
              <a:schemeClr val="tx1"/>
            </a:solidFill>
            <a:round/>
            <a:headEnd/>
            <a:tailEnd/>
          </a:ln>
          <a:effectLst/>
        </p:spPr>
        <p:txBody>
          <a:bodyPr/>
          <a:lstStyle/>
          <a:p>
            <a:endParaRPr lang="en-US"/>
          </a:p>
        </p:txBody>
      </p:sp>
      <p:sp>
        <p:nvSpPr>
          <p:cNvPr id="112647" name="Line 7"/>
          <p:cNvSpPr>
            <a:spLocks noChangeShapeType="1"/>
          </p:cNvSpPr>
          <p:nvPr/>
        </p:nvSpPr>
        <p:spPr bwMode="auto">
          <a:xfrm rot="5400000">
            <a:off x="3959225" y="4845050"/>
            <a:ext cx="101600" cy="0"/>
          </a:xfrm>
          <a:prstGeom prst="line">
            <a:avLst/>
          </a:prstGeom>
          <a:noFill/>
          <a:ln w="9525">
            <a:solidFill>
              <a:schemeClr val="tx1"/>
            </a:solidFill>
            <a:round/>
            <a:headEnd/>
            <a:tailEnd/>
          </a:ln>
          <a:effectLst/>
        </p:spPr>
        <p:txBody>
          <a:bodyPr/>
          <a:lstStyle/>
          <a:p>
            <a:endParaRPr lang="en-US"/>
          </a:p>
        </p:txBody>
      </p:sp>
      <p:sp>
        <p:nvSpPr>
          <p:cNvPr id="112648" name="Line 8"/>
          <p:cNvSpPr>
            <a:spLocks noChangeShapeType="1"/>
          </p:cNvSpPr>
          <p:nvPr/>
        </p:nvSpPr>
        <p:spPr bwMode="auto">
          <a:xfrm>
            <a:off x="2654300" y="4445000"/>
            <a:ext cx="101600" cy="0"/>
          </a:xfrm>
          <a:prstGeom prst="line">
            <a:avLst/>
          </a:prstGeom>
          <a:noFill/>
          <a:ln w="9525">
            <a:solidFill>
              <a:schemeClr val="tx1"/>
            </a:solidFill>
            <a:round/>
            <a:headEnd/>
            <a:tailEnd/>
          </a:ln>
          <a:effectLst/>
        </p:spPr>
        <p:txBody>
          <a:bodyPr/>
          <a:lstStyle/>
          <a:p>
            <a:endParaRPr lang="en-US"/>
          </a:p>
        </p:txBody>
      </p:sp>
      <p:sp>
        <p:nvSpPr>
          <p:cNvPr id="112649" name="Line 9"/>
          <p:cNvSpPr>
            <a:spLocks noChangeShapeType="1"/>
          </p:cNvSpPr>
          <p:nvPr/>
        </p:nvSpPr>
        <p:spPr bwMode="auto">
          <a:xfrm rot="5400000">
            <a:off x="4835525" y="4845050"/>
            <a:ext cx="101600" cy="0"/>
          </a:xfrm>
          <a:prstGeom prst="line">
            <a:avLst/>
          </a:prstGeom>
          <a:noFill/>
          <a:ln w="9525">
            <a:solidFill>
              <a:schemeClr val="tx1"/>
            </a:solidFill>
            <a:round/>
            <a:headEnd/>
            <a:tailEnd/>
          </a:ln>
          <a:effectLst/>
        </p:spPr>
        <p:txBody>
          <a:bodyPr/>
          <a:lstStyle/>
          <a:p>
            <a:endParaRPr lang="en-US"/>
          </a:p>
        </p:txBody>
      </p:sp>
      <p:sp>
        <p:nvSpPr>
          <p:cNvPr id="112650" name="Line 10"/>
          <p:cNvSpPr>
            <a:spLocks noChangeShapeType="1"/>
          </p:cNvSpPr>
          <p:nvPr/>
        </p:nvSpPr>
        <p:spPr bwMode="auto">
          <a:xfrm rot="5400000">
            <a:off x="5740400" y="4845050"/>
            <a:ext cx="101600" cy="0"/>
          </a:xfrm>
          <a:prstGeom prst="line">
            <a:avLst/>
          </a:prstGeom>
          <a:noFill/>
          <a:ln w="9525">
            <a:solidFill>
              <a:schemeClr val="tx1"/>
            </a:solidFill>
            <a:round/>
            <a:headEnd/>
            <a:tailEnd/>
          </a:ln>
          <a:effectLst/>
        </p:spPr>
        <p:txBody>
          <a:bodyPr/>
          <a:lstStyle/>
          <a:p>
            <a:endParaRPr lang="en-US"/>
          </a:p>
        </p:txBody>
      </p:sp>
      <p:sp>
        <p:nvSpPr>
          <p:cNvPr id="112651" name="Line 11"/>
          <p:cNvSpPr>
            <a:spLocks noChangeShapeType="1"/>
          </p:cNvSpPr>
          <p:nvPr/>
        </p:nvSpPr>
        <p:spPr bwMode="auto">
          <a:xfrm rot="5400000">
            <a:off x="3025775" y="4845050"/>
            <a:ext cx="1016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solidFill>
                  <a:srgbClr val="002060"/>
                </a:solidFill>
              </a:rPr>
              <a:t>Why Should You</a:t>
            </a:r>
            <a:br>
              <a:rPr lang="en-US" dirty="0" smtClean="0">
                <a:solidFill>
                  <a:srgbClr val="002060"/>
                </a:solidFill>
              </a:rPr>
            </a:br>
            <a:r>
              <a:rPr lang="en-US" dirty="0" smtClean="0">
                <a:solidFill>
                  <a:srgbClr val="002060"/>
                </a:solidFill>
              </a:rPr>
              <a:t>Be Interested</a:t>
            </a:r>
            <a:br>
              <a:rPr lang="en-US" dirty="0" smtClean="0">
                <a:solidFill>
                  <a:srgbClr val="002060"/>
                </a:solidFill>
              </a:rPr>
            </a:br>
            <a:r>
              <a:rPr lang="en-US" dirty="0" smtClean="0">
                <a:solidFill>
                  <a:srgbClr val="002060"/>
                </a:solidFill>
              </a:rPr>
              <a:t>in this Topic?</a:t>
            </a:r>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7938" y="0"/>
            <a:ext cx="9159876" cy="6858000"/>
          </a:xfrm>
          <a:prstGeom prst="rect">
            <a:avLst/>
          </a:prstGeom>
          <a:noFill/>
          <a:ln w="9525">
            <a:noFill/>
            <a:miter lim="800000"/>
            <a:headEnd/>
            <a:tailEnd/>
          </a:ln>
        </p:spPr>
      </p:pic>
      <p:sp>
        <p:nvSpPr>
          <p:cNvPr id="49155" name="Rectangle 3"/>
          <p:cNvSpPr>
            <a:spLocks noChangeArrowheads="1"/>
          </p:cNvSpPr>
          <p:nvPr/>
        </p:nvSpPr>
        <p:spPr bwMode="auto">
          <a:xfrm>
            <a:off x="3657600" y="1828800"/>
            <a:ext cx="609600" cy="304800"/>
          </a:xfrm>
          <a:prstGeom prst="rect">
            <a:avLst/>
          </a:prstGeom>
          <a:solidFill>
            <a:schemeClr val="bg1"/>
          </a:solidFill>
          <a:ln w="9525">
            <a:noFill/>
            <a:miter lim="800000"/>
            <a:headEnd/>
            <a:tailEnd/>
          </a:ln>
        </p:spPr>
        <p:txBody>
          <a:bodyPr wrap="none" anchor="ctr"/>
          <a:lstStyle/>
          <a:p>
            <a:pPr algn="ctr"/>
            <a:r>
              <a:rPr lang="en-US"/>
              <a:t>RE</a:t>
            </a:r>
          </a:p>
        </p:txBody>
      </p:sp>
      <p:sp>
        <p:nvSpPr>
          <p:cNvPr id="49156" name="Rectangle 4"/>
          <p:cNvSpPr>
            <a:spLocks noChangeArrowheads="1"/>
          </p:cNvSpPr>
          <p:nvPr/>
        </p:nvSpPr>
        <p:spPr bwMode="auto">
          <a:xfrm>
            <a:off x="5029200" y="2819400"/>
            <a:ext cx="457200" cy="304800"/>
          </a:xfrm>
          <a:prstGeom prst="rect">
            <a:avLst/>
          </a:prstGeom>
          <a:solidFill>
            <a:schemeClr val="bg1"/>
          </a:solidFill>
          <a:ln w="9525">
            <a:noFill/>
            <a:miter lim="800000"/>
            <a:headEnd/>
            <a:tailEnd/>
          </a:ln>
        </p:spPr>
        <p:txBody>
          <a:bodyPr wrap="none" anchor="ctr"/>
          <a:lstStyle/>
          <a:p>
            <a:pPr algn="ctr"/>
            <a:r>
              <a:rPr lang="en-US"/>
              <a:t>PGM</a:t>
            </a:r>
          </a:p>
        </p:txBody>
      </p:sp>
      <p:sp>
        <p:nvSpPr>
          <p:cNvPr id="49157" name="Rectangle 5"/>
          <p:cNvSpPr>
            <a:spLocks noChangeArrowheads="1"/>
          </p:cNvSpPr>
          <p:nvPr/>
        </p:nvSpPr>
        <p:spPr bwMode="auto">
          <a:xfrm>
            <a:off x="4419600" y="3352800"/>
            <a:ext cx="533400" cy="304800"/>
          </a:xfrm>
          <a:prstGeom prst="rect">
            <a:avLst/>
          </a:prstGeom>
          <a:solidFill>
            <a:schemeClr val="bg1"/>
          </a:solidFill>
          <a:ln w="9525">
            <a:noFill/>
            <a:miter lim="800000"/>
            <a:headEnd/>
            <a:tailEnd/>
          </a:ln>
        </p:spPr>
        <p:txBody>
          <a:bodyPr wrap="none" anchor="ctr"/>
          <a:lstStyle/>
          <a:p>
            <a:pPr algn="ctr"/>
            <a:r>
              <a:rPr lang="en-US"/>
              <a:t>Ge</a:t>
            </a:r>
          </a:p>
        </p:txBody>
      </p:sp>
      <p:sp>
        <p:nvSpPr>
          <p:cNvPr id="49158" name="Rectangle 6"/>
          <p:cNvSpPr>
            <a:spLocks noChangeArrowheads="1"/>
          </p:cNvSpPr>
          <p:nvPr/>
        </p:nvSpPr>
        <p:spPr bwMode="auto">
          <a:xfrm>
            <a:off x="7086600" y="3505200"/>
            <a:ext cx="457200" cy="304800"/>
          </a:xfrm>
          <a:prstGeom prst="rect">
            <a:avLst/>
          </a:prstGeom>
          <a:solidFill>
            <a:schemeClr val="bg1"/>
          </a:solidFill>
          <a:ln w="9525">
            <a:noFill/>
            <a:miter lim="800000"/>
            <a:headEnd/>
            <a:tailEnd/>
          </a:ln>
        </p:spPr>
        <p:txBody>
          <a:bodyPr wrap="none" anchor="ctr"/>
          <a:lstStyle/>
          <a:p>
            <a:pPr algn="ctr"/>
            <a:endParaRPr lang="en-US"/>
          </a:p>
        </p:txBody>
      </p:sp>
      <p:sp>
        <p:nvSpPr>
          <p:cNvPr id="49159" name="Text Box 7"/>
          <p:cNvSpPr txBox="1">
            <a:spLocks noChangeArrowheads="1"/>
          </p:cNvSpPr>
          <p:nvPr/>
        </p:nvSpPr>
        <p:spPr bwMode="auto">
          <a:xfrm>
            <a:off x="7223125" y="3541713"/>
            <a:ext cx="476250" cy="366712"/>
          </a:xfrm>
          <a:prstGeom prst="rect">
            <a:avLst/>
          </a:prstGeom>
          <a:noFill/>
          <a:ln w="9525">
            <a:noFill/>
            <a:miter lim="800000"/>
            <a:headEnd/>
            <a:tailEnd/>
          </a:ln>
        </p:spPr>
        <p:txBody>
          <a:bodyPr wrap="none">
            <a:spAutoFit/>
          </a:bodyPr>
          <a:lstStyle/>
          <a:p>
            <a:r>
              <a:rPr lang="en-US"/>
              <a:t>Nb</a:t>
            </a:r>
          </a:p>
        </p:txBody>
      </p:sp>
      <p:sp>
        <p:nvSpPr>
          <p:cNvPr id="49160" name="Rectangle 8"/>
          <p:cNvSpPr>
            <a:spLocks noChangeArrowheads="1"/>
          </p:cNvSpPr>
          <p:nvPr/>
        </p:nvSpPr>
        <p:spPr bwMode="auto">
          <a:xfrm>
            <a:off x="7086600" y="4114800"/>
            <a:ext cx="457200" cy="381000"/>
          </a:xfrm>
          <a:prstGeom prst="rect">
            <a:avLst/>
          </a:prstGeom>
          <a:solidFill>
            <a:schemeClr val="bg1"/>
          </a:solidFill>
          <a:ln w="9525">
            <a:noFill/>
            <a:miter lim="800000"/>
            <a:headEnd/>
            <a:tailEnd/>
          </a:ln>
        </p:spPr>
        <p:txBody>
          <a:bodyPr wrap="none" anchor="ctr"/>
          <a:lstStyle/>
          <a:p>
            <a:pPr algn="ctr"/>
            <a:r>
              <a:rPr lang="en-US"/>
              <a:t>W</a:t>
            </a:r>
          </a:p>
        </p:txBody>
      </p:sp>
      <p:sp>
        <p:nvSpPr>
          <p:cNvPr id="9" name="Rectangle 8"/>
          <p:cNvSpPr/>
          <p:nvPr/>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Critical Materials (as defined by the EU, 2010)</a:t>
            </a:r>
            <a:endParaRPr lang="en-US" sz="3200" dirty="0">
              <a:solidFill>
                <a:srgbClr val="002060"/>
              </a:solidFill>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66800" y="304800"/>
            <a:ext cx="6553200" cy="5562600"/>
          </a:xfrm>
          <a:prstGeom prst="rect">
            <a:avLst/>
          </a:prstGeom>
          <a:noFill/>
          <a:ln w="9525">
            <a:noFill/>
            <a:miter lim="800000"/>
            <a:headEnd/>
            <a:tailEnd/>
          </a:ln>
          <a:effectLst/>
        </p:spPr>
      </p:pic>
      <p:sp>
        <p:nvSpPr>
          <p:cNvPr id="4" name="TextBox 3"/>
          <p:cNvSpPr txBox="1"/>
          <p:nvPr/>
        </p:nvSpPr>
        <p:spPr>
          <a:xfrm>
            <a:off x="1447800" y="6019800"/>
            <a:ext cx="6732071" cy="338554"/>
          </a:xfrm>
          <a:prstGeom prst="rect">
            <a:avLst/>
          </a:prstGeom>
          <a:noFill/>
        </p:spPr>
        <p:txBody>
          <a:bodyPr wrap="square" rtlCol="0">
            <a:spAutoFit/>
          </a:bodyPr>
          <a:lstStyle/>
          <a:p>
            <a:r>
              <a:rPr lang="en-US" sz="1600" dirty="0" smtClean="0"/>
              <a:t>Source: S.J. </a:t>
            </a:r>
            <a:r>
              <a:rPr lang="en-US" sz="1600" dirty="0" err="1" smtClean="0"/>
              <a:t>Duclos</a:t>
            </a:r>
            <a:r>
              <a:rPr lang="en-US" sz="1600" dirty="0" smtClean="0"/>
              <a:t> et al., </a:t>
            </a:r>
            <a:r>
              <a:rPr lang="en-US" sz="1600" i="1" dirty="0" smtClean="0"/>
              <a:t>Mechanical Engineering, 132 </a:t>
            </a:r>
            <a:r>
              <a:rPr lang="en-US" sz="1600" dirty="0" smtClean="0"/>
              <a:t>(9), 36-40, 2010</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The GE 90 Jet Engine</a:t>
            </a:r>
            <a:endParaRPr lang="en-US" sz="3600" dirty="0">
              <a:solidFill>
                <a:srgbClr val="002060"/>
              </a:solidFill>
            </a:endParaRPr>
          </a:p>
        </p:txBody>
      </p:sp>
      <p:pic>
        <p:nvPicPr>
          <p:cNvPr id="3" name="Picture 2" descr="GE90-115B_lg.jpg"/>
          <p:cNvPicPr>
            <a:picLocks noChangeAspect="1"/>
          </p:cNvPicPr>
          <p:nvPr/>
        </p:nvPicPr>
        <p:blipFill>
          <a:blip r:embed="rId2"/>
          <a:stretch>
            <a:fillRect/>
          </a:stretch>
        </p:blipFill>
        <p:spPr>
          <a:xfrm>
            <a:off x="228600" y="1600200"/>
            <a:ext cx="3581400" cy="3352800"/>
          </a:xfrm>
          <a:prstGeom prst="rect">
            <a:avLst/>
          </a:prstGeom>
        </p:spPr>
      </p:pic>
      <p:pic>
        <p:nvPicPr>
          <p:cNvPr id="4" name="Picture 3" descr="GE turbine blades.jpg"/>
          <p:cNvPicPr>
            <a:picLocks noChangeAspect="1"/>
          </p:cNvPicPr>
          <p:nvPr/>
        </p:nvPicPr>
        <p:blipFill>
          <a:blip r:embed="rId3"/>
          <a:stretch>
            <a:fillRect/>
          </a:stretch>
        </p:blipFill>
        <p:spPr>
          <a:xfrm>
            <a:off x="4343400" y="2547937"/>
            <a:ext cx="4191000" cy="31670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solidFill>
                  <a:srgbClr val="002060"/>
                </a:solidFill>
              </a:rPr>
              <a:t>The Yale Methodology</a:t>
            </a:r>
            <a:br>
              <a:rPr lang="en-US" dirty="0" smtClean="0">
                <a:solidFill>
                  <a:srgbClr val="002060"/>
                </a:solidFill>
              </a:rPr>
            </a:br>
            <a:r>
              <a:rPr lang="en-US" dirty="0" smtClean="0">
                <a:solidFill>
                  <a:srgbClr val="002060"/>
                </a:solidFill>
              </a:rPr>
              <a:t>for Determining Metal Criticality</a:t>
            </a:r>
            <a:endParaRPr lang="en-US"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43000" y="1295400"/>
            <a:ext cx="6781800" cy="5029200"/>
          </a:xfrm>
          <a:prstGeom prst="rect">
            <a:avLst/>
          </a:prstGeom>
          <a:noFill/>
          <a:ln w="9525">
            <a:noFill/>
            <a:miter lim="800000"/>
            <a:headEnd/>
            <a:tailEnd/>
          </a:ln>
        </p:spPr>
      </p:pic>
      <p:sp>
        <p:nvSpPr>
          <p:cNvPr id="52" name="TextBox 51"/>
          <p:cNvSpPr txBox="1"/>
          <p:nvPr/>
        </p:nvSpPr>
        <p:spPr>
          <a:xfrm>
            <a:off x="2209800" y="381000"/>
            <a:ext cx="4469300" cy="523220"/>
          </a:xfrm>
          <a:prstGeom prst="rect">
            <a:avLst/>
          </a:prstGeom>
          <a:noFill/>
        </p:spPr>
        <p:txBody>
          <a:bodyPr wrap="square" rtlCol="0">
            <a:spAutoFit/>
          </a:bodyPr>
          <a:lstStyle/>
          <a:p>
            <a:r>
              <a:rPr lang="en-US" sz="2800" b="1" dirty="0" smtClean="0">
                <a:solidFill>
                  <a:srgbClr val="002060"/>
                </a:solidFill>
              </a:rPr>
              <a:t>Supply Risk  - Horizontal Axis</a:t>
            </a:r>
            <a:endParaRPr lang="en-US" sz="2800" dirty="0"/>
          </a:p>
        </p:txBody>
      </p:sp>
    </p:spTree>
    <p:extLst>
      <p:ext uri="{BB962C8B-B14F-4D97-AF65-F5344CB8AC3E}">
        <p14:creationId xmlns:p14="http://schemas.microsoft.com/office/powerpoint/2010/main" val="162941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334000" y="4724400"/>
            <a:ext cx="3124200" cy="106680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7651" name="Title 1"/>
          <p:cNvSpPr>
            <a:spLocks noGrp="1"/>
          </p:cNvSpPr>
          <p:nvPr>
            <p:ph type="title"/>
          </p:nvPr>
        </p:nvSpPr>
        <p:spPr>
          <a:xfrm>
            <a:off x="609600" y="76200"/>
            <a:ext cx="8458200" cy="1143000"/>
          </a:xfrm>
        </p:spPr>
        <p:txBody>
          <a:bodyPr/>
          <a:lstStyle/>
          <a:p>
            <a:pPr algn="l" eaLnBrk="1" hangingPunct="1"/>
            <a:r>
              <a:rPr lang="en-US" sz="3200" b="1" smtClean="0">
                <a:solidFill>
                  <a:srgbClr val="002060"/>
                </a:solidFill>
              </a:rPr>
              <a:t>Politically unstable nations pose a higher risk of supply restriction</a:t>
            </a:r>
          </a:p>
        </p:txBody>
      </p:sp>
      <p:sp>
        <p:nvSpPr>
          <p:cNvPr id="27652" name="TextBox 11"/>
          <p:cNvSpPr txBox="1">
            <a:spLocks noChangeArrowheads="1"/>
          </p:cNvSpPr>
          <p:nvPr/>
        </p:nvSpPr>
        <p:spPr bwMode="auto">
          <a:xfrm>
            <a:off x="762000" y="2438400"/>
            <a:ext cx="4876800" cy="2678113"/>
          </a:xfrm>
          <a:prstGeom prst="rect">
            <a:avLst/>
          </a:prstGeom>
          <a:noFill/>
          <a:ln w="9525">
            <a:noFill/>
            <a:miter lim="800000"/>
            <a:headEnd/>
            <a:tailEnd/>
          </a:ln>
        </p:spPr>
        <p:txBody>
          <a:bodyPr>
            <a:spAutoFit/>
          </a:bodyPr>
          <a:lstStyle/>
          <a:p>
            <a:pPr marL="400050" indent="-400050">
              <a:buFontTx/>
              <a:buAutoNum type="romanUcPeriod"/>
            </a:pPr>
            <a:r>
              <a:rPr lang="en-US" sz="1200">
                <a:latin typeface="Calibri" pitchFamily="34" charset="0"/>
              </a:rPr>
              <a:t>Underlying vulnerability</a:t>
            </a:r>
          </a:p>
          <a:p>
            <a:pPr marL="857250" lvl="1" indent="-400050">
              <a:buFont typeface="Calibri" pitchFamily="34" charset="0"/>
              <a:buAutoNum type="arabicPeriod"/>
            </a:pPr>
            <a:r>
              <a:rPr lang="en-US" sz="1200">
                <a:latin typeface="Calibri" pitchFamily="34" charset="0"/>
              </a:rPr>
              <a:t>Inequality</a:t>
            </a:r>
          </a:p>
          <a:p>
            <a:pPr marL="857250" lvl="1" indent="-400050">
              <a:buFont typeface="Calibri" pitchFamily="34" charset="0"/>
              <a:buAutoNum type="arabicPeriod"/>
            </a:pPr>
            <a:r>
              <a:rPr lang="en-US" sz="1200">
                <a:latin typeface="Calibri" pitchFamily="34" charset="0"/>
              </a:rPr>
              <a:t>State history</a:t>
            </a:r>
          </a:p>
          <a:p>
            <a:pPr marL="857250" lvl="1" indent="-400050">
              <a:buFont typeface="Calibri" pitchFamily="34" charset="0"/>
              <a:buAutoNum type="arabicPeriod"/>
            </a:pPr>
            <a:r>
              <a:rPr lang="en-US" sz="1200">
                <a:latin typeface="Calibri" pitchFamily="34" charset="0"/>
              </a:rPr>
              <a:t>Corruption</a:t>
            </a:r>
          </a:p>
          <a:p>
            <a:pPr marL="857250" lvl="1" indent="-400050">
              <a:buFont typeface="Calibri" pitchFamily="34" charset="0"/>
              <a:buAutoNum type="arabicPeriod"/>
            </a:pPr>
            <a:r>
              <a:rPr lang="en-US" sz="1200">
                <a:latin typeface="Calibri" pitchFamily="34" charset="0"/>
              </a:rPr>
              <a:t>Ethnic fragmentation</a:t>
            </a:r>
          </a:p>
          <a:p>
            <a:pPr marL="857250" lvl="1" indent="-400050">
              <a:buFont typeface="Calibri" pitchFamily="34" charset="0"/>
              <a:buAutoNum type="arabicPeriod"/>
            </a:pPr>
            <a:r>
              <a:rPr lang="en-US" sz="1200">
                <a:latin typeface="Calibri" pitchFamily="34" charset="0"/>
              </a:rPr>
              <a:t>Trust in institutions</a:t>
            </a:r>
          </a:p>
          <a:p>
            <a:pPr marL="857250" lvl="1" indent="-400050">
              <a:buFont typeface="Calibri" pitchFamily="34" charset="0"/>
              <a:buAutoNum type="arabicPeriod"/>
            </a:pPr>
            <a:r>
              <a:rPr lang="en-US" sz="1200">
                <a:latin typeface="Calibri" pitchFamily="34" charset="0"/>
              </a:rPr>
              <a:t>Status of minorities</a:t>
            </a:r>
          </a:p>
          <a:p>
            <a:pPr marL="857250" lvl="1" indent="-400050">
              <a:buFont typeface="Calibri" pitchFamily="34" charset="0"/>
              <a:buAutoNum type="arabicPeriod"/>
            </a:pPr>
            <a:r>
              <a:rPr lang="en-US" sz="1200">
                <a:latin typeface="Calibri" pitchFamily="34" charset="0"/>
              </a:rPr>
              <a:t>History of political instability</a:t>
            </a:r>
          </a:p>
          <a:p>
            <a:pPr marL="857250" lvl="1" indent="-400050">
              <a:buFont typeface="Calibri" pitchFamily="34" charset="0"/>
              <a:buAutoNum type="arabicPeriod"/>
            </a:pPr>
            <a:r>
              <a:rPr lang="en-US" sz="1200">
                <a:latin typeface="Calibri" pitchFamily="34" charset="0"/>
              </a:rPr>
              <a:t>Proclivity to labor unrest</a:t>
            </a:r>
          </a:p>
          <a:p>
            <a:pPr marL="857250" lvl="1" indent="-400050">
              <a:buFont typeface="Calibri" pitchFamily="34" charset="0"/>
              <a:buAutoNum type="arabicPeriod"/>
            </a:pPr>
            <a:r>
              <a:rPr lang="en-US" sz="1200">
                <a:latin typeface="Calibri" pitchFamily="34" charset="0"/>
              </a:rPr>
              <a:t>Level of social provision</a:t>
            </a:r>
          </a:p>
          <a:p>
            <a:pPr marL="857250" lvl="1" indent="-400050">
              <a:buFont typeface="Calibri" pitchFamily="34" charset="0"/>
              <a:buAutoNum type="arabicPeriod"/>
            </a:pPr>
            <a:r>
              <a:rPr lang="en-US" sz="1200">
                <a:latin typeface="Calibri" pitchFamily="34" charset="0"/>
              </a:rPr>
              <a:t>A country’s neighborhood</a:t>
            </a:r>
          </a:p>
          <a:p>
            <a:pPr marL="857250" lvl="1" indent="-400050">
              <a:buFont typeface="Calibri" pitchFamily="34" charset="0"/>
              <a:buAutoNum type="arabicPeriod"/>
            </a:pPr>
            <a:r>
              <a:rPr lang="en-US" sz="1200">
                <a:latin typeface="Calibri" pitchFamily="34" charset="0"/>
              </a:rPr>
              <a:t>Regime type</a:t>
            </a:r>
          </a:p>
          <a:p>
            <a:pPr marL="857250" lvl="1" indent="-400050">
              <a:buFont typeface="Calibri" pitchFamily="34" charset="0"/>
              <a:buAutoNum type="arabicPeriod"/>
            </a:pPr>
            <a:r>
              <a:rPr lang="en-US" sz="1200">
                <a:latin typeface="Calibri" pitchFamily="34" charset="0"/>
              </a:rPr>
              <a:t>Regime type and factionalism</a:t>
            </a:r>
          </a:p>
          <a:p>
            <a:pPr marL="857250" lvl="1" indent="-400050">
              <a:buFont typeface="Calibri" pitchFamily="34" charset="0"/>
              <a:buAutoNum type="arabicPeriod"/>
            </a:pPr>
            <a:endParaRPr lang="en-US" sz="1200">
              <a:latin typeface="Calibri" pitchFamily="34" charset="0"/>
            </a:endParaRPr>
          </a:p>
        </p:txBody>
      </p:sp>
      <p:sp>
        <p:nvSpPr>
          <p:cNvPr id="27653" name="TextBox 12"/>
          <p:cNvSpPr txBox="1">
            <a:spLocks noChangeArrowheads="1"/>
          </p:cNvSpPr>
          <p:nvPr/>
        </p:nvSpPr>
        <p:spPr bwMode="auto">
          <a:xfrm>
            <a:off x="762000" y="4819650"/>
            <a:ext cx="4876800" cy="1200150"/>
          </a:xfrm>
          <a:prstGeom prst="rect">
            <a:avLst/>
          </a:prstGeom>
          <a:noFill/>
          <a:ln w="9525">
            <a:noFill/>
            <a:miter lim="800000"/>
            <a:headEnd/>
            <a:tailEnd/>
          </a:ln>
        </p:spPr>
        <p:txBody>
          <a:bodyPr>
            <a:spAutoFit/>
          </a:bodyPr>
          <a:lstStyle/>
          <a:p>
            <a:pPr marL="400050" indent="-400050"/>
            <a:r>
              <a:rPr lang="en-US" sz="1200">
                <a:latin typeface="Calibri" pitchFamily="34" charset="0"/>
              </a:rPr>
              <a:t>II.	Economic distress</a:t>
            </a:r>
          </a:p>
          <a:p>
            <a:pPr marL="857250" lvl="1" indent="-400050">
              <a:buFont typeface="Calibri" pitchFamily="34" charset="0"/>
              <a:buAutoNum type="arabicPeriod"/>
            </a:pPr>
            <a:r>
              <a:rPr lang="en-US" sz="1200">
                <a:latin typeface="Calibri" pitchFamily="34" charset="0"/>
              </a:rPr>
              <a:t>Growth in incomes</a:t>
            </a:r>
          </a:p>
          <a:p>
            <a:pPr marL="857250" lvl="1" indent="-400050">
              <a:buFont typeface="Calibri" pitchFamily="34" charset="0"/>
              <a:buAutoNum type="arabicPeriod"/>
            </a:pPr>
            <a:r>
              <a:rPr lang="en-US" sz="1200">
                <a:latin typeface="Calibri" pitchFamily="34" charset="0"/>
              </a:rPr>
              <a:t>Unemployment</a:t>
            </a:r>
          </a:p>
          <a:p>
            <a:pPr marL="857250" lvl="1" indent="-400050">
              <a:buFont typeface="Calibri" pitchFamily="34" charset="0"/>
              <a:buAutoNum type="arabicPeriod"/>
            </a:pPr>
            <a:r>
              <a:rPr lang="en-US" sz="1200">
                <a:latin typeface="Calibri" pitchFamily="34" charset="0"/>
              </a:rPr>
              <a:t>Level of income per head</a:t>
            </a:r>
          </a:p>
          <a:p>
            <a:pPr marL="857250" lvl="1" indent="-400050">
              <a:buFont typeface="Calibri" pitchFamily="34" charset="0"/>
              <a:buAutoNum type="arabicPeriod"/>
            </a:pPr>
            <a:endParaRPr lang="en-US" sz="1200">
              <a:latin typeface="Calibri" pitchFamily="34" charset="0"/>
            </a:endParaRPr>
          </a:p>
          <a:p>
            <a:pPr marL="857250" lvl="1" indent="-400050">
              <a:buFont typeface="Calibri" pitchFamily="34" charset="0"/>
              <a:buAutoNum type="arabicPeriod"/>
            </a:pPr>
            <a:endParaRPr lang="en-US" sz="1200">
              <a:latin typeface="Calibri" pitchFamily="34" charset="0"/>
            </a:endParaRPr>
          </a:p>
        </p:txBody>
      </p:sp>
      <p:sp>
        <p:nvSpPr>
          <p:cNvPr id="27654" name="TextBox 5"/>
          <p:cNvSpPr txBox="1">
            <a:spLocks noChangeArrowheads="1"/>
          </p:cNvSpPr>
          <p:nvPr/>
        </p:nvSpPr>
        <p:spPr bwMode="auto">
          <a:xfrm>
            <a:off x="762000" y="1524000"/>
            <a:ext cx="3581400" cy="646113"/>
          </a:xfrm>
          <a:prstGeom prst="rect">
            <a:avLst/>
          </a:prstGeom>
          <a:noFill/>
          <a:ln w="9525">
            <a:noFill/>
            <a:miter lim="800000"/>
            <a:headEnd/>
            <a:tailEnd/>
          </a:ln>
        </p:spPr>
        <p:txBody>
          <a:bodyPr>
            <a:spAutoFit/>
          </a:bodyPr>
          <a:lstStyle/>
          <a:p>
            <a:r>
              <a:rPr lang="en-US" b="1">
                <a:latin typeface="Calibri" pitchFamily="34" charset="0"/>
              </a:rPr>
              <a:t>Economic Intelligence Unit : Political Instability Index  (PII)</a:t>
            </a:r>
          </a:p>
        </p:txBody>
      </p:sp>
      <p:sp>
        <p:nvSpPr>
          <p:cNvPr id="27655" name="TextBox 8"/>
          <p:cNvSpPr txBox="1">
            <a:spLocks noChangeArrowheads="1"/>
          </p:cNvSpPr>
          <p:nvPr/>
        </p:nvSpPr>
        <p:spPr bwMode="auto">
          <a:xfrm>
            <a:off x="762000" y="2144713"/>
            <a:ext cx="5334000" cy="339725"/>
          </a:xfrm>
          <a:prstGeom prst="rect">
            <a:avLst/>
          </a:prstGeom>
          <a:noFill/>
          <a:ln w="9525">
            <a:noFill/>
            <a:miter lim="800000"/>
            <a:headEnd/>
            <a:tailEnd/>
          </a:ln>
        </p:spPr>
        <p:txBody>
          <a:bodyPr>
            <a:spAutoFit/>
          </a:bodyPr>
          <a:lstStyle/>
          <a:p>
            <a:r>
              <a:rPr lang="en-US" sz="1600" u="sng">
                <a:latin typeface="Calibri" pitchFamily="34" charset="0"/>
              </a:rPr>
              <a:t>Components</a:t>
            </a:r>
          </a:p>
        </p:txBody>
      </p:sp>
      <p:pic>
        <p:nvPicPr>
          <p:cNvPr id="27656" name="Picture 18"/>
          <p:cNvPicPr>
            <a:picLocks noChangeAspect="1" noChangeArrowheads="1"/>
          </p:cNvPicPr>
          <p:nvPr/>
        </p:nvPicPr>
        <p:blipFill>
          <a:blip r:embed="rId3"/>
          <a:srcRect l="2563" b="2779"/>
          <a:stretch>
            <a:fillRect/>
          </a:stretch>
        </p:blipFill>
        <p:spPr bwMode="auto">
          <a:xfrm>
            <a:off x="4419600" y="2057400"/>
            <a:ext cx="4572000" cy="1828800"/>
          </a:xfrm>
          <a:prstGeom prst="rect">
            <a:avLst/>
          </a:prstGeom>
          <a:noFill/>
          <a:ln w="9525">
            <a:noFill/>
            <a:miter lim="800000"/>
            <a:headEnd/>
            <a:tailEnd/>
          </a:ln>
        </p:spPr>
      </p:pic>
      <p:grpSp>
        <p:nvGrpSpPr>
          <p:cNvPr id="2" name="Group 19"/>
          <p:cNvGrpSpPr>
            <a:grpSpLocks/>
          </p:cNvGrpSpPr>
          <p:nvPr/>
        </p:nvGrpSpPr>
        <p:grpSpPr bwMode="auto">
          <a:xfrm>
            <a:off x="5299075" y="3957638"/>
            <a:ext cx="2813050" cy="614362"/>
            <a:chOff x="3090672" y="3045023"/>
            <a:chExt cx="2813304" cy="614809"/>
          </a:xfrm>
        </p:grpSpPr>
        <p:pic>
          <p:nvPicPr>
            <p:cNvPr id="27666" name="Picture 20"/>
            <p:cNvPicPr>
              <a:picLocks noChangeArrowheads="1"/>
            </p:cNvPicPr>
            <p:nvPr/>
          </p:nvPicPr>
          <p:blipFill>
            <a:blip r:embed="rId4">
              <a:clrChange>
                <a:clrFrom>
                  <a:srgbClr val="FFFFFF"/>
                </a:clrFrom>
                <a:clrTo>
                  <a:srgbClr val="FFFFFF">
                    <a:alpha val="0"/>
                  </a:srgbClr>
                </a:clrTo>
              </a:clrChange>
            </a:blip>
            <a:srcRect r="1125"/>
            <a:stretch>
              <a:fillRect/>
            </a:stretch>
          </p:blipFill>
          <p:spPr bwMode="auto">
            <a:xfrm>
              <a:off x="3337560" y="3300984"/>
              <a:ext cx="2377440" cy="128016"/>
            </a:xfrm>
            <a:prstGeom prst="rect">
              <a:avLst/>
            </a:prstGeom>
            <a:noFill/>
            <a:ln w="9525">
              <a:noFill/>
              <a:miter lim="800000"/>
              <a:headEnd/>
              <a:tailEnd/>
            </a:ln>
          </p:spPr>
        </p:pic>
        <p:pic>
          <p:nvPicPr>
            <p:cNvPr id="27667" name="Picture 21"/>
            <p:cNvPicPr>
              <a:picLocks noChangeArrowheads="1"/>
            </p:cNvPicPr>
            <p:nvPr/>
          </p:nvPicPr>
          <p:blipFill>
            <a:blip r:embed="rId4"/>
            <a:srcRect r="93661" b="-19048"/>
            <a:stretch>
              <a:fillRect/>
            </a:stretch>
          </p:blipFill>
          <p:spPr bwMode="auto">
            <a:xfrm>
              <a:off x="3264408" y="3300984"/>
              <a:ext cx="152400" cy="152400"/>
            </a:xfrm>
            <a:prstGeom prst="rect">
              <a:avLst/>
            </a:prstGeom>
            <a:noFill/>
            <a:ln w="9525">
              <a:noFill/>
              <a:miter lim="800000"/>
              <a:headEnd/>
              <a:tailEnd/>
            </a:ln>
          </p:spPr>
        </p:pic>
        <p:grpSp>
          <p:nvGrpSpPr>
            <p:cNvPr id="3" name="Group 23"/>
            <p:cNvGrpSpPr>
              <a:grpSpLocks/>
            </p:cNvGrpSpPr>
            <p:nvPr/>
          </p:nvGrpSpPr>
          <p:grpSpPr bwMode="auto">
            <a:xfrm>
              <a:off x="3090672" y="3045023"/>
              <a:ext cx="2813304" cy="614809"/>
              <a:chOff x="3090672" y="3045023"/>
              <a:chExt cx="2813304" cy="614809"/>
            </a:xfrm>
          </p:grpSpPr>
          <p:grpSp>
            <p:nvGrpSpPr>
              <p:cNvPr id="4" name="Group 24"/>
              <p:cNvGrpSpPr>
                <a:grpSpLocks/>
              </p:cNvGrpSpPr>
              <p:nvPr/>
            </p:nvGrpSpPr>
            <p:grpSpPr bwMode="auto">
              <a:xfrm>
                <a:off x="3090672" y="3337560"/>
                <a:ext cx="2813304" cy="322272"/>
                <a:chOff x="3090672" y="3337560"/>
                <a:chExt cx="2813304" cy="322272"/>
              </a:xfrm>
            </p:grpSpPr>
            <p:cxnSp>
              <p:nvCxnSpPr>
                <p:cNvPr id="26" name="Straight Connector 25"/>
                <p:cNvCxnSpPr/>
                <p:nvPr/>
              </p:nvCxnSpPr>
              <p:spPr>
                <a:xfrm>
                  <a:off x="3276427" y="3429478"/>
                  <a:ext cx="2441795"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5" name="Group 27"/>
                <p:cNvGrpSpPr>
                  <a:grpSpLocks/>
                </p:cNvGrpSpPr>
                <p:nvPr/>
              </p:nvGrpSpPr>
              <p:grpSpPr bwMode="auto">
                <a:xfrm>
                  <a:off x="3090672" y="3426768"/>
                  <a:ext cx="2813304" cy="233064"/>
                  <a:chOff x="3124200" y="3426768"/>
                  <a:chExt cx="2813304" cy="233064"/>
                </a:xfrm>
              </p:grpSpPr>
              <p:sp>
                <p:nvSpPr>
                  <p:cNvPr id="27695" name="TextBox 27"/>
                  <p:cNvSpPr txBox="1">
                    <a:spLocks noChangeArrowheads="1"/>
                  </p:cNvSpPr>
                  <p:nvPr/>
                </p:nvSpPr>
                <p:spPr bwMode="auto">
                  <a:xfrm>
                    <a:off x="3572866" y="3426768"/>
                    <a:ext cx="457200" cy="230832"/>
                  </a:xfrm>
                  <a:prstGeom prst="rect">
                    <a:avLst/>
                  </a:prstGeom>
                  <a:noFill/>
                  <a:ln w="9525">
                    <a:noFill/>
                    <a:miter lim="800000"/>
                    <a:headEnd/>
                    <a:tailEnd/>
                  </a:ln>
                </p:spPr>
                <p:txBody>
                  <a:bodyPr>
                    <a:spAutoFit/>
                  </a:bodyPr>
                  <a:lstStyle/>
                  <a:p>
                    <a:pPr algn="ctr"/>
                    <a:r>
                      <a:rPr lang="en-US" sz="900">
                        <a:latin typeface="Calibri" pitchFamily="34" charset="0"/>
                      </a:rPr>
                      <a:t>20</a:t>
                    </a:r>
                  </a:p>
                </p:txBody>
              </p:sp>
              <p:sp>
                <p:nvSpPr>
                  <p:cNvPr id="27696" name="TextBox 28"/>
                  <p:cNvSpPr txBox="1">
                    <a:spLocks noChangeArrowheads="1"/>
                  </p:cNvSpPr>
                  <p:nvPr/>
                </p:nvSpPr>
                <p:spPr bwMode="auto">
                  <a:xfrm>
                    <a:off x="4056888" y="3429000"/>
                    <a:ext cx="457200" cy="230832"/>
                  </a:xfrm>
                  <a:prstGeom prst="rect">
                    <a:avLst/>
                  </a:prstGeom>
                  <a:noFill/>
                  <a:ln w="9525">
                    <a:noFill/>
                    <a:miter lim="800000"/>
                    <a:headEnd/>
                    <a:tailEnd/>
                  </a:ln>
                </p:spPr>
                <p:txBody>
                  <a:bodyPr>
                    <a:spAutoFit/>
                  </a:bodyPr>
                  <a:lstStyle/>
                  <a:p>
                    <a:pPr algn="ctr"/>
                    <a:r>
                      <a:rPr lang="en-US" sz="900">
                        <a:latin typeface="Calibri" pitchFamily="34" charset="0"/>
                      </a:rPr>
                      <a:t>40</a:t>
                    </a:r>
                  </a:p>
                </p:txBody>
              </p:sp>
              <p:sp>
                <p:nvSpPr>
                  <p:cNvPr id="27697" name="TextBox 29"/>
                  <p:cNvSpPr txBox="1">
                    <a:spLocks noChangeArrowheads="1"/>
                  </p:cNvSpPr>
                  <p:nvPr/>
                </p:nvSpPr>
                <p:spPr bwMode="auto">
                  <a:xfrm>
                    <a:off x="4340352"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50</a:t>
                    </a:r>
                  </a:p>
                </p:txBody>
              </p:sp>
              <p:sp>
                <p:nvSpPr>
                  <p:cNvPr id="27698" name="TextBox 30"/>
                  <p:cNvSpPr txBox="1">
                    <a:spLocks noChangeArrowheads="1"/>
                  </p:cNvSpPr>
                  <p:nvPr/>
                </p:nvSpPr>
                <p:spPr bwMode="auto">
                  <a:xfrm>
                    <a:off x="3855720"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30</a:t>
                    </a:r>
                  </a:p>
                </p:txBody>
              </p:sp>
              <p:sp>
                <p:nvSpPr>
                  <p:cNvPr id="27699" name="TextBox 31"/>
                  <p:cNvSpPr txBox="1">
                    <a:spLocks noChangeArrowheads="1"/>
                  </p:cNvSpPr>
                  <p:nvPr/>
                </p:nvSpPr>
                <p:spPr bwMode="auto">
                  <a:xfrm>
                    <a:off x="4587240"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60</a:t>
                    </a:r>
                  </a:p>
                </p:txBody>
              </p:sp>
              <p:sp>
                <p:nvSpPr>
                  <p:cNvPr id="27700" name="TextBox 32"/>
                  <p:cNvSpPr txBox="1">
                    <a:spLocks noChangeArrowheads="1"/>
                  </p:cNvSpPr>
                  <p:nvPr/>
                </p:nvSpPr>
                <p:spPr bwMode="auto">
                  <a:xfrm>
                    <a:off x="5071264"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80</a:t>
                    </a:r>
                  </a:p>
                </p:txBody>
              </p:sp>
              <p:sp>
                <p:nvSpPr>
                  <p:cNvPr id="27701" name="TextBox 33"/>
                  <p:cNvSpPr txBox="1">
                    <a:spLocks noChangeArrowheads="1"/>
                  </p:cNvSpPr>
                  <p:nvPr/>
                </p:nvSpPr>
                <p:spPr bwMode="auto">
                  <a:xfrm>
                    <a:off x="5318760"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90</a:t>
                    </a:r>
                  </a:p>
                </p:txBody>
              </p:sp>
              <p:sp>
                <p:nvSpPr>
                  <p:cNvPr id="27702" name="TextBox 34"/>
                  <p:cNvSpPr txBox="1">
                    <a:spLocks noChangeArrowheads="1"/>
                  </p:cNvSpPr>
                  <p:nvPr/>
                </p:nvSpPr>
                <p:spPr bwMode="auto">
                  <a:xfrm>
                    <a:off x="5556504"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100</a:t>
                    </a:r>
                  </a:p>
                </p:txBody>
              </p:sp>
              <p:sp>
                <p:nvSpPr>
                  <p:cNvPr id="27703" name="TextBox 35"/>
                  <p:cNvSpPr txBox="1">
                    <a:spLocks noChangeArrowheads="1"/>
                  </p:cNvSpPr>
                  <p:nvPr/>
                </p:nvSpPr>
                <p:spPr bwMode="auto">
                  <a:xfrm>
                    <a:off x="4824984"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70</a:t>
                    </a:r>
                  </a:p>
                </p:txBody>
              </p:sp>
              <p:sp>
                <p:nvSpPr>
                  <p:cNvPr id="27704" name="TextBox 36"/>
                  <p:cNvSpPr txBox="1">
                    <a:spLocks noChangeArrowheads="1"/>
                  </p:cNvSpPr>
                  <p:nvPr/>
                </p:nvSpPr>
                <p:spPr bwMode="auto">
                  <a:xfrm>
                    <a:off x="3361944"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10</a:t>
                    </a:r>
                  </a:p>
                </p:txBody>
              </p:sp>
              <p:sp>
                <p:nvSpPr>
                  <p:cNvPr id="27705" name="TextBox 37"/>
                  <p:cNvSpPr txBox="1">
                    <a:spLocks noChangeArrowheads="1"/>
                  </p:cNvSpPr>
                  <p:nvPr/>
                </p:nvSpPr>
                <p:spPr bwMode="auto">
                  <a:xfrm>
                    <a:off x="3124200" y="3427884"/>
                    <a:ext cx="381000" cy="230832"/>
                  </a:xfrm>
                  <a:prstGeom prst="rect">
                    <a:avLst/>
                  </a:prstGeom>
                  <a:noFill/>
                  <a:ln w="9525">
                    <a:noFill/>
                    <a:miter lim="800000"/>
                    <a:headEnd/>
                    <a:tailEnd/>
                  </a:ln>
                </p:spPr>
                <p:txBody>
                  <a:bodyPr>
                    <a:spAutoFit/>
                  </a:bodyPr>
                  <a:lstStyle/>
                  <a:p>
                    <a:pPr algn="ctr"/>
                    <a:r>
                      <a:rPr lang="en-US" sz="900">
                        <a:latin typeface="Calibri" pitchFamily="34" charset="0"/>
                      </a:rPr>
                      <a:t>0</a:t>
                    </a:r>
                  </a:p>
                </p:txBody>
              </p:sp>
            </p:grpSp>
            <p:grpSp>
              <p:nvGrpSpPr>
                <p:cNvPr id="6" name="Group 28"/>
                <p:cNvGrpSpPr>
                  <a:grpSpLocks/>
                </p:cNvGrpSpPr>
                <p:nvPr/>
              </p:nvGrpSpPr>
              <p:grpSpPr bwMode="auto">
                <a:xfrm>
                  <a:off x="3276600" y="3337560"/>
                  <a:ext cx="2438400" cy="91440"/>
                  <a:chOff x="3276600" y="3337560"/>
                  <a:chExt cx="2438400" cy="91440"/>
                </a:xfrm>
              </p:grpSpPr>
              <p:cxnSp>
                <p:nvCxnSpPr>
                  <p:cNvPr id="29" name="Straight Connector 28"/>
                  <p:cNvCxnSpPr/>
                  <p:nvPr/>
                </p:nvCxnSpPr>
                <p:spPr>
                  <a:xfrm rot="5400000" flipH="1" flipV="1">
                    <a:off x="3230356"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3375639"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rot="5400000" flipH="1" flipV="1">
                    <a:off x="3474853"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rot="5400000" flipH="1" flipV="1">
                    <a:off x="3618549"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3863046"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rot="5400000" flipH="1" flipV="1">
                    <a:off x="4107543"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flipH="1" flipV="1">
                    <a:off x="4350452"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rot="5400000" flipH="1" flipV="1">
                    <a:off x="4449666"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flipH="1" flipV="1">
                    <a:off x="4594949"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5400000" flipH="1" flipV="1">
                    <a:off x="4694163"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5400000" flipH="1" flipV="1">
                    <a:off x="4837859"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rot="5400000" flipH="1" flipV="1">
                    <a:off x="4937072"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rot="5400000" flipH="1" flipV="1">
                    <a:off x="5082356"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rot="5400000" flipH="1" flipV="1">
                    <a:off x="5181569"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rot="5400000" flipH="1" flipV="1">
                    <a:off x="5326853"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rot="5400000" flipH="1" flipV="1">
                    <a:off x="5424479"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rot="5400000" flipH="1" flipV="1">
                    <a:off x="5668976"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flipH="1" flipV="1">
                    <a:off x="5569762" y="3406442"/>
                    <a:ext cx="46071" cy="0"/>
                  </a:xfrm>
                  <a:prstGeom prst="line">
                    <a:avLst/>
                  </a:prstGeom>
                  <a:ln w="635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5400000" flipH="1" flipV="1">
                    <a:off x="3717762"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rot="5400000" flipH="1" flipV="1">
                    <a:off x="3962259" y="3383407"/>
                    <a:ext cx="92142"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flipH="1" flipV="1">
                    <a:off x="4205169" y="3383407"/>
                    <a:ext cx="92142" cy="0"/>
                  </a:xfrm>
                  <a:prstGeom prst="line">
                    <a:avLst/>
                  </a:prstGeom>
                </p:spPr>
                <p:style>
                  <a:lnRef idx="1">
                    <a:schemeClr val="dk1"/>
                  </a:lnRef>
                  <a:fillRef idx="0">
                    <a:schemeClr val="dk1"/>
                  </a:fillRef>
                  <a:effectRef idx="0">
                    <a:schemeClr val="dk1"/>
                  </a:effectRef>
                  <a:fontRef idx="minor">
                    <a:schemeClr val="tx1"/>
                  </a:fontRef>
                </p:style>
              </p:cxnSp>
            </p:grpSp>
          </p:grpSp>
          <p:sp>
            <p:nvSpPr>
              <p:cNvPr id="27670" name="TextBox 44"/>
              <p:cNvSpPr txBox="1">
                <a:spLocks noChangeArrowheads="1"/>
              </p:cNvSpPr>
              <p:nvPr/>
            </p:nvSpPr>
            <p:spPr bwMode="auto">
              <a:xfrm>
                <a:off x="3125724" y="3045023"/>
                <a:ext cx="2743200" cy="307777"/>
              </a:xfrm>
              <a:prstGeom prst="rect">
                <a:avLst/>
              </a:prstGeom>
              <a:noFill/>
              <a:ln w="9525">
                <a:noFill/>
                <a:miter lim="800000"/>
                <a:headEnd/>
                <a:tailEnd/>
              </a:ln>
            </p:spPr>
            <p:txBody>
              <a:bodyPr>
                <a:spAutoFit/>
              </a:bodyPr>
              <a:lstStyle/>
              <a:p>
                <a:pPr algn="ctr"/>
                <a:r>
                  <a:rPr lang="en-US" sz="1400">
                    <a:latin typeface="Calibri" pitchFamily="34" charset="0"/>
                  </a:rPr>
                  <a:t>Transformed Score Scale</a:t>
                </a:r>
              </a:p>
            </p:txBody>
          </p:sp>
        </p:grpSp>
      </p:grpSp>
      <p:sp>
        <p:nvSpPr>
          <p:cNvPr id="27658" name="TextBox 61"/>
          <p:cNvSpPr txBox="1">
            <a:spLocks noChangeArrowheads="1"/>
          </p:cNvSpPr>
          <p:nvPr/>
        </p:nvSpPr>
        <p:spPr bwMode="auto">
          <a:xfrm>
            <a:off x="4876800" y="1643063"/>
            <a:ext cx="3657600" cy="338137"/>
          </a:xfrm>
          <a:prstGeom prst="rect">
            <a:avLst/>
          </a:prstGeom>
          <a:noFill/>
          <a:ln w="9525">
            <a:noFill/>
            <a:miter lim="800000"/>
            <a:headEnd/>
            <a:tailEnd/>
          </a:ln>
        </p:spPr>
        <p:txBody>
          <a:bodyPr>
            <a:spAutoFit/>
          </a:bodyPr>
          <a:lstStyle/>
          <a:p>
            <a:pPr algn="ctr"/>
            <a:r>
              <a:rPr lang="en-US" sz="1600" b="1">
                <a:latin typeface="Calibri" pitchFamily="34" charset="0"/>
              </a:rPr>
              <a:t>2009/10 Political Instability Index</a:t>
            </a:r>
          </a:p>
        </p:txBody>
      </p:sp>
      <p:pic>
        <p:nvPicPr>
          <p:cNvPr id="2765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62600" y="5159375"/>
            <a:ext cx="2574925" cy="511175"/>
          </a:xfrm>
          <a:prstGeom prst="rect">
            <a:avLst/>
          </a:prstGeom>
          <a:noFill/>
          <a:ln w="9525">
            <a:noFill/>
            <a:miter lim="800000"/>
            <a:headEnd/>
            <a:tailEnd/>
          </a:ln>
        </p:spPr>
      </p:pic>
      <p:sp>
        <p:nvSpPr>
          <p:cNvPr id="2766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7661" name="Rectangle 4"/>
          <p:cNvSpPr>
            <a:spLocks noChangeArrowheads="1"/>
          </p:cNvSpPr>
          <p:nvPr/>
        </p:nvSpPr>
        <p:spPr bwMode="auto">
          <a:xfrm>
            <a:off x="0" y="815975"/>
            <a:ext cx="9144000" cy="0"/>
          </a:xfrm>
          <a:prstGeom prst="rect">
            <a:avLst/>
          </a:prstGeom>
          <a:noFill/>
          <a:ln w="9525">
            <a:noFill/>
            <a:miter lim="800000"/>
            <a:headEnd/>
            <a:tailEnd/>
          </a:ln>
        </p:spPr>
        <p:txBody>
          <a:bodyPr wrap="none" anchor="ctr">
            <a:spAutoFit/>
          </a:bodyPr>
          <a:lstStyle/>
          <a:p>
            <a:endParaRPr lang="en-US">
              <a:cs typeface="Arial" pitchFamily="34" charset="0"/>
            </a:endParaRPr>
          </a:p>
        </p:txBody>
      </p:sp>
      <p:sp>
        <p:nvSpPr>
          <p:cNvPr id="27662" name="Rectangle 5"/>
          <p:cNvSpPr>
            <a:spLocks noChangeArrowheads="1"/>
          </p:cNvSpPr>
          <p:nvPr/>
        </p:nvSpPr>
        <p:spPr bwMode="auto">
          <a:xfrm>
            <a:off x="0" y="1327150"/>
            <a:ext cx="9144000" cy="0"/>
          </a:xfrm>
          <a:prstGeom prst="rect">
            <a:avLst/>
          </a:prstGeom>
          <a:noFill/>
          <a:ln w="9525">
            <a:noFill/>
            <a:miter lim="800000"/>
            <a:headEnd/>
            <a:tailEnd/>
          </a:ln>
        </p:spPr>
        <p:txBody>
          <a:bodyPr wrap="none" anchor="ctr">
            <a:spAutoFit/>
          </a:bodyPr>
          <a:lstStyle/>
          <a:p>
            <a:endParaRPr lang="en-US">
              <a:cs typeface="Arial" pitchFamily="34" charset="0"/>
            </a:endParaRPr>
          </a:p>
        </p:txBody>
      </p:sp>
      <p:sp>
        <p:nvSpPr>
          <p:cNvPr id="2766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27664"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567363" y="4800600"/>
            <a:ext cx="2357437" cy="396875"/>
          </a:xfrm>
          <a:prstGeom prst="rect">
            <a:avLst/>
          </a:prstGeom>
          <a:noFill/>
          <a:ln w="9525">
            <a:noFill/>
            <a:miter lim="800000"/>
            <a:headEnd/>
            <a:tailEnd/>
          </a:ln>
        </p:spPr>
      </p:pic>
      <p:sp>
        <p:nvSpPr>
          <p:cNvPr id="27665" name="Rectangle 3"/>
          <p:cNvSpPr>
            <a:spLocks noChangeArrowheads="1"/>
          </p:cNvSpPr>
          <p:nvPr/>
        </p:nvSpPr>
        <p:spPr bwMode="auto">
          <a:xfrm>
            <a:off x="0" y="777875"/>
            <a:ext cx="9144000" cy="0"/>
          </a:xfrm>
          <a:prstGeom prst="rect">
            <a:avLst/>
          </a:prstGeom>
          <a:noFill/>
          <a:ln w="9525">
            <a:noFill/>
            <a:miter lim="800000"/>
            <a:headEnd/>
            <a:tailEnd/>
          </a:ln>
        </p:spPr>
        <p:txBody>
          <a:bodyPr wrap="none" anchor="ctr">
            <a:spAutoFit/>
          </a:bodyPr>
          <a:lstStyle/>
          <a:p>
            <a:endParaRPr lang="en-US">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399" y="1524000"/>
            <a:ext cx="6705601" cy="4993267"/>
            <a:chOff x="762000" y="537864"/>
            <a:chExt cx="6705601" cy="4684824"/>
          </a:xfrm>
        </p:grpSpPr>
        <p:sp>
          <p:nvSpPr>
            <p:cNvPr id="3" name="TextBox 2"/>
            <p:cNvSpPr txBox="1"/>
            <p:nvPr/>
          </p:nvSpPr>
          <p:spPr>
            <a:xfrm>
              <a:off x="762000" y="539087"/>
              <a:ext cx="838200" cy="4640239"/>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vert="vert270" wrap="square" rtlCol="0">
              <a:noAutofit/>
            </a:bodyPr>
            <a:lstStyle/>
            <a:p>
              <a:pPr algn="ctr"/>
              <a:r>
                <a:rPr lang="en-US" sz="2400" b="1" dirty="0" smtClean="0"/>
                <a:t>Environmental Implications</a:t>
              </a:r>
              <a:endParaRPr lang="en-US" b="1" dirty="0"/>
            </a:p>
          </p:txBody>
        </p:sp>
        <p:sp>
          <p:nvSpPr>
            <p:cNvPr id="4" name="Rectangle 3"/>
            <p:cNvSpPr/>
            <p:nvPr/>
          </p:nvSpPr>
          <p:spPr>
            <a:xfrm>
              <a:off x="2476500" y="539086"/>
              <a:ext cx="2171700" cy="2303464"/>
            </a:xfrm>
            <a:prstGeom prst="rect">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Human Health</a:t>
              </a:r>
            </a:p>
          </p:txBody>
        </p:sp>
        <p:sp>
          <p:nvSpPr>
            <p:cNvPr id="5" name="Pentagon 53"/>
            <p:cNvSpPr/>
            <p:nvPr/>
          </p:nvSpPr>
          <p:spPr>
            <a:xfrm rot="10800000">
              <a:off x="1752600" y="539086"/>
              <a:ext cx="609600" cy="4683602"/>
            </a:xfrm>
            <a:prstGeom prst="homePlate">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8"/>
            <p:cNvSpPr/>
            <p:nvPr/>
          </p:nvSpPr>
          <p:spPr>
            <a:xfrm>
              <a:off x="2476500" y="2917355"/>
              <a:ext cx="2171700" cy="2261971"/>
            </a:xfrm>
            <a:prstGeom prst="rect">
              <a:avLst/>
            </a:prstGeom>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Ecosystems</a:t>
              </a:r>
              <a:endParaRPr lang="en-US" dirty="0">
                <a:solidFill>
                  <a:schemeClr val="tx1"/>
                </a:solidFill>
              </a:endParaRPr>
            </a:p>
          </p:txBody>
        </p:sp>
        <p:sp>
          <p:nvSpPr>
            <p:cNvPr id="7" name="Rectangle 6"/>
            <p:cNvSpPr/>
            <p:nvPr/>
          </p:nvSpPr>
          <p:spPr>
            <a:xfrm>
              <a:off x="5562601" y="539087"/>
              <a:ext cx="1905000" cy="459446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ecoinvent </a:t>
              </a:r>
            </a:p>
            <a:p>
              <a:pPr algn="ctr"/>
              <a:r>
                <a:rPr lang="en-US" sz="1600" dirty="0" smtClean="0"/>
                <a:t>lifecycle inventory  </a:t>
              </a:r>
            </a:p>
            <a:p>
              <a:pPr algn="ctr"/>
              <a:r>
                <a:rPr lang="en-US" sz="1600" dirty="0" smtClean="0"/>
                <a:t>v. 2.2 </a:t>
              </a:r>
              <a:endParaRPr lang="en-US" sz="1600" dirty="0"/>
            </a:p>
          </p:txBody>
        </p:sp>
        <p:sp>
          <p:nvSpPr>
            <p:cNvPr id="8" name="Pentagon 29"/>
            <p:cNvSpPr/>
            <p:nvPr/>
          </p:nvSpPr>
          <p:spPr>
            <a:xfrm rot="10800000">
              <a:off x="4731327" y="537864"/>
              <a:ext cx="678873" cy="4592439"/>
            </a:xfrm>
            <a:prstGeom prst="homePlate">
              <a:avLst>
                <a:gd name="adj" fmla="val 29487"/>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3606325" y="2664807"/>
              <a:ext cx="3085233" cy="338554"/>
            </a:xfrm>
            <a:prstGeom prst="rect">
              <a:avLst/>
            </a:prstGeom>
            <a:noFill/>
          </p:spPr>
          <p:txBody>
            <a:bodyPr wrap="square" rtlCol="0">
              <a:spAutoFit/>
            </a:bodyPr>
            <a:lstStyle/>
            <a:p>
              <a:r>
                <a:rPr lang="pt-BR" sz="1600" b="1" dirty="0"/>
                <a:t>ReCiPe </a:t>
              </a:r>
              <a:r>
                <a:rPr lang="pt-BR" sz="1600" b="1" dirty="0" smtClean="0"/>
                <a:t>Endpoint </a:t>
              </a:r>
              <a:r>
                <a:rPr lang="pt-BR" sz="1600" b="1" dirty="0"/>
                <a:t>V1.06 </a:t>
              </a:r>
              <a:r>
                <a:rPr lang="pt-BR" sz="1600" b="1" dirty="0" smtClean="0"/>
                <a:t> World H/H</a:t>
              </a:r>
              <a:endParaRPr lang="en-US" sz="1600" b="1" dirty="0"/>
            </a:p>
          </p:txBody>
        </p:sp>
      </p:grpSp>
      <p:sp>
        <p:nvSpPr>
          <p:cNvPr id="10" name="TextBox 9"/>
          <p:cNvSpPr txBox="1"/>
          <p:nvPr/>
        </p:nvSpPr>
        <p:spPr>
          <a:xfrm>
            <a:off x="990600" y="457200"/>
            <a:ext cx="6400800" cy="523220"/>
          </a:xfrm>
          <a:prstGeom prst="rect">
            <a:avLst/>
          </a:prstGeom>
          <a:noFill/>
        </p:spPr>
        <p:txBody>
          <a:bodyPr wrap="square" rtlCol="0">
            <a:spAutoFit/>
          </a:bodyPr>
          <a:lstStyle/>
          <a:p>
            <a:r>
              <a:rPr lang="en-US" sz="2800" b="1" dirty="0" smtClean="0">
                <a:solidFill>
                  <a:srgbClr val="002060"/>
                </a:solidFill>
              </a:rPr>
              <a:t>Environmental Implications (Oblique Axis)</a:t>
            </a:r>
            <a:endParaRPr lang="en-US" sz="2800" dirty="0"/>
          </a:p>
        </p:txBody>
      </p:sp>
    </p:spTree>
    <p:extLst>
      <p:ext uri="{BB962C8B-B14F-4D97-AF65-F5344CB8AC3E}">
        <p14:creationId xmlns:p14="http://schemas.microsoft.com/office/powerpoint/2010/main" val="2384531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228600"/>
            <a:ext cx="8839200" cy="838200"/>
          </a:xfrm>
        </p:spPr>
        <p:txBody>
          <a:bodyPr>
            <a:normAutofit fontScale="90000"/>
          </a:bodyPr>
          <a:lstStyle/>
          <a:p>
            <a:pPr algn="l" eaLnBrk="1" hangingPunct="1">
              <a:spcAft>
                <a:spcPts val="1200"/>
              </a:spcAft>
            </a:pPr>
            <a:r>
              <a:rPr lang="en-US" sz="2800" b="1" dirty="0" smtClean="0">
                <a:solidFill>
                  <a:srgbClr val="002060"/>
                </a:solidFill>
              </a:rPr>
              <a:t>Vulnerability to Supply Restriction  - Corporate (Vertical Axis)</a:t>
            </a:r>
            <a:endParaRPr lang="en-US" sz="2500" i="1" dirty="0" smtClean="0"/>
          </a:p>
        </p:txBody>
      </p:sp>
      <p:pic>
        <p:nvPicPr>
          <p:cNvPr id="21507" name="Picture 3"/>
          <p:cNvPicPr>
            <a:picLocks noChangeAspect="1" noChangeArrowheads="1"/>
          </p:cNvPicPr>
          <p:nvPr/>
        </p:nvPicPr>
        <p:blipFill>
          <a:blip r:embed="rId3"/>
          <a:srcRect/>
          <a:stretch>
            <a:fillRect/>
          </a:stretch>
        </p:blipFill>
        <p:spPr bwMode="auto">
          <a:xfrm>
            <a:off x="1143000" y="1066800"/>
            <a:ext cx="6858000" cy="5299075"/>
          </a:xfrm>
          <a:prstGeom prst="rect">
            <a:avLst/>
          </a:prstGeom>
          <a:noFill/>
          <a:ln w="9525">
            <a:noFill/>
            <a:miter lim="800000"/>
            <a:headEnd/>
            <a:tailEnd/>
          </a:ln>
        </p:spPr>
      </p:pic>
      <p:sp>
        <p:nvSpPr>
          <p:cNvPr id="21508" name="Text Box 23"/>
          <p:cNvSpPr txBox="1">
            <a:spLocks noChangeArrowheads="1"/>
          </p:cNvSpPr>
          <p:nvPr/>
        </p:nvSpPr>
        <p:spPr bwMode="auto">
          <a:xfrm>
            <a:off x="76200" y="6430963"/>
            <a:ext cx="4457700" cy="274637"/>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Source:  Graedel et al., </a:t>
            </a:r>
            <a:r>
              <a:rPr lang="en-US" sz="1200" i="1">
                <a:latin typeface="Calibri" pitchFamily="34" charset="0"/>
              </a:rPr>
              <a:t>Environmental Science and Technology</a:t>
            </a:r>
            <a:r>
              <a:rPr lang="en-US" sz="1200">
                <a:latin typeface="Calibri" pitchFamily="34" charset="0"/>
              </a:rPr>
              <a:t>, 2012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350277" y="5181600"/>
            <a:ext cx="838200" cy="533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69477" y="5181601"/>
            <a:ext cx="838200" cy="533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Object 1"/>
          <p:cNvPicPr>
            <a:picLocks noChangeArrowheads="1"/>
          </p:cNvPicPr>
          <p:nvPr/>
        </p:nvPicPr>
        <p:blipFill>
          <a:blip r:embed="rId2"/>
          <a:srcRect l="-781" t="-4961" b="-14040"/>
          <a:stretch>
            <a:fillRect/>
          </a:stretch>
        </p:blipFill>
        <p:spPr bwMode="auto">
          <a:xfrm>
            <a:off x="685800" y="533400"/>
            <a:ext cx="7467600" cy="5410200"/>
          </a:xfrm>
          <a:prstGeom prst="rect">
            <a:avLst/>
          </a:prstGeom>
          <a:noFill/>
          <a:ln w="9525">
            <a:noFill/>
            <a:miter lim="800000"/>
            <a:headEnd/>
            <a:tailEnd/>
          </a:ln>
        </p:spPr>
      </p:pic>
      <p:cxnSp>
        <p:nvCxnSpPr>
          <p:cNvPr id="7" name="Straight Connector 6"/>
          <p:cNvCxnSpPr/>
          <p:nvPr/>
        </p:nvCxnSpPr>
        <p:spPr>
          <a:xfrm>
            <a:off x="3429000" y="4191000"/>
            <a:ext cx="1524000" cy="1588"/>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838700" y="3695700"/>
            <a:ext cx="609600" cy="38100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114800" y="3352800"/>
            <a:ext cx="1676400" cy="1588"/>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648200" y="2133600"/>
            <a:ext cx="609600" cy="533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76400" y="5791200"/>
            <a:ext cx="6019800" cy="523220"/>
          </a:xfrm>
          <a:prstGeom prst="rect">
            <a:avLst/>
          </a:prstGeom>
          <a:noFill/>
        </p:spPr>
        <p:txBody>
          <a:bodyPr wrap="square" rtlCol="0">
            <a:spAutoFit/>
          </a:bodyPr>
          <a:lstStyle/>
          <a:p>
            <a:r>
              <a:rPr lang="en-US" sz="2800" b="1" dirty="0" smtClean="0"/>
              <a:t>The Yale 3-Axis Criticality Methodology</a:t>
            </a:r>
            <a:endParaRPr lang="en-US" sz="2800" b="1" dirty="0"/>
          </a:p>
        </p:txBody>
      </p:sp>
    </p:spTree>
    <p:extLst>
      <p:ext uri="{BB962C8B-B14F-4D97-AF65-F5344CB8AC3E}">
        <p14:creationId xmlns:p14="http://schemas.microsoft.com/office/powerpoint/2010/main" val="298788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81000" y="838200"/>
            <a:ext cx="8553450" cy="5884863"/>
          </a:xfrm>
          <a:prstGeom prst="rect">
            <a:avLst/>
          </a:prstGeom>
          <a:noFill/>
          <a:ln w="9525">
            <a:noFill/>
            <a:miter lim="800000"/>
            <a:headEnd/>
            <a:tailEnd/>
          </a:ln>
        </p:spPr>
      </p:pic>
      <p:sp>
        <p:nvSpPr>
          <p:cNvPr id="15363" name="Title 1"/>
          <p:cNvSpPr>
            <a:spLocks noGrp="1"/>
          </p:cNvSpPr>
          <p:nvPr>
            <p:ph type="title"/>
          </p:nvPr>
        </p:nvSpPr>
        <p:spPr>
          <a:xfrm>
            <a:off x="304800" y="609600"/>
            <a:ext cx="8229600" cy="609600"/>
          </a:xfrm>
        </p:spPr>
        <p:txBody>
          <a:bodyPr>
            <a:normAutofit fontScale="90000"/>
          </a:bodyPr>
          <a:lstStyle/>
          <a:p>
            <a:r>
              <a:rPr lang="en-US" sz="4000" b="1" smtClean="0">
                <a:solidFill>
                  <a:srgbClr val="002060"/>
                </a:solidFill>
              </a:rPr>
              <a:t>Criticality Project Elements </a:t>
            </a:r>
            <a:r>
              <a:rPr lang="en-US" sz="5400" b="1" smtClean="0"/>
              <a:t/>
            </a:r>
            <a:br>
              <a:rPr lang="en-US" sz="5400" b="1" smtClean="0"/>
            </a:br>
            <a:endParaRPr lang="en-US" sz="5400" b="1" smtClean="0"/>
          </a:p>
        </p:txBody>
      </p:sp>
      <p:sp>
        <p:nvSpPr>
          <p:cNvPr id="4" name="Rectangle 3"/>
          <p:cNvSpPr/>
          <p:nvPr/>
        </p:nvSpPr>
        <p:spPr>
          <a:xfrm>
            <a:off x="5715000" y="6324600"/>
            <a:ext cx="1371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Specialty metals</a:t>
            </a:r>
            <a:endParaRPr lang="en-US" sz="1400" dirty="0">
              <a:solidFill>
                <a:schemeClr val="tx1"/>
              </a:solidFill>
            </a:endParaRPr>
          </a:p>
        </p:txBody>
      </p:sp>
      <p:sp>
        <p:nvSpPr>
          <p:cNvPr id="5" name="Rectangle 4"/>
          <p:cNvSpPr/>
          <p:nvPr/>
        </p:nvSpPr>
        <p:spPr>
          <a:xfrm>
            <a:off x="6781800" y="1905000"/>
            <a:ext cx="76200" cy="533400"/>
          </a:xfrm>
          <a:prstGeom prst="rect">
            <a:avLst/>
          </a:prstGeom>
          <a:solidFill>
            <a:srgbClr val="F01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39000" y="1905000"/>
            <a:ext cx="76200" cy="533400"/>
          </a:xfrm>
          <a:prstGeom prst="rect">
            <a:avLst/>
          </a:prstGeom>
          <a:solidFill>
            <a:srgbClr val="F01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0" y="1905000"/>
            <a:ext cx="381000" cy="76200"/>
          </a:xfrm>
          <a:prstGeom prst="rect">
            <a:avLst/>
          </a:prstGeom>
          <a:solidFill>
            <a:srgbClr val="F01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0" y="2362200"/>
            <a:ext cx="381000" cy="76200"/>
          </a:xfrm>
          <a:prstGeom prst="rect">
            <a:avLst/>
          </a:prstGeom>
          <a:solidFill>
            <a:srgbClr val="F01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39200" y="838200"/>
            <a:ext cx="45719" cy="533400"/>
          </a:xfrm>
          <a:prstGeom prst="rect">
            <a:avLst/>
          </a:prstGeom>
          <a:solidFill>
            <a:srgbClr val="F01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H="1">
            <a:off x="8336282" y="914400"/>
            <a:ext cx="45719" cy="457200"/>
          </a:xfrm>
          <a:prstGeom prst="rect">
            <a:avLst/>
          </a:prstGeom>
          <a:solidFill>
            <a:srgbClr val="F01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8610601" y="1066801"/>
            <a:ext cx="76198" cy="533400"/>
          </a:xfrm>
          <a:prstGeom prst="rect">
            <a:avLst/>
          </a:prstGeom>
          <a:solidFill>
            <a:srgbClr val="F01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8534400" y="609600"/>
            <a:ext cx="76200" cy="533400"/>
          </a:xfrm>
          <a:prstGeom prst="rect">
            <a:avLst/>
          </a:prstGeom>
          <a:solidFill>
            <a:srgbClr val="F01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dirty="0" smtClean="0">
                <a:solidFill>
                  <a:srgbClr val="002060"/>
                </a:solidFill>
              </a:rPr>
              <a:t>World’s Biggest Copper Mine:</a:t>
            </a:r>
            <a:br>
              <a:rPr lang="en-US" sz="3200" dirty="0" smtClean="0">
                <a:solidFill>
                  <a:srgbClr val="002060"/>
                </a:solidFill>
              </a:rPr>
            </a:br>
            <a:r>
              <a:rPr lang="en-US" sz="3200" dirty="0" smtClean="0">
                <a:solidFill>
                  <a:srgbClr val="002060"/>
                </a:solidFill>
              </a:rPr>
              <a:t>Bingham Canyon, AZ</a:t>
            </a:r>
          </a:p>
        </p:txBody>
      </p:sp>
      <p:pic>
        <p:nvPicPr>
          <p:cNvPr id="7171" name="Picture 3" descr="cu bingham mine2"/>
          <p:cNvPicPr>
            <a:picLocks noChangeAspect="1" noChangeArrowheads="1"/>
          </p:cNvPicPr>
          <p:nvPr/>
        </p:nvPicPr>
        <p:blipFill>
          <a:blip r:embed="rId2"/>
          <a:srcRect/>
          <a:stretch>
            <a:fillRect/>
          </a:stretch>
        </p:blipFill>
        <p:spPr bwMode="auto">
          <a:xfrm>
            <a:off x="1219200" y="1524000"/>
            <a:ext cx="6629400" cy="4800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noAutofit/>
          </a:bodyPr>
          <a:lstStyle/>
          <a:p>
            <a:r>
              <a:rPr lang="en-US" sz="2400" dirty="0" smtClean="0">
                <a:solidFill>
                  <a:srgbClr val="002060"/>
                </a:solidFill>
              </a:rPr>
              <a:t>Yale Criticality Analyses Rest on Extensive Data Compilations</a:t>
            </a:r>
            <a:endParaRPr lang="en-US" sz="2400" dirty="0">
              <a:solidFill>
                <a:srgbClr val="002060"/>
              </a:solidFill>
            </a:endParaRPr>
          </a:p>
        </p:txBody>
      </p:sp>
      <p:sp>
        <p:nvSpPr>
          <p:cNvPr id="3" name="Left Brace 2"/>
          <p:cNvSpPr/>
          <p:nvPr/>
        </p:nvSpPr>
        <p:spPr>
          <a:xfrm rot="5400000">
            <a:off x="3962400" y="-762000"/>
            <a:ext cx="1219200" cy="7620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databases.jpg"/>
          <p:cNvPicPr>
            <a:picLocks noChangeAspect="1"/>
          </p:cNvPicPr>
          <p:nvPr/>
        </p:nvPicPr>
        <p:blipFill>
          <a:blip r:embed="rId2"/>
          <a:stretch>
            <a:fillRect/>
          </a:stretch>
        </p:blipFill>
        <p:spPr>
          <a:xfrm>
            <a:off x="3733801" y="3505200"/>
            <a:ext cx="1676400" cy="1295400"/>
          </a:xfrm>
          <a:prstGeom prst="rect">
            <a:avLst/>
          </a:prstGeom>
        </p:spPr>
      </p:pic>
      <p:pic>
        <p:nvPicPr>
          <p:cNvPr id="6" name="Picture 5" descr="reportspic.jpg"/>
          <p:cNvPicPr>
            <a:picLocks noChangeAspect="1"/>
          </p:cNvPicPr>
          <p:nvPr/>
        </p:nvPicPr>
        <p:blipFill>
          <a:blip r:embed="rId3" cstate="print"/>
          <a:stretch>
            <a:fillRect/>
          </a:stretch>
        </p:blipFill>
        <p:spPr>
          <a:xfrm>
            <a:off x="6553200" y="3581400"/>
            <a:ext cx="1447800" cy="1066800"/>
          </a:xfrm>
          <a:prstGeom prst="rect">
            <a:avLst/>
          </a:prstGeom>
        </p:spPr>
      </p:pic>
      <p:pic>
        <p:nvPicPr>
          <p:cNvPr id="7" name="Picture 6" descr="science_Publications.jpg"/>
          <p:cNvPicPr>
            <a:picLocks noChangeAspect="1"/>
          </p:cNvPicPr>
          <p:nvPr/>
        </p:nvPicPr>
        <p:blipFill>
          <a:blip r:embed="rId4"/>
          <a:stretch>
            <a:fillRect/>
          </a:stretch>
        </p:blipFill>
        <p:spPr>
          <a:xfrm>
            <a:off x="1143000" y="3505200"/>
            <a:ext cx="1752600" cy="1143001"/>
          </a:xfrm>
          <a:prstGeom prst="rect">
            <a:avLst/>
          </a:prstGeom>
        </p:spPr>
      </p:pic>
      <p:pic>
        <p:nvPicPr>
          <p:cNvPr id="8" name="Picture 7" descr="books.jpg"/>
          <p:cNvPicPr>
            <a:picLocks noChangeAspect="1"/>
          </p:cNvPicPr>
          <p:nvPr/>
        </p:nvPicPr>
        <p:blipFill>
          <a:blip r:embed="rId5" cstate="print"/>
          <a:stretch>
            <a:fillRect/>
          </a:stretch>
        </p:blipFill>
        <p:spPr>
          <a:xfrm>
            <a:off x="1066800" y="5181600"/>
            <a:ext cx="1981200" cy="990600"/>
          </a:xfrm>
          <a:prstGeom prst="rect">
            <a:avLst/>
          </a:prstGeom>
        </p:spPr>
      </p:pic>
      <p:pic>
        <p:nvPicPr>
          <p:cNvPr id="9" name="Picture 8" descr="surveys.jpg"/>
          <p:cNvPicPr>
            <a:picLocks noChangeAspect="1"/>
          </p:cNvPicPr>
          <p:nvPr/>
        </p:nvPicPr>
        <p:blipFill>
          <a:blip r:embed="rId6"/>
          <a:stretch>
            <a:fillRect/>
          </a:stretch>
        </p:blipFill>
        <p:spPr>
          <a:xfrm>
            <a:off x="6553200" y="5105400"/>
            <a:ext cx="1524000" cy="1143000"/>
          </a:xfrm>
          <a:prstGeom prst="rect">
            <a:avLst/>
          </a:prstGeom>
        </p:spPr>
      </p:pic>
      <p:sp>
        <p:nvSpPr>
          <p:cNvPr id="10" name="TextBox 9"/>
          <p:cNvSpPr txBox="1"/>
          <p:nvPr/>
        </p:nvSpPr>
        <p:spPr>
          <a:xfrm>
            <a:off x="990600" y="4572000"/>
            <a:ext cx="6942734" cy="369332"/>
          </a:xfrm>
          <a:prstGeom prst="rect">
            <a:avLst/>
          </a:prstGeom>
          <a:noFill/>
        </p:spPr>
        <p:txBody>
          <a:bodyPr wrap="none" rtlCol="0">
            <a:spAutoFit/>
          </a:bodyPr>
          <a:lstStyle/>
          <a:p>
            <a:r>
              <a:rPr lang="en-US" b="1" dirty="0" smtClean="0"/>
              <a:t> Science/Eng Pubs		     Databases		         Reports</a:t>
            </a:r>
            <a:endParaRPr lang="en-US" b="1" dirty="0"/>
          </a:p>
        </p:txBody>
      </p:sp>
      <p:sp>
        <p:nvSpPr>
          <p:cNvPr id="11" name="TextBox 10"/>
          <p:cNvSpPr txBox="1"/>
          <p:nvPr/>
        </p:nvSpPr>
        <p:spPr>
          <a:xfrm>
            <a:off x="1524000" y="6172200"/>
            <a:ext cx="7010400" cy="369332"/>
          </a:xfrm>
          <a:prstGeom prst="rect">
            <a:avLst/>
          </a:prstGeom>
          <a:noFill/>
        </p:spPr>
        <p:txBody>
          <a:bodyPr wrap="square" rtlCol="0">
            <a:spAutoFit/>
          </a:bodyPr>
          <a:lstStyle/>
          <a:p>
            <a:r>
              <a:rPr lang="en-US" b="1" dirty="0" smtClean="0"/>
              <a:t>Books	    	               Experts			  Surveys</a:t>
            </a:r>
            <a:endParaRPr lang="en-US" b="1" dirty="0"/>
          </a:p>
        </p:txBody>
      </p:sp>
      <p:pic>
        <p:nvPicPr>
          <p:cNvPr id="12" name="Picture 11" descr="expert.png"/>
          <p:cNvPicPr>
            <a:picLocks noChangeAspect="1"/>
          </p:cNvPicPr>
          <p:nvPr/>
        </p:nvPicPr>
        <p:blipFill>
          <a:blip r:embed="rId7"/>
          <a:stretch>
            <a:fillRect/>
          </a:stretch>
        </p:blipFill>
        <p:spPr>
          <a:xfrm>
            <a:off x="3962400" y="5105400"/>
            <a:ext cx="1219200" cy="1143000"/>
          </a:xfrm>
          <a:prstGeom prst="rect">
            <a:avLst/>
          </a:prstGeom>
        </p:spPr>
      </p:pic>
      <p:cxnSp>
        <p:nvCxnSpPr>
          <p:cNvPr id="14" name="Straight Connector 13"/>
          <p:cNvCxnSpPr>
            <a:stCxn id="2" idx="2"/>
          </p:cNvCxnSpPr>
          <p:nvPr/>
        </p:nvCxnSpPr>
        <p:spPr>
          <a:xfrm rot="5400000">
            <a:off x="3885406" y="1295400"/>
            <a:ext cx="13723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733800" y="1981200"/>
            <a:ext cx="8382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572000" y="1981200"/>
            <a:ext cx="1371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2057400"/>
            <a:ext cx="450764" cy="400110"/>
          </a:xfrm>
          <a:prstGeom prst="rect">
            <a:avLst/>
          </a:prstGeom>
          <a:noFill/>
        </p:spPr>
        <p:txBody>
          <a:bodyPr wrap="none" rtlCol="0">
            <a:spAutoFit/>
          </a:bodyPr>
          <a:lstStyle/>
          <a:p>
            <a:r>
              <a:rPr lang="en-US" sz="2000" b="1" dirty="0" smtClean="0"/>
              <a:t>SR</a:t>
            </a:r>
            <a:endParaRPr lang="en-US" sz="2000" b="1" dirty="0"/>
          </a:p>
        </p:txBody>
      </p:sp>
      <p:sp>
        <p:nvSpPr>
          <p:cNvPr id="30" name="TextBox 29"/>
          <p:cNvSpPr txBox="1"/>
          <p:nvPr/>
        </p:nvSpPr>
        <p:spPr>
          <a:xfrm>
            <a:off x="3886200" y="1066800"/>
            <a:ext cx="685800" cy="400110"/>
          </a:xfrm>
          <a:prstGeom prst="rect">
            <a:avLst/>
          </a:prstGeom>
          <a:noFill/>
        </p:spPr>
        <p:txBody>
          <a:bodyPr wrap="square" rtlCol="0">
            <a:spAutoFit/>
          </a:bodyPr>
          <a:lstStyle/>
          <a:p>
            <a:r>
              <a:rPr lang="en-US" sz="2000" b="1" dirty="0" smtClean="0"/>
              <a:t>VSR</a:t>
            </a:r>
            <a:endParaRPr lang="en-US" sz="2000" b="1" dirty="0"/>
          </a:p>
        </p:txBody>
      </p:sp>
      <p:sp>
        <p:nvSpPr>
          <p:cNvPr id="31" name="TextBox 30"/>
          <p:cNvSpPr txBox="1"/>
          <p:nvPr/>
        </p:nvSpPr>
        <p:spPr>
          <a:xfrm>
            <a:off x="3733800" y="1981200"/>
            <a:ext cx="378630" cy="400110"/>
          </a:xfrm>
          <a:prstGeom prst="rect">
            <a:avLst/>
          </a:prstGeom>
          <a:noFill/>
        </p:spPr>
        <p:txBody>
          <a:bodyPr wrap="none" rtlCol="0">
            <a:spAutoFit/>
          </a:bodyPr>
          <a:lstStyle/>
          <a:p>
            <a:r>
              <a:rPr lang="en-US" sz="2000" b="1" dirty="0" smtClean="0"/>
              <a:t>EI</a:t>
            </a:r>
            <a:endParaRPr lang="en-US"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914400" y="16002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914400" y="20574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25146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29718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4400" y="34290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 y="38862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3434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38200" y="3352800"/>
            <a:ext cx="3505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6994" y="3352800"/>
            <a:ext cx="35044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990600" y="3352800"/>
            <a:ext cx="3505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5000" y="3352800"/>
            <a:ext cx="3505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857500" y="3314700"/>
            <a:ext cx="3429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771900" y="3314700"/>
            <a:ext cx="3429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7200" y="1600200"/>
            <a:ext cx="538186" cy="3293209"/>
          </a:xfrm>
          <a:prstGeom prst="rect">
            <a:avLst/>
          </a:prstGeom>
          <a:noFill/>
        </p:spPr>
        <p:txBody>
          <a:bodyPr wrap="square" rtlCol="0">
            <a:spAutoFit/>
          </a:bodyPr>
          <a:lstStyle/>
          <a:p>
            <a:r>
              <a:rPr lang="en-US" sz="1600" b="1" dirty="0" smtClean="0"/>
              <a:t>Li</a:t>
            </a:r>
          </a:p>
          <a:p>
            <a:endParaRPr lang="en-US" sz="1600" b="1" dirty="0" smtClean="0"/>
          </a:p>
          <a:p>
            <a:r>
              <a:rPr lang="en-US" sz="1600" b="1" dirty="0" smtClean="0"/>
              <a:t>Be</a:t>
            </a:r>
          </a:p>
          <a:p>
            <a:endParaRPr lang="en-US" sz="1600" b="1" dirty="0" smtClean="0"/>
          </a:p>
          <a:p>
            <a:r>
              <a:rPr lang="en-US" sz="1600" b="1" dirty="0" smtClean="0"/>
              <a:t>B</a:t>
            </a:r>
          </a:p>
          <a:p>
            <a:endParaRPr lang="en-US" sz="1600" b="1" dirty="0" smtClean="0"/>
          </a:p>
          <a:p>
            <a:r>
              <a:rPr lang="en-US" sz="1600" b="1" dirty="0" smtClean="0"/>
              <a:t>Mg</a:t>
            </a:r>
          </a:p>
          <a:p>
            <a:endParaRPr lang="en-US" sz="1600" b="1" dirty="0" smtClean="0"/>
          </a:p>
          <a:p>
            <a:r>
              <a:rPr lang="en-US" sz="1600" b="1" dirty="0" smtClean="0"/>
              <a:t>Al</a:t>
            </a:r>
          </a:p>
          <a:p>
            <a:endParaRPr lang="en-US" sz="1600" b="1" dirty="0" smtClean="0"/>
          </a:p>
          <a:p>
            <a:r>
              <a:rPr lang="en-US" sz="1600" b="1" dirty="0" smtClean="0"/>
              <a:t>Sc</a:t>
            </a:r>
          </a:p>
          <a:p>
            <a:endParaRPr lang="en-US" sz="1600" b="1" dirty="0" smtClean="0"/>
          </a:p>
          <a:p>
            <a:r>
              <a:rPr lang="en-US" sz="1600" b="1" dirty="0" smtClean="0"/>
              <a:t>Ti</a:t>
            </a:r>
            <a:endParaRPr lang="en-US" sz="1600" b="1" dirty="0"/>
          </a:p>
        </p:txBody>
      </p:sp>
      <p:sp>
        <p:nvSpPr>
          <p:cNvPr id="46" name="TextBox 45"/>
          <p:cNvSpPr txBox="1"/>
          <p:nvPr/>
        </p:nvSpPr>
        <p:spPr>
          <a:xfrm>
            <a:off x="990600" y="1066800"/>
            <a:ext cx="5993757" cy="369332"/>
          </a:xfrm>
          <a:prstGeom prst="rect">
            <a:avLst/>
          </a:prstGeom>
          <a:noFill/>
        </p:spPr>
        <p:txBody>
          <a:bodyPr wrap="none" rtlCol="0">
            <a:spAutoFit/>
          </a:bodyPr>
          <a:lstStyle/>
          <a:p>
            <a:r>
              <a:rPr lang="en-US" b="1" dirty="0" smtClean="0"/>
              <a:t>Comp.     GSC          Subst.        WGI       </a:t>
            </a:r>
            <a:r>
              <a:rPr lang="en-US" b="1" dirty="0" err="1" smtClean="0"/>
              <a:t>Env</a:t>
            </a:r>
            <a:r>
              <a:rPr lang="en-US" b="1" dirty="0" smtClean="0"/>
              <a:t>. </a:t>
            </a:r>
            <a:r>
              <a:rPr lang="en-US" b="1" dirty="0" err="1" smtClean="0"/>
              <a:t>Tox</a:t>
            </a:r>
            <a:r>
              <a:rPr lang="en-US" b="1" dirty="0" smtClean="0"/>
              <a:t>.   I/E ratio       </a:t>
            </a:r>
            <a:endParaRPr lang="en-US" b="1" dirty="0"/>
          </a:p>
        </p:txBody>
      </p:sp>
      <p:sp>
        <p:nvSpPr>
          <p:cNvPr id="47" name="TextBox 46"/>
          <p:cNvSpPr txBox="1"/>
          <p:nvPr/>
        </p:nvSpPr>
        <p:spPr>
          <a:xfrm>
            <a:off x="2209800" y="304800"/>
            <a:ext cx="4518609" cy="584775"/>
          </a:xfrm>
          <a:prstGeom prst="rect">
            <a:avLst/>
          </a:prstGeom>
          <a:noFill/>
        </p:spPr>
        <p:txBody>
          <a:bodyPr wrap="none" rtlCol="0">
            <a:spAutoFit/>
          </a:bodyPr>
          <a:lstStyle/>
          <a:p>
            <a:r>
              <a:rPr lang="en-US" sz="3200" dirty="0" smtClean="0">
                <a:solidFill>
                  <a:srgbClr val="002060"/>
                </a:solidFill>
              </a:rPr>
              <a:t>Yale Criticality Data Tables</a:t>
            </a:r>
            <a:endParaRPr lang="en-US" sz="3200" dirty="0">
              <a:solidFill>
                <a:srgbClr val="002060"/>
              </a:solidFill>
            </a:endParaRPr>
          </a:p>
        </p:txBody>
      </p:sp>
      <p:sp>
        <p:nvSpPr>
          <p:cNvPr id="48" name="Right Arrow 47"/>
          <p:cNvSpPr/>
          <p:nvPr/>
        </p:nvSpPr>
        <p:spPr>
          <a:xfrm>
            <a:off x="1143000" y="2057400"/>
            <a:ext cx="5791200" cy="4572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239000" y="1752600"/>
            <a:ext cx="1397947" cy="1569660"/>
          </a:xfrm>
          <a:prstGeom prst="rect">
            <a:avLst/>
          </a:prstGeom>
          <a:noFill/>
        </p:spPr>
        <p:txBody>
          <a:bodyPr wrap="none" rtlCol="0">
            <a:spAutoFit/>
          </a:bodyPr>
          <a:lstStyle/>
          <a:p>
            <a:r>
              <a:rPr lang="en-US" sz="2400" b="1" dirty="0" smtClean="0"/>
              <a:t>Element-</a:t>
            </a:r>
          </a:p>
          <a:p>
            <a:r>
              <a:rPr lang="en-US" sz="2400" b="1" dirty="0" smtClean="0"/>
              <a:t>Focused</a:t>
            </a:r>
          </a:p>
          <a:p>
            <a:r>
              <a:rPr lang="en-US" sz="2400" b="1" dirty="0" smtClean="0"/>
              <a:t>Criticality</a:t>
            </a:r>
          </a:p>
          <a:p>
            <a:r>
              <a:rPr lang="en-US" sz="2400" b="1" dirty="0" smtClean="0"/>
              <a:t>Study</a:t>
            </a:r>
            <a:endParaRPr lang="en-US"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solidFill>
                  <a:srgbClr val="002060"/>
                </a:solidFill>
              </a:rPr>
              <a:t>Criticality on an</a:t>
            </a:r>
            <a:br>
              <a:rPr lang="en-US" dirty="0" smtClean="0">
                <a:solidFill>
                  <a:srgbClr val="002060"/>
                </a:solidFill>
              </a:rPr>
            </a:br>
            <a:r>
              <a:rPr lang="en-US" dirty="0" smtClean="0">
                <a:solidFill>
                  <a:srgbClr val="002060"/>
                </a:solidFill>
              </a:rPr>
              <a:t>Elemental Basis</a:t>
            </a:r>
            <a:endParaRPr lang="en-US"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371600" y="390525"/>
            <a:ext cx="6629400" cy="6391275"/>
            <a:chOff x="1371600" y="233363"/>
            <a:chExt cx="6629400" cy="6391275"/>
          </a:xfrm>
        </p:grpSpPr>
        <p:grpSp>
          <p:nvGrpSpPr>
            <p:cNvPr id="3" name="Group 5"/>
            <p:cNvGrpSpPr>
              <a:grpSpLocks/>
            </p:cNvGrpSpPr>
            <p:nvPr/>
          </p:nvGrpSpPr>
          <p:grpSpPr bwMode="auto">
            <a:xfrm>
              <a:off x="1371600" y="233363"/>
              <a:ext cx="6629400" cy="6391275"/>
              <a:chOff x="1371600" y="233363"/>
              <a:chExt cx="6629400" cy="6391275"/>
            </a:xfrm>
          </p:grpSpPr>
          <p:pic>
            <p:nvPicPr>
              <p:cNvPr id="23559" name="Picture 2"/>
              <p:cNvPicPr>
                <a:picLocks noChangeAspect="1" noChangeArrowheads="1"/>
              </p:cNvPicPr>
              <p:nvPr/>
            </p:nvPicPr>
            <p:blipFill>
              <a:blip r:embed="rId10"/>
              <a:srcRect r="7143"/>
              <a:stretch>
                <a:fillRect/>
              </a:stretch>
            </p:blipFill>
            <p:spPr bwMode="auto">
              <a:xfrm>
                <a:off x="1371600" y="233363"/>
                <a:ext cx="5943600" cy="6391275"/>
              </a:xfrm>
              <a:prstGeom prst="rect">
                <a:avLst/>
              </a:prstGeom>
              <a:noFill/>
              <a:ln w="9525">
                <a:noFill/>
                <a:miter lim="800000"/>
                <a:headEnd/>
                <a:tailEnd/>
              </a:ln>
            </p:spPr>
          </p:pic>
          <p:grpSp>
            <p:nvGrpSpPr>
              <p:cNvPr id="4" name="Group 7"/>
              <p:cNvGrpSpPr>
                <a:grpSpLocks/>
              </p:cNvGrpSpPr>
              <p:nvPr>
                <p:custDataLst>
                  <p:tags r:id="rId1"/>
                </p:custDataLst>
              </p:nvPr>
            </p:nvGrpSpPr>
            <p:grpSpPr bwMode="auto">
              <a:xfrm>
                <a:off x="7239000" y="1981200"/>
                <a:ext cx="762000" cy="1818620"/>
                <a:chOff x="7239000" y="2067580"/>
                <a:chExt cx="762000" cy="1818620"/>
              </a:xfrm>
            </p:grpSpPr>
            <p:sp>
              <p:nvSpPr>
                <p:cNvPr id="23562" name="TextBox 9"/>
                <p:cNvSpPr txBox="1">
                  <a:spLocks noChangeArrowheads="1"/>
                </p:cNvSpPr>
                <p:nvPr>
                  <p:custDataLst>
                    <p:tags r:id="rId2"/>
                  </p:custDataLst>
                </p:nvPr>
              </p:nvSpPr>
              <p:spPr bwMode="auto">
                <a:xfrm>
                  <a:off x="7315200" y="2067580"/>
                  <a:ext cx="381000" cy="261610"/>
                </a:xfrm>
                <a:prstGeom prst="rect">
                  <a:avLst/>
                </a:prstGeom>
                <a:noFill/>
                <a:ln w="9525">
                  <a:noFill/>
                  <a:miter lim="800000"/>
                  <a:headEnd/>
                  <a:tailEnd/>
                </a:ln>
              </p:spPr>
              <p:txBody>
                <a:bodyPr>
                  <a:spAutoFit/>
                </a:bodyPr>
                <a:lstStyle/>
                <a:p>
                  <a:r>
                    <a:rPr lang="en-US" sz="1100" b="1">
                      <a:latin typeface="Calibri" pitchFamily="34" charset="0"/>
                    </a:rPr>
                    <a:t>Cu</a:t>
                  </a:r>
                </a:p>
              </p:txBody>
            </p:sp>
            <p:sp>
              <p:nvSpPr>
                <p:cNvPr id="23563" name="TextBox 10"/>
                <p:cNvSpPr txBox="1">
                  <a:spLocks noChangeArrowheads="1"/>
                </p:cNvSpPr>
                <p:nvPr>
                  <p:custDataLst>
                    <p:tags r:id="rId3"/>
                  </p:custDataLst>
                </p:nvPr>
              </p:nvSpPr>
              <p:spPr bwMode="auto">
                <a:xfrm>
                  <a:off x="7315200" y="3105588"/>
                  <a:ext cx="381000" cy="261610"/>
                </a:xfrm>
                <a:prstGeom prst="rect">
                  <a:avLst/>
                </a:prstGeom>
                <a:noFill/>
                <a:ln w="9525">
                  <a:noFill/>
                  <a:miter lim="800000"/>
                  <a:headEnd/>
                  <a:tailEnd/>
                </a:ln>
              </p:spPr>
              <p:txBody>
                <a:bodyPr>
                  <a:spAutoFit/>
                </a:bodyPr>
                <a:lstStyle/>
                <a:p>
                  <a:r>
                    <a:rPr lang="en-US" sz="1100" b="1">
                      <a:latin typeface="Calibri" pitchFamily="34" charset="0"/>
                    </a:rPr>
                    <a:t>Te</a:t>
                  </a:r>
                </a:p>
              </p:txBody>
            </p:sp>
            <p:sp>
              <p:nvSpPr>
                <p:cNvPr id="23564" name="TextBox 11"/>
                <p:cNvSpPr txBox="1">
                  <a:spLocks noChangeArrowheads="1"/>
                </p:cNvSpPr>
                <p:nvPr>
                  <p:custDataLst>
                    <p:tags r:id="rId4"/>
                  </p:custDataLst>
                </p:nvPr>
              </p:nvSpPr>
              <p:spPr bwMode="auto">
                <a:xfrm>
                  <a:off x="7315200" y="2586584"/>
                  <a:ext cx="381000" cy="261610"/>
                </a:xfrm>
                <a:prstGeom prst="rect">
                  <a:avLst/>
                </a:prstGeom>
                <a:noFill/>
                <a:ln w="9525">
                  <a:noFill/>
                  <a:miter lim="800000"/>
                  <a:headEnd/>
                  <a:tailEnd/>
                </a:ln>
              </p:spPr>
              <p:txBody>
                <a:bodyPr>
                  <a:spAutoFit/>
                </a:bodyPr>
                <a:lstStyle/>
                <a:p>
                  <a:r>
                    <a:rPr lang="en-US" sz="1100" b="1">
                      <a:latin typeface="Calibri" pitchFamily="34" charset="0"/>
                    </a:rPr>
                    <a:t>Se</a:t>
                  </a:r>
                </a:p>
              </p:txBody>
            </p:sp>
            <p:sp>
              <p:nvSpPr>
                <p:cNvPr id="23565" name="TextBox 12"/>
                <p:cNvSpPr txBox="1">
                  <a:spLocks noChangeArrowheads="1"/>
                </p:cNvSpPr>
                <p:nvPr>
                  <p:custDataLst>
                    <p:tags r:id="rId5"/>
                  </p:custDataLst>
                </p:nvPr>
              </p:nvSpPr>
              <p:spPr bwMode="auto">
                <a:xfrm>
                  <a:off x="7315200" y="3365090"/>
                  <a:ext cx="381000" cy="261610"/>
                </a:xfrm>
                <a:prstGeom prst="rect">
                  <a:avLst/>
                </a:prstGeom>
                <a:noFill/>
                <a:ln w="9525">
                  <a:noFill/>
                  <a:miter lim="800000"/>
                  <a:headEnd/>
                  <a:tailEnd/>
                </a:ln>
              </p:spPr>
              <p:txBody>
                <a:bodyPr>
                  <a:spAutoFit/>
                </a:bodyPr>
                <a:lstStyle/>
                <a:p>
                  <a:r>
                    <a:rPr lang="en-US" sz="1100" b="1">
                      <a:latin typeface="Calibri" pitchFamily="34" charset="0"/>
                    </a:rPr>
                    <a:t>Au</a:t>
                  </a:r>
                </a:p>
              </p:txBody>
            </p:sp>
            <p:sp>
              <p:nvSpPr>
                <p:cNvPr id="23566" name="TextBox 13"/>
                <p:cNvSpPr txBox="1">
                  <a:spLocks noChangeArrowheads="1"/>
                </p:cNvSpPr>
                <p:nvPr>
                  <p:custDataLst>
                    <p:tags r:id="rId6"/>
                  </p:custDataLst>
                </p:nvPr>
              </p:nvSpPr>
              <p:spPr bwMode="auto">
                <a:xfrm>
                  <a:off x="7315200" y="2327082"/>
                  <a:ext cx="381000" cy="261610"/>
                </a:xfrm>
                <a:prstGeom prst="rect">
                  <a:avLst/>
                </a:prstGeom>
                <a:noFill/>
                <a:ln w="9525">
                  <a:noFill/>
                  <a:miter lim="800000"/>
                  <a:headEnd/>
                  <a:tailEnd/>
                </a:ln>
              </p:spPr>
              <p:txBody>
                <a:bodyPr>
                  <a:spAutoFit/>
                </a:bodyPr>
                <a:lstStyle/>
                <a:p>
                  <a:r>
                    <a:rPr lang="en-US" sz="1100" b="1">
                      <a:latin typeface="Calibri" pitchFamily="34" charset="0"/>
                    </a:rPr>
                    <a:t>As</a:t>
                  </a:r>
                </a:p>
              </p:txBody>
            </p:sp>
            <p:sp>
              <p:nvSpPr>
                <p:cNvPr id="23567" name="TextBox 14"/>
                <p:cNvSpPr txBox="1">
                  <a:spLocks noChangeArrowheads="1"/>
                </p:cNvSpPr>
                <p:nvPr>
                  <p:custDataLst>
                    <p:tags r:id="rId7"/>
                  </p:custDataLst>
                </p:nvPr>
              </p:nvSpPr>
              <p:spPr bwMode="auto">
                <a:xfrm>
                  <a:off x="7315200" y="2846086"/>
                  <a:ext cx="381000" cy="261610"/>
                </a:xfrm>
                <a:prstGeom prst="rect">
                  <a:avLst/>
                </a:prstGeom>
                <a:noFill/>
                <a:ln w="9525">
                  <a:noFill/>
                  <a:miter lim="800000"/>
                  <a:headEnd/>
                  <a:tailEnd/>
                </a:ln>
              </p:spPr>
              <p:txBody>
                <a:bodyPr>
                  <a:spAutoFit/>
                </a:bodyPr>
                <a:lstStyle/>
                <a:p>
                  <a:r>
                    <a:rPr lang="en-US" sz="1100" b="1">
                      <a:latin typeface="Calibri" pitchFamily="34" charset="0"/>
                    </a:rPr>
                    <a:t>Ag</a:t>
                  </a:r>
                </a:p>
              </p:txBody>
            </p:sp>
            <p:sp>
              <p:nvSpPr>
                <p:cNvPr id="16" name="Oval 15"/>
                <p:cNvSpPr/>
                <p:nvPr/>
              </p:nvSpPr>
              <p:spPr>
                <a:xfrm>
                  <a:off x="7239000" y="2159656"/>
                  <a:ext cx="76200" cy="76200"/>
                </a:xfrm>
                <a:prstGeom prst="ellipse">
                  <a:avLst/>
                </a:prstGeom>
                <a:solidFill>
                  <a:srgbClr val="B87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rgbClr val="FFFFFF"/>
                    </a:solidFill>
                    <a:ea typeface="ＭＳ Ｐゴシック" charset="-128"/>
                  </a:endParaRPr>
                </a:p>
              </p:txBody>
            </p:sp>
            <p:sp>
              <p:nvSpPr>
                <p:cNvPr id="17" name="Oval 16"/>
                <p:cNvSpPr/>
                <p:nvPr/>
              </p:nvSpPr>
              <p:spPr>
                <a:xfrm>
                  <a:off x="7239000" y="2678768"/>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rgbClr val="FFFFFF"/>
                    </a:solidFill>
                    <a:ea typeface="ＭＳ Ｐゴシック" charset="-128"/>
                  </a:endParaRPr>
                </a:p>
              </p:txBody>
            </p:sp>
            <p:sp>
              <p:nvSpPr>
                <p:cNvPr id="18" name="Oval 17"/>
                <p:cNvSpPr/>
                <p:nvPr/>
              </p:nvSpPr>
              <p:spPr>
                <a:xfrm>
                  <a:off x="7239000" y="2420006"/>
                  <a:ext cx="76200" cy="76200"/>
                </a:xfrm>
                <a:prstGeom prst="ellipse">
                  <a:avLst/>
                </a:prstGeom>
                <a:solidFill>
                  <a:srgbClr val="2E8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rgbClr val="FFFFFF"/>
                    </a:solidFill>
                    <a:ea typeface="ＭＳ Ｐゴシック" charset="-128"/>
                  </a:endParaRPr>
                </a:p>
              </p:txBody>
            </p:sp>
            <p:sp>
              <p:nvSpPr>
                <p:cNvPr id="19" name="Oval 18"/>
                <p:cNvSpPr/>
                <p:nvPr/>
              </p:nvSpPr>
              <p:spPr>
                <a:xfrm>
                  <a:off x="7239000" y="2937531"/>
                  <a:ext cx="76200" cy="76200"/>
                </a:xfrm>
                <a:prstGeom prst="ellips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rgbClr val="FFFFFF"/>
                    </a:solidFill>
                    <a:ea typeface="ＭＳ Ｐゴシック" charset="-128"/>
                  </a:endParaRPr>
                </a:p>
              </p:txBody>
            </p:sp>
            <p:sp>
              <p:nvSpPr>
                <p:cNvPr id="20" name="Oval 19"/>
                <p:cNvSpPr/>
                <p:nvPr/>
              </p:nvSpPr>
              <p:spPr>
                <a:xfrm>
                  <a:off x="7239000" y="3196293"/>
                  <a:ext cx="76200" cy="76200"/>
                </a:xfrm>
                <a:prstGeom prst="ellipse">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rgbClr val="FFFFFF"/>
                    </a:solidFill>
                    <a:ea typeface="ＭＳ Ｐゴシック" charset="-128"/>
                  </a:endParaRPr>
                </a:p>
              </p:txBody>
            </p:sp>
            <p:sp>
              <p:nvSpPr>
                <p:cNvPr id="21" name="Oval 20"/>
                <p:cNvSpPr/>
                <p:nvPr/>
              </p:nvSpPr>
              <p:spPr>
                <a:xfrm>
                  <a:off x="7239000" y="3455056"/>
                  <a:ext cx="76200" cy="76200"/>
                </a:xfrm>
                <a:prstGeom prst="ellipse">
                  <a:avLst/>
                </a:prstGeom>
                <a:solidFill>
                  <a:srgbClr val="FFB9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rgbClr val="FFFFFF"/>
                    </a:solidFill>
                    <a:ea typeface="ＭＳ Ｐゴシック" charset="-128"/>
                  </a:endParaRPr>
                </a:p>
              </p:txBody>
            </p:sp>
            <p:sp>
              <p:nvSpPr>
                <p:cNvPr id="22" name="Oval 21"/>
                <p:cNvSpPr/>
                <p:nvPr/>
              </p:nvSpPr>
              <p:spPr>
                <a:xfrm>
                  <a:off x="7239000" y="371381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solidFill>
                      <a:srgbClr val="FFFFFF"/>
                    </a:solidFill>
                    <a:ea typeface="ＭＳ Ｐゴシック" charset="-128"/>
                  </a:endParaRPr>
                </a:p>
              </p:txBody>
            </p:sp>
            <p:sp>
              <p:nvSpPr>
                <p:cNvPr id="23575" name="TextBox 22"/>
                <p:cNvSpPr txBox="1">
                  <a:spLocks noChangeArrowheads="1"/>
                </p:cNvSpPr>
                <p:nvPr>
                  <p:custDataLst>
                    <p:tags r:id="rId8"/>
                  </p:custDataLst>
                </p:nvPr>
              </p:nvSpPr>
              <p:spPr bwMode="auto">
                <a:xfrm>
                  <a:off x="7315200" y="3624590"/>
                  <a:ext cx="685800" cy="261610"/>
                </a:xfrm>
                <a:prstGeom prst="rect">
                  <a:avLst/>
                </a:prstGeom>
                <a:noFill/>
                <a:ln w="9525">
                  <a:noFill/>
                  <a:miter lim="800000"/>
                  <a:headEnd/>
                  <a:tailEnd/>
                </a:ln>
              </p:spPr>
              <p:txBody>
                <a:bodyPr>
                  <a:spAutoFit/>
                </a:bodyPr>
                <a:lstStyle/>
                <a:p>
                  <a:r>
                    <a:rPr lang="en-US" sz="1100" b="1">
                      <a:latin typeface="Calibri" pitchFamily="34" charset="0"/>
                    </a:rPr>
                    <a:t>Mean</a:t>
                  </a:r>
                </a:p>
              </p:txBody>
            </p:sp>
          </p:grpSp>
          <p:sp>
            <p:nvSpPr>
              <p:cNvPr id="23561" name="TextBox 8"/>
              <p:cNvSpPr txBox="1">
                <a:spLocks noChangeArrowheads="1"/>
              </p:cNvSpPr>
              <p:nvPr/>
            </p:nvSpPr>
            <p:spPr bwMode="auto">
              <a:xfrm>
                <a:off x="6019800" y="4876801"/>
                <a:ext cx="838200" cy="338137"/>
              </a:xfrm>
              <a:prstGeom prst="rect">
                <a:avLst/>
              </a:prstGeom>
              <a:noFill/>
              <a:ln w="9525">
                <a:noFill/>
                <a:miter lim="800000"/>
                <a:headEnd/>
                <a:tailEnd/>
              </a:ln>
            </p:spPr>
            <p:txBody>
              <a:bodyPr>
                <a:spAutoFit/>
              </a:bodyPr>
              <a:lstStyle/>
              <a:p>
                <a:pPr algn="ctr"/>
                <a:r>
                  <a:rPr lang="en-US" sz="1600">
                    <a:solidFill>
                      <a:srgbClr val="404040"/>
                    </a:solidFill>
                    <a:latin typeface="Calibri" pitchFamily="34" charset="0"/>
                  </a:rPr>
                  <a:t>EI</a:t>
                </a:r>
              </a:p>
            </p:txBody>
          </p:sp>
        </p:grpSp>
        <p:pic>
          <p:nvPicPr>
            <p:cNvPr id="23557" name="Picture 8"/>
            <p:cNvPicPr>
              <a:picLocks noChangeAspect="1" noChangeArrowheads="1"/>
            </p:cNvPicPr>
            <p:nvPr/>
          </p:nvPicPr>
          <p:blipFill>
            <a:blip r:embed="rId11">
              <a:clrChange>
                <a:clrFrom>
                  <a:srgbClr val="FFFFFF"/>
                </a:clrFrom>
                <a:clrTo>
                  <a:srgbClr val="FFFFFF">
                    <a:alpha val="0"/>
                  </a:srgbClr>
                </a:clrTo>
              </a:clrChange>
            </a:blip>
            <a:srcRect t="11848" b="3502"/>
            <a:stretch>
              <a:fillRect/>
            </a:stretch>
          </p:blipFill>
          <p:spPr bwMode="auto">
            <a:xfrm>
              <a:off x="1371600" y="990600"/>
              <a:ext cx="6400800" cy="5410200"/>
            </a:xfrm>
            <a:prstGeom prst="rect">
              <a:avLst/>
            </a:prstGeom>
            <a:noFill/>
            <a:ln w="9525">
              <a:noFill/>
              <a:miter lim="800000"/>
              <a:headEnd/>
              <a:tailEnd/>
            </a:ln>
          </p:spPr>
        </p:pic>
        <p:sp>
          <p:nvSpPr>
            <p:cNvPr id="23558" name="TextBox 24"/>
            <p:cNvSpPr txBox="1">
              <a:spLocks noChangeArrowheads="1"/>
            </p:cNvSpPr>
            <p:nvPr/>
          </p:nvSpPr>
          <p:spPr bwMode="auto">
            <a:xfrm>
              <a:off x="6272784" y="4876800"/>
              <a:ext cx="685800" cy="338554"/>
            </a:xfrm>
            <a:prstGeom prst="rect">
              <a:avLst/>
            </a:prstGeom>
            <a:noFill/>
            <a:ln w="9525">
              <a:noFill/>
              <a:miter lim="800000"/>
              <a:headEnd/>
              <a:tailEnd/>
            </a:ln>
          </p:spPr>
          <p:txBody>
            <a:bodyPr>
              <a:spAutoFit/>
            </a:bodyPr>
            <a:lstStyle/>
            <a:p>
              <a:r>
                <a:rPr lang="en-US" sz="1600">
                  <a:latin typeface="Calibri" pitchFamily="34" charset="0"/>
                </a:rPr>
                <a:t>EI</a:t>
              </a:r>
            </a:p>
          </p:txBody>
        </p:sp>
      </p:grpSp>
      <p:sp>
        <p:nvSpPr>
          <p:cNvPr id="23555" name="TextBox 25"/>
          <p:cNvSpPr txBox="1">
            <a:spLocks noChangeArrowheads="1"/>
          </p:cNvSpPr>
          <p:nvPr/>
        </p:nvSpPr>
        <p:spPr bwMode="auto">
          <a:xfrm>
            <a:off x="533400" y="228600"/>
            <a:ext cx="7620000" cy="523220"/>
          </a:xfrm>
          <a:prstGeom prst="rect">
            <a:avLst/>
          </a:prstGeom>
          <a:noFill/>
          <a:ln w="9525">
            <a:noFill/>
            <a:miter lim="800000"/>
            <a:headEnd/>
            <a:tailEnd/>
          </a:ln>
        </p:spPr>
        <p:txBody>
          <a:bodyPr>
            <a:spAutoFit/>
          </a:bodyPr>
          <a:lstStyle/>
          <a:p>
            <a:pPr algn="ctr"/>
            <a:r>
              <a:rPr lang="en-US" sz="2800" b="1" dirty="0">
                <a:solidFill>
                  <a:srgbClr val="002060"/>
                </a:solidFill>
                <a:latin typeface="Calibri" pitchFamily="34" charset="0"/>
              </a:rPr>
              <a:t>Copper geological family – </a:t>
            </a:r>
            <a:r>
              <a:rPr lang="en-US" sz="2800" b="1" dirty="0" smtClean="0">
                <a:solidFill>
                  <a:srgbClr val="002060"/>
                </a:solidFill>
                <a:latin typeface="Calibri" pitchFamily="34" charset="0"/>
              </a:rPr>
              <a:t>global</a:t>
            </a:r>
            <a:endParaRPr lang="en-US" sz="2800" b="1" dirty="0">
              <a:solidFill>
                <a:srgbClr val="002060"/>
              </a:solidFill>
              <a:latin typeface="Calibri" pitchFamily="34" charset="0"/>
            </a:endParaRPr>
          </a:p>
        </p:txBody>
      </p:sp>
      <p:sp>
        <p:nvSpPr>
          <p:cNvPr id="25" name="Rectangle 24"/>
          <p:cNvSpPr/>
          <p:nvPr/>
        </p:nvSpPr>
        <p:spPr>
          <a:xfrm>
            <a:off x="2286000" y="6019800"/>
            <a:ext cx="2438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rPr>
              <a:t>Supply Risk</a:t>
            </a:r>
            <a:endParaRPr lang="en-US" sz="1600" b="1" dirty="0">
              <a:solidFill>
                <a:srgbClr val="002060"/>
              </a:solidFill>
            </a:endParaRPr>
          </a:p>
        </p:txBody>
      </p:sp>
      <p:sp>
        <p:nvSpPr>
          <p:cNvPr id="26" name="Rectangle 25"/>
          <p:cNvSpPr/>
          <p:nvPr/>
        </p:nvSpPr>
        <p:spPr>
          <a:xfrm rot="16200000">
            <a:off x="-190500" y="4152900"/>
            <a:ext cx="3581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rPr>
              <a:t>Vulnerability to Supply Restriction</a:t>
            </a:r>
            <a:endParaRPr lang="en-US" sz="1600" b="1" dirty="0">
              <a:solidFill>
                <a:srgbClr val="002060"/>
              </a:solidFill>
            </a:endParaRPr>
          </a:p>
        </p:txBody>
      </p:sp>
      <p:sp>
        <p:nvSpPr>
          <p:cNvPr id="27" name="Rectangle 26"/>
          <p:cNvSpPr/>
          <p:nvPr/>
        </p:nvSpPr>
        <p:spPr>
          <a:xfrm rot="19260895">
            <a:off x="4953406" y="5089613"/>
            <a:ext cx="2916169" cy="380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Environmental Implications</a:t>
            </a:r>
            <a:endParaRPr lang="en-US" sz="1600" b="1" dirty="0">
              <a:solidFill>
                <a:schemeClr val="tx1"/>
              </a:solidFill>
            </a:endParaRPr>
          </a:p>
        </p:txBody>
      </p:sp>
      <p:sp>
        <p:nvSpPr>
          <p:cNvPr id="28" name="TextBox 27"/>
          <p:cNvSpPr txBox="1"/>
          <p:nvPr/>
        </p:nvSpPr>
        <p:spPr>
          <a:xfrm>
            <a:off x="2971800" y="2819400"/>
            <a:ext cx="439544" cy="369332"/>
          </a:xfrm>
          <a:prstGeom prst="rect">
            <a:avLst/>
          </a:prstGeom>
          <a:noFill/>
        </p:spPr>
        <p:txBody>
          <a:bodyPr wrap="none" rtlCol="0">
            <a:spAutoFit/>
          </a:bodyPr>
          <a:lstStyle/>
          <a:p>
            <a:r>
              <a:rPr lang="en-US" dirty="0" smtClean="0"/>
              <a:t>Au</a:t>
            </a:r>
            <a:endParaRPr lang="en-US" dirty="0"/>
          </a:p>
        </p:txBody>
      </p:sp>
      <p:sp>
        <p:nvSpPr>
          <p:cNvPr id="29" name="TextBox 28"/>
          <p:cNvSpPr txBox="1"/>
          <p:nvPr/>
        </p:nvSpPr>
        <p:spPr>
          <a:xfrm>
            <a:off x="2286000" y="3276600"/>
            <a:ext cx="429926" cy="369332"/>
          </a:xfrm>
          <a:prstGeom prst="rect">
            <a:avLst/>
          </a:prstGeom>
          <a:noFill/>
        </p:spPr>
        <p:txBody>
          <a:bodyPr wrap="square" rtlCol="0">
            <a:spAutoFit/>
          </a:bodyPr>
          <a:lstStyle/>
          <a:p>
            <a:r>
              <a:rPr lang="en-US" dirty="0" smtClean="0"/>
              <a:t>Cu</a:t>
            </a:r>
            <a:endParaRPr lang="en-US" dirty="0"/>
          </a:p>
        </p:txBody>
      </p:sp>
      <p:sp>
        <p:nvSpPr>
          <p:cNvPr id="30" name="TextBox 29"/>
          <p:cNvSpPr txBox="1"/>
          <p:nvPr/>
        </p:nvSpPr>
        <p:spPr>
          <a:xfrm>
            <a:off x="5943600" y="3200400"/>
            <a:ext cx="407484" cy="369332"/>
          </a:xfrm>
          <a:prstGeom prst="rect">
            <a:avLst/>
          </a:prstGeom>
          <a:noFill/>
        </p:spPr>
        <p:txBody>
          <a:bodyPr wrap="none" rtlCol="0">
            <a:spAutoFit/>
          </a:bodyPr>
          <a:lstStyle/>
          <a:p>
            <a:r>
              <a:rPr lang="en-US" dirty="0" smtClean="0"/>
              <a:t>As</a:t>
            </a:r>
            <a:endParaRPr lang="en-US" dirty="0"/>
          </a:p>
        </p:txBody>
      </p:sp>
      <p:sp>
        <p:nvSpPr>
          <p:cNvPr id="31" name="TextBox 30"/>
          <p:cNvSpPr txBox="1"/>
          <p:nvPr/>
        </p:nvSpPr>
        <p:spPr>
          <a:xfrm>
            <a:off x="4495800" y="3200400"/>
            <a:ext cx="426720" cy="369332"/>
          </a:xfrm>
          <a:prstGeom prst="rect">
            <a:avLst/>
          </a:prstGeom>
          <a:noFill/>
        </p:spPr>
        <p:txBody>
          <a:bodyPr wrap="none" rtlCol="0">
            <a:spAutoFit/>
          </a:bodyPr>
          <a:lstStyle/>
          <a:p>
            <a:r>
              <a:rPr lang="en-US" dirty="0" smtClean="0"/>
              <a:t>Ag</a:t>
            </a:r>
            <a:endParaRPr lang="en-US" dirty="0"/>
          </a:p>
        </p:txBody>
      </p:sp>
      <p:sp>
        <p:nvSpPr>
          <p:cNvPr id="32" name="TextBox 31"/>
          <p:cNvSpPr txBox="1"/>
          <p:nvPr/>
        </p:nvSpPr>
        <p:spPr>
          <a:xfrm>
            <a:off x="4495800" y="4800600"/>
            <a:ext cx="405880" cy="369332"/>
          </a:xfrm>
          <a:prstGeom prst="rect">
            <a:avLst/>
          </a:prstGeom>
          <a:noFill/>
        </p:spPr>
        <p:txBody>
          <a:bodyPr wrap="none" rtlCol="0">
            <a:spAutoFit/>
          </a:bodyPr>
          <a:lstStyle/>
          <a:p>
            <a:r>
              <a:rPr lang="en-US" dirty="0" smtClean="0"/>
              <a:t>Se</a:t>
            </a:r>
            <a:endParaRPr lang="en-US" dirty="0"/>
          </a:p>
        </p:txBody>
      </p:sp>
      <p:sp>
        <p:nvSpPr>
          <p:cNvPr id="33" name="TextBox 32"/>
          <p:cNvSpPr txBox="1"/>
          <p:nvPr/>
        </p:nvSpPr>
        <p:spPr>
          <a:xfrm>
            <a:off x="3429000" y="4800600"/>
            <a:ext cx="391774" cy="369332"/>
          </a:xfrm>
          <a:prstGeom prst="rect">
            <a:avLst/>
          </a:prstGeom>
          <a:noFill/>
        </p:spPr>
        <p:txBody>
          <a:bodyPr wrap="none" rtlCol="0">
            <a:spAutoFit/>
          </a:bodyPr>
          <a:lstStyle/>
          <a:p>
            <a:r>
              <a:rPr lang="en-US" dirty="0" smtClean="0"/>
              <a:t>Te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347663"/>
            <a:ext cx="6562725" cy="616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5000" y="76200"/>
            <a:ext cx="5410200" cy="830997"/>
          </a:xfrm>
          <a:prstGeom prst="rect">
            <a:avLst/>
          </a:prstGeom>
          <a:noFill/>
        </p:spPr>
        <p:txBody>
          <a:bodyPr wrap="square" rtlCol="0">
            <a:spAutoFit/>
          </a:bodyPr>
          <a:lstStyle/>
          <a:p>
            <a:pPr algn="ctr"/>
            <a:r>
              <a:rPr lang="en-US" sz="2400" b="1" dirty="0" smtClean="0"/>
              <a:t>Iron Group Criticality Assessment</a:t>
            </a:r>
          </a:p>
          <a:p>
            <a:pPr algn="ctr"/>
            <a:r>
              <a:rPr lang="en-US" sz="2400" b="1" dirty="0" smtClean="0"/>
              <a:t>(Global)</a:t>
            </a:r>
            <a:endParaRPr lang="en-US" sz="2400" b="1" dirty="0"/>
          </a:p>
        </p:txBody>
      </p:sp>
      <p:sp>
        <p:nvSpPr>
          <p:cNvPr id="4" name="TextBox 3"/>
          <p:cNvSpPr txBox="1"/>
          <p:nvPr/>
        </p:nvSpPr>
        <p:spPr>
          <a:xfrm>
            <a:off x="2286000" y="5788223"/>
            <a:ext cx="2743200" cy="307777"/>
          </a:xfrm>
          <a:prstGeom prst="rect">
            <a:avLst/>
          </a:prstGeom>
          <a:noFill/>
        </p:spPr>
        <p:txBody>
          <a:bodyPr wrap="square" rtlCol="0">
            <a:spAutoFit/>
          </a:bodyPr>
          <a:lstStyle/>
          <a:p>
            <a:pPr algn="ctr"/>
            <a:r>
              <a:rPr lang="en-US" sz="1400" b="1" dirty="0" smtClean="0"/>
              <a:t>Supply Risk (Long-term)</a:t>
            </a:r>
            <a:endParaRPr lang="en-US" sz="1400" b="1" dirty="0"/>
          </a:p>
        </p:txBody>
      </p:sp>
      <p:sp>
        <p:nvSpPr>
          <p:cNvPr id="5" name="TextBox 4"/>
          <p:cNvSpPr txBox="1"/>
          <p:nvPr/>
        </p:nvSpPr>
        <p:spPr>
          <a:xfrm rot="16200000">
            <a:off x="109210" y="3700790"/>
            <a:ext cx="2743200" cy="523220"/>
          </a:xfrm>
          <a:prstGeom prst="rect">
            <a:avLst/>
          </a:prstGeom>
          <a:noFill/>
        </p:spPr>
        <p:txBody>
          <a:bodyPr wrap="square" rtlCol="0">
            <a:spAutoFit/>
          </a:bodyPr>
          <a:lstStyle/>
          <a:p>
            <a:pPr algn="ctr"/>
            <a:r>
              <a:rPr lang="en-US" sz="1400" b="1" dirty="0" smtClean="0"/>
              <a:t>Vulnerability to Supply Restriction</a:t>
            </a:r>
          </a:p>
          <a:p>
            <a:pPr algn="ctr"/>
            <a:r>
              <a:rPr lang="en-US" sz="1400" b="1" dirty="0" smtClean="0"/>
              <a:t>(Global)</a:t>
            </a:r>
            <a:endParaRPr lang="en-US" sz="1400" b="1" dirty="0"/>
          </a:p>
        </p:txBody>
      </p:sp>
      <p:sp>
        <p:nvSpPr>
          <p:cNvPr id="6" name="TextBox 5"/>
          <p:cNvSpPr txBox="1"/>
          <p:nvPr/>
        </p:nvSpPr>
        <p:spPr>
          <a:xfrm rot="19212863">
            <a:off x="5137007" y="4844433"/>
            <a:ext cx="2743200" cy="307777"/>
          </a:xfrm>
          <a:prstGeom prst="rect">
            <a:avLst/>
          </a:prstGeom>
          <a:noFill/>
        </p:spPr>
        <p:txBody>
          <a:bodyPr wrap="square" rtlCol="0">
            <a:spAutoFit/>
          </a:bodyPr>
          <a:lstStyle/>
          <a:p>
            <a:pPr algn="ctr"/>
            <a:r>
              <a:rPr lang="en-US" sz="1400" b="1" dirty="0" smtClean="0"/>
              <a:t>Environmental Implications</a:t>
            </a:r>
            <a:endParaRPr lang="en-US" sz="1400"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310313"/>
            <a:ext cx="3057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343400" y="2590800"/>
            <a:ext cx="388248" cy="369332"/>
          </a:xfrm>
          <a:prstGeom prst="rect">
            <a:avLst/>
          </a:prstGeom>
          <a:noFill/>
        </p:spPr>
        <p:txBody>
          <a:bodyPr wrap="none" rtlCol="0">
            <a:spAutoFit/>
          </a:bodyPr>
          <a:lstStyle/>
          <a:p>
            <a:r>
              <a:rPr lang="en-US" dirty="0" smtClean="0"/>
              <a:t>Cr</a:t>
            </a:r>
            <a:endParaRPr lang="en-US" dirty="0"/>
          </a:p>
        </p:txBody>
      </p:sp>
      <p:sp>
        <p:nvSpPr>
          <p:cNvPr id="9" name="TextBox 8"/>
          <p:cNvSpPr txBox="1"/>
          <p:nvPr/>
        </p:nvSpPr>
        <p:spPr>
          <a:xfrm>
            <a:off x="3276600" y="3124200"/>
            <a:ext cx="531774" cy="369332"/>
          </a:xfrm>
          <a:prstGeom prst="rect">
            <a:avLst/>
          </a:prstGeom>
          <a:noFill/>
        </p:spPr>
        <p:txBody>
          <a:bodyPr wrap="square" rtlCol="0">
            <a:spAutoFit/>
          </a:bodyPr>
          <a:lstStyle/>
          <a:p>
            <a:r>
              <a:rPr lang="en-US" dirty="0" err="1" smtClean="0"/>
              <a:t>Nb</a:t>
            </a:r>
            <a:endParaRPr lang="en-US" dirty="0"/>
          </a:p>
        </p:txBody>
      </p:sp>
      <p:sp>
        <p:nvSpPr>
          <p:cNvPr id="10" name="TextBox 9"/>
          <p:cNvSpPr txBox="1"/>
          <p:nvPr/>
        </p:nvSpPr>
        <p:spPr>
          <a:xfrm>
            <a:off x="2895600" y="4038600"/>
            <a:ext cx="392312" cy="369332"/>
          </a:xfrm>
          <a:prstGeom prst="rect">
            <a:avLst/>
          </a:prstGeom>
          <a:noFill/>
        </p:spPr>
        <p:txBody>
          <a:bodyPr wrap="square" rtlCol="0">
            <a:spAutoFit/>
          </a:bodyPr>
          <a:lstStyle/>
          <a:p>
            <a:r>
              <a:rPr lang="en-US" dirty="0" smtClean="0"/>
              <a:t>V</a:t>
            </a:r>
            <a:endParaRPr lang="en-US" dirty="0"/>
          </a:p>
        </p:txBody>
      </p:sp>
      <p:sp>
        <p:nvSpPr>
          <p:cNvPr id="11" name="TextBox 10"/>
          <p:cNvSpPr txBox="1"/>
          <p:nvPr/>
        </p:nvSpPr>
        <p:spPr>
          <a:xfrm>
            <a:off x="2209800" y="3276600"/>
            <a:ext cx="579864" cy="369332"/>
          </a:xfrm>
          <a:prstGeom prst="rect">
            <a:avLst/>
          </a:prstGeom>
          <a:noFill/>
        </p:spPr>
        <p:txBody>
          <a:bodyPr wrap="square" rtlCol="0">
            <a:spAutoFit/>
          </a:bodyPr>
          <a:lstStyle/>
          <a:p>
            <a:r>
              <a:rPr lang="en-US" dirty="0" err="1" smtClean="0"/>
              <a:t>Mn</a:t>
            </a:r>
            <a:endParaRPr lang="en-US" dirty="0"/>
          </a:p>
        </p:txBody>
      </p:sp>
      <p:sp>
        <p:nvSpPr>
          <p:cNvPr id="12" name="TextBox 11"/>
          <p:cNvSpPr txBox="1"/>
          <p:nvPr/>
        </p:nvSpPr>
        <p:spPr>
          <a:xfrm>
            <a:off x="2133600" y="4495800"/>
            <a:ext cx="478682" cy="369332"/>
          </a:xfrm>
          <a:prstGeom prst="rect">
            <a:avLst/>
          </a:prstGeom>
          <a:noFill/>
        </p:spPr>
        <p:txBody>
          <a:bodyPr wrap="square" rtlCol="0">
            <a:spAutoFit/>
          </a:bodyPr>
          <a:lstStyle/>
          <a:p>
            <a:r>
              <a:rPr lang="en-US" dirty="0" smtClean="0"/>
              <a:t>Fe</a:t>
            </a:r>
            <a:endParaRPr lang="en-US" dirty="0"/>
          </a:p>
        </p:txBody>
      </p:sp>
    </p:spTree>
    <p:extLst>
      <p:ext uri="{BB962C8B-B14F-4D97-AF65-F5344CB8AC3E}">
        <p14:creationId xmlns:p14="http://schemas.microsoft.com/office/powerpoint/2010/main" val="2215933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347663"/>
            <a:ext cx="6562725" cy="616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5000" y="76200"/>
            <a:ext cx="5410200" cy="830997"/>
          </a:xfrm>
          <a:prstGeom prst="rect">
            <a:avLst/>
          </a:prstGeom>
          <a:noFill/>
        </p:spPr>
        <p:txBody>
          <a:bodyPr wrap="square" rtlCol="0">
            <a:spAutoFit/>
          </a:bodyPr>
          <a:lstStyle/>
          <a:p>
            <a:pPr algn="ctr"/>
            <a:r>
              <a:rPr lang="en-US" sz="2400" b="1" dirty="0" smtClean="0"/>
              <a:t>Iron Group Criticality Assessment</a:t>
            </a:r>
          </a:p>
          <a:p>
            <a:pPr algn="ctr"/>
            <a:r>
              <a:rPr lang="en-US" sz="2400" b="1" dirty="0" smtClean="0"/>
              <a:t>(U.S.)</a:t>
            </a:r>
            <a:endParaRPr lang="en-US" sz="2400" b="1" dirty="0"/>
          </a:p>
        </p:txBody>
      </p:sp>
      <p:sp>
        <p:nvSpPr>
          <p:cNvPr id="4" name="TextBox 3"/>
          <p:cNvSpPr txBox="1"/>
          <p:nvPr/>
        </p:nvSpPr>
        <p:spPr>
          <a:xfrm>
            <a:off x="2286000" y="5788223"/>
            <a:ext cx="2743200" cy="307777"/>
          </a:xfrm>
          <a:prstGeom prst="rect">
            <a:avLst/>
          </a:prstGeom>
          <a:noFill/>
        </p:spPr>
        <p:txBody>
          <a:bodyPr wrap="square" rtlCol="0">
            <a:spAutoFit/>
          </a:bodyPr>
          <a:lstStyle/>
          <a:p>
            <a:pPr algn="ctr"/>
            <a:r>
              <a:rPr lang="en-US" sz="1400" b="1" dirty="0" smtClean="0"/>
              <a:t>Supply Risk (Medium-term)</a:t>
            </a:r>
            <a:endParaRPr lang="en-US" sz="1400" b="1" dirty="0"/>
          </a:p>
        </p:txBody>
      </p:sp>
      <p:sp>
        <p:nvSpPr>
          <p:cNvPr id="5" name="TextBox 4"/>
          <p:cNvSpPr txBox="1"/>
          <p:nvPr/>
        </p:nvSpPr>
        <p:spPr>
          <a:xfrm rot="16200000">
            <a:off x="109210" y="3700790"/>
            <a:ext cx="2743200" cy="523220"/>
          </a:xfrm>
          <a:prstGeom prst="rect">
            <a:avLst/>
          </a:prstGeom>
          <a:noFill/>
        </p:spPr>
        <p:txBody>
          <a:bodyPr wrap="square" rtlCol="0">
            <a:spAutoFit/>
          </a:bodyPr>
          <a:lstStyle/>
          <a:p>
            <a:pPr algn="ctr"/>
            <a:r>
              <a:rPr lang="en-US" sz="1400" b="1" dirty="0" smtClean="0"/>
              <a:t>Vulnerability to Supply Restriction</a:t>
            </a:r>
          </a:p>
          <a:p>
            <a:pPr algn="ctr"/>
            <a:r>
              <a:rPr lang="en-US" sz="1400" b="1" dirty="0" smtClean="0"/>
              <a:t>(United States)</a:t>
            </a:r>
            <a:endParaRPr lang="en-US" sz="1400" b="1" dirty="0"/>
          </a:p>
        </p:txBody>
      </p:sp>
      <p:sp>
        <p:nvSpPr>
          <p:cNvPr id="6" name="TextBox 5"/>
          <p:cNvSpPr txBox="1"/>
          <p:nvPr/>
        </p:nvSpPr>
        <p:spPr>
          <a:xfrm rot="19212863">
            <a:off x="5137007" y="4844433"/>
            <a:ext cx="2743200" cy="307777"/>
          </a:xfrm>
          <a:prstGeom prst="rect">
            <a:avLst/>
          </a:prstGeom>
          <a:noFill/>
        </p:spPr>
        <p:txBody>
          <a:bodyPr wrap="square" rtlCol="0">
            <a:spAutoFit/>
          </a:bodyPr>
          <a:lstStyle/>
          <a:p>
            <a:pPr algn="ctr"/>
            <a:r>
              <a:rPr lang="en-US" sz="1400" b="1" dirty="0" smtClean="0"/>
              <a:t>Environmental Implications</a:t>
            </a:r>
            <a:endParaRPr lang="en-US" sz="1400"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310313"/>
            <a:ext cx="3057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71800" y="4114800"/>
            <a:ext cx="402482" cy="369332"/>
          </a:xfrm>
          <a:prstGeom prst="rect">
            <a:avLst/>
          </a:prstGeom>
          <a:noFill/>
        </p:spPr>
        <p:txBody>
          <a:bodyPr wrap="none" rtlCol="0">
            <a:spAutoFit/>
          </a:bodyPr>
          <a:lstStyle/>
          <a:p>
            <a:r>
              <a:rPr lang="en-US" dirty="0" smtClean="0"/>
              <a:t>Fe</a:t>
            </a:r>
            <a:endParaRPr lang="en-US" dirty="0"/>
          </a:p>
        </p:txBody>
      </p:sp>
      <p:sp>
        <p:nvSpPr>
          <p:cNvPr id="9" name="TextBox 8"/>
          <p:cNvSpPr txBox="1"/>
          <p:nvPr/>
        </p:nvSpPr>
        <p:spPr>
          <a:xfrm>
            <a:off x="3810000" y="2819400"/>
            <a:ext cx="503664" cy="369332"/>
          </a:xfrm>
          <a:prstGeom prst="rect">
            <a:avLst/>
          </a:prstGeom>
          <a:noFill/>
        </p:spPr>
        <p:txBody>
          <a:bodyPr wrap="none" rtlCol="0">
            <a:spAutoFit/>
          </a:bodyPr>
          <a:lstStyle/>
          <a:p>
            <a:r>
              <a:rPr lang="en-US" dirty="0" err="1" smtClean="0"/>
              <a:t>Mn</a:t>
            </a:r>
            <a:endParaRPr lang="en-US" dirty="0"/>
          </a:p>
        </p:txBody>
      </p:sp>
      <p:sp>
        <p:nvSpPr>
          <p:cNvPr id="10" name="TextBox 9"/>
          <p:cNvSpPr txBox="1"/>
          <p:nvPr/>
        </p:nvSpPr>
        <p:spPr>
          <a:xfrm>
            <a:off x="4800600" y="2971800"/>
            <a:ext cx="464448" cy="369332"/>
          </a:xfrm>
          <a:prstGeom prst="rect">
            <a:avLst/>
          </a:prstGeom>
          <a:noFill/>
        </p:spPr>
        <p:txBody>
          <a:bodyPr wrap="square" rtlCol="0">
            <a:spAutoFit/>
          </a:bodyPr>
          <a:lstStyle/>
          <a:p>
            <a:r>
              <a:rPr lang="en-US" dirty="0" smtClean="0"/>
              <a:t>Cr</a:t>
            </a:r>
            <a:endParaRPr lang="en-US" dirty="0"/>
          </a:p>
        </p:txBody>
      </p:sp>
      <p:sp>
        <p:nvSpPr>
          <p:cNvPr id="11" name="TextBox 10"/>
          <p:cNvSpPr txBox="1"/>
          <p:nvPr/>
        </p:nvSpPr>
        <p:spPr>
          <a:xfrm>
            <a:off x="4267200" y="3505200"/>
            <a:ext cx="455574" cy="369332"/>
          </a:xfrm>
          <a:prstGeom prst="rect">
            <a:avLst/>
          </a:prstGeom>
          <a:noFill/>
        </p:spPr>
        <p:txBody>
          <a:bodyPr wrap="none" rtlCol="0">
            <a:spAutoFit/>
          </a:bodyPr>
          <a:lstStyle/>
          <a:p>
            <a:r>
              <a:rPr lang="en-US" dirty="0" err="1" smtClean="0"/>
              <a:t>Nb</a:t>
            </a:r>
            <a:endParaRPr lang="en-US" dirty="0"/>
          </a:p>
        </p:txBody>
      </p:sp>
      <p:sp>
        <p:nvSpPr>
          <p:cNvPr id="12" name="TextBox 11"/>
          <p:cNvSpPr txBox="1"/>
          <p:nvPr/>
        </p:nvSpPr>
        <p:spPr>
          <a:xfrm>
            <a:off x="4114800" y="3886200"/>
            <a:ext cx="316112" cy="369332"/>
          </a:xfrm>
          <a:prstGeom prst="rect">
            <a:avLst/>
          </a:prstGeom>
          <a:noFill/>
        </p:spPr>
        <p:txBody>
          <a:bodyPr wrap="none" rtlCol="0">
            <a:spAutoFit/>
          </a:bodyPr>
          <a:lstStyle/>
          <a:p>
            <a:r>
              <a:rPr lang="en-US" dirty="0" smtClean="0"/>
              <a:t>V</a:t>
            </a:r>
            <a:endParaRPr lang="en-US" dirty="0"/>
          </a:p>
        </p:txBody>
      </p:sp>
    </p:spTree>
    <p:extLst>
      <p:ext uri="{BB962C8B-B14F-4D97-AF65-F5344CB8AC3E}">
        <p14:creationId xmlns:p14="http://schemas.microsoft.com/office/powerpoint/2010/main" val="969857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261938"/>
            <a:ext cx="6343650"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0" y="5788223"/>
            <a:ext cx="2743200" cy="307777"/>
          </a:xfrm>
          <a:prstGeom prst="rect">
            <a:avLst/>
          </a:prstGeom>
          <a:noFill/>
        </p:spPr>
        <p:txBody>
          <a:bodyPr wrap="square" rtlCol="0">
            <a:spAutoFit/>
          </a:bodyPr>
          <a:lstStyle/>
          <a:p>
            <a:pPr algn="ctr"/>
            <a:r>
              <a:rPr lang="en-US" sz="1400" b="1" dirty="0" smtClean="0"/>
              <a:t>Supply Risk</a:t>
            </a:r>
            <a:endParaRPr lang="en-US" sz="1400" b="1" dirty="0"/>
          </a:p>
        </p:txBody>
      </p:sp>
      <p:sp>
        <p:nvSpPr>
          <p:cNvPr id="4" name="TextBox 3"/>
          <p:cNvSpPr txBox="1"/>
          <p:nvPr/>
        </p:nvSpPr>
        <p:spPr>
          <a:xfrm rot="16200000">
            <a:off x="109210" y="3700790"/>
            <a:ext cx="2743200" cy="523220"/>
          </a:xfrm>
          <a:prstGeom prst="rect">
            <a:avLst/>
          </a:prstGeom>
          <a:noFill/>
        </p:spPr>
        <p:txBody>
          <a:bodyPr wrap="square" rtlCol="0">
            <a:spAutoFit/>
          </a:bodyPr>
          <a:lstStyle/>
          <a:p>
            <a:pPr algn="ctr"/>
            <a:r>
              <a:rPr lang="en-US" sz="1400" b="1" dirty="0" smtClean="0"/>
              <a:t>Vulnerability to Supply Restriction</a:t>
            </a:r>
          </a:p>
          <a:p>
            <a:pPr algn="ctr"/>
            <a:r>
              <a:rPr lang="en-US" sz="1400" b="1" dirty="0" smtClean="0"/>
              <a:t>(Global)</a:t>
            </a:r>
            <a:endParaRPr lang="en-US" sz="1400" b="1" dirty="0"/>
          </a:p>
        </p:txBody>
      </p:sp>
      <p:sp>
        <p:nvSpPr>
          <p:cNvPr id="5" name="TextBox 4"/>
          <p:cNvSpPr txBox="1"/>
          <p:nvPr/>
        </p:nvSpPr>
        <p:spPr>
          <a:xfrm rot="19033891">
            <a:off x="5137007" y="4821573"/>
            <a:ext cx="2743200" cy="307777"/>
          </a:xfrm>
          <a:prstGeom prst="rect">
            <a:avLst/>
          </a:prstGeom>
          <a:noFill/>
        </p:spPr>
        <p:txBody>
          <a:bodyPr wrap="square" rtlCol="0">
            <a:spAutoFit/>
          </a:bodyPr>
          <a:lstStyle/>
          <a:p>
            <a:pPr algn="ctr"/>
            <a:r>
              <a:rPr lang="en-US" sz="1400" b="1" dirty="0" smtClean="0"/>
              <a:t>Environmental Implications</a:t>
            </a:r>
            <a:endParaRPr lang="en-US" sz="14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6315075"/>
            <a:ext cx="62293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05000" y="304800"/>
            <a:ext cx="5410200" cy="461665"/>
          </a:xfrm>
          <a:prstGeom prst="rect">
            <a:avLst/>
          </a:prstGeom>
          <a:noFill/>
        </p:spPr>
        <p:txBody>
          <a:bodyPr wrap="square" rtlCol="0">
            <a:spAutoFit/>
          </a:bodyPr>
          <a:lstStyle/>
          <a:p>
            <a:pPr algn="ctr"/>
            <a:r>
              <a:rPr lang="en-US" sz="2400" b="1" dirty="0" smtClean="0">
                <a:solidFill>
                  <a:srgbClr val="002060"/>
                </a:solidFill>
              </a:rPr>
              <a:t>Rare Earth Group (Global)</a:t>
            </a:r>
            <a:endParaRPr lang="en-US" sz="2400" b="1" dirty="0"/>
          </a:p>
        </p:txBody>
      </p:sp>
      <p:sp>
        <p:nvSpPr>
          <p:cNvPr id="8" name="TextBox 7"/>
          <p:cNvSpPr txBox="1"/>
          <p:nvPr/>
        </p:nvSpPr>
        <p:spPr>
          <a:xfrm>
            <a:off x="4343400" y="3200400"/>
            <a:ext cx="404278" cy="369332"/>
          </a:xfrm>
          <a:prstGeom prst="rect">
            <a:avLst/>
          </a:prstGeom>
          <a:noFill/>
        </p:spPr>
        <p:txBody>
          <a:bodyPr wrap="none" rtlCol="0">
            <a:spAutoFit/>
          </a:bodyPr>
          <a:lstStyle/>
          <a:p>
            <a:r>
              <a:rPr lang="en-US" dirty="0" smtClean="0"/>
              <a:t>Lu</a:t>
            </a:r>
            <a:endParaRPr lang="en-US" dirty="0"/>
          </a:p>
        </p:txBody>
      </p:sp>
      <p:sp>
        <p:nvSpPr>
          <p:cNvPr id="9" name="TextBox 8"/>
          <p:cNvSpPr txBox="1"/>
          <p:nvPr/>
        </p:nvSpPr>
        <p:spPr>
          <a:xfrm>
            <a:off x="2971800" y="3962400"/>
            <a:ext cx="296876" cy="369332"/>
          </a:xfrm>
          <a:prstGeom prst="rect">
            <a:avLst/>
          </a:prstGeom>
          <a:noFill/>
        </p:spPr>
        <p:txBody>
          <a:bodyPr wrap="none" rtlCol="0">
            <a:spAutoFit/>
          </a:bodyPr>
          <a:lstStyle/>
          <a:p>
            <a:r>
              <a:rPr lang="en-US" dirty="0" smtClean="0"/>
              <a:t>Y</a:t>
            </a:r>
            <a:endParaRPr lang="en-US" dirty="0"/>
          </a:p>
        </p:txBody>
      </p:sp>
      <p:sp>
        <p:nvSpPr>
          <p:cNvPr id="10" name="TextBox 9"/>
          <p:cNvSpPr txBox="1"/>
          <p:nvPr/>
        </p:nvSpPr>
        <p:spPr>
          <a:xfrm>
            <a:off x="3048000" y="4648200"/>
            <a:ext cx="393056" cy="369332"/>
          </a:xfrm>
          <a:prstGeom prst="rect">
            <a:avLst/>
          </a:prstGeom>
          <a:noFill/>
        </p:spPr>
        <p:txBody>
          <a:bodyPr wrap="none" rtlCol="0">
            <a:spAutoFit/>
          </a:bodyPr>
          <a:lstStyle/>
          <a:p>
            <a:r>
              <a:rPr lang="en-US" dirty="0" smtClean="0"/>
              <a:t>La</a:t>
            </a:r>
            <a:endParaRPr lang="en-US" dirty="0"/>
          </a:p>
        </p:txBody>
      </p:sp>
      <p:sp>
        <p:nvSpPr>
          <p:cNvPr id="11" name="TextBox 10"/>
          <p:cNvSpPr txBox="1"/>
          <p:nvPr/>
        </p:nvSpPr>
        <p:spPr>
          <a:xfrm>
            <a:off x="4191000" y="3429000"/>
            <a:ext cx="418704" cy="369332"/>
          </a:xfrm>
          <a:prstGeom prst="rect">
            <a:avLst/>
          </a:prstGeom>
          <a:noFill/>
        </p:spPr>
        <p:txBody>
          <a:bodyPr wrap="none" rtlCol="0">
            <a:spAutoFit/>
          </a:bodyPr>
          <a:lstStyle/>
          <a:p>
            <a:r>
              <a:rPr lang="en-US" dirty="0" err="1" smtClean="0"/>
              <a:t>Eu</a:t>
            </a:r>
            <a:endParaRPr lang="en-US" dirty="0"/>
          </a:p>
        </p:txBody>
      </p:sp>
      <p:sp>
        <p:nvSpPr>
          <p:cNvPr id="12" name="TextBox 11"/>
          <p:cNvSpPr txBox="1"/>
          <p:nvPr/>
        </p:nvSpPr>
        <p:spPr>
          <a:xfrm rot="19342984">
            <a:off x="2126694" y="2521914"/>
            <a:ext cx="3043334" cy="707886"/>
          </a:xfrm>
          <a:prstGeom prst="rect">
            <a:avLst/>
          </a:prstGeom>
          <a:noFill/>
        </p:spPr>
        <p:txBody>
          <a:bodyPr wrap="square" rtlCol="0">
            <a:spAutoFit/>
          </a:bodyPr>
          <a:lstStyle/>
          <a:p>
            <a:r>
              <a:rPr lang="en-US" sz="4000" dirty="0" smtClean="0">
                <a:solidFill>
                  <a:schemeClr val="tx2">
                    <a:lumMod val="60000"/>
                    <a:lumOff val="40000"/>
                  </a:schemeClr>
                </a:solidFill>
              </a:rPr>
              <a:t>PRELIMINARY</a:t>
            </a:r>
            <a:endParaRPr lang="en-US" sz="4000" dirty="0"/>
          </a:p>
        </p:txBody>
      </p:sp>
    </p:spTree>
    <p:extLst>
      <p:ext uri="{BB962C8B-B14F-4D97-AF65-F5344CB8AC3E}">
        <p14:creationId xmlns:p14="http://schemas.microsoft.com/office/powerpoint/2010/main" val="480372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261938"/>
            <a:ext cx="6343650"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5000" y="381000"/>
            <a:ext cx="5410200" cy="523220"/>
          </a:xfrm>
          <a:prstGeom prst="rect">
            <a:avLst/>
          </a:prstGeom>
          <a:noFill/>
        </p:spPr>
        <p:txBody>
          <a:bodyPr wrap="square" rtlCol="0">
            <a:spAutoFit/>
          </a:bodyPr>
          <a:lstStyle/>
          <a:p>
            <a:pPr algn="ctr"/>
            <a:r>
              <a:rPr lang="en-US" sz="2800" b="1" dirty="0" smtClean="0">
                <a:solidFill>
                  <a:srgbClr val="002060"/>
                </a:solidFill>
              </a:rPr>
              <a:t>PGM Group - Global</a:t>
            </a:r>
            <a:endParaRPr lang="en-US" sz="2800" b="1" dirty="0">
              <a:solidFill>
                <a:srgbClr val="002060"/>
              </a:solidFill>
            </a:endParaRPr>
          </a:p>
        </p:txBody>
      </p:sp>
      <p:sp>
        <p:nvSpPr>
          <p:cNvPr id="4" name="TextBox 3"/>
          <p:cNvSpPr txBox="1"/>
          <p:nvPr/>
        </p:nvSpPr>
        <p:spPr>
          <a:xfrm>
            <a:off x="2286000" y="5788223"/>
            <a:ext cx="2743200" cy="307777"/>
          </a:xfrm>
          <a:prstGeom prst="rect">
            <a:avLst/>
          </a:prstGeom>
          <a:noFill/>
        </p:spPr>
        <p:txBody>
          <a:bodyPr wrap="square" rtlCol="0">
            <a:spAutoFit/>
          </a:bodyPr>
          <a:lstStyle/>
          <a:p>
            <a:pPr algn="ctr"/>
            <a:r>
              <a:rPr lang="en-US" sz="1400" b="1" dirty="0" smtClean="0"/>
              <a:t>Supply Risk (Long-term)</a:t>
            </a:r>
            <a:endParaRPr lang="en-US" sz="1400" b="1" dirty="0"/>
          </a:p>
        </p:txBody>
      </p:sp>
      <p:sp>
        <p:nvSpPr>
          <p:cNvPr id="5" name="TextBox 4"/>
          <p:cNvSpPr txBox="1"/>
          <p:nvPr/>
        </p:nvSpPr>
        <p:spPr>
          <a:xfrm rot="16200000">
            <a:off x="109210" y="3700790"/>
            <a:ext cx="2743200" cy="523220"/>
          </a:xfrm>
          <a:prstGeom prst="rect">
            <a:avLst/>
          </a:prstGeom>
          <a:noFill/>
        </p:spPr>
        <p:txBody>
          <a:bodyPr wrap="square" rtlCol="0">
            <a:spAutoFit/>
          </a:bodyPr>
          <a:lstStyle/>
          <a:p>
            <a:pPr algn="ctr"/>
            <a:r>
              <a:rPr lang="en-US" sz="1400" b="1" dirty="0" smtClean="0"/>
              <a:t>Vulnerability to Supply Restriction</a:t>
            </a:r>
          </a:p>
          <a:p>
            <a:pPr algn="ctr"/>
            <a:r>
              <a:rPr lang="en-US" sz="1400" b="1" dirty="0" smtClean="0"/>
              <a:t>(Global)</a:t>
            </a:r>
            <a:endParaRPr lang="en-US" sz="1400" b="1" dirty="0"/>
          </a:p>
        </p:txBody>
      </p:sp>
      <p:sp>
        <p:nvSpPr>
          <p:cNvPr id="6" name="TextBox 5"/>
          <p:cNvSpPr txBox="1"/>
          <p:nvPr/>
        </p:nvSpPr>
        <p:spPr>
          <a:xfrm rot="19033891">
            <a:off x="5137007" y="4821573"/>
            <a:ext cx="2743200" cy="307777"/>
          </a:xfrm>
          <a:prstGeom prst="rect">
            <a:avLst/>
          </a:prstGeom>
          <a:noFill/>
        </p:spPr>
        <p:txBody>
          <a:bodyPr wrap="square" rtlCol="0">
            <a:spAutoFit/>
          </a:bodyPr>
          <a:lstStyle/>
          <a:p>
            <a:pPr algn="ctr"/>
            <a:r>
              <a:rPr lang="en-US" sz="1400" b="1" dirty="0" smtClean="0"/>
              <a:t>Environmental Implications</a:t>
            </a:r>
            <a:endParaRPr lang="en-US" sz="1400" b="1"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6248400"/>
            <a:ext cx="31337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2209800"/>
            <a:ext cx="583928" cy="369332"/>
          </a:xfrm>
          <a:prstGeom prst="rect">
            <a:avLst/>
          </a:prstGeom>
          <a:noFill/>
        </p:spPr>
        <p:txBody>
          <a:bodyPr wrap="square" rtlCol="0">
            <a:spAutoFit/>
          </a:bodyPr>
          <a:lstStyle/>
          <a:p>
            <a:r>
              <a:rPr lang="en-US" dirty="0" err="1" smtClean="0"/>
              <a:t>Rh</a:t>
            </a:r>
            <a:endParaRPr lang="en-US" dirty="0"/>
          </a:p>
        </p:txBody>
      </p:sp>
      <p:sp>
        <p:nvSpPr>
          <p:cNvPr id="9" name="TextBox 8"/>
          <p:cNvSpPr txBox="1"/>
          <p:nvPr/>
        </p:nvSpPr>
        <p:spPr>
          <a:xfrm>
            <a:off x="3124200" y="2667000"/>
            <a:ext cx="381579" cy="369332"/>
          </a:xfrm>
          <a:prstGeom prst="rect">
            <a:avLst/>
          </a:prstGeom>
          <a:noFill/>
        </p:spPr>
        <p:txBody>
          <a:bodyPr wrap="none" rtlCol="0">
            <a:spAutoFit/>
          </a:bodyPr>
          <a:lstStyle/>
          <a:p>
            <a:r>
              <a:rPr lang="en-US" dirty="0" smtClean="0"/>
              <a:t>Pt</a:t>
            </a:r>
            <a:endParaRPr lang="en-US" dirty="0"/>
          </a:p>
        </p:txBody>
      </p:sp>
      <p:sp>
        <p:nvSpPr>
          <p:cNvPr id="10" name="TextBox 9"/>
          <p:cNvSpPr txBox="1"/>
          <p:nvPr/>
        </p:nvSpPr>
        <p:spPr>
          <a:xfrm>
            <a:off x="4800600" y="3581400"/>
            <a:ext cx="502920" cy="369332"/>
          </a:xfrm>
          <a:prstGeom prst="rect">
            <a:avLst/>
          </a:prstGeom>
          <a:noFill/>
        </p:spPr>
        <p:txBody>
          <a:bodyPr wrap="square" rtlCol="0">
            <a:spAutoFit/>
          </a:bodyPr>
          <a:lstStyle/>
          <a:p>
            <a:r>
              <a:rPr lang="en-US" dirty="0" smtClean="0"/>
              <a:t>Os</a:t>
            </a:r>
            <a:endParaRPr lang="en-US" dirty="0"/>
          </a:p>
        </p:txBody>
      </p:sp>
      <p:sp>
        <p:nvSpPr>
          <p:cNvPr id="11" name="TextBox 10"/>
          <p:cNvSpPr txBox="1"/>
          <p:nvPr/>
        </p:nvSpPr>
        <p:spPr>
          <a:xfrm>
            <a:off x="4343400" y="2743200"/>
            <a:ext cx="421269" cy="369332"/>
          </a:xfrm>
          <a:prstGeom prst="rect">
            <a:avLst/>
          </a:prstGeom>
          <a:noFill/>
        </p:spPr>
        <p:txBody>
          <a:bodyPr wrap="square" rtlCol="0">
            <a:spAutoFit/>
          </a:bodyPr>
          <a:lstStyle/>
          <a:p>
            <a:r>
              <a:rPr lang="en-US" dirty="0" smtClean="0"/>
              <a:t>Pd</a:t>
            </a:r>
            <a:endParaRPr lang="en-US" dirty="0"/>
          </a:p>
        </p:txBody>
      </p:sp>
      <p:sp>
        <p:nvSpPr>
          <p:cNvPr id="12" name="TextBox 11"/>
          <p:cNvSpPr txBox="1"/>
          <p:nvPr/>
        </p:nvSpPr>
        <p:spPr>
          <a:xfrm>
            <a:off x="4038600" y="3276600"/>
            <a:ext cx="507728" cy="369332"/>
          </a:xfrm>
          <a:prstGeom prst="rect">
            <a:avLst/>
          </a:prstGeom>
          <a:noFill/>
        </p:spPr>
        <p:txBody>
          <a:bodyPr wrap="square" rtlCol="0">
            <a:spAutoFit/>
          </a:bodyPr>
          <a:lstStyle/>
          <a:p>
            <a:r>
              <a:rPr lang="en-US" dirty="0" err="1" smtClean="0"/>
              <a:t>Ru</a:t>
            </a:r>
            <a:endParaRPr lang="en-US" dirty="0"/>
          </a:p>
        </p:txBody>
      </p:sp>
      <p:sp>
        <p:nvSpPr>
          <p:cNvPr id="13" name="TextBox 12"/>
          <p:cNvSpPr txBox="1"/>
          <p:nvPr/>
        </p:nvSpPr>
        <p:spPr>
          <a:xfrm rot="19178487">
            <a:off x="4945161" y="3047644"/>
            <a:ext cx="3043334" cy="707886"/>
          </a:xfrm>
          <a:prstGeom prst="rect">
            <a:avLst/>
          </a:prstGeom>
          <a:noFill/>
        </p:spPr>
        <p:txBody>
          <a:bodyPr wrap="square" rtlCol="0">
            <a:spAutoFit/>
          </a:bodyPr>
          <a:lstStyle/>
          <a:p>
            <a:r>
              <a:rPr lang="en-US" sz="4000" dirty="0" smtClean="0">
                <a:solidFill>
                  <a:schemeClr val="tx2">
                    <a:lumMod val="60000"/>
                    <a:lumOff val="40000"/>
                  </a:schemeClr>
                </a:solidFill>
              </a:rPr>
              <a:t>PRELIMINARY</a:t>
            </a:r>
            <a:endParaRPr lang="en-US" sz="4000" dirty="0"/>
          </a:p>
        </p:txBody>
      </p:sp>
    </p:spTree>
    <p:extLst>
      <p:ext uri="{BB962C8B-B14F-4D97-AF65-F5344CB8AC3E}">
        <p14:creationId xmlns:p14="http://schemas.microsoft.com/office/powerpoint/2010/main" val="1360126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609600" y="276225"/>
            <a:ext cx="7848600" cy="714375"/>
            <a:chOff x="2618433" y="533400"/>
            <a:chExt cx="3858567" cy="713798"/>
          </a:xfrm>
        </p:grpSpPr>
        <p:sp>
          <p:nvSpPr>
            <p:cNvPr id="52285" name="TextBox 19"/>
            <p:cNvSpPr txBox="1">
              <a:spLocks noChangeArrowheads="1"/>
            </p:cNvSpPr>
            <p:nvPr/>
          </p:nvSpPr>
          <p:spPr bwMode="auto">
            <a:xfrm>
              <a:off x="2618433" y="533400"/>
              <a:ext cx="3858567" cy="461665"/>
            </a:xfrm>
            <a:prstGeom prst="rect">
              <a:avLst/>
            </a:prstGeom>
            <a:noFill/>
            <a:ln w="9525">
              <a:noFill/>
              <a:miter lim="800000"/>
              <a:headEnd/>
              <a:tailEnd/>
            </a:ln>
          </p:spPr>
          <p:txBody>
            <a:bodyPr>
              <a:spAutoFit/>
            </a:bodyPr>
            <a:lstStyle/>
            <a:p>
              <a:pPr algn="ctr"/>
              <a:r>
                <a:rPr lang="en-US" sz="2400" b="1">
                  <a:solidFill>
                    <a:srgbClr val="002060"/>
                  </a:solidFill>
                  <a:latin typeface="Georgia" pitchFamily="18" charset="0"/>
                </a:rPr>
                <a:t>Global Criticality Assessments (preliminary)</a:t>
              </a:r>
            </a:p>
          </p:txBody>
        </p:sp>
        <p:sp>
          <p:nvSpPr>
            <p:cNvPr id="52286" name="TextBox 20"/>
            <p:cNvSpPr txBox="1">
              <a:spLocks noChangeArrowheads="1"/>
            </p:cNvSpPr>
            <p:nvPr/>
          </p:nvSpPr>
          <p:spPr bwMode="auto">
            <a:xfrm>
              <a:off x="3947160" y="939421"/>
              <a:ext cx="1219200" cy="307777"/>
            </a:xfrm>
            <a:prstGeom prst="rect">
              <a:avLst/>
            </a:prstGeom>
            <a:noFill/>
            <a:ln w="9525">
              <a:noFill/>
              <a:miter lim="800000"/>
              <a:headEnd/>
              <a:tailEnd/>
            </a:ln>
          </p:spPr>
          <p:txBody>
            <a:bodyPr>
              <a:spAutoFit/>
            </a:bodyPr>
            <a:lstStyle/>
            <a:p>
              <a:r>
                <a:rPr lang="en-US" sz="1400">
                  <a:solidFill>
                    <a:srgbClr val="000000"/>
                  </a:solidFill>
                  <a:latin typeface="Georgia" pitchFamily="18" charset="0"/>
                </a:rPr>
                <a:t>circa 2008</a:t>
              </a:r>
            </a:p>
          </p:txBody>
        </p:sp>
      </p:grpSp>
      <p:grpSp>
        <p:nvGrpSpPr>
          <p:cNvPr id="3" name="Group 66"/>
          <p:cNvGrpSpPr>
            <a:grpSpLocks/>
          </p:cNvGrpSpPr>
          <p:nvPr/>
        </p:nvGrpSpPr>
        <p:grpSpPr bwMode="auto">
          <a:xfrm>
            <a:off x="381000" y="1600200"/>
            <a:ext cx="8820150" cy="4800600"/>
            <a:chOff x="838200" y="1905000"/>
            <a:chExt cx="8017669" cy="3981510"/>
          </a:xfrm>
        </p:grpSpPr>
        <p:pic>
          <p:nvPicPr>
            <p:cNvPr id="52229" name="Picture 3"/>
            <p:cNvPicPr>
              <a:picLocks noChangeAspect="1" noChangeArrowheads="1"/>
            </p:cNvPicPr>
            <p:nvPr/>
          </p:nvPicPr>
          <p:blipFill>
            <a:blip r:embed="rId2"/>
            <a:srcRect l="2052" t="28416" r="5614" b="8664"/>
            <a:stretch>
              <a:fillRect/>
            </a:stretch>
          </p:blipFill>
          <p:spPr bwMode="auto">
            <a:xfrm>
              <a:off x="1905001" y="1981200"/>
              <a:ext cx="5129212" cy="3505200"/>
            </a:xfrm>
            <a:prstGeom prst="rect">
              <a:avLst/>
            </a:prstGeom>
            <a:noFill/>
            <a:ln w="9525">
              <a:noFill/>
              <a:miter lim="800000"/>
              <a:headEnd/>
              <a:tailEnd/>
            </a:ln>
          </p:spPr>
        </p:pic>
        <p:sp>
          <p:nvSpPr>
            <p:cNvPr id="52230" name="TextBox 68"/>
            <p:cNvSpPr txBox="1">
              <a:spLocks noChangeArrowheads="1"/>
            </p:cNvSpPr>
            <p:nvPr/>
          </p:nvSpPr>
          <p:spPr bwMode="auto">
            <a:xfrm>
              <a:off x="3238500" y="5486400"/>
              <a:ext cx="571500" cy="400110"/>
            </a:xfrm>
            <a:prstGeom prst="rect">
              <a:avLst/>
            </a:prstGeom>
            <a:noFill/>
            <a:ln w="9525">
              <a:noFill/>
              <a:miter lim="800000"/>
              <a:headEnd/>
              <a:tailEnd/>
            </a:ln>
          </p:spPr>
          <p:txBody>
            <a:bodyPr>
              <a:spAutoFit/>
            </a:bodyPr>
            <a:lstStyle/>
            <a:p>
              <a:pPr algn="ctr"/>
              <a:r>
                <a:rPr lang="en-US" sz="2000" b="1">
                  <a:solidFill>
                    <a:srgbClr val="000000"/>
                  </a:solidFill>
                </a:rPr>
                <a:t>SR</a:t>
              </a:r>
            </a:p>
          </p:txBody>
        </p:sp>
        <p:sp>
          <p:nvSpPr>
            <p:cNvPr id="52231" name="TextBox 69"/>
            <p:cNvSpPr txBox="1">
              <a:spLocks noChangeArrowheads="1"/>
            </p:cNvSpPr>
            <p:nvPr/>
          </p:nvSpPr>
          <p:spPr bwMode="auto">
            <a:xfrm>
              <a:off x="838200" y="3486090"/>
              <a:ext cx="914400" cy="400110"/>
            </a:xfrm>
            <a:prstGeom prst="rect">
              <a:avLst/>
            </a:prstGeom>
            <a:noFill/>
            <a:ln w="9525">
              <a:noFill/>
              <a:miter lim="800000"/>
              <a:headEnd/>
              <a:tailEnd/>
            </a:ln>
          </p:spPr>
          <p:txBody>
            <a:bodyPr>
              <a:spAutoFit/>
            </a:bodyPr>
            <a:lstStyle/>
            <a:p>
              <a:pPr algn="ctr"/>
              <a:r>
                <a:rPr lang="en-US" sz="2000" b="1">
                  <a:solidFill>
                    <a:srgbClr val="000000"/>
                  </a:solidFill>
                </a:rPr>
                <a:t>VSR</a:t>
              </a:r>
            </a:p>
          </p:txBody>
        </p:sp>
        <p:sp>
          <p:nvSpPr>
            <p:cNvPr id="52232" name="TextBox 70"/>
            <p:cNvSpPr txBox="1">
              <a:spLocks noChangeArrowheads="1"/>
            </p:cNvSpPr>
            <p:nvPr/>
          </p:nvSpPr>
          <p:spPr bwMode="auto">
            <a:xfrm>
              <a:off x="6324600" y="4495800"/>
              <a:ext cx="914400" cy="400110"/>
            </a:xfrm>
            <a:prstGeom prst="rect">
              <a:avLst/>
            </a:prstGeom>
            <a:noFill/>
            <a:ln w="9525">
              <a:noFill/>
              <a:miter lim="800000"/>
              <a:headEnd/>
              <a:tailEnd/>
            </a:ln>
          </p:spPr>
          <p:txBody>
            <a:bodyPr>
              <a:spAutoFit/>
            </a:bodyPr>
            <a:lstStyle/>
            <a:p>
              <a:pPr algn="ctr"/>
              <a:r>
                <a:rPr lang="en-US" sz="2000" b="1">
                  <a:solidFill>
                    <a:srgbClr val="000000"/>
                  </a:solidFill>
                </a:rPr>
                <a:t>EI</a:t>
              </a:r>
            </a:p>
          </p:txBody>
        </p:sp>
        <p:grpSp>
          <p:nvGrpSpPr>
            <p:cNvPr id="4" name="Group 71"/>
            <p:cNvGrpSpPr>
              <a:grpSpLocks/>
            </p:cNvGrpSpPr>
            <p:nvPr/>
          </p:nvGrpSpPr>
          <p:grpSpPr bwMode="auto">
            <a:xfrm>
              <a:off x="7086600" y="2286000"/>
              <a:ext cx="1769269" cy="1180645"/>
              <a:chOff x="7086600" y="2590800"/>
              <a:chExt cx="1769269" cy="1180645"/>
            </a:xfrm>
          </p:grpSpPr>
          <p:sp>
            <p:nvSpPr>
              <p:cNvPr id="52274" name="TextBox 112"/>
              <p:cNvSpPr txBox="1">
                <a:spLocks noChangeArrowheads="1"/>
              </p:cNvSpPr>
              <p:nvPr/>
            </p:nvSpPr>
            <p:spPr bwMode="auto">
              <a:xfrm>
                <a:off x="7255669" y="2590800"/>
                <a:ext cx="1600200" cy="276999"/>
              </a:xfrm>
              <a:prstGeom prst="rect">
                <a:avLst/>
              </a:prstGeom>
              <a:noFill/>
              <a:ln w="9525">
                <a:noFill/>
                <a:miter lim="800000"/>
                <a:headEnd/>
                <a:tailEnd/>
              </a:ln>
            </p:spPr>
            <p:txBody>
              <a:bodyPr>
                <a:spAutoFit/>
              </a:bodyPr>
              <a:lstStyle/>
              <a:p>
                <a:r>
                  <a:rPr lang="en-US" sz="1200">
                    <a:solidFill>
                      <a:srgbClr val="000000"/>
                    </a:solidFill>
                  </a:rPr>
                  <a:t>Copper Group</a:t>
                </a:r>
              </a:p>
            </p:txBody>
          </p:sp>
          <p:sp>
            <p:nvSpPr>
              <p:cNvPr id="52275" name="TextBox 113"/>
              <p:cNvSpPr txBox="1">
                <a:spLocks noChangeArrowheads="1"/>
              </p:cNvSpPr>
              <p:nvPr/>
            </p:nvSpPr>
            <p:spPr bwMode="auto">
              <a:xfrm>
                <a:off x="7255669" y="2769272"/>
                <a:ext cx="1600200" cy="276999"/>
              </a:xfrm>
              <a:prstGeom prst="rect">
                <a:avLst/>
              </a:prstGeom>
              <a:noFill/>
              <a:ln w="9525">
                <a:noFill/>
                <a:miter lim="800000"/>
                <a:headEnd/>
                <a:tailEnd/>
              </a:ln>
            </p:spPr>
            <p:txBody>
              <a:bodyPr>
                <a:spAutoFit/>
              </a:bodyPr>
              <a:lstStyle/>
              <a:p>
                <a:r>
                  <a:rPr lang="en-US" sz="1200">
                    <a:solidFill>
                      <a:srgbClr val="000000"/>
                    </a:solidFill>
                  </a:rPr>
                  <a:t>REE</a:t>
                </a:r>
              </a:p>
            </p:txBody>
          </p:sp>
          <p:sp>
            <p:nvSpPr>
              <p:cNvPr id="52276" name="TextBox 114"/>
              <p:cNvSpPr txBox="1">
                <a:spLocks noChangeArrowheads="1"/>
              </p:cNvSpPr>
              <p:nvPr/>
            </p:nvSpPr>
            <p:spPr bwMode="auto">
              <a:xfrm>
                <a:off x="7255669" y="2947744"/>
                <a:ext cx="1600200" cy="276999"/>
              </a:xfrm>
              <a:prstGeom prst="rect">
                <a:avLst/>
              </a:prstGeom>
              <a:noFill/>
              <a:ln w="9525">
                <a:noFill/>
                <a:miter lim="800000"/>
                <a:headEnd/>
                <a:tailEnd/>
              </a:ln>
            </p:spPr>
            <p:txBody>
              <a:bodyPr>
                <a:spAutoFit/>
              </a:bodyPr>
              <a:lstStyle/>
              <a:p>
                <a:r>
                  <a:rPr lang="en-US" sz="1200">
                    <a:solidFill>
                      <a:srgbClr val="000000"/>
                    </a:solidFill>
                  </a:rPr>
                  <a:t>PGM</a:t>
                </a:r>
              </a:p>
            </p:txBody>
          </p:sp>
          <p:sp>
            <p:nvSpPr>
              <p:cNvPr id="52277" name="TextBox 115"/>
              <p:cNvSpPr txBox="1">
                <a:spLocks noChangeArrowheads="1"/>
              </p:cNvSpPr>
              <p:nvPr/>
            </p:nvSpPr>
            <p:spPr bwMode="auto">
              <a:xfrm>
                <a:off x="7255669" y="3126216"/>
                <a:ext cx="1600200" cy="229737"/>
              </a:xfrm>
              <a:prstGeom prst="rect">
                <a:avLst/>
              </a:prstGeom>
              <a:noFill/>
              <a:ln w="9525">
                <a:noFill/>
                <a:miter lim="800000"/>
                <a:headEnd/>
                <a:tailEnd/>
              </a:ln>
            </p:spPr>
            <p:txBody>
              <a:bodyPr>
                <a:spAutoFit/>
              </a:bodyPr>
              <a:lstStyle/>
              <a:p>
                <a:r>
                  <a:rPr lang="en-US" sz="1200" dirty="0" err="1" smtClean="0">
                    <a:solidFill>
                      <a:srgbClr val="000000"/>
                    </a:solidFill>
                  </a:rPr>
                  <a:t>Superalloys</a:t>
                </a:r>
                <a:endParaRPr lang="en-US" sz="1200" dirty="0">
                  <a:solidFill>
                    <a:srgbClr val="000000"/>
                  </a:solidFill>
                </a:endParaRPr>
              </a:p>
            </p:txBody>
          </p:sp>
          <p:sp>
            <p:nvSpPr>
              <p:cNvPr id="52278" name="TextBox 116"/>
              <p:cNvSpPr txBox="1">
                <a:spLocks noChangeArrowheads="1"/>
              </p:cNvSpPr>
              <p:nvPr/>
            </p:nvSpPr>
            <p:spPr bwMode="auto">
              <a:xfrm>
                <a:off x="7255669" y="3304688"/>
                <a:ext cx="1600200" cy="276999"/>
              </a:xfrm>
              <a:prstGeom prst="rect">
                <a:avLst/>
              </a:prstGeom>
              <a:noFill/>
              <a:ln w="9525">
                <a:noFill/>
                <a:miter lim="800000"/>
                <a:headEnd/>
                <a:tailEnd/>
              </a:ln>
            </p:spPr>
            <p:txBody>
              <a:bodyPr>
                <a:spAutoFit/>
              </a:bodyPr>
              <a:lstStyle/>
              <a:p>
                <a:r>
                  <a:rPr lang="en-US" sz="1200">
                    <a:solidFill>
                      <a:srgbClr val="000000"/>
                    </a:solidFill>
                  </a:rPr>
                  <a:t>PbSnZn Group</a:t>
                </a:r>
              </a:p>
            </p:txBody>
          </p:sp>
          <p:sp>
            <p:nvSpPr>
              <p:cNvPr id="52279" name="TextBox 117"/>
              <p:cNvSpPr txBox="1">
                <a:spLocks noChangeArrowheads="1"/>
              </p:cNvSpPr>
              <p:nvPr/>
            </p:nvSpPr>
            <p:spPr bwMode="auto">
              <a:xfrm>
                <a:off x="7255669" y="3483162"/>
                <a:ext cx="1600200" cy="276999"/>
              </a:xfrm>
              <a:prstGeom prst="rect">
                <a:avLst/>
              </a:prstGeom>
              <a:noFill/>
              <a:ln w="9525">
                <a:noFill/>
                <a:miter lim="800000"/>
                <a:headEnd/>
                <a:tailEnd/>
              </a:ln>
            </p:spPr>
            <p:txBody>
              <a:bodyPr>
                <a:spAutoFit/>
              </a:bodyPr>
              <a:lstStyle/>
              <a:p>
                <a:r>
                  <a:rPr lang="en-US" sz="1200">
                    <a:solidFill>
                      <a:srgbClr val="000000"/>
                    </a:solidFill>
                  </a:rPr>
                  <a:t>Light Metals</a:t>
                </a:r>
              </a:p>
            </p:txBody>
          </p:sp>
          <p:grpSp>
            <p:nvGrpSpPr>
              <p:cNvPr id="5" name="Group 118"/>
              <p:cNvGrpSpPr>
                <a:grpSpLocks/>
              </p:cNvGrpSpPr>
              <p:nvPr/>
            </p:nvGrpSpPr>
            <p:grpSpPr bwMode="auto">
              <a:xfrm>
                <a:off x="7086600" y="2645955"/>
                <a:ext cx="247650" cy="1125490"/>
                <a:chOff x="7450931" y="2667993"/>
                <a:chExt cx="247650" cy="1125490"/>
              </a:xfrm>
            </p:grpSpPr>
            <p:pic>
              <p:nvPicPr>
                <p:cNvPr id="52281" name="Picture 3"/>
                <p:cNvPicPr>
                  <a:picLocks noChangeAspect="1" noChangeArrowheads="1"/>
                </p:cNvPicPr>
                <p:nvPr/>
              </p:nvPicPr>
              <p:blipFill>
                <a:blip r:embed="rId3"/>
                <a:srcRect t="39543" b="48846"/>
                <a:stretch>
                  <a:fillRect/>
                </a:stretch>
              </p:blipFill>
              <p:spPr bwMode="auto">
                <a:xfrm>
                  <a:off x="7474744" y="3227832"/>
                  <a:ext cx="200025" cy="169220"/>
                </a:xfrm>
                <a:prstGeom prst="rect">
                  <a:avLst/>
                </a:prstGeom>
                <a:noFill/>
                <a:ln w="9525">
                  <a:noFill/>
                  <a:miter lim="800000"/>
                  <a:headEnd/>
                  <a:tailEnd/>
                </a:ln>
              </p:spPr>
            </p:pic>
            <p:pic>
              <p:nvPicPr>
                <p:cNvPr id="52282" name="Picture 4"/>
                <p:cNvPicPr>
                  <a:picLocks noChangeAspect="1" noChangeArrowheads="1"/>
                </p:cNvPicPr>
                <p:nvPr/>
              </p:nvPicPr>
              <p:blipFill>
                <a:blip r:embed="rId4"/>
                <a:srcRect/>
                <a:stretch>
                  <a:fillRect/>
                </a:stretch>
              </p:blipFill>
              <p:spPr bwMode="auto">
                <a:xfrm>
                  <a:off x="7465219" y="2840700"/>
                  <a:ext cx="219075" cy="390525"/>
                </a:xfrm>
                <a:prstGeom prst="rect">
                  <a:avLst/>
                </a:prstGeom>
                <a:noFill/>
                <a:ln w="9525">
                  <a:noFill/>
                  <a:miter lim="800000"/>
                  <a:headEnd/>
                  <a:tailEnd/>
                </a:ln>
              </p:spPr>
            </p:pic>
            <p:pic>
              <p:nvPicPr>
                <p:cNvPr id="52283" name="Picture 5"/>
                <p:cNvPicPr>
                  <a:picLocks noChangeAspect="1" noChangeArrowheads="1"/>
                </p:cNvPicPr>
                <p:nvPr/>
              </p:nvPicPr>
              <p:blipFill>
                <a:blip r:embed="rId5"/>
                <a:srcRect/>
                <a:stretch>
                  <a:fillRect/>
                </a:stretch>
              </p:blipFill>
              <p:spPr bwMode="auto">
                <a:xfrm>
                  <a:off x="7450931" y="3412483"/>
                  <a:ext cx="247650" cy="381000"/>
                </a:xfrm>
                <a:prstGeom prst="rect">
                  <a:avLst/>
                </a:prstGeom>
                <a:noFill/>
                <a:ln w="9525">
                  <a:noFill/>
                  <a:miter lim="800000"/>
                  <a:headEnd/>
                  <a:tailEnd/>
                </a:ln>
              </p:spPr>
            </p:pic>
            <p:pic>
              <p:nvPicPr>
                <p:cNvPr id="52284" name="Picture 6"/>
                <p:cNvPicPr>
                  <a:picLocks noChangeAspect="1" noChangeArrowheads="1"/>
                </p:cNvPicPr>
                <p:nvPr/>
              </p:nvPicPr>
              <p:blipFill>
                <a:blip r:embed="rId6"/>
                <a:srcRect t="50000"/>
                <a:stretch>
                  <a:fillRect/>
                </a:stretch>
              </p:blipFill>
              <p:spPr bwMode="auto">
                <a:xfrm>
                  <a:off x="7479792" y="2667993"/>
                  <a:ext cx="209550" cy="166688"/>
                </a:xfrm>
                <a:prstGeom prst="rect">
                  <a:avLst/>
                </a:prstGeom>
                <a:noFill/>
                <a:ln w="9525">
                  <a:noFill/>
                  <a:miter lim="800000"/>
                  <a:headEnd/>
                  <a:tailEnd/>
                </a:ln>
              </p:spPr>
            </p:pic>
          </p:grpSp>
        </p:grpSp>
        <p:sp>
          <p:nvSpPr>
            <p:cNvPr id="52234" name="TextBox 72"/>
            <p:cNvSpPr txBox="1">
              <a:spLocks noChangeArrowheads="1"/>
            </p:cNvSpPr>
            <p:nvPr/>
          </p:nvSpPr>
          <p:spPr bwMode="auto">
            <a:xfrm>
              <a:off x="5562600" y="3014990"/>
              <a:ext cx="533400" cy="261610"/>
            </a:xfrm>
            <a:prstGeom prst="rect">
              <a:avLst/>
            </a:prstGeom>
            <a:noFill/>
            <a:ln w="9525">
              <a:noFill/>
              <a:miter lim="800000"/>
              <a:headEnd/>
              <a:tailEnd/>
            </a:ln>
          </p:spPr>
          <p:txBody>
            <a:bodyPr>
              <a:spAutoFit/>
            </a:bodyPr>
            <a:lstStyle/>
            <a:p>
              <a:r>
                <a:rPr lang="en-US" sz="1100">
                  <a:solidFill>
                    <a:srgbClr val="000000"/>
                  </a:solidFill>
                </a:rPr>
                <a:t>As</a:t>
              </a:r>
            </a:p>
          </p:txBody>
        </p:sp>
        <p:sp>
          <p:nvSpPr>
            <p:cNvPr id="52235" name="TextBox 73"/>
            <p:cNvSpPr txBox="1">
              <a:spLocks noChangeArrowheads="1"/>
            </p:cNvSpPr>
            <p:nvPr/>
          </p:nvSpPr>
          <p:spPr bwMode="auto">
            <a:xfrm>
              <a:off x="5257800" y="2895600"/>
              <a:ext cx="533400" cy="261610"/>
            </a:xfrm>
            <a:prstGeom prst="rect">
              <a:avLst/>
            </a:prstGeom>
            <a:noFill/>
            <a:ln w="9525">
              <a:noFill/>
              <a:miter lim="800000"/>
              <a:headEnd/>
              <a:tailEnd/>
            </a:ln>
          </p:spPr>
          <p:txBody>
            <a:bodyPr>
              <a:spAutoFit/>
            </a:bodyPr>
            <a:lstStyle/>
            <a:p>
              <a:r>
                <a:rPr lang="en-US" sz="1100">
                  <a:solidFill>
                    <a:srgbClr val="000000"/>
                  </a:solidFill>
                </a:rPr>
                <a:t>In</a:t>
              </a:r>
            </a:p>
          </p:txBody>
        </p:sp>
        <p:sp>
          <p:nvSpPr>
            <p:cNvPr id="52236" name="TextBox 74"/>
            <p:cNvSpPr txBox="1">
              <a:spLocks noChangeArrowheads="1"/>
            </p:cNvSpPr>
            <p:nvPr/>
          </p:nvSpPr>
          <p:spPr bwMode="auto">
            <a:xfrm>
              <a:off x="4648200" y="1981200"/>
              <a:ext cx="533400" cy="261610"/>
            </a:xfrm>
            <a:prstGeom prst="rect">
              <a:avLst/>
            </a:prstGeom>
            <a:noFill/>
            <a:ln w="9525">
              <a:noFill/>
              <a:miter lim="800000"/>
              <a:headEnd/>
              <a:tailEnd/>
            </a:ln>
          </p:spPr>
          <p:txBody>
            <a:bodyPr>
              <a:spAutoFit/>
            </a:bodyPr>
            <a:lstStyle/>
            <a:p>
              <a:r>
                <a:rPr lang="en-US" sz="1100">
                  <a:solidFill>
                    <a:srgbClr val="000000"/>
                  </a:solidFill>
                </a:rPr>
                <a:t>Rh</a:t>
              </a:r>
            </a:p>
          </p:txBody>
        </p:sp>
        <p:sp>
          <p:nvSpPr>
            <p:cNvPr id="52237" name="TextBox 75"/>
            <p:cNvSpPr txBox="1">
              <a:spLocks noChangeArrowheads="1"/>
            </p:cNvSpPr>
            <p:nvPr/>
          </p:nvSpPr>
          <p:spPr bwMode="auto">
            <a:xfrm>
              <a:off x="4267200" y="2786390"/>
              <a:ext cx="533400" cy="261610"/>
            </a:xfrm>
            <a:prstGeom prst="rect">
              <a:avLst/>
            </a:prstGeom>
            <a:noFill/>
            <a:ln w="9525">
              <a:noFill/>
              <a:miter lim="800000"/>
              <a:headEnd/>
              <a:tailEnd/>
            </a:ln>
          </p:spPr>
          <p:txBody>
            <a:bodyPr>
              <a:spAutoFit/>
            </a:bodyPr>
            <a:lstStyle/>
            <a:p>
              <a:r>
                <a:rPr lang="en-US" sz="1100">
                  <a:solidFill>
                    <a:srgbClr val="000000"/>
                  </a:solidFill>
                </a:rPr>
                <a:t>Ru</a:t>
              </a:r>
            </a:p>
          </p:txBody>
        </p:sp>
        <p:sp>
          <p:nvSpPr>
            <p:cNvPr id="52238" name="TextBox 76"/>
            <p:cNvSpPr txBox="1">
              <a:spLocks noChangeArrowheads="1"/>
            </p:cNvSpPr>
            <p:nvPr/>
          </p:nvSpPr>
          <p:spPr bwMode="auto">
            <a:xfrm>
              <a:off x="4724400" y="2862590"/>
              <a:ext cx="533400" cy="261610"/>
            </a:xfrm>
            <a:prstGeom prst="rect">
              <a:avLst/>
            </a:prstGeom>
            <a:noFill/>
            <a:ln w="9525">
              <a:noFill/>
              <a:miter lim="800000"/>
              <a:headEnd/>
              <a:tailEnd/>
            </a:ln>
          </p:spPr>
          <p:txBody>
            <a:bodyPr>
              <a:spAutoFit/>
            </a:bodyPr>
            <a:lstStyle/>
            <a:p>
              <a:r>
                <a:rPr lang="en-US" sz="1100">
                  <a:solidFill>
                    <a:srgbClr val="000000"/>
                  </a:solidFill>
                </a:rPr>
                <a:t>Ir</a:t>
              </a:r>
            </a:p>
          </p:txBody>
        </p:sp>
        <p:sp>
          <p:nvSpPr>
            <p:cNvPr id="52239" name="TextBox 77"/>
            <p:cNvSpPr txBox="1">
              <a:spLocks noChangeArrowheads="1"/>
            </p:cNvSpPr>
            <p:nvPr/>
          </p:nvSpPr>
          <p:spPr bwMode="auto">
            <a:xfrm>
              <a:off x="4800600" y="3048000"/>
              <a:ext cx="533400" cy="261610"/>
            </a:xfrm>
            <a:prstGeom prst="rect">
              <a:avLst/>
            </a:prstGeom>
            <a:noFill/>
            <a:ln w="9525">
              <a:noFill/>
              <a:miter lim="800000"/>
              <a:headEnd/>
              <a:tailEnd/>
            </a:ln>
          </p:spPr>
          <p:txBody>
            <a:bodyPr>
              <a:spAutoFit/>
            </a:bodyPr>
            <a:lstStyle/>
            <a:p>
              <a:r>
                <a:rPr lang="en-US" sz="1100">
                  <a:solidFill>
                    <a:srgbClr val="000000"/>
                  </a:solidFill>
                </a:rPr>
                <a:t>Os</a:t>
              </a:r>
            </a:p>
          </p:txBody>
        </p:sp>
        <p:sp>
          <p:nvSpPr>
            <p:cNvPr id="52240" name="TextBox 78"/>
            <p:cNvSpPr txBox="1">
              <a:spLocks noChangeArrowheads="1"/>
            </p:cNvSpPr>
            <p:nvPr/>
          </p:nvSpPr>
          <p:spPr bwMode="auto">
            <a:xfrm>
              <a:off x="4876800" y="3200400"/>
              <a:ext cx="533400" cy="261610"/>
            </a:xfrm>
            <a:prstGeom prst="rect">
              <a:avLst/>
            </a:prstGeom>
            <a:noFill/>
            <a:ln w="9525">
              <a:noFill/>
              <a:miter lim="800000"/>
              <a:headEnd/>
              <a:tailEnd/>
            </a:ln>
          </p:spPr>
          <p:txBody>
            <a:bodyPr>
              <a:spAutoFit/>
            </a:bodyPr>
            <a:lstStyle/>
            <a:p>
              <a:r>
                <a:rPr lang="en-US" sz="1100">
                  <a:solidFill>
                    <a:srgbClr val="000000"/>
                  </a:solidFill>
                </a:rPr>
                <a:t>Ag</a:t>
              </a:r>
            </a:p>
          </p:txBody>
        </p:sp>
        <p:sp>
          <p:nvSpPr>
            <p:cNvPr id="52241" name="TextBox 79"/>
            <p:cNvSpPr txBox="1">
              <a:spLocks noChangeArrowheads="1"/>
            </p:cNvSpPr>
            <p:nvPr/>
          </p:nvSpPr>
          <p:spPr bwMode="auto">
            <a:xfrm>
              <a:off x="4876800" y="3886200"/>
              <a:ext cx="533400" cy="261610"/>
            </a:xfrm>
            <a:prstGeom prst="rect">
              <a:avLst/>
            </a:prstGeom>
            <a:noFill/>
            <a:ln w="9525">
              <a:noFill/>
              <a:miter lim="800000"/>
              <a:headEnd/>
              <a:tailEnd/>
            </a:ln>
          </p:spPr>
          <p:txBody>
            <a:bodyPr>
              <a:spAutoFit/>
            </a:bodyPr>
            <a:lstStyle/>
            <a:p>
              <a:r>
                <a:rPr lang="en-US" sz="1100">
                  <a:solidFill>
                    <a:srgbClr val="000000"/>
                  </a:solidFill>
                </a:rPr>
                <a:t>Ge</a:t>
              </a:r>
            </a:p>
          </p:txBody>
        </p:sp>
        <p:sp>
          <p:nvSpPr>
            <p:cNvPr id="52242" name="TextBox 80"/>
            <p:cNvSpPr txBox="1">
              <a:spLocks noChangeArrowheads="1"/>
            </p:cNvSpPr>
            <p:nvPr/>
          </p:nvSpPr>
          <p:spPr bwMode="auto">
            <a:xfrm>
              <a:off x="4343400" y="3853190"/>
              <a:ext cx="533400" cy="261610"/>
            </a:xfrm>
            <a:prstGeom prst="rect">
              <a:avLst/>
            </a:prstGeom>
            <a:noFill/>
            <a:ln w="9525">
              <a:noFill/>
              <a:miter lim="800000"/>
              <a:headEnd/>
              <a:tailEnd/>
            </a:ln>
          </p:spPr>
          <p:txBody>
            <a:bodyPr>
              <a:spAutoFit/>
            </a:bodyPr>
            <a:lstStyle/>
            <a:p>
              <a:r>
                <a:rPr lang="en-US" sz="1100">
                  <a:solidFill>
                    <a:srgbClr val="000000"/>
                  </a:solidFill>
                </a:rPr>
                <a:t>Se</a:t>
              </a:r>
            </a:p>
          </p:txBody>
        </p:sp>
        <p:sp>
          <p:nvSpPr>
            <p:cNvPr id="52243" name="TextBox 81"/>
            <p:cNvSpPr txBox="1">
              <a:spLocks noChangeArrowheads="1"/>
            </p:cNvSpPr>
            <p:nvPr/>
          </p:nvSpPr>
          <p:spPr bwMode="auto">
            <a:xfrm>
              <a:off x="4114800" y="3776990"/>
              <a:ext cx="533400" cy="261610"/>
            </a:xfrm>
            <a:prstGeom prst="rect">
              <a:avLst/>
            </a:prstGeom>
            <a:noFill/>
            <a:ln w="9525">
              <a:noFill/>
              <a:miter lim="800000"/>
              <a:headEnd/>
              <a:tailEnd/>
            </a:ln>
          </p:spPr>
          <p:txBody>
            <a:bodyPr>
              <a:spAutoFit/>
            </a:bodyPr>
            <a:lstStyle/>
            <a:p>
              <a:r>
                <a:rPr lang="en-US" sz="1100">
                  <a:solidFill>
                    <a:srgbClr val="000000"/>
                  </a:solidFill>
                </a:rPr>
                <a:t>Cd</a:t>
              </a:r>
            </a:p>
          </p:txBody>
        </p:sp>
        <p:sp>
          <p:nvSpPr>
            <p:cNvPr id="52244" name="TextBox 82"/>
            <p:cNvSpPr txBox="1">
              <a:spLocks noChangeArrowheads="1"/>
            </p:cNvSpPr>
            <p:nvPr/>
          </p:nvSpPr>
          <p:spPr bwMode="auto">
            <a:xfrm>
              <a:off x="3886200" y="2557790"/>
              <a:ext cx="533400" cy="261610"/>
            </a:xfrm>
            <a:prstGeom prst="rect">
              <a:avLst/>
            </a:prstGeom>
            <a:noFill/>
            <a:ln w="9525">
              <a:noFill/>
              <a:miter lim="800000"/>
              <a:headEnd/>
              <a:tailEnd/>
            </a:ln>
          </p:spPr>
          <p:txBody>
            <a:bodyPr>
              <a:spAutoFit/>
            </a:bodyPr>
            <a:lstStyle/>
            <a:p>
              <a:r>
                <a:rPr lang="en-US" sz="1100">
                  <a:solidFill>
                    <a:srgbClr val="000000"/>
                  </a:solidFill>
                </a:rPr>
                <a:t>Pd</a:t>
              </a:r>
            </a:p>
          </p:txBody>
        </p:sp>
        <p:sp>
          <p:nvSpPr>
            <p:cNvPr id="52245" name="TextBox 83"/>
            <p:cNvSpPr txBox="1">
              <a:spLocks noChangeArrowheads="1"/>
            </p:cNvSpPr>
            <p:nvPr/>
          </p:nvSpPr>
          <p:spPr bwMode="auto">
            <a:xfrm>
              <a:off x="4038600" y="3048000"/>
              <a:ext cx="533400" cy="261610"/>
            </a:xfrm>
            <a:prstGeom prst="rect">
              <a:avLst/>
            </a:prstGeom>
            <a:noFill/>
            <a:ln w="9525">
              <a:noFill/>
              <a:miter lim="800000"/>
              <a:headEnd/>
              <a:tailEnd/>
            </a:ln>
          </p:spPr>
          <p:txBody>
            <a:bodyPr>
              <a:spAutoFit/>
            </a:bodyPr>
            <a:lstStyle/>
            <a:p>
              <a:r>
                <a:rPr lang="en-US" sz="1100">
                  <a:solidFill>
                    <a:srgbClr val="000000"/>
                  </a:solidFill>
                </a:rPr>
                <a:t>Re</a:t>
              </a:r>
            </a:p>
          </p:txBody>
        </p:sp>
        <p:sp>
          <p:nvSpPr>
            <p:cNvPr id="52246" name="TextBox 84"/>
            <p:cNvSpPr txBox="1">
              <a:spLocks noChangeArrowheads="1"/>
            </p:cNvSpPr>
            <p:nvPr/>
          </p:nvSpPr>
          <p:spPr bwMode="auto">
            <a:xfrm>
              <a:off x="4038600" y="3276600"/>
              <a:ext cx="533400" cy="261610"/>
            </a:xfrm>
            <a:prstGeom prst="rect">
              <a:avLst/>
            </a:prstGeom>
            <a:noFill/>
            <a:ln w="9525">
              <a:noFill/>
              <a:miter lim="800000"/>
              <a:headEnd/>
              <a:tailEnd/>
            </a:ln>
          </p:spPr>
          <p:txBody>
            <a:bodyPr>
              <a:spAutoFit/>
            </a:bodyPr>
            <a:lstStyle/>
            <a:p>
              <a:r>
                <a:rPr lang="en-US" sz="1100">
                  <a:solidFill>
                    <a:srgbClr val="000000"/>
                  </a:solidFill>
                </a:rPr>
                <a:t>Ga</a:t>
              </a:r>
            </a:p>
          </p:txBody>
        </p:sp>
        <p:sp>
          <p:nvSpPr>
            <p:cNvPr id="52247" name="TextBox 85"/>
            <p:cNvSpPr txBox="1">
              <a:spLocks noChangeArrowheads="1"/>
            </p:cNvSpPr>
            <p:nvPr/>
          </p:nvSpPr>
          <p:spPr bwMode="auto">
            <a:xfrm>
              <a:off x="3657600" y="4038600"/>
              <a:ext cx="533400" cy="261610"/>
            </a:xfrm>
            <a:prstGeom prst="rect">
              <a:avLst/>
            </a:prstGeom>
            <a:noFill/>
            <a:ln w="9525">
              <a:noFill/>
              <a:miter lim="800000"/>
              <a:headEnd/>
              <a:tailEnd/>
            </a:ln>
          </p:spPr>
          <p:txBody>
            <a:bodyPr>
              <a:spAutoFit/>
            </a:bodyPr>
            <a:lstStyle/>
            <a:p>
              <a:r>
                <a:rPr lang="en-US" sz="1100">
                  <a:solidFill>
                    <a:srgbClr val="000000"/>
                  </a:solidFill>
                </a:rPr>
                <a:t>Te</a:t>
              </a:r>
            </a:p>
          </p:txBody>
        </p:sp>
        <p:sp>
          <p:nvSpPr>
            <p:cNvPr id="52248" name="TextBox 86"/>
            <p:cNvSpPr txBox="1">
              <a:spLocks noChangeArrowheads="1"/>
            </p:cNvSpPr>
            <p:nvPr/>
          </p:nvSpPr>
          <p:spPr bwMode="auto">
            <a:xfrm>
              <a:off x="3429000" y="1981200"/>
              <a:ext cx="533400" cy="261610"/>
            </a:xfrm>
            <a:prstGeom prst="rect">
              <a:avLst/>
            </a:prstGeom>
            <a:noFill/>
            <a:ln w="9525">
              <a:noFill/>
              <a:miter lim="800000"/>
              <a:headEnd/>
              <a:tailEnd/>
            </a:ln>
          </p:spPr>
          <p:txBody>
            <a:bodyPr>
              <a:spAutoFit/>
            </a:bodyPr>
            <a:lstStyle/>
            <a:p>
              <a:r>
                <a:rPr lang="en-US" sz="1100">
                  <a:solidFill>
                    <a:srgbClr val="000000"/>
                  </a:solidFill>
                </a:rPr>
                <a:t>Eu</a:t>
              </a:r>
            </a:p>
          </p:txBody>
        </p:sp>
        <p:sp>
          <p:nvSpPr>
            <p:cNvPr id="52249" name="TextBox 87"/>
            <p:cNvSpPr txBox="1">
              <a:spLocks noChangeArrowheads="1"/>
            </p:cNvSpPr>
            <p:nvPr/>
          </p:nvSpPr>
          <p:spPr bwMode="auto">
            <a:xfrm>
              <a:off x="3505200" y="2481590"/>
              <a:ext cx="533400" cy="261610"/>
            </a:xfrm>
            <a:prstGeom prst="rect">
              <a:avLst/>
            </a:prstGeom>
            <a:noFill/>
            <a:ln w="9525">
              <a:noFill/>
              <a:miter lim="800000"/>
              <a:headEnd/>
              <a:tailEnd/>
            </a:ln>
          </p:spPr>
          <p:txBody>
            <a:bodyPr>
              <a:spAutoFit/>
            </a:bodyPr>
            <a:lstStyle/>
            <a:p>
              <a:r>
                <a:rPr lang="en-US" sz="1100">
                  <a:solidFill>
                    <a:srgbClr val="000000"/>
                  </a:solidFill>
                </a:rPr>
                <a:t>Au</a:t>
              </a:r>
            </a:p>
          </p:txBody>
        </p:sp>
        <p:sp>
          <p:nvSpPr>
            <p:cNvPr id="52250" name="TextBox 88"/>
            <p:cNvSpPr txBox="1">
              <a:spLocks noChangeArrowheads="1"/>
            </p:cNvSpPr>
            <p:nvPr/>
          </p:nvSpPr>
          <p:spPr bwMode="auto">
            <a:xfrm>
              <a:off x="3276600" y="2667000"/>
              <a:ext cx="533400" cy="261610"/>
            </a:xfrm>
            <a:prstGeom prst="rect">
              <a:avLst/>
            </a:prstGeom>
            <a:noFill/>
            <a:ln w="9525">
              <a:noFill/>
              <a:miter lim="800000"/>
              <a:headEnd/>
              <a:tailEnd/>
            </a:ln>
          </p:spPr>
          <p:txBody>
            <a:bodyPr>
              <a:spAutoFit/>
            </a:bodyPr>
            <a:lstStyle/>
            <a:p>
              <a:r>
                <a:rPr lang="en-US" sz="1100">
                  <a:solidFill>
                    <a:srgbClr val="000000"/>
                  </a:solidFill>
                </a:rPr>
                <a:t>Pt</a:t>
              </a:r>
            </a:p>
          </p:txBody>
        </p:sp>
        <p:sp>
          <p:nvSpPr>
            <p:cNvPr id="52251" name="TextBox 89"/>
            <p:cNvSpPr txBox="1">
              <a:spLocks noChangeArrowheads="1"/>
            </p:cNvSpPr>
            <p:nvPr/>
          </p:nvSpPr>
          <p:spPr bwMode="auto">
            <a:xfrm>
              <a:off x="2590800" y="2862590"/>
              <a:ext cx="533400" cy="261610"/>
            </a:xfrm>
            <a:prstGeom prst="rect">
              <a:avLst/>
            </a:prstGeom>
            <a:noFill/>
            <a:ln w="9525">
              <a:noFill/>
              <a:miter lim="800000"/>
              <a:headEnd/>
              <a:tailEnd/>
            </a:ln>
          </p:spPr>
          <p:txBody>
            <a:bodyPr>
              <a:spAutoFit/>
            </a:bodyPr>
            <a:lstStyle/>
            <a:p>
              <a:r>
                <a:rPr lang="en-US" sz="1100">
                  <a:solidFill>
                    <a:srgbClr val="000000"/>
                  </a:solidFill>
                </a:rPr>
                <a:t>W</a:t>
              </a:r>
            </a:p>
          </p:txBody>
        </p:sp>
        <p:sp>
          <p:nvSpPr>
            <p:cNvPr id="52252" name="TextBox 90"/>
            <p:cNvSpPr txBox="1">
              <a:spLocks noChangeArrowheads="1"/>
            </p:cNvSpPr>
            <p:nvPr/>
          </p:nvSpPr>
          <p:spPr bwMode="auto">
            <a:xfrm>
              <a:off x="2743200" y="3243590"/>
              <a:ext cx="533400" cy="261610"/>
            </a:xfrm>
            <a:prstGeom prst="rect">
              <a:avLst/>
            </a:prstGeom>
            <a:noFill/>
            <a:ln w="9525">
              <a:noFill/>
              <a:miter lim="800000"/>
              <a:headEnd/>
              <a:tailEnd/>
            </a:ln>
          </p:spPr>
          <p:txBody>
            <a:bodyPr>
              <a:spAutoFit/>
            </a:bodyPr>
            <a:lstStyle/>
            <a:p>
              <a:r>
                <a:rPr lang="en-US" sz="1100">
                  <a:solidFill>
                    <a:srgbClr val="000000"/>
                  </a:solidFill>
                </a:rPr>
                <a:t>Cu</a:t>
              </a:r>
            </a:p>
          </p:txBody>
        </p:sp>
        <p:sp>
          <p:nvSpPr>
            <p:cNvPr id="52253" name="TextBox 91"/>
            <p:cNvSpPr txBox="1">
              <a:spLocks noChangeArrowheads="1"/>
            </p:cNvSpPr>
            <p:nvPr/>
          </p:nvSpPr>
          <p:spPr bwMode="auto">
            <a:xfrm>
              <a:off x="2819400" y="3472190"/>
              <a:ext cx="533400" cy="261610"/>
            </a:xfrm>
            <a:prstGeom prst="rect">
              <a:avLst/>
            </a:prstGeom>
            <a:noFill/>
            <a:ln w="9525">
              <a:noFill/>
              <a:miter lim="800000"/>
              <a:headEnd/>
              <a:tailEnd/>
            </a:ln>
          </p:spPr>
          <p:txBody>
            <a:bodyPr>
              <a:spAutoFit/>
            </a:bodyPr>
            <a:lstStyle/>
            <a:p>
              <a:r>
                <a:rPr lang="en-US" sz="1100">
                  <a:solidFill>
                    <a:srgbClr val="000000"/>
                  </a:solidFill>
                </a:rPr>
                <a:t>Ta</a:t>
              </a:r>
            </a:p>
          </p:txBody>
        </p:sp>
        <p:sp>
          <p:nvSpPr>
            <p:cNvPr id="52254" name="TextBox 92"/>
            <p:cNvSpPr txBox="1">
              <a:spLocks noChangeArrowheads="1"/>
            </p:cNvSpPr>
            <p:nvPr/>
          </p:nvSpPr>
          <p:spPr bwMode="auto">
            <a:xfrm>
              <a:off x="2438400" y="3048000"/>
              <a:ext cx="533400" cy="261610"/>
            </a:xfrm>
            <a:prstGeom prst="rect">
              <a:avLst/>
            </a:prstGeom>
            <a:noFill/>
            <a:ln w="9525">
              <a:noFill/>
              <a:miter lim="800000"/>
              <a:headEnd/>
              <a:tailEnd/>
            </a:ln>
          </p:spPr>
          <p:txBody>
            <a:bodyPr>
              <a:spAutoFit/>
            </a:bodyPr>
            <a:lstStyle/>
            <a:p>
              <a:r>
                <a:rPr lang="en-US" sz="1100">
                  <a:solidFill>
                    <a:srgbClr val="000000"/>
                  </a:solidFill>
                </a:rPr>
                <a:t>Be</a:t>
              </a:r>
            </a:p>
          </p:txBody>
        </p:sp>
        <p:sp>
          <p:nvSpPr>
            <p:cNvPr id="52255" name="TextBox 93"/>
            <p:cNvSpPr txBox="1">
              <a:spLocks noChangeArrowheads="1"/>
            </p:cNvSpPr>
            <p:nvPr/>
          </p:nvSpPr>
          <p:spPr bwMode="auto">
            <a:xfrm>
              <a:off x="2514600" y="3810000"/>
              <a:ext cx="533400" cy="261610"/>
            </a:xfrm>
            <a:prstGeom prst="rect">
              <a:avLst/>
            </a:prstGeom>
            <a:noFill/>
            <a:ln w="9525">
              <a:noFill/>
              <a:miter lim="800000"/>
              <a:headEnd/>
              <a:tailEnd/>
            </a:ln>
          </p:spPr>
          <p:txBody>
            <a:bodyPr>
              <a:spAutoFit/>
            </a:bodyPr>
            <a:lstStyle/>
            <a:p>
              <a:r>
                <a:rPr lang="en-US" sz="1100">
                  <a:solidFill>
                    <a:srgbClr val="000000"/>
                  </a:solidFill>
                </a:rPr>
                <a:t>Ni</a:t>
              </a:r>
            </a:p>
          </p:txBody>
        </p:sp>
        <p:sp>
          <p:nvSpPr>
            <p:cNvPr id="52256" name="TextBox 94"/>
            <p:cNvSpPr txBox="1">
              <a:spLocks noChangeArrowheads="1"/>
            </p:cNvSpPr>
            <p:nvPr/>
          </p:nvSpPr>
          <p:spPr bwMode="auto">
            <a:xfrm>
              <a:off x="3581400" y="3657600"/>
              <a:ext cx="533400" cy="261610"/>
            </a:xfrm>
            <a:prstGeom prst="rect">
              <a:avLst/>
            </a:prstGeom>
            <a:noFill/>
            <a:ln w="9525">
              <a:noFill/>
              <a:miter lim="800000"/>
              <a:headEnd/>
              <a:tailEnd/>
            </a:ln>
          </p:spPr>
          <p:txBody>
            <a:bodyPr>
              <a:spAutoFit/>
            </a:bodyPr>
            <a:lstStyle/>
            <a:p>
              <a:r>
                <a:rPr lang="en-US" sz="1100">
                  <a:solidFill>
                    <a:srgbClr val="000000"/>
                  </a:solidFill>
                </a:rPr>
                <a:t>Co</a:t>
              </a:r>
            </a:p>
          </p:txBody>
        </p:sp>
        <p:sp>
          <p:nvSpPr>
            <p:cNvPr id="52257" name="TextBox 95"/>
            <p:cNvSpPr txBox="1">
              <a:spLocks noChangeArrowheads="1"/>
            </p:cNvSpPr>
            <p:nvPr/>
          </p:nvSpPr>
          <p:spPr bwMode="auto">
            <a:xfrm>
              <a:off x="2362200" y="3962400"/>
              <a:ext cx="533400" cy="261610"/>
            </a:xfrm>
            <a:prstGeom prst="rect">
              <a:avLst/>
            </a:prstGeom>
            <a:noFill/>
            <a:ln w="9525">
              <a:noFill/>
              <a:miter lim="800000"/>
              <a:headEnd/>
              <a:tailEnd/>
            </a:ln>
          </p:spPr>
          <p:txBody>
            <a:bodyPr>
              <a:spAutoFit/>
            </a:bodyPr>
            <a:lstStyle/>
            <a:p>
              <a:r>
                <a:rPr lang="en-US" sz="1100">
                  <a:solidFill>
                    <a:srgbClr val="000000"/>
                  </a:solidFill>
                </a:rPr>
                <a:t>Zn</a:t>
              </a:r>
            </a:p>
          </p:txBody>
        </p:sp>
        <p:sp>
          <p:nvSpPr>
            <p:cNvPr id="52258" name="TextBox 96"/>
            <p:cNvSpPr txBox="1">
              <a:spLocks noChangeArrowheads="1"/>
            </p:cNvSpPr>
            <p:nvPr/>
          </p:nvSpPr>
          <p:spPr bwMode="auto">
            <a:xfrm>
              <a:off x="2286000" y="2971800"/>
              <a:ext cx="533400" cy="261610"/>
            </a:xfrm>
            <a:prstGeom prst="rect">
              <a:avLst/>
            </a:prstGeom>
            <a:noFill/>
            <a:ln w="9525">
              <a:noFill/>
              <a:miter lim="800000"/>
              <a:headEnd/>
              <a:tailEnd/>
            </a:ln>
          </p:spPr>
          <p:txBody>
            <a:bodyPr>
              <a:spAutoFit/>
            </a:bodyPr>
            <a:lstStyle/>
            <a:p>
              <a:r>
                <a:rPr lang="en-US" sz="1100">
                  <a:solidFill>
                    <a:srgbClr val="000000"/>
                  </a:solidFill>
                </a:rPr>
                <a:t>B</a:t>
              </a:r>
            </a:p>
          </p:txBody>
        </p:sp>
        <p:sp>
          <p:nvSpPr>
            <p:cNvPr id="52259" name="TextBox 97"/>
            <p:cNvSpPr txBox="1">
              <a:spLocks noChangeArrowheads="1"/>
            </p:cNvSpPr>
            <p:nvPr/>
          </p:nvSpPr>
          <p:spPr bwMode="auto">
            <a:xfrm>
              <a:off x="2362200" y="3200400"/>
              <a:ext cx="533400" cy="261610"/>
            </a:xfrm>
            <a:prstGeom prst="rect">
              <a:avLst/>
            </a:prstGeom>
            <a:noFill/>
            <a:ln w="9525">
              <a:noFill/>
              <a:miter lim="800000"/>
              <a:headEnd/>
              <a:tailEnd/>
            </a:ln>
          </p:spPr>
          <p:txBody>
            <a:bodyPr>
              <a:spAutoFit/>
            </a:bodyPr>
            <a:lstStyle/>
            <a:p>
              <a:r>
                <a:rPr lang="en-US" sz="1100">
                  <a:solidFill>
                    <a:srgbClr val="000000"/>
                  </a:solidFill>
                </a:rPr>
                <a:t>Ti</a:t>
              </a:r>
            </a:p>
          </p:txBody>
        </p:sp>
        <p:sp>
          <p:nvSpPr>
            <p:cNvPr id="52260" name="TextBox 98"/>
            <p:cNvSpPr txBox="1">
              <a:spLocks noChangeArrowheads="1"/>
            </p:cNvSpPr>
            <p:nvPr/>
          </p:nvSpPr>
          <p:spPr bwMode="auto">
            <a:xfrm>
              <a:off x="3048000" y="3962400"/>
              <a:ext cx="533400" cy="261610"/>
            </a:xfrm>
            <a:prstGeom prst="rect">
              <a:avLst/>
            </a:prstGeom>
            <a:noFill/>
            <a:ln w="9525">
              <a:noFill/>
              <a:miter lim="800000"/>
              <a:headEnd/>
              <a:tailEnd/>
            </a:ln>
          </p:spPr>
          <p:txBody>
            <a:bodyPr>
              <a:spAutoFit/>
            </a:bodyPr>
            <a:lstStyle/>
            <a:p>
              <a:r>
                <a:rPr lang="en-US" sz="1100">
                  <a:solidFill>
                    <a:srgbClr val="000000"/>
                  </a:solidFill>
                </a:rPr>
                <a:t>La</a:t>
              </a:r>
            </a:p>
          </p:txBody>
        </p:sp>
        <p:sp>
          <p:nvSpPr>
            <p:cNvPr id="52261" name="TextBox 99"/>
            <p:cNvSpPr txBox="1">
              <a:spLocks noChangeArrowheads="1"/>
            </p:cNvSpPr>
            <p:nvPr/>
          </p:nvSpPr>
          <p:spPr bwMode="auto">
            <a:xfrm>
              <a:off x="2819400" y="2362200"/>
              <a:ext cx="533400" cy="261610"/>
            </a:xfrm>
            <a:prstGeom prst="rect">
              <a:avLst/>
            </a:prstGeom>
            <a:noFill/>
            <a:ln w="9525">
              <a:noFill/>
              <a:miter lim="800000"/>
              <a:headEnd/>
              <a:tailEnd/>
            </a:ln>
          </p:spPr>
          <p:txBody>
            <a:bodyPr>
              <a:spAutoFit/>
            </a:bodyPr>
            <a:lstStyle/>
            <a:p>
              <a:r>
                <a:rPr lang="en-US" sz="1100" dirty="0" err="1">
                  <a:solidFill>
                    <a:srgbClr val="000000"/>
                  </a:solidFill>
                </a:rPr>
                <a:t>Gd</a:t>
              </a:r>
              <a:endParaRPr lang="en-US" sz="1100" dirty="0">
                <a:solidFill>
                  <a:srgbClr val="000000"/>
                </a:solidFill>
              </a:endParaRPr>
            </a:p>
          </p:txBody>
        </p:sp>
        <p:sp>
          <p:nvSpPr>
            <p:cNvPr id="52262" name="TextBox 100"/>
            <p:cNvSpPr txBox="1">
              <a:spLocks noChangeArrowheads="1"/>
            </p:cNvSpPr>
            <p:nvPr/>
          </p:nvSpPr>
          <p:spPr bwMode="auto">
            <a:xfrm>
              <a:off x="2438400" y="3548390"/>
              <a:ext cx="533400" cy="261610"/>
            </a:xfrm>
            <a:prstGeom prst="rect">
              <a:avLst/>
            </a:prstGeom>
            <a:noFill/>
            <a:ln w="9525">
              <a:noFill/>
              <a:miter lim="800000"/>
              <a:headEnd/>
              <a:tailEnd/>
            </a:ln>
          </p:spPr>
          <p:txBody>
            <a:bodyPr>
              <a:spAutoFit/>
            </a:bodyPr>
            <a:lstStyle/>
            <a:p>
              <a:r>
                <a:rPr lang="en-US" sz="1100">
                  <a:solidFill>
                    <a:srgbClr val="000000"/>
                  </a:solidFill>
                </a:rPr>
                <a:t>Li</a:t>
              </a:r>
            </a:p>
          </p:txBody>
        </p:sp>
        <p:sp>
          <p:nvSpPr>
            <p:cNvPr id="52263" name="TextBox 101"/>
            <p:cNvSpPr txBox="1">
              <a:spLocks noChangeArrowheads="1"/>
            </p:cNvSpPr>
            <p:nvPr/>
          </p:nvSpPr>
          <p:spPr bwMode="auto">
            <a:xfrm>
              <a:off x="2286000" y="3352800"/>
              <a:ext cx="533400" cy="261610"/>
            </a:xfrm>
            <a:prstGeom prst="rect">
              <a:avLst/>
            </a:prstGeom>
            <a:noFill/>
            <a:ln w="9525">
              <a:noFill/>
              <a:miter lim="800000"/>
              <a:headEnd/>
              <a:tailEnd/>
            </a:ln>
          </p:spPr>
          <p:txBody>
            <a:bodyPr>
              <a:spAutoFit/>
            </a:bodyPr>
            <a:lstStyle/>
            <a:p>
              <a:r>
                <a:rPr lang="en-US" sz="1100">
                  <a:solidFill>
                    <a:srgbClr val="000000"/>
                  </a:solidFill>
                </a:rPr>
                <a:t>Al</a:t>
              </a:r>
            </a:p>
          </p:txBody>
        </p:sp>
        <p:sp>
          <p:nvSpPr>
            <p:cNvPr id="52264" name="TextBox 102"/>
            <p:cNvSpPr txBox="1">
              <a:spLocks noChangeArrowheads="1"/>
            </p:cNvSpPr>
            <p:nvPr/>
          </p:nvSpPr>
          <p:spPr bwMode="auto">
            <a:xfrm>
              <a:off x="2057400" y="3657600"/>
              <a:ext cx="533400" cy="261610"/>
            </a:xfrm>
            <a:prstGeom prst="rect">
              <a:avLst/>
            </a:prstGeom>
            <a:noFill/>
            <a:ln w="9525">
              <a:noFill/>
              <a:miter lim="800000"/>
              <a:headEnd/>
              <a:tailEnd/>
            </a:ln>
          </p:spPr>
          <p:txBody>
            <a:bodyPr>
              <a:spAutoFit/>
            </a:bodyPr>
            <a:lstStyle/>
            <a:p>
              <a:r>
                <a:rPr lang="en-US" sz="1100">
                  <a:solidFill>
                    <a:srgbClr val="000000"/>
                  </a:solidFill>
                </a:rPr>
                <a:t>Mg</a:t>
              </a:r>
            </a:p>
          </p:txBody>
        </p:sp>
        <p:sp>
          <p:nvSpPr>
            <p:cNvPr id="52265" name="TextBox 103"/>
            <p:cNvSpPr txBox="1">
              <a:spLocks noChangeArrowheads="1"/>
            </p:cNvSpPr>
            <p:nvPr/>
          </p:nvSpPr>
          <p:spPr bwMode="auto">
            <a:xfrm>
              <a:off x="3352800" y="3200400"/>
              <a:ext cx="533400" cy="261610"/>
            </a:xfrm>
            <a:prstGeom prst="rect">
              <a:avLst/>
            </a:prstGeom>
            <a:noFill/>
            <a:ln w="9525">
              <a:noFill/>
              <a:miter lim="800000"/>
              <a:headEnd/>
              <a:tailEnd/>
            </a:ln>
          </p:spPr>
          <p:txBody>
            <a:bodyPr>
              <a:spAutoFit/>
            </a:bodyPr>
            <a:lstStyle/>
            <a:p>
              <a:r>
                <a:rPr lang="en-US" sz="1100">
                  <a:solidFill>
                    <a:srgbClr val="000000"/>
                  </a:solidFill>
                </a:rPr>
                <a:t>Pr</a:t>
              </a:r>
            </a:p>
          </p:txBody>
        </p:sp>
        <p:sp>
          <p:nvSpPr>
            <p:cNvPr id="52266" name="TextBox 104"/>
            <p:cNvSpPr txBox="1">
              <a:spLocks noChangeArrowheads="1"/>
            </p:cNvSpPr>
            <p:nvPr/>
          </p:nvSpPr>
          <p:spPr bwMode="auto">
            <a:xfrm>
              <a:off x="3200400" y="3091190"/>
              <a:ext cx="533400" cy="261610"/>
            </a:xfrm>
            <a:prstGeom prst="rect">
              <a:avLst/>
            </a:prstGeom>
            <a:noFill/>
            <a:ln w="9525">
              <a:noFill/>
              <a:miter lim="800000"/>
              <a:headEnd/>
              <a:tailEnd/>
            </a:ln>
          </p:spPr>
          <p:txBody>
            <a:bodyPr>
              <a:spAutoFit/>
            </a:bodyPr>
            <a:lstStyle/>
            <a:p>
              <a:r>
                <a:rPr lang="en-US" sz="1100">
                  <a:solidFill>
                    <a:srgbClr val="000000"/>
                  </a:solidFill>
                </a:rPr>
                <a:t>Nd</a:t>
              </a:r>
            </a:p>
          </p:txBody>
        </p:sp>
        <p:sp>
          <p:nvSpPr>
            <p:cNvPr id="52267" name="TextBox 105"/>
            <p:cNvSpPr txBox="1">
              <a:spLocks noChangeArrowheads="1"/>
            </p:cNvSpPr>
            <p:nvPr/>
          </p:nvSpPr>
          <p:spPr bwMode="auto">
            <a:xfrm>
              <a:off x="3352800" y="3472190"/>
              <a:ext cx="533400" cy="261610"/>
            </a:xfrm>
            <a:prstGeom prst="rect">
              <a:avLst/>
            </a:prstGeom>
            <a:noFill/>
            <a:ln w="9525">
              <a:noFill/>
              <a:miter lim="800000"/>
              <a:headEnd/>
              <a:tailEnd/>
            </a:ln>
          </p:spPr>
          <p:txBody>
            <a:bodyPr>
              <a:spAutoFit/>
            </a:bodyPr>
            <a:lstStyle/>
            <a:p>
              <a:r>
                <a:rPr lang="en-US" sz="1100">
                  <a:solidFill>
                    <a:srgbClr val="000000"/>
                  </a:solidFill>
                </a:rPr>
                <a:t>Sn</a:t>
              </a:r>
            </a:p>
          </p:txBody>
        </p:sp>
        <p:sp>
          <p:nvSpPr>
            <p:cNvPr id="52268" name="TextBox 106"/>
            <p:cNvSpPr txBox="1">
              <a:spLocks noChangeArrowheads="1"/>
            </p:cNvSpPr>
            <p:nvPr/>
          </p:nvSpPr>
          <p:spPr bwMode="auto">
            <a:xfrm>
              <a:off x="3200400" y="3700790"/>
              <a:ext cx="533400" cy="261610"/>
            </a:xfrm>
            <a:prstGeom prst="rect">
              <a:avLst/>
            </a:prstGeom>
            <a:noFill/>
            <a:ln w="9525">
              <a:noFill/>
              <a:miter lim="800000"/>
              <a:headEnd/>
              <a:tailEnd/>
            </a:ln>
          </p:spPr>
          <p:txBody>
            <a:bodyPr>
              <a:spAutoFit/>
            </a:bodyPr>
            <a:lstStyle/>
            <a:p>
              <a:r>
                <a:rPr lang="en-US" sz="1100">
                  <a:solidFill>
                    <a:srgbClr val="000000"/>
                  </a:solidFill>
                </a:rPr>
                <a:t>Pb</a:t>
              </a:r>
            </a:p>
          </p:txBody>
        </p:sp>
        <p:sp>
          <p:nvSpPr>
            <p:cNvPr id="52269" name="TextBox 107"/>
            <p:cNvSpPr txBox="1">
              <a:spLocks noChangeArrowheads="1"/>
            </p:cNvSpPr>
            <p:nvPr/>
          </p:nvSpPr>
          <p:spPr bwMode="auto">
            <a:xfrm>
              <a:off x="3276600" y="2286000"/>
              <a:ext cx="533400" cy="261610"/>
            </a:xfrm>
            <a:prstGeom prst="rect">
              <a:avLst/>
            </a:prstGeom>
            <a:noFill/>
            <a:ln w="9525">
              <a:noFill/>
              <a:miter lim="800000"/>
              <a:headEnd/>
              <a:tailEnd/>
            </a:ln>
          </p:spPr>
          <p:txBody>
            <a:bodyPr>
              <a:spAutoFit/>
            </a:bodyPr>
            <a:lstStyle/>
            <a:p>
              <a:r>
                <a:rPr lang="en-US" sz="1100">
                  <a:solidFill>
                    <a:srgbClr val="000000"/>
                  </a:solidFill>
                </a:rPr>
                <a:t>Lu</a:t>
              </a:r>
            </a:p>
          </p:txBody>
        </p:sp>
        <p:sp>
          <p:nvSpPr>
            <p:cNvPr id="52270" name="TextBox 108"/>
            <p:cNvSpPr txBox="1">
              <a:spLocks noChangeArrowheads="1"/>
            </p:cNvSpPr>
            <p:nvPr/>
          </p:nvSpPr>
          <p:spPr bwMode="auto">
            <a:xfrm>
              <a:off x="3352800" y="4157990"/>
              <a:ext cx="533400" cy="261610"/>
            </a:xfrm>
            <a:prstGeom prst="rect">
              <a:avLst/>
            </a:prstGeom>
            <a:noFill/>
            <a:ln w="9525">
              <a:noFill/>
              <a:miter lim="800000"/>
              <a:headEnd/>
              <a:tailEnd/>
            </a:ln>
          </p:spPr>
          <p:txBody>
            <a:bodyPr>
              <a:spAutoFit/>
            </a:bodyPr>
            <a:lstStyle/>
            <a:p>
              <a:r>
                <a:rPr lang="en-US" sz="1100">
                  <a:solidFill>
                    <a:srgbClr val="000000"/>
                  </a:solidFill>
                </a:rPr>
                <a:t>Lu</a:t>
              </a:r>
            </a:p>
          </p:txBody>
        </p:sp>
        <p:sp>
          <p:nvSpPr>
            <p:cNvPr id="52271" name="TextBox 109"/>
            <p:cNvSpPr txBox="1">
              <a:spLocks noChangeArrowheads="1"/>
            </p:cNvSpPr>
            <p:nvPr/>
          </p:nvSpPr>
          <p:spPr bwMode="auto">
            <a:xfrm>
              <a:off x="3200400" y="2024390"/>
              <a:ext cx="533400" cy="261610"/>
            </a:xfrm>
            <a:prstGeom prst="rect">
              <a:avLst/>
            </a:prstGeom>
            <a:noFill/>
            <a:ln w="9525">
              <a:noFill/>
              <a:miter lim="800000"/>
              <a:headEnd/>
              <a:tailEnd/>
            </a:ln>
          </p:spPr>
          <p:txBody>
            <a:bodyPr>
              <a:spAutoFit/>
            </a:bodyPr>
            <a:lstStyle/>
            <a:p>
              <a:r>
                <a:rPr lang="en-US" sz="1100">
                  <a:solidFill>
                    <a:srgbClr val="000000"/>
                  </a:solidFill>
                </a:rPr>
                <a:t>Tm</a:t>
              </a:r>
            </a:p>
          </p:txBody>
        </p:sp>
        <p:sp>
          <p:nvSpPr>
            <p:cNvPr id="52272" name="TextBox 110"/>
            <p:cNvSpPr txBox="1">
              <a:spLocks noChangeArrowheads="1"/>
            </p:cNvSpPr>
            <p:nvPr/>
          </p:nvSpPr>
          <p:spPr bwMode="auto">
            <a:xfrm>
              <a:off x="2590800" y="2100590"/>
              <a:ext cx="838200" cy="261610"/>
            </a:xfrm>
            <a:prstGeom prst="rect">
              <a:avLst/>
            </a:prstGeom>
            <a:noFill/>
            <a:ln w="9525">
              <a:noFill/>
              <a:miter lim="800000"/>
              <a:headEnd/>
              <a:tailEnd/>
            </a:ln>
          </p:spPr>
          <p:txBody>
            <a:bodyPr>
              <a:spAutoFit/>
            </a:bodyPr>
            <a:lstStyle/>
            <a:p>
              <a:r>
                <a:rPr lang="en-US" sz="1100">
                  <a:solidFill>
                    <a:srgbClr val="000000"/>
                  </a:solidFill>
                </a:rPr>
                <a:t>Dy Tb Y</a:t>
              </a:r>
            </a:p>
          </p:txBody>
        </p:sp>
        <p:sp>
          <p:nvSpPr>
            <p:cNvPr id="52273" name="TextBox 111"/>
            <p:cNvSpPr txBox="1">
              <a:spLocks noChangeArrowheads="1"/>
            </p:cNvSpPr>
            <p:nvPr/>
          </p:nvSpPr>
          <p:spPr bwMode="auto">
            <a:xfrm>
              <a:off x="2971800" y="1905000"/>
              <a:ext cx="533400" cy="261610"/>
            </a:xfrm>
            <a:prstGeom prst="rect">
              <a:avLst/>
            </a:prstGeom>
            <a:noFill/>
            <a:ln w="9525">
              <a:noFill/>
              <a:miter lim="800000"/>
              <a:headEnd/>
              <a:tailEnd/>
            </a:ln>
          </p:spPr>
          <p:txBody>
            <a:bodyPr>
              <a:spAutoFit/>
            </a:bodyPr>
            <a:lstStyle/>
            <a:p>
              <a:r>
                <a:rPr lang="en-US" sz="1100">
                  <a:solidFill>
                    <a:srgbClr val="000000"/>
                  </a:solidFill>
                </a:rPr>
                <a:t>Er Ho</a:t>
              </a:r>
            </a:p>
          </p:txBody>
        </p:sp>
      </p:grpSp>
      <p:sp>
        <p:nvSpPr>
          <p:cNvPr id="62" name="TextBox 61"/>
          <p:cNvSpPr txBox="1"/>
          <p:nvPr/>
        </p:nvSpPr>
        <p:spPr>
          <a:xfrm rot="19102724">
            <a:off x="2729306" y="3022799"/>
            <a:ext cx="3657600" cy="707886"/>
          </a:xfrm>
          <a:prstGeom prst="rect">
            <a:avLst/>
          </a:prstGeom>
          <a:noFill/>
        </p:spPr>
        <p:txBody>
          <a:bodyPr wrap="square" rtlCol="0">
            <a:spAutoFit/>
          </a:bodyPr>
          <a:lstStyle/>
          <a:p>
            <a:r>
              <a:rPr lang="en-US" sz="4000" dirty="0" smtClean="0">
                <a:solidFill>
                  <a:schemeClr val="tx2">
                    <a:lumMod val="60000"/>
                    <a:lumOff val="40000"/>
                  </a:schemeClr>
                </a:solidFill>
              </a:rPr>
              <a:t>PRELIMINARY</a:t>
            </a:r>
            <a:endParaRPr lang="en-US" sz="40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04800"/>
            <a:ext cx="7772400" cy="762000"/>
          </a:xfrm>
        </p:spPr>
        <p:txBody>
          <a:bodyPr>
            <a:normAutofit/>
          </a:bodyPr>
          <a:lstStyle/>
          <a:p>
            <a:r>
              <a:rPr lang="en-US" dirty="0" smtClean="0">
                <a:solidFill>
                  <a:srgbClr val="002060"/>
                </a:solidFill>
              </a:rPr>
              <a:t>Metal Criticality Conclusions</a:t>
            </a:r>
          </a:p>
        </p:txBody>
      </p:sp>
      <p:sp>
        <p:nvSpPr>
          <p:cNvPr id="24579" name="Content Placeholder 2"/>
          <p:cNvSpPr>
            <a:spLocks noGrp="1"/>
          </p:cNvSpPr>
          <p:nvPr>
            <p:ph idx="1"/>
          </p:nvPr>
        </p:nvSpPr>
        <p:spPr>
          <a:xfrm>
            <a:off x="685800" y="1295400"/>
            <a:ext cx="7772400" cy="4800600"/>
          </a:xfrm>
        </p:spPr>
        <p:txBody>
          <a:bodyPr>
            <a:normAutofit fontScale="92500" lnSpcReduction="10000"/>
          </a:bodyPr>
          <a:lstStyle/>
          <a:p>
            <a:r>
              <a:rPr lang="en-US" dirty="0" smtClean="0"/>
              <a:t>Metals are not either “critical” or “not critical”, but some have a higher degree of criticality than others</a:t>
            </a:r>
          </a:p>
          <a:p>
            <a:r>
              <a:rPr lang="en-US" dirty="0" smtClean="0"/>
              <a:t>The criticality of a metal differs widely depending on the subject of the assessment (corporation, company, planet)</a:t>
            </a:r>
          </a:p>
          <a:p>
            <a:r>
              <a:rPr lang="en-US" dirty="0" smtClean="0"/>
              <a:t>Metals from the same geological group may have very different criticalities as a result of differences in, for example, environmental impact, substitutability, or importance to a specific corporation or country</a:t>
            </a: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2060"/>
                </a:solidFill>
              </a:rPr>
              <a:t>Mining and Processing of Metal Ores</a:t>
            </a:r>
            <a:endParaRPr lang="en-US" sz="3200" dirty="0">
              <a:solidFill>
                <a:srgbClr val="002060"/>
              </a:solidFill>
            </a:endParaRPr>
          </a:p>
        </p:txBody>
      </p:sp>
      <p:pic>
        <p:nvPicPr>
          <p:cNvPr id="3" name="Picture 2" descr="mine tunnel.jpeg"/>
          <p:cNvPicPr>
            <a:picLocks noChangeAspect="1"/>
          </p:cNvPicPr>
          <p:nvPr/>
        </p:nvPicPr>
        <p:blipFill>
          <a:blip r:embed="rId2"/>
          <a:stretch>
            <a:fillRect/>
          </a:stretch>
        </p:blipFill>
        <p:spPr>
          <a:xfrm>
            <a:off x="457200" y="1676401"/>
            <a:ext cx="3810000" cy="4191000"/>
          </a:xfrm>
          <a:prstGeom prst="rect">
            <a:avLst/>
          </a:prstGeom>
        </p:spPr>
      </p:pic>
      <p:pic>
        <p:nvPicPr>
          <p:cNvPr id="4" name="Picture 2"/>
          <p:cNvPicPr>
            <a:picLocks noChangeArrowheads="1"/>
          </p:cNvPicPr>
          <p:nvPr/>
        </p:nvPicPr>
        <p:blipFill>
          <a:blip r:embed="rId3"/>
          <a:srcRect/>
          <a:stretch>
            <a:fillRect/>
          </a:stretch>
        </p:blipFill>
        <p:spPr bwMode="auto">
          <a:xfrm>
            <a:off x="4724401" y="1752600"/>
            <a:ext cx="4114800" cy="4648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solidFill>
                  <a:srgbClr val="002060"/>
                </a:solidFill>
              </a:rPr>
              <a:t>Criticality on a</a:t>
            </a:r>
            <a:br>
              <a:rPr lang="en-US" dirty="0" smtClean="0">
                <a:solidFill>
                  <a:srgbClr val="002060"/>
                </a:solidFill>
              </a:rPr>
            </a:br>
            <a:r>
              <a:rPr lang="en-US" dirty="0" smtClean="0">
                <a:solidFill>
                  <a:srgbClr val="002060"/>
                </a:solidFill>
              </a:rPr>
              <a:t>Parametric Basis</a:t>
            </a:r>
            <a:endParaRPr lang="en-US" dirty="0">
              <a:solidFill>
                <a:srgbClr val="00206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914400" y="16002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914400" y="20574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25146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29718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4400" y="34290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4400" y="38862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4400" y="4343400"/>
            <a:ext cx="5486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38200" y="3352800"/>
            <a:ext cx="3505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6994" y="3352800"/>
            <a:ext cx="3504406" cy="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990600" y="3352800"/>
            <a:ext cx="3505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5000" y="3352800"/>
            <a:ext cx="3505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857500" y="3314700"/>
            <a:ext cx="3429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771900" y="3314700"/>
            <a:ext cx="3429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7200" y="1600200"/>
            <a:ext cx="538186" cy="3293209"/>
          </a:xfrm>
          <a:prstGeom prst="rect">
            <a:avLst/>
          </a:prstGeom>
          <a:noFill/>
        </p:spPr>
        <p:txBody>
          <a:bodyPr wrap="square" rtlCol="0">
            <a:spAutoFit/>
          </a:bodyPr>
          <a:lstStyle/>
          <a:p>
            <a:r>
              <a:rPr lang="en-US" sz="1600" b="1" dirty="0" smtClean="0"/>
              <a:t>Li</a:t>
            </a:r>
          </a:p>
          <a:p>
            <a:endParaRPr lang="en-US" sz="1600" b="1" dirty="0" smtClean="0"/>
          </a:p>
          <a:p>
            <a:r>
              <a:rPr lang="en-US" sz="1600" b="1" dirty="0" smtClean="0"/>
              <a:t>Be</a:t>
            </a:r>
          </a:p>
          <a:p>
            <a:endParaRPr lang="en-US" sz="1600" b="1" dirty="0" smtClean="0"/>
          </a:p>
          <a:p>
            <a:r>
              <a:rPr lang="en-US" sz="1600" b="1" dirty="0" smtClean="0"/>
              <a:t>B</a:t>
            </a:r>
          </a:p>
          <a:p>
            <a:endParaRPr lang="en-US" sz="1600" b="1" dirty="0" smtClean="0"/>
          </a:p>
          <a:p>
            <a:r>
              <a:rPr lang="en-US" sz="1600" b="1" dirty="0" smtClean="0"/>
              <a:t>Mg</a:t>
            </a:r>
          </a:p>
          <a:p>
            <a:endParaRPr lang="en-US" sz="1600" b="1" dirty="0" smtClean="0"/>
          </a:p>
          <a:p>
            <a:r>
              <a:rPr lang="en-US" sz="1600" b="1" dirty="0" smtClean="0"/>
              <a:t>Al</a:t>
            </a:r>
          </a:p>
          <a:p>
            <a:endParaRPr lang="en-US" sz="1600" b="1" dirty="0" smtClean="0"/>
          </a:p>
          <a:p>
            <a:r>
              <a:rPr lang="en-US" sz="1600" b="1" dirty="0" smtClean="0"/>
              <a:t>Sc</a:t>
            </a:r>
          </a:p>
          <a:p>
            <a:endParaRPr lang="en-US" sz="1600" b="1" dirty="0" smtClean="0"/>
          </a:p>
          <a:p>
            <a:r>
              <a:rPr lang="en-US" sz="1600" b="1" dirty="0" smtClean="0"/>
              <a:t>Ti</a:t>
            </a:r>
            <a:endParaRPr lang="en-US" sz="1600" b="1" dirty="0"/>
          </a:p>
        </p:txBody>
      </p:sp>
      <p:sp>
        <p:nvSpPr>
          <p:cNvPr id="46" name="TextBox 45"/>
          <p:cNvSpPr txBox="1"/>
          <p:nvPr/>
        </p:nvSpPr>
        <p:spPr>
          <a:xfrm>
            <a:off x="990600" y="1066800"/>
            <a:ext cx="5993757" cy="369332"/>
          </a:xfrm>
          <a:prstGeom prst="rect">
            <a:avLst/>
          </a:prstGeom>
          <a:noFill/>
        </p:spPr>
        <p:txBody>
          <a:bodyPr wrap="none" rtlCol="0">
            <a:spAutoFit/>
          </a:bodyPr>
          <a:lstStyle/>
          <a:p>
            <a:r>
              <a:rPr lang="en-US" b="1" dirty="0" smtClean="0"/>
              <a:t>Comp.     GSC          Subst.        WGI       </a:t>
            </a:r>
            <a:r>
              <a:rPr lang="en-US" b="1" dirty="0" err="1" smtClean="0"/>
              <a:t>Env</a:t>
            </a:r>
            <a:r>
              <a:rPr lang="en-US" b="1" dirty="0" smtClean="0"/>
              <a:t>. </a:t>
            </a:r>
            <a:r>
              <a:rPr lang="en-US" b="1" dirty="0" err="1" smtClean="0"/>
              <a:t>Tox</a:t>
            </a:r>
            <a:r>
              <a:rPr lang="en-US" b="1" dirty="0" smtClean="0"/>
              <a:t>.   I/E ratio       </a:t>
            </a:r>
            <a:endParaRPr lang="en-US" b="1" dirty="0"/>
          </a:p>
        </p:txBody>
      </p:sp>
      <p:sp>
        <p:nvSpPr>
          <p:cNvPr id="47" name="TextBox 46"/>
          <p:cNvSpPr txBox="1"/>
          <p:nvPr/>
        </p:nvSpPr>
        <p:spPr>
          <a:xfrm>
            <a:off x="2209800" y="304800"/>
            <a:ext cx="4518609" cy="584775"/>
          </a:xfrm>
          <a:prstGeom prst="rect">
            <a:avLst/>
          </a:prstGeom>
          <a:noFill/>
        </p:spPr>
        <p:txBody>
          <a:bodyPr wrap="none" rtlCol="0">
            <a:spAutoFit/>
          </a:bodyPr>
          <a:lstStyle/>
          <a:p>
            <a:r>
              <a:rPr lang="en-US" sz="3200" dirty="0" smtClean="0">
                <a:solidFill>
                  <a:srgbClr val="002060"/>
                </a:solidFill>
              </a:rPr>
              <a:t>Yale Criticality Data Tables</a:t>
            </a:r>
            <a:endParaRPr lang="en-US" sz="3200" dirty="0">
              <a:solidFill>
                <a:srgbClr val="002060"/>
              </a:solidFill>
            </a:endParaRPr>
          </a:p>
        </p:txBody>
      </p:sp>
      <p:sp>
        <p:nvSpPr>
          <p:cNvPr id="48" name="Right Arrow 47"/>
          <p:cNvSpPr/>
          <p:nvPr/>
        </p:nvSpPr>
        <p:spPr>
          <a:xfrm rot="5400000">
            <a:off x="1409700" y="3390900"/>
            <a:ext cx="3505200" cy="38100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438400" y="5486400"/>
            <a:ext cx="2667000" cy="1200329"/>
          </a:xfrm>
          <a:prstGeom prst="rect">
            <a:avLst/>
          </a:prstGeom>
          <a:noFill/>
        </p:spPr>
        <p:txBody>
          <a:bodyPr wrap="square" rtlCol="0">
            <a:spAutoFit/>
          </a:bodyPr>
          <a:lstStyle/>
          <a:p>
            <a:r>
              <a:rPr lang="en-US" sz="2400" b="1" dirty="0" smtClean="0"/>
              <a:t>Parameter-Focused</a:t>
            </a:r>
          </a:p>
          <a:p>
            <a:r>
              <a:rPr lang="en-US" sz="2400" b="1" dirty="0" smtClean="0"/>
              <a:t>Criticality</a:t>
            </a:r>
          </a:p>
          <a:p>
            <a:r>
              <a:rPr lang="en-US" sz="2400" b="1" dirty="0" smtClean="0"/>
              <a:t>Study</a:t>
            </a:r>
            <a:endParaRPr lang="en-US"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447800"/>
          </a:xfrm>
        </p:spPr>
        <p:txBody>
          <a:bodyPr>
            <a:normAutofit/>
          </a:bodyPr>
          <a:lstStyle/>
          <a:p>
            <a:r>
              <a:rPr lang="en-US" sz="4000" dirty="0" smtClean="0">
                <a:solidFill>
                  <a:srgbClr val="002060"/>
                </a:solidFill>
              </a:rPr>
              <a:t>Assessing Substitutability</a:t>
            </a:r>
            <a:endParaRPr lang="en-US" sz="4000" dirty="0">
              <a:solidFill>
                <a:srgbClr val="00206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914400" y="274638"/>
            <a:ext cx="7924800" cy="1143000"/>
          </a:xfrm>
        </p:spPr>
        <p:txBody>
          <a:bodyPr/>
          <a:lstStyle/>
          <a:p>
            <a:pPr algn="l" eaLnBrk="1" hangingPunct="1"/>
            <a:r>
              <a:rPr lang="en-US" sz="3200" b="1" dirty="0" smtClean="0">
                <a:solidFill>
                  <a:srgbClr val="002060"/>
                </a:solidFill>
              </a:rPr>
              <a:t>Substitutability</a:t>
            </a:r>
            <a:r>
              <a:rPr lang="en-US" sz="3200" dirty="0" smtClean="0">
                <a:solidFill>
                  <a:srgbClr val="953735"/>
                </a:solidFill>
              </a:rPr>
              <a:t/>
            </a:r>
            <a:br>
              <a:rPr lang="en-US" sz="3200" dirty="0" smtClean="0">
                <a:solidFill>
                  <a:srgbClr val="953735"/>
                </a:solidFill>
              </a:rPr>
            </a:br>
            <a:r>
              <a:rPr lang="en-US" sz="2000" i="1" dirty="0" smtClean="0"/>
              <a:t>Copper Example: Stage 1 – Identify Uses and Use Fractions</a:t>
            </a:r>
          </a:p>
        </p:txBody>
      </p:sp>
      <p:grpSp>
        <p:nvGrpSpPr>
          <p:cNvPr id="2" name="Group 22"/>
          <p:cNvGrpSpPr/>
          <p:nvPr/>
        </p:nvGrpSpPr>
        <p:grpSpPr>
          <a:xfrm>
            <a:off x="1066800" y="1676400"/>
            <a:ext cx="5486400" cy="4495800"/>
            <a:chOff x="1066800" y="1676400"/>
            <a:chExt cx="5486400" cy="4495800"/>
          </a:xfrm>
        </p:grpSpPr>
        <p:sp>
          <p:nvSpPr>
            <p:cNvPr id="5" name="Rectangle 4"/>
            <p:cNvSpPr/>
            <p:nvPr/>
          </p:nvSpPr>
          <p:spPr>
            <a:xfrm>
              <a:off x="1066800" y="3581400"/>
              <a:ext cx="990600" cy="7620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00"/>
                  </a:solidFill>
                  <a:ea typeface="ＭＳ Ｐゴシック" charset="-128"/>
                </a:rPr>
                <a:t>Cu</a:t>
              </a:r>
            </a:p>
          </p:txBody>
        </p:sp>
        <p:sp>
          <p:nvSpPr>
            <p:cNvPr id="6" name="Rectangle 5"/>
            <p:cNvSpPr/>
            <p:nvPr/>
          </p:nvSpPr>
          <p:spPr>
            <a:xfrm>
              <a:off x="4724400" y="5486400"/>
              <a:ext cx="18288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0000"/>
                  </a:solidFill>
                  <a:ea typeface="ＭＳ Ｐゴシック" charset="-128"/>
                </a:rPr>
                <a:t>Plumbing</a:t>
              </a:r>
              <a:endParaRPr lang="en-US" b="1" dirty="0">
                <a:solidFill>
                  <a:srgbClr val="000000"/>
                </a:solidFill>
                <a:ea typeface="ＭＳ Ｐゴシック" charset="-128"/>
              </a:endParaRPr>
            </a:p>
          </p:txBody>
        </p:sp>
        <p:sp>
          <p:nvSpPr>
            <p:cNvPr id="7" name="Rectangle 6"/>
            <p:cNvSpPr/>
            <p:nvPr/>
          </p:nvSpPr>
          <p:spPr>
            <a:xfrm>
              <a:off x="4724400" y="4495800"/>
              <a:ext cx="182880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0000"/>
                  </a:solidFill>
                  <a:ea typeface="ＭＳ Ｐゴシック" charset="-128"/>
                </a:rPr>
                <a:t>Cooling</a:t>
              </a:r>
              <a:endParaRPr lang="en-US" b="1" dirty="0">
                <a:solidFill>
                  <a:srgbClr val="000000"/>
                </a:solidFill>
                <a:ea typeface="ＭＳ Ｐゴシック" charset="-128"/>
              </a:endParaRPr>
            </a:p>
          </p:txBody>
        </p:sp>
        <p:sp>
          <p:nvSpPr>
            <p:cNvPr id="8" name="Rectangle 7"/>
            <p:cNvSpPr/>
            <p:nvPr/>
          </p:nvSpPr>
          <p:spPr>
            <a:xfrm>
              <a:off x="4724400" y="3657600"/>
              <a:ext cx="18288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0000"/>
                  </a:solidFill>
                  <a:ea typeface="ＭＳ Ｐゴシック" charset="-128"/>
                </a:rPr>
                <a:t>Transportation</a:t>
              </a:r>
              <a:endParaRPr lang="en-US" b="1" dirty="0">
                <a:solidFill>
                  <a:srgbClr val="000000"/>
                </a:solidFill>
                <a:ea typeface="ＭＳ Ｐゴシック" charset="-128"/>
              </a:endParaRPr>
            </a:p>
          </p:txBody>
        </p:sp>
        <p:sp>
          <p:nvSpPr>
            <p:cNvPr id="9" name="Rectangle 8"/>
            <p:cNvSpPr/>
            <p:nvPr/>
          </p:nvSpPr>
          <p:spPr>
            <a:xfrm>
              <a:off x="4724400" y="2743200"/>
              <a:ext cx="18288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0000"/>
                  </a:solidFill>
                  <a:ea typeface="ＭＳ Ｐゴシック" charset="-128"/>
                </a:rPr>
                <a:t>Industrial</a:t>
              </a:r>
              <a:endParaRPr lang="en-US" dirty="0">
                <a:solidFill>
                  <a:srgbClr val="000000"/>
                </a:solidFill>
                <a:ea typeface="ＭＳ Ｐゴシック" charset="-128"/>
              </a:endParaRPr>
            </a:p>
          </p:txBody>
        </p:sp>
        <p:sp>
          <p:nvSpPr>
            <p:cNvPr id="10" name="Rectangle 9"/>
            <p:cNvSpPr/>
            <p:nvPr/>
          </p:nvSpPr>
          <p:spPr>
            <a:xfrm>
              <a:off x="4724400" y="1752600"/>
              <a:ext cx="182880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0000"/>
                  </a:solidFill>
                  <a:ea typeface="ＭＳ Ｐゴシック" charset="-128"/>
                </a:rPr>
                <a:t>Electrical</a:t>
              </a:r>
              <a:endParaRPr lang="en-US" b="1" dirty="0">
                <a:solidFill>
                  <a:srgbClr val="000000"/>
                </a:solidFill>
                <a:ea typeface="ＭＳ Ｐゴシック" charset="-128"/>
              </a:endParaRPr>
            </a:p>
          </p:txBody>
        </p:sp>
        <p:cxnSp>
          <p:nvCxnSpPr>
            <p:cNvPr id="11" name="Straight Connector 10"/>
            <p:cNvCxnSpPr>
              <a:stCxn id="5" idx="3"/>
            </p:cNvCxnSpPr>
            <p:nvPr/>
          </p:nvCxnSpPr>
          <p:spPr>
            <a:xfrm>
              <a:off x="2057400" y="3962400"/>
              <a:ext cx="1828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019301" y="4000500"/>
              <a:ext cx="37338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886200" y="2145792"/>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3048000"/>
              <a:ext cx="838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884613" y="3963924"/>
              <a:ext cx="839787"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 idx="1"/>
            </p:cNvCxnSpPr>
            <p:nvPr/>
          </p:nvCxnSpPr>
          <p:spPr>
            <a:xfrm>
              <a:off x="3886200" y="4876800"/>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84613" y="5853684"/>
              <a:ext cx="8397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56" name="TextBox 34"/>
            <p:cNvSpPr txBox="1">
              <a:spLocks noChangeArrowheads="1"/>
            </p:cNvSpPr>
            <p:nvPr/>
          </p:nvSpPr>
          <p:spPr bwMode="auto">
            <a:xfrm>
              <a:off x="3962400" y="16764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dirty="0" smtClean="0">
                  <a:solidFill>
                    <a:srgbClr val="000000"/>
                  </a:solidFill>
                  <a:latin typeface="Calibri" charset="0"/>
                </a:rPr>
                <a:t>26%</a:t>
              </a:r>
              <a:endParaRPr lang="en-US" dirty="0">
                <a:solidFill>
                  <a:srgbClr val="000000"/>
                </a:solidFill>
                <a:latin typeface="Calibri" charset="0"/>
              </a:endParaRPr>
            </a:p>
          </p:txBody>
        </p:sp>
        <p:sp>
          <p:nvSpPr>
            <p:cNvPr id="61457" name="TextBox 35"/>
            <p:cNvSpPr txBox="1">
              <a:spLocks noChangeArrowheads="1"/>
            </p:cNvSpPr>
            <p:nvPr/>
          </p:nvSpPr>
          <p:spPr bwMode="auto">
            <a:xfrm>
              <a:off x="3962400" y="2667000"/>
              <a:ext cx="785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dirty="0" smtClean="0">
                  <a:solidFill>
                    <a:srgbClr val="000000"/>
                  </a:solidFill>
                  <a:latin typeface="Calibri" charset="0"/>
                </a:rPr>
                <a:t>19%</a:t>
              </a:r>
              <a:endParaRPr lang="en-US" dirty="0">
                <a:solidFill>
                  <a:srgbClr val="000000"/>
                </a:solidFill>
                <a:latin typeface="Calibri" charset="0"/>
              </a:endParaRPr>
            </a:p>
          </p:txBody>
        </p:sp>
        <p:sp>
          <p:nvSpPr>
            <p:cNvPr id="61458" name="TextBox 36"/>
            <p:cNvSpPr txBox="1">
              <a:spLocks noChangeArrowheads="1"/>
            </p:cNvSpPr>
            <p:nvPr/>
          </p:nvSpPr>
          <p:spPr bwMode="auto">
            <a:xfrm>
              <a:off x="3962400" y="3505200"/>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dirty="0" smtClean="0">
                  <a:solidFill>
                    <a:srgbClr val="000000"/>
                  </a:solidFill>
                  <a:latin typeface="Calibri" charset="0"/>
                </a:rPr>
                <a:t>13%</a:t>
              </a:r>
              <a:endParaRPr lang="en-US" dirty="0">
                <a:solidFill>
                  <a:srgbClr val="000000"/>
                </a:solidFill>
                <a:latin typeface="Calibri" charset="0"/>
              </a:endParaRPr>
            </a:p>
          </p:txBody>
        </p:sp>
        <p:sp>
          <p:nvSpPr>
            <p:cNvPr id="61459" name="TextBox 37"/>
            <p:cNvSpPr txBox="1">
              <a:spLocks noChangeArrowheads="1"/>
            </p:cNvSpPr>
            <p:nvPr/>
          </p:nvSpPr>
          <p:spPr bwMode="auto">
            <a:xfrm>
              <a:off x="3962400" y="44958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dirty="0" smtClean="0">
                  <a:solidFill>
                    <a:srgbClr val="000000"/>
                  </a:solidFill>
                  <a:latin typeface="Calibri" charset="0"/>
                </a:rPr>
                <a:t>7%</a:t>
              </a:r>
              <a:endParaRPr lang="en-US" dirty="0">
                <a:solidFill>
                  <a:srgbClr val="000000"/>
                </a:solidFill>
                <a:latin typeface="Calibri" charset="0"/>
              </a:endParaRPr>
            </a:p>
          </p:txBody>
        </p:sp>
        <p:sp>
          <p:nvSpPr>
            <p:cNvPr id="61460" name="TextBox 38"/>
            <p:cNvSpPr txBox="1">
              <a:spLocks noChangeArrowheads="1"/>
            </p:cNvSpPr>
            <p:nvPr/>
          </p:nvSpPr>
          <p:spPr bwMode="auto">
            <a:xfrm>
              <a:off x="4038600" y="53340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dirty="0" smtClean="0">
                  <a:solidFill>
                    <a:srgbClr val="000000"/>
                  </a:solidFill>
                  <a:latin typeface="Calibri" charset="0"/>
                </a:rPr>
                <a:t>6%</a:t>
              </a:r>
              <a:endParaRPr lang="en-US" dirty="0">
                <a:solidFill>
                  <a:srgbClr val="000000"/>
                </a:solidFill>
                <a:latin typeface="Calibri" charset="0"/>
              </a:endParaRPr>
            </a:p>
          </p:txBody>
        </p:sp>
      </p:grpSp>
      <p:sp>
        <p:nvSpPr>
          <p:cNvPr id="61461" name="TextBox 39"/>
          <p:cNvSpPr txBox="1">
            <a:spLocks noChangeArrowheads="1"/>
          </p:cNvSpPr>
          <p:nvPr/>
        </p:nvSpPr>
        <p:spPr bwMode="auto">
          <a:xfrm rot="-5400000">
            <a:off x="7642226" y="4195762"/>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a:solidFill>
                  <a:srgbClr val="000000"/>
                </a:solidFill>
                <a:latin typeface="Calibri" charset="0"/>
              </a:rPr>
              <a:t>© STAF Project,</a:t>
            </a:r>
          </a:p>
          <a:p>
            <a:pPr eaLnBrk="1" hangingPunct="1"/>
            <a:r>
              <a:rPr lang="en-US" sz="1400">
                <a:solidFill>
                  <a:srgbClr val="000000"/>
                </a:solidFill>
                <a:latin typeface="Calibri" charset="0"/>
              </a:rPr>
              <a:t>Yale University, 2010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3" name="Title 1"/>
          <p:cNvSpPr>
            <a:spLocks noGrp="1"/>
          </p:cNvSpPr>
          <p:nvPr>
            <p:ph type="title"/>
          </p:nvPr>
        </p:nvSpPr>
        <p:spPr>
          <a:xfrm>
            <a:off x="914400" y="274638"/>
            <a:ext cx="7924800" cy="1143000"/>
          </a:xfrm>
        </p:spPr>
        <p:txBody>
          <a:bodyPr/>
          <a:lstStyle/>
          <a:p>
            <a:pPr algn="l" eaLnBrk="1" hangingPunct="1"/>
            <a:r>
              <a:rPr lang="en-US" sz="3200" b="1" dirty="0" smtClean="0">
                <a:solidFill>
                  <a:srgbClr val="002060"/>
                </a:solidFill>
              </a:rPr>
              <a:t>Substitutability</a:t>
            </a:r>
            <a:r>
              <a:rPr lang="en-US" sz="3200" b="1" dirty="0" smtClean="0"/>
              <a:t> </a:t>
            </a:r>
            <a:r>
              <a:rPr lang="en-US" sz="3200" dirty="0" smtClean="0">
                <a:solidFill>
                  <a:srgbClr val="953735"/>
                </a:solidFill>
              </a:rPr>
              <a:t/>
            </a:r>
            <a:br>
              <a:rPr lang="en-US" sz="3200" dirty="0" smtClean="0">
                <a:solidFill>
                  <a:srgbClr val="953735"/>
                </a:solidFill>
              </a:rPr>
            </a:br>
            <a:r>
              <a:rPr lang="en-US" sz="2000" i="1" dirty="0" smtClean="0"/>
              <a:t>Copper Example, Stage 2 –Identify and Rate Best Substitute for Each Use</a:t>
            </a:r>
          </a:p>
        </p:txBody>
      </p:sp>
      <p:grpSp>
        <p:nvGrpSpPr>
          <p:cNvPr id="8" name="Group 67"/>
          <p:cNvGrpSpPr/>
          <p:nvPr/>
        </p:nvGrpSpPr>
        <p:grpSpPr>
          <a:xfrm>
            <a:off x="152400" y="1639888"/>
            <a:ext cx="8839200" cy="3959443"/>
            <a:chOff x="152400" y="1639888"/>
            <a:chExt cx="8839200" cy="3959443"/>
          </a:xfrm>
        </p:grpSpPr>
        <p:sp>
          <p:nvSpPr>
            <p:cNvPr id="2" name="Rectangle 1"/>
            <p:cNvSpPr/>
            <p:nvPr/>
          </p:nvSpPr>
          <p:spPr>
            <a:xfrm>
              <a:off x="3761715" y="1639888"/>
              <a:ext cx="1179968"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0000"/>
                  </a:solidFill>
                  <a:ea typeface="ＭＳ Ｐゴシック" charset="-128"/>
                </a:rPr>
                <a:t>Electrical</a:t>
              </a:r>
              <a:endParaRPr lang="en-US" b="1" dirty="0">
                <a:solidFill>
                  <a:srgbClr val="000000"/>
                </a:solidFill>
                <a:ea typeface="ＭＳ Ｐゴシック" charset="-128"/>
              </a:endParaRPr>
            </a:p>
          </p:txBody>
        </p:sp>
        <p:sp>
          <p:nvSpPr>
            <p:cNvPr id="3" name="Rectangle 2"/>
            <p:cNvSpPr/>
            <p:nvPr/>
          </p:nvSpPr>
          <p:spPr>
            <a:xfrm>
              <a:off x="3900535" y="2667000"/>
              <a:ext cx="902329" cy="533400"/>
            </a:xfrm>
            <a:prstGeom prst="rect">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000000"/>
                  </a:solidFill>
                  <a:ea typeface="ＭＳ Ｐゴシック" charset="-128"/>
                </a:rPr>
                <a:t>Al</a:t>
              </a:r>
            </a:p>
          </p:txBody>
        </p:sp>
        <p:sp>
          <p:nvSpPr>
            <p:cNvPr id="4" name="Rectangle 3"/>
            <p:cNvSpPr/>
            <p:nvPr/>
          </p:nvSpPr>
          <p:spPr>
            <a:xfrm>
              <a:off x="4664044" y="4002088"/>
              <a:ext cx="902329" cy="914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00"/>
                  </a:solidFill>
                  <a:ea typeface="ＭＳ Ｐゴシック" charset="-128"/>
                </a:rPr>
                <a:t>Envir.</a:t>
              </a:r>
            </a:p>
            <a:p>
              <a:pPr algn="ctr">
                <a:defRPr/>
              </a:pPr>
              <a:r>
                <a:rPr lang="en-US" b="1">
                  <a:solidFill>
                    <a:srgbClr val="000000"/>
                  </a:solidFill>
                  <a:ea typeface="ＭＳ Ｐゴシック" charset="-128"/>
                </a:rPr>
                <a:t>Ratio</a:t>
              </a:r>
            </a:p>
          </p:txBody>
        </p:sp>
        <p:sp>
          <p:nvSpPr>
            <p:cNvPr id="5" name="Rectangle 4"/>
            <p:cNvSpPr/>
            <p:nvPr/>
          </p:nvSpPr>
          <p:spPr>
            <a:xfrm>
              <a:off x="6260471" y="4002088"/>
              <a:ext cx="902329" cy="914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00"/>
                  </a:solidFill>
                  <a:ea typeface="ＭＳ Ｐゴシック" charset="-128"/>
                </a:rPr>
                <a:t>Price</a:t>
              </a:r>
            </a:p>
            <a:p>
              <a:pPr algn="ctr">
                <a:defRPr/>
              </a:pPr>
              <a:r>
                <a:rPr lang="en-US" b="1">
                  <a:solidFill>
                    <a:srgbClr val="000000"/>
                  </a:solidFill>
                  <a:ea typeface="ＭＳ Ｐゴシック" charset="-128"/>
                </a:rPr>
                <a:t>Ratio</a:t>
              </a:r>
            </a:p>
          </p:txBody>
        </p:sp>
        <p:sp>
          <p:nvSpPr>
            <p:cNvPr id="6" name="Rectangle 5"/>
            <p:cNvSpPr/>
            <p:nvPr/>
          </p:nvSpPr>
          <p:spPr>
            <a:xfrm>
              <a:off x="1332368" y="4002088"/>
              <a:ext cx="971739" cy="914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00"/>
                  </a:solidFill>
                  <a:ea typeface="ＭＳ Ｐゴシック" charset="-128"/>
                </a:rPr>
                <a:t>Perfor-</a:t>
              </a:r>
            </a:p>
            <a:p>
              <a:pPr algn="ctr">
                <a:defRPr/>
              </a:pPr>
              <a:r>
                <a:rPr lang="en-US" b="1">
                  <a:solidFill>
                    <a:srgbClr val="000000"/>
                  </a:solidFill>
                  <a:ea typeface="ＭＳ Ｐゴシック" charset="-128"/>
                </a:rPr>
                <a:t>mance</a:t>
              </a:r>
            </a:p>
          </p:txBody>
        </p:sp>
        <p:sp>
          <p:nvSpPr>
            <p:cNvPr id="7" name="Rectangle 6"/>
            <p:cNvSpPr/>
            <p:nvPr/>
          </p:nvSpPr>
          <p:spPr>
            <a:xfrm>
              <a:off x="2998206" y="4002088"/>
              <a:ext cx="902329" cy="914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00"/>
                  </a:solidFill>
                  <a:ea typeface="ＭＳ Ｐゴシック" charset="-128"/>
                </a:rPr>
                <a:t>Supply</a:t>
              </a:r>
            </a:p>
            <a:p>
              <a:pPr algn="ctr">
                <a:defRPr/>
              </a:pPr>
              <a:r>
                <a:rPr lang="en-US" b="1">
                  <a:solidFill>
                    <a:srgbClr val="000000"/>
                  </a:solidFill>
                  <a:ea typeface="ＭＳ Ｐゴシック" charset="-128"/>
                </a:rPr>
                <a:t>Risk</a:t>
              </a:r>
            </a:p>
          </p:txBody>
        </p:sp>
        <p:sp>
          <p:nvSpPr>
            <p:cNvPr id="62472" name="TextBox 9"/>
            <p:cNvSpPr txBox="1">
              <a:spLocks noChangeArrowheads="1"/>
            </p:cNvSpPr>
            <p:nvPr/>
          </p:nvSpPr>
          <p:spPr bwMode="auto">
            <a:xfrm>
              <a:off x="2442927" y="1792288"/>
              <a:ext cx="117996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b="1">
                  <a:solidFill>
                    <a:srgbClr val="000000"/>
                  </a:solidFill>
                  <a:latin typeface="Calibri" charset="0"/>
                </a:rPr>
                <a:t>Major use</a:t>
              </a:r>
            </a:p>
          </p:txBody>
        </p:sp>
        <p:sp>
          <p:nvSpPr>
            <p:cNvPr id="62473" name="TextBox 10"/>
            <p:cNvSpPr txBox="1">
              <a:spLocks noChangeArrowheads="1"/>
            </p:cNvSpPr>
            <p:nvPr/>
          </p:nvSpPr>
          <p:spPr bwMode="auto">
            <a:xfrm>
              <a:off x="2304107" y="2514600"/>
              <a:ext cx="1527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b="1" dirty="0">
                  <a:solidFill>
                    <a:srgbClr val="000000"/>
                  </a:solidFill>
                  <a:latin typeface="Calibri" charset="0"/>
                </a:rPr>
                <a:t>Identify best</a:t>
              </a:r>
            </a:p>
            <a:p>
              <a:pPr eaLnBrk="1" hangingPunct="1"/>
              <a:r>
                <a:rPr lang="en-US" b="1" dirty="0">
                  <a:solidFill>
                    <a:srgbClr val="000000"/>
                  </a:solidFill>
                  <a:latin typeface="Calibri" charset="0"/>
                </a:rPr>
                <a:t>substitute</a:t>
              </a:r>
            </a:p>
          </p:txBody>
        </p:sp>
        <p:sp>
          <p:nvSpPr>
            <p:cNvPr id="62474" name="TextBox 11"/>
            <p:cNvSpPr txBox="1">
              <a:spLocks noChangeArrowheads="1"/>
            </p:cNvSpPr>
            <p:nvPr/>
          </p:nvSpPr>
          <p:spPr bwMode="auto">
            <a:xfrm>
              <a:off x="152400" y="4154488"/>
              <a:ext cx="117273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b="1">
                  <a:solidFill>
                    <a:srgbClr val="000000"/>
                  </a:solidFill>
                  <a:latin typeface="Calibri" charset="0"/>
                </a:rPr>
                <a:t>Evaluate</a:t>
              </a:r>
            </a:p>
            <a:p>
              <a:pPr eaLnBrk="1" hangingPunct="1"/>
              <a:r>
                <a:rPr lang="en-US" b="1">
                  <a:solidFill>
                    <a:srgbClr val="000000"/>
                  </a:solidFill>
                  <a:latin typeface="Calibri" charset="0"/>
                </a:rPr>
                <a:t>substitute</a:t>
              </a:r>
            </a:p>
          </p:txBody>
        </p:sp>
        <p:sp>
          <p:nvSpPr>
            <p:cNvPr id="62475" name="TextBox 12"/>
            <p:cNvSpPr txBox="1">
              <a:spLocks noChangeArrowheads="1"/>
            </p:cNvSpPr>
            <p:nvPr/>
          </p:nvSpPr>
          <p:spPr bwMode="auto">
            <a:xfrm>
              <a:off x="1526138" y="4953000"/>
              <a:ext cx="7465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b="1" dirty="0">
                  <a:solidFill>
                    <a:srgbClr val="000000"/>
                  </a:solidFill>
                  <a:latin typeface="Calibri" charset="0"/>
                </a:rPr>
                <a:t>Poor</a:t>
              </a:r>
            </a:p>
            <a:p>
              <a:pPr eaLnBrk="1" hangingPunct="1"/>
              <a:r>
                <a:rPr lang="en-US" b="1" dirty="0">
                  <a:solidFill>
                    <a:srgbClr val="000000"/>
                  </a:solidFill>
                  <a:latin typeface="Calibri" charset="0"/>
                </a:rPr>
                <a:t>87/100               </a:t>
              </a:r>
              <a:r>
                <a:rPr lang="en-US" b="1" dirty="0" smtClean="0">
                  <a:solidFill>
                    <a:srgbClr val="000000"/>
                  </a:solidFill>
                  <a:latin typeface="Calibri" charset="0"/>
                </a:rPr>
                <a:t>  </a:t>
              </a:r>
              <a:r>
                <a:rPr lang="en-US" b="1" dirty="0">
                  <a:solidFill>
                    <a:srgbClr val="000000"/>
                  </a:solidFill>
                  <a:latin typeface="Calibri" charset="0"/>
                </a:rPr>
                <a:t>33/100                   </a:t>
              </a:r>
              <a:r>
                <a:rPr lang="en-US" b="1" dirty="0" smtClean="0">
                  <a:solidFill>
                    <a:srgbClr val="000000"/>
                  </a:solidFill>
                  <a:latin typeface="Calibri" charset="0"/>
                </a:rPr>
                <a:t>48/100                 17/100                52/100</a:t>
              </a:r>
              <a:endParaRPr lang="en-US" b="1" dirty="0">
                <a:solidFill>
                  <a:srgbClr val="000000"/>
                </a:solidFill>
                <a:latin typeface="Calibri" charset="0"/>
              </a:endParaRPr>
            </a:p>
          </p:txBody>
        </p:sp>
        <p:cxnSp>
          <p:nvCxnSpPr>
            <p:cNvPr id="12" name="Straight Arrow Connector 11"/>
            <p:cNvCxnSpPr>
              <a:stCxn id="2" idx="2"/>
              <a:endCxn id="3" idx="0"/>
            </p:cNvCxnSpPr>
            <p:nvPr/>
          </p:nvCxnSpPr>
          <p:spPr>
            <a:xfrm rot="5400000">
              <a:off x="4181766" y="2495621"/>
              <a:ext cx="341312" cy="14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18238" y="3581400"/>
              <a:ext cx="641136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829343" y="3581402"/>
              <a:ext cx="1447" cy="4206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 idx="0"/>
            </p:cNvCxnSpPr>
            <p:nvPr/>
          </p:nvCxnSpPr>
          <p:spPr>
            <a:xfrm flipH="1">
              <a:off x="3449370" y="3581400"/>
              <a:ext cx="3948" cy="420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0"/>
            </p:cNvCxnSpPr>
            <p:nvPr/>
          </p:nvCxnSpPr>
          <p:spPr>
            <a:xfrm>
              <a:off x="5107311" y="3581399"/>
              <a:ext cx="7897" cy="4206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77625" y="3581400"/>
              <a:ext cx="0" cy="4222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4147060" y="3370334"/>
              <a:ext cx="341313" cy="14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772400" y="4038600"/>
              <a:ext cx="914400" cy="838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0000"/>
                  </a:solidFill>
                  <a:ea typeface="ＭＳ Ｐゴシック" charset="-128"/>
                </a:rPr>
                <a:t>Import</a:t>
              </a:r>
              <a:endParaRPr lang="en-US" b="1" dirty="0">
                <a:solidFill>
                  <a:srgbClr val="000000"/>
                </a:solidFill>
                <a:ea typeface="ＭＳ Ｐゴシック" charset="-128"/>
              </a:endParaRPr>
            </a:p>
            <a:p>
              <a:pPr algn="ctr">
                <a:defRPr/>
              </a:pPr>
              <a:r>
                <a:rPr lang="en-US" b="1" dirty="0">
                  <a:solidFill>
                    <a:srgbClr val="000000"/>
                  </a:solidFill>
                  <a:ea typeface="ＭＳ Ｐゴシック" charset="-128"/>
                </a:rPr>
                <a:t>Ratio</a:t>
              </a:r>
            </a:p>
          </p:txBody>
        </p:sp>
        <p:cxnSp>
          <p:nvCxnSpPr>
            <p:cNvPr id="65" name="Straight Arrow Connector 64"/>
            <p:cNvCxnSpPr>
              <a:endCxn id="63" idx="0"/>
            </p:cNvCxnSpPr>
            <p:nvPr/>
          </p:nvCxnSpPr>
          <p:spPr>
            <a:xfrm rot="5400000">
              <a:off x="8001001" y="3809998"/>
              <a:ext cx="457201"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Right Arrow 22"/>
          <p:cNvSpPr/>
          <p:nvPr/>
        </p:nvSpPr>
        <p:spPr>
          <a:xfrm>
            <a:off x="3657600" y="2743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rgbClr val="002060"/>
                </a:solidFill>
              </a:rPr>
              <a:t>The Substitute Performance of Metals</a:t>
            </a:r>
            <a:endParaRPr lang="en-US" sz="3600" dirty="0">
              <a:solidFill>
                <a:srgbClr val="002060"/>
              </a:solidFill>
            </a:endParaRPr>
          </a:p>
        </p:txBody>
      </p:sp>
      <p:pic>
        <p:nvPicPr>
          <p:cNvPr id="3074" name="Picture 1"/>
          <p:cNvPicPr>
            <a:picLocks noChangeAspect="1" noChangeArrowheads="1"/>
          </p:cNvPicPr>
          <p:nvPr/>
        </p:nvPicPr>
        <p:blipFill>
          <a:blip r:embed="rId2">
            <a:clrChange>
              <a:clrFrom>
                <a:srgbClr val="BFBFBF"/>
              </a:clrFrom>
              <a:clrTo>
                <a:srgbClr val="BFBFBF">
                  <a:alpha val="0"/>
                </a:srgbClr>
              </a:clrTo>
            </a:clrChange>
          </a:blip>
          <a:srcRect/>
          <a:stretch>
            <a:fillRect/>
          </a:stretch>
        </p:blipFill>
        <p:spPr bwMode="auto">
          <a:xfrm>
            <a:off x="533400" y="838200"/>
            <a:ext cx="8001000" cy="5029200"/>
          </a:xfrm>
          <a:prstGeom prst="rect">
            <a:avLst/>
          </a:prstGeom>
          <a:noFill/>
        </p:spPr>
      </p:pic>
      <p:grpSp>
        <p:nvGrpSpPr>
          <p:cNvPr id="4" name="Group 3"/>
          <p:cNvGrpSpPr>
            <a:grpSpLocks noChangeAspect="1"/>
          </p:cNvGrpSpPr>
          <p:nvPr/>
        </p:nvGrpSpPr>
        <p:grpSpPr>
          <a:xfrm>
            <a:off x="3070711" y="6052356"/>
            <a:ext cx="3141892" cy="653244"/>
            <a:chOff x="3276600" y="4495354"/>
            <a:chExt cx="2894795" cy="550723"/>
          </a:xfrm>
        </p:grpSpPr>
        <p:pic>
          <p:nvPicPr>
            <p:cNvPr id="5" name="Picture 4"/>
            <p:cNvPicPr>
              <a:picLocks noChangeAspect="1" noChangeArrowheads="1"/>
            </p:cNvPicPr>
            <p:nvPr/>
          </p:nvPicPr>
          <p:blipFill>
            <a:blip r:embed="rId3" cstate="print"/>
            <a:srcRect/>
            <a:stretch>
              <a:fillRect/>
            </a:stretch>
          </p:blipFill>
          <p:spPr bwMode="auto">
            <a:xfrm>
              <a:off x="3460786" y="4693640"/>
              <a:ext cx="2450592" cy="120338"/>
            </a:xfrm>
            <a:prstGeom prst="rect">
              <a:avLst/>
            </a:prstGeom>
            <a:noFill/>
            <a:ln w="9525">
              <a:noFill/>
              <a:miter lim="800000"/>
              <a:headEnd/>
              <a:tailEnd/>
            </a:ln>
          </p:spPr>
        </p:pic>
        <p:grpSp>
          <p:nvGrpSpPr>
            <p:cNvPr id="6" name="Group 5"/>
            <p:cNvGrpSpPr/>
            <p:nvPr/>
          </p:nvGrpSpPr>
          <p:grpSpPr>
            <a:xfrm>
              <a:off x="3276600" y="4495354"/>
              <a:ext cx="2894795" cy="550723"/>
              <a:chOff x="3090672" y="3120777"/>
              <a:chExt cx="2894795" cy="550723"/>
            </a:xfrm>
          </p:grpSpPr>
          <p:sp>
            <p:nvSpPr>
              <p:cNvPr id="7" name="TextBox 9"/>
              <p:cNvSpPr txBox="1"/>
              <p:nvPr/>
            </p:nvSpPr>
            <p:spPr>
              <a:xfrm>
                <a:off x="3125724" y="3120777"/>
                <a:ext cx="2743200" cy="2335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Score Scale</a:t>
                </a:r>
                <a:endParaRPr lang="en-US" sz="1200" b="1" dirty="0"/>
              </a:p>
            </p:txBody>
          </p:sp>
          <p:grpSp>
            <p:nvGrpSpPr>
              <p:cNvPr id="8" name="Group 7"/>
              <p:cNvGrpSpPr/>
              <p:nvPr/>
            </p:nvGrpSpPr>
            <p:grpSpPr>
              <a:xfrm>
                <a:off x="3090672" y="3337560"/>
                <a:ext cx="2894795" cy="333940"/>
                <a:chOff x="3090672" y="3337560"/>
                <a:chExt cx="2894795" cy="333940"/>
              </a:xfrm>
            </p:grpSpPr>
            <p:cxnSp>
              <p:nvCxnSpPr>
                <p:cNvPr id="9" name="Straight Connector 8"/>
                <p:cNvCxnSpPr/>
                <p:nvPr/>
              </p:nvCxnSpPr>
              <p:spPr>
                <a:xfrm>
                  <a:off x="3270504" y="3429000"/>
                  <a:ext cx="2450592"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3090672" y="3426768"/>
                  <a:ext cx="2894795" cy="244732"/>
                  <a:chOff x="3124200" y="3426768"/>
                  <a:chExt cx="2894795" cy="244732"/>
                </a:xfrm>
              </p:grpSpPr>
              <p:sp>
                <p:nvSpPr>
                  <p:cNvPr id="33" name="TextBox 35"/>
                  <p:cNvSpPr txBox="1"/>
                  <p:nvPr/>
                </p:nvSpPr>
                <p:spPr>
                  <a:xfrm>
                    <a:off x="3572866" y="3426768"/>
                    <a:ext cx="4572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20</a:t>
                    </a:r>
                    <a:endParaRPr lang="en-US" sz="900" dirty="0"/>
                  </a:p>
                </p:txBody>
              </p:sp>
              <p:sp>
                <p:nvSpPr>
                  <p:cNvPr id="34" name="TextBox 36"/>
                  <p:cNvSpPr txBox="1"/>
                  <p:nvPr/>
                </p:nvSpPr>
                <p:spPr>
                  <a:xfrm>
                    <a:off x="4056888" y="3429000"/>
                    <a:ext cx="4572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40</a:t>
                    </a:r>
                    <a:endParaRPr lang="en-US" sz="900" dirty="0"/>
                  </a:p>
                </p:txBody>
              </p:sp>
              <p:sp>
                <p:nvSpPr>
                  <p:cNvPr id="35" name="TextBox 37"/>
                  <p:cNvSpPr txBox="1"/>
                  <p:nvPr/>
                </p:nvSpPr>
                <p:spPr>
                  <a:xfrm>
                    <a:off x="4340352"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50</a:t>
                    </a:r>
                    <a:endParaRPr lang="en-US" sz="900" dirty="0"/>
                  </a:p>
                </p:txBody>
              </p:sp>
              <p:sp>
                <p:nvSpPr>
                  <p:cNvPr id="36" name="TextBox 38"/>
                  <p:cNvSpPr txBox="1"/>
                  <p:nvPr/>
                </p:nvSpPr>
                <p:spPr>
                  <a:xfrm>
                    <a:off x="3855720"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30</a:t>
                    </a:r>
                    <a:endParaRPr lang="en-US" sz="900" dirty="0"/>
                  </a:p>
                </p:txBody>
              </p:sp>
              <p:sp>
                <p:nvSpPr>
                  <p:cNvPr id="37" name="TextBox 39"/>
                  <p:cNvSpPr txBox="1"/>
                  <p:nvPr/>
                </p:nvSpPr>
                <p:spPr>
                  <a:xfrm>
                    <a:off x="4587240"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60</a:t>
                    </a:r>
                    <a:endParaRPr lang="en-US" sz="900" dirty="0"/>
                  </a:p>
                </p:txBody>
              </p:sp>
              <p:sp>
                <p:nvSpPr>
                  <p:cNvPr id="38" name="TextBox 40"/>
                  <p:cNvSpPr txBox="1"/>
                  <p:nvPr/>
                </p:nvSpPr>
                <p:spPr>
                  <a:xfrm>
                    <a:off x="5071264"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80</a:t>
                    </a:r>
                    <a:endParaRPr lang="en-US" sz="900" dirty="0"/>
                  </a:p>
                </p:txBody>
              </p:sp>
              <p:sp>
                <p:nvSpPr>
                  <p:cNvPr id="39" name="TextBox 41"/>
                  <p:cNvSpPr txBox="1"/>
                  <p:nvPr/>
                </p:nvSpPr>
                <p:spPr>
                  <a:xfrm>
                    <a:off x="5318760"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90</a:t>
                    </a:r>
                    <a:endParaRPr lang="en-US" sz="900" dirty="0"/>
                  </a:p>
                </p:txBody>
              </p:sp>
              <p:sp>
                <p:nvSpPr>
                  <p:cNvPr id="40" name="TextBox 42"/>
                  <p:cNvSpPr txBox="1"/>
                  <p:nvPr/>
                </p:nvSpPr>
                <p:spPr>
                  <a:xfrm>
                    <a:off x="5556504" y="3429001"/>
                    <a:ext cx="462491" cy="2424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100</a:t>
                    </a:r>
                    <a:endParaRPr lang="en-US" sz="900" dirty="0"/>
                  </a:p>
                </p:txBody>
              </p:sp>
              <p:sp>
                <p:nvSpPr>
                  <p:cNvPr id="41" name="TextBox 43"/>
                  <p:cNvSpPr txBox="1"/>
                  <p:nvPr/>
                </p:nvSpPr>
                <p:spPr>
                  <a:xfrm>
                    <a:off x="4824984"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70</a:t>
                    </a:r>
                    <a:endParaRPr lang="en-US" sz="900" dirty="0"/>
                  </a:p>
                </p:txBody>
              </p:sp>
              <p:sp>
                <p:nvSpPr>
                  <p:cNvPr id="42" name="TextBox 44"/>
                  <p:cNvSpPr txBox="1"/>
                  <p:nvPr/>
                </p:nvSpPr>
                <p:spPr>
                  <a:xfrm>
                    <a:off x="3361944"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10</a:t>
                    </a:r>
                    <a:endParaRPr lang="en-US" sz="900" dirty="0"/>
                  </a:p>
                </p:txBody>
              </p:sp>
              <p:sp>
                <p:nvSpPr>
                  <p:cNvPr id="43" name="TextBox 45"/>
                  <p:cNvSpPr txBox="1"/>
                  <p:nvPr/>
                </p:nvSpPr>
                <p:spPr>
                  <a:xfrm>
                    <a:off x="3124200"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0</a:t>
                    </a:r>
                    <a:endParaRPr lang="en-US" sz="900" dirty="0"/>
                  </a:p>
                </p:txBody>
              </p:sp>
            </p:grpSp>
            <p:grpSp>
              <p:nvGrpSpPr>
                <p:cNvPr id="11" name="Group 10"/>
                <p:cNvGrpSpPr/>
                <p:nvPr/>
              </p:nvGrpSpPr>
              <p:grpSpPr>
                <a:xfrm>
                  <a:off x="3276600" y="3337560"/>
                  <a:ext cx="2438400" cy="91440"/>
                  <a:chOff x="3276600" y="3337560"/>
                  <a:chExt cx="2438400" cy="91440"/>
                </a:xfrm>
              </p:grpSpPr>
              <p:cxnSp>
                <p:nvCxnSpPr>
                  <p:cNvPr id="12" name="Straight Connector 11"/>
                  <p:cNvCxnSpPr/>
                  <p:nvPr/>
                </p:nvCxnSpPr>
                <p:spPr>
                  <a:xfrm rot="5400000" flipH="1" flipV="1">
                    <a:off x="323088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flipH="1" flipV="1">
                    <a:off x="337566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rot="5400000" flipH="1" flipV="1">
                    <a:off x="347472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rot="5400000" flipH="1" flipV="1">
                    <a:off x="361950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5400000" flipH="1" flipV="1">
                    <a:off x="386334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5400000" flipH="1" flipV="1">
                    <a:off x="410718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5400000" flipH="1" flipV="1">
                    <a:off x="435102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5400000" flipH="1" flipV="1">
                    <a:off x="445008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5400000" flipH="1" flipV="1">
                    <a:off x="459486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rot="5400000" flipH="1" flipV="1">
                    <a:off x="469392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flipH="1" flipV="1">
                    <a:off x="483870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rot="5400000" flipH="1" flipV="1">
                    <a:off x="493776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5400000" flipH="1" flipV="1">
                    <a:off x="508254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rot="5400000" flipH="1" flipV="1">
                    <a:off x="518160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rot="5400000" flipH="1" flipV="1">
                    <a:off x="532638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5400000" flipH="1" flipV="1">
                    <a:off x="542544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rot="5400000" flipH="1" flipV="1">
                    <a:off x="566928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rot="5400000" flipH="1" flipV="1">
                    <a:off x="557022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rot="5400000" flipH="1" flipV="1">
                    <a:off x="371856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rot="5400000" flipH="1" flipV="1">
                    <a:off x="396240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rot="5400000" flipH="1" flipV="1">
                    <a:off x="4206240" y="3383280"/>
                    <a:ext cx="91440" cy="0"/>
                  </a:xfrm>
                  <a:prstGeom prst="line">
                    <a:avLst/>
                  </a:prstGeom>
                </p:spPr>
                <p:style>
                  <a:lnRef idx="1">
                    <a:schemeClr val="dk1"/>
                  </a:lnRef>
                  <a:fillRef idx="0">
                    <a:schemeClr val="dk1"/>
                  </a:fillRef>
                  <a:effectRef idx="0">
                    <a:schemeClr val="dk1"/>
                  </a:effectRef>
                  <a:fontRef idx="minor">
                    <a:schemeClr val="tx1"/>
                  </a:fontRef>
                </p:style>
              </p:cxnSp>
            </p:grpSp>
          </p:grpSp>
        </p:grpSp>
      </p:grpSp>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3352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0" y="401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7" name="TextBox 46"/>
          <p:cNvSpPr txBox="1"/>
          <p:nvPr/>
        </p:nvSpPr>
        <p:spPr>
          <a:xfrm>
            <a:off x="228600" y="6172200"/>
            <a:ext cx="2566728" cy="584775"/>
          </a:xfrm>
          <a:prstGeom prst="rect">
            <a:avLst/>
          </a:prstGeom>
          <a:noFill/>
        </p:spPr>
        <p:txBody>
          <a:bodyPr wrap="none" rtlCol="0">
            <a:spAutoFit/>
          </a:bodyPr>
          <a:lstStyle/>
          <a:p>
            <a:r>
              <a:rPr lang="en-US" sz="1600" dirty="0" smtClean="0"/>
              <a:t>T.E. Graedel et al., </a:t>
            </a:r>
            <a:r>
              <a:rPr lang="en-US" sz="1600" i="1" dirty="0" smtClean="0"/>
              <a:t>PNAS</a:t>
            </a:r>
            <a:r>
              <a:rPr lang="en-US" sz="1600" dirty="0" smtClean="0"/>
              <a:t>,</a:t>
            </a:r>
          </a:p>
          <a:p>
            <a:r>
              <a:rPr lang="en-US" sz="1600" dirty="0" smtClean="0"/>
              <a:t>10.1073, 1312752110, 2013.</a:t>
            </a:r>
            <a:endParaRPr lang="en-US"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04800"/>
            <a:ext cx="7772400" cy="762000"/>
          </a:xfrm>
        </p:spPr>
        <p:txBody>
          <a:bodyPr>
            <a:normAutofit fontScale="90000"/>
          </a:bodyPr>
          <a:lstStyle/>
          <a:p>
            <a:r>
              <a:rPr lang="en-US" dirty="0" smtClean="0">
                <a:solidFill>
                  <a:srgbClr val="002060"/>
                </a:solidFill>
              </a:rPr>
              <a:t>Metal Substitutability Conclusions</a:t>
            </a:r>
          </a:p>
        </p:txBody>
      </p:sp>
      <p:sp>
        <p:nvSpPr>
          <p:cNvPr id="24579" name="Content Placeholder 2"/>
          <p:cNvSpPr>
            <a:spLocks noGrp="1"/>
          </p:cNvSpPr>
          <p:nvPr>
            <p:ph idx="1"/>
          </p:nvPr>
        </p:nvSpPr>
        <p:spPr>
          <a:xfrm>
            <a:off x="685800" y="1295400"/>
            <a:ext cx="7772400" cy="4800600"/>
          </a:xfrm>
        </p:spPr>
        <p:txBody>
          <a:bodyPr>
            <a:normAutofit/>
          </a:bodyPr>
          <a:lstStyle/>
          <a:p>
            <a:r>
              <a:rPr lang="en-US" dirty="0" smtClean="0"/>
              <a:t>For more than a dozen metals (including Cu, Cr, </a:t>
            </a:r>
            <a:r>
              <a:rPr lang="en-US" dirty="0" err="1" smtClean="0"/>
              <a:t>Mn</a:t>
            </a:r>
            <a:r>
              <a:rPr lang="en-US" dirty="0" smtClean="0"/>
              <a:t>, </a:t>
            </a:r>
            <a:r>
              <a:rPr lang="en-US" dirty="0" err="1" smtClean="0"/>
              <a:t>Pb</a:t>
            </a:r>
            <a:r>
              <a:rPr lang="en-US" dirty="0" smtClean="0"/>
              <a:t>, Re, </a:t>
            </a:r>
            <a:r>
              <a:rPr lang="en-US" dirty="0" err="1" smtClean="0"/>
              <a:t>Rh</a:t>
            </a:r>
            <a:r>
              <a:rPr lang="en-US" dirty="0" smtClean="0"/>
              <a:t>, </a:t>
            </a:r>
            <a:r>
              <a:rPr lang="en-US" dirty="0" err="1" smtClean="0"/>
              <a:t>Eu</a:t>
            </a:r>
            <a:r>
              <a:rPr lang="en-US" dirty="0" smtClean="0"/>
              <a:t>, </a:t>
            </a:r>
            <a:r>
              <a:rPr lang="en-US" dirty="0" err="1" smtClean="0"/>
              <a:t>Dy</a:t>
            </a:r>
            <a:r>
              <a:rPr lang="en-US" dirty="0" smtClean="0"/>
              <a:t>, Y, </a:t>
            </a:r>
            <a:r>
              <a:rPr lang="en-US" dirty="0" err="1" smtClean="0"/>
              <a:t>Sr</a:t>
            </a:r>
            <a:r>
              <a:rPr lang="en-US" dirty="0" smtClean="0"/>
              <a:t>), </a:t>
            </a:r>
            <a:r>
              <a:rPr lang="en-US" i="1" dirty="0" smtClean="0"/>
              <a:t>no good substitutes</a:t>
            </a:r>
            <a:r>
              <a:rPr lang="en-US" dirty="0" smtClean="0"/>
              <a:t> are presently available for all of their major uses</a:t>
            </a:r>
          </a:p>
          <a:p>
            <a:r>
              <a:rPr lang="en-US" dirty="0" smtClean="0"/>
              <a:t>For </a:t>
            </a:r>
            <a:r>
              <a:rPr lang="en-US" i="1" dirty="0" smtClean="0"/>
              <a:t>absolutely none </a:t>
            </a:r>
            <a:r>
              <a:rPr lang="en-US" dirty="0" smtClean="0"/>
              <a:t>of the 63 metals are exemplary substitutes available for all major uses</a:t>
            </a:r>
          </a:p>
          <a:p>
            <a:r>
              <a:rPr lang="en-US" dirty="0" smtClean="0"/>
              <a:t>Thus, material designs need to be largely transformative rather than incremental</a:t>
            </a:r>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447800"/>
          </a:xfrm>
        </p:spPr>
        <p:txBody>
          <a:bodyPr>
            <a:normAutofit/>
          </a:bodyPr>
          <a:lstStyle/>
          <a:p>
            <a:r>
              <a:rPr lang="en-US" sz="4000" dirty="0" smtClean="0">
                <a:solidFill>
                  <a:srgbClr val="002060"/>
                </a:solidFill>
              </a:rPr>
              <a:t>Assessing </a:t>
            </a:r>
            <a:r>
              <a:rPr lang="en-US" sz="4000" dirty="0" err="1" smtClean="0">
                <a:solidFill>
                  <a:srgbClr val="002060"/>
                </a:solidFill>
              </a:rPr>
              <a:t>Companionality</a:t>
            </a:r>
            <a:endParaRPr lang="en-US" sz="4000" dirty="0">
              <a:solidFill>
                <a:srgbClr val="00206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8"/>
          <p:cNvSpPr txBox="1">
            <a:spLocks noChangeArrowheads="1"/>
          </p:cNvSpPr>
          <p:nvPr/>
        </p:nvSpPr>
        <p:spPr bwMode="auto">
          <a:xfrm>
            <a:off x="304800" y="304800"/>
            <a:ext cx="8761413" cy="584200"/>
          </a:xfrm>
          <a:prstGeom prst="rect">
            <a:avLst/>
          </a:prstGeom>
          <a:noFill/>
          <a:ln w="9525">
            <a:noFill/>
            <a:miter lim="800000"/>
            <a:headEnd/>
            <a:tailEnd/>
          </a:ln>
        </p:spPr>
        <p:txBody>
          <a:bodyPr>
            <a:spAutoFit/>
          </a:bodyPr>
          <a:lstStyle/>
          <a:p>
            <a:r>
              <a:rPr lang="en-US" sz="3200">
                <a:solidFill>
                  <a:srgbClr val="002060"/>
                </a:solidFill>
              </a:rPr>
              <a:t>The Host-Companion Flower Garden of Metals</a:t>
            </a:r>
          </a:p>
        </p:txBody>
      </p:sp>
      <p:sp>
        <p:nvSpPr>
          <p:cNvPr id="33795" name="Text Box 59"/>
          <p:cNvSpPr txBox="1">
            <a:spLocks noChangeArrowheads="1"/>
          </p:cNvSpPr>
          <p:nvPr/>
        </p:nvSpPr>
        <p:spPr bwMode="auto">
          <a:xfrm>
            <a:off x="5699125" y="5980113"/>
            <a:ext cx="3168650" cy="641350"/>
          </a:xfrm>
          <a:prstGeom prst="rect">
            <a:avLst/>
          </a:prstGeom>
          <a:noFill/>
          <a:ln w="9525">
            <a:noFill/>
            <a:miter lim="800000"/>
            <a:headEnd/>
            <a:tailEnd/>
          </a:ln>
        </p:spPr>
        <p:txBody>
          <a:bodyPr wrap="none">
            <a:spAutoFit/>
          </a:bodyPr>
          <a:lstStyle/>
          <a:p>
            <a:r>
              <a:rPr lang="en-US"/>
              <a:t>© Yale University, 2009,</a:t>
            </a:r>
          </a:p>
          <a:p>
            <a:r>
              <a:rPr lang="en-US"/>
              <a:t>after Meskers and Hagel</a:t>
            </a:r>
            <a:r>
              <a:rPr lang="en-US">
                <a:cs typeface="Arial" pitchFamily="34" charset="0"/>
              </a:rPr>
              <a:t>üken</a:t>
            </a:r>
          </a:p>
        </p:txBody>
      </p:sp>
      <p:pic>
        <p:nvPicPr>
          <p:cNvPr id="8" name="Picture 7"/>
          <p:cNvPicPr/>
          <p:nvPr/>
        </p:nvPicPr>
        <p:blipFill>
          <a:blip r:embed="rId2" cstate="print"/>
          <a:srcRect/>
          <a:stretch>
            <a:fillRect/>
          </a:stretch>
        </p:blipFill>
        <p:spPr bwMode="auto">
          <a:xfrm>
            <a:off x="914400" y="1166812"/>
            <a:ext cx="7010400" cy="4929188"/>
          </a:xfrm>
          <a:prstGeom prst="rect">
            <a:avLst/>
          </a:prstGeom>
          <a:noFill/>
          <a:ln w="9525">
            <a:noFill/>
            <a:miter lim="800000"/>
            <a:headEnd/>
            <a:tailEnd/>
          </a:ln>
        </p:spPr>
      </p:pic>
      <p:sp>
        <p:nvSpPr>
          <p:cNvPr id="2" name="TextBox 1"/>
          <p:cNvSpPr txBox="1"/>
          <p:nvPr/>
        </p:nvSpPr>
        <p:spPr>
          <a:xfrm>
            <a:off x="1001233" y="4797623"/>
            <a:ext cx="381000" cy="307777"/>
          </a:xfrm>
          <a:prstGeom prst="rect">
            <a:avLst/>
          </a:prstGeom>
          <a:solidFill>
            <a:srgbClr val="FFFF99"/>
          </a:solidFill>
        </p:spPr>
        <p:txBody>
          <a:bodyPr wrap="square" rtlCol="0">
            <a:spAutoFit/>
          </a:bodyPr>
          <a:lstStyle/>
          <a:p>
            <a:r>
              <a:rPr lang="en-US" sz="1400" dirty="0" smtClean="0">
                <a:solidFill>
                  <a:schemeClr val="tx1">
                    <a:lumMod val="75000"/>
                    <a:lumOff val="25000"/>
                  </a:schemeClr>
                </a:solidFill>
              </a:rPr>
              <a:t>As</a:t>
            </a:r>
            <a:endParaRPr lang="en-US" sz="1400" dirty="0">
              <a:solidFill>
                <a:schemeClr val="tx1">
                  <a:lumMod val="75000"/>
                  <a:lumOff val="2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686800" cy="646331"/>
          </a:xfrm>
          <a:prstGeom prst="rect">
            <a:avLst/>
          </a:prstGeom>
          <a:noFill/>
        </p:spPr>
        <p:txBody>
          <a:bodyPr wrap="square" rtlCol="0">
            <a:spAutoFit/>
          </a:bodyPr>
          <a:lstStyle/>
          <a:p>
            <a:pPr algn="ctr"/>
            <a:r>
              <a:rPr lang="en-US" sz="3600" b="1" dirty="0" smtClean="0">
                <a:solidFill>
                  <a:srgbClr val="002060"/>
                </a:solidFill>
              </a:rPr>
              <a:t>Defining Hosts, Companions, and Co-hosts</a:t>
            </a:r>
            <a:endParaRPr lang="en-US" sz="3600" b="1" dirty="0">
              <a:solidFill>
                <a:srgbClr val="002060"/>
              </a:solidFill>
            </a:endParaRPr>
          </a:p>
        </p:txBody>
      </p:sp>
      <p:sp>
        <p:nvSpPr>
          <p:cNvPr id="7" name="TextBox 6"/>
          <p:cNvSpPr txBox="1"/>
          <p:nvPr/>
        </p:nvSpPr>
        <p:spPr>
          <a:xfrm>
            <a:off x="152400" y="6324600"/>
            <a:ext cx="8421272" cy="338554"/>
          </a:xfrm>
          <a:prstGeom prst="rect">
            <a:avLst/>
          </a:prstGeom>
          <a:noFill/>
        </p:spPr>
        <p:txBody>
          <a:bodyPr wrap="square" rtlCol="0">
            <a:spAutoFit/>
          </a:bodyPr>
          <a:lstStyle/>
          <a:p>
            <a:pPr marL="169863" indent="-169863">
              <a:buFont typeface="Arial" pitchFamily="34" charset="0"/>
              <a:buChar char="•"/>
            </a:pPr>
            <a:r>
              <a:rPr lang="en-US" sz="1600" dirty="0" smtClean="0"/>
              <a:t>Data are for year 2010 based on company annual reports</a:t>
            </a:r>
          </a:p>
        </p:txBody>
      </p:sp>
      <p:sp>
        <p:nvSpPr>
          <p:cNvPr id="3" name="TextBox 2"/>
          <p:cNvSpPr txBox="1"/>
          <p:nvPr/>
        </p:nvSpPr>
        <p:spPr>
          <a:xfrm>
            <a:off x="152400" y="1066800"/>
            <a:ext cx="7391400" cy="400110"/>
          </a:xfrm>
          <a:prstGeom prst="rect">
            <a:avLst/>
          </a:prstGeom>
          <a:noFill/>
        </p:spPr>
        <p:txBody>
          <a:bodyPr wrap="square" rtlCol="0">
            <a:spAutoFit/>
          </a:bodyPr>
          <a:lstStyle/>
          <a:p>
            <a:r>
              <a:rPr lang="en-US" sz="2000" b="1" dirty="0" smtClean="0"/>
              <a:t>Revenue contribution by metal for five PGM mine groups</a:t>
            </a:r>
            <a:endParaRPr lang="en-US" sz="2000" b="1" dirty="0"/>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1"/>
            <a:ext cx="902060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1066800"/>
            <a:ext cx="20574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Stillwater, US</a:t>
            </a: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Lac des Iles, CA</a:t>
            </a:r>
          </a:p>
          <a:p>
            <a:pPr algn="ctr"/>
            <a:endParaRPr lang="en-US" dirty="0" smtClean="0">
              <a:solidFill>
                <a:schemeClr val="tx1"/>
              </a:solidFill>
            </a:endParaRPr>
          </a:p>
          <a:p>
            <a:pPr algn="ctr"/>
            <a:endParaRPr lang="en-US" dirty="0" smtClean="0">
              <a:solidFill>
                <a:schemeClr val="tx1"/>
              </a:solidFill>
            </a:endParaRPr>
          </a:p>
          <a:p>
            <a:pPr algn="ctr"/>
            <a:r>
              <a:rPr lang="en-US" dirty="0" err="1" smtClean="0">
                <a:solidFill>
                  <a:schemeClr val="tx1"/>
                </a:solidFill>
              </a:rPr>
              <a:t>Zimplats</a:t>
            </a:r>
            <a:r>
              <a:rPr lang="en-US" dirty="0" smtClean="0">
                <a:solidFill>
                  <a:schemeClr val="tx1"/>
                </a:solidFill>
              </a:rPr>
              <a:t>, ZB</a:t>
            </a: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Polar/Kola, RU</a:t>
            </a: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RPM </a:t>
            </a:r>
            <a:r>
              <a:rPr lang="en-US" dirty="0" err="1" smtClean="0">
                <a:solidFill>
                  <a:schemeClr val="tx1"/>
                </a:solidFill>
              </a:rPr>
              <a:t>Rustbg</a:t>
            </a:r>
            <a:r>
              <a:rPr lang="en-US" dirty="0" smtClean="0">
                <a:solidFill>
                  <a:schemeClr val="tx1"/>
                </a:solidFill>
              </a:rPr>
              <a:t>, SA</a:t>
            </a:r>
            <a:endParaRPr lang="en-US" dirty="0">
              <a:solidFill>
                <a:schemeClr val="tx1"/>
              </a:solidFill>
            </a:endParaRPr>
          </a:p>
        </p:txBody>
      </p:sp>
      <p:sp>
        <p:nvSpPr>
          <p:cNvPr id="8" name="Rectangle 7"/>
          <p:cNvSpPr/>
          <p:nvPr/>
        </p:nvSpPr>
        <p:spPr>
          <a:xfrm>
            <a:off x="3657600" y="5638800"/>
            <a:ext cx="2438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of revenue</a:t>
            </a:r>
            <a:endParaRPr lang="en-US" dirty="0">
              <a:solidFill>
                <a:schemeClr val="tx1"/>
              </a:solidFill>
            </a:endParaRPr>
          </a:p>
        </p:txBody>
      </p:sp>
    </p:spTree>
    <p:extLst>
      <p:ext uri="{BB962C8B-B14F-4D97-AF65-F5344CB8AC3E}">
        <p14:creationId xmlns:p14="http://schemas.microsoft.com/office/powerpoint/2010/main" val="327982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Na, Mg, Ca, K from Seawater</a:t>
            </a:r>
            <a:endParaRPr lang="en-US" sz="3600" dirty="0">
              <a:solidFill>
                <a:srgbClr val="002060"/>
              </a:solidFill>
            </a:endParaRPr>
          </a:p>
        </p:txBody>
      </p:sp>
      <p:pic>
        <p:nvPicPr>
          <p:cNvPr id="6" name="Picture 5" descr="seawater minerals.jpg"/>
          <p:cNvPicPr>
            <a:picLocks noChangeAspect="1"/>
          </p:cNvPicPr>
          <p:nvPr/>
        </p:nvPicPr>
        <p:blipFill>
          <a:blip r:embed="rId2"/>
          <a:stretch>
            <a:fillRect/>
          </a:stretch>
        </p:blipFill>
        <p:spPr>
          <a:xfrm>
            <a:off x="457201" y="1524001"/>
            <a:ext cx="3962400" cy="2438399"/>
          </a:xfrm>
          <a:prstGeom prst="rect">
            <a:avLst/>
          </a:prstGeom>
        </p:spPr>
      </p:pic>
      <p:pic>
        <p:nvPicPr>
          <p:cNvPr id="7" name="Picture 6" descr="desalination-brine-mining-minerals-560x284.jpg"/>
          <p:cNvPicPr>
            <a:picLocks noChangeAspect="1"/>
          </p:cNvPicPr>
          <p:nvPr/>
        </p:nvPicPr>
        <p:blipFill>
          <a:blip r:embed="rId3"/>
          <a:stretch>
            <a:fillRect/>
          </a:stretch>
        </p:blipFill>
        <p:spPr>
          <a:xfrm>
            <a:off x="3352800" y="3657600"/>
            <a:ext cx="5410200" cy="28956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86" name="Picture 66"/>
          <p:cNvPicPr>
            <a:picLocks noChangeAspect="1" noChangeArrowheads="1"/>
          </p:cNvPicPr>
          <p:nvPr/>
        </p:nvPicPr>
        <p:blipFill rotWithShape="1">
          <a:blip r:embed="rId2">
            <a:clrChange>
              <a:clrFrom>
                <a:srgbClr val="BFBFBF"/>
              </a:clrFrom>
              <a:clrTo>
                <a:srgbClr val="BFBFBF">
                  <a:alpha val="0"/>
                </a:srgbClr>
              </a:clrTo>
            </a:clrChange>
            <a:extLst>
              <a:ext uri="{28A0092B-C50C-407E-A947-70E740481C1C}">
                <a14:useLocalDpi xmlns:a14="http://schemas.microsoft.com/office/drawing/2010/main" val="0"/>
              </a:ext>
            </a:extLst>
          </a:blip>
          <a:srcRect l="1254" t="-1090" r="1941" b="2777"/>
          <a:stretch/>
        </p:blipFill>
        <p:spPr bwMode="auto">
          <a:xfrm>
            <a:off x="861134" y="1219200"/>
            <a:ext cx="765255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69"/>
          <p:cNvSpPr/>
          <p:nvPr/>
        </p:nvSpPr>
        <p:spPr>
          <a:xfrm>
            <a:off x="609600" y="212908"/>
            <a:ext cx="8001000" cy="1158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smtClean="0">
                <a:solidFill>
                  <a:srgbClr val="002060"/>
                </a:solidFill>
              </a:rPr>
              <a:t>Companion Metal Fractions</a:t>
            </a:r>
          </a:p>
        </p:txBody>
      </p:sp>
      <p:grpSp>
        <p:nvGrpSpPr>
          <p:cNvPr id="2" name="Group 71"/>
          <p:cNvGrpSpPr/>
          <p:nvPr/>
        </p:nvGrpSpPr>
        <p:grpSpPr>
          <a:xfrm>
            <a:off x="3048000" y="5486400"/>
            <a:ext cx="2813304" cy="914400"/>
            <a:chOff x="3276600" y="4419600"/>
            <a:chExt cx="2813304" cy="614809"/>
          </a:xfrm>
        </p:grpSpPr>
        <p:pic>
          <p:nvPicPr>
            <p:cNvPr id="73" name="Picture 72"/>
            <p:cNvPicPr>
              <a:picLocks noChangeAspect="1" noChangeArrowheads="1"/>
            </p:cNvPicPr>
            <p:nvPr/>
          </p:nvPicPr>
          <p:blipFill>
            <a:blip r:embed="rId3" cstate="print"/>
            <a:srcRect/>
            <a:stretch>
              <a:fillRect/>
            </a:stretch>
          </p:blipFill>
          <p:spPr bwMode="auto">
            <a:xfrm>
              <a:off x="3460786" y="4678682"/>
              <a:ext cx="2450592" cy="120338"/>
            </a:xfrm>
            <a:prstGeom prst="rect">
              <a:avLst/>
            </a:prstGeom>
            <a:noFill/>
            <a:ln w="9525">
              <a:noFill/>
              <a:miter lim="800000"/>
              <a:headEnd/>
              <a:tailEnd/>
            </a:ln>
          </p:spPr>
        </p:pic>
        <p:grpSp>
          <p:nvGrpSpPr>
            <p:cNvPr id="3" name="Group 73"/>
            <p:cNvGrpSpPr/>
            <p:nvPr/>
          </p:nvGrpSpPr>
          <p:grpSpPr>
            <a:xfrm>
              <a:off x="3276600" y="4419600"/>
              <a:ext cx="2813304" cy="614809"/>
              <a:chOff x="3090672" y="3045023"/>
              <a:chExt cx="2813304" cy="614809"/>
            </a:xfrm>
          </p:grpSpPr>
          <p:sp>
            <p:nvSpPr>
              <p:cNvPr id="75" name="TextBox 6"/>
              <p:cNvSpPr txBox="1"/>
              <p:nvPr/>
            </p:nvSpPr>
            <p:spPr>
              <a:xfrm>
                <a:off x="3125724" y="3045023"/>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smtClean="0"/>
                  <a:t>Score Scale</a:t>
                </a:r>
                <a:endParaRPr lang="en-US" sz="1200" b="1" dirty="0"/>
              </a:p>
            </p:txBody>
          </p:sp>
          <p:grpSp>
            <p:nvGrpSpPr>
              <p:cNvPr id="4" name="Group 75"/>
              <p:cNvGrpSpPr/>
              <p:nvPr/>
            </p:nvGrpSpPr>
            <p:grpSpPr>
              <a:xfrm>
                <a:off x="3090672" y="3337560"/>
                <a:ext cx="2813304" cy="322272"/>
                <a:chOff x="3090672" y="3337560"/>
                <a:chExt cx="2813304" cy="322272"/>
              </a:xfrm>
            </p:grpSpPr>
            <p:cxnSp>
              <p:nvCxnSpPr>
                <p:cNvPr id="77" name="Straight Connector 76"/>
                <p:cNvCxnSpPr/>
                <p:nvPr/>
              </p:nvCxnSpPr>
              <p:spPr>
                <a:xfrm>
                  <a:off x="3270504" y="3429000"/>
                  <a:ext cx="2450592"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5" name="Group 77"/>
                <p:cNvGrpSpPr/>
                <p:nvPr/>
              </p:nvGrpSpPr>
              <p:grpSpPr>
                <a:xfrm>
                  <a:off x="3090672" y="3426768"/>
                  <a:ext cx="2813304" cy="233064"/>
                  <a:chOff x="3124200" y="3426768"/>
                  <a:chExt cx="2813304" cy="233064"/>
                </a:xfrm>
              </p:grpSpPr>
              <p:sp>
                <p:nvSpPr>
                  <p:cNvPr id="101" name="TextBox 32"/>
                  <p:cNvSpPr txBox="1"/>
                  <p:nvPr/>
                </p:nvSpPr>
                <p:spPr>
                  <a:xfrm>
                    <a:off x="3572866" y="3426768"/>
                    <a:ext cx="4572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20</a:t>
                    </a:r>
                    <a:endParaRPr lang="en-US" sz="900" dirty="0"/>
                  </a:p>
                </p:txBody>
              </p:sp>
              <p:sp>
                <p:nvSpPr>
                  <p:cNvPr id="102" name="TextBox 33"/>
                  <p:cNvSpPr txBox="1"/>
                  <p:nvPr/>
                </p:nvSpPr>
                <p:spPr>
                  <a:xfrm>
                    <a:off x="4056888" y="3429000"/>
                    <a:ext cx="4572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40</a:t>
                    </a:r>
                    <a:endParaRPr lang="en-US" sz="900" dirty="0"/>
                  </a:p>
                </p:txBody>
              </p:sp>
              <p:sp>
                <p:nvSpPr>
                  <p:cNvPr id="103" name="TextBox 34"/>
                  <p:cNvSpPr txBox="1"/>
                  <p:nvPr/>
                </p:nvSpPr>
                <p:spPr>
                  <a:xfrm>
                    <a:off x="4340352"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50</a:t>
                    </a:r>
                    <a:endParaRPr lang="en-US" sz="900" dirty="0"/>
                  </a:p>
                </p:txBody>
              </p:sp>
              <p:sp>
                <p:nvSpPr>
                  <p:cNvPr id="104" name="TextBox 35"/>
                  <p:cNvSpPr txBox="1"/>
                  <p:nvPr/>
                </p:nvSpPr>
                <p:spPr>
                  <a:xfrm>
                    <a:off x="3855720"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30</a:t>
                    </a:r>
                    <a:endParaRPr lang="en-US" sz="900" dirty="0"/>
                  </a:p>
                </p:txBody>
              </p:sp>
              <p:sp>
                <p:nvSpPr>
                  <p:cNvPr id="105" name="TextBox 36"/>
                  <p:cNvSpPr txBox="1"/>
                  <p:nvPr/>
                </p:nvSpPr>
                <p:spPr>
                  <a:xfrm>
                    <a:off x="4587240"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60</a:t>
                    </a:r>
                    <a:endParaRPr lang="en-US" sz="900" dirty="0"/>
                  </a:p>
                </p:txBody>
              </p:sp>
              <p:sp>
                <p:nvSpPr>
                  <p:cNvPr id="106" name="TextBox 37"/>
                  <p:cNvSpPr txBox="1"/>
                  <p:nvPr/>
                </p:nvSpPr>
                <p:spPr>
                  <a:xfrm>
                    <a:off x="5071264"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80</a:t>
                    </a:r>
                    <a:endParaRPr lang="en-US" sz="900" dirty="0"/>
                  </a:p>
                </p:txBody>
              </p:sp>
              <p:sp>
                <p:nvSpPr>
                  <p:cNvPr id="107" name="TextBox 38"/>
                  <p:cNvSpPr txBox="1"/>
                  <p:nvPr/>
                </p:nvSpPr>
                <p:spPr>
                  <a:xfrm>
                    <a:off x="5318760"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90</a:t>
                    </a:r>
                    <a:endParaRPr lang="en-US" sz="900" dirty="0"/>
                  </a:p>
                </p:txBody>
              </p:sp>
              <p:sp>
                <p:nvSpPr>
                  <p:cNvPr id="108" name="TextBox 39"/>
                  <p:cNvSpPr txBox="1"/>
                  <p:nvPr/>
                </p:nvSpPr>
                <p:spPr>
                  <a:xfrm>
                    <a:off x="5556504"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100</a:t>
                    </a:r>
                    <a:endParaRPr lang="en-US" sz="900" dirty="0"/>
                  </a:p>
                </p:txBody>
              </p:sp>
              <p:sp>
                <p:nvSpPr>
                  <p:cNvPr id="109" name="TextBox 40"/>
                  <p:cNvSpPr txBox="1"/>
                  <p:nvPr/>
                </p:nvSpPr>
                <p:spPr>
                  <a:xfrm>
                    <a:off x="4824984"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70</a:t>
                    </a:r>
                    <a:endParaRPr lang="en-US" sz="900" dirty="0"/>
                  </a:p>
                </p:txBody>
              </p:sp>
              <p:sp>
                <p:nvSpPr>
                  <p:cNvPr id="110" name="TextBox 41"/>
                  <p:cNvSpPr txBox="1"/>
                  <p:nvPr/>
                </p:nvSpPr>
                <p:spPr>
                  <a:xfrm>
                    <a:off x="3361944"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10</a:t>
                    </a:r>
                    <a:endParaRPr lang="en-US" sz="900" dirty="0"/>
                  </a:p>
                </p:txBody>
              </p:sp>
              <p:sp>
                <p:nvSpPr>
                  <p:cNvPr id="111" name="TextBox 42"/>
                  <p:cNvSpPr txBox="1"/>
                  <p:nvPr/>
                </p:nvSpPr>
                <p:spPr>
                  <a:xfrm>
                    <a:off x="3124200" y="3427884"/>
                    <a:ext cx="3810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0</a:t>
                    </a:r>
                    <a:endParaRPr lang="en-US" sz="900" dirty="0"/>
                  </a:p>
                </p:txBody>
              </p:sp>
            </p:grpSp>
            <p:grpSp>
              <p:nvGrpSpPr>
                <p:cNvPr id="6" name="Group 78"/>
                <p:cNvGrpSpPr/>
                <p:nvPr/>
              </p:nvGrpSpPr>
              <p:grpSpPr>
                <a:xfrm>
                  <a:off x="3276600" y="3337560"/>
                  <a:ext cx="2438400" cy="91440"/>
                  <a:chOff x="3276600" y="3337560"/>
                  <a:chExt cx="2438400" cy="91440"/>
                </a:xfrm>
              </p:grpSpPr>
              <p:cxnSp>
                <p:nvCxnSpPr>
                  <p:cNvPr id="80" name="Straight Connector 79"/>
                  <p:cNvCxnSpPr/>
                  <p:nvPr/>
                </p:nvCxnSpPr>
                <p:spPr>
                  <a:xfrm rot="5400000" flipH="1" flipV="1">
                    <a:off x="323088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rot="5400000" flipH="1" flipV="1">
                    <a:off x="337566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rot="5400000" flipH="1" flipV="1">
                    <a:off x="347472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rot="5400000" flipH="1" flipV="1">
                    <a:off x="361950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rot="5400000" flipH="1" flipV="1">
                    <a:off x="386334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rot="5400000" flipH="1" flipV="1">
                    <a:off x="410718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rot="5400000" flipH="1" flipV="1">
                    <a:off x="435102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rot="5400000" flipH="1" flipV="1">
                    <a:off x="445008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rot="5400000" flipH="1" flipV="1">
                    <a:off x="459486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rot="5400000" flipH="1" flipV="1">
                    <a:off x="469392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rot="5400000" flipH="1" flipV="1">
                    <a:off x="483870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rot="5400000" flipH="1" flipV="1">
                    <a:off x="493776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rot="5400000" flipH="1" flipV="1">
                    <a:off x="508254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rot="5400000" flipH="1" flipV="1">
                    <a:off x="518160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p:cNvCxnSpPr/>
                  <p:nvPr/>
                </p:nvCxnSpPr>
                <p:spPr>
                  <a:xfrm rot="5400000" flipH="1" flipV="1">
                    <a:off x="532638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rot="5400000" flipH="1" flipV="1">
                    <a:off x="542544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rot="5400000" flipH="1" flipV="1">
                    <a:off x="566928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p:cNvCxnSpPr/>
                  <p:nvPr/>
                </p:nvCxnSpPr>
                <p:spPr>
                  <a:xfrm rot="5400000" flipH="1" flipV="1">
                    <a:off x="5570220" y="3406140"/>
                    <a:ext cx="45720" cy="0"/>
                  </a:xfrm>
                  <a:prstGeom prst="line">
                    <a:avLst/>
                  </a:prstGeom>
                  <a:ln w="6350"/>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rot="5400000" flipH="1" flipV="1">
                    <a:off x="371856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rot="5400000" flipH="1" flipV="1">
                    <a:off x="3962400" y="3383280"/>
                    <a:ext cx="91440" cy="0"/>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rot="5400000" flipH="1" flipV="1">
                    <a:off x="4206240" y="3383280"/>
                    <a:ext cx="91440" cy="0"/>
                  </a:xfrm>
                  <a:prstGeom prst="line">
                    <a:avLst/>
                  </a:prstGeom>
                </p:spPr>
                <p:style>
                  <a:lnRef idx="1">
                    <a:schemeClr val="dk1"/>
                  </a:lnRef>
                  <a:fillRef idx="0">
                    <a:schemeClr val="dk1"/>
                  </a:fillRef>
                  <a:effectRef idx="0">
                    <a:schemeClr val="dk1"/>
                  </a:effectRef>
                  <a:fontRef idx="minor">
                    <a:schemeClr val="tx1"/>
                  </a:fontRef>
                </p:style>
              </p:cxnSp>
            </p:grpSp>
          </p:grpSp>
        </p:grpSp>
      </p:grpSp>
      <p:sp>
        <p:nvSpPr>
          <p:cNvPr id="44" name="TextBox 43"/>
          <p:cNvSpPr txBox="1"/>
          <p:nvPr/>
        </p:nvSpPr>
        <p:spPr>
          <a:xfrm>
            <a:off x="381000" y="5867400"/>
            <a:ext cx="1879810" cy="584775"/>
          </a:xfrm>
          <a:prstGeom prst="rect">
            <a:avLst/>
          </a:prstGeom>
          <a:noFill/>
        </p:spPr>
        <p:txBody>
          <a:bodyPr wrap="none" rtlCol="0">
            <a:spAutoFit/>
          </a:bodyPr>
          <a:lstStyle/>
          <a:p>
            <a:r>
              <a:rPr lang="en-US" sz="1600" dirty="0" smtClean="0"/>
              <a:t>T.E. Graedel et al., </a:t>
            </a:r>
          </a:p>
          <a:p>
            <a:r>
              <a:rPr lang="en-US" sz="1600" dirty="0" smtClean="0"/>
              <a:t>in preparation, 2014</a:t>
            </a:r>
            <a:endParaRPr lang="en-US" sz="1600" dirty="0"/>
          </a:p>
        </p:txBody>
      </p:sp>
    </p:spTree>
    <p:extLst>
      <p:ext uri="{BB962C8B-B14F-4D97-AF65-F5344CB8AC3E}">
        <p14:creationId xmlns:p14="http://schemas.microsoft.com/office/powerpoint/2010/main" val="3875894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690614691"/>
              </p:ext>
            </p:extLst>
          </p:nvPr>
        </p:nvGraphicFramePr>
        <p:xfrm>
          <a:off x="228600" y="1522836"/>
          <a:ext cx="8610600" cy="53316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152400"/>
            <a:ext cx="8229600" cy="646331"/>
          </a:xfrm>
          <a:prstGeom prst="rect">
            <a:avLst/>
          </a:prstGeom>
          <a:noFill/>
        </p:spPr>
        <p:txBody>
          <a:bodyPr wrap="square" rtlCol="0">
            <a:spAutoFit/>
          </a:bodyPr>
          <a:lstStyle/>
          <a:p>
            <a:r>
              <a:rPr lang="en-US" sz="3600" b="1" dirty="0" smtClean="0">
                <a:solidFill>
                  <a:srgbClr val="002060"/>
                </a:solidFill>
              </a:rPr>
              <a:t>Dynamism in Companion Metal Fractions</a:t>
            </a:r>
            <a:endParaRPr lang="en-US" sz="3600" b="1" dirty="0">
              <a:solidFill>
                <a:srgbClr val="002060"/>
              </a:solidFill>
            </a:endParaRPr>
          </a:p>
        </p:txBody>
      </p:sp>
    </p:spTree>
    <p:extLst>
      <p:ext uri="{BB962C8B-B14F-4D97-AF65-F5344CB8AC3E}">
        <p14:creationId xmlns:p14="http://schemas.microsoft.com/office/powerpoint/2010/main" val="1039102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10989168"/>
              </p:ext>
            </p:extLst>
          </p:nvPr>
        </p:nvGraphicFramePr>
        <p:xfrm>
          <a:off x="152400" y="1676400"/>
          <a:ext cx="8763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19200" y="152400"/>
            <a:ext cx="7620000" cy="1200329"/>
          </a:xfrm>
          <a:prstGeom prst="rect">
            <a:avLst/>
          </a:prstGeom>
          <a:noFill/>
        </p:spPr>
        <p:txBody>
          <a:bodyPr wrap="square" rtlCol="0">
            <a:spAutoFit/>
          </a:bodyPr>
          <a:lstStyle/>
          <a:p>
            <a:r>
              <a:rPr lang="en-US" sz="3600" b="1" dirty="0" smtClean="0">
                <a:solidFill>
                  <a:srgbClr val="002060"/>
                </a:solidFill>
              </a:rPr>
              <a:t>      Silver: Dynamism in the </a:t>
            </a:r>
          </a:p>
          <a:p>
            <a:r>
              <a:rPr lang="en-US" sz="3600" b="1" dirty="0" smtClean="0">
                <a:solidFill>
                  <a:srgbClr val="002060"/>
                </a:solidFill>
              </a:rPr>
              <a:t>Host/Companion Relationship</a:t>
            </a:r>
            <a:endParaRPr lang="en-US" sz="3600" b="1" dirty="0">
              <a:solidFill>
                <a:srgbClr val="002060"/>
              </a:solidFill>
            </a:endParaRPr>
          </a:p>
        </p:txBody>
      </p:sp>
    </p:spTree>
    <p:extLst>
      <p:ext uri="{BB962C8B-B14F-4D97-AF65-F5344CB8AC3E}">
        <p14:creationId xmlns:p14="http://schemas.microsoft.com/office/powerpoint/2010/main" val="3670256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04800"/>
            <a:ext cx="7772400" cy="762000"/>
          </a:xfrm>
        </p:spPr>
        <p:txBody>
          <a:bodyPr/>
          <a:lstStyle/>
          <a:p>
            <a:r>
              <a:rPr lang="en-US" dirty="0" err="1" smtClean="0">
                <a:solidFill>
                  <a:srgbClr val="002060"/>
                </a:solidFill>
              </a:rPr>
              <a:t>Companionality</a:t>
            </a:r>
            <a:r>
              <a:rPr lang="en-US" dirty="0" smtClean="0">
                <a:solidFill>
                  <a:srgbClr val="002060"/>
                </a:solidFill>
              </a:rPr>
              <a:t> Conclusions</a:t>
            </a:r>
          </a:p>
        </p:txBody>
      </p:sp>
      <p:sp>
        <p:nvSpPr>
          <p:cNvPr id="24579" name="Content Placeholder 2"/>
          <p:cNvSpPr>
            <a:spLocks noGrp="1"/>
          </p:cNvSpPr>
          <p:nvPr>
            <p:ph idx="1"/>
          </p:nvPr>
        </p:nvSpPr>
        <p:spPr>
          <a:xfrm>
            <a:off x="685800" y="1295400"/>
            <a:ext cx="7772400" cy="4800600"/>
          </a:xfrm>
        </p:spPr>
        <p:txBody>
          <a:bodyPr>
            <a:normAutofit fontScale="85000" lnSpcReduction="10000"/>
          </a:bodyPr>
          <a:lstStyle/>
          <a:p>
            <a:r>
              <a:rPr lang="en-US" dirty="0" smtClean="0"/>
              <a:t>Of the metals of the periodic table, nearly two-thirds are largely or solely available only as companions</a:t>
            </a:r>
          </a:p>
          <a:p>
            <a:endParaRPr lang="en-US" dirty="0" smtClean="0"/>
          </a:p>
          <a:p>
            <a:r>
              <a:rPr lang="en-US" dirty="0" smtClean="0"/>
              <a:t>Three metals (copper, nickel, and iron) are hosts to many of the companions, so companion availability depends upon demand for copper, nickel, and iron</a:t>
            </a:r>
          </a:p>
          <a:p>
            <a:endParaRPr lang="en-US" dirty="0" smtClean="0"/>
          </a:p>
          <a:p>
            <a:r>
              <a:rPr lang="en-US" dirty="0" smtClean="0"/>
              <a:t>Twenty metals (including </a:t>
            </a:r>
            <a:r>
              <a:rPr lang="en-US" dirty="0" err="1" smtClean="0"/>
              <a:t>Ge</a:t>
            </a:r>
            <a:r>
              <a:rPr lang="en-US" dirty="0" smtClean="0"/>
              <a:t>, Y, In, </a:t>
            </a:r>
            <a:r>
              <a:rPr lang="en-US" dirty="0" err="1" smtClean="0"/>
              <a:t>Nd</a:t>
            </a:r>
            <a:r>
              <a:rPr lang="en-US" dirty="0" smtClean="0"/>
              <a:t>, </a:t>
            </a:r>
            <a:r>
              <a:rPr lang="en-US" dirty="0" err="1" smtClean="0"/>
              <a:t>Sm</a:t>
            </a:r>
            <a:r>
              <a:rPr lang="en-US" dirty="0" smtClean="0"/>
              <a:t>) have high </a:t>
            </a:r>
            <a:r>
              <a:rPr lang="en-US" dirty="0" err="1" smtClean="0"/>
              <a:t>companionality</a:t>
            </a:r>
            <a:r>
              <a:rPr lang="en-US" dirty="0" smtClean="0"/>
              <a:t>, </a:t>
            </a:r>
            <a:r>
              <a:rPr lang="en-US" i="1" dirty="0" smtClean="0"/>
              <a:t>and</a:t>
            </a:r>
            <a:r>
              <a:rPr lang="en-US" dirty="0" smtClean="0"/>
              <a:t> high global source concentration, </a:t>
            </a:r>
            <a:r>
              <a:rPr lang="en-US" i="1" dirty="0" smtClean="0"/>
              <a:t>and</a:t>
            </a:r>
            <a:r>
              <a:rPr lang="en-US" dirty="0" smtClean="0"/>
              <a:t> low EOL recycling rate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normAutofit/>
          </a:bodyPr>
          <a:lstStyle/>
          <a:p>
            <a:r>
              <a:rPr lang="en-US" sz="4000" dirty="0" smtClean="0">
                <a:solidFill>
                  <a:srgbClr val="002060"/>
                </a:solidFill>
              </a:rPr>
              <a:t>The Evolution of Interest </a:t>
            </a:r>
            <a:br>
              <a:rPr lang="en-US" sz="4000" dirty="0" smtClean="0">
                <a:solidFill>
                  <a:srgbClr val="002060"/>
                </a:solidFill>
              </a:rPr>
            </a:br>
            <a:r>
              <a:rPr lang="en-US" sz="4000" dirty="0" smtClean="0">
                <a:solidFill>
                  <a:srgbClr val="002060"/>
                </a:solidFill>
              </a:rPr>
              <a:t>in Mineral Supplies</a:t>
            </a:r>
            <a:endParaRPr lang="en-US" sz="4000" dirty="0">
              <a:solidFill>
                <a:srgbClr val="00206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dirty="0" smtClean="0">
                <a:solidFill>
                  <a:srgbClr val="002060"/>
                </a:solidFill>
              </a:rPr>
              <a:t>Yesterday’s Popular Impression of Mineral Resources</a:t>
            </a:r>
            <a:endParaRPr lang="en-US" sz="2800" dirty="0">
              <a:solidFill>
                <a:srgbClr val="002060"/>
              </a:solidFill>
            </a:endParaRPr>
          </a:p>
        </p:txBody>
      </p:sp>
      <p:pic>
        <p:nvPicPr>
          <p:cNvPr id="3" name="Picture 2" descr="miners.jpg"/>
          <p:cNvPicPr>
            <a:picLocks noChangeAspect="1"/>
          </p:cNvPicPr>
          <p:nvPr/>
        </p:nvPicPr>
        <p:blipFill>
          <a:blip r:embed="rId2"/>
          <a:stretch>
            <a:fillRect/>
          </a:stretch>
        </p:blipFill>
        <p:spPr>
          <a:xfrm>
            <a:off x="4572000" y="2971800"/>
            <a:ext cx="4038600" cy="3124200"/>
          </a:xfrm>
          <a:prstGeom prst="rect">
            <a:avLst/>
          </a:prstGeom>
        </p:spPr>
      </p:pic>
      <p:pic>
        <p:nvPicPr>
          <p:cNvPr id="4" name="Picture 3" descr="old mine mouth.JPG"/>
          <p:cNvPicPr>
            <a:picLocks noChangeAspect="1"/>
          </p:cNvPicPr>
          <p:nvPr/>
        </p:nvPicPr>
        <p:blipFill>
          <a:blip r:embed="rId3" cstate="print"/>
          <a:stretch>
            <a:fillRect/>
          </a:stretch>
        </p:blipFill>
        <p:spPr>
          <a:xfrm>
            <a:off x="228600" y="1828800"/>
            <a:ext cx="4114800" cy="3352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dirty="0" smtClean="0">
                <a:solidFill>
                  <a:srgbClr val="002060"/>
                </a:solidFill>
              </a:rPr>
              <a:t>Today’s Popular Impression of Mineral Resources</a:t>
            </a:r>
            <a:endParaRPr lang="en-US" sz="2800" dirty="0"/>
          </a:p>
        </p:txBody>
      </p:sp>
      <p:pic>
        <p:nvPicPr>
          <p:cNvPr id="1026" name="Picture 2"/>
          <p:cNvPicPr>
            <a:picLocks noChangeAspect="1" noChangeArrowheads="1"/>
          </p:cNvPicPr>
          <p:nvPr/>
        </p:nvPicPr>
        <p:blipFill>
          <a:blip r:embed="rId2"/>
          <a:srcRect/>
          <a:stretch>
            <a:fillRect/>
          </a:stretch>
        </p:blipFill>
        <p:spPr bwMode="auto">
          <a:xfrm rot="16200000">
            <a:off x="1905001" y="1809750"/>
            <a:ext cx="5333999" cy="41529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04800"/>
            <a:ext cx="7772400" cy="762000"/>
          </a:xfrm>
        </p:spPr>
        <p:txBody>
          <a:bodyPr>
            <a:normAutofit/>
          </a:bodyPr>
          <a:lstStyle/>
          <a:p>
            <a:r>
              <a:rPr lang="en-US" sz="3600" dirty="0" smtClean="0">
                <a:solidFill>
                  <a:srgbClr val="002060"/>
                </a:solidFill>
              </a:rPr>
              <a:t>Closing Messages</a:t>
            </a:r>
          </a:p>
        </p:txBody>
      </p:sp>
      <p:sp>
        <p:nvSpPr>
          <p:cNvPr id="24579" name="Content Placeholder 2"/>
          <p:cNvSpPr>
            <a:spLocks noGrp="1"/>
          </p:cNvSpPr>
          <p:nvPr>
            <p:ph idx="1"/>
          </p:nvPr>
        </p:nvSpPr>
        <p:spPr>
          <a:xfrm>
            <a:off x="685800" y="1295400"/>
            <a:ext cx="7772400" cy="4800600"/>
          </a:xfrm>
        </p:spPr>
        <p:txBody>
          <a:bodyPr>
            <a:normAutofit fontScale="70000" lnSpcReduction="20000"/>
          </a:bodyPr>
          <a:lstStyle/>
          <a:p>
            <a:r>
              <a:rPr lang="en-US" dirty="0" smtClean="0"/>
              <a:t>Mineral resources, once a sleepy specialty, has become a front page concern for corporations, countries, and people</a:t>
            </a:r>
          </a:p>
          <a:p>
            <a:endParaRPr lang="en-US" dirty="0" smtClean="0"/>
          </a:p>
          <a:p>
            <a:r>
              <a:rPr lang="en-US" dirty="0" smtClean="0"/>
              <a:t>It is now feasible to design products and processes so as to employ those metals least likely to be problematic from a criticality perspective, and such efforts are accelerating</a:t>
            </a:r>
          </a:p>
          <a:p>
            <a:endParaRPr lang="en-US" dirty="0" smtClean="0"/>
          </a:p>
          <a:p>
            <a:r>
              <a:rPr lang="en-US" dirty="0" smtClean="0"/>
              <a:t>A consistent and comprehensive methodology has been developed to assess metal criticality and thus help guide material selection</a:t>
            </a:r>
          </a:p>
          <a:p>
            <a:endParaRPr lang="en-US" dirty="0" smtClean="0"/>
          </a:p>
          <a:p>
            <a:r>
              <a:rPr lang="en-US" dirty="0" smtClean="0"/>
              <a:t>Some aspects of criticality for many metals turn out to be moderate to high, especially for the companion metals, and substitution is often not possible</a:t>
            </a:r>
          </a:p>
          <a:p>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ixedMetals(mayFranInt_)"/>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600" dirty="0" smtClean="0">
                <a:solidFill>
                  <a:srgbClr val="002060"/>
                </a:solidFill>
              </a:rPr>
              <a:t>Lithium from Brine Deposits</a:t>
            </a:r>
            <a:endParaRPr lang="en-US" sz="3600" dirty="0">
              <a:solidFill>
                <a:srgbClr val="002060"/>
              </a:solidFill>
            </a:endParaRPr>
          </a:p>
        </p:txBody>
      </p:sp>
      <p:pic>
        <p:nvPicPr>
          <p:cNvPr id="1026" name="Picture 2"/>
          <p:cNvPicPr>
            <a:picLocks noChangeAspect="1" noChangeArrowheads="1"/>
          </p:cNvPicPr>
          <p:nvPr/>
        </p:nvPicPr>
        <p:blipFill>
          <a:blip r:embed="rId2"/>
          <a:srcRect/>
          <a:stretch>
            <a:fillRect/>
          </a:stretch>
        </p:blipFill>
        <p:spPr bwMode="auto">
          <a:xfrm>
            <a:off x="381000" y="914400"/>
            <a:ext cx="8382001" cy="59055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Magnesium Metal from Great Salt Lake, UT</a:t>
            </a:r>
            <a:endParaRPr lang="en-US" sz="3600" dirty="0">
              <a:solidFill>
                <a:srgbClr val="002060"/>
              </a:solidFill>
            </a:endParaRPr>
          </a:p>
        </p:txBody>
      </p:sp>
      <p:pic>
        <p:nvPicPr>
          <p:cNvPr id="3" name="Picture 2" descr="Great Salt Lake Mg facility.jpg"/>
          <p:cNvPicPr>
            <a:picLocks noChangeAspect="1"/>
          </p:cNvPicPr>
          <p:nvPr/>
        </p:nvPicPr>
        <p:blipFill>
          <a:blip r:embed="rId2"/>
          <a:stretch>
            <a:fillRect/>
          </a:stretch>
        </p:blipFill>
        <p:spPr>
          <a:xfrm>
            <a:off x="1447800" y="1600200"/>
            <a:ext cx="6553200" cy="441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Rare earths from the ocean?</a:t>
            </a:r>
            <a:endParaRPr lang="en-US" sz="3600" dirty="0">
              <a:solidFill>
                <a:srgbClr val="002060"/>
              </a:solidFill>
            </a:endParaRPr>
          </a:p>
        </p:txBody>
      </p:sp>
      <p:pic>
        <p:nvPicPr>
          <p:cNvPr id="3" name="Picture 2" descr="kato REE Japan.jpg"/>
          <p:cNvPicPr>
            <a:picLocks noChangeAspect="1"/>
          </p:cNvPicPr>
          <p:nvPr/>
        </p:nvPicPr>
        <p:blipFill>
          <a:blip r:embed="rId2"/>
          <a:stretch>
            <a:fillRect/>
          </a:stretch>
        </p:blipFill>
        <p:spPr>
          <a:xfrm>
            <a:off x="761999" y="1447801"/>
            <a:ext cx="7620001" cy="4724399"/>
          </a:xfrm>
          <a:prstGeom prst="rect">
            <a:avLst/>
          </a:prstGeom>
        </p:spPr>
      </p:pic>
      <p:sp>
        <p:nvSpPr>
          <p:cNvPr id="4" name="TextBox 3"/>
          <p:cNvSpPr txBox="1"/>
          <p:nvPr/>
        </p:nvSpPr>
        <p:spPr>
          <a:xfrm>
            <a:off x="1905000" y="6400800"/>
            <a:ext cx="5040482" cy="338554"/>
          </a:xfrm>
          <a:prstGeom prst="rect">
            <a:avLst/>
          </a:prstGeom>
          <a:noFill/>
        </p:spPr>
        <p:txBody>
          <a:bodyPr wrap="none" rtlCol="0">
            <a:spAutoFit/>
          </a:bodyPr>
          <a:lstStyle/>
          <a:p>
            <a:r>
              <a:rPr lang="en-US" sz="1600" dirty="0" smtClean="0"/>
              <a:t>Source: Y. Kato et al., </a:t>
            </a:r>
            <a:r>
              <a:rPr lang="en-US" sz="1600" i="1" dirty="0" smtClean="0"/>
              <a:t>Nature </a:t>
            </a:r>
            <a:r>
              <a:rPr lang="en-US" sz="1600" i="1" dirty="0" err="1" smtClean="0"/>
              <a:t>Geoscience</a:t>
            </a:r>
            <a:r>
              <a:rPr lang="en-US" sz="1600" i="1" dirty="0" smtClean="0"/>
              <a:t>, 4</a:t>
            </a:r>
            <a:r>
              <a:rPr lang="en-US" sz="1600" dirty="0" smtClean="0"/>
              <a:t>, 535-539, 2011</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solidFill>
                  <a:srgbClr val="002060"/>
                </a:solidFill>
              </a:rPr>
              <a:t>Mining Nodules on the Seafloor (concept)</a:t>
            </a:r>
            <a:endParaRPr lang="en-US" sz="3600" dirty="0">
              <a:solidFill>
                <a:srgbClr val="002060"/>
              </a:solidFill>
            </a:endParaRPr>
          </a:p>
        </p:txBody>
      </p:sp>
      <p:pic>
        <p:nvPicPr>
          <p:cNvPr id="4" name="Picture 3" descr="Mining-nodules-on-the-sea-floor.jpg"/>
          <p:cNvPicPr>
            <a:picLocks noChangeAspect="1"/>
          </p:cNvPicPr>
          <p:nvPr/>
        </p:nvPicPr>
        <p:blipFill>
          <a:blip r:embed="rId2" cstate="print"/>
          <a:stretch>
            <a:fillRect/>
          </a:stretch>
        </p:blipFill>
        <p:spPr>
          <a:xfrm>
            <a:off x="533400" y="1295400"/>
            <a:ext cx="8001000" cy="536902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SEozOWrEECF2EPHVufi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KGA71q6ukGu.TQxHSFb8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k173gfOBUCnIaeCleBN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OghRBIdjESrGpDrqebL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h329InDvUCxLWg9uJqK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9ry6GdyW0mTTE3pdGcI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OuXmBl_VUybK99E4.Xl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h329InDvUCxLWg9uJqKT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1364</Words>
  <Application>Microsoft Office PowerPoint</Application>
  <PresentationFormat>On-screen Show (4:3)</PresentationFormat>
  <Paragraphs>476</Paragraphs>
  <Slides>58</Slides>
  <Notes>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Why Should You Be Interested in this Topic?</vt:lpstr>
      <vt:lpstr>World’s Biggest Copper Mine: Bingham Canyon, AZ</vt:lpstr>
      <vt:lpstr>Mining and Processing of Metal Ores</vt:lpstr>
      <vt:lpstr>Na, Mg, Ca, K from Seawater</vt:lpstr>
      <vt:lpstr>Lithium from Brine Deposits</vt:lpstr>
      <vt:lpstr>Magnesium Metal from Great Salt Lake, UT</vt:lpstr>
      <vt:lpstr>Rare earths from the ocean?</vt:lpstr>
      <vt:lpstr>Mining Nodules on the Seafloor (concept)</vt:lpstr>
      <vt:lpstr>Modern Technology and the Periodic Table</vt:lpstr>
      <vt:lpstr>Superalloy Composition over Time</vt:lpstr>
      <vt:lpstr>Computer Chip Elemental Contents</vt:lpstr>
      <vt:lpstr>Current Elemental Usage in GE Healthcare</vt:lpstr>
      <vt:lpstr>PowerPoint Presentation</vt:lpstr>
      <vt:lpstr>Without a full suite of metals, you don’t get these</vt:lpstr>
      <vt:lpstr>The Impetus for Criticality Assessment</vt:lpstr>
      <vt:lpstr>PowerPoint Presentation</vt:lpstr>
      <vt:lpstr>PowerPoint Presentation</vt:lpstr>
      <vt:lpstr>PowerPoint Presentation</vt:lpstr>
      <vt:lpstr>PowerPoint Presentation</vt:lpstr>
      <vt:lpstr>PowerPoint Presentation</vt:lpstr>
      <vt:lpstr>The GE 90 Jet Engine</vt:lpstr>
      <vt:lpstr>The Yale Methodology for Determining Metal Criticality</vt:lpstr>
      <vt:lpstr>PowerPoint Presentation</vt:lpstr>
      <vt:lpstr>Politically unstable nations pose a higher risk of supply restriction</vt:lpstr>
      <vt:lpstr>PowerPoint Presentation</vt:lpstr>
      <vt:lpstr>Vulnerability to Supply Restriction  - Corporate (Vertical Axis)</vt:lpstr>
      <vt:lpstr>PowerPoint Presentation</vt:lpstr>
      <vt:lpstr>Criticality Project Elements  </vt:lpstr>
      <vt:lpstr>Yale Criticality Analyses Rest on Extensive Data Compilations</vt:lpstr>
      <vt:lpstr>PowerPoint Presentation</vt:lpstr>
      <vt:lpstr>Criticality on an Elemental Basis</vt:lpstr>
      <vt:lpstr>PowerPoint Presentation</vt:lpstr>
      <vt:lpstr>PowerPoint Presentation</vt:lpstr>
      <vt:lpstr>PowerPoint Presentation</vt:lpstr>
      <vt:lpstr>PowerPoint Presentation</vt:lpstr>
      <vt:lpstr>PowerPoint Presentation</vt:lpstr>
      <vt:lpstr>PowerPoint Presentation</vt:lpstr>
      <vt:lpstr>Metal Criticality Conclusions</vt:lpstr>
      <vt:lpstr>Criticality on a Parametric Basis</vt:lpstr>
      <vt:lpstr>PowerPoint Presentation</vt:lpstr>
      <vt:lpstr>Assessing Substitutability</vt:lpstr>
      <vt:lpstr>Substitutability Copper Example: Stage 1 – Identify Uses and Use Fractions</vt:lpstr>
      <vt:lpstr>Substitutability  Copper Example, Stage 2 –Identify and Rate Best Substitute for Each Use</vt:lpstr>
      <vt:lpstr>The Substitute Performance of Metals</vt:lpstr>
      <vt:lpstr>Metal Substitutability Conclusions</vt:lpstr>
      <vt:lpstr>Assessing Companionality</vt:lpstr>
      <vt:lpstr>PowerPoint Presentation</vt:lpstr>
      <vt:lpstr>PowerPoint Presentation</vt:lpstr>
      <vt:lpstr>PowerPoint Presentation</vt:lpstr>
      <vt:lpstr>PowerPoint Presentation</vt:lpstr>
      <vt:lpstr>PowerPoint Presentation</vt:lpstr>
      <vt:lpstr>Companionality Conclusions</vt:lpstr>
      <vt:lpstr>The Evolution of Interest  in Mineral Supplies</vt:lpstr>
      <vt:lpstr>Yesterday’s Popular Impression of Mineral Resources</vt:lpstr>
      <vt:lpstr>Today’s Popular Impression of Mineral Resources</vt:lpstr>
      <vt:lpstr>Closing Messages</vt:lpstr>
      <vt:lpstr>PowerPoint Presentation</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User</dc:creator>
  <cp:lastModifiedBy>Daly</cp:lastModifiedBy>
  <cp:revision>53</cp:revision>
  <dcterms:created xsi:type="dcterms:W3CDTF">2013-02-06T19:51:07Z</dcterms:created>
  <dcterms:modified xsi:type="dcterms:W3CDTF">2014-02-20T16:29:44Z</dcterms:modified>
</cp:coreProperties>
</file>