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1" r:id="rId4"/>
    <p:sldMasterId id="2147483734" r:id="rId5"/>
  </p:sldMasterIdLst>
  <p:notesMasterIdLst>
    <p:notesMasterId r:id="rId20"/>
  </p:notesMasterIdLst>
  <p:sldIdLst>
    <p:sldId id="256" r:id="rId6"/>
    <p:sldId id="272" r:id="rId7"/>
    <p:sldId id="271" r:id="rId8"/>
    <p:sldId id="267" r:id="rId9"/>
    <p:sldId id="268" r:id="rId10"/>
    <p:sldId id="266" r:id="rId11"/>
    <p:sldId id="269" r:id="rId12"/>
    <p:sldId id="264" r:id="rId13"/>
    <p:sldId id="270" r:id="rId14"/>
    <p:sldId id="263" r:id="rId15"/>
    <p:sldId id="261" r:id="rId16"/>
    <p:sldId id="259" r:id="rId17"/>
    <p:sldId id="25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 autoAdjust="0"/>
    <p:restoredTop sz="98998" autoAdjust="0"/>
  </p:normalViewPr>
  <p:slideViewPr>
    <p:cSldViewPr>
      <p:cViewPr>
        <p:scale>
          <a:sx n="100" d="100"/>
          <a:sy n="100" d="100"/>
        </p:scale>
        <p:origin x="-1176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6FBC-CBF4-4700-8233-010F5F5D59FC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B66F6-AD6A-4B6B-8896-B522F321E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0B66F6-AD6A-4B6B-8896-B522F321EE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2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8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4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5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59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48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18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2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3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27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43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30CD-5B2C-48A3-8ABA-02E74E912D3B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01.11.2013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B3430-82B2-4921-821A-F0513A9D4276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933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64389-3CDB-46F8-B258-C242C28CF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53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C60CE-12F4-4A03-8210-4E5913167A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14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E9104-8FE4-4ED8-AD7E-F4191ED8D5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72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731D-2E2D-4632-B995-1F8CB44357D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44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F7039-07DC-44AD-AEF3-E7BA06848F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191E6-8A0B-4FC9-BE2A-E8AAF1DDB0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777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776B-5179-4139-94BD-7BE2C10C30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7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01DF-8D0F-4A70-A9D7-9EEA727BC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04F6-0101-48CA-BEA1-FD7EB57BDA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73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B384-CA50-4ACE-ACF5-5605B3503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13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82A8-A974-4C3C-99CF-D30BBD86B1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09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6CDCE9-3A97-4224-AFF0-AC41B7648B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131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64389-3CDB-46F8-B258-C242C28CF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355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C60CE-12F4-4A03-8210-4E5913167A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650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E9104-8FE4-4ED8-AD7E-F4191ED8D5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1561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731D-2E2D-4632-B995-1F8CB44357D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365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F7039-07DC-44AD-AEF3-E7BA06848F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191E6-8A0B-4FC9-BE2A-E8AAF1DDB0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732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776B-5179-4139-94BD-7BE2C10C30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2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01DF-8D0F-4A70-A9D7-9EEA727BC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04F6-0101-48CA-BEA1-FD7EB57BDA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020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B384-CA50-4ACE-ACF5-5605B3503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554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82A8-A974-4C3C-99CF-D30BBD86B1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95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6CDCE9-3A97-4224-AFF0-AC41B7648B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13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64389-3CDB-46F8-B258-C242C28CFE5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2103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C60CE-12F4-4A03-8210-4E5913167A1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6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E9104-8FE4-4ED8-AD7E-F4191ED8D5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731D-2E2D-4632-B995-1F8CB44357D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460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F7039-07DC-44AD-AEF3-E7BA06848F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339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191E6-8A0B-4FC9-BE2A-E8AAF1DDB0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701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776B-5179-4139-94BD-7BE2C10C30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8561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901DF-8D0F-4A70-A9D7-9EEA727BC2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01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404F6-0101-48CA-BEA1-FD7EB57BDA0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53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B384-CA50-4ACE-ACF5-5605B35037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837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E82A8-A974-4C3C-99CF-D30BBD86B1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12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46CDCE9-3A97-4224-AFF0-AC41B7648B5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5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D26C4-EA82-41A6-B324-E295E62833BD}" type="datetimeFigureOut">
              <a:rPr lang="ru-RU" smtClean="0"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3F55-4652-46BF-A7C4-B055B0BBAC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66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7B6B9F-9685-4D9A-9E43-3F31637398C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7B6B9F-9685-4D9A-9E43-3F31637398C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0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7B6B9F-9685-4D9A-9E43-3F31637398C4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0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Variability </a:t>
            </a:r>
            <a:r>
              <a:rPr lang="en-US" sz="3200" b="1" dirty="0">
                <a:solidFill>
                  <a:srgbClr val="000000"/>
                </a:solidFill>
              </a:rPr>
              <a:t>of the Atlantic Water properties in the Arctic Ocean: 1948-2012 model results 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E. </a:t>
            </a:r>
            <a:r>
              <a:rPr lang="en-US" b="1" dirty="0" err="1" smtClean="0">
                <a:solidFill>
                  <a:schemeClr val="tx1"/>
                </a:solidFill>
              </a:rPr>
              <a:t>Golubeva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G.Platov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M.Krayneva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</a:rPr>
              <a:t>D.Yusupova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elen@ommfao.sscc.ru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Institute of Computational Mathematics 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Mathematical Geophysics, SB RAS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Novosibirsk, Russia</a:t>
            </a:r>
          </a:p>
          <a:p>
            <a:endParaRPr lang="ru-RU" dirty="0"/>
          </a:p>
        </p:txBody>
      </p:sp>
      <p:pic>
        <p:nvPicPr>
          <p:cNvPr id="4" name="Picture 6" descr="FAMOS-logo.bmp"/>
          <p:cNvPicPr>
            <a:picLocks noChangeAspect="1"/>
          </p:cNvPicPr>
          <p:nvPr/>
        </p:nvPicPr>
        <p:blipFill rotWithShape="1">
          <a:blip r:embed="rId2" cstate="print"/>
          <a:srcRect l="7001" t="36004" r="6001" b="48317"/>
          <a:stretch/>
        </p:blipFill>
        <p:spPr>
          <a:xfrm>
            <a:off x="251520" y="116632"/>
            <a:ext cx="8707189" cy="1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71" y="687139"/>
            <a:ext cx="4255244" cy="406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29609"/>
            <a:ext cx="7577662" cy="7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789" y="1438134"/>
            <a:ext cx="478293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25743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Numerical  test: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6334" y="611857"/>
            <a:ext cx="8768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homogeneous ocean, idealized topography, the source - wind </a:t>
            </a:r>
            <a:r>
              <a:rPr lang="en-US" sz="1600" dirty="0" smtClean="0"/>
              <a:t>stress 1948-2012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05140" y="5805264"/>
            <a:ext cx="53285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Empirical Orthogonal Function (EOF) analysis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8"/>
          <a:stretch/>
        </p:blipFill>
        <p:spPr bwMode="auto">
          <a:xfrm>
            <a:off x="395536" y="188640"/>
            <a:ext cx="2948165" cy="647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954" y="908720"/>
            <a:ext cx="5999981" cy="529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9075"/>
            <a:ext cx="4392488" cy="59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11560" y="557972"/>
            <a:ext cx="1152128" cy="107082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1206500" cy="11223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229200"/>
            <a:ext cx="12065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161" y="3012148"/>
            <a:ext cx="1060574" cy="10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13" y="4653135"/>
            <a:ext cx="1193322" cy="113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2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8" t="7034" r="5814" b="30023"/>
          <a:stretch/>
        </p:blipFill>
        <p:spPr>
          <a:xfrm>
            <a:off x="3203848" y="4084928"/>
            <a:ext cx="3952706" cy="25045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6818" r="23365" b="30888"/>
          <a:stretch/>
        </p:blipFill>
        <p:spPr>
          <a:xfrm>
            <a:off x="6436475" y="4084928"/>
            <a:ext cx="2707525" cy="23858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6537" r="26590" b="35889"/>
          <a:stretch/>
        </p:blipFill>
        <p:spPr>
          <a:xfrm>
            <a:off x="235801" y="4149080"/>
            <a:ext cx="2796768" cy="2376264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124700" cy="22963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2606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Evolution of the AWI spatial distribution over the three time periods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299695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</a:t>
            </a:r>
            <a:r>
              <a:rPr lang="en-US" sz="1400" i="1" dirty="0" err="1"/>
              <a:t>Pascaline</a:t>
            </a:r>
            <a:r>
              <a:rPr lang="en-US" sz="1400" i="1" dirty="0"/>
              <a:t> </a:t>
            </a:r>
            <a:r>
              <a:rPr lang="en-US" sz="1400" i="1" dirty="0" err="1"/>
              <a:t>Bourgain</a:t>
            </a:r>
            <a:r>
              <a:rPr lang="en-US" sz="1400" i="1" dirty="0"/>
              <a:t> and Jean Claude </a:t>
            </a:r>
            <a:r>
              <a:rPr lang="en-US" sz="1400" i="1" dirty="0" err="1"/>
              <a:t>Gascard</a:t>
            </a: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/>
              <a:t>GEOPHYSICAL RESEARCH LETTERS, VOL. 39, L05603, doi:10.1029/2012GL051045, 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37155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Numerical run. Tracer distribution at the depth of 300m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11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6" t="6087" r="9037" b="25840"/>
          <a:stretch/>
        </p:blipFill>
        <p:spPr>
          <a:xfrm>
            <a:off x="5081585" y="170966"/>
            <a:ext cx="3672408" cy="308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4" t="6796" r="15200" b="27601"/>
          <a:stretch/>
        </p:blipFill>
        <p:spPr>
          <a:xfrm>
            <a:off x="528229" y="749595"/>
            <a:ext cx="3441344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6288" r="10648" b="26463"/>
          <a:stretch/>
        </p:blipFill>
        <p:spPr>
          <a:xfrm>
            <a:off x="4932040" y="3514298"/>
            <a:ext cx="3971499" cy="3343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04664"/>
            <a:ext cx="353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at the depth of 400m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85548" y="971436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40466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452320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660537" y="3861048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ru-RU" dirty="0"/>
          </a:p>
        </p:txBody>
      </p:sp>
      <p:pic>
        <p:nvPicPr>
          <p:cNvPr id="12" name="Picture 5" descr="map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8" t="9727" r="14925" b="48955"/>
          <a:stretch>
            <a:fillRect/>
          </a:stretch>
        </p:blipFill>
        <p:spPr bwMode="auto">
          <a:xfrm>
            <a:off x="0" y="795124"/>
            <a:ext cx="5240248" cy="32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6895" y="388162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019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8184" y="5812814"/>
            <a:ext cx="164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" panose="02040604050505020304" pitchFamily="18" charset="0"/>
              </a:rPr>
              <a:t>Thank you!</a:t>
            </a:r>
            <a:endParaRPr lang="ru-RU" sz="2000" b="1" dirty="0">
              <a:latin typeface="Century" panose="020406040505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196752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main issue of the report - if we can simulate</a:t>
            </a:r>
          </a:p>
          <a:p>
            <a:r>
              <a:rPr lang="en-US" dirty="0"/>
              <a:t> the propagation of Atlantic waters in the Arctic Ocean</a:t>
            </a:r>
          </a:p>
          <a:p>
            <a:r>
              <a:rPr lang="en-US" dirty="0"/>
              <a:t> on the basis of a coarse resolution numerical model?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If YES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77207" y="4374396"/>
            <a:ext cx="7043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resolution necessary to simulate </a:t>
            </a:r>
            <a:r>
              <a:rPr lang="en-US" dirty="0" smtClean="0"/>
              <a:t>this process?</a:t>
            </a:r>
          </a:p>
          <a:p>
            <a:endParaRPr lang="en-US" dirty="0" smtClean="0"/>
          </a:p>
          <a:p>
            <a:r>
              <a:rPr lang="en-US" dirty="0" smtClean="0"/>
              <a:t>What parameterizations </a:t>
            </a:r>
            <a:r>
              <a:rPr lang="en-US" dirty="0"/>
              <a:t>of unresolved processes are needed?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2996952"/>
            <a:ext cx="7043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</a:t>
            </a:r>
            <a:r>
              <a:rPr lang="en-US" dirty="0" smtClean="0"/>
              <a:t>parameterizations </a:t>
            </a:r>
            <a:r>
              <a:rPr lang="en-US" dirty="0"/>
              <a:t>of unresolved processes are </a:t>
            </a:r>
            <a:r>
              <a:rPr lang="en-US" dirty="0" smtClean="0"/>
              <a:t>needed?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005064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  NO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1196752"/>
            <a:ext cx="6480720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2564904"/>
            <a:ext cx="7606494" cy="12961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02965" y="4005064"/>
            <a:ext cx="7043916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56792"/>
            <a:ext cx="8331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The main issue of </a:t>
            </a:r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report - if we can </a:t>
            </a:r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simulate</a:t>
            </a:r>
          </a:p>
          <a:p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the propagation of Atlantic </a:t>
            </a:r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waters in the Arctic Ocean</a:t>
            </a:r>
          </a:p>
          <a:p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en-US" sz="2400" b="1" dirty="0">
                <a:latin typeface="Batang" panose="02030600000101010101" pitchFamily="18" charset="-127"/>
                <a:ea typeface="Batang" panose="02030600000101010101" pitchFamily="18" charset="-127"/>
              </a:rPr>
              <a:t>on the basis of a </a:t>
            </a:r>
            <a:r>
              <a:rPr lang="en-US" sz="2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coarse resolution numerical model?  </a:t>
            </a:r>
            <a:endParaRPr lang="ru-RU" sz="2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09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1691680" y="0"/>
            <a:ext cx="4752528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000000"/>
                </a:solidFill>
              </a:rPr>
              <a:t>Coupled Ice-Ocean Model</a:t>
            </a:r>
            <a:br>
              <a:rPr lang="en-US" altLang="ru-RU" sz="2400" b="1" dirty="0" smtClean="0">
                <a:solidFill>
                  <a:srgbClr val="000000"/>
                </a:solidFill>
              </a:rPr>
            </a:br>
            <a:r>
              <a:rPr lang="en-US" altLang="ru-RU" sz="2400" b="1" dirty="0" smtClean="0">
                <a:solidFill>
                  <a:srgbClr val="000000"/>
                </a:solidFill>
              </a:rPr>
              <a:t/>
            </a:r>
            <a:br>
              <a:rPr lang="en-US" altLang="ru-RU" sz="2400" b="1" dirty="0" smtClean="0">
                <a:solidFill>
                  <a:srgbClr val="000000"/>
                </a:solidFill>
              </a:rPr>
            </a:br>
            <a:r>
              <a:rPr lang="en-US" altLang="ru-RU" sz="1600" b="1" dirty="0" smtClean="0">
                <a:solidFill>
                  <a:srgbClr val="000000"/>
                </a:solidFill>
              </a:rPr>
              <a:t>3D Ocean Circulation Model of ICMMG  based on</a:t>
            </a:r>
            <a:br>
              <a:rPr lang="en-US" altLang="ru-RU" sz="1600" b="1" dirty="0" smtClean="0">
                <a:solidFill>
                  <a:srgbClr val="000000"/>
                </a:solidFill>
              </a:rPr>
            </a:br>
            <a:r>
              <a:rPr lang="en-US" altLang="ru-RU" sz="1600" b="1" dirty="0" smtClean="0">
                <a:solidFill>
                  <a:srgbClr val="000000"/>
                </a:solidFill>
              </a:rPr>
              <a:t>z-level vertical coordinate approach</a:t>
            </a:r>
            <a:br>
              <a:rPr lang="en-US" altLang="ru-RU" sz="1600" b="1" dirty="0" smtClean="0">
                <a:solidFill>
                  <a:srgbClr val="000000"/>
                </a:solidFill>
              </a:rPr>
            </a:br>
            <a:r>
              <a:rPr lang="en-US" altLang="ru-RU" sz="1400" i="1" dirty="0" smtClean="0">
                <a:solidFill>
                  <a:srgbClr val="000000"/>
                </a:solidFill>
              </a:rPr>
              <a:t>(Kuzin1982, </a:t>
            </a:r>
            <a:r>
              <a:rPr lang="en-US" altLang="ru-RU" sz="1400" i="1" dirty="0" err="1" smtClean="0">
                <a:solidFill>
                  <a:srgbClr val="000000"/>
                </a:solidFill>
              </a:rPr>
              <a:t>Golubeva</a:t>
            </a:r>
            <a:r>
              <a:rPr lang="en-US" altLang="ru-RU" sz="1400" i="1" dirty="0" smtClean="0">
                <a:solidFill>
                  <a:srgbClr val="000000"/>
                </a:solidFill>
              </a:rPr>
              <a:t> at al.,1992, </a:t>
            </a:r>
            <a:r>
              <a:rPr lang="en-US" altLang="ru-RU" sz="1400" i="1" dirty="0" err="1" smtClean="0">
                <a:solidFill>
                  <a:srgbClr val="000000"/>
                </a:solidFill>
              </a:rPr>
              <a:t>Golubeva</a:t>
            </a:r>
            <a:r>
              <a:rPr lang="en-US" altLang="ru-RU" sz="1400" i="1" dirty="0" smtClean="0">
                <a:solidFill>
                  <a:srgbClr val="000000"/>
                </a:solidFill>
              </a:rPr>
              <a:t>,[2001], </a:t>
            </a:r>
            <a:r>
              <a:rPr lang="en-US" altLang="ru-RU" sz="1400" i="1" dirty="0" err="1" smtClean="0">
                <a:solidFill>
                  <a:srgbClr val="000000"/>
                </a:solidFill>
              </a:rPr>
              <a:t>Golubeva</a:t>
            </a:r>
            <a:r>
              <a:rPr lang="en-US" altLang="ru-RU" sz="1400" i="1" dirty="0" smtClean="0">
                <a:solidFill>
                  <a:srgbClr val="000000"/>
                </a:solidFill>
              </a:rPr>
              <a:t> and </a:t>
            </a:r>
            <a:r>
              <a:rPr lang="en-US" altLang="ru-RU" sz="1400" i="1" dirty="0" err="1" smtClean="0">
                <a:solidFill>
                  <a:srgbClr val="000000"/>
                </a:solidFill>
              </a:rPr>
              <a:t>Platov</a:t>
            </a:r>
            <a:r>
              <a:rPr lang="en-US" altLang="ru-RU" sz="1400" i="1" dirty="0" smtClean="0">
                <a:solidFill>
                  <a:srgbClr val="000000"/>
                </a:solidFill>
              </a:rPr>
              <a:t>,[2007])</a:t>
            </a:r>
            <a:endParaRPr lang="ru-RU" altLang="ru-RU" sz="1400" i="1" dirty="0" smtClean="0">
              <a:solidFill>
                <a:srgbClr val="000000"/>
              </a:solidFill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1" y="2060575"/>
            <a:ext cx="565212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ru-RU" sz="1600" dirty="0" smtClean="0">
                <a:solidFill>
                  <a:srgbClr val="000000"/>
                </a:solidFill>
              </a:rPr>
              <a:t>Conservation laws for heat, salt and momentum with </a:t>
            </a:r>
            <a:r>
              <a:rPr lang="en-US" altLang="ru-RU" sz="1600" dirty="0" err="1" smtClean="0">
                <a:solidFill>
                  <a:srgbClr val="000000"/>
                </a:solidFill>
              </a:rPr>
              <a:t>Boussinesq</a:t>
            </a:r>
            <a:r>
              <a:rPr lang="en-US" altLang="ru-RU" sz="1600" dirty="0" smtClean="0">
                <a:solidFill>
                  <a:srgbClr val="000000"/>
                </a:solidFill>
              </a:rPr>
              <a:t>, hydrostatic  and ‘rigid lid’ approximations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ru-RU" sz="1600" dirty="0" smtClean="0">
                <a:solidFill>
                  <a:srgbClr val="000000"/>
                </a:solidFill>
              </a:rPr>
              <a:t>Separation of the external and internal mode in momentum equations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ru-RU" sz="1600" dirty="0" err="1" smtClean="0">
                <a:solidFill>
                  <a:srgbClr val="000000"/>
                </a:solidFill>
              </a:rPr>
              <a:t>Barotropic</a:t>
            </a:r>
            <a:r>
              <a:rPr lang="en-US" altLang="ru-RU" sz="1600" dirty="0" smtClean="0">
                <a:solidFill>
                  <a:srgbClr val="000000"/>
                </a:solidFill>
              </a:rPr>
              <a:t> momentum equations are expressed in term of stream function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ru-RU" sz="1600" dirty="0" smtClean="0">
                <a:solidFill>
                  <a:srgbClr val="000000"/>
                </a:solidFill>
              </a:rPr>
              <a:t>QUICKEST (Leonard,[1992]) is used in the latest model version for the T-S advection.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en-US" altLang="ru-RU" sz="1600" dirty="0" smtClean="0">
                <a:solidFill>
                  <a:srgbClr val="000000"/>
                </a:solidFill>
              </a:rPr>
              <a:t>Two versions of mixed layer parameterization:</a:t>
            </a:r>
          </a:p>
          <a:p>
            <a:pPr marL="360363" indent="-360363" fontAlgn="base">
              <a:lnSpc>
                <a:spcPct val="90000"/>
              </a:lnSpc>
              <a:spcAft>
                <a:spcPct val="0"/>
              </a:spcAft>
              <a:buFontTx/>
              <a:buNone/>
              <a:tabLst>
                <a:tab pos="360363" algn="l"/>
              </a:tabLst>
            </a:pPr>
            <a:r>
              <a:rPr lang="en-US" altLang="ru-RU" sz="1600" dirty="0" smtClean="0">
                <a:solidFill>
                  <a:srgbClr val="000000"/>
                </a:solidFill>
              </a:rPr>
              <a:t>            - Vertical adjustment based on the Richardson number</a:t>
            </a:r>
          </a:p>
          <a:p>
            <a:pPr marL="360363" indent="-360363"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ru-RU" sz="1600" dirty="0" smtClean="0">
                <a:solidFill>
                  <a:srgbClr val="000000"/>
                </a:solidFill>
              </a:rPr>
              <a:t>            - Vertical diffusion coefficient based on the stable solution of turbulent energy  equation</a:t>
            </a: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US" altLang="ru-RU" sz="1600" dirty="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</a:pPr>
            <a:endParaRPr lang="en-US" altLang="ru-RU" sz="1600" dirty="0" smtClean="0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ru-RU" altLang="ru-RU" sz="1600" dirty="0" smtClean="0">
              <a:solidFill>
                <a:srgbClr val="000000"/>
              </a:solidFill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517525" y="552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250825" y="5422056"/>
            <a:ext cx="497159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Ice model-CICE 3.0 (</a:t>
            </a:r>
            <a:r>
              <a:rPr lang="ru-RU" alt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elastic-viscous-plastic</a:t>
            </a:r>
            <a:r>
              <a:rPr lang="en-US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W.D.Hibler</a:t>
            </a:r>
            <a:r>
              <a:rPr lang="ru-RU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,1979, 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E.C.Hunke</a:t>
            </a:r>
            <a:r>
              <a:rPr lang="ru-RU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J.K.Dukowicz</a:t>
            </a:r>
            <a:r>
              <a:rPr lang="en-US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,1997, 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G.A.Maykut</a:t>
            </a:r>
            <a:r>
              <a:rPr lang="en-US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 1971 </a:t>
            </a:r>
            <a:br>
              <a:rPr lang="en-US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C.M.Bitz</a:t>
            </a:r>
            <a:r>
              <a:rPr lang="ru-RU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W.H.Lipscom</a:t>
            </a:r>
            <a:r>
              <a:rPr lang="en-US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b 1999,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J.K.Dukowicz</a:t>
            </a:r>
            <a:r>
              <a:rPr lang="ru-RU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J.R.Baumgardner</a:t>
            </a:r>
            <a:r>
              <a:rPr lang="en-US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 2000, 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W.H.Lipscomb</a:t>
            </a:r>
            <a:r>
              <a:rPr lang="ru-RU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ru-RU" altLang="ru-RU" sz="1400" i="1" dirty="0" err="1" smtClean="0">
                <a:solidFill>
                  <a:srgbClr val="000000"/>
                </a:solidFill>
                <a:latin typeface="Times New Roman" pitchFamily="18" charset="0"/>
              </a:rPr>
              <a:t>E.C.Hunke</a:t>
            </a:r>
            <a:r>
              <a:rPr lang="en-US" altLang="ru-RU" sz="1400" i="1" dirty="0" smtClean="0">
                <a:solidFill>
                  <a:srgbClr val="000000"/>
                </a:solidFill>
                <a:latin typeface="Times New Roman" pitchFamily="18" charset="0"/>
              </a:rPr>
              <a:t> 2004</a:t>
            </a:r>
            <a:endParaRPr lang="ru-RU" altLang="ru-RU" sz="1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0598" name="Picture 6" descr="ivm_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4800"/>
            <a:ext cx="1198414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-5995" r="-4950" b="25487"/>
          <a:stretch/>
        </p:blipFill>
        <p:spPr bwMode="auto">
          <a:xfrm>
            <a:off x="5652121" y="1484784"/>
            <a:ext cx="3446453" cy="363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30899" y="5237390"/>
            <a:ext cx="26532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34-50км </a:t>
            </a:r>
            <a:r>
              <a:rPr lang="ru-RU" dirty="0" smtClean="0"/>
              <a:t>,</a:t>
            </a:r>
            <a:r>
              <a:rPr lang="en-US" dirty="0" smtClean="0"/>
              <a:t> and </a:t>
            </a:r>
            <a:r>
              <a:rPr lang="ru-RU" dirty="0"/>
              <a:t>  14-19км</a:t>
            </a:r>
          </a:p>
          <a:p>
            <a:r>
              <a:rPr lang="ru-RU" dirty="0"/>
              <a:t> 38  </a:t>
            </a:r>
            <a:r>
              <a:rPr lang="en-US" dirty="0"/>
              <a:t>vertical levels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7" name="Rectangle 3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2016125"/>
          </a:xfrm>
        </p:spPr>
        <p:txBody>
          <a:bodyPr/>
          <a:lstStyle/>
          <a:p>
            <a:pPr algn="l"/>
            <a:r>
              <a:rPr lang="en-US" altLang="ru-RU" sz="1600"/>
              <a:t>According to the investigations </a:t>
            </a:r>
            <a:r>
              <a:rPr lang="en-US" altLang="ru-RU" sz="1600" b="1" i="1"/>
              <a:t>[</a:t>
            </a:r>
            <a:r>
              <a:rPr lang="en-US" altLang="ru-RU" sz="1600"/>
              <a:t>J.H. Swift, K. Aagaard, L. Timokhov, and Ev.G. Nikiforov</a:t>
            </a:r>
            <a:r>
              <a:rPr lang="en-US" altLang="ru-RU" sz="1600" b="1" i="1"/>
              <a:t>, 2004]</a:t>
            </a:r>
            <a:r>
              <a:rPr lang="en-US" altLang="ru-RU" sz="1600"/>
              <a:t> , based on the enhanced version of the 1948-1993 data </a:t>
            </a:r>
            <a:r>
              <a:rPr lang="en-US" altLang="ru-RU" sz="1600" b="1" i="1"/>
              <a:t>EWG (</a:t>
            </a:r>
            <a:r>
              <a:rPr lang="en-US" altLang="ru-RU" sz="1600"/>
              <a:t>Gore-Chernomyrdin environmental bilateral agreement,</a:t>
            </a:r>
            <a:r>
              <a:rPr lang="en-US" altLang="ru-RU" sz="1600" b="1" i="1"/>
              <a:t> Environmental Working Group,1997), </a:t>
            </a:r>
            <a:r>
              <a:rPr lang="en-US" altLang="ru-RU" sz="1600"/>
              <a:t>there were some warm and cold events in the Atlantic layer of the Arctic Ocean during this period </a:t>
            </a:r>
            <a:endParaRPr lang="ru-RU" altLang="ru-RU" sz="1600"/>
          </a:p>
        </p:txBody>
      </p:sp>
      <p:graphicFrame>
        <p:nvGraphicFramePr>
          <p:cNvPr id="50252" name="Group 76"/>
          <p:cNvGraphicFramePr>
            <a:graphicFrameLocks noGrp="1"/>
          </p:cNvGraphicFramePr>
          <p:nvPr>
            <p:ph idx="1"/>
          </p:nvPr>
        </p:nvGraphicFramePr>
        <p:xfrm>
          <a:off x="1258888" y="2060575"/>
          <a:ext cx="6481762" cy="4407408"/>
        </p:xfrm>
        <a:graphic>
          <a:graphicData uri="http://schemas.openxmlformats.org/drawingml/2006/table">
            <a:tbl>
              <a:tblPr/>
              <a:tblGrid>
                <a:gridCol w="1212850"/>
                <a:gridCol w="1293812"/>
                <a:gridCol w="3975100"/>
              </a:tblGrid>
              <a:tr h="317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HYPOTHESIS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1955-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the end of 1950-s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Warm period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phase propagation of the warm anomaly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consistent with a Fram Strait origin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8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1963 -1969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Warm period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enhanced horizontal heat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advection and reduced vertical heat loss associated with increased upper-ocean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stratification.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1974-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the end of 1980-s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Cold period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enhanced cooling of the Atlantic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waters entering the Arctic Ocean via the Barents and Kara seas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1989-1993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Warm period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phase propagation of the strong warm anomaly of the early 1990s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 consistent with a Fram Strait origin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1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t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8" t="54478" r="8333" b="10249"/>
          <a:stretch>
            <a:fillRect/>
          </a:stretch>
        </p:blipFill>
        <p:spPr bwMode="auto">
          <a:xfrm>
            <a:off x="5362575" y="4221163"/>
            <a:ext cx="3781425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 descr="t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0" t="54102" r="52725" b="10165"/>
          <a:stretch>
            <a:fillRect/>
          </a:stretch>
        </p:blipFill>
        <p:spPr bwMode="auto">
          <a:xfrm>
            <a:off x="2339975" y="2349500"/>
            <a:ext cx="388937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 descr="tt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8" t="6563" r="8333" b="57497"/>
          <a:stretch>
            <a:fillRect/>
          </a:stretch>
        </p:blipFill>
        <p:spPr bwMode="auto">
          <a:xfrm>
            <a:off x="179388" y="0"/>
            <a:ext cx="3671887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067175" y="549275"/>
            <a:ext cx="302358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i="1" dirty="0" smtClean="0">
                <a:solidFill>
                  <a:srgbClr val="000000"/>
                </a:solidFill>
              </a:rPr>
              <a:t>Model temperature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i="1" dirty="0" smtClean="0">
                <a:solidFill>
                  <a:srgbClr val="000000"/>
                </a:solidFill>
              </a:rPr>
              <a:t>at the depth 200 m</a:t>
            </a:r>
            <a:endParaRPr lang="ru-RU" altLang="ru-RU" sz="2400" b="1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88"/>
            <a:ext cx="7162800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212976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Dmitrenko</a:t>
            </a:r>
            <a:r>
              <a:rPr lang="en-US" sz="1400" dirty="0"/>
              <a:t>, I, </a:t>
            </a:r>
            <a:r>
              <a:rPr lang="en-US" sz="1400" dirty="0" err="1"/>
              <a:t>Polyakov</a:t>
            </a:r>
            <a:r>
              <a:rPr lang="en-US" sz="1400" dirty="0"/>
              <a:t> IV, </a:t>
            </a:r>
            <a:r>
              <a:rPr lang="en-US" sz="1400" dirty="0" err="1"/>
              <a:t>Kirillov</a:t>
            </a:r>
            <a:r>
              <a:rPr lang="en-US" sz="1400" dirty="0"/>
              <a:t> S, </a:t>
            </a:r>
            <a:r>
              <a:rPr lang="en-US" sz="1400" dirty="0" err="1"/>
              <a:t>Timokhov</a:t>
            </a:r>
            <a:r>
              <a:rPr lang="en-US" sz="1400" dirty="0"/>
              <a:t> L, </a:t>
            </a:r>
            <a:r>
              <a:rPr lang="en-US" sz="1400" dirty="0" err="1"/>
              <a:t>Frolov</a:t>
            </a:r>
            <a:r>
              <a:rPr lang="en-US" sz="1400" dirty="0"/>
              <a:t> IE, </a:t>
            </a:r>
            <a:r>
              <a:rPr lang="en-US" sz="1400" dirty="0" err="1"/>
              <a:t>Sokolov</a:t>
            </a:r>
            <a:r>
              <a:rPr lang="en-US" sz="1400" dirty="0"/>
              <a:t> VT, Simmons HL, </a:t>
            </a:r>
            <a:r>
              <a:rPr lang="en-US" sz="1400" dirty="0" err="1"/>
              <a:t>Ivanov</a:t>
            </a:r>
            <a:r>
              <a:rPr lang="en-US" sz="1400" dirty="0"/>
              <a:t> VV, Walsh D.  2008.  Towards A Warmer Arctic Ocean: Spreading Of The Early 21st Century Atlantic Water Warm Anomaly Along The Eurasian Basin Margins. Journal of Geophysical Research. 113:C05023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62" y="3924178"/>
            <a:ext cx="5858406" cy="2923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6165304"/>
            <a:ext cx="384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Update </a:t>
            </a:r>
            <a:r>
              <a:rPr lang="en-US" dirty="0" err="1"/>
              <a:t>Beszczynska-Möller</a:t>
            </a:r>
            <a:r>
              <a:rPr lang="en-US" dirty="0"/>
              <a:t> et al., 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91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36180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6638" y="4941168"/>
            <a:ext cx="7241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http://www.cpc.ncep.noaa.gov/products/precip/CWlink/pna/JFM_season_nao_index.shtml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1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7469" r="9347" b="-4231"/>
          <a:stretch/>
        </p:blipFill>
        <p:spPr>
          <a:xfrm>
            <a:off x="179512" y="476672"/>
            <a:ext cx="3248168" cy="4247279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288182"/>
            <a:ext cx="6535471" cy="166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08720"/>
            <a:ext cx="5760640" cy="1467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3888" y="332656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temperature time series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927658" y="2437656"/>
            <a:ext cx="248124" cy="224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815742" y="1916832"/>
            <a:ext cx="235978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1933731" y="2780928"/>
            <a:ext cx="242051" cy="150725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nao-TN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170" y="1052735"/>
            <a:ext cx="7272933" cy="45447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1772816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NAO index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004796"/>
            <a:ext cx="2547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temperature</a:t>
            </a:r>
          </a:p>
          <a:p>
            <a:r>
              <a:rPr lang="en-US" dirty="0" smtClean="0"/>
              <a:t>In the Norwegian Sea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76056" y="2037118"/>
            <a:ext cx="576064" cy="6794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78361"/>
            <a:ext cx="6334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957482"/>
            <a:ext cx="6334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35702"/>
            <a:ext cx="6334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20318"/>
            <a:ext cx="6334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929" y="4004796"/>
            <a:ext cx="6334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7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754</TotalTime>
  <Words>485</Words>
  <Application>Microsoft Office PowerPoint</Application>
  <PresentationFormat>On-screen Show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Открытая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Variability of the Atlantic Water properties in the Arctic Ocean: 1948-2012 model results </vt:lpstr>
      <vt:lpstr>PowerPoint Presentation</vt:lpstr>
      <vt:lpstr>PowerPoint Presentation</vt:lpstr>
      <vt:lpstr>According to the investigations [J.H. Swift, K. Aagaard, L. Timokhov, and Ev.G. Nikiforov, 2004] , based on the enhanced version of the 1948-1993 data EWG (Gore-Chernomyrdin environmental bilateral agreement, Environmental Working Group,1997), there were some warm and cold events in the Atlantic layer of the Arctic Ocean during this period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the Atlantic Water properties in the Arctic Ocean: 1948-2012 model results</dc:title>
  <dc:creator>Голубева</dc:creator>
  <cp:lastModifiedBy>Andrey</cp:lastModifiedBy>
  <cp:revision>34</cp:revision>
  <dcterms:created xsi:type="dcterms:W3CDTF">2013-10-16T17:31:35Z</dcterms:created>
  <dcterms:modified xsi:type="dcterms:W3CDTF">2013-11-01T13:12:19Z</dcterms:modified>
</cp:coreProperties>
</file>