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2" r:id="rId3"/>
    <p:sldId id="288" r:id="rId4"/>
    <p:sldId id="294" r:id="rId5"/>
    <p:sldId id="258" r:id="rId6"/>
    <p:sldId id="260" r:id="rId7"/>
    <p:sldId id="257" r:id="rId8"/>
    <p:sldId id="263" r:id="rId9"/>
    <p:sldId id="272" r:id="rId10"/>
    <p:sldId id="273" r:id="rId11"/>
    <p:sldId id="275" r:id="rId12"/>
    <p:sldId id="278" r:id="rId13"/>
    <p:sldId id="283" r:id="rId14"/>
    <p:sldId id="281" r:id="rId15"/>
    <p:sldId id="304" r:id="rId16"/>
    <p:sldId id="285" r:id="rId17"/>
    <p:sldId id="286" r:id="rId18"/>
    <p:sldId id="305" r:id="rId19"/>
    <p:sldId id="296" r:id="rId20"/>
    <p:sldId id="301" r:id="rId21"/>
    <p:sldId id="291" r:id="rId22"/>
    <p:sldId id="269" r:id="rId23"/>
    <p:sldId id="292"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BDB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6594" autoAdjust="0"/>
  </p:normalViewPr>
  <p:slideViewPr>
    <p:cSldViewPr>
      <p:cViewPr varScale="1">
        <p:scale>
          <a:sx n="54" d="100"/>
          <a:sy n="54" d="100"/>
        </p:scale>
        <p:origin x="-97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BBE4E-B31A-48AF-8EA8-CBB7B1007161}" type="datetimeFigureOut">
              <a:rPr lang="en-US" smtClean="0"/>
              <a:pPr/>
              <a:t>8/1/2005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31BD27-8D80-4465-8FF0-6D1DC13293DE}" type="slidenum">
              <a:rPr lang="en-US" smtClean="0"/>
              <a:pPr/>
              <a:t>‹#›</a:t>
            </a:fld>
            <a:endParaRPr lang="en-US"/>
          </a:p>
        </p:txBody>
      </p:sp>
    </p:spTree>
    <p:extLst>
      <p:ext uri="{BB962C8B-B14F-4D97-AF65-F5344CB8AC3E}">
        <p14:creationId xmlns:p14="http://schemas.microsoft.com/office/powerpoint/2010/main" val="2044020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vertical grid. Vertical velocity oscillates. After half </a:t>
            </a:r>
            <a:r>
              <a:rPr lang="en-US" sz="1200" kern="1200" baseline="0" dirty="0" smtClean="0">
                <a:solidFill>
                  <a:schemeClr val="tx1"/>
                </a:solidFill>
                <a:latin typeface="+mn-lt"/>
                <a:ea typeface="+mn-ea"/>
                <a:cs typeface="+mn-cs"/>
              </a:rPr>
              <a:t>period of oscillation, the fundamentally dispersive nature of the centered advection scheme is readily apparent. In both cases, </a:t>
            </a:r>
            <a:r>
              <a:rPr lang="en-US" sz="1200" kern="1200" baseline="0" dirty="0" err="1" smtClean="0">
                <a:solidFill>
                  <a:schemeClr val="tx1"/>
                </a:solidFill>
                <a:latin typeface="+mn-lt"/>
                <a:ea typeface="+mn-ea"/>
                <a:cs typeface="+mn-cs"/>
              </a:rPr>
              <a:t>thermocline</a:t>
            </a:r>
            <a:r>
              <a:rPr lang="en-US" sz="1200" kern="1200" baseline="0" dirty="0" smtClean="0">
                <a:solidFill>
                  <a:schemeClr val="tx1"/>
                </a:solidFill>
                <a:latin typeface="+mn-lt"/>
                <a:ea typeface="+mn-ea"/>
                <a:cs typeface="+mn-cs"/>
              </a:rPr>
              <a:t> diffuses.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term on the right</a:t>
            </a:r>
            <a:r>
              <a:rPr lang="en-US" baseline="0" dirty="0" smtClean="0"/>
              <a:t> – gradient along sigma level, second term – sometimes referred as hydrostatic correction due to sloping sigma surfaces. If the LH term is small compared to the RHS terms, than the horizontal gradient in sigma coordinates is estimated as difference of large numbers potentially leading to large errors.  When slope is zero, two methods are identical. </a:t>
            </a:r>
          </a:p>
          <a:p>
            <a:r>
              <a:rPr lang="en-US" baseline="0" dirty="0" smtClean="0"/>
              <a:t>Truncation error - </a:t>
            </a:r>
            <a:r>
              <a:rPr lang="en-US" sz="1200" dirty="0" smtClean="0">
                <a:solidFill>
                  <a:schemeClr val="bg1">
                    <a:lumMod val="65000"/>
                  </a:schemeClr>
                </a:solidFill>
              </a:rPr>
              <a:t>(first recognized in atmospheric models, </a:t>
            </a:r>
            <a:r>
              <a:rPr lang="en-US" sz="1200" i="1" dirty="0" err="1" smtClean="0">
                <a:solidFill>
                  <a:schemeClr val="bg1">
                    <a:lumMod val="65000"/>
                  </a:schemeClr>
                </a:solidFill>
              </a:rPr>
              <a:t>Rouseau</a:t>
            </a:r>
            <a:r>
              <a:rPr lang="en-US" sz="1200" i="1" dirty="0" smtClean="0">
                <a:solidFill>
                  <a:schemeClr val="bg1">
                    <a:lumMod val="65000"/>
                  </a:schemeClr>
                </a:solidFill>
              </a:rPr>
              <a:t> and Pham,</a:t>
            </a:r>
            <a:r>
              <a:rPr lang="en-US" sz="1200" dirty="0" smtClean="0">
                <a:solidFill>
                  <a:schemeClr val="bg1">
                    <a:lumMod val="65000"/>
                  </a:schemeClr>
                </a:solidFill>
              </a:rPr>
              <a:t> 1971)</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Shown is a stack of three grid cells. The initial state, T=0, is chosen to coincide with the wave trough, at which time the middle cell is assumed to be filled with a tracer of concentration 100. The approaching wave crest causes water to be </a:t>
            </a:r>
            <a:r>
              <a:rPr lang="en-US" sz="1200" kern="1200" baseline="0" dirty="0" err="1" smtClean="0">
                <a:solidFill>
                  <a:schemeClr val="tx1"/>
                </a:solidFill>
                <a:latin typeface="+mn-lt"/>
                <a:ea typeface="+mn-ea"/>
                <a:cs typeface="+mn-cs"/>
              </a:rPr>
              <a:t>advected</a:t>
            </a:r>
            <a:r>
              <a:rPr lang="en-US" sz="1200" kern="1200" baseline="0" dirty="0" smtClean="0">
                <a:solidFill>
                  <a:schemeClr val="tx1"/>
                </a:solidFill>
                <a:latin typeface="+mn-lt"/>
                <a:ea typeface="+mn-ea"/>
                <a:cs typeface="+mn-cs"/>
              </a:rPr>
              <a:t> upward by a distance chosen in this example to correspond to one-fifth of the vertical cell size (T=1). In level models (a), the clock is stopped momentarily to allow the tracer to be reapportioned (“rezoned”) among the original grid cells. The next wave trough causes the water column to return to its original position (T=2). After renewed rezoning, tracer concentration in the middle cell has fallen to 68, the remainder having seeped into cells above and below. In layer models (b), the periodic rezoning steps are skipped, so tracer concentration remains unaffected by the wave motion.</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5CD5C-4C5F-4FF2-A431-9748BEDC6521}" type="slidenum">
              <a:rPr lang="en-US"/>
              <a:pPr/>
              <a:t>22</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sz="1200" i="1" dirty="0" smtClean="0">
                <a:solidFill>
                  <a:srgbClr val="FFFF00"/>
                </a:solidFill>
              </a:rPr>
              <a:t>If layer 1 is the deepest layer with nonzero thickness and it is too light, interface 2 cannot move downward to restore </a:t>
            </a:r>
            <a:r>
              <a:rPr lang="en-US" sz="1200" i="1" dirty="0" err="1" smtClean="0">
                <a:solidFill>
                  <a:srgbClr val="FFFF00"/>
                </a:solidFill>
              </a:rPr>
              <a:t>ispoycnic</a:t>
            </a:r>
            <a:r>
              <a:rPr lang="en-US" sz="1200" i="1" dirty="0" smtClean="0">
                <a:solidFill>
                  <a:srgbClr val="FFFF00"/>
                </a:solidFill>
              </a:rPr>
              <a:t> conditions and a special algorithm, must be executed: Since only interface 1 can be moved, this interface is moved downward to restore </a:t>
            </a:r>
            <a:r>
              <a:rPr lang="en-US" sz="1200" i="1" dirty="0" err="1" smtClean="0">
                <a:solidFill>
                  <a:srgbClr val="FFFF00"/>
                </a:solidFill>
              </a:rPr>
              <a:t>isopycnic</a:t>
            </a:r>
            <a:r>
              <a:rPr lang="en-US" sz="1200" i="1" dirty="0" smtClean="0">
                <a:solidFill>
                  <a:srgbClr val="FFFF00"/>
                </a:solidFill>
              </a:rPr>
              <a:t> conditions in layer 1. An “</a:t>
            </a:r>
            <a:r>
              <a:rPr lang="en-US" sz="1200" i="1" dirty="0" err="1" smtClean="0">
                <a:solidFill>
                  <a:srgbClr val="FFFF00"/>
                </a:solidFill>
              </a:rPr>
              <a:t>unmixing</a:t>
            </a:r>
            <a:r>
              <a:rPr lang="en-US" sz="1200" i="1" dirty="0" smtClean="0">
                <a:solidFill>
                  <a:srgbClr val="FFFF00"/>
                </a:solidFill>
              </a:rPr>
              <a:t>” algorithm is employed to achieve this goal. </a:t>
            </a:r>
          </a:p>
          <a:p>
            <a:r>
              <a:rPr lang="en-US" sz="1200" i="1" dirty="0" err="1" smtClean="0">
                <a:solidFill>
                  <a:srgbClr val="FFFF00"/>
                </a:solidFill>
              </a:rPr>
              <a:t>Unmixing</a:t>
            </a:r>
            <a:r>
              <a:rPr lang="en-US" sz="1200" i="1" dirty="0" smtClean="0">
                <a:solidFill>
                  <a:srgbClr val="FFFF00"/>
                </a:solidFill>
              </a:rPr>
              <a:t> is constrained</a:t>
            </a:r>
            <a:r>
              <a:rPr lang="en-US" sz="1200" i="1" baseline="0" dirty="0" smtClean="0">
                <a:solidFill>
                  <a:srgbClr val="FFFF00"/>
                </a:solidFill>
              </a:rPr>
              <a:t> by T/S bounding box. Filled dot – T/S before, hollow – after </a:t>
            </a:r>
            <a:r>
              <a:rPr lang="en-US" sz="1200" i="1" baseline="0" dirty="0" err="1" smtClean="0">
                <a:solidFill>
                  <a:srgbClr val="FFFF00"/>
                </a:solidFill>
              </a:rPr>
              <a:t>unmixing</a:t>
            </a:r>
            <a:r>
              <a:rPr lang="en-US" sz="1200" i="1" baseline="0" dirty="0" smtClean="0">
                <a:solidFill>
                  <a:srgbClr val="FFFF00"/>
                </a:solidFill>
              </a:rPr>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Originally, a 27 year spin-up integration was used forced with a daily-averaged </a:t>
            </a:r>
            <a:br>
              <a:rPr lang="en-US" dirty="0" smtClean="0"/>
            </a:br>
            <a:r>
              <a:rPr lang="en-US" dirty="0" smtClean="0"/>
              <a:t>annual cycle of </a:t>
            </a:r>
            <a:r>
              <a:rPr lang="en-US" dirty="0" err="1" smtClean="0"/>
              <a:t>climatological</a:t>
            </a:r>
            <a:r>
              <a:rPr lang="en-US" dirty="0" smtClean="0"/>
              <a:t> atmospheric forcing derived from ECMWF.  Then </a:t>
            </a:r>
            <a:br>
              <a:rPr lang="en-US" dirty="0" smtClean="0"/>
            </a:br>
            <a:r>
              <a:rPr lang="en-US" dirty="0" smtClean="0"/>
              <a:t>a 12 year run was completed using the repeated 1979 ECMWF annual forcing for the first 6 years and 1979-1981 inter-annual fields for the last 6 years. All of this </a:t>
            </a:r>
            <a:br>
              <a:rPr lang="en-US" dirty="0" smtClean="0"/>
            </a:br>
            <a:r>
              <a:rPr lang="en-US" dirty="0" smtClean="0"/>
              <a:t>was done at the Naval Post-Graduate School (NPG). Once we got the model, I made an ice-only run starting from the NPG restart but using NOGAPS data from 1999-2005.  We restarted the HYCOM/CICE 0.72 test from this ice-only NOGAPS run. </a:t>
            </a:r>
            <a:endParaRPr lang="en-US" dirty="0"/>
          </a:p>
        </p:txBody>
      </p:sp>
      <p:sp>
        <p:nvSpPr>
          <p:cNvPr id="4" name="Slide Number Placeholder 3"/>
          <p:cNvSpPr>
            <a:spLocks noGrp="1"/>
          </p:cNvSpPr>
          <p:nvPr>
            <p:ph type="sldNum" sz="quarter" idx="10"/>
          </p:nvPr>
        </p:nvSpPr>
        <p:spPr/>
        <p:txBody>
          <a:bodyPr/>
          <a:lstStyle/>
          <a:p>
            <a:pPr>
              <a:defRPr/>
            </a:pPr>
            <a:fld id="{E8A94310-5627-4272-9B0B-1BD084AE2FDF}"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Simulation</a:t>
            </a:r>
            <a:r>
              <a:rPr lang="en-US" baseline="0" dirty="0" smtClean="0"/>
              <a:t> with RT reveals improvement in the Atl. Layer + warm Kara Sea/St. Anna trough</a:t>
            </a:r>
          </a:p>
          <a:p>
            <a:pPr marL="228600" indent="-228600">
              <a:buAutoNum type="arabicParenR"/>
            </a:pPr>
            <a:r>
              <a:rPr lang="en-US" baseline="0" dirty="0" smtClean="0"/>
              <a:t>Model with closed </a:t>
            </a:r>
            <a:r>
              <a:rPr lang="en-US" baseline="0" dirty="0" err="1" smtClean="0"/>
              <a:t>Ber</a:t>
            </a:r>
            <a:r>
              <a:rPr lang="en-US" baseline="0" dirty="0" smtClean="0"/>
              <a:t>. </a:t>
            </a:r>
            <a:r>
              <a:rPr lang="en-US" baseline="0" dirty="0" err="1" smtClean="0"/>
              <a:t>Str</a:t>
            </a:r>
            <a:r>
              <a:rPr lang="en-US" baseline="0" dirty="0" smtClean="0"/>
              <a:t> – no difference (Bering Strait is not resolved)</a:t>
            </a:r>
          </a:p>
          <a:p>
            <a:pPr marL="228600" indent="-228600">
              <a:buAutoNum type="arabicParenR"/>
            </a:pPr>
            <a:r>
              <a:rPr lang="en-US" baseline="0" dirty="0" smtClean="0"/>
              <a:t>CAA – slightly colder Atl. Layer at this depth </a:t>
            </a:r>
          </a:p>
          <a:p>
            <a:pPr marL="228600" indent="-228600">
              <a:buAutoNum type="arabicParenR"/>
            </a:pPr>
            <a:r>
              <a:rPr lang="en-US" baseline="0" dirty="0" smtClean="0"/>
              <a:t>Isolated Kara Sea – depleted warm layer and cold Kara Sea</a:t>
            </a:r>
          </a:p>
          <a:p>
            <a:pPr marL="228600" indent="-228600">
              <a:buAutoNum type="arabicParenR"/>
            </a:pPr>
            <a:r>
              <a:rPr lang="en-US" baseline="0" dirty="0" smtClean="0"/>
              <a:t>ST COAPS – did not reproduce ST NRL (too short run) but similar results with RT – KARA Sea. Reason: changed circulation in the Barents Sea results in the reduced inflow through </a:t>
            </a:r>
            <a:r>
              <a:rPr lang="en-US" baseline="0" dirty="0" err="1" smtClean="0"/>
              <a:t>Fram</a:t>
            </a:r>
            <a:r>
              <a:rPr lang="en-US" baseline="0" dirty="0" smtClean="0"/>
              <a:t> Strait</a:t>
            </a:r>
            <a:endParaRPr lang="en-US" dirty="0"/>
          </a:p>
        </p:txBody>
      </p:sp>
      <p:sp>
        <p:nvSpPr>
          <p:cNvPr id="4" name="Slide Number Placeholder 3"/>
          <p:cNvSpPr>
            <a:spLocks noGrp="1"/>
          </p:cNvSpPr>
          <p:nvPr>
            <p:ph type="sldNum" sz="quarter" idx="10"/>
          </p:nvPr>
        </p:nvSpPr>
        <p:spPr/>
        <p:txBody>
          <a:bodyPr/>
          <a:lstStyle/>
          <a:p>
            <a:pPr>
              <a:defRPr/>
            </a:pPr>
            <a:fld id="{E8A94310-5627-4272-9B0B-1BD084AE2FDF}"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HYCOM uses the Dewar-McDougall</a:t>
            </a:r>
            <a:r>
              <a:rPr lang="en-US" baseline="0" dirty="0" smtClean="0"/>
              <a:t> </a:t>
            </a:r>
            <a:r>
              <a:rPr lang="en-US" baseline="0" dirty="0" err="1" smtClean="0"/>
              <a:t>diapycnal</a:t>
            </a:r>
            <a:r>
              <a:rPr lang="en-US" baseline="0" dirty="0" smtClean="0"/>
              <a:t> mixing algorithm, which treats density as piecewise constant in the vertical. Solved </a:t>
            </a:r>
            <a:r>
              <a:rPr lang="en-US" baseline="0" dirty="0" err="1" smtClean="0"/>
              <a:t>explicitely</a:t>
            </a:r>
            <a:r>
              <a:rPr lang="en-US" baseline="0" dirty="0" smtClean="0"/>
              <a:t>/</a:t>
            </a:r>
            <a:r>
              <a:rPr lang="en-US" baseline="0" dirty="0" err="1" smtClean="0"/>
              <a:t>implicitely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HYCOM remains </a:t>
            </a:r>
            <a:r>
              <a:rPr lang="en-US" dirty="0" err="1" smtClean="0"/>
              <a:t>isopycnal</a:t>
            </a:r>
            <a:r>
              <a:rPr lang="en-US" dirty="0" smtClean="0"/>
              <a:t> in the open stratified ocean</a:t>
            </a:r>
          </a:p>
          <a:p>
            <a:r>
              <a:rPr lang="en-US" dirty="0" smtClean="0"/>
              <a:t>Smoothly transition to z-levels in </a:t>
            </a:r>
            <a:r>
              <a:rPr lang="en-US" dirty="0" err="1" smtClean="0"/>
              <a:t>unstratified</a:t>
            </a:r>
            <a:r>
              <a:rPr lang="en-US" dirty="0" smtClean="0"/>
              <a:t> mixed layer to terrain-following</a:t>
            </a:r>
            <a:r>
              <a:rPr lang="en-US" baseline="0" dirty="0" smtClean="0"/>
              <a:t> in shallow regions and back to z-level in a very shallow regions</a:t>
            </a:r>
          </a:p>
          <a:p>
            <a:r>
              <a:rPr lang="en-US" baseline="0" dirty="0" smtClean="0"/>
              <a:t>ALE – material velocities and velocity of the grid interface (applied for problems with moving boundaries)</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algorithm controlling</a:t>
            </a:r>
            <a:r>
              <a:rPr lang="en-US" baseline="0" dirty="0" smtClean="0"/>
              <a:t> vertical coordinate adjustment in the open ocean works as follows. Consider 3 </a:t>
            </a:r>
            <a:r>
              <a:rPr lang="en-US" baseline="0" dirty="0" err="1" smtClean="0"/>
              <a:t>isop</a:t>
            </a:r>
            <a:r>
              <a:rPr lang="en-US" baseline="0" dirty="0" smtClean="0"/>
              <a:t>. Layers.</a:t>
            </a:r>
          </a:p>
          <a:p>
            <a:r>
              <a:rPr lang="en-US" baseline="0" dirty="0" smtClean="0"/>
              <a:t>To restore </a:t>
            </a:r>
            <a:r>
              <a:rPr lang="en-US" baseline="0" dirty="0" err="1" smtClean="0"/>
              <a:t>isopycnic</a:t>
            </a:r>
            <a:r>
              <a:rPr lang="en-US" baseline="0" dirty="0" smtClean="0"/>
              <a:t> conditions, it is necessary to re-</a:t>
            </a:r>
            <a:r>
              <a:rPr lang="en-US" baseline="0" dirty="0" err="1" smtClean="0"/>
              <a:t>discretize</a:t>
            </a:r>
            <a:r>
              <a:rPr lang="en-US" baseline="0" dirty="0" smtClean="0"/>
              <a:t> the water column in a manner that preserves the overall height of the column while changing alf1 (specific volume) to target reference. Case 1: the layer is too dense, upper interface moves upward and mass is exchanged between layers 0 and 1.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vertical grids used in twin model experiments. One model – predominantly z-levels through the water</a:t>
            </a:r>
            <a:r>
              <a:rPr lang="en-US" baseline="0" dirty="0" smtClean="0"/>
              <a:t> column, second model – </a:t>
            </a:r>
            <a:r>
              <a:rPr lang="en-US" baseline="0" dirty="0" err="1" smtClean="0"/>
              <a:t>isopycnals</a:t>
            </a:r>
            <a:r>
              <a:rPr lang="en-US" baseline="0" dirty="0" smtClean="0"/>
              <a:t>, except for the mixed layer. </a:t>
            </a:r>
            <a:r>
              <a:rPr lang="en-US" dirty="0" smtClean="0"/>
              <a:t>Same initial conditions, spin-up,</a:t>
            </a:r>
            <a:r>
              <a:rPr lang="en-US" baseline="0" dirty="0" smtClean="0"/>
              <a:t> surface and lateral forcing.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Annual mean</a:t>
            </a:r>
            <a:r>
              <a:rPr lang="en-US" baseline="0" dirty="0" smtClean="0"/>
              <a:t> T profiles. </a:t>
            </a:r>
            <a:r>
              <a:rPr lang="en-US" dirty="0" smtClean="0"/>
              <a:t>Solid lines – basin</a:t>
            </a:r>
            <a:r>
              <a:rPr lang="en-US" baseline="0" dirty="0" smtClean="0"/>
              <a:t> mean T profiles, shaded areas – 10</a:t>
            </a:r>
            <a:r>
              <a:rPr lang="en-US" baseline="30000" dirty="0" smtClean="0"/>
              <a:t>th</a:t>
            </a:r>
            <a:r>
              <a:rPr lang="en-US" baseline="0" dirty="0" smtClean="0"/>
              <a:t> &amp; 90</a:t>
            </a:r>
            <a:r>
              <a:rPr lang="en-US" baseline="30000" dirty="0" smtClean="0"/>
              <a:t>th</a:t>
            </a:r>
            <a:r>
              <a:rPr lang="en-US" baseline="0" dirty="0" smtClean="0"/>
              <a:t> percentiles. Thermal structure in Canada Basin is weakly sensitive to vertical </a:t>
            </a:r>
            <a:r>
              <a:rPr lang="en-US" baseline="0" dirty="0" err="1" smtClean="0"/>
              <a:t>discretization</a:t>
            </a:r>
            <a:r>
              <a:rPr lang="en-US" baseline="0" dirty="0" smtClean="0"/>
              <a:t> schemes. Eur. Basin – vertical t distribution is different in Z and </a:t>
            </a:r>
            <a:r>
              <a:rPr lang="en-US" baseline="0" dirty="0" err="1" smtClean="0"/>
              <a:t>isopycnal</a:t>
            </a:r>
            <a:r>
              <a:rPr lang="en-US" baseline="0" dirty="0" smtClean="0"/>
              <a:t> models. Thickness of Atl. Layer in the </a:t>
            </a:r>
            <a:r>
              <a:rPr lang="en-US" baseline="0" dirty="0" err="1" smtClean="0"/>
              <a:t>isopycn</a:t>
            </a:r>
            <a:r>
              <a:rPr lang="en-US" baseline="0" dirty="0" smtClean="0"/>
              <a:t>. Model is very similar to that in GDEM. While in the Z-level model the warm layer is more diffused. Note the range of T within the layers. Both models, deep ocean has positive bias compared to GDEM.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040 – higher</a:t>
            </a:r>
            <a:r>
              <a:rPr lang="en-US" baseline="0" dirty="0" smtClean="0"/>
              <a:t> heat cont. due to Atl. Layer diffusion</a:t>
            </a:r>
          </a:p>
          <a:p>
            <a:r>
              <a:rPr lang="en-US" baseline="0" dirty="0" smtClean="0"/>
              <a:t>092 – Atl. Layer has lower heat content, although structure is reproduced better in the model with </a:t>
            </a:r>
            <a:r>
              <a:rPr lang="en-US" baseline="0" dirty="0" err="1" smtClean="0"/>
              <a:t>hybr</a:t>
            </a:r>
            <a:r>
              <a:rPr lang="en-US" baseline="0" dirty="0" smtClean="0"/>
              <a:t>. </a:t>
            </a:r>
            <a:r>
              <a:rPr lang="en-US" baseline="0" dirty="0" err="1" smtClean="0"/>
              <a:t>Coord</a:t>
            </a:r>
            <a:r>
              <a:rPr lang="en-US" baseline="0" dirty="0" smtClean="0"/>
              <a:t>. Deeper layer is warmer in 092. </a:t>
            </a:r>
            <a:r>
              <a:rPr lang="en-US" baseline="0" dirty="0" err="1" smtClean="0"/>
              <a:t>Cabeling</a:t>
            </a:r>
            <a:r>
              <a:rPr lang="en-US" baseline="0" dirty="0" smtClean="0"/>
              <a:t> effect  </a:t>
            </a:r>
          </a:p>
          <a:p>
            <a:r>
              <a:rPr lang="en-US" baseline="0" dirty="0" smtClean="0"/>
              <a:t>Overall heat cont. in climatology data is slightly lower than model results, due to warmer simulated deep ocean. Canada Basin – almost identical heat content. Heat is being redistributed among the vertical layers.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Winter ice – very similar</a:t>
            </a:r>
            <a:r>
              <a:rPr lang="en-US" baseline="0" dirty="0" smtClean="0"/>
              <a:t> sea ice thickness pattern -&gt; no obvious effect of different vert. grids, different heat content, different Atl. Layer properties. </a:t>
            </a:r>
          </a:p>
          <a:p>
            <a:r>
              <a:rPr lang="en-US" baseline="0" dirty="0" smtClean="0"/>
              <a:t>Summer ice – similar, but some changes over Eurasian shelves and Eur. Basin of interior Arctic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Histograms of</a:t>
            </a:r>
            <a:r>
              <a:rPr lang="en-US" baseline="0" dirty="0" smtClean="0"/>
              <a:t> </a:t>
            </a:r>
            <a:r>
              <a:rPr lang="en-US" baseline="0" dirty="0" err="1" smtClean="0"/>
              <a:t>atl</a:t>
            </a:r>
            <a:r>
              <a:rPr lang="en-US" baseline="0" dirty="0" smtClean="0"/>
              <a:t>. Water temperature in Eur. And Can. Basins reveal remarkable </a:t>
            </a:r>
            <a:r>
              <a:rPr lang="en-US" baseline="0" dirty="0" err="1" smtClean="0"/>
              <a:t>discrapencies</a:t>
            </a:r>
            <a:r>
              <a:rPr lang="en-US" baseline="0" dirty="0" smtClean="0"/>
              <a:t> between the models. Hist. of </a:t>
            </a:r>
            <a:r>
              <a:rPr lang="en-US" baseline="0" dirty="0" err="1" smtClean="0"/>
              <a:t>isopycn</a:t>
            </a:r>
            <a:r>
              <a:rPr lang="en-US" baseline="0" dirty="0" smtClean="0"/>
              <a:t>. Model has several modes most probably related to several water masses maintained in the model. Z-level model demonstrates more uniform distribution of the T with a single model. Tail of the distribution is longer in </a:t>
            </a:r>
            <a:r>
              <a:rPr lang="en-US" baseline="0" dirty="0" err="1" smtClean="0"/>
              <a:t>isopycn</a:t>
            </a:r>
            <a:r>
              <a:rPr lang="en-US" baseline="0" dirty="0" smtClean="0"/>
              <a:t>. Model. Compared to GDEM, </a:t>
            </a:r>
            <a:r>
              <a:rPr lang="en-US" baseline="0" dirty="0" err="1" smtClean="0"/>
              <a:t>isopycn</a:t>
            </a:r>
            <a:r>
              <a:rPr lang="en-US" baseline="0" dirty="0" smtClean="0"/>
              <a:t>. Model looks better in the </a:t>
            </a:r>
            <a:r>
              <a:rPr lang="en-US" baseline="0" dirty="0" err="1" smtClean="0"/>
              <a:t>eur</a:t>
            </a:r>
            <a:r>
              <a:rPr lang="en-US" baseline="0" dirty="0" smtClean="0"/>
              <a:t>. Basin, Canada basin – the </a:t>
            </a:r>
            <a:endParaRPr lang="en-US" dirty="0"/>
          </a:p>
        </p:txBody>
      </p:sp>
      <p:sp>
        <p:nvSpPr>
          <p:cNvPr id="4" name="Slide Number Placeholder 3"/>
          <p:cNvSpPr>
            <a:spLocks noGrp="1"/>
          </p:cNvSpPr>
          <p:nvPr>
            <p:ph type="sldNum" sz="quarter" idx="10"/>
          </p:nvPr>
        </p:nvSpPr>
        <p:spPr/>
        <p:txBody>
          <a:bodyPr/>
          <a:lstStyle/>
          <a:p>
            <a:fld id="{B931BD27-8D80-4465-8FF0-6D1DC13293D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8/1/2005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39999">
              <a:srgbClr val="002060"/>
            </a:gs>
            <a:gs pos="97000">
              <a:srgbClr val="0070C0"/>
            </a:gs>
          </a:gsLst>
          <a:lin ang="13500000" scaled="1"/>
          <a:tileRect/>
        </a:gradFill>
        <a:effectLst/>
      </p:bgPr>
    </p:bg>
    <p:spTree>
      <p:nvGrpSpPr>
        <p:cNvPr id="1" name=""/>
        <p:cNvGrpSpPr/>
        <p:nvPr/>
      </p:nvGrpSpPr>
      <p:grpSpPr>
        <a:xfrm>
          <a:off x="0" y="0"/>
          <a:ext cx="0" cy="0"/>
          <a:chOff x="0" y="0"/>
          <a:chExt cx="0" cy="0"/>
        </a:xfrm>
      </p:grpSpPr>
      <p:pic>
        <p:nvPicPr>
          <p:cNvPr id="9" name="Picture 8" descr="type_coaps_logo_trans.gif"/>
          <p:cNvPicPr>
            <a:picLocks noChangeAspect="1"/>
          </p:cNvPicPr>
          <p:nvPr userDrawn="1"/>
        </p:nvPicPr>
        <p:blipFill>
          <a:blip r:embed="rId13" cstate="print"/>
          <a:stretch>
            <a:fillRect/>
          </a:stretch>
        </p:blipFill>
        <p:spPr>
          <a:xfrm>
            <a:off x="76200" y="76200"/>
            <a:ext cx="685800" cy="685800"/>
          </a:xfrm>
          <a:prstGeom prst="rect">
            <a:avLst/>
          </a:prstGeom>
        </p:spPr>
      </p:pic>
      <p:pic>
        <p:nvPicPr>
          <p:cNvPr id="11" name="Picture 10" descr="fsu_seal.gif"/>
          <p:cNvPicPr>
            <a:picLocks noChangeAspect="1"/>
          </p:cNvPicPr>
          <p:nvPr userDrawn="1"/>
        </p:nvPicPr>
        <p:blipFill>
          <a:blip r:embed="rId14" cstate="print"/>
          <a:stretch>
            <a:fillRect/>
          </a:stretch>
        </p:blipFill>
        <p:spPr>
          <a:xfrm>
            <a:off x="8422341" y="76200"/>
            <a:ext cx="645459" cy="609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9.tif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2.wmf"/><Relationship Id="rId5" Type="http://schemas.openxmlformats.org/officeDocument/2006/relationships/oleObject" Target="../embeddings/oleObject4.bin"/><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7200" y="1371600"/>
            <a:ext cx="8458200" cy="235160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On Vertical </a:t>
            </a:r>
            <a:r>
              <a:rPr lang="en-US" sz="3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Discretization</a:t>
            </a: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 </a:t>
            </a:r>
          </a:p>
          <a:p>
            <a:pPr algn="ctr">
              <a:lnSpc>
                <a:spcPct val="150000"/>
              </a:lnSpc>
            </a:pP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rPr>
              <a:t>in the HYCOM/CICE Arctic Ocean Modeling System</a:t>
            </a:r>
            <a:endPar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pic>
        <p:nvPicPr>
          <p:cNvPr id="5" name="Picture 4" descr="fsu_seal.gif"/>
          <p:cNvPicPr>
            <a:picLocks noChangeAspect="1"/>
          </p:cNvPicPr>
          <p:nvPr/>
        </p:nvPicPr>
        <p:blipFill>
          <a:blip r:embed="rId2" cstate="print"/>
          <a:stretch>
            <a:fillRect/>
          </a:stretch>
        </p:blipFill>
        <p:spPr>
          <a:xfrm>
            <a:off x="7409329" y="0"/>
            <a:ext cx="1734671" cy="1638300"/>
          </a:xfrm>
          <a:prstGeom prst="rect">
            <a:avLst/>
          </a:prstGeom>
        </p:spPr>
      </p:pic>
      <p:pic>
        <p:nvPicPr>
          <p:cNvPr id="7" name="Picture 6" descr="type_coaps_logo_trans.gif"/>
          <p:cNvPicPr>
            <a:picLocks noChangeAspect="1"/>
          </p:cNvPicPr>
          <p:nvPr/>
        </p:nvPicPr>
        <p:blipFill>
          <a:blip r:embed="rId3" cstate="print"/>
          <a:stretch>
            <a:fillRect/>
          </a:stretch>
        </p:blipFill>
        <p:spPr>
          <a:xfrm>
            <a:off x="0" y="0"/>
            <a:ext cx="1905000" cy="1905000"/>
          </a:xfrm>
          <a:prstGeom prst="rect">
            <a:avLst/>
          </a:prstGeom>
        </p:spPr>
      </p:pic>
      <p:pic>
        <p:nvPicPr>
          <p:cNvPr id="8" name="Picture 20" descr="UM-Front"/>
          <p:cNvPicPr>
            <a:picLocks noChangeAspect="1" noChangeArrowheads="1"/>
          </p:cNvPicPr>
          <p:nvPr/>
        </p:nvPicPr>
        <p:blipFill>
          <a:blip r:embed="rId4" cstate="print"/>
          <a:srcRect/>
          <a:stretch>
            <a:fillRect/>
          </a:stretch>
        </p:blipFill>
        <p:spPr bwMode="auto">
          <a:xfrm>
            <a:off x="87312" y="5486400"/>
            <a:ext cx="903288" cy="1260475"/>
          </a:xfrm>
          <a:prstGeom prst="rect">
            <a:avLst/>
          </a:prstGeom>
          <a:noFill/>
          <a:ln w="9525">
            <a:noFill/>
            <a:miter lim="800000"/>
            <a:headEnd/>
            <a:tailEnd/>
          </a:ln>
        </p:spPr>
      </p:pic>
      <p:pic>
        <p:nvPicPr>
          <p:cNvPr id="9" name="Picture 6" descr="ONR blue red Ellipse"/>
          <p:cNvPicPr>
            <a:picLocks noChangeAspect="1" noChangeArrowheads="1"/>
          </p:cNvPicPr>
          <p:nvPr/>
        </p:nvPicPr>
        <p:blipFill>
          <a:blip r:embed="rId5" cstate="print"/>
          <a:srcRect/>
          <a:stretch>
            <a:fillRect/>
          </a:stretch>
        </p:blipFill>
        <p:spPr bwMode="auto">
          <a:xfrm>
            <a:off x="3505200" y="6096000"/>
            <a:ext cx="1646238" cy="742950"/>
          </a:xfrm>
          <a:prstGeom prst="rect">
            <a:avLst/>
          </a:prstGeom>
          <a:noFill/>
          <a:ln w="9525">
            <a:noFill/>
            <a:miter lim="800000"/>
            <a:headEnd/>
            <a:tailEnd/>
          </a:ln>
        </p:spPr>
      </p:pic>
      <p:pic>
        <p:nvPicPr>
          <p:cNvPr id="10" name="Picture 10" descr="nrl"/>
          <p:cNvPicPr>
            <a:picLocks noChangeAspect="1" noChangeArrowheads="1"/>
          </p:cNvPicPr>
          <p:nvPr/>
        </p:nvPicPr>
        <p:blipFill>
          <a:blip r:embed="rId6" cstate="print"/>
          <a:srcRect/>
          <a:stretch>
            <a:fillRect/>
          </a:stretch>
        </p:blipFill>
        <p:spPr bwMode="auto">
          <a:xfrm>
            <a:off x="7620000" y="5492750"/>
            <a:ext cx="1412875" cy="1365250"/>
          </a:xfrm>
          <a:prstGeom prst="rect">
            <a:avLst/>
          </a:prstGeom>
          <a:noFill/>
          <a:ln w="9525">
            <a:noFill/>
            <a:miter lim="800000"/>
            <a:headEnd/>
            <a:tailEnd/>
          </a:ln>
        </p:spPr>
      </p:pic>
      <p:sp>
        <p:nvSpPr>
          <p:cNvPr id="13" name="TextBox 12"/>
          <p:cNvSpPr txBox="1"/>
          <p:nvPr/>
        </p:nvSpPr>
        <p:spPr>
          <a:xfrm>
            <a:off x="2057400" y="4114800"/>
            <a:ext cx="6096000" cy="861774"/>
          </a:xfrm>
          <a:prstGeom prst="rect">
            <a:avLst/>
          </a:prstGeom>
          <a:noFill/>
        </p:spPr>
        <p:txBody>
          <a:bodyPr wrap="square" rtlCol="0">
            <a:spAutoFit/>
          </a:bodyPr>
          <a:lstStyle/>
          <a:p>
            <a:pPr>
              <a:spcAft>
                <a:spcPts val="1200"/>
              </a:spcAft>
            </a:pPr>
            <a:r>
              <a:rPr lang="en-US" sz="2000" dirty="0" smtClean="0">
                <a:solidFill>
                  <a:srgbClr val="00B0F0"/>
                </a:solidFill>
              </a:rPr>
              <a:t>Dmitry </a:t>
            </a:r>
            <a:r>
              <a:rPr lang="en-US" sz="2000" dirty="0" err="1" smtClean="0">
                <a:solidFill>
                  <a:srgbClr val="00B0F0"/>
                </a:solidFill>
              </a:rPr>
              <a:t>Dukhovskoy</a:t>
            </a:r>
            <a:r>
              <a:rPr lang="en-US" sz="2000" dirty="0" smtClean="0">
                <a:solidFill>
                  <a:srgbClr val="00B0F0"/>
                </a:solidFill>
              </a:rPr>
              <a:t>,  Eric </a:t>
            </a:r>
            <a:r>
              <a:rPr lang="en-US" sz="2000" dirty="0" err="1" smtClean="0">
                <a:solidFill>
                  <a:srgbClr val="00B0F0"/>
                </a:solidFill>
              </a:rPr>
              <a:t>Chassignet</a:t>
            </a:r>
            <a:r>
              <a:rPr lang="en-US" sz="2000" dirty="0" smtClean="0">
                <a:solidFill>
                  <a:srgbClr val="00B0F0"/>
                </a:solidFill>
              </a:rPr>
              <a:t>   (FSU COAPS)</a:t>
            </a:r>
          </a:p>
          <a:p>
            <a:pPr>
              <a:spcAft>
                <a:spcPts val="1200"/>
              </a:spcAft>
            </a:pPr>
            <a:r>
              <a:rPr lang="en-US" sz="2000" dirty="0" smtClean="0">
                <a:solidFill>
                  <a:srgbClr val="00B0F0"/>
                </a:solidFill>
              </a:rPr>
              <a:t>Pam Posey,  Joe Metzger,  Alan </a:t>
            </a:r>
            <a:r>
              <a:rPr lang="en-US" sz="2000" dirty="0" err="1" smtClean="0">
                <a:solidFill>
                  <a:srgbClr val="00B0F0"/>
                </a:solidFill>
              </a:rPr>
              <a:t>Wallcraft</a:t>
            </a:r>
            <a:r>
              <a:rPr lang="en-US" sz="2000" dirty="0" smtClean="0">
                <a:solidFill>
                  <a:srgbClr val="00B0F0"/>
                </a:solidFill>
              </a:rPr>
              <a:t>  (NRL SSC)</a:t>
            </a:r>
            <a:endParaRPr lang="en-US" sz="2000"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2_2006annual_t_0200.jpg"/>
          <p:cNvPicPr>
            <a:picLocks noChangeAspect="1"/>
          </p:cNvPicPr>
          <p:nvPr/>
        </p:nvPicPr>
        <p:blipFill>
          <a:blip r:embed="rId2" cstate="print"/>
          <a:stretch>
            <a:fillRect/>
          </a:stretch>
        </p:blipFill>
        <p:spPr>
          <a:xfrm>
            <a:off x="3059049" y="1524000"/>
            <a:ext cx="2960751" cy="3829431"/>
          </a:xfrm>
          <a:prstGeom prst="rect">
            <a:avLst/>
          </a:prstGeom>
        </p:spPr>
      </p:pic>
      <p:sp>
        <p:nvSpPr>
          <p:cNvPr id="4" name="TextBox 3"/>
          <p:cNvSpPr txBox="1"/>
          <p:nvPr/>
        </p:nvSpPr>
        <p:spPr>
          <a:xfrm>
            <a:off x="76200" y="1078468"/>
            <a:ext cx="2590800" cy="369332"/>
          </a:xfrm>
          <a:prstGeom prst="rect">
            <a:avLst/>
          </a:prstGeom>
          <a:noFill/>
        </p:spPr>
        <p:txBody>
          <a:bodyPr wrap="square" rtlCol="0">
            <a:spAutoFit/>
          </a:bodyPr>
          <a:lstStyle/>
          <a:p>
            <a:pPr algn="ctr"/>
            <a:r>
              <a:rPr lang="en-US" dirty="0" smtClean="0">
                <a:solidFill>
                  <a:schemeClr val="bg1">
                    <a:lumMod val="95000"/>
                  </a:schemeClr>
                </a:solidFill>
              </a:rPr>
              <a:t>Z-level Vertical Grid</a:t>
            </a:r>
            <a:endParaRPr lang="en-US" dirty="0">
              <a:solidFill>
                <a:schemeClr val="bg1">
                  <a:lumMod val="95000"/>
                </a:schemeClr>
              </a:solidFill>
            </a:endParaRPr>
          </a:p>
        </p:txBody>
      </p:sp>
      <p:sp>
        <p:nvSpPr>
          <p:cNvPr id="5" name="TextBox 4"/>
          <p:cNvSpPr txBox="1"/>
          <p:nvPr/>
        </p:nvSpPr>
        <p:spPr>
          <a:xfrm>
            <a:off x="3200400" y="990600"/>
            <a:ext cx="2514600" cy="369332"/>
          </a:xfrm>
          <a:prstGeom prst="rect">
            <a:avLst/>
          </a:prstGeom>
          <a:noFill/>
        </p:spPr>
        <p:txBody>
          <a:bodyPr wrap="square" rtlCol="0">
            <a:spAutoFit/>
          </a:bodyPr>
          <a:lstStyle/>
          <a:p>
            <a:pPr algn="ctr"/>
            <a:r>
              <a:rPr lang="en-US" dirty="0" smtClean="0">
                <a:solidFill>
                  <a:schemeClr val="bg1">
                    <a:lumMod val="95000"/>
                  </a:schemeClr>
                </a:solidFill>
                <a:sym typeface="Symbol"/>
              </a:rPr>
              <a:t>-level </a:t>
            </a:r>
            <a:r>
              <a:rPr lang="en-US" dirty="0" smtClean="0">
                <a:solidFill>
                  <a:schemeClr val="bg1">
                    <a:lumMod val="95000"/>
                  </a:schemeClr>
                </a:solidFill>
              </a:rPr>
              <a:t>Vertical Grid</a:t>
            </a:r>
            <a:endParaRPr lang="en-US" dirty="0">
              <a:solidFill>
                <a:schemeClr val="bg1">
                  <a:lumMod val="95000"/>
                </a:schemeClr>
              </a:solidFill>
            </a:endParaRPr>
          </a:p>
        </p:txBody>
      </p:sp>
      <p:pic>
        <p:nvPicPr>
          <p:cNvPr id="6" name="Picture 8" descr="C:\Users\dmitry\Documents\Dmitry\My_papers\2011-AOMIP\fig\Fig_TS200annual\GDEM_03mnth_T_0200.jpg"/>
          <p:cNvPicPr>
            <a:picLocks noChangeAspect="1" noChangeArrowheads="1"/>
          </p:cNvPicPr>
          <p:nvPr/>
        </p:nvPicPr>
        <p:blipFill>
          <a:blip r:embed="rId3" cstate="print"/>
          <a:srcRect t="3444"/>
          <a:stretch>
            <a:fillRect/>
          </a:stretch>
        </p:blipFill>
        <p:spPr bwMode="auto">
          <a:xfrm>
            <a:off x="6027450" y="1524000"/>
            <a:ext cx="3050797" cy="3810000"/>
          </a:xfrm>
          <a:prstGeom prst="rect">
            <a:avLst/>
          </a:prstGeom>
          <a:noFill/>
        </p:spPr>
      </p:pic>
      <p:sp>
        <p:nvSpPr>
          <p:cNvPr id="7" name="TextBox 6"/>
          <p:cNvSpPr txBox="1"/>
          <p:nvPr/>
        </p:nvSpPr>
        <p:spPr>
          <a:xfrm>
            <a:off x="6248400" y="990600"/>
            <a:ext cx="2590800" cy="369332"/>
          </a:xfrm>
          <a:prstGeom prst="rect">
            <a:avLst/>
          </a:prstGeom>
          <a:noFill/>
        </p:spPr>
        <p:txBody>
          <a:bodyPr wrap="square" rtlCol="0">
            <a:spAutoFit/>
          </a:bodyPr>
          <a:lstStyle/>
          <a:p>
            <a:pPr algn="ctr"/>
            <a:r>
              <a:rPr lang="en-US" dirty="0" smtClean="0">
                <a:solidFill>
                  <a:schemeClr val="bg1">
                    <a:lumMod val="95000"/>
                  </a:schemeClr>
                </a:solidFill>
              </a:rPr>
              <a:t>GDEM</a:t>
            </a:r>
            <a:endParaRPr lang="en-US" dirty="0">
              <a:solidFill>
                <a:schemeClr val="bg1">
                  <a:lumMod val="95000"/>
                </a:schemeClr>
              </a:solidFill>
            </a:endParaRPr>
          </a:p>
        </p:txBody>
      </p:sp>
      <p:sp>
        <p:nvSpPr>
          <p:cNvPr id="8" name="Text Box 8"/>
          <p:cNvSpPr txBox="1">
            <a:spLocks noChangeArrowheads="1"/>
          </p:cNvSpPr>
          <p:nvPr/>
        </p:nvSpPr>
        <p:spPr bwMode="auto">
          <a:xfrm>
            <a:off x="228600" y="152400"/>
            <a:ext cx="8637006" cy="646331"/>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36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T Fields at 200 m</a:t>
            </a:r>
          </a:p>
        </p:txBody>
      </p:sp>
      <p:grpSp>
        <p:nvGrpSpPr>
          <p:cNvPr id="16" name="Group 15"/>
          <p:cNvGrpSpPr/>
          <p:nvPr/>
        </p:nvGrpSpPr>
        <p:grpSpPr>
          <a:xfrm>
            <a:off x="0" y="1524000"/>
            <a:ext cx="3048000" cy="3829431"/>
            <a:chOff x="0" y="1524000"/>
            <a:chExt cx="3048000" cy="3829431"/>
          </a:xfrm>
        </p:grpSpPr>
        <p:sp>
          <p:nvSpPr>
            <p:cNvPr id="15" name="Rectangle 14"/>
            <p:cNvSpPr/>
            <p:nvPr/>
          </p:nvSpPr>
          <p:spPr>
            <a:xfrm>
              <a:off x="0" y="1524000"/>
              <a:ext cx="30480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C:\Users\dmitry\Documents\Dmitry\My_papers\2011-AOMIP\fig\Fig_TS200annual\040_2006annual_t_0200.jpg"/>
            <p:cNvPicPr>
              <a:picLocks noChangeAspect="1" noChangeArrowheads="1"/>
            </p:cNvPicPr>
            <p:nvPr/>
          </p:nvPicPr>
          <p:blipFill>
            <a:blip r:embed="rId4" cstate="print"/>
            <a:srcRect/>
            <a:stretch>
              <a:fillRect/>
            </a:stretch>
          </p:blipFill>
          <p:spPr bwMode="auto">
            <a:xfrm>
              <a:off x="0" y="1524000"/>
              <a:ext cx="2960751" cy="3829431"/>
            </a:xfrm>
            <a:prstGeom prst="rect">
              <a:avLst/>
            </a:prstGeom>
            <a:noFill/>
          </p:spPr>
        </p:pic>
        <p:sp>
          <p:nvSpPr>
            <p:cNvPr id="9" name="TextBox 8"/>
            <p:cNvSpPr txBox="1"/>
            <p:nvPr/>
          </p:nvSpPr>
          <p:spPr>
            <a:xfrm>
              <a:off x="2743200" y="4876800"/>
              <a:ext cx="304800" cy="184666"/>
            </a:xfrm>
            <a:prstGeom prst="rect">
              <a:avLst/>
            </a:prstGeom>
            <a:solidFill>
              <a:schemeClr val="bg1"/>
            </a:solidFill>
          </p:spPr>
          <p:txBody>
            <a:bodyPr wrap="square" lIns="0" tIns="0" rIns="0" bIns="0" rtlCol="0">
              <a:spAutoFit/>
            </a:bodyPr>
            <a:lstStyle/>
            <a:p>
              <a:r>
                <a:rPr lang="en-US" sz="1200" dirty="0" smtClean="0"/>
                <a:t>-1.8</a:t>
              </a:r>
              <a:endParaRPr lang="en-US" sz="1200" dirty="0"/>
            </a:p>
          </p:txBody>
        </p:sp>
        <p:sp>
          <p:nvSpPr>
            <p:cNvPr id="10" name="TextBox 9"/>
            <p:cNvSpPr txBox="1"/>
            <p:nvPr/>
          </p:nvSpPr>
          <p:spPr>
            <a:xfrm>
              <a:off x="2743200" y="4234934"/>
              <a:ext cx="304800" cy="184666"/>
            </a:xfrm>
            <a:prstGeom prst="rect">
              <a:avLst/>
            </a:prstGeom>
            <a:solidFill>
              <a:schemeClr val="bg1"/>
            </a:solidFill>
          </p:spPr>
          <p:txBody>
            <a:bodyPr wrap="square" lIns="0" tIns="0" rIns="0" bIns="0" rtlCol="0">
              <a:spAutoFit/>
            </a:bodyPr>
            <a:lstStyle/>
            <a:p>
              <a:r>
                <a:rPr lang="en-US" sz="1200" dirty="0" smtClean="0"/>
                <a:t>0</a:t>
              </a:r>
              <a:endParaRPr lang="en-US" sz="1200" dirty="0"/>
            </a:p>
          </p:txBody>
        </p:sp>
        <p:sp>
          <p:nvSpPr>
            <p:cNvPr id="11" name="TextBox 10"/>
            <p:cNvSpPr txBox="1"/>
            <p:nvPr/>
          </p:nvSpPr>
          <p:spPr>
            <a:xfrm>
              <a:off x="2743200" y="3581400"/>
              <a:ext cx="304800" cy="184666"/>
            </a:xfrm>
            <a:prstGeom prst="rect">
              <a:avLst/>
            </a:prstGeom>
            <a:solidFill>
              <a:schemeClr val="bg1"/>
            </a:solidFill>
          </p:spPr>
          <p:txBody>
            <a:bodyPr wrap="square" lIns="0" tIns="0" rIns="0" bIns="0" rtlCol="0">
              <a:spAutoFit/>
            </a:bodyPr>
            <a:lstStyle/>
            <a:p>
              <a:r>
                <a:rPr lang="en-US" sz="1200" dirty="0" smtClean="0"/>
                <a:t>1.8</a:t>
              </a:r>
              <a:endParaRPr lang="en-US" sz="1200" dirty="0"/>
            </a:p>
          </p:txBody>
        </p:sp>
        <p:sp>
          <p:nvSpPr>
            <p:cNvPr id="12" name="TextBox 11"/>
            <p:cNvSpPr txBox="1"/>
            <p:nvPr/>
          </p:nvSpPr>
          <p:spPr>
            <a:xfrm>
              <a:off x="2743200" y="2895600"/>
              <a:ext cx="304800" cy="184666"/>
            </a:xfrm>
            <a:prstGeom prst="rect">
              <a:avLst/>
            </a:prstGeom>
            <a:solidFill>
              <a:schemeClr val="bg1"/>
            </a:solidFill>
          </p:spPr>
          <p:txBody>
            <a:bodyPr wrap="square" lIns="0" tIns="0" rIns="0" bIns="0" rtlCol="0">
              <a:spAutoFit/>
            </a:bodyPr>
            <a:lstStyle/>
            <a:p>
              <a:r>
                <a:rPr lang="en-US" sz="1200" dirty="0" smtClean="0"/>
                <a:t>3.6</a:t>
              </a:r>
              <a:endParaRPr lang="en-US" sz="1200" dirty="0"/>
            </a:p>
          </p:txBody>
        </p:sp>
        <p:sp>
          <p:nvSpPr>
            <p:cNvPr id="13" name="TextBox 12"/>
            <p:cNvSpPr txBox="1"/>
            <p:nvPr/>
          </p:nvSpPr>
          <p:spPr>
            <a:xfrm>
              <a:off x="2743200" y="2286000"/>
              <a:ext cx="228600" cy="184666"/>
            </a:xfrm>
            <a:prstGeom prst="rect">
              <a:avLst/>
            </a:prstGeom>
            <a:solidFill>
              <a:schemeClr val="bg1"/>
            </a:solidFill>
          </p:spPr>
          <p:txBody>
            <a:bodyPr wrap="square" lIns="0" tIns="0" rIns="0" bIns="0" rtlCol="0">
              <a:spAutoFit/>
            </a:bodyPr>
            <a:lstStyle/>
            <a:p>
              <a:r>
                <a:rPr lang="en-US" sz="1200" dirty="0" smtClean="0"/>
                <a:t>5.4</a:t>
              </a:r>
              <a:endParaRPr lang="en-US" sz="1200" dirty="0"/>
            </a:p>
          </p:txBody>
        </p:sp>
        <p:sp>
          <p:nvSpPr>
            <p:cNvPr id="14" name="TextBox 13"/>
            <p:cNvSpPr txBox="1"/>
            <p:nvPr/>
          </p:nvSpPr>
          <p:spPr>
            <a:xfrm>
              <a:off x="2743200" y="1796534"/>
              <a:ext cx="304800" cy="184666"/>
            </a:xfrm>
            <a:prstGeom prst="rect">
              <a:avLst/>
            </a:prstGeom>
            <a:solidFill>
              <a:schemeClr val="bg1"/>
            </a:solidFill>
          </p:spPr>
          <p:txBody>
            <a:bodyPr wrap="square" lIns="0" tIns="0" rIns="0" bIns="0" rtlCol="0">
              <a:spAutoFit/>
            </a:bodyPr>
            <a:lstStyle/>
            <a:p>
              <a:r>
                <a:rPr lang="en-US" sz="1200" dirty="0" smtClean="0"/>
                <a:t>6.6</a:t>
              </a:r>
              <a:endParaRPr lang="en-US" sz="1200"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bwMode="auto">
          <a:xfrm>
            <a:off x="0" y="3275350"/>
            <a:ext cx="9144000" cy="3582650"/>
          </a:xfrm>
          <a:prstGeom prst="rect">
            <a:avLst/>
          </a:prstGeom>
          <a:solidFill>
            <a:schemeClr val="bg1"/>
          </a:solidFill>
          <a:ln w="28575">
            <a:noFill/>
            <a:round/>
            <a:headEnd/>
            <a:tailEnd/>
          </a:ln>
        </p:spPr>
        <p:txBody>
          <a:bodyPr wrap="square" lIns="0" tIns="0" rIns="0" bIns="0" rtlCol="0" anchor="ctr">
            <a:noAutofit/>
          </a:bodyPr>
          <a:lstStyle/>
          <a:p>
            <a:pPr algn="ctr"/>
            <a:endParaRPr lang="en-US"/>
          </a:p>
        </p:txBody>
      </p:sp>
      <p:pic>
        <p:nvPicPr>
          <p:cNvPr id="20" name="Picture 19" descr="040_200601mnth_TxsctAO.jpg"/>
          <p:cNvPicPr>
            <a:picLocks noChangeAspect="1"/>
          </p:cNvPicPr>
          <p:nvPr/>
        </p:nvPicPr>
        <p:blipFill>
          <a:blip r:embed="rId2" cstate="print"/>
          <a:stretch>
            <a:fillRect/>
          </a:stretch>
        </p:blipFill>
        <p:spPr>
          <a:xfrm>
            <a:off x="152400" y="3352800"/>
            <a:ext cx="4468283" cy="3282820"/>
          </a:xfrm>
          <a:prstGeom prst="rect">
            <a:avLst/>
          </a:prstGeom>
        </p:spPr>
      </p:pic>
      <p:pic>
        <p:nvPicPr>
          <p:cNvPr id="21" name="Picture 20" descr="092_200601mnth_TxsctAO.jpg"/>
          <p:cNvPicPr>
            <a:picLocks noChangeAspect="1"/>
          </p:cNvPicPr>
          <p:nvPr/>
        </p:nvPicPr>
        <p:blipFill>
          <a:blip r:embed="rId3" cstate="print"/>
          <a:stretch>
            <a:fillRect/>
          </a:stretch>
        </p:blipFill>
        <p:spPr>
          <a:xfrm>
            <a:off x="4711700" y="0"/>
            <a:ext cx="4356100" cy="3200400"/>
          </a:xfrm>
          <a:prstGeom prst="rect">
            <a:avLst/>
          </a:prstGeom>
        </p:spPr>
      </p:pic>
      <p:grpSp>
        <p:nvGrpSpPr>
          <p:cNvPr id="12" name="Group 11"/>
          <p:cNvGrpSpPr/>
          <p:nvPr/>
        </p:nvGrpSpPr>
        <p:grpSpPr>
          <a:xfrm>
            <a:off x="1120560" y="625080"/>
            <a:ext cx="2613240" cy="2575320"/>
            <a:chOff x="7345078" y="443205"/>
            <a:chExt cx="1798922" cy="1772818"/>
          </a:xfrm>
        </p:grpSpPr>
        <p:pic>
          <p:nvPicPr>
            <p:cNvPr id="13" name="Picture 12" descr="ARCc072-040_bath.jpg"/>
            <p:cNvPicPr>
              <a:picLocks noChangeAspect="1"/>
            </p:cNvPicPr>
            <p:nvPr/>
          </p:nvPicPr>
          <p:blipFill>
            <a:blip r:embed="rId4" cstate="print"/>
            <a:srcRect l="11584" t="19349" r="10000" b="29133"/>
            <a:stretch>
              <a:fillRect/>
            </a:stretch>
          </p:blipFill>
          <p:spPr>
            <a:xfrm>
              <a:off x="7345078" y="443205"/>
              <a:ext cx="1798922" cy="1772818"/>
            </a:xfrm>
            <a:prstGeom prst="rect">
              <a:avLst/>
            </a:prstGeom>
          </p:spPr>
        </p:pic>
        <p:sp>
          <p:nvSpPr>
            <p:cNvPr id="14" name="Freeform 13"/>
            <p:cNvSpPr/>
            <p:nvPr/>
          </p:nvSpPr>
          <p:spPr bwMode="auto">
            <a:xfrm>
              <a:off x="7898296" y="993913"/>
              <a:ext cx="1203739" cy="795130"/>
            </a:xfrm>
            <a:custGeom>
              <a:avLst/>
              <a:gdLst>
                <a:gd name="connsiteX0" fmla="*/ 0 w 1203739"/>
                <a:gd name="connsiteY0" fmla="*/ 0 h 795130"/>
                <a:gd name="connsiteX1" fmla="*/ 92765 w 1203739"/>
                <a:gd name="connsiteY1" fmla="*/ 92765 h 795130"/>
                <a:gd name="connsiteX2" fmla="*/ 225287 w 1203739"/>
                <a:gd name="connsiteY2" fmla="*/ 238539 h 795130"/>
                <a:gd name="connsiteX3" fmla="*/ 357808 w 1203739"/>
                <a:gd name="connsiteY3" fmla="*/ 331304 h 795130"/>
                <a:gd name="connsiteX4" fmla="*/ 450574 w 1203739"/>
                <a:gd name="connsiteY4" fmla="*/ 437322 h 795130"/>
                <a:gd name="connsiteX5" fmla="*/ 516834 w 1203739"/>
                <a:gd name="connsiteY5" fmla="*/ 490330 h 795130"/>
                <a:gd name="connsiteX6" fmla="*/ 861391 w 1203739"/>
                <a:gd name="connsiteY6" fmla="*/ 503583 h 795130"/>
                <a:gd name="connsiteX7" fmla="*/ 1033669 w 1203739"/>
                <a:gd name="connsiteY7" fmla="*/ 516835 h 795130"/>
                <a:gd name="connsiteX8" fmla="*/ 1126434 w 1203739"/>
                <a:gd name="connsiteY8" fmla="*/ 636104 h 795130"/>
                <a:gd name="connsiteX9" fmla="*/ 1192695 w 1203739"/>
                <a:gd name="connsiteY9" fmla="*/ 728870 h 795130"/>
                <a:gd name="connsiteX10" fmla="*/ 1192695 w 1203739"/>
                <a:gd name="connsiteY10" fmla="*/ 795130 h 79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3739" h="795130">
                  <a:moveTo>
                    <a:pt x="0" y="0"/>
                  </a:moveTo>
                  <a:cubicBezTo>
                    <a:pt x="28713" y="28713"/>
                    <a:pt x="55217" y="53009"/>
                    <a:pt x="92765" y="92765"/>
                  </a:cubicBezTo>
                  <a:cubicBezTo>
                    <a:pt x="130313" y="132521"/>
                    <a:pt x="181113" y="198783"/>
                    <a:pt x="225287" y="238539"/>
                  </a:cubicBezTo>
                  <a:cubicBezTo>
                    <a:pt x="269461" y="278296"/>
                    <a:pt x="320260" y="298174"/>
                    <a:pt x="357808" y="331304"/>
                  </a:cubicBezTo>
                  <a:cubicBezTo>
                    <a:pt x="395356" y="364434"/>
                    <a:pt x="424070" y="410818"/>
                    <a:pt x="450574" y="437322"/>
                  </a:cubicBezTo>
                  <a:cubicBezTo>
                    <a:pt x="477078" y="463826"/>
                    <a:pt x="448365" y="479287"/>
                    <a:pt x="516834" y="490330"/>
                  </a:cubicBezTo>
                  <a:cubicBezTo>
                    <a:pt x="585304" y="501374"/>
                    <a:pt x="775252" y="499166"/>
                    <a:pt x="861391" y="503583"/>
                  </a:cubicBezTo>
                  <a:cubicBezTo>
                    <a:pt x="947530" y="508000"/>
                    <a:pt x="989495" y="494748"/>
                    <a:pt x="1033669" y="516835"/>
                  </a:cubicBezTo>
                  <a:cubicBezTo>
                    <a:pt x="1077843" y="538922"/>
                    <a:pt x="1099930" y="600765"/>
                    <a:pt x="1126434" y="636104"/>
                  </a:cubicBezTo>
                  <a:cubicBezTo>
                    <a:pt x="1152938" y="671443"/>
                    <a:pt x="1181651" y="702366"/>
                    <a:pt x="1192695" y="728870"/>
                  </a:cubicBezTo>
                  <a:cubicBezTo>
                    <a:pt x="1203739" y="755374"/>
                    <a:pt x="1198217" y="775252"/>
                    <a:pt x="1192695" y="795130"/>
                  </a:cubicBezTo>
                </a:path>
              </a:pathLst>
            </a:custGeom>
            <a:noFill/>
            <a:ln w="381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grpSp>
      <p:sp>
        <p:nvSpPr>
          <p:cNvPr id="23" name="TextBox 22"/>
          <p:cNvSpPr txBox="1"/>
          <p:nvPr/>
        </p:nvSpPr>
        <p:spPr>
          <a:xfrm>
            <a:off x="7467600" y="990600"/>
            <a:ext cx="1295400" cy="600164"/>
          </a:xfrm>
          <a:prstGeom prst="rect">
            <a:avLst/>
          </a:prstGeom>
          <a:solidFill>
            <a:schemeClr val="bg1"/>
          </a:solidFill>
        </p:spPr>
        <p:txBody>
          <a:bodyPr wrap="square" rtlCol="0">
            <a:spAutoFit/>
          </a:bodyPr>
          <a:lstStyle/>
          <a:p>
            <a:pPr algn="ctr"/>
            <a:r>
              <a:rPr lang="en-US" sz="1100" dirty="0" smtClean="0">
                <a:sym typeface="Symbol"/>
              </a:rPr>
              <a:t>-level </a:t>
            </a:r>
            <a:r>
              <a:rPr lang="en-US" sz="1100" dirty="0" smtClean="0"/>
              <a:t>Vertical Grid</a:t>
            </a:r>
          </a:p>
          <a:p>
            <a:pPr algn="ctr"/>
            <a:r>
              <a:rPr lang="en-US" sz="1100" dirty="0" smtClean="0"/>
              <a:t>ARCc0.72-092</a:t>
            </a:r>
            <a:endParaRPr lang="en-US" sz="1100" dirty="0"/>
          </a:p>
        </p:txBody>
      </p:sp>
      <p:sp>
        <p:nvSpPr>
          <p:cNvPr id="24" name="TextBox 23"/>
          <p:cNvSpPr txBox="1"/>
          <p:nvPr/>
        </p:nvSpPr>
        <p:spPr>
          <a:xfrm>
            <a:off x="2971800" y="4267200"/>
            <a:ext cx="1219200" cy="600164"/>
          </a:xfrm>
          <a:prstGeom prst="rect">
            <a:avLst/>
          </a:prstGeom>
          <a:solidFill>
            <a:schemeClr val="bg1"/>
          </a:solidFill>
        </p:spPr>
        <p:txBody>
          <a:bodyPr wrap="square" rtlCol="0">
            <a:spAutoFit/>
          </a:bodyPr>
          <a:lstStyle/>
          <a:p>
            <a:pPr algn="ctr"/>
            <a:r>
              <a:rPr lang="en-US" sz="1100" dirty="0" smtClean="0"/>
              <a:t>Z-level  Vertical Grid</a:t>
            </a:r>
          </a:p>
          <a:p>
            <a:pPr algn="ctr"/>
            <a:r>
              <a:rPr lang="en-US" sz="1100" dirty="0" smtClean="0"/>
              <a:t>ARCc0.72-040</a:t>
            </a:r>
            <a:endParaRPr lang="en-US" sz="1100" dirty="0"/>
          </a:p>
        </p:txBody>
      </p:sp>
      <p:sp>
        <p:nvSpPr>
          <p:cNvPr id="18" name="TextBox 17"/>
          <p:cNvSpPr txBox="1"/>
          <p:nvPr/>
        </p:nvSpPr>
        <p:spPr>
          <a:xfrm>
            <a:off x="3276600" y="3810000"/>
            <a:ext cx="838200" cy="381000"/>
          </a:xfrm>
          <a:prstGeom prst="rect">
            <a:avLst/>
          </a:prstGeom>
          <a:noFill/>
        </p:spPr>
        <p:txBody>
          <a:bodyPr wrap="square" rtlCol="0">
            <a:spAutoFit/>
          </a:bodyPr>
          <a:lstStyle/>
          <a:p>
            <a:r>
              <a:rPr lang="en-US" dirty="0" smtClean="0">
                <a:solidFill>
                  <a:schemeClr val="bg1"/>
                </a:solidFill>
              </a:rPr>
              <a:t>1.0°C</a:t>
            </a:r>
            <a:endParaRPr lang="en-US" dirty="0">
              <a:solidFill>
                <a:schemeClr val="bg1"/>
              </a:solidFill>
            </a:endParaRPr>
          </a:p>
        </p:txBody>
      </p:sp>
      <p:cxnSp>
        <p:nvCxnSpPr>
          <p:cNvPr id="26" name="Straight Arrow Connector 25"/>
          <p:cNvCxnSpPr>
            <a:stCxn id="18" idx="1"/>
          </p:cNvCxnSpPr>
          <p:nvPr/>
        </p:nvCxnSpPr>
        <p:spPr>
          <a:xfrm rot="10800000">
            <a:off x="2895600" y="3733800"/>
            <a:ext cx="381000" cy="2667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696200" y="533400"/>
            <a:ext cx="838200" cy="381000"/>
          </a:xfrm>
          <a:prstGeom prst="rect">
            <a:avLst/>
          </a:prstGeom>
          <a:noFill/>
        </p:spPr>
        <p:txBody>
          <a:bodyPr wrap="square" rtlCol="0">
            <a:spAutoFit/>
          </a:bodyPr>
          <a:lstStyle/>
          <a:p>
            <a:r>
              <a:rPr lang="en-US" dirty="0" smtClean="0">
                <a:solidFill>
                  <a:schemeClr val="bg1"/>
                </a:solidFill>
              </a:rPr>
              <a:t>1.4°C</a:t>
            </a:r>
            <a:endParaRPr lang="en-US" dirty="0">
              <a:solidFill>
                <a:schemeClr val="bg1"/>
              </a:solidFill>
            </a:endParaRPr>
          </a:p>
        </p:txBody>
      </p:sp>
      <p:cxnSp>
        <p:nvCxnSpPr>
          <p:cNvPr id="31" name="Straight Arrow Connector 30"/>
          <p:cNvCxnSpPr>
            <a:stCxn id="30" idx="1"/>
          </p:cNvCxnSpPr>
          <p:nvPr/>
        </p:nvCxnSpPr>
        <p:spPr>
          <a:xfrm rot="10800000">
            <a:off x="7391400" y="381000"/>
            <a:ext cx="304800" cy="3429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04800" y="6564575"/>
            <a:ext cx="545911" cy="215444"/>
          </a:xfrm>
          <a:prstGeom prst="rect">
            <a:avLst/>
          </a:prstGeom>
          <a:solidFill>
            <a:schemeClr val="bg1"/>
          </a:solidFill>
        </p:spPr>
        <p:txBody>
          <a:bodyPr wrap="square" lIns="0" tIns="0" rIns="0" bIns="0" rtlCol="0">
            <a:spAutoFit/>
          </a:bodyPr>
          <a:lstStyle/>
          <a:p>
            <a:pPr algn="ctr"/>
            <a:r>
              <a:rPr lang="en-US" sz="1400" dirty="0" smtClean="0">
                <a:solidFill>
                  <a:schemeClr val="accent2">
                    <a:lumMod val="25000"/>
                  </a:schemeClr>
                </a:solidFill>
              </a:rPr>
              <a:t>-0.8C</a:t>
            </a:r>
          </a:p>
        </p:txBody>
      </p:sp>
      <p:sp>
        <p:nvSpPr>
          <p:cNvPr id="37" name="TextBox 36"/>
          <p:cNvSpPr txBox="1"/>
          <p:nvPr/>
        </p:nvSpPr>
        <p:spPr>
          <a:xfrm>
            <a:off x="3985146" y="6553200"/>
            <a:ext cx="434454" cy="215444"/>
          </a:xfrm>
          <a:prstGeom prst="rect">
            <a:avLst/>
          </a:prstGeom>
          <a:solidFill>
            <a:schemeClr val="bg1"/>
          </a:solidFill>
        </p:spPr>
        <p:txBody>
          <a:bodyPr wrap="square" lIns="0" tIns="0" rIns="0" bIns="0" rtlCol="0">
            <a:spAutoFit/>
          </a:bodyPr>
          <a:lstStyle/>
          <a:p>
            <a:pPr algn="ctr"/>
            <a:r>
              <a:rPr lang="en-US" sz="1400" dirty="0" smtClean="0">
                <a:solidFill>
                  <a:schemeClr val="accent2">
                    <a:lumMod val="25000"/>
                  </a:schemeClr>
                </a:solidFill>
              </a:rPr>
              <a:t>0.8C</a:t>
            </a:r>
          </a:p>
        </p:txBody>
      </p:sp>
      <p:sp>
        <p:nvSpPr>
          <p:cNvPr id="38" name="TextBox 37"/>
          <p:cNvSpPr txBox="1"/>
          <p:nvPr/>
        </p:nvSpPr>
        <p:spPr>
          <a:xfrm>
            <a:off x="2195016" y="6566848"/>
            <a:ext cx="338920" cy="215444"/>
          </a:xfrm>
          <a:prstGeom prst="rect">
            <a:avLst/>
          </a:prstGeom>
          <a:solidFill>
            <a:schemeClr val="bg1"/>
          </a:solidFill>
        </p:spPr>
        <p:txBody>
          <a:bodyPr wrap="square" lIns="0" tIns="0" rIns="0" bIns="0" rtlCol="0">
            <a:spAutoFit/>
          </a:bodyPr>
          <a:lstStyle/>
          <a:p>
            <a:pPr algn="ctr"/>
            <a:r>
              <a:rPr lang="en-US" sz="1400" dirty="0" smtClean="0">
                <a:solidFill>
                  <a:schemeClr val="accent2">
                    <a:lumMod val="25000"/>
                  </a:schemeClr>
                </a:solidFill>
              </a:rPr>
              <a:t>0C</a:t>
            </a:r>
          </a:p>
        </p:txBody>
      </p:sp>
      <p:sp>
        <p:nvSpPr>
          <p:cNvPr id="39" name="TextBox 38"/>
          <p:cNvSpPr txBox="1"/>
          <p:nvPr/>
        </p:nvSpPr>
        <p:spPr>
          <a:xfrm>
            <a:off x="805763" y="5867400"/>
            <a:ext cx="1023037" cy="261610"/>
          </a:xfrm>
          <a:prstGeom prst="rect">
            <a:avLst/>
          </a:prstGeom>
          <a:noFill/>
        </p:spPr>
        <p:txBody>
          <a:bodyPr wrap="none" rtlCol="0">
            <a:spAutoFit/>
          </a:bodyPr>
          <a:lstStyle/>
          <a:p>
            <a:r>
              <a:rPr lang="en-US" sz="1100" dirty="0" smtClean="0">
                <a:solidFill>
                  <a:schemeClr val="bg1"/>
                </a:solidFill>
              </a:rPr>
              <a:t>Canada Basin</a:t>
            </a:r>
            <a:endParaRPr lang="en-US" sz="1100" dirty="0">
              <a:solidFill>
                <a:schemeClr val="bg1"/>
              </a:solidFill>
            </a:endParaRPr>
          </a:p>
        </p:txBody>
      </p:sp>
      <p:sp>
        <p:nvSpPr>
          <p:cNvPr id="40" name="TextBox 39"/>
          <p:cNvSpPr txBox="1"/>
          <p:nvPr/>
        </p:nvSpPr>
        <p:spPr>
          <a:xfrm>
            <a:off x="1545207" y="5486400"/>
            <a:ext cx="893193" cy="430887"/>
          </a:xfrm>
          <a:prstGeom prst="rect">
            <a:avLst/>
          </a:prstGeom>
          <a:noFill/>
        </p:spPr>
        <p:txBody>
          <a:bodyPr wrap="none" rtlCol="0">
            <a:spAutoFit/>
          </a:bodyPr>
          <a:lstStyle/>
          <a:p>
            <a:pPr algn="ctr"/>
            <a:r>
              <a:rPr lang="en-US" sz="1100" dirty="0" err="1" smtClean="0">
                <a:solidFill>
                  <a:schemeClr val="bg1"/>
                </a:solidFill>
              </a:rPr>
              <a:t>Lomonosov</a:t>
            </a:r>
            <a:endParaRPr lang="en-US" sz="1100" dirty="0" smtClean="0">
              <a:solidFill>
                <a:schemeClr val="bg1"/>
              </a:solidFill>
            </a:endParaRPr>
          </a:p>
          <a:p>
            <a:pPr algn="ctr"/>
            <a:r>
              <a:rPr lang="en-US" sz="1100" dirty="0" smtClean="0">
                <a:solidFill>
                  <a:schemeClr val="bg1"/>
                </a:solidFill>
              </a:rPr>
              <a:t>Ridge</a:t>
            </a:r>
            <a:endParaRPr lang="en-US" sz="1100" dirty="0">
              <a:solidFill>
                <a:schemeClr val="bg1"/>
              </a:solidFill>
            </a:endParaRPr>
          </a:p>
        </p:txBody>
      </p:sp>
      <p:sp>
        <p:nvSpPr>
          <p:cNvPr id="41" name="TextBox 40"/>
          <p:cNvSpPr txBox="1"/>
          <p:nvPr/>
        </p:nvSpPr>
        <p:spPr>
          <a:xfrm>
            <a:off x="3429000" y="3548390"/>
            <a:ext cx="737702" cy="261610"/>
          </a:xfrm>
          <a:prstGeom prst="rect">
            <a:avLst/>
          </a:prstGeom>
          <a:noFill/>
        </p:spPr>
        <p:txBody>
          <a:bodyPr wrap="none" rtlCol="0">
            <a:spAutoFit/>
          </a:bodyPr>
          <a:lstStyle/>
          <a:p>
            <a:pPr algn="ctr"/>
            <a:r>
              <a:rPr lang="en-US" sz="1100" dirty="0" smtClean="0">
                <a:solidFill>
                  <a:schemeClr val="bg1"/>
                </a:solidFill>
              </a:rPr>
              <a:t>Kara Sea</a:t>
            </a:r>
            <a:endParaRPr lang="en-US" sz="1100" dirty="0">
              <a:solidFill>
                <a:schemeClr val="bg1"/>
              </a:solidFill>
            </a:endParaRPr>
          </a:p>
        </p:txBody>
      </p:sp>
      <p:sp>
        <p:nvSpPr>
          <p:cNvPr id="45" name="TextBox 44"/>
          <p:cNvSpPr txBox="1"/>
          <p:nvPr/>
        </p:nvSpPr>
        <p:spPr>
          <a:xfrm>
            <a:off x="7772400" y="3733800"/>
            <a:ext cx="838200" cy="381000"/>
          </a:xfrm>
          <a:prstGeom prst="rect">
            <a:avLst/>
          </a:prstGeom>
          <a:noFill/>
        </p:spPr>
        <p:txBody>
          <a:bodyPr wrap="square" rtlCol="0">
            <a:spAutoFit/>
          </a:bodyPr>
          <a:lstStyle/>
          <a:p>
            <a:r>
              <a:rPr lang="en-US" dirty="0" smtClean="0">
                <a:solidFill>
                  <a:schemeClr val="bg1"/>
                </a:solidFill>
              </a:rPr>
              <a:t>2.8°C</a:t>
            </a:r>
            <a:endParaRPr lang="en-US" dirty="0">
              <a:solidFill>
                <a:schemeClr val="bg1"/>
              </a:solidFill>
            </a:endParaRPr>
          </a:p>
        </p:txBody>
      </p:sp>
      <p:cxnSp>
        <p:nvCxnSpPr>
          <p:cNvPr id="46" name="Straight Arrow Connector 45"/>
          <p:cNvCxnSpPr>
            <a:stCxn id="45" idx="1"/>
          </p:cNvCxnSpPr>
          <p:nvPr/>
        </p:nvCxnSpPr>
        <p:spPr>
          <a:xfrm rot="10800000">
            <a:off x="7391400" y="3657600"/>
            <a:ext cx="381000" cy="2667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25861" y="2471410"/>
            <a:ext cx="1023037" cy="261610"/>
          </a:xfrm>
          <a:prstGeom prst="rect">
            <a:avLst/>
          </a:prstGeom>
          <a:noFill/>
        </p:spPr>
        <p:txBody>
          <a:bodyPr wrap="none" rtlCol="0">
            <a:spAutoFit/>
          </a:bodyPr>
          <a:lstStyle/>
          <a:p>
            <a:r>
              <a:rPr lang="en-US" sz="1100" dirty="0" smtClean="0">
                <a:solidFill>
                  <a:schemeClr val="bg1"/>
                </a:solidFill>
              </a:rPr>
              <a:t>Canada Basin</a:t>
            </a:r>
            <a:endParaRPr lang="en-US" sz="1100" dirty="0">
              <a:solidFill>
                <a:schemeClr val="bg1"/>
              </a:solidFill>
            </a:endParaRPr>
          </a:p>
        </p:txBody>
      </p:sp>
      <p:sp>
        <p:nvSpPr>
          <p:cNvPr id="49" name="TextBox 48"/>
          <p:cNvSpPr txBox="1"/>
          <p:nvPr/>
        </p:nvSpPr>
        <p:spPr>
          <a:xfrm>
            <a:off x="6065305" y="2090410"/>
            <a:ext cx="893193" cy="430887"/>
          </a:xfrm>
          <a:prstGeom prst="rect">
            <a:avLst/>
          </a:prstGeom>
          <a:noFill/>
        </p:spPr>
        <p:txBody>
          <a:bodyPr wrap="none" rtlCol="0">
            <a:spAutoFit/>
          </a:bodyPr>
          <a:lstStyle/>
          <a:p>
            <a:pPr algn="ctr"/>
            <a:r>
              <a:rPr lang="en-US" sz="1100" dirty="0" err="1" smtClean="0">
                <a:solidFill>
                  <a:schemeClr val="bg1"/>
                </a:solidFill>
              </a:rPr>
              <a:t>Lomonosov</a:t>
            </a:r>
            <a:endParaRPr lang="en-US" sz="1100" dirty="0" smtClean="0">
              <a:solidFill>
                <a:schemeClr val="bg1"/>
              </a:solidFill>
            </a:endParaRPr>
          </a:p>
          <a:p>
            <a:pPr algn="ctr"/>
            <a:r>
              <a:rPr lang="en-US" sz="1100" dirty="0" smtClean="0">
                <a:solidFill>
                  <a:schemeClr val="bg1"/>
                </a:solidFill>
              </a:rPr>
              <a:t>Ridge</a:t>
            </a:r>
            <a:endParaRPr lang="en-US" sz="1100" dirty="0">
              <a:solidFill>
                <a:schemeClr val="bg1"/>
              </a:solidFill>
            </a:endParaRPr>
          </a:p>
        </p:txBody>
      </p:sp>
      <p:sp>
        <p:nvSpPr>
          <p:cNvPr id="50" name="TextBox 49"/>
          <p:cNvSpPr txBox="1"/>
          <p:nvPr/>
        </p:nvSpPr>
        <p:spPr>
          <a:xfrm>
            <a:off x="7949098" y="152400"/>
            <a:ext cx="737702" cy="261610"/>
          </a:xfrm>
          <a:prstGeom prst="rect">
            <a:avLst/>
          </a:prstGeom>
          <a:noFill/>
        </p:spPr>
        <p:txBody>
          <a:bodyPr wrap="none" rtlCol="0">
            <a:spAutoFit/>
          </a:bodyPr>
          <a:lstStyle/>
          <a:p>
            <a:pPr algn="ctr"/>
            <a:r>
              <a:rPr lang="en-US" sz="1100" dirty="0" smtClean="0">
                <a:solidFill>
                  <a:schemeClr val="bg1"/>
                </a:solidFill>
              </a:rPr>
              <a:t>Kara Sea</a:t>
            </a:r>
            <a:endParaRPr lang="en-US" sz="1100" dirty="0">
              <a:solidFill>
                <a:schemeClr val="bg1"/>
              </a:solidFill>
            </a:endParaRPr>
          </a:p>
        </p:txBody>
      </p:sp>
      <p:pic>
        <p:nvPicPr>
          <p:cNvPr id="54" name="Picture 53" descr="GDEM_annual_TxsctAO.jpg"/>
          <p:cNvPicPr>
            <a:picLocks noChangeAspect="1"/>
          </p:cNvPicPr>
          <p:nvPr/>
        </p:nvPicPr>
        <p:blipFill>
          <a:blip r:embed="rId5" cstate="print"/>
          <a:stretch>
            <a:fillRect/>
          </a:stretch>
        </p:blipFill>
        <p:spPr>
          <a:xfrm>
            <a:off x="4663440" y="3352800"/>
            <a:ext cx="4480560" cy="3291840"/>
          </a:xfrm>
          <a:prstGeom prst="rect">
            <a:avLst/>
          </a:prstGeom>
        </p:spPr>
      </p:pic>
      <p:sp>
        <p:nvSpPr>
          <p:cNvPr id="4" name="TextBox 3"/>
          <p:cNvSpPr txBox="1"/>
          <p:nvPr/>
        </p:nvSpPr>
        <p:spPr>
          <a:xfrm>
            <a:off x="4800600" y="6564083"/>
            <a:ext cx="545911" cy="215444"/>
          </a:xfrm>
          <a:prstGeom prst="rect">
            <a:avLst/>
          </a:prstGeom>
          <a:solidFill>
            <a:schemeClr val="bg1"/>
          </a:solidFill>
        </p:spPr>
        <p:txBody>
          <a:bodyPr wrap="square" lIns="0" tIns="0" rIns="0" bIns="0" rtlCol="0">
            <a:spAutoFit/>
          </a:bodyPr>
          <a:lstStyle/>
          <a:p>
            <a:pPr algn="ctr"/>
            <a:r>
              <a:rPr lang="en-US" sz="1400" dirty="0" smtClean="0">
                <a:solidFill>
                  <a:schemeClr val="accent2">
                    <a:lumMod val="25000"/>
                  </a:schemeClr>
                </a:solidFill>
              </a:rPr>
              <a:t>-0.8C</a:t>
            </a:r>
          </a:p>
        </p:txBody>
      </p:sp>
      <p:sp>
        <p:nvSpPr>
          <p:cNvPr id="5" name="TextBox 4"/>
          <p:cNvSpPr txBox="1"/>
          <p:nvPr/>
        </p:nvSpPr>
        <p:spPr>
          <a:xfrm>
            <a:off x="8480946" y="6552708"/>
            <a:ext cx="434454" cy="215444"/>
          </a:xfrm>
          <a:prstGeom prst="rect">
            <a:avLst/>
          </a:prstGeom>
          <a:solidFill>
            <a:schemeClr val="bg1"/>
          </a:solidFill>
        </p:spPr>
        <p:txBody>
          <a:bodyPr wrap="square" lIns="0" tIns="0" rIns="0" bIns="0" rtlCol="0">
            <a:spAutoFit/>
          </a:bodyPr>
          <a:lstStyle/>
          <a:p>
            <a:pPr algn="ctr"/>
            <a:r>
              <a:rPr lang="en-US" sz="1400" dirty="0" smtClean="0">
                <a:solidFill>
                  <a:schemeClr val="accent2">
                    <a:lumMod val="25000"/>
                  </a:schemeClr>
                </a:solidFill>
              </a:rPr>
              <a:t>0.8C</a:t>
            </a:r>
          </a:p>
        </p:txBody>
      </p:sp>
      <p:sp>
        <p:nvSpPr>
          <p:cNvPr id="6" name="TextBox 5"/>
          <p:cNvSpPr txBox="1"/>
          <p:nvPr/>
        </p:nvSpPr>
        <p:spPr>
          <a:xfrm>
            <a:off x="6714701" y="6566356"/>
            <a:ext cx="338920" cy="215444"/>
          </a:xfrm>
          <a:prstGeom prst="rect">
            <a:avLst/>
          </a:prstGeom>
          <a:solidFill>
            <a:schemeClr val="bg1"/>
          </a:solidFill>
        </p:spPr>
        <p:txBody>
          <a:bodyPr wrap="square" lIns="0" tIns="0" rIns="0" bIns="0" rtlCol="0">
            <a:spAutoFit/>
          </a:bodyPr>
          <a:lstStyle/>
          <a:p>
            <a:pPr algn="ctr"/>
            <a:r>
              <a:rPr lang="en-US" sz="1400" dirty="0" smtClean="0">
                <a:solidFill>
                  <a:schemeClr val="accent2">
                    <a:lumMod val="25000"/>
                  </a:schemeClr>
                </a:solidFill>
              </a:rPr>
              <a:t>0C</a:t>
            </a:r>
          </a:p>
        </p:txBody>
      </p:sp>
      <p:sp>
        <p:nvSpPr>
          <p:cNvPr id="47" name="TextBox 46"/>
          <p:cNvSpPr txBox="1"/>
          <p:nvPr/>
        </p:nvSpPr>
        <p:spPr>
          <a:xfrm>
            <a:off x="7620000" y="4310390"/>
            <a:ext cx="914400" cy="261610"/>
          </a:xfrm>
          <a:prstGeom prst="rect">
            <a:avLst/>
          </a:prstGeom>
          <a:solidFill>
            <a:schemeClr val="bg1"/>
          </a:solidFill>
        </p:spPr>
        <p:txBody>
          <a:bodyPr wrap="square" rtlCol="0">
            <a:spAutoFit/>
          </a:bodyPr>
          <a:lstStyle/>
          <a:p>
            <a:pPr algn="ctr"/>
            <a:r>
              <a:rPr lang="en-US" sz="1100" dirty="0" smtClean="0"/>
              <a:t>GDEM 3</a:t>
            </a:r>
            <a:endParaRPr lang="en-US" sz="1100" dirty="0"/>
          </a:p>
        </p:txBody>
      </p:sp>
      <p:sp>
        <p:nvSpPr>
          <p:cNvPr id="55" name="TextBox 54"/>
          <p:cNvSpPr txBox="1"/>
          <p:nvPr/>
        </p:nvSpPr>
        <p:spPr>
          <a:xfrm>
            <a:off x="7772400" y="3810000"/>
            <a:ext cx="838200" cy="381000"/>
          </a:xfrm>
          <a:prstGeom prst="rect">
            <a:avLst/>
          </a:prstGeom>
          <a:noFill/>
        </p:spPr>
        <p:txBody>
          <a:bodyPr wrap="square" rtlCol="0">
            <a:spAutoFit/>
          </a:bodyPr>
          <a:lstStyle/>
          <a:p>
            <a:r>
              <a:rPr lang="en-US" dirty="0" smtClean="0">
                <a:solidFill>
                  <a:schemeClr val="bg1"/>
                </a:solidFill>
              </a:rPr>
              <a:t>2.8°C</a:t>
            </a:r>
            <a:endParaRPr lang="en-US" dirty="0">
              <a:solidFill>
                <a:schemeClr val="bg1"/>
              </a:solidFill>
            </a:endParaRPr>
          </a:p>
        </p:txBody>
      </p:sp>
      <p:cxnSp>
        <p:nvCxnSpPr>
          <p:cNvPr id="56" name="Straight Arrow Connector 55"/>
          <p:cNvCxnSpPr>
            <a:stCxn id="55" idx="1"/>
          </p:cNvCxnSpPr>
          <p:nvPr/>
        </p:nvCxnSpPr>
        <p:spPr>
          <a:xfrm rot="10800000">
            <a:off x="7391400" y="3733800"/>
            <a:ext cx="381000" cy="2667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34000" y="5867400"/>
            <a:ext cx="1023037" cy="261610"/>
          </a:xfrm>
          <a:prstGeom prst="rect">
            <a:avLst/>
          </a:prstGeom>
          <a:noFill/>
        </p:spPr>
        <p:txBody>
          <a:bodyPr wrap="none" rtlCol="0">
            <a:spAutoFit/>
          </a:bodyPr>
          <a:lstStyle/>
          <a:p>
            <a:r>
              <a:rPr lang="en-US" sz="1100" dirty="0" smtClean="0">
                <a:solidFill>
                  <a:schemeClr val="bg1"/>
                </a:solidFill>
              </a:rPr>
              <a:t>Canada Basin</a:t>
            </a:r>
            <a:endParaRPr lang="en-US" sz="1100" dirty="0">
              <a:solidFill>
                <a:schemeClr val="bg1"/>
              </a:solidFill>
            </a:endParaRPr>
          </a:p>
        </p:txBody>
      </p:sp>
      <p:sp>
        <p:nvSpPr>
          <p:cNvPr id="58" name="TextBox 57"/>
          <p:cNvSpPr txBox="1"/>
          <p:nvPr/>
        </p:nvSpPr>
        <p:spPr>
          <a:xfrm>
            <a:off x="6073444" y="5486400"/>
            <a:ext cx="893193" cy="430887"/>
          </a:xfrm>
          <a:prstGeom prst="rect">
            <a:avLst/>
          </a:prstGeom>
          <a:noFill/>
        </p:spPr>
        <p:txBody>
          <a:bodyPr wrap="none" rtlCol="0">
            <a:spAutoFit/>
          </a:bodyPr>
          <a:lstStyle/>
          <a:p>
            <a:pPr algn="ctr"/>
            <a:r>
              <a:rPr lang="en-US" sz="1100" dirty="0" err="1" smtClean="0">
                <a:solidFill>
                  <a:schemeClr val="bg1"/>
                </a:solidFill>
              </a:rPr>
              <a:t>Lomonosov</a:t>
            </a:r>
            <a:endParaRPr lang="en-US" sz="1100" dirty="0" smtClean="0">
              <a:solidFill>
                <a:schemeClr val="bg1"/>
              </a:solidFill>
            </a:endParaRPr>
          </a:p>
          <a:p>
            <a:pPr algn="ctr"/>
            <a:r>
              <a:rPr lang="en-US" sz="1100" dirty="0" smtClean="0">
                <a:solidFill>
                  <a:schemeClr val="bg1"/>
                </a:solidFill>
              </a:rPr>
              <a:t>Ridge</a:t>
            </a:r>
            <a:endParaRPr lang="en-US" sz="1100" dirty="0">
              <a:solidFill>
                <a:schemeClr val="bg1"/>
              </a:solidFill>
            </a:endParaRPr>
          </a:p>
        </p:txBody>
      </p:sp>
      <p:sp>
        <p:nvSpPr>
          <p:cNvPr id="59" name="TextBox 58"/>
          <p:cNvSpPr txBox="1"/>
          <p:nvPr/>
        </p:nvSpPr>
        <p:spPr>
          <a:xfrm>
            <a:off x="7957237" y="3548390"/>
            <a:ext cx="737702" cy="261610"/>
          </a:xfrm>
          <a:prstGeom prst="rect">
            <a:avLst/>
          </a:prstGeom>
          <a:noFill/>
        </p:spPr>
        <p:txBody>
          <a:bodyPr wrap="none" rtlCol="0">
            <a:spAutoFit/>
          </a:bodyPr>
          <a:lstStyle/>
          <a:p>
            <a:pPr algn="ctr"/>
            <a:r>
              <a:rPr lang="en-US" sz="1100" dirty="0" smtClean="0">
                <a:solidFill>
                  <a:schemeClr val="bg1"/>
                </a:solidFill>
              </a:rPr>
              <a:t>Kara Sea</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28600" y="0"/>
            <a:ext cx="8637006" cy="584775"/>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32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Average T Profiles</a:t>
            </a:r>
          </a:p>
        </p:txBody>
      </p:sp>
      <p:sp>
        <p:nvSpPr>
          <p:cNvPr id="11" name="TextBox 10"/>
          <p:cNvSpPr txBox="1"/>
          <p:nvPr/>
        </p:nvSpPr>
        <p:spPr>
          <a:xfrm>
            <a:off x="1295400" y="533400"/>
            <a:ext cx="1752600" cy="369332"/>
          </a:xfrm>
          <a:prstGeom prst="rect">
            <a:avLst/>
          </a:prstGeom>
          <a:noFill/>
        </p:spPr>
        <p:txBody>
          <a:bodyPr wrap="square" rtlCol="0">
            <a:spAutoFit/>
          </a:bodyPr>
          <a:lstStyle/>
          <a:p>
            <a:r>
              <a:rPr lang="en-US" dirty="0" smtClean="0">
                <a:solidFill>
                  <a:schemeClr val="bg1"/>
                </a:solidFill>
              </a:rPr>
              <a:t>Eurasian Basin</a:t>
            </a:r>
            <a:endParaRPr lang="en-US" dirty="0">
              <a:solidFill>
                <a:schemeClr val="bg1"/>
              </a:solidFill>
            </a:endParaRPr>
          </a:p>
        </p:txBody>
      </p:sp>
      <p:pic>
        <p:nvPicPr>
          <p:cNvPr id="12" name="Picture 11" descr="2006-annual_EBmnthTS_GDEM.png"/>
          <p:cNvPicPr>
            <a:picLocks noChangeAspect="1"/>
          </p:cNvPicPr>
          <p:nvPr/>
        </p:nvPicPr>
        <p:blipFill>
          <a:blip r:embed="rId3" cstate="print"/>
          <a:stretch>
            <a:fillRect/>
          </a:stretch>
        </p:blipFill>
        <p:spPr>
          <a:xfrm>
            <a:off x="303352" y="990600"/>
            <a:ext cx="3430448" cy="5638800"/>
          </a:xfrm>
          <a:prstGeom prst="rect">
            <a:avLst/>
          </a:prstGeom>
        </p:spPr>
      </p:pic>
      <p:pic>
        <p:nvPicPr>
          <p:cNvPr id="41987" name="Picture 3" descr="C:\Users\Dmitry\Documents\DDmitry\presentations_meetings\2011\AOMIP\Figs\2006-annual_CBmnthTS_GDEM.png"/>
          <p:cNvPicPr>
            <a:picLocks noChangeAspect="1" noChangeArrowheads="1"/>
          </p:cNvPicPr>
          <p:nvPr/>
        </p:nvPicPr>
        <p:blipFill>
          <a:blip r:embed="rId4" cstate="print"/>
          <a:srcRect t="2648"/>
          <a:stretch>
            <a:fillRect/>
          </a:stretch>
        </p:blipFill>
        <p:spPr bwMode="auto">
          <a:xfrm>
            <a:off x="5458760" y="1026493"/>
            <a:ext cx="3380440" cy="5602907"/>
          </a:xfrm>
          <a:prstGeom prst="rect">
            <a:avLst/>
          </a:prstGeom>
          <a:noFill/>
        </p:spPr>
      </p:pic>
      <p:sp>
        <p:nvSpPr>
          <p:cNvPr id="15" name="TextBox 14"/>
          <p:cNvSpPr txBox="1"/>
          <p:nvPr/>
        </p:nvSpPr>
        <p:spPr>
          <a:xfrm>
            <a:off x="6477000" y="533400"/>
            <a:ext cx="1752600" cy="369332"/>
          </a:xfrm>
          <a:prstGeom prst="rect">
            <a:avLst/>
          </a:prstGeom>
          <a:noFill/>
        </p:spPr>
        <p:txBody>
          <a:bodyPr wrap="square" rtlCol="0">
            <a:spAutoFit/>
          </a:bodyPr>
          <a:lstStyle/>
          <a:p>
            <a:r>
              <a:rPr lang="en-US" dirty="0" smtClean="0">
                <a:solidFill>
                  <a:schemeClr val="bg1"/>
                </a:solidFill>
              </a:rPr>
              <a:t>Canada Basin</a:t>
            </a:r>
            <a:endParaRPr lang="en-US" dirty="0">
              <a:solidFill>
                <a:schemeClr val="bg1"/>
              </a:solidFill>
            </a:endParaRPr>
          </a:p>
        </p:txBody>
      </p:sp>
      <p:sp>
        <p:nvSpPr>
          <p:cNvPr id="16" name="Rectangle 15"/>
          <p:cNvSpPr/>
          <p:nvPr/>
        </p:nvSpPr>
        <p:spPr>
          <a:xfrm>
            <a:off x="1066800" y="1524000"/>
            <a:ext cx="1008033" cy="430887"/>
          </a:xfrm>
          <a:prstGeom prst="rect">
            <a:avLst/>
          </a:prstGeom>
        </p:spPr>
        <p:txBody>
          <a:bodyPr wrap="none">
            <a:spAutoFit/>
          </a:bodyPr>
          <a:lstStyle/>
          <a:p>
            <a:pPr algn="ctr"/>
            <a:r>
              <a:rPr lang="en-US" sz="2200" dirty="0" smtClean="0">
                <a:solidFill>
                  <a:srgbClr val="00B0F0"/>
                </a:solidFill>
                <a:sym typeface="Symbol"/>
              </a:rPr>
              <a:t>-level</a:t>
            </a:r>
            <a:endParaRPr lang="en-US" sz="2200" dirty="0">
              <a:solidFill>
                <a:srgbClr val="00B0F0"/>
              </a:solidFill>
            </a:endParaRPr>
          </a:p>
        </p:txBody>
      </p:sp>
      <p:cxnSp>
        <p:nvCxnSpPr>
          <p:cNvPr id="18" name="Straight Arrow Connector 17"/>
          <p:cNvCxnSpPr/>
          <p:nvPr/>
        </p:nvCxnSpPr>
        <p:spPr>
          <a:xfrm>
            <a:off x="1981200" y="1752600"/>
            <a:ext cx="533400"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67000" y="2438400"/>
            <a:ext cx="990600" cy="369332"/>
          </a:xfrm>
          <a:prstGeom prst="rect">
            <a:avLst/>
          </a:prstGeom>
          <a:noFill/>
        </p:spPr>
        <p:txBody>
          <a:bodyPr wrap="square" rtlCol="0">
            <a:spAutoFit/>
          </a:bodyPr>
          <a:lstStyle/>
          <a:p>
            <a:r>
              <a:rPr lang="en-US" dirty="0" smtClean="0">
                <a:solidFill>
                  <a:srgbClr val="FF0000"/>
                </a:solidFill>
              </a:rPr>
              <a:t>Z-level</a:t>
            </a:r>
            <a:endParaRPr lang="en-US" dirty="0">
              <a:solidFill>
                <a:srgbClr val="FF0000"/>
              </a:solidFill>
            </a:endParaRPr>
          </a:p>
        </p:txBody>
      </p:sp>
      <p:cxnSp>
        <p:nvCxnSpPr>
          <p:cNvPr id="20" name="Straight Arrow Connector 19"/>
          <p:cNvCxnSpPr/>
          <p:nvPr/>
        </p:nvCxnSpPr>
        <p:spPr>
          <a:xfrm rot="10800000">
            <a:off x="2438400" y="2514600"/>
            <a:ext cx="304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228600" y="101025"/>
            <a:ext cx="8637006" cy="584775"/>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32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Volume Integrated Heat Content</a:t>
            </a:r>
          </a:p>
        </p:txBody>
      </p:sp>
      <p:sp>
        <p:nvSpPr>
          <p:cNvPr id="11" name="TextBox 10"/>
          <p:cNvSpPr txBox="1"/>
          <p:nvPr/>
        </p:nvSpPr>
        <p:spPr>
          <a:xfrm>
            <a:off x="609600" y="1447800"/>
            <a:ext cx="3124200" cy="461665"/>
          </a:xfrm>
          <a:prstGeom prst="rect">
            <a:avLst/>
          </a:prstGeom>
          <a:noFill/>
        </p:spPr>
        <p:txBody>
          <a:bodyPr wrap="square" rtlCol="0">
            <a:spAutoFit/>
          </a:bodyPr>
          <a:lstStyle/>
          <a:p>
            <a:pPr algn="ctr"/>
            <a:r>
              <a:rPr lang="en-US" sz="2400" dirty="0" smtClean="0">
                <a:solidFill>
                  <a:schemeClr val="bg1"/>
                </a:solidFill>
              </a:rPr>
              <a:t>Eurasian Basin, ZJ</a:t>
            </a:r>
            <a:endParaRPr lang="en-US" sz="2400" dirty="0">
              <a:solidFill>
                <a:schemeClr val="bg1"/>
              </a:solidFill>
            </a:endParaRPr>
          </a:p>
        </p:txBody>
      </p:sp>
      <p:sp>
        <p:nvSpPr>
          <p:cNvPr id="15" name="TextBox 14"/>
          <p:cNvSpPr txBox="1"/>
          <p:nvPr/>
        </p:nvSpPr>
        <p:spPr>
          <a:xfrm>
            <a:off x="5791200" y="1447800"/>
            <a:ext cx="3124200" cy="461665"/>
          </a:xfrm>
          <a:prstGeom prst="rect">
            <a:avLst/>
          </a:prstGeom>
          <a:noFill/>
        </p:spPr>
        <p:txBody>
          <a:bodyPr wrap="square" rtlCol="0">
            <a:spAutoFit/>
          </a:bodyPr>
          <a:lstStyle/>
          <a:p>
            <a:pPr algn="ctr"/>
            <a:r>
              <a:rPr lang="en-US" sz="2400" dirty="0" smtClean="0">
                <a:solidFill>
                  <a:schemeClr val="bg1"/>
                </a:solidFill>
              </a:rPr>
              <a:t>Canada Basin, ZJ</a:t>
            </a:r>
            <a:endParaRPr lang="en-US" sz="2400" dirty="0">
              <a:solidFill>
                <a:schemeClr val="bg1"/>
              </a:solidFill>
            </a:endParaRPr>
          </a:p>
        </p:txBody>
      </p:sp>
      <p:sp>
        <p:nvSpPr>
          <p:cNvPr id="22" name="Rectangle 21"/>
          <p:cNvSpPr/>
          <p:nvPr/>
        </p:nvSpPr>
        <p:spPr>
          <a:xfrm>
            <a:off x="0" y="1981200"/>
            <a:ext cx="9144000" cy="3657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heat_contAtl_mnth6.png"/>
          <p:cNvPicPr>
            <a:picLocks noChangeAspect="1"/>
          </p:cNvPicPr>
          <p:nvPr/>
        </p:nvPicPr>
        <p:blipFill>
          <a:blip r:embed="rId3" cstate="print"/>
          <a:srcRect t="7457"/>
          <a:stretch>
            <a:fillRect/>
          </a:stretch>
        </p:blipFill>
        <p:spPr>
          <a:xfrm>
            <a:off x="34277" y="2013011"/>
            <a:ext cx="9046648" cy="3320989"/>
          </a:xfrm>
          <a:prstGeom prst="rect">
            <a:avLst/>
          </a:prstGeom>
        </p:spPr>
      </p:pic>
      <p:sp>
        <p:nvSpPr>
          <p:cNvPr id="16" name="Rectangle 15"/>
          <p:cNvSpPr/>
          <p:nvPr/>
        </p:nvSpPr>
        <p:spPr>
          <a:xfrm>
            <a:off x="2724217" y="5071646"/>
            <a:ext cx="780983" cy="338554"/>
          </a:xfrm>
          <a:prstGeom prst="rect">
            <a:avLst/>
          </a:prstGeom>
          <a:solidFill>
            <a:schemeClr val="bg1"/>
          </a:solidFill>
        </p:spPr>
        <p:txBody>
          <a:bodyPr wrap="none">
            <a:spAutoFit/>
          </a:bodyPr>
          <a:lstStyle/>
          <a:p>
            <a:pPr algn="ctr"/>
            <a:r>
              <a:rPr lang="en-US" sz="1600" dirty="0" smtClean="0">
                <a:sym typeface="Symbol"/>
              </a:rPr>
              <a:t>-level</a:t>
            </a:r>
            <a:endParaRPr lang="en-US" sz="1600" dirty="0"/>
          </a:p>
        </p:txBody>
      </p:sp>
      <p:sp>
        <p:nvSpPr>
          <p:cNvPr id="14" name="Rectangle 13"/>
          <p:cNvSpPr/>
          <p:nvPr/>
        </p:nvSpPr>
        <p:spPr>
          <a:xfrm>
            <a:off x="7677217" y="5071646"/>
            <a:ext cx="780983" cy="338554"/>
          </a:xfrm>
          <a:prstGeom prst="rect">
            <a:avLst/>
          </a:prstGeom>
          <a:solidFill>
            <a:schemeClr val="bg1"/>
          </a:solidFill>
        </p:spPr>
        <p:txBody>
          <a:bodyPr wrap="none">
            <a:spAutoFit/>
          </a:bodyPr>
          <a:lstStyle/>
          <a:p>
            <a:pPr algn="ctr"/>
            <a:r>
              <a:rPr lang="en-US" sz="1600" dirty="0" smtClean="0">
                <a:sym typeface="Symbol"/>
              </a:rPr>
              <a:t>-level</a:t>
            </a:r>
            <a:endParaRPr lang="en-US" sz="1600" dirty="0"/>
          </a:p>
        </p:txBody>
      </p:sp>
      <p:sp>
        <p:nvSpPr>
          <p:cNvPr id="17" name="Rectangle 16"/>
          <p:cNvSpPr/>
          <p:nvPr/>
        </p:nvSpPr>
        <p:spPr>
          <a:xfrm>
            <a:off x="1832451" y="5071646"/>
            <a:ext cx="758349" cy="338554"/>
          </a:xfrm>
          <a:prstGeom prst="rect">
            <a:avLst/>
          </a:prstGeom>
          <a:solidFill>
            <a:schemeClr val="bg1"/>
          </a:solidFill>
        </p:spPr>
        <p:txBody>
          <a:bodyPr wrap="square">
            <a:spAutoFit/>
          </a:bodyPr>
          <a:lstStyle/>
          <a:p>
            <a:pPr algn="ctr"/>
            <a:r>
              <a:rPr lang="en-US" sz="1600" dirty="0" smtClean="0">
                <a:sym typeface="Symbol"/>
              </a:rPr>
              <a:t>z-level</a:t>
            </a:r>
            <a:endParaRPr lang="en-US" sz="1600" dirty="0"/>
          </a:p>
        </p:txBody>
      </p:sp>
      <p:sp>
        <p:nvSpPr>
          <p:cNvPr id="21" name="Rectangle 20"/>
          <p:cNvSpPr/>
          <p:nvPr/>
        </p:nvSpPr>
        <p:spPr>
          <a:xfrm>
            <a:off x="6785451" y="5071646"/>
            <a:ext cx="758349" cy="338554"/>
          </a:xfrm>
          <a:prstGeom prst="rect">
            <a:avLst/>
          </a:prstGeom>
          <a:solidFill>
            <a:schemeClr val="bg1"/>
          </a:solidFill>
        </p:spPr>
        <p:txBody>
          <a:bodyPr wrap="none">
            <a:spAutoFit/>
          </a:bodyPr>
          <a:lstStyle/>
          <a:p>
            <a:pPr algn="ctr"/>
            <a:r>
              <a:rPr lang="en-US" sz="1600" dirty="0" smtClean="0">
                <a:sym typeface="Symbol"/>
              </a:rPr>
              <a:t>z-level</a:t>
            </a:r>
            <a:endParaRPr lang="en-US" sz="1600" dirty="0"/>
          </a:p>
        </p:txBody>
      </p:sp>
      <p:sp>
        <p:nvSpPr>
          <p:cNvPr id="13" name="TextBox 12"/>
          <p:cNvSpPr txBox="1"/>
          <p:nvPr/>
        </p:nvSpPr>
        <p:spPr>
          <a:xfrm>
            <a:off x="5105400" y="5791200"/>
            <a:ext cx="3657600" cy="369332"/>
          </a:xfrm>
          <a:prstGeom prst="rect">
            <a:avLst/>
          </a:prstGeom>
          <a:noFill/>
        </p:spPr>
        <p:txBody>
          <a:bodyPr wrap="square" rtlCol="0">
            <a:spAutoFit/>
          </a:bodyPr>
          <a:lstStyle/>
          <a:p>
            <a:r>
              <a:rPr lang="en-US" dirty="0" smtClean="0">
                <a:solidFill>
                  <a:schemeClr val="bg1"/>
                </a:solidFill>
              </a:rPr>
              <a:t>Reference T = T freezing</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667000" y="609600"/>
            <a:ext cx="3581400" cy="1015663"/>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30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Sea Ice Thickness</a:t>
            </a:r>
          </a:p>
        </p:txBody>
      </p:sp>
      <p:pic>
        <p:nvPicPr>
          <p:cNvPr id="5" name="Picture 4" descr="040_2006-02_Hice.jpg"/>
          <p:cNvPicPr>
            <a:picLocks noChangeAspect="1"/>
          </p:cNvPicPr>
          <p:nvPr/>
        </p:nvPicPr>
        <p:blipFill>
          <a:blip r:embed="rId3" cstate="print"/>
          <a:stretch>
            <a:fillRect/>
          </a:stretch>
        </p:blipFill>
        <p:spPr>
          <a:xfrm>
            <a:off x="0" y="-1"/>
            <a:ext cx="3092958" cy="3621024"/>
          </a:xfrm>
          <a:prstGeom prst="rect">
            <a:avLst/>
          </a:prstGeom>
        </p:spPr>
      </p:pic>
      <p:pic>
        <p:nvPicPr>
          <p:cNvPr id="6" name="Picture 5" descr="040_2006-08_Hice.jpg"/>
          <p:cNvPicPr>
            <a:picLocks noChangeAspect="1"/>
          </p:cNvPicPr>
          <p:nvPr/>
        </p:nvPicPr>
        <p:blipFill>
          <a:blip r:embed="rId4" cstate="print"/>
          <a:stretch>
            <a:fillRect/>
          </a:stretch>
        </p:blipFill>
        <p:spPr>
          <a:xfrm>
            <a:off x="0" y="3236976"/>
            <a:ext cx="3092958" cy="3621024"/>
          </a:xfrm>
          <a:prstGeom prst="rect">
            <a:avLst/>
          </a:prstGeom>
        </p:spPr>
      </p:pic>
      <p:pic>
        <p:nvPicPr>
          <p:cNvPr id="7" name="Picture 6" descr="092_2006-02_Hice.jpg"/>
          <p:cNvPicPr>
            <a:picLocks noChangeAspect="1"/>
          </p:cNvPicPr>
          <p:nvPr/>
        </p:nvPicPr>
        <p:blipFill>
          <a:blip r:embed="rId5" cstate="print"/>
          <a:stretch>
            <a:fillRect/>
          </a:stretch>
        </p:blipFill>
        <p:spPr>
          <a:xfrm>
            <a:off x="6051042" y="0"/>
            <a:ext cx="3092958" cy="3621024"/>
          </a:xfrm>
          <a:prstGeom prst="rect">
            <a:avLst/>
          </a:prstGeom>
        </p:spPr>
      </p:pic>
      <p:pic>
        <p:nvPicPr>
          <p:cNvPr id="8" name="Picture 7" descr="092_2006-08_Hice.jpg"/>
          <p:cNvPicPr>
            <a:picLocks noChangeAspect="1"/>
          </p:cNvPicPr>
          <p:nvPr/>
        </p:nvPicPr>
        <p:blipFill>
          <a:blip r:embed="rId6" cstate="print"/>
          <a:stretch>
            <a:fillRect/>
          </a:stretch>
        </p:blipFill>
        <p:spPr>
          <a:xfrm>
            <a:off x="6051042" y="3236976"/>
            <a:ext cx="3092958" cy="3621024"/>
          </a:xfrm>
          <a:prstGeom prst="rect">
            <a:avLst/>
          </a:prstGeom>
        </p:spPr>
      </p:pic>
      <p:sp>
        <p:nvSpPr>
          <p:cNvPr id="9" name="Rectangle 8"/>
          <p:cNvSpPr/>
          <p:nvPr/>
        </p:nvSpPr>
        <p:spPr>
          <a:xfrm>
            <a:off x="8153400" y="530423"/>
            <a:ext cx="709040" cy="307777"/>
          </a:xfrm>
          <a:prstGeom prst="rect">
            <a:avLst/>
          </a:prstGeom>
        </p:spPr>
        <p:txBody>
          <a:bodyPr wrap="none">
            <a:spAutoFit/>
          </a:bodyPr>
          <a:lstStyle/>
          <a:p>
            <a:pPr algn="ctr"/>
            <a:r>
              <a:rPr lang="en-US" sz="1400" dirty="0" smtClean="0">
                <a:solidFill>
                  <a:srgbClr val="FF0000"/>
                </a:solidFill>
                <a:sym typeface="Symbol"/>
              </a:rPr>
              <a:t>-level</a:t>
            </a:r>
            <a:endParaRPr lang="en-US" sz="1400" dirty="0">
              <a:solidFill>
                <a:srgbClr val="FF0000"/>
              </a:solidFill>
            </a:endParaRPr>
          </a:p>
        </p:txBody>
      </p:sp>
      <p:sp>
        <p:nvSpPr>
          <p:cNvPr id="10" name="TextBox 9"/>
          <p:cNvSpPr txBox="1"/>
          <p:nvPr/>
        </p:nvSpPr>
        <p:spPr>
          <a:xfrm>
            <a:off x="2057400" y="606623"/>
            <a:ext cx="762000" cy="307777"/>
          </a:xfrm>
          <a:prstGeom prst="rect">
            <a:avLst/>
          </a:prstGeom>
          <a:noFill/>
        </p:spPr>
        <p:txBody>
          <a:bodyPr wrap="square" rtlCol="0">
            <a:spAutoFit/>
          </a:bodyPr>
          <a:lstStyle/>
          <a:p>
            <a:r>
              <a:rPr lang="en-US" sz="1400" dirty="0" smtClean="0">
                <a:solidFill>
                  <a:srgbClr val="FF0000"/>
                </a:solidFill>
              </a:rPr>
              <a:t>Z-level</a:t>
            </a:r>
            <a:endParaRPr lang="en-US" sz="1400" dirty="0">
              <a:solidFill>
                <a:srgbClr val="FF0000"/>
              </a:solidFill>
            </a:endParaRPr>
          </a:p>
        </p:txBody>
      </p:sp>
      <p:sp>
        <p:nvSpPr>
          <p:cNvPr id="11" name="TextBox 10"/>
          <p:cNvSpPr txBox="1"/>
          <p:nvPr/>
        </p:nvSpPr>
        <p:spPr>
          <a:xfrm>
            <a:off x="1295400" y="76200"/>
            <a:ext cx="1524000" cy="338554"/>
          </a:xfrm>
          <a:prstGeom prst="rect">
            <a:avLst/>
          </a:prstGeom>
          <a:noFill/>
        </p:spPr>
        <p:txBody>
          <a:bodyPr wrap="square" rtlCol="0">
            <a:spAutoFit/>
          </a:bodyPr>
          <a:lstStyle/>
          <a:p>
            <a:r>
              <a:rPr lang="en-US" sz="1600" dirty="0" smtClean="0">
                <a:solidFill>
                  <a:srgbClr val="FFFF00"/>
                </a:solidFill>
              </a:rPr>
              <a:t>February, 2006</a:t>
            </a:r>
            <a:endParaRPr lang="en-US" sz="1600" dirty="0">
              <a:solidFill>
                <a:srgbClr val="FFFF00"/>
              </a:solidFill>
            </a:endParaRPr>
          </a:p>
        </p:txBody>
      </p:sp>
      <p:sp>
        <p:nvSpPr>
          <p:cNvPr id="12" name="TextBox 11"/>
          <p:cNvSpPr txBox="1"/>
          <p:nvPr/>
        </p:nvSpPr>
        <p:spPr>
          <a:xfrm>
            <a:off x="7315200" y="118646"/>
            <a:ext cx="1524000" cy="338554"/>
          </a:xfrm>
          <a:prstGeom prst="rect">
            <a:avLst/>
          </a:prstGeom>
          <a:noFill/>
        </p:spPr>
        <p:txBody>
          <a:bodyPr wrap="square" rtlCol="0">
            <a:spAutoFit/>
          </a:bodyPr>
          <a:lstStyle/>
          <a:p>
            <a:r>
              <a:rPr lang="en-US" sz="1600" dirty="0" smtClean="0">
                <a:solidFill>
                  <a:srgbClr val="FFFF00"/>
                </a:solidFill>
              </a:rPr>
              <a:t>February, 2006</a:t>
            </a:r>
            <a:endParaRPr lang="en-US" sz="1600" dirty="0">
              <a:solidFill>
                <a:srgbClr val="FFFF00"/>
              </a:solidFill>
            </a:endParaRPr>
          </a:p>
        </p:txBody>
      </p:sp>
      <p:sp>
        <p:nvSpPr>
          <p:cNvPr id="13" name="TextBox 12"/>
          <p:cNvSpPr txBox="1"/>
          <p:nvPr/>
        </p:nvSpPr>
        <p:spPr>
          <a:xfrm>
            <a:off x="1371600" y="3352800"/>
            <a:ext cx="1524000" cy="338554"/>
          </a:xfrm>
          <a:prstGeom prst="rect">
            <a:avLst/>
          </a:prstGeom>
          <a:noFill/>
        </p:spPr>
        <p:txBody>
          <a:bodyPr wrap="square" rtlCol="0">
            <a:spAutoFit/>
          </a:bodyPr>
          <a:lstStyle/>
          <a:p>
            <a:r>
              <a:rPr lang="en-US" sz="1600" dirty="0" smtClean="0">
                <a:solidFill>
                  <a:srgbClr val="FFFF00"/>
                </a:solidFill>
              </a:rPr>
              <a:t>August, 2006</a:t>
            </a:r>
            <a:endParaRPr lang="en-US" sz="1600" dirty="0">
              <a:solidFill>
                <a:srgbClr val="FFFF00"/>
              </a:solidFill>
            </a:endParaRPr>
          </a:p>
        </p:txBody>
      </p:sp>
      <p:sp>
        <p:nvSpPr>
          <p:cNvPr id="14" name="TextBox 13"/>
          <p:cNvSpPr txBox="1"/>
          <p:nvPr/>
        </p:nvSpPr>
        <p:spPr>
          <a:xfrm>
            <a:off x="7467600" y="3352800"/>
            <a:ext cx="1524000" cy="338554"/>
          </a:xfrm>
          <a:prstGeom prst="rect">
            <a:avLst/>
          </a:prstGeom>
          <a:noFill/>
        </p:spPr>
        <p:txBody>
          <a:bodyPr wrap="square" rtlCol="0">
            <a:spAutoFit/>
          </a:bodyPr>
          <a:lstStyle/>
          <a:p>
            <a:r>
              <a:rPr lang="en-US" sz="1600" dirty="0" smtClean="0">
                <a:solidFill>
                  <a:srgbClr val="FFFF00"/>
                </a:solidFill>
              </a:rPr>
              <a:t>August, 2006</a:t>
            </a:r>
            <a:endParaRPr lang="en-US" sz="1600" dirty="0">
              <a:solidFill>
                <a:srgbClr val="FFFF00"/>
              </a:solidFill>
            </a:endParaRPr>
          </a:p>
        </p:txBody>
      </p:sp>
      <p:sp>
        <p:nvSpPr>
          <p:cNvPr id="15" name="TextBox 14"/>
          <p:cNvSpPr txBox="1"/>
          <p:nvPr/>
        </p:nvSpPr>
        <p:spPr>
          <a:xfrm>
            <a:off x="0" y="6477000"/>
            <a:ext cx="228600" cy="152400"/>
          </a:xfrm>
          <a:prstGeom prst="rect">
            <a:avLst/>
          </a:prstGeom>
          <a:solidFill>
            <a:schemeClr val="bg1"/>
          </a:solidFill>
        </p:spPr>
        <p:txBody>
          <a:bodyPr wrap="square" lIns="0" tIns="0" rIns="0" bIns="0" rtlCol="0">
            <a:spAutoFit/>
          </a:bodyPr>
          <a:lstStyle/>
          <a:p>
            <a:r>
              <a:rPr lang="en-US" sz="1000" dirty="0" smtClean="0"/>
              <a:t>0.3</a:t>
            </a:r>
            <a:endParaRPr lang="en-US" sz="1000" dirty="0"/>
          </a:p>
        </p:txBody>
      </p:sp>
      <p:sp>
        <p:nvSpPr>
          <p:cNvPr id="16" name="TextBox 15"/>
          <p:cNvSpPr txBox="1"/>
          <p:nvPr/>
        </p:nvSpPr>
        <p:spPr>
          <a:xfrm>
            <a:off x="457200" y="6477000"/>
            <a:ext cx="228600" cy="152400"/>
          </a:xfrm>
          <a:prstGeom prst="rect">
            <a:avLst/>
          </a:prstGeom>
          <a:solidFill>
            <a:schemeClr val="bg1"/>
          </a:solidFill>
        </p:spPr>
        <p:txBody>
          <a:bodyPr wrap="square" lIns="0" tIns="0" rIns="0" bIns="0" rtlCol="0">
            <a:spAutoFit/>
          </a:bodyPr>
          <a:lstStyle/>
          <a:p>
            <a:r>
              <a:rPr lang="en-US" sz="1000" dirty="0" smtClean="0"/>
              <a:t>0.9</a:t>
            </a:r>
            <a:endParaRPr lang="en-US" sz="1000" dirty="0"/>
          </a:p>
        </p:txBody>
      </p:sp>
      <p:sp>
        <p:nvSpPr>
          <p:cNvPr id="17" name="TextBox 16"/>
          <p:cNvSpPr txBox="1"/>
          <p:nvPr/>
        </p:nvSpPr>
        <p:spPr>
          <a:xfrm>
            <a:off x="914400" y="6477000"/>
            <a:ext cx="228600" cy="152400"/>
          </a:xfrm>
          <a:prstGeom prst="rect">
            <a:avLst/>
          </a:prstGeom>
          <a:solidFill>
            <a:schemeClr val="bg1"/>
          </a:solidFill>
        </p:spPr>
        <p:txBody>
          <a:bodyPr wrap="square" lIns="0" tIns="0" rIns="0" bIns="0" rtlCol="0">
            <a:spAutoFit/>
          </a:bodyPr>
          <a:lstStyle/>
          <a:p>
            <a:r>
              <a:rPr lang="en-US" sz="1000" dirty="0" smtClean="0"/>
              <a:t>1.5</a:t>
            </a:r>
            <a:endParaRPr lang="en-US" sz="1000" dirty="0"/>
          </a:p>
        </p:txBody>
      </p:sp>
      <p:sp>
        <p:nvSpPr>
          <p:cNvPr id="18" name="TextBox 17"/>
          <p:cNvSpPr txBox="1"/>
          <p:nvPr/>
        </p:nvSpPr>
        <p:spPr>
          <a:xfrm>
            <a:off x="1295400" y="6477000"/>
            <a:ext cx="228600" cy="152400"/>
          </a:xfrm>
          <a:prstGeom prst="rect">
            <a:avLst/>
          </a:prstGeom>
          <a:solidFill>
            <a:schemeClr val="bg1"/>
          </a:solidFill>
        </p:spPr>
        <p:txBody>
          <a:bodyPr wrap="square" lIns="0" tIns="0" rIns="0" bIns="0" rtlCol="0">
            <a:spAutoFit/>
          </a:bodyPr>
          <a:lstStyle/>
          <a:p>
            <a:r>
              <a:rPr lang="en-US" sz="1000" dirty="0" smtClean="0"/>
              <a:t>2.1</a:t>
            </a:r>
            <a:endParaRPr lang="en-US" sz="1000" dirty="0"/>
          </a:p>
        </p:txBody>
      </p:sp>
      <p:sp>
        <p:nvSpPr>
          <p:cNvPr id="19" name="TextBox 18"/>
          <p:cNvSpPr txBox="1"/>
          <p:nvPr/>
        </p:nvSpPr>
        <p:spPr>
          <a:xfrm>
            <a:off x="1676400" y="6477000"/>
            <a:ext cx="228600" cy="152400"/>
          </a:xfrm>
          <a:prstGeom prst="rect">
            <a:avLst/>
          </a:prstGeom>
          <a:solidFill>
            <a:schemeClr val="bg1"/>
          </a:solidFill>
        </p:spPr>
        <p:txBody>
          <a:bodyPr wrap="square" lIns="0" tIns="0" rIns="0" bIns="0" rtlCol="0">
            <a:spAutoFit/>
          </a:bodyPr>
          <a:lstStyle/>
          <a:p>
            <a:r>
              <a:rPr lang="en-US" sz="1000" dirty="0" smtClean="0"/>
              <a:t>2.7</a:t>
            </a:r>
            <a:endParaRPr lang="en-US" sz="1000" dirty="0"/>
          </a:p>
        </p:txBody>
      </p:sp>
      <p:sp>
        <p:nvSpPr>
          <p:cNvPr id="20" name="TextBox 19"/>
          <p:cNvSpPr txBox="1"/>
          <p:nvPr/>
        </p:nvSpPr>
        <p:spPr>
          <a:xfrm>
            <a:off x="2133600" y="6477000"/>
            <a:ext cx="228600" cy="152400"/>
          </a:xfrm>
          <a:prstGeom prst="rect">
            <a:avLst/>
          </a:prstGeom>
          <a:solidFill>
            <a:schemeClr val="bg1"/>
          </a:solidFill>
        </p:spPr>
        <p:txBody>
          <a:bodyPr wrap="square" lIns="0" tIns="0" rIns="0" bIns="0" rtlCol="0">
            <a:spAutoFit/>
          </a:bodyPr>
          <a:lstStyle/>
          <a:p>
            <a:r>
              <a:rPr lang="en-US" sz="1000" dirty="0" smtClean="0"/>
              <a:t>3.3</a:t>
            </a:r>
            <a:endParaRPr lang="en-US" sz="1000" dirty="0"/>
          </a:p>
        </p:txBody>
      </p:sp>
      <p:sp>
        <p:nvSpPr>
          <p:cNvPr id="21" name="TextBox 20"/>
          <p:cNvSpPr txBox="1"/>
          <p:nvPr/>
        </p:nvSpPr>
        <p:spPr>
          <a:xfrm>
            <a:off x="2514600" y="6477000"/>
            <a:ext cx="228600" cy="152400"/>
          </a:xfrm>
          <a:prstGeom prst="rect">
            <a:avLst/>
          </a:prstGeom>
          <a:solidFill>
            <a:schemeClr val="bg1"/>
          </a:solidFill>
        </p:spPr>
        <p:txBody>
          <a:bodyPr wrap="square" lIns="0" tIns="0" rIns="0" bIns="0" rtlCol="0">
            <a:spAutoFit/>
          </a:bodyPr>
          <a:lstStyle/>
          <a:p>
            <a:r>
              <a:rPr lang="en-US" sz="1000" dirty="0" smtClean="0"/>
              <a:t>3.9</a:t>
            </a:r>
            <a:endParaRPr lang="en-US" sz="1000" dirty="0"/>
          </a:p>
        </p:txBody>
      </p:sp>
      <p:sp>
        <p:nvSpPr>
          <p:cNvPr id="22" name="TextBox 21"/>
          <p:cNvSpPr txBox="1"/>
          <p:nvPr/>
        </p:nvSpPr>
        <p:spPr>
          <a:xfrm>
            <a:off x="6096000" y="6477000"/>
            <a:ext cx="228600" cy="152400"/>
          </a:xfrm>
          <a:prstGeom prst="rect">
            <a:avLst/>
          </a:prstGeom>
          <a:solidFill>
            <a:schemeClr val="bg1"/>
          </a:solidFill>
        </p:spPr>
        <p:txBody>
          <a:bodyPr wrap="square" lIns="0" tIns="0" rIns="0" bIns="0" rtlCol="0">
            <a:spAutoFit/>
          </a:bodyPr>
          <a:lstStyle/>
          <a:p>
            <a:r>
              <a:rPr lang="en-US" sz="1000" dirty="0" smtClean="0"/>
              <a:t>0.3</a:t>
            </a:r>
            <a:endParaRPr lang="en-US" sz="1000" dirty="0"/>
          </a:p>
        </p:txBody>
      </p:sp>
      <p:sp>
        <p:nvSpPr>
          <p:cNvPr id="23" name="TextBox 22"/>
          <p:cNvSpPr txBox="1"/>
          <p:nvPr/>
        </p:nvSpPr>
        <p:spPr>
          <a:xfrm>
            <a:off x="6553200" y="6477000"/>
            <a:ext cx="228600" cy="152400"/>
          </a:xfrm>
          <a:prstGeom prst="rect">
            <a:avLst/>
          </a:prstGeom>
          <a:solidFill>
            <a:schemeClr val="bg1"/>
          </a:solidFill>
        </p:spPr>
        <p:txBody>
          <a:bodyPr wrap="square" lIns="0" tIns="0" rIns="0" bIns="0" rtlCol="0">
            <a:spAutoFit/>
          </a:bodyPr>
          <a:lstStyle/>
          <a:p>
            <a:r>
              <a:rPr lang="en-US" sz="1000" dirty="0" smtClean="0"/>
              <a:t>0.9</a:t>
            </a:r>
            <a:endParaRPr lang="en-US" sz="1000" dirty="0"/>
          </a:p>
        </p:txBody>
      </p:sp>
      <p:sp>
        <p:nvSpPr>
          <p:cNvPr id="24" name="TextBox 23"/>
          <p:cNvSpPr txBox="1"/>
          <p:nvPr/>
        </p:nvSpPr>
        <p:spPr>
          <a:xfrm>
            <a:off x="7010400" y="6477000"/>
            <a:ext cx="228600" cy="152400"/>
          </a:xfrm>
          <a:prstGeom prst="rect">
            <a:avLst/>
          </a:prstGeom>
          <a:solidFill>
            <a:schemeClr val="bg1"/>
          </a:solidFill>
        </p:spPr>
        <p:txBody>
          <a:bodyPr wrap="square" lIns="0" tIns="0" rIns="0" bIns="0" rtlCol="0">
            <a:spAutoFit/>
          </a:bodyPr>
          <a:lstStyle/>
          <a:p>
            <a:r>
              <a:rPr lang="en-US" sz="1000" dirty="0" smtClean="0"/>
              <a:t>1.5</a:t>
            </a:r>
            <a:endParaRPr lang="en-US" sz="1000" dirty="0"/>
          </a:p>
        </p:txBody>
      </p:sp>
      <p:sp>
        <p:nvSpPr>
          <p:cNvPr id="25" name="TextBox 24"/>
          <p:cNvSpPr txBox="1"/>
          <p:nvPr/>
        </p:nvSpPr>
        <p:spPr>
          <a:xfrm>
            <a:off x="7391400" y="6477000"/>
            <a:ext cx="228600" cy="152400"/>
          </a:xfrm>
          <a:prstGeom prst="rect">
            <a:avLst/>
          </a:prstGeom>
          <a:solidFill>
            <a:schemeClr val="bg1"/>
          </a:solidFill>
        </p:spPr>
        <p:txBody>
          <a:bodyPr wrap="square" lIns="0" tIns="0" rIns="0" bIns="0" rtlCol="0">
            <a:spAutoFit/>
          </a:bodyPr>
          <a:lstStyle/>
          <a:p>
            <a:r>
              <a:rPr lang="en-US" sz="1000" dirty="0" smtClean="0"/>
              <a:t>2.1</a:t>
            </a:r>
            <a:endParaRPr lang="en-US" sz="1000" dirty="0"/>
          </a:p>
        </p:txBody>
      </p:sp>
      <p:sp>
        <p:nvSpPr>
          <p:cNvPr id="26" name="TextBox 25"/>
          <p:cNvSpPr txBox="1"/>
          <p:nvPr/>
        </p:nvSpPr>
        <p:spPr>
          <a:xfrm>
            <a:off x="7772400" y="6477000"/>
            <a:ext cx="228600" cy="152400"/>
          </a:xfrm>
          <a:prstGeom prst="rect">
            <a:avLst/>
          </a:prstGeom>
          <a:solidFill>
            <a:schemeClr val="bg1"/>
          </a:solidFill>
        </p:spPr>
        <p:txBody>
          <a:bodyPr wrap="square" lIns="0" tIns="0" rIns="0" bIns="0" rtlCol="0">
            <a:spAutoFit/>
          </a:bodyPr>
          <a:lstStyle/>
          <a:p>
            <a:r>
              <a:rPr lang="en-US" sz="1000" dirty="0" smtClean="0"/>
              <a:t>2.7</a:t>
            </a:r>
            <a:endParaRPr lang="en-US" sz="1000" dirty="0"/>
          </a:p>
        </p:txBody>
      </p:sp>
      <p:sp>
        <p:nvSpPr>
          <p:cNvPr id="27" name="TextBox 26"/>
          <p:cNvSpPr txBox="1"/>
          <p:nvPr/>
        </p:nvSpPr>
        <p:spPr>
          <a:xfrm>
            <a:off x="8229600" y="6477000"/>
            <a:ext cx="228600" cy="152400"/>
          </a:xfrm>
          <a:prstGeom prst="rect">
            <a:avLst/>
          </a:prstGeom>
          <a:solidFill>
            <a:schemeClr val="bg1"/>
          </a:solidFill>
        </p:spPr>
        <p:txBody>
          <a:bodyPr wrap="square" lIns="0" tIns="0" rIns="0" bIns="0" rtlCol="0">
            <a:spAutoFit/>
          </a:bodyPr>
          <a:lstStyle/>
          <a:p>
            <a:r>
              <a:rPr lang="en-US" sz="1000" dirty="0" smtClean="0"/>
              <a:t>3.3</a:t>
            </a:r>
            <a:endParaRPr lang="en-US" sz="1000" dirty="0"/>
          </a:p>
        </p:txBody>
      </p:sp>
      <p:sp>
        <p:nvSpPr>
          <p:cNvPr id="28" name="TextBox 27"/>
          <p:cNvSpPr txBox="1"/>
          <p:nvPr/>
        </p:nvSpPr>
        <p:spPr>
          <a:xfrm>
            <a:off x="8610600" y="6477000"/>
            <a:ext cx="228600" cy="152400"/>
          </a:xfrm>
          <a:prstGeom prst="rect">
            <a:avLst/>
          </a:prstGeom>
          <a:solidFill>
            <a:schemeClr val="bg1"/>
          </a:solidFill>
        </p:spPr>
        <p:txBody>
          <a:bodyPr wrap="square" lIns="0" tIns="0" rIns="0" bIns="0" rtlCol="0">
            <a:spAutoFit/>
          </a:bodyPr>
          <a:lstStyle/>
          <a:p>
            <a:r>
              <a:rPr lang="en-US" sz="1000" dirty="0" smtClean="0"/>
              <a:t>3.9</a:t>
            </a:r>
            <a:endParaRPr lang="en-US" sz="1000" dirty="0"/>
          </a:p>
        </p:txBody>
      </p:sp>
      <p:sp>
        <p:nvSpPr>
          <p:cNvPr id="29" name="Rectangle 28"/>
          <p:cNvSpPr/>
          <p:nvPr/>
        </p:nvSpPr>
        <p:spPr>
          <a:xfrm>
            <a:off x="8153400" y="3733800"/>
            <a:ext cx="709040" cy="307777"/>
          </a:xfrm>
          <a:prstGeom prst="rect">
            <a:avLst/>
          </a:prstGeom>
        </p:spPr>
        <p:txBody>
          <a:bodyPr wrap="none">
            <a:spAutoFit/>
          </a:bodyPr>
          <a:lstStyle/>
          <a:p>
            <a:pPr algn="ctr"/>
            <a:r>
              <a:rPr lang="en-US" sz="1400" dirty="0" smtClean="0">
                <a:solidFill>
                  <a:srgbClr val="FF0000"/>
                </a:solidFill>
                <a:sym typeface="Symbol"/>
              </a:rPr>
              <a:t>-level</a:t>
            </a:r>
            <a:endParaRPr lang="en-US" sz="1400" dirty="0">
              <a:solidFill>
                <a:srgbClr val="FF0000"/>
              </a:solidFill>
            </a:endParaRPr>
          </a:p>
        </p:txBody>
      </p:sp>
      <p:sp>
        <p:nvSpPr>
          <p:cNvPr id="30" name="Rectangle 29"/>
          <p:cNvSpPr/>
          <p:nvPr/>
        </p:nvSpPr>
        <p:spPr>
          <a:xfrm>
            <a:off x="2057400" y="3657600"/>
            <a:ext cx="689804" cy="307777"/>
          </a:xfrm>
          <a:prstGeom prst="rect">
            <a:avLst/>
          </a:prstGeom>
        </p:spPr>
        <p:txBody>
          <a:bodyPr wrap="none">
            <a:spAutoFit/>
          </a:bodyPr>
          <a:lstStyle/>
          <a:p>
            <a:pPr algn="ctr"/>
            <a:r>
              <a:rPr lang="en-US" sz="1400" dirty="0" smtClean="0">
                <a:solidFill>
                  <a:srgbClr val="FF0000"/>
                </a:solidFill>
                <a:sym typeface="Symbol"/>
              </a:rPr>
              <a:t>z-level</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p:nvPr/>
        </p:nvGrpSpPr>
        <p:grpSpPr>
          <a:xfrm>
            <a:off x="4419512" y="181833"/>
            <a:ext cx="4724488" cy="6676167"/>
            <a:chOff x="56445" y="159255"/>
            <a:chExt cx="4724488" cy="6676167"/>
          </a:xfrm>
        </p:grpSpPr>
        <p:pic>
          <p:nvPicPr>
            <p:cNvPr id="76" name="Picture 8" descr="ARCc072-040_bath.jpg"/>
            <p:cNvPicPr>
              <a:picLocks noChangeAspect="1"/>
            </p:cNvPicPr>
            <p:nvPr/>
          </p:nvPicPr>
          <p:blipFill>
            <a:blip r:embed="rId2" cstate="print"/>
            <a:srcRect l="26853" t="21048" r="10990" b="20396"/>
            <a:stretch>
              <a:fillRect/>
            </a:stretch>
          </p:blipFill>
          <p:spPr>
            <a:xfrm>
              <a:off x="56445" y="159255"/>
              <a:ext cx="4724488" cy="6676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up 72"/>
            <p:cNvGrpSpPr/>
            <p:nvPr/>
          </p:nvGrpSpPr>
          <p:grpSpPr>
            <a:xfrm>
              <a:off x="798829" y="838200"/>
              <a:ext cx="3385997" cy="5535495"/>
              <a:chOff x="798829" y="838200"/>
              <a:chExt cx="3385997" cy="5535495"/>
            </a:xfrm>
          </p:grpSpPr>
          <p:cxnSp>
            <p:nvCxnSpPr>
              <p:cNvPr id="78" name="Straight Connector 24"/>
              <p:cNvCxnSpPr/>
              <p:nvPr/>
            </p:nvCxnSpPr>
            <p:spPr bwMode="auto">
              <a:xfrm>
                <a:off x="3576733" y="3683308"/>
                <a:ext cx="535664" cy="10562"/>
              </a:xfrm>
              <a:prstGeom prst="line">
                <a:avLst/>
              </a:prstGeom>
              <a:noFill/>
              <a:ln w="38100" cap="flat" cmpd="sng" algn="ctr">
                <a:solidFill>
                  <a:srgbClr val="FF0000"/>
                </a:solidFill>
                <a:prstDash val="solid"/>
                <a:round/>
                <a:headEnd type="none" w="med" len="med"/>
                <a:tailEnd type="none" w="med" len="med"/>
              </a:ln>
              <a:effectLst/>
            </p:spPr>
          </p:cxnSp>
          <p:cxnSp>
            <p:nvCxnSpPr>
              <p:cNvPr id="79" name="Straight Connector 28"/>
              <p:cNvCxnSpPr/>
              <p:nvPr/>
            </p:nvCxnSpPr>
            <p:spPr bwMode="auto">
              <a:xfrm>
                <a:off x="3721590" y="2940924"/>
                <a:ext cx="463236" cy="1509"/>
              </a:xfrm>
              <a:prstGeom prst="line">
                <a:avLst/>
              </a:prstGeom>
              <a:noFill/>
              <a:ln w="38100" cap="flat" cmpd="sng" algn="ctr">
                <a:solidFill>
                  <a:srgbClr val="FF0000"/>
                </a:solidFill>
                <a:prstDash val="solid"/>
                <a:round/>
                <a:headEnd type="none" w="med" len="med"/>
                <a:tailEnd type="none" w="med" len="med"/>
              </a:ln>
              <a:effectLst/>
            </p:spPr>
          </p:cxnSp>
          <p:cxnSp>
            <p:nvCxnSpPr>
              <p:cNvPr id="80" name="Straight Connector 30"/>
              <p:cNvCxnSpPr/>
              <p:nvPr/>
            </p:nvCxnSpPr>
            <p:spPr bwMode="auto">
              <a:xfrm rot="16200000" flipV="1">
                <a:off x="3256846" y="3372472"/>
                <a:ext cx="570369" cy="1"/>
              </a:xfrm>
              <a:prstGeom prst="line">
                <a:avLst/>
              </a:prstGeom>
              <a:noFill/>
              <a:ln w="38100" cap="flat" cmpd="sng" algn="ctr">
                <a:solidFill>
                  <a:srgbClr val="FF0000"/>
                </a:solidFill>
                <a:prstDash val="solid"/>
                <a:round/>
                <a:headEnd type="none" w="med" len="med"/>
                <a:tailEnd type="none" w="med" len="med"/>
              </a:ln>
              <a:effectLst/>
            </p:spPr>
          </p:cxnSp>
          <p:cxnSp>
            <p:nvCxnSpPr>
              <p:cNvPr id="81" name="Straight Connector 12"/>
              <p:cNvCxnSpPr/>
              <p:nvPr/>
            </p:nvCxnSpPr>
            <p:spPr bwMode="auto">
              <a:xfrm>
                <a:off x="798829" y="4590163"/>
                <a:ext cx="414952" cy="7545"/>
              </a:xfrm>
              <a:prstGeom prst="line">
                <a:avLst/>
              </a:prstGeom>
              <a:noFill/>
              <a:ln w="38100" cap="flat" cmpd="sng" algn="ctr">
                <a:solidFill>
                  <a:srgbClr val="FF0000"/>
                </a:solidFill>
                <a:prstDash val="solid"/>
                <a:round/>
                <a:headEnd type="none" w="med" len="med"/>
                <a:tailEnd type="none" w="med" len="med"/>
              </a:ln>
              <a:effectLst/>
            </p:spPr>
          </p:cxnSp>
          <p:cxnSp>
            <p:nvCxnSpPr>
              <p:cNvPr id="82" name="Straight Connector 14"/>
              <p:cNvCxnSpPr/>
              <p:nvPr/>
            </p:nvCxnSpPr>
            <p:spPr bwMode="auto">
              <a:xfrm>
                <a:off x="2481267" y="4597711"/>
                <a:ext cx="580928" cy="1505"/>
              </a:xfrm>
              <a:prstGeom prst="line">
                <a:avLst/>
              </a:prstGeom>
              <a:noFill/>
              <a:ln w="38100" cap="flat" cmpd="sng" algn="ctr">
                <a:solidFill>
                  <a:srgbClr val="FF0000"/>
                </a:solidFill>
                <a:prstDash val="solid"/>
                <a:round/>
                <a:headEnd type="none" w="med" len="med"/>
                <a:tailEnd type="none" w="med" len="med"/>
              </a:ln>
              <a:effectLst/>
            </p:spPr>
          </p:cxnSp>
          <p:cxnSp>
            <p:nvCxnSpPr>
              <p:cNvPr id="83" name="Straight Connector 17"/>
              <p:cNvCxnSpPr/>
              <p:nvPr/>
            </p:nvCxnSpPr>
            <p:spPr bwMode="auto">
              <a:xfrm rot="16200000" flipH="1">
                <a:off x="3370014" y="4762177"/>
                <a:ext cx="588477" cy="516051"/>
              </a:xfrm>
              <a:prstGeom prst="line">
                <a:avLst/>
              </a:prstGeom>
              <a:noFill/>
              <a:ln w="38100" cap="flat" cmpd="sng" algn="ctr">
                <a:solidFill>
                  <a:srgbClr val="FF0000"/>
                </a:solidFill>
                <a:prstDash val="solid"/>
                <a:round/>
                <a:headEnd type="none" w="med" len="med"/>
                <a:tailEnd type="none" w="med" len="med"/>
              </a:ln>
              <a:effectLst/>
            </p:spPr>
          </p:cxnSp>
          <p:cxnSp>
            <p:nvCxnSpPr>
              <p:cNvPr id="84" name="Straight Connector 19"/>
              <p:cNvCxnSpPr/>
              <p:nvPr/>
            </p:nvCxnSpPr>
            <p:spPr bwMode="auto">
              <a:xfrm rot="5400000">
                <a:off x="3157029" y="4118741"/>
                <a:ext cx="502056" cy="104986"/>
              </a:xfrm>
              <a:prstGeom prst="line">
                <a:avLst/>
              </a:prstGeom>
              <a:noFill/>
              <a:ln w="38100" cap="flat" cmpd="sng" algn="ctr">
                <a:solidFill>
                  <a:srgbClr val="FF0000"/>
                </a:solidFill>
                <a:prstDash val="solid"/>
                <a:round/>
                <a:headEnd type="none" w="med" len="med"/>
                <a:tailEnd type="none" w="med" len="med"/>
              </a:ln>
              <a:effectLst/>
            </p:spPr>
          </p:cxnSp>
          <p:cxnSp>
            <p:nvCxnSpPr>
              <p:cNvPr id="85" name="Straight Connector 7"/>
              <p:cNvCxnSpPr/>
              <p:nvPr/>
            </p:nvCxnSpPr>
            <p:spPr bwMode="auto">
              <a:xfrm rot="16200000" flipH="1">
                <a:off x="1944096" y="5997979"/>
                <a:ext cx="325923" cy="226335"/>
              </a:xfrm>
              <a:prstGeom prst="line">
                <a:avLst/>
              </a:prstGeom>
              <a:noFill/>
              <a:ln w="38100" cap="flat" cmpd="sng" algn="ctr">
                <a:solidFill>
                  <a:srgbClr val="FF0000"/>
                </a:solidFill>
                <a:prstDash val="solid"/>
                <a:round/>
                <a:headEnd type="none" w="med" len="med"/>
                <a:tailEnd type="none" w="med" len="med"/>
              </a:ln>
              <a:effectLst/>
            </p:spPr>
          </p:cxnSp>
          <p:cxnSp>
            <p:nvCxnSpPr>
              <p:cNvPr id="86" name="Straight Connector 10"/>
              <p:cNvCxnSpPr/>
              <p:nvPr/>
            </p:nvCxnSpPr>
            <p:spPr bwMode="auto">
              <a:xfrm>
                <a:off x="2500880" y="6364642"/>
                <a:ext cx="1086416" cy="9053"/>
              </a:xfrm>
              <a:prstGeom prst="line">
                <a:avLst/>
              </a:prstGeom>
              <a:noFill/>
              <a:ln w="38100" cap="flat" cmpd="sng" algn="ctr">
                <a:solidFill>
                  <a:srgbClr val="FF0000"/>
                </a:solidFill>
                <a:prstDash val="solid"/>
                <a:round/>
                <a:headEnd type="none" w="med" len="med"/>
                <a:tailEnd type="none" w="med" len="med"/>
              </a:ln>
              <a:effectLst/>
            </p:spPr>
          </p:cxnSp>
          <p:cxnSp>
            <p:nvCxnSpPr>
              <p:cNvPr id="87" name="Straight Connector 28"/>
              <p:cNvCxnSpPr/>
              <p:nvPr/>
            </p:nvCxnSpPr>
            <p:spPr bwMode="auto">
              <a:xfrm>
                <a:off x="1295400" y="838200"/>
                <a:ext cx="228600" cy="745"/>
              </a:xfrm>
              <a:prstGeom prst="line">
                <a:avLst/>
              </a:prstGeom>
              <a:noFill/>
              <a:ln w="38100" cap="flat" cmpd="sng" algn="ctr">
                <a:solidFill>
                  <a:srgbClr val="FF0000"/>
                </a:solidFill>
                <a:prstDash val="solid"/>
                <a:round/>
                <a:headEnd type="none" w="med" len="med"/>
                <a:tailEnd type="none" w="med" len="med"/>
              </a:ln>
              <a:effectLst/>
            </p:spPr>
          </p:cxnSp>
        </p:grpSp>
      </p:grpSp>
      <p:pic>
        <p:nvPicPr>
          <p:cNvPr id="7" name="Picture 8" descr="ARCc072-040_bath.jpg"/>
          <p:cNvPicPr>
            <a:picLocks noChangeAspect="1"/>
          </p:cNvPicPr>
          <p:nvPr/>
        </p:nvPicPr>
        <p:blipFill>
          <a:blip r:embed="rId2" cstate="print"/>
          <a:srcRect l="26853" t="21048" r="10990" b="20396"/>
          <a:stretch>
            <a:fillRect/>
          </a:stretch>
        </p:blipFill>
        <p:spPr>
          <a:xfrm>
            <a:off x="56445" y="159255"/>
            <a:ext cx="4724488" cy="66761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Connector 24"/>
          <p:cNvCxnSpPr/>
          <p:nvPr/>
        </p:nvCxnSpPr>
        <p:spPr bwMode="auto">
          <a:xfrm>
            <a:off x="3576733" y="3683308"/>
            <a:ext cx="535664" cy="10562"/>
          </a:xfrm>
          <a:prstGeom prst="line">
            <a:avLst/>
          </a:prstGeom>
          <a:noFill/>
          <a:ln w="38100" cap="flat" cmpd="sng" algn="ctr">
            <a:solidFill>
              <a:srgbClr val="FF0000"/>
            </a:solidFill>
            <a:prstDash val="solid"/>
            <a:round/>
            <a:headEnd type="none" w="med" len="med"/>
            <a:tailEnd type="none" w="med" len="med"/>
          </a:ln>
          <a:effectLst/>
        </p:spPr>
      </p:cxnSp>
      <p:cxnSp>
        <p:nvCxnSpPr>
          <p:cNvPr id="9" name="Straight Connector 28"/>
          <p:cNvCxnSpPr/>
          <p:nvPr/>
        </p:nvCxnSpPr>
        <p:spPr bwMode="auto">
          <a:xfrm>
            <a:off x="3721590" y="2940924"/>
            <a:ext cx="463236" cy="1509"/>
          </a:xfrm>
          <a:prstGeom prst="line">
            <a:avLst/>
          </a:prstGeom>
          <a:noFill/>
          <a:ln w="38100" cap="flat" cmpd="sng" algn="ctr">
            <a:solidFill>
              <a:srgbClr val="FF0000"/>
            </a:solidFill>
            <a:prstDash val="solid"/>
            <a:round/>
            <a:headEnd type="none" w="med" len="med"/>
            <a:tailEnd type="none" w="med" len="med"/>
          </a:ln>
          <a:effectLst/>
        </p:spPr>
      </p:cxnSp>
      <p:cxnSp>
        <p:nvCxnSpPr>
          <p:cNvPr id="10" name="Straight Connector 30"/>
          <p:cNvCxnSpPr/>
          <p:nvPr/>
        </p:nvCxnSpPr>
        <p:spPr bwMode="auto">
          <a:xfrm rot="16200000" flipV="1">
            <a:off x="3256846" y="3372472"/>
            <a:ext cx="570369" cy="1"/>
          </a:xfrm>
          <a:prstGeom prst="line">
            <a:avLst/>
          </a:prstGeom>
          <a:noFill/>
          <a:ln w="38100" cap="flat" cmpd="sng" algn="ctr">
            <a:solidFill>
              <a:srgbClr val="FF0000"/>
            </a:solidFill>
            <a:prstDash val="solid"/>
            <a:round/>
            <a:headEnd type="none" w="med" len="med"/>
            <a:tailEnd type="none" w="med" len="med"/>
          </a:ln>
          <a:effectLst/>
        </p:spPr>
      </p:cxnSp>
      <p:cxnSp>
        <p:nvCxnSpPr>
          <p:cNvPr id="25" name="Straight Connector 12"/>
          <p:cNvCxnSpPr/>
          <p:nvPr/>
        </p:nvCxnSpPr>
        <p:spPr bwMode="auto">
          <a:xfrm>
            <a:off x="798829" y="4590163"/>
            <a:ext cx="414952" cy="7545"/>
          </a:xfrm>
          <a:prstGeom prst="line">
            <a:avLst/>
          </a:prstGeom>
          <a:noFill/>
          <a:ln w="38100" cap="flat" cmpd="sng" algn="ctr">
            <a:solidFill>
              <a:srgbClr val="FF0000"/>
            </a:solidFill>
            <a:prstDash val="solid"/>
            <a:round/>
            <a:headEnd type="none" w="med" len="med"/>
            <a:tailEnd type="none" w="med" len="med"/>
          </a:ln>
          <a:effectLst/>
        </p:spPr>
      </p:cxnSp>
      <p:cxnSp>
        <p:nvCxnSpPr>
          <p:cNvPr id="26" name="Straight Connector 14"/>
          <p:cNvCxnSpPr/>
          <p:nvPr/>
        </p:nvCxnSpPr>
        <p:spPr bwMode="auto">
          <a:xfrm>
            <a:off x="2481267" y="4597711"/>
            <a:ext cx="580928" cy="1505"/>
          </a:xfrm>
          <a:prstGeom prst="line">
            <a:avLst/>
          </a:prstGeom>
          <a:noFill/>
          <a:ln w="38100" cap="flat" cmpd="sng" algn="ctr">
            <a:solidFill>
              <a:srgbClr val="FF0000"/>
            </a:solidFill>
            <a:prstDash val="solid"/>
            <a:round/>
            <a:headEnd type="none" w="med" len="med"/>
            <a:tailEnd type="none" w="med" len="med"/>
          </a:ln>
          <a:effectLst/>
        </p:spPr>
      </p:cxnSp>
      <p:cxnSp>
        <p:nvCxnSpPr>
          <p:cNvPr id="27" name="Straight Connector 17"/>
          <p:cNvCxnSpPr/>
          <p:nvPr/>
        </p:nvCxnSpPr>
        <p:spPr bwMode="auto">
          <a:xfrm rot="16200000" flipH="1">
            <a:off x="3370014" y="4762177"/>
            <a:ext cx="588477" cy="516051"/>
          </a:xfrm>
          <a:prstGeom prst="line">
            <a:avLst/>
          </a:prstGeom>
          <a:noFill/>
          <a:ln w="38100" cap="flat" cmpd="sng" algn="ctr">
            <a:solidFill>
              <a:srgbClr val="FF0000"/>
            </a:solidFill>
            <a:prstDash val="solid"/>
            <a:round/>
            <a:headEnd type="none" w="med" len="med"/>
            <a:tailEnd type="none" w="med" len="med"/>
          </a:ln>
          <a:effectLst/>
        </p:spPr>
      </p:cxnSp>
      <p:cxnSp>
        <p:nvCxnSpPr>
          <p:cNvPr id="28" name="Straight Connector 19"/>
          <p:cNvCxnSpPr/>
          <p:nvPr/>
        </p:nvCxnSpPr>
        <p:spPr bwMode="auto">
          <a:xfrm rot="5400000">
            <a:off x="3157029" y="4118741"/>
            <a:ext cx="502056" cy="104986"/>
          </a:xfrm>
          <a:prstGeom prst="line">
            <a:avLst/>
          </a:prstGeom>
          <a:noFill/>
          <a:ln w="38100" cap="flat" cmpd="sng" algn="ctr">
            <a:solidFill>
              <a:srgbClr val="FF0000"/>
            </a:solidFill>
            <a:prstDash val="solid"/>
            <a:round/>
            <a:headEnd type="none" w="med" len="med"/>
            <a:tailEnd type="none" w="med" len="med"/>
          </a:ln>
          <a:effectLst/>
        </p:spPr>
      </p:cxnSp>
      <p:cxnSp>
        <p:nvCxnSpPr>
          <p:cNvPr id="47" name="Straight Connector 7"/>
          <p:cNvCxnSpPr/>
          <p:nvPr/>
        </p:nvCxnSpPr>
        <p:spPr bwMode="auto">
          <a:xfrm rot="16200000" flipH="1">
            <a:off x="1944096" y="5997979"/>
            <a:ext cx="325923" cy="226335"/>
          </a:xfrm>
          <a:prstGeom prst="line">
            <a:avLst/>
          </a:prstGeom>
          <a:noFill/>
          <a:ln w="38100" cap="flat" cmpd="sng" algn="ctr">
            <a:solidFill>
              <a:srgbClr val="FF0000"/>
            </a:solidFill>
            <a:prstDash val="solid"/>
            <a:round/>
            <a:headEnd type="none" w="med" len="med"/>
            <a:tailEnd type="none" w="med" len="med"/>
          </a:ln>
          <a:effectLst/>
        </p:spPr>
      </p:cxnSp>
      <p:cxnSp>
        <p:nvCxnSpPr>
          <p:cNvPr id="48" name="Straight Connector 10"/>
          <p:cNvCxnSpPr/>
          <p:nvPr/>
        </p:nvCxnSpPr>
        <p:spPr bwMode="auto">
          <a:xfrm>
            <a:off x="2500880" y="6364642"/>
            <a:ext cx="1086416" cy="9053"/>
          </a:xfrm>
          <a:prstGeom prst="line">
            <a:avLst/>
          </a:prstGeom>
          <a:noFill/>
          <a:ln w="38100" cap="flat" cmpd="sng" algn="ctr">
            <a:solidFill>
              <a:srgbClr val="FF0000"/>
            </a:solidFill>
            <a:prstDash val="solid"/>
            <a:round/>
            <a:headEnd type="none" w="med" len="med"/>
            <a:tailEnd type="none" w="med" len="med"/>
          </a:ln>
          <a:effectLst/>
        </p:spPr>
      </p:cxnSp>
      <p:cxnSp>
        <p:nvCxnSpPr>
          <p:cNvPr id="67" name="Straight Connector 28"/>
          <p:cNvCxnSpPr/>
          <p:nvPr/>
        </p:nvCxnSpPr>
        <p:spPr bwMode="auto">
          <a:xfrm>
            <a:off x="1295400" y="838200"/>
            <a:ext cx="228600" cy="745"/>
          </a:xfrm>
          <a:prstGeom prst="line">
            <a:avLst/>
          </a:prstGeom>
          <a:noFill/>
          <a:ln w="38100" cap="flat" cmpd="sng" algn="ctr">
            <a:solidFill>
              <a:srgbClr val="FF0000"/>
            </a:solidFill>
            <a:prstDash val="solid"/>
            <a:round/>
            <a:headEnd type="none" w="med" len="med"/>
            <a:tailEnd type="none" w="med" len="med"/>
          </a:ln>
          <a:effectLst/>
        </p:spPr>
      </p:cxnSp>
      <p:sp>
        <p:nvSpPr>
          <p:cNvPr id="12" name="TextBox 11"/>
          <p:cNvSpPr txBox="1"/>
          <p:nvPr/>
        </p:nvSpPr>
        <p:spPr>
          <a:xfrm>
            <a:off x="1176055" y="386337"/>
            <a:ext cx="337997" cy="276999"/>
          </a:xfrm>
          <a:prstGeom prst="rect">
            <a:avLst/>
          </a:prstGeom>
          <a:solidFill>
            <a:srgbClr val="FFC000"/>
          </a:solidFill>
        </p:spPr>
        <p:txBody>
          <a:bodyPr wrap="square" lIns="0" tIns="0" rIns="0" bIns="0" rtlCol="0">
            <a:spAutoFit/>
          </a:bodyPr>
          <a:lstStyle/>
          <a:p>
            <a:pPr algn="ctr"/>
            <a:r>
              <a:rPr lang="en-US" sz="1800" dirty="0" smtClean="0"/>
              <a:t>0.5</a:t>
            </a:r>
          </a:p>
        </p:txBody>
      </p:sp>
      <p:sp>
        <p:nvSpPr>
          <p:cNvPr id="13" name="Right Arrow 12"/>
          <p:cNvSpPr>
            <a:spLocks/>
          </p:cNvSpPr>
          <p:nvPr/>
        </p:nvSpPr>
        <p:spPr bwMode="auto">
          <a:xfrm>
            <a:off x="3178861" y="3336557"/>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4" name="TextBox 13"/>
          <p:cNvSpPr txBox="1"/>
          <p:nvPr/>
        </p:nvSpPr>
        <p:spPr>
          <a:xfrm>
            <a:off x="2793609" y="3289486"/>
            <a:ext cx="419477" cy="276999"/>
          </a:xfrm>
          <a:prstGeom prst="rect">
            <a:avLst/>
          </a:prstGeom>
          <a:solidFill>
            <a:srgbClr val="00B050"/>
          </a:solidFill>
        </p:spPr>
        <p:txBody>
          <a:bodyPr wrap="square" lIns="0" tIns="0" rIns="0" bIns="0" rtlCol="0">
            <a:spAutoFit/>
          </a:bodyPr>
          <a:lstStyle/>
          <a:p>
            <a:pPr algn="ctr"/>
            <a:r>
              <a:rPr lang="en-US" sz="1800" dirty="0" smtClean="0"/>
              <a:t>0.7</a:t>
            </a:r>
          </a:p>
        </p:txBody>
      </p:sp>
      <p:sp>
        <p:nvSpPr>
          <p:cNvPr id="15" name="TextBox 14"/>
          <p:cNvSpPr txBox="1"/>
          <p:nvPr/>
        </p:nvSpPr>
        <p:spPr>
          <a:xfrm rot="20570079">
            <a:off x="3628701" y="2507967"/>
            <a:ext cx="419477" cy="276999"/>
          </a:xfrm>
          <a:prstGeom prst="rect">
            <a:avLst/>
          </a:prstGeom>
          <a:solidFill>
            <a:srgbClr val="00B050"/>
          </a:solidFill>
        </p:spPr>
        <p:txBody>
          <a:bodyPr wrap="square" lIns="0" tIns="0" rIns="0" bIns="0" rtlCol="0">
            <a:spAutoFit/>
          </a:bodyPr>
          <a:lstStyle/>
          <a:p>
            <a:pPr algn="ctr"/>
            <a:r>
              <a:rPr lang="en-US" sz="1800" dirty="0" smtClean="0"/>
              <a:t>0.3</a:t>
            </a:r>
          </a:p>
        </p:txBody>
      </p:sp>
      <p:sp>
        <p:nvSpPr>
          <p:cNvPr id="17" name="TextBox 16"/>
          <p:cNvSpPr txBox="1"/>
          <p:nvPr/>
        </p:nvSpPr>
        <p:spPr>
          <a:xfrm>
            <a:off x="1275645" y="1020081"/>
            <a:ext cx="419477" cy="276999"/>
          </a:xfrm>
          <a:prstGeom prst="rect">
            <a:avLst/>
          </a:prstGeom>
          <a:solidFill>
            <a:srgbClr val="00B050"/>
          </a:solidFill>
        </p:spPr>
        <p:txBody>
          <a:bodyPr wrap="square" lIns="0" tIns="0" rIns="0" bIns="0" rtlCol="0">
            <a:spAutoFit/>
          </a:bodyPr>
          <a:lstStyle/>
          <a:p>
            <a:pPr algn="ctr"/>
            <a:r>
              <a:rPr lang="en-US" sz="1800" dirty="0" smtClean="0"/>
              <a:t>0.4</a:t>
            </a:r>
          </a:p>
        </p:txBody>
      </p:sp>
      <p:sp>
        <p:nvSpPr>
          <p:cNvPr id="18" name="TextBox 17"/>
          <p:cNvSpPr txBox="1"/>
          <p:nvPr/>
        </p:nvSpPr>
        <p:spPr>
          <a:xfrm>
            <a:off x="3597860" y="3351350"/>
            <a:ext cx="419477" cy="276999"/>
          </a:xfrm>
          <a:prstGeom prst="rect">
            <a:avLst/>
          </a:prstGeom>
          <a:solidFill>
            <a:srgbClr val="00B050"/>
          </a:solidFill>
        </p:spPr>
        <p:txBody>
          <a:bodyPr wrap="square" lIns="0" tIns="0" rIns="0" bIns="0" rtlCol="0">
            <a:spAutoFit/>
          </a:bodyPr>
          <a:lstStyle/>
          <a:p>
            <a:pPr algn="ctr"/>
            <a:r>
              <a:rPr lang="en-US" sz="1800" dirty="0" smtClean="0"/>
              <a:t>0.8</a:t>
            </a:r>
          </a:p>
        </p:txBody>
      </p:sp>
      <p:sp>
        <p:nvSpPr>
          <p:cNvPr id="19" name="Right Arrow 18"/>
          <p:cNvSpPr>
            <a:spLocks/>
          </p:cNvSpPr>
          <p:nvPr/>
        </p:nvSpPr>
        <p:spPr bwMode="auto">
          <a:xfrm rot="5400000">
            <a:off x="3620520" y="3715741"/>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20" name="Right Arrow 19"/>
          <p:cNvSpPr>
            <a:spLocks/>
          </p:cNvSpPr>
          <p:nvPr/>
        </p:nvSpPr>
        <p:spPr bwMode="auto">
          <a:xfrm rot="10800000">
            <a:off x="3178869" y="3101165"/>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21" name="TextBox 20"/>
          <p:cNvSpPr txBox="1"/>
          <p:nvPr/>
        </p:nvSpPr>
        <p:spPr>
          <a:xfrm>
            <a:off x="3535995" y="3063149"/>
            <a:ext cx="419477" cy="276999"/>
          </a:xfrm>
          <a:prstGeom prst="rect">
            <a:avLst/>
          </a:prstGeom>
          <a:solidFill>
            <a:srgbClr val="FFC000"/>
          </a:solidFill>
        </p:spPr>
        <p:txBody>
          <a:bodyPr wrap="square" lIns="0" tIns="0" rIns="0" bIns="0" rtlCol="0">
            <a:spAutoFit/>
          </a:bodyPr>
          <a:lstStyle/>
          <a:p>
            <a:pPr algn="ctr"/>
            <a:r>
              <a:rPr lang="en-US" sz="1800" dirty="0" smtClean="0"/>
              <a:t>2.0</a:t>
            </a:r>
          </a:p>
        </p:txBody>
      </p:sp>
      <p:sp>
        <p:nvSpPr>
          <p:cNvPr id="22" name="Right Arrow 21"/>
          <p:cNvSpPr>
            <a:spLocks/>
          </p:cNvSpPr>
          <p:nvPr/>
        </p:nvSpPr>
        <p:spPr bwMode="auto">
          <a:xfrm rot="14994456">
            <a:off x="3925158" y="2859527"/>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23" name="TextBox 22"/>
          <p:cNvSpPr txBox="1"/>
          <p:nvPr/>
        </p:nvSpPr>
        <p:spPr>
          <a:xfrm rot="20394456">
            <a:off x="4009836" y="3080145"/>
            <a:ext cx="419477" cy="276999"/>
          </a:xfrm>
          <a:prstGeom prst="rect">
            <a:avLst/>
          </a:prstGeom>
          <a:solidFill>
            <a:srgbClr val="FFC000"/>
          </a:solidFill>
        </p:spPr>
        <p:txBody>
          <a:bodyPr wrap="square" lIns="0" tIns="0" rIns="0" bIns="0" rtlCol="0">
            <a:spAutoFit/>
          </a:bodyPr>
          <a:lstStyle/>
          <a:p>
            <a:pPr algn="ctr"/>
            <a:r>
              <a:rPr lang="en-US" sz="1800" dirty="0" smtClean="0"/>
              <a:t>0.4</a:t>
            </a:r>
          </a:p>
        </p:txBody>
      </p:sp>
      <p:sp>
        <p:nvSpPr>
          <p:cNvPr id="29" name="Right Arrow 28"/>
          <p:cNvSpPr>
            <a:spLocks/>
          </p:cNvSpPr>
          <p:nvPr/>
        </p:nvSpPr>
        <p:spPr bwMode="auto">
          <a:xfrm rot="16200000">
            <a:off x="939645" y="4419957"/>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30" name="TextBox 29"/>
          <p:cNvSpPr txBox="1"/>
          <p:nvPr/>
        </p:nvSpPr>
        <p:spPr>
          <a:xfrm>
            <a:off x="970846" y="4689745"/>
            <a:ext cx="334978" cy="276999"/>
          </a:xfrm>
          <a:prstGeom prst="rect">
            <a:avLst/>
          </a:prstGeom>
          <a:solidFill>
            <a:srgbClr val="FFC000"/>
          </a:solidFill>
        </p:spPr>
        <p:txBody>
          <a:bodyPr wrap="square" lIns="0" tIns="0" rIns="0" bIns="0" rtlCol="0">
            <a:spAutoFit/>
          </a:bodyPr>
          <a:lstStyle/>
          <a:p>
            <a:pPr algn="ctr"/>
            <a:r>
              <a:rPr lang="en-US" sz="1800" dirty="0" smtClean="0"/>
              <a:t>0.7</a:t>
            </a:r>
          </a:p>
        </p:txBody>
      </p:sp>
      <p:sp>
        <p:nvSpPr>
          <p:cNvPr id="31" name="Right Arrow 30"/>
          <p:cNvSpPr>
            <a:spLocks/>
          </p:cNvSpPr>
          <p:nvPr/>
        </p:nvSpPr>
        <p:spPr bwMode="auto">
          <a:xfrm rot="16200000">
            <a:off x="2656782" y="4525583"/>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32" name="TextBox 31"/>
          <p:cNvSpPr txBox="1"/>
          <p:nvPr/>
        </p:nvSpPr>
        <p:spPr>
          <a:xfrm>
            <a:off x="2633662" y="4768215"/>
            <a:ext cx="419477" cy="276999"/>
          </a:xfrm>
          <a:prstGeom prst="rect">
            <a:avLst/>
          </a:prstGeom>
          <a:solidFill>
            <a:srgbClr val="FFC000"/>
          </a:solidFill>
        </p:spPr>
        <p:txBody>
          <a:bodyPr wrap="square" lIns="0" tIns="0" rIns="0" bIns="0" rtlCol="0">
            <a:spAutoFit/>
          </a:bodyPr>
          <a:lstStyle/>
          <a:p>
            <a:pPr algn="ctr"/>
            <a:r>
              <a:rPr lang="en-US" sz="1800" dirty="0" smtClean="0"/>
              <a:t>2.1</a:t>
            </a:r>
          </a:p>
        </p:txBody>
      </p:sp>
      <p:sp>
        <p:nvSpPr>
          <p:cNvPr id="33" name="Right Arrow 32"/>
          <p:cNvSpPr>
            <a:spLocks/>
          </p:cNvSpPr>
          <p:nvPr/>
        </p:nvSpPr>
        <p:spPr bwMode="auto">
          <a:xfrm rot="19178849">
            <a:off x="3705746" y="5129833"/>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34" name="TextBox 33"/>
          <p:cNvSpPr txBox="1"/>
          <p:nvPr/>
        </p:nvSpPr>
        <p:spPr>
          <a:xfrm rot="19483908">
            <a:off x="3385108" y="5302372"/>
            <a:ext cx="410425" cy="276999"/>
          </a:xfrm>
          <a:prstGeom prst="rect">
            <a:avLst/>
          </a:prstGeom>
          <a:solidFill>
            <a:srgbClr val="FFC000"/>
          </a:solidFill>
        </p:spPr>
        <p:txBody>
          <a:bodyPr wrap="square" lIns="0" tIns="0" rIns="0" bIns="0" rtlCol="0">
            <a:spAutoFit/>
          </a:bodyPr>
          <a:lstStyle/>
          <a:p>
            <a:pPr algn="ctr"/>
            <a:r>
              <a:rPr lang="en-US" sz="1800" dirty="0" smtClean="0"/>
              <a:t>3.1</a:t>
            </a:r>
          </a:p>
        </p:txBody>
      </p:sp>
      <p:sp>
        <p:nvSpPr>
          <p:cNvPr id="35" name="Right Arrow 34"/>
          <p:cNvSpPr>
            <a:spLocks/>
          </p:cNvSpPr>
          <p:nvPr/>
        </p:nvSpPr>
        <p:spPr bwMode="auto">
          <a:xfrm rot="11304505">
            <a:off x="3122796" y="3972029"/>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36" name="TextBox 35"/>
          <p:cNvSpPr txBox="1"/>
          <p:nvPr/>
        </p:nvSpPr>
        <p:spPr>
          <a:xfrm rot="471683">
            <a:off x="3451992" y="3986861"/>
            <a:ext cx="402879" cy="276999"/>
          </a:xfrm>
          <a:prstGeom prst="rect">
            <a:avLst/>
          </a:prstGeom>
          <a:solidFill>
            <a:srgbClr val="FFC000"/>
          </a:solidFill>
        </p:spPr>
        <p:txBody>
          <a:bodyPr wrap="square" lIns="0" tIns="0" rIns="0" bIns="0" rtlCol="0">
            <a:spAutoFit/>
          </a:bodyPr>
          <a:lstStyle/>
          <a:p>
            <a:pPr algn="ctr"/>
            <a:r>
              <a:rPr lang="en-US" sz="1800" dirty="0" smtClean="0"/>
              <a:t>1.3</a:t>
            </a:r>
          </a:p>
        </p:txBody>
      </p:sp>
      <p:sp>
        <p:nvSpPr>
          <p:cNvPr id="37" name="Right Arrow 36"/>
          <p:cNvSpPr>
            <a:spLocks/>
          </p:cNvSpPr>
          <p:nvPr/>
        </p:nvSpPr>
        <p:spPr bwMode="auto">
          <a:xfrm rot="16200000">
            <a:off x="3841278" y="3609666"/>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38" name="TextBox 37"/>
          <p:cNvSpPr txBox="1"/>
          <p:nvPr/>
        </p:nvSpPr>
        <p:spPr>
          <a:xfrm>
            <a:off x="3845320" y="3834202"/>
            <a:ext cx="366666" cy="276999"/>
          </a:xfrm>
          <a:prstGeom prst="rect">
            <a:avLst/>
          </a:prstGeom>
          <a:solidFill>
            <a:srgbClr val="FFC000"/>
          </a:solidFill>
        </p:spPr>
        <p:txBody>
          <a:bodyPr wrap="square" lIns="0" tIns="0" rIns="0" bIns="0" rtlCol="0">
            <a:spAutoFit/>
          </a:bodyPr>
          <a:lstStyle/>
          <a:p>
            <a:pPr algn="ctr"/>
            <a:r>
              <a:rPr lang="en-US" sz="1800" dirty="0" smtClean="0"/>
              <a:t>2.4</a:t>
            </a:r>
          </a:p>
        </p:txBody>
      </p:sp>
      <p:sp>
        <p:nvSpPr>
          <p:cNvPr id="39" name="Right Arrow 38"/>
          <p:cNvSpPr>
            <a:spLocks/>
          </p:cNvSpPr>
          <p:nvPr/>
        </p:nvSpPr>
        <p:spPr bwMode="auto">
          <a:xfrm rot="5400000">
            <a:off x="677400" y="4516226"/>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40" name="TextBox 39"/>
          <p:cNvSpPr txBox="1"/>
          <p:nvPr/>
        </p:nvSpPr>
        <p:spPr>
          <a:xfrm>
            <a:off x="699240" y="4191811"/>
            <a:ext cx="348558" cy="276999"/>
          </a:xfrm>
          <a:prstGeom prst="rect">
            <a:avLst/>
          </a:prstGeom>
          <a:solidFill>
            <a:srgbClr val="00B050"/>
          </a:solidFill>
        </p:spPr>
        <p:txBody>
          <a:bodyPr wrap="square" lIns="0" tIns="0" rIns="0" bIns="0" rtlCol="0">
            <a:spAutoFit/>
          </a:bodyPr>
          <a:lstStyle/>
          <a:p>
            <a:pPr algn="ctr"/>
            <a:r>
              <a:rPr lang="en-US" sz="1800" dirty="0" smtClean="0"/>
              <a:t>1.4</a:t>
            </a:r>
          </a:p>
        </p:txBody>
      </p:sp>
      <p:sp>
        <p:nvSpPr>
          <p:cNvPr id="41" name="Right Arrow 40"/>
          <p:cNvSpPr>
            <a:spLocks/>
          </p:cNvSpPr>
          <p:nvPr/>
        </p:nvSpPr>
        <p:spPr bwMode="auto">
          <a:xfrm rot="5400000">
            <a:off x="2423213" y="4487554"/>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42" name="TextBox 41"/>
          <p:cNvSpPr txBox="1"/>
          <p:nvPr/>
        </p:nvSpPr>
        <p:spPr>
          <a:xfrm>
            <a:off x="2401293" y="4119384"/>
            <a:ext cx="419477" cy="276999"/>
          </a:xfrm>
          <a:prstGeom prst="rect">
            <a:avLst/>
          </a:prstGeom>
          <a:solidFill>
            <a:srgbClr val="00B050"/>
          </a:solidFill>
        </p:spPr>
        <p:txBody>
          <a:bodyPr wrap="square" lIns="0" tIns="0" rIns="0" bIns="0" rtlCol="0">
            <a:spAutoFit/>
          </a:bodyPr>
          <a:lstStyle/>
          <a:p>
            <a:pPr algn="ctr"/>
            <a:r>
              <a:rPr lang="en-US" sz="1800" dirty="0" smtClean="0"/>
              <a:t>3.4</a:t>
            </a:r>
          </a:p>
        </p:txBody>
      </p:sp>
      <p:sp>
        <p:nvSpPr>
          <p:cNvPr id="43" name="Right Arrow 42"/>
          <p:cNvSpPr>
            <a:spLocks/>
          </p:cNvSpPr>
          <p:nvPr/>
        </p:nvSpPr>
        <p:spPr bwMode="auto">
          <a:xfrm rot="8400526">
            <a:off x="3415477" y="5013967"/>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44" name="TextBox 43"/>
          <p:cNvSpPr txBox="1"/>
          <p:nvPr/>
        </p:nvSpPr>
        <p:spPr>
          <a:xfrm rot="19085999">
            <a:off x="3665761" y="4713899"/>
            <a:ext cx="473800" cy="276999"/>
          </a:xfrm>
          <a:prstGeom prst="rect">
            <a:avLst/>
          </a:prstGeom>
          <a:solidFill>
            <a:srgbClr val="00B050"/>
          </a:solidFill>
        </p:spPr>
        <p:txBody>
          <a:bodyPr wrap="square" lIns="0" tIns="0" rIns="0" bIns="0" rtlCol="0">
            <a:spAutoFit/>
          </a:bodyPr>
          <a:lstStyle/>
          <a:p>
            <a:pPr algn="ctr"/>
            <a:r>
              <a:rPr lang="en-US" sz="1800" dirty="0" smtClean="0"/>
              <a:t>0.9</a:t>
            </a:r>
          </a:p>
        </p:txBody>
      </p:sp>
      <p:sp>
        <p:nvSpPr>
          <p:cNvPr id="45" name="Right Arrow 44"/>
          <p:cNvSpPr>
            <a:spLocks/>
          </p:cNvSpPr>
          <p:nvPr/>
        </p:nvSpPr>
        <p:spPr bwMode="auto">
          <a:xfrm rot="557013">
            <a:off x="3264896" y="4215027"/>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46" name="TextBox 45"/>
          <p:cNvSpPr txBox="1"/>
          <p:nvPr/>
        </p:nvSpPr>
        <p:spPr>
          <a:xfrm rot="412412">
            <a:off x="2869944" y="4123483"/>
            <a:ext cx="419477" cy="276999"/>
          </a:xfrm>
          <a:prstGeom prst="rect">
            <a:avLst/>
          </a:prstGeom>
          <a:solidFill>
            <a:srgbClr val="00B050"/>
          </a:solidFill>
        </p:spPr>
        <p:txBody>
          <a:bodyPr wrap="square" lIns="0" tIns="0" rIns="0" bIns="0" rtlCol="0">
            <a:spAutoFit/>
          </a:bodyPr>
          <a:lstStyle/>
          <a:p>
            <a:pPr algn="ctr"/>
            <a:r>
              <a:rPr lang="en-US" sz="1800" dirty="0" smtClean="0"/>
              <a:t>0.6</a:t>
            </a:r>
          </a:p>
        </p:txBody>
      </p:sp>
      <p:sp>
        <p:nvSpPr>
          <p:cNvPr id="49" name="Right Arrow 48"/>
          <p:cNvSpPr>
            <a:spLocks/>
          </p:cNvSpPr>
          <p:nvPr/>
        </p:nvSpPr>
        <p:spPr bwMode="auto">
          <a:xfrm rot="16200000">
            <a:off x="3047591" y="6165765"/>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50" name="TextBox 49"/>
          <p:cNvSpPr txBox="1"/>
          <p:nvPr/>
        </p:nvSpPr>
        <p:spPr>
          <a:xfrm>
            <a:off x="3025982" y="6418963"/>
            <a:ext cx="407405" cy="276999"/>
          </a:xfrm>
          <a:prstGeom prst="rect">
            <a:avLst/>
          </a:prstGeom>
          <a:solidFill>
            <a:srgbClr val="FFC000"/>
          </a:solidFill>
        </p:spPr>
        <p:txBody>
          <a:bodyPr wrap="square" lIns="0" tIns="0" rIns="0" bIns="0" rtlCol="0">
            <a:spAutoFit/>
          </a:bodyPr>
          <a:lstStyle/>
          <a:p>
            <a:pPr algn="ctr"/>
            <a:r>
              <a:rPr lang="en-US" sz="1800" dirty="0" smtClean="0"/>
              <a:t>9.2</a:t>
            </a:r>
          </a:p>
        </p:txBody>
      </p:sp>
      <p:sp>
        <p:nvSpPr>
          <p:cNvPr id="51" name="Right Arrow 50"/>
          <p:cNvSpPr>
            <a:spLocks/>
          </p:cNvSpPr>
          <p:nvPr/>
        </p:nvSpPr>
        <p:spPr bwMode="auto">
          <a:xfrm rot="19178849">
            <a:off x="2032366" y="6081956"/>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52" name="TextBox 51"/>
          <p:cNvSpPr txBox="1"/>
          <p:nvPr/>
        </p:nvSpPr>
        <p:spPr>
          <a:xfrm rot="19368765">
            <a:off x="1713227" y="6274108"/>
            <a:ext cx="416459" cy="276999"/>
          </a:xfrm>
          <a:prstGeom prst="rect">
            <a:avLst/>
          </a:prstGeom>
          <a:solidFill>
            <a:srgbClr val="FFC000"/>
          </a:solidFill>
        </p:spPr>
        <p:txBody>
          <a:bodyPr wrap="square" lIns="0" tIns="0" rIns="0" bIns="0" rtlCol="0">
            <a:spAutoFit/>
          </a:bodyPr>
          <a:lstStyle/>
          <a:p>
            <a:pPr algn="ctr"/>
            <a:r>
              <a:rPr lang="en-US" sz="1800" dirty="0" smtClean="0"/>
              <a:t>0.5</a:t>
            </a:r>
          </a:p>
        </p:txBody>
      </p:sp>
      <p:sp>
        <p:nvSpPr>
          <p:cNvPr id="53" name="Right Arrow 52"/>
          <p:cNvSpPr>
            <a:spLocks/>
          </p:cNvSpPr>
          <p:nvPr/>
        </p:nvSpPr>
        <p:spPr bwMode="auto">
          <a:xfrm rot="5400000">
            <a:off x="2521293" y="6323890"/>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54" name="TextBox 53"/>
          <p:cNvSpPr txBox="1"/>
          <p:nvPr/>
        </p:nvSpPr>
        <p:spPr>
          <a:xfrm>
            <a:off x="2509937" y="5948184"/>
            <a:ext cx="417965" cy="276999"/>
          </a:xfrm>
          <a:prstGeom prst="rect">
            <a:avLst/>
          </a:prstGeom>
          <a:solidFill>
            <a:srgbClr val="00B050"/>
          </a:solidFill>
        </p:spPr>
        <p:txBody>
          <a:bodyPr wrap="square" lIns="0" tIns="0" rIns="0" bIns="0" rtlCol="0">
            <a:spAutoFit/>
          </a:bodyPr>
          <a:lstStyle/>
          <a:p>
            <a:pPr algn="ctr"/>
            <a:r>
              <a:rPr lang="en-US" sz="1800" dirty="0" smtClean="0"/>
              <a:t>5.9</a:t>
            </a:r>
          </a:p>
        </p:txBody>
      </p:sp>
      <p:sp>
        <p:nvSpPr>
          <p:cNvPr id="55" name="Right Arrow 54"/>
          <p:cNvSpPr>
            <a:spLocks/>
          </p:cNvSpPr>
          <p:nvPr/>
        </p:nvSpPr>
        <p:spPr bwMode="auto">
          <a:xfrm rot="8403583">
            <a:off x="1869667" y="5931924"/>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56" name="TextBox 55"/>
          <p:cNvSpPr txBox="1"/>
          <p:nvPr/>
        </p:nvSpPr>
        <p:spPr>
          <a:xfrm rot="19386609">
            <a:off x="2135718" y="5646408"/>
            <a:ext cx="419477" cy="276999"/>
          </a:xfrm>
          <a:prstGeom prst="rect">
            <a:avLst/>
          </a:prstGeom>
          <a:solidFill>
            <a:srgbClr val="00B050"/>
          </a:solidFill>
        </p:spPr>
        <p:txBody>
          <a:bodyPr wrap="square" lIns="0" tIns="0" rIns="0" bIns="0" rtlCol="0">
            <a:spAutoFit/>
          </a:bodyPr>
          <a:lstStyle/>
          <a:p>
            <a:pPr algn="ctr"/>
            <a:r>
              <a:rPr lang="en-US" sz="1800" dirty="0" smtClean="0"/>
              <a:t>2.9</a:t>
            </a:r>
          </a:p>
        </p:txBody>
      </p:sp>
      <p:sp>
        <p:nvSpPr>
          <p:cNvPr id="61" name="Right Arrow 60"/>
          <p:cNvSpPr>
            <a:spLocks/>
          </p:cNvSpPr>
          <p:nvPr/>
        </p:nvSpPr>
        <p:spPr bwMode="auto">
          <a:xfrm rot="16200000">
            <a:off x="4575505" y="4365563"/>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62" name="TextBox 61"/>
          <p:cNvSpPr txBox="1"/>
          <p:nvPr/>
        </p:nvSpPr>
        <p:spPr>
          <a:xfrm>
            <a:off x="4552383" y="4641403"/>
            <a:ext cx="410423" cy="276999"/>
          </a:xfrm>
          <a:prstGeom prst="rect">
            <a:avLst/>
          </a:prstGeom>
          <a:solidFill>
            <a:srgbClr val="FFC000"/>
          </a:solidFill>
        </p:spPr>
        <p:txBody>
          <a:bodyPr wrap="square" lIns="0" tIns="0" rIns="0" bIns="0" rtlCol="0">
            <a:spAutoFit/>
          </a:bodyPr>
          <a:lstStyle/>
          <a:p>
            <a:pPr algn="ctr"/>
            <a:r>
              <a:rPr lang="en-US" sz="1800" dirty="0" smtClean="0"/>
              <a:t>0.3</a:t>
            </a:r>
          </a:p>
        </p:txBody>
      </p:sp>
      <p:sp>
        <p:nvSpPr>
          <p:cNvPr id="63" name="TextBox 62"/>
          <p:cNvSpPr txBox="1"/>
          <p:nvPr/>
        </p:nvSpPr>
        <p:spPr>
          <a:xfrm>
            <a:off x="4419600" y="3962400"/>
            <a:ext cx="419477" cy="276999"/>
          </a:xfrm>
          <a:prstGeom prst="rect">
            <a:avLst/>
          </a:prstGeom>
          <a:solidFill>
            <a:srgbClr val="00B050"/>
          </a:solidFill>
        </p:spPr>
        <p:txBody>
          <a:bodyPr wrap="square" lIns="0" tIns="0" rIns="0" bIns="0" rtlCol="0">
            <a:spAutoFit/>
          </a:bodyPr>
          <a:lstStyle/>
          <a:p>
            <a:pPr algn="ctr"/>
            <a:r>
              <a:rPr lang="en-US" sz="1800" dirty="0" smtClean="0"/>
              <a:t>0.5</a:t>
            </a:r>
          </a:p>
        </p:txBody>
      </p:sp>
      <p:sp>
        <p:nvSpPr>
          <p:cNvPr id="64" name="Right Arrow 63"/>
          <p:cNvSpPr>
            <a:spLocks/>
          </p:cNvSpPr>
          <p:nvPr/>
        </p:nvSpPr>
        <p:spPr bwMode="auto">
          <a:xfrm rot="5400000">
            <a:off x="4433207" y="4308685"/>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65" name="TextBox 64"/>
          <p:cNvSpPr txBox="1"/>
          <p:nvPr/>
        </p:nvSpPr>
        <p:spPr>
          <a:xfrm>
            <a:off x="2438400" y="228600"/>
            <a:ext cx="2133600" cy="923330"/>
          </a:xfrm>
          <a:prstGeom prst="rect">
            <a:avLst/>
          </a:prstGeom>
          <a:noFill/>
        </p:spPr>
        <p:txBody>
          <a:bodyPr wrap="square" rtlCol="0">
            <a:spAutoFit/>
          </a:bodyPr>
          <a:lstStyle/>
          <a:p>
            <a:pPr algn="ctr"/>
            <a:r>
              <a:rPr lang="en-US" dirty="0" smtClean="0">
                <a:solidFill>
                  <a:schemeClr val="bg1"/>
                </a:solidFill>
              </a:rPr>
              <a:t>Volume Fluxes (</a:t>
            </a:r>
            <a:r>
              <a:rPr lang="en-US" dirty="0" err="1" smtClean="0">
                <a:solidFill>
                  <a:schemeClr val="bg1"/>
                </a:solidFill>
              </a:rPr>
              <a:t>Sv</a:t>
            </a:r>
            <a:r>
              <a:rPr lang="en-US" dirty="0" smtClean="0">
                <a:solidFill>
                  <a:schemeClr val="bg1"/>
                </a:solidFill>
              </a:rPr>
              <a:t>) ARCc0.72 – 040</a:t>
            </a:r>
          </a:p>
          <a:p>
            <a:pPr algn="ctr"/>
            <a:r>
              <a:rPr lang="en-US" dirty="0" smtClean="0">
                <a:solidFill>
                  <a:schemeClr val="bg1"/>
                </a:solidFill>
              </a:rPr>
              <a:t>Z vertical grid</a:t>
            </a:r>
            <a:endParaRPr lang="en-US" dirty="0">
              <a:solidFill>
                <a:schemeClr val="bg1"/>
              </a:solidFill>
            </a:endParaRPr>
          </a:p>
        </p:txBody>
      </p:sp>
      <p:sp>
        <p:nvSpPr>
          <p:cNvPr id="66" name="Right Arrow 65"/>
          <p:cNvSpPr>
            <a:spLocks/>
          </p:cNvSpPr>
          <p:nvPr/>
        </p:nvSpPr>
        <p:spPr bwMode="auto">
          <a:xfrm rot="4370079">
            <a:off x="3768461" y="2853480"/>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1" name="Right Arrow 10"/>
          <p:cNvSpPr>
            <a:spLocks/>
          </p:cNvSpPr>
          <p:nvPr/>
        </p:nvSpPr>
        <p:spPr bwMode="auto">
          <a:xfrm rot="5400000">
            <a:off x="1165588" y="735225"/>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6" name="Right Arrow 15"/>
          <p:cNvSpPr>
            <a:spLocks/>
          </p:cNvSpPr>
          <p:nvPr/>
        </p:nvSpPr>
        <p:spPr bwMode="auto">
          <a:xfrm rot="16200000">
            <a:off x="1296660" y="765374"/>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88" name="TextBox 87"/>
          <p:cNvSpPr txBox="1"/>
          <p:nvPr/>
        </p:nvSpPr>
        <p:spPr>
          <a:xfrm>
            <a:off x="6858000" y="228600"/>
            <a:ext cx="2209800" cy="923330"/>
          </a:xfrm>
          <a:prstGeom prst="rect">
            <a:avLst/>
          </a:prstGeom>
          <a:noFill/>
        </p:spPr>
        <p:txBody>
          <a:bodyPr wrap="square" rtlCol="0">
            <a:spAutoFit/>
          </a:bodyPr>
          <a:lstStyle/>
          <a:p>
            <a:pPr algn="ctr"/>
            <a:r>
              <a:rPr lang="en-US" dirty="0" smtClean="0">
                <a:solidFill>
                  <a:schemeClr val="bg1"/>
                </a:solidFill>
              </a:rPr>
              <a:t>Volume Fluxes (</a:t>
            </a:r>
            <a:r>
              <a:rPr lang="en-US" dirty="0" err="1" smtClean="0">
                <a:solidFill>
                  <a:schemeClr val="bg1"/>
                </a:solidFill>
              </a:rPr>
              <a:t>Sv</a:t>
            </a:r>
            <a:r>
              <a:rPr lang="en-US" dirty="0" smtClean="0">
                <a:solidFill>
                  <a:schemeClr val="bg1"/>
                </a:solidFill>
              </a:rPr>
              <a:t>) ARCc0.72 – 092</a:t>
            </a:r>
          </a:p>
          <a:p>
            <a:pPr algn="ctr"/>
            <a:r>
              <a:rPr lang="en-US" dirty="0" smtClean="0">
                <a:solidFill>
                  <a:schemeClr val="bg1"/>
                </a:solidFill>
                <a:sym typeface="Symbol"/>
              </a:rPr>
              <a:t> </a:t>
            </a:r>
            <a:r>
              <a:rPr lang="en-US" dirty="0" smtClean="0">
                <a:solidFill>
                  <a:schemeClr val="bg1"/>
                </a:solidFill>
              </a:rPr>
              <a:t>vertical grid</a:t>
            </a:r>
            <a:endParaRPr lang="en-US" dirty="0">
              <a:solidFill>
                <a:schemeClr val="bg1"/>
              </a:solidFill>
            </a:endParaRPr>
          </a:p>
        </p:txBody>
      </p:sp>
      <p:sp>
        <p:nvSpPr>
          <p:cNvPr id="89" name="TextBox 88"/>
          <p:cNvSpPr txBox="1"/>
          <p:nvPr/>
        </p:nvSpPr>
        <p:spPr>
          <a:xfrm>
            <a:off x="5539210" y="381000"/>
            <a:ext cx="337997" cy="276999"/>
          </a:xfrm>
          <a:prstGeom prst="rect">
            <a:avLst/>
          </a:prstGeom>
          <a:solidFill>
            <a:srgbClr val="FFC000"/>
          </a:solidFill>
        </p:spPr>
        <p:txBody>
          <a:bodyPr wrap="square" lIns="0" tIns="0" rIns="0" bIns="0" rtlCol="0">
            <a:spAutoFit/>
          </a:bodyPr>
          <a:lstStyle/>
          <a:p>
            <a:pPr algn="ctr"/>
            <a:r>
              <a:rPr lang="en-US" sz="1800" dirty="0" smtClean="0"/>
              <a:t>0.5</a:t>
            </a:r>
          </a:p>
        </p:txBody>
      </p:sp>
      <p:sp>
        <p:nvSpPr>
          <p:cNvPr id="90" name="TextBox 89"/>
          <p:cNvSpPr txBox="1"/>
          <p:nvPr/>
        </p:nvSpPr>
        <p:spPr>
          <a:xfrm>
            <a:off x="5638800" y="1014744"/>
            <a:ext cx="419477" cy="276999"/>
          </a:xfrm>
          <a:prstGeom prst="rect">
            <a:avLst/>
          </a:prstGeom>
          <a:solidFill>
            <a:srgbClr val="00B050"/>
          </a:solidFill>
        </p:spPr>
        <p:txBody>
          <a:bodyPr wrap="square" lIns="0" tIns="0" rIns="0" bIns="0" rtlCol="0">
            <a:spAutoFit/>
          </a:bodyPr>
          <a:lstStyle/>
          <a:p>
            <a:pPr algn="ctr"/>
            <a:r>
              <a:rPr lang="en-US" sz="1800" dirty="0" smtClean="0"/>
              <a:t>0.4</a:t>
            </a:r>
          </a:p>
        </p:txBody>
      </p:sp>
      <p:sp>
        <p:nvSpPr>
          <p:cNvPr id="91" name="Right Arrow 90"/>
          <p:cNvSpPr>
            <a:spLocks/>
          </p:cNvSpPr>
          <p:nvPr/>
        </p:nvSpPr>
        <p:spPr bwMode="auto">
          <a:xfrm rot="5400000">
            <a:off x="5528743" y="729888"/>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92" name="Right Arrow 91"/>
          <p:cNvSpPr>
            <a:spLocks/>
          </p:cNvSpPr>
          <p:nvPr/>
        </p:nvSpPr>
        <p:spPr bwMode="auto">
          <a:xfrm rot="16200000">
            <a:off x="5659815" y="760037"/>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93" name="Right Arrow 92"/>
          <p:cNvSpPr>
            <a:spLocks/>
          </p:cNvSpPr>
          <p:nvPr/>
        </p:nvSpPr>
        <p:spPr bwMode="auto">
          <a:xfrm>
            <a:off x="7585021" y="3346195"/>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94" name="TextBox 93"/>
          <p:cNvSpPr txBox="1"/>
          <p:nvPr/>
        </p:nvSpPr>
        <p:spPr>
          <a:xfrm>
            <a:off x="7199769" y="3299124"/>
            <a:ext cx="419477" cy="276999"/>
          </a:xfrm>
          <a:prstGeom prst="rect">
            <a:avLst/>
          </a:prstGeom>
          <a:solidFill>
            <a:srgbClr val="00B050"/>
          </a:solidFill>
        </p:spPr>
        <p:txBody>
          <a:bodyPr wrap="square" lIns="0" tIns="0" rIns="0" bIns="0" rtlCol="0">
            <a:spAutoFit/>
          </a:bodyPr>
          <a:lstStyle/>
          <a:p>
            <a:pPr algn="ctr"/>
            <a:r>
              <a:rPr lang="en-US" sz="1800" dirty="0" smtClean="0"/>
              <a:t>0.9</a:t>
            </a:r>
          </a:p>
        </p:txBody>
      </p:sp>
      <p:sp>
        <p:nvSpPr>
          <p:cNvPr id="95" name="TextBox 94"/>
          <p:cNvSpPr txBox="1"/>
          <p:nvPr/>
        </p:nvSpPr>
        <p:spPr>
          <a:xfrm rot="20570079">
            <a:off x="8034861" y="2517605"/>
            <a:ext cx="419477" cy="276999"/>
          </a:xfrm>
          <a:prstGeom prst="rect">
            <a:avLst/>
          </a:prstGeom>
          <a:solidFill>
            <a:srgbClr val="00B050"/>
          </a:solidFill>
        </p:spPr>
        <p:txBody>
          <a:bodyPr wrap="square" lIns="0" tIns="0" rIns="0" bIns="0" rtlCol="0">
            <a:spAutoFit/>
          </a:bodyPr>
          <a:lstStyle/>
          <a:p>
            <a:pPr algn="ctr"/>
            <a:r>
              <a:rPr lang="en-US" sz="1800" dirty="0" smtClean="0"/>
              <a:t>0.3</a:t>
            </a:r>
          </a:p>
        </p:txBody>
      </p:sp>
      <p:sp>
        <p:nvSpPr>
          <p:cNvPr id="96" name="TextBox 95"/>
          <p:cNvSpPr txBox="1"/>
          <p:nvPr/>
        </p:nvSpPr>
        <p:spPr>
          <a:xfrm>
            <a:off x="8004020" y="3360988"/>
            <a:ext cx="419477" cy="276999"/>
          </a:xfrm>
          <a:prstGeom prst="rect">
            <a:avLst/>
          </a:prstGeom>
          <a:solidFill>
            <a:srgbClr val="00B050"/>
          </a:solidFill>
        </p:spPr>
        <p:txBody>
          <a:bodyPr wrap="square" lIns="0" tIns="0" rIns="0" bIns="0" rtlCol="0">
            <a:spAutoFit/>
          </a:bodyPr>
          <a:lstStyle/>
          <a:p>
            <a:pPr algn="ctr"/>
            <a:r>
              <a:rPr lang="en-US" sz="1800" dirty="0" smtClean="0"/>
              <a:t>0.9</a:t>
            </a:r>
          </a:p>
        </p:txBody>
      </p:sp>
      <p:sp>
        <p:nvSpPr>
          <p:cNvPr id="97" name="Right Arrow 96"/>
          <p:cNvSpPr>
            <a:spLocks/>
          </p:cNvSpPr>
          <p:nvPr/>
        </p:nvSpPr>
        <p:spPr bwMode="auto">
          <a:xfrm rot="5400000">
            <a:off x="8026680" y="3725379"/>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98" name="Right Arrow 97"/>
          <p:cNvSpPr>
            <a:spLocks/>
          </p:cNvSpPr>
          <p:nvPr/>
        </p:nvSpPr>
        <p:spPr bwMode="auto">
          <a:xfrm rot="10800000">
            <a:off x="7585029" y="3110803"/>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99" name="TextBox 98"/>
          <p:cNvSpPr txBox="1"/>
          <p:nvPr/>
        </p:nvSpPr>
        <p:spPr>
          <a:xfrm>
            <a:off x="7942155" y="3072787"/>
            <a:ext cx="419477" cy="276999"/>
          </a:xfrm>
          <a:prstGeom prst="rect">
            <a:avLst/>
          </a:prstGeom>
          <a:solidFill>
            <a:srgbClr val="FFC000"/>
          </a:solidFill>
        </p:spPr>
        <p:txBody>
          <a:bodyPr wrap="square" lIns="0" tIns="0" rIns="0" bIns="0" rtlCol="0">
            <a:spAutoFit/>
          </a:bodyPr>
          <a:lstStyle/>
          <a:p>
            <a:pPr algn="ctr"/>
            <a:r>
              <a:rPr lang="en-US" sz="1800" dirty="0" smtClean="0"/>
              <a:t>1.8</a:t>
            </a:r>
          </a:p>
        </p:txBody>
      </p:sp>
      <p:sp>
        <p:nvSpPr>
          <p:cNvPr id="100" name="Right Arrow 99"/>
          <p:cNvSpPr>
            <a:spLocks/>
          </p:cNvSpPr>
          <p:nvPr/>
        </p:nvSpPr>
        <p:spPr bwMode="auto">
          <a:xfrm rot="14994456">
            <a:off x="8331318" y="2869165"/>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01" name="TextBox 100"/>
          <p:cNvSpPr txBox="1"/>
          <p:nvPr/>
        </p:nvSpPr>
        <p:spPr>
          <a:xfrm rot="20394456">
            <a:off x="8415996" y="3089783"/>
            <a:ext cx="419477" cy="276999"/>
          </a:xfrm>
          <a:prstGeom prst="rect">
            <a:avLst/>
          </a:prstGeom>
          <a:solidFill>
            <a:srgbClr val="FFC000"/>
          </a:solidFill>
        </p:spPr>
        <p:txBody>
          <a:bodyPr wrap="square" lIns="0" tIns="0" rIns="0" bIns="0" rtlCol="0">
            <a:spAutoFit/>
          </a:bodyPr>
          <a:lstStyle/>
          <a:p>
            <a:pPr algn="ctr"/>
            <a:r>
              <a:rPr lang="en-US" sz="1800" dirty="0" smtClean="0"/>
              <a:t>0.5</a:t>
            </a:r>
          </a:p>
        </p:txBody>
      </p:sp>
      <p:sp>
        <p:nvSpPr>
          <p:cNvPr id="102" name="Right Arrow 101"/>
          <p:cNvSpPr>
            <a:spLocks/>
          </p:cNvSpPr>
          <p:nvPr/>
        </p:nvSpPr>
        <p:spPr bwMode="auto">
          <a:xfrm rot="16200000">
            <a:off x="5345805" y="4429595"/>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03" name="TextBox 102"/>
          <p:cNvSpPr txBox="1"/>
          <p:nvPr/>
        </p:nvSpPr>
        <p:spPr>
          <a:xfrm>
            <a:off x="5377006" y="4699383"/>
            <a:ext cx="334978" cy="276999"/>
          </a:xfrm>
          <a:prstGeom prst="rect">
            <a:avLst/>
          </a:prstGeom>
          <a:solidFill>
            <a:srgbClr val="FFC000"/>
          </a:solidFill>
        </p:spPr>
        <p:txBody>
          <a:bodyPr wrap="square" lIns="0" tIns="0" rIns="0" bIns="0" rtlCol="0">
            <a:spAutoFit/>
          </a:bodyPr>
          <a:lstStyle/>
          <a:p>
            <a:pPr algn="ctr"/>
            <a:r>
              <a:rPr lang="en-US" sz="1800" dirty="0" smtClean="0"/>
              <a:t>1.2</a:t>
            </a:r>
          </a:p>
        </p:txBody>
      </p:sp>
      <p:sp>
        <p:nvSpPr>
          <p:cNvPr id="104" name="Right Arrow 103"/>
          <p:cNvSpPr>
            <a:spLocks/>
          </p:cNvSpPr>
          <p:nvPr/>
        </p:nvSpPr>
        <p:spPr bwMode="auto">
          <a:xfrm rot="16200000">
            <a:off x="7062942" y="4535221"/>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05" name="TextBox 104"/>
          <p:cNvSpPr txBox="1"/>
          <p:nvPr/>
        </p:nvSpPr>
        <p:spPr>
          <a:xfrm>
            <a:off x="7039822" y="4777853"/>
            <a:ext cx="419477" cy="276999"/>
          </a:xfrm>
          <a:prstGeom prst="rect">
            <a:avLst/>
          </a:prstGeom>
          <a:solidFill>
            <a:srgbClr val="FFC000"/>
          </a:solidFill>
        </p:spPr>
        <p:txBody>
          <a:bodyPr wrap="square" lIns="0" tIns="0" rIns="0" bIns="0" rtlCol="0">
            <a:spAutoFit/>
          </a:bodyPr>
          <a:lstStyle/>
          <a:p>
            <a:pPr algn="ctr"/>
            <a:r>
              <a:rPr lang="en-US" sz="1800" dirty="0" smtClean="0"/>
              <a:t>2.8</a:t>
            </a:r>
          </a:p>
        </p:txBody>
      </p:sp>
      <p:sp>
        <p:nvSpPr>
          <p:cNvPr id="106" name="Right Arrow 105"/>
          <p:cNvSpPr>
            <a:spLocks/>
          </p:cNvSpPr>
          <p:nvPr/>
        </p:nvSpPr>
        <p:spPr bwMode="auto">
          <a:xfrm rot="19178849">
            <a:off x="8111906" y="5139471"/>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07" name="TextBox 106"/>
          <p:cNvSpPr txBox="1"/>
          <p:nvPr/>
        </p:nvSpPr>
        <p:spPr>
          <a:xfrm rot="19483908">
            <a:off x="7791268" y="5312010"/>
            <a:ext cx="410425" cy="276999"/>
          </a:xfrm>
          <a:prstGeom prst="rect">
            <a:avLst/>
          </a:prstGeom>
          <a:solidFill>
            <a:srgbClr val="FFC000"/>
          </a:solidFill>
        </p:spPr>
        <p:txBody>
          <a:bodyPr wrap="square" lIns="0" tIns="0" rIns="0" bIns="0" rtlCol="0">
            <a:spAutoFit/>
          </a:bodyPr>
          <a:lstStyle/>
          <a:p>
            <a:pPr algn="ctr"/>
            <a:r>
              <a:rPr lang="en-US" sz="1800" dirty="0" smtClean="0"/>
              <a:t>3.1</a:t>
            </a:r>
          </a:p>
        </p:txBody>
      </p:sp>
      <p:sp>
        <p:nvSpPr>
          <p:cNvPr id="108" name="Right Arrow 107"/>
          <p:cNvSpPr>
            <a:spLocks/>
          </p:cNvSpPr>
          <p:nvPr/>
        </p:nvSpPr>
        <p:spPr bwMode="auto">
          <a:xfrm rot="11304505">
            <a:off x="7528956" y="3981667"/>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09" name="TextBox 108"/>
          <p:cNvSpPr txBox="1"/>
          <p:nvPr/>
        </p:nvSpPr>
        <p:spPr>
          <a:xfrm rot="471683">
            <a:off x="7858152" y="3996499"/>
            <a:ext cx="402879" cy="276999"/>
          </a:xfrm>
          <a:prstGeom prst="rect">
            <a:avLst/>
          </a:prstGeom>
          <a:solidFill>
            <a:srgbClr val="FFC000"/>
          </a:solidFill>
        </p:spPr>
        <p:txBody>
          <a:bodyPr wrap="square" lIns="0" tIns="0" rIns="0" bIns="0" rtlCol="0">
            <a:spAutoFit/>
          </a:bodyPr>
          <a:lstStyle/>
          <a:p>
            <a:pPr algn="ctr"/>
            <a:r>
              <a:rPr lang="en-US" sz="1800" dirty="0" smtClean="0"/>
              <a:t>1.5</a:t>
            </a:r>
          </a:p>
        </p:txBody>
      </p:sp>
      <p:sp>
        <p:nvSpPr>
          <p:cNvPr id="110" name="Right Arrow 109"/>
          <p:cNvSpPr>
            <a:spLocks/>
          </p:cNvSpPr>
          <p:nvPr/>
        </p:nvSpPr>
        <p:spPr bwMode="auto">
          <a:xfrm rot="16200000">
            <a:off x="8247438" y="3619304"/>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11" name="TextBox 110"/>
          <p:cNvSpPr txBox="1"/>
          <p:nvPr/>
        </p:nvSpPr>
        <p:spPr>
          <a:xfrm>
            <a:off x="8251480" y="3843840"/>
            <a:ext cx="366666" cy="276999"/>
          </a:xfrm>
          <a:prstGeom prst="rect">
            <a:avLst/>
          </a:prstGeom>
          <a:solidFill>
            <a:srgbClr val="FFC000"/>
          </a:solidFill>
        </p:spPr>
        <p:txBody>
          <a:bodyPr wrap="square" lIns="0" tIns="0" rIns="0" bIns="0" rtlCol="0">
            <a:spAutoFit/>
          </a:bodyPr>
          <a:lstStyle/>
          <a:p>
            <a:pPr algn="ctr"/>
            <a:r>
              <a:rPr lang="en-US" sz="1800" dirty="0" smtClean="0"/>
              <a:t>2.2</a:t>
            </a:r>
          </a:p>
        </p:txBody>
      </p:sp>
      <p:sp>
        <p:nvSpPr>
          <p:cNvPr id="112" name="Right Arrow 111"/>
          <p:cNvSpPr>
            <a:spLocks/>
          </p:cNvSpPr>
          <p:nvPr/>
        </p:nvSpPr>
        <p:spPr bwMode="auto">
          <a:xfrm rot="5400000">
            <a:off x="5083560" y="4525864"/>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13" name="TextBox 112"/>
          <p:cNvSpPr txBox="1"/>
          <p:nvPr/>
        </p:nvSpPr>
        <p:spPr>
          <a:xfrm>
            <a:off x="5105400" y="4201449"/>
            <a:ext cx="348558" cy="276999"/>
          </a:xfrm>
          <a:prstGeom prst="rect">
            <a:avLst/>
          </a:prstGeom>
          <a:solidFill>
            <a:srgbClr val="00B050"/>
          </a:solidFill>
        </p:spPr>
        <p:txBody>
          <a:bodyPr wrap="square" lIns="0" tIns="0" rIns="0" bIns="0" rtlCol="0">
            <a:spAutoFit/>
          </a:bodyPr>
          <a:lstStyle/>
          <a:p>
            <a:pPr algn="ctr"/>
            <a:r>
              <a:rPr lang="en-US" sz="1800" dirty="0" smtClean="0"/>
              <a:t>2.7</a:t>
            </a:r>
          </a:p>
        </p:txBody>
      </p:sp>
      <p:sp>
        <p:nvSpPr>
          <p:cNvPr id="114" name="Right Arrow 113"/>
          <p:cNvSpPr>
            <a:spLocks/>
          </p:cNvSpPr>
          <p:nvPr/>
        </p:nvSpPr>
        <p:spPr bwMode="auto">
          <a:xfrm rot="5400000">
            <a:off x="6829373" y="4497192"/>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15" name="TextBox 114"/>
          <p:cNvSpPr txBox="1"/>
          <p:nvPr/>
        </p:nvSpPr>
        <p:spPr>
          <a:xfrm>
            <a:off x="6807453" y="4129022"/>
            <a:ext cx="419477" cy="276999"/>
          </a:xfrm>
          <a:prstGeom prst="rect">
            <a:avLst/>
          </a:prstGeom>
          <a:solidFill>
            <a:srgbClr val="00B050"/>
          </a:solidFill>
        </p:spPr>
        <p:txBody>
          <a:bodyPr wrap="square" lIns="0" tIns="0" rIns="0" bIns="0" rtlCol="0">
            <a:spAutoFit/>
          </a:bodyPr>
          <a:lstStyle/>
          <a:p>
            <a:pPr algn="ctr"/>
            <a:r>
              <a:rPr lang="en-US" sz="1800" dirty="0" smtClean="0"/>
              <a:t>3.5</a:t>
            </a:r>
          </a:p>
        </p:txBody>
      </p:sp>
      <p:sp>
        <p:nvSpPr>
          <p:cNvPr id="116" name="Right Arrow 115"/>
          <p:cNvSpPr>
            <a:spLocks/>
          </p:cNvSpPr>
          <p:nvPr/>
        </p:nvSpPr>
        <p:spPr bwMode="auto">
          <a:xfrm rot="8400526">
            <a:off x="7821637" y="5023605"/>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17" name="TextBox 116"/>
          <p:cNvSpPr txBox="1"/>
          <p:nvPr/>
        </p:nvSpPr>
        <p:spPr>
          <a:xfrm rot="19085999">
            <a:off x="8071921" y="4723537"/>
            <a:ext cx="473800" cy="276999"/>
          </a:xfrm>
          <a:prstGeom prst="rect">
            <a:avLst/>
          </a:prstGeom>
          <a:solidFill>
            <a:srgbClr val="00B050"/>
          </a:solidFill>
        </p:spPr>
        <p:txBody>
          <a:bodyPr wrap="square" lIns="0" tIns="0" rIns="0" bIns="0" rtlCol="0">
            <a:spAutoFit/>
          </a:bodyPr>
          <a:lstStyle/>
          <a:p>
            <a:pPr algn="ctr"/>
            <a:r>
              <a:rPr lang="en-US" sz="1800" dirty="0" smtClean="0"/>
              <a:t>1.0</a:t>
            </a:r>
          </a:p>
        </p:txBody>
      </p:sp>
      <p:sp>
        <p:nvSpPr>
          <p:cNvPr id="118" name="Right Arrow 117"/>
          <p:cNvSpPr>
            <a:spLocks/>
          </p:cNvSpPr>
          <p:nvPr/>
        </p:nvSpPr>
        <p:spPr bwMode="auto">
          <a:xfrm rot="557013">
            <a:off x="7671056" y="4224665"/>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19" name="TextBox 118"/>
          <p:cNvSpPr txBox="1"/>
          <p:nvPr/>
        </p:nvSpPr>
        <p:spPr>
          <a:xfrm rot="412412">
            <a:off x="7276104" y="4133121"/>
            <a:ext cx="419477" cy="276999"/>
          </a:xfrm>
          <a:prstGeom prst="rect">
            <a:avLst/>
          </a:prstGeom>
          <a:solidFill>
            <a:srgbClr val="00B050"/>
          </a:solidFill>
        </p:spPr>
        <p:txBody>
          <a:bodyPr wrap="square" lIns="0" tIns="0" rIns="0" bIns="0" rtlCol="0">
            <a:spAutoFit/>
          </a:bodyPr>
          <a:lstStyle/>
          <a:p>
            <a:pPr algn="ctr"/>
            <a:r>
              <a:rPr lang="en-US" sz="1800" dirty="0" smtClean="0"/>
              <a:t>0.6</a:t>
            </a:r>
          </a:p>
        </p:txBody>
      </p:sp>
      <p:sp>
        <p:nvSpPr>
          <p:cNvPr id="120" name="Right Arrow 119"/>
          <p:cNvSpPr>
            <a:spLocks/>
          </p:cNvSpPr>
          <p:nvPr/>
        </p:nvSpPr>
        <p:spPr bwMode="auto">
          <a:xfrm rot="16200000">
            <a:off x="7453751" y="6175403"/>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21" name="TextBox 120"/>
          <p:cNvSpPr txBox="1"/>
          <p:nvPr/>
        </p:nvSpPr>
        <p:spPr>
          <a:xfrm>
            <a:off x="7432142" y="6428601"/>
            <a:ext cx="407405" cy="276999"/>
          </a:xfrm>
          <a:prstGeom prst="rect">
            <a:avLst/>
          </a:prstGeom>
          <a:solidFill>
            <a:srgbClr val="FFC000"/>
          </a:solidFill>
        </p:spPr>
        <p:txBody>
          <a:bodyPr wrap="square" lIns="0" tIns="0" rIns="0" bIns="0" rtlCol="0">
            <a:spAutoFit/>
          </a:bodyPr>
          <a:lstStyle/>
          <a:p>
            <a:pPr algn="ctr"/>
            <a:r>
              <a:rPr lang="en-US" sz="1800" dirty="0" smtClean="0"/>
              <a:t>9.9</a:t>
            </a:r>
          </a:p>
        </p:txBody>
      </p:sp>
      <p:sp>
        <p:nvSpPr>
          <p:cNvPr id="122" name="Right Arrow 121"/>
          <p:cNvSpPr>
            <a:spLocks/>
          </p:cNvSpPr>
          <p:nvPr/>
        </p:nvSpPr>
        <p:spPr bwMode="auto">
          <a:xfrm rot="19178849">
            <a:off x="6438526" y="6091594"/>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23" name="TextBox 122"/>
          <p:cNvSpPr txBox="1"/>
          <p:nvPr/>
        </p:nvSpPr>
        <p:spPr>
          <a:xfrm rot="19368765">
            <a:off x="6119387" y="6283746"/>
            <a:ext cx="416459" cy="276999"/>
          </a:xfrm>
          <a:prstGeom prst="rect">
            <a:avLst/>
          </a:prstGeom>
          <a:solidFill>
            <a:srgbClr val="FFC000"/>
          </a:solidFill>
        </p:spPr>
        <p:txBody>
          <a:bodyPr wrap="square" lIns="0" tIns="0" rIns="0" bIns="0" rtlCol="0">
            <a:spAutoFit/>
          </a:bodyPr>
          <a:lstStyle/>
          <a:p>
            <a:pPr algn="ctr"/>
            <a:r>
              <a:rPr lang="en-US" sz="1800" dirty="0" smtClean="0"/>
              <a:t>0.6</a:t>
            </a:r>
          </a:p>
        </p:txBody>
      </p:sp>
      <p:sp>
        <p:nvSpPr>
          <p:cNvPr id="124" name="Right Arrow 123"/>
          <p:cNvSpPr>
            <a:spLocks/>
          </p:cNvSpPr>
          <p:nvPr/>
        </p:nvSpPr>
        <p:spPr bwMode="auto">
          <a:xfrm rot="5400000">
            <a:off x="6927453" y="6333528"/>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25" name="TextBox 124"/>
          <p:cNvSpPr txBox="1"/>
          <p:nvPr/>
        </p:nvSpPr>
        <p:spPr>
          <a:xfrm>
            <a:off x="6916097" y="5957822"/>
            <a:ext cx="417965" cy="276999"/>
          </a:xfrm>
          <a:prstGeom prst="rect">
            <a:avLst/>
          </a:prstGeom>
          <a:solidFill>
            <a:srgbClr val="00B050"/>
          </a:solidFill>
        </p:spPr>
        <p:txBody>
          <a:bodyPr wrap="square" lIns="0" tIns="0" rIns="0" bIns="0" rtlCol="0">
            <a:spAutoFit/>
          </a:bodyPr>
          <a:lstStyle/>
          <a:p>
            <a:pPr algn="ctr"/>
            <a:r>
              <a:rPr lang="en-US" sz="1800" dirty="0" smtClean="0"/>
              <a:t>5.6</a:t>
            </a:r>
          </a:p>
        </p:txBody>
      </p:sp>
      <p:sp>
        <p:nvSpPr>
          <p:cNvPr id="126" name="Right Arrow 125"/>
          <p:cNvSpPr>
            <a:spLocks/>
          </p:cNvSpPr>
          <p:nvPr/>
        </p:nvSpPr>
        <p:spPr bwMode="auto">
          <a:xfrm rot="8403583">
            <a:off x="6275827" y="5941562"/>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27" name="TextBox 126"/>
          <p:cNvSpPr txBox="1"/>
          <p:nvPr/>
        </p:nvSpPr>
        <p:spPr>
          <a:xfrm rot="19386609">
            <a:off x="6541878" y="5656046"/>
            <a:ext cx="419477" cy="276999"/>
          </a:xfrm>
          <a:prstGeom prst="rect">
            <a:avLst/>
          </a:prstGeom>
          <a:solidFill>
            <a:srgbClr val="00B050"/>
          </a:solidFill>
        </p:spPr>
        <p:txBody>
          <a:bodyPr wrap="square" lIns="0" tIns="0" rIns="0" bIns="0" rtlCol="0">
            <a:spAutoFit/>
          </a:bodyPr>
          <a:lstStyle/>
          <a:p>
            <a:pPr algn="ctr"/>
            <a:r>
              <a:rPr lang="en-US" sz="1800" dirty="0" smtClean="0"/>
              <a:t>3.8</a:t>
            </a:r>
          </a:p>
        </p:txBody>
      </p:sp>
      <p:sp>
        <p:nvSpPr>
          <p:cNvPr id="128" name="Right Arrow 127"/>
          <p:cNvSpPr>
            <a:spLocks/>
          </p:cNvSpPr>
          <p:nvPr/>
        </p:nvSpPr>
        <p:spPr bwMode="auto">
          <a:xfrm rot="16200000">
            <a:off x="9029018" y="4375201"/>
            <a:ext cx="365760" cy="182880"/>
          </a:xfrm>
          <a:prstGeom prst="rightArrow">
            <a:avLst>
              <a:gd name="adj1" fmla="val 36383"/>
              <a:gd name="adj2" fmla="val 66602"/>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29" name="TextBox 128"/>
          <p:cNvSpPr txBox="1"/>
          <p:nvPr/>
        </p:nvSpPr>
        <p:spPr>
          <a:xfrm>
            <a:off x="9005896" y="4651041"/>
            <a:ext cx="410423" cy="276999"/>
          </a:xfrm>
          <a:prstGeom prst="rect">
            <a:avLst/>
          </a:prstGeom>
          <a:solidFill>
            <a:srgbClr val="FFC000"/>
          </a:solidFill>
        </p:spPr>
        <p:txBody>
          <a:bodyPr wrap="square" lIns="0" tIns="0" rIns="0" bIns="0" rtlCol="0">
            <a:spAutoFit/>
          </a:bodyPr>
          <a:lstStyle/>
          <a:p>
            <a:pPr algn="ctr"/>
            <a:r>
              <a:rPr lang="en-US" sz="1800" dirty="0" smtClean="0"/>
              <a:t>0.2</a:t>
            </a:r>
          </a:p>
        </p:txBody>
      </p:sp>
      <p:sp>
        <p:nvSpPr>
          <p:cNvPr id="130" name="TextBox 129"/>
          <p:cNvSpPr txBox="1"/>
          <p:nvPr/>
        </p:nvSpPr>
        <p:spPr>
          <a:xfrm>
            <a:off x="8873113" y="3972038"/>
            <a:ext cx="419477" cy="276999"/>
          </a:xfrm>
          <a:prstGeom prst="rect">
            <a:avLst/>
          </a:prstGeom>
          <a:solidFill>
            <a:srgbClr val="00B050"/>
          </a:solidFill>
        </p:spPr>
        <p:txBody>
          <a:bodyPr wrap="square" lIns="0" tIns="0" rIns="0" bIns="0" rtlCol="0">
            <a:spAutoFit/>
          </a:bodyPr>
          <a:lstStyle/>
          <a:p>
            <a:pPr algn="ctr"/>
            <a:r>
              <a:rPr lang="en-US" sz="1800" dirty="0" smtClean="0"/>
              <a:t>0.5</a:t>
            </a:r>
          </a:p>
        </p:txBody>
      </p:sp>
      <p:sp>
        <p:nvSpPr>
          <p:cNvPr id="131" name="Right Arrow 130"/>
          <p:cNvSpPr>
            <a:spLocks/>
          </p:cNvSpPr>
          <p:nvPr/>
        </p:nvSpPr>
        <p:spPr bwMode="auto">
          <a:xfrm rot="5400000">
            <a:off x="8886720" y="4318323"/>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32" name="Right Arrow 131"/>
          <p:cNvSpPr>
            <a:spLocks/>
          </p:cNvSpPr>
          <p:nvPr/>
        </p:nvSpPr>
        <p:spPr bwMode="auto">
          <a:xfrm rot="4370079">
            <a:off x="8174621" y="2863118"/>
            <a:ext cx="365760" cy="182880"/>
          </a:xfrm>
          <a:prstGeom prst="rightArrow">
            <a:avLst>
              <a:gd name="adj1" fmla="val 36383"/>
              <a:gd name="adj2" fmla="val 66602"/>
            </a:avLst>
          </a:prstGeom>
          <a:solidFill>
            <a:srgbClr val="00B05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sp>
        <p:nvSpPr>
          <p:cNvPr id="133" name="Oval 132"/>
          <p:cNvSpPr/>
          <p:nvPr/>
        </p:nvSpPr>
        <p:spPr>
          <a:xfrm>
            <a:off x="533400" y="3886200"/>
            <a:ext cx="990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953000" y="3810000"/>
            <a:ext cx="990600" cy="15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dissolve">
                                      <p:cBhvr>
                                        <p:cTn id="7" dur="500"/>
                                        <p:tgtEl>
                                          <p:spTgt spid="1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dissolve">
                                      <p:cBhvr>
                                        <p:cTn id="1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209800" y="228600"/>
            <a:ext cx="4724400" cy="553998"/>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30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Summary</a:t>
            </a:r>
          </a:p>
        </p:txBody>
      </p:sp>
      <p:sp>
        <p:nvSpPr>
          <p:cNvPr id="5" name="TextBox 4"/>
          <p:cNvSpPr txBox="1"/>
          <p:nvPr/>
        </p:nvSpPr>
        <p:spPr>
          <a:xfrm>
            <a:off x="381000" y="914400"/>
            <a:ext cx="7620000" cy="369332"/>
          </a:xfrm>
          <a:prstGeom prst="rect">
            <a:avLst/>
          </a:prstGeom>
          <a:noFill/>
        </p:spPr>
        <p:txBody>
          <a:bodyPr wrap="square" rtlCol="0">
            <a:spAutoFit/>
          </a:bodyPr>
          <a:lstStyle/>
          <a:p>
            <a:r>
              <a:rPr lang="en-US" dirty="0" smtClean="0">
                <a:solidFill>
                  <a:schemeClr val="bg1"/>
                </a:solidFill>
              </a:rPr>
              <a:t>Different vertical </a:t>
            </a:r>
            <a:r>
              <a:rPr lang="en-US" dirty="0" err="1" smtClean="0">
                <a:solidFill>
                  <a:schemeClr val="bg1"/>
                </a:solidFill>
              </a:rPr>
              <a:t>discretization</a:t>
            </a:r>
            <a:r>
              <a:rPr lang="en-US" dirty="0" smtClean="0">
                <a:solidFill>
                  <a:schemeClr val="bg1"/>
                </a:solidFill>
              </a:rPr>
              <a:t> schemes impact numerical solution</a:t>
            </a:r>
            <a:endParaRPr lang="en-US" dirty="0">
              <a:solidFill>
                <a:schemeClr val="bg1"/>
              </a:solidFill>
            </a:endParaRPr>
          </a:p>
        </p:txBody>
      </p:sp>
      <p:sp>
        <p:nvSpPr>
          <p:cNvPr id="6" name="TextBox 5"/>
          <p:cNvSpPr txBox="1"/>
          <p:nvPr/>
        </p:nvSpPr>
        <p:spPr>
          <a:xfrm>
            <a:off x="381000" y="1371601"/>
            <a:ext cx="8458200" cy="3293209"/>
          </a:xfrm>
          <a:prstGeom prst="rect">
            <a:avLst/>
          </a:prstGeom>
          <a:noFill/>
        </p:spPr>
        <p:txBody>
          <a:bodyPr wrap="square" rtlCol="0">
            <a:spAutoFit/>
          </a:bodyPr>
          <a:lstStyle/>
          <a:p>
            <a:r>
              <a:rPr lang="en-US" sz="1600" dirty="0" smtClean="0">
                <a:solidFill>
                  <a:schemeClr val="bg1"/>
                </a:solidFill>
              </a:rPr>
              <a:t>Model with hybrid vertical levels (</a:t>
            </a:r>
            <a:r>
              <a:rPr lang="en-US" sz="1600" dirty="0" err="1" smtClean="0">
                <a:solidFill>
                  <a:schemeClr val="bg1"/>
                </a:solidFill>
              </a:rPr>
              <a:t>isopycnal</a:t>
            </a:r>
            <a:r>
              <a:rPr lang="en-US" sz="1600" dirty="0" smtClean="0">
                <a:solidFill>
                  <a:schemeClr val="bg1"/>
                </a:solidFill>
              </a:rPr>
              <a:t> below ~100 m in the deep open ocean) simulates Atlantic Layer better than the model with z-levels compared to climatology:</a:t>
            </a:r>
          </a:p>
          <a:p>
            <a:r>
              <a:rPr lang="en-US" sz="1600" dirty="0" smtClean="0">
                <a:solidFill>
                  <a:schemeClr val="bg1"/>
                </a:solidFill>
              </a:rPr>
              <a:t>  </a:t>
            </a:r>
            <a:r>
              <a:rPr lang="en-US" sz="1600" dirty="0" smtClean="0">
                <a:solidFill>
                  <a:srgbClr val="39BDBA"/>
                </a:solidFill>
              </a:rPr>
              <a:t>vertical positioning and thickness of the layer </a:t>
            </a:r>
          </a:p>
          <a:p>
            <a:r>
              <a:rPr lang="en-US" sz="1600" dirty="0" smtClean="0">
                <a:solidFill>
                  <a:srgbClr val="39BDBA"/>
                </a:solidFill>
              </a:rPr>
              <a:t>  horizontal distribution </a:t>
            </a:r>
          </a:p>
          <a:p>
            <a:r>
              <a:rPr lang="en-US" sz="1600" dirty="0" smtClean="0">
                <a:solidFill>
                  <a:srgbClr val="39BDBA"/>
                </a:solidFill>
              </a:rPr>
              <a:t>  core temperature</a:t>
            </a:r>
          </a:p>
          <a:p>
            <a:endParaRPr lang="en-US" sz="1600" dirty="0" smtClean="0">
              <a:solidFill>
                <a:schemeClr val="bg1"/>
              </a:solidFill>
            </a:endParaRPr>
          </a:p>
          <a:p>
            <a:r>
              <a:rPr lang="en-US" sz="1600" dirty="0" smtClean="0">
                <a:solidFill>
                  <a:schemeClr val="bg1"/>
                </a:solidFill>
              </a:rPr>
              <a:t>Atlantic Layer is more diffused in the model configured with z-levels and thus thicker and accumulates more heat than Atlantic Layers in the </a:t>
            </a:r>
            <a:r>
              <a:rPr lang="en-US" sz="1600" dirty="0" smtClean="0">
                <a:solidFill>
                  <a:schemeClr val="bg1"/>
                </a:solidFill>
                <a:sym typeface="Symbol"/>
              </a:rPr>
              <a:t>-level model or GDEM</a:t>
            </a:r>
          </a:p>
          <a:p>
            <a:endParaRPr lang="en-US" sz="1600" dirty="0" smtClean="0">
              <a:solidFill>
                <a:schemeClr val="bg1"/>
              </a:solidFill>
              <a:sym typeface="Symbol"/>
            </a:endParaRPr>
          </a:p>
          <a:p>
            <a:endParaRPr lang="en-US" sz="1600" dirty="0" smtClean="0">
              <a:solidFill>
                <a:schemeClr val="bg1"/>
              </a:solidFill>
              <a:sym typeface="Symbol"/>
            </a:endParaRPr>
          </a:p>
          <a:p>
            <a:r>
              <a:rPr lang="en-US" sz="1600" dirty="0" smtClean="0">
                <a:solidFill>
                  <a:schemeClr val="bg1"/>
                </a:solidFill>
                <a:sym typeface="Symbol"/>
              </a:rPr>
              <a:t>Estimates of volume fluxes demonstrate:</a:t>
            </a:r>
          </a:p>
          <a:p>
            <a:r>
              <a:rPr lang="en-US" sz="1600" dirty="0" smtClean="0">
                <a:solidFill>
                  <a:schemeClr val="bg1"/>
                </a:solidFill>
                <a:sym typeface="Symbol"/>
              </a:rPr>
              <a:t>  </a:t>
            </a:r>
            <a:r>
              <a:rPr lang="en-US" sz="1600" dirty="0" smtClean="0">
                <a:solidFill>
                  <a:srgbClr val="39BDBA"/>
                </a:solidFill>
                <a:sym typeface="Symbol"/>
              </a:rPr>
              <a:t>increased inflow through </a:t>
            </a:r>
            <a:r>
              <a:rPr lang="en-US" sz="1600" dirty="0" err="1" smtClean="0">
                <a:solidFill>
                  <a:srgbClr val="39BDBA"/>
                </a:solidFill>
                <a:sym typeface="Symbol"/>
              </a:rPr>
              <a:t>Fram</a:t>
            </a:r>
            <a:r>
              <a:rPr lang="en-US" sz="1600" dirty="0" smtClean="0">
                <a:solidFill>
                  <a:srgbClr val="39BDBA"/>
                </a:solidFill>
                <a:sym typeface="Symbol"/>
              </a:rPr>
              <a:t> Strait and outflow through CAA in -level model</a:t>
            </a:r>
          </a:p>
          <a:p>
            <a:endParaRPr lang="en-US" sz="1600" dirty="0">
              <a:solidFill>
                <a:srgbClr val="39BDBA"/>
              </a:solidFill>
            </a:endParaRPr>
          </a:p>
        </p:txBody>
      </p:sp>
      <p:sp>
        <p:nvSpPr>
          <p:cNvPr id="7" name="TextBox 6"/>
          <p:cNvSpPr txBox="1"/>
          <p:nvPr/>
        </p:nvSpPr>
        <p:spPr>
          <a:xfrm>
            <a:off x="304800" y="4724400"/>
            <a:ext cx="8305800" cy="646331"/>
          </a:xfrm>
          <a:prstGeom prst="rect">
            <a:avLst/>
          </a:prstGeom>
          <a:noFill/>
        </p:spPr>
        <p:txBody>
          <a:bodyPr wrap="square" rtlCol="0">
            <a:spAutoFit/>
          </a:bodyPr>
          <a:lstStyle/>
          <a:p>
            <a:r>
              <a:rPr lang="en-US" dirty="0" smtClean="0">
                <a:solidFill>
                  <a:schemeClr val="bg1"/>
                </a:solidFill>
              </a:rPr>
              <a:t>Vertical </a:t>
            </a:r>
            <a:r>
              <a:rPr lang="en-US" dirty="0" err="1" smtClean="0">
                <a:solidFill>
                  <a:schemeClr val="bg1"/>
                </a:solidFill>
              </a:rPr>
              <a:t>discretization</a:t>
            </a:r>
            <a:r>
              <a:rPr lang="en-US" dirty="0" smtClean="0">
                <a:solidFill>
                  <a:schemeClr val="bg1"/>
                </a:solidFill>
              </a:rPr>
              <a:t> of the ocean model has little effect on the sea ice over the deep Arctic Ocean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28600" y="152400"/>
            <a:ext cx="8637006" cy="492443"/>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26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Histograms of T in the Atlantic Water Layer</a:t>
            </a:r>
          </a:p>
        </p:txBody>
      </p:sp>
      <p:grpSp>
        <p:nvGrpSpPr>
          <p:cNvPr id="9" name="Group 8"/>
          <p:cNvGrpSpPr/>
          <p:nvPr/>
        </p:nvGrpSpPr>
        <p:grpSpPr>
          <a:xfrm>
            <a:off x="76200" y="1908942"/>
            <a:ext cx="4283915" cy="3259871"/>
            <a:chOff x="76200" y="1908942"/>
            <a:chExt cx="4283915" cy="3259871"/>
          </a:xfrm>
        </p:grpSpPr>
        <p:pic>
          <p:nvPicPr>
            <p:cNvPr id="2" name="Picture 1" descr="040_2006-histAtlT.png"/>
            <p:cNvPicPr>
              <a:picLocks noChangeAspect="1"/>
            </p:cNvPicPr>
            <p:nvPr/>
          </p:nvPicPr>
          <p:blipFill>
            <a:blip r:embed="rId3" cstate="print"/>
            <a:stretch>
              <a:fillRect/>
            </a:stretch>
          </p:blipFill>
          <p:spPr>
            <a:xfrm>
              <a:off x="76200" y="1908942"/>
              <a:ext cx="4283915" cy="3259871"/>
            </a:xfrm>
            <a:prstGeom prst="rect">
              <a:avLst/>
            </a:prstGeom>
          </p:spPr>
        </p:pic>
        <p:sp>
          <p:nvSpPr>
            <p:cNvPr id="5" name="TextBox 4"/>
            <p:cNvSpPr txBox="1"/>
            <p:nvPr/>
          </p:nvSpPr>
          <p:spPr>
            <a:xfrm>
              <a:off x="2438400" y="2057400"/>
              <a:ext cx="1752600" cy="430887"/>
            </a:xfrm>
            <a:prstGeom prst="rect">
              <a:avLst/>
            </a:prstGeom>
            <a:noFill/>
          </p:spPr>
          <p:txBody>
            <a:bodyPr wrap="square" rtlCol="0">
              <a:spAutoFit/>
            </a:bodyPr>
            <a:lstStyle/>
            <a:p>
              <a:pPr algn="ctr"/>
              <a:r>
                <a:rPr lang="en-US" sz="1100" dirty="0" smtClean="0"/>
                <a:t>Eurasian Basin</a:t>
              </a:r>
            </a:p>
            <a:p>
              <a:pPr algn="ctr"/>
              <a:r>
                <a:rPr lang="en-US" sz="1100" dirty="0" smtClean="0"/>
                <a:t>ARCc0.72-040 (Z-level)</a:t>
              </a:r>
              <a:endParaRPr lang="en-US" sz="1100" dirty="0"/>
            </a:p>
          </p:txBody>
        </p:sp>
        <p:sp>
          <p:nvSpPr>
            <p:cNvPr id="7" name="TextBox 6"/>
            <p:cNvSpPr txBox="1"/>
            <p:nvPr/>
          </p:nvSpPr>
          <p:spPr>
            <a:xfrm>
              <a:off x="2819400" y="3733800"/>
              <a:ext cx="1447800" cy="261610"/>
            </a:xfrm>
            <a:prstGeom prst="rect">
              <a:avLst/>
            </a:prstGeom>
            <a:noFill/>
          </p:spPr>
          <p:txBody>
            <a:bodyPr wrap="square" rtlCol="0">
              <a:spAutoFit/>
            </a:bodyPr>
            <a:lstStyle/>
            <a:p>
              <a:pPr algn="ctr"/>
              <a:r>
                <a:rPr lang="en-US" sz="1100" dirty="0" smtClean="0"/>
                <a:t>Canada Basin</a:t>
              </a:r>
            </a:p>
          </p:txBody>
        </p:sp>
      </p:grpSp>
      <p:grpSp>
        <p:nvGrpSpPr>
          <p:cNvPr id="10" name="Group 9"/>
          <p:cNvGrpSpPr/>
          <p:nvPr/>
        </p:nvGrpSpPr>
        <p:grpSpPr>
          <a:xfrm>
            <a:off x="4558663" y="1925995"/>
            <a:ext cx="4279648" cy="3255605"/>
            <a:chOff x="4558663" y="1925995"/>
            <a:chExt cx="4279648" cy="3255605"/>
          </a:xfrm>
        </p:grpSpPr>
        <p:pic>
          <p:nvPicPr>
            <p:cNvPr id="4" name="Picture 3" descr="092_2006-histAtlT.png"/>
            <p:cNvPicPr>
              <a:picLocks noChangeAspect="1"/>
            </p:cNvPicPr>
            <p:nvPr/>
          </p:nvPicPr>
          <p:blipFill>
            <a:blip r:embed="rId4" cstate="print"/>
            <a:stretch>
              <a:fillRect/>
            </a:stretch>
          </p:blipFill>
          <p:spPr>
            <a:xfrm>
              <a:off x="4558663" y="1925995"/>
              <a:ext cx="4279648" cy="3255605"/>
            </a:xfrm>
            <a:prstGeom prst="rect">
              <a:avLst/>
            </a:prstGeom>
          </p:spPr>
        </p:pic>
        <p:sp>
          <p:nvSpPr>
            <p:cNvPr id="6" name="TextBox 5"/>
            <p:cNvSpPr txBox="1"/>
            <p:nvPr/>
          </p:nvSpPr>
          <p:spPr>
            <a:xfrm>
              <a:off x="7010400" y="2133600"/>
              <a:ext cx="1752600" cy="430887"/>
            </a:xfrm>
            <a:prstGeom prst="rect">
              <a:avLst/>
            </a:prstGeom>
            <a:noFill/>
          </p:spPr>
          <p:txBody>
            <a:bodyPr wrap="square" rtlCol="0">
              <a:spAutoFit/>
            </a:bodyPr>
            <a:lstStyle/>
            <a:p>
              <a:pPr algn="ctr"/>
              <a:r>
                <a:rPr lang="en-US" sz="1100" dirty="0" smtClean="0"/>
                <a:t>Eurasian Basin</a:t>
              </a:r>
            </a:p>
            <a:p>
              <a:pPr algn="ctr"/>
              <a:r>
                <a:rPr lang="en-US" sz="1100" dirty="0" smtClean="0"/>
                <a:t>ARCc0.72-040 (</a:t>
              </a:r>
              <a:r>
                <a:rPr lang="en-US" sz="1100" dirty="0" smtClean="0">
                  <a:sym typeface="Symbol"/>
                </a:rPr>
                <a:t></a:t>
              </a:r>
              <a:r>
                <a:rPr lang="en-US" sz="1100" dirty="0" smtClean="0"/>
                <a:t>-level)</a:t>
              </a:r>
              <a:endParaRPr lang="en-US" sz="1100" dirty="0"/>
            </a:p>
          </p:txBody>
        </p:sp>
        <p:sp>
          <p:nvSpPr>
            <p:cNvPr id="8" name="TextBox 7"/>
            <p:cNvSpPr txBox="1"/>
            <p:nvPr/>
          </p:nvSpPr>
          <p:spPr>
            <a:xfrm>
              <a:off x="7162800" y="3733800"/>
              <a:ext cx="1600200" cy="261610"/>
            </a:xfrm>
            <a:prstGeom prst="rect">
              <a:avLst/>
            </a:prstGeom>
            <a:noFill/>
          </p:spPr>
          <p:txBody>
            <a:bodyPr wrap="square" rtlCol="0">
              <a:spAutoFit/>
            </a:bodyPr>
            <a:lstStyle/>
            <a:p>
              <a:pPr algn="ctr"/>
              <a:r>
                <a:rPr lang="en-US" sz="1100" dirty="0" smtClean="0"/>
                <a:t>Canada Basin</a:t>
              </a:r>
            </a:p>
          </p:txBody>
        </p:sp>
      </p:grpSp>
      <p:grpSp>
        <p:nvGrpSpPr>
          <p:cNvPr id="14" name="Group 13"/>
          <p:cNvGrpSpPr/>
          <p:nvPr/>
        </p:nvGrpSpPr>
        <p:grpSpPr>
          <a:xfrm>
            <a:off x="4788152" y="1828800"/>
            <a:ext cx="4279648" cy="3285472"/>
            <a:chOff x="4788152" y="1828800"/>
            <a:chExt cx="4279648" cy="3285472"/>
          </a:xfrm>
        </p:grpSpPr>
        <p:pic>
          <p:nvPicPr>
            <p:cNvPr id="11" name="Picture 10" descr="GDEM_2006-histAtlT.png"/>
            <p:cNvPicPr>
              <a:picLocks noChangeAspect="1"/>
            </p:cNvPicPr>
            <p:nvPr/>
          </p:nvPicPr>
          <p:blipFill>
            <a:blip r:embed="rId5" cstate="print"/>
            <a:stretch>
              <a:fillRect/>
            </a:stretch>
          </p:blipFill>
          <p:spPr>
            <a:xfrm>
              <a:off x="4788152" y="1828800"/>
              <a:ext cx="4279648" cy="3285472"/>
            </a:xfrm>
            <a:prstGeom prst="rect">
              <a:avLst/>
            </a:prstGeom>
          </p:spPr>
        </p:pic>
        <p:sp>
          <p:nvSpPr>
            <p:cNvPr id="12" name="TextBox 11"/>
            <p:cNvSpPr txBox="1"/>
            <p:nvPr/>
          </p:nvSpPr>
          <p:spPr>
            <a:xfrm>
              <a:off x="7772400" y="2057400"/>
              <a:ext cx="1143000" cy="430887"/>
            </a:xfrm>
            <a:prstGeom prst="rect">
              <a:avLst/>
            </a:prstGeom>
            <a:noFill/>
          </p:spPr>
          <p:txBody>
            <a:bodyPr wrap="square" rtlCol="0">
              <a:spAutoFit/>
            </a:bodyPr>
            <a:lstStyle/>
            <a:p>
              <a:pPr algn="ctr"/>
              <a:r>
                <a:rPr lang="en-US" sz="1100" dirty="0" smtClean="0"/>
                <a:t>Eurasian Basin</a:t>
              </a:r>
            </a:p>
            <a:p>
              <a:pPr algn="ctr"/>
              <a:r>
                <a:rPr lang="en-US" sz="1100" dirty="0" smtClean="0"/>
                <a:t>GDEM</a:t>
              </a:r>
              <a:endParaRPr lang="en-US" sz="1100" dirty="0"/>
            </a:p>
          </p:txBody>
        </p:sp>
        <p:sp>
          <p:nvSpPr>
            <p:cNvPr id="13" name="TextBox 12"/>
            <p:cNvSpPr txBox="1"/>
            <p:nvPr/>
          </p:nvSpPr>
          <p:spPr>
            <a:xfrm>
              <a:off x="7772400" y="3733800"/>
              <a:ext cx="1143000" cy="261610"/>
            </a:xfrm>
            <a:prstGeom prst="rect">
              <a:avLst/>
            </a:prstGeom>
            <a:noFill/>
          </p:spPr>
          <p:txBody>
            <a:bodyPr wrap="square" rtlCol="0">
              <a:spAutoFit/>
            </a:bodyPr>
            <a:lstStyle/>
            <a:p>
              <a:pPr algn="ctr"/>
              <a:r>
                <a:rPr lang="en-US" sz="1100" dirty="0" smtClean="0"/>
                <a:t>Canada Basin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72222E-6 -2.22222E-6 L -4.72222E-6 -0.29375 " pathEditMode="relative" rAng="0" ptsTypes="AA">
                                      <p:cBhvr>
                                        <p:cTn id="6" dur="2000" fill="hold"/>
                                        <p:tgtEl>
                                          <p:spTgt spid="9"/>
                                        </p:tgtEl>
                                        <p:attrNameLst>
                                          <p:attrName>ppt_x</p:attrName>
                                          <p:attrName>ppt_y</p:attrName>
                                        </p:attrNameLst>
                                      </p:cBhvr>
                                      <p:rCtr x="0" y="-147"/>
                                    </p:animMotion>
                                  </p:childTnLst>
                                </p:cTn>
                              </p:par>
                              <p:par>
                                <p:cTn id="7" presetID="56" presetClass="path" presetSubtype="0" accel="50000" decel="50000" fill="hold" nodeType="withEffect">
                                  <p:stCondLst>
                                    <p:cond delay="0"/>
                                  </p:stCondLst>
                                  <p:childTnLst>
                                    <p:animMotion origin="layout" path="M 4.72222E-6 4.44444E-6 L -0.48247 0.18194 " pathEditMode="relative" rAng="0" ptsTypes="AA">
                                      <p:cBhvr>
                                        <p:cTn id="8" dur="2000" fill="hold"/>
                                        <p:tgtEl>
                                          <p:spTgt spid="10"/>
                                        </p:tgtEl>
                                        <p:attrNameLst>
                                          <p:attrName>ppt_x</p:attrName>
                                          <p:attrName>ppt_y</p:attrName>
                                        </p:attrNameLst>
                                      </p:cBhvr>
                                      <p:rCtr x="-241" y="91"/>
                                    </p:animMotion>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76200"/>
            <a:ext cx="7772400" cy="492443"/>
          </a:xfrm>
          <a:prstGeom prst="rect">
            <a:avLst/>
          </a:prstGeom>
          <a:noFill/>
        </p:spPr>
        <p:txBody>
          <a:bodyPr wrap="square" rtlCol="0">
            <a:spAutoFit/>
          </a:bodyPr>
          <a:lstStyle/>
          <a:p>
            <a:pPr algn="ctr"/>
            <a:r>
              <a:rPr lang="en-US" sz="2600" dirty="0" smtClean="0">
                <a:solidFill>
                  <a:srgbClr val="FFFF00"/>
                </a:solidFill>
                <a:latin typeface="Georgia" pitchFamily="18" charset="0"/>
              </a:rPr>
              <a:t>Terrain-following (“</a:t>
            </a:r>
            <a:r>
              <a:rPr lang="en-US" sz="2600" dirty="0" smtClean="0">
                <a:solidFill>
                  <a:srgbClr val="FFFF00"/>
                </a:solidFill>
                <a:latin typeface="Georgia" pitchFamily="18" charset="0"/>
                <a:sym typeface="Symbol"/>
              </a:rPr>
              <a:t></a:t>
            </a:r>
            <a:r>
              <a:rPr lang="en-US" sz="2600" dirty="0" smtClean="0">
                <a:solidFill>
                  <a:srgbClr val="FFFF00"/>
                </a:solidFill>
                <a:latin typeface="Georgia" pitchFamily="18" charset="0"/>
              </a:rPr>
              <a:t>-level”) Vertical Coordinates</a:t>
            </a:r>
            <a:endParaRPr lang="en-US" sz="2600" dirty="0">
              <a:solidFill>
                <a:srgbClr val="FFFF00"/>
              </a:solidFill>
              <a:latin typeface="Georgia" pitchFamily="18" charset="0"/>
            </a:endParaRPr>
          </a:p>
        </p:txBody>
      </p:sp>
      <p:sp>
        <p:nvSpPr>
          <p:cNvPr id="5" name="TextBox 4"/>
          <p:cNvSpPr txBox="1"/>
          <p:nvPr/>
        </p:nvSpPr>
        <p:spPr>
          <a:xfrm>
            <a:off x="228600" y="566678"/>
            <a:ext cx="8763000" cy="2185214"/>
          </a:xfrm>
          <a:prstGeom prst="rect">
            <a:avLst/>
          </a:prstGeom>
          <a:noFill/>
        </p:spPr>
        <p:txBody>
          <a:bodyPr wrap="square" rtlCol="0">
            <a:spAutoFit/>
          </a:bodyPr>
          <a:lstStyle/>
          <a:p>
            <a:r>
              <a:rPr lang="en-US" sz="2000" dirty="0" smtClean="0">
                <a:solidFill>
                  <a:srgbClr val="FF0000"/>
                </a:solidFill>
              </a:rPr>
              <a:t>Pros: </a:t>
            </a:r>
          </a:p>
          <a:p>
            <a:pPr marL="230188" indent="-230188">
              <a:buFont typeface="Arial" pitchFamily="34" charset="0"/>
              <a:buChar char="•"/>
            </a:pPr>
            <a:r>
              <a:rPr lang="en-US" sz="1600" dirty="0" smtClean="0">
                <a:solidFill>
                  <a:schemeClr val="bg1"/>
                </a:solidFill>
              </a:rPr>
              <a:t>Accurate representation of the bottom topography</a:t>
            </a:r>
          </a:p>
          <a:p>
            <a:pPr marL="230188" indent="-230188">
              <a:buFont typeface="Arial" pitchFamily="34" charset="0"/>
              <a:buChar char="•"/>
            </a:pPr>
            <a:r>
              <a:rPr lang="en-US" sz="1600" dirty="0" smtClean="0">
                <a:solidFill>
                  <a:schemeClr val="bg1"/>
                </a:solidFill>
              </a:rPr>
              <a:t>Ease in providing high resolution in </a:t>
            </a:r>
            <a:r>
              <a:rPr lang="en-US" sz="1600" dirty="0" err="1" smtClean="0">
                <a:solidFill>
                  <a:schemeClr val="bg1"/>
                </a:solidFill>
              </a:rPr>
              <a:t>unstratified</a:t>
            </a:r>
            <a:r>
              <a:rPr lang="en-US" sz="1600" dirty="0" smtClean="0">
                <a:solidFill>
                  <a:schemeClr val="bg1"/>
                </a:solidFill>
              </a:rPr>
              <a:t> ocean</a:t>
            </a:r>
          </a:p>
          <a:p>
            <a:pPr marL="230188" indent="-230188">
              <a:buFont typeface="Arial" pitchFamily="34" charset="0"/>
              <a:buChar char="•"/>
            </a:pPr>
            <a:r>
              <a:rPr lang="en-US" sz="1600" dirty="0" smtClean="0">
                <a:solidFill>
                  <a:schemeClr val="bg1"/>
                </a:solidFill>
              </a:rPr>
              <a:t>High resolution of shallow regions</a:t>
            </a:r>
          </a:p>
          <a:p>
            <a:r>
              <a:rPr lang="en-US" sz="2000" dirty="0" smtClean="0">
                <a:solidFill>
                  <a:srgbClr val="FF0000"/>
                </a:solidFill>
              </a:rPr>
              <a:t>Cons:</a:t>
            </a:r>
          </a:p>
          <a:p>
            <a:pPr marL="230188" indent="-230188">
              <a:buFont typeface="Arial" pitchFamily="34" charset="0"/>
              <a:buChar char="•"/>
            </a:pPr>
            <a:r>
              <a:rPr lang="en-US" sz="1600" dirty="0" smtClean="0">
                <a:solidFill>
                  <a:schemeClr val="bg1"/>
                </a:solidFill>
              </a:rPr>
              <a:t>Spurious </a:t>
            </a:r>
            <a:r>
              <a:rPr lang="en-US" sz="1600" dirty="0" err="1" smtClean="0">
                <a:solidFill>
                  <a:schemeClr val="bg1"/>
                </a:solidFill>
              </a:rPr>
              <a:t>diapycnal</a:t>
            </a:r>
            <a:r>
              <a:rPr lang="en-US" sz="1600" dirty="0" smtClean="0">
                <a:solidFill>
                  <a:schemeClr val="bg1"/>
                </a:solidFill>
              </a:rPr>
              <a:t> mixing</a:t>
            </a:r>
          </a:p>
          <a:p>
            <a:pPr marL="230188" indent="-230188">
              <a:buFont typeface="Arial" pitchFamily="34" charset="0"/>
              <a:buChar char="•"/>
            </a:pPr>
            <a:r>
              <a:rPr lang="en-US" sz="1600" dirty="0" smtClean="0">
                <a:solidFill>
                  <a:schemeClr val="bg1"/>
                </a:solidFill>
              </a:rPr>
              <a:t>Numerical truncation errors when calculating horizontal gradients of depth dependent quantities (</a:t>
            </a:r>
            <a:r>
              <a:rPr lang="en-US" sz="1600" dirty="0" err="1" smtClean="0">
                <a:solidFill>
                  <a:schemeClr val="bg1"/>
                </a:solidFill>
              </a:rPr>
              <a:t>e.g</a:t>
            </a:r>
            <a:r>
              <a:rPr lang="en-US" sz="1600" dirty="0" smtClean="0">
                <a:solidFill>
                  <a:schemeClr val="bg1"/>
                </a:solidFill>
              </a:rPr>
              <a:t>,  pressure, velocity) over sloping bottom</a:t>
            </a:r>
            <a:endParaRPr lang="en-US" sz="1400" dirty="0" smtClean="0">
              <a:solidFill>
                <a:schemeClr val="bg1">
                  <a:lumMod val="65000"/>
                </a:schemeClr>
              </a:solidFill>
            </a:endParaRPr>
          </a:p>
        </p:txBody>
      </p:sp>
      <p:graphicFrame>
        <p:nvGraphicFramePr>
          <p:cNvPr id="6" name="Object 5"/>
          <p:cNvGraphicFramePr>
            <a:graphicFrameLocks noChangeAspect="1"/>
          </p:cNvGraphicFramePr>
          <p:nvPr/>
        </p:nvGraphicFramePr>
        <p:xfrm>
          <a:off x="228599" y="2895600"/>
          <a:ext cx="4010527" cy="762000"/>
        </p:xfrm>
        <a:graphic>
          <a:graphicData uri="http://schemas.openxmlformats.org/presentationml/2006/ole">
            <mc:AlternateContent xmlns:mc="http://schemas.openxmlformats.org/markup-compatibility/2006">
              <mc:Choice xmlns:v="urn:schemas-microsoft-com:vml" Requires="v">
                <p:oleObj spid="_x0000_s61444" name="Equation" r:id="rId4" imgW="2539800" imgH="482400" progId="Equation.3">
                  <p:embed/>
                </p:oleObj>
              </mc:Choice>
              <mc:Fallback>
                <p:oleObj name="Equation" r:id="rId4" imgW="253980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2895600"/>
                        <a:ext cx="4010527" cy="762000"/>
                      </a:xfrm>
                      <a:prstGeom prst="rect">
                        <a:avLst/>
                      </a:prstGeom>
                      <a:solidFill>
                        <a:schemeClr val="bg1"/>
                      </a:solidFill>
                    </p:spPr>
                  </p:pic>
                </p:oleObj>
              </mc:Fallback>
            </mc:AlternateContent>
          </a:graphicData>
        </a:graphic>
      </p:graphicFrame>
      <p:sp>
        <p:nvSpPr>
          <p:cNvPr id="7" name="TextBox 6"/>
          <p:cNvSpPr txBox="1"/>
          <p:nvPr/>
        </p:nvSpPr>
        <p:spPr>
          <a:xfrm>
            <a:off x="4343400" y="2971800"/>
            <a:ext cx="1981200" cy="523220"/>
          </a:xfrm>
          <a:prstGeom prst="rect">
            <a:avLst/>
          </a:prstGeom>
          <a:noFill/>
        </p:spPr>
        <p:txBody>
          <a:bodyPr wrap="square" rtlCol="0">
            <a:spAutoFit/>
          </a:bodyPr>
          <a:lstStyle/>
          <a:p>
            <a:pPr>
              <a:buFont typeface="Symbol" pitchFamily="18" charset="2"/>
              <a:buChar char="f"/>
            </a:pPr>
            <a:r>
              <a:rPr lang="en-US" sz="1400" dirty="0" smtClean="0">
                <a:solidFill>
                  <a:srgbClr val="00B0F0"/>
                </a:solidFill>
                <a:sym typeface="Symbol"/>
              </a:rPr>
              <a:t> - generic variable</a:t>
            </a:r>
          </a:p>
          <a:p>
            <a:r>
              <a:rPr lang="en-US" sz="1400" dirty="0" smtClean="0">
                <a:solidFill>
                  <a:srgbClr val="00B0F0"/>
                </a:solidFill>
                <a:sym typeface="Symbol"/>
              </a:rPr>
              <a:t>D – total depth </a:t>
            </a:r>
            <a:endParaRPr lang="en-US" sz="1400" dirty="0">
              <a:solidFill>
                <a:srgbClr val="00B0F0"/>
              </a:solidFill>
            </a:endParaRPr>
          </a:p>
        </p:txBody>
      </p:sp>
      <p:pic>
        <p:nvPicPr>
          <p:cNvPr id="2051" name="Picture 3"/>
          <p:cNvPicPr>
            <a:picLocks noChangeAspect="1" noChangeArrowheads="1"/>
          </p:cNvPicPr>
          <p:nvPr/>
        </p:nvPicPr>
        <p:blipFill>
          <a:blip r:embed="rId6" cstate="print"/>
          <a:srcRect l="43056" t="35555" r="27778" b="22222"/>
          <a:stretch>
            <a:fillRect/>
          </a:stretch>
        </p:blipFill>
        <p:spPr bwMode="auto">
          <a:xfrm>
            <a:off x="6280484" y="4183742"/>
            <a:ext cx="2787316" cy="2521858"/>
          </a:xfrm>
          <a:prstGeom prst="rect">
            <a:avLst/>
          </a:prstGeom>
          <a:noFill/>
          <a:ln w="9525">
            <a:noFill/>
            <a:miter lim="800000"/>
            <a:headEnd/>
            <a:tailEnd/>
          </a:ln>
          <a:effectLst/>
        </p:spPr>
      </p:pic>
      <p:grpSp>
        <p:nvGrpSpPr>
          <p:cNvPr id="2" name="Group 19"/>
          <p:cNvGrpSpPr/>
          <p:nvPr/>
        </p:nvGrpSpPr>
        <p:grpSpPr>
          <a:xfrm>
            <a:off x="0" y="4495800"/>
            <a:ext cx="6096000" cy="2209800"/>
            <a:chOff x="0" y="4572000"/>
            <a:chExt cx="6096000" cy="2209800"/>
          </a:xfrm>
        </p:grpSpPr>
        <p:sp>
          <p:nvSpPr>
            <p:cNvPr id="15" name="Rectangle 14"/>
            <p:cNvSpPr/>
            <p:nvPr/>
          </p:nvSpPr>
          <p:spPr>
            <a:xfrm>
              <a:off x="0" y="4572000"/>
              <a:ext cx="6096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fig6_maxU_test.TIF"/>
            <p:cNvPicPr>
              <a:picLocks noChangeAspect="1"/>
            </p:cNvPicPr>
            <p:nvPr/>
          </p:nvPicPr>
          <p:blipFill>
            <a:blip r:embed="rId7" cstate="print"/>
            <a:srcRect l="30000" t="34488" r="30899" b="36754"/>
            <a:stretch>
              <a:fillRect/>
            </a:stretch>
          </p:blipFill>
          <p:spPr>
            <a:xfrm>
              <a:off x="2780607" y="4648200"/>
              <a:ext cx="3315393" cy="1828800"/>
            </a:xfrm>
            <a:prstGeom prst="rect">
              <a:avLst/>
            </a:prstGeom>
          </p:spPr>
        </p:pic>
        <p:pic>
          <p:nvPicPr>
            <p:cNvPr id="10" name="Picture 9" descr="fig6_maxU_test.TIF"/>
            <p:cNvPicPr>
              <a:picLocks noChangeAspect="1"/>
            </p:cNvPicPr>
            <p:nvPr/>
          </p:nvPicPr>
          <p:blipFill>
            <a:blip r:embed="rId7" cstate="print"/>
            <a:srcRect l="31797" t="4531" r="30000" b="66711"/>
            <a:stretch>
              <a:fillRect/>
            </a:stretch>
          </p:blipFill>
          <p:spPr>
            <a:xfrm>
              <a:off x="76200" y="4648200"/>
              <a:ext cx="3239193" cy="1828800"/>
            </a:xfrm>
            <a:prstGeom prst="rect">
              <a:avLst/>
            </a:prstGeom>
          </p:spPr>
        </p:pic>
        <p:pic>
          <p:nvPicPr>
            <p:cNvPr id="14" name="Picture 13" descr="fig6_maxU_test.TIF"/>
            <p:cNvPicPr>
              <a:picLocks noChangeAspect="1"/>
            </p:cNvPicPr>
            <p:nvPr/>
          </p:nvPicPr>
          <p:blipFill>
            <a:blip r:embed="rId7" cstate="print"/>
            <a:srcRect l="30000" t="92004" r="30000" b="806"/>
            <a:stretch>
              <a:fillRect/>
            </a:stretch>
          </p:blipFill>
          <p:spPr>
            <a:xfrm>
              <a:off x="1219200" y="6324600"/>
              <a:ext cx="3391593" cy="457200"/>
            </a:xfrm>
            <a:prstGeom prst="rect">
              <a:avLst/>
            </a:prstGeom>
          </p:spPr>
        </p:pic>
      </p:grpSp>
      <p:sp>
        <p:nvSpPr>
          <p:cNvPr id="18" name="TextBox 17"/>
          <p:cNvSpPr txBox="1"/>
          <p:nvPr/>
        </p:nvSpPr>
        <p:spPr>
          <a:xfrm>
            <a:off x="457200" y="3911025"/>
            <a:ext cx="5410200" cy="584775"/>
          </a:xfrm>
          <a:prstGeom prst="rect">
            <a:avLst/>
          </a:prstGeom>
          <a:noFill/>
        </p:spPr>
        <p:txBody>
          <a:bodyPr wrap="square" rtlCol="0">
            <a:spAutoFit/>
          </a:bodyPr>
          <a:lstStyle/>
          <a:p>
            <a:pPr algn="ctr"/>
            <a:r>
              <a:rPr lang="en-US" sz="1600" dirty="0" smtClean="0">
                <a:solidFill>
                  <a:srgbClr val="FFFF00"/>
                </a:solidFill>
              </a:rPr>
              <a:t>Spurious currents simulated 200 m above the bottom in model test runs with 80 and 40 </a:t>
            </a:r>
            <a:r>
              <a:rPr lang="en-US" sz="1600" dirty="0" smtClean="0">
                <a:solidFill>
                  <a:srgbClr val="FFFF00"/>
                </a:solidFill>
                <a:sym typeface="Symbol"/>
              </a:rPr>
              <a:t>-levels</a:t>
            </a:r>
            <a:endParaRPr lang="en-US" sz="1600" dirty="0">
              <a:solidFill>
                <a:srgbClr val="FFFF00"/>
              </a:solidFill>
            </a:endParaRPr>
          </a:p>
        </p:txBody>
      </p:sp>
      <p:sp>
        <p:nvSpPr>
          <p:cNvPr id="19" name="TextBox 18"/>
          <p:cNvSpPr txBox="1"/>
          <p:nvPr/>
        </p:nvSpPr>
        <p:spPr>
          <a:xfrm>
            <a:off x="6096000" y="3160693"/>
            <a:ext cx="2971800" cy="954107"/>
          </a:xfrm>
          <a:prstGeom prst="rect">
            <a:avLst/>
          </a:prstGeom>
          <a:noFill/>
        </p:spPr>
        <p:txBody>
          <a:bodyPr wrap="square" rtlCol="0">
            <a:spAutoFit/>
          </a:bodyPr>
          <a:lstStyle/>
          <a:p>
            <a:pPr algn="ctr"/>
            <a:r>
              <a:rPr lang="en-US" sz="1400" dirty="0" smtClean="0">
                <a:solidFill>
                  <a:srgbClr val="FFFF00"/>
                </a:solidFill>
              </a:rPr>
              <a:t>Volume-averaged kinetic energy from </a:t>
            </a:r>
            <a:r>
              <a:rPr lang="en-US" sz="1400" dirty="0" smtClean="0">
                <a:solidFill>
                  <a:srgbClr val="FFFF00"/>
                </a:solidFill>
                <a:sym typeface="Symbol"/>
              </a:rPr>
              <a:t> </a:t>
            </a:r>
            <a:r>
              <a:rPr lang="en-US" sz="1400" dirty="0" smtClean="0">
                <a:solidFill>
                  <a:srgbClr val="FFFF00"/>
                </a:solidFill>
              </a:rPr>
              <a:t>model test runs with different schemes of calculation of the horizontal pressure gradient</a:t>
            </a:r>
            <a:endParaRPr lang="en-US" sz="1400" dirty="0">
              <a:solidFill>
                <a:srgbClr val="FFFF00"/>
              </a:solidFill>
            </a:endParaRPr>
          </a:p>
        </p:txBody>
      </p:sp>
      <p:sp>
        <p:nvSpPr>
          <p:cNvPr id="21" name="TextBox 20"/>
          <p:cNvSpPr txBox="1"/>
          <p:nvPr/>
        </p:nvSpPr>
        <p:spPr>
          <a:xfrm>
            <a:off x="7772400" y="6553200"/>
            <a:ext cx="1295400" cy="246221"/>
          </a:xfrm>
          <a:prstGeom prst="rect">
            <a:avLst/>
          </a:prstGeom>
          <a:solidFill>
            <a:schemeClr val="bg1"/>
          </a:solidFill>
        </p:spPr>
        <p:txBody>
          <a:bodyPr wrap="square" rtlCol="0">
            <a:spAutoFit/>
          </a:bodyPr>
          <a:lstStyle/>
          <a:p>
            <a:r>
              <a:rPr lang="en-US" sz="1000" i="1" dirty="0" smtClean="0"/>
              <a:t>Mellor,</a:t>
            </a:r>
            <a:r>
              <a:rPr lang="en-US" sz="1000" dirty="0" smtClean="0"/>
              <a:t> JAOT, 1994</a:t>
            </a:r>
            <a:endParaRPr lang="en-US" sz="1000" dirty="0"/>
          </a:p>
        </p:txBody>
      </p:sp>
      <p:sp>
        <p:nvSpPr>
          <p:cNvPr id="22" name="TextBox 21"/>
          <p:cNvSpPr txBox="1"/>
          <p:nvPr/>
        </p:nvSpPr>
        <p:spPr>
          <a:xfrm>
            <a:off x="3657600" y="6629400"/>
            <a:ext cx="2438400" cy="246221"/>
          </a:xfrm>
          <a:prstGeom prst="rect">
            <a:avLst/>
          </a:prstGeom>
          <a:solidFill>
            <a:schemeClr val="bg1"/>
          </a:solidFill>
        </p:spPr>
        <p:txBody>
          <a:bodyPr wrap="square" rtlCol="0">
            <a:spAutoFit/>
          </a:bodyPr>
          <a:lstStyle/>
          <a:p>
            <a:r>
              <a:rPr lang="en-US" sz="1000" i="1" dirty="0" err="1" smtClean="0"/>
              <a:t>Dukhovskoy</a:t>
            </a:r>
            <a:r>
              <a:rPr lang="en-US" sz="1000" i="1" dirty="0" smtClean="0"/>
              <a:t> et al.,</a:t>
            </a:r>
            <a:r>
              <a:rPr lang="en-US" sz="1000" dirty="0" smtClean="0"/>
              <a:t> Oc. </a:t>
            </a:r>
            <a:r>
              <a:rPr lang="en-US" sz="1000" dirty="0" err="1" smtClean="0"/>
              <a:t>Modelling</a:t>
            </a:r>
            <a:r>
              <a:rPr lang="en-US" sz="1000" dirty="0" smtClean="0"/>
              <a:t>, 2009</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867400" y="3276600"/>
            <a:ext cx="2819400" cy="307777"/>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1400" dirty="0" smtClean="0">
                <a:solidFill>
                  <a:srgbClr val="FFFF00"/>
                </a:solidFill>
              </a:rPr>
              <a:t>Horizontal Resolution</a:t>
            </a:r>
            <a:r>
              <a:rPr lang="en-US" sz="1400" dirty="0" smtClean="0">
                <a:solidFill>
                  <a:srgbClr val="FFFF00"/>
                </a:solidFill>
                <a:cs typeface="Tahoma" pitchFamily="34" charset="0"/>
              </a:rPr>
              <a:t> </a:t>
            </a:r>
            <a:r>
              <a:rPr lang="en-US" sz="1400" dirty="0">
                <a:solidFill>
                  <a:srgbClr val="FFFF00"/>
                </a:solidFill>
                <a:cs typeface="Tahoma" pitchFamily="34" charset="0"/>
              </a:rPr>
              <a:t>(km)</a:t>
            </a:r>
            <a:r>
              <a:rPr lang="en-US" sz="1400" dirty="0">
                <a:solidFill>
                  <a:srgbClr val="FFFF00"/>
                </a:solidFill>
              </a:rPr>
              <a:t> </a:t>
            </a:r>
          </a:p>
        </p:txBody>
      </p:sp>
      <p:sp>
        <p:nvSpPr>
          <p:cNvPr id="12" name="Text Box 8"/>
          <p:cNvSpPr txBox="1">
            <a:spLocks noChangeArrowheads="1"/>
          </p:cNvSpPr>
          <p:nvPr/>
        </p:nvSpPr>
        <p:spPr bwMode="auto">
          <a:xfrm>
            <a:off x="762000" y="178713"/>
            <a:ext cx="7620000" cy="430887"/>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2200" b="1" spc="50" dirty="0" smtClean="0">
                <a:ln w="11430"/>
                <a:solidFill>
                  <a:srgbClr val="39BDBA"/>
                </a:solidFill>
                <a:effectLst>
                  <a:outerShdw blurRad="76200" dist="50800" dir="5400000" algn="tl" rotWithShape="0">
                    <a:srgbClr val="000000">
                      <a:alpha val="65000"/>
                    </a:srgbClr>
                  </a:outerShdw>
                  <a:reflection blurRad="6350" stA="55000" endA="300" endPos="45500" dir="5400000" sy="-100000" algn="bl" rotWithShape="0"/>
                </a:effectLst>
              </a:rPr>
              <a:t>HYCOM/CICE Modeling System of the Arctic Ocean</a:t>
            </a:r>
          </a:p>
        </p:txBody>
      </p:sp>
      <p:sp>
        <p:nvSpPr>
          <p:cNvPr id="13" name="Rectangle 7"/>
          <p:cNvSpPr>
            <a:spLocks noChangeArrowheads="1"/>
          </p:cNvSpPr>
          <p:nvPr/>
        </p:nvSpPr>
        <p:spPr bwMode="auto">
          <a:xfrm>
            <a:off x="152400" y="1752600"/>
            <a:ext cx="3733800" cy="1524000"/>
          </a:xfrm>
          <a:prstGeom prst="rect">
            <a:avLst/>
          </a:prstGeom>
          <a:noFill/>
          <a:ln w="9525">
            <a:noFill/>
            <a:miter lim="800000"/>
            <a:headEnd/>
            <a:tailEnd/>
          </a:ln>
        </p:spPr>
        <p:txBody>
          <a:bodyPr/>
          <a:lstStyle/>
          <a:p>
            <a:pPr marL="342900" indent="-342900" algn="ctr" eaLnBrk="1" hangingPunct="1">
              <a:lnSpc>
                <a:spcPct val="80000"/>
              </a:lnSpc>
              <a:spcBef>
                <a:spcPct val="20000"/>
              </a:spcBef>
            </a:pPr>
            <a:r>
              <a:rPr lang="en-US" dirty="0" smtClean="0">
                <a:solidFill>
                  <a:srgbClr val="FFC000"/>
                </a:solidFill>
                <a:effectLst>
                  <a:outerShdw blurRad="38100" dist="38100" dir="2700000" algn="tl">
                    <a:srgbClr val="000000"/>
                  </a:outerShdw>
                </a:effectLst>
                <a:latin typeface="+mn-lt"/>
              </a:rPr>
              <a:t>0.72° </a:t>
            </a:r>
            <a:r>
              <a:rPr lang="en-US" dirty="0" err="1" smtClean="0">
                <a:solidFill>
                  <a:srgbClr val="FFC000"/>
                </a:solidFill>
                <a:effectLst>
                  <a:outerShdw blurRad="38100" dist="38100" dir="2700000" algn="tl">
                    <a:srgbClr val="000000"/>
                  </a:outerShdw>
                </a:effectLst>
                <a:latin typeface="+mn-lt"/>
              </a:rPr>
              <a:t>ARCc</a:t>
            </a:r>
            <a:r>
              <a:rPr lang="en-US" dirty="0" smtClean="0">
                <a:solidFill>
                  <a:srgbClr val="FFC000"/>
                </a:solidFill>
                <a:effectLst>
                  <a:outerShdw blurRad="38100" dist="38100" dir="2700000" algn="tl">
                    <a:srgbClr val="000000"/>
                  </a:outerShdw>
                </a:effectLst>
                <a:latin typeface="+mn-lt"/>
              </a:rPr>
              <a:t> </a:t>
            </a:r>
            <a:endParaRPr lang="en-US" dirty="0">
              <a:solidFill>
                <a:srgbClr val="FFC000"/>
              </a:solidFill>
              <a:effectLst>
                <a:outerShdw blurRad="38100" dist="38100" dir="2700000" algn="tl">
                  <a:srgbClr val="000000"/>
                </a:outerShdw>
              </a:effectLst>
              <a:latin typeface="+mn-lt"/>
            </a:endParaRPr>
          </a:p>
          <a:p>
            <a:pPr marL="342900" indent="-342900" eaLnBrk="1" hangingPunct="1">
              <a:lnSpc>
                <a:spcPct val="80000"/>
              </a:lnSpc>
              <a:spcBef>
                <a:spcPct val="20000"/>
              </a:spcBef>
              <a:buFont typeface="Arial" pitchFamily="34" charset="0"/>
              <a:buChar char="•"/>
            </a:pPr>
            <a:r>
              <a:rPr lang="en-US" sz="1600" dirty="0" smtClean="0">
                <a:solidFill>
                  <a:schemeClr val="bg1"/>
                </a:solidFill>
                <a:latin typeface="Tahoma" pitchFamily="34" charset="0"/>
              </a:rPr>
              <a:t>3hr NOGAPS atmospheric forcing </a:t>
            </a:r>
            <a:endParaRPr lang="en-US" sz="1600" dirty="0">
              <a:solidFill>
                <a:schemeClr val="bg1"/>
              </a:solidFill>
              <a:latin typeface="Tahoma" pitchFamily="34" charset="0"/>
            </a:endParaRPr>
          </a:p>
          <a:p>
            <a:pPr marL="342900" indent="-342900" eaLnBrk="1" hangingPunct="1">
              <a:lnSpc>
                <a:spcPct val="80000"/>
              </a:lnSpc>
              <a:spcBef>
                <a:spcPct val="20000"/>
              </a:spcBef>
              <a:buFont typeface="Arial" pitchFamily="34" charset="0"/>
              <a:buChar char="•"/>
            </a:pPr>
            <a:r>
              <a:rPr lang="en-US" sz="1600" dirty="0" smtClean="0">
                <a:solidFill>
                  <a:schemeClr val="bg1"/>
                </a:solidFill>
                <a:latin typeface="Tahoma" pitchFamily="34" charset="0"/>
              </a:rPr>
              <a:t>Atlantic </a:t>
            </a:r>
            <a:r>
              <a:rPr lang="en-US" sz="1600" dirty="0">
                <a:solidFill>
                  <a:schemeClr val="bg1"/>
                </a:solidFill>
                <a:latin typeface="Tahoma" pitchFamily="34" charset="0"/>
              </a:rPr>
              <a:t>and Pacific boundaries</a:t>
            </a:r>
          </a:p>
          <a:p>
            <a:pPr marL="342900" indent="-342900" eaLnBrk="1" hangingPunct="1">
              <a:lnSpc>
                <a:spcPct val="80000"/>
              </a:lnSpc>
              <a:spcBef>
                <a:spcPct val="20000"/>
              </a:spcBef>
            </a:pPr>
            <a:r>
              <a:rPr lang="en-US" sz="1600" dirty="0">
                <a:solidFill>
                  <a:schemeClr val="bg1"/>
                </a:solidFill>
                <a:latin typeface="Tahoma" pitchFamily="34" charset="0"/>
              </a:rPr>
              <a:t>  </a:t>
            </a:r>
            <a:r>
              <a:rPr lang="en-US" sz="1600" dirty="0" smtClean="0">
                <a:solidFill>
                  <a:schemeClr val="bg1"/>
                </a:solidFill>
                <a:latin typeface="Tahoma" pitchFamily="34" charset="0"/>
              </a:rPr>
              <a:t>-  </a:t>
            </a:r>
            <a:r>
              <a:rPr lang="en-US" sz="1600" dirty="0">
                <a:solidFill>
                  <a:schemeClr val="bg1"/>
                </a:solidFill>
                <a:latin typeface="Tahoma" pitchFamily="34" charset="0"/>
              </a:rPr>
              <a:t>Closed (no-ice) in CICE</a:t>
            </a:r>
          </a:p>
          <a:p>
            <a:pPr marL="342900" indent="-342900" eaLnBrk="1" hangingPunct="1">
              <a:lnSpc>
                <a:spcPct val="80000"/>
              </a:lnSpc>
              <a:spcBef>
                <a:spcPct val="20000"/>
              </a:spcBef>
            </a:pPr>
            <a:r>
              <a:rPr lang="en-US" sz="1600" dirty="0">
                <a:solidFill>
                  <a:schemeClr val="bg1"/>
                </a:solidFill>
                <a:latin typeface="Tahoma" pitchFamily="34" charset="0"/>
              </a:rPr>
              <a:t>  </a:t>
            </a:r>
            <a:r>
              <a:rPr lang="en-US" sz="1600" dirty="0" smtClean="0">
                <a:solidFill>
                  <a:schemeClr val="bg1"/>
                </a:solidFill>
                <a:latin typeface="Tahoma" pitchFamily="34" charset="0"/>
              </a:rPr>
              <a:t>-  Relaxation </a:t>
            </a:r>
            <a:r>
              <a:rPr lang="en-US" sz="1600" dirty="0">
                <a:solidFill>
                  <a:schemeClr val="bg1"/>
                </a:solidFill>
                <a:latin typeface="Tahoma" pitchFamily="34" charset="0"/>
              </a:rPr>
              <a:t>to climatology in </a:t>
            </a:r>
            <a:r>
              <a:rPr lang="en-US" sz="1600" dirty="0" smtClean="0">
                <a:solidFill>
                  <a:schemeClr val="bg1"/>
                </a:solidFill>
                <a:latin typeface="Tahoma" pitchFamily="34" charset="0"/>
              </a:rPr>
              <a:t>HYCOM </a:t>
            </a:r>
            <a:endParaRPr lang="en-US" sz="1600" dirty="0">
              <a:solidFill>
                <a:schemeClr val="bg1"/>
              </a:solidFill>
              <a:latin typeface="Tahoma" pitchFamily="34" charset="0"/>
            </a:endParaRPr>
          </a:p>
        </p:txBody>
      </p:sp>
      <p:sp>
        <p:nvSpPr>
          <p:cNvPr id="16" name="Rectangle 7"/>
          <p:cNvSpPr>
            <a:spLocks noChangeArrowheads="1"/>
          </p:cNvSpPr>
          <p:nvPr/>
        </p:nvSpPr>
        <p:spPr bwMode="auto">
          <a:xfrm>
            <a:off x="5257800" y="1752600"/>
            <a:ext cx="3886200" cy="1524000"/>
          </a:xfrm>
          <a:prstGeom prst="rect">
            <a:avLst/>
          </a:prstGeom>
          <a:noFill/>
          <a:ln w="9525">
            <a:noFill/>
            <a:miter lim="800000"/>
            <a:headEnd/>
            <a:tailEnd/>
          </a:ln>
        </p:spPr>
        <p:txBody>
          <a:bodyPr/>
          <a:lstStyle/>
          <a:p>
            <a:pPr marL="342900" indent="-342900" algn="ctr" eaLnBrk="1" hangingPunct="1">
              <a:lnSpc>
                <a:spcPct val="80000"/>
              </a:lnSpc>
              <a:spcBef>
                <a:spcPct val="20000"/>
              </a:spcBef>
            </a:pPr>
            <a:r>
              <a:rPr lang="en-US" dirty="0" smtClean="0">
                <a:solidFill>
                  <a:srgbClr val="FFC000"/>
                </a:solidFill>
                <a:effectLst>
                  <a:outerShdw blurRad="38100" dist="38100" dir="2700000" algn="tl">
                    <a:srgbClr val="000000"/>
                  </a:outerShdw>
                </a:effectLst>
                <a:latin typeface="+mn-lt"/>
              </a:rPr>
              <a:t>0.08° </a:t>
            </a:r>
            <a:r>
              <a:rPr lang="en-US" dirty="0" err="1" smtClean="0">
                <a:solidFill>
                  <a:srgbClr val="FFC000"/>
                </a:solidFill>
                <a:effectLst>
                  <a:outerShdw blurRad="38100" dist="38100" dir="2700000" algn="tl">
                    <a:srgbClr val="000000"/>
                  </a:outerShdw>
                </a:effectLst>
                <a:latin typeface="+mn-lt"/>
              </a:rPr>
              <a:t>ARCc</a:t>
            </a:r>
            <a:r>
              <a:rPr lang="en-US" dirty="0" smtClean="0">
                <a:solidFill>
                  <a:srgbClr val="FFC000"/>
                </a:solidFill>
                <a:effectLst>
                  <a:outerShdw blurRad="38100" dist="38100" dir="2700000" algn="tl">
                    <a:srgbClr val="000000"/>
                  </a:outerShdw>
                </a:effectLst>
                <a:latin typeface="+mn-lt"/>
              </a:rPr>
              <a:t> </a:t>
            </a:r>
            <a:endParaRPr lang="en-US" dirty="0">
              <a:solidFill>
                <a:srgbClr val="FFC000"/>
              </a:solidFill>
              <a:effectLst>
                <a:outerShdw blurRad="38100" dist="38100" dir="2700000" algn="tl">
                  <a:srgbClr val="000000"/>
                </a:outerShdw>
              </a:effectLst>
              <a:latin typeface="+mn-lt"/>
            </a:endParaRPr>
          </a:p>
          <a:p>
            <a:pPr marL="233363" indent="-233363" eaLnBrk="1" hangingPunct="1">
              <a:lnSpc>
                <a:spcPct val="80000"/>
              </a:lnSpc>
              <a:spcBef>
                <a:spcPct val="20000"/>
              </a:spcBef>
              <a:buFont typeface="Arial" pitchFamily="34" charset="0"/>
              <a:buChar char="•"/>
            </a:pPr>
            <a:r>
              <a:rPr lang="en-US" sz="1600" dirty="0" smtClean="0">
                <a:solidFill>
                  <a:schemeClr val="bg1"/>
                </a:solidFill>
                <a:latin typeface="Tahoma" pitchFamily="34" charset="0"/>
              </a:rPr>
              <a:t>1hr CFSR atmospheric forcing </a:t>
            </a:r>
          </a:p>
          <a:p>
            <a:pPr marL="233363" indent="-233363" eaLnBrk="1" hangingPunct="1">
              <a:lnSpc>
                <a:spcPct val="80000"/>
              </a:lnSpc>
              <a:spcBef>
                <a:spcPct val="20000"/>
              </a:spcBef>
              <a:buFont typeface="Arial" pitchFamily="34" charset="0"/>
              <a:buChar char="•"/>
            </a:pPr>
            <a:r>
              <a:rPr lang="en-US" sz="1600" dirty="0" smtClean="0">
                <a:solidFill>
                  <a:schemeClr val="bg1"/>
                </a:solidFill>
                <a:latin typeface="Tahoma" pitchFamily="34" charset="0"/>
              </a:rPr>
              <a:t>Atlantic </a:t>
            </a:r>
            <a:r>
              <a:rPr lang="en-US" sz="1600" dirty="0">
                <a:solidFill>
                  <a:schemeClr val="bg1"/>
                </a:solidFill>
                <a:latin typeface="Tahoma" pitchFamily="34" charset="0"/>
              </a:rPr>
              <a:t>and Pacific boundaries</a:t>
            </a:r>
          </a:p>
          <a:p>
            <a:pPr marL="342900" indent="-342900" eaLnBrk="1" hangingPunct="1">
              <a:lnSpc>
                <a:spcPct val="80000"/>
              </a:lnSpc>
              <a:spcBef>
                <a:spcPct val="20000"/>
              </a:spcBef>
            </a:pPr>
            <a:r>
              <a:rPr lang="en-US" sz="1600" dirty="0">
                <a:solidFill>
                  <a:schemeClr val="bg1"/>
                </a:solidFill>
                <a:latin typeface="Tahoma" pitchFamily="34" charset="0"/>
              </a:rPr>
              <a:t>  </a:t>
            </a:r>
            <a:r>
              <a:rPr lang="en-US" sz="1600" dirty="0" smtClean="0">
                <a:solidFill>
                  <a:schemeClr val="bg1"/>
                </a:solidFill>
                <a:latin typeface="Tahoma" pitchFamily="34" charset="0"/>
              </a:rPr>
              <a:t>-  </a:t>
            </a:r>
            <a:r>
              <a:rPr lang="en-US" sz="1600" dirty="0">
                <a:solidFill>
                  <a:schemeClr val="bg1"/>
                </a:solidFill>
                <a:latin typeface="Tahoma" pitchFamily="34" charset="0"/>
              </a:rPr>
              <a:t>Closed (no-ice) in CICE</a:t>
            </a:r>
          </a:p>
          <a:p>
            <a:pPr marL="342900" indent="-342900" eaLnBrk="1" hangingPunct="1">
              <a:lnSpc>
                <a:spcPct val="80000"/>
              </a:lnSpc>
              <a:spcBef>
                <a:spcPct val="20000"/>
              </a:spcBef>
            </a:pPr>
            <a:r>
              <a:rPr lang="en-US" sz="1600" dirty="0">
                <a:solidFill>
                  <a:schemeClr val="bg1"/>
                </a:solidFill>
                <a:latin typeface="Tahoma" pitchFamily="34" charset="0"/>
              </a:rPr>
              <a:t>  </a:t>
            </a:r>
            <a:r>
              <a:rPr lang="en-US" sz="1600" dirty="0" smtClean="0">
                <a:solidFill>
                  <a:schemeClr val="bg1"/>
                </a:solidFill>
                <a:latin typeface="Tahoma" pitchFamily="34" charset="0"/>
              </a:rPr>
              <a:t>-  Nested into Global HYCOM 1/12°</a:t>
            </a:r>
            <a:endParaRPr lang="en-US" sz="1600" dirty="0">
              <a:solidFill>
                <a:schemeClr val="bg1"/>
              </a:solidFill>
              <a:latin typeface="Tahoma" pitchFamily="34" charset="0"/>
            </a:endParaRPr>
          </a:p>
        </p:txBody>
      </p:sp>
      <p:grpSp>
        <p:nvGrpSpPr>
          <p:cNvPr id="14" name="Group 13"/>
          <p:cNvGrpSpPr/>
          <p:nvPr/>
        </p:nvGrpSpPr>
        <p:grpSpPr>
          <a:xfrm>
            <a:off x="5930615" y="3657600"/>
            <a:ext cx="2832385" cy="3124200"/>
            <a:chOff x="2819400" y="3733800"/>
            <a:chExt cx="2832385" cy="3124200"/>
          </a:xfrm>
        </p:grpSpPr>
        <p:sp>
          <p:nvSpPr>
            <p:cNvPr id="6" name="Rectangle 5"/>
            <p:cNvSpPr/>
            <p:nvPr/>
          </p:nvSpPr>
          <p:spPr bwMode="auto">
            <a:xfrm>
              <a:off x="2819400" y="3733800"/>
              <a:ext cx="2819400" cy="3124200"/>
            </a:xfrm>
            <a:prstGeom prst="rect">
              <a:avLst/>
            </a:prstGeom>
            <a:solidFill>
              <a:schemeClr val="bg1"/>
            </a:solidFill>
            <a:ln w="28575">
              <a:noFill/>
              <a:round/>
              <a:headEnd/>
              <a:tailEnd/>
            </a:ln>
          </p:spPr>
          <p:txBody>
            <a:bodyPr wrap="square" lIns="0" tIns="0" rIns="0" bIns="0" rtlCol="0" anchor="ctr">
              <a:noAutofit/>
            </a:bodyPr>
            <a:lstStyle/>
            <a:p>
              <a:pPr algn="ctr"/>
              <a:endParaRPr lang="en-US"/>
            </a:p>
          </p:txBody>
        </p:sp>
        <p:pic>
          <p:nvPicPr>
            <p:cNvPr id="7" name="Picture 6" descr="ARCc_resolution.png"/>
            <p:cNvPicPr>
              <a:picLocks noChangeAspect="1"/>
            </p:cNvPicPr>
            <p:nvPr/>
          </p:nvPicPr>
          <p:blipFill>
            <a:blip r:embed="rId2" cstate="print"/>
            <a:srcRect l="1368" t="11514" r="91627" b="6906"/>
            <a:stretch>
              <a:fillRect/>
            </a:stretch>
          </p:blipFill>
          <p:spPr>
            <a:xfrm>
              <a:off x="2954548" y="4114800"/>
              <a:ext cx="474452" cy="2514600"/>
            </a:xfrm>
            <a:prstGeom prst="rect">
              <a:avLst/>
            </a:prstGeom>
          </p:spPr>
        </p:pic>
        <p:pic>
          <p:nvPicPr>
            <p:cNvPr id="8" name="Picture 7" descr="ARCc08_resolution.jpg"/>
            <p:cNvPicPr>
              <a:picLocks noChangeAspect="1"/>
            </p:cNvPicPr>
            <p:nvPr/>
          </p:nvPicPr>
          <p:blipFill>
            <a:blip r:embed="rId3" cstate="print"/>
            <a:srcRect r="-3276" b="456"/>
            <a:stretch>
              <a:fillRect/>
            </a:stretch>
          </p:blipFill>
          <p:spPr>
            <a:xfrm>
              <a:off x="3508774" y="4038599"/>
              <a:ext cx="2143011" cy="2667001"/>
            </a:xfrm>
            <a:prstGeom prst="rect">
              <a:avLst/>
            </a:prstGeom>
          </p:spPr>
        </p:pic>
        <p:sp>
          <p:nvSpPr>
            <p:cNvPr id="10" name="TextBox 9"/>
            <p:cNvSpPr txBox="1"/>
            <p:nvPr/>
          </p:nvSpPr>
          <p:spPr>
            <a:xfrm>
              <a:off x="4876800" y="3733800"/>
              <a:ext cx="762000" cy="246221"/>
            </a:xfrm>
            <a:prstGeom prst="rect">
              <a:avLst/>
            </a:prstGeom>
            <a:noFill/>
          </p:spPr>
          <p:txBody>
            <a:bodyPr wrap="square" rtlCol="0">
              <a:spAutoFit/>
            </a:bodyPr>
            <a:lstStyle/>
            <a:p>
              <a:pPr algn="r"/>
              <a:r>
                <a:rPr lang="en-US" sz="1000" dirty="0" smtClean="0"/>
                <a:t>ARCc0.08</a:t>
              </a:r>
              <a:endParaRPr lang="en-US" sz="1000" dirty="0"/>
            </a:p>
          </p:txBody>
        </p:sp>
        <p:sp>
          <p:nvSpPr>
            <p:cNvPr id="17" name="TextBox 16"/>
            <p:cNvSpPr txBox="1"/>
            <p:nvPr/>
          </p:nvSpPr>
          <p:spPr>
            <a:xfrm>
              <a:off x="2895600" y="3792379"/>
              <a:ext cx="762000" cy="246221"/>
            </a:xfrm>
            <a:prstGeom prst="rect">
              <a:avLst/>
            </a:prstGeom>
            <a:noFill/>
          </p:spPr>
          <p:txBody>
            <a:bodyPr wrap="square" rtlCol="0">
              <a:spAutoFit/>
            </a:bodyPr>
            <a:lstStyle/>
            <a:p>
              <a:pPr algn="r"/>
              <a:r>
                <a:rPr lang="en-US" sz="1000" dirty="0" smtClean="0"/>
                <a:t>ARCc0.72</a:t>
              </a:r>
              <a:endParaRPr lang="en-US" sz="1000" dirty="0"/>
            </a:p>
          </p:txBody>
        </p:sp>
      </p:grpSp>
      <p:sp>
        <p:nvSpPr>
          <p:cNvPr id="15" name="Rectangle 14"/>
          <p:cNvSpPr/>
          <p:nvPr/>
        </p:nvSpPr>
        <p:spPr>
          <a:xfrm>
            <a:off x="533400" y="818448"/>
            <a:ext cx="8001000" cy="781752"/>
          </a:xfrm>
          <a:prstGeom prst="rect">
            <a:avLst/>
          </a:prstGeom>
        </p:spPr>
        <p:txBody>
          <a:bodyPr wrap="square">
            <a:spAutoFit/>
          </a:bodyPr>
          <a:lstStyle/>
          <a:p>
            <a:pPr marL="342900" indent="-342900">
              <a:lnSpc>
                <a:spcPct val="80000"/>
              </a:lnSpc>
              <a:spcBef>
                <a:spcPct val="20000"/>
              </a:spcBef>
              <a:buFont typeface="Wingdings" pitchFamily="2" charset="2"/>
              <a:buChar char="§"/>
            </a:pPr>
            <a:r>
              <a:rPr lang="en-US" sz="1600" dirty="0" smtClean="0">
                <a:solidFill>
                  <a:srgbClr val="FFC000"/>
                </a:solidFill>
                <a:latin typeface="Tahoma" pitchFamily="34" charset="0"/>
              </a:rPr>
              <a:t>Coupled </a:t>
            </a:r>
            <a:r>
              <a:rPr lang="en-US" sz="1600" dirty="0" err="1" smtClean="0">
                <a:solidFill>
                  <a:srgbClr val="FFC000"/>
                </a:solidFill>
                <a:latin typeface="Tahoma" pitchFamily="34" charset="0"/>
              </a:rPr>
              <a:t>HYbrid</a:t>
            </a:r>
            <a:r>
              <a:rPr lang="en-US" sz="1600" dirty="0" smtClean="0">
                <a:solidFill>
                  <a:srgbClr val="FFC000"/>
                </a:solidFill>
                <a:latin typeface="Tahoma" pitchFamily="34" charset="0"/>
              </a:rPr>
              <a:t> Coordinate Ocean Model and Los Alamos Sea Ice Model (CICE 4.0)</a:t>
            </a:r>
          </a:p>
          <a:p>
            <a:pPr marL="342900" indent="-342900">
              <a:lnSpc>
                <a:spcPct val="80000"/>
              </a:lnSpc>
              <a:spcBef>
                <a:spcPct val="20000"/>
              </a:spcBef>
              <a:buFont typeface="Wingdings" pitchFamily="2" charset="2"/>
              <a:buChar char="§"/>
            </a:pPr>
            <a:r>
              <a:rPr lang="en-US" sz="1600" dirty="0" smtClean="0">
                <a:solidFill>
                  <a:srgbClr val="FFC000"/>
                </a:solidFill>
                <a:latin typeface="Tahoma" pitchFamily="34" charset="0"/>
              </a:rPr>
              <a:t>Arctic-only grid is a sub-region of the </a:t>
            </a:r>
            <a:r>
              <a:rPr lang="en-US" sz="1600" dirty="0" err="1" smtClean="0">
                <a:solidFill>
                  <a:srgbClr val="FFC000"/>
                </a:solidFill>
                <a:latin typeface="Tahoma" pitchFamily="34" charset="0"/>
              </a:rPr>
              <a:t>tripole</a:t>
            </a:r>
            <a:r>
              <a:rPr lang="en-US" sz="1600" dirty="0" smtClean="0">
                <a:solidFill>
                  <a:srgbClr val="FFC000"/>
                </a:solidFill>
                <a:latin typeface="Tahoma" pitchFamily="34" charset="0"/>
              </a:rPr>
              <a:t> grid</a:t>
            </a:r>
          </a:p>
          <a:p>
            <a:pPr marL="342900" indent="-342900">
              <a:lnSpc>
                <a:spcPct val="80000"/>
              </a:lnSpc>
              <a:spcBef>
                <a:spcPct val="20000"/>
              </a:spcBef>
              <a:buFont typeface="Wingdings" pitchFamily="2" charset="2"/>
              <a:buChar char="§"/>
            </a:pPr>
            <a:r>
              <a:rPr lang="en-US" sz="1600" dirty="0" smtClean="0">
                <a:solidFill>
                  <a:srgbClr val="FFC000"/>
                </a:solidFill>
                <a:latin typeface="Tahoma" pitchFamily="34" charset="0"/>
              </a:rPr>
              <a:t>32 vertical ocean levels</a:t>
            </a:r>
            <a:endParaRPr lang="en-US" sz="1600" dirty="0">
              <a:solidFill>
                <a:srgbClr val="FFC000"/>
              </a:solidFill>
            </a:endParaRPr>
          </a:p>
        </p:txBody>
      </p:sp>
      <p:sp>
        <p:nvSpPr>
          <p:cNvPr id="19" name="TextBox 18"/>
          <p:cNvSpPr txBox="1"/>
          <p:nvPr/>
        </p:nvSpPr>
        <p:spPr>
          <a:xfrm>
            <a:off x="533400" y="3200400"/>
            <a:ext cx="2133600" cy="369332"/>
          </a:xfrm>
          <a:prstGeom prst="rect">
            <a:avLst/>
          </a:prstGeom>
          <a:noFill/>
        </p:spPr>
        <p:txBody>
          <a:bodyPr wrap="square" rtlCol="0">
            <a:spAutoFit/>
          </a:bodyPr>
          <a:lstStyle/>
          <a:p>
            <a:pPr algn="ctr"/>
            <a:r>
              <a:rPr lang="en-US" dirty="0" smtClean="0">
                <a:solidFill>
                  <a:srgbClr val="FFFF00"/>
                </a:solidFill>
              </a:rPr>
              <a:t>Sensitivity Runs</a:t>
            </a:r>
            <a:endParaRPr lang="en-US" dirty="0">
              <a:solidFill>
                <a:srgbClr val="FFFF00"/>
              </a:solidFill>
            </a:endParaRPr>
          </a:p>
        </p:txBody>
      </p:sp>
      <p:sp>
        <p:nvSpPr>
          <p:cNvPr id="20" name="TextBox 19"/>
          <p:cNvSpPr txBox="1"/>
          <p:nvPr/>
        </p:nvSpPr>
        <p:spPr>
          <a:xfrm>
            <a:off x="152400" y="3581400"/>
            <a:ext cx="5334000" cy="1508105"/>
          </a:xfrm>
          <a:prstGeom prst="rect">
            <a:avLst/>
          </a:prstGeom>
          <a:noFill/>
        </p:spPr>
        <p:txBody>
          <a:bodyPr wrap="square" lIns="0" tIns="0" rIns="0" bIns="0" rtlCol="0">
            <a:spAutoFit/>
          </a:bodyPr>
          <a:lstStyle/>
          <a:p>
            <a:r>
              <a:rPr lang="en-US" sz="1800" dirty="0" smtClean="0">
                <a:solidFill>
                  <a:srgbClr val="00B0F0"/>
                </a:solidFill>
              </a:rPr>
              <a:t>Topography Representation:</a:t>
            </a:r>
          </a:p>
          <a:p>
            <a:pPr marL="233363" indent="223838">
              <a:buFont typeface="Arial" pitchFamily="34" charset="0"/>
              <a:buChar char="•"/>
            </a:pPr>
            <a:r>
              <a:rPr lang="en-US" sz="1600" dirty="0" smtClean="0">
                <a:solidFill>
                  <a:srgbClr val="FFFF99"/>
                </a:solidFill>
              </a:rPr>
              <a:t>Realistic Topography </a:t>
            </a:r>
          </a:p>
          <a:p>
            <a:pPr marL="233363" indent="223838">
              <a:buFont typeface="Arial" pitchFamily="34" charset="0"/>
              <a:buChar char="•"/>
            </a:pPr>
            <a:r>
              <a:rPr lang="en-US" sz="1600" dirty="0" smtClean="0">
                <a:solidFill>
                  <a:srgbClr val="FFFF99"/>
                </a:solidFill>
              </a:rPr>
              <a:t>Closed Bering Strait</a:t>
            </a:r>
          </a:p>
          <a:p>
            <a:pPr marL="233363" indent="223838">
              <a:buFont typeface="Arial" pitchFamily="34" charset="0"/>
              <a:buChar char="•"/>
            </a:pPr>
            <a:r>
              <a:rPr lang="en-US" sz="1600" dirty="0" smtClean="0">
                <a:solidFill>
                  <a:srgbClr val="FFFF99"/>
                </a:solidFill>
              </a:rPr>
              <a:t>Closed CAA</a:t>
            </a:r>
          </a:p>
          <a:p>
            <a:pPr marL="233363" indent="223838">
              <a:buFont typeface="Arial" pitchFamily="34" charset="0"/>
              <a:buChar char="•"/>
            </a:pPr>
            <a:r>
              <a:rPr lang="en-US" sz="1600" dirty="0" smtClean="0">
                <a:solidFill>
                  <a:srgbClr val="FFFF99"/>
                </a:solidFill>
              </a:rPr>
              <a:t>Isolated Kara Sea</a:t>
            </a:r>
          </a:p>
          <a:p>
            <a:pPr marL="233363" indent="223838">
              <a:buFont typeface="Arial" pitchFamily="34" charset="0"/>
              <a:buChar char="•"/>
            </a:pPr>
            <a:r>
              <a:rPr lang="en-US" sz="1600" dirty="0" smtClean="0">
                <a:solidFill>
                  <a:srgbClr val="FFFF99"/>
                </a:solidFill>
              </a:rPr>
              <a:t>Idealized topography (replicated NRL test run)</a:t>
            </a:r>
          </a:p>
        </p:txBody>
      </p:sp>
      <p:sp>
        <p:nvSpPr>
          <p:cNvPr id="21" name="TextBox 20"/>
          <p:cNvSpPr txBox="1"/>
          <p:nvPr/>
        </p:nvSpPr>
        <p:spPr>
          <a:xfrm>
            <a:off x="152400" y="5191780"/>
            <a:ext cx="5334000" cy="523220"/>
          </a:xfrm>
          <a:prstGeom prst="rect">
            <a:avLst/>
          </a:prstGeom>
          <a:noFill/>
        </p:spPr>
        <p:txBody>
          <a:bodyPr wrap="square" lIns="0" tIns="0" rIns="0" bIns="0" rtlCol="0">
            <a:spAutoFit/>
          </a:bodyPr>
          <a:lstStyle/>
          <a:p>
            <a:r>
              <a:rPr lang="en-US" sz="1800" dirty="0" smtClean="0">
                <a:solidFill>
                  <a:srgbClr val="00B0F0"/>
                </a:solidFill>
              </a:rPr>
              <a:t>Vertical </a:t>
            </a:r>
            <a:r>
              <a:rPr lang="en-US" sz="1800" dirty="0" err="1" smtClean="0">
                <a:solidFill>
                  <a:srgbClr val="00B0F0"/>
                </a:solidFill>
              </a:rPr>
              <a:t>Discretization</a:t>
            </a:r>
            <a:r>
              <a:rPr lang="en-US" sz="1800" dirty="0" smtClean="0">
                <a:solidFill>
                  <a:srgbClr val="00B0F0"/>
                </a:solidFill>
              </a:rPr>
              <a:t>:</a:t>
            </a:r>
          </a:p>
          <a:p>
            <a:pPr marL="233363" indent="223838">
              <a:buFont typeface="Arial" pitchFamily="34" charset="0"/>
              <a:buChar char="•"/>
            </a:pPr>
            <a:r>
              <a:rPr lang="en-US" sz="1600" dirty="0" smtClean="0">
                <a:solidFill>
                  <a:srgbClr val="FFFF99"/>
                </a:solidFill>
              </a:rPr>
              <a:t>Z-level </a:t>
            </a:r>
            <a:r>
              <a:rPr lang="en-US" sz="1600" dirty="0" err="1" smtClean="0">
                <a:solidFill>
                  <a:srgbClr val="FFFF99"/>
                </a:solidFill>
              </a:rPr>
              <a:t>vs</a:t>
            </a:r>
            <a:r>
              <a:rPr lang="en-US" sz="1600" dirty="0" smtClean="0">
                <a:solidFill>
                  <a:srgbClr val="FFFF99"/>
                </a:solidFill>
              </a:rPr>
              <a:t> hybrid (</a:t>
            </a:r>
            <a:r>
              <a:rPr lang="en-US" sz="1600" dirty="0" err="1" smtClean="0">
                <a:solidFill>
                  <a:srgbClr val="FFFF99"/>
                </a:solidFill>
              </a:rPr>
              <a:t>isopycnal</a:t>
            </a:r>
            <a:r>
              <a:rPr lang="en-US" sz="1600" dirty="0" smtClean="0">
                <a:solidFill>
                  <a:srgbClr val="FFFF99"/>
                </a:solidFill>
              </a:rPr>
              <a:t>) grid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2500" t="25333" r="33333" b="28000"/>
          <a:stretch>
            <a:fillRect/>
          </a:stretch>
        </p:blipFill>
        <p:spPr bwMode="auto">
          <a:xfrm>
            <a:off x="1066800" y="1676400"/>
            <a:ext cx="7154092" cy="4724400"/>
          </a:xfrm>
          <a:prstGeom prst="rect">
            <a:avLst/>
          </a:prstGeom>
          <a:noFill/>
          <a:ln w="9525">
            <a:noFill/>
            <a:miter lim="800000"/>
            <a:headEnd/>
            <a:tailEnd/>
          </a:ln>
          <a:effectLst/>
        </p:spPr>
      </p:pic>
      <p:sp>
        <p:nvSpPr>
          <p:cNvPr id="5" name="TextBox 4"/>
          <p:cNvSpPr txBox="1"/>
          <p:nvPr/>
        </p:nvSpPr>
        <p:spPr>
          <a:xfrm>
            <a:off x="1295400" y="152400"/>
            <a:ext cx="6553200" cy="492443"/>
          </a:xfrm>
          <a:prstGeom prst="rect">
            <a:avLst/>
          </a:prstGeom>
          <a:noFill/>
        </p:spPr>
        <p:txBody>
          <a:bodyPr wrap="square" rtlCol="0">
            <a:spAutoFit/>
          </a:bodyPr>
          <a:lstStyle/>
          <a:p>
            <a:r>
              <a:rPr lang="en-US" sz="2600" dirty="0" smtClean="0">
                <a:solidFill>
                  <a:srgbClr val="FFFF00"/>
                </a:solidFill>
                <a:latin typeface="Georgia" pitchFamily="18" charset="0"/>
              </a:rPr>
              <a:t>Numerical Dispersion in a Z-level Model</a:t>
            </a:r>
            <a:endParaRPr lang="en-US" sz="2600" dirty="0">
              <a:solidFill>
                <a:srgbClr val="FFFF00"/>
              </a:solidFill>
              <a:latin typeface="Georgia" pitchFamily="18" charset="0"/>
            </a:endParaRPr>
          </a:p>
        </p:txBody>
      </p:sp>
      <p:sp>
        <p:nvSpPr>
          <p:cNvPr id="6" name="Rectangle 5"/>
          <p:cNvSpPr/>
          <p:nvPr/>
        </p:nvSpPr>
        <p:spPr>
          <a:xfrm>
            <a:off x="762000" y="838200"/>
            <a:ext cx="7391400" cy="707886"/>
          </a:xfrm>
          <a:prstGeom prst="rect">
            <a:avLst/>
          </a:prstGeom>
        </p:spPr>
        <p:txBody>
          <a:bodyPr wrap="square">
            <a:spAutoFit/>
          </a:bodyPr>
          <a:lstStyle/>
          <a:p>
            <a:pPr algn="ctr"/>
            <a:r>
              <a:rPr lang="en-US" sz="2000" dirty="0" smtClean="0">
                <a:solidFill>
                  <a:schemeClr val="bg1"/>
                </a:solidFill>
                <a:latin typeface="Georgia" pitchFamily="18" charset="0"/>
              </a:rPr>
              <a:t>Dispersion of a Tracer in a Water Column Subjected to Gravity Wave-Induced Oscillatory Vertical Motion</a:t>
            </a:r>
            <a:endParaRPr lang="en-US" sz="2000" dirty="0">
              <a:solidFill>
                <a:schemeClr val="bg1"/>
              </a:solidFill>
            </a:endParaRPr>
          </a:p>
        </p:txBody>
      </p:sp>
      <p:sp>
        <p:nvSpPr>
          <p:cNvPr id="7" name="TextBox 6"/>
          <p:cNvSpPr txBox="1"/>
          <p:nvPr/>
        </p:nvSpPr>
        <p:spPr>
          <a:xfrm>
            <a:off x="5029200" y="6477000"/>
            <a:ext cx="3886200" cy="276999"/>
          </a:xfrm>
          <a:prstGeom prst="rect">
            <a:avLst/>
          </a:prstGeom>
          <a:noFill/>
        </p:spPr>
        <p:txBody>
          <a:bodyPr wrap="square" rtlCol="0">
            <a:spAutoFit/>
          </a:bodyPr>
          <a:lstStyle/>
          <a:p>
            <a:r>
              <a:rPr lang="en-US" sz="1200" i="1" dirty="0" err="1" smtClean="0">
                <a:solidFill>
                  <a:schemeClr val="bg1"/>
                </a:solidFill>
              </a:rPr>
              <a:t>Bleck</a:t>
            </a:r>
            <a:r>
              <a:rPr lang="en-US" sz="1200" i="1" dirty="0" smtClean="0">
                <a:solidFill>
                  <a:schemeClr val="bg1"/>
                </a:solidFill>
              </a:rPr>
              <a:t>,</a:t>
            </a:r>
            <a:r>
              <a:rPr lang="en-US" sz="1200" dirty="0" smtClean="0">
                <a:solidFill>
                  <a:schemeClr val="bg1"/>
                </a:solidFill>
              </a:rPr>
              <a:t> “Hybrid Vertical Coordinates”,2009</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Wdpth2006.jpg"/>
          <p:cNvPicPr>
            <a:picLocks noChangeAspect="1"/>
          </p:cNvPicPr>
          <p:nvPr/>
        </p:nvPicPr>
        <p:blipFill>
          <a:blip r:embed="rId2" cstate="print"/>
          <a:srcRect l="19167" t="2222" r="15833"/>
          <a:stretch>
            <a:fillRect/>
          </a:stretch>
        </p:blipFill>
        <p:spPr>
          <a:xfrm>
            <a:off x="380999" y="1295400"/>
            <a:ext cx="3919105" cy="4421554"/>
          </a:xfrm>
          <a:prstGeom prst="rect">
            <a:avLst/>
          </a:prstGeom>
        </p:spPr>
      </p:pic>
      <p:pic>
        <p:nvPicPr>
          <p:cNvPr id="5" name="Picture 9" descr="PHC_AtlW02"/>
          <p:cNvPicPr>
            <a:picLocks noChangeAspect="1" noChangeArrowheads="1"/>
          </p:cNvPicPr>
          <p:nvPr/>
        </p:nvPicPr>
        <p:blipFill>
          <a:blip r:embed="rId3" cstate="print"/>
          <a:srcRect l="37354" t="30291" r="32612" b="29655"/>
          <a:stretch>
            <a:fillRect/>
          </a:stretch>
        </p:blipFill>
        <p:spPr bwMode="auto">
          <a:xfrm>
            <a:off x="4876800" y="1447800"/>
            <a:ext cx="3962400" cy="3962400"/>
          </a:xfrm>
          <a:prstGeom prst="rect">
            <a:avLst/>
          </a:prstGeom>
          <a:noFill/>
          <a:ln w="9525">
            <a:noFill/>
            <a:miter lim="800000"/>
            <a:headEnd/>
            <a:tailEnd/>
          </a:ln>
        </p:spPr>
      </p:pic>
      <p:sp>
        <p:nvSpPr>
          <p:cNvPr id="6" name="TextBox 5"/>
          <p:cNvSpPr txBox="1"/>
          <p:nvPr/>
        </p:nvSpPr>
        <p:spPr>
          <a:xfrm>
            <a:off x="5638800" y="762000"/>
            <a:ext cx="1981200" cy="369332"/>
          </a:xfrm>
          <a:prstGeom prst="rect">
            <a:avLst/>
          </a:prstGeom>
          <a:noFill/>
        </p:spPr>
        <p:txBody>
          <a:bodyPr wrap="square" rtlCol="0">
            <a:spAutoFit/>
          </a:bodyPr>
          <a:lstStyle/>
          <a:p>
            <a:r>
              <a:rPr lang="en-US" dirty="0" smtClean="0">
                <a:solidFill>
                  <a:schemeClr val="bg1"/>
                </a:solidFill>
              </a:rPr>
              <a:t>PHC Climatology </a:t>
            </a:r>
            <a:endParaRPr lang="en-US" dirty="0">
              <a:solidFill>
                <a:schemeClr val="bg1"/>
              </a:solidFill>
            </a:endParaRPr>
          </a:p>
        </p:txBody>
      </p:sp>
      <p:sp>
        <p:nvSpPr>
          <p:cNvPr id="7" name="TextBox 6"/>
          <p:cNvSpPr txBox="1"/>
          <p:nvPr/>
        </p:nvSpPr>
        <p:spPr>
          <a:xfrm>
            <a:off x="1752600" y="304800"/>
            <a:ext cx="4419600" cy="369332"/>
          </a:xfrm>
          <a:prstGeom prst="rect">
            <a:avLst/>
          </a:prstGeom>
          <a:noFill/>
        </p:spPr>
        <p:txBody>
          <a:bodyPr wrap="square" rtlCol="0">
            <a:spAutoFit/>
          </a:bodyPr>
          <a:lstStyle/>
          <a:p>
            <a:r>
              <a:rPr lang="en-US" dirty="0" smtClean="0"/>
              <a:t>Atlantic Water Depth</a:t>
            </a:r>
            <a:endParaRPr lang="en-US" dirty="0"/>
          </a:p>
        </p:txBody>
      </p:sp>
      <p:sp>
        <p:nvSpPr>
          <p:cNvPr id="8" name="TextBox 7"/>
          <p:cNvSpPr txBox="1"/>
          <p:nvPr/>
        </p:nvSpPr>
        <p:spPr>
          <a:xfrm>
            <a:off x="1219200" y="838200"/>
            <a:ext cx="2590800" cy="369332"/>
          </a:xfrm>
          <a:prstGeom prst="rect">
            <a:avLst/>
          </a:prstGeom>
          <a:noFill/>
        </p:spPr>
        <p:txBody>
          <a:bodyPr wrap="square" rtlCol="0">
            <a:spAutoFit/>
          </a:bodyPr>
          <a:lstStyle/>
          <a:p>
            <a:r>
              <a:rPr lang="en-US" dirty="0" smtClean="0"/>
              <a:t>ARCc0.08-010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ybgen_schematic"/>
          <p:cNvPicPr>
            <a:picLocks noChangeAspect="1" noChangeArrowheads="1"/>
          </p:cNvPicPr>
          <p:nvPr/>
        </p:nvPicPr>
        <p:blipFill>
          <a:blip r:embed="rId4" cstate="print"/>
          <a:srcRect/>
          <a:stretch>
            <a:fillRect/>
          </a:stretch>
        </p:blipFill>
        <p:spPr bwMode="auto">
          <a:xfrm>
            <a:off x="4179888" y="152400"/>
            <a:ext cx="4887912" cy="3475038"/>
          </a:xfrm>
          <a:prstGeom prst="rect">
            <a:avLst/>
          </a:prstGeom>
          <a:noFill/>
        </p:spPr>
      </p:pic>
      <p:graphicFrame>
        <p:nvGraphicFramePr>
          <p:cNvPr id="109573" name="Object 5"/>
          <p:cNvGraphicFramePr>
            <a:graphicFrameLocks noChangeAspect="1"/>
          </p:cNvGraphicFramePr>
          <p:nvPr/>
        </p:nvGraphicFramePr>
        <p:xfrm>
          <a:off x="1295400" y="1295400"/>
          <a:ext cx="806450" cy="369888"/>
        </p:xfrm>
        <a:graphic>
          <a:graphicData uri="http://schemas.openxmlformats.org/presentationml/2006/ole">
            <mc:AlternateContent xmlns:mc="http://schemas.openxmlformats.org/markup-compatibility/2006">
              <mc:Choice xmlns:v="urn:schemas-microsoft-com:vml" Requires="v">
                <p:oleObj spid="_x0000_s7172" name="Equation" r:id="rId5" imgW="469800" imgH="215640" progId="Equation.3">
                  <p:embed/>
                </p:oleObj>
              </mc:Choice>
              <mc:Fallback>
                <p:oleObj name="Equation" r:id="rId5" imgW="469800" imgH="215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295400"/>
                        <a:ext cx="806450"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574" name="Text Box 6"/>
          <p:cNvSpPr txBox="1">
            <a:spLocks noChangeArrowheads="1"/>
          </p:cNvSpPr>
          <p:nvPr/>
        </p:nvSpPr>
        <p:spPr bwMode="auto">
          <a:xfrm>
            <a:off x="247650" y="1350963"/>
            <a:ext cx="971550" cy="366712"/>
          </a:xfrm>
          <a:prstGeom prst="rect">
            <a:avLst/>
          </a:prstGeom>
          <a:noFill/>
          <a:ln w="9525">
            <a:noFill/>
            <a:miter lim="800000"/>
            <a:headEnd/>
            <a:tailEnd/>
          </a:ln>
          <a:effectLst/>
        </p:spPr>
        <p:txBody>
          <a:bodyPr wrap="none">
            <a:spAutoFit/>
          </a:bodyPr>
          <a:lstStyle/>
          <a:p>
            <a:r>
              <a:rPr lang="en-US" sz="1800">
                <a:solidFill>
                  <a:srgbClr val="FF0300"/>
                </a:solidFill>
              </a:rPr>
              <a:t>Case 2:</a:t>
            </a:r>
          </a:p>
        </p:txBody>
      </p:sp>
      <p:sp>
        <p:nvSpPr>
          <p:cNvPr id="109575" name="Rectangle 7"/>
          <p:cNvSpPr>
            <a:spLocks noChangeArrowheads="1"/>
          </p:cNvSpPr>
          <p:nvPr/>
        </p:nvSpPr>
        <p:spPr bwMode="auto">
          <a:xfrm>
            <a:off x="46038" y="1905000"/>
            <a:ext cx="4068762" cy="336550"/>
          </a:xfrm>
          <a:prstGeom prst="rect">
            <a:avLst/>
          </a:prstGeom>
          <a:noFill/>
          <a:ln w="9525">
            <a:noFill/>
            <a:miter lim="800000"/>
            <a:headEnd/>
            <a:tailEnd/>
          </a:ln>
          <a:effectLst/>
        </p:spPr>
        <p:txBody>
          <a:bodyPr wrap="none">
            <a:spAutoFit/>
          </a:bodyPr>
          <a:lstStyle/>
          <a:p>
            <a:r>
              <a:rPr lang="en-US" sz="1600" i="1">
                <a:solidFill>
                  <a:srgbClr val="FF0300"/>
                </a:solidFill>
              </a:rPr>
              <a:t>If layer 1 is the last nonzero thickness layer</a:t>
            </a:r>
          </a:p>
        </p:txBody>
      </p:sp>
      <p:sp>
        <p:nvSpPr>
          <p:cNvPr id="109576" name="AutoShape 8"/>
          <p:cNvSpPr>
            <a:spLocks noChangeArrowheads="1"/>
          </p:cNvSpPr>
          <p:nvPr/>
        </p:nvSpPr>
        <p:spPr bwMode="auto">
          <a:xfrm>
            <a:off x="152400" y="2514600"/>
            <a:ext cx="762000" cy="304800"/>
          </a:xfrm>
          <a:prstGeom prst="rightArrow">
            <a:avLst>
              <a:gd name="adj1" fmla="val 50000"/>
              <a:gd name="adj2" fmla="val 62500"/>
            </a:avLst>
          </a:prstGeom>
          <a:solidFill>
            <a:srgbClr val="464646"/>
          </a:solidFill>
          <a:ln w="9525">
            <a:solidFill>
              <a:schemeClr val="tx1"/>
            </a:solidFill>
            <a:miter lim="800000"/>
            <a:headEnd/>
            <a:tailEnd/>
          </a:ln>
          <a:effectLst/>
        </p:spPr>
        <p:txBody>
          <a:bodyPr wrap="none" anchor="ctr"/>
          <a:lstStyle/>
          <a:p>
            <a:endParaRPr lang="en-US"/>
          </a:p>
        </p:txBody>
      </p:sp>
      <p:sp>
        <p:nvSpPr>
          <p:cNvPr id="109577" name="Text Box 9"/>
          <p:cNvSpPr txBox="1">
            <a:spLocks noChangeArrowheads="1"/>
          </p:cNvSpPr>
          <p:nvPr/>
        </p:nvSpPr>
        <p:spPr bwMode="auto">
          <a:xfrm>
            <a:off x="1127125" y="2409825"/>
            <a:ext cx="1133644" cy="369332"/>
          </a:xfrm>
          <a:prstGeom prst="rect">
            <a:avLst/>
          </a:prstGeom>
          <a:noFill/>
          <a:ln w="9525">
            <a:noFill/>
            <a:miter lim="800000"/>
            <a:headEnd/>
            <a:tailEnd/>
          </a:ln>
          <a:effectLst/>
        </p:spPr>
        <p:txBody>
          <a:bodyPr wrap="none">
            <a:spAutoFit/>
          </a:bodyPr>
          <a:lstStyle/>
          <a:p>
            <a:r>
              <a:rPr lang="en-US" dirty="0" err="1">
                <a:solidFill>
                  <a:srgbClr val="FFFF00"/>
                </a:solidFill>
              </a:rPr>
              <a:t>Unmixing</a:t>
            </a:r>
            <a:endParaRPr lang="en-US" dirty="0">
              <a:solidFill>
                <a:srgbClr val="FFFF00"/>
              </a:solidFill>
            </a:endParaRPr>
          </a:p>
        </p:txBody>
      </p:sp>
      <p:sp>
        <p:nvSpPr>
          <p:cNvPr id="109581" name="Rectangle 13"/>
          <p:cNvSpPr>
            <a:spLocks noChangeArrowheads="1"/>
          </p:cNvSpPr>
          <p:nvPr/>
        </p:nvSpPr>
        <p:spPr bwMode="auto">
          <a:xfrm>
            <a:off x="228601" y="3200400"/>
            <a:ext cx="3657600" cy="3046988"/>
          </a:xfrm>
          <a:prstGeom prst="rect">
            <a:avLst/>
          </a:prstGeom>
          <a:noFill/>
          <a:ln w="9525">
            <a:noFill/>
            <a:miter lim="800000"/>
            <a:headEnd/>
            <a:tailEnd/>
          </a:ln>
          <a:effectLst/>
        </p:spPr>
        <p:txBody>
          <a:bodyPr wrap="square">
            <a:spAutoFit/>
          </a:bodyPr>
          <a:lstStyle/>
          <a:p>
            <a:r>
              <a:rPr lang="en-US" sz="1600" i="1" dirty="0" smtClean="0">
                <a:solidFill>
                  <a:srgbClr val="FFFF00"/>
                </a:solidFill>
              </a:rPr>
              <a:t>The </a:t>
            </a:r>
            <a:r>
              <a:rPr lang="en-US" sz="1600" i="1" dirty="0">
                <a:solidFill>
                  <a:srgbClr val="FFFF00"/>
                </a:solidFill>
              </a:rPr>
              <a:t>water in layer 1 must be </a:t>
            </a:r>
            <a:r>
              <a:rPr lang="en-US" sz="1600" i="1" dirty="0" err="1">
                <a:solidFill>
                  <a:srgbClr val="FFFF00"/>
                </a:solidFill>
              </a:rPr>
              <a:t>restratified</a:t>
            </a:r>
            <a:r>
              <a:rPr lang="en-US" sz="1600" i="1" dirty="0">
                <a:solidFill>
                  <a:srgbClr val="FFFF00"/>
                </a:solidFill>
              </a:rPr>
              <a:t> into two </a:t>
            </a:r>
            <a:r>
              <a:rPr lang="en-US" sz="1600" i="1" dirty="0" err="1">
                <a:solidFill>
                  <a:srgbClr val="FFFF00"/>
                </a:solidFill>
              </a:rPr>
              <a:t>sublayers</a:t>
            </a:r>
            <a:r>
              <a:rPr lang="en-US" sz="1600" i="1" dirty="0">
                <a:solidFill>
                  <a:srgbClr val="FFFF00"/>
                </a:solidFill>
              </a:rPr>
              <a:t> such </a:t>
            </a:r>
            <a:r>
              <a:rPr lang="en-US" sz="1600" i="1" dirty="0" smtClean="0">
                <a:solidFill>
                  <a:srgbClr val="FFFF00"/>
                </a:solidFill>
              </a:rPr>
              <a:t>that:</a:t>
            </a:r>
          </a:p>
          <a:p>
            <a:pPr marL="225425" indent="-225425">
              <a:buFont typeface="Arial" pitchFamily="34" charset="0"/>
              <a:buChar char="•"/>
            </a:pPr>
            <a:r>
              <a:rPr lang="en-US" sz="1600" i="1" dirty="0" smtClean="0">
                <a:solidFill>
                  <a:srgbClr val="FFFF00"/>
                </a:solidFill>
              </a:rPr>
              <a:t> </a:t>
            </a:r>
            <a:r>
              <a:rPr lang="en-US" sz="1600" i="1" dirty="0">
                <a:solidFill>
                  <a:srgbClr val="FFFF00"/>
                </a:solidFill>
              </a:rPr>
              <a:t>the density of the upper </a:t>
            </a:r>
            <a:r>
              <a:rPr lang="en-US" sz="1600" i="1" dirty="0" err="1">
                <a:solidFill>
                  <a:srgbClr val="FFFF00"/>
                </a:solidFill>
              </a:rPr>
              <a:t>sublayer</a:t>
            </a:r>
            <a:r>
              <a:rPr lang="en-US" sz="1600" i="1" dirty="0">
                <a:solidFill>
                  <a:srgbClr val="FFFF00"/>
                </a:solidFill>
              </a:rPr>
              <a:t> exactly equals the density of layer 0, </a:t>
            </a:r>
            <a:endParaRPr lang="en-US" sz="1600" i="1" dirty="0" smtClean="0">
              <a:solidFill>
                <a:srgbClr val="FFFF00"/>
              </a:solidFill>
            </a:endParaRPr>
          </a:p>
          <a:p>
            <a:pPr marL="225425" indent="-225425">
              <a:buFont typeface="Arial" pitchFamily="34" charset="0"/>
              <a:buChar char="•"/>
            </a:pPr>
            <a:r>
              <a:rPr lang="en-US" sz="1600" i="1" dirty="0" smtClean="0">
                <a:solidFill>
                  <a:srgbClr val="FFFF00"/>
                </a:solidFill>
              </a:rPr>
              <a:t>the </a:t>
            </a:r>
            <a:r>
              <a:rPr lang="en-US" sz="1600" i="1" dirty="0">
                <a:solidFill>
                  <a:srgbClr val="FFFF00"/>
                </a:solidFill>
              </a:rPr>
              <a:t>density of the lower </a:t>
            </a:r>
            <a:r>
              <a:rPr lang="en-US" sz="1600" i="1" dirty="0" err="1">
                <a:solidFill>
                  <a:srgbClr val="FFFF00"/>
                </a:solidFill>
              </a:rPr>
              <a:t>sublayer</a:t>
            </a:r>
            <a:r>
              <a:rPr lang="en-US" sz="1600" i="1" dirty="0">
                <a:solidFill>
                  <a:srgbClr val="FFFF00"/>
                </a:solidFill>
              </a:rPr>
              <a:t> is close to the desired reference </a:t>
            </a:r>
            <a:r>
              <a:rPr lang="en-US" sz="1600" i="1" dirty="0" smtClean="0">
                <a:solidFill>
                  <a:srgbClr val="FFFF00"/>
                </a:solidFill>
              </a:rPr>
              <a:t>density</a:t>
            </a:r>
          </a:p>
          <a:p>
            <a:pPr marL="225425" indent="-225425">
              <a:buFont typeface="Arial" pitchFamily="34" charset="0"/>
              <a:buChar char="•"/>
            </a:pPr>
            <a:r>
              <a:rPr lang="en-US" sz="1600" i="1" dirty="0" smtClean="0">
                <a:solidFill>
                  <a:srgbClr val="FFFF00"/>
                </a:solidFill>
              </a:rPr>
              <a:t>the </a:t>
            </a:r>
            <a:r>
              <a:rPr lang="en-US" sz="1600" i="1" dirty="0">
                <a:solidFill>
                  <a:srgbClr val="FFFF00"/>
                </a:solidFill>
              </a:rPr>
              <a:t>density averaged over the two </a:t>
            </a:r>
            <a:r>
              <a:rPr lang="en-US" sz="1600" i="1" dirty="0" err="1">
                <a:solidFill>
                  <a:srgbClr val="FFFF00"/>
                </a:solidFill>
              </a:rPr>
              <a:t>sublayers</a:t>
            </a:r>
            <a:r>
              <a:rPr lang="en-US" sz="1600" i="1" dirty="0">
                <a:solidFill>
                  <a:srgbClr val="FFFF00"/>
                </a:solidFill>
              </a:rPr>
              <a:t> equals the original layer </a:t>
            </a:r>
            <a:r>
              <a:rPr lang="en-US" sz="1600" i="1" dirty="0" smtClean="0">
                <a:solidFill>
                  <a:srgbClr val="FFFF00"/>
                </a:solidFill>
              </a:rPr>
              <a:t>density</a:t>
            </a:r>
            <a:endParaRPr lang="en-US" sz="1600" i="1" dirty="0">
              <a:solidFill>
                <a:srgbClr val="FFFF00"/>
              </a:solidFill>
            </a:endParaRPr>
          </a:p>
        </p:txBody>
      </p:sp>
      <p:pic>
        <p:nvPicPr>
          <p:cNvPr id="6147" name="Picture 3"/>
          <p:cNvPicPr>
            <a:picLocks noChangeAspect="1" noChangeArrowheads="1"/>
          </p:cNvPicPr>
          <p:nvPr/>
        </p:nvPicPr>
        <p:blipFill>
          <a:blip r:embed="rId7" cstate="print"/>
          <a:srcRect l="43295" t="30937" r="41471" b="45625"/>
          <a:stretch>
            <a:fillRect/>
          </a:stretch>
        </p:blipFill>
        <p:spPr bwMode="auto">
          <a:xfrm>
            <a:off x="5943600" y="3810000"/>
            <a:ext cx="2895600" cy="2784231"/>
          </a:xfrm>
          <a:prstGeom prst="rect">
            <a:avLst/>
          </a:prstGeom>
          <a:noFill/>
          <a:ln w="9525">
            <a:noFill/>
            <a:miter lim="800000"/>
            <a:headEnd/>
            <a:tailEnd/>
          </a:ln>
          <a:effectLst/>
        </p:spPr>
      </p:pic>
      <p:sp>
        <p:nvSpPr>
          <p:cNvPr id="10" name="TextBox 9"/>
          <p:cNvSpPr txBox="1"/>
          <p:nvPr/>
        </p:nvSpPr>
        <p:spPr>
          <a:xfrm>
            <a:off x="6477000" y="6581001"/>
            <a:ext cx="2362200" cy="276999"/>
          </a:xfrm>
          <a:prstGeom prst="rect">
            <a:avLst/>
          </a:prstGeom>
          <a:noFill/>
        </p:spPr>
        <p:txBody>
          <a:bodyPr wrap="square" rtlCol="0">
            <a:spAutoFit/>
          </a:bodyPr>
          <a:lstStyle/>
          <a:p>
            <a:r>
              <a:rPr lang="en-US" sz="1200" i="1" dirty="0" err="1" smtClean="0">
                <a:solidFill>
                  <a:schemeClr val="bg1"/>
                </a:solidFill>
              </a:rPr>
              <a:t>Bleck</a:t>
            </a:r>
            <a:r>
              <a:rPr lang="en-US" sz="1200" i="1" dirty="0" smtClean="0">
                <a:solidFill>
                  <a:schemeClr val="bg1"/>
                </a:solidFill>
              </a:rPr>
              <a:t>,</a:t>
            </a:r>
            <a:r>
              <a:rPr lang="en-US" sz="1200" dirty="0" smtClean="0">
                <a:solidFill>
                  <a:schemeClr val="bg1"/>
                </a:solidFill>
              </a:rPr>
              <a:t> Oc. </a:t>
            </a:r>
            <a:r>
              <a:rPr lang="en-US" sz="1200" dirty="0" err="1" smtClean="0">
                <a:solidFill>
                  <a:schemeClr val="bg1"/>
                </a:solidFill>
              </a:rPr>
              <a:t>Modelling</a:t>
            </a:r>
            <a:r>
              <a:rPr lang="en-US" sz="1200" dirty="0" smtClean="0">
                <a:solidFill>
                  <a:schemeClr val="bg1"/>
                </a:solidFill>
              </a:rPr>
              <a:t>, 2002</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095" y="1360909"/>
            <a:ext cx="4971427" cy="1538883"/>
          </a:xfrm>
          <a:prstGeom prst="rect">
            <a:avLst/>
          </a:prstGeom>
          <a:noFill/>
        </p:spPr>
        <p:txBody>
          <a:bodyPr wrap="square" lIns="0" tIns="0" rIns="0" bIns="0" rtlCol="0">
            <a:spAutoFit/>
          </a:bodyPr>
          <a:lstStyle/>
          <a:p>
            <a:r>
              <a:rPr lang="en-US" sz="2000" dirty="0" smtClean="0">
                <a:solidFill>
                  <a:srgbClr val="FFFF00"/>
                </a:solidFill>
              </a:rPr>
              <a:t>HYCOM Initialization:</a:t>
            </a:r>
          </a:p>
          <a:p>
            <a:pPr marL="177800" indent="-177800">
              <a:buFont typeface="Arial" pitchFamily="34" charset="0"/>
              <a:buChar char="•"/>
            </a:pPr>
            <a:r>
              <a:rPr lang="en-US" sz="2000" dirty="0" smtClean="0">
                <a:solidFill>
                  <a:schemeClr val="bg1"/>
                </a:solidFill>
                <a:latin typeface="Tahoma" pitchFamily="34" charset="0"/>
                <a:cs typeface="Tahoma" pitchFamily="34" charset="0"/>
              </a:rPr>
              <a:t>Climatology</a:t>
            </a:r>
          </a:p>
          <a:p>
            <a:r>
              <a:rPr lang="en-US" sz="2000" dirty="0" smtClean="0">
                <a:solidFill>
                  <a:srgbClr val="FFFF00"/>
                </a:solidFill>
                <a:latin typeface="Tahoma" pitchFamily="34" charset="0"/>
                <a:cs typeface="Tahoma" pitchFamily="34" charset="0"/>
              </a:rPr>
              <a:t>CICE initialization:</a:t>
            </a:r>
          </a:p>
          <a:p>
            <a:pPr marL="177800" indent="-177800">
              <a:buFont typeface="Arial" pitchFamily="34" charset="0"/>
              <a:buChar char="•"/>
            </a:pPr>
            <a:r>
              <a:rPr lang="en-US" sz="2000" dirty="0" smtClean="0">
                <a:solidFill>
                  <a:schemeClr val="bg1"/>
                </a:solidFill>
                <a:latin typeface="Tahoma" pitchFamily="34" charset="0"/>
                <a:cs typeface="Tahoma" pitchFamily="34" charset="0"/>
              </a:rPr>
              <a:t>3m ice where t &lt; </a:t>
            </a:r>
            <a:r>
              <a:rPr lang="en-US" sz="2000" dirty="0" err="1" smtClean="0">
                <a:solidFill>
                  <a:schemeClr val="bg1"/>
                </a:solidFill>
                <a:latin typeface="Tahoma" pitchFamily="34" charset="0"/>
                <a:cs typeface="Tahoma" pitchFamily="34" charset="0"/>
              </a:rPr>
              <a:t>t</a:t>
            </a:r>
            <a:r>
              <a:rPr lang="en-US" sz="2000" baseline="-25000" dirty="0" err="1" smtClean="0">
                <a:solidFill>
                  <a:schemeClr val="bg1"/>
                </a:solidFill>
                <a:latin typeface="Tahoma" pitchFamily="34" charset="0"/>
                <a:cs typeface="Tahoma" pitchFamily="34" charset="0"/>
              </a:rPr>
              <a:t>freezing</a:t>
            </a:r>
            <a:endParaRPr lang="en-US" sz="2000" dirty="0" smtClean="0">
              <a:solidFill>
                <a:schemeClr val="bg1"/>
              </a:solidFill>
              <a:latin typeface="Tahoma" pitchFamily="34" charset="0"/>
              <a:cs typeface="Tahoma" pitchFamily="34" charset="0"/>
            </a:endParaRPr>
          </a:p>
          <a:p>
            <a:r>
              <a:rPr lang="en-US" sz="2000" dirty="0" smtClean="0">
                <a:solidFill>
                  <a:schemeClr val="accent2">
                    <a:lumMod val="25000"/>
                  </a:schemeClr>
                </a:solidFill>
                <a:latin typeface="Tahoma" pitchFamily="34" charset="0"/>
                <a:cs typeface="Tahoma" pitchFamily="34" charset="0"/>
              </a:rPr>
              <a:t>  </a:t>
            </a:r>
          </a:p>
        </p:txBody>
      </p:sp>
      <p:sp>
        <p:nvSpPr>
          <p:cNvPr id="5" name="Rectangle 4"/>
          <p:cNvSpPr/>
          <p:nvPr/>
        </p:nvSpPr>
        <p:spPr>
          <a:xfrm>
            <a:off x="132862" y="4718394"/>
            <a:ext cx="6463323" cy="1631216"/>
          </a:xfrm>
          <a:prstGeom prst="rect">
            <a:avLst/>
          </a:prstGeom>
        </p:spPr>
        <p:txBody>
          <a:bodyPr wrap="square">
            <a:spAutoFit/>
          </a:bodyPr>
          <a:lstStyle/>
          <a:p>
            <a:r>
              <a:rPr lang="en-US" sz="2000" dirty="0" smtClean="0">
                <a:solidFill>
                  <a:schemeClr val="bg1"/>
                </a:solidFill>
                <a:latin typeface="Tahoma" pitchFamily="34" charset="0"/>
                <a:cs typeface="Tahoma" pitchFamily="34" charset="0"/>
              </a:rPr>
              <a:t>Atmospheric forcing:      3 hourly NOGAPS 0.5˚ fields</a:t>
            </a:r>
          </a:p>
          <a:p>
            <a:r>
              <a:rPr lang="en-US" sz="2000" dirty="0" smtClean="0">
                <a:solidFill>
                  <a:schemeClr val="bg1"/>
                </a:solidFill>
                <a:latin typeface="Tahoma" pitchFamily="34" charset="0"/>
                <a:cs typeface="Tahoma" pitchFamily="34" charset="0"/>
              </a:rPr>
              <a:t>Lateral OBs:                  relaxation to T/S climatology</a:t>
            </a:r>
          </a:p>
          <a:p>
            <a:r>
              <a:rPr lang="en-US" sz="2000" dirty="0" smtClean="0">
                <a:solidFill>
                  <a:schemeClr val="bg1"/>
                </a:solidFill>
                <a:latin typeface="Tahoma" pitchFamily="34" charset="0"/>
                <a:cs typeface="Tahoma" pitchFamily="34" charset="0"/>
              </a:rPr>
              <a:t>Rivers:		     	    climatology</a:t>
            </a:r>
          </a:p>
          <a:p>
            <a:r>
              <a:rPr lang="en-US" sz="2000" dirty="0" err="1" smtClean="0">
                <a:solidFill>
                  <a:schemeClr val="bg1"/>
                </a:solidFill>
                <a:latin typeface="Tahoma" pitchFamily="34" charset="0"/>
                <a:cs typeface="Tahoma" pitchFamily="34" charset="0"/>
              </a:rPr>
              <a:t>Barotropic</a:t>
            </a:r>
            <a:r>
              <a:rPr lang="en-US" sz="2000" dirty="0" smtClean="0">
                <a:solidFill>
                  <a:schemeClr val="bg1"/>
                </a:solidFill>
                <a:latin typeface="Tahoma" pitchFamily="34" charset="0"/>
                <a:cs typeface="Tahoma" pitchFamily="34" charset="0"/>
              </a:rPr>
              <a:t>/</a:t>
            </a:r>
            <a:r>
              <a:rPr lang="en-US" sz="2000" dirty="0" err="1" smtClean="0">
                <a:solidFill>
                  <a:schemeClr val="bg1"/>
                </a:solidFill>
                <a:latin typeface="Tahoma" pitchFamily="34" charset="0"/>
                <a:cs typeface="Tahoma" pitchFamily="34" charset="0"/>
              </a:rPr>
              <a:t>barocl</a:t>
            </a:r>
            <a:r>
              <a:rPr lang="en-US" sz="2000" dirty="0" smtClean="0">
                <a:solidFill>
                  <a:schemeClr val="bg1"/>
                </a:solidFill>
                <a:latin typeface="Tahoma" pitchFamily="34" charset="0"/>
                <a:cs typeface="Tahoma" pitchFamily="34" charset="0"/>
              </a:rPr>
              <a:t> ∆t:      20 s/360 s</a:t>
            </a:r>
          </a:p>
          <a:p>
            <a:r>
              <a:rPr lang="en-US" sz="2000" dirty="0" smtClean="0">
                <a:solidFill>
                  <a:schemeClr val="bg1"/>
                </a:solidFill>
                <a:latin typeface="Tahoma" pitchFamily="34" charset="0"/>
                <a:cs typeface="Tahoma" pitchFamily="34" charset="0"/>
              </a:rPr>
              <a:t>CICE ∆t:                       1800 s </a:t>
            </a:r>
            <a:endParaRPr lang="en-US" sz="2000" dirty="0">
              <a:solidFill>
                <a:schemeClr val="bg1"/>
              </a:solidFill>
              <a:latin typeface="Tahoma" pitchFamily="34" charset="0"/>
              <a:cs typeface="Tahoma" pitchFamily="34" charset="0"/>
            </a:endParaRPr>
          </a:p>
        </p:txBody>
      </p:sp>
      <p:sp>
        <p:nvSpPr>
          <p:cNvPr id="6" name="Rectangle 5"/>
          <p:cNvSpPr/>
          <p:nvPr/>
        </p:nvSpPr>
        <p:spPr>
          <a:xfrm>
            <a:off x="132862" y="2755311"/>
            <a:ext cx="3752662" cy="1015663"/>
          </a:xfrm>
          <a:prstGeom prst="rect">
            <a:avLst/>
          </a:prstGeom>
        </p:spPr>
        <p:txBody>
          <a:bodyPr wrap="square">
            <a:spAutoFit/>
          </a:bodyPr>
          <a:lstStyle/>
          <a:p>
            <a:r>
              <a:rPr lang="en-US" sz="2000" dirty="0" smtClean="0">
                <a:solidFill>
                  <a:srgbClr val="FFFF00"/>
                </a:solidFill>
                <a:latin typeface="Tahoma" pitchFamily="34" charset="0"/>
                <a:cs typeface="Tahoma" pitchFamily="34" charset="0"/>
              </a:rPr>
              <a:t>HYCOM/CICE Spin-up:</a:t>
            </a:r>
          </a:p>
          <a:p>
            <a:pPr marL="177800" indent="-177800">
              <a:buFont typeface="Arial" pitchFamily="34" charset="0"/>
              <a:buChar char="•"/>
            </a:pPr>
            <a:r>
              <a:rPr lang="en-US" sz="2000" dirty="0" smtClean="0">
                <a:solidFill>
                  <a:schemeClr val="bg1"/>
                </a:solidFill>
                <a:latin typeface="Tahoma" pitchFamily="34" charset="0"/>
                <a:cs typeface="Tahoma" pitchFamily="34" charset="0"/>
              </a:rPr>
              <a:t>1-year run with climatology  </a:t>
            </a:r>
          </a:p>
          <a:p>
            <a:pPr marL="177800" indent="-177800">
              <a:buFont typeface="Arial" pitchFamily="34" charset="0"/>
              <a:buChar char="•"/>
            </a:pPr>
            <a:r>
              <a:rPr lang="en-US" sz="2000" dirty="0" smtClean="0">
                <a:solidFill>
                  <a:schemeClr val="bg1"/>
                </a:solidFill>
                <a:latin typeface="Tahoma" pitchFamily="34" charset="0"/>
                <a:cs typeface="Tahoma" pitchFamily="34" charset="0"/>
              </a:rPr>
              <a:t>5-year run with 2003 forcing</a:t>
            </a:r>
            <a:endParaRPr lang="en-US" sz="2000" dirty="0">
              <a:solidFill>
                <a:schemeClr val="bg1"/>
              </a:solidFill>
            </a:endParaRPr>
          </a:p>
        </p:txBody>
      </p:sp>
      <p:sp>
        <p:nvSpPr>
          <p:cNvPr id="8" name="TextBox 7"/>
          <p:cNvSpPr txBox="1"/>
          <p:nvPr/>
        </p:nvSpPr>
        <p:spPr>
          <a:xfrm>
            <a:off x="1675097" y="4189046"/>
            <a:ext cx="3139180" cy="430887"/>
          </a:xfrm>
          <a:prstGeom prst="rect">
            <a:avLst/>
          </a:prstGeom>
          <a:noFill/>
        </p:spPr>
        <p:txBody>
          <a:bodyPr wrap="square" lIns="0" tIns="0" rIns="0" bIns="0" rtlCol="0">
            <a:spAutoFit/>
          </a:bodyPr>
          <a:lstStyle/>
          <a:p>
            <a:r>
              <a:rPr lang="en-US" sz="2800" dirty="0" smtClean="0">
                <a:solidFill>
                  <a:srgbClr val="FFFF00"/>
                </a:solidFill>
              </a:rPr>
              <a:t>Model Runs:</a:t>
            </a:r>
          </a:p>
        </p:txBody>
      </p:sp>
      <p:sp>
        <p:nvSpPr>
          <p:cNvPr id="12" name="TextBox 11"/>
          <p:cNvSpPr txBox="1"/>
          <p:nvPr/>
        </p:nvSpPr>
        <p:spPr>
          <a:xfrm>
            <a:off x="5861539" y="890956"/>
            <a:ext cx="3282461" cy="1384995"/>
          </a:xfrm>
          <a:prstGeom prst="rect">
            <a:avLst/>
          </a:prstGeom>
          <a:noFill/>
        </p:spPr>
        <p:txBody>
          <a:bodyPr wrap="square" lIns="0" tIns="0" rIns="0" bIns="0" rtlCol="0">
            <a:spAutoFit/>
          </a:bodyPr>
          <a:lstStyle/>
          <a:p>
            <a:r>
              <a:rPr lang="en-US" sz="1800" dirty="0" smtClean="0">
                <a:solidFill>
                  <a:srgbClr val="FFFF99"/>
                </a:solidFill>
              </a:rPr>
              <a:t>1) Realistic Topography (“RT”)</a:t>
            </a:r>
          </a:p>
          <a:p>
            <a:r>
              <a:rPr lang="en-US" sz="1800" dirty="0" smtClean="0">
                <a:solidFill>
                  <a:srgbClr val="FFFF99"/>
                </a:solidFill>
              </a:rPr>
              <a:t>2) RT, closed Bering Strait</a:t>
            </a:r>
          </a:p>
          <a:p>
            <a:r>
              <a:rPr lang="en-US" sz="1800" dirty="0" smtClean="0">
                <a:solidFill>
                  <a:srgbClr val="FFFF99"/>
                </a:solidFill>
              </a:rPr>
              <a:t>3) RT, closed CAA</a:t>
            </a:r>
          </a:p>
          <a:p>
            <a:r>
              <a:rPr lang="en-US" sz="1800" dirty="0" smtClean="0">
                <a:solidFill>
                  <a:srgbClr val="FFFF99"/>
                </a:solidFill>
              </a:rPr>
              <a:t>4) RT, isolated Kara Sea</a:t>
            </a:r>
          </a:p>
          <a:p>
            <a:r>
              <a:rPr lang="en-US" sz="1800" dirty="0" smtClean="0">
                <a:solidFill>
                  <a:srgbClr val="FFFF99"/>
                </a:solidFill>
              </a:rPr>
              <a:t>5) ST (replicated NRL test run)</a:t>
            </a:r>
          </a:p>
        </p:txBody>
      </p:sp>
      <p:grpSp>
        <p:nvGrpSpPr>
          <p:cNvPr id="2" name="Group 15"/>
          <p:cNvGrpSpPr/>
          <p:nvPr/>
        </p:nvGrpSpPr>
        <p:grpSpPr>
          <a:xfrm>
            <a:off x="6494583" y="2463358"/>
            <a:ext cx="2751378" cy="4284961"/>
            <a:chOff x="6424245" y="603296"/>
            <a:chExt cx="2751378" cy="4284961"/>
          </a:xfrm>
        </p:grpSpPr>
        <p:grpSp>
          <p:nvGrpSpPr>
            <p:cNvPr id="4" name="Group 8"/>
            <p:cNvGrpSpPr/>
            <p:nvPr/>
          </p:nvGrpSpPr>
          <p:grpSpPr>
            <a:xfrm>
              <a:off x="6424245" y="603296"/>
              <a:ext cx="2602523" cy="4284961"/>
              <a:chOff x="99594" y="1033101"/>
              <a:chExt cx="3485584" cy="5738889"/>
            </a:xfrm>
          </p:grpSpPr>
          <p:pic>
            <p:nvPicPr>
              <p:cNvPr id="10" name="Picture 9" descr="ARCc072-040_bath.jpg"/>
              <p:cNvPicPr>
                <a:picLocks noChangeAspect="1"/>
              </p:cNvPicPr>
              <p:nvPr/>
            </p:nvPicPr>
            <p:blipFill>
              <a:blip r:embed="rId3" cstate="print"/>
              <a:srcRect l="11584" t="6469" r="10000" b="7459"/>
              <a:stretch>
                <a:fillRect/>
              </a:stretch>
            </p:blipFill>
            <p:spPr>
              <a:xfrm>
                <a:off x="99594" y="1033101"/>
                <a:ext cx="3485584" cy="5738889"/>
              </a:xfrm>
              <a:prstGeom prst="rect">
                <a:avLst/>
              </a:prstGeom>
            </p:spPr>
          </p:pic>
          <p:pic>
            <p:nvPicPr>
              <p:cNvPr id="11" name="Picture 10" descr="ARCc072-040_bath.jpg"/>
              <p:cNvPicPr>
                <a:picLocks noChangeAspect="1"/>
              </p:cNvPicPr>
              <p:nvPr/>
            </p:nvPicPr>
            <p:blipFill>
              <a:blip r:embed="rId3" cstate="print"/>
              <a:srcRect t="92299"/>
              <a:stretch>
                <a:fillRect/>
              </a:stretch>
            </p:blipFill>
            <p:spPr>
              <a:xfrm>
                <a:off x="208224" y="1130588"/>
                <a:ext cx="2571189" cy="297002"/>
              </a:xfrm>
              <a:prstGeom prst="rect">
                <a:avLst/>
              </a:prstGeom>
            </p:spPr>
          </p:pic>
        </p:grpSp>
        <p:sp>
          <p:nvSpPr>
            <p:cNvPr id="13" name="TextBox 12"/>
            <p:cNvSpPr txBox="1"/>
            <p:nvPr/>
          </p:nvSpPr>
          <p:spPr>
            <a:xfrm>
              <a:off x="6650892" y="1586524"/>
              <a:ext cx="1031631" cy="369332"/>
            </a:xfrm>
            <a:prstGeom prst="rect">
              <a:avLst/>
            </a:prstGeom>
            <a:noFill/>
          </p:spPr>
          <p:txBody>
            <a:bodyPr wrap="square" lIns="0" tIns="0" rIns="0" bIns="0" rtlCol="0">
              <a:spAutoFit/>
            </a:bodyPr>
            <a:lstStyle/>
            <a:p>
              <a:pPr algn="ctr"/>
              <a:r>
                <a:rPr lang="en-US" sz="1200" dirty="0" smtClean="0">
                  <a:solidFill>
                    <a:srgbClr val="FF0000"/>
                  </a:solidFill>
                </a:rPr>
                <a:t>Bering</a:t>
              </a:r>
            </a:p>
            <a:p>
              <a:pPr algn="ctr"/>
              <a:r>
                <a:rPr lang="en-US" sz="1200" dirty="0" smtClean="0">
                  <a:solidFill>
                    <a:srgbClr val="FF0000"/>
                  </a:solidFill>
                </a:rPr>
                <a:t>Strait</a:t>
              </a:r>
            </a:p>
          </p:txBody>
        </p:sp>
        <p:sp>
          <p:nvSpPr>
            <p:cNvPr id="14" name="TextBox 13"/>
            <p:cNvSpPr txBox="1"/>
            <p:nvPr/>
          </p:nvSpPr>
          <p:spPr>
            <a:xfrm>
              <a:off x="6654799" y="2676771"/>
              <a:ext cx="1031631" cy="184666"/>
            </a:xfrm>
            <a:prstGeom prst="rect">
              <a:avLst/>
            </a:prstGeom>
            <a:noFill/>
          </p:spPr>
          <p:txBody>
            <a:bodyPr wrap="square" lIns="0" tIns="0" rIns="0" bIns="0" rtlCol="0">
              <a:spAutoFit/>
            </a:bodyPr>
            <a:lstStyle/>
            <a:p>
              <a:pPr algn="ctr"/>
              <a:r>
                <a:rPr lang="en-US" sz="1200" b="1" dirty="0" smtClean="0">
                  <a:solidFill>
                    <a:srgbClr val="FF0000"/>
                  </a:solidFill>
                </a:rPr>
                <a:t>CAA</a:t>
              </a:r>
            </a:p>
          </p:txBody>
        </p:sp>
        <p:sp>
          <p:nvSpPr>
            <p:cNvPr id="15" name="TextBox 14"/>
            <p:cNvSpPr txBox="1"/>
            <p:nvPr/>
          </p:nvSpPr>
          <p:spPr>
            <a:xfrm rot="1957792">
              <a:off x="8143992" y="2700217"/>
              <a:ext cx="1031631" cy="184666"/>
            </a:xfrm>
            <a:prstGeom prst="rect">
              <a:avLst/>
            </a:prstGeom>
            <a:noFill/>
          </p:spPr>
          <p:txBody>
            <a:bodyPr wrap="square" lIns="0" tIns="0" rIns="0" bIns="0" rtlCol="0">
              <a:spAutoFit/>
            </a:bodyPr>
            <a:lstStyle/>
            <a:p>
              <a:pPr algn="ctr"/>
              <a:r>
                <a:rPr lang="en-US" sz="1200" dirty="0" smtClean="0">
                  <a:solidFill>
                    <a:srgbClr val="FF0000"/>
                  </a:solidFill>
                </a:rPr>
                <a:t>Kara Sea</a:t>
              </a:r>
            </a:p>
          </p:txBody>
        </p:sp>
      </p:grpSp>
      <p:sp>
        <p:nvSpPr>
          <p:cNvPr id="17" name="Rectangle 16"/>
          <p:cNvSpPr/>
          <p:nvPr/>
        </p:nvSpPr>
        <p:spPr bwMode="auto">
          <a:xfrm>
            <a:off x="7510585" y="3438769"/>
            <a:ext cx="296984" cy="101600"/>
          </a:xfrm>
          <a:prstGeom prst="rect">
            <a:avLst/>
          </a:prstGeom>
          <a:solidFill>
            <a:srgbClr val="FF0000"/>
          </a:solidFill>
          <a:ln w="6350">
            <a:solidFill>
              <a:schemeClr val="accent4"/>
            </a:solidFill>
            <a:round/>
            <a:headEnd/>
            <a:tailEnd/>
          </a:ln>
        </p:spPr>
        <p:txBody>
          <a:bodyPr wrap="square" lIns="0" tIns="0" rIns="0" bIns="0" rtlCol="0" anchor="ctr">
            <a:noAutofit/>
          </a:bodyPr>
          <a:lstStyle/>
          <a:p>
            <a:pPr algn="ctr"/>
            <a:endParaRPr lang="en-US"/>
          </a:p>
        </p:txBody>
      </p:sp>
      <p:grpSp>
        <p:nvGrpSpPr>
          <p:cNvPr id="7" name="Group 23"/>
          <p:cNvGrpSpPr/>
          <p:nvPr/>
        </p:nvGrpSpPr>
        <p:grpSpPr>
          <a:xfrm>
            <a:off x="7225581" y="4839470"/>
            <a:ext cx="526744" cy="296984"/>
            <a:chOff x="7225581" y="4839470"/>
            <a:chExt cx="526744" cy="296984"/>
          </a:xfrm>
        </p:grpSpPr>
        <p:sp>
          <p:nvSpPr>
            <p:cNvPr id="18" name="Rectangle 17"/>
            <p:cNvSpPr/>
            <p:nvPr/>
          </p:nvSpPr>
          <p:spPr bwMode="auto">
            <a:xfrm rot="19370985">
              <a:off x="7225581" y="4961401"/>
              <a:ext cx="296984" cy="76567"/>
            </a:xfrm>
            <a:prstGeom prst="rect">
              <a:avLst/>
            </a:prstGeom>
            <a:solidFill>
              <a:srgbClr val="FF0000"/>
            </a:solidFill>
            <a:ln w="6350">
              <a:solidFill>
                <a:schemeClr val="accent4"/>
              </a:solidFill>
              <a:round/>
              <a:headEnd/>
              <a:tailEnd/>
            </a:ln>
          </p:spPr>
          <p:txBody>
            <a:bodyPr wrap="square" lIns="0" tIns="0" rIns="0" bIns="0" rtlCol="0" anchor="ctr">
              <a:noAutofit/>
            </a:bodyPr>
            <a:lstStyle/>
            <a:p>
              <a:pPr algn="ctr"/>
              <a:endParaRPr lang="en-US"/>
            </a:p>
          </p:txBody>
        </p:sp>
        <p:sp>
          <p:nvSpPr>
            <p:cNvPr id="19" name="Rectangle 18"/>
            <p:cNvSpPr/>
            <p:nvPr/>
          </p:nvSpPr>
          <p:spPr bwMode="auto">
            <a:xfrm rot="3267604">
              <a:off x="7565550" y="4949678"/>
              <a:ext cx="296984" cy="76567"/>
            </a:xfrm>
            <a:prstGeom prst="rect">
              <a:avLst/>
            </a:prstGeom>
            <a:solidFill>
              <a:srgbClr val="FF0000"/>
            </a:solidFill>
            <a:ln w="6350">
              <a:solidFill>
                <a:schemeClr val="accent4"/>
              </a:solidFill>
              <a:round/>
              <a:headEnd/>
              <a:tailEnd/>
            </a:ln>
          </p:spPr>
          <p:txBody>
            <a:bodyPr wrap="square" lIns="0" tIns="0" rIns="0" bIns="0" rtlCol="0" anchor="ctr">
              <a:noAutofit/>
            </a:bodyPr>
            <a:lstStyle/>
            <a:p>
              <a:pPr algn="ctr"/>
              <a:endParaRPr lang="en-US"/>
            </a:p>
          </p:txBody>
        </p:sp>
      </p:grpSp>
      <p:grpSp>
        <p:nvGrpSpPr>
          <p:cNvPr id="9" name="Group 22"/>
          <p:cNvGrpSpPr/>
          <p:nvPr/>
        </p:nvGrpSpPr>
        <p:grpSpPr>
          <a:xfrm>
            <a:off x="8440615" y="4826000"/>
            <a:ext cx="674023" cy="214923"/>
            <a:chOff x="8440615" y="4826000"/>
            <a:chExt cx="674023" cy="214923"/>
          </a:xfrm>
        </p:grpSpPr>
        <p:sp>
          <p:nvSpPr>
            <p:cNvPr id="20" name="Rectangle 19"/>
            <p:cNvSpPr/>
            <p:nvPr/>
          </p:nvSpPr>
          <p:spPr bwMode="auto">
            <a:xfrm rot="19370985">
              <a:off x="8916110" y="4960015"/>
              <a:ext cx="198528" cy="66820"/>
            </a:xfrm>
            <a:prstGeom prst="rect">
              <a:avLst/>
            </a:prstGeom>
            <a:solidFill>
              <a:srgbClr val="FF0000"/>
            </a:solidFill>
            <a:ln w="6350">
              <a:solidFill>
                <a:schemeClr val="accent4"/>
              </a:solidFill>
              <a:round/>
              <a:headEnd/>
              <a:tailEnd/>
            </a:ln>
          </p:spPr>
          <p:txBody>
            <a:bodyPr wrap="square" lIns="0" tIns="0" rIns="0" bIns="0" rtlCol="0" anchor="ctr">
              <a:noAutofit/>
            </a:bodyPr>
            <a:lstStyle/>
            <a:p>
              <a:pPr algn="ctr"/>
              <a:endParaRPr lang="en-US"/>
            </a:p>
          </p:txBody>
        </p:sp>
        <p:sp>
          <p:nvSpPr>
            <p:cNvPr id="22" name="Freeform 21"/>
            <p:cNvSpPr/>
            <p:nvPr/>
          </p:nvSpPr>
          <p:spPr bwMode="auto">
            <a:xfrm>
              <a:off x="8440615" y="4826000"/>
              <a:ext cx="328247" cy="214923"/>
            </a:xfrm>
            <a:custGeom>
              <a:avLst/>
              <a:gdLst>
                <a:gd name="connsiteX0" fmla="*/ 0 w 328247"/>
                <a:gd name="connsiteY0" fmla="*/ 214923 h 214923"/>
                <a:gd name="connsiteX1" fmla="*/ 70339 w 328247"/>
                <a:gd name="connsiteY1" fmla="*/ 128954 h 214923"/>
                <a:gd name="connsiteX2" fmla="*/ 125047 w 328247"/>
                <a:gd name="connsiteY2" fmla="*/ 27354 h 214923"/>
                <a:gd name="connsiteX3" fmla="*/ 195385 w 328247"/>
                <a:gd name="connsiteY3" fmla="*/ 3908 h 214923"/>
                <a:gd name="connsiteX4" fmla="*/ 289170 w 328247"/>
                <a:gd name="connsiteY4" fmla="*/ 3908 h 214923"/>
                <a:gd name="connsiteX5" fmla="*/ 328247 w 328247"/>
                <a:gd name="connsiteY5" fmla="*/ 3908 h 21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247" h="214923">
                  <a:moveTo>
                    <a:pt x="0" y="214923"/>
                  </a:moveTo>
                  <a:cubicBezTo>
                    <a:pt x="24749" y="187569"/>
                    <a:pt x="49498" y="160216"/>
                    <a:pt x="70339" y="128954"/>
                  </a:cubicBezTo>
                  <a:cubicBezTo>
                    <a:pt x="91180" y="97693"/>
                    <a:pt x="104206" y="48195"/>
                    <a:pt x="125047" y="27354"/>
                  </a:cubicBezTo>
                  <a:cubicBezTo>
                    <a:pt x="145888" y="6513"/>
                    <a:pt x="168031" y="7816"/>
                    <a:pt x="195385" y="3908"/>
                  </a:cubicBezTo>
                  <a:cubicBezTo>
                    <a:pt x="222739" y="0"/>
                    <a:pt x="289170" y="3908"/>
                    <a:pt x="289170" y="3908"/>
                  </a:cubicBezTo>
                  <a:lnTo>
                    <a:pt x="328247" y="3908"/>
                  </a:lnTo>
                </a:path>
              </a:pathLst>
            </a:custGeom>
            <a:noFill/>
            <a:ln w="57150" cap="flat" cmpd="sng" algn="ctr">
              <a:solidFill>
                <a:srgbClr val="FF0000">
                  <a:alpha val="38000"/>
                </a:srgbClr>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Georgia" pitchFamily="18" charset="0"/>
              </a:endParaRPr>
            </a:p>
          </p:txBody>
        </p:sp>
      </p:grpSp>
      <p:pic>
        <p:nvPicPr>
          <p:cNvPr id="25" name="Picture 24" descr="ARCc072-060_bath.jpg"/>
          <p:cNvPicPr>
            <a:picLocks noChangeAspect="1"/>
          </p:cNvPicPr>
          <p:nvPr/>
        </p:nvPicPr>
        <p:blipFill>
          <a:blip r:embed="rId4" cstate="print"/>
          <a:srcRect l="12376" t="6337" r="10396" b="7591"/>
          <a:stretch>
            <a:fillRect/>
          </a:stretch>
        </p:blipFill>
        <p:spPr>
          <a:xfrm>
            <a:off x="6510215" y="2457952"/>
            <a:ext cx="2618155" cy="4271094"/>
          </a:xfrm>
          <a:prstGeom prst="rect">
            <a:avLst/>
          </a:prstGeom>
        </p:spPr>
      </p:pic>
      <p:sp>
        <p:nvSpPr>
          <p:cNvPr id="26" name="Rectangle 25"/>
          <p:cNvSpPr/>
          <p:nvPr/>
        </p:nvSpPr>
        <p:spPr>
          <a:xfrm>
            <a:off x="0" y="817379"/>
            <a:ext cx="5150338" cy="461665"/>
          </a:xfrm>
          <a:prstGeom prst="rect">
            <a:avLst/>
          </a:prstGeom>
        </p:spPr>
        <p:txBody>
          <a:bodyPr wrap="square">
            <a:spAutoFit/>
          </a:bodyPr>
          <a:lstStyle/>
          <a:p>
            <a:pPr algn="ctr"/>
            <a:r>
              <a:rPr lang="en-US" dirty="0" smtClean="0">
                <a:solidFill>
                  <a:schemeClr val="bg1"/>
                </a:solidFill>
              </a:rPr>
              <a:t>ARCc0.72, 2003-2009, (COAPS):</a:t>
            </a:r>
          </a:p>
        </p:txBody>
      </p:sp>
      <p:sp>
        <p:nvSpPr>
          <p:cNvPr id="24" name="Text Box 8"/>
          <p:cNvSpPr txBox="1">
            <a:spLocks noChangeArrowheads="1"/>
          </p:cNvSpPr>
          <p:nvPr/>
        </p:nvSpPr>
        <p:spPr bwMode="auto">
          <a:xfrm>
            <a:off x="762000" y="178713"/>
            <a:ext cx="7620000" cy="523220"/>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28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ARCc0.72 Sensitivity Experiments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000" fill="hold"/>
                                        <p:tgtEl>
                                          <p:spTgt spid="25"/>
                                        </p:tgtEl>
                                        <p:attrNameLst>
                                          <p:attrName>ppt_x</p:attrName>
                                        </p:attrNameLst>
                                      </p:cBhvr>
                                      <p:tavLst>
                                        <p:tav tm="0">
                                          <p:val>
                                            <p:strVal val="#ppt_x"/>
                                          </p:val>
                                        </p:tav>
                                        <p:tav tm="100000">
                                          <p:val>
                                            <p:strVal val="#ppt_x"/>
                                          </p:val>
                                        </p:tav>
                                      </p:tavLst>
                                    </p:anim>
                                    <p:anim calcmode="lin" valueType="num">
                                      <p:cBhvr additive="base">
                                        <p:cTn id="32" dur="10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C:\Users\dmitry\Documents\Dmitry\My_papers\2011-AOMIP\fig\Fig_TS200annual\040_2006annual_t_0200.jpg"/>
          <p:cNvPicPr>
            <a:picLocks noChangeAspect="1" noChangeArrowheads="1"/>
          </p:cNvPicPr>
          <p:nvPr/>
        </p:nvPicPr>
        <p:blipFill>
          <a:blip r:embed="rId3" cstate="print"/>
          <a:srcRect/>
          <a:stretch>
            <a:fillRect/>
          </a:stretch>
        </p:blipFill>
        <p:spPr bwMode="auto">
          <a:xfrm>
            <a:off x="3048000" y="1905000"/>
            <a:ext cx="2960751" cy="3829431"/>
          </a:xfrm>
          <a:prstGeom prst="rect">
            <a:avLst/>
          </a:prstGeom>
          <a:noFill/>
        </p:spPr>
      </p:pic>
      <p:pic>
        <p:nvPicPr>
          <p:cNvPr id="122888" name="Picture 8" descr="C:\Users\dmitry\Documents\Dmitry\My_papers\2011-AOMIP\fig\Fig_TS200annual\GDEM_03mnth_T_0200.jpg"/>
          <p:cNvPicPr>
            <a:picLocks noChangeAspect="1" noChangeArrowheads="1"/>
          </p:cNvPicPr>
          <p:nvPr/>
        </p:nvPicPr>
        <p:blipFill>
          <a:blip r:embed="rId4" cstate="print"/>
          <a:srcRect t="3444"/>
          <a:stretch>
            <a:fillRect/>
          </a:stretch>
        </p:blipFill>
        <p:spPr bwMode="auto">
          <a:xfrm>
            <a:off x="6117496" y="2017454"/>
            <a:ext cx="2960751" cy="3697546"/>
          </a:xfrm>
          <a:prstGeom prst="rect">
            <a:avLst/>
          </a:prstGeom>
          <a:noFill/>
        </p:spPr>
      </p:pic>
      <p:sp>
        <p:nvSpPr>
          <p:cNvPr id="18" name="TextBox 17"/>
          <p:cNvSpPr txBox="1"/>
          <p:nvPr/>
        </p:nvSpPr>
        <p:spPr>
          <a:xfrm>
            <a:off x="0" y="1219200"/>
            <a:ext cx="2590800" cy="646331"/>
          </a:xfrm>
          <a:prstGeom prst="rect">
            <a:avLst/>
          </a:prstGeom>
          <a:noFill/>
        </p:spPr>
        <p:txBody>
          <a:bodyPr wrap="square" rtlCol="0">
            <a:spAutoFit/>
          </a:bodyPr>
          <a:lstStyle/>
          <a:p>
            <a:pPr algn="ctr"/>
            <a:r>
              <a:rPr lang="en-US" dirty="0" smtClean="0">
                <a:solidFill>
                  <a:schemeClr val="bg1"/>
                </a:solidFill>
              </a:rPr>
              <a:t>Test Run with Simplified Topography</a:t>
            </a:r>
            <a:endParaRPr lang="en-US" dirty="0">
              <a:solidFill>
                <a:schemeClr val="bg1"/>
              </a:solidFill>
            </a:endParaRPr>
          </a:p>
        </p:txBody>
      </p:sp>
      <p:sp>
        <p:nvSpPr>
          <p:cNvPr id="19" name="TextBox 18"/>
          <p:cNvSpPr txBox="1"/>
          <p:nvPr/>
        </p:nvSpPr>
        <p:spPr>
          <a:xfrm>
            <a:off x="3200400" y="1371600"/>
            <a:ext cx="2590800" cy="369332"/>
          </a:xfrm>
          <a:prstGeom prst="rect">
            <a:avLst/>
          </a:prstGeom>
          <a:noFill/>
        </p:spPr>
        <p:txBody>
          <a:bodyPr wrap="square" rtlCol="0">
            <a:spAutoFit/>
          </a:bodyPr>
          <a:lstStyle/>
          <a:p>
            <a:pPr algn="ctr"/>
            <a:r>
              <a:rPr lang="en-US" dirty="0" smtClean="0">
                <a:solidFill>
                  <a:schemeClr val="bg1"/>
                </a:solidFill>
              </a:rPr>
              <a:t>Realistic Topography</a:t>
            </a:r>
            <a:endParaRPr lang="en-US" dirty="0">
              <a:solidFill>
                <a:schemeClr val="bg1"/>
              </a:solidFill>
            </a:endParaRPr>
          </a:p>
        </p:txBody>
      </p:sp>
      <p:sp>
        <p:nvSpPr>
          <p:cNvPr id="20" name="TextBox 19"/>
          <p:cNvSpPr txBox="1"/>
          <p:nvPr/>
        </p:nvSpPr>
        <p:spPr>
          <a:xfrm>
            <a:off x="6248400" y="1371600"/>
            <a:ext cx="2590800" cy="369332"/>
          </a:xfrm>
          <a:prstGeom prst="rect">
            <a:avLst/>
          </a:prstGeom>
          <a:noFill/>
        </p:spPr>
        <p:txBody>
          <a:bodyPr wrap="square" rtlCol="0">
            <a:spAutoFit/>
          </a:bodyPr>
          <a:lstStyle/>
          <a:p>
            <a:pPr algn="ctr"/>
            <a:r>
              <a:rPr lang="en-US" dirty="0" smtClean="0">
                <a:solidFill>
                  <a:schemeClr val="bg1"/>
                </a:solidFill>
              </a:rPr>
              <a:t>GDEM</a:t>
            </a:r>
            <a:endParaRPr lang="en-US" dirty="0">
              <a:solidFill>
                <a:schemeClr val="bg1"/>
              </a:solidFill>
            </a:endParaRPr>
          </a:p>
        </p:txBody>
      </p:sp>
      <p:sp>
        <p:nvSpPr>
          <p:cNvPr id="21" name="Text Box 8"/>
          <p:cNvSpPr txBox="1">
            <a:spLocks noChangeArrowheads="1"/>
          </p:cNvSpPr>
          <p:nvPr/>
        </p:nvSpPr>
        <p:spPr bwMode="auto">
          <a:xfrm>
            <a:off x="228600" y="152400"/>
            <a:ext cx="8637006" cy="646331"/>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3600" b="1" spc="50" dirty="0" smtClean="0">
                <a:ln w="11430"/>
                <a:solidFill>
                  <a:schemeClr val="accent5">
                    <a:lumMod val="90000"/>
                  </a:schemeClr>
                </a:solidFill>
                <a:effectLst>
                  <a:outerShdw blurRad="76200" dist="50800" dir="5400000" algn="tl" rotWithShape="0">
                    <a:srgbClr val="000000">
                      <a:alpha val="65000"/>
                    </a:srgbClr>
                  </a:outerShdw>
                  <a:reflection blurRad="6350" stA="55000" endA="300" endPos="45500" dir="5400000" sy="-100000" algn="bl" rotWithShape="0"/>
                </a:effectLst>
              </a:rPr>
              <a:t>T Fields at 200 m</a:t>
            </a:r>
          </a:p>
        </p:txBody>
      </p:sp>
      <p:pic>
        <p:nvPicPr>
          <p:cNvPr id="22" name="Picture 7" descr="C:\Users\dmitry\Documents\Dmitry\My_papers\2011-AOMIP\fig\Fig_TS200annual\082_2007annual_t_0200.jpg"/>
          <p:cNvPicPr>
            <a:picLocks noChangeAspect="1" noChangeArrowheads="1"/>
          </p:cNvPicPr>
          <p:nvPr/>
        </p:nvPicPr>
        <p:blipFill>
          <a:blip r:embed="rId5" cstate="print"/>
          <a:srcRect/>
          <a:stretch>
            <a:fillRect/>
          </a:stretch>
        </p:blipFill>
        <p:spPr bwMode="auto">
          <a:xfrm>
            <a:off x="0" y="1905000"/>
            <a:ext cx="2960751" cy="377151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0-T200-20060213.jpg"/>
          <p:cNvPicPr>
            <a:picLocks noChangeAspect="1"/>
          </p:cNvPicPr>
          <p:nvPr/>
        </p:nvPicPr>
        <p:blipFill>
          <a:blip r:embed="rId2" cstate="print"/>
          <a:srcRect l="18333" t="3333" r="4167" b="7778"/>
          <a:stretch>
            <a:fillRect/>
          </a:stretch>
        </p:blipFill>
        <p:spPr>
          <a:xfrm>
            <a:off x="152400" y="1905000"/>
            <a:ext cx="5049203" cy="4343400"/>
          </a:xfrm>
          <a:prstGeom prst="rect">
            <a:avLst/>
          </a:prstGeom>
        </p:spPr>
      </p:pic>
      <p:pic>
        <p:nvPicPr>
          <p:cNvPr id="5" name="Picture 8" descr="C:\Users\dmitry\Documents\Dmitry\My_papers\2011-AOMIP\fig\Fig_TS200annual\GDEM_03mnth_T_0200.jpg"/>
          <p:cNvPicPr>
            <a:picLocks noChangeAspect="1" noChangeArrowheads="1"/>
          </p:cNvPicPr>
          <p:nvPr/>
        </p:nvPicPr>
        <p:blipFill>
          <a:blip r:embed="rId3" cstate="print"/>
          <a:srcRect t="3444"/>
          <a:stretch>
            <a:fillRect/>
          </a:stretch>
        </p:blipFill>
        <p:spPr bwMode="auto">
          <a:xfrm>
            <a:off x="5486400" y="1905000"/>
            <a:ext cx="3416892" cy="4267200"/>
          </a:xfrm>
          <a:prstGeom prst="rect">
            <a:avLst/>
          </a:prstGeom>
          <a:noFill/>
        </p:spPr>
      </p:pic>
      <p:sp>
        <p:nvSpPr>
          <p:cNvPr id="6" name="TextBox 5"/>
          <p:cNvSpPr txBox="1"/>
          <p:nvPr/>
        </p:nvSpPr>
        <p:spPr>
          <a:xfrm>
            <a:off x="6096000" y="1295400"/>
            <a:ext cx="2590800" cy="369332"/>
          </a:xfrm>
          <a:prstGeom prst="rect">
            <a:avLst/>
          </a:prstGeom>
          <a:noFill/>
        </p:spPr>
        <p:txBody>
          <a:bodyPr wrap="square" rtlCol="0">
            <a:spAutoFit/>
          </a:bodyPr>
          <a:lstStyle/>
          <a:p>
            <a:pPr algn="ctr"/>
            <a:r>
              <a:rPr lang="en-US" dirty="0" smtClean="0">
                <a:solidFill>
                  <a:schemeClr val="bg1"/>
                </a:solidFill>
              </a:rPr>
              <a:t>GDEM</a:t>
            </a:r>
            <a:endParaRPr lang="en-US" dirty="0">
              <a:solidFill>
                <a:schemeClr val="bg1"/>
              </a:solidFill>
            </a:endParaRPr>
          </a:p>
        </p:txBody>
      </p:sp>
      <p:sp>
        <p:nvSpPr>
          <p:cNvPr id="7" name="Text Box 8"/>
          <p:cNvSpPr txBox="1">
            <a:spLocks noChangeArrowheads="1"/>
          </p:cNvSpPr>
          <p:nvPr/>
        </p:nvSpPr>
        <p:spPr bwMode="auto">
          <a:xfrm>
            <a:off x="762000" y="178713"/>
            <a:ext cx="7620000" cy="523220"/>
          </a:xfrm>
          <a:prstGeom prst="rect">
            <a:avLst/>
          </a:prstGeom>
          <a:noFill/>
          <a:ln w="9525">
            <a:noFill/>
            <a:miter lim="800000"/>
            <a:headEnd/>
            <a:tailEnd/>
          </a:ln>
          <a:effectLst/>
        </p:spPr>
        <p:txBody>
          <a:bodyPr wrap="square">
            <a:spAutoFit/>
          </a:bodyPr>
          <a:lstStyle/>
          <a:p>
            <a:pPr algn="ctr" eaLnBrk="1" hangingPunct="1">
              <a:spcBef>
                <a:spcPct val="10000"/>
              </a:spcBef>
              <a:defRPr/>
            </a:pPr>
            <a:r>
              <a:rPr lang="en-US" sz="2800" b="1" spc="50" dirty="0" smtClean="0">
                <a:ln w="11430"/>
                <a:solidFill>
                  <a:srgbClr val="39BDBA"/>
                </a:solidFill>
                <a:effectLst>
                  <a:outerShdw blurRad="76200" dist="50800" dir="5400000" algn="tl" rotWithShape="0">
                    <a:srgbClr val="000000">
                      <a:alpha val="65000"/>
                    </a:srgbClr>
                  </a:outerShdw>
                  <a:reflection blurRad="6350" stA="55000" endA="300" endPos="45500" dir="5400000" sy="-100000" algn="bl" rotWithShape="0"/>
                </a:effectLst>
              </a:rPr>
              <a:t>T Fields at 200 m</a:t>
            </a:r>
          </a:p>
        </p:txBody>
      </p:sp>
      <p:sp>
        <p:nvSpPr>
          <p:cNvPr id="9" name="TextBox 8"/>
          <p:cNvSpPr txBox="1"/>
          <p:nvPr/>
        </p:nvSpPr>
        <p:spPr>
          <a:xfrm>
            <a:off x="228600" y="1371600"/>
            <a:ext cx="4648200" cy="369332"/>
          </a:xfrm>
          <a:prstGeom prst="rect">
            <a:avLst/>
          </a:prstGeom>
          <a:noFill/>
        </p:spPr>
        <p:txBody>
          <a:bodyPr wrap="square" rtlCol="0">
            <a:spAutoFit/>
          </a:bodyPr>
          <a:lstStyle/>
          <a:p>
            <a:pPr algn="ctr"/>
            <a:r>
              <a:rPr lang="en-US" dirty="0" smtClean="0">
                <a:solidFill>
                  <a:schemeClr val="bg1"/>
                </a:solidFill>
              </a:rPr>
              <a:t>ARCc0.08  CFSR Forcing  2006/02/13</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600200"/>
            <a:ext cx="7010400" cy="2616101"/>
          </a:xfrm>
          <a:prstGeom prst="rect">
            <a:avLst/>
          </a:prstGeom>
          <a:noFill/>
          <a:ln>
            <a:noFill/>
          </a:ln>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Sensitivity Experiments with ARCc0.72</a:t>
            </a:r>
          </a:p>
          <a:p>
            <a:pPr algn="ctr"/>
            <a:endPar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3200" b="1" dirty="0" smtClean="0">
                <a:ln w="11430"/>
                <a:solidFill>
                  <a:srgbClr val="39BDBA"/>
                </a:solidFill>
                <a:effectLst>
                  <a:outerShdw blurRad="38100" dist="38100" dir="2700000" algn="tl">
                    <a:srgbClr val="000000">
                      <a:alpha val="43137"/>
                    </a:srgbClr>
                  </a:outerShdw>
                </a:effectLst>
              </a:rPr>
              <a:t>Effect of Vertical </a:t>
            </a:r>
            <a:r>
              <a:rPr lang="en-US" sz="3200" b="1" dirty="0" err="1" smtClean="0">
                <a:ln w="11430"/>
                <a:solidFill>
                  <a:srgbClr val="39BDBA"/>
                </a:solidFill>
                <a:effectLst>
                  <a:outerShdw blurRad="38100" dist="38100" dir="2700000" algn="tl">
                    <a:srgbClr val="000000">
                      <a:alpha val="43137"/>
                    </a:srgbClr>
                  </a:outerShdw>
                </a:effectLst>
              </a:rPr>
              <a:t>Discretization</a:t>
            </a:r>
            <a:endParaRPr lang="en-US" sz="3200" b="1" dirty="0" smtClean="0">
              <a:ln w="11430"/>
              <a:solidFill>
                <a:srgbClr val="39BDBA"/>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76200"/>
            <a:ext cx="7620000" cy="523220"/>
          </a:xfrm>
          <a:prstGeom prst="rect">
            <a:avLst/>
          </a:prstGeom>
          <a:noFill/>
        </p:spPr>
        <p:txBody>
          <a:bodyPr wrap="square" rtlCol="0">
            <a:spAutoFit/>
          </a:bodyPr>
          <a:lstStyle/>
          <a:p>
            <a:pPr algn="ctr"/>
            <a:r>
              <a:rPr lang="en-US" sz="2800" dirty="0" err="1" smtClean="0">
                <a:solidFill>
                  <a:srgbClr val="FFFF00"/>
                </a:solidFill>
                <a:latin typeface="Georgia" pitchFamily="18" charset="0"/>
              </a:rPr>
              <a:t>Geopotential</a:t>
            </a:r>
            <a:r>
              <a:rPr lang="en-US" sz="2800" dirty="0" smtClean="0">
                <a:solidFill>
                  <a:srgbClr val="FFFF00"/>
                </a:solidFill>
                <a:latin typeface="Georgia" pitchFamily="18" charset="0"/>
              </a:rPr>
              <a:t> (“Z-level”) Vertical Coordinates</a:t>
            </a:r>
            <a:endParaRPr lang="en-US" sz="2800" dirty="0">
              <a:solidFill>
                <a:srgbClr val="FFFF00"/>
              </a:solidFill>
              <a:latin typeface="Georgia" pitchFamily="18" charset="0"/>
            </a:endParaRPr>
          </a:p>
        </p:txBody>
      </p:sp>
      <p:sp>
        <p:nvSpPr>
          <p:cNvPr id="6" name="TextBox 5"/>
          <p:cNvSpPr txBox="1"/>
          <p:nvPr/>
        </p:nvSpPr>
        <p:spPr>
          <a:xfrm>
            <a:off x="304800" y="480298"/>
            <a:ext cx="8686800" cy="2308324"/>
          </a:xfrm>
          <a:prstGeom prst="rect">
            <a:avLst/>
          </a:prstGeom>
          <a:noFill/>
        </p:spPr>
        <p:txBody>
          <a:bodyPr wrap="square" rtlCol="0">
            <a:spAutoFit/>
          </a:bodyPr>
          <a:lstStyle/>
          <a:p>
            <a:r>
              <a:rPr lang="en-US" sz="2000" dirty="0" smtClean="0">
                <a:solidFill>
                  <a:srgbClr val="FF0000"/>
                </a:solidFill>
              </a:rPr>
              <a:t>Pros:</a:t>
            </a:r>
            <a:r>
              <a:rPr lang="en-US" sz="2800" dirty="0" smtClean="0">
                <a:solidFill>
                  <a:srgbClr val="FF0000"/>
                </a:solidFill>
              </a:rPr>
              <a:t> </a:t>
            </a:r>
          </a:p>
          <a:p>
            <a:pPr marL="230188" indent="-230188">
              <a:buFont typeface="Arial" pitchFamily="34" charset="0"/>
              <a:buChar char="•"/>
            </a:pPr>
            <a:r>
              <a:rPr lang="en-US" sz="1600" dirty="0" smtClean="0">
                <a:solidFill>
                  <a:schemeClr val="bg1"/>
                </a:solidFill>
              </a:rPr>
              <a:t>Numerical simplicity and computational efficiency</a:t>
            </a:r>
          </a:p>
          <a:p>
            <a:pPr marL="230188" indent="-230188">
              <a:buFont typeface="Arial" pitchFamily="34" charset="0"/>
              <a:buChar char="•"/>
            </a:pPr>
            <a:r>
              <a:rPr lang="en-US" sz="1600" dirty="0" smtClean="0">
                <a:solidFill>
                  <a:schemeClr val="bg1"/>
                </a:solidFill>
              </a:rPr>
              <a:t>Accurate calculation of horizontal gradients of depth-dependant quantities (e.g., pressure)</a:t>
            </a:r>
          </a:p>
          <a:p>
            <a:pPr marL="230188" indent="-230188">
              <a:buFont typeface="Arial" pitchFamily="34" charset="0"/>
              <a:buChar char="•"/>
            </a:pPr>
            <a:r>
              <a:rPr lang="en-US" sz="1600" dirty="0" smtClean="0">
                <a:solidFill>
                  <a:schemeClr val="bg1"/>
                </a:solidFill>
              </a:rPr>
              <a:t>Ease in providing high resolution in </a:t>
            </a:r>
            <a:r>
              <a:rPr lang="en-US" sz="1600" dirty="0" err="1" smtClean="0">
                <a:solidFill>
                  <a:schemeClr val="bg1"/>
                </a:solidFill>
              </a:rPr>
              <a:t>unstratified</a:t>
            </a:r>
            <a:r>
              <a:rPr lang="en-US" sz="1600" dirty="0" smtClean="0">
                <a:solidFill>
                  <a:schemeClr val="bg1"/>
                </a:solidFill>
              </a:rPr>
              <a:t> ocean</a:t>
            </a:r>
          </a:p>
          <a:p>
            <a:r>
              <a:rPr lang="en-US" sz="2000" dirty="0" smtClean="0">
                <a:solidFill>
                  <a:srgbClr val="FF0000"/>
                </a:solidFill>
              </a:rPr>
              <a:t>Cons:</a:t>
            </a:r>
          </a:p>
          <a:p>
            <a:pPr marL="230188" indent="-230188">
              <a:buFont typeface="Arial" pitchFamily="34" charset="0"/>
              <a:buChar char="•"/>
            </a:pPr>
            <a:r>
              <a:rPr lang="en-US" sz="1600" dirty="0" smtClean="0">
                <a:solidFill>
                  <a:schemeClr val="bg1"/>
                </a:solidFill>
              </a:rPr>
              <a:t>Spurious </a:t>
            </a:r>
            <a:r>
              <a:rPr lang="en-US" sz="1600" dirty="0" err="1" smtClean="0">
                <a:solidFill>
                  <a:schemeClr val="bg1"/>
                </a:solidFill>
              </a:rPr>
              <a:t>diapycnal</a:t>
            </a:r>
            <a:r>
              <a:rPr lang="en-US" sz="1600" dirty="0" smtClean="0">
                <a:solidFill>
                  <a:schemeClr val="bg1"/>
                </a:solidFill>
              </a:rPr>
              <a:t> mixing</a:t>
            </a:r>
          </a:p>
          <a:p>
            <a:pPr marL="230188" indent="-230188">
              <a:buFont typeface="Arial" pitchFamily="34" charset="0"/>
              <a:buChar char="•"/>
            </a:pPr>
            <a:r>
              <a:rPr lang="en-US" sz="1600" dirty="0" smtClean="0">
                <a:solidFill>
                  <a:schemeClr val="bg1"/>
                </a:solidFill>
              </a:rPr>
              <a:t>Shallow areas are poorly resolved</a:t>
            </a:r>
          </a:p>
          <a:p>
            <a:pPr marL="230188" indent="-230188">
              <a:buFont typeface="Arial" pitchFamily="34" charset="0"/>
              <a:buChar char="•"/>
            </a:pPr>
            <a:r>
              <a:rPr lang="en-US" sz="1600" dirty="0" smtClean="0">
                <a:solidFill>
                  <a:schemeClr val="bg1"/>
                </a:solidFill>
              </a:rPr>
              <a:t>Misrepresentation of bottom slopes</a:t>
            </a:r>
          </a:p>
        </p:txBody>
      </p:sp>
      <p:pic>
        <p:nvPicPr>
          <p:cNvPr id="1027" name="Picture 3"/>
          <p:cNvPicPr>
            <a:picLocks noChangeAspect="1" noChangeArrowheads="1"/>
          </p:cNvPicPr>
          <p:nvPr/>
        </p:nvPicPr>
        <p:blipFill>
          <a:blip r:embed="rId3" cstate="print"/>
          <a:srcRect l="15000" t="16000" r="45000" b="17333"/>
          <a:stretch>
            <a:fillRect/>
          </a:stretch>
        </p:blipFill>
        <p:spPr bwMode="auto">
          <a:xfrm>
            <a:off x="838200" y="3775075"/>
            <a:ext cx="2667000" cy="2778125"/>
          </a:xfrm>
          <a:prstGeom prst="rect">
            <a:avLst/>
          </a:prstGeom>
          <a:noFill/>
          <a:ln w="9525">
            <a:noFill/>
            <a:miter lim="800000"/>
            <a:headEnd/>
            <a:tailEnd/>
          </a:ln>
          <a:effectLst/>
        </p:spPr>
      </p:pic>
      <p:sp>
        <p:nvSpPr>
          <p:cNvPr id="8" name="TextBox 7"/>
          <p:cNvSpPr txBox="1"/>
          <p:nvPr/>
        </p:nvSpPr>
        <p:spPr>
          <a:xfrm>
            <a:off x="0" y="3200400"/>
            <a:ext cx="4648200" cy="523220"/>
          </a:xfrm>
          <a:prstGeom prst="rect">
            <a:avLst/>
          </a:prstGeom>
          <a:noFill/>
        </p:spPr>
        <p:txBody>
          <a:bodyPr wrap="square" rtlCol="0">
            <a:spAutoFit/>
          </a:bodyPr>
          <a:lstStyle/>
          <a:p>
            <a:pPr algn="ctr"/>
            <a:r>
              <a:rPr lang="en-US" sz="1400" dirty="0" smtClean="0">
                <a:solidFill>
                  <a:srgbClr val="FFFF00"/>
                </a:solidFill>
              </a:rPr>
              <a:t>Spurious </a:t>
            </a:r>
            <a:r>
              <a:rPr lang="en-US" sz="1400" dirty="0" err="1" smtClean="0">
                <a:solidFill>
                  <a:srgbClr val="FFFF00"/>
                </a:solidFill>
              </a:rPr>
              <a:t>Diapycnal</a:t>
            </a:r>
            <a:r>
              <a:rPr lang="en-US" sz="1400" dirty="0" smtClean="0">
                <a:solidFill>
                  <a:srgbClr val="FFFF00"/>
                </a:solidFill>
              </a:rPr>
              <a:t> Mixing in Centered and FCT Vertical Advection Schemes </a:t>
            </a:r>
            <a:r>
              <a:rPr lang="en-US" sz="1400" dirty="0" err="1" smtClean="0">
                <a:solidFill>
                  <a:srgbClr val="FFFF00"/>
                </a:solidFill>
              </a:rPr>
              <a:t>Discretized</a:t>
            </a:r>
            <a:r>
              <a:rPr lang="en-US" sz="1400" dirty="0" smtClean="0">
                <a:solidFill>
                  <a:srgbClr val="FFFF00"/>
                </a:solidFill>
              </a:rPr>
              <a:t> on a z-level Grid</a:t>
            </a:r>
            <a:endParaRPr lang="en-US" sz="1400" dirty="0">
              <a:solidFill>
                <a:srgbClr val="FFFF00"/>
              </a:solidFill>
            </a:endParaRPr>
          </a:p>
        </p:txBody>
      </p:sp>
      <p:sp>
        <p:nvSpPr>
          <p:cNvPr id="9" name="Rectangle 8"/>
          <p:cNvSpPr/>
          <p:nvPr/>
        </p:nvSpPr>
        <p:spPr>
          <a:xfrm>
            <a:off x="838200" y="6581001"/>
            <a:ext cx="2657843" cy="276999"/>
          </a:xfrm>
          <a:prstGeom prst="rect">
            <a:avLst/>
          </a:prstGeom>
        </p:spPr>
        <p:txBody>
          <a:bodyPr wrap="none">
            <a:spAutoFit/>
          </a:bodyPr>
          <a:lstStyle/>
          <a:p>
            <a:r>
              <a:rPr lang="en-US" sz="1200" i="1" dirty="0" err="1" smtClean="0">
                <a:solidFill>
                  <a:schemeClr val="bg1"/>
                </a:solidFill>
              </a:rPr>
              <a:t>Griffies</a:t>
            </a:r>
            <a:r>
              <a:rPr lang="en-US" sz="1200" i="1" dirty="0" smtClean="0">
                <a:solidFill>
                  <a:schemeClr val="bg1"/>
                </a:solidFill>
              </a:rPr>
              <a:t> et al., </a:t>
            </a:r>
            <a:r>
              <a:rPr lang="en-US" sz="1200" dirty="0" err="1" smtClean="0">
                <a:solidFill>
                  <a:schemeClr val="bg1"/>
                </a:solidFill>
              </a:rPr>
              <a:t>Mon.Weath.Rev</a:t>
            </a:r>
            <a:r>
              <a:rPr lang="en-US" sz="1200" dirty="0" smtClean="0">
                <a:solidFill>
                  <a:schemeClr val="bg1"/>
                </a:solidFill>
              </a:rPr>
              <a:t>., 2000</a:t>
            </a:r>
            <a:endParaRPr lang="en-US" sz="1200" dirty="0"/>
          </a:p>
        </p:txBody>
      </p:sp>
      <p:sp>
        <p:nvSpPr>
          <p:cNvPr id="10" name="Rectangle 9"/>
          <p:cNvSpPr/>
          <p:nvPr/>
        </p:nvSpPr>
        <p:spPr>
          <a:xfrm>
            <a:off x="5334000" y="6581001"/>
            <a:ext cx="3075137" cy="276999"/>
          </a:xfrm>
          <a:prstGeom prst="rect">
            <a:avLst/>
          </a:prstGeom>
        </p:spPr>
        <p:txBody>
          <a:bodyPr wrap="none">
            <a:spAutoFit/>
          </a:bodyPr>
          <a:lstStyle/>
          <a:p>
            <a:pPr marL="230188" indent="-230188"/>
            <a:r>
              <a:rPr lang="en-US" sz="1200" i="1" dirty="0" err="1" smtClean="0">
                <a:solidFill>
                  <a:schemeClr val="bg1"/>
                </a:solidFill>
              </a:rPr>
              <a:t>Dukhovskoy</a:t>
            </a:r>
            <a:r>
              <a:rPr lang="en-US" sz="1200" i="1" dirty="0" smtClean="0">
                <a:solidFill>
                  <a:schemeClr val="bg1"/>
                </a:solidFill>
              </a:rPr>
              <a:t> et al., </a:t>
            </a:r>
            <a:r>
              <a:rPr lang="en-US" sz="1200" dirty="0" smtClean="0">
                <a:solidFill>
                  <a:schemeClr val="bg1"/>
                </a:solidFill>
              </a:rPr>
              <a:t>Ocean </a:t>
            </a:r>
            <a:r>
              <a:rPr lang="en-US" sz="1200" dirty="0" err="1" smtClean="0">
                <a:solidFill>
                  <a:schemeClr val="bg1"/>
                </a:solidFill>
              </a:rPr>
              <a:t>Modelling</a:t>
            </a:r>
            <a:r>
              <a:rPr lang="en-US" sz="1200" dirty="0" smtClean="0">
                <a:solidFill>
                  <a:schemeClr val="bg1"/>
                </a:solidFill>
              </a:rPr>
              <a:t>, 2006</a:t>
            </a:r>
          </a:p>
        </p:txBody>
      </p:sp>
      <p:sp>
        <p:nvSpPr>
          <p:cNvPr id="11" name="TextBox 10"/>
          <p:cNvSpPr txBox="1"/>
          <p:nvPr/>
        </p:nvSpPr>
        <p:spPr>
          <a:xfrm>
            <a:off x="4800600" y="2219980"/>
            <a:ext cx="4191000" cy="523220"/>
          </a:xfrm>
          <a:prstGeom prst="rect">
            <a:avLst/>
          </a:prstGeom>
          <a:noFill/>
        </p:spPr>
        <p:txBody>
          <a:bodyPr wrap="square" rtlCol="0">
            <a:spAutoFit/>
          </a:bodyPr>
          <a:lstStyle/>
          <a:p>
            <a:pPr algn="ctr"/>
            <a:r>
              <a:rPr lang="en-US" sz="1400" dirty="0" smtClean="0">
                <a:solidFill>
                  <a:srgbClr val="FFFF00"/>
                </a:solidFill>
              </a:rPr>
              <a:t>Sensitivity of Topographic Shelf Wave Simulation  in a Z-level Model to Vertical Resolution</a:t>
            </a:r>
            <a:endParaRPr lang="en-US" sz="1400" dirty="0">
              <a:solidFill>
                <a:srgbClr val="FFFF00"/>
              </a:solidFill>
            </a:endParaRPr>
          </a:p>
        </p:txBody>
      </p:sp>
      <p:grpSp>
        <p:nvGrpSpPr>
          <p:cNvPr id="21" name="Group 20"/>
          <p:cNvGrpSpPr/>
          <p:nvPr/>
        </p:nvGrpSpPr>
        <p:grpSpPr>
          <a:xfrm>
            <a:off x="5334000" y="2819400"/>
            <a:ext cx="2971800" cy="3733800"/>
            <a:chOff x="5334000" y="2895600"/>
            <a:chExt cx="2971800" cy="3733800"/>
          </a:xfrm>
        </p:grpSpPr>
        <p:sp>
          <p:nvSpPr>
            <p:cNvPr id="20" name="Rectangle 19"/>
            <p:cNvSpPr/>
            <p:nvPr/>
          </p:nvSpPr>
          <p:spPr>
            <a:xfrm>
              <a:off x="5334000" y="2895600"/>
              <a:ext cx="2971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mitry\Documents\DDmitry\My papers\2006_ShelfWave_OcModel\fig_revision\ssh_SZcombined.png"/>
            <p:cNvPicPr>
              <a:picLocks noChangeAspect="1" noChangeArrowheads="1"/>
            </p:cNvPicPr>
            <p:nvPr/>
          </p:nvPicPr>
          <p:blipFill>
            <a:blip r:embed="rId4" cstate="print"/>
            <a:srcRect l="67526" t="17922" b="14872"/>
            <a:stretch>
              <a:fillRect/>
            </a:stretch>
          </p:blipFill>
          <p:spPr bwMode="auto">
            <a:xfrm>
              <a:off x="5410200" y="2895600"/>
              <a:ext cx="2819400" cy="3140745"/>
            </a:xfrm>
            <a:prstGeom prst="rect">
              <a:avLst/>
            </a:prstGeom>
            <a:noFill/>
          </p:spPr>
        </p:pic>
        <p:pic>
          <p:nvPicPr>
            <p:cNvPr id="12" name="Picture 2" descr="C:\Users\Dmitry\Documents\DDmitry\My papers\2006_ShelfWave_OcModel\fig_revision\ssh_SZcombined.png"/>
            <p:cNvPicPr>
              <a:picLocks noChangeAspect="1" noChangeArrowheads="1"/>
            </p:cNvPicPr>
            <p:nvPr/>
          </p:nvPicPr>
          <p:blipFill>
            <a:blip r:embed="rId4" cstate="print"/>
            <a:srcRect l="30993" t="85793" r="30039" b="-875"/>
            <a:stretch>
              <a:fillRect/>
            </a:stretch>
          </p:blipFill>
          <p:spPr bwMode="auto">
            <a:xfrm>
              <a:off x="5410200" y="5981700"/>
              <a:ext cx="2743200" cy="571500"/>
            </a:xfrm>
            <a:prstGeom prst="rect">
              <a:avLst/>
            </a:prstGeom>
            <a:noFill/>
          </p:spPr>
        </p:pic>
      </p:grpSp>
      <p:cxnSp>
        <p:nvCxnSpPr>
          <p:cNvPr id="14" name="Straight Connector 13"/>
          <p:cNvCxnSpPr/>
          <p:nvPr/>
        </p:nvCxnSpPr>
        <p:spPr>
          <a:xfrm>
            <a:off x="152400" y="3124200"/>
            <a:ext cx="4419600" cy="1588"/>
          </a:xfrm>
          <a:prstGeom prst="line">
            <a:avLst/>
          </a:prstGeom>
          <a:ln w="571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0" y="2133600"/>
            <a:ext cx="4495800" cy="1588"/>
          </a:xfrm>
          <a:prstGeom prst="line">
            <a:avLst/>
          </a:prstGeom>
          <a:ln w="571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05800" y="4343400"/>
            <a:ext cx="914400" cy="646331"/>
          </a:xfrm>
          <a:prstGeom prst="rect">
            <a:avLst/>
          </a:prstGeom>
          <a:noFill/>
          <a:ln>
            <a:solidFill>
              <a:srgbClr val="00B050"/>
            </a:solidFill>
          </a:ln>
        </p:spPr>
        <p:txBody>
          <a:bodyPr wrap="square" rtlCol="0">
            <a:spAutoFit/>
          </a:bodyPr>
          <a:lstStyle/>
          <a:p>
            <a:pPr algn="ctr"/>
            <a:r>
              <a:rPr lang="en-US" sz="1200" dirty="0" smtClean="0">
                <a:solidFill>
                  <a:srgbClr val="00B050"/>
                </a:solidFill>
              </a:rPr>
              <a:t>Number of Z levels decreases</a:t>
            </a:r>
            <a:endParaRPr lang="en-US" sz="1200" dirty="0">
              <a:solidFill>
                <a:srgbClr val="00B050"/>
              </a:solidFill>
            </a:endParaRPr>
          </a:p>
        </p:txBody>
      </p:sp>
      <p:grpSp>
        <p:nvGrpSpPr>
          <p:cNvPr id="29" name="Group 28"/>
          <p:cNvGrpSpPr/>
          <p:nvPr/>
        </p:nvGrpSpPr>
        <p:grpSpPr>
          <a:xfrm>
            <a:off x="8686800" y="2896394"/>
            <a:ext cx="1588" cy="3200400"/>
            <a:chOff x="5029200" y="3124994"/>
            <a:chExt cx="1588" cy="3200400"/>
          </a:xfrm>
        </p:grpSpPr>
        <p:cxnSp>
          <p:nvCxnSpPr>
            <p:cNvPr id="24" name="Straight Arrow Connector 23"/>
            <p:cNvCxnSpPr/>
            <p:nvPr/>
          </p:nvCxnSpPr>
          <p:spPr>
            <a:xfrm rot="5400000" flipH="1" flipV="1">
              <a:off x="4344194" y="3810000"/>
              <a:ext cx="1370806" cy="794"/>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96594" y="5791200"/>
              <a:ext cx="1066800" cy="158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267200" y="5334000"/>
            <a:ext cx="1143000" cy="461665"/>
          </a:xfrm>
          <a:prstGeom prst="rect">
            <a:avLst/>
          </a:prstGeom>
          <a:noFill/>
        </p:spPr>
        <p:txBody>
          <a:bodyPr wrap="square" rtlCol="0">
            <a:spAutoFit/>
          </a:bodyPr>
          <a:lstStyle/>
          <a:p>
            <a:r>
              <a:rPr lang="en-US" sz="1200" dirty="0" smtClean="0">
                <a:solidFill>
                  <a:srgbClr val="00B050"/>
                </a:solidFill>
              </a:rPr>
              <a:t>Shelf Waves (Control Run)</a:t>
            </a:r>
            <a:endParaRPr lang="en-US" sz="1200" dirty="0">
              <a:solidFill>
                <a:srgbClr val="00B050"/>
              </a:solidFill>
            </a:endParaRPr>
          </a:p>
        </p:txBody>
      </p:sp>
      <p:sp>
        <p:nvSpPr>
          <p:cNvPr id="31" name="TextBox 30"/>
          <p:cNvSpPr txBox="1"/>
          <p:nvPr/>
        </p:nvSpPr>
        <p:spPr>
          <a:xfrm>
            <a:off x="4724400" y="2819400"/>
            <a:ext cx="685800" cy="646331"/>
          </a:xfrm>
          <a:prstGeom prst="rect">
            <a:avLst/>
          </a:prstGeom>
          <a:noFill/>
        </p:spPr>
        <p:txBody>
          <a:bodyPr wrap="square" rtlCol="0">
            <a:spAutoFit/>
          </a:bodyPr>
          <a:lstStyle/>
          <a:p>
            <a:r>
              <a:rPr lang="en-US" sz="1200" dirty="0" smtClean="0">
                <a:solidFill>
                  <a:srgbClr val="00B050"/>
                </a:solidFill>
              </a:rPr>
              <a:t>Double Kelvin Waves</a:t>
            </a:r>
            <a:endParaRPr lang="en-US" sz="1200" dirty="0">
              <a:solidFill>
                <a:srgbClr val="00B050"/>
              </a:solidFill>
            </a:endParaRPr>
          </a:p>
        </p:txBody>
      </p:sp>
      <p:grpSp>
        <p:nvGrpSpPr>
          <p:cNvPr id="23" name="Group 22"/>
          <p:cNvGrpSpPr/>
          <p:nvPr/>
        </p:nvGrpSpPr>
        <p:grpSpPr>
          <a:xfrm>
            <a:off x="3657600" y="0"/>
            <a:ext cx="5486400" cy="3858399"/>
            <a:chOff x="3657600" y="0"/>
            <a:chExt cx="5486400" cy="3858399"/>
          </a:xfrm>
        </p:grpSpPr>
        <p:sp>
          <p:nvSpPr>
            <p:cNvPr id="25" name="Rectangle 24"/>
            <p:cNvSpPr/>
            <p:nvPr/>
          </p:nvSpPr>
          <p:spPr>
            <a:xfrm>
              <a:off x="3657600" y="0"/>
              <a:ext cx="5486400"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p:cNvPicPr>
              <a:picLocks noChangeAspect="1" noChangeArrowheads="1"/>
            </p:cNvPicPr>
            <p:nvPr/>
          </p:nvPicPr>
          <p:blipFill>
            <a:blip r:embed="rId5" cstate="print"/>
            <a:srcRect l="22500" t="25333" r="33333" b="28000"/>
            <a:stretch>
              <a:fillRect/>
            </a:stretch>
          </p:blipFill>
          <p:spPr bwMode="auto">
            <a:xfrm>
              <a:off x="3720737" y="0"/>
              <a:ext cx="5423263" cy="3581400"/>
            </a:xfrm>
            <a:prstGeom prst="rect">
              <a:avLst/>
            </a:prstGeom>
            <a:noFill/>
            <a:ln w="9525">
              <a:noFill/>
              <a:miter lim="800000"/>
              <a:headEnd/>
              <a:tailEnd/>
            </a:ln>
            <a:effectLst/>
          </p:spPr>
        </p:pic>
        <p:sp>
          <p:nvSpPr>
            <p:cNvPr id="27" name="TextBox 26"/>
            <p:cNvSpPr txBox="1"/>
            <p:nvPr/>
          </p:nvSpPr>
          <p:spPr>
            <a:xfrm>
              <a:off x="5867400" y="3581400"/>
              <a:ext cx="3276600" cy="276999"/>
            </a:xfrm>
            <a:prstGeom prst="rect">
              <a:avLst/>
            </a:prstGeom>
            <a:noFill/>
          </p:spPr>
          <p:txBody>
            <a:bodyPr wrap="square" rtlCol="0">
              <a:spAutoFit/>
            </a:bodyPr>
            <a:lstStyle/>
            <a:p>
              <a:r>
                <a:rPr lang="en-US" sz="1200" i="1" dirty="0" err="1" smtClean="0"/>
                <a:t>Bleck</a:t>
              </a:r>
              <a:r>
                <a:rPr lang="en-US" sz="1200" i="1" dirty="0" smtClean="0"/>
                <a:t>,</a:t>
              </a:r>
              <a:r>
                <a:rPr lang="en-US" sz="1200" dirty="0" smtClean="0"/>
                <a:t> “Hybrid Vertical Coordinates”,2009</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76200"/>
            <a:ext cx="7772400" cy="492443"/>
          </a:xfrm>
          <a:prstGeom prst="rect">
            <a:avLst/>
          </a:prstGeom>
          <a:noFill/>
        </p:spPr>
        <p:txBody>
          <a:bodyPr wrap="square" rtlCol="0">
            <a:spAutoFit/>
          </a:bodyPr>
          <a:lstStyle/>
          <a:p>
            <a:pPr algn="ctr"/>
            <a:r>
              <a:rPr lang="en-US" sz="2600" dirty="0" err="1" smtClean="0">
                <a:solidFill>
                  <a:srgbClr val="FFFF00"/>
                </a:solidFill>
                <a:latin typeface="Georgia" pitchFamily="18" charset="0"/>
              </a:rPr>
              <a:t>Isopycnal</a:t>
            </a:r>
            <a:r>
              <a:rPr lang="en-US" sz="2600" dirty="0" smtClean="0">
                <a:solidFill>
                  <a:srgbClr val="FFFF00"/>
                </a:solidFill>
                <a:latin typeface="Georgia" pitchFamily="18" charset="0"/>
              </a:rPr>
              <a:t> Vertical Coordinates</a:t>
            </a:r>
            <a:endParaRPr lang="en-US" sz="2600" dirty="0">
              <a:solidFill>
                <a:srgbClr val="FFFF00"/>
              </a:solidFill>
              <a:latin typeface="Georgia" pitchFamily="18" charset="0"/>
            </a:endParaRPr>
          </a:p>
        </p:txBody>
      </p:sp>
      <p:sp>
        <p:nvSpPr>
          <p:cNvPr id="5" name="TextBox 4"/>
          <p:cNvSpPr txBox="1"/>
          <p:nvPr/>
        </p:nvSpPr>
        <p:spPr>
          <a:xfrm>
            <a:off x="228600" y="1049209"/>
            <a:ext cx="8763000" cy="4970591"/>
          </a:xfrm>
          <a:prstGeom prst="rect">
            <a:avLst/>
          </a:prstGeom>
          <a:noFill/>
        </p:spPr>
        <p:txBody>
          <a:bodyPr wrap="square" rtlCol="0">
            <a:spAutoFit/>
          </a:bodyPr>
          <a:lstStyle/>
          <a:p>
            <a:r>
              <a:rPr lang="en-US" sz="2000" dirty="0" smtClean="0">
                <a:solidFill>
                  <a:srgbClr val="FF0000"/>
                </a:solidFill>
              </a:rPr>
              <a:t>Pros: </a:t>
            </a:r>
          </a:p>
          <a:p>
            <a:pPr marL="230188" indent="-230188">
              <a:spcAft>
                <a:spcPts val="600"/>
              </a:spcAft>
              <a:buFont typeface="Arial" pitchFamily="34" charset="0"/>
              <a:buChar char="•"/>
            </a:pPr>
            <a:r>
              <a:rPr lang="en-US" sz="1600" dirty="0" smtClean="0">
                <a:solidFill>
                  <a:schemeClr val="bg1"/>
                </a:solidFill>
              </a:rPr>
              <a:t>Considered to be the most natural vertical coordinate system because:</a:t>
            </a:r>
          </a:p>
          <a:p>
            <a:pPr marL="684213" indent="-173038">
              <a:spcAft>
                <a:spcPts val="600"/>
              </a:spcAft>
              <a:buFont typeface="Wingdings" pitchFamily="2" charset="2"/>
              <a:buChar char="§"/>
            </a:pPr>
            <a:r>
              <a:rPr lang="en-US" sz="1400" dirty="0" smtClean="0">
                <a:solidFill>
                  <a:schemeClr val="accent6">
                    <a:lumMod val="40000"/>
                    <a:lumOff val="60000"/>
                  </a:schemeClr>
                </a:solidFill>
              </a:rPr>
              <a:t>Adiabatic flow follows surfaces of potential densities. Water mass transports in the ocean occur mainly along </a:t>
            </a:r>
            <a:r>
              <a:rPr lang="en-US" sz="1400" dirty="0" err="1" smtClean="0">
                <a:solidFill>
                  <a:schemeClr val="accent6">
                    <a:lumMod val="40000"/>
                    <a:lumOff val="60000"/>
                  </a:schemeClr>
                </a:solidFill>
              </a:rPr>
              <a:t>isopycnal</a:t>
            </a:r>
            <a:r>
              <a:rPr lang="en-US" sz="1400" dirty="0" smtClean="0">
                <a:solidFill>
                  <a:schemeClr val="accent6">
                    <a:lumMod val="40000"/>
                    <a:lumOff val="60000"/>
                  </a:schemeClr>
                </a:solidFill>
              </a:rPr>
              <a:t> surfaces </a:t>
            </a:r>
          </a:p>
          <a:p>
            <a:pPr marL="684213" indent="-173038">
              <a:spcAft>
                <a:spcPts val="600"/>
              </a:spcAft>
              <a:buFont typeface="Wingdings" pitchFamily="2" charset="2"/>
              <a:buChar char="§"/>
            </a:pPr>
            <a:r>
              <a:rPr lang="en-US" sz="1400" dirty="0" smtClean="0">
                <a:solidFill>
                  <a:schemeClr val="accent6">
                    <a:lumMod val="40000"/>
                    <a:lumOff val="60000"/>
                  </a:schemeClr>
                </a:solidFill>
              </a:rPr>
              <a:t>Mixing of material properties by eddies in the stably stratified ocean occurs predominantly along </a:t>
            </a:r>
            <a:r>
              <a:rPr lang="en-US" sz="1400" dirty="0" err="1" smtClean="0">
                <a:solidFill>
                  <a:schemeClr val="accent6">
                    <a:lumMod val="40000"/>
                    <a:lumOff val="60000"/>
                  </a:schemeClr>
                </a:solidFill>
              </a:rPr>
              <a:t>isopycnal</a:t>
            </a:r>
            <a:r>
              <a:rPr lang="en-US" sz="1400" dirty="0" smtClean="0">
                <a:solidFill>
                  <a:schemeClr val="accent6">
                    <a:lumMod val="40000"/>
                    <a:lumOff val="60000"/>
                  </a:schemeClr>
                </a:solidFill>
              </a:rPr>
              <a:t> surfaces (</a:t>
            </a:r>
            <a:r>
              <a:rPr lang="en-US" sz="1400" i="1" dirty="0" smtClean="0">
                <a:solidFill>
                  <a:schemeClr val="accent6">
                    <a:lumMod val="40000"/>
                    <a:lumOff val="60000"/>
                  </a:schemeClr>
                </a:solidFill>
              </a:rPr>
              <a:t>Iselin,</a:t>
            </a:r>
            <a:r>
              <a:rPr lang="en-US" sz="1400" dirty="0" smtClean="0">
                <a:solidFill>
                  <a:schemeClr val="accent6">
                    <a:lumMod val="40000"/>
                    <a:lumOff val="60000"/>
                  </a:schemeClr>
                </a:solidFill>
              </a:rPr>
              <a:t> EOS, 1939; </a:t>
            </a:r>
            <a:r>
              <a:rPr lang="en-US" sz="1400" i="1" dirty="0" smtClean="0">
                <a:solidFill>
                  <a:schemeClr val="accent6">
                    <a:lumMod val="40000"/>
                    <a:lumOff val="60000"/>
                  </a:schemeClr>
                </a:solidFill>
              </a:rPr>
              <a:t>Montgomery</a:t>
            </a:r>
            <a:r>
              <a:rPr lang="en-US" sz="1400" dirty="0" smtClean="0">
                <a:solidFill>
                  <a:schemeClr val="accent6">
                    <a:lumMod val="40000"/>
                    <a:lumOff val="60000"/>
                  </a:schemeClr>
                </a:solidFill>
              </a:rPr>
              <a:t>, Bull. Amer. Met. Soc., 1940). </a:t>
            </a:r>
          </a:p>
          <a:p>
            <a:pPr marL="230188" indent="-230188">
              <a:spcAft>
                <a:spcPts val="600"/>
              </a:spcAft>
              <a:buFont typeface="Arial" pitchFamily="34" charset="0"/>
              <a:buChar char="•"/>
            </a:pPr>
            <a:r>
              <a:rPr lang="en-US" sz="1600" dirty="0" smtClean="0">
                <a:solidFill>
                  <a:schemeClr val="bg1"/>
                </a:solidFill>
              </a:rPr>
              <a:t>Accurate representation of the bottom topography</a:t>
            </a:r>
          </a:p>
          <a:p>
            <a:pPr marL="230188" indent="-230188">
              <a:spcAft>
                <a:spcPts val="600"/>
              </a:spcAft>
              <a:buFont typeface="Arial" pitchFamily="34" charset="0"/>
              <a:buChar char="•"/>
            </a:pPr>
            <a:r>
              <a:rPr lang="en-US" sz="1600" dirty="0" smtClean="0">
                <a:solidFill>
                  <a:schemeClr val="bg1"/>
                </a:solidFill>
              </a:rPr>
              <a:t>High vertical resolution of stratified portion of the water column</a:t>
            </a:r>
          </a:p>
          <a:p>
            <a:pPr marL="230188" indent="-230188">
              <a:spcAft>
                <a:spcPts val="600"/>
              </a:spcAft>
              <a:buFont typeface="Arial" pitchFamily="34" charset="0"/>
              <a:buChar char="•"/>
            </a:pPr>
            <a:r>
              <a:rPr lang="en-US" sz="1600" dirty="0" smtClean="0">
                <a:solidFill>
                  <a:schemeClr val="bg1"/>
                </a:solidFill>
              </a:rPr>
              <a:t>No spurious </a:t>
            </a:r>
            <a:r>
              <a:rPr lang="en-US" sz="1600" dirty="0" err="1" smtClean="0">
                <a:solidFill>
                  <a:schemeClr val="bg1"/>
                </a:solidFill>
              </a:rPr>
              <a:t>diapycnal</a:t>
            </a:r>
            <a:r>
              <a:rPr lang="en-US" sz="1600" dirty="0" smtClean="0">
                <a:solidFill>
                  <a:schemeClr val="bg1"/>
                </a:solidFill>
              </a:rPr>
              <a:t> mixing (</a:t>
            </a:r>
            <a:r>
              <a:rPr lang="en-US" sz="1600" dirty="0" err="1" smtClean="0">
                <a:solidFill>
                  <a:schemeClr val="bg1"/>
                </a:solidFill>
              </a:rPr>
              <a:t>diapycnal</a:t>
            </a:r>
            <a:r>
              <a:rPr lang="en-US" sz="1600" dirty="0" smtClean="0">
                <a:solidFill>
                  <a:schemeClr val="bg1"/>
                </a:solidFill>
              </a:rPr>
              <a:t> mixing can be added via mixing coefficients)</a:t>
            </a:r>
          </a:p>
          <a:p>
            <a:pPr marL="230188" indent="-230188">
              <a:buFont typeface="Arial" pitchFamily="34" charset="0"/>
              <a:buChar char="•"/>
            </a:pPr>
            <a:endParaRPr lang="en-US" sz="1600" dirty="0" smtClean="0">
              <a:solidFill>
                <a:schemeClr val="bg1"/>
              </a:solidFill>
            </a:endParaRPr>
          </a:p>
          <a:p>
            <a:r>
              <a:rPr lang="en-US" sz="2000" dirty="0" smtClean="0">
                <a:solidFill>
                  <a:srgbClr val="FF0000"/>
                </a:solidFill>
              </a:rPr>
              <a:t>Cons:</a:t>
            </a:r>
          </a:p>
          <a:p>
            <a:pPr marL="230188" indent="-230188">
              <a:spcAft>
                <a:spcPts val="600"/>
              </a:spcAft>
              <a:buFont typeface="Arial" pitchFamily="34" charset="0"/>
              <a:buChar char="•"/>
            </a:pPr>
            <a:r>
              <a:rPr lang="en-US" sz="1600" dirty="0" smtClean="0">
                <a:solidFill>
                  <a:schemeClr val="bg1"/>
                </a:solidFill>
              </a:rPr>
              <a:t>Lack of vertical resolution in weakly stratified ocean</a:t>
            </a:r>
          </a:p>
          <a:p>
            <a:pPr marL="230188" indent="-230188">
              <a:spcAft>
                <a:spcPts val="600"/>
              </a:spcAft>
              <a:buFont typeface="Arial" pitchFamily="34" charset="0"/>
              <a:buChar char="•"/>
            </a:pPr>
            <a:r>
              <a:rPr lang="en-US" sz="1600" dirty="0" smtClean="0">
                <a:solidFill>
                  <a:schemeClr val="bg1"/>
                </a:solidFill>
              </a:rPr>
              <a:t>Sophisticated </a:t>
            </a:r>
            <a:r>
              <a:rPr lang="en-US" sz="1600" dirty="0" smtClean="0">
                <a:solidFill>
                  <a:schemeClr val="bg1"/>
                </a:solidFill>
              </a:rPr>
              <a:t>algorithms for vertical coordinate scheme</a:t>
            </a:r>
          </a:p>
          <a:p>
            <a:pPr marL="230188" indent="-230188">
              <a:spcAft>
                <a:spcPts val="600"/>
              </a:spcAft>
              <a:buFont typeface="Arial" pitchFamily="34" charset="0"/>
              <a:buChar char="•"/>
            </a:pPr>
            <a:r>
              <a:rPr lang="en-US" sz="1600" dirty="0" smtClean="0">
                <a:solidFill>
                  <a:schemeClr val="bg1"/>
                </a:solidFill>
              </a:rPr>
              <a:t>Outcropping of </a:t>
            </a:r>
            <a:r>
              <a:rPr lang="en-US" sz="1600" dirty="0" err="1" smtClean="0">
                <a:solidFill>
                  <a:schemeClr val="bg1"/>
                </a:solidFill>
              </a:rPr>
              <a:t>isopycnal</a:t>
            </a:r>
            <a:r>
              <a:rPr lang="en-US" sz="1600" dirty="0" smtClean="0">
                <a:solidFill>
                  <a:schemeClr val="bg1"/>
                </a:solidFill>
              </a:rPr>
              <a:t> levels thus “wasting”  vertical layers which are less dense than the surface mixed layer</a:t>
            </a:r>
          </a:p>
          <a:p>
            <a:pPr marL="230188" indent="-230188">
              <a:spcAft>
                <a:spcPts val="600"/>
              </a:spcAft>
              <a:buFont typeface="Arial" pitchFamily="34" charset="0"/>
              <a:buChar char="•"/>
            </a:pPr>
            <a:r>
              <a:rPr lang="en-US" sz="1600" dirty="0" smtClean="0">
                <a:solidFill>
                  <a:schemeClr val="bg1"/>
                </a:solidFill>
              </a:rPr>
              <a:t>Special treatment of T/S advection across </a:t>
            </a:r>
            <a:r>
              <a:rPr lang="en-US" sz="1600" dirty="0" err="1" smtClean="0">
                <a:solidFill>
                  <a:schemeClr val="bg1"/>
                </a:solidFill>
              </a:rPr>
              <a:t>isopycnal</a:t>
            </a:r>
            <a:r>
              <a:rPr lang="en-US" sz="1600" dirty="0" smtClean="0">
                <a:solidFill>
                  <a:schemeClr val="bg1"/>
                </a:solidFill>
              </a:rPr>
              <a:t> interfaces to maintain constant densities in the layers and control </a:t>
            </a:r>
            <a:r>
              <a:rPr lang="en-US" sz="1600" dirty="0" err="1" smtClean="0">
                <a:solidFill>
                  <a:schemeClr val="bg1"/>
                </a:solidFill>
              </a:rPr>
              <a:t>cabbeling</a:t>
            </a:r>
            <a:endParaRPr lang="en-US" sz="1400" dirty="0" smtClean="0">
              <a:solidFill>
                <a:schemeClr val="bg1">
                  <a:lumMod val="6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1"/>
          <p:cNvPicPr>
            <a:picLocks noChangeAspect="1" noChangeArrowheads="1"/>
          </p:cNvPicPr>
          <p:nvPr/>
        </p:nvPicPr>
        <p:blipFill>
          <a:blip r:embed="rId3" cstate="print"/>
          <a:srcRect l="29049" t="17270" r="35409" b="7402"/>
          <a:stretch>
            <a:fillRect/>
          </a:stretch>
        </p:blipFill>
        <p:spPr bwMode="auto">
          <a:xfrm>
            <a:off x="6218270" y="1295400"/>
            <a:ext cx="2885557" cy="2549525"/>
          </a:xfrm>
          <a:prstGeom prst="rect">
            <a:avLst/>
          </a:prstGeom>
          <a:noFill/>
          <a:ln w="9525">
            <a:noFill/>
            <a:miter lim="800000"/>
            <a:headEnd/>
            <a:tailEnd/>
          </a:ln>
        </p:spPr>
      </p:pic>
      <p:sp>
        <p:nvSpPr>
          <p:cNvPr id="3" name="TextBox 2"/>
          <p:cNvSpPr txBox="1"/>
          <p:nvPr/>
        </p:nvSpPr>
        <p:spPr>
          <a:xfrm>
            <a:off x="685800" y="76200"/>
            <a:ext cx="7772400" cy="584775"/>
          </a:xfrm>
          <a:prstGeom prst="rect">
            <a:avLst/>
          </a:prstGeom>
          <a:noFill/>
        </p:spPr>
        <p:txBody>
          <a:bodyPr wrap="square" rtlCol="0">
            <a:spAutoFit/>
          </a:bodyPr>
          <a:lstStyle/>
          <a:p>
            <a:pPr algn="ctr"/>
            <a:r>
              <a:rPr lang="en-US" sz="3200" dirty="0" smtClean="0">
                <a:solidFill>
                  <a:srgbClr val="FFFF00"/>
                </a:solidFill>
                <a:latin typeface="Georgia" pitchFamily="18" charset="0"/>
              </a:rPr>
              <a:t>Hybrid Coordinates </a:t>
            </a:r>
            <a:endParaRPr lang="en-US" sz="3200" dirty="0">
              <a:solidFill>
                <a:srgbClr val="FFFF00"/>
              </a:solidFill>
              <a:latin typeface="Georgia" pitchFamily="18" charset="0"/>
            </a:endParaRPr>
          </a:p>
        </p:txBody>
      </p:sp>
      <p:sp>
        <p:nvSpPr>
          <p:cNvPr id="4" name="TextBox 3"/>
          <p:cNvSpPr txBox="1"/>
          <p:nvPr/>
        </p:nvSpPr>
        <p:spPr>
          <a:xfrm>
            <a:off x="228600" y="685800"/>
            <a:ext cx="5486400" cy="1015663"/>
          </a:xfrm>
          <a:prstGeom prst="rect">
            <a:avLst/>
          </a:prstGeom>
          <a:noFill/>
        </p:spPr>
        <p:txBody>
          <a:bodyPr wrap="square" rtlCol="0">
            <a:spAutoFit/>
          </a:bodyPr>
          <a:lstStyle/>
          <a:p>
            <a:r>
              <a:rPr lang="en-US" sz="2000" dirty="0" smtClean="0"/>
              <a:t>R. </a:t>
            </a:r>
            <a:r>
              <a:rPr lang="en-US" sz="2000" dirty="0" err="1" smtClean="0"/>
              <a:t>Bleck</a:t>
            </a:r>
            <a:r>
              <a:rPr lang="en-US" sz="2000" dirty="0" smtClean="0"/>
              <a:t>: </a:t>
            </a:r>
            <a:r>
              <a:rPr lang="en-US" sz="2000" dirty="0" smtClean="0">
                <a:solidFill>
                  <a:schemeClr val="bg1"/>
                </a:solidFill>
              </a:rPr>
              <a:t>“HYCOM was developed to address known shortcomings of the MICOM vertical coordinate scheme “:</a:t>
            </a:r>
            <a:endParaRPr lang="en-US" sz="2000" dirty="0">
              <a:solidFill>
                <a:schemeClr val="bg1"/>
              </a:solidFill>
            </a:endParaRPr>
          </a:p>
        </p:txBody>
      </p:sp>
      <p:sp>
        <p:nvSpPr>
          <p:cNvPr id="5" name="TextBox 4"/>
          <p:cNvSpPr txBox="1"/>
          <p:nvPr/>
        </p:nvSpPr>
        <p:spPr>
          <a:xfrm>
            <a:off x="457200" y="1715869"/>
            <a:ext cx="4572000" cy="646331"/>
          </a:xfrm>
          <a:prstGeom prst="rect">
            <a:avLst/>
          </a:prstGeom>
          <a:noFill/>
        </p:spPr>
        <p:txBody>
          <a:bodyPr wrap="square" rtlCol="0">
            <a:spAutoFit/>
          </a:bodyPr>
          <a:lstStyle/>
          <a:p>
            <a:pPr indent="290513">
              <a:buFont typeface="Wingdings" pitchFamily="2" charset="2"/>
              <a:buChar char="§"/>
            </a:pPr>
            <a:r>
              <a:rPr lang="en-US" dirty="0" smtClean="0">
                <a:solidFill>
                  <a:schemeClr val="bg1"/>
                </a:solidFill>
              </a:rPr>
              <a:t>Outcropping problem</a:t>
            </a:r>
          </a:p>
          <a:p>
            <a:pPr indent="290513">
              <a:buFont typeface="Wingdings" pitchFamily="2" charset="2"/>
              <a:buChar char="§"/>
            </a:pPr>
            <a:r>
              <a:rPr lang="en-US" dirty="0" smtClean="0">
                <a:solidFill>
                  <a:schemeClr val="bg1"/>
                </a:solidFill>
              </a:rPr>
              <a:t>Lack of resolution in </a:t>
            </a:r>
            <a:r>
              <a:rPr lang="en-US" dirty="0" err="1" smtClean="0">
                <a:solidFill>
                  <a:schemeClr val="bg1"/>
                </a:solidFill>
              </a:rPr>
              <a:t>unstratified</a:t>
            </a:r>
            <a:r>
              <a:rPr lang="en-US" dirty="0" smtClean="0">
                <a:solidFill>
                  <a:schemeClr val="bg1"/>
                </a:solidFill>
              </a:rPr>
              <a:t> ocean </a:t>
            </a:r>
            <a:endParaRPr lang="en-US" dirty="0">
              <a:solidFill>
                <a:schemeClr val="bg1"/>
              </a:solidFill>
            </a:endParaRPr>
          </a:p>
        </p:txBody>
      </p:sp>
      <p:sp>
        <p:nvSpPr>
          <p:cNvPr id="6" name="TextBox 5"/>
          <p:cNvSpPr txBox="1"/>
          <p:nvPr/>
        </p:nvSpPr>
        <p:spPr>
          <a:xfrm>
            <a:off x="0" y="4366498"/>
            <a:ext cx="2971800" cy="2339102"/>
          </a:xfrm>
          <a:prstGeom prst="rect">
            <a:avLst/>
          </a:prstGeom>
          <a:noFill/>
        </p:spPr>
        <p:txBody>
          <a:bodyPr wrap="square" rtlCol="0">
            <a:spAutoFit/>
          </a:bodyPr>
          <a:lstStyle/>
          <a:p>
            <a:pPr marL="228600" indent="-228600">
              <a:spcAft>
                <a:spcPts val="1200"/>
              </a:spcAft>
              <a:buFont typeface="Arial" pitchFamily="34" charset="0"/>
              <a:buChar char="•"/>
            </a:pPr>
            <a:r>
              <a:rPr lang="en-US" dirty="0" err="1" smtClean="0">
                <a:solidFill>
                  <a:srgbClr val="00B0F0"/>
                </a:solidFill>
              </a:rPr>
              <a:t>isopycnal</a:t>
            </a:r>
            <a:r>
              <a:rPr lang="en-US" dirty="0" smtClean="0">
                <a:solidFill>
                  <a:srgbClr val="00B0F0"/>
                </a:solidFill>
              </a:rPr>
              <a:t> in the open stratified ocean</a:t>
            </a:r>
          </a:p>
          <a:p>
            <a:pPr marL="228600" indent="-228600">
              <a:spcAft>
                <a:spcPts val="1200"/>
              </a:spcAft>
              <a:buFont typeface="Arial" pitchFamily="34" charset="0"/>
              <a:buChar char="•"/>
            </a:pPr>
            <a:r>
              <a:rPr lang="en-US" dirty="0" smtClean="0">
                <a:solidFill>
                  <a:srgbClr val="00B0F0"/>
                </a:solidFill>
              </a:rPr>
              <a:t>z-levels in </a:t>
            </a:r>
            <a:r>
              <a:rPr lang="en-US" dirty="0" err="1" smtClean="0">
                <a:solidFill>
                  <a:srgbClr val="00B0F0"/>
                </a:solidFill>
              </a:rPr>
              <a:t>unstratified</a:t>
            </a:r>
            <a:r>
              <a:rPr lang="en-US" dirty="0" smtClean="0">
                <a:solidFill>
                  <a:srgbClr val="00B0F0"/>
                </a:solidFill>
              </a:rPr>
              <a:t> mixed layer and very shallow regions</a:t>
            </a:r>
          </a:p>
          <a:p>
            <a:pPr marL="228600" indent="-228600">
              <a:spcAft>
                <a:spcPts val="1200"/>
              </a:spcAft>
              <a:buFont typeface="Arial" pitchFamily="34" charset="0"/>
              <a:buChar char="•"/>
            </a:pPr>
            <a:r>
              <a:rPr lang="en-US" dirty="0" smtClean="0">
                <a:solidFill>
                  <a:srgbClr val="00B0F0"/>
                </a:solidFill>
                <a:sym typeface="Symbol"/>
              </a:rPr>
              <a:t>-levels in shallow regions</a:t>
            </a:r>
            <a:endParaRPr lang="en-US" dirty="0">
              <a:solidFill>
                <a:srgbClr val="00B0F0"/>
              </a:solidFill>
            </a:endParaRPr>
          </a:p>
        </p:txBody>
      </p:sp>
      <p:sp>
        <p:nvSpPr>
          <p:cNvPr id="7" name="TextBox 6"/>
          <p:cNvSpPr txBox="1"/>
          <p:nvPr/>
        </p:nvSpPr>
        <p:spPr>
          <a:xfrm>
            <a:off x="152400" y="2685871"/>
            <a:ext cx="5715000" cy="1200329"/>
          </a:xfrm>
          <a:prstGeom prst="rect">
            <a:avLst/>
          </a:prstGeom>
          <a:noFill/>
        </p:spPr>
        <p:txBody>
          <a:bodyPr wrap="square" rtlCol="0">
            <a:spAutoFit/>
          </a:bodyPr>
          <a:lstStyle/>
          <a:p>
            <a:pPr indent="228600"/>
            <a:r>
              <a:rPr lang="en-US" dirty="0" smtClean="0">
                <a:solidFill>
                  <a:srgbClr val="FFFF00"/>
                </a:solidFill>
              </a:rPr>
              <a:t>HYCOM hybrid scheme is similar to Arbitrary </a:t>
            </a:r>
            <a:r>
              <a:rPr lang="en-US" dirty="0" err="1" smtClean="0">
                <a:solidFill>
                  <a:srgbClr val="FFFF00"/>
                </a:solidFill>
              </a:rPr>
              <a:t>Lagrangian-Eularian</a:t>
            </a:r>
            <a:r>
              <a:rPr lang="en-US" dirty="0" smtClean="0">
                <a:solidFill>
                  <a:srgbClr val="FFFF00"/>
                </a:solidFill>
              </a:rPr>
              <a:t> technique of </a:t>
            </a:r>
            <a:r>
              <a:rPr lang="en-US" dirty="0" err="1" smtClean="0">
                <a:solidFill>
                  <a:srgbClr val="FFFF00"/>
                </a:solidFill>
              </a:rPr>
              <a:t>Hirt</a:t>
            </a:r>
            <a:r>
              <a:rPr lang="en-US" dirty="0" smtClean="0">
                <a:solidFill>
                  <a:srgbClr val="FFFF00"/>
                </a:solidFill>
              </a:rPr>
              <a:t> (1974) but major difference: </a:t>
            </a:r>
            <a:r>
              <a:rPr lang="en-US" dirty="0" smtClean="0">
                <a:solidFill>
                  <a:srgbClr val="92D050"/>
                </a:solidFill>
              </a:rPr>
              <a:t>coordinate layers are kept aligned with target densities</a:t>
            </a:r>
            <a:endParaRPr lang="en-US" dirty="0">
              <a:solidFill>
                <a:srgbClr val="92D050"/>
              </a:solidFill>
            </a:endParaRPr>
          </a:p>
        </p:txBody>
      </p:sp>
      <p:pic>
        <p:nvPicPr>
          <p:cNvPr id="8" name="Picture 7" descr="hybrid_grid.png"/>
          <p:cNvPicPr>
            <a:picLocks noChangeAspect="1"/>
          </p:cNvPicPr>
          <p:nvPr/>
        </p:nvPicPr>
        <p:blipFill>
          <a:blip r:embed="rId4" cstate="print"/>
          <a:stretch>
            <a:fillRect/>
          </a:stretch>
        </p:blipFill>
        <p:spPr>
          <a:xfrm>
            <a:off x="2987442" y="4343400"/>
            <a:ext cx="6080358" cy="2483116"/>
          </a:xfrm>
          <a:prstGeom prst="rect">
            <a:avLst/>
          </a:prstGeom>
        </p:spPr>
      </p:pic>
      <p:sp>
        <p:nvSpPr>
          <p:cNvPr id="9" name="TextBox 8"/>
          <p:cNvSpPr txBox="1"/>
          <p:nvPr/>
        </p:nvSpPr>
        <p:spPr>
          <a:xfrm>
            <a:off x="4876800" y="3897868"/>
            <a:ext cx="2819400" cy="369332"/>
          </a:xfrm>
          <a:prstGeom prst="rect">
            <a:avLst/>
          </a:prstGeom>
          <a:noFill/>
        </p:spPr>
        <p:txBody>
          <a:bodyPr wrap="square" rtlCol="0">
            <a:spAutoFit/>
          </a:bodyPr>
          <a:lstStyle/>
          <a:p>
            <a:pPr algn="ctr"/>
            <a:r>
              <a:rPr lang="en-US" dirty="0" smtClean="0">
                <a:solidFill>
                  <a:srgbClr val="FFC000"/>
                </a:solidFill>
              </a:rPr>
              <a:t>Hybrid Vertical Grid</a:t>
            </a:r>
            <a:endParaRPr lang="en-US" dirty="0">
              <a:solidFill>
                <a:srgbClr val="FFC000"/>
              </a:solidFill>
            </a:endParaRPr>
          </a:p>
        </p:txBody>
      </p:sp>
      <p:sp>
        <p:nvSpPr>
          <p:cNvPr id="10" name="TextBox 9"/>
          <p:cNvSpPr txBox="1"/>
          <p:nvPr/>
        </p:nvSpPr>
        <p:spPr>
          <a:xfrm>
            <a:off x="6324600" y="838200"/>
            <a:ext cx="2819400" cy="369332"/>
          </a:xfrm>
          <a:prstGeom prst="rect">
            <a:avLst/>
          </a:prstGeom>
          <a:noFill/>
        </p:spPr>
        <p:txBody>
          <a:bodyPr wrap="square" rtlCol="0">
            <a:spAutoFit/>
          </a:bodyPr>
          <a:lstStyle/>
          <a:p>
            <a:pPr algn="ctr"/>
            <a:r>
              <a:rPr lang="en-US" dirty="0" err="1" smtClean="0">
                <a:solidFill>
                  <a:srgbClr val="FFC000"/>
                </a:solidFill>
              </a:rPr>
              <a:t>Isopycnal</a:t>
            </a:r>
            <a:r>
              <a:rPr lang="en-US" dirty="0" smtClean="0">
                <a:solidFill>
                  <a:srgbClr val="FFC000"/>
                </a:solidFill>
              </a:rPr>
              <a:t> Vertical Grid</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62000" y="117157"/>
            <a:ext cx="7696200" cy="492443"/>
          </a:xfrm>
          <a:prstGeom prst="rect">
            <a:avLst/>
          </a:prstGeom>
          <a:noFill/>
        </p:spPr>
        <p:txBody>
          <a:bodyPr wrap="square" rtlCol="0">
            <a:spAutoFit/>
          </a:bodyPr>
          <a:lstStyle/>
          <a:p>
            <a:pPr algn="ctr"/>
            <a:r>
              <a:rPr lang="en-US" sz="2600" b="1" dirty="0" smtClean="0">
                <a:solidFill>
                  <a:srgbClr val="0000FF"/>
                </a:solidFill>
                <a:latin typeface="Georgia" pitchFamily="18" charset="0"/>
              </a:rPr>
              <a:t>Hybrid Vertical Coordinate Grid Generator</a:t>
            </a:r>
            <a:endParaRPr lang="en-US" sz="2600" b="1" dirty="0">
              <a:solidFill>
                <a:srgbClr val="0000FF"/>
              </a:solidFill>
              <a:latin typeface="Georgia" pitchFamily="18" charset="0"/>
            </a:endParaRPr>
          </a:p>
        </p:txBody>
      </p:sp>
      <p:sp>
        <p:nvSpPr>
          <p:cNvPr id="7" name="TextBox 6"/>
          <p:cNvSpPr txBox="1"/>
          <p:nvPr/>
        </p:nvSpPr>
        <p:spPr>
          <a:xfrm>
            <a:off x="228600" y="762000"/>
            <a:ext cx="8763000" cy="2246769"/>
          </a:xfrm>
          <a:prstGeom prst="rect">
            <a:avLst/>
          </a:prstGeom>
          <a:noFill/>
        </p:spPr>
        <p:txBody>
          <a:bodyPr wrap="square" rtlCol="0">
            <a:spAutoFit/>
          </a:bodyPr>
          <a:lstStyle/>
          <a:p>
            <a:r>
              <a:rPr lang="en-US" sz="2000" dirty="0" smtClean="0"/>
              <a:t>Restores </a:t>
            </a:r>
            <a:r>
              <a:rPr lang="en-US" sz="2000" dirty="0" err="1" smtClean="0"/>
              <a:t>isopycnic</a:t>
            </a:r>
            <a:r>
              <a:rPr lang="en-US" sz="2000" dirty="0" smtClean="0"/>
              <a:t> conditions in coordinate layers by changing </a:t>
            </a:r>
            <a:r>
              <a:rPr lang="en-US" sz="2000" dirty="0" smtClean="0">
                <a:latin typeface="Symbol" pitchFamily="80" charset="2"/>
                <a:sym typeface="Symbol" pitchFamily="80" charset="2"/>
              </a:rPr>
              <a:t></a:t>
            </a:r>
            <a:r>
              <a:rPr lang="en-US" sz="2000" baseline="-25000" dirty="0" smtClean="0">
                <a:latin typeface="Symbol" pitchFamily="80" charset="2"/>
                <a:sym typeface="Symbol" pitchFamily="80" charset="2"/>
              </a:rPr>
              <a:t></a:t>
            </a:r>
            <a:r>
              <a:rPr lang="en-US" sz="2000" dirty="0" smtClean="0">
                <a:latin typeface="Symbol" pitchFamily="80" charset="2"/>
                <a:sym typeface="Symbol" pitchFamily="80" charset="2"/>
              </a:rPr>
              <a:t> </a:t>
            </a:r>
            <a:r>
              <a:rPr lang="en-US" sz="2000" dirty="0" smtClean="0"/>
              <a:t>to     in a manner that:</a:t>
            </a:r>
          </a:p>
          <a:p>
            <a:endParaRPr lang="en-US" sz="2000" dirty="0" smtClean="0"/>
          </a:p>
          <a:p>
            <a:pPr marL="569913" indent="-225425">
              <a:buFont typeface="Arial" pitchFamily="34" charset="0"/>
              <a:buChar char="•"/>
            </a:pPr>
            <a:r>
              <a:rPr lang="en-US" sz="2000" dirty="0" smtClean="0"/>
              <a:t>Maintains minimum layer thicknesses in the upper part of the water column</a:t>
            </a:r>
          </a:p>
          <a:p>
            <a:pPr marL="569913" indent="-225425">
              <a:buFont typeface="Arial" pitchFamily="34" charset="0"/>
              <a:buChar char="•"/>
            </a:pPr>
            <a:r>
              <a:rPr lang="en-US" sz="2000" dirty="0" smtClean="0"/>
              <a:t>The overall height of the column, represented by the integral                 is preserved</a:t>
            </a:r>
            <a:endParaRPr lang="en-US" sz="2000" dirty="0"/>
          </a:p>
        </p:txBody>
      </p:sp>
      <p:graphicFrame>
        <p:nvGraphicFramePr>
          <p:cNvPr id="5122" name="Object 2"/>
          <p:cNvGraphicFramePr>
            <a:graphicFrameLocks noChangeAspect="1"/>
          </p:cNvGraphicFramePr>
          <p:nvPr/>
        </p:nvGraphicFramePr>
        <p:xfrm>
          <a:off x="7848600" y="2286000"/>
          <a:ext cx="731520" cy="457200"/>
        </p:xfrm>
        <a:graphic>
          <a:graphicData uri="http://schemas.openxmlformats.org/presentationml/2006/ole">
            <mc:AlternateContent xmlns:mc="http://schemas.openxmlformats.org/markup-compatibility/2006">
              <mc:Choice xmlns:v="urn:schemas-microsoft-com:vml" Requires="v">
                <p:oleObj spid="_x0000_s5128" name="Equation" r:id="rId4" imgW="406400" imgH="254000" progId="Equation.3">
                  <p:embed/>
                </p:oleObj>
              </mc:Choice>
              <mc:Fallback>
                <p:oleObj name="Equation" r:id="rId4" imgW="406400" imgH="254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286000"/>
                        <a:ext cx="73152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2" descr="hybgen_schematic"/>
          <p:cNvPicPr>
            <a:picLocks noChangeAspect="1" noChangeArrowheads="1"/>
          </p:cNvPicPr>
          <p:nvPr/>
        </p:nvPicPr>
        <p:blipFill>
          <a:blip r:embed="rId6" cstate="print"/>
          <a:srcRect r="18972" b="50000"/>
          <a:stretch>
            <a:fillRect/>
          </a:stretch>
        </p:blipFill>
        <p:spPr bwMode="auto">
          <a:xfrm>
            <a:off x="11982" y="3389914"/>
            <a:ext cx="4483818" cy="3391887"/>
          </a:xfrm>
          <a:prstGeom prst="rect">
            <a:avLst/>
          </a:prstGeom>
          <a:noFill/>
        </p:spPr>
      </p:pic>
      <p:sp>
        <p:nvSpPr>
          <p:cNvPr id="12" name="TextBox 11"/>
          <p:cNvSpPr txBox="1"/>
          <p:nvPr/>
        </p:nvSpPr>
        <p:spPr>
          <a:xfrm>
            <a:off x="1752600" y="3429000"/>
            <a:ext cx="2667000" cy="738664"/>
          </a:xfrm>
          <a:prstGeom prst="rect">
            <a:avLst/>
          </a:prstGeom>
          <a:solidFill>
            <a:schemeClr val="bg1"/>
          </a:solidFill>
        </p:spPr>
        <p:txBody>
          <a:bodyPr wrap="square" rtlCol="0">
            <a:spAutoFit/>
          </a:bodyPr>
          <a:lstStyle/>
          <a:p>
            <a:r>
              <a:rPr lang="en-US" sz="1400" dirty="0" smtClean="0">
                <a:solidFill>
                  <a:srgbClr val="0070C0"/>
                </a:solidFill>
              </a:rPr>
              <a:t>The upper interface is moved upward to transfer less-dense water from layer 0 to layer 1. </a:t>
            </a:r>
            <a:endParaRPr lang="en-US" sz="1400" dirty="0">
              <a:solidFill>
                <a:srgbClr val="0070C0"/>
              </a:solidFill>
            </a:endParaRPr>
          </a:p>
        </p:txBody>
      </p:sp>
      <p:pic>
        <p:nvPicPr>
          <p:cNvPr id="16" name="Picture 2" descr="hybgen_schematic"/>
          <p:cNvPicPr>
            <a:picLocks noChangeAspect="1" noChangeArrowheads="1"/>
          </p:cNvPicPr>
          <p:nvPr/>
        </p:nvPicPr>
        <p:blipFill>
          <a:blip r:embed="rId7" cstate="print"/>
          <a:srcRect r="5011"/>
          <a:stretch>
            <a:fillRect/>
          </a:stretch>
        </p:blipFill>
        <p:spPr bwMode="auto">
          <a:xfrm>
            <a:off x="4518040" y="3429000"/>
            <a:ext cx="4539910" cy="3352800"/>
          </a:xfrm>
          <a:prstGeom prst="rect">
            <a:avLst/>
          </a:prstGeom>
          <a:noFill/>
        </p:spPr>
      </p:pic>
      <p:sp>
        <p:nvSpPr>
          <p:cNvPr id="15" name="TextBox 14"/>
          <p:cNvSpPr txBox="1"/>
          <p:nvPr/>
        </p:nvSpPr>
        <p:spPr>
          <a:xfrm>
            <a:off x="6467150" y="3429000"/>
            <a:ext cx="2590800" cy="738664"/>
          </a:xfrm>
          <a:prstGeom prst="rect">
            <a:avLst/>
          </a:prstGeom>
          <a:solidFill>
            <a:schemeClr val="bg1"/>
          </a:solidFill>
        </p:spPr>
        <p:txBody>
          <a:bodyPr wrap="square" rtlCol="0">
            <a:spAutoFit/>
          </a:bodyPr>
          <a:lstStyle/>
          <a:p>
            <a:r>
              <a:rPr lang="en-US" sz="1400" dirty="0" smtClean="0">
                <a:solidFill>
                  <a:srgbClr val="0070C0"/>
                </a:solidFill>
              </a:rPr>
              <a:t>The upper interface is moved downward to transfer denser water from layer 2 to layer 1. </a:t>
            </a:r>
            <a:endParaRPr lang="en-US" sz="1400" dirty="0">
              <a:solidFill>
                <a:srgbClr val="0070C0"/>
              </a:solidFill>
            </a:endParaRPr>
          </a:p>
        </p:txBody>
      </p:sp>
      <p:graphicFrame>
        <p:nvGraphicFramePr>
          <p:cNvPr id="5125" name="Object 5"/>
          <p:cNvGraphicFramePr>
            <a:graphicFrameLocks noChangeAspect="1"/>
          </p:cNvGraphicFramePr>
          <p:nvPr/>
        </p:nvGraphicFramePr>
        <p:xfrm>
          <a:off x="7924800" y="762000"/>
          <a:ext cx="339604" cy="412750"/>
        </p:xfrm>
        <a:graphic>
          <a:graphicData uri="http://schemas.openxmlformats.org/presentationml/2006/ole">
            <mc:AlternateContent xmlns:mc="http://schemas.openxmlformats.org/markup-compatibility/2006">
              <mc:Choice xmlns:v="urn:schemas-microsoft-com:vml" Requires="v">
                <p:oleObj spid="_x0000_s5129" name="Equation" r:id="rId8" imgW="177480" imgH="215640" progId="Equation.3">
                  <p:embed/>
                </p:oleObj>
              </mc:Choice>
              <mc:Fallback>
                <p:oleObj name="Equation" r:id="rId8" imgW="177480" imgH="2156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762000"/>
                        <a:ext cx="339604" cy="412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C:\Users\Dmitry\Documents\DDmitry\Funded Projects\AOMIP_NSF_Arctic\Figures\targSgm2_xsctAO_j136-040.png"/>
          <p:cNvPicPr>
            <a:picLocks noChangeAspect="1" noChangeArrowheads="1"/>
          </p:cNvPicPr>
          <p:nvPr/>
        </p:nvPicPr>
        <p:blipFill>
          <a:blip r:embed="rId3" cstate="print"/>
          <a:srcRect l="3468" r="8103" b="18367"/>
          <a:stretch>
            <a:fillRect/>
          </a:stretch>
        </p:blipFill>
        <p:spPr bwMode="auto">
          <a:xfrm>
            <a:off x="0" y="98897"/>
            <a:ext cx="5105400" cy="4004235"/>
          </a:xfrm>
          <a:prstGeom prst="rect">
            <a:avLst/>
          </a:prstGeom>
          <a:noFill/>
        </p:spPr>
      </p:pic>
      <p:pic>
        <p:nvPicPr>
          <p:cNvPr id="8195" name="Picture 3" descr="C:\Users\Dmitry\Documents\DDmitry\Funded Projects\AOMIP_NSF_Arctic\Figures\targSgm2_xsctAO_j136-092.png"/>
          <p:cNvPicPr>
            <a:picLocks noChangeAspect="1" noChangeArrowheads="1"/>
          </p:cNvPicPr>
          <p:nvPr/>
        </p:nvPicPr>
        <p:blipFill>
          <a:blip r:embed="rId4" cstate="print"/>
          <a:srcRect l="3509" r="7018" b="7713"/>
          <a:stretch>
            <a:fillRect/>
          </a:stretch>
        </p:blipFill>
        <p:spPr bwMode="auto">
          <a:xfrm>
            <a:off x="4008680" y="2286000"/>
            <a:ext cx="5135320" cy="4027751"/>
          </a:xfrm>
          <a:prstGeom prst="rect">
            <a:avLst/>
          </a:prstGeom>
          <a:noFill/>
        </p:spPr>
      </p:pic>
      <p:pic>
        <p:nvPicPr>
          <p:cNvPr id="5" name="Picture 2" descr="C:\Users\Dmitry\Documents\DDmitry\Funded Projects\AOMIP_NSF_Arctic\Figures\targSgm2_xsctAO_j136-040.png"/>
          <p:cNvPicPr>
            <a:picLocks noChangeAspect="1" noChangeArrowheads="1"/>
          </p:cNvPicPr>
          <p:nvPr/>
        </p:nvPicPr>
        <p:blipFill>
          <a:blip r:embed="rId3" cstate="print"/>
          <a:srcRect t="81633" b="12245"/>
          <a:stretch>
            <a:fillRect/>
          </a:stretch>
        </p:blipFill>
        <p:spPr bwMode="auto">
          <a:xfrm>
            <a:off x="152400" y="6324600"/>
            <a:ext cx="8789364" cy="457200"/>
          </a:xfrm>
          <a:prstGeom prst="rect">
            <a:avLst/>
          </a:prstGeom>
          <a:noFill/>
        </p:spPr>
      </p:pic>
      <p:sp>
        <p:nvSpPr>
          <p:cNvPr id="6" name="TextBox 5"/>
          <p:cNvSpPr txBox="1"/>
          <p:nvPr/>
        </p:nvSpPr>
        <p:spPr>
          <a:xfrm>
            <a:off x="1143000" y="0"/>
            <a:ext cx="2895600" cy="246221"/>
          </a:xfrm>
          <a:prstGeom prst="rect">
            <a:avLst/>
          </a:prstGeom>
          <a:solidFill>
            <a:schemeClr val="bg1"/>
          </a:solidFill>
        </p:spPr>
        <p:txBody>
          <a:bodyPr wrap="square" lIns="0" tIns="0" rIns="0" bIns="0" rtlCol="0">
            <a:spAutoFit/>
          </a:bodyPr>
          <a:lstStyle/>
          <a:p>
            <a:pPr algn="ctr"/>
            <a:r>
              <a:rPr lang="en-US" sz="1600" dirty="0" smtClean="0"/>
              <a:t>“Z-level” Vertical Grid</a:t>
            </a:r>
            <a:endParaRPr lang="en-US" sz="1600" dirty="0"/>
          </a:p>
        </p:txBody>
      </p:sp>
      <p:sp>
        <p:nvSpPr>
          <p:cNvPr id="7" name="TextBox 6"/>
          <p:cNvSpPr txBox="1"/>
          <p:nvPr/>
        </p:nvSpPr>
        <p:spPr>
          <a:xfrm>
            <a:off x="5334000" y="2099846"/>
            <a:ext cx="2590800" cy="338554"/>
          </a:xfrm>
          <a:prstGeom prst="rect">
            <a:avLst/>
          </a:prstGeom>
          <a:solidFill>
            <a:schemeClr val="bg1"/>
          </a:solidFill>
        </p:spPr>
        <p:txBody>
          <a:bodyPr wrap="square" rtlCol="0">
            <a:spAutoFit/>
          </a:bodyPr>
          <a:lstStyle/>
          <a:p>
            <a:pPr algn="ctr"/>
            <a:r>
              <a:rPr lang="en-US" sz="1600" dirty="0" smtClean="0"/>
              <a:t>“</a:t>
            </a:r>
            <a:r>
              <a:rPr lang="en-US" sz="1600" dirty="0" smtClean="0">
                <a:sym typeface="Symbol"/>
              </a:rPr>
              <a:t>-level</a:t>
            </a:r>
            <a:r>
              <a:rPr lang="en-US" sz="1600" dirty="0" smtClean="0"/>
              <a:t>” Vertical Grid</a:t>
            </a:r>
            <a:endParaRPr lang="en-US" sz="1600" dirty="0"/>
          </a:p>
        </p:txBody>
      </p:sp>
      <p:sp>
        <p:nvSpPr>
          <p:cNvPr id="8" name="TextBox 7"/>
          <p:cNvSpPr txBox="1"/>
          <p:nvPr/>
        </p:nvSpPr>
        <p:spPr>
          <a:xfrm>
            <a:off x="5029200" y="76200"/>
            <a:ext cx="4114800" cy="584775"/>
          </a:xfrm>
          <a:prstGeom prst="rect">
            <a:avLst/>
          </a:prstGeom>
          <a:solidFill>
            <a:schemeClr val="bg1"/>
          </a:solidFill>
        </p:spPr>
        <p:txBody>
          <a:bodyPr wrap="square" rtlCol="0">
            <a:spAutoFit/>
          </a:bodyPr>
          <a:lstStyle/>
          <a:p>
            <a:pPr algn="ctr"/>
            <a:r>
              <a:rPr lang="en-US" sz="3200" dirty="0" smtClean="0">
                <a:solidFill>
                  <a:srgbClr val="0000FF"/>
                </a:solidFill>
              </a:rPr>
              <a:t>Vertical Sections of </a:t>
            </a:r>
            <a:r>
              <a:rPr lang="en-US" sz="3200" dirty="0" smtClean="0">
                <a:solidFill>
                  <a:srgbClr val="0000FF"/>
                </a:solidFill>
                <a:sym typeface="Symbol"/>
              </a:rPr>
              <a:t></a:t>
            </a:r>
            <a:r>
              <a:rPr lang="en-US" sz="3200" baseline="-25000" dirty="0" smtClean="0">
                <a:solidFill>
                  <a:srgbClr val="0000FF"/>
                </a:solidFill>
                <a:sym typeface="Symbol"/>
              </a:rPr>
              <a:t>2</a:t>
            </a:r>
            <a:endParaRPr lang="en-US" sz="3200" baseline="-25000" dirty="0">
              <a:solidFill>
                <a:srgbClr val="0000FF"/>
              </a:solidFill>
            </a:endParaRPr>
          </a:p>
        </p:txBody>
      </p:sp>
      <p:sp>
        <p:nvSpPr>
          <p:cNvPr id="9" name="TextBox 8"/>
          <p:cNvSpPr txBox="1"/>
          <p:nvPr/>
        </p:nvSpPr>
        <p:spPr>
          <a:xfrm>
            <a:off x="533400" y="4191000"/>
            <a:ext cx="2724505" cy="984885"/>
          </a:xfrm>
          <a:prstGeom prst="rect">
            <a:avLst/>
          </a:prstGeom>
          <a:noFill/>
        </p:spPr>
        <p:txBody>
          <a:bodyPr wrap="square" lIns="0" tIns="0" rIns="0" bIns="0" rtlCol="0">
            <a:spAutoFit/>
          </a:bodyPr>
          <a:lstStyle/>
          <a:p>
            <a:r>
              <a:rPr lang="en-US" sz="1600" dirty="0" smtClean="0">
                <a:solidFill>
                  <a:srgbClr val="FF0000"/>
                </a:solidFill>
              </a:rPr>
              <a:t>HYCOM Initialization:</a:t>
            </a:r>
          </a:p>
          <a:p>
            <a:pPr marL="177800" indent="-177800">
              <a:buFont typeface="Arial" pitchFamily="34" charset="0"/>
              <a:buChar char="•"/>
            </a:pPr>
            <a:r>
              <a:rPr lang="en-US" sz="1600" dirty="0" smtClean="0">
                <a:latin typeface="Tahoma" pitchFamily="34" charset="0"/>
                <a:cs typeface="Tahoma" pitchFamily="34" charset="0"/>
              </a:rPr>
              <a:t>Climatology</a:t>
            </a:r>
          </a:p>
          <a:p>
            <a:r>
              <a:rPr lang="en-US" sz="1600" dirty="0" smtClean="0">
                <a:solidFill>
                  <a:srgbClr val="FF0000"/>
                </a:solidFill>
                <a:latin typeface="Tahoma" pitchFamily="34" charset="0"/>
                <a:cs typeface="Tahoma" pitchFamily="34" charset="0"/>
              </a:rPr>
              <a:t>CICE initialization:</a:t>
            </a:r>
          </a:p>
          <a:p>
            <a:pPr marL="177800" indent="-177800">
              <a:buFont typeface="Arial" pitchFamily="34" charset="0"/>
              <a:buChar char="•"/>
            </a:pPr>
            <a:r>
              <a:rPr lang="en-US" sz="1600" dirty="0" smtClean="0">
                <a:latin typeface="Tahoma" pitchFamily="34" charset="0"/>
                <a:cs typeface="Tahoma" pitchFamily="34" charset="0"/>
              </a:rPr>
              <a:t>3m ice where t &lt; </a:t>
            </a:r>
            <a:r>
              <a:rPr lang="en-US" sz="1600" dirty="0" err="1" smtClean="0">
                <a:latin typeface="Tahoma" pitchFamily="34" charset="0"/>
                <a:cs typeface="Tahoma" pitchFamily="34" charset="0"/>
              </a:rPr>
              <a:t>t</a:t>
            </a:r>
            <a:r>
              <a:rPr lang="en-US" sz="1600" baseline="-25000" dirty="0" err="1" smtClean="0">
                <a:latin typeface="Tahoma" pitchFamily="34" charset="0"/>
                <a:cs typeface="Tahoma" pitchFamily="34" charset="0"/>
              </a:rPr>
              <a:t>freezing</a:t>
            </a:r>
            <a:r>
              <a:rPr lang="en-US" sz="1600" dirty="0" smtClean="0">
                <a:latin typeface="Tahoma" pitchFamily="34" charset="0"/>
                <a:cs typeface="Tahoma" pitchFamily="34" charset="0"/>
              </a:rPr>
              <a:t>  </a:t>
            </a:r>
          </a:p>
        </p:txBody>
      </p:sp>
      <p:sp>
        <p:nvSpPr>
          <p:cNvPr id="10" name="Rectangle 9"/>
          <p:cNvSpPr/>
          <p:nvPr/>
        </p:nvSpPr>
        <p:spPr>
          <a:xfrm>
            <a:off x="5105400" y="1041737"/>
            <a:ext cx="3886200" cy="1092607"/>
          </a:xfrm>
          <a:prstGeom prst="rect">
            <a:avLst/>
          </a:prstGeom>
        </p:spPr>
        <p:txBody>
          <a:bodyPr wrap="square">
            <a:spAutoFit/>
          </a:bodyPr>
          <a:lstStyle/>
          <a:p>
            <a:r>
              <a:rPr lang="en-US" sz="1300" dirty="0" smtClean="0">
                <a:solidFill>
                  <a:srgbClr val="00B050"/>
                </a:solidFill>
                <a:latin typeface="Tahoma" pitchFamily="34" charset="0"/>
                <a:cs typeface="Tahoma" pitchFamily="34" charset="0"/>
              </a:rPr>
              <a:t>Atmospheric forcing: </a:t>
            </a:r>
            <a:r>
              <a:rPr lang="en-US" sz="1300" dirty="0" smtClean="0">
                <a:latin typeface="Tahoma" pitchFamily="34" charset="0"/>
                <a:cs typeface="Tahoma" pitchFamily="34" charset="0"/>
              </a:rPr>
              <a:t>3 hourly NOGAPS 0.5˚ fields</a:t>
            </a:r>
          </a:p>
          <a:p>
            <a:r>
              <a:rPr lang="en-US" sz="1300" dirty="0" smtClean="0">
                <a:solidFill>
                  <a:srgbClr val="00B050"/>
                </a:solidFill>
                <a:latin typeface="Tahoma" pitchFamily="34" charset="0"/>
                <a:cs typeface="Tahoma" pitchFamily="34" charset="0"/>
              </a:rPr>
              <a:t>Lateral OBs:          </a:t>
            </a:r>
            <a:r>
              <a:rPr lang="en-US" sz="1300" dirty="0" smtClean="0">
                <a:latin typeface="Tahoma" pitchFamily="34" charset="0"/>
                <a:cs typeface="Tahoma" pitchFamily="34" charset="0"/>
              </a:rPr>
              <a:t>relaxation to T/S/P climatology</a:t>
            </a:r>
          </a:p>
          <a:p>
            <a:r>
              <a:rPr lang="en-US" sz="1300" dirty="0" smtClean="0">
                <a:solidFill>
                  <a:srgbClr val="00B050"/>
                </a:solidFill>
                <a:latin typeface="Tahoma" pitchFamily="34" charset="0"/>
                <a:cs typeface="Tahoma" pitchFamily="34" charset="0"/>
              </a:rPr>
              <a:t>Rivers:                     </a:t>
            </a:r>
            <a:r>
              <a:rPr lang="en-US" sz="1300" dirty="0" smtClean="0">
                <a:latin typeface="Tahoma" pitchFamily="34" charset="0"/>
                <a:cs typeface="Tahoma" pitchFamily="34" charset="0"/>
              </a:rPr>
              <a:t>climatology</a:t>
            </a:r>
          </a:p>
          <a:p>
            <a:r>
              <a:rPr lang="en-US" sz="1300" dirty="0" err="1" smtClean="0">
                <a:solidFill>
                  <a:srgbClr val="00B050"/>
                </a:solidFill>
                <a:latin typeface="Tahoma" pitchFamily="34" charset="0"/>
                <a:cs typeface="Tahoma" pitchFamily="34" charset="0"/>
              </a:rPr>
              <a:t>Barotropic</a:t>
            </a:r>
            <a:r>
              <a:rPr lang="en-US" sz="1300" dirty="0" smtClean="0">
                <a:solidFill>
                  <a:srgbClr val="00B050"/>
                </a:solidFill>
                <a:latin typeface="Tahoma" pitchFamily="34" charset="0"/>
                <a:cs typeface="Tahoma" pitchFamily="34" charset="0"/>
              </a:rPr>
              <a:t>/</a:t>
            </a:r>
            <a:r>
              <a:rPr lang="en-US" sz="1300" dirty="0" err="1" smtClean="0">
                <a:solidFill>
                  <a:srgbClr val="00B050"/>
                </a:solidFill>
                <a:latin typeface="Tahoma" pitchFamily="34" charset="0"/>
                <a:cs typeface="Tahoma" pitchFamily="34" charset="0"/>
              </a:rPr>
              <a:t>barocl</a:t>
            </a:r>
            <a:r>
              <a:rPr lang="en-US" sz="1300" dirty="0" smtClean="0">
                <a:solidFill>
                  <a:srgbClr val="00B050"/>
                </a:solidFill>
                <a:latin typeface="Tahoma" pitchFamily="34" charset="0"/>
                <a:cs typeface="Tahoma" pitchFamily="34" charset="0"/>
              </a:rPr>
              <a:t> ∆t:  </a:t>
            </a:r>
            <a:r>
              <a:rPr lang="en-US" sz="1300" dirty="0" smtClean="0">
                <a:latin typeface="Tahoma" pitchFamily="34" charset="0"/>
                <a:cs typeface="Tahoma" pitchFamily="34" charset="0"/>
              </a:rPr>
              <a:t>20 s/360 s</a:t>
            </a:r>
          </a:p>
          <a:p>
            <a:r>
              <a:rPr lang="en-US" sz="1300" dirty="0" smtClean="0">
                <a:solidFill>
                  <a:srgbClr val="00B050"/>
                </a:solidFill>
                <a:latin typeface="Tahoma" pitchFamily="34" charset="0"/>
                <a:cs typeface="Tahoma" pitchFamily="34" charset="0"/>
              </a:rPr>
              <a:t>CICE ∆t:                   </a:t>
            </a:r>
            <a:r>
              <a:rPr lang="en-US" sz="1300" dirty="0" smtClean="0">
                <a:latin typeface="Tahoma" pitchFamily="34" charset="0"/>
                <a:cs typeface="Tahoma" pitchFamily="34" charset="0"/>
              </a:rPr>
              <a:t>1800 s </a:t>
            </a:r>
            <a:endParaRPr lang="en-US" sz="1300" dirty="0">
              <a:latin typeface="Tahoma" pitchFamily="34" charset="0"/>
              <a:cs typeface="Tahoma" pitchFamily="34" charset="0"/>
            </a:endParaRPr>
          </a:p>
        </p:txBody>
      </p:sp>
      <p:sp>
        <p:nvSpPr>
          <p:cNvPr id="11" name="Rectangle 10"/>
          <p:cNvSpPr/>
          <p:nvPr/>
        </p:nvSpPr>
        <p:spPr>
          <a:xfrm>
            <a:off x="457200" y="5334000"/>
            <a:ext cx="3124200" cy="830997"/>
          </a:xfrm>
          <a:prstGeom prst="rect">
            <a:avLst/>
          </a:prstGeom>
        </p:spPr>
        <p:txBody>
          <a:bodyPr wrap="square">
            <a:spAutoFit/>
          </a:bodyPr>
          <a:lstStyle/>
          <a:p>
            <a:r>
              <a:rPr lang="en-US" sz="1600" dirty="0" smtClean="0">
                <a:solidFill>
                  <a:srgbClr val="FF0000"/>
                </a:solidFill>
                <a:latin typeface="Tahoma" pitchFamily="34" charset="0"/>
                <a:cs typeface="Tahoma" pitchFamily="34" charset="0"/>
              </a:rPr>
              <a:t>HYCOM/CICE Spin-up:</a:t>
            </a:r>
          </a:p>
          <a:p>
            <a:pPr marL="177800" indent="-177800">
              <a:buFont typeface="Arial" pitchFamily="34" charset="0"/>
              <a:buChar char="•"/>
            </a:pPr>
            <a:r>
              <a:rPr lang="en-US" sz="1600" dirty="0" smtClean="0">
                <a:latin typeface="Tahoma" pitchFamily="34" charset="0"/>
                <a:cs typeface="Tahoma" pitchFamily="34" charset="0"/>
              </a:rPr>
              <a:t>1-year run with climatology  </a:t>
            </a:r>
          </a:p>
          <a:p>
            <a:pPr marL="177800" indent="-177800">
              <a:buFont typeface="Arial" pitchFamily="34" charset="0"/>
              <a:buChar char="•"/>
            </a:pPr>
            <a:r>
              <a:rPr lang="en-US" sz="1600" dirty="0" smtClean="0">
                <a:latin typeface="Tahoma" pitchFamily="34" charset="0"/>
                <a:cs typeface="Tahoma" pitchFamily="34" charset="0"/>
              </a:rPr>
              <a:t>5-year run with 2003 forcing</a:t>
            </a:r>
            <a:endParaRPr lang="en-US" sz="1600" dirty="0"/>
          </a:p>
        </p:txBody>
      </p:sp>
      <p:sp>
        <p:nvSpPr>
          <p:cNvPr id="13" name="TextBox 12"/>
          <p:cNvSpPr txBox="1"/>
          <p:nvPr/>
        </p:nvSpPr>
        <p:spPr>
          <a:xfrm>
            <a:off x="5867400" y="685800"/>
            <a:ext cx="2286000" cy="369332"/>
          </a:xfrm>
          <a:prstGeom prst="rect">
            <a:avLst/>
          </a:prstGeom>
          <a:noFill/>
        </p:spPr>
        <p:txBody>
          <a:bodyPr wrap="square" rtlCol="0">
            <a:spAutoFit/>
          </a:bodyPr>
          <a:lstStyle/>
          <a:p>
            <a:r>
              <a:rPr lang="en-US" dirty="0" smtClean="0">
                <a:solidFill>
                  <a:srgbClr val="FF0000"/>
                </a:solidFill>
              </a:rPr>
              <a:t>Model Experiments</a:t>
            </a:r>
            <a:endParaRPr 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D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17266</TotalTime>
  <Words>2354</Words>
  <Application>Microsoft Office PowerPoint</Application>
  <PresentationFormat>On-screen Show (4:3)</PresentationFormat>
  <Paragraphs>341</Paragraphs>
  <Slides>24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dc:creator>
  <cp:lastModifiedBy>Andrey</cp:lastModifiedBy>
  <cp:revision>919</cp:revision>
  <dcterms:created xsi:type="dcterms:W3CDTF">2006-08-16T00:00:00Z</dcterms:created>
  <dcterms:modified xsi:type="dcterms:W3CDTF">2005-08-01T20:27:05Z</dcterms:modified>
</cp:coreProperties>
</file>