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</p:sldMasterIdLst>
  <p:notesMasterIdLst>
    <p:notesMasterId r:id="rId62"/>
  </p:notesMasterIdLst>
  <p:sldIdLst>
    <p:sldId id="313" r:id="rId4"/>
    <p:sldId id="317" r:id="rId5"/>
    <p:sldId id="315" r:id="rId6"/>
    <p:sldId id="314" r:id="rId7"/>
    <p:sldId id="316" r:id="rId8"/>
    <p:sldId id="301" r:id="rId9"/>
    <p:sldId id="299" r:id="rId10"/>
    <p:sldId id="307" r:id="rId11"/>
    <p:sldId id="297" r:id="rId12"/>
    <p:sldId id="308" r:id="rId13"/>
    <p:sldId id="309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310" r:id="rId55"/>
    <p:sldId id="311" r:id="rId56"/>
    <p:sldId id="312" r:id="rId57"/>
    <p:sldId id="303" r:id="rId58"/>
    <p:sldId id="304" r:id="rId59"/>
    <p:sldId id="305" r:id="rId60"/>
    <p:sldId id="30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6600"/>
    <a:srgbClr val="006600"/>
    <a:srgbClr val="003399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80" d="100"/>
          <a:sy n="180" d="100"/>
        </p:scale>
        <p:origin x="-504" y="1692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A9AEE-4E17-4B98-A9EA-AF72BDB74162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9131B-BE77-4F3A-BB21-05F23BED9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0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C88E641-B2D0-455C-ACF1-DF557E8E0845}" type="slidenum">
              <a:rPr lang="en-US" altLang="en-US">
                <a:solidFill>
                  <a:srgbClr val="000000"/>
                </a:solidFill>
              </a:rPr>
              <a:pPr/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9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2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39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5400"/>
            <a:fld id="{81D60167-4931-47E6-BA6A-407CBD079E47}" type="slidenum">
              <a:rPr sz="1200" spc="-10" dirty="0">
                <a:solidFill>
                  <a:srgbClr val="8A8A8A"/>
                </a:solidFill>
                <a:cs typeface="Calibri"/>
              </a:rPr>
              <a:pPr marL="25400"/>
              <a:t>‹#›</a:t>
            </a:fld>
            <a:endParaRPr sz="12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834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163086" y="2362200"/>
            <a:ext cx="5275023" cy="3933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5400"/>
            <a:fld id="{81D60167-4931-47E6-BA6A-407CBD079E47}" type="slidenum">
              <a:rPr sz="1200" spc="-10" dirty="0">
                <a:solidFill>
                  <a:srgbClr val="8A8A8A"/>
                </a:solidFill>
                <a:cs typeface="Calibri"/>
              </a:rPr>
              <a:pPr marL="25400"/>
              <a:t>‹#›</a:t>
            </a:fld>
            <a:endParaRPr sz="12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696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5400"/>
            <a:fld id="{81D60167-4931-47E6-BA6A-407CBD079E47}" type="slidenum">
              <a:rPr sz="1200" spc="-10" dirty="0">
                <a:solidFill>
                  <a:srgbClr val="8A8A8A"/>
                </a:solidFill>
                <a:cs typeface="Calibri"/>
              </a:rPr>
              <a:pPr marL="25400"/>
              <a:t>‹#›</a:t>
            </a:fld>
            <a:endParaRPr sz="12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1643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5400"/>
            <a:fld id="{81D60167-4931-47E6-BA6A-407CBD079E47}" type="slidenum">
              <a:rPr sz="1200" spc="-10" dirty="0">
                <a:solidFill>
                  <a:srgbClr val="8A8A8A"/>
                </a:solidFill>
                <a:cs typeface="Calibri"/>
              </a:rPr>
              <a:pPr marL="25400"/>
              <a:t>‹#›</a:t>
            </a:fld>
            <a:endParaRPr sz="12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456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870" y="365759"/>
            <a:ext cx="4391329" cy="32946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3686251"/>
            <a:ext cx="4389729" cy="3171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724400" y="609600"/>
            <a:ext cx="4069549" cy="32014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5334000" y="4114800"/>
            <a:ext cx="3109500" cy="251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5400"/>
            <a:fld id="{81D60167-4931-47E6-BA6A-407CBD079E47}" type="slidenum">
              <a:rPr sz="1200" spc="-10" dirty="0">
                <a:solidFill>
                  <a:srgbClr val="8A8A8A"/>
                </a:solidFill>
                <a:cs typeface="Calibri"/>
              </a:rPr>
              <a:pPr marL="25400"/>
              <a:t>‹#›</a:t>
            </a:fld>
            <a:endParaRPr sz="12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413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DE5EE-B968-4180-9769-D7EBF8726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88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E818B-B917-4E7A-A311-82861F15E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26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EBB76-E593-454E-8A30-1FBE8B198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6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69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A3C31-FACD-439C-9125-BDA2D261B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4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E2B1F-3C26-4899-82B6-63AF36ADD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56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3FF4C-10F0-4E5B-8BC2-81C5D1218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06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C86E3-804E-428B-812F-C3297AAF2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82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89065-4320-4757-A6B4-84AF0F6E6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77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2A0C4-2795-4465-8D6A-1D6BEB157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3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8F1D0-C8A4-4ECE-85AA-37C580EE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36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7B349-66DC-41B7-8336-ED040247B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19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DE285-1B3B-4EF2-A032-328EC8C5F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06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998222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7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4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6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3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8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58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3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FF24A-94DC-4C88-8049-EF863D95858B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A8AF5-D147-4B83-B668-01CD939AD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7994" y="330708"/>
            <a:ext cx="8208010" cy="759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90711" y="6438328"/>
            <a:ext cx="12827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marL="25400"/>
            <a:fld id="{81D60167-4931-47E6-BA6A-407CBD079E47}" type="slidenum">
              <a:rPr sz="1200" spc="-10" dirty="0">
                <a:solidFill>
                  <a:srgbClr val="8A8A8A"/>
                </a:solidFill>
                <a:cs typeface="Calibri"/>
              </a:rPr>
              <a:pPr marL="25400"/>
              <a:t>‹#›</a:t>
            </a:fld>
            <a:endParaRPr sz="12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73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F08FAF-76B8-4131-B74E-8A9998A2CE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7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tx1"/>
                </a:solidFill>
              </a:rPr>
              <a:t>When we last met a year ago…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1297414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smtClean="0">
                <a:solidFill>
                  <a:srgbClr val="990000"/>
                </a:solidFill>
              </a:rPr>
              <a:t>Loss, loss, loss – what is happening to the ice cover?</a:t>
            </a:r>
          </a:p>
        </p:txBody>
      </p:sp>
      <p:sp>
        <p:nvSpPr>
          <p:cNvPr id="1297415" name="Text Box 6"/>
          <p:cNvSpPr txBox="1">
            <a:spLocks noChangeArrowheads="1"/>
          </p:cNvSpPr>
          <p:nvPr/>
        </p:nvSpPr>
        <p:spPr bwMode="auto">
          <a:xfrm>
            <a:off x="1812925" y="4989513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Alaska</a:t>
            </a:r>
          </a:p>
        </p:txBody>
      </p:sp>
      <p:graphicFrame>
        <p:nvGraphicFramePr>
          <p:cNvPr id="1297410" name="Object 3"/>
          <p:cNvGraphicFramePr>
            <a:graphicFrameLocks noChangeAspect="1"/>
          </p:cNvGraphicFramePr>
          <p:nvPr/>
        </p:nvGraphicFramePr>
        <p:xfrm>
          <a:off x="6164263" y="762000"/>
          <a:ext cx="2903537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Graph" r:id="rId4" imgW="3796589" imgH="2926080" progId="Origin50.Graph">
                  <p:embed/>
                </p:oleObj>
              </mc:Choice>
              <mc:Fallback>
                <p:oleObj name="Graph" r:id="rId4" imgW="3796589" imgH="2926080" progId="Origin50.Graph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633" t="3125" r="7224" b="6250"/>
                      <a:stretch>
                        <a:fillRect/>
                      </a:stretch>
                    </p:blipFill>
                    <p:spPr bwMode="auto">
                      <a:xfrm>
                        <a:off x="6164263" y="762000"/>
                        <a:ext cx="2903537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7416" name="Text Box 8"/>
          <p:cNvSpPr txBox="1">
            <a:spLocks noChangeArrowheads="1"/>
          </p:cNvSpPr>
          <p:nvPr/>
        </p:nvSpPr>
        <p:spPr bwMode="auto">
          <a:xfrm>
            <a:off x="0" y="974725"/>
            <a:ext cx="25590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i="1" u="sng" smtClean="0">
                <a:solidFill>
                  <a:srgbClr val="000000"/>
                </a:solidFill>
              </a:rPr>
              <a:t>Many different changes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>
                <a:solidFill>
                  <a:srgbClr val="000000"/>
                </a:solidFill>
              </a:rPr>
              <a:t> Loss of ice extent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>
                <a:solidFill>
                  <a:srgbClr val="000000"/>
                </a:solidFill>
              </a:rPr>
              <a:t> Loss of ice thickness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>
                <a:solidFill>
                  <a:srgbClr val="000000"/>
                </a:solidFill>
              </a:rPr>
              <a:t> Loss of multiyear ice</a:t>
            </a:r>
          </a:p>
        </p:txBody>
      </p:sp>
      <p:pic>
        <p:nvPicPr>
          <p:cNvPr id="1297417" name="Picture 3" descr="K:\DonProject1\Arctic Report Card\wk09_88_08_09_10s_maslani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9450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7418" name="Picture 4" descr="K:\DonProject1\Stuff\septice2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r="7693"/>
          <a:stretch>
            <a:fillRect/>
          </a:stretch>
        </p:blipFill>
        <p:spPr bwMode="auto">
          <a:xfrm>
            <a:off x="2895600" y="1225807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7419" name="TextBox 10"/>
          <p:cNvSpPr txBox="1">
            <a:spLocks noChangeArrowheads="1"/>
          </p:cNvSpPr>
          <p:nvPr/>
        </p:nvSpPr>
        <p:spPr bwMode="auto">
          <a:xfrm>
            <a:off x="4281488" y="1828800"/>
            <a:ext cx="581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</a:rPr>
              <a:t>2012</a:t>
            </a:r>
          </a:p>
        </p:txBody>
      </p:sp>
      <p:sp>
        <p:nvSpPr>
          <p:cNvPr id="1297420" name="TextBox 12"/>
          <p:cNvSpPr txBox="1">
            <a:spLocks noChangeArrowheads="1"/>
          </p:cNvSpPr>
          <p:nvPr/>
        </p:nvSpPr>
        <p:spPr bwMode="auto">
          <a:xfrm>
            <a:off x="4114800" y="11430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BFBFBF"/>
                </a:solidFill>
              </a:rPr>
              <a:t>Average</a:t>
            </a:r>
          </a:p>
        </p:txBody>
      </p:sp>
      <p:graphicFrame>
        <p:nvGraphicFramePr>
          <p:cNvPr id="1297411" name="Object 7"/>
          <p:cNvGraphicFramePr>
            <a:graphicFrameLocks noChangeAspect="1"/>
          </p:cNvGraphicFramePr>
          <p:nvPr/>
        </p:nvGraphicFramePr>
        <p:xfrm>
          <a:off x="5257800" y="3276600"/>
          <a:ext cx="3719513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Graph" r:id="rId8" imgW="10134600" imgH="7821168" progId="Origin50.Graph">
                  <p:embed/>
                </p:oleObj>
              </mc:Choice>
              <mc:Fallback>
                <p:oleObj name="Graph" r:id="rId8" imgW="10134600" imgH="7821168" progId="Origin50.Graph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316" t="5844" r="3699" b="5728"/>
                      <a:stretch>
                        <a:fillRect/>
                      </a:stretch>
                    </p:blipFill>
                    <p:spPr bwMode="auto">
                      <a:xfrm>
                        <a:off x="5257800" y="3276600"/>
                        <a:ext cx="3719513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7421" name="TextBox 13"/>
          <p:cNvSpPr txBox="1">
            <a:spLocks noChangeArrowheads="1"/>
          </p:cNvSpPr>
          <p:nvPr/>
        </p:nvSpPr>
        <p:spPr bwMode="auto">
          <a:xfrm>
            <a:off x="7543800" y="3657600"/>
            <a:ext cx="1187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</a:rPr>
              <a:t>September</a:t>
            </a:r>
          </a:p>
        </p:txBody>
      </p:sp>
    </p:spTree>
    <p:extLst>
      <p:ext uri="{BB962C8B-B14F-4D97-AF65-F5344CB8AC3E}">
        <p14:creationId xmlns:p14="http://schemas.microsoft.com/office/powerpoint/2010/main" val="4804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228600" y="152400"/>
            <a:ext cx="8686800" cy="6515100"/>
          </a:xfrm>
          <a:prstGeom prst="rect">
            <a:avLst/>
          </a:prstGeom>
          <a:ln w="381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685800" y="495300"/>
            <a:ext cx="7772400" cy="5829300"/>
          </a:xfrm>
          <a:prstGeom prst="rect">
            <a:avLst/>
          </a:prstGeom>
          <a:solidFill>
            <a:schemeClr val="bg1"/>
          </a:solidFill>
          <a:ln w="635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of minimum</a:t>
            </a: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Yukie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Hata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Don\AppData\Local\Microsoft\Windows\Temporary Internet Files\Content.IE5\DCK847LE\MC900434728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533400"/>
            <a:ext cx="1295114" cy="1295114"/>
          </a:xfrm>
          <a:prstGeom prst="rect">
            <a:avLst/>
          </a:prstGeom>
          <a:noFill/>
        </p:spPr>
      </p:pic>
      <p:pic>
        <p:nvPicPr>
          <p:cNvPr id="7" name="Picture 6" descr="DSC_0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133600"/>
            <a:ext cx="4469588" cy="2971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6516" y="2197365"/>
            <a:ext cx="2839284" cy="290803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5-Point Star 1"/>
          <p:cNvSpPr>
            <a:spLocks noChangeAspect="1"/>
          </p:cNvSpPr>
          <p:nvPr/>
        </p:nvSpPr>
        <p:spPr>
          <a:xfrm>
            <a:off x="7556198" y="3124200"/>
            <a:ext cx="274320" cy="274320"/>
          </a:xfrm>
          <a:prstGeom prst="star5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8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228600" y="152400"/>
            <a:ext cx="8686800" cy="6515100"/>
          </a:xfrm>
          <a:prstGeom prst="rect">
            <a:avLst/>
          </a:prstGeom>
          <a:ln w="381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685800" y="495300"/>
            <a:ext cx="7772400" cy="5829300"/>
          </a:xfrm>
          <a:prstGeom prst="rect">
            <a:avLst/>
          </a:prstGeom>
          <a:solidFill>
            <a:schemeClr val="bg1"/>
          </a:solidFill>
          <a:ln w="635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of minimum</a:t>
            </a: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Helen Johnson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Don\AppData\Local\Microsoft\Windows\Temporary Internet Files\Content.IE5\DCK847LE\MC900434728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533400"/>
            <a:ext cx="1295114" cy="1295114"/>
          </a:xfrm>
          <a:prstGeom prst="rect">
            <a:avLst/>
          </a:prstGeom>
          <a:noFill/>
        </p:spPr>
      </p:pic>
      <p:pic>
        <p:nvPicPr>
          <p:cNvPr id="7" name="Picture 6" descr="oa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905000"/>
            <a:ext cx="4475306" cy="327732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6516" y="2197365"/>
            <a:ext cx="2839284" cy="290803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5-Point Star 9"/>
          <p:cNvSpPr>
            <a:spLocks noChangeAspect="1"/>
          </p:cNvSpPr>
          <p:nvPr/>
        </p:nvSpPr>
        <p:spPr>
          <a:xfrm>
            <a:off x="7556198" y="3124200"/>
            <a:ext cx="274320" cy="274320"/>
          </a:xfrm>
          <a:prstGeom prst="star5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6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1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8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Sea ice in 2013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</a:rPr>
              <a:t>Less than average, more than 2012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2" t="32688" r="30908" b="28768"/>
          <a:stretch/>
        </p:blipFill>
        <p:spPr bwMode="auto">
          <a:xfrm>
            <a:off x="914400" y="609600"/>
            <a:ext cx="7300570" cy="587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140273" y="3035873"/>
            <a:ext cx="23262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Extent (millions km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9989" y="50292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en-US" sz="1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8589" y="41910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9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US" sz="1400" b="1" dirty="0">
              <a:solidFill>
                <a:srgbClr val="99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1686580"/>
            <a:ext cx="128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1981-2010 average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5791200"/>
            <a:ext cx="1510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Courtesy NSIDC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92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6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0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2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88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6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9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3733800" y="3215640"/>
            <a:ext cx="76200" cy="9144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581400" y="3261360"/>
            <a:ext cx="76200" cy="9144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52137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Sea ice</a:t>
            </a:r>
            <a:r>
              <a:rPr kumimoji="0" lang="en-US" alt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in 2013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</a:rPr>
              <a:t>A big rebound</a:t>
            </a: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26670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-2.6% per decade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6323" y="8382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-13.7% per decade</a:t>
            </a:r>
            <a:endParaRPr lang="en-US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825049"/>
              </p:ext>
            </p:extLst>
          </p:nvPr>
        </p:nvGraphicFramePr>
        <p:xfrm>
          <a:off x="457200" y="457200"/>
          <a:ext cx="8229600" cy="6077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r:id="rId3" imgW="9692640" imgH="7467600" progId="Origin50.Graph">
                  <p:embed/>
                </p:oleObj>
              </mc:Choice>
              <mc:Fallback>
                <p:oleObj r:id="rId3" imgW="9692640" imgH="7467600" progId="Origin50.Grap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43" t="2449" r="3773" b="6122"/>
                      <a:stretch>
                        <a:fillRect/>
                      </a:stretch>
                    </p:blipFill>
                    <p:spPr bwMode="auto">
                      <a:xfrm>
                        <a:off x="457200" y="457200"/>
                        <a:ext cx="8229600" cy="60774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878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9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0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0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2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Sea ice in 2013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</a:rPr>
              <a:t>Recovery in the west</a:t>
            </a:r>
            <a:endParaRPr kumimoji="0" lang="en-US" alt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599"/>
            <a:ext cx="8001000" cy="569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95450" y="6016823"/>
            <a:ext cx="1510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 NSIDC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341" y="725269"/>
            <a:ext cx="1675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March</a:t>
            </a:r>
          </a:p>
          <a:p>
            <a:pPr lvl="0"/>
            <a:r>
              <a: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15.0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x 10</a:t>
            </a:r>
            <a:r>
              <a:rPr lang="en-US" baseline="30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km</a:t>
            </a:r>
            <a:r>
              <a:rPr lang="en-US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baseline="30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0533" y="725269"/>
            <a:ext cx="1547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September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5.1 x 10</a:t>
            </a:r>
            <a:r>
              <a:rPr lang="en-US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km</a:t>
            </a:r>
            <a:r>
              <a:rPr lang="en-US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3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6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0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Multiyear ice in 2013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</a:rPr>
              <a:t>Multiyear “stayed home” in 2013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619125"/>
            <a:ext cx="4230687" cy="562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34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0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Draw the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228600" y="152400"/>
            <a:ext cx="8686800" cy="6515100"/>
          </a:xfrm>
          <a:prstGeom prst="rect">
            <a:avLst/>
          </a:prstGeom>
          <a:ln w="381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685800" y="495300"/>
            <a:ext cx="7772400" cy="5829300"/>
          </a:xfrm>
          <a:prstGeom prst="rect">
            <a:avLst/>
          </a:prstGeom>
          <a:solidFill>
            <a:schemeClr val="bg1"/>
          </a:solidFill>
          <a:ln w="635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distribution</a:t>
            </a: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Luneva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t="35210" r="28025" b="12351"/>
          <a:stretch/>
        </p:blipFill>
        <p:spPr bwMode="auto">
          <a:xfrm>
            <a:off x="5303520" y="1905000"/>
            <a:ext cx="3019053" cy="359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Don\AppData\Local\Microsoft\Windows\Temporary Internet Files\Content.IE5\DCK847LE\MC90043472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33400"/>
            <a:ext cx="1295114" cy="1295114"/>
          </a:xfrm>
          <a:prstGeom prst="rect">
            <a:avLst/>
          </a:prstGeom>
          <a:noFill/>
        </p:spPr>
      </p:pic>
      <p:pic>
        <p:nvPicPr>
          <p:cNvPr id="7" name="Picture 6" descr="bruceb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4985" y="2202266"/>
            <a:ext cx="4306615" cy="291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228600" y="152400"/>
            <a:ext cx="8686800" cy="6515100"/>
          </a:xfrm>
          <a:prstGeom prst="rect">
            <a:avLst/>
          </a:prstGeom>
          <a:ln w="381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685800" y="495300"/>
            <a:ext cx="7772400" cy="5829300"/>
          </a:xfrm>
          <a:prstGeom prst="rect">
            <a:avLst/>
          </a:prstGeom>
          <a:solidFill>
            <a:schemeClr val="bg1"/>
          </a:solidFill>
          <a:ln w="635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distribution</a:t>
            </a: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Gennady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Chepurin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t="35260" r="28273" b="10297"/>
          <a:stretch/>
        </p:blipFill>
        <p:spPr bwMode="auto">
          <a:xfrm>
            <a:off x="5202936" y="1905000"/>
            <a:ext cx="312086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Don\AppData\Local\Microsoft\Windows\Temporary Internet Files\Content.IE5\DCK847LE\MC90043472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33400"/>
            <a:ext cx="1295114" cy="1295114"/>
          </a:xfrm>
          <a:prstGeom prst="rect">
            <a:avLst/>
          </a:prstGeom>
          <a:noFill/>
        </p:spPr>
      </p:pic>
      <p:pic>
        <p:nvPicPr>
          <p:cNvPr id="7" name="Picture 6" descr="shipcam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209800"/>
            <a:ext cx="4419600" cy="30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3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228600" y="152400"/>
            <a:ext cx="8686800" cy="6515100"/>
          </a:xfrm>
          <a:prstGeom prst="rect">
            <a:avLst/>
          </a:prstGeom>
          <a:ln w="381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685800" y="495300"/>
            <a:ext cx="7772400" cy="5829300"/>
          </a:xfrm>
          <a:prstGeom prst="rect">
            <a:avLst/>
          </a:prstGeom>
          <a:solidFill>
            <a:schemeClr val="bg1"/>
          </a:solidFill>
          <a:ln w="635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distribution</a:t>
            </a: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Jean-Francois Lemieux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35487" r="27947" b="12342"/>
          <a:stretch/>
        </p:blipFill>
        <p:spPr bwMode="auto">
          <a:xfrm>
            <a:off x="5303520" y="1920240"/>
            <a:ext cx="3034378" cy="359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Don\AppData\Local\Microsoft\Windows\Temporary Internet Files\Content.IE5\DCK847LE\MC90043472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33400"/>
            <a:ext cx="1295114" cy="1295114"/>
          </a:xfrm>
          <a:prstGeom prst="rect">
            <a:avLst/>
          </a:prstGeom>
          <a:noFill/>
        </p:spPr>
      </p:pic>
      <p:pic>
        <p:nvPicPr>
          <p:cNvPr id="8" name="Picture 7" descr="perovich_don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209800"/>
            <a:ext cx="4441371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6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4367" y="629920"/>
            <a:ext cx="5871210" cy="508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200" b="1" spc="-5" dirty="0">
                <a:solidFill>
                  <a:prstClr val="black"/>
                </a:solidFill>
                <a:cs typeface="Calibri"/>
              </a:rPr>
              <a:t>201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4</a:t>
            </a:r>
            <a:r>
              <a:rPr sz="3200" b="1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S</a:t>
            </a:r>
            <a:r>
              <a:rPr sz="3200" b="1" spc="-40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A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IC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E 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MI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N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IMU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M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3200" b="1" spc="5" dirty="0">
                <a:solidFill>
                  <a:prstClr val="black"/>
                </a:solidFill>
                <a:cs typeface="Calibri"/>
              </a:rPr>
              <a:t>O</a:t>
            </a:r>
            <a:r>
              <a:rPr sz="3200" b="1" spc="-5" dirty="0">
                <a:solidFill>
                  <a:prstClr val="black"/>
                </a:solidFill>
                <a:cs typeface="Calibri"/>
              </a:rPr>
              <a:t>UT</a:t>
            </a:r>
            <a:r>
              <a:rPr sz="3200" b="1" spc="-65" dirty="0">
                <a:solidFill>
                  <a:prstClr val="black"/>
                </a:solidFill>
                <a:cs typeface="Calibri"/>
              </a:rPr>
              <a:t>L</a:t>
            </a:r>
            <a:r>
              <a:rPr sz="3200" b="1" spc="5" dirty="0">
                <a:solidFill>
                  <a:prstClr val="black"/>
                </a:solidFill>
                <a:cs typeface="Calibri"/>
              </a:rPr>
              <a:t>OO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K</a:t>
            </a:r>
            <a:endParaRPr sz="320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613" y="1204976"/>
            <a:ext cx="8147050" cy="5480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0" dirty="0">
                <a:solidFill>
                  <a:prstClr val="black"/>
                </a:solidFill>
                <a:cs typeface="Calibri"/>
              </a:rPr>
              <a:t>Plea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se</a:t>
            </a:r>
            <a:r>
              <a:rPr sz="2800" b="1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u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se</a:t>
            </a:r>
            <a:r>
              <a:rPr sz="2800" b="1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hi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2800" b="1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i</a:t>
            </a:r>
            <a:r>
              <a:rPr sz="2800" b="1" spc="-30" dirty="0">
                <a:solidFill>
                  <a:prstClr val="black"/>
                </a:solidFill>
                <a:cs typeface="Calibri"/>
              </a:rPr>
              <a:t>n</a:t>
            </a:r>
            <a:r>
              <a:rPr sz="2800" b="1" spc="-60" dirty="0">
                <a:solidFill>
                  <a:prstClr val="black"/>
                </a:solidFill>
                <a:cs typeface="Calibri"/>
              </a:rPr>
              <a:t>f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orm</a:t>
            </a:r>
            <a:r>
              <a:rPr sz="2800" b="1" spc="-40" dirty="0">
                <a:solidFill>
                  <a:prstClr val="black"/>
                </a:solidFill>
                <a:cs typeface="Calibri"/>
              </a:rPr>
              <a:t>a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io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n</a:t>
            </a:r>
            <a:r>
              <a:rPr sz="2800" b="1" spc="2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35" dirty="0">
                <a:solidFill>
                  <a:prstClr val="black"/>
                </a:solidFill>
                <a:cs typeface="Calibri"/>
              </a:rPr>
              <a:t>t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o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12700" marR="989965">
              <a:spcBef>
                <a:spcPts val="670"/>
              </a:spcBef>
            </a:pPr>
            <a:r>
              <a:rPr sz="2800" b="1" spc="-20" dirty="0">
                <a:solidFill>
                  <a:prstClr val="black"/>
                </a:solidFill>
                <a:cs typeface="Calibri"/>
              </a:rPr>
              <a:t>p</a:t>
            </a:r>
            <a:r>
              <a:rPr sz="2800" b="1" spc="-45" dirty="0">
                <a:solidFill>
                  <a:prstClr val="black"/>
                </a:solidFill>
                <a:cs typeface="Calibri"/>
              </a:rPr>
              <a:t>r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edi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ct</a:t>
            </a:r>
            <a:r>
              <a:rPr sz="2800" b="1" spc="3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e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a</a:t>
            </a:r>
            <a:r>
              <a:rPr sz="2800" b="1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i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c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b="1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25" dirty="0">
                <a:solidFill>
                  <a:prstClr val="black"/>
                </a:solidFill>
                <a:cs typeface="Calibri"/>
              </a:rPr>
              <a:t>c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ondi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ion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2800" b="1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in</a:t>
            </a:r>
            <a:r>
              <a:rPr sz="2800" b="1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201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4</a:t>
            </a:r>
            <a:r>
              <a:rPr sz="2800" b="1" spc="3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u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s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in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g</a:t>
            </a:r>
            <a:r>
              <a:rPr sz="2800" b="1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40" dirty="0">
                <a:solidFill>
                  <a:prstClr val="black"/>
                </a:solidFill>
                <a:cs typeface="Calibri"/>
              </a:rPr>
              <a:t>a</a:t>
            </a:r>
            <a:r>
              <a:rPr sz="2800" b="1" spc="-45" dirty="0">
                <a:solidFill>
                  <a:prstClr val="black"/>
                </a:solidFill>
                <a:cs typeface="Calibri"/>
              </a:rPr>
              <a:t>t</a:t>
            </a:r>
            <a:r>
              <a:rPr sz="2800" b="1" spc="-35" dirty="0">
                <a:solidFill>
                  <a:prstClr val="black"/>
                </a:solidFill>
                <a:cs typeface="Calibri"/>
              </a:rPr>
              <a:t>t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c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he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d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i</a:t>
            </a:r>
            <a:r>
              <a:rPr sz="2800" b="1" spc="-30" dirty="0">
                <a:solidFill>
                  <a:prstClr val="black"/>
                </a:solidFill>
                <a:cs typeface="Calibri"/>
              </a:rPr>
              <a:t>n</a:t>
            </a:r>
            <a:r>
              <a:rPr sz="2800" b="1" spc="-60" dirty="0">
                <a:solidFill>
                  <a:prstClr val="black"/>
                </a:solidFill>
                <a:cs typeface="Calibri"/>
              </a:rPr>
              <a:t>f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orm</a:t>
            </a:r>
            <a:r>
              <a:rPr sz="2800" b="1" spc="-40" dirty="0">
                <a:solidFill>
                  <a:prstClr val="black"/>
                </a:solidFill>
                <a:cs typeface="Calibri"/>
              </a:rPr>
              <a:t>a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io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n</a:t>
            </a:r>
            <a:r>
              <a:rPr sz="2800" b="1" spc="2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b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elo</a:t>
            </a:r>
            <a:r>
              <a:rPr sz="2800" b="1" spc="-25" dirty="0">
                <a:solidFill>
                  <a:prstClr val="black"/>
                </a:solidFill>
                <a:cs typeface="Calibri"/>
              </a:rPr>
              <a:t>w</a:t>
            </a:r>
            <a:r>
              <a:rPr sz="2800" b="1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(s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lide</a:t>
            </a:r>
            <a:r>
              <a:rPr sz="2800" b="1" spc="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4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)</a:t>
            </a:r>
            <a:r>
              <a:rPr sz="2800" b="1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.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12700">
              <a:spcBef>
                <a:spcPts val="670"/>
              </a:spcBef>
            </a:pPr>
            <a:r>
              <a:rPr sz="2800" b="1" spc="-30" dirty="0">
                <a:solidFill>
                  <a:prstClr val="black"/>
                </a:solidFill>
                <a:cs typeface="Calibri"/>
              </a:rPr>
              <a:t>Wh</a:t>
            </a:r>
            <a:r>
              <a:rPr sz="2800" b="1" spc="-40" dirty="0">
                <a:solidFill>
                  <a:prstClr val="black"/>
                </a:solidFill>
                <a:cs typeface="Calibri"/>
              </a:rPr>
              <a:t>a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2800" b="1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is</a:t>
            </a:r>
            <a:r>
              <a:rPr sz="2800" b="1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45" dirty="0">
                <a:solidFill>
                  <a:prstClr val="black"/>
                </a:solidFill>
                <a:cs typeface="Calibri"/>
              </a:rPr>
              <a:t>y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ou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r: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12700">
              <a:spcBef>
                <a:spcPts val="670"/>
              </a:spcBef>
              <a:buFont typeface="Calibri"/>
              <a:buAutoNum type="arabicParenR"/>
              <a:tabLst>
                <a:tab pos="528320" algn="l"/>
              </a:tabLst>
            </a:pPr>
            <a:r>
              <a:rPr sz="28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2800" spc="-50" dirty="0">
                <a:solidFill>
                  <a:prstClr val="black"/>
                </a:solidFill>
                <a:cs typeface="Calibri"/>
              </a:rPr>
              <a:t>r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ea</a:t>
            </a:r>
            <a:r>
              <a:rPr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of</a:t>
            </a:r>
            <a:r>
              <a:rPr sz="280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30" dirty="0">
                <a:solidFill>
                  <a:prstClr val="black"/>
                </a:solidFill>
                <a:cs typeface="Calibri"/>
              </a:rPr>
              <a:t>m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i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n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i</a:t>
            </a:r>
            <a:r>
              <a:rPr sz="2800" spc="-30" dirty="0">
                <a:solidFill>
                  <a:prstClr val="black"/>
                </a:solidFill>
                <a:cs typeface="Calibri"/>
              </a:rPr>
              <a:t>m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u</a:t>
            </a:r>
            <a:r>
              <a:rPr sz="2800" spc="-25" dirty="0">
                <a:solidFill>
                  <a:prstClr val="black"/>
                </a:solidFill>
                <a:cs typeface="Calibri"/>
              </a:rPr>
              <a:t>m</a:t>
            </a:r>
            <a:r>
              <a:rPr sz="2800" spc="3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s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ea</a:t>
            </a:r>
            <a:r>
              <a:rPr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ic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6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-5" dirty="0">
                <a:solidFill>
                  <a:prstClr val="black"/>
                </a:solidFill>
                <a:cs typeface="Calibri"/>
              </a:rPr>
              <a:t>x</a:t>
            </a:r>
            <a:r>
              <a:rPr sz="2800" spc="-35" dirty="0">
                <a:solidFill>
                  <a:prstClr val="black"/>
                </a:solidFill>
                <a:cs typeface="Calibri"/>
              </a:rPr>
              <a:t>t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-45" dirty="0">
                <a:solidFill>
                  <a:prstClr val="black"/>
                </a:solidFill>
                <a:cs typeface="Calibri"/>
              </a:rPr>
              <a:t>n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280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i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n</a:t>
            </a:r>
            <a:r>
              <a:rPr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2014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?</a:t>
            </a:r>
            <a:r>
              <a:rPr sz="2800" spc="5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5" dirty="0">
                <a:solidFill>
                  <a:prstClr val="black"/>
                </a:solidFill>
                <a:cs typeface="Calibri"/>
              </a:rPr>
              <a:t>(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s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li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d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2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)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12700" marR="18415">
              <a:lnSpc>
                <a:spcPct val="110000"/>
              </a:lnSpc>
              <a:spcBef>
                <a:spcPts val="335"/>
              </a:spcBef>
              <a:buFont typeface="Calibri"/>
              <a:buAutoNum type="arabicParenR"/>
              <a:tabLst>
                <a:tab pos="528320" algn="l"/>
              </a:tabLst>
            </a:pPr>
            <a:r>
              <a:rPr sz="2800" spc="-25" dirty="0">
                <a:solidFill>
                  <a:prstClr val="black"/>
                </a:solidFill>
                <a:cs typeface="Calibri"/>
              </a:rPr>
              <a:t>D</a:t>
            </a:r>
            <a:r>
              <a:rPr sz="2800" spc="-35" dirty="0">
                <a:solidFill>
                  <a:prstClr val="black"/>
                </a:solidFill>
                <a:cs typeface="Calibri"/>
              </a:rPr>
              <a:t>at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of</a:t>
            </a:r>
            <a:r>
              <a:rPr sz="280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30" dirty="0">
                <a:solidFill>
                  <a:prstClr val="black"/>
                </a:solidFill>
                <a:cs typeface="Calibri"/>
              </a:rPr>
              <a:t>m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i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n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i</a:t>
            </a:r>
            <a:r>
              <a:rPr sz="2800" spc="-30" dirty="0">
                <a:solidFill>
                  <a:prstClr val="black"/>
                </a:solidFill>
                <a:cs typeface="Calibri"/>
              </a:rPr>
              <a:t>m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u</a:t>
            </a:r>
            <a:r>
              <a:rPr sz="2800" spc="-25" dirty="0">
                <a:solidFill>
                  <a:prstClr val="black"/>
                </a:solidFill>
                <a:cs typeface="Calibri"/>
              </a:rPr>
              <a:t>m</a:t>
            </a:r>
            <a:r>
              <a:rPr sz="2800" spc="5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se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a</a:t>
            </a:r>
            <a:r>
              <a:rPr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ic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6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-5" dirty="0">
                <a:solidFill>
                  <a:prstClr val="black"/>
                </a:solidFill>
                <a:cs typeface="Calibri"/>
              </a:rPr>
              <a:t>x</a:t>
            </a:r>
            <a:r>
              <a:rPr sz="2800" spc="-35" dirty="0">
                <a:solidFill>
                  <a:prstClr val="black"/>
                </a:solidFill>
                <a:cs typeface="Calibri"/>
              </a:rPr>
              <a:t>t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-45" dirty="0">
                <a:solidFill>
                  <a:prstClr val="black"/>
                </a:solidFill>
                <a:cs typeface="Calibri"/>
              </a:rPr>
              <a:t>n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280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i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n</a:t>
            </a:r>
            <a:r>
              <a:rPr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2014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?</a:t>
            </a:r>
            <a:r>
              <a:rPr sz="2800" spc="3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5" dirty="0">
                <a:solidFill>
                  <a:prstClr val="black"/>
                </a:solidFill>
                <a:cs typeface="Calibri"/>
              </a:rPr>
              <a:t>(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s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li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d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2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2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) </a:t>
            </a:r>
            <a:r>
              <a:rPr sz="2800" spc="-25" dirty="0">
                <a:solidFill>
                  <a:prstClr val="black"/>
                </a:solidFill>
                <a:cs typeface="Calibri"/>
              </a:rPr>
              <a:t>D</a:t>
            </a:r>
            <a:r>
              <a:rPr sz="2800" spc="-75" dirty="0">
                <a:solidFill>
                  <a:prstClr val="black"/>
                </a:solidFill>
                <a:cs typeface="Calibri"/>
              </a:rPr>
              <a:t>r</a:t>
            </a:r>
            <a:r>
              <a:rPr sz="2800" spc="-35" dirty="0">
                <a:solidFill>
                  <a:prstClr val="black"/>
                </a:solidFill>
                <a:cs typeface="Calibri"/>
              </a:rPr>
              <a:t>a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w</a:t>
            </a:r>
            <a:r>
              <a:rPr sz="2800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60" dirty="0">
                <a:solidFill>
                  <a:prstClr val="black"/>
                </a:solidFill>
                <a:cs typeface="Calibri"/>
              </a:rPr>
              <a:t>y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u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r</a:t>
            </a:r>
            <a:r>
              <a:rPr sz="2800" spc="2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lin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sh</a:t>
            </a:r>
            <a:r>
              <a:rPr sz="2800" spc="-25" dirty="0">
                <a:solidFill>
                  <a:prstClr val="black"/>
                </a:solidFill>
                <a:cs typeface="Calibri"/>
              </a:rPr>
              <a:t>o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w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in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g</a:t>
            </a:r>
            <a:r>
              <a:rPr sz="2800" spc="3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60" dirty="0">
                <a:solidFill>
                  <a:prstClr val="black"/>
                </a:solidFill>
                <a:cs typeface="Calibri"/>
              </a:rPr>
              <a:t>y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u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r</a:t>
            </a:r>
            <a:r>
              <a:rPr sz="2800" spc="2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p</a:t>
            </a:r>
            <a:r>
              <a:rPr sz="2800" spc="-50" dirty="0">
                <a:solidFill>
                  <a:prstClr val="black"/>
                </a:solidFill>
                <a:cs typeface="Calibri"/>
              </a:rPr>
              <a:t>r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di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ct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i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on</a:t>
            </a:r>
            <a:r>
              <a:rPr sz="2800" spc="3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of</a:t>
            </a:r>
            <a:r>
              <a:rPr sz="280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s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ea</a:t>
            </a:r>
            <a:r>
              <a:rPr sz="2800" spc="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i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c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6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-5" dirty="0">
                <a:solidFill>
                  <a:prstClr val="black"/>
                </a:solidFill>
                <a:cs typeface="Calibri"/>
              </a:rPr>
              <a:t>x</a:t>
            </a:r>
            <a:r>
              <a:rPr sz="2800" spc="-35" dirty="0">
                <a:solidFill>
                  <a:prstClr val="black"/>
                </a:solidFill>
                <a:cs typeface="Calibri"/>
              </a:rPr>
              <a:t>t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-45" dirty="0">
                <a:solidFill>
                  <a:prstClr val="black"/>
                </a:solidFill>
                <a:cs typeface="Calibri"/>
              </a:rPr>
              <a:t>n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t </a:t>
            </a:r>
            <a:r>
              <a:rPr sz="2800" spc="-35" dirty="0">
                <a:solidFill>
                  <a:prstClr val="black"/>
                </a:solidFill>
                <a:cs typeface="Calibri"/>
              </a:rPr>
              <a:t>c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o</a:t>
            </a:r>
            <a:r>
              <a:rPr sz="2800" spc="-35" dirty="0">
                <a:solidFill>
                  <a:prstClr val="black"/>
                </a:solidFill>
                <a:cs typeface="Calibri"/>
              </a:rPr>
              <a:t>n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f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i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g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u</a:t>
            </a:r>
            <a:r>
              <a:rPr sz="2800" spc="-75" dirty="0">
                <a:solidFill>
                  <a:prstClr val="black"/>
                </a:solidFill>
                <a:cs typeface="Calibri"/>
              </a:rPr>
              <a:t>r</a:t>
            </a:r>
            <a:r>
              <a:rPr sz="2800" spc="-35" dirty="0">
                <a:solidFill>
                  <a:prstClr val="black"/>
                </a:solidFill>
                <a:cs typeface="Calibri"/>
              </a:rPr>
              <a:t>a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t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i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on</a:t>
            </a:r>
            <a:r>
              <a:rPr sz="2800" spc="2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i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n</a:t>
            </a:r>
            <a:r>
              <a:rPr sz="2800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201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4</a:t>
            </a:r>
            <a:r>
              <a:rPr sz="2800" spc="3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5" dirty="0">
                <a:solidFill>
                  <a:prstClr val="black"/>
                </a:solidFill>
                <a:cs typeface="Calibri"/>
              </a:rPr>
              <a:t>(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slid</a:t>
            </a:r>
            <a:r>
              <a:rPr sz="2800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spc="-20" dirty="0">
                <a:solidFill>
                  <a:prstClr val="black"/>
                </a:solidFill>
                <a:cs typeface="Calibri"/>
              </a:rPr>
              <a:t>3</a:t>
            </a:r>
            <a:r>
              <a:rPr sz="2800" spc="-10" dirty="0">
                <a:solidFill>
                  <a:prstClr val="black"/>
                </a:solidFill>
                <a:cs typeface="Calibri"/>
              </a:rPr>
              <a:t>)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 marL="12700">
              <a:spcBef>
                <a:spcPts val="670"/>
              </a:spcBef>
            </a:pPr>
            <a:r>
              <a:rPr sz="2800" b="1" spc="-125" dirty="0">
                <a:solidFill>
                  <a:prstClr val="black"/>
                </a:solidFill>
                <a:cs typeface="Calibri"/>
              </a:rPr>
              <a:t>Y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O</a:t>
            </a:r>
            <a:r>
              <a:rPr sz="2800" b="1" spc="-25" dirty="0">
                <a:solidFill>
                  <a:prstClr val="black"/>
                </a:solidFill>
                <a:cs typeface="Calibri"/>
              </a:rPr>
              <a:t>U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R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25" dirty="0">
                <a:solidFill>
                  <a:prstClr val="black"/>
                </a:solidFill>
                <a:cs typeface="Calibri"/>
              </a:rPr>
              <a:t>NA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ME</a:t>
            </a:r>
            <a:r>
              <a:rPr sz="2800" b="1" spc="15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a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n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d</a:t>
            </a:r>
            <a:r>
              <a:rPr sz="2800" b="1" spc="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IN</a:t>
            </a:r>
            <a:r>
              <a:rPr sz="2800" b="1" spc="-45" dirty="0">
                <a:solidFill>
                  <a:prstClr val="black"/>
                </a:solidFill>
                <a:cs typeface="Calibri"/>
              </a:rPr>
              <a:t>S</a:t>
            </a:r>
            <a:r>
              <a:rPr sz="2800" b="1" spc="-25" dirty="0">
                <a:solidFill>
                  <a:prstClr val="black"/>
                </a:solidFill>
                <a:cs typeface="Calibri"/>
              </a:rPr>
              <a:t>T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ITU</a:t>
            </a:r>
            <a:r>
              <a:rPr sz="2800" b="1" spc="-25" dirty="0">
                <a:solidFill>
                  <a:prstClr val="black"/>
                </a:solidFill>
                <a:cs typeface="Calibri"/>
              </a:rPr>
              <a:t>T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I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O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N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:</a:t>
            </a:r>
            <a:endParaRPr sz="2800">
              <a:solidFill>
                <a:prstClr val="black"/>
              </a:solidFill>
              <a:cs typeface="Calibri"/>
            </a:endParaRPr>
          </a:p>
          <a:p>
            <a:pPr>
              <a:lnSpc>
                <a:spcPts val="2500"/>
              </a:lnSpc>
              <a:spcBef>
                <a:spcPts val="35"/>
              </a:spcBef>
            </a:pPr>
            <a:endParaRPr sz="250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</a:pPr>
            <a:endParaRPr sz="2800">
              <a:solidFill>
                <a:prstClr val="black"/>
              </a:solidFill>
            </a:endParaRPr>
          </a:p>
          <a:p>
            <a:pPr marL="12700">
              <a:tabLst>
                <a:tab pos="8056245" algn="l"/>
              </a:tabLst>
            </a:pPr>
            <a:r>
              <a:rPr sz="2800" b="1" spc="-15" dirty="0">
                <a:solidFill>
                  <a:prstClr val="black"/>
                </a:solidFill>
                <a:cs typeface="Calibri"/>
              </a:rPr>
              <a:t>-----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-----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-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--------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-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-------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-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-------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-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-------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-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-------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-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-------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-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-------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-</a:t>
            </a:r>
            <a:r>
              <a:rPr sz="2800" b="1" spc="-5" dirty="0">
                <a:solidFill>
                  <a:prstClr val="black"/>
                </a:solidFill>
                <a:cs typeface="Calibri"/>
              </a:rPr>
              <a:t>--</a:t>
            </a:r>
            <a:r>
              <a:rPr sz="2800" b="1" spc="-10" dirty="0">
                <a:solidFill>
                  <a:prstClr val="black"/>
                </a:solidFill>
                <a:cs typeface="Calibri"/>
              </a:rPr>
              <a:t>-</a:t>
            </a:r>
            <a:r>
              <a:rPr sz="2800" b="1" dirty="0">
                <a:solidFill>
                  <a:prstClr val="black"/>
                </a:solidFill>
                <a:cs typeface="Calibri"/>
              </a:rPr>
              <a:t>	</a:t>
            </a:r>
            <a:r>
              <a:rPr sz="1200" spc="-10" dirty="0">
                <a:solidFill>
                  <a:srgbClr val="8A8A8A"/>
                </a:solidFill>
                <a:cs typeface="Calibri"/>
              </a:rPr>
              <a:t>1</a:t>
            </a:r>
            <a:endParaRPr sz="12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58914"/>
            <a:ext cx="9144000" cy="70788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2014 Sea ice minimum outlook</a:t>
            </a:r>
            <a:endParaRPr lang="en-US" sz="4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45" marR="6350">
              <a:lnSpc>
                <a:spcPct val="100000"/>
              </a:lnSpc>
              <a:tabLst>
                <a:tab pos="6258560" algn="l"/>
              </a:tabLst>
            </a:pPr>
            <a:r>
              <a:rPr spc="-5" dirty="0"/>
              <a:t>W</a:t>
            </a:r>
            <a:r>
              <a:rPr spc="-20" dirty="0"/>
              <a:t>h</a:t>
            </a:r>
            <a:r>
              <a:rPr spc="-40" dirty="0"/>
              <a:t>a</a:t>
            </a:r>
            <a:r>
              <a:rPr spc="-10" dirty="0"/>
              <a:t>t</a:t>
            </a:r>
            <a:r>
              <a:rPr spc="5" dirty="0"/>
              <a:t> </a:t>
            </a:r>
            <a:r>
              <a:rPr spc="-15" dirty="0"/>
              <a:t>i</a:t>
            </a:r>
            <a:r>
              <a:rPr spc="-10" dirty="0"/>
              <a:t>s</a:t>
            </a:r>
            <a:r>
              <a:rPr dirty="0"/>
              <a:t> </a:t>
            </a:r>
            <a:r>
              <a:rPr spc="-40" dirty="0"/>
              <a:t>y</a:t>
            </a:r>
            <a:r>
              <a:rPr spc="-10" dirty="0"/>
              <a:t>o</a:t>
            </a:r>
            <a:r>
              <a:rPr spc="-20" dirty="0"/>
              <a:t>u</a:t>
            </a:r>
            <a:r>
              <a:rPr dirty="0"/>
              <a:t>r</a:t>
            </a:r>
            <a:r>
              <a:rPr spc="-20" dirty="0"/>
              <a:t> p</a:t>
            </a:r>
            <a:r>
              <a:rPr spc="-30" dirty="0"/>
              <a:t>r</a:t>
            </a:r>
            <a:r>
              <a:rPr dirty="0"/>
              <a:t>e</a:t>
            </a:r>
            <a:r>
              <a:rPr spc="-5" dirty="0"/>
              <a:t>d</a:t>
            </a:r>
            <a:r>
              <a:rPr spc="-15" dirty="0"/>
              <a:t>i</a:t>
            </a:r>
            <a:r>
              <a:rPr dirty="0"/>
              <a:t>c</a:t>
            </a:r>
            <a:r>
              <a:rPr spc="-5" dirty="0"/>
              <a:t>t</a:t>
            </a:r>
            <a:r>
              <a:rPr spc="-15" dirty="0"/>
              <a:t>i</a:t>
            </a:r>
            <a:r>
              <a:rPr spc="-10" dirty="0"/>
              <a:t>o</a:t>
            </a:r>
            <a:r>
              <a:rPr spc="-15" dirty="0"/>
              <a:t>n</a:t>
            </a:r>
            <a:r>
              <a:rPr spc="-10" dirty="0"/>
              <a:t> </a:t>
            </a:r>
            <a:r>
              <a:rPr spc="5" dirty="0"/>
              <a:t>o</a:t>
            </a:r>
            <a:r>
              <a:rPr dirty="0"/>
              <a:t>f</a:t>
            </a:r>
            <a:r>
              <a:rPr spc="-20" dirty="0"/>
              <a:t> </a:t>
            </a:r>
            <a:r>
              <a:rPr spc="-10" dirty="0"/>
              <a:t>Se</a:t>
            </a:r>
            <a:r>
              <a:rPr spc="-35" dirty="0"/>
              <a:t>p</a:t>
            </a:r>
            <a:r>
              <a:rPr spc="-40" dirty="0"/>
              <a:t>t</a:t>
            </a:r>
            <a:r>
              <a:rPr dirty="0"/>
              <a:t>em</a:t>
            </a:r>
            <a:r>
              <a:rPr spc="-5" dirty="0"/>
              <a:t>b</a:t>
            </a:r>
            <a:r>
              <a:rPr dirty="0"/>
              <a:t>er</a:t>
            </a:r>
            <a:r>
              <a:rPr spc="-5" dirty="0"/>
              <a:t> </a:t>
            </a:r>
            <a:r>
              <a:rPr dirty="0"/>
              <a:t>m</a:t>
            </a:r>
            <a:r>
              <a:rPr spc="-5" dirty="0"/>
              <a:t>i</a:t>
            </a:r>
            <a:r>
              <a:rPr spc="-15" dirty="0"/>
              <a:t>ni</a:t>
            </a:r>
            <a:r>
              <a:rPr dirty="0"/>
              <a:t>m</a:t>
            </a:r>
            <a:r>
              <a:rPr spc="-5" dirty="0"/>
              <a:t>u</a:t>
            </a:r>
            <a:r>
              <a:rPr dirty="0"/>
              <a:t>m	</a:t>
            </a:r>
            <a:r>
              <a:rPr spc="-15" dirty="0"/>
              <a:t>a</a:t>
            </a:r>
            <a:r>
              <a:rPr spc="-20" dirty="0"/>
              <a:t>n</a:t>
            </a:r>
            <a:r>
              <a:rPr spc="-15" dirty="0"/>
              <a:t>d</a:t>
            </a:r>
            <a:r>
              <a:rPr spc="-10" dirty="0"/>
              <a:t> Se</a:t>
            </a:r>
            <a:r>
              <a:rPr spc="-35" dirty="0"/>
              <a:t>p</a:t>
            </a:r>
            <a:r>
              <a:rPr spc="-40" dirty="0"/>
              <a:t>t</a:t>
            </a:r>
            <a:r>
              <a:rPr dirty="0"/>
              <a:t>em</a:t>
            </a:r>
            <a:r>
              <a:rPr spc="-5" dirty="0"/>
              <a:t>b</a:t>
            </a:r>
            <a:r>
              <a:rPr dirty="0"/>
              <a:t>er me</a:t>
            </a:r>
            <a:r>
              <a:rPr spc="-15" dirty="0"/>
              <a:t>an</a:t>
            </a:r>
            <a:r>
              <a:rPr spc="-10" dirty="0"/>
              <a:t> s</a:t>
            </a:r>
            <a:r>
              <a:rPr dirty="0"/>
              <a:t>e</a:t>
            </a:r>
            <a:r>
              <a:rPr spc="-15" dirty="0"/>
              <a:t>a</a:t>
            </a:r>
            <a:r>
              <a:rPr dirty="0"/>
              <a:t> </a:t>
            </a:r>
            <a:r>
              <a:rPr spc="-15" dirty="0"/>
              <a:t>i</a:t>
            </a:r>
            <a:r>
              <a:rPr dirty="0"/>
              <a:t>ce</a:t>
            </a:r>
            <a:r>
              <a:rPr spc="-15" dirty="0"/>
              <a:t> </a:t>
            </a:r>
            <a:r>
              <a:rPr spc="-35" dirty="0"/>
              <a:t>e</a:t>
            </a:r>
            <a:r>
              <a:rPr dirty="0"/>
              <a:t>x</a:t>
            </a:r>
            <a:r>
              <a:rPr spc="-40" dirty="0"/>
              <a:t>t</a:t>
            </a:r>
            <a:r>
              <a:rPr dirty="0"/>
              <a:t>e</a:t>
            </a:r>
            <a:r>
              <a:rPr spc="-45" dirty="0"/>
              <a:t>n</a:t>
            </a:r>
            <a:r>
              <a:rPr spc="-10" dirty="0"/>
              <a:t>t</a:t>
            </a:r>
            <a:r>
              <a:rPr spc="5" dirty="0"/>
              <a:t> </a:t>
            </a:r>
            <a:r>
              <a:rPr spc="-15" dirty="0"/>
              <a:t>in</a:t>
            </a:r>
            <a:r>
              <a:rPr spc="-10" dirty="0"/>
              <a:t> </a:t>
            </a:r>
            <a:r>
              <a:rPr spc="-20" dirty="0"/>
              <a:t>2014?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z="1200" spc="-10" dirty="0">
                <a:solidFill>
                  <a:srgbClr val="8A8A8A"/>
                </a:solidFill>
                <a:cs typeface="Calibri"/>
              </a:rPr>
              <a:pPr marL="25400"/>
              <a:t>56</a:t>
            </a:fld>
            <a:endParaRPr sz="120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370584"/>
            <a:ext cx="7797800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469265" algn="l"/>
                <a:tab pos="3883025" algn="l"/>
                <a:tab pos="7666990" algn="l"/>
              </a:tabLst>
            </a:pPr>
            <a:r>
              <a:rPr sz="2000" b="1" spc="-5" dirty="0">
                <a:solidFill>
                  <a:prstClr val="black"/>
                </a:solidFill>
                <a:cs typeface="Calibri"/>
              </a:rPr>
              <a:t>A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)	MINIMUM</a:t>
            </a:r>
            <a:r>
              <a:rPr sz="2000" b="1" spc="-35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:</a:t>
            </a:r>
            <a:r>
              <a:rPr sz="2000" b="1" u="heavy" dirty="0">
                <a:solidFill>
                  <a:prstClr val="black"/>
                </a:solidFill>
                <a:cs typeface="Calibri"/>
              </a:rPr>
              <a:t> 	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?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5" dirty="0">
                <a:solidFill>
                  <a:prstClr val="black"/>
                </a:solidFill>
                <a:cs typeface="Calibri"/>
              </a:rPr>
              <a:t>B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)</a:t>
            </a:r>
            <a:r>
              <a:rPr sz="2000" b="1" spc="-15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M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A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N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:</a:t>
            </a:r>
            <a:r>
              <a:rPr sz="2000" b="1" u="heavy" dirty="0">
                <a:solidFill>
                  <a:prstClr val="black"/>
                </a:solidFill>
                <a:cs typeface="Calibri"/>
              </a:rPr>
              <a:t> 	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?</a:t>
            </a:r>
            <a:endParaRPr sz="2000">
              <a:solidFill>
                <a:prstClr val="black"/>
              </a:solidFill>
              <a:cs typeface="Calibri"/>
            </a:endParaRPr>
          </a:p>
          <a:p>
            <a:pPr marL="2699385"/>
            <a:r>
              <a:rPr sz="2000" b="1" dirty="0">
                <a:solidFill>
                  <a:prstClr val="black"/>
                </a:solidFill>
                <a:cs typeface="Calibri"/>
              </a:rPr>
              <a:t>Mi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lli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on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Squ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a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r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e 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ki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lom</a:t>
            </a:r>
            <a:r>
              <a:rPr sz="2000" b="1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spc="-25" dirty="0">
                <a:solidFill>
                  <a:prstClr val="black"/>
                </a:solidFill>
                <a:cs typeface="Calibri"/>
              </a:rPr>
              <a:t>t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r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s</a:t>
            </a:r>
            <a:endParaRPr sz="20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98139" y="4946749"/>
            <a:ext cx="3418204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/>
            <a:r>
              <a:rPr b="1" spc="-10" dirty="0">
                <a:solidFill>
                  <a:prstClr val="black"/>
                </a:solidFill>
                <a:cs typeface="Calibri"/>
              </a:rPr>
              <a:t>In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2013:</a:t>
            </a:r>
            <a:r>
              <a:rPr b="1" spc="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m</a:t>
            </a:r>
            <a:r>
              <a:rPr b="1" dirty="0">
                <a:solidFill>
                  <a:prstClr val="black"/>
                </a:solidFill>
                <a:cs typeface="Calibri"/>
              </a:rPr>
              <a:t>i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nim</a:t>
            </a:r>
            <a:r>
              <a:rPr b="1" spc="5" dirty="0">
                <a:solidFill>
                  <a:prstClr val="black"/>
                </a:solidFill>
                <a:cs typeface="Calibri"/>
              </a:rPr>
              <a:t>u</a:t>
            </a:r>
            <a:r>
              <a:rPr b="1" dirty="0">
                <a:solidFill>
                  <a:prstClr val="black"/>
                </a:solidFill>
                <a:cs typeface="Calibri"/>
              </a:rPr>
              <a:t>m</a:t>
            </a:r>
            <a:r>
              <a:rPr b="1" spc="-25" dirty="0">
                <a:solidFill>
                  <a:prstClr val="black"/>
                </a:solidFill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cs typeface="Calibri"/>
              </a:rPr>
              <a:t>S</a:t>
            </a:r>
            <a:r>
              <a:rPr b="1" spc="5" dirty="0">
                <a:solidFill>
                  <a:prstClr val="black"/>
                </a:solidFill>
                <a:cs typeface="Calibri"/>
              </a:rPr>
              <a:t>e</a:t>
            </a:r>
            <a:r>
              <a:rPr b="1" spc="-20" dirty="0">
                <a:solidFill>
                  <a:prstClr val="black"/>
                </a:solidFill>
                <a:cs typeface="Calibri"/>
              </a:rPr>
              <a:t>p</a:t>
            </a:r>
            <a:r>
              <a:rPr b="1" spc="-35" dirty="0">
                <a:solidFill>
                  <a:prstClr val="black"/>
                </a:solidFill>
                <a:cs typeface="Calibri"/>
              </a:rPr>
              <a:t>t</a:t>
            </a:r>
            <a:r>
              <a:rPr b="1" spc="5" dirty="0">
                <a:solidFill>
                  <a:prstClr val="black"/>
                </a:solidFill>
                <a:cs typeface="Calibri"/>
              </a:rPr>
              <a:t>e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m</a:t>
            </a:r>
            <a:r>
              <a:rPr b="1" spc="5" dirty="0">
                <a:solidFill>
                  <a:prstClr val="black"/>
                </a:solidFill>
                <a:cs typeface="Calibri"/>
              </a:rPr>
              <a:t>b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r</a:t>
            </a:r>
            <a:r>
              <a:rPr b="1" dirty="0">
                <a:solidFill>
                  <a:prstClr val="black"/>
                </a:solidFill>
                <a:cs typeface="Calibri"/>
              </a:rPr>
              <a:t>=</a:t>
            </a:r>
            <a:r>
              <a:rPr b="1" spc="-3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5.30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 M</a:t>
            </a:r>
            <a:r>
              <a:rPr b="1" spc="5" dirty="0">
                <a:solidFill>
                  <a:prstClr val="black"/>
                </a:solidFill>
                <a:cs typeface="Calibri"/>
              </a:rPr>
              <a:t>e</a:t>
            </a:r>
            <a:r>
              <a:rPr b="1" spc="-15" dirty="0">
                <a:solidFill>
                  <a:prstClr val="black"/>
                </a:solidFill>
                <a:cs typeface="Calibri"/>
              </a:rPr>
              <a:t>a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n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cs typeface="Calibri"/>
              </a:rPr>
              <a:t>S</a:t>
            </a:r>
            <a:r>
              <a:rPr b="1" spc="5" dirty="0">
                <a:solidFill>
                  <a:prstClr val="black"/>
                </a:solidFill>
                <a:cs typeface="Calibri"/>
              </a:rPr>
              <a:t>e</a:t>
            </a:r>
            <a:r>
              <a:rPr b="1" spc="-20" dirty="0">
                <a:solidFill>
                  <a:prstClr val="black"/>
                </a:solidFill>
                <a:cs typeface="Calibri"/>
              </a:rPr>
              <a:t>p</a:t>
            </a:r>
            <a:r>
              <a:rPr b="1" spc="-35" dirty="0">
                <a:solidFill>
                  <a:prstClr val="black"/>
                </a:solidFill>
                <a:cs typeface="Calibri"/>
              </a:rPr>
              <a:t>t</a:t>
            </a:r>
            <a:r>
              <a:rPr b="1" spc="5" dirty="0">
                <a:solidFill>
                  <a:prstClr val="black"/>
                </a:solidFill>
                <a:cs typeface="Calibri"/>
              </a:rPr>
              <a:t>e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m</a:t>
            </a:r>
            <a:r>
              <a:rPr b="1" spc="5" dirty="0">
                <a:solidFill>
                  <a:prstClr val="black"/>
                </a:solidFill>
                <a:cs typeface="Calibri"/>
              </a:rPr>
              <a:t>b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b="1" dirty="0">
                <a:solidFill>
                  <a:prstClr val="black"/>
                </a:solidFill>
                <a:cs typeface="Calibri"/>
              </a:rPr>
              <a:t>r</a:t>
            </a:r>
            <a:r>
              <a:rPr b="1" spc="-40" dirty="0">
                <a:solidFill>
                  <a:prstClr val="black"/>
                </a:solidFill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cs typeface="Calibri"/>
              </a:rPr>
              <a:t>=</a:t>
            </a:r>
            <a:r>
              <a:rPr b="1" spc="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5.35</a:t>
            </a:r>
            <a:endParaRPr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2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5663285" cy="6499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74740" y="259079"/>
            <a:ext cx="2289810" cy="3832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25" dirty="0">
                <a:solidFill>
                  <a:srgbClr val="C00000"/>
                </a:solidFill>
                <a:cs typeface="Calibri"/>
              </a:rPr>
              <a:t>R</a:t>
            </a:r>
            <a:r>
              <a:rPr b="1" spc="-15" dirty="0">
                <a:solidFill>
                  <a:srgbClr val="C00000"/>
                </a:solidFill>
                <a:cs typeface="Calibri"/>
              </a:rPr>
              <a:t>E</a:t>
            </a:r>
            <a:r>
              <a:rPr b="1" dirty="0">
                <a:solidFill>
                  <a:srgbClr val="C00000"/>
                </a:solidFill>
                <a:cs typeface="Calibri"/>
              </a:rPr>
              <a:t>D</a:t>
            </a:r>
            <a:r>
              <a:rPr b="1" spc="-5" dirty="0">
                <a:solidFill>
                  <a:srgbClr val="C00000"/>
                </a:solidFill>
                <a:cs typeface="Calibri"/>
              </a:rPr>
              <a:t>:</a:t>
            </a:r>
            <a:r>
              <a:rPr b="1" spc="5" dirty="0">
                <a:solidFill>
                  <a:srgbClr val="C00000"/>
                </a:solidFill>
                <a:cs typeface="Calibri"/>
              </a:rPr>
              <a:t> </a:t>
            </a:r>
            <a:r>
              <a:rPr b="1" spc="-5" dirty="0">
                <a:solidFill>
                  <a:srgbClr val="C00000"/>
                </a:solidFill>
                <a:cs typeface="Calibri"/>
              </a:rPr>
              <a:t>Th</a:t>
            </a:r>
            <a:r>
              <a:rPr b="1" spc="-10" dirty="0">
                <a:solidFill>
                  <a:srgbClr val="C00000"/>
                </a:solidFill>
                <a:cs typeface="Calibri"/>
              </a:rPr>
              <a:t>is</a:t>
            </a:r>
            <a:r>
              <a:rPr b="1" spc="-25" dirty="0">
                <a:solidFill>
                  <a:srgbClr val="C00000"/>
                </a:solidFill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cs typeface="Calibri"/>
              </a:rPr>
              <a:t>is</a:t>
            </a:r>
            <a:r>
              <a:rPr b="1" dirty="0">
                <a:solidFill>
                  <a:srgbClr val="C00000"/>
                </a:solidFill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cs typeface="Calibri"/>
              </a:rPr>
              <a:t>197</a:t>
            </a:r>
            <a:r>
              <a:rPr b="1" spc="-15" dirty="0">
                <a:solidFill>
                  <a:srgbClr val="C00000"/>
                </a:solidFill>
                <a:cs typeface="Calibri"/>
              </a:rPr>
              <a:t>9</a:t>
            </a:r>
            <a:r>
              <a:rPr b="1" dirty="0">
                <a:solidFill>
                  <a:srgbClr val="C00000"/>
                </a:solidFill>
                <a:cs typeface="Calibri"/>
              </a:rPr>
              <a:t>-</a:t>
            </a:r>
            <a:r>
              <a:rPr b="1" spc="-10" dirty="0">
                <a:solidFill>
                  <a:srgbClr val="C00000"/>
                </a:solidFill>
                <a:cs typeface="Calibri"/>
              </a:rPr>
              <a:t>2000</a:t>
            </a:r>
            <a:endParaRPr>
              <a:solidFill>
                <a:prstClr val="black"/>
              </a:solidFill>
              <a:cs typeface="Calibri"/>
            </a:endParaRPr>
          </a:p>
          <a:p>
            <a:pPr marL="12700" marR="398145"/>
            <a:r>
              <a:rPr b="1" spc="-5" dirty="0">
                <a:solidFill>
                  <a:srgbClr val="C00000"/>
                </a:solidFill>
                <a:cs typeface="Calibri"/>
              </a:rPr>
              <a:t>m</a:t>
            </a:r>
            <a:r>
              <a:rPr b="1" spc="5" dirty="0">
                <a:solidFill>
                  <a:srgbClr val="C00000"/>
                </a:solidFill>
                <a:cs typeface="Calibri"/>
              </a:rPr>
              <a:t>e</a:t>
            </a:r>
            <a:r>
              <a:rPr b="1" spc="-15" dirty="0">
                <a:solidFill>
                  <a:srgbClr val="C00000"/>
                </a:solidFill>
                <a:cs typeface="Calibri"/>
              </a:rPr>
              <a:t>a</a:t>
            </a:r>
            <a:r>
              <a:rPr b="1" spc="-10" dirty="0">
                <a:solidFill>
                  <a:srgbClr val="C00000"/>
                </a:solidFill>
                <a:cs typeface="Calibri"/>
              </a:rPr>
              <a:t>n</a:t>
            </a:r>
            <a:r>
              <a:rPr b="1" spc="-20" dirty="0">
                <a:solidFill>
                  <a:srgbClr val="C00000"/>
                </a:solidFill>
                <a:cs typeface="Calibri"/>
              </a:rPr>
              <a:t> </a:t>
            </a:r>
            <a:r>
              <a:rPr b="1" spc="-5" dirty="0">
                <a:solidFill>
                  <a:srgbClr val="C00000"/>
                </a:solidFill>
                <a:cs typeface="Calibri"/>
              </a:rPr>
              <a:t>m</a:t>
            </a:r>
            <a:r>
              <a:rPr b="1" dirty="0">
                <a:solidFill>
                  <a:srgbClr val="C00000"/>
                </a:solidFill>
                <a:cs typeface="Calibri"/>
              </a:rPr>
              <a:t>i</a:t>
            </a:r>
            <a:r>
              <a:rPr b="1" spc="-5" dirty="0">
                <a:solidFill>
                  <a:srgbClr val="C00000"/>
                </a:solidFill>
                <a:cs typeface="Calibri"/>
              </a:rPr>
              <a:t>nim</a:t>
            </a:r>
            <a:r>
              <a:rPr b="1" spc="5" dirty="0">
                <a:solidFill>
                  <a:srgbClr val="C00000"/>
                </a:solidFill>
                <a:cs typeface="Calibri"/>
              </a:rPr>
              <a:t>u</a:t>
            </a:r>
            <a:r>
              <a:rPr b="1" dirty="0">
                <a:solidFill>
                  <a:srgbClr val="C00000"/>
                </a:solidFill>
                <a:cs typeface="Calibri"/>
              </a:rPr>
              <a:t>m </a:t>
            </a:r>
            <a:r>
              <a:rPr b="1" spc="-25" dirty="0">
                <a:solidFill>
                  <a:srgbClr val="C00000"/>
                </a:solidFill>
                <a:cs typeface="Calibri"/>
              </a:rPr>
              <a:t> </a:t>
            </a:r>
            <a:r>
              <a:rPr b="1" spc="-5" dirty="0">
                <a:solidFill>
                  <a:srgbClr val="C00000"/>
                </a:solidFill>
                <a:cs typeface="Calibri"/>
              </a:rPr>
              <a:t>i</a:t>
            </a:r>
            <a:r>
              <a:rPr b="1" dirty="0">
                <a:solidFill>
                  <a:srgbClr val="C00000"/>
                </a:solidFill>
                <a:cs typeface="Calibri"/>
              </a:rPr>
              <a:t>ce </a:t>
            </a:r>
            <a:r>
              <a:rPr b="1" spc="-20" dirty="0">
                <a:solidFill>
                  <a:srgbClr val="C00000"/>
                </a:solidFill>
                <a:cs typeface="Calibri"/>
              </a:rPr>
              <a:t>e</a:t>
            </a:r>
            <a:r>
              <a:rPr b="1" dirty="0">
                <a:solidFill>
                  <a:srgbClr val="C00000"/>
                </a:solidFill>
                <a:cs typeface="Calibri"/>
              </a:rPr>
              <a:t>x</a:t>
            </a:r>
            <a:r>
              <a:rPr b="1" spc="-35" dirty="0">
                <a:solidFill>
                  <a:srgbClr val="C00000"/>
                </a:solidFill>
                <a:cs typeface="Calibri"/>
              </a:rPr>
              <a:t>t</a:t>
            </a:r>
            <a:r>
              <a:rPr b="1" spc="5" dirty="0">
                <a:solidFill>
                  <a:srgbClr val="C00000"/>
                </a:solidFill>
                <a:cs typeface="Calibri"/>
              </a:rPr>
              <a:t>e</a:t>
            </a:r>
            <a:r>
              <a:rPr b="1" spc="-30" dirty="0">
                <a:solidFill>
                  <a:srgbClr val="C00000"/>
                </a:solidFill>
                <a:cs typeface="Calibri"/>
              </a:rPr>
              <a:t>nt</a:t>
            </a:r>
            <a:endParaRPr>
              <a:solidFill>
                <a:prstClr val="black"/>
              </a:solidFill>
              <a:cs typeface="Calibri"/>
            </a:endParaRPr>
          </a:p>
          <a:p>
            <a:pPr>
              <a:lnSpc>
                <a:spcPts val="2100"/>
              </a:lnSpc>
              <a:spcBef>
                <a:spcPts val="59"/>
              </a:spcBef>
            </a:pPr>
            <a:endParaRPr sz="2100">
              <a:solidFill>
                <a:prstClr val="black"/>
              </a:solidFill>
            </a:endParaRPr>
          </a:p>
          <a:p>
            <a:pPr marL="12700" marR="211454" indent="-635"/>
            <a:r>
              <a:rPr b="1" spc="-15" dirty="0">
                <a:solidFill>
                  <a:prstClr val="black"/>
                </a:solidFill>
                <a:cs typeface="Calibri"/>
              </a:rPr>
              <a:t>B</a:t>
            </a:r>
            <a:r>
              <a:rPr b="1" spc="-20" dirty="0">
                <a:solidFill>
                  <a:prstClr val="black"/>
                </a:solidFill>
                <a:cs typeface="Calibri"/>
              </a:rPr>
              <a:t>L</a:t>
            </a:r>
            <a:r>
              <a:rPr b="1" spc="-40" dirty="0">
                <a:solidFill>
                  <a:prstClr val="black"/>
                </a:solidFill>
                <a:cs typeface="Calibri"/>
              </a:rPr>
              <a:t>A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C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K</a:t>
            </a:r>
            <a:r>
              <a:rPr b="1" spc="25" dirty="0">
                <a:solidFill>
                  <a:prstClr val="black"/>
                </a:solidFill>
                <a:cs typeface="Calibri"/>
              </a:rPr>
              <a:t> </a:t>
            </a:r>
            <a:r>
              <a:rPr b="1" dirty="0">
                <a:solidFill>
                  <a:prstClr val="black"/>
                </a:solidFill>
                <a:cs typeface="Calibri"/>
              </a:rPr>
              <a:t>–</a:t>
            </a:r>
            <a:r>
              <a:rPr b="1" spc="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m</a:t>
            </a:r>
            <a:r>
              <a:rPr b="1" dirty="0">
                <a:solidFill>
                  <a:prstClr val="black"/>
                </a:solidFill>
                <a:cs typeface="Calibri"/>
              </a:rPr>
              <a:t>i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nim</a:t>
            </a:r>
            <a:r>
              <a:rPr b="1" spc="5" dirty="0">
                <a:solidFill>
                  <a:prstClr val="black"/>
                </a:solidFill>
                <a:cs typeface="Calibri"/>
              </a:rPr>
              <a:t>u</a:t>
            </a:r>
            <a:r>
              <a:rPr b="1" dirty="0">
                <a:solidFill>
                  <a:prstClr val="black"/>
                </a:solidFill>
                <a:cs typeface="Calibri"/>
              </a:rPr>
              <a:t>m</a:t>
            </a:r>
            <a:r>
              <a:rPr b="1" spc="-3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i</a:t>
            </a:r>
            <a:r>
              <a:rPr b="1" dirty="0">
                <a:solidFill>
                  <a:prstClr val="black"/>
                </a:solidFill>
                <a:cs typeface="Calibri"/>
              </a:rPr>
              <a:t>ce </a:t>
            </a:r>
            <a:r>
              <a:rPr b="1" spc="-20" dirty="0">
                <a:solidFill>
                  <a:prstClr val="black"/>
                </a:solidFill>
                <a:cs typeface="Calibri"/>
              </a:rPr>
              <a:t>e</a:t>
            </a:r>
            <a:r>
              <a:rPr b="1" dirty="0">
                <a:solidFill>
                  <a:prstClr val="black"/>
                </a:solidFill>
                <a:cs typeface="Calibri"/>
              </a:rPr>
              <a:t>x</a:t>
            </a:r>
            <a:r>
              <a:rPr b="1" spc="-35" dirty="0">
                <a:solidFill>
                  <a:prstClr val="black"/>
                </a:solidFill>
                <a:cs typeface="Calibri"/>
              </a:rPr>
              <a:t>t</a:t>
            </a:r>
            <a:r>
              <a:rPr b="1" spc="5" dirty="0">
                <a:solidFill>
                  <a:prstClr val="black"/>
                </a:solidFill>
                <a:cs typeface="Calibri"/>
              </a:rPr>
              <a:t>e</a:t>
            </a:r>
            <a:r>
              <a:rPr b="1" spc="-30" dirty="0">
                <a:solidFill>
                  <a:prstClr val="black"/>
                </a:solidFill>
                <a:cs typeface="Calibri"/>
              </a:rPr>
              <a:t>n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t</a:t>
            </a:r>
            <a:r>
              <a:rPr b="1" spc="-2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in</a:t>
            </a:r>
            <a:r>
              <a:rPr b="1" spc="-5" dirty="0">
                <a:solidFill>
                  <a:prstClr val="black"/>
                </a:solidFill>
                <a:cs typeface="Calibri"/>
              </a:rPr>
              <a:t> </a:t>
            </a:r>
            <a:r>
              <a:rPr b="1" spc="-10" dirty="0">
                <a:solidFill>
                  <a:prstClr val="black"/>
                </a:solidFill>
                <a:cs typeface="Calibri"/>
              </a:rPr>
              <a:t>2013</a:t>
            </a:r>
            <a:endParaRPr>
              <a:solidFill>
                <a:prstClr val="black"/>
              </a:solidFill>
              <a:cs typeface="Calibri"/>
            </a:endParaRPr>
          </a:p>
          <a:p>
            <a:pPr>
              <a:lnSpc>
                <a:spcPts val="2100"/>
              </a:lnSpc>
              <a:spcBef>
                <a:spcPts val="16"/>
              </a:spcBef>
            </a:pPr>
            <a:endParaRPr sz="2100">
              <a:solidFill>
                <a:prstClr val="black"/>
              </a:solidFill>
            </a:endParaRPr>
          </a:p>
          <a:p>
            <a:pPr marL="12700" marR="6350" indent="-635">
              <a:lnSpc>
                <a:spcPct val="99400"/>
              </a:lnSpc>
            </a:pPr>
            <a:r>
              <a:rPr sz="2000" b="1" spc="-5" dirty="0">
                <a:solidFill>
                  <a:prstClr val="black"/>
                </a:solidFill>
                <a:cs typeface="Calibri"/>
              </a:rPr>
              <a:t>D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R</a:t>
            </a:r>
            <a:r>
              <a:rPr sz="2000" b="1" spc="-75" dirty="0">
                <a:solidFill>
                  <a:prstClr val="black"/>
                </a:solidFill>
                <a:cs typeface="Calibri"/>
              </a:rPr>
              <a:t>A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W 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 </a:t>
            </a:r>
            <a:r>
              <a:rPr sz="2800" b="1" spc="-20" dirty="0">
                <a:solidFill>
                  <a:prstClr val="black"/>
                </a:solidFill>
                <a:cs typeface="Calibri"/>
              </a:rPr>
              <a:t>HE</a:t>
            </a:r>
            <a:r>
              <a:rPr sz="2800" b="1" spc="-25" dirty="0">
                <a:solidFill>
                  <a:prstClr val="black"/>
                </a:solidFill>
                <a:cs typeface="Calibri"/>
              </a:rPr>
              <a:t>R</a:t>
            </a:r>
            <a:r>
              <a:rPr sz="2800" b="1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2800" b="1" spc="-195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-70" dirty="0">
                <a:solidFill>
                  <a:prstClr val="black"/>
                </a:solidFill>
                <a:cs typeface="Calibri"/>
              </a:rPr>
              <a:t>Y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OUR LINE</a:t>
            </a:r>
            <a:r>
              <a:rPr sz="2000" b="1" spc="-15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S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H</a:t>
            </a:r>
            <a:r>
              <a:rPr sz="2000" b="1" spc="-25" dirty="0">
                <a:solidFill>
                  <a:prstClr val="black"/>
                </a:solidFill>
                <a:cs typeface="Calibri"/>
              </a:rPr>
              <a:t>O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W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ING</a:t>
            </a:r>
            <a:r>
              <a:rPr sz="2000" b="1" spc="-15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-70" dirty="0">
                <a:solidFill>
                  <a:prstClr val="black"/>
                </a:solidFill>
                <a:cs typeface="Calibri"/>
              </a:rPr>
              <a:t>Y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OUR PR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D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I</a:t>
            </a:r>
            <a:r>
              <a:rPr sz="2000" b="1" spc="5" dirty="0">
                <a:solidFill>
                  <a:prstClr val="black"/>
                </a:solidFill>
                <a:cs typeface="Calibri"/>
              </a:rPr>
              <a:t>C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TION</a:t>
            </a:r>
            <a:r>
              <a:rPr sz="2000" b="1" spc="-35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OF MINIMUM</a:t>
            </a:r>
            <a:r>
              <a:rPr sz="2000" b="1" spc="-35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S</a:t>
            </a:r>
            <a:r>
              <a:rPr sz="2000" b="1" spc="-30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A I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C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E 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XT</a:t>
            </a:r>
            <a:r>
              <a:rPr sz="2000" b="1" spc="-10" dirty="0">
                <a:solidFill>
                  <a:prstClr val="black"/>
                </a:solidFill>
                <a:cs typeface="Calibri"/>
              </a:rPr>
              <a:t>E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NT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2000" b="1" spc="-5" dirty="0">
                <a:solidFill>
                  <a:prstClr val="black"/>
                </a:solidFill>
                <a:cs typeface="Calibri"/>
              </a:rPr>
              <a:t>i</a:t>
            </a:r>
            <a:r>
              <a:rPr sz="2000" b="1" dirty="0">
                <a:solidFill>
                  <a:prstClr val="black"/>
                </a:solidFill>
                <a:cs typeface="Calibri"/>
              </a:rPr>
              <a:t>n</a:t>
            </a:r>
            <a:r>
              <a:rPr sz="2000" b="1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3600" b="1" spc="-20" dirty="0">
                <a:solidFill>
                  <a:prstClr val="black"/>
                </a:solidFill>
                <a:cs typeface="Calibri"/>
              </a:rPr>
              <a:t>2014</a:t>
            </a:r>
            <a:endParaRPr sz="3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419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3200" b="1" spc="-25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for 2014 predictions</a:t>
            </a:r>
            <a:endParaRPr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fld id="{81D60167-4931-47E6-BA6A-407CBD079E47}" type="slidenum">
              <a:rPr sz="1200" spc="-10" dirty="0">
                <a:solidFill>
                  <a:srgbClr val="8A8A8A"/>
                </a:solidFill>
                <a:cs typeface="Calibri"/>
              </a:rPr>
              <a:pPr marL="25400"/>
              <a:t>58</a:t>
            </a:fld>
            <a:endParaRPr sz="12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609600"/>
            <a:ext cx="2595582" cy="646331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luck!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K:\DonProject1\Stuff\Untitled-1.gif"/>
          <p:cNvPicPr>
            <a:picLocks noChangeAspect="1" noChangeArrowheads="1"/>
          </p:cNvPicPr>
          <p:nvPr/>
        </p:nvPicPr>
        <p:blipFill>
          <a:blip r:embed="rId2" cstate="print"/>
          <a:srcRect t="4444" b="2222"/>
          <a:stretch>
            <a:fillRect/>
          </a:stretch>
        </p:blipFill>
        <p:spPr bwMode="auto">
          <a:xfrm>
            <a:off x="1295400" y="0"/>
            <a:ext cx="663279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0" y="1524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3244333" y="2939534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5932779"/>
            <a:ext cx="6629400" cy="923330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 is the minimum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ice extent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When is the minimum ice extent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Draw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minimum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ice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extent.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-1803"/>
            <a:ext cx="9144000" cy="70788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5185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9" b="22057"/>
          <a:stretch/>
        </p:blipFill>
        <p:spPr>
          <a:xfrm>
            <a:off x="457200" y="388803"/>
            <a:ext cx="8229600" cy="6469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0110" y="0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228600" y="152400"/>
            <a:ext cx="8686800" cy="6515100"/>
          </a:xfrm>
          <a:prstGeom prst="rect">
            <a:avLst/>
          </a:prstGeom>
          <a:ln w="3810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685800" y="495300"/>
            <a:ext cx="7772400" cy="5829300"/>
          </a:xfrm>
          <a:prstGeom prst="rect">
            <a:avLst/>
          </a:prstGeom>
          <a:solidFill>
            <a:schemeClr val="bg1"/>
          </a:solidFill>
          <a:ln w="635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extent</a:t>
            </a: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Luneva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18673" r="8620" b="44455"/>
          <a:stretch/>
        </p:blipFill>
        <p:spPr bwMode="auto">
          <a:xfrm>
            <a:off x="4724400" y="2343913"/>
            <a:ext cx="3657600" cy="21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Don\AppData\Local\Microsoft\Windows\Temporary Internet Files\Content.IE5\DCK847LE\MC90043472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33400"/>
            <a:ext cx="1295114" cy="1295114"/>
          </a:xfrm>
          <a:prstGeom prst="rect">
            <a:avLst/>
          </a:prstGeom>
          <a:noFill/>
        </p:spPr>
      </p:pic>
      <p:pic>
        <p:nvPicPr>
          <p:cNvPr id="1027" name="Picture 3" descr="H:\DonProject1\Photos\PondPeop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18334"/>
            <a:ext cx="3900704" cy="2582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91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19079" r="4480" b="24431"/>
          <a:stretch/>
        </p:blipFill>
        <p:spPr>
          <a:xfrm>
            <a:off x="914400" y="685800"/>
            <a:ext cx="7364686" cy="6054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0"/>
            <a:ext cx="6690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Timing of minimum ice extent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516</Words>
  <Application>Microsoft Office PowerPoint</Application>
  <PresentationFormat>On-screen Show (4:3)</PresentationFormat>
  <Paragraphs>162</Paragraphs>
  <Slides>58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Office Theme</vt:lpstr>
      <vt:lpstr>1_Office Theme</vt:lpstr>
      <vt:lpstr>5_Default Design</vt:lpstr>
      <vt:lpstr>Graph</vt:lpstr>
      <vt:lpstr>Origin50.Graph</vt:lpstr>
      <vt:lpstr>When we last met a year ago…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your prediction of September minimum and September mean sea ice extent in 2014?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Andrey</dc:creator>
  <cp:lastModifiedBy>Andrey</cp:lastModifiedBy>
  <cp:revision>31</cp:revision>
  <dcterms:created xsi:type="dcterms:W3CDTF">2013-10-15T19:45:17Z</dcterms:created>
  <dcterms:modified xsi:type="dcterms:W3CDTF">2013-10-27T15:22:08Z</dcterms:modified>
</cp:coreProperties>
</file>