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9"/>
  </p:notesMasterIdLst>
  <p:sldIdLst>
    <p:sldId id="262" r:id="rId2"/>
    <p:sldId id="412" r:id="rId3"/>
    <p:sldId id="413" r:id="rId4"/>
    <p:sldId id="352" r:id="rId5"/>
    <p:sldId id="365" r:id="rId6"/>
    <p:sldId id="353" r:id="rId7"/>
    <p:sldId id="392" r:id="rId8"/>
    <p:sldId id="401" r:id="rId9"/>
    <p:sldId id="388" r:id="rId10"/>
    <p:sldId id="409" r:id="rId11"/>
    <p:sldId id="403" r:id="rId12"/>
    <p:sldId id="393" r:id="rId13"/>
    <p:sldId id="376" r:id="rId14"/>
    <p:sldId id="387" r:id="rId15"/>
    <p:sldId id="395" r:id="rId16"/>
    <p:sldId id="343" r:id="rId17"/>
    <p:sldId id="300" r:id="rId18"/>
    <p:sldId id="294" r:id="rId19"/>
    <p:sldId id="295" r:id="rId20"/>
    <p:sldId id="349" r:id="rId21"/>
    <p:sldId id="316" r:id="rId22"/>
    <p:sldId id="381" r:id="rId23"/>
    <p:sldId id="382" r:id="rId24"/>
    <p:sldId id="361" r:id="rId25"/>
    <p:sldId id="384" r:id="rId26"/>
    <p:sldId id="383" r:id="rId27"/>
    <p:sldId id="359" r:id="rId28"/>
    <p:sldId id="396" r:id="rId29"/>
    <p:sldId id="411" r:id="rId30"/>
    <p:sldId id="414" r:id="rId31"/>
    <p:sldId id="363" r:id="rId32"/>
    <p:sldId id="406" r:id="rId33"/>
    <p:sldId id="416" r:id="rId34"/>
    <p:sldId id="415" r:id="rId35"/>
    <p:sldId id="345" r:id="rId36"/>
    <p:sldId id="287" r:id="rId37"/>
    <p:sldId id="407" r:id="rId3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D2D2"/>
    <a:srgbClr val="66C5E2"/>
    <a:srgbClr val="08F51A"/>
    <a:srgbClr val="FF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41" autoAdjust="0"/>
    <p:restoredTop sz="95100" autoAdjust="0"/>
  </p:normalViewPr>
  <p:slideViewPr>
    <p:cSldViewPr>
      <p:cViewPr varScale="1">
        <p:scale>
          <a:sx n="107" d="100"/>
          <a:sy n="107" d="100"/>
        </p:scale>
        <p:origin x="-100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0E75896-5D99-D240-85FF-A3F9497EE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088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E75896-5D99-D240-85FF-A3F9497EEC0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BFE1B9-73F7-4A6F-B9E5-408CB21005B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4A44A-05EA-364B-8081-608E4176FB31}" type="slidenum">
              <a:rPr lang="en-US"/>
              <a:pPr/>
              <a:t>11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0E3E9-97AD-DC48-B067-DE231A80FD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84433-B82B-2845-89DF-C02CB1954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F5C3C-A940-9744-A682-9379F88FA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36CDE-D152-144E-A35F-1A3756936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607FA-E03B-A945-B736-F12ACC1EB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CCC7F-2187-8942-8649-5682FEA8A0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53172-A96A-9D4D-BCFF-C8A0F33E0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8F773-A643-6E43-9B40-6929C3388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B63E5-EE21-8C47-9173-1EF5FFA22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47E7D-9D6C-2041-B114-B8B365A49A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5B36B-7471-8E45-98DE-A26435DC6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DA271A1-2E9C-9D4B-B8F2-6ACDAEE618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2.pd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d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openxmlformats.org/officeDocument/2006/relationships/image" Target="../media/image36.pdf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9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41.pd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3.pd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6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48.pd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0.pd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2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43.pd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4.pd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4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56.pd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image" Target="../media/image58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df"/><Relationship Id="rId5" Type="http://schemas.openxmlformats.org/officeDocument/2006/relationships/image" Target="../media/image35.png"/><Relationship Id="rId4" Type="http://schemas.openxmlformats.org/officeDocument/2006/relationships/image" Target="../media/image54.pd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4.pdf"/><Relationship Id="rId7" Type="http://schemas.openxmlformats.org/officeDocument/2006/relationships/image" Target="../media/image62.pd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8.png"/><Relationship Id="rId5" Type="http://schemas.openxmlformats.org/officeDocument/2006/relationships/image" Target="../media/image60.pdf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4.pd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4.pd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4.pd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4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66.pd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8.pd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2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74.pd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6.pd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8.pd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9.png"/><Relationship Id="rId4" Type="http://schemas.openxmlformats.org/officeDocument/2006/relationships/image" Target="../media/image9.pd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d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pdf"/><Relationship Id="rId2" Type="http://schemas.openxmlformats.org/officeDocument/2006/relationships/image" Target="../media/image13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6.pdf"/><Relationship Id="rId10" Type="http://schemas.openxmlformats.org/officeDocument/2006/relationships/image" Target="../media/image14.png"/><Relationship Id="rId4" Type="http://schemas.openxmlformats.org/officeDocument/2006/relationships/image" Target="../media/image12.jpeg"/><Relationship Id="rId9" Type="http://schemas.openxmlformats.org/officeDocument/2006/relationships/image" Target="../media/image20.pd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11.pd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d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447800"/>
            <a:ext cx="9067800" cy="1905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bg1"/>
                </a:solidFill>
                <a:latin typeface="Calisto MT"/>
                <a:cs typeface="Calisto MT"/>
              </a:rPr>
              <a:t>Using coupled climate models to investigate the predictability of sea ice</a:t>
            </a:r>
            <a:endParaRPr lang="en-US" sz="3600" dirty="0">
              <a:solidFill>
                <a:schemeClr val="bg1"/>
              </a:solidFill>
              <a:latin typeface="Calisto MT"/>
              <a:ea typeface="Comic Sans MS" pitchFamily="-65" charset="0"/>
              <a:cs typeface="Calisto MT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124200"/>
            <a:ext cx="9144000" cy="19812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2F2F2"/>
                </a:solidFill>
                <a:latin typeface="Calisto MT"/>
                <a:ea typeface="Comic Sans MS" pitchFamily="-65" charset="0"/>
                <a:cs typeface="Calisto MT"/>
              </a:rPr>
              <a:t>Marika </a:t>
            </a:r>
            <a:r>
              <a:rPr lang="en-US" sz="2400" dirty="0" smtClean="0">
                <a:solidFill>
                  <a:srgbClr val="F2F2F2"/>
                </a:solidFill>
                <a:latin typeface="Calisto MT"/>
                <a:ea typeface="Comic Sans MS" pitchFamily="-65" charset="0"/>
                <a:cs typeface="Calisto MT"/>
              </a:rPr>
              <a:t>Holland</a:t>
            </a:r>
          </a:p>
          <a:p>
            <a:pPr eaLnBrk="1" hangingPunct="1"/>
            <a:r>
              <a:rPr lang="en-US" sz="1800" dirty="0" smtClean="0">
                <a:solidFill>
                  <a:srgbClr val="F2F2F2"/>
                </a:solidFill>
                <a:latin typeface="Calisto MT"/>
                <a:ea typeface="Comic Sans MS" pitchFamily="-65" charset="0"/>
                <a:cs typeface="Calisto MT"/>
              </a:rPr>
              <a:t>National Center for Atmospheric Research</a:t>
            </a:r>
          </a:p>
          <a:p>
            <a:pPr eaLnBrk="1" hangingPunct="1"/>
            <a:endParaRPr lang="en-US" sz="1800" dirty="0" smtClean="0">
              <a:solidFill>
                <a:srgbClr val="F2F2F2"/>
              </a:solidFill>
              <a:latin typeface="Calisto MT"/>
              <a:ea typeface="Comic Sans MS" pitchFamily="-65" charset="0"/>
              <a:cs typeface="Calisto MT"/>
            </a:endParaRPr>
          </a:p>
          <a:p>
            <a:pPr eaLnBrk="1" hangingPunct="1"/>
            <a:r>
              <a:rPr lang="en-US" sz="2000" dirty="0" smtClean="0">
                <a:solidFill>
                  <a:srgbClr val="F2F2F2"/>
                </a:solidFill>
                <a:latin typeface="Calisto MT"/>
                <a:ea typeface="Comic Sans MS" pitchFamily="-65" charset="0"/>
                <a:cs typeface="Calisto MT"/>
              </a:rPr>
              <a:t>Collaborators: </a:t>
            </a:r>
          </a:p>
          <a:p>
            <a:pPr eaLnBrk="1" hangingPunct="1"/>
            <a:r>
              <a:rPr lang="en-US" sz="2000" dirty="0" smtClean="0">
                <a:solidFill>
                  <a:srgbClr val="F2F2F2"/>
                </a:solidFill>
                <a:latin typeface="Calisto MT"/>
                <a:ea typeface="Comic Sans MS" pitchFamily="-65" charset="0"/>
                <a:cs typeface="Calisto MT"/>
              </a:rPr>
              <a:t>David Bailey (NCAR), Steve </a:t>
            </a:r>
            <a:r>
              <a:rPr lang="en-US" sz="2000" dirty="0" err="1" smtClean="0">
                <a:solidFill>
                  <a:srgbClr val="F2F2F2"/>
                </a:solidFill>
                <a:latin typeface="Calisto MT"/>
                <a:ea typeface="Comic Sans MS" pitchFamily="-65" charset="0"/>
                <a:cs typeface="Calisto MT"/>
              </a:rPr>
              <a:t>Vavrus</a:t>
            </a:r>
            <a:r>
              <a:rPr lang="en-US" sz="2000" dirty="0" smtClean="0">
                <a:solidFill>
                  <a:srgbClr val="F2F2F2"/>
                </a:solidFill>
                <a:latin typeface="Calisto MT"/>
                <a:ea typeface="Comic Sans MS" pitchFamily="-65" charset="0"/>
                <a:cs typeface="Calisto MT"/>
              </a:rPr>
              <a:t> (U.WI), Julienne </a:t>
            </a:r>
            <a:r>
              <a:rPr lang="en-US" sz="2000" dirty="0" err="1" smtClean="0">
                <a:solidFill>
                  <a:srgbClr val="F2F2F2"/>
                </a:solidFill>
                <a:latin typeface="Calisto MT"/>
                <a:ea typeface="Comic Sans MS" pitchFamily="-65" charset="0"/>
                <a:cs typeface="Calisto MT"/>
              </a:rPr>
              <a:t>Stroeve</a:t>
            </a:r>
            <a:r>
              <a:rPr lang="en-US" sz="2000" dirty="0" smtClean="0">
                <a:solidFill>
                  <a:srgbClr val="F2F2F2"/>
                </a:solidFill>
                <a:latin typeface="Calisto MT"/>
                <a:ea typeface="Comic Sans MS" pitchFamily="-65" charset="0"/>
                <a:cs typeface="Calisto MT"/>
              </a:rPr>
              <a:t> (NSIDC), Ed Blanchard-</a:t>
            </a:r>
            <a:r>
              <a:rPr lang="en-US" sz="2000" dirty="0" err="1" smtClean="0">
                <a:solidFill>
                  <a:srgbClr val="F2F2F2"/>
                </a:solidFill>
                <a:latin typeface="Calisto MT"/>
                <a:ea typeface="Comic Sans MS" pitchFamily="-65" charset="0"/>
                <a:cs typeface="Calisto MT"/>
              </a:rPr>
              <a:t>Wrigglesworth</a:t>
            </a:r>
            <a:r>
              <a:rPr lang="en-US" sz="2000" dirty="0" smtClean="0">
                <a:solidFill>
                  <a:srgbClr val="F2F2F2"/>
                </a:solidFill>
                <a:latin typeface="Calisto MT"/>
                <a:ea typeface="Comic Sans MS" pitchFamily="-65" charset="0"/>
                <a:cs typeface="Calisto MT"/>
              </a:rPr>
              <a:t> (U. WA), Cecilia </a:t>
            </a:r>
            <a:r>
              <a:rPr lang="en-US" sz="2000" dirty="0" err="1" smtClean="0">
                <a:solidFill>
                  <a:srgbClr val="F2F2F2"/>
                </a:solidFill>
                <a:latin typeface="Calisto MT"/>
                <a:ea typeface="Comic Sans MS" pitchFamily="-65" charset="0"/>
                <a:cs typeface="Calisto MT"/>
              </a:rPr>
              <a:t>Bitz</a:t>
            </a:r>
            <a:r>
              <a:rPr lang="en-US" sz="2000" dirty="0" smtClean="0">
                <a:solidFill>
                  <a:srgbClr val="F2F2F2"/>
                </a:solidFill>
                <a:latin typeface="Calisto MT"/>
                <a:ea typeface="Comic Sans MS" pitchFamily="-65" charset="0"/>
                <a:cs typeface="Calisto MT"/>
              </a:rPr>
              <a:t> (U. WA), Jennifer Kay (NCAR)</a:t>
            </a:r>
            <a:endParaRPr lang="en-US" sz="2000" dirty="0">
              <a:solidFill>
                <a:srgbClr val="F2F2F2"/>
              </a:solidFill>
              <a:latin typeface="Calisto MT"/>
              <a:ea typeface="Comic Sans MS" pitchFamily="-65" charset="0"/>
              <a:cs typeface="Calisto MT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49355" y="5257800"/>
            <a:ext cx="84452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>
                <a:latin typeface="Comic Sans MS"/>
                <a:cs typeface="Comic Sans MS"/>
              </a:rPr>
              <a:t>University of Toronto</a:t>
            </a:r>
          </a:p>
          <a:p>
            <a:pPr algn="ctr"/>
            <a:r>
              <a:rPr lang="en-US" sz="1800" dirty="0" smtClean="0">
                <a:latin typeface="Comic Sans MS"/>
                <a:cs typeface="Comic Sans MS"/>
              </a:rPr>
              <a:t>November 2012</a:t>
            </a:r>
            <a:endParaRPr lang="en-US" sz="1800" dirty="0">
              <a:latin typeface="Comic Sans MS"/>
              <a:cs typeface="Comic Sans MS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6050280"/>
            <a:ext cx="1471674" cy="731520"/>
          </a:xfrm>
          <a:prstGeom prst="rect">
            <a:avLst/>
          </a:prstGeom>
          <a:noFill/>
        </p:spPr>
      </p:pic>
      <p:pic>
        <p:nvPicPr>
          <p:cNvPr id="7" name="Picture 6" descr="nsf_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660" y="6050280"/>
            <a:ext cx="727140" cy="731520"/>
          </a:xfrm>
          <a:prstGeom prst="rect">
            <a:avLst/>
          </a:prstGeom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828800" y="6488112"/>
            <a:ext cx="5867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F2F2F2"/>
                </a:solidFill>
              </a:rPr>
              <a:t>NCAR is sponsored by the National Science Foundation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alphaModFix amt="70000"/>
          </a:blip>
          <a:srcRect t="3423"/>
          <a:stretch>
            <a:fillRect/>
          </a:stretch>
        </p:blipFill>
        <p:spPr bwMode="auto">
          <a:xfrm>
            <a:off x="-11693" y="0"/>
            <a:ext cx="1968500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6">
            <a:alphaModFix amt="70000"/>
          </a:blip>
          <a:srcRect t="3563" r="3563"/>
          <a:stretch>
            <a:fillRect/>
          </a:stretch>
        </p:blipFill>
        <p:spPr bwMode="auto">
          <a:xfrm>
            <a:off x="1828977" y="-76200"/>
            <a:ext cx="1992313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7">
            <a:alphaModFix amt="70000"/>
          </a:blip>
          <a:srcRect l="2597" t="2597"/>
          <a:stretch>
            <a:fillRect/>
          </a:stretch>
        </p:blipFill>
        <p:spPr bwMode="auto">
          <a:xfrm>
            <a:off x="3733977" y="-76200"/>
            <a:ext cx="1992313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8">
            <a:alphaModFix amt="70000"/>
          </a:blip>
          <a:srcRect l="2214" t="2214" r="4251"/>
          <a:stretch>
            <a:fillRect/>
          </a:stretch>
        </p:blipFill>
        <p:spPr bwMode="auto">
          <a:xfrm>
            <a:off x="5562777" y="-76200"/>
            <a:ext cx="1905000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9">
            <a:alphaModFix amt="70000"/>
          </a:blip>
          <a:srcRect t="4520" r="7362"/>
          <a:stretch>
            <a:fillRect/>
          </a:stretch>
        </p:blipFill>
        <p:spPr bwMode="auto">
          <a:xfrm>
            <a:off x="7226477" y="-76200"/>
            <a:ext cx="1917700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590800" y="5715000"/>
            <a:ext cx="4478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sto MT"/>
                <a:cs typeface="Calisto MT"/>
              </a:rPr>
              <a:t>FAMOS Meeting, October 2013</a:t>
            </a:r>
            <a:endParaRPr lang="en-US" dirty="0">
              <a:solidFill>
                <a:srgbClr val="FFFFFF"/>
              </a:solidFill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Calisto MT"/>
                <a:cs typeface="Calisto MT"/>
              </a:rPr>
              <a:t>Outline</a:t>
            </a:r>
            <a:endParaRPr lang="en-US" dirty="0">
              <a:latin typeface="Calisto MT"/>
              <a:cs typeface="Calisto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458200" cy="4114800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sto MT"/>
                <a:cs typeface="Calisto MT"/>
              </a:rPr>
              <a:t>Background</a:t>
            </a:r>
          </a:p>
          <a:p>
            <a:r>
              <a:rPr lang="en-US" dirty="0" smtClean="0">
                <a:solidFill>
                  <a:srgbClr val="000000"/>
                </a:solidFill>
                <a:latin typeface="Calisto MT"/>
                <a:cs typeface="Calisto MT"/>
              </a:rPr>
              <a:t>Using climate models to assess Arctic sea ice predictability on seasonal to </a:t>
            </a:r>
            <a:r>
              <a:rPr lang="en-US" dirty="0" err="1" smtClean="0">
                <a:solidFill>
                  <a:srgbClr val="000000"/>
                </a:solidFill>
                <a:latin typeface="Calisto MT"/>
                <a:cs typeface="Calisto MT"/>
              </a:rPr>
              <a:t>interannual</a:t>
            </a:r>
            <a:r>
              <a:rPr lang="en-US" dirty="0" smtClean="0">
                <a:solidFill>
                  <a:srgbClr val="000000"/>
                </a:solidFill>
                <a:latin typeface="Calisto MT"/>
                <a:cs typeface="Calisto MT"/>
              </a:rPr>
              <a:t> timescales</a:t>
            </a:r>
          </a:p>
          <a:p>
            <a:r>
              <a:rPr lang="en-US" dirty="0" smtClean="0">
                <a:solidFill>
                  <a:srgbClr val="7F7F7F"/>
                </a:solidFill>
                <a:latin typeface="Calisto MT"/>
                <a:cs typeface="Calisto MT"/>
              </a:rPr>
              <a:t>Thoughts on building a forecasting system</a:t>
            </a:r>
          </a:p>
          <a:p>
            <a:r>
              <a:rPr lang="en-US" dirty="0" smtClean="0">
                <a:solidFill>
                  <a:srgbClr val="7F7F7F"/>
                </a:solidFill>
                <a:latin typeface="Calisto MT"/>
                <a:cs typeface="Calisto MT"/>
              </a:rPr>
              <a:t>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457200"/>
          </a:xfrm>
          <a:ln>
            <a:noFill/>
          </a:ln>
        </p:spPr>
        <p:txBody>
          <a:bodyPr/>
          <a:lstStyle/>
          <a:p>
            <a:pPr algn="l" eaLnBrk="1" hangingPunct="1"/>
            <a:r>
              <a:rPr lang="en-US" sz="3600" dirty="0" smtClean="0">
                <a:latin typeface="Calisto MT"/>
                <a:cs typeface="Calisto MT"/>
              </a:rPr>
              <a:t>Using coupled models</a:t>
            </a:r>
          </a:p>
        </p:txBody>
      </p:sp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4"/>
          <a:srcRect l="81755" t="9203"/>
          <a:stretch>
            <a:fillRect/>
          </a:stretch>
        </p:blipFill>
        <p:spPr bwMode="auto">
          <a:xfrm>
            <a:off x="5227580" y="4038600"/>
            <a:ext cx="563620" cy="246583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5"/>
          <a:srcRect l="8046" t="2869" r="6223"/>
          <a:stretch>
            <a:fillRect/>
          </a:stretch>
        </p:blipFill>
        <p:spPr bwMode="auto">
          <a:xfrm>
            <a:off x="53536" y="1143000"/>
            <a:ext cx="5051864" cy="47022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5" name="TextBox 34"/>
          <p:cNvSpPr txBox="1"/>
          <p:nvPr/>
        </p:nvSpPr>
        <p:spPr>
          <a:xfrm>
            <a:off x="37469" y="609600"/>
            <a:ext cx="3736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sto MT"/>
                <a:cs typeface="Calisto MT"/>
              </a:rPr>
              <a:t>Coupled climate model</a:t>
            </a:r>
            <a:endParaRPr lang="en-US" sz="2800" dirty="0">
              <a:latin typeface="Calisto MT"/>
              <a:cs typeface="Calisto MT"/>
            </a:endParaRPr>
          </a:p>
        </p:txBody>
      </p:sp>
      <p:cxnSp>
        <p:nvCxnSpPr>
          <p:cNvPr id="29" name="Straight Connector 28"/>
          <p:cNvCxnSpPr/>
          <p:nvPr/>
        </p:nvCxnSpPr>
        <p:spPr bwMode="auto">
          <a:xfrm>
            <a:off x="0" y="533400"/>
            <a:ext cx="8610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" name="Group 36"/>
          <p:cNvGrpSpPr/>
          <p:nvPr/>
        </p:nvGrpSpPr>
        <p:grpSpPr>
          <a:xfrm>
            <a:off x="5486400" y="457200"/>
            <a:ext cx="3657600" cy="6324600"/>
            <a:chOff x="5486400" y="533400"/>
            <a:chExt cx="3657600" cy="6324600"/>
          </a:xfrm>
        </p:grpSpPr>
        <p:pic>
          <p:nvPicPr>
            <p:cNvPr id="25" name="Picture 11"/>
            <p:cNvPicPr>
              <a:picLocks noChangeAspect="1" noChangeArrowheads="1"/>
            </p:cNvPicPr>
            <p:nvPr/>
          </p:nvPicPr>
          <p:blipFill>
            <a:blip r:embed="rId4"/>
            <a:srcRect l="2280" t="9203" r="17901"/>
            <a:stretch>
              <a:fillRect/>
            </a:stretch>
          </p:blipFill>
          <p:spPr bwMode="auto">
            <a:xfrm>
              <a:off x="5715000" y="3429000"/>
              <a:ext cx="3429000" cy="342900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/>
          </p:spPr>
        </p:pic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6"/>
            <a:srcRect l="10914"/>
            <a:stretch>
              <a:fillRect/>
            </a:stretch>
          </p:blipFill>
          <p:spPr bwMode="auto">
            <a:xfrm>
              <a:off x="5486400" y="533400"/>
              <a:ext cx="3657600" cy="325644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sp>
          <p:nvSpPr>
            <p:cNvPr id="30" name="TextBox 29"/>
            <p:cNvSpPr txBox="1"/>
            <p:nvPr/>
          </p:nvSpPr>
          <p:spPr>
            <a:xfrm>
              <a:off x="7391400" y="685800"/>
              <a:ext cx="150554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Calisto MT"/>
                  <a:cs typeface="Calisto MT"/>
                </a:rPr>
                <a:t>CCSM3</a:t>
              </a:r>
            </a:p>
            <a:p>
              <a:pPr algn="ctr"/>
              <a:r>
                <a:rPr lang="en-US" sz="1600" dirty="0" smtClean="0">
                  <a:latin typeface="Calisto MT"/>
                  <a:cs typeface="Calisto MT"/>
                </a:rPr>
                <a:t>NH Ice Extent</a:t>
              </a:r>
              <a:endParaRPr lang="en-US" sz="1600" dirty="0">
                <a:latin typeface="Calisto MT"/>
                <a:cs typeface="Calisto M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496453" y="6019800"/>
              <a:ext cx="1418947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alisto MT"/>
                  <a:cs typeface="Calisto MT"/>
                </a:rPr>
                <a:t>Ice Thickness</a:t>
              </a:r>
              <a:endParaRPr lang="en-US" sz="1600" dirty="0">
                <a:latin typeface="Calisto MT"/>
                <a:cs typeface="Calisto M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72200" y="6457890"/>
              <a:ext cx="2736647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alisto MT"/>
                  <a:cs typeface="Calisto MT"/>
                </a:rPr>
                <a:t>1979-1999 climatology</a:t>
              </a:r>
              <a:endParaRPr lang="en-US" sz="2000" dirty="0">
                <a:latin typeface="Calisto MT"/>
                <a:cs typeface="Calisto MT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ontrol_timeseries_fig2_area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10977" b="3846"/>
              <a:stretch>
                <a:fillRect/>
              </a:stretch>
            </p:blipFill>
          </mc:Choice>
          <mc:Fallback>
            <p:blipFill>
              <a:blip r:embed="rId3"/>
              <a:srcRect l="10977" b="3846"/>
              <a:stretch>
                <a:fillRect/>
              </a:stretch>
            </p:blipFill>
          </mc:Fallback>
        </mc:AlternateContent>
        <p:spPr>
          <a:xfrm>
            <a:off x="4724400" y="2895600"/>
            <a:ext cx="4343400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701442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Calisto MT"/>
                <a:cs typeface="Calisto MT"/>
              </a:rPr>
              <a:t>Simulated September Sea Ice 20</a:t>
            </a:r>
            <a:r>
              <a:rPr lang="en-US" sz="3000" baseline="30000" dirty="0" smtClean="0">
                <a:latin typeface="Calisto MT"/>
                <a:cs typeface="Calisto MT"/>
              </a:rPr>
              <a:t>th</a:t>
            </a:r>
            <a:r>
              <a:rPr lang="en-US" sz="3000" dirty="0" smtClean="0">
                <a:latin typeface="Calisto MT"/>
                <a:cs typeface="Calisto MT"/>
              </a:rPr>
              <a:t>-21</a:t>
            </a:r>
            <a:r>
              <a:rPr lang="en-US" sz="3000" baseline="30000" dirty="0" smtClean="0">
                <a:latin typeface="Calisto MT"/>
                <a:cs typeface="Calisto MT"/>
              </a:rPr>
              <a:t>st</a:t>
            </a:r>
            <a:r>
              <a:rPr lang="en-US" sz="3000" dirty="0" smtClean="0">
                <a:latin typeface="Calisto MT"/>
                <a:cs typeface="Calisto MT"/>
              </a:rPr>
              <a:t> Century</a:t>
            </a:r>
            <a:endParaRPr lang="en-US" sz="3000" dirty="0">
              <a:latin typeface="Calisto MT"/>
              <a:cs typeface="Calisto MT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1447800"/>
            <a:ext cx="91440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sto MT"/>
                <a:ea typeface="+mn-ea"/>
                <a:cs typeface="Calisto MT"/>
              </a:rPr>
              <a:t>Exhibit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sto MT"/>
                <a:ea typeface="+mn-ea"/>
                <a:cs typeface="Calisto MT"/>
              </a:rPr>
              <a:t> rich natural variability (e.g. Kay et al., 2011)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>
                <a:latin typeface="Calisto MT"/>
                <a:ea typeface="+mn-ea"/>
                <a:cs typeface="Calisto MT"/>
              </a:rPr>
              <a:t>Including rapid ice loss events (similar to </a:t>
            </a:r>
            <a:r>
              <a:rPr lang="en-US" baseline="0" dirty="0" err="1" smtClean="0">
                <a:latin typeface="Calisto MT"/>
                <a:ea typeface="+mn-ea"/>
                <a:cs typeface="Calisto MT"/>
              </a:rPr>
              <a:t>obs</a:t>
            </a:r>
            <a:r>
              <a:rPr lang="en-US" baseline="0" dirty="0" smtClean="0">
                <a:latin typeface="Calisto MT"/>
                <a:ea typeface="+mn-ea"/>
                <a:cs typeface="Calisto MT"/>
              </a:rPr>
              <a:t>), instances of positive trends even</a:t>
            </a:r>
            <a:r>
              <a:rPr lang="en-US" dirty="0" smtClean="0">
                <a:latin typeface="Calisto MT"/>
                <a:ea typeface="+mn-ea"/>
                <a:cs typeface="Calisto MT"/>
              </a:rPr>
              <a:t> within 21</a:t>
            </a:r>
            <a:r>
              <a:rPr lang="en-US" baseline="30000" dirty="0" smtClean="0">
                <a:latin typeface="Calisto MT"/>
                <a:ea typeface="+mn-ea"/>
                <a:cs typeface="Calisto MT"/>
              </a:rPr>
              <a:t>st</a:t>
            </a:r>
            <a:r>
              <a:rPr lang="en-US" dirty="0" smtClean="0">
                <a:latin typeface="Calisto MT"/>
                <a:ea typeface="+mn-ea"/>
                <a:cs typeface="Calisto MT"/>
              </a:rPr>
              <a:t> century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sto MT"/>
              <a:ea typeface="+mn-ea"/>
              <a:cs typeface="Calisto MT"/>
            </a:endParaRPr>
          </a:p>
        </p:txBody>
      </p:sp>
      <p:grpSp>
        <p:nvGrpSpPr>
          <p:cNvPr id="3" name="Group 20"/>
          <p:cNvGrpSpPr/>
          <p:nvPr/>
        </p:nvGrpSpPr>
        <p:grpSpPr>
          <a:xfrm>
            <a:off x="40759" y="2835534"/>
            <a:ext cx="4495801" cy="3878132"/>
            <a:chOff x="4648200" y="2831068"/>
            <a:chExt cx="4495801" cy="3878132"/>
          </a:xfrm>
        </p:grpSpPr>
        <p:pic>
          <p:nvPicPr>
            <p:cNvPr id="7" name="Picture 6" descr="decade_ice_trend_ccsm_ens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="" xmlns:mv="urn:schemas-microsoft-com:mac:vml" xmlns:ma="http://schemas.microsoft.com/office/mac/drawingml/2008/main" Requires="ma">
              <p:blipFill>
                <a:blip r:embed="rId4"/>
                <a:srcRect l="12614" t="52269" r="47124" b="10872"/>
                <a:stretch>
                  <a:fillRect/>
                </a:stretch>
              </p:blipFill>
            </mc:Choice>
            <mc:Fallback>
              <p:blipFill>
                <a:blip r:embed="rId5"/>
                <a:srcRect l="12614" t="52269" r="47124" b="10872"/>
                <a:stretch>
                  <a:fillRect/>
                </a:stretch>
              </p:blipFill>
            </mc:Fallback>
          </mc:AlternateContent>
          <p:spPr>
            <a:xfrm rot="16200000">
              <a:off x="4998720" y="2563920"/>
              <a:ext cx="3794760" cy="4495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334000" y="4541846"/>
              <a:ext cx="1081346" cy="338554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Calisto MT"/>
                  <a:cs typeface="Calisto MT"/>
                </a:rPr>
                <a:t>2000-2049</a:t>
              </a:r>
              <a:endParaRPr lang="en-US" sz="1600" dirty="0">
                <a:solidFill>
                  <a:srgbClr val="000000"/>
                </a:solidFill>
                <a:latin typeface="Calisto MT"/>
                <a:cs typeface="Calisto MT"/>
              </a:endParaRPr>
            </a:p>
          </p:txBody>
        </p:sp>
        <p:cxnSp>
          <p:nvCxnSpPr>
            <p:cNvPr id="9" name="Curved Connector 8"/>
            <p:cNvCxnSpPr/>
            <p:nvPr/>
          </p:nvCxnSpPr>
          <p:spPr bwMode="auto">
            <a:xfrm rot="10800000" flipV="1">
              <a:off x="7467600" y="4017376"/>
              <a:ext cx="533400" cy="228600"/>
            </a:xfrm>
            <a:prstGeom prst="curvedConnector3">
              <a:avLst>
                <a:gd name="adj1" fmla="val 47494"/>
              </a:avLst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7550641" y="3661200"/>
              <a:ext cx="1593359" cy="584776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alisto MT"/>
                  <a:cs typeface="Calisto MT"/>
                </a:rPr>
                <a:t>Preindustrial Control</a:t>
              </a:r>
              <a:endParaRPr lang="en-US" sz="1600" dirty="0">
                <a:latin typeface="Calisto MT"/>
                <a:cs typeface="Calisto MT"/>
              </a:endParaRPr>
            </a:p>
          </p:txBody>
        </p:sp>
        <p:cxnSp>
          <p:nvCxnSpPr>
            <p:cNvPr id="11" name="Curved Connector 10"/>
            <p:cNvCxnSpPr/>
            <p:nvPr/>
          </p:nvCxnSpPr>
          <p:spPr bwMode="auto">
            <a:xfrm>
              <a:off x="5867400" y="4880400"/>
              <a:ext cx="533400" cy="381000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4648200" y="2831068"/>
              <a:ext cx="4495801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latin typeface="Calisto MT"/>
                  <a:cs typeface="Calisto MT"/>
                </a:rPr>
                <a:t>     Sept Extent Decadal Trends 2000-2049</a:t>
              </a:r>
              <a:endParaRPr lang="en-US" sz="1800" dirty="0">
                <a:latin typeface="Calisto MT"/>
                <a:cs typeface="Calisto MT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0" y="609600"/>
            <a:ext cx="9144000" cy="830997"/>
          </a:xfrm>
          <a:prstGeom prst="rect">
            <a:avLst/>
          </a:prstGeom>
          <a:solidFill>
            <a:schemeClr val="accent5"/>
          </a:solidFill>
          <a:ln>
            <a:solidFill>
              <a:srgbClr val="0033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sto MT"/>
                <a:cs typeface="Calisto MT"/>
              </a:rPr>
              <a:t>Climate models simulate the statistics of climate, not the events of any particular year</a:t>
            </a:r>
            <a:endParaRPr lang="en-US" sz="2400" dirty="0">
              <a:latin typeface="Calisto MT"/>
              <a:cs typeface="Calisto MT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6045150" y="4267200"/>
            <a:ext cx="355650" cy="3114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4876800" y="4520624"/>
            <a:ext cx="2336699" cy="5847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Calisto MT"/>
                <a:cs typeface="Calisto MT"/>
              </a:rPr>
              <a:t>Observations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Calisto MT"/>
                <a:cs typeface="Calisto MT"/>
              </a:rPr>
              <a:t>NSIDC Ice Index</a:t>
            </a:r>
            <a:endParaRPr lang="en-US" sz="1600" dirty="0">
              <a:solidFill>
                <a:srgbClr val="FF0000"/>
              </a:solidFill>
              <a:latin typeface="Calisto MT"/>
              <a:cs typeface="Calisto M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06950" y="5468780"/>
            <a:ext cx="180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Calisto MT"/>
                <a:cs typeface="Calisto MT"/>
              </a:rPr>
              <a:t>CCSM3 IPCC-AR4 Run</a:t>
            </a:r>
            <a:endParaRPr lang="en-US" sz="1800" dirty="0">
              <a:solidFill>
                <a:srgbClr val="000000"/>
              </a:solidFill>
              <a:latin typeface="Calisto MT"/>
              <a:cs typeface="Calisto MT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rot="5400000" flipH="1" flipV="1">
            <a:off x="7240443" y="4652666"/>
            <a:ext cx="609600" cy="457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758592" y="2800290"/>
            <a:ext cx="4423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sto MT"/>
                <a:cs typeface="Calisto MT"/>
              </a:rPr>
              <a:t>Simulated September Ice Extent</a:t>
            </a:r>
            <a:endParaRPr lang="en-US" sz="2000" dirty="0">
              <a:latin typeface="Calisto MT"/>
              <a:cs typeface="Calisto MT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27433" y="2782824"/>
            <a:ext cx="9098279" cy="4075176"/>
          </a:xfrm>
          <a:prstGeom prst="round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914400"/>
          </a:xfrm>
        </p:spPr>
        <p:txBody>
          <a:bodyPr/>
          <a:lstStyle/>
          <a:p>
            <a:r>
              <a:rPr lang="en-US" sz="2400" dirty="0" smtClean="0">
                <a:latin typeface="Calisto MT"/>
                <a:cs typeface="Calisto MT"/>
              </a:rPr>
              <a:t>Simulate Realistic Statistical Relationships</a:t>
            </a:r>
            <a:br>
              <a:rPr lang="en-US" sz="2400" dirty="0" smtClean="0">
                <a:latin typeface="Calisto MT"/>
                <a:cs typeface="Calisto MT"/>
              </a:rPr>
            </a:br>
            <a:r>
              <a:rPr lang="en-US" sz="2400" dirty="0" smtClean="0">
                <a:latin typeface="Calisto MT"/>
                <a:cs typeface="Calisto MT"/>
              </a:rPr>
              <a:t>Example: Sept Extent and Summer Atmospheric Circulation</a:t>
            </a:r>
            <a:endParaRPr lang="en-US" sz="2400" dirty="0">
              <a:latin typeface="Calisto MT"/>
              <a:cs typeface="Calisto MT"/>
            </a:endParaRPr>
          </a:p>
        </p:txBody>
      </p:sp>
      <p:pic>
        <p:nvPicPr>
          <p:cNvPr id="10" name="Picture 9" descr="ogi_wallace_2007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rcRect l="39934" t="73333" r="39935" b="8889"/>
              <a:stretch>
                <a:fillRect/>
              </a:stretch>
            </p:blipFill>
          </mc:Choice>
          <mc:Fallback>
            <p:blipFill>
              <a:blip r:embed="rId4"/>
              <a:srcRect l="39934" t="73333" r="39935" b="8889"/>
              <a:stretch>
                <a:fillRect/>
              </a:stretch>
            </p:blipFill>
          </mc:Fallback>
        </mc:AlternateContent>
        <p:spPr>
          <a:xfrm rot="10800000">
            <a:off x="152400" y="1079327"/>
            <a:ext cx="3429000" cy="39188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9600" y="6400800"/>
            <a:ext cx="2807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sto MT"/>
                <a:cs typeface="Calisto MT"/>
              </a:rPr>
              <a:t>(</a:t>
            </a:r>
            <a:r>
              <a:rPr lang="en-US" sz="2000" dirty="0" err="1" smtClean="0">
                <a:latin typeface="Calisto MT"/>
                <a:cs typeface="Calisto MT"/>
              </a:rPr>
              <a:t>Ogi</a:t>
            </a:r>
            <a:r>
              <a:rPr lang="en-US" sz="2000" dirty="0" smtClean="0">
                <a:latin typeface="Calisto MT"/>
                <a:cs typeface="Calisto MT"/>
              </a:rPr>
              <a:t> and Wallace, 2007)</a:t>
            </a:r>
            <a:endParaRPr lang="en-US" sz="2000" dirty="0">
              <a:latin typeface="Calisto MT"/>
              <a:cs typeface="Calisto M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4772561"/>
            <a:ext cx="434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sto MT"/>
                <a:cs typeface="Calisto MT"/>
              </a:rPr>
              <a:t>Regression: </a:t>
            </a:r>
          </a:p>
          <a:p>
            <a:r>
              <a:rPr lang="en-US" sz="2000" dirty="0" smtClean="0">
                <a:latin typeface="Calisto MT"/>
                <a:cs typeface="Calisto MT"/>
              </a:rPr>
              <a:t>Summer SLP on Sept ice extent</a:t>
            </a:r>
          </a:p>
          <a:p>
            <a:r>
              <a:rPr lang="en-US" sz="2000" dirty="0" err="1" smtClean="0">
                <a:latin typeface="Calisto MT"/>
                <a:cs typeface="Calisto MT"/>
              </a:rPr>
              <a:t>Ekman</a:t>
            </a:r>
            <a:r>
              <a:rPr lang="en-US" sz="2000" dirty="0" smtClean="0">
                <a:latin typeface="Calisto MT"/>
                <a:cs typeface="Calisto MT"/>
              </a:rPr>
              <a:t> transport of sea ice results in net ice convergence</a:t>
            </a:r>
            <a:endParaRPr lang="en-US" sz="2000" dirty="0">
              <a:latin typeface="Calisto MT"/>
              <a:cs typeface="Calisto M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0" y="1295400"/>
            <a:ext cx="1143000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sto MT"/>
                <a:cs typeface="Calisto MT"/>
              </a:rPr>
              <a:t>(Data from 1979-2006)</a:t>
            </a:r>
            <a:endParaRPr lang="en-US" sz="1600" dirty="0">
              <a:latin typeface="Calisto MT"/>
              <a:cs typeface="Calisto MT"/>
            </a:endParaRPr>
          </a:p>
        </p:txBody>
      </p:sp>
      <p:grpSp>
        <p:nvGrpSpPr>
          <p:cNvPr id="11" name="Group 25"/>
          <p:cNvGrpSpPr/>
          <p:nvPr/>
        </p:nvGrpSpPr>
        <p:grpSpPr>
          <a:xfrm>
            <a:off x="5334000" y="1264384"/>
            <a:ext cx="3200400" cy="3433465"/>
            <a:chOff x="0" y="3962400"/>
            <a:chExt cx="3200400" cy="3433465"/>
          </a:xfrm>
        </p:grpSpPr>
        <p:pic>
          <p:nvPicPr>
            <p:cNvPr id="12" name="Picture 11" descr="correlation_extent_psl_extreme.p2.pdf"/>
            <p:cNvPicPr>
              <a:picLocks/>
            </p:cNvPicPr>
            <p:nvPr/>
          </p:nvPicPr>
          <mc:AlternateContent xmlns:mc="http://schemas.openxmlformats.org/markup-compatibility/2006">
            <mc:Choice xmlns="" xmlns:mv="urn:schemas-microsoft-com:mac:vml" xmlns:ma="http://schemas.microsoft.com/office/mac/drawingml/2008/main" Requires="ma">
              <p:blipFill>
                <a:blip r:embed="rId5"/>
                <a:srcRect l="11176" t="50000" r="64859" b="32010"/>
                <a:stretch>
                  <a:fillRect/>
                </a:stretch>
              </p:blipFill>
            </mc:Choice>
            <mc:Fallback>
              <p:blipFill>
                <a:blip r:embed="rId6"/>
                <a:srcRect l="11176" t="50000" r="64859" b="32010"/>
                <a:stretch>
                  <a:fillRect/>
                </a:stretch>
              </p:blipFill>
            </mc:Fallback>
          </mc:AlternateContent>
          <p:spPr>
            <a:xfrm>
              <a:off x="0" y="3962400"/>
              <a:ext cx="3200400" cy="32766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38200" y="6934200"/>
              <a:ext cx="1656523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1950-1980</a:t>
              </a:r>
              <a:endParaRPr lang="en-US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6200" y="89529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sto MT"/>
                <a:cs typeface="Calisto MT"/>
              </a:rPr>
              <a:t>Observations</a:t>
            </a:r>
            <a:endParaRPr lang="en-US" sz="2000" dirty="0">
              <a:latin typeface="Calisto MT"/>
              <a:cs typeface="Calisto M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34000" y="959584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sto MT"/>
                <a:cs typeface="Calisto MT"/>
              </a:rPr>
              <a:t>Climate Model</a:t>
            </a:r>
            <a:endParaRPr lang="en-US" sz="2000" dirty="0">
              <a:latin typeface="Calisto MT"/>
              <a:cs typeface="Calisto M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57800" y="4693384"/>
            <a:ext cx="3657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sto MT"/>
                <a:cs typeface="Calisto MT"/>
              </a:rPr>
              <a:t>Correlation:</a:t>
            </a:r>
          </a:p>
          <a:p>
            <a:pPr algn="ctr"/>
            <a:r>
              <a:rPr lang="en-US" sz="2000" dirty="0" smtClean="0">
                <a:latin typeface="Calisto MT"/>
                <a:cs typeface="Calisto MT"/>
              </a:rPr>
              <a:t>August SLP and Sept ice extent</a:t>
            </a:r>
          </a:p>
          <a:p>
            <a:pPr algn="ctr"/>
            <a:r>
              <a:rPr lang="en-US" sz="2000" dirty="0" smtClean="0">
                <a:latin typeface="Calisto MT"/>
                <a:cs typeface="Calisto MT"/>
              </a:rPr>
              <a:t>High SLP leads low sea ice</a:t>
            </a:r>
          </a:p>
          <a:p>
            <a:pPr algn="ctr"/>
            <a:endParaRPr lang="en-US" sz="2000" dirty="0" smtClean="0">
              <a:latin typeface="Calisto MT"/>
              <a:cs typeface="Calisto MT"/>
            </a:endParaRPr>
          </a:p>
          <a:p>
            <a:pPr algn="ctr"/>
            <a:r>
              <a:rPr lang="en-US" sz="2000" dirty="0" smtClean="0">
                <a:latin typeface="Calisto MT"/>
                <a:cs typeface="Calisto MT"/>
              </a:rPr>
              <a:t>From 8-members of CCSM3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65458" y="6477000"/>
            <a:ext cx="2921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sto MT"/>
                <a:cs typeface="Calisto MT"/>
              </a:rPr>
              <a:t>(Holland and </a:t>
            </a:r>
            <a:r>
              <a:rPr lang="en-US" sz="1800" dirty="0" err="1" smtClean="0">
                <a:latin typeface="Calisto MT"/>
                <a:cs typeface="Calisto MT"/>
              </a:rPr>
              <a:t>Stroeve</a:t>
            </a:r>
            <a:r>
              <a:rPr lang="en-US" sz="1800" dirty="0" smtClean="0">
                <a:latin typeface="Calisto MT"/>
                <a:cs typeface="Calisto MT"/>
              </a:rPr>
              <a:t>, 2011)</a:t>
            </a:r>
            <a:endParaRPr lang="en-US" sz="1800" dirty="0">
              <a:latin typeface="Calisto MT"/>
              <a:cs typeface="Calisto MT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1600200" y="2102584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rot="16200000" flipH="1">
            <a:off x="2209800" y="2254984"/>
            <a:ext cx="1524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rot="5400000">
            <a:off x="2057400" y="3245584"/>
            <a:ext cx="1524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rot="5400000">
            <a:off x="2247900" y="2826484"/>
            <a:ext cx="30480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rot="16200000" flipV="1">
            <a:off x="1524000" y="3169384"/>
            <a:ext cx="1524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rot="16200000" flipV="1">
            <a:off x="1181100" y="2674084"/>
            <a:ext cx="228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V="1">
            <a:off x="1219200" y="2178784"/>
            <a:ext cx="228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06889" y="4114800"/>
            <a:ext cx="3198311" cy="38472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900" dirty="0" smtClean="0">
                <a:latin typeface="Calisto MT"/>
                <a:cs typeface="Calisto MT"/>
              </a:rPr>
              <a:t>High SLP leads low ice cover</a:t>
            </a:r>
            <a:endParaRPr lang="en-US" sz="1900" dirty="0">
              <a:latin typeface="Calisto MT"/>
              <a:cs typeface="Calisto M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43924"/>
          </a:xfrm>
          <a:effectLst/>
        </p:spPr>
        <p:txBody>
          <a:bodyPr>
            <a:noAutofit/>
          </a:bodyPr>
          <a:lstStyle/>
          <a:p>
            <a:r>
              <a:rPr lang="en-US" sz="3400" dirty="0" smtClean="0">
                <a:latin typeface="Calisto MT"/>
                <a:cs typeface="Calisto MT"/>
              </a:rPr>
              <a:t>Simulated September Arctic Sea Ice Extent</a:t>
            </a:r>
            <a:endParaRPr lang="en-US" sz="3400" dirty="0">
              <a:latin typeface="Calisto MT"/>
              <a:cs typeface="Calisto MT"/>
            </a:endParaRPr>
          </a:p>
        </p:txBody>
      </p:sp>
      <p:pic>
        <p:nvPicPr>
          <p:cNvPr id="4" name="Picture 3" descr="Figure2.jpg"/>
          <p:cNvPicPr/>
          <p:nvPr/>
        </p:nvPicPr>
        <p:blipFill>
          <a:blip r:embed="rId2"/>
          <a:srcRect b="2323"/>
          <a:stretch>
            <a:fillRect/>
          </a:stretch>
        </p:blipFill>
        <p:spPr>
          <a:xfrm>
            <a:off x="678963" y="931398"/>
            <a:ext cx="8007837" cy="55286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6400800"/>
            <a:ext cx="2939953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  <a:latin typeface="Calisto MT"/>
                <a:cs typeface="Calisto MT"/>
              </a:rPr>
              <a:t>Stroeve</a:t>
            </a:r>
            <a:r>
              <a:rPr lang="en-US" sz="2000" dirty="0" smtClean="0">
                <a:solidFill>
                  <a:srgbClr val="000000"/>
                </a:solidFill>
                <a:latin typeface="Calisto MT"/>
                <a:cs typeface="Calisto MT"/>
              </a:rPr>
              <a:t> et al., GRL, 2012</a:t>
            </a:r>
            <a:endParaRPr lang="en-US" sz="2000" dirty="0">
              <a:solidFill>
                <a:srgbClr val="000000"/>
              </a:solidFill>
              <a:latin typeface="Calisto MT"/>
              <a:cs typeface="Calisto MT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6200000" flipH="1">
            <a:off x="3598435" y="2515333"/>
            <a:ext cx="734674" cy="261479"/>
          </a:xfrm>
          <a:prstGeom prst="straightConnector1">
            <a:avLst/>
          </a:prstGeom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324527" y="191666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OBS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0800000" flipV="1">
            <a:off x="7583561" y="1222128"/>
            <a:ext cx="263567" cy="1557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99208" y="1013498"/>
            <a:ext cx="731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CMIP3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032465" y="2314681"/>
            <a:ext cx="323469" cy="107839"/>
          </a:xfrm>
          <a:prstGeom prst="straightConnector1">
            <a:avLst/>
          </a:prstGeom>
          <a:ln>
            <a:solidFill>
              <a:srgbClr val="D96C7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81369" y="2350627"/>
            <a:ext cx="731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D96C7E"/>
                </a:solidFill>
              </a:rPr>
              <a:t>CMIP5</a:t>
            </a:r>
            <a:endParaRPr lang="en-US" sz="1600" dirty="0">
              <a:solidFill>
                <a:srgbClr val="D96C7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-76200"/>
            <a:ext cx="4572000" cy="1447800"/>
          </a:xfrm>
        </p:spPr>
        <p:txBody>
          <a:bodyPr/>
          <a:lstStyle/>
          <a:p>
            <a:r>
              <a:rPr lang="en-US" sz="2800" dirty="0" smtClean="0">
                <a:latin typeface="Calisto MT"/>
                <a:cs typeface="Calisto MT"/>
              </a:rPr>
              <a:t>Model Evidence of Seasonal-</a:t>
            </a:r>
            <a:r>
              <a:rPr lang="en-US" sz="2800" dirty="0" err="1" smtClean="0">
                <a:latin typeface="Calisto MT"/>
                <a:cs typeface="Calisto MT"/>
              </a:rPr>
              <a:t>Interannual</a:t>
            </a:r>
            <a:r>
              <a:rPr lang="en-US" sz="2800" dirty="0" smtClean="0">
                <a:latin typeface="Calisto MT"/>
                <a:cs typeface="Calisto MT"/>
              </a:rPr>
              <a:t> Predictability</a:t>
            </a:r>
            <a:endParaRPr lang="en-US" sz="2800" dirty="0">
              <a:latin typeface="Calisto MT"/>
              <a:cs typeface="Calisto MT"/>
            </a:endParaRPr>
          </a:p>
        </p:txBody>
      </p:sp>
      <p:pic>
        <p:nvPicPr>
          <p:cNvPr id="4" name="Picture 3" descr="blanchard_wrigglesworth_Jclim_2011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14955" t="9625" r="51175" b="74970"/>
              <a:stretch>
                <a:fillRect/>
              </a:stretch>
            </p:blipFill>
          </mc:Choice>
          <mc:Fallback>
            <p:blipFill>
              <a:blip r:embed="rId3"/>
              <a:srcRect l="14955" t="9625" r="51175" b="74970"/>
              <a:stretch>
                <a:fillRect/>
              </a:stretch>
            </p:blipFill>
          </mc:Fallback>
        </mc:AlternateContent>
        <p:spPr>
          <a:xfrm>
            <a:off x="-132342" y="1447800"/>
            <a:ext cx="4780542" cy="35618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5083" y="1143000"/>
            <a:ext cx="4388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sto MT"/>
                <a:cs typeface="Calisto MT"/>
              </a:rPr>
              <a:t>(Blanchard-</a:t>
            </a:r>
            <a:r>
              <a:rPr lang="en-US" sz="2000" dirty="0" err="1" smtClean="0">
                <a:latin typeface="Calisto MT"/>
                <a:cs typeface="Calisto MT"/>
              </a:rPr>
              <a:t>Wrigglesworth</a:t>
            </a:r>
            <a:r>
              <a:rPr lang="en-US" sz="2000" dirty="0" smtClean="0">
                <a:latin typeface="Calisto MT"/>
                <a:cs typeface="Calisto MT"/>
              </a:rPr>
              <a:t> et al., 2011)</a:t>
            </a:r>
            <a:endParaRPr lang="en-US" sz="2000" dirty="0">
              <a:latin typeface="Calisto MT"/>
              <a:cs typeface="Calisto MT"/>
            </a:endParaRPr>
          </a:p>
        </p:txBody>
      </p:sp>
      <p:pic>
        <p:nvPicPr>
          <p:cNvPr id="7" name="Picture 6" descr="blanchard_wrigglesworth_Jclim_2011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25376" t="42491" r="22516" b="53601"/>
              <a:stretch>
                <a:fillRect/>
              </a:stretch>
            </p:blipFill>
          </mc:Choice>
          <mc:Fallback>
            <p:blipFill>
              <a:blip r:embed="rId3"/>
              <a:srcRect l="25376" t="42491" r="22516" b="53601"/>
              <a:stretch>
                <a:fillRect/>
              </a:stretch>
            </p:blipFill>
          </mc:Fallback>
        </mc:AlternateContent>
        <p:spPr>
          <a:xfrm>
            <a:off x="76200" y="4953000"/>
            <a:ext cx="4572000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381000"/>
            <a:ext cx="3908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sto MT"/>
                <a:cs typeface="Calisto MT"/>
              </a:rPr>
              <a:t>Lagged Correlation Ice Area</a:t>
            </a:r>
          </a:p>
          <a:p>
            <a:r>
              <a:rPr lang="en-US" dirty="0" smtClean="0">
                <a:latin typeface="Calisto MT"/>
                <a:cs typeface="Calisto MT"/>
              </a:rPr>
              <a:t>Climate Model Ensemble</a:t>
            </a:r>
            <a:endParaRPr lang="en-US" dirty="0">
              <a:latin typeface="Calisto MT"/>
              <a:cs typeface="Calisto M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36941" y="1905000"/>
            <a:ext cx="10350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sto MT"/>
                <a:cs typeface="Calisto MT"/>
              </a:rPr>
              <a:t>Model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Calisto MT"/>
                <a:cs typeface="Calisto MT"/>
              </a:rPr>
              <a:t>Ensemble</a:t>
            </a:r>
            <a:endParaRPr lang="en-US" sz="1600" dirty="0">
              <a:solidFill>
                <a:schemeClr val="bg1"/>
              </a:solidFill>
              <a:latin typeface="Calisto MT"/>
              <a:cs typeface="Calisto M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709107" y="2057400"/>
            <a:ext cx="4434892" cy="3890664"/>
            <a:chOff x="4785307" y="990600"/>
            <a:chExt cx="4434892" cy="3890664"/>
          </a:xfrm>
        </p:grpSpPr>
        <p:pic>
          <p:nvPicPr>
            <p:cNvPr id="5" name="Picture 4" descr="blanchard_wrigglesworth_Jclim_201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="" xmlns:mv="urn:schemas-microsoft-com:mac:vml" xmlns:ma="http://schemas.microsoft.com/office/mac/drawingml/2008/main" Requires="ma">
              <p:blipFill>
                <a:blip r:embed="rId4"/>
                <a:srcRect l="8519" t="7778" r="50000" b="66958"/>
                <a:stretch>
                  <a:fillRect/>
                </a:stretch>
              </p:blipFill>
            </mc:Choice>
            <mc:Fallback>
              <p:blipFill>
                <a:blip r:embed="rId5"/>
                <a:srcRect l="8519" t="7778" r="50000" b="66958"/>
                <a:stretch>
                  <a:fillRect/>
                </a:stretch>
              </p:blipFill>
            </mc:Fallback>
          </mc:AlternateContent>
          <p:spPr>
            <a:xfrm>
              <a:off x="4785307" y="1447800"/>
              <a:ext cx="4434892" cy="34334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4800600" y="990600"/>
              <a:ext cx="426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alisto MT"/>
                  <a:cs typeface="Calisto MT"/>
                </a:rPr>
                <a:t>CCSM3 Ice Area Annual Cycle</a:t>
              </a:r>
              <a:endParaRPr lang="en-US" dirty="0">
                <a:latin typeface="Calisto MT"/>
                <a:cs typeface="Calisto MT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768452" y="2842736"/>
            <a:ext cx="10365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Calisto MT"/>
                <a:cs typeface="Calisto MT"/>
              </a:rPr>
              <a:t>Summer</a:t>
            </a:r>
          </a:p>
          <a:p>
            <a:pPr algn="ctr"/>
            <a:r>
              <a:rPr lang="en-US" sz="1400" dirty="0" smtClean="0">
                <a:latin typeface="Calisto MT"/>
                <a:cs typeface="Calisto MT"/>
              </a:rPr>
              <a:t>Limb</a:t>
            </a:r>
          </a:p>
          <a:p>
            <a:pPr algn="ctr"/>
            <a:r>
              <a:rPr lang="en-US" sz="1400" dirty="0" smtClean="0">
                <a:latin typeface="Calisto MT"/>
                <a:cs typeface="Calisto MT"/>
              </a:rPr>
              <a:t>(</a:t>
            </a:r>
            <a:r>
              <a:rPr lang="en-US" sz="1400" dirty="0" err="1" smtClean="0">
                <a:latin typeface="Calisto MT"/>
                <a:cs typeface="Calisto MT"/>
              </a:rPr>
              <a:t>Ocn</a:t>
            </a:r>
            <a:r>
              <a:rPr lang="en-US" sz="1400" dirty="0" smtClean="0">
                <a:latin typeface="Calisto MT"/>
                <a:cs typeface="Calisto MT"/>
              </a:rPr>
              <a:t> Heat)</a:t>
            </a:r>
            <a:endParaRPr lang="en-US" sz="1400" dirty="0">
              <a:latin typeface="Calisto MT"/>
              <a:cs typeface="Calisto M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9239" y="4876800"/>
            <a:ext cx="13334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Calisto MT"/>
                <a:cs typeface="Calisto MT"/>
              </a:rPr>
              <a:t>Winter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Calisto MT"/>
                <a:cs typeface="Calisto MT"/>
              </a:rPr>
              <a:t>Limb</a:t>
            </a:r>
          </a:p>
          <a:p>
            <a:pPr algn="ctr"/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Calisto MT"/>
                <a:cs typeface="Calisto MT"/>
              </a:rPr>
              <a:t>(Ice Thickness)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Calisto MT"/>
              <a:cs typeface="Calisto MT"/>
            </a:endParaRPr>
          </a:p>
        </p:txBody>
      </p:sp>
      <p:sp>
        <p:nvSpPr>
          <p:cNvPr id="15" name="Oval 14"/>
          <p:cNvSpPr/>
          <p:nvPr/>
        </p:nvSpPr>
        <p:spPr bwMode="auto">
          <a:xfrm rot="1656544">
            <a:off x="1593633" y="2146541"/>
            <a:ext cx="568278" cy="109783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438400" y="3048000"/>
            <a:ext cx="457200" cy="11430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r>
              <a:rPr lang="en-US" dirty="0" smtClean="0">
                <a:latin typeface="Calisto MT"/>
                <a:cs typeface="Calisto MT"/>
              </a:rPr>
              <a:t>Seasonal Prediction</a:t>
            </a:r>
            <a:endParaRPr lang="en-US" dirty="0">
              <a:latin typeface="Calisto MT"/>
              <a:cs typeface="Calisto MT"/>
            </a:endParaRPr>
          </a:p>
        </p:txBody>
      </p:sp>
      <p:pic>
        <p:nvPicPr>
          <p:cNvPr id="4" name="Picture 3" descr="Branstator_predict_talk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11364" t="30000" r="6212" b="35556"/>
              <a:stretch>
                <a:fillRect/>
              </a:stretch>
            </p:blipFill>
          </mc:Choice>
          <mc:Fallback>
            <p:blipFill>
              <a:blip r:embed="rId3"/>
              <a:srcRect l="11364" t="30000" r="6212" b="35556"/>
              <a:stretch>
                <a:fillRect/>
              </a:stretch>
            </p:blipFill>
          </mc:Fallback>
        </mc:AlternateContent>
        <p:spPr>
          <a:xfrm>
            <a:off x="914400" y="1219200"/>
            <a:ext cx="7315200" cy="236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3810000"/>
            <a:ext cx="8458200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200" dirty="0" smtClean="0">
                <a:latin typeface="Calisto MT"/>
                <a:cs typeface="Calisto MT"/>
              </a:rPr>
              <a:t>Because of chaotic nature of system, sensitive dependence on initial conditions limits predictability</a:t>
            </a:r>
          </a:p>
          <a:p>
            <a:pPr lvl="1"/>
            <a:endParaRPr lang="en-US" sz="2200" dirty="0" smtClean="0">
              <a:latin typeface="Calisto MT"/>
              <a:cs typeface="Calisto MT"/>
            </a:endParaRPr>
          </a:p>
          <a:p>
            <a:r>
              <a:rPr lang="en-US" sz="2200" dirty="0" smtClean="0">
                <a:latin typeface="Calisto MT"/>
                <a:cs typeface="Calisto MT"/>
              </a:rPr>
              <a:t>The predictability characteristics can be dependent on the initial conditions </a:t>
            </a:r>
          </a:p>
          <a:p>
            <a:pPr lvl="1">
              <a:buFont typeface="Arial"/>
              <a:buChar char="•"/>
            </a:pPr>
            <a:r>
              <a:rPr lang="en-US" sz="2200" dirty="0" smtClean="0">
                <a:latin typeface="Calisto MT"/>
                <a:cs typeface="Calisto MT"/>
              </a:rPr>
              <a:t>Cold, thick ice covered Arctic could be different than a warm, thin ice covered Arctic </a:t>
            </a:r>
            <a:endParaRPr lang="en-US" sz="2200" dirty="0">
              <a:latin typeface="Calisto MT"/>
              <a:cs typeface="Calisto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2800" y="6457890"/>
            <a:ext cx="5269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sto MT"/>
                <a:cs typeface="Calisto MT"/>
              </a:rPr>
              <a:t>(Figure courtesy of </a:t>
            </a:r>
            <a:r>
              <a:rPr lang="en-US" sz="2000" dirty="0" err="1" smtClean="0">
                <a:latin typeface="Calisto MT"/>
                <a:cs typeface="Calisto MT"/>
              </a:rPr>
              <a:t>Branstator</a:t>
            </a:r>
            <a:r>
              <a:rPr lang="en-US" sz="2000" dirty="0" smtClean="0">
                <a:latin typeface="Calisto MT"/>
                <a:cs typeface="Calisto MT"/>
              </a:rPr>
              <a:t> and </a:t>
            </a:r>
            <a:r>
              <a:rPr lang="en-US" sz="2000" dirty="0" err="1" smtClean="0">
                <a:latin typeface="Calisto MT"/>
                <a:cs typeface="Calisto MT"/>
              </a:rPr>
              <a:t>Teng</a:t>
            </a:r>
            <a:r>
              <a:rPr lang="en-US" sz="2000" dirty="0" smtClean="0">
                <a:latin typeface="Calisto MT"/>
                <a:cs typeface="Calisto MT"/>
              </a:rPr>
              <a:t>, 2011)</a:t>
            </a:r>
            <a:endParaRPr lang="en-US" sz="2000" dirty="0">
              <a:latin typeface="Calisto MT"/>
              <a:cs typeface="Calisto M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2800" y="3352800"/>
            <a:ext cx="1852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sto MT"/>
                <a:cs typeface="Calisto MT"/>
              </a:rPr>
              <a:t>(Lorenz, 1963)</a:t>
            </a:r>
            <a:endParaRPr lang="en-US" sz="2000" dirty="0"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sz="3200" dirty="0" smtClean="0">
                <a:latin typeface="Calisto MT"/>
                <a:cs typeface="Calisto MT"/>
              </a:rPr>
              <a:t>Seasonal-</a:t>
            </a:r>
            <a:r>
              <a:rPr lang="en-US" sz="3200" dirty="0" err="1" smtClean="0">
                <a:latin typeface="Calisto MT"/>
                <a:cs typeface="Calisto MT"/>
              </a:rPr>
              <a:t>Interannual</a:t>
            </a:r>
            <a:r>
              <a:rPr lang="en-US" sz="3200" dirty="0" smtClean="0">
                <a:latin typeface="Calisto MT"/>
                <a:cs typeface="Calisto MT"/>
              </a:rPr>
              <a:t> Sea Ice Predictability</a:t>
            </a:r>
            <a:endParaRPr lang="en-US" sz="3200" dirty="0">
              <a:latin typeface="Calisto MT"/>
              <a:cs typeface="Calisto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486400"/>
          </a:xfrm>
          <a:blipFill rotWithShape="1"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en-US" sz="2600" dirty="0" smtClean="0">
                <a:latin typeface="Calisto MT"/>
                <a:cs typeface="Calisto MT"/>
              </a:rPr>
              <a:t>What is the inherent predictability in Arctic sea ice?</a:t>
            </a:r>
          </a:p>
          <a:p>
            <a:r>
              <a:rPr lang="en-US" sz="2600" dirty="0" smtClean="0">
                <a:latin typeface="Calisto MT"/>
                <a:cs typeface="Calisto MT"/>
              </a:rPr>
              <a:t>What factors contribute to predictability/influence loss of predictability?</a:t>
            </a:r>
          </a:p>
          <a:p>
            <a:r>
              <a:rPr lang="en-US" sz="2600" dirty="0" smtClean="0">
                <a:latin typeface="Calisto MT"/>
                <a:cs typeface="Calisto MT"/>
              </a:rPr>
              <a:t>Do predictability characteristics change with a changing mean climate?</a:t>
            </a:r>
          </a:p>
          <a:p>
            <a:endParaRPr lang="en-US" sz="2600" dirty="0" smtClean="0">
              <a:latin typeface="Calisto MT"/>
              <a:cs typeface="Calisto MT"/>
            </a:endParaRPr>
          </a:p>
          <a:p>
            <a:r>
              <a:rPr lang="en-US" sz="2600" dirty="0" smtClean="0">
                <a:latin typeface="Calisto MT"/>
                <a:cs typeface="Calisto MT"/>
              </a:rPr>
              <a:t>Model experiments:</a:t>
            </a:r>
          </a:p>
          <a:p>
            <a:pPr lvl="1"/>
            <a:r>
              <a:rPr lang="en-US" sz="2600" dirty="0" smtClean="0">
                <a:latin typeface="Calisto MT"/>
                <a:cs typeface="Calisto MT"/>
              </a:rPr>
              <a:t>20+ member ensembles of CCSM3 with same initial ice-ocean-land state/slight change in initial atmospheric state</a:t>
            </a:r>
          </a:p>
          <a:p>
            <a:pPr lvl="1"/>
            <a:r>
              <a:rPr lang="en-US" sz="2600" dirty="0" smtClean="0">
                <a:latin typeface="Calisto MT"/>
                <a:cs typeface="Calisto MT"/>
              </a:rPr>
              <a:t>Run for 2 years</a:t>
            </a:r>
          </a:p>
          <a:p>
            <a:pPr lvl="1"/>
            <a:r>
              <a:rPr lang="en-US" sz="2600" dirty="0" smtClean="0">
                <a:latin typeface="Calisto MT"/>
                <a:cs typeface="Calisto MT"/>
              </a:rPr>
              <a:t>Perform 3 sets with initial conditions obtained from 20</a:t>
            </a:r>
            <a:r>
              <a:rPr lang="en-US" sz="2600" baseline="30000" dirty="0" smtClean="0">
                <a:latin typeface="Calisto MT"/>
                <a:cs typeface="Calisto MT"/>
              </a:rPr>
              <a:t>th</a:t>
            </a:r>
            <a:r>
              <a:rPr lang="en-US" sz="2600" dirty="0" smtClean="0">
                <a:latin typeface="Calisto MT"/>
                <a:cs typeface="Calisto MT"/>
              </a:rPr>
              <a:t>-21</a:t>
            </a:r>
            <a:r>
              <a:rPr lang="en-US" sz="2600" baseline="30000" dirty="0" smtClean="0">
                <a:latin typeface="Calisto MT"/>
                <a:cs typeface="Calisto MT"/>
              </a:rPr>
              <a:t>st</a:t>
            </a:r>
            <a:r>
              <a:rPr lang="en-US" sz="2600" dirty="0" smtClean="0">
                <a:latin typeface="Calisto MT"/>
                <a:cs typeface="Calisto MT"/>
              </a:rPr>
              <a:t> century runs</a:t>
            </a:r>
          </a:p>
          <a:p>
            <a:pPr lvl="1"/>
            <a:endParaRPr lang="en-US" sz="2600" dirty="0" smtClean="0">
              <a:latin typeface="Calisto MT"/>
              <a:cs typeface="Calisto MT"/>
            </a:endParaRPr>
          </a:p>
          <a:p>
            <a:pPr lvl="1"/>
            <a:endParaRPr lang="en-US" sz="2600" dirty="0">
              <a:latin typeface="Calisto MT"/>
              <a:cs typeface="Calisto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78374" y="6477000"/>
            <a:ext cx="2262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sto MT"/>
                <a:cs typeface="Calisto MT"/>
              </a:rPr>
              <a:t>(Holland et al., 2011)</a:t>
            </a:r>
            <a:endParaRPr lang="en-US" sz="1800" dirty="0"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fig3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9091" t="3333" b="52222"/>
              <a:stretch>
                <a:fillRect/>
              </a:stretch>
            </p:blipFill>
          </mc:Choice>
          <mc:Fallback>
            <p:blipFill>
              <a:blip r:embed="rId3"/>
              <a:srcRect l="9091" t="3333" b="52222"/>
              <a:stretch>
                <a:fillRect/>
              </a:stretch>
            </p:blipFill>
          </mc:Fallback>
        </mc:AlternateContent>
        <p:spPr>
          <a:xfrm>
            <a:off x="152400" y="609600"/>
            <a:ext cx="5715000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0"/>
            <a:ext cx="5791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sto MT"/>
                <a:cs typeface="Calisto MT"/>
              </a:rPr>
              <a:t>Model Integrations</a:t>
            </a:r>
            <a:endParaRPr lang="en-US" sz="3200" dirty="0">
              <a:latin typeface="Calisto MT"/>
              <a:cs typeface="Calisto M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4383375"/>
            <a:ext cx="5715000" cy="216982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174625" indent="-174625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Initialize runs with identical ice-ocean-land conditions from CCSM3</a:t>
            </a:r>
          </a:p>
          <a:p>
            <a:pPr marL="174625" indent="-174625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Use 3 sets of Jan 1 initial conditions</a:t>
            </a:r>
          </a:p>
          <a:p>
            <a:pPr marL="174625" indent="-174625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Each ensemble set has ~20 members</a:t>
            </a:r>
          </a:p>
          <a:p>
            <a:pPr marL="174625" indent="-174625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Run forward 2-years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657600" y="1219200"/>
            <a:ext cx="1180851" cy="533400"/>
            <a:chOff x="3352800" y="4038600"/>
            <a:chExt cx="1180851" cy="533400"/>
          </a:xfrm>
        </p:grpSpPr>
        <p:cxnSp>
          <p:nvCxnSpPr>
            <p:cNvPr id="16" name="Straight Arrow Connector 15"/>
            <p:cNvCxnSpPr/>
            <p:nvPr/>
          </p:nvCxnSpPr>
          <p:spPr bwMode="auto">
            <a:xfrm rot="10800000" flipV="1">
              <a:off x="3352800" y="4267200"/>
              <a:ext cx="457200" cy="3048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3810000" y="4038600"/>
              <a:ext cx="7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Set 2</a:t>
              </a:r>
              <a:endParaRPr lang="en-US" sz="18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933949" y="2438400"/>
            <a:ext cx="723651" cy="750332"/>
            <a:chOff x="2629149" y="5257800"/>
            <a:chExt cx="723651" cy="750332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 rot="5400000" flipH="1" flipV="1">
              <a:off x="2857749" y="5334000"/>
              <a:ext cx="457200" cy="3048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2629149" y="5638800"/>
              <a:ext cx="7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Set 3</a:t>
              </a:r>
              <a:endParaRPr lang="en-US" sz="1800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743200" y="609600"/>
            <a:ext cx="2648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September Extent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 bwMode="auto">
          <a:xfrm flipV="1">
            <a:off x="2590800" y="2286000"/>
            <a:ext cx="4572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1600200" y="2359223"/>
            <a:ext cx="1727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Observations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NSIDC Ice Index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43401" y="1905000"/>
            <a:ext cx="1219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CCSM3 IPCC-AR4 Run</a:t>
            </a:r>
            <a:endParaRPr lang="en-US" sz="1600" dirty="0"/>
          </a:p>
        </p:txBody>
      </p:sp>
      <p:cxnSp>
        <p:nvCxnSpPr>
          <p:cNvPr id="39" name="Straight Arrow Connector 38"/>
          <p:cNvCxnSpPr/>
          <p:nvPr/>
        </p:nvCxnSpPr>
        <p:spPr bwMode="auto">
          <a:xfrm rot="10800000" flipV="1">
            <a:off x="4114800" y="2514600"/>
            <a:ext cx="45720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3" name="Group 22"/>
          <p:cNvGrpSpPr/>
          <p:nvPr/>
        </p:nvGrpSpPr>
        <p:grpSpPr>
          <a:xfrm>
            <a:off x="1486149" y="1371601"/>
            <a:ext cx="723651" cy="1055132"/>
            <a:chOff x="1181349" y="4191001"/>
            <a:chExt cx="723651" cy="1055132"/>
          </a:xfrm>
        </p:grpSpPr>
        <p:cxnSp>
          <p:nvCxnSpPr>
            <p:cNvPr id="14" name="Straight Arrow Connector 13"/>
            <p:cNvCxnSpPr/>
            <p:nvPr/>
          </p:nvCxnSpPr>
          <p:spPr bwMode="auto">
            <a:xfrm rot="16200000" flipV="1">
              <a:off x="1067049" y="4457701"/>
              <a:ext cx="685800" cy="1524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1181349" y="4876801"/>
              <a:ext cx="7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Set 1</a:t>
              </a:r>
              <a:endParaRPr lang="en-US" sz="1800" dirty="0"/>
            </a:p>
          </p:txBody>
        </p:sp>
      </p:grpSp>
      <p:pic>
        <p:nvPicPr>
          <p:cNvPr id="26" name="Picture 25" descr="holland_etal_predict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8641" t="6667" r="54431" b="20000"/>
              <a:stretch>
                <a:fillRect/>
              </a:stretch>
            </p:blipFill>
          </mc:Choice>
          <mc:Fallback>
            <p:blipFill>
              <a:blip r:embed="rId5"/>
              <a:srcRect l="8641" t="6667" r="54431" b="20000"/>
              <a:stretch>
                <a:fillRect/>
              </a:stretch>
            </p:blipFill>
          </mc:Fallback>
        </mc:AlternateContent>
        <p:spPr>
          <a:xfrm>
            <a:off x="6553200" y="18288"/>
            <a:ext cx="2590800" cy="6839712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237811" y="485001"/>
            <a:ext cx="5439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Set 1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72200" y="2590800"/>
            <a:ext cx="5439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Set 2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248400" y="4800600"/>
            <a:ext cx="5439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Set 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olland_etal_predict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33752" t="7778" r="8640" b="28889"/>
              <a:stretch>
                <a:fillRect/>
              </a:stretch>
            </p:blipFill>
          </mc:Choice>
          <mc:Fallback>
            <p:blipFill>
              <a:blip r:embed="rId3"/>
              <a:srcRect l="33752" t="7778" r="8640" b="28889"/>
              <a:stretch>
                <a:fillRect/>
              </a:stretch>
            </p:blipFill>
          </mc:Fallback>
        </mc:AlternateContent>
        <p:spPr>
          <a:xfrm>
            <a:off x="0" y="0"/>
            <a:ext cx="51054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5400" y="76200"/>
            <a:ext cx="227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Preindustrial Control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2819400" y="2438400"/>
            <a:ext cx="178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Present Control</a:t>
            </a:r>
            <a:endParaRPr lang="en-US" sz="1800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rot="16200000" flipH="1">
            <a:off x="4533900" y="2705100"/>
            <a:ext cx="228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895600" y="4800600"/>
            <a:ext cx="178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Present Control</a:t>
            </a:r>
            <a:endParaRPr lang="en-US" sz="1800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 rot="16200000" flipH="1">
            <a:off x="4610100" y="5067300"/>
            <a:ext cx="228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5105400" y="228600"/>
            <a:ext cx="381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sto MT"/>
                <a:cs typeface="Calisto MT"/>
              </a:rPr>
              <a:t>September Ice Area</a:t>
            </a:r>
          </a:p>
          <a:p>
            <a:endParaRPr lang="en-US" sz="1800" dirty="0" smtClean="0">
              <a:latin typeface="Calisto MT"/>
              <a:cs typeface="Calisto MT"/>
            </a:endParaRPr>
          </a:p>
          <a:p>
            <a:r>
              <a:rPr lang="en-US" dirty="0" smtClean="0">
                <a:latin typeface="Calisto MT"/>
                <a:cs typeface="Calisto MT"/>
              </a:rPr>
              <a:t>Set 1: Initialized in thick (1970) sea ice regime</a:t>
            </a:r>
            <a:endParaRPr lang="en-US" dirty="0">
              <a:latin typeface="Calisto MT"/>
              <a:cs typeface="Calisto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5400" y="2438400"/>
            <a:ext cx="3733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sto MT"/>
                <a:cs typeface="Calisto MT"/>
              </a:rPr>
              <a:t>Set 2: Initialized in thinner regime just prior to large ice loss event</a:t>
            </a:r>
            <a:endParaRPr lang="en-US" dirty="0">
              <a:latin typeface="Calisto MT"/>
              <a:cs typeface="Calisto M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4648200"/>
            <a:ext cx="3733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sto MT"/>
                <a:cs typeface="Calisto MT"/>
              </a:rPr>
              <a:t>Set 3: Initialized in thinner regime just following large ice loss event</a:t>
            </a:r>
            <a:endParaRPr lang="en-US" dirty="0">
              <a:latin typeface="Calisto MT"/>
              <a:cs typeface="Calisto MT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rot="16200000" flipH="1">
            <a:off x="3314700" y="419100"/>
            <a:ext cx="3048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Calisto MT"/>
                <a:cs typeface="Calisto MT"/>
              </a:rPr>
              <a:t>Outline</a:t>
            </a:r>
            <a:endParaRPr lang="en-US" dirty="0">
              <a:latin typeface="Calisto MT"/>
              <a:cs typeface="Calisto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458200" cy="4114800"/>
          </a:xfrm>
        </p:spPr>
        <p:txBody>
          <a:bodyPr/>
          <a:lstStyle/>
          <a:p>
            <a:r>
              <a:rPr lang="en-US" dirty="0" smtClean="0">
                <a:latin typeface="Calisto MT"/>
                <a:cs typeface="Calisto MT"/>
              </a:rPr>
              <a:t>Background</a:t>
            </a:r>
          </a:p>
          <a:p>
            <a:r>
              <a:rPr lang="en-US" dirty="0" smtClean="0">
                <a:solidFill>
                  <a:srgbClr val="000000"/>
                </a:solidFill>
                <a:latin typeface="Calisto MT"/>
                <a:cs typeface="Calisto MT"/>
              </a:rPr>
              <a:t>Using climate models to assess Arctic sea ice predictability on seasonal to </a:t>
            </a:r>
            <a:r>
              <a:rPr lang="en-US" dirty="0" err="1" smtClean="0">
                <a:solidFill>
                  <a:srgbClr val="000000"/>
                </a:solidFill>
                <a:latin typeface="Calisto MT"/>
                <a:cs typeface="Calisto MT"/>
              </a:rPr>
              <a:t>interannual</a:t>
            </a:r>
            <a:r>
              <a:rPr lang="en-US" dirty="0" smtClean="0">
                <a:solidFill>
                  <a:srgbClr val="000000"/>
                </a:solidFill>
                <a:latin typeface="Calisto MT"/>
                <a:cs typeface="Calisto MT"/>
              </a:rPr>
              <a:t> timescales</a:t>
            </a:r>
          </a:p>
          <a:p>
            <a:r>
              <a:rPr lang="en-US" dirty="0" smtClean="0">
                <a:solidFill>
                  <a:srgbClr val="000000"/>
                </a:solidFill>
                <a:latin typeface="Calisto MT"/>
                <a:cs typeface="Calisto MT"/>
              </a:rPr>
              <a:t>Thoughts on building a forecasting system</a:t>
            </a:r>
          </a:p>
          <a:p>
            <a:r>
              <a:rPr lang="en-US" dirty="0" smtClean="0">
                <a:solidFill>
                  <a:srgbClr val="000000"/>
                </a:solidFill>
                <a:latin typeface="Calisto MT"/>
                <a:cs typeface="Calisto MT"/>
              </a:rPr>
              <a:t>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 sz="3600" dirty="0" smtClean="0">
                <a:latin typeface="Calisto MT"/>
                <a:cs typeface="Calisto MT"/>
              </a:rPr>
              <a:t>Assessing Predictability</a:t>
            </a:r>
            <a:endParaRPr lang="en-US" sz="3600" dirty="0">
              <a:latin typeface="Calisto MT"/>
              <a:cs typeface="Calisto MT"/>
            </a:endParaRPr>
          </a:p>
        </p:txBody>
      </p:sp>
      <p:pic>
        <p:nvPicPr>
          <p:cNvPr id="4" name="Picture 3" descr="stan_dev_month_iextent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15490" t="37778" r="16928" b="37778"/>
              <a:stretch>
                <a:fillRect/>
              </a:stretch>
            </p:blipFill>
          </mc:Choice>
          <mc:Fallback>
            <p:blipFill>
              <a:blip r:embed="rId3"/>
              <a:srcRect l="15490" t="37778" r="16928" b="37778"/>
              <a:stretch>
                <a:fillRect/>
              </a:stretch>
            </p:blipFill>
          </mc:Fallback>
        </mc:AlternateContent>
        <p:spPr>
          <a:xfrm>
            <a:off x="228600" y="3962400"/>
            <a:ext cx="5046518" cy="2819400"/>
          </a:xfrm>
          <a:prstGeom prst="rect">
            <a:avLst/>
          </a:prstGeom>
        </p:spPr>
      </p:pic>
      <p:pic>
        <p:nvPicPr>
          <p:cNvPr id="5" name="Picture 4" descr="Branstator_predict_talk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37980" t="30000" r="35404" b="35556"/>
              <a:stretch>
                <a:fillRect/>
              </a:stretch>
            </p:blipFill>
          </mc:Choice>
          <mc:Fallback>
            <p:blipFill>
              <a:blip r:embed="rId5"/>
              <a:srcRect l="37980" t="30000" r="35404" b="35556"/>
              <a:stretch>
                <a:fillRect/>
              </a:stretch>
            </p:blipFill>
          </mc:Fallback>
        </mc:AlternateContent>
        <p:spPr>
          <a:xfrm>
            <a:off x="1066800" y="838200"/>
            <a:ext cx="2971800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2600" y="1447800"/>
            <a:ext cx="3581400" cy="372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Examine how ensemble members diverge over time</a:t>
            </a:r>
          </a:p>
          <a:p>
            <a:pPr marL="171450" indent="-17145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Compare to the natural variability of the system</a:t>
            </a:r>
          </a:p>
          <a:p>
            <a:pPr marL="171450" indent="-17145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When these are indistinguishable, predictability associated with initial state is lost</a:t>
            </a:r>
            <a:endParaRPr lang="en-US" dirty="0"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olland_etal_predict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32275" t="6667" r="7163" b="71481"/>
              <a:stretch>
                <a:fillRect/>
              </a:stretch>
            </p:blipFill>
          </mc:Choice>
          <mc:Fallback>
            <p:blipFill>
              <a:blip r:embed="rId3"/>
              <a:srcRect l="32275" t="6667" r="7163" b="71481"/>
              <a:stretch>
                <a:fillRect/>
              </a:stretch>
            </p:blipFill>
          </mc:Fallback>
        </mc:AlternateContent>
        <p:spPr>
          <a:xfrm>
            <a:off x="-1" y="-76200"/>
            <a:ext cx="4765729" cy="2286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953000" y="685800"/>
            <a:ext cx="4191000" cy="223138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u="sng" dirty="0" smtClean="0">
                <a:latin typeface="Calisto MT"/>
                <a:cs typeface="Calisto MT"/>
              </a:rPr>
              <a:t>Potential Predictability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PPP = </a:t>
            </a:r>
            <a:r>
              <a:rPr lang="en-US" dirty="0" smtClean="0">
                <a:latin typeface="Chalkboard"/>
                <a:cs typeface="Chalkboard"/>
              </a:rPr>
              <a:t>1-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baseline="-25000" dirty="0" smtClean="0">
                <a:latin typeface="Chalkboard"/>
                <a:cs typeface="Chalkboard"/>
              </a:rPr>
              <a:t>t</a:t>
            </a:r>
            <a:r>
              <a:rPr lang="en-US" dirty="0" smtClean="0">
                <a:latin typeface="Calisto MT"/>
                <a:cs typeface="Calisto MT"/>
              </a:rPr>
              <a:t>(ens)</a:t>
            </a:r>
            <a:r>
              <a:rPr lang="en-US" dirty="0" smtClean="0">
                <a:latin typeface="Chalkboard"/>
                <a:cs typeface="Chalkboard"/>
              </a:rPr>
              <a:t>/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dirty="0" smtClean="0">
                <a:latin typeface="Calisto MT"/>
                <a:cs typeface="Calisto MT"/>
              </a:rPr>
              <a:t>(cont)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PPP decreases during spring, regained during summer and following winter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1386" y="152400"/>
            <a:ext cx="16618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sto MT"/>
                <a:cs typeface="Calisto MT"/>
              </a:rPr>
              <a:t>Ice Area</a:t>
            </a:r>
            <a:endParaRPr lang="en-US" sz="3200" dirty="0">
              <a:latin typeface="Calisto MT"/>
              <a:cs typeface="Calisto M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6310" y="1535668"/>
            <a:ext cx="168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Thick initial ice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olland_etal_predict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32275" t="6667" r="7163" b="71481"/>
              <a:stretch>
                <a:fillRect/>
              </a:stretch>
            </p:blipFill>
          </mc:Choice>
          <mc:Fallback>
            <p:blipFill>
              <a:blip r:embed="rId3"/>
              <a:srcRect l="32275" t="6667" r="7163" b="71481"/>
              <a:stretch>
                <a:fillRect/>
              </a:stretch>
            </p:blipFill>
          </mc:Fallback>
        </mc:AlternateContent>
        <p:spPr>
          <a:xfrm>
            <a:off x="-1" y="-76200"/>
            <a:ext cx="4765729" cy="2286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86310" y="1535668"/>
            <a:ext cx="168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Thick initial ice</a:t>
            </a:r>
            <a:endParaRPr lang="en-US" sz="1800" dirty="0"/>
          </a:p>
        </p:txBody>
      </p:sp>
      <p:sp>
        <p:nvSpPr>
          <p:cNvPr id="31" name="TextBox 30"/>
          <p:cNvSpPr txBox="1"/>
          <p:nvPr/>
        </p:nvSpPr>
        <p:spPr>
          <a:xfrm>
            <a:off x="4953000" y="685800"/>
            <a:ext cx="4191000" cy="349326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u="sng" dirty="0" smtClean="0">
                <a:latin typeface="Calisto MT"/>
                <a:cs typeface="Calisto MT"/>
              </a:rPr>
              <a:t>Potential Predictability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PPP </a:t>
            </a:r>
            <a:r>
              <a:rPr lang="en-US" dirty="0" smtClean="0">
                <a:latin typeface="Chalkboard"/>
                <a:cs typeface="Chalkboard"/>
              </a:rPr>
              <a:t>= 1-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baseline="-25000" dirty="0" smtClean="0">
                <a:latin typeface="Chalkboard"/>
                <a:cs typeface="Chalkboard"/>
              </a:rPr>
              <a:t>t</a:t>
            </a:r>
            <a:r>
              <a:rPr lang="en-US" dirty="0" smtClean="0">
                <a:latin typeface="Calisto MT"/>
                <a:cs typeface="Calisto MT"/>
              </a:rPr>
              <a:t>(ens)</a:t>
            </a:r>
            <a:r>
              <a:rPr lang="en-US" dirty="0" smtClean="0">
                <a:latin typeface="Chalkboard"/>
                <a:cs typeface="Chalkboard"/>
              </a:rPr>
              <a:t>/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dirty="0" smtClean="0">
                <a:latin typeface="Calisto MT"/>
                <a:cs typeface="Calisto MT"/>
              </a:rPr>
              <a:t>(cont)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PPP decreases during spring, regained during summer and following winter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Significant winter predictability - memory in ocean heat content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1386" y="152400"/>
            <a:ext cx="16618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sto MT"/>
                <a:cs typeface="Calisto MT"/>
              </a:rPr>
              <a:t>Ice Area</a:t>
            </a:r>
            <a:endParaRPr lang="en-US" sz="3200" dirty="0">
              <a:latin typeface="Calisto MT"/>
              <a:cs typeface="Calisto M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4400" y="4572000"/>
            <a:ext cx="4267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Calisto MT"/>
                <a:cs typeface="Calisto MT"/>
              </a:rPr>
              <a:t>Memory of ice edge location associated with SST predictability</a:t>
            </a:r>
          </a:p>
          <a:p>
            <a:pPr algn="ctr"/>
            <a:endParaRPr lang="en-US" sz="2200" dirty="0" smtClean="0">
              <a:latin typeface="Calisto MT"/>
              <a:cs typeface="Calisto MT"/>
            </a:endParaRPr>
          </a:p>
          <a:p>
            <a:pPr algn="ctr"/>
            <a:r>
              <a:rPr lang="en-US" sz="1800" dirty="0" smtClean="0">
                <a:latin typeface="Calisto MT"/>
                <a:cs typeface="Calisto MT"/>
              </a:rPr>
              <a:t>Consistent with results from Blanchard-</a:t>
            </a:r>
            <a:r>
              <a:rPr lang="en-US" sz="1800" dirty="0" err="1" smtClean="0">
                <a:latin typeface="Calisto MT"/>
                <a:cs typeface="Calisto MT"/>
              </a:rPr>
              <a:t>Wrigglesworth</a:t>
            </a:r>
            <a:r>
              <a:rPr lang="en-US" sz="1800" dirty="0" smtClean="0">
                <a:latin typeface="Calisto MT"/>
                <a:cs typeface="Calisto MT"/>
              </a:rPr>
              <a:t> et al., 2011</a:t>
            </a:r>
          </a:p>
          <a:p>
            <a:pPr algn="ctr"/>
            <a:endParaRPr lang="en-US" sz="2200" dirty="0">
              <a:latin typeface="Calisto MT"/>
              <a:cs typeface="Calisto MT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514600" y="533400"/>
            <a:ext cx="9906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0" name="Picture 9" descr="TEMP_nh_ppp_dep_pnt2_20c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9739" t="13333" r="14052" b="62222"/>
              <a:stretch>
                <a:fillRect/>
              </a:stretch>
            </p:blipFill>
          </mc:Choice>
          <mc:Fallback>
            <p:blipFill>
              <a:blip r:embed="rId5"/>
              <a:srcRect l="9739" t="13333" r="14052" b="62222"/>
              <a:stretch>
                <a:fillRect/>
              </a:stretch>
            </p:blipFill>
          </mc:Fallback>
        </mc:AlternateContent>
        <p:spPr>
          <a:xfrm>
            <a:off x="0" y="2895600"/>
            <a:ext cx="5017655" cy="3505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14400" y="2667000"/>
            <a:ext cx="32004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January SST PPP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TEMP_nh_ppp_dep_pnt2_20c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12614" t="62222" r="18366" b="13333"/>
              <a:stretch>
                <a:fillRect/>
              </a:stretch>
            </p:blipFill>
          </mc:Choice>
          <mc:Fallback>
            <p:blipFill>
              <a:blip r:embed="rId3"/>
              <a:srcRect l="12614" t="62222" r="18366" b="13333"/>
              <a:stretch>
                <a:fillRect/>
              </a:stretch>
            </p:blipFill>
          </mc:Fallback>
        </mc:AlternateContent>
        <p:spPr>
          <a:xfrm>
            <a:off x="4876800" y="4267200"/>
            <a:ext cx="4267200" cy="25908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3" name="Picture 12" descr="holland_etal_predict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32275" t="6667" r="7163" b="71481"/>
              <a:stretch>
                <a:fillRect/>
              </a:stretch>
            </p:blipFill>
          </mc:Choice>
          <mc:Fallback>
            <p:blipFill>
              <a:blip r:embed="rId5"/>
              <a:srcRect l="32275" t="6667" r="7163" b="71481"/>
              <a:stretch>
                <a:fillRect/>
              </a:stretch>
            </p:blipFill>
          </mc:Fallback>
        </mc:AlternateContent>
        <p:spPr>
          <a:xfrm>
            <a:off x="-1" y="-76200"/>
            <a:ext cx="4765729" cy="2286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86310" y="1535668"/>
            <a:ext cx="168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Thick initial ice</a:t>
            </a:r>
            <a:endParaRPr lang="en-US" sz="1800" dirty="0"/>
          </a:p>
        </p:txBody>
      </p:sp>
      <p:sp>
        <p:nvSpPr>
          <p:cNvPr id="31" name="TextBox 30"/>
          <p:cNvSpPr txBox="1"/>
          <p:nvPr/>
        </p:nvSpPr>
        <p:spPr>
          <a:xfrm>
            <a:off x="4953000" y="685800"/>
            <a:ext cx="4191000" cy="349326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u="sng" dirty="0" smtClean="0">
                <a:latin typeface="Calisto MT"/>
                <a:cs typeface="Calisto MT"/>
              </a:rPr>
              <a:t>Potential Predictability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PPP </a:t>
            </a:r>
            <a:r>
              <a:rPr lang="en-US" dirty="0" smtClean="0">
                <a:latin typeface="Chalkboard"/>
                <a:cs typeface="Chalkboard"/>
              </a:rPr>
              <a:t>= 1-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baseline="-25000" dirty="0" smtClean="0">
                <a:latin typeface="Chalkboard"/>
                <a:cs typeface="Chalkboard"/>
              </a:rPr>
              <a:t>t</a:t>
            </a:r>
            <a:r>
              <a:rPr lang="en-US" dirty="0" smtClean="0">
                <a:latin typeface="Calisto MT"/>
                <a:cs typeface="Calisto MT"/>
              </a:rPr>
              <a:t>(ens)</a:t>
            </a:r>
            <a:r>
              <a:rPr lang="en-US" dirty="0" smtClean="0">
                <a:latin typeface="Chalkboard"/>
                <a:cs typeface="Chalkboard"/>
              </a:rPr>
              <a:t>/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dirty="0" smtClean="0">
                <a:latin typeface="Calisto MT"/>
                <a:cs typeface="Calisto MT"/>
              </a:rPr>
              <a:t>(cont)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PPP decreases during spring, regained during summer and following winter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Significant winter predictability - memory in ocean heat content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1386" y="152400"/>
            <a:ext cx="16618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sto MT"/>
                <a:cs typeface="Calisto MT"/>
              </a:rPr>
              <a:t>Ice Area</a:t>
            </a:r>
            <a:endParaRPr lang="en-US" sz="3200" dirty="0">
              <a:latin typeface="Calisto MT"/>
              <a:cs typeface="Calisto MT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514600" y="533400"/>
            <a:ext cx="9906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0" name="Picture 9" descr="TEMP_nh_ppp_dep_pnt2_20c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rcRect l="9739" t="13333" r="14052" b="62222"/>
              <a:stretch>
                <a:fillRect/>
              </a:stretch>
            </p:blipFill>
          </mc:Choice>
          <mc:Fallback>
            <p:blipFill>
              <a:blip r:embed="rId7"/>
              <a:srcRect l="9739" t="13333" r="14052" b="62222"/>
              <a:stretch>
                <a:fillRect/>
              </a:stretch>
            </p:blipFill>
          </mc:Fallback>
        </mc:AlternateContent>
        <p:spPr>
          <a:xfrm>
            <a:off x="0" y="2895600"/>
            <a:ext cx="5017655" cy="3505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14400" y="2667000"/>
            <a:ext cx="32004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January SST PPP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1981200" y="4495800"/>
            <a:ext cx="2971800" cy="685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olland_etal_predict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rcRect l="32275" t="6667" r="7163" b="71481"/>
              <a:stretch>
                <a:fillRect/>
              </a:stretch>
            </p:blipFill>
          </mc:Choice>
          <mc:Fallback>
            <p:blipFill>
              <a:blip r:embed="rId4"/>
              <a:srcRect l="32275" t="6667" r="7163" b="71481"/>
              <a:stretch>
                <a:fillRect/>
              </a:stretch>
            </p:blipFill>
          </mc:Fallback>
        </mc:AlternateContent>
        <p:spPr>
          <a:xfrm>
            <a:off x="-1" y="-76200"/>
            <a:ext cx="4765729" cy="2286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86310" y="1535668"/>
            <a:ext cx="168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Thick initial ice</a:t>
            </a:r>
            <a:endParaRPr lang="en-US" sz="1800" dirty="0"/>
          </a:p>
        </p:txBody>
      </p:sp>
      <p:sp>
        <p:nvSpPr>
          <p:cNvPr id="31" name="TextBox 30"/>
          <p:cNvSpPr txBox="1"/>
          <p:nvPr/>
        </p:nvSpPr>
        <p:spPr>
          <a:xfrm>
            <a:off x="4953000" y="685800"/>
            <a:ext cx="4191000" cy="512447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u="sng" dirty="0" smtClean="0">
                <a:latin typeface="Calisto MT"/>
                <a:cs typeface="Calisto MT"/>
              </a:rPr>
              <a:t>Potential Predictability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PPP </a:t>
            </a:r>
            <a:r>
              <a:rPr lang="en-US" dirty="0" smtClean="0">
                <a:latin typeface="Chalkboard"/>
                <a:cs typeface="Chalkboard"/>
              </a:rPr>
              <a:t>= 1-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baseline="-25000" dirty="0" smtClean="0">
                <a:latin typeface="Chalkboard"/>
                <a:cs typeface="Chalkboard"/>
              </a:rPr>
              <a:t>t</a:t>
            </a:r>
            <a:r>
              <a:rPr lang="en-US" dirty="0" smtClean="0">
                <a:latin typeface="Calisto MT"/>
                <a:cs typeface="Calisto MT"/>
              </a:rPr>
              <a:t>(ens)</a:t>
            </a:r>
            <a:r>
              <a:rPr lang="en-US" dirty="0" smtClean="0">
                <a:latin typeface="Chalkboard"/>
                <a:cs typeface="Chalkboard"/>
              </a:rPr>
              <a:t>/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dirty="0" smtClean="0">
                <a:latin typeface="Calisto MT"/>
                <a:cs typeface="Calisto MT"/>
              </a:rPr>
              <a:t>(cont)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PPP decreases during spring, regained during summer and following winter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Significant winter predictability - memory in ocean heat content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Significant summer predictability – memory in ice thickness and strong ice area-thickness coupling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1386" y="152400"/>
            <a:ext cx="16618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sto MT"/>
                <a:cs typeface="Calisto MT"/>
              </a:rPr>
              <a:t>Ice Area</a:t>
            </a:r>
            <a:endParaRPr lang="en-US" sz="3200" dirty="0">
              <a:latin typeface="Calisto MT"/>
              <a:cs typeface="Calisto MT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429000" y="609600"/>
            <a:ext cx="9906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1524000" y="457200"/>
            <a:ext cx="9906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5" name="Picture 14" descr="ai_hi_009_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5"/>
              <a:srcRect l="47124" t="13333" r="16928" b="62222"/>
              <a:stretch>
                <a:fillRect/>
              </a:stretch>
            </p:blipFill>
          </mc:Choice>
          <mc:Fallback>
            <p:blipFill>
              <a:blip r:embed="rId6"/>
              <a:srcRect l="47124" t="13333" r="16928" b="62222"/>
              <a:stretch>
                <a:fillRect/>
              </a:stretch>
            </p:blipFill>
          </mc:Fallback>
        </mc:AlternateContent>
        <p:spPr>
          <a:xfrm>
            <a:off x="152400" y="2148840"/>
            <a:ext cx="2667000" cy="2346960"/>
          </a:xfrm>
          <a:prstGeom prst="rect">
            <a:avLst/>
          </a:prstGeom>
        </p:spPr>
      </p:pic>
      <p:pic>
        <p:nvPicPr>
          <p:cNvPr id="16" name="Picture 15" descr="ai_hi_009_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7"/>
              <a:srcRect l="11176" t="37778" r="52876" b="37778"/>
              <a:stretch>
                <a:fillRect/>
              </a:stretch>
            </p:blipFill>
          </mc:Choice>
          <mc:Fallback>
            <p:blipFill>
              <a:blip r:embed="rId8"/>
              <a:srcRect l="11176" t="37778" r="52876" b="37778"/>
              <a:stretch>
                <a:fillRect/>
              </a:stretch>
            </p:blipFill>
          </mc:Fallback>
        </mc:AlternateContent>
        <p:spPr>
          <a:xfrm>
            <a:off x="76200" y="4511040"/>
            <a:ext cx="2667000" cy="23469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43200" y="29718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listo MT"/>
                <a:cs typeface="Calisto MT"/>
              </a:rPr>
              <a:t>Correlation: Jan Ice Thickness and Sept Ice Thickness</a:t>
            </a:r>
            <a:endParaRPr lang="en-US" sz="1800" dirty="0">
              <a:latin typeface="Calisto MT"/>
              <a:cs typeface="Calisto M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19400" y="5228272"/>
            <a:ext cx="1828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listo MT"/>
                <a:cs typeface="Calisto MT"/>
              </a:rPr>
              <a:t>Correlation: Sept Ice Thickness and Sept Ice Concentration</a:t>
            </a:r>
            <a:endParaRPr lang="en-US" sz="1800" dirty="0">
              <a:latin typeface="Calisto MT"/>
              <a:cs typeface="Calisto M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67000" y="22860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u="sng" dirty="0" smtClean="0">
                <a:latin typeface="Calisto MT"/>
                <a:cs typeface="Calisto MT"/>
              </a:rPr>
              <a:t>Ice Thickness “Memory”</a:t>
            </a:r>
            <a:endParaRPr lang="en-US" sz="1800" u="sng" dirty="0">
              <a:latin typeface="Calisto MT"/>
              <a:cs typeface="Calisto M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62200" y="45720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u="sng" dirty="0" smtClean="0">
                <a:latin typeface="Calisto MT"/>
                <a:cs typeface="Calisto MT"/>
              </a:rPr>
              <a:t>Ice Thickness/Area Coupling</a:t>
            </a:r>
            <a:endParaRPr lang="en-US" sz="1800" u="sng" dirty="0">
              <a:latin typeface="Calisto MT"/>
              <a:cs typeface="Calisto M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olland_etal_predict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32275" t="6667" r="7163" b="27778"/>
              <a:stretch>
                <a:fillRect/>
              </a:stretch>
            </p:blipFill>
          </mc:Choice>
          <mc:Fallback>
            <p:blipFill>
              <a:blip r:embed="rId3"/>
              <a:srcRect l="32275" t="6667" r="7163" b="27778"/>
              <a:stretch>
                <a:fillRect/>
              </a:stretch>
            </p:blipFill>
          </mc:Fallback>
        </mc:AlternateContent>
        <p:spPr>
          <a:xfrm>
            <a:off x="-1" y="-76200"/>
            <a:ext cx="4765729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86310" y="1535668"/>
            <a:ext cx="168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Thick initial ice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5861386" y="152400"/>
            <a:ext cx="16618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sto MT"/>
                <a:cs typeface="Calisto MT"/>
              </a:rPr>
              <a:t>Ice Area</a:t>
            </a:r>
            <a:endParaRPr lang="en-US" sz="3200" dirty="0">
              <a:latin typeface="Calisto MT"/>
              <a:cs typeface="Calisto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8502" y="2590800"/>
            <a:ext cx="191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Thinner initial ice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5010090"/>
            <a:ext cx="2019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Thinnest initial ice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4953000" y="685800"/>
            <a:ext cx="4191000" cy="512447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u="sng" dirty="0" smtClean="0">
                <a:latin typeface="Calisto MT"/>
                <a:cs typeface="Calisto MT"/>
              </a:rPr>
              <a:t>Potential Predictability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PPP </a:t>
            </a:r>
            <a:r>
              <a:rPr lang="en-US" dirty="0" smtClean="0">
                <a:latin typeface="Chalkboard"/>
                <a:cs typeface="Chalkboard"/>
              </a:rPr>
              <a:t>= 1-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baseline="-25000" dirty="0" smtClean="0">
                <a:latin typeface="Chalkboard"/>
                <a:cs typeface="Chalkboard"/>
              </a:rPr>
              <a:t>t</a:t>
            </a:r>
            <a:r>
              <a:rPr lang="en-US" dirty="0" smtClean="0">
                <a:latin typeface="Calisto MT"/>
                <a:cs typeface="Calisto MT"/>
              </a:rPr>
              <a:t>(ens)</a:t>
            </a:r>
            <a:r>
              <a:rPr lang="en-US" dirty="0" smtClean="0">
                <a:latin typeface="Chalkboard"/>
                <a:cs typeface="Chalkboard"/>
              </a:rPr>
              <a:t>/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dirty="0" smtClean="0">
                <a:latin typeface="Calisto MT"/>
                <a:cs typeface="Calisto MT"/>
              </a:rPr>
              <a:t>(cont)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PPP decreases during spring, regained during summer and following winter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Significant winter predictability - memory in ocean heat content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Significant summer predictability – memory in ice thickness and strong ice area-thickness coupling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olland_etal_predict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32275" t="6667" r="7163" b="27778"/>
              <a:stretch>
                <a:fillRect/>
              </a:stretch>
            </p:blipFill>
          </mc:Choice>
          <mc:Fallback>
            <p:blipFill>
              <a:blip r:embed="rId3"/>
              <a:srcRect l="32275" t="6667" r="7163" b="27778"/>
              <a:stretch>
                <a:fillRect/>
              </a:stretch>
            </p:blipFill>
          </mc:Fallback>
        </mc:AlternateContent>
        <p:spPr>
          <a:xfrm>
            <a:off x="-1" y="-76200"/>
            <a:ext cx="4765729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86310" y="1535668"/>
            <a:ext cx="168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Thick initial ice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5861386" y="152400"/>
            <a:ext cx="16618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sto MT"/>
                <a:cs typeface="Calisto MT"/>
              </a:rPr>
              <a:t>Ice Area</a:t>
            </a:r>
            <a:endParaRPr lang="en-US" sz="3200" dirty="0">
              <a:latin typeface="Calisto MT"/>
              <a:cs typeface="Calisto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8502" y="2590800"/>
            <a:ext cx="191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Thinner initial ice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5010090"/>
            <a:ext cx="2019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Thinnest initial ice</a:t>
            </a:r>
            <a:endParaRPr lang="en-US" sz="1800" dirty="0"/>
          </a:p>
        </p:txBody>
      </p:sp>
      <p:sp>
        <p:nvSpPr>
          <p:cNvPr id="9" name="Oval 8"/>
          <p:cNvSpPr/>
          <p:nvPr/>
        </p:nvSpPr>
        <p:spPr bwMode="auto">
          <a:xfrm>
            <a:off x="2438400" y="533400"/>
            <a:ext cx="990600" cy="533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514600" y="2971800"/>
            <a:ext cx="990600" cy="533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362200" y="5334000"/>
            <a:ext cx="990600" cy="533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53000" y="685800"/>
            <a:ext cx="4191000" cy="512447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u="sng" dirty="0" smtClean="0">
                <a:latin typeface="Calisto MT"/>
                <a:cs typeface="Calisto MT"/>
              </a:rPr>
              <a:t>Potential Predictability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PPP </a:t>
            </a:r>
            <a:r>
              <a:rPr lang="en-US" dirty="0" smtClean="0">
                <a:latin typeface="Chalkboard"/>
                <a:cs typeface="Chalkboard"/>
              </a:rPr>
              <a:t>= 1-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baseline="-25000" dirty="0" smtClean="0">
                <a:latin typeface="Chalkboard"/>
                <a:cs typeface="Chalkboard"/>
              </a:rPr>
              <a:t>t</a:t>
            </a:r>
            <a:r>
              <a:rPr lang="en-US" dirty="0" smtClean="0">
                <a:latin typeface="Calisto MT"/>
                <a:cs typeface="Calisto MT"/>
              </a:rPr>
              <a:t>(ens)</a:t>
            </a:r>
            <a:r>
              <a:rPr lang="en-US" dirty="0" smtClean="0">
                <a:latin typeface="Chalkboard"/>
                <a:cs typeface="Chalkboard"/>
              </a:rPr>
              <a:t>/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dirty="0" smtClean="0">
                <a:latin typeface="Calisto MT"/>
                <a:cs typeface="Calisto MT"/>
              </a:rPr>
              <a:t>(cont)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PPP decreases during spring, regained during summer and following winter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Significant winter predictability - memory in ocean heat content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Significant summer predictability – memory in ice thickness and strong ice area-thickness coupling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4953000" y="2971800"/>
            <a:ext cx="4191000" cy="1143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olland_etal_predict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32275" t="6667" r="7163" b="27778"/>
              <a:stretch>
                <a:fillRect/>
              </a:stretch>
            </p:blipFill>
          </mc:Choice>
          <mc:Fallback>
            <p:blipFill>
              <a:blip r:embed="rId3"/>
              <a:srcRect l="32275" t="6667" r="7163" b="27778"/>
              <a:stretch>
                <a:fillRect/>
              </a:stretch>
            </p:blipFill>
          </mc:Fallback>
        </mc:AlternateContent>
        <p:spPr>
          <a:xfrm>
            <a:off x="-1" y="-76200"/>
            <a:ext cx="4765729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86310" y="1535668"/>
            <a:ext cx="168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Thick initial ice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5861386" y="152400"/>
            <a:ext cx="16618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sto MT"/>
                <a:cs typeface="Calisto MT"/>
              </a:rPr>
              <a:t>Ice Area</a:t>
            </a:r>
            <a:endParaRPr lang="en-US" sz="3200" dirty="0">
              <a:latin typeface="Calisto MT"/>
              <a:cs typeface="Calisto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8502" y="2514600"/>
            <a:ext cx="191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Thinner initial ice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5010090"/>
            <a:ext cx="2019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Thinnest initial ice</a:t>
            </a:r>
            <a:endParaRPr lang="en-US" sz="1800" dirty="0"/>
          </a:p>
        </p:txBody>
      </p:sp>
      <p:sp>
        <p:nvSpPr>
          <p:cNvPr id="9" name="Oval 8"/>
          <p:cNvSpPr/>
          <p:nvPr/>
        </p:nvSpPr>
        <p:spPr bwMode="auto">
          <a:xfrm>
            <a:off x="1447800" y="457200"/>
            <a:ext cx="1066800" cy="609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505200" y="609600"/>
            <a:ext cx="914400" cy="609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600200" y="2819400"/>
            <a:ext cx="762000" cy="609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3000" y="685800"/>
            <a:ext cx="4191000" cy="512447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u="sng" dirty="0" smtClean="0">
                <a:latin typeface="Calisto MT"/>
                <a:cs typeface="Calisto MT"/>
              </a:rPr>
              <a:t>Potential Predictability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PPP </a:t>
            </a:r>
            <a:r>
              <a:rPr lang="en-US" dirty="0" smtClean="0">
                <a:latin typeface="Chalkboard"/>
                <a:cs typeface="Chalkboard"/>
              </a:rPr>
              <a:t>= 1-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baseline="-25000" dirty="0" smtClean="0">
                <a:latin typeface="Chalkboard"/>
                <a:cs typeface="Chalkboard"/>
              </a:rPr>
              <a:t>t</a:t>
            </a:r>
            <a:r>
              <a:rPr lang="en-US" dirty="0" smtClean="0">
                <a:latin typeface="Calisto MT"/>
                <a:cs typeface="Calisto MT"/>
              </a:rPr>
              <a:t>(ens)</a:t>
            </a:r>
            <a:r>
              <a:rPr lang="en-US" dirty="0" smtClean="0">
                <a:latin typeface="Chalkboard"/>
                <a:cs typeface="Chalkboard"/>
              </a:rPr>
              <a:t>/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30000" dirty="0" smtClean="0">
                <a:latin typeface="Symbol" charset="2"/>
                <a:cs typeface="Symbol" charset="2"/>
              </a:rPr>
              <a:t>2</a:t>
            </a:r>
            <a:r>
              <a:rPr lang="en-US" dirty="0" smtClean="0">
                <a:latin typeface="Calisto MT"/>
                <a:cs typeface="Calisto MT"/>
              </a:rPr>
              <a:t>(cont)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PPP decreases during spring, regained during summer and following winter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Significant winter predictability - memory in ocean temperature</a:t>
            </a:r>
          </a:p>
          <a:p>
            <a:pPr marL="117475" indent="-117475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Significant summer predictability – memory in ice thickness and strong ice area-thickness coupling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53000" y="5943600"/>
            <a:ext cx="4191000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Calisto MT"/>
                <a:cs typeface="Calisto MT"/>
              </a:rPr>
              <a:t>Reduced summer predictability in thin ice conditions</a:t>
            </a:r>
            <a:endParaRPr lang="en-US" sz="2200" dirty="0">
              <a:latin typeface="Calisto MT"/>
              <a:cs typeface="Calisto MT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334000" y="4267200"/>
            <a:ext cx="3124200" cy="1447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5257800" y="4267200"/>
            <a:ext cx="3124200" cy="1447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ice_vmap0_month08_0001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29869" t="13333" r="37059" b="62222"/>
              <a:stretch>
                <a:fillRect/>
              </a:stretch>
            </p:blipFill>
          </mc:Choice>
          <mc:Fallback>
            <p:blipFill>
              <a:blip r:embed="rId3"/>
              <a:srcRect l="29869" t="13333" r="37059" b="62222"/>
              <a:stretch>
                <a:fillRect/>
              </a:stretch>
            </p:blipFill>
          </mc:Fallback>
        </mc:AlternateContent>
        <p:spPr>
          <a:xfrm>
            <a:off x="1115291" y="1066800"/>
            <a:ext cx="2389909" cy="2286000"/>
          </a:xfrm>
          <a:prstGeom prst="rect">
            <a:avLst/>
          </a:prstGeom>
        </p:spPr>
      </p:pic>
      <p:pic>
        <p:nvPicPr>
          <p:cNvPr id="5" name="Picture 4" descr="aice_vmap0_month08_000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29869" t="13333" r="35621" b="62222"/>
              <a:stretch>
                <a:fillRect/>
              </a:stretch>
            </p:blipFill>
          </mc:Choice>
          <mc:Fallback>
            <p:blipFill>
              <a:blip r:embed="rId5"/>
              <a:srcRect l="29869" t="13333" r="35621" b="62222"/>
              <a:stretch>
                <a:fillRect/>
              </a:stretch>
            </p:blipFill>
          </mc:Fallback>
        </mc:AlternateContent>
        <p:spPr>
          <a:xfrm>
            <a:off x="1087582" y="3429000"/>
            <a:ext cx="2493818" cy="228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sto MT"/>
                <a:cs typeface="Calisto MT"/>
              </a:rPr>
              <a:t>Why does Sept extent variance increase in year 2 in thin ice regime?</a:t>
            </a:r>
            <a:endParaRPr lang="en-US" sz="3200" dirty="0">
              <a:latin typeface="Calisto MT"/>
              <a:cs typeface="Calisto MT"/>
            </a:endParaRPr>
          </a:p>
        </p:txBody>
      </p:sp>
      <p:pic>
        <p:nvPicPr>
          <p:cNvPr id="7" name="Picture 6" descr="aice_vmap0_month08_0001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29869" t="37778" r="37059" b="37777"/>
              <a:stretch>
                <a:fillRect/>
              </a:stretch>
            </p:blipFill>
          </mc:Choice>
          <mc:Fallback>
            <p:blipFill>
              <a:blip r:embed="rId3"/>
              <a:srcRect l="29869" t="37778" r="37059" b="37777"/>
              <a:stretch>
                <a:fillRect/>
              </a:stretch>
            </p:blipFill>
          </mc:Fallback>
        </mc:AlternateContent>
        <p:spPr>
          <a:xfrm>
            <a:off x="3553691" y="1066800"/>
            <a:ext cx="2389909" cy="2286000"/>
          </a:xfrm>
          <a:prstGeom prst="rect">
            <a:avLst/>
          </a:prstGeom>
        </p:spPr>
      </p:pic>
      <p:pic>
        <p:nvPicPr>
          <p:cNvPr id="8" name="Picture 7" descr="aice_vmap0_month08_0001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29869" t="62222" r="37059" b="13333"/>
              <a:stretch>
                <a:fillRect/>
              </a:stretch>
            </p:blipFill>
          </mc:Choice>
          <mc:Fallback>
            <p:blipFill>
              <a:blip r:embed="rId3"/>
              <a:srcRect l="29869" t="62222" r="37059" b="13333"/>
              <a:stretch>
                <a:fillRect/>
              </a:stretch>
            </p:blipFill>
          </mc:Fallback>
        </mc:AlternateContent>
        <p:spPr>
          <a:xfrm>
            <a:off x="6019800" y="1066800"/>
            <a:ext cx="2389909" cy="2286000"/>
          </a:xfrm>
          <a:prstGeom prst="rect">
            <a:avLst/>
          </a:prstGeom>
        </p:spPr>
      </p:pic>
      <p:pic>
        <p:nvPicPr>
          <p:cNvPr id="9" name="Picture 8" descr="aice_vmap0_month08_000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29869" t="37777" r="35621" b="37778"/>
              <a:stretch>
                <a:fillRect/>
              </a:stretch>
            </p:blipFill>
          </mc:Choice>
          <mc:Fallback>
            <p:blipFill>
              <a:blip r:embed="rId5"/>
              <a:srcRect l="29869" t="37777" r="35621" b="37778"/>
              <a:stretch>
                <a:fillRect/>
              </a:stretch>
            </p:blipFill>
          </mc:Fallback>
        </mc:AlternateContent>
        <p:spPr>
          <a:xfrm>
            <a:off x="3525982" y="3429000"/>
            <a:ext cx="2493818" cy="2286000"/>
          </a:xfrm>
          <a:prstGeom prst="rect">
            <a:avLst/>
          </a:prstGeom>
        </p:spPr>
      </p:pic>
      <p:pic>
        <p:nvPicPr>
          <p:cNvPr id="10" name="Picture 9" descr="aice_vmap0_month08_000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29869" t="61408" r="35621" b="13333"/>
              <a:stretch>
                <a:fillRect/>
              </a:stretch>
            </p:blipFill>
          </mc:Choice>
          <mc:Fallback>
            <p:blipFill>
              <a:blip r:embed="rId5"/>
              <a:srcRect l="29869" t="61408" r="35621" b="13333"/>
              <a:stretch>
                <a:fillRect/>
              </a:stretch>
            </p:blipFill>
          </mc:Fallback>
        </mc:AlternateContent>
        <p:spPr>
          <a:xfrm>
            <a:off x="6040582" y="3429000"/>
            <a:ext cx="2493818" cy="2362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788" y="2209800"/>
            <a:ext cx="1063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Year 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200" y="4267200"/>
            <a:ext cx="1063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Year 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71600" y="5791200"/>
            <a:ext cx="1460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sto MT"/>
                <a:cs typeface="Calisto MT"/>
              </a:rPr>
              <a:t>Thick Ice</a:t>
            </a:r>
          </a:p>
          <a:p>
            <a:r>
              <a:rPr lang="en-US" dirty="0" smtClean="0">
                <a:latin typeface="Calisto MT"/>
                <a:cs typeface="Calisto MT"/>
              </a:rPr>
              <a:t>Ensemble</a:t>
            </a:r>
            <a:endParaRPr lang="en-US" dirty="0">
              <a:latin typeface="Calisto MT"/>
              <a:cs typeface="Calisto M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9516" y="5715000"/>
            <a:ext cx="1460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sto MT"/>
                <a:cs typeface="Calisto MT"/>
              </a:rPr>
              <a:t>Thin Ice</a:t>
            </a:r>
          </a:p>
          <a:p>
            <a:pPr algn="ctr"/>
            <a:r>
              <a:rPr lang="en-US" dirty="0" smtClean="0">
                <a:latin typeface="Calisto MT"/>
                <a:cs typeface="Calisto MT"/>
              </a:rPr>
              <a:t>Ensemble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76718" y="5719227"/>
            <a:ext cx="18044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sto MT"/>
                <a:cs typeface="Calisto MT"/>
              </a:rPr>
              <a:t>Thinnest Ice</a:t>
            </a:r>
          </a:p>
          <a:p>
            <a:pPr algn="ctr"/>
            <a:r>
              <a:rPr lang="en-US" dirty="0" smtClean="0">
                <a:latin typeface="Calisto MT"/>
                <a:cs typeface="Calisto MT"/>
              </a:rPr>
              <a:t>Ensemble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05000" y="182433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sto MT"/>
                <a:cs typeface="Calisto MT"/>
              </a:rPr>
              <a:t>Too thick to vary</a:t>
            </a:r>
            <a:endParaRPr lang="en-US" sz="1200" dirty="0">
              <a:latin typeface="Calisto MT"/>
              <a:cs typeface="Calisto M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" y="41148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sto MT"/>
                <a:cs typeface="Calisto MT"/>
              </a:rPr>
              <a:t>Too thick to vary</a:t>
            </a:r>
            <a:endParaRPr lang="en-US" sz="1200" dirty="0">
              <a:latin typeface="Calisto MT"/>
              <a:cs typeface="Calisto MT"/>
            </a:endParaRPr>
          </a:p>
        </p:txBody>
      </p:sp>
      <p:sp>
        <p:nvSpPr>
          <p:cNvPr id="18" name="TextBox 17"/>
          <p:cNvSpPr txBox="1"/>
          <p:nvPr/>
        </p:nvSpPr>
        <p:spPr>
          <a:xfrm rot="20688405">
            <a:off x="4376454" y="1778913"/>
            <a:ext cx="76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8000"/>
                </a:solidFill>
                <a:latin typeface="Calisto MT"/>
                <a:cs typeface="Calisto MT"/>
              </a:rPr>
              <a:t>Too thick to vary</a:t>
            </a:r>
            <a:endParaRPr lang="en-US" sz="1100" dirty="0">
              <a:solidFill>
                <a:srgbClr val="008000"/>
              </a:solidFill>
              <a:latin typeface="Calisto MT"/>
              <a:cs typeface="Calisto M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33800" y="1245513"/>
            <a:ext cx="76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8000"/>
                </a:solidFill>
                <a:latin typeface="Calisto MT"/>
                <a:cs typeface="Calisto MT"/>
              </a:rPr>
              <a:t>Too thin to vary</a:t>
            </a:r>
            <a:endParaRPr lang="en-US" sz="1100" dirty="0">
              <a:solidFill>
                <a:srgbClr val="008000"/>
              </a:solidFill>
              <a:latin typeface="Calisto MT"/>
              <a:cs typeface="Calisto MT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4267200" y="1447800"/>
            <a:ext cx="3048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 rot="20688405">
            <a:off x="6814854" y="1768721"/>
            <a:ext cx="76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Calisto MT"/>
                <a:cs typeface="Calisto MT"/>
              </a:rPr>
              <a:t>Too thick to vary</a:t>
            </a:r>
            <a:endParaRPr lang="en-US" sz="1100" dirty="0">
              <a:solidFill>
                <a:srgbClr val="FF0000"/>
              </a:solidFill>
              <a:latin typeface="Calisto MT"/>
              <a:cs typeface="Calisto M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43800" y="1143000"/>
            <a:ext cx="76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Calisto MT"/>
                <a:cs typeface="Calisto MT"/>
              </a:rPr>
              <a:t>Too thin to vary</a:t>
            </a:r>
            <a:endParaRPr lang="en-US" sz="1100" dirty="0">
              <a:solidFill>
                <a:srgbClr val="FF0000"/>
              </a:solidFill>
              <a:latin typeface="Calisto MT"/>
              <a:cs typeface="Calisto MT"/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rot="10800000" flipV="1">
            <a:off x="7239000" y="1371600"/>
            <a:ext cx="3810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Calisto MT"/>
                <a:cs typeface="Calisto MT"/>
              </a:rPr>
              <a:t>Outline</a:t>
            </a:r>
            <a:endParaRPr lang="en-US" dirty="0">
              <a:latin typeface="Calisto MT"/>
              <a:cs typeface="Calisto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458200" cy="4114800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sto MT"/>
                <a:cs typeface="Calisto MT"/>
              </a:rPr>
              <a:t>Background</a:t>
            </a:r>
          </a:p>
          <a:p>
            <a:r>
              <a:rPr lang="en-US" dirty="0" smtClean="0">
                <a:solidFill>
                  <a:srgbClr val="7F7F7F"/>
                </a:solidFill>
                <a:latin typeface="Calisto MT"/>
                <a:cs typeface="Calisto MT"/>
              </a:rPr>
              <a:t>Using climate models to assess Arctic sea ice predictability on seasonal to </a:t>
            </a:r>
            <a:r>
              <a:rPr lang="en-US" dirty="0" err="1" smtClean="0">
                <a:solidFill>
                  <a:srgbClr val="7F7F7F"/>
                </a:solidFill>
                <a:latin typeface="Calisto MT"/>
                <a:cs typeface="Calisto MT"/>
              </a:rPr>
              <a:t>interannual</a:t>
            </a:r>
            <a:r>
              <a:rPr lang="en-US" dirty="0" smtClean="0">
                <a:solidFill>
                  <a:srgbClr val="7F7F7F"/>
                </a:solidFill>
                <a:latin typeface="Calisto MT"/>
                <a:cs typeface="Calisto MT"/>
              </a:rPr>
              <a:t> timescales</a:t>
            </a:r>
          </a:p>
          <a:p>
            <a:r>
              <a:rPr lang="en-US" dirty="0" smtClean="0">
                <a:latin typeface="Calisto MT"/>
                <a:cs typeface="Calisto MT"/>
              </a:rPr>
              <a:t>Thoughts on building a forecasting system</a:t>
            </a:r>
          </a:p>
          <a:p>
            <a:r>
              <a:rPr lang="en-US" dirty="0" smtClean="0">
                <a:solidFill>
                  <a:srgbClr val="7F7F7F"/>
                </a:solidFill>
                <a:latin typeface="Calisto MT"/>
                <a:cs typeface="Calisto MT"/>
              </a:rPr>
              <a:t>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Calisto MT"/>
                <a:cs typeface="Calisto MT"/>
              </a:rPr>
              <a:t>Outline</a:t>
            </a:r>
            <a:endParaRPr lang="en-US" dirty="0">
              <a:latin typeface="Calisto MT"/>
              <a:cs typeface="Calisto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458200" cy="4114800"/>
          </a:xfrm>
        </p:spPr>
        <p:txBody>
          <a:bodyPr/>
          <a:lstStyle/>
          <a:p>
            <a:r>
              <a:rPr lang="en-US" dirty="0" smtClean="0">
                <a:latin typeface="Calisto MT"/>
                <a:cs typeface="Calisto MT"/>
              </a:rPr>
              <a:t>Background</a:t>
            </a:r>
          </a:p>
          <a:p>
            <a:r>
              <a:rPr lang="en-US" dirty="0" smtClean="0">
                <a:solidFill>
                  <a:srgbClr val="7F7F7F"/>
                </a:solidFill>
                <a:latin typeface="Calisto MT"/>
                <a:cs typeface="Calisto MT"/>
              </a:rPr>
              <a:t>Using climate models to assess Arctic sea ice predictability on seasonal to </a:t>
            </a:r>
            <a:r>
              <a:rPr lang="en-US" dirty="0" err="1" smtClean="0">
                <a:solidFill>
                  <a:srgbClr val="7F7F7F"/>
                </a:solidFill>
                <a:latin typeface="Calisto MT"/>
                <a:cs typeface="Calisto MT"/>
              </a:rPr>
              <a:t>interannual</a:t>
            </a:r>
            <a:r>
              <a:rPr lang="en-US" dirty="0" smtClean="0">
                <a:solidFill>
                  <a:srgbClr val="7F7F7F"/>
                </a:solidFill>
                <a:latin typeface="Calisto MT"/>
                <a:cs typeface="Calisto MT"/>
              </a:rPr>
              <a:t> timescales</a:t>
            </a:r>
          </a:p>
          <a:p>
            <a:r>
              <a:rPr lang="en-US" dirty="0" smtClean="0">
                <a:solidFill>
                  <a:srgbClr val="7F7F7F"/>
                </a:solidFill>
                <a:latin typeface="Calisto MT"/>
                <a:cs typeface="Calisto MT"/>
              </a:rPr>
              <a:t>Thoughts on building a forecasting system</a:t>
            </a:r>
          </a:p>
          <a:p>
            <a:r>
              <a:rPr lang="en-US" dirty="0" smtClean="0">
                <a:solidFill>
                  <a:srgbClr val="7F7F7F"/>
                </a:solidFill>
                <a:latin typeface="Calisto MT"/>
                <a:cs typeface="Calisto MT"/>
              </a:rPr>
              <a:t>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kinte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t="9851" b="4275"/>
              <a:stretch>
                <a:fillRect/>
              </a:stretch>
            </p:blipFill>
          </mc:Choice>
          <mc:Fallback>
            <p:blipFill>
              <a:blip r:embed="rId3"/>
              <a:srcRect t="9851" b="4275"/>
              <a:stretch>
                <a:fillRect/>
              </a:stretch>
            </p:blipFill>
          </mc:Fallback>
        </mc:AlternateContent>
        <p:spPr>
          <a:xfrm>
            <a:off x="0" y="304800"/>
            <a:ext cx="9118600" cy="586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0473" y="6396335"/>
            <a:ext cx="3628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sto MT"/>
                <a:cs typeface="Calisto MT"/>
              </a:rPr>
              <a:t>(From Jim </a:t>
            </a:r>
            <a:r>
              <a:rPr lang="en-US" dirty="0" err="1" smtClean="0">
                <a:latin typeface="Calisto MT"/>
                <a:cs typeface="Calisto MT"/>
              </a:rPr>
              <a:t>Kinter</a:t>
            </a:r>
            <a:r>
              <a:rPr lang="en-US" dirty="0" smtClean="0">
                <a:latin typeface="Calisto MT"/>
                <a:cs typeface="Calisto MT"/>
              </a:rPr>
              <a:t>, COLA)</a:t>
            </a:r>
            <a:endParaRPr lang="en-US" dirty="0"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t="9004"/>
          <a:stretch>
            <a:fillRect/>
          </a:stretch>
        </p:blipFill>
        <p:spPr bwMode="auto">
          <a:xfrm>
            <a:off x="1" y="995065"/>
            <a:ext cx="6781800" cy="491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95600" y="681335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Arctic ASO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033" y="0"/>
            <a:ext cx="8774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Sea ice extent – Initialized decadal forecasts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19294" t="12312" r="54645" b="77337"/>
          <a:stretch>
            <a:fillRect/>
          </a:stretch>
        </p:blipFill>
        <p:spPr bwMode="auto">
          <a:xfrm>
            <a:off x="1079333" y="3641134"/>
            <a:ext cx="3288431" cy="9896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943600" y="5467290"/>
            <a:ext cx="2843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(Courtesy of </a:t>
            </a:r>
            <a:r>
              <a:rPr lang="en-US" sz="2000" dirty="0" err="1" smtClean="0"/>
              <a:t>Haiyan</a:t>
            </a:r>
            <a:r>
              <a:rPr lang="en-US" sz="2000" dirty="0" smtClean="0"/>
              <a:t> </a:t>
            </a:r>
            <a:r>
              <a:rPr lang="en-US" sz="2000" dirty="0" err="1" smtClean="0"/>
              <a:t>Teng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00" y="850880"/>
            <a:ext cx="2209800" cy="341632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sto MT"/>
                <a:cs typeface="Calisto MT"/>
              </a:rPr>
              <a:t>CCSM4</a:t>
            </a:r>
          </a:p>
          <a:p>
            <a:pPr algn="ctr"/>
            <a:r>
              <a:rPr lang="en-US" dirty="0" smtClean="0">
                <a:latin typeface="Calisto MT"/>
                <a:cs typeface="Calisto MT"/>
              </a:rPr>
              <a:t>Fully coupled</a:t>
            </a:r>
          </a:p>
          <a:p>
            <a:pPr algn="ctr"/>
            <a:r>
              <a:rPr lang="en-US" dirty="0" smtClean="0">
                <a:latin typeface="Calisto MT"/>
                <a:cs typeface="Calisto MT"/>
              </a:rPr>
              <a:t>~1-degree</a:t>
            </a:r>
          </a:p>
          <a:p>
            <a:pPr algn="ctr"/>
            <a:r>
              <a:rPr lang="en-US" sz="2400" dirty="0" smtClean="0">
                <a:latin typeface="Calisto MT"/>
                <a:cs typeface="Calisto MT"/>
              </a:rPr>
              <a:t>initialized with T/S/</a:t>
            </a:r>
            <a:r>
              <a:rPr lang="en-US" sz="2400" dirty="0" err="1" smtClean="0">
                <a:latin typeface="Calisto MT"/>
                <a:cs typeface="Calisto MT"/>
              </a:rPr>
              <a:t>atm</a:t>
            </a:r>
            <a:r>
              <a:rPr lang="en-US" sz="2400" dirty="0" smtClean="0">
                <a:latin typeface="Calisto MT"/>
                <a:cs typeface="Calisto MT"/>
              </a:rPr>
              <a:t> info</a:t>
            </a:r>
          </a:p>
          <a:p>
            <a:pPr algn="ctr"/>
            <a:endParaRPr lang="en-US" sz="2400" dirty="0" smtClean="0">
              <a:latin typeface="Calisto MT"/>
              <a:cs typeface="Calisto MT"/>
            </a:endParaRPr>
          </a:p>
          <a:p>
            <a:pPr algn="ctr"/>
            <a:r>
              <a:rPr lang="en-US" sz="2400" dirty="0" smtClean="0">
                <a:latin typeface="Calisto MT"/>
                <a:cs typeface="Calisto MT"/>
              </a:rPr>
              <a:t>Considerable drift after initialization</a:t>
            </a:r>
            <a:endParaRPr lang="en-US" sz="2400" dirty="0">
              <a:latin typeface="Calisto MT"/>
              <a:cs typeface="Calisto M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0" y="1223665"/>
            <a:ext cx="1312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Calisto MT"/>
                <a:cs typeface="Calisto MT"/>
              </a:rPr>
              <a:t>Decadal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Calisto MT"/>
                <a:cs typeface="Calisto MT"/>
              </a:rPr>
              <a:t>forecasts</a:t>
            </a:r>
            <a:endParaRPr lang="en-US" dirty="0">
              <a:solidFill>
                <a:srgbClr val="FF0000"/>
              </a:solidFill>
              <a:latin typeface="Calisto MT"/>
              <a:cs typeface="Calisto MT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rot="10800000" flipV="1">
            <a:off x="4876800" y="1452265"/>
            <a:ext cx="4572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8" idx="2"/>
          </p:cNvCxnSpPr>
          <p:nvPr/>
        </p:nvCxnSpPr>
        <p:spPr bwMode="auto">
          <a:xfrm rot="5400000">
            <a:off x="5544307" y="1996756"/>
            <a:ext cx="388203" cy="5040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rot="10800000">
            <a:off x="4648200" y="4286310"/>
            <a:ext cx="38100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572000" y="4495800"/>
            <a:ext cx="1933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Calisto MT"/>
                <a:cs typeface="Calisto MT"/>
              </a:rPr>
              <a:t>HadISST</a:t>
            </a:r>
            <a:r>
              <a:rPr lang="en-US" sz="2000" dirty="0" smtClean="0">
                <a:latin typeface="Calisto MT"/>
                <a:cs typeface="Calisto MT"/>
              </a:rPr>
              <a:t> (</a:t>
            </a:r>
            <a:r>
              <a:rPr lang="en-US" sz="2000" dirty="0" err="1" smtClean="0">
                <a:latin typeface="Calisto MT"/>
                <a:cs typeface="Calisto MT"/>
              </a:rPr>
              <a:t>Obs</a:t>
            </a:r>
            <a:r>
              <a:rPr lang="en-US" sz="2000" dirty="0" smtClean="0">
                <a:latin typeface="Calisto MT"/>
                <a:cs typeface="Calisto MT"/>
              </a:rPr>
              <a:t>)</a:t>
            </a:r>
            <a:endParaRPr lang="en-US" sz="2000" dirty="0">
              <a:latin typeface="Calisto MT"/>
              <a:cs typeface="Calisto MT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rot="10800000">
            <a:off x="6324600" y="4191000"/>
            <a:ext cx="68580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6705600" y="44196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8000"/>
                </a:solidFill>
                <a:latin typeface="Calisto MT"/>
                <a:cs typeface="Calisto MT"/>
              </a:rPr>
              <a:t>CCSM4</a:t>
            </a:r>
          </a:p>
          <a:p>
            <a:pPr algn="ctr"/>
            <a:r>
              <a:rPr lang="en-US" sz="1800" dirty="0" smtClean="0">
                <a:solidFill>
                  <a:srgbClr val="008000"/>
                </a:solidFill>
                <a:latin typeface="Calisto MT"/>
                <a:cs typeface="Calisto MT"/>
              </a:rPr>
              <a:t>Non-initialized runs</a:t>
            </a:r>
            <a:endParaRPr lang="en-US" sz="1800" dirty="0">
              <a:solidFill>
                <a:srgbClr val="008000"/>
              </a:solidFill>
              <a:latin typeface="Calisto MT"/>
              <a:cs typeface="Calisto M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6019800"/>
            <a:ext cx="9144000" cy="830997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sto MT"/>
                <a:cs typeface="Calisto MT"/>
              </a:rPr>
              <a:t>Recent papers do suggest some forecast skill in initialized predictions; Much of this comes from the trend.</a:t>
            </a:r>
            <a:endParaRPr lang="en-US" dirty="0"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sz="3200" u="sng" dirty="0" smtClean="0">
                <a:latin typeface="Calisto MT"/>
                <a:cs typeface="Calisto MT"/>
              </a:rPr>
              <a:t>Importance of atmospheric coupling</a:t>
            </a:r>
            <a:endParaRPr lang="en-US" sz="3200" u="sng" dirty="0">
              <a:latin typeface="Calisto MT"/>
              <a:cs typeface="Calisto M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524000"/>
            <a:ext cx="2749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sto MT"/>
                <a:cs typeface="Calisto MT"/>
              </a:rPr>
              <a:t>September Ice Area</a:t>
            </a:r>
            <a:endParaRPr lang="en-US" dirty="0">
              <a:latin typeface="Calisto MT"/>
              <a:cs typeface="Calisto M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1126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sto MT"/>
                <a:cs typeface="Calisto MT"/>
              </a:rPr>
              <a:t>Exhibit ice area anomalies very similar to the forcing year regardless of their initial conditions</a:t>
            </a:r>
            <a:endParaRPr lang="en-US" dirty="0">
              <a:latin typeface="Calisto MT"/>
              <a:cs typeface="Calisto M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6027003"/>
            <a:ext cx="8567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sto MT"/>
                <a:cs typeface="Calisto MT"/>
              </a:rPr>
              <a:t>Correlation of forcing year anomaly and “forecasted” ice area:</a:t>
            </a:r>
          </a:p>
          <a:p>
            <a:r>
              <a:rPr lang="en-US" dirty="0" smtClean="0">
                <a:latin typeface="Calisto MT"/>
                <a:cs typeface="Calisto MT"/>
              </a:rPr>
              <a:t>R=0.65 for September; R=0.97 for March</a:t>
            </a:r>
            <a:endParaRPr lang="en-US" dirty="0">
              <a:latin typeface="Calisto MT"/>
              <a:cs typeface="Calisto M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81600" y="1524000"/>
            <a:ext cx="2254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sto MT"/>
                <a:cs typeface="Calisto MT"/>
              </a:rPr>
              <a:t>March Ice Area</a:t>
            </a:r>
            <a:endParaRPr lang="en-US" dirty="0">
              <a:latin typeface="Calisto MT"/>
              <a:cs typeface="Calisto MT"/>
            </a:endParaRPr>
          </a:p>
        </p:txBody>
      </p:sp>
      <p:pic>
        <p:nvPicPr>
          <p:cNvPr id="14" name="Picture 13" descr="ai_forecast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15490" t="52186" r="18366" b="15555"/>
              <a:stretch>
                <a:fillRect/>
              </a:stretch>
            </p:blipFill>
          </mc:Choice>
          <mc:Fallback>
            <p:blipFill>
              <a:blip r:embed="rId3"/>
              <a:srcRect l="15490" t="52186" r="18366" b="15555"/>
              <a:stretch>
                <a:fillRect/>
              </a:stretch>
            </p:blipFill>
          </mc:Fallback>
        </mc:AlternateContent>
        <p:spPr>
          <a:xfrm>
            <a:off x="0" y="1991139"/>
            <a:ext cx="4572000" cy="288566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5" name="Picture 14" descr="ai_forecast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15490" t="15556" r="18366" b="51703"/>
              <a:stretch>
                <a:fillRect/>
              </a:stretch>
            </p:blipFill>
          </mc:Choice>
          <mc:Fallback>
            <p:blipFill>
              <a:blip r:embed="rId3"/>
              <a:srcRect l="15490" t="15556" r="18366" b="51703"/>
              <a:stretch>
                <a:fillRect/>
              </a:stretch>
            </p:blipFill>
          </mc:Fallback>
        </mc:AlternateContent>
        <p:spPr>
          <a:xfrm>
            <a:off x="0" y="1981200"/>
            <a:ext cx="4572000" cy="292873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6" name="Picture 15" descr="ai_forecast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14052" t="15556" r="18366" b="51000"/>
              <a:stretch>
                <a:fillRect/>
              </a:stretch>
            </p:blipFill>
          </mc:Choice>
          <mc:Fallback>
            <p:blipFill>
              <a:blip r:embed="rId5"/>
              <a:srcRect l="14052" t="15556" r="18366" b="51000"/>
              <a:stretch>
                <a:fillRect/>
              </a:stretch>
            </p:blipFill>
          </mc:Fallback>
        </mc:AlternateContent>
        <p:spPr>
          <a:xfrm>
            <a:off x="4572000" y="1948774"/>
            <a:ext cx="4572000" cy="292802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7" name="Picture 16" descr="ai_forecast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14052" t="52112" r="18366" b="14444"/>
              <a:stretch>
                <a:fillRect/>
              </a:stretch>
            </p:blipFill>
          </mc:Choice>
          <mc:Fallback>
            <p:blipFill>
              <a:blip r:embed="rId5"/>
              <a:srcRect l="14052" t="52112" r="18366" b="14444"/>
              <a:stretch>
                <a:fillRect/>
              </a:stretch>
            </p:blipFill>
          </mc:Fallback>
        </mc:AlternateContent>
        <p:spPr>
          <a:xfrm>
            <a:off x="4572000" y="1981200"/>
            <a:ext cx="4572000" cy="292802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" name="TextBox 10"/>
          <p:cNvSpPr txBox="1"/>
          <p:nvPr/>
        </p:nvSpPr>
        <p:spPr>
          <a:xfrm>
            <a:off x="312134" y="609600"/>
            <a:ext cx="851973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sto MT"/>
                <a:cs typeface="Calisto MT"/>
              </a:rPr>
              <a:t>Simulations driven with prescribed atmospheric conditions (from climate model – </a:t>
            </a:r>
            <a:r>
              <a:rPr lang="en-US" dirty="0" err="1" smtClean="0">
                <a:latin typeface="Calisto MT"/>
                <a:cs typeface="Calisto MT"/>
              </a:rPr>
              <a:t>atm</a:t>
            </a:r>
            <a:r>
              <a:rPr lang="en-US" dirty="0" smtClean="0">
                <a:latin typeface="Calisto MT"/>
                <a:cs typeface="Calisto MT"/>
              </a:rPr>
              <a:t> forcing compatible with model state)</a:t>
            </a:r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0" y="1524000"/>
            <a:ext cx="9144000" cy="3581400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ln>
            <a:noFill/>
          </a:ln>
        </p:spPr>
        <p:txBody>
          <a:bodyPr/>
          <a:lstStyle/>
          <a:p>
            <a:r>
              <a:rPr lang="en-US" sz="2800" dirty="0" smtClean="0">
                <a:latin typeface="Calisto MT"/>
                <a:cs typeface="Calisto MT"/>
              </a:rPr>
              <a:t>High-resolution simulations suggest similar inherent predictability for ice extent</a:t>
            </a:r>
            <a:endParaRPr lang="en-US" sz="2800" dirty="0">
              <a:latin typeface="Calisto MT"/>
              <a:cs typeface="Calisto MT"/>
            </a:endParaRPr>
          </a:p>
        </p:txBody>
      </p:sp>
      <p:pic>
        <p:nvPicPr>
          <p:cNvPr id="7" name="Picture 6" descr="ice_property copy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11176" t="50000" r="18366" b="14444"/>
              <a:stretch>
                <a:fillRect/>
              </a:stretch>
            </p:blipFill>
          </mc:Choice>
          <mc:Fallback>
            <p:blipFill>
              <a:blip r:embed="rId3"/>
              <a:srcRect l="11176" t="50000" r="18366" b="14444"/>
              <a:stretch>
                <a:fillRect/>
              </a:stretch>
            </p:blipFill>
          </mc:Fallback>
        </mc:AlternateContent>
        <p:spPr>
          <a:xfrm>
            <a:off x="1676400" y="2286000"/>
            <a:ext cx="5715000" cy="41987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00400" y="6324600"/>
            <a:ext cx="3506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sto MT"/>
                <a:cs typeface="Calisto MT"/>
              </a:rPr>
              <a:t>NH Ice Extent autocorrelation</a:t>
            </a:r>
            <a:endParaRPr lang="en-US" sz="2000" dirty="0">
              <a:latin typeface="Calisto MT"/>
              <a:cs typeface="Calisto M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9300" y="1066800"/>
            <a:ext cx="5105400" cy="120032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sto MT"/>
                <a:cs typeface="Calisto MT"/>
              </a:rPr>
              <a:t>CESM simulation: </a:t>
            </a:r>
          </a:p>
          <a:p>
            <a:pPr marL="227013"/>
            <a:r>
              <a:rPr lang="en-US" dirty="0" smtClean="0">
                <a:latin typeface="Calisto MT"/>
                <a:cs typeface="Calisto MT"/>
              </a:rPr>
              <a:t>0.1</a:t>
            </a:r>
            <a:r>
              <a:rPr lang="en-US" baseline="30000" dirty="0" smtClean="0">
                <a:latin typeface="Calisto MT"/>
                <a:cs typeface="Calisto MT"/>
              </a:rPr>
              <a:t>o</a:t>
            </a:r>
            <a:r>
              <a:rPr lang="en-US" dirty="0" smtClean="0">
                <a:latin typeface="Calisto MT"/>
                <a:cs typeface="Calisto MT"/>
              </a:rPr>
              <a:t> ocean/0.25</a:t>
            </a:r>
            <a:r>
              <a:rPr lang="en-US" baseline="30000" dirty="0" smtClean="0">
                <a:latin typeface="Calisto MT"/>
                <a:cs typeface="Calisto MT"/>
              </a:rPr>
              <a:t>o</a:t>
            </a:r>
            <a:r>
              <a:rPr lang="en-US" dirty="0" smtClean="0">
                <a:latin typeface="Calisto MT"/>
                <a:cs typeface="Calisto MT"/>
              </a:rPr>
              <a:t> atmosphere</a:t>
            </a:r>
          </a:p>
          <a:p>
            <a:pPr marL="227013"/>
            <a:r>
              <a:rPr lang="en-US" dirty="0" smtClean="0">
                <a:latin typeface="Calisto MT"/>
                <a:cs typeface="Calisto MT"/>
              </a:rPr>
              <a:t>62 years in length</a:t>
            </a:r>
            <a:endParaRPr lang="en-US" dirty="0"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r>
              <a:rPr lang="en-US" u="sng" dirty="0" smtClean="0">
                <a:latin typeface="Calisto MT"/>
                <a:cs typeface="Calisto MT"/>
              </a:rPr>
              <a:t>Required Initialization Information?</a:t>
            </a:r>
            <a:endParaRPr lang="en-US" u="sng" dirty="0">
              <a:latin typeface="Calisto MT"/>
              <a:cs typeface="Calisto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2971800"/>
          </a:xfrm>
        </p:spPr>
        <p:txBody>
          <a:bodyPr/>
          <a:lstStyle/>
          <a:p>
            <a:r>
              <a:rPr lang="en-US" sz="3000" dirty="0" smtClean="0">
                <a:latin typeface="Calisto MT"/>
                <a:cs typeface="Calisto MT"/>
              </a:rPr>
              <a:t>Coupled studies suggest importance of ice thickness, upper ocean heat content</a:t>
            </a:r>
          </a:p>
          <a:p>
            <a:r>
              <a:rPr lang="en-US" sz="3000" dirty="0" smtClean="0">
                <a:solidFill>
                  <a:srgbClr val="FF0000"/>
                </a:solidFill>
                <a:latin typeface="Calisto MT"/>
                <a:cs typeface="Calisto MT"/>
              </a:rPr>
              <a:t>What accuracy? spatial resolution? Etc.</a:t>
            </a:r>
          </a:p>
          <a:p>
            <a:r>
              <a:rPr lang="en-US" sz="3000" dirty="0" smtClean="0">
                <a:solidFill>
                  <a:srgbClr val="FF0000"/>
                </a:solidFill>
                <a:latin typeface="Calisto MT"/>
                <a:cs typeface="Calisto MT"/>
              </a:rPr>
              <a:t>Do other variables provide skill? Which ones? Why?</a:t>
            </a:r>
          </a:p>
          <a:p>
            <a:r>
              <a:rPr lang="en-US" sz="3000" dirty="0" smtClean="0">
                <a:solidFill>
                  <a:srgbClr val="FF0000"/>
                </a:solidFill>
                <a:latin typeface="Calisto MT"/>
                <a:cs typeface="Calisto MT"/>
              </a:rPr>
              <a:t>What assimilation techniques (anomaly, state)?</a:t>
            </a:r>
            <a:endParaRPr lang="en-US" sz="3000" dirty="0">
              <a:solidFill>
                <a:srgbClr val="FF0000"/>
              </a:solidFill>
              <a:latin typeface="Calisto MT"/>
              <a:cs typeface="Calisto M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4267200"/>
            <a:ext cx="9144000" cy="2133600"/>
            <a:chOff x="0" y="4267200"/>
            <a:chExt cx="9144000" cy="2133600"/>
          </a:xfrm>
        </p:grpSpPr>
        <p:sp>
          <p:nvSpPr>
            <p:cNvPr id="4" name="Title 1"/>
            <p:cNvSpPr txBox="1">
              <a:spLocks/>
            </p:cNvSpPr>
            <p:nvPr/>
          </p:nvSpPr>
          <p:spPr bwMode="auto">
            <a:xfrm>
              <a:off x="152400" y="4267200"/>
              <a:ext cx="8991600" cy="834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sng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sto MT"/>
                  <a:ea typeface="+mj-ea"/>
                  <a:cs typeface="Calisto MT"/>
                </a:rPr>
                <a:t>What model complexity needed?</a:t>
              </a:r>
              <a:endParaRPr kumimoji="0" lang="en-US" sz="4400" b="0" i="0" u="sng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sto MT"/>
                <a:ea typeface="+mj-ea"/>
                <a:cs typeface="Calisto MT"/>
              </a:endParaRPr>
            </a:p>
          </p:txBody>
        </p:sp>
        <p:sp>
          <p:nvSpPr>
            <p:cNvPr id="6" name="Content Placeholder 2"/>
            <p:cNvSpPr txBox="1">
              <a:spLocks/>
            </p:cNvSpPr>
            <p:nvPr/>
          </p:nvSpPr>
          <p:spPr bwMode="auto">
            <a:xfrm>
              <a:off x="0" y="5181600"/>
              <a:ext cx="91440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3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sto MT"/>
                  <a:ea typeface="+mn-ea"/>
                  <a:cs typeface="Calisto MT"/>
                </a:rPr>
                <a:t>Some coupled interactions should be represented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3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sto MT"/>
                  <a:ea typeface="+mn-ea"/>
                  <a:cs typeface="Calisto MT"/>
                </a:rPr>
                <a:t>Necessary to include a full depth ocean? Wave interactions? Resolution?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 smtClean="0">
                <a:latin typeface="Calisto MT"/>
                <a:cs typeface="Calisto MT"/>
              </a:rPr>
              <a:t>Summary/Conclusions</a:t>
            </a:r>
            <a:endParaRPr lang="en-US" dirty="0">
              <a:latin typeface="Calisto MT"/>
              <a:cs typeface="Calisto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991600" cy="5943600"/>
          </a:xfrm>
          <a:blipFill rotWithShape="1">
            <a:blip r:embed="rId2"/>
            <a:tile tx="0" ty="0" sx="100000" sy="100000" flip="none" algn="tl"/>
          </a:blipFill>
        </p:spPr>
        <p:txBody>
          <a:bodyPr/>
          <a:lstStyle/>
          <a:p>
            <a:pPr marL="174625" indent="-174625">
              <a:spcAft>
                <a:spcPts val="1800"/>
              </a:spcAft>
            </a:pPr>
            <a:r>
              <a:rPr lang="en-US" sz="2800" dirty="0" smtClean="0">
                <a:latin typeface="Calisto MT"/>
                <a:cs typeface="Calisto MT"/>
              </a:rPr>
              <a:t>Predictability of Arctic sea ice important for marine access and planning (on multiple timescales)</a:t>
            </a:r>
          </a:p>
          <a:p>
            <a:pPr marL="174625" indent="-174625">
              <a:spcAft>
                <a:spcPts val="600"/>
              </a:spcAft>
            </a:pPr>
            <a:r>
              <a:rPr lang="en-US" sz="2800" dirty="0" smtClean="0">
                <a:latin typeface="Calisto MT"/>
                <a:cs typeface="Calisto MT"/>
              </a:rPr>
              <a:t>Ice area inherent predictability in winter and summer for 2 yrs – ocean heat content and ice thickness memory</a:t>
            </a:r>
          </a:p>
          <a:p>
            <a:pPr marL="574675" lvl="1" indent="-174625">
              <a:spcAft>
                <a:spcPts val="600"/>
              </a:spcAft>
            </a:pPr>
            <a:r>
              <a:rPr lang="en-US" dirty="0" smtClean="0">
                <a:latin typeface="Calisto MT"/>
                <a:cs typeface="Calisto MT"/>
              </a:rPr>
              <a:t> </a:t>
            </a:r>
            <a:r>
              <a:rPr lang="en-US" sz="2400" dirty="0" smtClean="0">
                <a:latin typeface="Calisto MT"/>
                <a:cs typeface="Calisto MT"/>
              </a:rPr>
              <a:t>Less predictable in thinner ice regime</a:t>
            </a:r>
          </a:p>
          <a:p>
            <a:pPr marL="574675" lvl="1" indent="-174625">
              <a:spcAft>
                <a:spcPts val="1800"/>
              </a:spcAft>
            </a:pPr>
            <a:r>
              <a:rPr lang="en-US" sz="2400" dirty="0" smtClean="0">
                <a:latin typeface="Calisto MT"/>
                <a:cs typeface="Calisto MT"/>
              </a:rPr>
              <a:t> Note that the predictability that can actually be realized is less and dependent on observational network, etc.</a:t>
            </a:r>
          </a:p>
          <a:p>
            <a:pPr marL="174625" indent="-174625">
              <a:spcAft>
                <a:spcPts val="1800"/>
              </a:spcAft>
            </a:pPr>
            <a:r>
              <a:rPr lang="en-US" sz="2800" dirty="0" smtClean="0">
                <a:latin typeface="Calisto MT"/>
                <a:cs typeface="Calisto MT"/>
              </a:rPr>
              <a:t>Requirements for a forecasting system remain unclear – model complexity, model resolution, initialization data, necessary ensemble size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larbear_sealhole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Calisto MT"/>
                <a:cs typeface="Calisto MT"/>
              </a:rPr>
              <a:t>Questions?</a:t>
            </a:r>
            <a:endParaRPr lang="en-US" dirty="0"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 smtClean="0">
                <a:latin typeface="Calisto MT"/>
                <a:cs typeface="Calisto MT"/>
              </a:rPr>
              <a:t>References</a:t>
            </a:r>
            <a:endParaRPr lang="en-US" dirty="0">
              <a:latin typeface="Calisto MT"/>
              <a:cs typeface="Calisto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600" dirty="0" smtClean="0">
                <a:latin typeface="Calisto MT"/>
                <a:cs typeface="Calisto MT"/>
              </a:rPr>
              <a:t>Blanchard-</a:t>
            </a:r>
            <a:r>
              <a:rPr lang="en-US" sz="1600" dirty="0" err="1" smtClean="0">
                <a:latin typeface="Calisto MT"/>
                <a:cs typeface="Calisto MT"/>
              </a:rPr>
              <a:t>Wrigglesworth</a:t>
            </a:r>
            <a:r>
              <a:rPr lang="en-US" sz="1600" dirty="0" smtClean="0">
                <a:latin typeface="Calisto MT"/>
                <a:cs typeface="Calisto MT"/>
              </a:rPr>
              <a:t>, E., K. </a:t>
            </a:r>
            <a:r>
              <a:rPr lang="en-US" sz="1600" dirty="0" err="1" smtClean="0">
                <a:latin typeface="Calisto MT"/>
                <a:cs typeface="Calisto MT"/>
              </a:rPr>
              <a:t>Armour</a:t>
            </a:r>
            <a:r>
              <a:rPr lang="en-US" sz="1600" dirty="0" smtClean="0">
                <a:latin typeface="Calisto MT"/>
                <a:cs typeface="Calisto MT"/>
              </a:rPr>
              <a:t>, C. M. </a:t>
            </a:r>
            <a:r>
              <a:rPr lang="en-US" sz="1600" dirty="0" err="1" smtClean="0">
                <a:latin typeface="Calisto MT"/>
                <a:cs typeface="Calisto MT"/>
              </a:rPr>
              <a:t>Bitz</a:t>
            </a:r>
            <a:r>
              <a:rPr lang="en-US" sz="1600" dirty="0" smtClean="0">
                <a:latin typeface="Calisto MT"/>
                <a:cs typeface="Calisto MT"/>
              </a:rPr>
              <a:t>, and E. </a:t>
            </a:r>
            <a:r>
              <a:rPr lang="en-US" sz="1600" dirty="0" err="1" smtClean="0">
                <a:latin typeface="Calisto MT"/>
                <a:cs typeface="Calisto MT"/>
              </a:rPr>
              <a:t>deWeaver</a:t>
            </a:r>
            <a:r>
              <a:rPr lang="en-US" sz="1600" dirty="0" smtClean="0">
                <a:latin typeface="Calisto MT"/>
                <a:cs typeface="Calisto MT"/>
              </a:rPr>
              <a:t>: Persistence and inherent predictability of Arctic sea ice in a GCM ensemble and observations. J. Climate, 2011</a:t>
            </a:r>
          </a:p>
          <a:p>
            <a:pPr>
              <a:spcAft>
                <a:spcPts val="600"/>
              </a:spcAft>
            </a:pPr>
            <a:r>
              <a:rPr lang="en-US" sz="1600" dirty="0" err="1" smtClean="0">
                <a:latin typeface="Calisto MT"/>
                <a:cs typeface="Calisto MT"/>
              </a:rPr>
              <a:t>Branstator</a:t>
            </a:r>
            <a:r>
              <a:rPr lang="en-US" sz="1600" dirty="0" smtClean="0">
                <a:latin typeface="Calisto MT"/>
                <a:cs typeface="Calisto MT"/>
              </a:rPr>
              <a:t>, G., and H. </a:t>
            </a:r>
            <a:r>
              <a:rPr lang="en-US" sz="1600" dirty="0" err="1" smtClean="0">
                <a:latin typeface="Calisto MT"/>
                <a:cs typeface="Calisto MT"/>
              </a:rPr>
              <a:t>Teng</a:t>
            </a:r>
            <a:r>
              <a:rPr lang="en-US" sz="1600" dirty="0" smtClean="0">
                <a:latin typeface="Calisto MT"/>
                <a:cs typeface="Calisto MT"/>
              </a:rPr>
              <a:t>: Two limits of initial-value decadal predictability in a CGCM. J. Climate, 2010.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Calisto MT"/>
                <a:cs typeface="Calisto MT"/>
              </a:rPr>
              <a:t>Holland, M.M., and J. </a:t>
            </a:r>
            <a:r>
              <a:rPr lang="en-US" sz="1600" dirty="0" err="1" smtClean="0">
                <a:latin typeface="Calisto MT"/>
                <a:cs typeface="Calisto MT"/>
              </a:rPr>
              <a:t>Stroeve</a:t>
            </a:r>
            <a:r>
              <a:rPr lang="en-US" sz="1600" dirty="0" smtClean="0">
                <a:latin typeface="Calisto MT"/>
                <a:cs typeface="Calisto MT"/>
              </a:rPr>
              <a:t>: Changing seasonal sea ice predictor relationships in a changing Arctic climate. GRL, 2011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Calisto MT"/>
                <a:cs typeface="Calisto MT"/>
              </a:rPr>
              <a:t>Holland, M.M., D.A. Bailey, and S. </a:t>
            </a:r>
            <a:r>
              <a:rPr lang="en-US" sz="1600" dirty="0" err="1" smtClean="0">
                <a:latin typeface="Calisto MT"/>
                <a:cs typeface="Calisto MT"/>
              </a:rPr>
              <a:t>Vavrus</a:t>
            </a:r>
            <a:r>
              <a:rPr lang="en-US" sz="1600" dirty="0" smtClean="0">
                <a:latin typeface="Calisto MT"/>
                <a:cs typeface="Calisto MT"/>
              </a:rPr>
              <a:t>: Inherent sea ice predictability in the rapidly changing Arctic environment of the CCSM3. Climate </a:t>
            </a:r>
            <a:r>
              <a:rPr lang="en-US" sz="1600" dirty="0" err="1" smtClean="0">
                <a:latin typeface="Calisto MT"/>
                <a:cs typeface="Calisto MT"/>
              </a:rPr>
              <a:t>Dyn</a:t>
            </a:r>
            <a:r>
              <a:rPr lang="en-US" sz="1600" dirty="0" smtClean="0">
                <a:latin typeface="Calisto MT"/>
                <a:cs typeface="Calisto MT"/>
              </a:rPr>
              <a:t>., 2011.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Calisto MT"/>
                <a:cs typeface="Calisto MT"/>
              </a:rPr>
              <a:t>Kay, J.E., M.M. Holland, and A. </a:t>
            </a:r>
            <a:r>
              <a:rPr lang="en-US" sz="1600" dirty="0" err="1" smtClean="0">
                <a:latin typeface="Calisto MT"/>
                <a:cs typeface="Calisto MT"/>
              </a:rPr>
              <a:t>Jahn</a:t>
            </a:r>
            <a:r>
              <a:rPr lang="en-US" sz="1600" dirty="0" smtClean="0">
                <a:latin typeface="Calisto MT"/>
                <a:cs typeface="Calisto MT"/>
              </a:rPr>
              <a:t>: Inter-annual to </a:t>
            </a:r>
            <a:r>
              <a:rPr lang="en-US" sz="1600" dirty="0" err="1" smtClean="0">
                <a:latin typeface="Calisto MT"/>
                <a:cs typeface="Calisto MT"/>
              </a:rPr>
              <a:t>multidecadal</a:t>
            </a:r>
            <a:r>
              <a:rPr lang="en-US" sz="1600" dirty="0" smtClean="0">
                <a:latin typeface="Calisto MT"/>
                <a:cs typeface="Calisto MT"/>
              </a:rPr>
              <a:t> Arctic sea ice extent trends in a warming world. GRL, 2011.</a:t>
            </a:r>
          </a:p>
          <a:p>
            <a:pPr>
              <a:spcAft>
                <a:spcPts val="600"/>
              </a:spcAft>
            </a:pPr>
            <a:r>
              <a:rPr lang="en-US" sz="1600" dirty="0" err="1" smtClean="0">
                <a:latin typeface="Calisto MT"/>
                <a:cs typeface="Calisto MT"/>
              </a:rPr>
              <a:t>Stroeve</a:t>
            </a:r>
            <a:r>
              <a:rPr lang="en-US" sz="1600" dirty="0" smtClean="0">
                <a:latin typeface="Calisto MT"/>
                <a:cs typeface="Calisto MT"/>
              </a:rPr>
              <a:t>, J.C., et al. : Trends in arctic sea ice extent from CMIP5, CMIP3, and observations, GRL, 2012.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ept_extent_to20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04800"/>
            <a:ext cx="8945110" cy="611297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028406" y="1295400"/>
            <a:ext cx="3277394" cy="4344194"/>
            <a:chOff x="5029994" y="1181100"/>
            <a:chExt cx="3277394" cy="4344194"/>
          </a:xfrm>
        </p:grpSpPr>
        <p:cxnSp>
          <p:nvCxnSpPr>
            <p:cNvPr id="13" name="Straight Connector 12"/>
            <p:cNvCxnSpPr/>
            <p:nvPr/>
          </p:nvCxnSpPr>
          <p:spPr bwMode="auto">
            <a:xfrm rot="5400000" flipH="1" flipV="1">
              <a:off x="2858294" y="3352800"/>
              <a:ext cx="4344194" cy="79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Left Arrow 14"/>
            <p:cNvSpPr/>
            <p:nvPr/>
          </p:nvSpPr>
          <p:spPr bwMode="auto">
            <a:xfrm rot="20293889">
              <a:off x="5116230" y="2265174"/>
              <a:ext cx="533400" cy="152400"/>
            </a:xfrm>
            <a:prstGeom prst="lef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35588" y="1739324"/>
              <a:ext cx="25908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When I received my Ph.D.</a:t>
              </a:r>
            </a:p>
            <a:p>
              <a:pPr algn="ctr"/>
              <a:r>
                <a:rPr lang="en-US" sz="1600" dirty="0" smtClean="0"/>
                <a:t>6.74 million sq km</a:t>
              </a:r>
              <a:endParaRPr lang="en-US" sz="1600" dirty="0"/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 rot="5400000" flipH="1" flipV="1">
              <a:off x="6134894" y="3352006"/>
              <a:ext cx="4343400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5030788" y="4838700"/>
              <a:ext cx="25146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/>
                <a:t>Where we were Sept 2012</a:t>
              </a:r>
            </a:p>
            <a:p>
              <a:pPr algn="ctr"/>
              <a:r>
                <a:rPr lang="en-US" sz="1500" dirty="0" smtClean="0"/>
                <a:t>3.61 million sq km</a:t>
              </a:r>
              <a:endParaRPr lang="en-US" sz="1500" dirty="0"/>
            </a:p>
          </p:txBody>
        </p:sp>
        <p:sp>
          <p:nvSpPr>
            <p:cNvPr id="19" name="Right Arrow 18"/>
            <p:cNvSpPr/>
            <p:nvPr/>
          </p:nvSpPr>
          <p:spPr bwMode="auto">
            <a:xfrm rot="20935174">
              <a:off x="7554351" y="5086341"/>
              <a:ext cx="609600" cy="15240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600200" y="6396335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sto MT"/>
                <a:cs typeface="Calisto MT"/>
              </a:rPr>
              <a:t>~13% per decade linear trend</a:t>
            </a:r>
            <a:endParaRPr lang="en-US" dirty="0">
              <a:latin typeface="Calisto MT"/>
              <a:cs typeface="Calisto MT"/>
            </a:endParaRPr>
          </a:p>
        </p:txBody>
      </p:sp>
      <p:pic>
        <p:nvPicPr>
          <p:cNvPr id="11" name="Picture 10" descr="trend_ssmi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15490" t="50000" r="18366" b="14444"/>
              <a:stretch>
                <a:fillRect/>
              </a:stretch>
            </p:blipFill>
          </mc:Choice>
          <mc:Fallback>
            <p:blipFill>
              <a:blip r:embed="rId5"/>
              <a:srcRect l="15490" t="50000" r="18366" b="14444"/>
              <a:stretch>
                <a:fillRect/>
              </a:stretch>
            </p:blipFill>
          </mc:Fallback>
        </mc:AlternateContent>
        <p:spPr>
          <a:xfrm>
            <a:off x="990600" y="3200400"/>
            <a:ext cx="3505200" cy="2438400"/>
          </a:xfrm>
          <a:prstGeom prst="rect">
            <a:avLst/>
          </a:prstGeom>
          <a:solidFill>
            <a:srgbClr val="FFFFFF"/>
          </a:solidFill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pt15_1997_2012_cryotoday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9739" t="21111" r="8301" b="47778"/>
              <a:stretch>
                <a:fillRect/>
              </a:stretch>
            </p:blipFill>
          </mc:Choice>
          <mc:Fallback>
            <p:blipFill>
              <a:blip r:embed="rId3"/>
              <a:srcRect l="9739" t="21111" r="8301" b="47778"/>
              <a:stretch>
                <a:fillRect/>
              </a:stretch>
            </p:blipFill>
          </mc:Fallback>
        </mc:AlternateContent>
        <p:spPr>
          <a:xfrm>
            <a:off x="1" y="1108911"/>
            <a:ext cx="9144000" cy="44917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r>
              <a:rPr lang="en-US" dirty="0" smtClean="0">
                <a:latin typeface="Calisto MT"/>
                <a:cs typeface="Calisto MT"/>
              </a:rPr>
              <a:t>September Ice Cover</a:t>
            </a:r>
            <a:endParaRPr lang="en-US" dirty="0">
              <a:latin typeface="Calisto MT"/>
              <a:cs typeface="Calisto M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0504" y="5867400"/>
            <a:ext cx="50029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sto MT"/>
                <a:cs typeface="Calisto MT"/>
              </a:rPr>
              <a:t>From The </a:t>
            </a:r>
            <a:r>
              <a:rPr lang="en-US" dirty="0" err="1" smtClean="0">
                <a:latin typeface="Calisto MT"/>
                <a:cs typeface="Calisto MT"/>
              </a:rPr>
              <a:t>Cryosphere</a:t>
            </a:r>
            <a:r>
              <a:rPr lang="en-US" dirty="0" smtClean="0">
                <a:latin typeface="Calisto MT"/>
                <a:cs typeface="Calisto MT"/>
              </a:rPr>
              <a:t> Today website</a:t>
            </a:r>
          </a:p>
          <a:p>
            <a:pPr algn="ctr"/>
            <a:r>
              <a:rPr lang="en-US" dirty="0" smtClean="0">
                <a:latin typeface="Calisto MT"/>
                <a:cs typeface="Calisto MT"/>
              </a:rPr>
              <a:t>University of Illinois</a:t>
            </a:r>
            <a:endParaRPr lang="en-US" dirty="0"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Content Placeholder 9" descr="The Arctic Institute - Center for Circumpolar Security Studies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18845" t="7407" r="24307" b="61111"/>
              <a:stretch>
                <a:fillRect/>
              </a:stretch>
            </p:blipFill>
          </mc:Choice>
          <mc:Fallback>
            <p:blipFill>
              <a:blip r:embed="rId3"/>
              <a:srcRect l="18845" t="7407" r="24307" b="61111"/>
              <a:stretch>
                <a:fillRect/>
              </a:stretch>
            </p:blipFill>
          </mc:Fallback>
        </mc:AlternateContent>
        <p:spPr>
          <a:xfrm>
            <a:off x="-1" y="0"/>
            <a:ext cx="4784651" cy="3429000"/>
          </a:xfrm>
        </p:spPr>
      </p:pic>
      <p:pic>
        <p:nvPicPr>
          <p:cNvPr id="12" name="Picture 11" descr="shell_alaska_leases_ma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05200"/>
            <a:ext cx="4936156" cy="32766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876800" y="0"/>
            <a:ext cx="4343400" cy="3505200"/>
            <a:chOff x="4876800" y="0"/>
            <a:chExt cx="4343400" cy="3505200"/>
          </a:xfrm>
        </p:grpSpPr>
        <p:pic>
          <p:nvPicPr>
            <p:cNvPr id="13" name="Picture 12" descr="barents_observer_arctic_shipping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="" xmlns:mv="urn:schemas-microsoft-com:mac:vml" xmlns:ma="http://schemas.microsoft.com/office/mac/drawingml/2008/main" Requires="ma">
              <p:blipFill>
                <a:blip r:embed="rId5"/>
                <a:srcRect l="9739" t="28889" r="35908" b="41111"/>
                <a:stretch>
                  <a:fillRect/>
                </a:stretch>
              </p:blipFill>
            </mc:Choice>
            <mc:Fallback>
              <p:blipFill>
                <a:blip r:embed="rId6"/>
                <a:srcRect l="9739" t="28889" r="35908" b="41111"/>
                <a:stretch>
                  <a:fillRect/>
                </a:stretch>
              </p:blipFill>
            </mc:Fallback>
          </mc:AlternateContent>
          <p:spPr>
            <a:xfrm>
              <a:off x="4952999" y="457200"/>
              <a:ext cx="4267201" cy="30480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781800" y="2438400"/>
              <a:ext cx="2209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2010 – 4 vessels</a:t>
              </a:r>
            </a:p>
            <a:p>
              <a:r>
                <a:rPr lang="en-US" sz="1800" dirty="0" smtClean="0">
                  <a:solidFill>
                    <a:schemeClr val="bg1"/>
                  </a:solidFill>
                </a:rPr>
                <a:t>2011 – 34 vessels</a:t>
              </a:r>
            </a:p>
            <a:p>
              <a:r>
                <a:rPr lang="en-US" sz="1800" dirty="0" smtClean="0">
                  <a:solidFill>
                    <a:schemeClr val="bg1"/>
                  </a:solidFill>
                </a:rPr>
                <a:t>2012 – 46 vessels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pic>
          <p:nvPicPr>
            <p:cNvPr id="16" name="Picture 15" descr="barents_observer_arctic_shipping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="" xmlns:mv="urn:schemas-microsoft-com:mac:vml" xmlns:ma="http://schemas.microsoft.com/office/mac/drawingml/2008/main" Requires="ma">
              <p:blipFill>
                <a:blip r:embed="rId7"/>
                <a:srcRect l="8301" t="21111" r="35621" b="71111"/>
                <a:stretch>
                  <a:fillRect/>
                </a:stretch>
              </p:blipFill>
            </mc:Choice>
            <mc:Fallback>
              <p:blipFill>
                <a:blip r:embed="rId6"/>
                <a:srcRect l="8301" t="21111" r="35621" b="71111"/>
                <a:stretch>
                  <a:fillRect/>
                </a:stretch>
              </p:blipFill>
            </mc:Fallback>
          </mc:AlternateContent>
          <p:spPr>
            <a:xfrm>
              <a:off x="4876800" y="0"/>
              <a:ext cx="2971800" cy="533400"/>
            </a:xfrm>
            <a:prstGeom prst="rect">
              <a:avLst/>
            </a:prstGeom>
          </p:spPr>
        </p:pic>
        <p:pic>
          <p:nvPicPr>
            <p:cNvPr id="17" name="Picture 16" descr="barents_observer_arctic_shipping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="" xmlns:mv="urn:schemas-microsoft-com:mac:vml" xmlns:ma="http://schemas.microsoft.com/office/mac/drawingml/2008/main" Requires="ma">
              <p:blipFill>
                <a:blip r:embed="rId7"/>
                <a:srcRect l="8301" t="8889" r="57189" b="85555"/>
                <a:stretch>
                  <a:fillRect/>
                </a:stretch>
              </p:blipFill>
            </mc:Choice>
            <mc:Fallback>
              <p:blipFill>
                <a:blip r:embed="rId6"/>
                <a:srcRect l="8301" t="8889" r="57189" b="85555"/>
                <a:stretch>
                  <a:fillRect/>
                </a:stretch>
              </p:blipFill>
            </mc:Fallback>
          </mc:AlternateContent>
          <p:spPr>
            <a:xfrm>
              <a:off x="7315200" y="228600"/>
              <a:ext cx="1828800" cy="38100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5029200" y="3505200"/>
            <a:ext cx="4114800" cy="3275045"/>
            <a:chOff x="5029200" y="3505200"/>
            <a:chExt cx="4114800" cy="3275045"/>
          </a:xfrm>
        </p:grpSpPr>
        <p:pic>
          <p:nvPicPr>
            <p:cNvPr id="18" name="Picture 17" descr="MARIKAShip_Photos2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="" xmlns:mv="urn:schemas-microsoft-com:mac:vml" xmlns:ma="http://schemas.microsoft.com/office/mac/drawingml/2008/main" Requires="ma">
              <p:blipFill>
                <a:blip r:embed="rId9"/>
                <a:srcRect l="12614" t="14444" r="16929" b="42222"/>
                <a:stretch>
                  <a:fillRect/>
                </a:stretch>
              </p:blipFill>
            </mc:Choice>
            <mc:Fallback>
              <p:blipFill>
                <a:blip r:embed="rId10"/>
                <a:srcRect l="12614" t="14444" r="16929" b="42222"/>
                <a:stretch>
                  <a:fillRect/>
                </a:stretch>
              </p:blipFill>
            </mc:Fallback>
          </mc:AlternateContent>
          <p:spPr>
            <a:xfrm>
              <a:off x="5029200" y="3505200"/>
              <a:ext cx="4114800" cy="327504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467600" y="3581400"/>
              <a:ext cx="16002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</a:rPr>
                <a:t>Norwegian Tanker – ‘Marika’</a:t>
              </a:r>
            </a:p>
            <a:p>
              <a:pPr algn="ctr"/>
              <a:r>
                <a:rPr lang="en-US" sz="1400" dirty="0" smtClean="0">
                  <a:solidFill>
                    <a:srgbClr val="FFFFFF"/>
                  </a:solidFill>
                </a:rPr>
                <a:t>Transported jet fuel from Korea to Finland in Aug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ept_extent_to2012.png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304800"/>
            <a:ext cx="8945110" cy="6112978"/>
          </a:xfrm>
          <a:prstGeom prst="rect">
            <a:avLst/>
          </a:prstGeom>
        </p:spPr>
      </p:pic>
      <p:pic>
        <p:nvPicPr>
          <p:cNvPr id="12" name="Picture 11" descr="Figure3_Sept2013_trend.png"/>
          <p:cNvPicPr>
            <a:picLocks/>
          </p:cNvPicPr>
          <p:nvPr/>
        </p:nvPicPr>
        <p:blipFill>
          <a:blip r:embed="rId4">
            <a:alphaModFix/>
          </a:blip>
          <a:srcRect l="11570" t="13924" r="3306" b="11393"/>
          <a:stretch>
            <a:fillRect/>
          </a:stretch>
        </p:blipFill>
        <p:spPr>
          <a:xfrm>
            <a:off x="838200" y="1182625"/>
            <a:ext cx="7866888" cy="45323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00200" y="6396335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sto MT"/>
                <a:cs typeface="Calisto MT"/>
              </a:rPr>
              <a:t>~13% per decade linear trend</a:t>
            </a:r>
            <a:endParaRPr lang="en-US" dirty="0">
              <a:latin typeface="Calisto MT"/>
              <a:cs typeface="Calisto MT"/>
            </a:endParaRPr>
          </a:p>
        </p:txBody>
      </p:sp>
      <p:pic>
        <p:nvPicPr>
          <p:cNvPr id="21" name="Picture 20" descr="sept15_1997_2012_cryotoday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5"/>
              <a:srcRect l="50719" t="21111" r="8301" b="47778"/>
              <a:stretch>
                <a:fillRect/>
              </a:stretch>
            </p:blipFill>
          </mc:Choice>
          <mc:Fallback>
            <p:blipFill>
              <a:blip r:embed="rId6"/>
              <a:srcRect l="50719" t="21111" r="8301" b="47778"/>
              <a:stretch>
                <a:fillRect/>
              </a:stretch>
            </p:blipFill>
          </mc:Fallback>
        </mc:AlternateContent>
        <p:spPr>
          <a:xfrm>
            <a:off x="304800" y="3810000"/>
            <a:ext cx="2792186" cy="2743200"/>
          </a:xfrm>
          <a:prstGeom prst="rect">
            <a:avLst/>
          </a:prstGeom>
        </p:spPr>
      </p:pic>
      <p:pic>
        <p:nvPicPr>
          <p:cNvPr id="22" name="Picture 21" descr="20130916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3810000"/>
            <a:ext cx="2743200" cy="2743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chemeClr val="tx1"/>
                </a:solidFill>
                <a:latin typeface="Calisto MT"/>
                <a:cs typeface="Calisto MT"/>
              </a:rPr>
              <a:t>State of Predictions</a:t>
            </a:r>
            <a:r>
              <a:rPr lang="en-US" dirty="0" smtClean="0">
                <a:solidFill>
                  <a:schemeClr val="tx1"/>
                </a:solidFill>
                <a:latin typeface="Calisto MT"/>
                <a:cs typeface="Calisto MT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Calisto MT"/>
                <a:cs typeface="Calisto MT"/>
              </a:rPr>
            </a:br>
            <a:r>
              <a:rPr lang="en-US" sz="3600" i="1" dirty="0" smtClean="0">
                <a:solidFill>
                  <a:schemeClr val="tx1"/>
                </a:solidFill>
                <a:latin typeface="Calisto MT"/>
                <a:cs typeface="Calisto MT"/>
              </a:rPr>
              <a:t>2013 Sea Ice Outlook</a:t>
            </a:r>
            <a:endParaRPr lang="en-US" i="1" dirty="0">
              <a:solidFill>
                <a:schemeClr val="tx1"/>
              </a:solidFill>
              <a:latin typeface="Calisto MT"/>
              <a:cs typeface="Calisto M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0" y="1524000"/>
            <a:ext cx="2819400" cy="307777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1979-2007 average: 6.7 mil km</a:t>
            </a:r>
            <a:r>
              <a:rPr lang="en-US" sz="1400" baseline="30000" dirty="0" smtClean="0">
                <a:solidFill>
                  <a:srgbClr val="FF0000"/>
                </a:solidFill>
              </a:rPr>
              <a:t>2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72200" y="3426023"/>
            <a:ext cx="2438400" cy="307777"/>
          </a:xfrm>
          <a:prstGeom prst="rect">
            <a:avLst/>
          </a:prstGeom>
          <a:solidFill>
            <a:srgbClr val="FFFFFF"/>
          </a:solidFill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660066"/>
                </a:solidFill>
              </a:rPr>
              <a:t>Sept 2012: 3.6 mil km</a:t>
            </a:r>
            <a:r>
              <a:rPr lang="en-US" sz="1400" baseline="30000" dirty="0" smtClean="0">
                <a:solidFill>
                  <a:srgbClr val="660066"/>
                </a:solidFill>
              </a:rPr>
              <a:t>2</a:t>
            </a:r>
            <a:endParaRPr lang="en-US" sz="1400" baseline="30000" dirty="0">
              <a:solidFill>
                <a:srgbClr val="660066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72200" y="3075801"/>
            <a:ext cx="3048000" cy="307777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25000"/>
                  </a:schemeClr>
                </a:solidFill>
              </a:rPr>
              <a:t>Median of 6/13 Outlooks: 4.1e6 km</a:t>
            </a:r>
            <a:r>
              <a:rPr lang="en-US" sz="1400" baseline="30000" dirty="0" smtClean="0">
                <a:solidFill>
                  <a:schemeClr val="accent5">
                    <a:lumMod val="25000"/>
                  </a:schemeClr>
                </a:solidFill>
              </a:rPr>
              <a:t>2</a:t>
            </a:r>
            <a:endParaRPr lang="en-US" sz="1400" baseline="300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15000" y="6172200"/>
            <a:ext cx="8382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91395" y="6396335"/>
            <a:ext cx="816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sto MT"/>
                <a:cs typeface="Calisto MT"/>
              </a:rPr>
              <a:t>Sept 2013: </a:t>
            </a:r>
            <a:r>
              <a:rPr lang="en-US" b="1" dirty="0" smtClean="0">
                <a:latin typeface="Calisto MT"/>
                <a:cs typeface="Calisto MT"/>
              </a:rPr>
              <a:t>Predictions generally under estimate actual state </a:t>
            </a:r>
            <a:endParaRPr lang="en-US" sz="2400" b="1" dirty="0">
              <a:latin typeface="Calisto MT"/>
              <a:cs typeface="Calisto MT"/>
            </a:endParaRPr>
          </a:p>
        </p:txBody>
      </p:sp>
      <p:pic>
        <p:nvPicPr>
          <p:cNvPr id="24" name="Picture 23" descr="sio_june_fig1_final.png"/>
          <p:cNvPicPr>
            <a:picLocks noChangeAspect="1"/>
          </p:cNvPicPr>
          <p:nvPr/>
        </p:nvPicPr>
        <p:blipFill>
          <a:blip r:embed="rId3"/>
          <a:srcRect l="79330" t="83333" r="5499" b="6667"/>
          <a:stretch>
            <a:fillRect/>
          </a:stretch>
        </p:blipFill>
        <p:spPr>
          <a:xfrm>
            <a:off x="6629400" y="4267200"/>
            <a:ext cx="2032000" cy="1219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-76200" y="1447800"/>
            <a:ext cx="6278874" cy="4776211"/>
            <a:chOff x="152405" y="1143003"/>
            <a:chExt cx="6278874" cy="4776211"/>
          </a:xfrm>
        </p:grpSpPr>
        <p:pic>
          <p:nvPicPr>
            <p:cNvPr id="23" name="Picture 22" descr="sio_june_fig1_final.png"/>
            <p:cNvPicPr>
              <a:picLocks noChangeAspect="1"/>
            </p:cNvPicPr>
            <p:nvPr/>
          </p:nvPicPr>
          <p:blipFill>
            <a:blip r:embed="rId3"/>
            <a:srcRect l="4487" t="10000" r="10556" b="18889"/>
            <a:stretch>
              <a:fillRect/>
            </a:stretch>
          </p:blipFill>
          <p:spPr>
            <a:xfrm>
              <a:off x="152405" y="1143003"/>
              <a:ext cx="6268777" cy="4776211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 bwMode="auto">
            <a:xfrm>
              <a:off x="762002" y="2209800"/>
              <a:ext cx="5669277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1" name="TextBox 30"/>
          <p:cNvSpPr txBox="1"/>
          <p:nvPr/>
        </p:nvSpPr>
        <p:spPr>
          <a:xfrm>
            <a:off x="6172200" y="2359223"/>
            <a:ext cx="2095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Actual Sept 2013 extent</a:t>
            </a:r>
            <a:endParaRPr lang="en-US" sz="1400" dirty="0"/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533400" y="3579812"/>
            <a:ext cx="56388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533400" y="3275012"/>
            <a:ext cx="56388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685800"/>
          </a:xfrm>
        </p:spPr>
        <p:txBody>
          <a:bodyPr/>
          <a:lstStyle/>
          <a:p>
            <a:pPr algn="l"/>
            <a:r>
              <a:rPr lang="en-US" sz="3600" dirty="0" smtClean="0">
                <a:latin typeface="Calisto MT"/>
                <a:cs typeface="Calisto MT"/>
              </a:rPr>
              <a:t>Predictability</a:t>
            </a:r>
            <a:endParaRPr lang="en-US" sz="3600" dirty="0">
              <a:latin typeface="Calisto MT"/>
              <a:cs typeface="Calisto MT"/>
            </a:endParaRPr>
          </a:p>
        </p:txBody>
      </p:sp>
      <p:grpSp>
        <p:nvGrpSpPr>
          <p:cNvPr id="3" name="Group 15"/>
          <p:cNvGrpSpPr/>
          <p:nvPr/>
        </p:nvGrpSpPr>
        <p:grpSpPr>
          <a:xfrm>
            <a:off x="3506899" y="1066800"/>
            <a:ext cx="6018101" cy="4758956"/>
            <a:chOff x="1415588" y="1828800"/>
            <a:chExt cx="5685188" cy="4381117"/>
          </a:xfrm>
        </p:grpSpPr>
        <p:pic>
          <p:nvPicPr>
            <p:cNvPr id="4" name="Picture 3" descr="Branstator_predict_talk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="" xmlns:mv="urn:schemas-microsoft-com:mac:vml" xmlns:ma="http://schemas.microsoft.com/office/mac/drawingml/2008/main" Requires="ma">
              <p:blipFill>
                <a:blip r:embed="rId3"/>
                <a:srcRect l="25101" t="23334" r="29887" b="28888"/>
                <a:stretch>
                  <a:fillRect/>
                </a:stretch>
              </p:blipFill>
            </mc:Choice>
            <mc:Fallback>
              <p:blipFill>
                <a:blip r:embed="rId4"/>
                <a:srcRect l="25101" t="23334" r="29887" b="28888"/>
                <a:stretch>
                  <a:fillRect/>
                </a:stretch>
              </p:blipFill>
            </mc:Fallback>
          </mc:AlternateContent>
          <p:spPr>
            <a:xfrm flipV="1">
              <a:off x="1580246" y="1828800"/>
              <a:ext cx="5314025" cy="4343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Rectangle 5"/>
            <p:cNvSpPr/>
            <p:nvPr/>
          </p:nvSpPr>
          <p:spPr bwMode="auto">
            <a:xfrm>
              <a:off x="4419600" y="2205335"/>
              <a:ext cx="914400" cy="4572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2819400" y="4419600"/>
              <a:ext cx="762000" cy="4572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15588" y="3670140"/>
              <a:ext cx="465202" cy="691205"/>
            </a:xfrm>
            <a:prstGeom prst="rect">
              <a:avLst/>
            </a:prstGeom>
            <a:solidFill>
              <a:srgbClr val="FFFFFF"/>
            </a:solidFill>
          </p:spPr>
          <p:txBody>
            <a:bodyPr vert="vert270" wrap="square" rtlCol="0">
              <a:spAutoFit/>
            </a:bodyPr>
            <a:lstStyle/>
            <a:p>
              <a:r>
                <a:rPr lang="en-US" sz="2000" dirty="0" smtClean="0"/>
                <a:t>State</a:t>
              </a:r>
              <a:endParaRPr lang="en-US" sz="2000" dirty="0"/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1981200" y="5791200"/>
              <a:ext cx="5119576" cy="158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5803416" y="5784906"/>
              <a:ext cx="1179208" cy="425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Time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3657600" y="2465314"/>
              <a:ext cx="783385" cy="344169"/>
            </a:xfrm>
            <a:custGeom>
              <a:avLst/>
              <a:gdLst>
                <a:gd name="connsiteX0" fmla="*/ 30328 w 783385"/>
                <a:gd name="connsiteY0" fmla="*/ 200426 h 344169"/>
                <a:gd name="connsiteX1" fmla="*/ 183833 w 783385"/>
                <a:gd name="connsiteY1" fmla="*/ 144599 h 344169"/>
                <a:gd name="connsiteX2" fmla="*/ 295473 w 783385"/>
                <a:gd name="connsiteY2" fmla="*/ 116685 h 344169"/>
                <a:gd name="connsiteX3" fmla="*/ 421068 w 783385"/>
                <a:gd name="connsiteY3" fmla="*/ 74815 h 344169"/>
                <a:gd name="connsiteX4" fmla="*/ 546663 w 783385"/>
                <a:gd name="connsiteY4" fmla="*/ 32945 h 344169"/>
                <a:gd name="connsiteX5" fmla="*/ 588527 w 783385"/>
                <a:gd name="connsiteY5" fmla="*/ 18988 h 344169"/>
                <a:gd name="connsiteX6" fmla="*/ 630392 w 783385"/>
                <a:gd name="connsiteY6" fmla="*/ 5031 h 344169"/>
                <a:gd name="connsiteX7" fmla="*/ 769942 w 783385"/>
                <a:gd name="connsiteY7" fmla="*/ 18988 h 344169"/>
                <a:gd name="connsiteX8" fmla="*/ 755987 w 783385"/>
                <a:gd name="connsiteY8" fmla="*/ 60858 h 344169"/>
                <a:gd name="connsiteX9" fmla="*/ 714122 w 783385"/>
                <a:gd name="connsiteY9" fmla="*/ 88772 h 344169"/>
                <a:gd name="connsiteX10" fmla="*/ 602482 w 783385"/>
                <a:gd name="connsiteY10" fmla="*/ 186469 h 344169"/>
                <a:gd name="connsiteX11" fmla="*/ 518753 w 783385"/>
                <a:gd name="connsiteY11" fmla="*/ 242296 h 344169"/>
                <a:gd name="connsiteX12" fmla="*/ 421068 w 783385"/>
                <a:gd name="connsiteY12" fmla="*/ 270210 h 344169"/>
                <a:gd name="connsiteX13" fmla="*/ 114058 w 783385"/>
                <a:gd name="connsiteY13" fmla="*/ 284167 h 344169"/>
                <a:gd name="connsiteX14" fmla="*/ 30328 w 783385"/>
                <a:gd name="connsiteY14" fmla="*/ 256253 h 344169"/>
                <a:gd name="connsiteX15" fmla="*/ 2418 w 783385"/>
                <a:gd name="connsiteY15" fmla="*/ 214383 h 344169"/>
                <a:gd name="connsiteX16" fmla="*/ 30328 w 783385"/>
                <a:gd name="connsiteY16" fmla="*/ 200426 h 34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3385" h="344169">
                  <a:moveTo>
                    <a:pt x="30328" y="200426"/>
                  </a:moveTo>
                  <a:cubicBezTo>
                    <a:pt x="60564" y="188795"/>
                    <a:pt x="131914" y="160997"/>
                    <a:pt x="183833" y="144599"/>
                  </a:cubicBezTo>
                  <a:cubicBezTo>
                    <a:pt x="220411" y="133047"/>
                    <a:pt x="259083" y="128816"/>
                    <a:pt x="295473" y="116685"/>
                  </a:cubicBezTo>
                  <a:lnTo>
                    <a:pt x="421068" y="74815"/>
                  </a:lnTo>
                  <a:lnTo>
                    <a:pt x="546663" y="32945"/>
                  </a:lnTo>
                  <a:lnTo>
                    <a:pt x="588527" y="18988"/>
                  </a:lnTo>
                  <a:lnTo>
                    <a:pt x="630392" y="5031"/>
                  </a:lnTo>
                  <a:cubicBezTo>
                    <a:pt x="676909" y="9683"/>
                    <a:pt x="727223" y="0"/>
                    <a:pt x="769942" y="18988"/>
                  </a:cubicBezTo>
                  <a:cubicBezTo>
                    <a:pt x="783385" y="24964"/>
                    <a:pt x="765176" y="49370"/>
                    <a:pt x="755987" y="60858"/>
                  </a:cubicBezTo>
                  <a:cubicBezTo>
                    <a:pt x="745510" y="73956"/>
                    <a:pt x="728077" y="79467"/>
                    <a:pt x="714122" y="88772"/>
                  </a:cubicBezTo>
                  <a:cubicBezTo>
                    <a:pt x="667606" y="158555"/>
                    <a:pt x="700169" y="121335"/>
                    <a:pt x="602482" y="186469"/>
                  </a:cubicBezTo>
                  <a:lnTo>
                    <a:pt x="518753" y="242296"/>
                  </a:lnTo>
                  <a:cubicBezTo>
                    <a:pt x="458693" y="262319"/>
                    <a:pt x="491159" y="252685"/>
                    <a:pt x="421068" y="270210"/>
                  </a:cubicBezTo>
                  <a:cubicBezTo>
                    <a:pt x="310141" y="344169"/>
                    <a:pt x="371810" y="315101"/>
                    <a:pt x="114058" y="284167"/>
                  </a:cubicBezTo>
                  <a:cubicBezTo>
                    <a:pt x="84847" y="280661"/>
                    <a:pt x="30328" y="256253"/>
                    <a:pt x="30328" y="256253"/>
                  </a:cubicBezTo>
                  <a:cubicBezTo>
                    <a:pt x="21025" y="242296"/>
                    <a:pt x="5175" y="230928"/>
                    <a:pt x="2418" y="214383"/>
                  </a:cubicBezTo>
                  <a:cubicBezTo>
                    <a:pt x="0" y="199872"/>
                    <a:pt x="92" y="212057"/>
                    <a:pt x="30328" y="200426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 rot="20466337">
              <a:off x="3048000" y="4191000"/>
              <a:ext cx="783385" cy="344169"/>
            </a:xfrm>
            <a:custGeom>
              <a:avLst/>
              <a:gdLst>
                <a:gd name="connsiteX0" fmla="*/ 30328 w 783385"/>
                <a:gd name="connsiteY0" fmla="*/ 200426 h 344169"/>
                <a:gd name="connsiteX1" fmla="*/ 183833 w 783385"/>
                <a:gd name="connsiteY1" fmla="*/ 144599 h 344169"/>
                <a:gd name="connsiteX2" fmla="*/ 295473 w 783385"/>
                <a:gd name="connsiteY2" fmla="*/ 116685 h 344169"/>
                <a:gd name="connsiteX3" fmla="*/ 421068 w 783385"/>
                <a:gd name="connsiteY3" fmla="*/ 74815 h 344169"/>
                <a:gd name="connsiteX4" fmla="*/ 546663 w 783385"/>
                <a:gd name="connsiteY4" fmla="*/ 32945 h 344169"/>
                <a:gd name="connsiteX5" fmla="*/ 588527 w 783385"/>
                <a:gd name="connsiteY5" fmla="*/ 18988 h 344169"/>
                <a:gd name="connsiteX6" fmla="*/ 630392 w 783385"/>
                <a:gd name="connsiteY6" fmla="*/ 5031 h 344169"/>
                <a:gd name="connsiteX7" fmla="*/ 769942 w 783385"/>
                <a:gd name="connsiteY7" fmla="*/ 18988 h 344169"/>
                <a:gd name="connsiteX8" fmla="*/ 755987 w 783385"/>
                <a:gd name="connsiteY8" fmla="*/ 60858 h 344169"/>
                <a:gd name="connsiteX9" fmla="*/ 714122 w 783385"/>
                <a:gd name="connsiteY9" fmla="*/ 88772 h 344169"/>
                <a:gd name="connsiteX10" fmla="*/ 602482 w 783385"/>
                <a:gd name="connsiteY10" fmla="*/ 186469 h 344169"/>
                <a:gd name="connsiteX11" fmla="*/ 518753 w 783385"/>
                <a:gd name="connsiteY11" fmla="*/ 242296 h 344169"/>
                <a:gd name="connsiteX12" fmla="*/ 421068 w 783385"/>
                <a:gd name="connsiteY12" fmla="*/ 270210 h 344169"/>
                <a:gd name="connsiteX13" fmla="*/ 114058 w 783385"/>
                <a:gd name="connsiteY13" fmla="*/ 284167 h 344169"/>
                <a:gd name="connsiteX14" fmla="*/ 30328 w 783385"/>
                <a:gd name="connsiteY14" fmla="*/ 256253 h 344169"/>
                <a:gd name="connsiteX15" fmla="*/ 2418 w 783385"/>
                <a:gd name="connsiteY15" fmla="*/ 214383 h 344169"/>
                <a:gd name="connsiteX16" fmla="*/ 30328 w 783385"/>
                <a:gd name="connsiteY16" fmla="*/ 200426 h 34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3385" h="344169">
                  <a:moveTo>
                    <a:pt x="30328" y="200426"/>
                  </a:moveTo>
                  <a:cubicBezTo>
                    <a:pt x="60564" y="188795"/>
                    <a:pt x="131914" y="160997"/>
                    <a:pt x="183833" y="144599"/>
                  </a:cubicBezTo>
                  <a:cubicBezTo>
                    <a:pt x="220411" y="133047"/>
                    <a:pt x="259083" y="128816"/>
                    <a:pt x="295473" y="116685"/>
                  </a:cubicBezTo>
                  <a:lnTo>
                    <a:pt x="421068" y="74815"/>
                  </a:lnTo>
                  <a:lnTo>
                    <a:pt x="546663" y="32945"/>
                  </a:lnTo>
                  <a:lnTo>
                    <a:pt x="588527" y="18988"/>
                  </a:lnTo>
                  <a:lnTo>
                    <a:pt x="630392" y="5031"/>
                  </a:lnTo>
                  <a:cubicBezTo>
                    <a:pt x="676909" y="9683"/>
                    <a:pt x="727223" y="0"/>
                    <a:pt x="769942" y="18988"/>
                  </a:cubicBezTo>
                  <a:cubicBezTo>
                    <a:pt x="783385" y="24964"/>
                    <a:pt x="765176" y="49370"/>
                    <a:pt x="755987" y="60858"/>
                  </a:cubicBezTo>
                  <a:cubicBezTo>
                    <a:pt x="745510" y="73956"/>
                    <a:pt x="728077" y="79467"/>
                    <a:pt x="714122" y="88772"/>
                  </a:cubicBezTo>
                  <a:cubicBezTo>
                    <a:pt x="667606" y="158555"/>
                    <a:pt x="700169" y="121335"/>
                    <a:pt x="602482" y="186469"/>
                  </a:cubicBezTo>
                  <a:lnTo>
                    <a:pt x="518753" y="242296"/>
                  </a:lnTo>
                  <a:cubicBezTo>
                    <a:pt x="458693" y="262319"/>
                    <a:pt x="491159" y="252685"/>
                    <a:pt x="421068" y="270210"/>
                  </a:cubicBezTo>
                  <a:cubicBezTo>
                    <a:pt x="310141" y="344169"/>
                    <a:pt x="371810" y="315101"/>
                    <a:pt x="114058" y="284167"/>
                  </a:cubicBezTo>
                  <a:cubicBezTo>
                    <a:pt x="84847" y="280661"/>
                    <a:pt x="30328" y="256253"/>
                    <a:pt x="30328" y="256253"/>
                  </a:cubicBezTo>
                  <a:cubicBezTo>
                    <a:pt x="21025" y="242296"/>
                    <a:pt x="5175" y="230928"/>
                    <a:pt x="2418" y="214383"/>
                  </a:cubicBezTo>
                  <a:cubicBezTo>
                    <a:pt x="0" y="199872"/>
                    <a:pt x="92" y="212057"/>
                    <a:pt x="30328" y="200426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cxnSp>
        <p:nvCxnSpPr>
          <p:cNvPr id="18" name="Straight Connector 17"/>
          <p:cNvCxnSpPr/>
          <p:nvPr/>
        </p:nvCxnSpPr>
        <p:spPr bwMode="auto">
          <a:xfrm>
            <a:off x="0" y="685800"/>
            <a:ext cx="5638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0" y="703958"/>
            <a:ext cx="3962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sto MT"/>
                <a:cs typeface="Calisto MT"/>
              </a:rPr>
              <a:t>Of the First Kind: </a:t>
            </a:r>
          </a:p>
          <a:p>
            <a:pPr marL="234950" indent="-234950">
              <a:buFont typeface="Arial"/>
              <a:buChar char="•"/>
            </a:pPr>
            <a:r>
              <a:rPr lang="en-US" sz="2400" dirty="0" smtClean="0">
                <a:latin typeface="Calisto MT"/>
                <a:cs typeface="Calisto MT"/>
              </a:rPr>
              <a:t>Initial value problem</a:t>
            </a:r>
          </a:p>
          <a:p>
            <a:pPr marL="234950" indent="-234950"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Sensitive dependence on initial conditions limits predictability</a:t>
            </a:r>
          </a:p>
          <a:p>
            <a:pPr marL="234950" indent="-234950">
              <a:buFont typeface="Arial"/>
              <a:buChar char="•"/>
            </a:pPr>
            <a:r>
              <a:rPr lang="en-US" sz="2400" dirty="0" smtClean="0">
                <a:latin typeface="Calisto MT"/>
                <a:cs typeface="Calisto MT"/>
              </a:rPr>
              <a:t>Timescale depends on 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19800" y="61722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listo MT"/>
                <a:cs typeface="Calisto MT"/>
              </a:rPr>
              <a:t>(Adapted From </a:t>
            </a:r>
            <a:r>
              <a:rPr lang="en-US" sz="1800" dirty="0" err="1" smtClean="0">
                <a:latin typeface="Calisto MT"/>
                <a:cs typeface="Calisto MT"/>
              </a:rPr>
              <a:t>Branstator</a:t>
            </a:r>
            <a:r>
              <a:rPr lang="en-US" sz="1800" dirty="0" smtClean="0">
                <a:latin typeface="Calisto MT"/>
                <a:cs typeface="Calisto MT"/>
              </a:rPr>
              <a:t> and </a:t>
            </a:r>
            <a:r>
              <a:rPr lang="en-US" sz="1800" dirty="0" err="1" smtClean="0">
                <a:latin typeface="Calisto MT"/>
                <a:cs typeface="Calisto MT"/>
              </a:rPr>
              <a:t>Teng</a:t>
            </a:r>
            <a:r>
              <a:rPr lang="en-US" sz="1800" dirty="0" smtClean="0">
                <a:latin typeface="Calisto MT"/>
                <a:cs typeface="Calisto MT"/>
              </a:rPr>
              <a:t>, 2011)</a:t>
            </a:r>
            <a:endParaRPr lang="en-US" sz="1800" dirty="0">
              <a:latin typeface="Calisto MT"/>
              <a:cs typeface="Calisto M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3581400"/>
            <a:ext cx="396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sto MT"/>
                <a:cs typeface="Calisto MT"/>
              </a:rPr>
              <a:t>Of the Second Kind:</a:t>
            </a:r>
          </a:p>
          <a:p>
            <a:pPr marL="234950" indent="-234950"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Boundary value problem</a:t>
            </a:r>
          </a:p>
          <a:p>
            <a:pPr marL="234950" indent="-234950">
              <a:buFont typeface="Arial"/>
              <a:buChar char="•"/>
            </a:pPr>
            <a:r>
              <a:rPr lang="en-US" dirty="0" smtClean="0">
                <a:latin typeface="Calisto MT"/>
                <a:cs typeface="Calisto MT"/>
              </a:rPr>
              <a:t>Prediction of statistical properties of the climate system subject to some external forcing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200" y="60198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sto MT"/>
                <a:cs typeface="Calisto MT"/>
              </a:rPr>
              <a:t>Total: Combination of the two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657600" y="1066800"/>
            <a:ext cx="304800" cy="16764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0" y="762000"/>
            <a:ext cx="3581400" cy="2667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8|2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26.4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4|48.6|2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38.5"/>
</p:tagLst>
</file>

<file path=ppt/theme/theme1.xml><?xml version="1.0" encoding="utf-8"?>
<a:theme xmlns:a="http://schemas.openxmlformats.org/drawingml/2006/main" name="Blank Presentation">
  <a:themeElements>
    <a:clrScheme name="Blank Presentatio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134339</TotalTime>
  <Words>1674</Words>
  <Application>Microsoft Office PowerPoint</Application>
  <PresentationFormat>On-screen Show (4:3)</PresentationFormat>
  <Paragraphs>286</Paragraphs>
  <Slides>37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Blank Presentation</vt:lpstr>
      <vt:lpstr>Using coupled climate models to investigate the predictability of sea ice</vt:lpstr>
      <vt:lpstr>Outline</vt:lpstr>
      <vt:lpstr>Outline</vt:lpstr>
      <vt:lpstr>PowerPoint Presentation</vt:lpstr>
      <vt:lpstr>September Ice Cover</vt:lpstr>
      <vt:lpstr>PowerPoint Presentation</vt:lpstr>
      <vt:lpstr>PowerPoint Presentation</vt:lpstr>
      <vt:lpstr>State of Predictions 2013 Sea Ice Outlook</vt:lpstr>
      <vt:lpstr>Predictability</vt:lpstr>
      <vt:lpstr>Outline</vt:lpstr>
      <vt:lpstr>Using coupled models</vt:lpstr>
      <vt:lpstr>Simulated September Sea Ice 20th-21st Century</vt:lpstr>
      <vt:lpstr>Simulate Realistic Statistical Relationships Example: Sept Extent and Summer Atmospheric Circulation</vt:lpstr>
      <vt:lpstr>Simulated September Arctic Sea Ice Extent</vt:lpstr>
      <vt:lpstr>Model Evidence of Seasonal-Interannual Predictability</vt:lpstr>
      <vt:lpstr>Seasonal Prediction</vt:lpstr>
      <vt:lpstr>Seasonal-Interannual Sea Ice Predictability</vt:lpstr>
      <vt:lpstr>PowerPoint Presentation</vt:lpstr>
      <vt:lpstr>PowerPoint Presentation</vt:lpstr>
      <vt:lpstr>Assessing Predictability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Importance of atmospheric coupling</vt:lpstr>
      <vt:lpstr>High-resolution simulations suggest similar inherent predictability for ice extent</vt:lpstr>
      <vt:lpstr>Required Initialization Information?</vt:lpstr>
      <vt:lpstr>Summary/Conclusions</vt:lpstr>
      <vt:lpstr>Questions?</vt:lpstr>
      <vt:lpstr>References</vt:lpstr>
    </vt:vector>
  </TitlesOfParts>
  <Company>National Center for Atmospheric Research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Marika Holland</dc:creator>
  <cp:lastModifiedBy>Susan Sholi</cp:lastModifiedBy>
  <cp:revision>901</cp:revision>
  <dcterms:created xsi:type="dcterms:W3CDTF">2013-12-16T19:53:03Z</dcterms:created>
  <dcterms:modified xsi:type="dcterms:W3CDTF">2013-12-19T20:57:29Z</dcterms:modified>
</cp:coreProperties>
</file>