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4"/>
  </p:notesMasterIdLst>
  <p:sldIdLst>
    <p:sldId id="266" r:id="rId2"/>
    <p:sldId id="275" r:id="rId3"/>
    <p:sldId id="292" r:id="rId4"/>
    <p:sldId id="273" r:id="rId5"/>
    <p:sldId id="294" r:id="rId6"/>
    <p:sldId id="458" r:id="rId7"/>
    <p:sldId id="285" r:id="rId8"/>
    <p:sldId id="286" r:id="rId9"/>
    <p:sldId id="287" r:id="rId10"/>
    <p:sldId id="288" r:id="rId11"/>
    <p:sldId id="289" r:id="rId12"/>
    <p:sldId id="290" r:id="rId13"/>
    <p:sldId id="297" r:id="rId14"/>
    <p:sldId id="303" r:id="rId15"/>
    <p:sldId id="298" r:id="rId16"/>
    <p:sldId id="383" r:id="rId17"/>
    <p:sldId id="384" r:id="rId18"/>
    <p:sldId id="385" r:id="rId19"/>
    <p:sldId id="386" r:id="rId20"/>
    <p:sldId id="387" r:id="rId21"/>
    <p:sldId id="309" r:id="rId22"/>
    <p:sldId id="312" r:id="rId23"/>
    <p:sldId id="460" r:id="rId24"/>
    <p:sldId id="461" r:id="rId25"/>
    <p:sldId id="462" r:id="rId26"/>
    <p:sldId id="404" r:id="rId27"/>
    <p:sldId id="310" r:id="rId28"/>
    <p:sldId id="320" r:id="rId29"/>
    <p:sldId id="323" r:id="rId30"/>
    <p:sldId id="464" r:id="rId31"/>
    <p:sldId id="324" r:id="rId32"/>
    <p:sldId id="325" r:id="rId33"/>
    <p:sldId id="314" r:id="rId34"/>
    <p:sldId id="463" r:id="rId35"/>
    <p:sldId id="390" r:id="rId36"/>
    <p:sldId id="391" r:id="rId37"/>
    <p:sldId id="392" r:id="rId38"/>
    <p:sldId id="400" r:id="rId39"/>
    <p:sldId id="321" r:id="rId40"/>
    <p:sldId id="393" r:id="rId41"/>
    <p:sldId id="395" r:id="rId42"/>
    <p:sldId id="322" r:id="rId43"/>
    <p:sldId id="406" r:id="rId44"/>
    <p:sldId id="355" r:id="rId45"/>
    <p:sldId id="316" r:id="rId46"/>
    <p:sldId id="317" r:id="rId47"/>
    <p:sldId id="403" r:id="rId48"/>
    <p:sldId id="356" r:id="rId49"/>
    <p:sldId id="399" r:id="rId50"/>
    <p:sldId id="409" r:id="rId51"/>
    <p:sldId id="410" r:id="rId52"/>
    <p:sldId id="411" r:id="rId53"/>
    <p:sldId id="412" r:id="rId54"/>
    <p:sldId id="413" r:id="rId55"/>
    <p:sldId id="415" r:id="rId56"/>
    <p:sldId id="445" r:id="rId57"/>
    <p:sldId id="441" r:id="rId58"/>
    <p:sldId id="365" r:id="rId59"/>
    <p:sldId id="370" r:id="rId60"/>
    <p:sldId id="366" r:id="rId61"/>
    <p:sldId id="367" r:id="rId62"/>
    <p:sldId id="465" r:id="rId63"/>
    <p:sldId id="418" r:id="rId64"/>
    <p:sldId id="466" r:id="rId65"/>
    <p:sldId id="467" r:id="rId66"/>
    <p:sldId id="401" r:id="rId67"/>
    <p:sldId id="468" r:id="rId68"/>
    <p:sldId id="469" r:id="rId69"/>
    <p:sldId id="373" r:id="rId70"/>
    <p:sldId id="422" r:id="rId71"/>
    <p:sldId id="423" r:id="rId72"/>
    <p:sldId id="447" r:id="rId73"/>
    <p:sldId id="425" r:id="rId74"/>
    <p:sldId id="426" r:id="rId75"/>
    <p:sldId id="427" r:id="rId76"/>
    <p:sldId id="429" r:id="rId77"/>
    <p:sldId id="430" r:id="rId78"/>
    <p:sldId id="431" r:id="rId79"/>
    <p:sldId id="432" r:id="rId80"/>
    <p:sldId id="433" r:id="rId81"/>
    <p:sldId id="434" r:id="rId82"/>
    <p:sldId id="470" r:id="rId83"/>
    <p:sldId id="471" r:id="rId84"/>
    <p:sldId id="435" r:id="rId85"/>
    <p:sldId id="436" r:id="rId86"/>
    <p:sldId id="442" r:id="rId87"/>
    <p:sldId id="351" r:id="rId88"/>
    <p:sldId id="269" r:id="rId89"/>
    <p:sldId id="270" r:id="rId90"/>
    <p:sldId id="271" r:id="rId91"/>
    <p:sldId id="268" r:id="rId92"/>
    <p:sldId id="272" r:id="rId93"/>
    <p:sldId id="258" r:id="rId94"/>
    <p:sldId id="295" r:id="rId95"/>
    <p:sldId id="296" r:id="rId96"/>
    <p:sldId id="291" r:id="rId97"/>
    <p:sldId id="352" r:id="rId98"/>
    <p:sldId id="353" r:id="rId99"/>
    <p:sldId id="354" r:id="rId100"/>
    <p:sldId id="357" r:id="rId101"/>
    <p:sldId id="358" r:id="rId102"/>
    <p:sldId id="362" r:id="rId103"/>
    <p:sldId id="364" r:id="rId104"/>
    <p:sldId id="408" r:id="rId105"/>
    <p:sldId id="416" r:id="rId106"/>
    <p:sldId id="437" r:id="rId107"/>
    <p:sldId id="438" r:id="rId108"/>
    <p:sldId id="439" r:id="rId109"/>
    <p:sldId id="440" r:id="rId110"/>
    <p:sldId id="443" r:id="rId111"/>
    <p:sldId id="444" r:id="rId112"/>
    <p:sldId id="446" r:id="rId113"/>
    <p:sldId id="448" r:id="rId114"/>
    <p:sldId id="449" r:id="rId115"/>
    <p:sldId id="450" r:id="rId116"/>
    <p:sldId id="451" r:id="rId117"/>
    <p:sldId id="452" r:id="rId118"/>
    <p:sldId id="453" r:id="rId119"/>
    <p:sldId id="454" r:id="rId120"/>
    <p:sldId id="455" r:id="rId121"/>
    <p:sldId id="456" r:id="rId122"/>
    <p:sldId id="457" r:id="rId1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6F05"/>
    <a:srgbClr val="D16309"/>
    <a:srgbClr val="FFB4B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935" autoAdjust="0"/>
  </p:normalViewPr>
  <p:slideViewPr>
    <p:cSldViewPr snapToGrid="0" snapToObjects="1">
      <p:cViewPr>
        <p:scale>
          <a:sx n="72" d="100"/>
          <a:sy n="72" d="100"/>
        </p:scale>
        <p:origin x="-72" y="-720"/>
      </p:cViewPr>
      <p:guideLst>
        <p:guide orient="horz" pos="2160"/>
        <p:guide pos="2880"/>
      </p:guideLst>
    </p:cSldViewPr>
  </p:slideViewPr>
  <p:notesTextViewPr>
    <p:cViewPr>
      <p:scale>
        <a:sx n="100" d="100"/>
        <a:sy n="100" d="100"/>
      </p:scale>
      <p:origin x="0" y="0"/>
    </p:cViewPr>
  </p:notesTextViewPr>
  <p:sorterViewPr>
    <p:cViewPr>
      <p:scale>
        <a:sx n="75" d="100"/>
        <a:sy n="75" d="100"/>
      </p:scale>
      <p:origin x="0" y="99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Lisa\Documents\Carbonation%20of%20serp-per\THERMOCALC\mctq%20tc33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7114924329243E-2"/>
          <c:y val="0.17038509816118499"/>
          <c:w val="0.82176692280862895"/>
          <c:h val="0.79979828085550897"/>
        </c:manualLayout>
      </c:layout>
      <c:scatterChart>
        <c:scatterStyle val="smoothMarker"/>
        <c:varyColors val="0"/>
        <c:ser>
          <c:idx val="9"/>
          <c:order val="0"/>
          <c:tx>
            <c:v>4 kbars</c:v>
          </c:tx>
          <c:spPr>
            <a:ln w="66675">
              <a:solidFill>
                <a:schemeClr val="accent6">
                  <a:lumMod val="75000"/>
                </a:schemeClr>
              </a:solidFill>
              <a:prstDash val="sysDot"/>
            </a:ln>
          </c:spPr>
          <c:marker>
            <c:symbol val="none"/>
          </c:marker>
          <c:xVal>
            <c:numRef>
              <c:f>Sheet1!$AY$83:$AY$87</c:f>
              <c:numCache>
                <c:formatCode>General</c:formatCode>
                <c:ptCount val="5"/>
                <c:pt idx="0">
                  <c:v>-7</c:v>
                </c:pt>
                <c:pt idx="1">
                  <c:v>-6</c:v>
                </c:pt>
                <c:pt idx="2">
                  <c:v>-5</c:v>
                </c:pt>
                <c:pt idx="3">
                  <c:v>-4</c:v>
                </c:pt>
                <c:pt idx="4">
                  <c:v>-3</c:v>
                </c:pt>
              </c:numCache>
            </c:numRef>
          </c:xVal>
          <c:yVal>
            <c:numRef>
              <c:f>Sheet1!$AZ$83:$AZ$87</c:f>
              <c:numCache>
                <c:formatCode>General</c:formatCode>
                <c:ptCount val="5"/>
                <c:pt idx="0">
                  <c:v>40</c:v>
                </c:pt>
                <c:pt idx="1">
                  <c:v>80</c:v>
                </c:pt>
                <c:pt idx="2">
                  <c:v>123</c:v>
                </c:pt>
                <c:pt idx="3">
                  <c:v>173</c:v>
                </c:pt>
                <c:pt idx="4">
                  <c:v>236</c:v>
                </c:pt>
              </c:numCache>
            </c:numRef>
          </c:yVal>
          <c:smooth val="1"/>
        </c:ser>
        <c:ser>
          <c:idx val="8"/>
          <c:order val="1"/>
          <c:tx>
            <c:v>3 kbars</c:v>
          </c:tx>
          <c:spPr>
            <a:ln w="66675">
              <a:solidFill>
                <a:schemeClr val="accent3">
                  <a:lumMod val="75000"/>
                </a:schemeClr>
              </a:solidFill>
              <a:prstDash val="sysDot"/>
            </a:ln>
          </c:spPr>
          <c:marker>
            <c:symbol val="none"/>
          </c:marker>
          <c:xVal>
            <c:numRef>
              <c:f>Sheet1!$AU$83:$AU$88</c:f>
              <c:numCache>
                <c:formatCode>General</c:formatCode>
                <c:ptCount val="6"/>
                <c:pt idx="0">
                  <c:v>-7</c:v>
                </c:pt>
                <c:pt idx="1">
                  <c:v>-6</c:v>
                </c:pt>
                <c:pt idx="2">
                  <c:v>-5</c:v>
                </c:pt>
                <c:pt idx="3">
                  <c:v>-4</c:v>
                </c:pt>
                <c:pt idx="4">
                  <c:v>-3</c:v>
                </c:pt>
                <c:pt idx="5">
                  <c:v>-2</c:v>
                </c:pt>
              </c:numCache>
            </c:numRef>
          </c:xVal>
          <c:yVal>
            <c:numRef>
              <c:f>Sheet1!$AV$83:$AV$88</c:f>
              <c:numCache>
                <c:formatCode>General</c:formatCode>
                <c:ptCount val="6"/>
                <c:pt idx="0">
                  <c:v>29</c:v>
                </c:pt>
                <c:pt idx="1">
                  <c:v>66</c:v>
                </c:pt>
                <c:pt idx="2">
                  <c:v>111</c:v>
                </c:pt>
                <c:pt idx="3">
                  <c:v>158</c:v>
                </c:pt>
                <c:pt idx="4">
                  <c:v>218</c:v>
                </c:pt>
                <c:pt idx="5">
                  <c:v>294</c:v>
                </c:pt>
              </c:numCache>
            </c:numRef>
          </c:yVal>
          <c:smooth val="1"/>
        </c:ser>
        <c:ser>
          <c:idx val="7"/>
          <c:order val="2"/>
          <c:tx>
            <c:v>2 kbars</c:v>
          </c:tx>
          <c:spPr>
            <a:ln w="66675">
              <a:solidFill>
                <a:schemeClr val="accent2"/>
              </a:solidFill>
              <a:prstDash val="sysDot"/>
            </a:ln>
          </c:spPr>
          <c:marker>
            <c:symbol val="none"/>
          </c:marker>
          <c:xVal>
            <c:numRef>
              <c:f>Sheet1!$AQ$83:$AQ$88</c:f>
              <c:numCache>
                <c:formatCode>General</c:formatCode>
                <c:ptCount val="6"/>
                <c:pt idx="0">
                  <c:v>-7</c:v>
                </c:pt>
                <c:pt idx="1">
                  <c:v>-6</c:v>
                </c:pt>
                <c:pt idx="2">
                  <c:v>-5</c:v>
                </c:pt>
                <c:pt idx="3">
                  <c:v>-4</c:v>
                </c:pt>
                <c:pt idx="4">
                  <c:v>-3</c:v>
                </c:pt>
                <c:pt idx="5">
                  <c:v>-2</c:v>
                </c:pt>
              </c:numCache>
            </c:numRef>
          </c:xVal>
          <c:yVal>
            <c:numRef>
              <c:f>Sheet1!$AR$83:$AR$88</c:f>
              <c:numCache>
                <c:formatCode>General</c:formatCode>
                <c:ptCount val="6"/>
                <c:pt idx="0">
                  <c:v>17</c:v>
                </c:pt>
                <c:pt idx="1">
                  <c:v>53</c:v>
                </c:pt>
                <c:pt idx="2">
                  <c:v>98</c:v>
                </c:pt>
                <c:pt idx="3">
                  <c:v>143</c:v>
                </c:pt>
                <c:pt idx="4">
                  <c:v>199</c:v>
                </c:pt>
                <c:pt idx="5">
                  <c:v>269</c:v>
                </c:pt>
              </c:numCache>
            </c:numRef>
          </c:yVal>
          <c:smooth val="1"/>
        </c:ser>
        <c:ser>
          <c:idx val="6"/>
          <c:order val="3"/>
          <c:tx>
            <c:v>1 kbar</c:v>
          </c:tx>
          <c:spPr>
            <a:ln w="66675">
              <a:solidFill>
                <a:schemeClr val="accent1">
                  <a:lumMod val="75000"/>
                </a:schemeClr>
              </a:solidFill>
              <a:prstDash val="sysDot"/>
            </a:ln>
          </c:spPr>
          <c:marker>
            <c:symbol val="none"/>
          </c:marker>
          <c:xVal>
            <c:numRef>
              <c:f>Sheet1!$AM$82:$AM$91</c:f>
              <c:numCache>
                <c:formatCode>General</c:formatCode>
                <c:ptCount val="10"/>
                <c:pt idx="0">
                  <c:v>-6.6989700043360036</c:v>
                </c:pt>
                <c:pt idx="1">
                  <c:v>-6.5228787452803374</c:v>
                </c:pt>
                <c:pt idx="2">
                  <c:v>-6.3979400086720366</c:v>
                </c:pt>
                <c:pt idx="3">
                  <c:v>-6.3010299956639901</c:v>
                </c:pt>
                <c:pt idx="4">
                  <c:v>-6</c:v>
                </c:pt>
                <c:pt idx="5">
                  <c:v>-5</c:v>
                </c:pt>
                <c:pt idx="6">
                  <c:v>-4</c:v>
                </c:pt>
                <c:pt idx="7">
                  <c:v>-3</c:v>
                </c:pt>
                <c:pt idx="8">
                  <c:v>-2</c:v>
                </c:pt>
                <c:pt idx="9">
                  <c:v>-1</c:v>
                </c:pt>
              </c:numCache>
            </c:numRef>
          </c:xVal>
          <c:yVal>
            <c:numRef>
              <c:f>Sheet1!$AN$82:$AN$91</c:f>
              <c:numCache>
                <c:formatCode>General</c:formatCode>
                <c:ptCount val="10"/>
                <c:pt idx="0">
                  <c:v>13</c:v>
                </c:pt>
                <c:pt idx="1">
                  <c:v>19</c:v>
                </c:pt>
                <c:pt idx="2">
                  <c:v>23</c:v>
                </c:pt>
                <c:pt idx="3">
                  <c:v>27</c:v>
                </c:pt>
                <c:pt idx="4">
                  <c:v>38</c:v>
                </c:pt>
                <c:pt idx="5">
                  <c:v>79</c:v>
                </c:pt>
                <c:pt idx="6">
                  <c:v>125</c:v>
                </c:pt>
                <c:pt idx="7">
                  <c:v>176</c:v>
                </c:pt>
                <c:pt idx="8">
                  <c:v>239</c:v>
                </c:pt>
                <c:pt idx="9">
                  <c:v>296</c:v>
                </c:pt>
              </c:numCache>
            </c:numRef>
          </c:yVal>
          <c:smooth val="1"/>
        </c:ser>
        <c:ser>
          <c:idx val="5"/>
          <c:order val="4"/>
          <c:tx>
            <c:v>500 bars</c:v>
          </c:tx>
          <c:spPr>
            <a:ln w="50800">
              <a:solidFill>
                <a:schemeClr val="accent6">
                  <a:lumMod val="75000"/>
                </a:schemeClr>
              </a:solidFill>
              <a:prstDash val="dash"/>
            </a:ln>
          </c:spPr>
          <c:marker>
            <c:symbol val="none"/>
          </c:marker>
          <c:xVal>
            <c:numRef>
              <c:f>Sheet1!$AI$83:$AI$90</c:f>
              <c:numCache>
                <c:formatCode>General</c:formatCode>
                <c:ptCount val="8"/>
                <c:pt idx="0">
                  <c:v>-6</c:v>
                </c:pt>
                <c:pt idx="1">
                  <c:v>-5</c:v>
                </c:pt>
                <c:pt idx="2">
                  <c:v>-4</c:v>
                </c:pt>
                <c:pt idx="3">
                  <c:v>-3</c:v>
                </c:pt>
                <c:pt idx="4">
                  <c:v>-2</c:v>
                </c:pt>
                <c:pt idx="5">
                  <c:v>-1</c:v>
                </c:pt>
                <c:pt idx="6">
                  <c:v>-0.52287874528033795</c:v>
                </c:pt>
                <c:pt idx="7">
                  <c:v>-0.221848749616357</c:v>
                </c:pt>
              </c:numCache>
            </c:numRef>
          </c:xVal>
          <c:yVal>
            <c:numRef>
              <c:f>Sheet1!$AJ$83:$AJ$90</c:f>
              <c:numCache>
                <c:formatCode>General</c:formatCode>
                <c:ptCount val="8"/>
                <c:pt idx="0">
                  <c:v>29</c:v>
                </c:pt>
                <c:pt idx="1">
                  <c:v>68</c:v>
                </c:pt>
                <c:pt idx="2">
                  <c:v>114</c:v>
                </c:pt>
                <c:pt idx="3">
                  <c:v>161</c:v>
                </c:pt>
                <c:pt idx="4">
                  <c:v>217</c:v>
                </c:pt>
                <c:pt idx="5">
                  <c:v>260</c:v>
                </c:pt>
                <c:pt idx="6">
                  <c:v>277</c:v>
                </c:pt>
                <c:pt idx="7">
                  <c:v>309</c:v>
                </c:pt>
              </c:numCache>
            </c:numRef>
          </c:yVal>
          <c:smooth val="1"/>
        </c:ser>
        <c:ser>
          <c:idx val="11"/>
          <c:order val="5"/>
          <c:tx>
            <c:v>200 bars</c:v>
          </c:tx>
          <c:spPr>
            <a:ln w="50800">
              <a:solidFill>
                <a:schemeClr val="accent3">
                  <a:lumMod val="75000"/>
                </a:schemeClr>
              </a:solidFill>
              <a:prstDash val="dash"/>
            </a:ln>
          </c:spPr>
          <c:marker>
            <c:symbol val="none"/>
          </c:marker>
          <c:xVal>
            <c:numRef>
              <c:f>Sheet1!$BC$82:$BC$89</c:f>
              <c:numCache>
                <c:formatCode>General</c:formatCode>
                <c:ptCount val="8"/>
                <c:pt idx="0">
                  <c:v>-6</c:v>
                </c:pt>
                <c:pt idx="1">
                  <c:v>-5</c:v>
                </c:pt>
                <c:pt idx="2">
                  <c:v>-4</c:v>
                </c:pt>
                <c:pt idx="3">
                  <c:v>-3</c:v>
                </c:pt>
                <c:pt idx="4">
                  <c:v>-2</c:v>
                </c:pt>
                <c:pt idx="5">
                  <c:v>-1</c:v>
                </c:pt>
                <c:pt idx="6">
                  <c:v>-0.52287874528033795</c:v>
                </c:pt>
                <c:pt idx="7">
                  <c:v>-0.221848749616357</c:v>
                </c:pt>
              </c:numCache>
            </c:numRef>
          </c:xVal>
          <c:yVal>
            <c:numRef>
              <c:f>Sheet1!$BD$82:$BD$89</c:f>
              <c:numCache>
                <c:formatCode>General</c:formatCode>
                <c:ptCount val="8"/>
                <c:pt idx="0">
                  <c:v>22</c:v>
                </c:pt>
                <c:pt idx="1">
                  <c:v>60</c:v>
                </c:pt>
                <c:pt idx="2">
                  <c:v>104</c:v>
                </c:pt>
                <c:pt idx="3">
                  <c:v>147</c:v>
                </c:pt>
                <c:pt idx="4">
                  <c:v>192</c:v>
                </c:pt>
                <c:pt idx="5">
                  <c:v>216</c:v>
                </c:pt>
                <c:pt idx="6">
                  <c:v>238</c:v>
                </c:pt>
                <c:pt idx="7">
                  <c:v>272</c:v>
                </c:pt>
              </c:numCache>
            </c:numRef>
          </c:yVal>
          <c:smooth val="1"/>
        </c:ser>
        <c:ser>
          <c:idx val="1"/>
          <c:order val="6"/>
          <c:tx>
            <c:v>100 bars</c:v>
          </c:tx>
          <c:spPr>
            <a:ln w="50800">
              <a:solidFill>
                <a:schemeClr val="accent2"/>
              </a:solidFill>
              <a:prstDash val="dash"/>
            </a:ln>
          </c:spPr>
          <c:marker>
            <c:symbol val="none"/>
          </c:marker>
          <c:xVal>
            <c:numRef>
              <c:f>Sheet1!$AA$82:$AA$97</c:f>
              <c:numCache>
                <c:formatCode>General</c:formatCode>
                <c:ptCount val="16"/>
                <c:pt idx="0">
                  <c:v>-6.2218487496163561</c:v>
                </c:pt>
                <c:pt idx="1">
                  <c:v>-6.1674910872937616</c:v>
                </c:pt>
                <c:pt idx="2">
                  <c:v>-6.1348960253588718</c:v>
                </c:pt>
                <c:pt idx="3">
                  <c:v>-6.045757490560681</c:v>
                </c:pt>
                <c:pt idx="4">
                  <c:v>-6</c:v>
                </c:pt>
                <c:pt idx="5">
                  <c:v>-5</c:v>
                </c:pt>
                <c:pt idx="6">
                  <c:v>-4</c:v>
                </c:pt>
                <c:pt idx="7">
                  <c:v>-3.5003129173816001</c:v>
                </c:pt>
                <c:pt idx="8">
                  <c:v>-3</c:v>
                </c:pt>
                <c:pt idx="9">
                  <c:v>-2</c:v>
                </c:pt>
                <c:pt idx="10">
                  <c:v>-1.3010299956639799</c:v>
                </c:pt>
                <c:pt idx="11">
                  <c:v>-1</c:v>
                </c:pt>
                <c:pt idx="12">
                  <c:v>-0.69897000433601997</c:v>
                </c:pt>
                <c:pt idx="13">
                  <c:v>-0.221848749616357</c:v>
                </c:pt>
                <c:pt idx="14">
                  <c:v>-9.6910013008056406E-2</c:v>
                </c:pt>
                <c:pt idx="15">
                  <c:v>-4.5757490560675101E-2</c:v>
                </c:pt>
              </c:numCache>
            </c:numRef>
          </c:xVal>
          <c:yVal>
            <c:numRef>
              <c:f>Sheet1!$AB$82:$AB$97</c:f>
              <c:numCache>
                <c:formatCode>General</c:formatCode>
                <c:ptCount val="16"/>
                <c:pt idx="0">
                  <c:v>13</c:v>
                </c:pt>
                <c:pt idx="1">
                  <c:v>14</c:v>
                </c:pt>
                <c:pt idx="2">
                  <c:v>16</c:v>
                </c:pt>
                <c:pt idx="3">
                  <c:v>18</c:v>
                </c:pt>
                <c:pt idx="4">
                  <c:v>20</c:v>
                </c:pt>
                <c:pt idx="5">
                  <c:v>56</c:v>
                </c:pt>
                <c:pt idx="6">
                  <c:v>97</c:v>
                </c:pt>
                <c:pt idx="7">
                  <c:v>116</c:v>
                </c:pt>
                <c:pt idx="8">
                  <c:v>136</c:v>
                </c:pt>
                <c:pt idx="9">
                  <c:v>170</c:v>
                </c:pt>
                <c:pt idx="10">
                  <c:v>179</c:v>
                </c:pt>
                <c:pt idx="11">
                  <c:v>186</c:v>
                </c:pt>
                <c:pt idx="12">
                  <c:v>202</c:v>
                </c:pt>
                <c:pt idx="13">
                  <c:v>247</c:v>
                </c:pt>
                <c:pt idx="14">
                  <c:v>269</c:v>
                </c:pt>
                <c:pt idx="15">
                  <c:v>284</c:v>
                </c:pt>
              </c:numCache>
            </c:numRef>
          </c:yVal>
          <c:smooth val="1"/>
        </c:ser>
        <c:ser>
          <c:idx val="4"/>
          <c:order val="7"/>
          <c:tx>
            <c:v>50 bars</c:v>
          </c:tx>
          <c:spPr>
            <a:ln w="50800">
              <a:solidFill>
                <a:schemeClr val="accent1">
                  <a:lumMod val="75000"/>
                </a:schemeClr>
              </a:solidFill>
              <a:prstDash val="dash"/>
            </a:ln>
          </c:spPr>
          <c:marker>
            <c:symbol val="none"/>
          </c:marker>
          <c:xVal>
            <c:numRef>
              <c:f>Sheet1!$AE$82:$AE$95</c:f>
              <c:numCache>
                <c:formatCode>General</c:formatCode>
                <c:ptCount val="14"/>
                <c:pt idx="0">
                  <c:v>-6</c:v>
                </c:pt>
                <c:pt idx="1">
                  <c:v>-5.5228787452803374</c:v>
                </c:pt>
                <c:pt idx="2">
                  <c:v>-5.2218487496163561</c:v>
                </c:pt>
                <c:pt idx="3">
                  <c:v>-5</c:v>
                </c:pt>
                <c:pt idx="4">
                  <c:v>-4</c:v>
                </c:pt>
                <c:pt idx="5">
                  <c:v>-3</c:v>
                </c:pt>
                <c:pt idx="6">
                  <c:v>-2</c:v>
                </c:pt>
                <c:pt idx="7">
                  <c:v>-1.3010299956639799</c:v>
                </c:pt>
                <c:pt idx="8">
                  <c:v>-1</c:v>
                </c:pt>
                <c:pt idx="9">
                  <c:v>-0.69897000433601997</c:v>
                </c:pt>
                <c:pt idx="10">
                  <c:v>-0.39794000867203799</c:v>
                </c:pt>
                <c:pt idx="11">
                  <c:v>-0.221848749616357</c:v>
                </c:pt>
                <c:pt idx="12">
                  <c:v>-9.6910013008056406E-2</c:v>
                </c:pt>
                <c:pt idx="13">
                  <c:v>-4.5757490560675101E-2</c:v>
                </c:pt>
              </c:numCache>
            </c:numRef>
          </c:xVal>
          <c:yVal>
            <c:numRef>
              <c:f>Sheet1!$AF$82:$AF$95</c:f>
              <c:numCache>
                <c:formatCode>General</c:formatCode>
                <c:ptCount val="14"/>
                <c:pt idx="0">
                  <c:v>18</c:v>
                </c:pt>
                <c:pt idx="1">
                  <c:v>32</c:v>
                </c:pt>
                <c:pt idx="2">
                  <c:v>42</c:v>
                </c:pt>
                <c:pt idx="3">
                  <c:v>49</c:v>
                </c:pt>
                <c:pt idx="4">
                  <c:v>86</c:v>
                </c:pt>
                <c:pt idx="5">
                  <c:v>124</c:v>
                </c:pt>
                <c:pt idx="6">
                  <c:v>145</c:v>
                </c:pt>
                <c:pt idx="7">
                  <c:v>152</c:v>
                </c:pt>
                <c:pt idx="8">
                  <c:v>163</c:v>
                </c:pt>
                <c:pt idx="9">
                  <c:v>181</c:v>
                </c:pt>
                <c:pt idx="10">
                  <c:v>205</c:v>
                </c:pt>
                <c:pt idx="11">
                  <c:v>223</c:v>
                </c:pt>
                <c:pt idx="12">
                  <c:v>243</c:v>
                </c:pt>
                <c:pt idx="13">
                  <c:v>257</c:v>
                </c:pt>
              </c:numCache>
            </c:numRef>
          </c:yVal>
          <c:smooth val="1"/>
        </c:ser>
        <c:ser>
          <c:idx val="10"/>
          <c:order val="8"/>
          <c:tx>
            <c:v>20 bars</c:v>
          </c:tx>
          <c:spPr>
            <a:ln w="50800">
              <a:solidFill>
                <a:schemeClr val="accent6">
                  <a:lumMod val="75000"/>
                </a:schemeClr>
              </a:solidFill>
            </a:ln>
          </c:spPr>
          <c:marker>
            <c:symbol val="none"/>
          </c:marker>
          <c:xVal>
            <c:numRef>
              <c:f>Sheet1!$BG$82:$BG$95</c:f>
              <c:numCache>
                <c:formatCode>General</c:formatCode>
                <c:ptCount val="14"/>
                <c:pt idx="0">
                  <c:v>-5.5228787452803374</c:v>
                </c:pt>
                <c:pt idx="1">
                  <c:v>-5.2218487496163561</c:v>
                </c:pt>
                <c:pt idx="2">
                  <c:v>-5</c:v>
                </c:pt>
                <c:pt idx="3">
                  <c:v>-4</c:v>
                </c:pt>
                <c:pt idx="4">
                  <c:v>-3</c:v>
                </c:pt>
                <c:pt idx="5">
                  <c:v>-2</c:v>
                </c:pt>
                <c:pt idx="6">
                  <c:v>-1.3010299956639799</c:v>
                </c:pt>
                <c:pt idx="7">
                  <c:v>-1</c:v>
                </c:pt>
                <c:pt idx="8">
                  <c:v>-0.69897000433601997</c:v>
                </c:pt>
                <c:pt idx="9">
                  <c:v>-0.39794000867203799</c:v>
                </c:pt>
                <c:pt idx="10">
                  <c:v>-0.221848749616357</c:v>
                </c:pt>
                <c:pt idx="11">
                  <c:v>-9.6910013008056406E-2</c:v>
                </c:pt>
                <c:pt idx="12">
                  <c:v>-4.5757490560675101E-2</c:v>
                </c:pt>
                <c:pt idx="13">
                  <c:v>-4.36480540245009E-3</c:v>
                </c:pt>
              </c:numCache>
            </c:numRef>
          </c:xVal>
          <c:yVal>
            <c:numRef>
              <c:f>Sheet1!$BH$82:$BH$95</c:f>
              <c:numCache>
                <c:formatCode>General</c:formatCode>
                <c:ptCount val="14"/>
                <c:pt idx="0">
                  <c:v>21</c:v>
                </c:pt>
                <c:pt idx="1">
                  <c:v>33</c:v>
                </c:pt>
                <c:pt idx="2">
                  <c:v>38</c:v>
                </c:pt>
                <c:pt idx="3">
                  <c:v>72</c:v>
                </c:pt>
                <c:pt idx="4">
                  <c:v>104</c:v>
                </c:pt>
                <c:pt idx="5">
                  <c:v>111</c:v>
                </c:pt>
                <c:pt idx="6">
                  <c:v>125</c:v>
                </c:pt>
                <c:pt idx="7">
                  <c:v>139</c:v>
                </c:pt>
                <c:pt idx="8">
                  <c:v>157</c:v>
                </c:pt>
                <c:pt idx="9">
                  <c:v>178</c:v>
                </c:pt>
                <c:pt idx="10">
                  <c:v>194</c:v>
                </c:pt>
                <c:pt idx="11">
                  <c:v>211</c:v>
                </c:pt>
                <c:pt idx="12">
                  <c:v>226</c:v>
                </c:pt>
                <c:pt idx="13">
                  <c:v>268</c:v>
                </c:pt>
              </c:numCache>
            </c:numRef>
          </c:yVal>
          <c:smooth val="1"/>
        </c:ser>
        <c:ser>
          <c:idx val="2"/>
          <c:order val="9"/>
          <c:tx>
            <c:v>10 bars</c:v>
          </c:tx>
          <c:spPr>
            <a:ln w="50800">
              <a:solidFill>
                <a:schemeClr val="accent3">
                  <a:lumMod val="75000"/>
                </a:schemeClr>
              </a:solidFill>
            </a:ln>
          </c:spPr>
          <c:marker>
            <c:symbol val="none"/>
          </c:marker>
          <c:xVal>
            <c:numRef>
              <c:f>Sheet1!$X$82:$X$88</c:f>
              <c:numCache>
                <c:formatCode>General</c:formatCode>
                <c:ptCount val="7"/>
                <c:pt idx="0">
                  <c:v>-5</c:v>
                </c:pt>
                <c:pt idx="1">
                  <c:v>-4</c:v>
                </c:pt>
                <c:pt idx="2">
                  <c:v>-3</c:v>
                </c:pt>
                <c:pt idx="3">
                  <c:v>-2</c:v>
                </c:pt>
                <c:pt idx="4">
                  <c:v>-1</c:v>
                </c:pt>
                <c:pt idx="5">
                  <c:v>-0.30102999566398198</c:v>
                </c:pt>
                <c:pt idx="6">
                  <c:v>-4.5757490560675101E-2</c:v>
                </c:pt>
              </c:numCache>
            </c:numRef>
          </c:xVal>
          <c:yVal>
            <c:numRef>
              <c:f>Sheet1!$Y$82:$Y$88</c:f>
              <c:numCache>
                <c:formatCode>General</c:formatCode>
                <c:ptCount val="7"/>
                <c:pt idx="0">
                  <c:v>30</c:v>
                </c:pt>
                <c:pt idx="1">
                  <c:v>61</c:v>
                </c:pt>
                <c:pt idx="2">
                  <c:v>85</c:v>
                </c:pt>
                <c:pt idx="3">
                  <c:v>86</c:v>
                </c:pt>
                <c:pt idx="4">
                  <c:v>124</c:v>
                </c:pt>
                <c:pt idx="5">
                  <c:v>167</c:v>
                </c:pt>
                <c:pt idx="6">
                  <c:v>206</c:v>
                </c:pt>
              </c:numCache>
            </c:numRef>
          </c:yVal>
          <c:smooth val="1"/>
        </c:ser>
        <c:ser>
          <c:idx val="3"/>
          <c:order val="10"/>
          <c:tx>
            <c:v>5 bars</c:v>
          </c:tx>
          <c:spPr>
            <a:ln w="50800">
              <a:solidFill>
                <a:schemeClr val="accent2"/>
              </a:solidFill>
            </a:ln>
          </c:spPr>
          <c:marker>
            <c:symbol val="none"/>
          </c:marker>
          <c:xVal>
            <c:numRef>
              <c:f>Sheet1!$U$82:$U$93</c:f>
              <c:numCache>
                <c:formatCode>General</c:formatCode>
                <c:ptCount val="12"/>
                <c:pt idx="0">
                  <c:v>-5.3010299956639901</c:v>
                </c:pt>
                <c:pt idx="1">
                  <c:v>-5.1549019599856774</c:v>
                </c:pt>
                <c:pt idx="2">
                  <c:v>-5.045757490560681</c:v>
                </c:pt>
                <c:pt idx="3">
                  <c:v>-5</c:v>
                </c:pt>
                <c:pt idx="4">
                  <c:v>-4</c:v>
                </c:pt>
                <c:pt idx="5">
                  <c:v>-3</c:v>
                </c:pt>
                <c:pt idx="6">
                  <c:v>-2</c:v>
                </c:pt>
                <c:pt idx="7">
                  <c:v>-1</c:v>
                </c:pt>
                <c:pt idx="8">
                  <c:v>-0.30102999566398198</c:v>
                </c:pt>
                <c:pt idx="9">
                  <c:v>-9.6910013008056406E-2</c:v>
                </c:pt>
                <c:pt idx="10">
                  <c:v>-4.5757490560675101E-2</c:v>
                </c:pt>
                <c:pt idx="11">
                  <c:v>-2.2276394711152302E-2</c:v>
                </c:pt>
              </c:numCache>
            </c:numRef>
          </c:xVal>
          <c:yVal>
            <c:numRef>
              <c:f>Sheet1!$V$82:$V$93</c:f>
              <c:numCache>
                <c:formatCode>General</c:formatCode>
                <c:ptCount val="12"/>
                <c:pt idx="0">
                  <c:v>13</c:v>
                </c:pt>
                <c:pt idx="1">
                  <c:v>17</c:v>
                </c:pt>
                <c:pt idx="2">
                  <c:v>20</c:v>
                </c:pt>
                <c:pt idx="3">
                  <c:v>21</c:v>
                </c:pt>
                <c:pt idx="4">
                  <c:v>49</c:v>
                </c:pt>
                <c:pt idx="5">
                  <c:v>62</c:v>
                </c:pt>
                <c:pt idx="6">
                  <c:v>64</c:v>
                </c:pt>
                <c:pt idx="7">
                  <c:v>110</c:v>
                </c:pt>
                <c:pt idx="8">
                  <c:v>150</c:v>
                </c:pt>
                <c:pt idx="9">
                  <c:v>175</c:v>
                </c:pt>
                <c:pt idx="10">
                  <c:v>188</c:v>
                </c:pt>
                <c:pt idx="11">
                  <c:v>199</c:v>
                </c:pt>
              </c:numCache>
            </c:numRef>
          </c:yVal>
          <c:smooth val="1"/>
        </c:ser>
        <c:ser>
          <c:idx val="0"/>
          <c:order val="11"/>
          <c:tx>
            <c:v>1 bar</c:v>
          </c:tx>
          <c:spPr>
            <a:ln w="50800"/>
          </c:spPr>
          <c:marker>
            <c:symbol val="none"/>
          </c:marker>
          <c:xVal>
            <c:numRef>
              <c:f>Sheet1!$R$82:$R$93</c:f>
              <c:numCache>
                <c:formatCode>General</c:formatCode>
                <c:ptCount val="12"/>
                <c:pt idx="0">
                  <c:v>-2.5228787452803401</c:v>
                </c:pt>
                <c:pt idx="1">
                  <c:v>-2.4424927980943432</c:v>
                </c:pt>
                <c:pt idx="2">
                  <c:v>-2.301029995663979</c:v>
                </c:pt>
                <c:pt idx="3">
                  <c:v>-2</c:v>
                </c:pt>
                <c:pt idx="4">
                  <c:v>-1.5228787452803381</c:v>
                </c:pt>
                <c:pt idx="5">
                  <c:v>-1</c:v>
                </c:pt>
                <c:pt idx="6">
                  <c:v>-0.39794000867203799</c:v>
                </c:pt>
                <c:pt idx="7">
                  <c:v>-0.15490195998574299</c:v>
                </c:pt>
                <c:pt idx="8">
                  <c:v>-4.5757490560675101E-2</c:v>
                </c:pt>
                <c:pt idx="9">
                  <c:v>-4.36480540245009E-3</c:v>
                </c:pt>
                <c:pt idx="10">
                  <c:v>-2.6136156026866902E-3</c:v>
                </c:pt>
                <c:pt idx="11">
                  <c:v>-4.3451177401769201E-4</c:v>
                </c:pt>
              </c:numCache>
            </c:numRef>
          </c:xVal>
          <c:yVal>
            <c:numRef>
              <c:f>Sheet1!$S$82:$S$94</c:f>
              <c:numCache>
                <c:formatCode>General</c:formatCode>
                <c:ptCount val="13"/>
                <c:pt idx="0">
                  <c:v>13</c:v>
                </c:pt>
                <c:pt idx="1">
                  <c:v>15</c:v>
                </c:pt>
                <c:pt idx="2">
                  <c:v>20</c:v>
                </c:pt>
                <c:pt idx="3">
                  <c:v>31</c:v>
                </c:pt>
                <c:pt idx="4">
                  <c:v>50</c:v>
                </c:pt>
                <c:pt idx="5">
                  <c:v>75</c:v>
                </c:pt>
                <c:pt idx="6">
                  <c:v>110</c:v>
                </c:pt>
                <c:pt idx="7">
                  <c:v>132</c:v>
                </c:pt>
                <c:pt idx="8">
                  <c:v>151</c:v>
                </c:pt>
                <c:pt idx="9">
                  <c:v>180</c:v>
                </c:pt>
                <c:pt idx="10">
                  <c:v>187</c:v>
                </c:pt>
                <c:pt idx="11">
                  <c:v>211</c:v>
                </c:pt>
              </c:numCache>
            </c:numRef>
          </c:yVal>
          <c:smooth val="1"/>
        </c:ser>
        <c:dLbls>
          <c:showLegendKey val="0"/>
          <c:showVal val="0"/>
          <c:showCatName val="0"/>
          <c:showSerName val="0"/>
          <c:showPercent val="0"/>
          <c:showBubbleSize val="0"/>
        </c:dLbls>
        <c:axId val="108245376"/>
        <c:axId val="108246912"/>
      </c:scatterChart>
      <c:valAx>
        <c:axId val="108245376"/>
        <c:scaling>
          <c:orientation val="minMax"/>
          <c:min val="-6"/>
        </c:scaling>
        <c:delete val="0"/>
        <c:axPos val="t"/>
        <c:numFmt formatCode="General" sourceLinked="1"/>
        <c:majorTickMark val="out"/>
        <c:minorTickMark val="none"/>
        <c:tickLblPos val="nextTo"/>
        <c:txPr>
          <a:bodyPr/>
          <a:lstStyle/>
          <a:p>
            <a:pPr>
              <a:defRPr sz="1800"/>
            </a:pPr>
            <a:endParaRPr lang="en-US"/>
          </a:p>
        </c:txPr>
        <c:crossAx val="108246912"/>
        <c:crosses val="max"/>
        <c:crossBetween val="midCat"/>
        <c:majorUnit val="1"/>
        <c:minorUnit val="0.2"/>
      </c:valAx>
      <c:valAx>
        <c:axId val="108246912"/>
        <c:scaling>
          <c:orientation val="minMax"/>
          <c:max val="300"/>
          <c:min val="20"/>
        </c:scaling>
        <c:delete val="0"/>
        <c:axPos val="r"/>
        <c:numFmt formatCode="General" sourceLinked="1"/>
        <c:majorTickMark val="out"/>
        <c:minorTickMark val="out"/>
        <c:tickLblPos val="nextTo"/>
        <c:txPr>
          <a:bodyPr/>
          <a:lstStyle/>
          <a:p>
            <a:pPr>
              <a:defRPr sz="1800"/>
            </a:pPr>
            <a:endParaRPr lang="en-US"/>
          </a:p>
        </c:txPr>
        <c:crossAx val="108245376"/>
        <c:crosses val="max"/>
        <c:crossBetween val="midCat"/>
        <c:majorUnit val="20"/>
        <c:minorUnit val="10"/>
      </c:valAx>
      <c:spPr>
        <a:solidFill>
          <a:schemeClr val="bg1"/>
        </a:solidFill>
        <a:ln>
          <a:solidFill>
            <a:schemeClr val="tx1"/>
          </a:solidFill>
        </a:ln>
      </c:spPr>
    </c:plotArea>
    <c:legend>
      <c:legendPos val="b"/>
      <c:layout>
        <c:manualLayout>
          <c:xMode val="edge"/>
          <c:yMode val="edge"/>
          <c:x val="4.3803182213265901E-2"/>
          <c:y val="0.19004611586495801"/>
          <c:w val="0.59562002779177303"/>
          <c:h val="0.155516142460847"/>
        </c:manualLayout>
      </c:layout>
      <c:overlay val="1"/>
      <c:spPr>
        <a:solidFill>
          <a:schemeClr val="bg1"/>
        </a:solidFill>
        <a:ln w="19050">
          <a:solidFill>
            <a:sysClr val="windowText" lastClr="000000">
              <a:shade val="95000"/>
              <a:satMod val="105000"/>
            </a:sysClr>
          </a:solidFill>
        </a:ln>
      </c:spPr>
      <c:txPr>
        <a:bodyPr/>
        <a:lstStyle/>
        <a:p>
          <a:pPr>
            <a:defRPr sz="1800"/>
          </a:pPr>
          <a:endParaRPr lang="en-US"/>
        </a:p>
      </c:txPr>
    </c:legend>
    <c:plotVisOnly val="1"/>
    <c:dispBlanksAs val="gap"/>
    <c:showDLblsOverMax val="0"/>
  </c:chart>
  <c:spPr>
    <a:solidFill>
      <a:prstClr val="white"/>
    </a:solidFill>
    <a:ln>
      <a:solidFill>
        <a:srgbClr val="000000"/>
      </a:solidFill>
    </a:ln>
  </c:sp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image" Target="../media/image4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image" Target="../media/image3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9.emf"/></Relationships>
</file>

<file path=ppt/drawings/drawing1.xml><?xml version="1.0" encoding="utf-8"?>
<c:userShapes xmlns:c="http://schemas.openxmlformats.org/drawingml/2006/chart">
  <cdr:relSizeAnchor xmlns:cdr="http://schemas.openxmlformats.org/drawingml/2006/chartDrawing">
    <cdr:from>
      <cdr:x>0.17317</cdr:x>
      <cdr:y>0.39371</cdr:y>
    </cdr:from>
    <cdr:to>
      <cdr:x>0.2778</cdr:x>
      <cdr:y>0.44293</cdr:y>
    </cdr:to>
    <cdr:sp macro="" textlink="">
      <cdr:nvSpPr>
        <cdr:cNvPr id="4" name="TextBox 1"/>
        <cdr:cNvSpPr txBox="1"/>
      </cdr:nvSpPr>
      <cdr:spPr>
        <a:xfrm xmlns:a="http://schemas.openxmlformats.org/drawingml/2006/main">
          <a:off x="1501411" y="2476000"/>
          <a:ext cx="907162" cy="30954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b="1" dirty="0"/>
            <a:t>Ta + 3 CO</a:t>
          </a:r>
          <a:r>
            <a:rPr lang="en-US" sz="1800" b="1" baseline="-25000" dirty="0"/>
            <a:t>2</a:t>
          </a:r>
        </a:p>
      </cdr:txBody>
    </cdr:sp>
  </cdr:relSizeAnchor>
  <cdr:relSizeAnchor xmlns:cdr="http://schemas.openxmlformats.org/drawingml/2006/chartDrawing">
    <cdr:from>
      <cdr:x>0.6305</cdr:x>
      <cdr:y>0.90299</cdr:y>
    </cdr:from>
    <cdr:to>
      <cdr:x>0.73597</cdr:x>
      <cdr:y>0.95221</cdr:y>
    </cdr:to>
    <cdr:sp macro="" textlink="">
      <cdr:nvSpPr>
        <cdr:cNvPr id="5" name="TextBox 1"/>
        <cdr:cNvSpPr txBox="1"/>
      </cdr:nvSpPr>
      <cdr:spPr>
        <a:xfrm xmlns:a="http://schemas.openxmlformats.org/drawingml/2006/main">
          <a:off x="5466584" y="5678882"/>
          <a:ext cx="914446" cy="30954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b="1"/>
            <a:t>3 Mgs</a:t>
          </a:r>
          <a:r>
            <a:rPr lang="en-US" sz="1800" b="1" baseline="0"/>
            <a:t> + 4 Q + H</a:t>
          </a:r>
          <a:r>
            <a:rPr lang="en-US" sz="1800" b="1" baseline="-25000"/>
            <a:t>2</a:t>
          </a:r>
          <a:r>
            <a:rPr lang="en-US" sz="1800" b="1" baseline="0"/>
            <a:t>O</a:t>
          </a:r>
          <a:endParaRPr lang="en-US" sz="1800" b="1"/>
        </a:p>
      </cdr:txBody>
    </cdr:sp>
  </cdr:relSizeAnchor>
  <cdr:relSizeAnchor xmlns:cdr="http://schemas.openxmlformats.org/drawingml/2006/chartDrawing">
    <cdr:from>
      <cdr:x>0.4146</cdr:x>
      <cdr:y>0</cdr:y>
    </cdr:from>
    <cdr:to>
      <cdr:x>0.56249</cdr:x>
      <cdr:y>0.06408</cdr:y>
    </cdr:to>
    <cdr:sp macro="" textlink="">
      <cdr:nvSpPr>
        <cdr:cNvPr id="10" name="TextBox 1"/>
        <cdr:cNvSpPr txBox="1"/>
      </cdr:nvSpPr>
      <cdr:spPr>
        <a:xfrm xmlns:a="http://schemas.openxmlformats.org/drawingml/2006/main">
          <a:off x="3124217" y="0"/>
          <a:ext cx="1114424" cy="33203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2000" dirty="0"/>
            <a:t>log(X</a:t>
          </a:r>
          <a:r>
            <a:rPr lang="en-US" sz="2000" baseline="-20000" dirty="0"/>
            <a:t>CO</a:t>
          </a:r>
          <a:r>
            <a:rPr lang="en-US" sz="2000" baseline="-40000" dirty="0"/>
            <a:t>2</a:t>
          </a:r>
          <a:r>
            <a:rPr lang="en-US" sz="2000" dirty="0"/>
            <a:t>)</a:t>
          </a:r>
        </a:p>
      </cdr:txBody>
    </cdr:sp>
  </cdr:relSizeAnchor>
  <cdr:relSizeAnchor xmlns:cdr="http://schemas.openxmlformats.org/drawingml/2006/chartDrawing">
    <cdr:from>
      <cdr:x>0.93282</cdr:x>
      <cdr:y>0.36614</cdr:y>
    </cdr:from>
    <cdr:to>
      <cdr:x>0.97789</cdr:x>
      <cdr:y>0.67647</cdr:y>
    </cdr:to>
    <cdr:sp macro="" textlink="">
      <cdr:nvSpPr>
        <cdr:cNvPr id="11" name="TextBox 1"/>
        <cdr:cNvSpPr txBox="1"/>
      </cdr:nvSpPr>
      <cdr:spPr>
        <a:xfrm xmlns:a="http://schemas.openxmlformats.org/drawingml/2006/main" rot="5400000">
          <a:off x="6395071" y="2531381"/>
          <a:ext cx="1608006" cy="33962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2000">
              <a:latin typeface="Calibri"/>
            </a:rPr>
            <a:t>Temperature,</a:t>
          </a:r>
          <a:r>
            <a:rPr lang="en-US" sz="2000" baseline="0">
              <a:latin typeface="Calibri"/>
            </a:rPr>
            <a:t> </a:t>
          </a:r>
          <a:r>
            <a:rPr lang="en-US" sz="2000" baseline="0">
              <a:latin typeface="Calibri"/>
              <a:cs typeface="Times New Roman"/>
            </a:rPr>
            <a:t>°</a:t>
          </a:r>
          <a:r>
            <a:rPr lang="en-US" sz="2000" baseline="0">
              <a:latin typeface="Calibri"/>
            </a:rPr>
            <a:t>C</a:t>
          </a:r>
          <a:endParaRPr lang="en-US" sz="2000">
            <a:latin typeface="Calibri"/>
          </a:endParaRPr>
        </a:p>
      </cdr:txBody>
    </cdr:sp>
  </cdr:relSizeAnchor>
  <cdr:relSizeAnchor xmlns:cdr="http://schemas.openxmlformats.org/drawingml/2006/chartDrawing">
    <cdr:from>
      <cdr:x>0.02432</cdr:x>
      <cdr:y>0.72497</cdr:y>
    </cdr:from>
    <cdr:to>
      <cdr:x>0.84885</cdr:x>
      <cdr:y>0.85884</cdr:y>
    </cdr:to>
    <cdr:sp macro="" textlink="">
      <cdr:nvSpPr>
        <cdr:cNvPr id="14" name="Rectangle 13"/>
        <cdr:cNvSpPr/>
      </cdr:nvSpPr>
      <cdr:spPr>
        <a:xfrm xmlns:a="http://schemas.openxmlformats.org/drawingml/2006/main">
          <a:off x="183267" y="3756481"/>
          <a:ext cx="6213221" cy="693670"/>
        </a:xfrm>
        <a:prstGeom xmlns:a="http://schemas.openxmlformats.org/drawingml/2006/main" prst="rect">
          <a:avLst/>
        </a:prstGeom>
        <a:gradFill xmlns:a="http://schemas.openxmlformats.org/drawingml/2006/main" flip="none" rotWithShape="1">
          <a:gsLst>
            <a:gs pos="0">
              <a:srgbClr val="FF0000">
                <a:alpha val="50000"/>
              </a:srgbClr>
            </a:gs>
            <a:gs pos="100000">
              <a:srgbClr val="FFFFFF">
                <a:alpha val="27000"/>
              </a:srgbClr>
            </a:gs>
          </a:gsLst>
          <a:lin ang="5400000" scaled="0"/>
          <a:tileRect/>
        </a:gra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0.63706</cdr:x>
      <cdr:y>0.89706</cdr:y>
    </cdr:from>
    <cdr:to>
      <cdr:x>0.89612</cdr:x>
      <cdr:y>0.98831</cdr:y>
    </cdr:to>
    <cdr:sp macro="" textlink="">
      <cdr:nvSpPr>
        <cdr:cNvPr id="15" name="Oval 14"/>
        <cdr:cNvSpPr/>
      </cdr:nvSpPr>
      <cdr:spPr>
        <a:xfrm xmlns:a="http://schemas.openxmlformats.org/drawingml/2006/main">
          <a:off x="4800563" y="4648206"/>
          <a:ext cx="1952146" cy="472821"/>
        </a:xfrm>
        <a:prstGeom xmlns:a="http://schemas.openxmlformats.org/drawingml/2006/main" prst="ellipse">
          <a:avLst/>
        </a:prstGeom>
        <a:noFill xmlns:a="http://schemas.openxmlformats.org/drawingml/2006/main"/>
        <a:ln xmlns:a="http://schemas.openxmlformats.org/drawingml/2006/main" w="381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FCF18D-F3B3-4042-AADF-68071EE6A2C5}" type="datetimeFigureOut">
              <a:rPr lang="en-US" smtClean="0"/>
              <a:t>10/8/2014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1226A9-7C21-C44C-AAC1-E772C8977F5E}" type="slidenum">
              <a:rPr lang="en-US" smtClean="0"/>
              <a:t>‹#›</a:t>
            </a:fld>
            <a:endParaRPr lang="en-US"/>
          </a:p>
        </p:txBody>
      </p:sp>
    </p:spTree>
    <p:extLst>
      <p:ext uri="{BB962C8B-B14F-4D97-AF65-F5344CB8AC3E}">
        <p14:creationId xmlns:p14="http://schemas.microsoft.com/office/powerpoint/2010/main" val="37471353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7304E5-A333-8844-A37F-986C3CEF2E39}" type="slidenum">
              <a:rPr lang="en-US" sz="1200"/>
              <a:pPr/>
              <a:t>1</a:t>
            </a:fld>
            <a:endParaRPr lang="en-US" sz="1200"/>
          </a:p>
        </p:txBody>
      </p:sp>
      <p:sp>
        <p:nvSpPr>
          <p:cNvPr id="3031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5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 carbonate veins in serpentinized peridotite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071869-1767-394D-BDCF-2DFFC5F337AC}" type="slidenum">
              <a:rPr lang="en-US" sz="1200"/>
              <a:pPr/>
              <a:t>10</a:t>
            </a:fld>
            <a:endParaRPr lang="en-US" sz="1200"/>
          </a:p>
        </p:txBody>
      </p:sp>
      <p:sp>
        <p:nvSpPr>
          <p:cNvPr id="727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86F4E6-28ED-BC48-ABAE-069CC821F186}" type="slidenum">
              <a:rPr lang="en-US" sz="1200"/>
              <a:pPr/>
              <a:t>11</a:t>
            </a:fld>
            <a:endParaRPr lang="en-US" sz="1200"/>
          </a:p>
        </p:txBody>
      </p:sp>
      <p:sp>
        <p:nvSpPr>
          <p:cNvPr id="6328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727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another actively forming travertine terrace in Oman, with peridotite in the background</a:t>
            </a:r>
          </a:p>
          <a:p>
            <a:pPr eaLnBrk="1" hangingPunct="1"/>
            <a:r>
              <a:rPr lang="ja-JP" altLang="en-US"/>
              <a:t>“</a:t>
            </a:r>
            <a:r>
              <a:rPr lang="en-US" altLang="ja-JP"/>
              <a:t>scums</a:t>
            </a:r>
            <a:r>
              <a:rPr lang="ja-JP" altLang="en-US"/>
              <a:t>”</a:t>
            </a:r>
            <a:r>
              <a:rPr lang="en-US" altLang="ja-JP"/>
              <a:t> on the surface of these pools are broken and submerged during rainfall</a:t>
            </a:r>
          </a:p>
          <a:p>
            <a:pPr eaLnBrk="1" hangingPunct="1"/>
            <a:r>
              <a:rPr lang="en-US"/>
              <a:t>just takes a few days for new scums to form, very fast by geological standards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10E0C7-E8EE-9D47-9743-38D90A68143D}" type="slidenum">
              <a:rPr lang="en-US" sz="1200"/>
              <a:pPr/>
              <a:t>12</a:t>
            </a:fld>
            <a:endParaRPr lang="en-US" sz="1200"/>
          </a:p>
        </p:txBody>
      </p:sp>
      <p:sp>
        <p:nvSpPr>
          <p:cNvPr id="6389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747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 all our data, plus those of Clark &amp; Fontes, at present (July 2009)</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C2B47B3-FF2D-904A-BE0E-569583B6CABF}" type="slidenum">
              <a:rPr lang="en-US" sz="1200"/>
              <a:pPr/>
              <a:t>13</a:t>
            </a:fld>
            <a:endParaRPr lang="en-US" sz="1200"/>
          </a:p>
        </p:txBody>
      </p:sp>
      <p:sp>
        <p:nvSpPr>
          <p:cNvPr id="911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808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162BDA0-A108-CF46-8776-397E7CBBC655}" type="slidenum">
              <a:rPr lang="en-US" sz="1200"/>
              <a:pPr/>
              <a:t>14</a:t>
            </a:fld>
            <a:endParaRPr lang="en-US" sz="1200"/>
          </a:p>
        </p:txBody>
      </p:sp>
      <p:sp>
        <p:nvSpPr>
          <p:cNvPr id="972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849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fits to experimental data, showing potential for enhancing carbonation rates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AD5AECE-D738-CB43-BCC7-15D9EDA974EA}" type="slidenum">
              <a:rPr lang="en-US" sz="1200"/>
              <a:pPr/>
              <a:t>15</a:t>
            </a:fld>
            <a:endParaRPr lang="en-US" sz="1200"/>
          </a:p>
        </p:txBody>
      </p:sp>
      <p:sp>
        <p:nvSpPr>
          <p:cNvPr id="8417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829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DBF957-A5E6-DE48-A36D-90CC374D69C9}" type="slidenum">
              <a:rPr lang="en-US" sz="1200"/>
              <a:pPr/>
              <a:t>16</a:t>
            </a:fld>
            <a:endParaRPr lang="en-US" sz="1200"/>
          </a:p>
        </p:txBody>
      </p:sp>
      <p:sp>
        <p:nvSpPr>
          <p:cNvPr id="8437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515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 in order to quantify this hypothesis, we constructed a very simple one dimensional </a:t>
            </a:r>
            <a:r>
              <a:rPr lang="ja-JP" altLang="en-US"/>
              <a:t>“</a:t>
            </a:r>
            <a:r>
              <a:rPr lang="en-US" altLang="ja-JP"/>
              <a:t>model</a:t>
            </a:r>
            <a:r>
              <a:rPr lang="ja-JP" altLang="en-US"/>
              <a:t>”</a:t>
            </a:r>
            <a:r>
              <a:rPr lang="en-US" altLang="ja-JP"/>
              <a:t> involving cooling due to pumping cold fluid into hot rocks, cooling due to diffusion of heat away from a hot rock volume into colder surrounding rock, and heating due to reaction</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EF2A414-7F53-194C-9AA2-6D842A7C0D1B}" type="slidenum">
              <a:rPr lang="en-US" sz="1200"/>
              <a:pPr/>
              <a:t>17</a:t>
            </a:fld>
            <a:endParaRPr lang="en-US" sz="1200"/>
          </a:p>
        </p:txBody>
      </p:sp>
      <p:sp>
        <p:nvSpPr>
          <p:cNvPr id="8335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536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BC2921-CEAA-2E40-9B26-C7E5FD44B0EE}" type="slidenum">
              <a:rPr lang="en-US" sz="1200"/>
              <a:pPr/>
              <a:t>18</a:t>
            </a:fld>
            <a:endParaRPr lang="en-US" sz="1200"/>
          </a:p>
        </p:txBody>
      </p:sp>
      <p:sp>
        <p:nvSpPr>
          <p:cNvPr id="8355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55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F36541-46CC-024A-84CC-989B0E446A31}" type="slidenum">
              <a:rPr lang="en-US" sz="1200"/>
              <a:pPr/>
              <a:t>19</a:t>
            </a:fld>
            <a:endParaRPr lang="en-US" sz="1200"/>
          </a:p>
        </p:txBody>
      </p:sp>
      <p:sp>
        <p:nvSpPr>
          <p:cNvPr id="8376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576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502F5B-CC09-EC47-B602-DD4A855F7F07}" type="slidenum">
              <a:rPr lang="en-US" sz="1200"/>
              <a:pPr/>
              <a:t>2</a:t>
            </a:fld>
            <a:endParaRPr lang="en-US" sz="1200"/>
          </a:p>
        </p:txBody>
      </p:sp>
      <p:sp>
        <p:nvSpPr>
          <p:cNvPr id="624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1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ordinarily, peridotite is shielded from reaction with atmosphere, surface waters by 7 km of oceanic crust or 40 km of continental crust</a:t>
            </a:r>
          </a:p>
          <a:p>
            <a:pPr eaLnBrk="1" hangingPunct="1"/>
            <a:r>
              <a:rPr lang="en-US"/>
              <a:t>in Oman and elsewhere, collisions between tectonic plates has thrust peridotite upward, and resulting erosion has exposed it at the surface</a:t>
            </a:r>
          </a:p>
          <a:p>
            <a:pPr eaLnBrk="1" hangingPunct="1"/>
            <a:r>
              <a:rPr lang="en-US"/>
              <a:t>peridotite is very far from equilibrium with the atmosphere and surface waters, so this creates an chemical potential energy gradient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DA4C6FD-7041-5246-B2FD-5553FD1AE834}" type="slidenum">
              <a:rPr lang="en-US" sz="1200"/>
              <a:pPr/>
              <a:t>20</a:t>
            </a:fld>
            <a:endParaRPr lang="en-US" sz="1200"/>
          </a:p>
        </p:txBody>
      </p:sp>
      <p:sp>
        <p:nvSpPr>
          <p:cNvPr id="8396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054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in our one dimensional model, we held the reactive volume term constant</a:t>
            </a:r>
          </a:p>
          <a:p>
            <a:pPr eaLnBrk="1" hangingPunct="1"/>
            <a:endParaRPr lang="en-US"/>
          </a:p>
          <a:p>
            <a:pPr eaLnBrk="1" hangingPunct="1"/>
            <a:r>
              <a:rPr lang="en-US"/>
              <a:t>this is a very important simplification, and it is important to emphasize that reactive volume could decrease, or permeability could drop, if carbonate minerals form a reaction rim armoring unreacted olivine from migrating fluid, and/or fill pore space, decreasing fluid flow and CO2 uptake rates</a:t>
            </a:r>
          </a:p>
          <a:p>
            <a:pPr eaLnBrk="1" hangingPunct="1"/>
            <a:endParaRPr lang="en-US"/>
          </a:p>
          <a:p>
            <a:pPr eaLnBrk="1" hangingPunct="1"/>
            <a:r>
              <a:rPr lang="en-US"/>
              <a:t>alterntively, however, if one could reach the reactive cracking regime, there could be a positive feedback due to increasing reactive volume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22A8E1A-B73D-E742-8DE9-1BFFA4252CA0}" type="slidenum">
              <a:rPr lang="en-US" sz="1200"/>
              <a:pPr/>
              <a:t>21</a:t>
            </a:fld>
            <a:endParaRPr lang="en-US" sz="1200"/>
          </a:p>
        </p:txBody>
      </p:sp>
      <p:sp>
        <p:nvSpPr>
          <p:cNvPr id="8929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752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00" indent="-285731">
              <a:defRPr sz="2400">
                <a:solidFill>
                  <a:schemeClr val="tx1"/>
                </a:solidFill>
                <a:latin typeface="Arial" charset="0"/>
                <a:ea typeface="ＭＳ Ｐゴシック" charset="0"/>
              </a:defRPr>
            </a:lvl2pPr>
            <a:lvl3pPr marL="1142924" indent="-228585">
              <a:defRPr sz="2400">
                <a:solidFill>
                  <a:schemeClr val="tx1"/>
                </a:solidFill>
                <a:latin typeface="Arial" charset="0"/>
                <a:ea typeface="ＭＳ Ｐゴシック" charset="0"/>
              </a:defRPr>
            </a:lvl3pPr>
            <a:lvl4pPr marL="1600094" indent="-228585">
              <a:defRPr sz="2400">
                <a:solidFill>
                  <a:schemeClr val="tx1"/>
                </a:solidFill>
                <a:latin typeface="Arial" charset="0"/>
                <a:ea typeface="ＭＳ Ｐゴシック" charset="0"/>
              </a:defRPr>
            </a:lvl4pPr>
            <a:lvl5pPr marL="2057264" indent="-228585">
              <a:defRPr sz="2400">
                <a:solidFill>
                  <a:schemeClr val="tx1"/>
                </a:solidFill>
                <a:latin typeface="Arial" charset="0"/>
                <a:ea typeface="ＭＳ Ｐゴシック" charset="0"/>
              </a:defRPr>
            </a:lvl5pPr>
            <a:lvl6pPr marL="2514433" indent="-228585" eaLnBrk="0" fontAlgn="base" hangingPunct="0">
              <a:spcBef>
                <a:spcPct val="0"/>
              </a:spcBef>
              <a:spcAft>
                <a:spcPct val="0"/>
              </a:spcAft>
              <a:defRPr sz="2400">
                <a:solidFill>
                  <a:schemeClr val="tx1"/>
                </a:solidFill>
                <a:latin typeface="Arial" charset="0"/>
                <a:ea typeface="ＭＳ Ｐゴシック" charset="0"/>
              </a:defRPr>
            </a:lvl6pPr>
            <a:lvl7pPr marL="2971603" indent="-228585" eaLnBrk="0" fontAlgn="base" hangingPunct="0">
              <a:spcBef>
                <a:spcPct val="0"/>
              </a:spcBef>
              <a:spcAft>
                <a:spcPct val="0"/>
              </a:spcAft>
              <a:defRPr sz="2400">
                <a:solidFill>
                  <a:schemeClr val="tx1"/>
                </a:solidFill>
                <a:latin typeface="Arial" charset="0"/>
                <a:ea typeface="ＭＳ Ｐゴシック" charset="0"/>
              </a:defRPr>
            </a:lvl7pPr>
            <a:lvl8pPr marL="3428772" indent="-228585" eaLnBrk="0" fontAlgn="base" hangingPunct="0">
              <a:spcBef>
                <a:spcPct val="0"/>
              </a:spcBef>
              <a:spcAft>
                <a:spcPct val="0"/>
              </a:spcAft>
              <a:defRPr sz="2400">
                <a:solidFill>
                  <a:schemeClr val="tx1"/>
                </a:solidFill>
                <a:latin typeface="Arial" charset="0"/>
                <a:ea typeface="ＭＳ Ｐゴシック" charset="0"/>
              </a:defRPr>
            </a:lvl8pPr>
            <a:lvl9pPr marL="3885942" indent="-228585" eaLnBrk="0" fontAlgn="base" hangingPunct="0">
              <a:spcBef>
                <a:spcPct val="0"/>
              </a:spcBef>
              <a:spcAft>
                <a:spcPct val="0"/>
              </a:spcAft>
              <a:defRPr sz="2400">
                <a:solidFill>
                  <a:schemeClr val="tx1"/>
                </a:solidFill>
                <a:latin typeface="Arial" charset="0"/>
                <a:ea typeface="ＭＳ Ｐゴシック" charset="0"/>
              </a:defRPr>
            </a:lvl9pPr>
          </a:lstStyle>
          <a:p>
            <a:fld id="{160044C7-2DB5-FC48-B984-29DC8220FB68}" type="slidenum">
              <a:rPr lang="en-US" sz="1200"/>
              <a:pPr/>
              <a:t>22</a:t>
            </a:fld>
            <a:endParaRPr lang="en-US" sz="1200"/>
          </a:p>
        </p:txBody>
      </p:sp>
      <p:sp>
        <p:nvSpPr>
          <p:cNvPr id="5222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788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88ECC6B-BAC4-7F48-851D-7008CDFAD85D}" type="slidenum">
              <a:rPr lang="en-US" sz="1200"/>
              <a:pPr/>
              <a:t>27</a:t>
            </a:fld>
            <a:endParaRPr lang="en-US" sz="1200"/>
          </a:p>
        </p:txBody>
      </p:sp>
      <p:sp>
        <p:nvSpPr>
          <p:cNvPr id="58061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157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E63D0D-4E6D-004D-995B-195B583643CE}" type="slidenum">
              <a:rPr lang="en-US" sz="1200"/>
              <a:pPr/>
              <a:t>28</a:t>
            </a:fld>
            <a:endParaRPr lang="en-US" sz="1200"/>
          </a:p>
        </p:txBody>
      </p:sp>
      <p:sp>
        <p:nvSpPr>
          <p:cNvPr id="8939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800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7F7672C-1BDF-6D47-B452-4272127D5F99}" type="slidenum">
              <a:rPr lang="en-US" sz="1200"/>
              <a:pPr/>
              <a:t>29</a:t>
            </a:fld>
            <a:endParaRPr lang="en-US" sz="1200"/>
          </a:p>
        </p:txBody>
      </p:sp>
      <p:sp>
        <p:nvSpPr>
          <p:cNvPr id="221186"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0963" name="Rectangle 1027"/>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00" indent="-285731">
              <a:defRPr sz="2400">
                <a:solidFill>
                  <a:schemeClr val="tx1"/>
                </a:solidFill>
                <a:latin typeface="Arial" charset="0"/>
                <a:ea typeface="ＭＳ Ｐゴシック" charset="0"/>
              </a:defRPr>
            </a:lvl2pPr>
            <a:lvl3pPr marL="1142924" indent="-228585">
              <a:defRPr sz="2400">
                <a:solidFill>
                  <a:schemeClr val="tx1"/>
                </a:solidFill>
                <a:latin typeface="Arial" charset="0"/>
                <a:ea typeface="ＭＳ Ｐゴシック" charset="0"/>
              </a:defRPr>
            </a:lvl3pPr>
            <a:lvl4pPr marL="1600094" indent="-228585">
              <a:defRPr sz="2400">
                <a:solidFill>
                  <a:schemeClr val="tx1"/>
                </a:solidFill>
                <a:latin typeface="Arial" charset="0"/>
                <a:ea typeface="ＭＳ Ｐゴシック" charset="0"/>
              </a:defRPr>
            </a:lvl4pPr>
            <a:lvl5pPr marL="2057264" indent="-228585">
              <a:defRPr sz="2400">
                <a:solidFill>
                  <a:schemeClr val="tx1"/>
                </a:solidFill>
                <a:latin typeface="Arial" charset="0"/>
                <a:ea typeface="ＭＳ Ｐゴシック" charset="0"/>
              </a:defRPr>
            </a:lvl5pPr>
            <a:lvl6pPr marL="2514433" indent="-228585" eaLnBrk="0" fontAlgn="base" hangingPunct="0">
              <a:spcBef>
                <a:spcPct val="0"/>
              </a:spcBef>
              <a:spcAft>
                <a:spcPct val="0"/>
              </a:spcAft>
              <a:defRPr sz="2400">
                <a:solidFill>
                  <a:schemeClr val="tx1"/>
                </a:solidFill>
                <a:latin typeface="Arial" charset="0"/>
                <a:ea typeface="ＭＳ Ｐゴシック" charset="0"/>
              </a:defRPr>
            </a:lvl6pPr>
            <a:lvl7pPr marL="2971603" indent="-228585" eaLnBrk="0" fontAlgn="base" hangingPunct="0">
              <a:spcBef>
                <a:spcPct val="0"/>
              </a:spcBef>
              <a:spcAft>
                <a:spcPct val="0"/>
              </a:spcAft>
              <a:defRPr sz="2400">
                <a:solidFill>
                  <a:schemeClr val="tx1"/>
                </a:solidFill>
                <a:latin typeface="Arial" charset="0"/>
                <a:ea typeface="ＭＳ Ｐゴシック" charset="0"/>
              </a:defRPr>
            </a:lvl7pPr>
            <a:lvl8pPr marL="3428772" indent="-228585" eaLnBrk="0" fontAlgn="base" hangingPunct="0">
              <a:spcBef>
                <a:spcPct val="0"/>
              </a:spcBef>
              <a:spcAft>
                <a:spcPct val="0"/>
              </a:spcAft>
              <a:defRPr sz="2400">
                <a:solidFill>
                  <a:schemeClr val="tx1"/>
                </a:solidFill>
                <a:latin typeface="Arial" charset="0"/>
                <a:ea typeface="ＭＳ Ｐゴシック" charset="0"/>
              </a:defRPr>
            </a:lvl8pPr>
            <a:lvl9pPr marL="3885942" indent="-228585" eaLnBrk="0" fontAlgn="base" hangingPunct="0">
              <a:spcBef>
                <a:spcPct val="0"/>
              </a:spcBef>
              <a:spcAft>
                <a:spcPct val="0"/>
              </a:spcAft>
              <a:defRPr sz="2400">
                <a:solidFill>
                  <a:schemeClr val="tx1"/>
                </a:solidFill>
                <a:latin typeface="Arial" charset="0"/>
                <a:ea typeface="ＭＳ Ｐゴシック" charset="0"/>
              </a:defRPr>
            </a:lvl9pPr>
          </a:lstStyle>
          <a:p>
            <a:fld id="{85062654-4776-7D4B-9AF7-7EA3821EB97D}" type="slidenum">
              <a:rPr lang="en-US" sz="1200"/>
              <a:pPr/>
              <a:t>33</a:t>
            </a:fld>
            <a:endParaRPr lang="en-US" sz="1200"/>
          </a:p>
        </p:txBody>
      </p:sp>
      <p:sp>
        <p:nvSpPr>
          <p:cNvPr id="75981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808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z="1600">
                <a:solidFill>
                  <a:srgbClr val="000000"/>
                </a:solidFill>
              </a:rPr>
              <a:t>om09-15 typical mgs+q w q veins, with contrast increased</a:t>
            </a:r>
          </a:p>
          <a:p>
            <a:pPr eaLnBrk="1" hangingPunct="1"/>
            <a:r>
              <a:rPr lang="en-US" sz="1600">
                <a:solidFill>
                  <a:srgbClr val="000000"/>
                </a:solidFill>
              </a:rPr>
              <a:t>dark areas = magnesite,light grey = quartz veins, bright = relict Cr spinel</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52C32F6-5FC2-2842-ADA7-0CD77C808658}" type="slidenum">
              <a:rPr lang="en-US" sz="1200"/>
              <a:pPr/>
              <a:t>35</a:t>
            </a:fld>
            <a:endParaRPr lang="en-US" sz="1200"/>
          </a:p>
        </p:txBody>
      </p:sp>
      <p:sp>
        <p:nvSpPr>
          <p:cNvPr id="122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55299"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790B50-800D-D447-9D30-AE586E14D4CD}" type="slidenum">
              <a:rPr lang="en-US" sz="1200"/>
              <a:pPr/>
              <a:t>36</a:t>
            </a:fld>
            <a:endParaRPr lang="en-US" sz="1200"/>
          </a:p>
        </p:txBody>
      </p:sp>
      <p:sp>
        <p:nvSpPr>
          <p:cNvPr id="143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57347"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F3F101A-0182-1740-B2CD-29301E1AE44D}" type="slidenum">
              <a:rPr lang="en-US" sz="1200"/>
              <a:pPr/>
              <a:t>37</a:t>
            </a:fld>
            <a:endParaRPr lang="en-US" sz="1200"/>
          </a:p>
        </p:txBody>
      </p:sp>
      <p:sp>
        <p:nvSpPr>
          <p:cNvPr id="163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59395"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92F2277-9718-F849-95C1-EBD033DC621A}" type="slidenum">
              <a:rPr lang="en-US" sz="1200"/>
              <a:pPr/>
              <a:t>3</a:t>
            </a:fld>
            <a:endParaRPr lang="en-US" sz="1200"/>
          </a:p>
        </p:txBody>
      </p:sp>
      <p:sp>
        <p:nvSpPr>
          <p:cNvPr id="6205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563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 ongoing natural mineral carbonation; CaOH-rich, alklaine spring waters emerging from peridotite catchment (mountains in background) in Oman; Ca-rich, CO2 poor waters combine with atmospheric CO2 to produce large calcite (CaCO3) deposits on the surface; such large, chemically deposited calcite terraces are known as travertine; these travertines in Oman are approximately as large as the well known travertine terraces around Mammoth Hot Springs, in Yellowstone, or the Geysirs in Iceland, but in Oman travertine formation is driven by reaction between spring water and the atmosphere, at constant temperature, rather than by cooling of solute rich, hot waters associated with present-day volcanism in Yellowstone and Iceland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A8CA32-50CB-FE4F-BE0D-B0CF5366AAE3}" type="slidenum">
              <a:rPr lang="en-US" sz="1200"/>
              <a:pPr/>
              <a:t>39</a:t>
            </a:fld>
            <a:endParaRPr lang="en-US" sz="1200"/>
          </a:p>
        </p:txBody>
      </p:sp>
      <p:sp>
        <p:nvSpPr>
          <p:cNvPr id="6041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23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FEC78CA-F573-D24F-A476-BEC85E08C5DC}" type="slidenum">
              <a:rPr lang="en-US" sz="1200"/>
              <a:pPr/>
              <a:t>40</a:t>
            </a:fld>
            <a:endParaRPr lang="en-US" sz="1200"/>
          </a:p>
        </p:txBody>
      </p:sp>
      <p:sp>
        <p:nvSpPr>
          <p:cNvPr id="739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3491" name="Rectangle 3"/>
          <p:cNvSpPr>
            <a:spLocks noGrp="1" noChangeArrowheads="1"/>
          </p:cNvSpPr>
          <p:nvPr>
            <p:ph type="body" idx="1"/>
          </p:nvPr>
        </p:nvSpPr>
        <p:spPr>
          <a:noFill/>
        </p:spPr>
        <p:txBody>
          <a:bodyPr/>
          <a:lstStyle/>
          <a:p>
            <a:pPr eaLnBrk="1" hangingPunct="1"/>
            <a:r>
              <a:rPr lang="en-US"/>
              <a:t>E Young’s modulus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9E69D2-9728-1949-9909-46C55FAAFAB2}" type="slidenum">
              <a:rPr lang="en-US" sz="1200"/>
              <a:pPr/>
              <a:t>41</a:t>
            </a:fld>
            <a:endParaRPr lang="en-US" sz="1200"/>
          </a:p>
        </p:txBody>
      </p:sp>
      <p:sp>
        <p:nvSpPr>
          <p:cNvPr id="245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67587"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AD5AECE-D738-CB43-BCC7-15D9EDA974EA}" type="slidenum">
              <a:rPr lang="en-US" sz="1200"/>
              <a:pPr/>
              <a:t>42</a:t>
            </a:fld>
            <a:endParaRPr lang="en-US" sz="1200"/>
          </a:p>
        </p:txBody>
      </p:sp>
      <p:sp>
        <p:nvSpPr>
          <p:cNvPr id="8417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829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8390FE8-DB02-4B1F-B041-612F027913D6}" type="slidenum">
              <a:rPr lang="en-US" smtClean="0"/>
              <a:pPr/>
              <a:t>48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162BDA0-A108-CF46-8776-397E7CBBC655}" type="slidenum">
              <a:rPr lang="en-US" sz="1200"/>
              <a:pPr/>
              <a:t>49</a:t>
            </a:fld>
            <a:endParaRPr lang="en-US" sz="1200"/>
          </a:p>
        </p:txBody>
      </p:sp>
      <p:sp>
        <p:nvSpPr>
          <p:cNvPr id="972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849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fits to experimental data, showing potential for enhancing carbonation rates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0ACAA9-8F70-4648-B928-D176F142E6E1}" type="slidenum">
              <a:rPr lang="en-US" sz="1200"/>
              <a:pPr/>
              <a:t>50</a:t>
            </a:fld>
            <a:endParaRPr lang="en-US" sz="1200"/>
          </a:p>
        </p:txBody>
      </p:sp>
      <p:sp>
        <p:nvSpPr>
          <p:cNvPr id="6901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648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80E9BF-E3B5-FB4D-92B1-7ADA2AC450EB}" type="slidenum">
              <a:rPr lang="en-US" sz="1200"/>
              <a:pPr/>
              <a:t>51</a:t>
            </a:fld>
            <a:endParaRPr lang="en-US" sz="1200"/>
          </a:p>
        </p:txBody>
      </p:sp>
      <p:sp>
        <p:nvSpPr>
          <p:cNvPr id="1771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669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4C8612B-02C6-3C43-9DB8-5402723CEFCA}" type="slidenum">
              <a:rPr lang="en-US" sz="1200"/>
              <a:pPr/>
              <a:t>52</a:t>
            </a:fld>
            <a:endParaRPr lang="en-US" sz="1200"/>
          </a:p>
        </p:txBody>
      </p:sp>
      <p:sp>
        <p:nvSpPr>
          <p:cNvPr id="6922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689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D9FE2CD-6435-5A43-B8DE-A33E291AD831}" type="slidenum">
              <a:rPr lang="en-US" sz="1200"/>
              <a:pPr/>
              <a:t>53</a:t>
            </a:fld>
            <a:endParaRPr lang="en-US" sz="1200"/>
          </a:p>
        </p:txBody>
      </p:sp>
      <p:sp>
        <p:nvSpPr>
          <p:cNvPr id="6942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710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AFB9734-3552-D547-905F-AC6608DEFE9D}" type="slidenum">
              <a:rPr lang="en-US" sz="1200"/>
              <a:pPr/>
              <a:t>4</a:t>
            </a:fld>
            <a:endParaRPr lang="en-US" sz="1200"/>
          </a:p>
        </p:txBody>
      </p:sp>
      <p:sp>
        <p:nvSpPr>
          <p:cNvPr id="3031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74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 carbonate veins in serpentinized peridotite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FBD88C6-C6C0-504C-80C6-101D0D7C3E80}" type="slidenum">
              <a:rPr lang="en-US" sz="1200"/>
              <a:pPr/>
              <a:t>54</a:t>
            </a:fld>
            <a:endParaRPr lang="en-US" sz="1200"/>
          </a:p>
        </p:txBody>
      </p:sp>
      <p:sp>
        <p:nvSpPr>
          <p:cNvPr id="6963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73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8FF066C-BC61-EE43-AE7A-2CA8AE1D616F}" type="slidenum">
              <a:rPr lang="en-US" sz="1200"/>
              <a:pPr/>
              <a:t>55</a:t>
            </a:fld>
            <a:endParaRPr lang="en-US" sz="1200"/>
          </a:p>
        </p:txBody>
      </p:sp>
      <p:sp>
        <p:nvSpPr>
          <p:cNvPr id="749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920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00" indent="-285731">
              <a:defRPr sz="2400">
                <a:solidFill>
                  <a:schemeClr val="tx1"/>
                </a:solidFill>
                <a:latin typeface="Arial" charset="0"/>
                <a:ea typeface="ＭＳ Ｐゴシック" charset="0"/>
              </a:defRPr>
            </a:lvl2pPr>
            <a:lvl3pPr marL="1142924" indent="-228585">
              <a:defRPr sz="2400">
                <a:solidFill>
                  <a:schemeClr val="tx1"/>
                </a:solidFill>
                <a:latin typeface="Arial" charset="0"/>
                <a:ea typeface="ＭＳ Ｐゴシック" charset="0"/>
              </a:defRPr>
            </a:lvl3pPr>
            <a:lvl4pPr marL="1600094" indent="-228585">
              <a:defRPr sz="2400">
                <a:solidFill>
                  <a:schemeClr val="tx1"/>
                </a:solidFill>
                <a:latin typeface="Arial" charset="0"/>
                <a:ea typeface="ＭＳ Ｐゴシック" charset="0"/>
              </a:defRPr>
            </a:lvl4pPr>
            <a:lvl5pPr marL="2057264" indent="-228585">
              <a:defRPr sz="2400">
                <a:solidFill>
                  <a:schemeClr val="tx1"/>
                </a:solidFill>
                <a:latin typeface="Arial" charset="0"/>
                <a:ea typeface="ＭＳ Ｐゴシック" charset="0"/>
              </a:defRPr>
            </a:lvl5pPr>
            <a:lvl6pPr marL="2514433" indent="-228585" eaLnBrk="0" fontAlgn="base" hangingPunct="0">
              <a:spcBef>
                <a:spcPct val="0"/>
              </a:spcBef>
              <a:spcAft>
                <a:spcPct val="0"/>
              </a:spcAft>
              <a:defRPr sz="2400">
                <a:solidFill>
                  <a:schemeClr val="tx1"/>
                </a:solidFill>
                <a:latin typeface="Arial" charset="0"/>
                <a:ea typeface="ＭＳ Ｐゴシック" charset="0"/>
              </a:defRPr>
            </a:lvl6pPr>
            <a:lvl7pPr marL="2971603" indent="-228585" eaLnBrk="0" fontAlgn="base" hangingPunct="0">
              <a:spcBef>
                <a:spcPct val="0"/>
              </a:spcBef>
              <a:spcAft>
                <a:spcPct val="0"/>
              </a:spcAft>
              <a:defRPr sz="2400">
                <a:solidFill>
                  <a:schemeClr val="tx1"/>
                </a:solidFill>
                <a:latin typeface="Arial" charset="0"/>
                <a:ea typeface="ＭＳ Ｐゴシック" charset="0"/>
              </a:defRPr>
            </a:lvl7pPr>
            <a:lvl8pPr marL="3428772" indent="-228585" eaLnBrk="0" fontAlgn="base" hangingPunct="0">
              <a:spcBef>
                <a:spcPct val="0"/>
              </a:spcBef>
              <a:spcAft>
                <a:spcPct val="0"/>
              </a:spcAft>
              <a:defRPr sz="2400">
                <a:solidFill>
                  <a:schemeClr val="tx1"/>
                </a:solidFill>
                <a:latin typeface="Arial" charset="0"/>
                <a:ea typeface="ＭＳ Ｐゴシック" charset="0"/>
              </a:defRPr>
            </a:lvl8pPr>
            <a:lvl9pPr marL="3885942" indent="-228585" eaLnBrk="0" fontAlgn="base" hangingPunct="0">
              <a:spcBef>
                <a:spcPct val="0"/>
              </a:spcBef>
              <a:spcAft>
                <a:spcPct val="0"/>
              </a:spcAft>
              <a:defRPr sz="2400">
                <a:solidFill>
                  <a:schemeClr val="tx1"/>
                </a:solidFill>
                <a:latin typeface="Arial" charset="0"/>
                <a:ea typeface="ＭＳ Ｐゴシック" charset="0"/>
              </a:defRPr>
            </a:lvl9pPr>
          </a:lstStyle>
          <a:p>
            <a:fld id="{160044C7-2DB5-FC48-B984-29DC8220FB68}" type="slidenum">
              <a:rPr lang="en-US" sz="1200"/>
              <a:pPr/>
              <a:t>66</a:t>
            </a:fld>
            <a:endParaRPr lang="en-US" sz="1200"/>
          </a:p>
        </p:txBody>
      </p:sp>
      <p:sp>
        <p:nvSpPr>
          <p:cNvPr id="5222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788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F8CD27-5E16-3F47-A002-F01B95851499}" type="slidenum">
              <a:rPr lang="en-US" sz="1200"/>
              <a:pPr/>
              <a:t>80</a:t>
            </a:fld>
            <a:endParaRPr lang="en-US" sz="1200"/>
          </a:p>
        </p:txBody>
      </p:sp>
      <p:sp>
        <p:nvSpPr>
          <p:cNvPr id="133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1139"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372680D-5CE5-5244-AB2B-2F3D0BDB3D5B}" type="slidenum">
              <a:rPr lang="en-US" sz="1200"/>
              <a:pPr/>
              <a:t>87</a:t>
            </a:fld>
            <a:endParaRPr lang="en-US" sz="1200"/>
          </a:p>
        </p:txBody>
      </p:sp>
      <p:sp>
        <p:nvSpPr>
          <p:cNvPr id="8919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812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FFE0239-90FF-BE4A-BCFB-60860C9ECDD0}" type="slidenum">
              <a:rPr lang="en-US" sz="1200"/>
              <a:pPr/>
              <a:t>94</a:t>
            </a:fld>
            <a:endParaRPr lang="en-US" sz="1200"/>
          </a:p>
        </p:txBody>
      </p:sp>
      <p:sp>
        <p:nvSpPr>
          <p:cNvPr id="8499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76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275033-BED0-5842-8418-C8B384AEA06F}" type="slidenum">
              <a:rPr lang="en-US" sz="1200"/>
              <a:pPr/>
              <a:t>95</a:t>
            </a:fld>
            <a:endParaRPr lang="en-US" sz="1200"/>
          </a:p>
        </p:txBody>
      </p:sp>
      <p:sp>
        <p:nvSpPr>
          <p:cNvPr id="8519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788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C780FD-9CFF-8942-9ED0-676C8214BF6A}" type="slidenum">
              <a:rPr lang="en-US" sz="1200"/>
              <a:pPr/>
              <a:t>96</a:t>
            </a:fld>
            <a:endParaRPr lang="en-US" sz="1200"/>
          </a:p>
        </p:txBody>
      </p:sp>
      <p:sp>
        <p:nvSpPr>
          <p:cNvPr id="604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522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largest outcrop of olivine-rich rock, peridotite, in the world is in the mountains of northern Oman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00" indent="-285731">
              <a:defRPr sz="2400">
                <a:solidFill>
                  <a:schemeClr val="tx1"/>
                </a:solidFill>
                <a:latin typeface="Arial" charset="0"/>
                <a:ea typeface="ＭＳ Ｐゴシック" charset="0"/>
              </a:defRPr>
            </a:lvl2pPr>
            <a:lvl3pPr marL="1142924" indent="-228585">
              <a:defRPr sz="2400">
                <a:solidFill>
                  <a:schemeClr val="tx1"/>
                </a:solidFill>
                <a:latin typeface="Arial" charset="0"/>
                <a:ea typeface="ＭＳ Ｐゴシック" charset="0"/>
              </a:defRPr>
            </a:lvl3pPr>
            <a:lvl4pPr marL="1600094" indent="-228585">
              <a:defRPr sz="2400">
                <a:solidFill>
                  <a:schemeClr val="tx1"/>
                </a:solidFill>
                <a:latin typeface="Arial" charset="0"/>
                <a:ea typeface="ＭＳ Ｐゴシック" charset="0"/>
              </a:defRPr>
            </a:lvl4pPr>
            <a:lvl5pPr marL="2057264" indent="-228585">
              <a:defRPr sz="2400">
                <a:solidFill>
                  <a:schemeClr val="tx1"/>
                </a:solidFill>
                <a:latin typeface="Arial" charset="0"/>
                <a:ea typeface="ＭＳ Ｐゴシック" charset="0"/>
              </a:defRPr>
            </a:lvl5pPr>
            <a:lvl6pPr marL="2514433" indent="-228585" eaLnBrk="0" fontAlgn="base" hangingPunct="0">
              <a:spcBef>
                <a:spcPct val="0"/>
              </a:spcBef>
              <a:spcAft>
                <a:spcPct val="0"/>
              </a:spcAft>
              <a:defRPr sz="2400">
                <a:solidFill>
                  <a:schemeClr val="tx1"/>
                </a:solidFill>
                <a:latin typeface="Arial" charset="0"/>
                <a:ea typeface="ＭＳ Ｐゴシック" charset="0"/>
              </a:defRPr>
            </a:lvl6pPr>
            <a:lvl7pPr marL="2971603" indent="-228585" eaLnBrk="0" fontAlgn="base" hangingPunct="0">
              <a:spcBef>
                <a:spcPct val="0"/>
              </a:spcBef>
              <a:spcAft>
                <a:spcPct val="0"/>
              </a:spcAft>
              <a:defRPr sz="2400">
                <a:solidFill>
                  <a:schemeClr val="tx1"/>
                </a:solidFill>
                <a:latin typeface="Arial" charset="0"/>
                <a:ea typeface="ＭＳ Ｐゴシック" charset="0"/>
              </a:defRPr>
            </a:lvl7pPr>
            <a:lvl8pPr marL="3428772" indent="-228585" eaLnBrk="0" fontAlgn="base" hangingPunct="0">
              <a:spcBef>
                <a:spcPct val="0"/>
              </a:spcBef>
              <a:spcAft>
                <a:spcPct val="0"/>
              </a:spcAft>
              <a:defRPr sz="2400">
                <a:solidFill>
                  <a:schemeClr val="tx1"/>
                </a:solidFill>
                <a:latin typeface="Arial" charset="0"/>
                <a:ea typeface="ＭＳ Ｐゴシック" charset="0"/>
              </a:defRPr>
            </a:lvl8pPr>
            <a:lvl9pPr marL="3885942" indent="-228585" eaLnBrk="0" fontAlgn="base" hangingPunct="0">
              <a:spcBef>
                <a:spcPct val="0"/>
              </a:spcBef>
              <a:spcAft>
                <a:spcPct val="0"/>
              </a:spcAft>
              <a:defRPr sz="2400">
                <a:solidFill>
                  <a:schemeClr val="tx1"/>
                </a:solidFill>
                <a:latin typeface="Arial" charset="0"/>
                <a:ea typeface="ＭＳ Ｐゴシック" charset="0"/>
              </a:defRPr>
            </a:lvl9pPr>
          </a:lstStyle>
          <a:p>
            <a:fld id="{F5A9146D-40EE-2748-BD11-59C2BCB4C447}" type="slidenum">
              <a:rPr lang="en-US" sz="1200"/>
              <a:pPr/>
              <a:t>97</a:t>
            </a:fld>
            <a:endParaRPr lang="en-US" sz="1200"/>
          </a:p>
        </p:txBody>
      </p:sp>
      <p:sp>
        <p:nvSpPr>
          <p:cNvPr id="5785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788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736B295-6852-DD40-BE17-6F11D37E1E37}" type="slidenum">
              <a:rPr lang="en-US" sz="1200"/>
              <a:pPr/>
              <a:t>101</a:t>
            </a:fld>
            <a:endParaRPr lang="en-US" sz="1200"/>
          </a:p>
        </p:txBody>
      </p:sp>
      <p:sp>
        <p:nvSpPr>
          <p:cNvPr id="6983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751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a:p>
            <a:pPr eaLnBrk="1" hangingPunct="1"/>
            <a:r>
              <a:rPr lang="en-US"/>
              <a:t>Air photo of part of the Muscat massif in the Oman ophiolite, showing tan dunites in brown residual peridotites.  Dashed square shows approximate area of photomosaic in previous slide.  Black areas to N and E are the Gulf of Oman beyond the coast line.  </a:t>
            </a:r>
          </a:p>
          <a:p>
            <a:pPr eaLnBrk="1" hangingPunct="1"/>
            <a:endParaRPr lang="en-US"/>
          </a:p>
          <a:p>
            <a:pPr eaLnBrk="1" hangingPunct="1"/>
            <a:r>
              <a:rPr lang="en-US"/>
              <a:t>Figure from Braun &amp; Kelemen, G-cubed 2002.</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42BC2E-C9F6-C84D-888D-60D298573FBC}" type="slidenum">
              <a:rPr lang="en-US" sz="1200"/>
              <a:pPr/>
              <a:t>5</a:t>
            </a:fld>
            <a:endParaRPr lang="en-US" sz="1200"/>
          </a:p>
        </p:txBody>
      </p:sp>
      <p:sp>
        <p:nvSpPr>
          <p:cNvPr id="6225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604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peridotite is largely composed on the mineral olivine, with Mg end-member forsterite, Mg2SiO4</a:t>
            </a:r>
          </a:p>
          <a:p>
            <a:pPr eaLnBrk="1" hangingPunct="1"/>
            <a:r>
              <a:rPr lang="en-US"/>
              <a:t>hydration and carbonation reactions often simplified in terms of end-members</a:t>
            </a:r>
          </a:p>
          <a:p>
            <a:pPr eaLnBrk="1" hangingPunct="1"/>
            <a:r>
              <a:rPr lang="en-US"/>
              <a:t>when they occur together, several intermediate steps involving competition for Mg between hydrous silicates and carbonates</a:t>
            </a:r>
          </a:p>
          <a:p>
            <a:pPr eaLnBrk="1" hangingPunct="1"/>
            <a:r>
              <a:rPr lang="en-US"/>
              <a:t>adding Ca introduces interesting complexity, useful in understanding natural systems, particularly formation of Ca as well as Mg carbonates, and formation of CaOH, alkaline waters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F4918CB-579C-5C4D-82DE-E06CB60CEC19}" type="slidenum">
              <a:rPr lang="en-US" sz="1200"/>
              <a:pPr/>
              <a:t>111</a:t>
            </a:fld>
            <a:endParaRPr lang="en-US" sz="1200"/>
          </a:p>
        </p:txBody>
      </p:sp>
      <p:sp>
        <p:nvSpPr>
          <p:cNvPr id="6369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583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to see how general this might be, in January 2007 we collected samples of carbonate veins in peridotite, such as these, far from the water table in passes and ridges in the Oman mountains</a:t>
            </a:r>
          </a:p>
          <a:p>
            <a:pPr eaLnBrk="1" hangingPunct="1"/>
            <a:r>
              <a:rPr lang="en-US"/>
              <a:t>these veins are much more abundant than the travertine terraces; our measurements in recent road cuts indicate that they compose roughly 1% of the peridotite within a partially weathered horizon perhaps 10 or 20 meters thick</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4A5B57-D4A3-D74F-AA88-A3365E64EE4E}" type="slidenum">
              <a:rPr lang="en-US" sz="1200"/>
              <a:pPr/>
              <a:t>113</a:t>
            </a:fld>
            <a:endParaRPr lang="en-US" sz="1200"/>
          </a:p>
        </p:txBody>
      </p:sp>
      <p:sp>
        <p:nvSpPr>
          <p:cNvPr id="6246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624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31292C-A11E-D04D-8383-5B46D8AD621F}" type="slidenum">
              <a:rPr lang="en-US" sz="1200"/>
              <a:pPr/>
              <a:t>114</a:t>
            </a:fld>
            <a:endParaRPr lang="en-US" sz="1200"/>
          </a:p>
        </p:txBody>
      </p:sp>
      <p:sp>
        <p:nvSpPr>
          <p:cNvPr id="55298" name="Rectangle 2"/>
          <p:cNvSpPr>
            <a:spLocks noGrp="1" noRot="1" noChangeAspect="1" noChangeArrowheads="1"/>
          </p:cNvSpPr>
          <p:nvPr>
            <p:ph type="sldImg"/>
          </p:nvPr>
        </p:nvSpPr>
        <p:spPr>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sp>
      <p:sp>
        <p:nvSpPr>
          <p:cNvPr id="65539"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83B575-637B-CD45-A406-230859458C19}" type="slidenum">
              <a:rPr lang="en-US" sz="1200"/>
              <a:pPr/>
              <a:t>115</a:t>
            </a:fld>
            <a:endParaRPr lang="en-US" sz="1200"/>
          </a:p>
        </p:txBody>
      </p:sp>
      <p:sp>
        <p:nvSpPr>
          <p:cNvPr id="5847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BE6D957-129E-DA4D-B393-721251458E46}" type="slidenum">
              <a:rPr lang="en-US" sz="1200"/>
              <a:pPr/>
              <a:t>116</a:t>
            </a:fld>
            <a:endParaRPr lang="en-US" sz="1200"/>
          </a:p>
        </p:txBody>
      </p:sp>
      <p:sp>
        <p:nvSpPr>
          <p:cNvPr id="7792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5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C43579-B37A-7644-9896-614BA5DD13D2}" type="slidenum">
              <a:rPr lang="en-US" sz="1200"/>
              <a:pPr/>
              <a:t>117</a:t>
            </a:fld>
            <a:endParaRPr lang="en-US" sz="1200"/>
          </a:p>
        </p:txBody>
      </p:sp>
      <p:sp>
        <p:nvSpPr>
          <p:cNvPr id="362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107"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119112-FD3F-6941-8F6F-038551C83066}" type="slidenum">
              <a:rPr lang="en-US" sz="1200"/>
              <a:pPr/>
              <a:t>118</a:t>
            </a:fld>
            <a:endParaRPr lang="en-US" sz="1200"/>
          </a:p>
        </p:txBody>
      </p:sp>
      <p:sp>
        <p:nvSpPr>
          <p:cNvPr id="8970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963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BA616F-2531-1148-A5ED-D662B4D07AA5}" type="slidenum">
              <a:rPr lang="en-US" sz="1200"/>
              <a:pPr/>
              <a:t>119</a:t>
            </a:fld>
            <a:endParaRPr lang="en-US" sz="1200"/>
          </a:p>
        </p:txBody>
      </p:sp>
      <p:sp>
        <p:nvSpPr>
          <p:cNvPr id="7096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716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5BA78D-F8C7-784C-AF52-D7CBD747E0B5}" type="slidenum">
              <a:rPr lang="en-US" sz="1200"/>
              <a:pPr/>
              <a:t>120</a:t>
            </a:fld>
            <a:endParaRPr lang="en-US" sz="1200"/>
          </a:p>
        </p:txBody>
      </p:sp>
      <p:sp>
        <p:nvSpPr>
          <p:cNvPr id="7004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771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4A5B57-D4A3-D74F-AA88-A3365E64EE4E}" type="slidenum">
              <a:rPr lang="en-US" sz="1200"/>
              <a:pPr/>
              <a:t>6</a:t>
            </a:fld>
            <a:endParaRPr lang="en-US" sz="1200"/>
          </a:p>
        </p:txBody>
      </p:sp>
      <p:sp>
        <p:nvSpPr>
          <p:cNvPr id="6246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624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D9E10C2-EE41-0949-BF9E-D0B36190FBFA}" type="slidenum">
              <a:rPr lang="en-US" sz="1200"/>
              <a:pPr/>
              <a:t>7</a:t>
            </a:fld>
            <a:endParaRPr lang="en-US" sz="1200"/>
          </a:p>
        </p:txBody>
      </p:sp>
      <p:sp>
        <p:nvSpPr>
          <p:cNvPr id="6266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645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peridotite is largely composed on the mineral olivine, with Mg end-member forsterite, Mg2SiO4</a:t>
            </a:r>
          </a:p>
          <a:p>
            <a:pPr eaLnBrk="1" hangingPunct="1"/>
            <a:r>
              <a:rPr lang="en-US"/>
              <a:t>hydration and carbonation reactions often simplified in terms of end-members</a:t>
            </a:r>
          </a:p>
          <a:p>
            <a:pPr eaLnBrk="1" hangingPunct="1"/>
            <a:r>
              <a:rPr lang="en-US"/>
              <a:t>when they occur together, several intermediate steps involving competition for Mg between hydrous silicates and carbonates</a:t>
            </a:r>
          </a:p>
          <a:p>
            <a:pPr eaLnBrk="1" hangingPunct="1"/>
            <a:r>
              <a:rPr lang="en-US"/>
              <a:t>adding Ca introduces interesting complexity, useful in understanding natural systems, particularly formation of Ca as well as Mg carbonates, and formation of CaOH, alkaline waters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B49014F-6E89-AA49-8892-F68D0F583595}" type="slidenum">
              <a:rPr lang="en-US" sz="1200"/>
              <a:pPr/>
              <a:t>8</a:t>
            </a:fld>
            <a:endParaRPr lang="en-US" sz="1200"/>
          </a:p>
        </p:txBody>
      </p:sp>
      <p:sp>
        <p:nvSpPr>
          <p:cNvPr id="6287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peridotite is largely composed on the mineral olivine, with Mg end-member forsterite, Mg2SiO4</a:t>
            </a:r>
          </a:p>
          <a:p>
            <a:pPr eaLnBrk="1" hangingPunct="1"/>
            <a:r>
              <a:rPr lang="en-US"/>
              <a:t>hydration and carbonation reactions often simplified in terms of end-members</a:t>
            </a:r>
          </a:p>
          <a:p>
            <a:pPr eaLnBrk="1" hangingPunct="1"/>
            <a:r>
              <a:rPr lang="en-US"/>
              <a:t>when they occur together, several intermediate steps involving competition for Mg between hydrous silicates and carbonates</a:t>
            </a:r>
          </a:p>
          <a:p>
            <a:pPr eaLnBrk="1" hangingPunct="1"/>
            <a:r>
              <a:rPr lang="en-US"/>
              <a:t>adding Ca introduces interesting complexity, useful in understanding natural systems, particularly formation of Ca as well as Mg carbonates, and formation of CaOH, alkaline waters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5CF524F-3891-A34D-B169-7F9834F32A14}" type="slidenum">
              <a:rPr lang="en-US" sz="1200"/>
              <a:pPr/>
              <a:t>9</a:t>
            </a:fld>
            <a:endParaRPr lang="en-US" sz="1200"/>
          </a:p>
        </p:txBody>
      </p:sp>
      <p:sp>
        <p:nvSpPr>
          <p:cNvPr id="6307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686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this is in accord with chemical data showing how rain water reacts with peridotite via a three step process: (1) near surface reaction dissolves Mg-rich peridotite, increasing dissolved Mg, and taking up additional CO2 from the atmosphere; (2) Mg and carbon rich waters descend further into the peridotite, becoming isolated from the atmosphere, and precipitate hydrous Mg-silicates such as serpentine plus solid Mg-carbonates - the carbonate veins - depleting the water in carbon but increasing dissolved Ca; (3) Ca-rich, carbon poor alkaline spring waters come back to the surface and combine with atmospheric CO2 to form solid Ca-carbonate minerals in travertine deposits and as cement in peridotite conglomerates</a:t>
            </a:r>
          </a:p>
          <a:p>
            <a:pPr eaLnBrk="1" hangingPunct="1"/>
            <a:endParaRPr lang="en-US"/>
          </a:p>
          <a:p>
            <a:pPr eaLnBrk="1" hangingPunct="1"/>
            <a:r>
              <a:rPr lang="en-US"/>
              <a:t>consideration of water compositions indicates that sub-surface carbonate veins should be 10x more abundant than surficial travertine deposits, in accord with our preliminary measurements indicating that there are about 1% carbonate veins in typical Oman peridotite in a weathering horizon that may average about 15 meters thick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32FF47-F9EC-8C42-92E9-79C7D58B22D8}" type="datetimeFigureOut">
              <a:rPr lang="en-US" smtClean="0"/>
              <a:t>10/8/2014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A5B9FF-2DF9-F043-81F2-D9EDA916F83D}" type="slidenum">
              <a:rPr lang="en-US" smtClean="0"/>
              <a:t>‹#›</a:t>
            </a:fld>
            <a:endParaRPr lang="en-US"/>
          </a:p>
        </p:txBody>
      </p:sp>
    </p:spTree>
    <p:extLst>
      <p:ext uri="{BB962C8B-B14F-4D97-AF65-F5344CB8AC3E}">
        <p14:creationId xmlns:p14="http://schemas.microsoft.com/office/powerpoint/2010/main" val="3086570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32FF47-F9EC-8C42-92E9-79C7D58B22D8}" type="datetimeFigureOut">
              <a:rPr lang="en-US" smtClean="0"/>
              <a:t>10/8/2014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A5B9FF-2DF9-F043-81F2-D9EDA916F83D}" type="slidenum">
              <a:rPr lang="en-US" smtClean="0"/>
              <a:t>‹#›</a:t>
            </a:fld>
            <a:endParaRPr lang="en-US"/>
          </a:p>
        </p:txBody>
      </p:sp>
    </p:spTree>
    <p:extLst>
      <p:ext uri="{BB962C8B-B14F-4D97-AF65-F5344CB8AC3E}">
        <p14:creationId xmlns:p14="http://schemas.microsoft.com/office/powerpoint/2010/main" val="935347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32FF47-F9EC-8C42-92E9-79C7D58B22D8}" type="datetimeFigureOut">
              <a:rPr lang="en-US" smtClean="0"/>
              <a:t>10/8/2014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A5B9FF-2DF9-F043-81F2-D9EDA916F83D}" type="slidenum">
              <a:rPr lang="en-US" smtClean="0"/>
              <a:t>‹#›</a:t>
            </a:fld>
            <a:endParaRPr lang="en-US"/>
          </a:p>
        </p:txBody>
      </p:sp>
    </p:spTree>
    <p:extLst>
      <p:ext uri="{BB962C8B-B14F-4D97-AF65-F5344CB8AC3E}">
        <p14:creationId xmlns:p14="http://schemas.microsoft.com/office/powerpoint/2010/main" val="3469360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32FF47-F9EC-8C42-92E9-79C7D58B22D8}" type="datetimeFigureOut">
              <a:rPr lang="en-US" smtClean="0"/>
              <a:t>10/8/2014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A5B9FF-2DF9-F043-81F2-D9EDA916F83D}" type="slidenum">
              <a:rPr lang="en-US" smtClean="0"/>
              <a:t>‹#›</a:t>
            </a:fld>
            <a:endParaRPr lang="en-US"/>
          </a:p>
        </p:txBody>
      </p:sp>
    </p:spTree>
    <p:extLst>
      <p:ext uri="{BB962C8B-B14F-4D97-AF65-F5344CB8AC3E}">
        <p14:creationId xmlns:p14="http://schemas.microsoft.com/office/powerpoint/2010/main" val="2916610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32FF47-F9EC-8C42-92E9-79C7D58B22D8}" type="datetimeFigureOut">
              <a:rPr lang="en-US" smtClean="0"/>
              <a:t>10/8/2014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A5B9FF-2DF9-F043-81F2-D9EDA916F83D}" type="slidenum">
              <a:rPr lang="en-US" smtClean="0"/>
              <a:t>‹#›</a:t>
            </a:fld>
            <a:endParaRPr lang="en-US"/>
          </a:p>
        </p:txBody>
      </p:sp>
    </p:spTree>
    <p:extLst>
      <p:ext uri="{BB962C8B-B14F-4D97-AF65-F5344CB8AC3E}">
        <p14:creationId xmlns:p14="http://schemas.microsoft.com/office/powerpoint/2010/main" val="517933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32FF47-F9EC-8C42-92E9-79C7D58B22D8}" type="datetimeFigureOut">
              <a:rPr lang="en-US" smtClean="0"/>
              <a:t>10/8/2014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A5B9FF-2DF9-F043-81F2-D9EDA916F83D}" type="slidenum">
              <a:rPr lang="en-US" smtClean="0"/>
              <a:t>‹#›</a:t>
            </a:fld>
            <a:endParaRPr lang="en-US"/>
          </a:p>
        </p:txBody>
      </p:sp>
    </p:spTree>
    <p:extLst>
      <p:ext uri="{BB962C8B-B14F-4D97-AF65-F5344CB8AC3E}">
        <p14:creationId xmlns:p14="http://schemas.microsoft.com/office/powerpoint/2010/main" val="4262841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32FF47-F9EC-8C42-92E9-79C7D58B22D8}" type="datetimeFigureOut">
              <a:rPr lang="en-US" smtClean="0"/>
              <a:t>10/8/2014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A5B9FF-2DF9-F043-81F2-D9EDA916F83D}" type="slidenum">
              <a:rPr lang="en-US" smtClean="0"/>
              <a:t>‹#›</a:t>
            </a:fld>
            <a:endParaRPr lang="en-US"/>
          </a:p>
        </p:txBody>
      </p:sp>
    </p:spTree>
    <p:extLst>
      <p:ext uri="{BB962C8B-B14F-4D97-AF65-F5344CB8AC3E}">
        <p14:creationId xmlns:p14="http://schemas.microsoft.com/office/powerpoint/2010/main" val="3755137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32FF47-F9EC-8C42-92E9-79C7D58B22D8}" type="datetimeFigureOut">
              <a:rPr lang="en-US" smtClean="0"/>
              <a:t>10/8/2014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A5B9FF-2DF9-F043-81F2-D9EDA916F83D}" type="slidenum">
              <a:rPr lang="en-US" smtClean="0"/>
              <a:t>‹#›</a:t>
            </a:fld>
            <a:endParaRPr lang="en-US"/>
          </a:p>
        </p:txBody>
      </p:sp>
    </p:spTree>
    <p:extLst>
      <p:ext uri="{BB962C8B-B14F-4D97-AF65-F5344CB8AC3E}">
        <p14:creationId xmlns:p14="http://schemas.microsoft.com/office/powerpoint/2010/main" val="1226266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32FF47-F9EC-8C42-92E9-79C7D58B22D8}" type="datetimeFigureOut">
              <a:rPr lang="en-US" smtClean="0"/>
              <a:t>10/8/2014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A5B9FF-2DF9-F043-81F2-D9EDA916F83D}" type="slidenum">
              <a:rPr lang="en-US" smtClean="0"/>
              <a:t>‹#›</a:t>
            </a:fld>
            <a:endParaRPr lang="en-US"/>
          </a:p>
        </p:txBody>
      </p:sp>
    </p:spTree>
    <p:extLst>
      <p:ext uri="{BB962C8B-B14F-4D97-AF65-F5344CB8AC3E}">
        <p14:creationId xmlns:p14="http://schemas.microsoft.com/office/powerpoint/2010/main" val="4076810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32FF47-F9EC-8C42-92E9-79C7D58B22D8}" type="datetimeFigureOut">
              <a:rPr lang="en-US" smtClean="0"/>
              <a:t>10/8/2014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A5B9FF-2DF9-F043-81F2-D9EDA916F83D}" type="slidenum">
              <a:rPr lang="en-US" smtClean="0"/>
              <a:t>‹#›</a:t>
            </a:fld>
            <a:endParaRPr lang="en-US"/>
          </a:p>
        </p:txBody>
      </p:sp>
    </p:spTree>
    <p:extLst>
      <p:ext uri="{BB962C8B-B14F-4D97-AF65-F5344CB8AC3E}">
        <p14:creationId xmlns:p14="http://schemas.microsoft.com/office/powerpoint/2010/main" val="3199688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32FF47-F9EC-8C42-92E9-79C7D58B22D8}" type="datetimeFigureOut">
              <a:rPr lang="en-US" smtClean="0"/>
              <a:t>10/8/2014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A5B9FF-2DF9-F043-81F2-D9EDA916F83D}" type="slidenum">
              <a:rPr lang="en-US" smtClean="0"/>
              <a:t>‹#›</a:t>
            </a:fld>
            <a:endParaRPr lang="en-US"/>
          </a:p>
        </p:txBody>
      </p:sp>
    </p:spTree>
    <p:extLst>
      <p:ext uri="{BB962C8B-B14F-4D97-AF65-F5344CB8AC3E}">
        <p14:creationId xmlns:p14="http://schemas.microsoft.com/office/powerpoint/2010/main" val="764451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32FF47-F9EC-8C42-92E9-79C7D58B22D8}" type="datetimeFigureOut">
              <a:rPr lang="en-US" smtClean="0"/>
              <a:t>10/8/2014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A5B9FF-2DF9-F043-81F2-D9EDA916F83D}" type="slidenum">
              <a:rPr lang="en-US" smtClean="0"/>
              <a:t>‹#›</a:t>
            </a:fld>
            <a:endParaRPr lang="en-US"/>
          </a:p>
        </p:txBody>
      </p:sp>
    </p:spTree>
    <p:extLst>
      <p:ext uri="{BB962C8B-B14F-4D97-AF65-F5344CB8AC3E}">
        <p14:creationId xmlns:p14="http://schemas.microsoft.com/office/powerpoint/2010/main" val="136535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e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2.emf"/><Relationship Id="rId5" Type="http://schemas.openxmlformats.org/officeDocument/2006/relationships/oleObject" Target="../embeddings/Microsoft_Word_97_-_2003_Document4.doc"/><Relationship Id="rId4" Type="http://schemas.openxmlformats.org/officeDocument/2006/relationships/oleObject" Target="../embeddings/oleObject4.bin"/></Relationships>
</file>

<file path=ppt/slides/_rels/slide10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jpeg"/></Relationships>
</file>

<file path=ppt/slides/_rels/slide10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0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emf"/><Relationship Id="rId4" Type="http://schemas.openxmlformats.org/officeDocument/2006/relationships/image" Target="../media/image7.jpe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100.emf"/><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16.bin"/><Relationship Id="rId5" Type="http://schemas.openxmlformats.org/officeDocument/2006/relationships/image" Target="../media/image101.png"/><Relationship Id="rId4" Type="http://schemas.openxmlformats.org/officeDocument/2006/relationships/image" Target="../media/image2.emf"/></Relationships>
</file>

<file path=ppt/slides/_rels/slide11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1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11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111.png"/></Relationships>
</file>

<file path=ppt/slides/_rels/slide1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e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5.emf"/><Relationship Id="rId5" Type="http://schemas.openxmlformats.org/officeDocument/2006/relationships/oleObject" Target="../embeddings/Microsoft_Word_97_-_2003_Document5.doc"/><Relationship Id="rId4"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e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7.emf"/><Relationship Id="rId5" Type="http://schemas.openxmlformats.org/officeDocument/2006/relationships/oleObject" Target="../embeddings/Microsoft_Word_97_-_2003_Document6.doc"/><Relationship Id="rId4" Type="http://schemas.openxmlformats.org/officeDocument/2006/relationships/oleObject" Target="../embeddings/oleObject6.bin"/></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20.xml"/><Relationship Id="rId7" Type="http://schemas.openxmlformats.org/officeDocument/2006/relationships/image" Target="../media/image2.e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23.emf"/><Relationship Id="rId5" Type="http://schemas.openxmlformats.org/officeDocument/2006/relationships/oleObject" Target="../embeddings/Microsoft_Word_97_-_2003_Document7.doc"/><Relationship Id="rId4" Type="http://schemas.openxmlformats.org/officeDocument/2006/relationships/oleObject" Target="../embeddings/oleObject7.bin"/></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27.xml"/><Relationship Id="rId7" Type="http://schemas.openxmlformats.org/officeDocument/2006/relationships/image" Target="../media/image35.e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9.bin"/><Relationship Id="rId5" Type="http://schemas.openxmlformats.org/officeDocument/2006/relationships/image" Target="../media/image34.emf"/><Relationship Id="rId10" Type="http://schemas.openxmlformats.org/officeDocument/2006/relationships/image" Target="../media/image2.emf"/><Relationship Id="rId4" Type="http://schemas.openxmlformats.org/officeDocument/2006/relationships/oleObject" Target="../embeddings/oleObject8.bin"/><Relationship Id="rId9" Type="http://schemas.openxmlformats.org/officeDocument/2006/relationships/image" Target="../media/image36.emf"/></Relationships>
</file>

<file path=ppt/slides/_rels/slide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2.emf"/><Relationship Id="rId4" Type="http://schemas.openxmlformats.org/officeDocument/2006/relationships/image" Target="../media/image39.emf"/></Relationships>
</file>

<file path=ppt/slides/_rels/slide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31.xml"/><Relationship Id="rId7" Type="http://schemas.openxmlformats.org/officeDocument/2006/relationships/image" Target="../media/image43.em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13.bin"/><Relationship Id="rId5" Type="http://schemas.openxmlformats.org/officeDocument/2006/relationships/image" Target="../media/image42.emf"/><Relationship Id="rId10" Type="http://schemas.openxmlformats.org/officeDocument/2006/relationships/image" Target="../media/image2.emf"/><Relationship Id="rId4" Type="http://schemas.openxmlformats.org/officeDocument/2006/relationships/oleObject" Target="../embeddings/oleObject12.bin"/><Relationship Id="rId9" Type="http://schemas.openxmlformats.org/officeDocument/2006/relationships/image" Target="../media/image44.emf"/></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2.emf"/><Relationship Id="rId5" Type="http://schemas.openxmlformats.org/officeDocument/2006/relationships/image" Target="../media/image45.emf"/><Relationship Id="rId4" Type="http://schemas.openxmlformats.org/officeDocument/2006/relationships/oleObject" Target="../embeddings/oleObject15.bin"/></Relationships>
</file>

<file path=ppt/slides/_rels/slide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emf"/><Relationship Id="rId5" Type="http://schemas.openxmlformats.org/officeDocument/2006/relationships/oleObject" Target="../embeddings/Microsoft_Word_97_-_2003_Document1.doc"/><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2.emf"/></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emf"/><Relationship Id="rId5" Type="http://schemas.openxmlformats.org/officeDocument/2006/relationships/image" Target="../media/image58.jpeg"/><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emf"/><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9.emf"/><Relationship Id="rId5" Type="http://schemas.openxmlformats.org/officeDocument/2006/relationships/oleObject" Target="../embeddings/Microsoft_Word_97_-_2003_Document2.doc"/><Relationship Id="rId4" Type="http://schemas.openxmlformats.org/officeDocument/2006/relationships/oleObject" Target="../embeddings/oleObject2.bin"/></Relationships>
</file>

<file path=ppt/slides/_rels/slide7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7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0.emf"/><Relationship Id="rId5" Type="http://schemas.openxmlformats.org/officeDocument/2006/relationships/oleObject" Target="../embeddings/Microsoft_Word_97_-_2003_Document3.doc"/><Relationship Id="rId4" Type="http://schemas.openxmlformats.org/officeDocument/2006/relationships/oleObject" Target="../embeddings/oleObject3.bin"/></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7.xml"/><Relationship Id="rId4" Type="http://schemas.openxmlformats.org/officeDocument/2006/relationships/image" Target="../media/image82.jpg"/></Relationships>
</file>

<file path=ppt/slides/_rels/slide8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9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9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9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IMG_2633"/>
          <p:cNvPicPr>
            <a:picLocks noChangeAspect="1" noChangeArrowheads="1"/>
          </p:cNvPicPr>
          <p:nvPr/>
        </p:nvPicPr>
        <p:blipFill>
          <a:blip r:embed="rId3">
            <a:alphaModFix amt="2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alpha val="25882"/>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3" descr="new LDEO logo_art.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14340" name="Rectangle 5"/>
          <p:cNvSpPr>
            <a:spLocks noChangeArrowheads="1"/>
          </p:cNvSpPr>
          <p:nvPr/>
        </p:nvSpPr>
        <p:spPr bwMode="auto">
          <a:xfrm>
            <a:off x="685800" y="457200"/>
            <a:ext cx="762000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a:r>
              <a:rPr lang="en-US" sz="3600" b="1" dirty="0" smtClean="0">
                <a:latin typeface="Helvetica"/>
                <a:cs typeface="Helvetica"/>
              </a:rPr>
              <a:t>Carbonation of mantle </a:t>
            </a:r>
            <a:r>
              <a:rPr lang="en-US" sz="3600" b="1" dirty="0" err="1" smtClean="0">
                <a:latin typeface="Helvetica"/>
                <a:cs typeface="Helvetica"/>
              </a:rPr>
              <a:t>peridotite</a:t>
            </a:r>
            <a:r>
              <a:rPr lang="en-US" sz="3600" b="1" dirty="0" smtClean="0">
                <a:latin typeface="Helvetica"/>
                <a:cs typeface="Helvetica"/>
              </a:rPr>
              <a:t>: Natural systems, </a:t>
            </a:r>
          </a:p>
          <a:p>
            <a:pPr algn="ctr"/>
            <a:r>
              <a:rPr lang="en-US" sz="3600" b="1" dirty="0" smtClean="0">
                <a:latin typeface="Helvetica"/>
                <a:cs typeface="Helvetica"/>
              </a:rPr>
              <a:t>global carbon cycle, engineered capture &amp; storage</a:t>
            </a:r>
          </a:p>
        </p:txBody>
      </p:sp>
      <p:sp>
        <p:nvSpPr>
          <p:cNvPr id="14341" name="Rectangle 6"/>
          <p:cNvSpPr>
            <a:spLocks noChangeArrowheads="1"/>
          </p:cNvSpPr>
          <p:nvPr/>
        </p:nvSpPr>
        <p:spPr bwMode="auto">
          <a:xfrm>
            <a:off x="1389720" y="3301900"/>
            <a:ext cx="6361565" cy="1615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r>
              <a:rPr lang="en-GB" sz="2400" dirty="0">
                <a:latin typeface="Helvetica"/>
                <a:cs typeface="Helvetica"/>
              </a:rPr>
              <a:t>Peter Kelemen</a:t>
            </a:r>
            <a:r>
              <a:rPr lang="en-GB" sz="2400" dirty="0" smtClean="0">
                <a:latin typeface="Helvetica"/>
                <a:cs typeface="Helvetica"/>
              </a:rPr>
              <a:t>, </a:t>
            </a:r>
            <a:r>
              <a:rPr lang="en-GB" sz="2400" dirty="0" err="1" smtClean="0">
                <a:latin typeface="Helvetica"/>
                <a:cs typeface="Helvetica"/>
              </a:rPr>
              <a:t>Jürg</a:t>
            </a:r>
            <a:r>
              <a:rPr lang="en-GB" sz="2400" dirty="0" smtClean="0">
                <a:latin typeface="Helvetica"/>
                <a:cs typeface="Helvetica"/>
              </a:rPr>
              <a:t> Matter, Greg </a:t>
            </a:r>
            <a:r>
              <a:rPr lang="en-GB" sz="2400" dirty="0" err="1" smtClean="0">
                <a:latin typeface="Helvetica"/>
                <a:cs typeface="Helvetica"/>
              </a:rPr>
              <a:t>Hirth</a:t>
            </a:r>
            <a:r>
              <a:rPr lang="en-GB" sz="2400" dirty="0" smtClean="0">
                <a:latin typeface="Helvetica"/>
                <a:cs typeface="Helvetica"/>
              </a:rPr>
              <a:t>, </a:t>
            </a:r>
          </a:p>
          <a:p>
            <a:pPr algn="ctr" eaLnBrk="1" hangingPunct="1"/>
            <a:r>
              <a:rPr lang="en-GB" sz="2400" dirty="0" smtClean="0">
                <a:latin typeface="Helvetica"/>
                <a:cs typeface="Helvetica"/>
              </a:rPr>
              <a:t>Craig Manning, Lisa </a:t>
            </a:r>
            <a:r>
              <a:rPr lang="en-GB" sz="2400" dirty="0" err="1" smtClean="0">
                <a:latin typeface="Helvetica"/>
                <a:cs typeface="Helvetica"/>
              </a:rPr>
              <a:t>Streit</a:t>
            </a:r>
            <a:r>
              <a:rPr lang="en-GB" sz="2400" dirty="0">
                <a:latin typeface="Helvetica"/>
                <a:cs typeface="Helvetica"/>
              </a:rPr>
              <a:t> </a:t>
            </a:r>
            <a:r>
              <a:rPr lang="en-GB" sz="2400" dirty="0" smtClean="0">
                <a:latin typeface="Helvetica"/>
                <a:cs typeface="Helvetica"/>
              </a:rPr>
              <a:t>Falk,  </a:t>
            </a:r>
            <a:r>
              <a:rPr lang="en-GB" sz="2400" dirty="0">
                <a:latin typeface="Helvetica"/>
                <a:cs typeface="Helvetica"/>
              </a:rPr>
              <a:t/>
            </a:r>
            <a:br>
              <a:rPr lang="en-GB" sz="2400" dirty="0">
                <a:latin typeface="Helvetica"/>
                <a:cs typeface="Helvetica"/>
              </a:rPr>
            </a:br>
            <a:r>
              <a:rPr lang="en-GB" sz="2400" dirty="0" smtClean="0">
                <a:latin typeface="Helvetica"/>
                <a:cs typeface="Helvetica"/>
              </a:rPr>
              <a:t>and many more</a:t>
            </a:r>
            <a:endParaRPr lang="en-US" sz="2400" dirty="0">
              <a:latin typeface="Helvetica"/>
              <a:cs typeface="Helvetica"/>
            </a:endParaRPr>
          </a:p>
        </p:txBody>
      </p:sp>
    </p:spTree>
    <p:extLst>
      <p:ext uri="{BB962C8B-B14F-4D97-AF65-F5344CB8AC3E}">
        <p14:creationId xmlns:p14="http://schemas.microsoft.com/office/powerpoint/2010/main" val="8469957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aphicFrame>
        <p:nvGraphicFramePr>
          <p:cNvPr id="69633" name="Object 2"/>
          <p:cNvGraphicFramePr>
            <a:graphicFrameLocks noChangeAspect="1"/>
          </p:cNvGraphicFramePr>
          <p:nvPr>
            <p:extLst>
              <p:ext uri="{D42A27DB-BD31-4B8C-83A1-F6EECF244321}">
                <p14:modId xmlns:p14="http://schemas.microsoft.com/office/powerpoint/2010/main" val="938294326"/>
              </p:ext>
            </p:extLst>
          </p:nvPr>
        </p:nvGraphicFramePr>
        <p:xfrm>
          <a:off x="685800" y="1274763"/>
          <a:ext cx="7734300" cy="3875087"/>
        </p:xfrm>
        <a:graphic>
          <a:graphicData uri="http://schemas.openxmlformats.org/presentationml/2006/ole">
            <mc:AlternateContent xmlns:mc="http://schemas.openxmlformats.org/markup-compatibility/2006">
              <mc:Choice xmlns:v="urn:schemas-microsoft-com:vml" Requires="v">
                <p:oleObj spid="_x0000_s9256" name="Document" r:id="rId5" imgW="8229600" imgH="4114800" progId="Word.Document.8">
                  <p:embed/>
                </p:oleObj>
              </mc:Choice>
              <mc:Fallback>
                <p:oleObj name="Document" r:id="rId5" imgW="8229600" imgH="4114800" progId="Word.Document.8">
                  <p:embed/>
                  <p:pic>
                    <p:nvPicPr>
                      <p:cNvPr id="0" name=""/>
                      <p:cNvPicPr>
                        <a:picLocks noChangeAspect="1" noChangeArrowheads="1"/>
                      </p:cNvPicPr>
                      <p:nvPr/>
                    </p:nvPicPr>
                    <p:blipFill>
                      <a:blip r:embed="rId6"/>
                      <a:srcRect/>
                      <a:stretch>
                        <a:fillRect/>
                      </a:stretch>
                    </p:blipFill>
                    <p:spPr bwMode="auto">
                      <a:xfrm>
                        <a:off x="685800" y="1274763"/>
                        <a:ext cx="7734300" cy="3875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69634" name="Picture 3" descr="new LDEO logo_art.eps"/>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16752079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91311" y="152400"/>
            <a:ext cx="5481089" cy="3058508"/>
          </a:xfrm>
          <a:prstGeom prst="rect">
            <a:avLst/>
          </a:prstGeom>
          <a:ln>
            <a:solidFill>
              <a:srgbClr val="000000"/>
            </a:solidFill>
          </a:ln>
        </p:spPr>
      </p:pic>
      <p:pic>
        <p:nvPicPr>
          <p:cNvPr id="4" name="Picture 3"/>
          <p:cNvPicPr>
            <a:picLocks noChangeAspect="1"/>
          </p:cNvPicPr>
          <p:nvPr/>
        </p:nvPicPr>
        <p:blipFill>
          <a:blip r:embed="rId3"/>
          <a:stretch>
            <a:fillRect/>
          </a:stretch>
        </p:blipFill>
        <p:spPr>
          <a:xfrm>
            <a:off x="2291311" y="3429000"/>
            <a:ext cx="5481089" cy="3058508"/>
          </a:xfrm>
          <a:prstGeom prst="rect">
            <a:avLst/>
          </a:prstGeom>
          <a:ln>
            <a:solidFill>
              <a:srgbClr val="000000"/>
            </a:solidFill>
          </a:ln>
        </p:spPr>
      </p:pic>
      <p:sp>
        <p:nvSpPr>
          <p:cNvPr id="5" name="TextBox 4"/>
          <p:cNvSpPr txBox="1"/>
          <p:nvPr/>
        </p:nvSpPr>
        <p:spPr>
          <a:xfrm>
            <a:off x="304800" y="1524000"/>
            <a:ext cx="1814356" cy="3416320"/>
          </a:xfrm>
          <a:prstGeom prst="rect">
            <a:avLst/>
          </a:prstGeom>
          <a:noFill/>
        </p:spPr>
        <p:txBody>
          <a:bodyPr wrap="none" rtlCol="0">
            <a:spAutoFit/>
          </a:bodyPr>
          <a:lstStyle/>
          <a:p>
            <a:r>
              <a:rPr lang="en-US" dirty="0" smtClean="0">
                <a:solidFill>
                  <a:srgbClr val="000000"/>
                </a:solidFill>
              </a:rPr>
              <a:t>thermometry</a:t>
            </a:r>
          </a:p>
          <a:p>
            <a:endParaRPr lang="en-US" dirty="0">
              <a:solidFill>
                <a:srgbClr val="000000"/>
              </a:solidFill>
            </a:endParaRPr>
          </a:p>
          <a:p>
            <a:r>
              <a:rPr lang="en-US" dirty="0" smtClean="0">
                <a:solidFill>
                  <a:srgbClr val="000000"/>
                </a:solidFill>
              </a:rPr>
              <a:t>here, </a:t>
            </a:r>
          </a:p>
          <a:p>
            <a:r>
              <a:rPr lang="en-US" dirty="0" smtClean="0">
                <a:solidFill>
                  <a:srgbClr val="000000"/>
                </a:solidFill>
              </a:rPr>
              <a:t>for conventional</a:t>
            </a:r>
          </a:p>
          <a:p>
            <a:r>
              <a:rPr lang="en-US" dirty="0" smtClean="0">
                <a:solidFill>
                  <a:srgbClr val="000000"/>
                </a:solidFill>
              </a:rPr>
              <a:t>mineral-fluid</a:t>
            </a:r>
          </a:p>
          <a:p>
            <a:r>
              <a:rPr lang="en-US" dirty="0" smtClean="0">
                <a:solidFill>
                  <a:srgbClr val="000000"/>
                </a:solidFill>
              </a:rPr>
              <a:t>temperatures</a:t>
            </a:r>
          </a:p>
          <a:p>
            <a:r>
              <a:rPr lang="en-US" dirty="0" smtClean="0">
                <a:solidFill>
                  <a:srgbClr val="000000"/>
                </a:solidFill>
                <a:latin typeface="Symbol" charset="2"/>
                <a:cs typeface="Symbol" charset="2"/>
              </a:rPr>
              <a:t>d</a:t>
            </a:r>
            <a:r>
              <a:rPr lang="en-US" baseline="30000" dirty="0" smtClean="0">
                <a:solidFill>
                  <a:srgbClr val="000000"/>
                </a:solidFill>
              </a:rPr>
              <a:t>18</a:t>
            </a:r>
            <a:r>
              <a:rPr lang="en-US" dirty="0" smtClean="0">
                <a:solidFill>
                  <a:srgbClr val="000000"/>
                </a:solidFill>
              </a:rPr>
              <a:t>O of water </a:t>
            </a:r>
          </a:p>
          <a:p>
            <a:r>
              <a:rPr lang="en-US" dirty="0" smtClean="0">
                <a:solidFill>
                  <a:srgbClr val="000000"/>
                </a:solidFill>
              </a:rPr>
              <a:t>assumed = 0</a:t>
            </a:r>
          </a:p>
          <a:p>
            <a:endParaRPr lang="en-US" dirty="0">
              <a:solidFill>
                <a:srgbClr val="000000"/>
              </a:solidFill>
            </a:endParaRPr>
          </a:p>
          <a:p>
            <a:r>
              <a:rPr lang="en-US" dirty="0" smtClean="0">
                <a:solidFill>
                  <a:srgbClr val="000000"/>
                </a:solidFill>
              </a:rPr>
              <a:t>50 to 150°C</a:t>
            </a:r>
          </a:p>
          <a:p>
            <a:r>
              <a:rPr lang="en-US" dirty="0" smtClean="0">
                <a:solidFill>
                  <a:srgbClr val="000000"/>
                </a:solidFill>
              </a:rPr>
              <a:t>5 to 10°C/km?</a:t>
            </a:r>
          </a:p>
          <a:p>
            <a:r>
              <a:rPr lang="en-US" dirty="0" smtClean="0">
                <a:solidFill>
                  <a:srgbClr val="000000"/>
                </a:solidFill>
              </a:rPr>
              <a:t>5 to 20 km??</a:t>
            </a:r>
            <a:endParaRPr lang="en-US" dirty="0">
              <a:solidFill>
                <a:srgbClr val="000000"/>
              </a:solidFill>
            </a:endParaRPr>
          </a:p>
        </p:txBody>
      </p:sp>
    </p:spTree>
    <p:extLst>
      <p:ext uri="{BB962C8B-B14F-4D97-AF65-F5344CB8AC3E}">
        <p14:creationId xmlns:p14="http://schemas.microsoft.com/office/powerpoint/2010/main" val="20385618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hotel_AlBustan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2" name="Picture 3" descr="oman-cityscape-126819-sw"/>
          <p:cNvPicPr>
            <a:picLocks noChangeAspect="1" noChangeArrowheads="1"/>
          </p:cNvPicPr>
          <p:nvPr/>
        </p:nvPicPr>
        <p:blipFill>
          <a:blip r:embed="rId4">
            <a:extLst>
              <a:ext uri="{28A0092B-C50C-407E-A947-70E740481C1C}">
                <a14:useLocalDpi xmlns:a14="http://schemas.microsoft.com/office/drawing/2010/main" val="0"/>
              </a:ext>
            </a:extLst>
          </a:blip>
          <a:srcRect t="4680" b="3239"/>
          <a:stretch>
            <a:fillRect/>
          </a:stretch>
        </p:blipFill>
        <p:spPr bwMode="auto">
          <a:xfrm>
            <a:off x="0" y="3965575"/>
            <a:ext cx="4191000" cy="28924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97348" name="Picture 4"/>
          <p:cNvPicPr>
            <a:picLocks noChangeAspect="1" noChangeArrowheads="1"/>
          </p:cNvPicPr>
          <p:nvPr/>
        </p:nvPicPr>
        <p:blipFill>
          <a:blip r:embed="rId5">
            <a:extLst>
              <a:ext uri="{28A0092B-C50C-407E-A947-70E740481C1C}">
                <a14:useLocalDpi xmlns:a14="http://schemas.microsoft.com/office/drawing/2010/main" val="0"/>
              </a:ext>
            </a:extLst>
          </a:blip>
          <a:srcRect l="5278" t="3804" r="1964" b="50073"/>
          <a:stretch>
            <a:fillRect/>
          </a:stretch>
        </p:blipFill>
        <p:spPr bwMode="auto">
          <a:xfrm>
            <a:off x="4024313" y="4727575"/>
            <a:ext cx="5106987" cy="2130425"/>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4084" name="Text Box 5"/>
          <p:cNvSpPr txBox="1">
            <a:spLocks noChangeArrowheads="1"/>
          </p:cNvSpPr>
          <p:nvPr/>
        </p:nvSpPr>
        <p:spPr bwMode="auto">
          <a:xfrm>
            <a:off x="304800" y="457200"/>
            <a:ext cx="541972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Eocene limestone overlying peridotite, </a:t>
            </a:r>
          </a:p>
          <a:p>
            <a:r>
              <a:rPr lang="en-US"/>
              <a:t>contact dipping offshore</a:t>
            </a:r>
          </a:p>
        </p:txBody>
      </p:sp>
    </p:spTree>
    <p:extLst>
      <p:ext uri="{BB962C8B-B14F-4D97-AF65-F5344CB8AC3E}">
        <p14:creationId xmlns:p14="http://schemas.microsoft.com/office/powerpoint/2010/main" val="230851565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0" y="228600"/>
            <a:ext cx="7403523" cy="6032500"/>
          </a:xfrm>
          <a:prstGeom prst="rect">
            <a:avLst/>
          </a:prstGeom>
          <a:ln>
            <a:solidFill>
              <a:srgbClr val="000000"/>
            </a:solidFill>
          </a:ln>
        </p:spPr>
      </p:pic>
      <p:sp>
        <p:nvSpPr>
          <p:cNvPr id="3" name="TextBox 2"/>
          <p:cNvSpPr txBox="1"/>
          <p:nvPr/>
        </p:nvSpPr>
        <p:spPr>
          <a:xfrm>
            <a:off x="152400" y="6412468"/>
            <a:ext cx="3909995" cy="369332"/>
          </a:xfrm>
          <a:prstGeom prst="rect">
            <a:avLst/>
          </a:prstGeom>
          <a:noFill/>
        </p:spPr>
        <p:txBody>
          <a:bodyPr wrap="none" rtlCol="0">
            <a:spAutoFit/>
          </a:bodyPr>
          <a:lstStyle/>
          <a:p>
            <a:r>
              <a:rPr lang="en-US" dirty="0" err="1" smtClean="0">
                <a:solidFill>
                  <a:srgbClr val="000000"/>
                </a:solidFill>
              </a:rPr>
              <a:t>Dasgupta</a:t>
            </a:r>
            <a:r>
              <a:rPr lang="en-US" dirty="0" smtClean="0">
                <a:solidFill>
                  <a:srgbClr val="000000"/>
                </a:solidFill>
              </a:rPr>
              <a:t> &amp; </a:t>
            </a:r>
            <a:r>
              <a:rPr lang="en-US" dirty="0" err="1" smtClean="0">
                <a:solidFill>
                  <a:srgbClr val="000000"/>
                </a:solidFill>
              </a:rPr>
              <a:t>Hirschmann</a:t>
            </a:r>
            <a:r>
              <a:rPr lang="en-US" dirty="0" smtClean="0">
                <a:solidFill>
                  <a:srgbClr val="000000"/>
                </a:solidFill>
              </a:rPr>
              <a:t> EPSL 2010</a:t>
            </a:r>
            <a:endParaRPr lang="en-US" dirty="0">
              <a:solidFill>
                <a:srgbClr val="000000"/>
              </a:solidFill>
            </a:endParaRPr>
          </a:p>
        </p:txBody>
      </p:sp>
      <p:sp>
        <p:nvSpPr>
          <p:cNvPr id="5" name="TextBox 4"/>
          <p:cNvSpPr txBox="1"/>
          <p:nvPr/>
        </p:nvSpPr>
        <p:spPr>
          <a:xfrm>
            <a:off x="6496254" y="4408055"/>
            <a:ext cx="954107" cy="415498"/>
          </a:xfrm>
          <a:prstGeom prst="rect">
            <a:avLst/>
          </a:prstGeom>
          <a:solidFill>
            <a:srgbClr val="FFFFFF"/>
          </a:solidFill>
        </p:spPr>
        <p:txBody>
          <a:bodyPr wrap="none" rtlCol="0">
            <a:spAutoFit/>
          </a:bodyPr>
          <a:lstStyle/>
          <a:p>
            <a:r>
              <a:rPr lang="en-US" sz="2100" b="1" dirty="0" smtClean="0">
                <a:solidFill>
                  <a:schemeClr val="accent6">
                    <a:lumMod val="75000"/>
                  </a:schemeClr>
                </a:solidFill>
              </a:rPr>
              <a:t>10</a:t>
            </a:r>
            <a:r>
              <a:rPr lang="en-US" sz="2100" b="1" baseline="30000" dirty="0">
                <a:solidFill>
                  <a:schemeClr val="accent6">
                    <a:lumMod val="75000"/>
                  </a:schemeClr>
                </a:solidFill>
              </a:rPr>
              <a:t>2</a:t>
            </a:r>
            <a:r>
              <a:rPr lang="en-US" sz="2100" b="1" baseline="30000" dirty="0" smtClean="0">
                <a:solidFill>
                  <a:schemeClr val="accent6">
                    <a:lumMod val="75000"/>
                  </a:schemeClr>
                </a:solidFill>
              </a:rPr>
              <a:t>0</a:t>
            </a:r>
            <a:r>
              <a:rPr lang="en-US" sz="2100" b="1" dirty="0" smtClean="0">
                <a:solidFill>
                  <a:schemeClr val="accent6">
                    <a:lumMod val="75000"/>
                  </a:schemeClr>
                </a:solidFill>
              </a:rPr>
              <a:t> kg</a:t>
            </a:r>
            <a:endParaRPr lang="en-US" sz="2100" b="1" dirty="0">
              <a:solidFill>
                <a:schemeClr val="accent6">
                  <a:lumMod val="75000"/>
                </a:schemeClr>
              </a:solidFill>
            </a:endParaRPr>
          </a:p>
        </p:txBody>
      </p:sp>
      <p:sp>
        <p:nvSpPr>
          <p:cNvPr id="6" name="TextBox 5"/>
          <p:cNvSpPr txBox="1"/>
          <p:nvPr/>
        </p:nvSpPr>
        <p:spPr>
          <a:xfrm>
            <a:off x="2552124" y="4114800"/>
            <a:ext cx="2373554" cy="738664"/>
          </a:xfrm>
          <a:prstGeom prst="rect">
            <a:avLst/>
          </a:prstGeom>
          <a:solidFill>
            <a:srgbClr val="FFFFFF"/>
          </a:solidFill>
        </p:spPr>
        <p:txBody>
          <a:bodyPr wrap="none" rtlCol="0">
            <a:spAutoFit/>
          </a:bodyPr>
          <a:lstStyle/>
          <a:p>
            <a:pPr algn="ctr"/>
            <a:r>
              <a:rPr lang="en-US" sz="2100" b="1" dirty="0" smtClean="0">
                <a:solidFill>
                  <a:schemeClr val="tx2">
                    <a:lumMod val="60000"/>
                    <a:lumOff val="40000"/>
                  </a:schemeClr>
                </a:solidFill>
              </a:rPr>
              <a:t>10</a:t>
            </a:r>
            <a:r>
              <a:rPr lang="en-US" sz="2100" b="1" baseline="30000" dirty="0" smtClean="0">
                <a:solidFill>
                  <a:schemeClr val="tx2">
                    <a:lumMod val="60000"/>
                    <a:lumOff val="40000"/>
                  </a:schemeClr>
                </a:solidFill>
              </a:rPr>
              <a:t>9</a:t>
            </a:r>
            <a:r>
              <a:rPr lang="en-US" sz="2100" b="1" dirty="0" smtClean="0">
                <a:solidFill>
                  <a:schemeClr val="tx2">
                    <a:lumMod val="60000"/>
                    <a:lumOff val="40000"/>
                  </a:schemeClr>
                </a:solidFill>
              </a:rPr>
              <a:t> kg = 1 Mt</a:t>
            </a:r>
          </a:p>
          <a:p>
            <a:pPr algn="ctr"/>
            <a:r>
              <a:rPr lang="en-US" sz="2100" b="1" dirty="0" smtClean="0">
                <a:solidFill>
                  <a:schemeClr val="accent6">
                    <a:lumMod val="75000"/>
                  </a:schemeClr>
                </a:solidFill>
              </a:rPr>
              <a:t>10</a:t>
            </a:r>
            <a:r>
              <a:rPr lang="en-US" sz="2100" b="1" baseline="30000" dirty="0" smtClean="0">
                <a:solidFill>
                  <a:schemeClr val="accent6">
                    <a:lumMod val="75000"/>
                  </a:schemeClr>
                </a:solidFill>
              </a:rPr>
              <a:t>20</a:t>
            </a:r>
            <a:r>
              <a:rPr lang="en-US" sz="2100" b="1" dirty="0" smtClean="0">
                <a:solidFill>
                  <a:schemeClr val="accent6">
                    <a:lumMod val="75000"/>
                  </a:schemeClr>
                </a:solidFill>
              </a:rPr>
              <a:t> kg = 100 10</a:t>
            </a:r>
            <a:r>
              <a:rPr lang="en-US" sz="2100" b="1" baseline="30000" dirty="0" smtClean="0">
                <a:solidFill>
                  <a:schemeClr val="accent6">
                    <a:lumMod val="75000"/>
                  </a:schemeClr>
                </a:solidFill>
              </a:rPr>
              <a:t>6</a:t>
            </a:r>
            <a:r>
              <a:rPr lang="en-US" sz="2100" b="1" dirty="0" smtClean="0">
                <a:solidFill>
                  <a:schemeClr val="accent6">
                    <a:lumMod val="75000"/>
                  </a:schemeClr>
                </a:solidFill>
              </a:rPr>
              <a:t> </a:t>
            </a:r>
            <a:r>
              <a:rPr lang="en-US" sz="2100" b="1" dirty="0" err="1" smtClean="0">
                <a:solidFill>
                  <a:schemeClr val="accent6">
                    <a:lumMod val="75000"/>
                  </a:schemeClr>
                </a:solidFill>
              </a:rPr>
              <a:t>Gt</a:t>
            </a:r>
            <a:endParaRPr lang="en-US" sz="2100" b="1" dirty="0">
              <a:solidFill>
                <a:schemeClr val="accent6">
                  <a:lumMod val="75000"/>
                </a:schemeClr>
              </a:solidFill>
            </a:endParaRPr>
          </a:p>
        </p:txBody>
      </p:sp>
      <p:sp>
        <p:nvSpPr>
          <p:cNvPr id="7" name="TextBox 6"/>
          <p:cNvSpPr txBox="1"/>
          <p:nvPr/>
        </p:nvSpPr>
        <p:spPr>
          <a:xfrm>
            <a:off x="3009324" y="270302"/>
            <a:ext cx="813087" cy="415498"/>
          </a:xfrm>
          <a:prstGeom prst="rect">
            <a:avLst/>
          </a:prstGeom>
          <a:solidFill>
            <a:srgbClr val="FFFFFF"/>
          </a:solidFill>
        </p:spPr>
        <p:txBody>
          <a:bodyPr wrap="none" rtlCol="0">
            <a:spAutoFit/>
          </a:bodyPr>
          <a:lstStyle/>
          <a:p>
            <a:r>
              <a:rPr lang="en-US" sz="2100" b="1" dirty="0" smtClean="0">
                <a:solidFill>
                  <a:schemeClr val="tx2">
                    <a:lumMod val="60000"/>
                    <a:lumOff val="40000"/>
                  </a:schemeClr>
                </a:solidFill>
              </a:rPr>
              <a:t>18-37  </a:t>
            </a:r>
            <a:endParaRPr lang="en-US" sz="2100" b="1" dirty="0">
              <a:solidFill>
                <a:schemeClr val="tx2">
                  <a:lumMod val="60000"/>
                  <a:lumOff val="40000"/>
                </a:schemeClr>
              </a:solidFill>
            </a:endParaRPr>
          </a:p>
        </p:txBody>
      </p:sp>
      <p:sp>
        <p:nvSpPr>
          <p:cNvPr id="8" name="TextBox 7"/>
          <p:cNvSpPr txBox="1"/>
          <p:nvPr/>
        </p:nvSpPr>
        <p:spPr>
          <a:xfrm>
            <a:off x="2323524" y="2438400"/>
            <a:ext cx="813087" cy="415498"/>
          </a:xfrm>
          <a:prstGeom prst="rect">
            <a:avLst/>
          </a:prstGeom>
          <a:solidFill>
            <a:srgbClr val="FFFFFF"/>
          </a:solidFill>
        </p:spPr>
        <p:txBody>
          <a:bodyPr wrap="none" rtlCol="0">
            <a:spAutoFit/>
          </a:bodyPr>
          <a:lstStyle/>
          <a:p>
            <a:r>
              <a:rPr lang="en-US" sz="2100" b="1" dirty="0" smtClean="0">
                <a:solidFill>
                  <a:schemeClr val="tx2">
                    <a:lumMod val="60000"/>
                    <a:lumOff val="40000"/>
                  </a:schemeClr>
                </a:solidFill>
              </a:rPr>
              <a:t>24-48</a:t>
            </a:r>
            <a:endParaRPr lang="en-US" sz="2100" b="1" dirty="0">
              <a:solidFill>
                <a:schemeClr val="tx2">
                  <a:lumMod val="60000"/>
                  <a:lumOff val="40000"/>
                </a:schemeClr>
              </a:solidFill>
            </a:endParaRPr>
          </a:p>
        </p:txBody>
      </p:sp>
      <p:sp>
        <p:nvSpPr>
          <p:cNvPr id="11" name="Rectangle 10"/>
          <p:cNvSpPr/>
          <p:nvPr/>
        </p:nvSpPr>
        <p:spPr>
          <a:xfrm>
            <a:off x="4185231" y="2100690"/>
            <a:ext cx="762000" cy="1997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228524" y="2590800"/>
            <a:ext cx="656938" cy="1997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257386" y="3015090"/>
            <a:ext cx="656938" cy="1997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166755" y="2485740"/>
            <a:ext cx="723312" cy="369332"/>
          </a:xfrm>
          <a:prstGeom prst="rect">
            <a:avLst/>
          </a:prstGeom>
          <a:noFill/>
        </p:spPr>
        <p:txBody>
          <a:bodyPr wrap="none" rtlCol="0">
            <a:spAutoFit/>
          </a:bodyPr>
          <a:lstStyle/>
          <a:p>
            <a:r>
              <a:rPr lang="en-US" b="1" dirty="0" smtClean="0">
                <a:solidFill>
                  <a:schemeClr val="tx2">
                    <a:lumMod val="60000"/>
                    <a:lumOff val="40000"/>
                  </a:schemeClr>
                </a:solidFill>
              </a:rPr>
              <a:t>12-61</a:t>
            </a:r>
            <a:endParaRPr lang="en-US" b="1" dirty="0">
              <a:solidFill>
                <a:schemeClr val="tx2">
                  <a:lumMod val="60000"/>
                  <a:lumOff val="40000"/>
                </a:schemeClr>
              </a:solidFill>
            </a:endParaRPr>
          </a:p>
        </p:txBody>
      </p:sp>
      <p:sp>
        <p:nvSpPr>
          <p:cNvPr id="9" name="TextBox 8"/>
          <p:cNvSpPr txBox="1"/>
          <p:nvPr/>
        </p:nvSpPr>
        <p:spPr>
          <a:xfrm>
            <a:off x="4174832" y="1995630"/>
            <a:ext cx="723312" cy="369332"/>
          </a:xfrm>
          <a:prstGeom prst="rect">
            <a:avLst/>
          </a:prstGeom>
          <a:noFill/>
        </p:spPr>
        <p:txBody>
          <a:bodyPr wrap="none" rtlCol="0">
            <a:spAutoFit/>
          </a:bodyPr>
          <a:lstStyle/>
          <a:p>
            <a:r>
              <a:rPr lang="en-US" b="1" dirty="0" smtClean="0">
                <a:solidFill>
                  <a:schemeClr val="tx2">
                    <a:lumMod val="60000"/>
                    <a:lumOff val="40000"/>
                  </a:schemeClr>
                </a:solidFill>
              </a:rPr>
              <a:t>13-17</a:t>
            </a:r>
            <a:endParaRPr lang="en-US" b="1" dirty="0">
              <a:solidFill>
                <a:schemeClr val="tx2">
                  <a:lumMod val="60000"/>
                  <a:lumOff val="40000"/>
                </a:schemeClr>
              </a:solidFill>
            </a:endParaRPr>
          </a:p>
        </p:txBody>
      </p:sp>
      <p:sp>
        <p:nvSpPr>
          <p:cNvPr id="14" name="TextBox 13"/>
          <p:cNvSpPr txBox="1"/>
          <p:nvPr/>
        </p:nvSpPr>
        <p:spPr>
          <a:xfrm>
            <a:off x="4432771" y="2921698"/>
            <a:ext cx="291629" cy="369332"/>
          </a:xfrm>
          <a:prstGeom prst="rect">
            <a:avLst/>
          </a:prstGeom>
          <a:noFill/>
        </p:spPr>
        <p:txBody>
          <a:bodyPr wrap="none" rtlCol="0">
            <a:spAutoFit/>
          </a:bodyPr>
          <a:lstStyle/>
          <a:p>
            <a:r>
              <a:rPr lang="en-US" b="1" dirty="0" smtClean="0">
                <a:solidFill>
                  <a:schemeClr val="tx2">
                    <a:lumMod val="60000"/>
                    <a:lumOff val="40000"/>
                  </a:schemeClr>
                </a:solidFill>
              </a:rPr>
              <a:t>?</a:t>
            </a:r>
            <a:endParaRPr lang="en-US" b="1" dirty="0">
              <a:solidFill>
                <a:schemeClr val="tx2">
                  <a:lumMod val="60000"/>
                  <a:lumOff val="40000"/>
                </a:schemeClr>
              </a:solidFill>
            </a:endParaRPr>
          </a:p>
        </p:txBody>
      </p:sp>
      <p:sp>
        <p:nvSpPr>
          <p:cNvPr id="15" name="TextBox 14"/>
          <p:cNvSpPr txBox="1"/>
          <p:nvPr/>
        </p:nvSpPr>
        <p:spPr>
          <a:xfrm>
            <a:off x="5371524" y="270302"/>
            <a:ext cx="948265" cy="415498"/>
          </a:xfrm>
          <a:prstGeom prst="rect">
            <a:avLst/>
          </a:prstGeom>
          <a:solidFill>
            <a:srgbClr val="FFFFFF"/>
          </a:solidFill>
        </p:spPr>
        <p:txBody>
          <a:bodyPr wrap="none" rtlCol="0">
            <a:spAutoFit/>
          </a:bodyPr>
          <a:lstStyle/>
          <a:p>
            <a:r>
              <a:rPr lang="en-US" sz="2100" b="1" dirty="0" smtClean="0">
                <a:solidFill>
                  <a:schemeClr val="bg1"/>
                </a:solidFill>
              </a:rPr>
              <a:t>1.2-30  </a:t>
            </a:r>
            <a:endParaRPr lang="en-US" sz="2100" b="1" dirty="0">
              <a:solidFill>
                <a:schemeClr val="bg1"/>
              </a:solidFill>
            </a:endParaRPr>
          </a:p>
        </p:txBody>
      </p:sp>
      <p:sp>
        <p:nvSpPr>
          <p:cNvPr id="16" name="TextBox 15"/>
          <p:cNvSpPr txBox="1"/>
          <p:nvPr/>
        </p:nvSpPr>
        <p:spPr>
          <a:xfrm>
            <a:off x="6895524" y="270302"/>
            <a:ext cx="873444" cy="415498"/>
          </a:xfrm>
          <a:prstGeom prst="rect">
            <a:avLst/>
          </a:prstGeom>
          <a:solidFill>
            <a:srgbClr val="FFFFFF"/>
          </a:solidFill>
        </p:spPr>
        <p:txBody>
          <a:bodyPr wrap="none" rtlCol="0">
            <a:spAutoFit/>
          </a:bodyPr>
          <a:lstStyle/>
          <a:p>
            <a:r>
              <a:rPr lang="en-US" sz="2100" b="1" dirty="0" smtClean="0">
                <a:solidFill>
                  <a:srgbClr val="FFFFFF"/>
                </a:solidFill>
              </a:rPr>
              <a:t>12-60  </a:t>
            </a:r>
            <a:endParaRPr lang="en-US" sz="2100" b="1" dirty="0">
              <a:solidFill>
                <a:srgbClr val="FFFFFF"/>
              </a:solidFill>
            </a:endParaRPr>
          </a:p>
        </p:txBody>
      </p:sp>
      <p:sp>
        <p:nvSpPr>
          <p:cNvPr id="17" name="Rectangle 16"/>
          <p:cNvSpPr/>
          <p:nvPr/>
        </p:nvSpPr>
        <p:spPr>
          <a:xfrm>
            <a:off x="6895524" y="3015090"/>
            <a:ext cx="1070840" cy="42545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362124" y="4029467"/>
            <a:ext cx="928459" cy="415498"/>
          </a:xfrm>
          <a:prstGeom prst="rect">
            <a:avLst/>
          </a:prstGeom>
          <a:solidFill>
            <a:srgbClr val="FFFFFF"/>
          </a:solidFill>
        </p:spPr>
        <p:txBody>
          <a:bodyPr wrap="none" rtlCol="0">
            <a:spAutoFit/>
          </a:bodyPr>
          <a:lstStyle/>
          <a:p>
            <a:r>
              <a:rPr lang="en-US" sz="2100" b="1" dirty="0" smtClean="0">
                <a:solidFill>
                  <a:schemeClr val="tx2">
                    <a:lumMod val="60000"/>
                    <a:lumOff val="40000"/>
                  </a:schemeClr>
                </a:solidFill>
              </a:rPr>
              <a:t> 10</a:t>
            </a:r>
            <a:r>
              <a:rPr lang="en-US" sz="2100" b="1" baseline="30000" dirty="0" smtClean="0">
                <a:solidFill>
                  <a:schemeClr val="tx2">
                    <a:lumMod val="60000"/>
                    <a:lumOff val="40000"/>
                  </a:schemeClr>
                </a:solidFill>
              </a:rPr>
              <a:t>9</a:t>
            </a:r>
            <a:r>
              <a:rPr lang="en-US" sz="2100" b="1" dirty="0" smtClean="0">
                <a:solidFill>
                  <a:schemeClr val="tx2">
                    <a:lumMod val="60000"/>
                    <a:lumOff val="40000"/>
                  </a:schemeClr>
                </a:solidFill>
              </a:rPr>
              <a:t> kg  </a:t>
            </a:r>
            <a:endParaRPr lang="en-US" sz="2100" b="1" dirty="0">
              <a:solidFill>
                <a:schemeClr val="tx2">
                  <a:lumMod val="60000"/>
                  <a:lumOff val="40000"/>
                </a:schemeClr>
              </a:solidFill>
            </a:endParaRPr>
          </a:p>
        </p:txBody>
      </p:sp>
      <p:sp>
        <p:nvSpPr>
          <p:cNvPr id="18" name="Rectangle 17"/>
          <p:cNvSpPr/>
          <p:nvPr/>
        </p:nvSpPr>
        <p:spPr>
          <a:xfrm>
            <a:off x="1136651" y="281847"/>
            <a:ext cx="1070840" cy="42545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895524" y="5468065"/>
            <a:ext cx="1070840" cy="425455"/>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lumMod val="75000"/>
                </a:schemeClr>
              </a:solidFill>
            </a:endParaRPr>
          </a:p>
        </p:txBody>
      </p:sp>
    </p:spTree>
    <p:extLst>
      <p:ext uri="{BB962C8B-B14F-4D97-AF65-F5344CB8AC3E}">
        <p14:creationId xmlns:p14="http://schemas.microsoft.com/office/powerpoint/2010/main" val="28963458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04800" y="152400"/>
            <a:ext cx="6503026" cy="5791200"/>
            <a:chOff x="381000" y="152400"/>
            <a:chExt cx="6503026" cy="5791200"/>
          </a:xfrm>
        </p:grpSpPr>
        <p:pic>
          <p:nvPicPr>
            <p:cNvPr id="2" name="Picture 1"/>
            <p:cNvPicPr>
              <a:picLocks noChangeAspect="1"/>
            </p:cNvPicPr>
            <p:nvPr/>
          </p:nvPicPr>
          <p:blipFill>
            <a:blip r:embed="rId2"/>
            <a:stretch>
              <a:fillRect/>
            </a:stretch>
          </p:blipFill>
          <p:spPr>
            <a:xfrm>
              <a:off x="381000" y="152400"/>
              <a:ext cx="6502400" cy="5791200"/>
            </a:xfrm>
            <a:prstGeom prst="rect">
              <a:avLst/>
            </a:prstGeom>
            <a:ln>
              <a:solidFill>
                <a:schemeClr val="tx1"/>
              </a:solidFill>
            </a:ln>
          </p:spPr>
        </p:pic>
        <p:sp>
          <p:nvSpPr>
            <p:cNvPr id="3" name="Rectangle 2"/>
            <p:cNvSpPr/>
            <p:nvPr/>
          </p:nvSpPr>
          <p:spPr>
            <a:xfrm>
              <a:off x="5783091" y="2840748"/>
              <a:ext cx="1100935" cy="17764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5400000">
              <a:off x="3564332" y="3903269"/>
              <a:ext cx="1100935" cy="228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4828327" y="2971800"/>
            <a:ext cx="4163273" cy="3732590"/>
            <a:chOff x="1219200" y="457200"/>
            <a:chExt cx="6629400" cy="5943600"/>
          </a:xfrm>
        </p:grpSpPr>
        <p:sp>
          <p:nvSpPr>
            <p:cNvPr id="7" name="Rectangle 6"/>
            <p:cNvSpPr/>
            <p:nvPr/>
          </p:nvSpPr>
          <p:spPr>
            <a:xfrm>
              <a:off x="1219200" y="457200"/>
              <a:ext cx="6629400" cy="59436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1549400" y="533400"/>
              <a:ext cx="6032500" cy="5778500"/>
            </a:xfrm>
            <a:prstGeom prst="rect">
              <a:avLst/>
            </a:prstGeom>
          </p:spPr>
        </p:pic>
      </p:grpSp>
      <p:sp>
        <p:nvSpPr>
          <p:cNvPr id="5" name="TextBox 4"/>
          <p:cNvSpPr txBox="1"/>
          <p:nvPr/>
        </p:nvSpPr>
        <p:spPr>
          <a:xfrm>
            <a:off x="2590800" y="4495800"/>
            <a:ext cx="1583862" cy="646331"/>
          </a:xfrm>
          <a:prstGeom prst="rect">
            <a:avLst/>
          </a:prstGeom>
          <a:noFill/>
        </p:spPr>
        <p:txBody>
          <a:bodyPr wrap="none" rtlCol="0">
            <a:spAutoFit/>
          </a:bodyPr>
          <a:lstStyle/>
          <a:p>
            <a:r>
              <a:rPr lang="en-US" dirty="0" smtClean="0"/>
              <a:t>Bond &amp; </a:t>
            </a:r>
            <a:r>
              <a:rPr lang="en-US" dirty="0" err="1" smtClean="0"/>
              <a:t>Komitz</a:t>
            </a:r>
            <a:r>
              <a:rPr lang="en-US" dirty="0" smtClean="0"/>
              <a:t> </a:t>
            </a:r>
          </a:p>
          <a:p>
            <a:r>
              <a:rPr lang="en-US" dirty="0" smtClean="0"/>
              <a:t>GSA Bull 1984</a:t>
            </a:r>
            <a:endParaRPr lang="en-US" dirty="0"/>
          </a:p>
        </p:txBody>
      </p:sp>
      <p:sp>
        <p:nvSpPr>
          <p:cNvPr id="4" name="TextBox 3"/>
          <p:cNvSpPr txBox="1"/>
          <p:nvPr/>
        </p:nvSpPr>
        <p:spPr>
          <a:xfrm>
            <a:off x="5399007" y="377390"/>
            <a:ext cx="3245400" cy="1569660"/>
          </a:xfrm>
          <a:prstGeom prst="rect">
            <a:avLst/>
          </a:prstGeom>
          <a:solidFill>
            <a:srgbClr val="FFFFFF"/>
          </a:solidFill>
          <a:ln w="28575" cmpd="sng">
            <a:solidFill>
              <a:schemeClr val="tx1"/>
            </a:solidFill>
          </a:ln>
        </p:spPr>
        <p:txBody>
          <a:bodyPr wrap="none" rtlCol="0">
            <a:spAutoFit/>
          </a:bodyPr>
          <a:lstStyle/>
          <a:p>
            <a:pPr algn="ctr"/>
            <a:r>
              <a:rPr lang="en-US" sz="3200" dirty="0" err="1" smtClean="0"/>
              <a:t>smectite</a:t>
            </a:r>
            <a:r>
              <a:rPr lang="en-US" sz="3200" dirty="0" smtClean="0"/>
              <a:t> ⟹ </a:t>
            </a:r>
            <a:r>
              <a:rPr lang="en-US" sz="3200" dirty="0" err="1" smtClean="0"/>
              <a:t>illite</a:t>
            </a:r>
            <a:endParaRPr lang="en-US" sz="3200" dirty="0" smtClean="0"/>
          </a:p>
          <a:p>
            <a:pPr algn="ctr"/>
            <a:r>
              <a:rPr lang="en-US" sz="3200" dirty="0" smtClean="0"/>
              <a:t>≤ 30 </a:t>
            </a:r>
            <a:r>
              <a:rPr lang="en-US" sz="3200" dirty="0" err="1" smtClean="0"/>
              <a:t>wt</a:t>
            </a:r>
            <a:r>
              <a:rPr lang="en-US" sz="3200" dirty="0" smtClean="0"/>
              <a:t>% H</a:t>
            </a:r>
            <a:r>
              <a:rPr lang="en-US" sz="3200" baseline="-25000" dirty="0" smtClean="0"/>
              <a:t>2</a:t>
            </a:r>
            <a:r>
              <a:rPr lang="en-US" sz="3200" dirty="0" smtClean="0"/>
              <a:t>O</a:t>
            </a:r>
          </a:p>
          <a:p>
            <a:pPr algn="ctr"/>
            <a:r>
              <a:rPr lang="en-US" sz="3200" dirty="0" smtClean="0"/>
              <a:t>110-103°C</a:t>
            </a:r>
            <a:endParaRPr lang="en-US" sz="3200" dirty="0"/>
          </a:p>
        </p:txBody>
      </p:sp>
    </p:spTree>
    <p:extLst>
      <p:ext uri="{BB962C8B-B14F-4D97-AF65-F5344CB8AC3E}">
        <p14:creationId xmlns:p14="http://schemas.microsoft.com/office/powerpoint/2010/main" val="37877711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8287" y="3634509"/>
            <a:ext cx="6817241" cy="2800767"/>
          </a:xfrm>
          <a:prstGeom prst="rect">
            <a:avLst/>
          </a:prstGeom>
          <a:noFill/>
        </p:spPr>
        <p:txBody>
          <a:bodyPr wrap="none" rtlCol="0">
            <a:spAutoFit/>
          </a:bodyPr>
          <a:lstStyle/>
          <a:p>
            <a:r>
              <a:rPr lang="en-US" sz="2400" dirty="0" smtClean="0">
                <a:solidFill>
                  <a:srgbClr val="000000"/>
                </a:solidFill>
              </a:rPr>
              <a:t>30 </a:t>
            </a:r>
            <a:r>
              <a:rPr lang="en-US" sz="2400" dirty="0" err="1" smtClean="0">
                <a:solidFill>
                  <a:srgbClr val="000000"/>
                </a:solidFill>
              </a:rPr>
              <a:t>wt</a:t>
            </a:r>
            <a:r>
              <a:rPr lang="en-US" sz="2400" dirty="0" smtClean="0">
                <a:solidFill>
                  <a:srgbClr val="000000"/>
                </a:solidFill>
              </a:rPr>
              <a:t>% CO2, 8 </a:t>
            </a:r>
            <a:r>
              <a:rPr lang="en-US" sz="2400" dirty="0" err="1" smtClean="0">
                <a:solidFill>
                  <a:srgbClr val="000000"/>
                </a:solidFill>
              </a:rPr>
              <a:t>wt</a:t>
            </a:r>
            <a:r>
              <a:rPr lang="en-US" sz="2400" dirty="0" smtClean="0">
                <a:solidFill>
                  <a:srgbClr val="000000"/>
                </a:solidFill>
              </a:rPr>
              <a:t>% carbon</a:t>
            </a:r>
          </a:p>
          <a:p>
            <a:r>
              <a:rPr lang="en-US" sz="2400" dirty="0" smtClean="0">
                <a:solidFill>
                  <a:srgbClr val="000000"/>
                </a:solidFill>
              </a:rPr>
              <a:t>100 m x 2 km formation carbonated horizon</a:t>
            </a:r>
          </a:p>
          <a:p>
            <a:r>
              <a:rPr lang="en-US" sz="2400" dirty="0">
                <a:solidFill>
                  <a:srgbClr val="000000"/>
                </a:solidFill>
              </a:rPr>
              <a:t>5</a:t>
            </a:r>
            <a:r>
              <a:rPr lang="en-US" sz="2400" dirty="0" smtClean="0">
                <a:solidFill>
                  <a:srgbClr val="000000"/>
                </a:solidFill>
              </a:rPr>
              <a:t>0 </a:t>
            </a:r>
            <a:r>
              <a:rPr lang="en-US" sz="2400" dirty="0" err="1" smtClean="0">
                <a:solidFill>
                  <a:srgbClr val="000000"/>
                </a:solidFill>
              </a:rPr>
              <a:t>Myr</a:t>
            </a:r>
            <a:r>
              <a:rPr lang="en-US" sz="2400" dirty="0" smtClean="0">
                <a:solidFill>
                  <a:srgbClr val="000000"/>
                </a:solidFill>
              </a:rPr>
              <a:t> lifetime of </a:t>
            </a:r>
            <a:r>
              <a:rPr lang="en-US" sz="2400" dirty="0" err="1" smtClean="0">
                <a:solidFill>
                  <a:srgbClr val="000000"/>
                </a:solidFill>
              </a:rPr>
              <a:t>subduction</a:t>
            </a:r>
            <a:r>
              <a:rPr lang="en-US" sz="2400" dirty="0" smtClean="0">
                <a:solidFill>
                  <a:srgbClr val="000000"/>
                </a:solidFill>
              </a:rPr>
              <a:t> system</a:t>
            </a:r>
          </a:p>
          <a:p>
            <a:r>
              <a:rPr lang="en-US" sz="2400" dirty="0" smtClean="0">
                <a:solidFill>
                  <a:srgbClr val="000000"/>
                </a:solidFill>
              </a:rPr>
              <a:t>0.05 10</a:t>
            </a:r>
            <a:r>
              <a:rPr lang="en-US" sz="2400" baseline="30000" dirty="0" smtClean="0">
                <a:solidFill>
                  <a:srgbClr val="000000"/>
                </a:solidFill>
              </a:rPr>
              <a:t>9</a:t>
            </a:r>
            <a:r>
              <a:rPr lang="en-US" sz="2400" dirty="0" smtClean="0">
                <a:solidFill>
                  <a:srgbClr val="000000"/>
                </a:solidFill>
              </a:rPr>
              <a:t> kg C/m, 50,000 km of </a:t>
            </a:r>
            <a:r>
              <a:rPr lang="en-US" sz="2400" dirty="0" err="1" smtClean="0">
                <a:solidFill>
                  <a:srgbClr val="000000"/>
                </a:solidFill>
              </a:rPr>
              <a:t>subduction</a:t>
            </a:r>
            <a:r>
              <a:rPr lang="en-US" sz="2400" dirty="0" smtClean="0">
                <a:solidFill>
                  <a:srgbClr val="000000"/>
                </a:solidFill>
              </a:rPr>
              <a:t> zones</a:t>
            </a:r>
          </a:p>
          <a:p>
            <a:r>
              <a:rPr lang="en-US" sz="2400" dirty="0" smtClean="0">
                <a:solidFill>
                  <a:srgbClr val="000000"/>
                </a:solidFill>
              </a:rPr>
              <a:t>3 10</a:t>
            </a:r>
            <a:r>
              <a:rPr lang="en-US" sz="2400" baseline="30000" dirty="0" smtClean="0">
                <a:solidFill>
                  <a:srgbClr val="000000"/>
                </a:solidFill>
              </a:rPr>
              <a:t>16</a:t>
            </a:r>
            <a:r>
              <a:rPr lang="en-US" sz="2400" dirty="0" smtClean="0">
                <a:solidFill>
                  <a:srgbClr val="000000"/>
                </a:solidFill>
              </a:rPr>
              <a:t> kg C</a:t>
            </a:r>
          </a:p>
          <a:p>
            <a:endParaRPr lang="en-US" sz="2400" dirty="0">
              <a:solidFill>
                <a:srgbClr val="000000"/>
              </a:solidFill>
            </a:endParaRPr>
          </a:p>
          <a:p>
            <a:r>
              <a:rPr lang="en-US" sz="3200" b="1" dirty="0" smtClean="0">
                <a:solidFill>
                  <a:srgbClr val="000000"/>
                </a:solidFill>
              </a:rPr>
              <a:t>					0.05 10</a:t>
            </a:r>
            <a:r>
              <a:rPr lang="en-US" sz="3200" b="1" baseline="30000" dirty="0" smtClean="0">
                <a:solidFill>
                  <a:srgbClr val="000000"/>
                </a:solidFill>
              </a:rPr>
              <a:t>9</a:t>
            </a:r>
            <a:r>
              <a:rPr lang="en-US" sz="3200" b="1" dirty="0" smtClean="0">
                <a:solidFill>
                  <a:srgbClr val="000000"/>
                </a:solidFill>
              </a:rPr>
              <a:t> kg C/</a:t>
            </a:r>
            <a:r>
              <a:rPr lang="en-US" sz="3200" b="1" dirty="0" err="1" smtClean="0">
                <a:solidFill>
                  <a:srgbClr val="000000"/>
                </a:solidFill>
              </a:rPr>
              <a:t>yr</a:t>
            </a:r>
            <a:endParaRPr lang="en-US" sz="3200" b="1" baseline="30000" dirty="0">
              <a:solidFill>
                <a:srgbClr val="00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l="2917" r="1111"/>
          <a:stretch>
            <a:fillRect/>
          </a:stretch>
        </p:blipFill>
        <p:spPr bwMode="auto">
          <a:xfrm>
            <a:off x="228600" y="152400"/>
            <a:ext cx="8775700" cy="3265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8"/>
          <p:cNvSpPr>
            <a:spLocks/>
          </p:cNvSpPr>
          <p:nvPr/>
        </p:nvSpPr>
        <p:spPr bwMode="auto">
          <a:xfrm>
            <a:off x="711200" y="1522082"/>
            <a:ext cx="4635500" cy="1104824"/>
          </a:xfrm>
          <a:custGeom>
            <a:avLst/>
            <a:gdLst>
              <a:gd name="T0" fmla="*/ 0 w 4635500"/>
              <a:gd name="T1" fmla="*/ 546100 h 1104900"/>
              <a:gd name="T2" fmla="*/ 495300 w 4635500"/>
              <a:gd name="T3" fmla="*/ 469900 h 1104900"/>
              <a:gd name="T4" fmla="*/ 1104900 w 4635500"/>
              <a:gd name="T5" fmla="*/ 393700 h 1104900"/>
              <a:gd name="T6" fmla="*/ 1790700 w 4635500"/>
              <a:gd name="T7" fmla="*/ 292100 h 1104900"/>
              <a:gd name="T8" fmla="*/ 2298700 w 4635500"/>
              <a:gd name="T9" fmla="*/ 254000 h 1104900"/>
              <a:gd name="T10" fmla="*/ 2590800 w 4635500"/>
              <a:gd name="T11" fmla="*/ 190500 h 1104900"/>
              <a:gd name="T12" fmla="*/ 2794000 w 4635500"/>
              <a:gd name="T13" fmla="*/ 165100 h 1104900"/>
              <a:gd name="T14" fmla="*/ 3048000 w 4635500"/>
              <a:gd name="T15" fmla="*/ 88900 h 1104900"/>
              <a:gd name="T16" fmla="*/ 3263900 w 4635500"/>
              <a:gd name="T17" fmla="*/ 50800 h 1104900"/>
              <a:gd name="T18" fmla="*/ 3467100 w 4635500"/>
              <a:gd name="T19" fmla="*/ 50800 h 1104900"/>
              <a:gd name="T20" fmla="*/ 3733800 w 4635500"/>
              <a:gd name="T21" fmla="*/ 38100 h 1104900"/>
              <a:gd name="T22" fmla="*/ 3987800 w 4635500"/>
              <a:gd name="T23" fmla="*/ 38100 h 1104900"/>
              <a:gd name="T24" fmla="*/ 4229100 w 4635500"/>
              <a:gd name="T25" fmla="*/ 25400 h 1104900"/>
              <a:gd name="T26" fmla="*/ 4419600 w 4635500"/>
              <a:gd name="T27" fmla="*/ 0 h 1104900"/>
              <a:gd name="T28" fmla="*/ 4635500 w 4635500"/>
              <a:gd name="T29" fmla="*/ 0 h 1104900"/>
              <a:gd name="T30" fmla="*/ 4394200 w 4635500"/>
              <a:gd name="T31" fmla="*/ 63500 h 1104900"/>
              <a:gd name="T32" fmla="*/ 4140200 w 4635500"/>
              <a:gd name="T33" fmla="*/ 76200 h 1104900"/>
              <a:gd name="T34" fmla="*/ 3797300 w 4635500"/>
              <a:gd name="T35" fmla="*/ 76200 h 1104900"/>
              <a:gd name="T36" fmla="*/ 3479800 w 4635500"/>
              <a:gd name="T37" fmla="*/ 114300 h 1104900"/>
              <a:gd name="T38" fmla="*/ 3213100 w 4635500"/>
              <a:gd name="T39" fmla="*/ 139700 h 1104900"/>
              <a:gd name="T40" fmla="*/ 2768600 w 4635500"/>
              <a:gd name="T41" fmla="*/ 317500 h 1104900"/>
              <a:gd name="T42" fmla="*/ 2425700 w 4635500"/>
              <a:gd name="T43" fmla="*/ 469900 h 1104900"/>
              <a:gd name="T44" fmla="*/ 2209800 w 4635500"/>
              <a:gd name="T45" fmla="*/ 558800 h 1104900"/>
              <a:gd name="T46" fmla="*/ 596900 w 4635500"/>
              <a:gd name="T47" fmla="*/ 1003300 h 1104900"/>
              <a:gd name="T48" fmla="*/ 381000 w 4635500"/>
              <a:gd name="T49" fmla="*/ 1104900 h 1104900"/>
              <a:gd name="T50" fmla="*/ 482600 w 4635500"/>
              <a:gd name="T51" fmla="*/ 838200 h 1104900"/>
              <a:gd name="T52" fmla="*/ 292100 w 4635500"/>
              <a:gd name="T53" fmla="*/ 850900 h 1104900"/>
              <a:gd name="T54" fmla="*/ 330200 w 4635500"/>
              <a:gd name="T55" fmla="*/ 647700 h 1104900"/>
              <a:gd name="T56" fmla="*/ 0 w 4635500"/>
              <a:gd name="T57" fmla="*/ 546100 h 11049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635500" h="1104900">
                <a:moveTo>
                  <a:pt x="0" y="546100"/>
                </a:moveTo>
                <a:lnTo>
                  <a:pt x="495300" y="469900"/>
                </a:lnTo>
                <a:lnTo>
                  <a:pt x="1104900" y="393700"/>
                </a:lnTo>
                <a:lnTo>
                  <a:pt x="1790700" y="292100"/>
                </a:lnTo>
                <a:lnTo>
                  <a:pt x="2298700" y="254000"/>
                </a:lnTo>
                <a:lnTo>
                  <a:pt x="2590800" y="190500"/>
                </a:lnTo>
                <a:lnTo>
                  <a:pt x="2794000" y="165100"/>
                </a:lnTo>
                <a:lnTo>
                  <a:pt x="3048000" y="88900"/>
                </a:lnTo>
                <a:lnTo>
                  <a:pt x="3263900" y="50800"/>
                </a:lnTo>
                <a:lnTo>
                  <a:pt x="3467100" y="50800"/>
                </a:lnTo>
                <a:lnTo>
                  <a:pt x="3733800" y="38100"/>
                </a:lnTo>
                <a:lnTo>
                  <a:pt x="3987800" y="38100"/>
                </a:lnTo>
                <a:lnTo>
                  <a:pt x="4229100" y="25400"/>
                </a:lnTo>
                <a:lnTo>
                  <a:pt x="4419600" y="0"/>
                </a:lnTo>
                <a:lnTo>
                  <a:pt x="4635500" y="0"/>
                </a:lnTo>
                <a:lnTo>
                  <a:pt x="4394200" y="63500"/>
                </a:lnTo>
                <a:lnTo>
                  <a:pt x="4140200" y="76200"/>
                </a:lnTo>
                <a:lnTo>
                  <a:pt x="3797300" y="76200"/>
                </a:lnTo>
                <a:lnTo>
                  <a:pt x="3479800" y="114300"/>
                </a:lnTo>
                <a:lnTo>
                  <a:pt x="3213100" y="139700"/>
                </a:lnTo>
                <a:lnTo>
                  <a:pt x="2768600" y="317500"/>
                </a:lnTo>
                <a:lnTo>
                  <a:pt x="2425700" y="469900"/>
                </a:lnTo>
                <a:lnTo>
                  <a:pt x="2209800" y="558800"/>
                </a:lnTo>
                <a:lnTo>
                  <a:pt x="596900" y="1003300"/>
                </a:lnTo>
                <a:lnTo>
                  <a:pt x="381000" y="1104900"/>
                </a:lnTo>
                <a:lnTo>
                  <a:pt x="482600" y="838200"/>
                </a:lnTo>
                <a:lnTo>
                  <a:pt x="292100" y="850900"/>
                </a:lnTo>
                <a:lnTo>
                  <a:pt x="330200" y="647700"/>
                </a:lnTo>
                <a:lnTo>
                  <a:pt x="0" y="546100"/>
                </a:lnTo>
                <a:close/>
              </a:path>
            </a:pathLst>
          </a:custGeom>
          <a:solidFill>
            <a:srgbClr val="FF0000">
              <a:alpha val="50195"/>
            </a:srgbClr>
          </a:solidFill>
          <a:ln w="9525">
            <a:solidFill>
              <a:srgbClr val="000000"/>
            </a:solidFill>
            <a:round/>
            <a:headEnd/>
            <a:tailEnd/>
          </a:ln>
        </p:spPr>
        <p:txBody>
          <a:bodyPr/>
          <a:lstStyle/>
          <a:p>
            <a:endParaRPr lang="en-US"/>
          </a:p>
        </p:txBody>
      </p:sp>
      <p:sp>
        <p:nvSpPr>
          <p:cNvPr id="6" name="Rectangle 5"/>
          <p:cNvSpPr/>
          <p:nvPr/>
        </p:nvSpPr>
        <p:spPr>
          <a:xfrm>
            <a:off x="801687" y="1344376"/>
            <a:ext cx="647700" cy="1777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173287" y="1496776"/>
            <a:ext cx="571500" cy="1777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097087" y="963376"/>
            <a:ext cx="787400" cy="1777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748087" y="1255523"/>
            <a:ext cx="527050" cy="1777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arallelogram 9"/>
          <p:cNvSpPr/>
          <p:nvPr/>
        </p:nvSpPr>
        <p:spPr>
          <a:xfrm rot="662090">
            <a:off x="3562899" y="1984298"/>
            <a:ext cx="1136392" cy="336550"/>
          </a:xfrm>
          <a:prstGeom prst="parallelogram">
            <a:avLst>
              <a:gd name="adj" fmla="val 79349"/>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20388356">
            <a:off x="1248882" y="2506261"/>
            <a:ext cx="950500" cy="20988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332537" y="963376"/>
            <a:ext cx="1181100" cy="1777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450137" y="963376"/>
            <a:ext cx="438150" cy="152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650037" y="1445882"/>
            <a:ext cx="1352550" cy="179714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335712" y="1802452"/>
            <a:ext cx="438150" cy="131992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rot="20161472">
            <a:off x="3386719" y="1824959"/>
            <a:ext cx="489211" cy="1777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rot="20769125">
            <a:off x="3809783" y="1723615"/>
            <a:ext cx="193444" cy="1777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005262" y="1693532"/>
            <a:ext cx="527050" cy="1777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8551065" y="346483"/>
            <a:ext cx="319375" cy="30510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8"/>
          <p:cNvSpPr>
            <a:spLocks/>
          </p:cNvSpPr>
          <p:nvPr/>
        </p:nvSpPr>
        <p:spPr bwMode="auto">
          <a:xfrm>
            <a:off x="1087481" y="1530448"/>
            <a:ext cx="4254500" cy="1104824"/>
          </a:xfrm>
          <a:custGeom>
            <a:avLst/>
            <a:gdLst>
              <a:gd name="T0" fmla="*/ 0 w 4635500"/>
              <a:gd name="T1" fmla="*/ 546100 h 1104900"/>
              <a:gd name="T2" fmla="*/ 495300 w 4635500"/>
              <a:gd name="T3" fmla="*/ 469900 h 1104900"/>
              <a:gd name="T4" fmla="*/ 1104900 w 4635500"/>
              <a:gd name="T5" fmla="*/ 393700 h 1104900"/>
              <a:gd name="T6" fmla="*/ 1790700 w 4635500"/>
              <a:gd name="T7" fmla="*/ 292100 h 1104900"/>
              <a:gd name="T8" fmla="*/ 2298700 w 4635500"/>
              <a:gd name="T9" fmla="*/ 254000 h 1104900"/>
              <a:gd name="T10" fmla="*/ 2590800 w 4635500"/>
              <a:gd name="T11" fmla="*/ 190500 h 1104900"/>
              <a:gd name="T12" fmla="*/ 2794000 w 4635500"/>
              <a:gd name="T13" fmla="*/ 165100 h 1104900"/>
              <a:gd name="T14" fmla="*/ 3048000 w 4635500"/>
              <a:gd name="T15" fmla="*/ 88900 h 1104900"/>
              <a:gd name="T16" fmla="*/ 3263900 w 4635500"/>
              <a:gd name="T17" fmla="*/ 50800 h 1104900"/>
              <a:gd name="T18" fmla="*/ 3467100 w 4635500"/>
              <a:gd name="T19" fmla="*/ 50800 h 1104900"/>
              <a:gd name="T20" fmla="*/ 3733800 w 4635500"/>
              <a:gd name="T21" fmla="*/ 38100 h 1104900"/>
              <a:gd name="T22" fmla="*/ 3987800 w 4635500"/>
              <a:gd name="T23" fmla="*/ 38100 h 1104900"/>
              <a:gd name="T24" fmla="*/ 4229100 w 4635500"/>
              <a:gd name="T25" fmla="*/ 25400 h 1104900"/>
              <a:gd name="T26" fmla="*/ 4419600 w 4635500"/>
              <a:gd name="T27" fmla="*/ 0 h 1104900"/>
              <a:gd name="T28" fmla="*/ 4635500 w 4635500"/>
              <a:gd name="T29" fmla="*/ 0 h 1104900"/>
              <a:gd name="T30" fmla="*/ 4394200 w 4635500"/>
              <a:gd name="T31" fmla="*/ 63500 h 1104900"/>
              <a:gd name="T32" fmla="*/ 4140200 w 4635500"/>
              <a:gd name="T33" fmla="*/ 76200 h 1104900"/>
              <a:gd name="T34" fmla="*/ 3797300 w 4635500"/>
              <a:gd name="T35" fmla="*/ 76200 h 1104900"/>
              <a:gd name="T36" fmla="*/ 3479800 w 4635500"/>
              <a:gd name="T37" fmla="*/ 114300 h 1104900"/>
              <a:gd name="T38" fmla="*/ 3213100 w 4635500"/>
              <a:gd name="T39" fmla="*/ 139700 h 1104900"/>
              <a:gd name="T40" fmla="*/ 2768600 w 4635500"/>
              <a:gd name="T41" fmla="*/ 317500 h 1104900"/>
              <a:gd name="T42" fmla="*/ 2425700 w 4635500"/>
              <a:gd name="T43" fmla="*/ 469900 h 1104900"/>
              <a:gd name="T44" fmla="*/ 2209800 w 4635500"/>
              <a:gd name="T45" fmla="*/ 558800 h 1104900"/>
              <a:gd name="T46" fmla="*/ 596900 w 4635500"/>
              <a:gd name="T47" fmla="*/ 1003300 h 1104900"/>
              <a:gd name="T48" fmla="*/ 381000 w 4635500"/>
              <a:gd name="T49" fmla="*/ 1104900 h 1104900"/>
              <a:gd name="T50" fmla="*/ 482600 w 4635500"/>
              <a:gd name="T51" fmla="*/ 838200 h 1104900"/>
              <a:gd name="T52" fmla="*/ 292100 w 4635500"/>
              <a:gd name="T53" fmla="*/ 850900 h 1104900"/>
              <a:gd name="T54" fmla="*/ 330200 w 4635500"/>
              <a:gd name="T55" fmla="*/ 647700 h 1104900"/>
              <a:gd name="T56" fmla="*/ 0 w 4635500"/>
              <a:gd name="T57" fmla="*/ 546100 h 11049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connsiteX0" fmla="*/ 0 w 4635500"/>
              <a:gd name="connsiteY0" fmla="*/ 546100 h 1104900"/>
              <a:gd name="connsiteX1" fmla="*/ 495300 w 4635500"/>
              <a:gd name="connsiteY1" fmla="*/ 469900 h 1104900"/>
              <a:gd name="connsiteX2" fmla="*/ 1104900 w 4635500"/>
              <a:gd name="connsiteY2" fmla="*/ 393700 h 1104900"/>
              <a:gd name="connsiteX3" fmla="*/ 1790700 w 4635500"/>
              <a:gd name="connsiteY3" fmla="*/ 292100 h 1104900"/>
              <a:gd name="connsiteX4" fmla="*/ 2298700 w 4635500"/>
              <a:gd name="connsiteY4" fmla="*/ 254000 h 1104900"/>
              <a:gd name="connsiteX5" fmla="*/ 2603893 w 4635500"/>
              <a:gd name="connsiteY5" fmla="*/ 282164 h 1104900"/>
              <a:gd name="connsiteX6" fmla="*/ 2794000 w 4635500"/>
              <a:gd name="connsiteY6" fmla="*/ 165100 h 1104900"/>
              <a:gd name="connsiteX7" fmla="*/ 3048000 w 4635500"/>
              <a:gd name="connsiteY7" fmla="*/ 88900 h 1104900"/>
              <a:gd name="connsiteX8" fmla="*/ 3263900 w 4635500"/>
              <a:gd name="connsiteY8" fmla="*/ 50800 h 1104900"/>
              <a:gd name="connsiteX9" fmla="*/ 3467100 w 4635500"/>
              <a:gd name="connsiteY9" fmla="*/ 50800 h 1104900"/>
              <a:gd name="connsiteX10" fmla="*/ 3733800 w 4635500"/>
              <a:gd name="connsiteY10" fmla="*/ 38100 h 1104900"/>
              <a:gd name="connsiteX11" fmla="*/ 3987800 w 4635500"/>
              <a:gd name="connsiteY11" fmla="*/ 38100 h 1104900"/>
              <a:gd name="connsiteX12" fmla="*/ 4229100 w 4635500"/>
              <a:gd name="connsiteY12" fmla="*/ 25400 h 1104900"/>
              <a:gd name="connsiteX13" fmla="*/ 4419600 w 4635500"/>
              <a:gd name="connsiteY13" fmla="*/ 0 h 1104900"/>
              <a:gd name="connsiteX14" fmla="*/ 4635500 w 4635500"/>
              <a:gd name="connsiteY14" fmla="*/ 0 h 1104900"/>
              <a:gd name="connsiteX15" fmla="*/ 4394200 w 4635500"/>
              <a:gd name="connsiteY15" fmla="*/ 63500 h 1104900"/>
              <a:gd name="connsiteX16" fmla="*/ 4140200 w 4635500"/>
              <a:gd name="connsiteY16" fmla="*/ 76200 h 1104900"/>
              <a:gd name="connsiteX17" fmla="*/ 3797300 w 4635500"/>
              <a:gd name="connsiteY17" fmla="*/ 76200 h 1104900"/>
              <a:gd name="connsiteX18" fmla="*/ 3479800 w 4635500"/>
              <a:gd name="connsiteY18" fmla="*/ 114300 h 1104900"/>
              <a:gd name="connsiteX19" fmla="*/ 3213100 w 4635500"/>
              <a:gd name="connsiteY19" fmla="*/ 139700 h 1104900"/>
              <a:gd name="connsiteX20" fmla="*/ 2768600 w 4635500"/>
              <a:gd name="connsiteY20" fmla="*/ 317500 h 1104900"/>
              <a:gd name="connsiteX21" fmla="*/ 2425700 w 4635500"/>
              <a:gd name="connsiteY21" fmla="*/ 469900 h 1104900"/>
              <a:gd name="connsiteX22" fmla="*/ 2209800 w 4635500"/>
              <a:gd name="connsiteY22" fmla="*/ 558800 h 1104900"/>
              <a:gd name="connsiteX23" fmla="*/ 596900 w 4635500"/>
              <a:gd name="connsiteY23" fmla="*/ 1003300 h 1104900"/>
              <a:gd name="connsiteX24" fmla="*/ 381000 w 4635500"/>
              <a:gd name="connsiteY24" fmla="*/ 1104900 h 1104900"/>
              <a:gd name="connsiteX25" fmla="*/ 482600 w 4635500"/>
              <a:gd name="connsiteY25" fmla="*/ 838200 h 1104900"/>
              <a:gd name="connsiteX26" fmla="*/ 292100 w 4635500"/>
              <a:gd name="connsiteY26" fmla="*/ 850900 h 1104900"/>
              <a:gd name="connsiteX27" fmla="*/ 330200 w 4635500"/>
              <a:gd name="connsiteY27" fmla="*/ 647700 h 1104900"/>
              <a:gd name="connsiteX28" fmla="*/ 0 w 4635500"/>
              <a:gd name="connsiteY28" fmla="*/ 546100 h 1104900"/>
              <a:gd name="connsiteX0" fmla="*/ 0 w 4635500"/>
              <a:gd name="connsiteY0" fmla="*/ 546100 h 1104900"/>
              <a:gd name="connsiteX1" fmla="*/ 495300 w 4635500"/>
              <a:gd name="connsiteY1" fmla="*/ 469900 h 1104900"/>
              <a:gd name="connsiteX2" fmla="*/ 1104900 w 4635500"/>
              <a:gd name="connsiteY2" fmla="*/ 393700 h 1104900"/>
              <a:gd name="connsiteX3" fmla="*/ 1790700 w 4635500"/>
              <a:gd name="connsiteY3" fmla="*/ 292100 h 1104900"/>
              <a:gd name="connsiteX4" fmla="*/ 2311794 w 4635500"/>
              <a:gd name="connsiteY4" fmla="*/ 384949 h 1104900"/>
              <a:gd name="connsiteX5" fmla="*/ 2603893 w 4635500"/>
              <a:gd name="connsiteY5" fmla="*/ 282164 h 1104900"/>
              <a:gd name="connsiteX6" fmla="*/ 2794000 w 4635500"/>
              <a:gd name="connsiteY6" fmla="*/ 165100 h 1104900"/>
              <a:gd name="connsiteX7" fmla="*/ 3048000 w 4635500"/>
              <a:gd name="connsiteY7" fmla="*/ 88900 h 1104900"/>
              <a:gd name="connsiteX8" fmla="*/ 3263900 w 4635500"/>
              <a:gd name="connsiteY8" fmla="*/ 50800 h 1104900"/>
              <a:gd name="connsiteX9" fmla="*/ 3467100 w 4635500"/>
              <a:gd name="connsiteY9" fmla="*/ 50800 h 1104900"/>
              <a:gd name="connsiteX10" fmla="*/ 3733800 w 4635500"/>
              <a:gd name="connsiteY10" fmla="*/ 38100 h 1104900"/>
              <a:gd name="connsiteX11" fmla="*/ 3987800 w 4635500"/>
              <a:gd name="connsiteY11" fmla="*/ 38100 h 1104900"/>
              <a:gd name="connsiteX12" fmla="*/ 4229100 w 4635500"/>
              <a:gd name="connsiteY12" fmla="*/ 25400 h 1104900"/>
              <a:gd name="connsiteX13" fmla="*/ 4419600 w 4635500"/>
              <a:gd name="connsiteY13" fmla="*/ 0 h 1104900"/>
              <a:gd name="connsiteX14" fmla="*/ 4635500 w 4635500"/>
              <a:gd name="connsiteY14" fmla="*/ 0 h 1104900"/>
              <a:gd name="connsiteX15" fmla="*/ 4394200 w 4635500"/>
              <a:gd name="connsiteY15" fmla="*/ 63500 h 1104900"/>
              <a:gd name="connsiteX16" fmla="*/ 4140200 w 4635500"/>
              <a:gd name="connsiteY16" fmla="*/ 76200 h 1104900"/>
              <a:gd name="connsiteX17" fmla="*/ 3797300 w 4635500"/>
              <a:gd name="connsiteY17" fmla="*/ 76200 h 1104900"/>
              <a:gd name="connsiteX18" fmla="*/ 3479800 w 4635500"/>
              <a:gd name="connsiteY18" fmla="*/ 114300 h 1104900"/>
              <a:gd name="connsiteX19" fmla="*/ 3213100 w 4635500"/>
              <a:gd name="connsiteY19" fmla="*/ 139700 h 1104900"/>
              <a:gd name="connsiteX20" fmla="*/ 2768600 w 4635500"/>
              <a:gd name="connsiteY20" fmla="*/ 317500 h 1104900"/>
              <a:gd name="connsiteX21" fmla="*/ 2425700 w 4635500"/>
              <a:gd name="connsiteY21" fmla="*/ 469900 h 1104900"/>
              <a:gd name="connsiteX22" fmla="*/ 2209800 w 4635500"/>
              <a:gd name="connsiteY22" fmla="*/ 558800 h 1104900"/>
              <a:gd name="connsiteX23" fmla="*/ 596900 w 4635500"/>
              <a:gd name="connsiteY23" fmla="*/ 1003300 h 1104900"/>
              <a:gd name="connsiteX24" fmla="*/ 381000 w 4635500"/>
              <a:gd name="connsiteY24" fmla="*/ 1104900 h 1104900"/>
              <a:gd name="connsiteX25" fmla="*/ 482600 w 4635500"/>
              <a:gd name="connsiteY25" fmla="*/ 838200 h 1104900"/>
              <a:gd name="connsiteX26" fmla="*/ 292100 w 4635500"/>
              <a:gd name="connsiteY26" fmla="*/ 850900 h 1104900"/>
              <a:gd name="connsiteX27" fmla="*/ 330200 w 4635500"/>
              <a:gd name="connsiteY27" fmla="*/ 647700 h 1104900"/>
              <a:gd name="connsiteX28" fmla="*/ 0 w 4635500"/>
              <a:gd name="connsiteY28" fmla="*/ 546100 h 1104900"/>
              <a:gd name="connsiteX0" fmla="*/ 0 w 4635500"/>
              <a:gd name="connsiteY0" fmla="*/ 546100 h 1104900"/>
              <a:gd name="connsiteX1" fmla="*/ 495300 w 4635500"/>
              <a:gd name="connsiteY1" fmla="*/ 469900 h 1104900"/>
              <a:gd name="connsiteX2" fmla="*/ 1104900 w 4635500"/>
              <a:gd name="connsiteY2" fmla="*/ 393700 h 1104900"/>
              <a:gd name="connsiteX3" fmla="*/ 1882353 w 4635500"/>
              <a:gd name="connsiteY3" fmla="*/ 514714 h 1104900"/>
              <a:gd name="connsiteX4" fmla="*/ 2311794 w 4635500"/>
              <a:gd name="connsiteY4" fmla="*/ 384949 h 1104900"/>
              <a:gd name="connsiteX5" fmla="*/ 2603893 w 4635500"/>
              <a:gd name="connsiteY5" fmla="*/ 282164 h 1104900"/>
              <a:gd name="connsiteX6" fmla="*/ 2794000 w 4635500"/>
              <a:gd name="connsiteY6" fmla="*/ 165100 h 1104900"/>
              <a:gd name="connsiteX7" fmla="*/ 3048000 w 4635500"/>
              <a:gd name="connsiteY7" fmla="*/ 88900 h 1104900"/>
              <a:gd name="connsiteX8" fmla="*/ 3263900 w 4635500"/>
              <a:gd name="connsiteY8" fmla="*/ 50800 h 1104900"/>
              <a:gd name="connsiteX9" fmla="*/ 3467100 w 4635500"/>
              <a:gd name="connsiteY9" fmla="*/ 50800 h 1104900"/>
              <a:gd name="connsiteX10" fmla="*/ 3733800 w 4635500"/>
              <a:gd name="connsiteY10" fmla="*/ 38100 h 1104900"/>
              <a:gd name="connsiteX11" fmla="*/ 3987800 w 4635500"/>
              <a:gd name="connsiteY11" fmla="*/ 38100 h 1104900"/>
              <a:gd name="connsiteX12" fmla="*/ 4229100 w 4635500"/>
              <a:gd name="connsiteY12" fmla="*/ 25400 h 1104900"/>
              <a:gd name="connsiteX13" fmla="*/ 4419600 w 4635500"/>
              <a:gd name="connsiteY13" fmla="*/ 0 h 1104900"/>
              <a:gd name="connsiteX14" fmla="*/ 4635500 w 4635500"/>
              <a:gd name="connsiteY14" fmla="*/ 0 h 1104900"/>
              <a:gd name="connsiteX15" fmla="*/ 4394200 w 4635500"/>
              <a:gd name="connsiteY15" fmla="*/ 63500 h 1104900"/>
              <a:gd name="connsiteX16" fmla="*/ 4140200 w 4635500"/>
              <a:gd name="connsiteY16" fmla="*/ 76200 h 1104900"/>
              <a:gd name="connsiteX17" fmla="*/ 3797300 w 4635500"/>
              <a:gd name="connsiteY17" fmla="*/ 76200 h 1104900"/>
              <a:gd name="connsiteX18" fmla="*/ 3479800 w 4635500"/>
              <a:gd name="connsiteY18" fmla="*/ 114300 h 1104900"/>
              <a:gd name="connsiteX19" fmla="*/ 3213100 w 4635500"/>
              <a:gd name="connsiteY19" fmla="*/ 139700 h 1104900"/>
              <a:gd name="connsiteX20" fmla="*/ 2768600 w 4635500"/>
              <a:gd name="connsiteY20" fmla="*/ 317500 h 1104900"/>
              <a:gd name="connsiteX21" fmla="*/ 2425700 w 4635500"/>
              <a:gd name="connsiteY21" fmla="*/ 469900 h 1104900"/>
              <a:gd name="connsiteX22" fmla="*/ 2209800 w 4635500"/>
              <a:gd name="connsiteY22" fmla="*/ 558800 h 1104900"/>
              <a:gd name="connsiteX23" fmla="*/ 596900 w 4635500"/>
              <a:gd name="connsiteY23" fmla="*/ 1003300 h 1104900"/>
              <a:gd name="connsiteX24" fmla="*/ 381000 w 4635500"/>
              <a:gd name="connsiteY24" fmla="*/ 1104900 h 1104900"/>
              <a:gd name="connsiteX25" fmla="*/ 482600 w 4635500"/>
              <a:gd name="connsiteY25" fmla="*/ 838200 h 1104900"/>
              <a:gd name="connsiteX26" fmla="*/ 292100 w 4635500"/>
              <a:gd name="connsiteY26" fmla="*/ 850900 h 1104900"/>
              <a:gd name="connsiteX27" fmla="*/ 330200 w 4635500"/>
              <a:gd name="connsiteY27" fmla="*/ 647700 h 1104900"/>
              <a:gd name="connsiteX28" fmla="*/ 0 w 4635500"/>
              <a:gd name="connsiteY28" fmla="*/ 546100 h 1104900"/>
              <a:gd name="connsiteX0" fmla="*/ 0 w 4635500"/>
              <a:gd name="connsiteY0" fmla="*/ 546100 h 1104900"/>
              <a:gd name="connsiteX1" fmla="*/ 495300 w 4635500"/>
              <a:gd name="connsiteY1" fmla="*/ 469900 h 1104900"/>
              <a:gd name="connsiteX2" fmla="*/ 1209646 w 4635500"/>
              <a:gd name="connsiteY2" fmla="*/ 707979 h 1104900"/>
              <a:gd name="connsiteX3" fmla="*/ 1882353 w 4635500"/>
              <a:gd name="connsiteY3" fmla="*/ 514714 h 1104900"/>
              <a:gd name="connsiteX4" fmla="*/ 2311794 w 4635500"/>
              <a:gd name="connsiteY4" fmla="*/ 384949 h 1104900"/>
              <a:gd name="connsiteX5" fmla="*/ 2603893 w 4635500"/>
              <a:gd name="connsiteY5" fmla="*/ 282164 h 1104900"/>
              <a:gd name="connsiteX6" fmla="*/ 2794000 w 4635500"/>
              <a:gd name="connsiteY6" fmla="*/ 165100 h 1104900"/>
              <a:gd name="connsiteX7" fmla="*/ 3048000 w 4635500"/>
              <a:gd name="connsiteY7" fmla="*/ 88900 h 1104900"/>
              <a:gd name="connsiteX8" fmla="*/ 3263900 w 4635500"/>
              <a:gd name="connsiteY8" fmla="*/ 50800 h 1104900"/>
              <a:gd name="connsiteX9" fmla="*/ 3467100 w 4635500"/>
              <a:gd name="connsiteY9" fmla="*/ 50800 h 1104900"/>
              <a:gd name="connsiteX10" fmla="*/ 3733800 w 4635500"/>
              <a:gd name="connsiteY10" fmla="*/ 38100 h 1104900"/>
              <a:gd name="connsiteX11" fmla="*/ 3987800 w 4635500"/>
              <a:gd name="connsiteY11" fmla="*/ 38100 h 1104900"/>
              <a:gd name="connsiteX12" fmla="*/ 4229100 w 4635500"/>
              <a:gd name="connsiteY12" fmla="*/ 25400 h 1104900"/>
              <a:gd name="connsiteX13" fmla="*/ 4419600 w 4635500"/>
              <a:gd name="connsiteY13" fmla="*/ 0 h 1104900"/>
              <a:gd name="connsiteX14" fmla="*/ 4635500 w 4635500"/>
              <a:gd name="connsiteY14" fmla="*/ 0 h 1104900"/>
              <a:gd name="connsiteX15" fmla="*/ 4394200 w 4635500"/>
              <a:gd name="connsiteY15" fmla="*/ 63500 h 1104900"/>
              <a:gd name="connsiteX16" fmla="*/ 4140200 w 4635500"/>
              <a:gd name="connsiteY16" fmla="*/ 76200 h 1104900"/>
              <a:gd name="connsiteX17" fmla="*/ 3797300 w 4635500"/>
              <a:gd name="connsiteY17" fmla="*/ 76200 h 1104900"/>
              <a:gd name="connsiteX18" fmla="*/ 3479800 w 4635500"/>
              <a:gd name="connsiteY18" fmla="*/ 114300 h 1104900"/>
              <a:gd name="connsiteX19" fmla="*/ 3213100 w 4635500"/>
              <a:gd name="connsiteY19" fmla="*/ 139700 h 1104900"/>
              <a:gd name="connsiteX20" fmla="*/ 2768600 w 4635500"/>
              <a:gd name="connsiteY20" fmla="*/ 317500 h 1104900"/>
              <a:gd name="connsiteX21" fmla="*/ 2425700 w 4635500"/>
              <a:gd name="connsiteY21" fmla="*/ 469900 h 1104900"/>
              <a:gd name="connsiteX22" fmla="*/ 2209800 w 4635500"/>
              <a:gd name="connsiteY22" fmla="*/ 558800 h 1104900"/>
              <a:gd name="connsiteX23" fmla="*/ 596900 w 4635500"/>
              <a:gd name="connsiteY23" fmla="*/ 1003300 h 1104900"/>
              <a:gd name="connsiteX24" fmla="*/ 381000 w 4635500"/>
              <a:gd name="connsiteY24" fmla="*/ 1104900 h 1104900"/>
              <a:gd name="connsiteX25" fmla="*/ 482600 w 4635500"/>
              <a:gd name="connsiteY25" fmla="*/ 838200 h 1104900"/>
              <a:gd name="connsiteX26" fmla="*/ 292100 w 4635500"/>
              <a:gd name="connsiteY26" fmla="*/ 850900 h 1104900"/>
              <a:gd name="connsiteX27" fmla="*/ 330200 w 4635500"/>
              <a:gd name="connsiteY27" fmla="*/ 647700 h 1104900"/>
              <a:gd name="connsiteX28" fmla="*/ 0 w 4635500"/>
              <a:gd name="connsiteY28" fmla="*/ 546100 h 1104900"/>
              <a:gd name="connsiteX0" fmla="*/ 0 w 4635500"/>
              <a:gd name="connsiteY0" fmla="*/ 546100 h 1104900"/>
              <a:gd name="connsiteX1" fmla="*/ 717886 w 4635500"/>
              <a:gd name="connsiteY1" fmla="*/ 836559 h 1104900"/>
              <a:gd name="connsiteX2" fmla="*/ 1209646 w 4635500"/>
              <a:gd name="connsiteY2" fmla="*/ 707979 h 1104900"/>
              <a:gd name="connsiteX3" fmla="*/ 1882353 w 4635500"/>
              <a:gd name="connsiteY3" fmla="*/ 514714 h 1104900"/>
              <a:gd name="connsiteX4" fmla="*/ 2311794 w 4635500"/>
              <a:gd name="connsiteY4" fmla="*/ 384949 h 1104900"/>
              <a:gd name="connsiteX5" fmla="*/ 2603893 w 4635500"/>
              <a:gd name="connsiteY5" fmla="*/ 282164 h 1104900"/>
              <a:gd name="connsiteX6" fmla="*/ 2794000 w 4635500"/>
              <a:gd name="connsiteY6" fmla="*/ 165100 h 1104900"/>
              <a:gd name="connsiteX7" fmla="*/ 3048000 w 4635500"/>
              <a:gd name="connsiteY7" fmla="*/ 88900 h 1104900"/>
              <a:gd name="connsiteX8" fmla="*/ 3263900 w 4635500"/>
              <a:gd name="connsiteY8" fmla="*/ 50800 h 1104900"/>
              <a:gd name="connsiteX9" fmla="*/ 3467100 w 4635500"/>
              <a:gd name="connsiteY9" fmla="*/ 50800 h 1104900"/>
              <a:gd name="connsiteX10" fmla="*/ 3733800 w 4635500"/>
              <a:gd name="connsiteY10" fmla="*/ 38100 h 1104900"/>
              <a:gd name="connsiteX11" fmla="*/ 3987800 w 4635500"/>
              <a:gd name="connsiteY11" fmla="*/ 38100 h 1104900"/>
              <a:gd name="connsiteX12" fmla="*/ 4229100 w 4635500"/>
              <a:gd name="connsiteY12" fmla="*/ 25400 h 1104900"/>
              <a:gd name="connsiteX13" fmla="*/ 4419600 w 4635500"/>
              <a:gd name="connsiteY13" fmla="*/ 0 h 1104900"/>
              <a:gd name="connsiteX14" fmla="*/ 4635500 w 4635500"/>
              <a:gd name="connsiteY14" fmla="*/ 0 h 1104900"/>
              <a:gd name="connsiteX15" fmla="*/ 4394200 w 4635500"/>
              <a:gd name="connsiteY15" fmla="*/ 63500 h 1104900"/>
              <a:gd name="connsiteX16" fmla="*/ 4140200 w 4635500"/>
              <a:gd name="connsiteY16" fmla="*/ 76200 h 1104900"/>
              <a:gd name="connsiteX17" fmla="*/ 3797300 w 4635500"/>
              <a:gd name="connsiteY17" fmla="*/ 76200 h 1104900"/>
              <a:gd name="connsiteX18" fmla="*/ 3479800 w 4635500"/>
              <a:gd name="connsiteY18" fmla="*/ 114300 h 1104900"/>
              <a:gd name="connsiteX19" fmla="*/ 3213100 w 4635500"/>
              <a:gd name="connsiteY19" fmla="*/ 139700 h 1104900"/>
              <a:gd name="connsiteX20" fmla="*/ 2768600 w 4635500"/>
              <a:gd name="connsiteY20" fmla="*/ 317500 h 1104900"/>
              <a:gd name="connsiteX21" fmla="*/ 2425700 w 4635500"/>
              <a:gd name="connsiteY21" fmla="*/ 469900 h 1104900"/>
              <a:gd name="connsiteX22" fmla="*/ 2209800 w 4635500"/>
              <a:gd name="connsiteY22" fmla="*/ 558800 h 1104900"/>
              <a:gd name="connsiteX23" fmla="*/ 596900 w 4635500"/>
              <a:gd name="connsiteY23" fmla="*/ 1003300 h 1104900"/>
              <a:gd name="connsiteX24" fmla="*/ 381000 w 4635500"/>
              <a:gd name="connsiteY24" fmla="*/ 1104900 h 1104900"/>
              <a:gd name="connsiteX25" fmla="*/ 482600 w 4635500"/>
              <a:gd name="connsiteY25" fmla="*/ 838200 h 1104900"/>
              <a:gd name="connsiteX26" fmla="*/ 292100 w 4635500"/>
              <a:gd name="connsiteY26" fmla="*/ 850900 h 1104900"/>
              <a:gd name="connsiteX27" fmla="*/ 330200 w 4635500"/>
              <a:gd name="connsiteY27" fmla="*/ 647700 h 1104900"/>
              <a:gd name="connsiteX28" fmla="*/ 0 w 4635500"/>
              <a:gd name="connsiteY28" fmla="*/ 546100 h 1104900"/>
              <a:gd name="connsiteX0" fmla="*/ 0 w 4635500"/>
              <a:gd name="connsiteY0" fmla="*/ 546100 h 1104900"/>
              <a:gd name="connsiteX1" fmla="*/ 717886 w 4635500"/>
              <a:gd name="connsiteY1" fmla="*/ 836559 h 1104900"/>
              <a:gd name="connsiteX2" fmla="*/ 1209646 w 4635500"/>
              <a:gd name="connsiteY2" fmla="*/ 707979 h 1104900"/>
              <a:gd name="connsiteX3" fmla="*/ 1882353 w 4635500"/>
              <a:gd name="connsiteY3" fmla="*/ 514714 h 1104900"/>
              <a:gd name="connsiteX4" fmla="*/ 2311794 w 4635500"/>
              <a:gd name="connsiteY4" fmla="*/ 384949 h 1104900"/>
              <a:gd name="connsiteX5" fmla="*/ 2603893 w 4635500"/>
              <a:gd name="connsiteY5" fmla="*/ 282164 h 1104900"/>
              <a:gd name="connsiteX6" fmla="*/ 2794000 w 4635500"/>
              <a:gd name="connsiteY6" fmla="*/ 165100 h 1104900"/>
              <a:gd name="connsiteX7" fmla="*/ 3048000 w 4635500"/>
              <a:gd name="connsiteY7" fmla="*/ 88900 h 1104900"/>
              <a:gd name="connsiteX8" fmla="*/ 3263900 w 4635500"/>
              <a:gd name="connsiteY8" fmla="*/ 50800 h 1104900"/>
              <a:gd name="connsiteX9" fmla="*/ 3467100 w 4635500"/>
              <a:gd name="connsiteY9" fmla="*/ 50800 h 1104900"/>
              <a:gd name="connsiteX10" fmla="*/ 3733800 w 4635500"/>
              <a:gd name="connsiteY10" fmla="*/ 38100 h 1104900"/>
              <a:gd name="connsiteX11" fmla="*/ 3987800 w 4635500"/>
              <a:gd name="connsiteY11" fmla="*/ 38100 h 1104900"/>
              <a:gd name="connsiteX12" fmla="*/ 4229100 w 4635500"/>
              <a:gd name="connsiteY12" fmla="*/ 25400 h 1104900"/>
              <a:gd name="connsiteX13" fmla="*/ 4419600 w 4635500"/>
              <a:gd name="connsiteY13" fmla="*/ 0 h 1104900"/>
              <a:gd name="connsiteX14" fmla="*/ 4635500 w 4635500"/>
              <a:gd name="connsiteY14" fmla="*/ 0 h 1104900"/>
              <a:gd name="connsiteX15" fmla="*/ 4394200 w 4635500"/>
              <a:gd name="connsiteY15" fmla="*/ 63500 h 1104900"/>
              <a:gd name="connsiteX16" fmla="*/ 4140200 w 4635500"/>
              <a:gd name="connsiteY16" fmla="*/ 76200 h 1104900"/>
              <a:gd name="connsiteX17" fmla="*/ 3797300 w 4635500"/>
              <a:gd name="connsiteY17" fmla="*/ 76200 h 1104900"/>
              <a:gd name="connsiteX18" fmla="*/ 3479800 w 4635500"/>
              <a:gd name="connsiteY18" fmla="*/ 114300 h 1104900"/>
              <a:gd name="connsiteX19" fmla="*/ 3213100 w 4635500"/>
              <a:gd name="connsiteY19" fmla="*/ 139700 h 1104900"/>
              <a:gd name="connsiteX20" fmla="*/ 2768600 w 4635500"/>
              <a:gd name="connsiteY20" fmla="*/ 317500 h 1104900"/>
              <a:gd name="connsiteX21" fmla="*/ 2425700 w 4635500"/>
              <a:gd name="connsiteY21" fmla="*/ 469900 h 1104900"/>
              <a:gd name="connsiteX22" fmla="*/ 2209800 w 4635500"/>
              <a:gd name="connsiteY22" fmla="*/ 558800 h 1104900"/>
              <a:gd name="connsiteX23" fmla="*/ 596900 w 4635500"/>
              <a:gd name="connsiteY23" fmla="*/ 1003300 h 1104900"/>
              <a:gd name="connsiteX24" fmla="*/ 381000 w 4635500"/>
              <a:gd name="connsiteY24" fmla="*/ 1104900 h 1104900"/>
              <a:gd name="connsiteX25" fmla="*/ 482600 w 4635500"/>
              <a:gd name="connsiteY25" fmla="*/ 838200 h 1104900"/>
              <a:gd name="connsiteX26" fmla="*/ 292100 w 4635500"/>
              <a:gd name="connsiteY26" fmla="*/ 850900 h 1104900"/>
              <a:gd name="connsiteX27" fmla="*/ 0 w 4635500"/>
              <a:gd name="connsiteY27" fmla="*/ 546100 h 1104900"/>
              <a:gd name="connsiteX0" fmla="*/ 0 w 4343400"/>
              <a:gd name="connsiteY0" fmla="*/ 850900 h 1104900"/>
              <a:gd name="connsiteX1" fmla="*/ 425786 w 4343400"/>
              <a:gd name="connsiteY1" fmla="*/ 836559 h 1104900"/>
              <a:gd name="connsiteX2" fmla="*/ 917546 w 4343400"/>
              <a:gd name="connsiteY2" fmla="*/ 707979 h 1104900"/>
              <a:gd name="connsiteX3" fmla="*/ 1590253 w 4343400"/>
              <a:gd name="connsiteY3" fmla="*/ 514714 h 1104900"/>
              <a:gd name="connsiteX4" fmla="*/ 2019694 w 4343400"/>
              <a:gd name="connsiteY4" fmla="*/ 384949 h 1104900"/>
              <a:gd name="connsiteX5" fmla="*/ 2311793 w 4343400"/>
              <a:gd name="connsiteY5" fmla="*/ 282164 h 1104900"/>
              <a:gd name="connsiteX6" fmla="*/ 2501900 w 4343400"/>
              <a:gd name="connsiteY6" fmla="*/ 165100 h 1104900"/>
              <a:gd name="connsiteX7" fmla="*/ 2755900 w 4343400"/>
              <a:gd name="connsiteY7" fmla="*/ 88900 h 1104900"/>
              <a:gd name="connsiteX8" fmla="*/ 2971800 w 4343400"/>
              <a:gd name="connsiteY8" fmla="*/ 50800 h 1104900"/>
              <a:gd name="connsiteX9" fmla="*/ 3175000 w 4343400"/>
              <a:gd name="connsiteY9" fmla="*/ 50800 h 1104900"/>
              <a:gd name="connsiteX10" fmla="*/ 3441700 w 4343400"/>
              <a:gd name="connsiteY10" fmla="*/ 38100 h 1104900"/>
              <a:gd name="connsiteX11" fmla="*/ 3695700 w 4343400"/>
              <a:gd name="connsiteY11" fmla="*/ 38100 h 1104900"/>
              <a:gd name="connsiteX12" fmla="*/ 3937000 w 4343400"/>
              <a:gd name="connsiteY12" fmla="*/ 25400 h 1104900"/>
              <a:gd name="connsiteX13" fmla="*/ 4127500 w 4343400"/>
              <a:gd name="connsiteY13" fmla="*/ 0 h 1104900"/>
              <a:gd name="connsiteX14" fmla="*/ 4343400 w 4343400"/>
              <a:gd name="connsiteY14" fmla="*/ 0 h 1104900"/>
              <a:gd name="connsiteX15" fmla="*/ 4102100 w 4343400"/>
              <a:gd name="connsiteY15" fmla="*/ 63500 h 1104900"/>
              <a:gd name="connsiteX16" fmla="*/ 3848100 w 4343400"/>
              <a:gd name="connsiteY16" fmla="*/ 76200 h 1104900"/>
              <a:gd name="connsiteX17" fmla="*/ 3505200 w 4343400"/>
              <a:gd name="connsiteY17" fmla="*/ 76200 h 1104900"/>
              <a:gd name="connsiteX18" fmla="*/ 3187700 w 4343400"/>
              <a:gd name="connsiteY18" fmla="*/ 114300 h 1104900"/>
              <a:gd name="connsiteX19" fmla="*/ 2921000 w 4343400"/>
              <a:gd name="connsiteY19" fmla="*/ 139700 h 1104900"/>
              <a:gd name="connsiteX20" fmla="*/ 2476500 w 4343400"/>
              <a:gd name="connsiteY20" fmla="*/ 317500 h 1104900"/>
              <a:gd name="connsiteX21" fmla="*/ 2133600 w 4343400"/>
              <a:gd name="connsiteY21" fmla="*/ 469900 h 1104900"/>
              <a:gd name="connsiteX22" fmla="*/ 1917700 w 4343400"/>
              <a:gd name="connsiteY22" fmla="*/ 558800 h 1104900"/>
              <a:gd name="connsiteX23" fmla="*/ 304800 w 4343400"/>
              <a:gd name="connsiteY23" fmla="*/ 1003300 h 1104900"/>
              <a:gd name="connsiteX24" fmla="*/ 88900 w 4343400"/>
              <a:gd name="connsiteY24" fmla="*/ 1104900 h 1104900"/>
              <a:gd name="connsiteX25" fmla="*/ 190500 w 4343400"/>
              <a:gd name="connsiteY25" fmla="*/ 838200 h 1104900"/>
              <a:gd name="connsiteX26" fmla="*/ 0 w 4343400"/>
              <a:gd name="connsiteY26" fmla="*/ 850900 h 1104900"/>
              <a:gd name="connsiteX0" fmla="*/ 101600 w 4254500"/>
              <a:gd name="connsiteY0" fmla="*/ 838200 h 1104900"/>
              <a:gd name="connsiteX1" fmla="*/ 336886 w 4254500"/>
              <a:gd name="connsiteY1" fmla="*/ 836559 h 1104900"/>
              <a:gd name="connsiteX2" fmla="*/ 828646 w 4254500"/>
              <a:gd name="connsiteY2" fmla="*/ 707979 h 1104900"/>
              <a:gd name="connsiteX3" fmla="*/ 1501353 w 4254500"/>
              <a:gd name="connsiteY3" fmla="*/ 514714 h 1104900"/>
              <a:gd name="connsiteX4" fmla="*/ 1930794 w 4254500"/>
              <a:gd name="connsiteY4" fmla="*/ 384949 h 1104900"/>
              <a:gd name="connsiteX5" fmla="*/ 2222893 w 4254500"/>
              <a:gd name="connsiteY5" fmla="*/ 282164 h 1104900"/>
              <a:gd name="connsiteX6" fmla="*/ 2413000 w 4254500"/>
              <a:gd name="connsiteY6" fmla="*/ 165100 h 1104900"/>
              <a:gd name="connsiteX7" fmla="*/ 2667000 w 4254500"/>
              <a:gd name="connsiteY7" fmla="*/ 88900 h 1104900"/>
              <a:gd name="connsiteX8" fmla="*/ 2882900 w 4254500"/>
              <a:gd name="connsiteY8" fmla="*/ 50800 h 1104900"/>
              <a:gd name="connsiteX9" fmla="*/ 3086100 w 4254500"/>
              <a:gd name="connsiteY9" fmla="*/ 50800 h 1104900"/>
              <a:gd name="connsiteX10" fmla="*/ 3352800 w 4254500"/>
              <a:gd name="connsiteY10" fmla="*/ 38100 h 1104900"/>
              <a:gd name="connsiteX11" fmla="*/ 3606800 w 4254500"/>
              <a:gd name="connsiteY11" fmla="*/ 38100 h 1104900"/>
              <a:gd name="connsiteX12" fmla="*/ 3848100 w 4254500"/>
              <a:gd name="connsiteY12" fmla="*/ 25400 h 1104900"/>
              <a:gd name="connsiteX13" fmla="*/ 4038600 w 4254500"/>
              <a:gd name="connsiteY13" fmla="*/ 0 h 1104900"/>
              <a:gd name="connsiteX14" fmla="*/ 4254500 w 4254500"/>
              <a:gd name="connsiteY14" fmla="*/ 0 h 1104900"/>
              <a:gd name="connsiteX15" fmla="*/ 4013200 w 4254500"/>
              <a:gd name="connsiteY15" fmla="*/ 63500 h 1104900"/>
              <a:gd name="connsiteX16" fmla="*/ 3759200 w 4254500"/>
              <a:gd name="connsiteY16" fmla="*/ 76200 h 1104900"/>
              <a:gd name="connsiteX17" fmla="*/ 3416300 w 4254500"/>
              <a:gd name="connsiteY17" fmla="*/ 76200 h 1104900"/>
              <a:gd name="connsiteX18" fmla="*/ 3098800 w 4254500"/>
              <a:gd name="connsiteY18" fmla="*/ 114300 h 1104900"/>
              <a:gd name="connsiteX19" fmla="*/ 2832100 w 4254500"/>
              <a:gd name="connsiteY19" fmla="*/ 139700 h 1104900"/>
              <a:gd name="connsiteX20" fmla="*/ 2387600 w 4254500"/>
              <a:gd name="connsiteY20" fmla="*/ 317500 h 1104900"/>
              <a:gd name="connsiteX21" fmla="*/ 2044700 w 4254500"/>
              <a:gd name="connsiteY21" fmla="*/ 469900 h 1104900"/>
              <a:gd name="connsiteX22" fmla="*/ 1828800 w 4254500"/>
              <a:gd name="connsiteY22" fmla="*/ 558800 h 1104900"/>
              <a:gd name="connsiteX23" fmla="*/ 215900 w 4254500"/>
              <a:gd name="connsiteY23" fmla="*/ 1003300 h 1104900"/>
              <a:gd name="connsiteX24" fmla="*/ 0 w 4254500"/>
              <a:gd name="connsiteY24" fmla="*/ 1104900 h 1104900"/>
              <a:gd name="connsiteX25" fmla="*/ 101600 w 4254500"/>
              <a:gd name="connsiteY25" fmla="*/ 83820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4500" h="1104900">
                <a:moveTo>
                  <a:pt x="101600" y="838200"/>
                </a:moveTo>
                <a:lnTo>
                  <a:pt x="336886" y="836559"/>
                </a:lnTo>
                <a:lnTo>
                  <a:pt x="828646" y="707979"/>
                </a:lnTo>
                <a:lnTo>
                  <a:pt x="1501353" y="514714"/>
                </a:lnTo>
                <a:lnTo>
                  <a:pt x="1930794" y="384949"/>
                </a:lnTo>
                <a:lnTo>
                  <a:pt x="2222893" y="282164"/>
                </a:lnTo>
                <a:lnTo>
                  <a:pt x="2413000" y="165100"/>
                </a:lnTo>
                <a:lnTo>
                  <a:pt x="2667000" y="88900"/>
                </a:lnTo>
                <a:lnTo>
                  <a:pt x="2882900" y="50800"/>
                </a:lnTo>
                <a:lnTo>
                  <a:pt x="3086100" y="50800"/>
                </a:lnTo>
                <a:lnTo>
                  <a:pt x="3352800" y="38100"/>
                </a:lnTo>
                <a:lnTo>
                  <a:pt x="3606800" y="38100"/>
                </a:lnTo>
                <a:lnTo>
                  <a:pt x="3848100" y="25400"/>
                </a:lnTo>
                <a:lnTo>
                  <a:pt x="4038600" y="0"/>
                </a:lnTo>
                <a:lnTo>
                  <a:pt x="4254500" y="0"/>
                </a:lnTo>
                <a:lnTo>
                  <a:pt x="4013200" y="63500"/>
                </a:lnTo>
                <a:lnTo>
                  <a:pt x="3759200" y="76200"/>
                </a:lnTo>
                <a:lnTo>
                  <a:pt x="3416300" y="76200"/>
                </a:lnTo>
                <a:lnTo>
                  <a:pt x="3098800" y="114300"/>
                </a:lnTo>
                <a:lnTo>
                  <a:pt x="2832100" y="139700"/>
                </a:lnTo>
                <a:lnTo>
                  <a:pt x="2387600" y="317500"/>
                </a:lnTo>
                <a:lnTo>
                  <a:pt x="2044700" y="469900"/>
                </a:lnTo>
                <a:lnTo>
                  <a:pt x="1828800" y="558800"/>
                </a:lnTo>
                <a:lnTo>
                  <a:pt x="215900" y="1003300"/>
                </a:lnTo>
                <a:lnTo>
                  <a:pt x="0" y="1104900"/>
                </a:lnTo>
                <a:lnTo>
                  <a:pt x="101600" y="838200"/>
                </a:lnTo>
                <a:close/>
              </a:path>
            </a:pathLst>
          </a:custGeom>
          <a:solidFill>
            <a:srgbClr val="FFFF00"/>
          </a:solidFill>
          <a:ln w="9525">
            <a:solidFill>
              <a:srgbClr val="000000"/>
            </a:solidFill>
            <a:round/>
            <a:headEnd/>
            <a:tailEnd/>
          </a:ln>
        </p:spPr>
        <p:txBody>
          <a:bodyPr/>
          <a:lstStyle/>
          <a:p>
            <a:endParaRPr lang="en-US"/>
          </a:p>
        </p:txBody>
      </p:sp>
      <p:pic>
        <p:nvPicPr>
          <p:cNvPr id="20"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23602109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6731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Picture 2"/>
          <p:cNvPicPr>
            <a:picLocks noChangeAspect="1"/>
          </p:cNvPicPr>
          <p:nvPr/>
        </p:nvPicPr>
        <p:blipFill>
          <a:blip r:embed="rId3">
            <a:extLst>
              <a:ext uri="{28A0092B-C50C-407E-A947-70E740481C1C}">
                <a14:useLocalDpi xmlns:a14="http://schemas.microsoft.com/office/drawing/2010/main" val="0"/>
              </a:ext>
            </a:extLst>
          </a:blip>
          <a:srcRect l="10243" r="13525"/>
          <a:stretch>
            <a:fillRect/>
          </a:stretch>
        </p:blipFill>
        <p:spPr bwMode="auto">
          <a:xfrm>
            <a:off x="4724400" y="2209800"/>
            <a:ext cx="4064000" cy="413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3" descr="new LDEO logo_art.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1857732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05510" y="304800"/>
            <a:ext cx="7115035" cy="5574436"/>
          </a:xfrm>
          <a:prstGeom prst="rect">
            <a:avLst/>
          </a:prstGeom>
          <a:ln>
            <a:solidFill>
              <a:srgbClr val="000000"/>
            </a:solidFill>
          </a:ln>
        </p:spPr>
      </p:pic>
      <p:sp>
        <p:nvSpPr>
          <p:cNvPr id="3" name="TextBox 2"/>
          <p:cNvSpPr txBox="1"/>
          <p:nvPr/>
        </p:nvSpPr>
        <p:spPr>
          <a:xfrm>
            <a:off x="304800" y="6324600"/>
            <a:ext cx="3182895" cy="369332"/>
          </a:xfrm>
          <a:prstGeom prst="rect">
            <a:avLst/>
          </a:prstGeom>
          <a:noFill/>
        </p:spPr>
        <p:txBody>
          <a:bodyPr wrap="none" rtlCol="0">
            <a:spAutoFit/>
          </a:bodyPr>
          <a:lstStyle/>
          <a:p>
            <a:r>
              <a:rPr lang="en-US" dirty="0" smtClean="0">
                <a:solidFill>
                  <a:srgbClr val="000000"/>
                </a:solidFill>
              </a:rPr>
              <a:t>Wada &amp; Wang G-cubed 2009</a:t>
            </a:r>
            <a:endParaRPr lang="en-US" dirty="0">
              <a:solidFill>
                <a:srgbClr val="000000"/>
              </a:solidFill>
            </a:endParaRPr>
          </a:p>
        </p:txBody>
      </p:sp>
      <p:sp>
        <p:nvSpPr>
          <p:cNvPr id="4" name="Right Triangle 3"/>
          <p:cNvSpPr/>
          <p:nvPr/>
        </p:nvSpPr>
        <p:spPr>
          <a:xfrm flipH="1" flipV="1">
            <a:off x="3363802" y="1540160"/>
            <a:ext cx="2438400" cy="990600"/>
          </a:xfrm>
          <a:prstGeom prst="r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6053051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83545" y="1667170"/>
            <a:ext cx="1022786" cy="461665"/>
          </a:xfrm>
          <a:prstGeom prst="rect">
            <a:avLst/>
          </a:prstGeom>
          <a:noFill/>
        </p:spPr>
        <p:txBody>
          <a:bodyPr wrap="none" rtlCol="0">
            <a:spAutoFit/>
          </a:bodyPr>
          <a:lstStyle/>
          <a:p>
            <a:r>
              <a:rPr lang="en-US" sz="2400" dirty="0">
                <a:solidFill>
                  <a:srgbClr val="000000"/>
                </a:solidFill>
              </a:rPr>
              <a:t>6</a:t>
            </a:r>
            <a:r>
              <a:rPr lang="en-US" sz="2400" dirty="0" smtClean="0">
                <a:solidFill>
                  <a:srgbClr val="000000"/>
                </a:solidFill>
              </a:rPr>
              <a:t>0 km</a:t>
            </a:r>
            <a:endParaRPr lang="en-US" sz="2400" dirty="0">
              <a:solidFill>
                <a:srgbClr val="000000"/>
              </a:solidFill>
            </a:endParaRPr>
          </a:p>
        </p:txBody>
      </p:sp>
      <p:sp>
        <p:nvSpPr>
          <p:cNvPr id="4" name="TextBox 3"/>
          <p:cNvSpPr txBox="1"/>
          <p:nvPr/>
        </p:nvSpPr>
        <p:spPr>
          <a:xfrm>
            <a:off x="4133254" y="759632"/>
            <a:ext cx="1193957" cy="461665"/>
          </a:xfrm>
          <a:prstGeom prst="rect">
            <a:avLst/>
          </a:prstGeom>
          <a:noFill/>
        </p:spPr>
        <p:txBody>
          <a:bodyPr wrap="none" rtlCol="0">
            <a:spAutoFit/>
          </a:bodyPr>
          <a:lstStyle/>
          <a:p>
            <a:r>
              <a:rPr lang="en-US" sz="2400" dirty="0" smtClean="0">
                <a:solidFill>
                  <a:srgbClr val="000000"/>
                </a:solidFill>
              </a:rPr>
              <a:t>100 km</a:t>
            </a:r>
            <a:endParaRPr lang="en-US" sz="2400" dirty="0">
              <a:solidFill>
                <a:srgbClr val="000000"/>
              </a:solidFill>
            </a:endParaRPr>
          </a:p>
        </p:txBody>
      </p:sp>
      <p:sp>
        <p:nvSpPr>
          <p:cNvPr id="5" name="TextBox 4"/>
          <p:cNvSpPr txBox="1"/>
          <p:nvPr/>
        </p:nvSpPr>
        <p:spPr>
          <a:xfrm>
            <a:off x="634991" y="1295419"/>
            <a:ext cx="7814960" cy="4647426"/>
          </a:xfrm>
          <a:prstGeom prst="rect">
            <a:avLst/>
          </a:prstGeom>
          <a:noFill/>
        </p:spPr>
        <p:txBody>
          <a:bodyPr wrap="none" rtlCol="0">
            <a:spAutoFit/>
          </a:bodyPr>
          <a:lstStyle/>
          <a:p>
            <a:r>
              <a:rPr lang="en-US" sz="2400" dirty="0">
                <a:solidFill>
                  <a:srgbClr val="000000"/>
                </a:solidFill>
              </a:rPr>
              <a:t>a</a:t>
            </a:r>
            <a:r>
              <a:rPr lang="en-US" sz="2400" dirty="0" smtClean="0">
                <a:solidFill>
                  <a:srgbClr val="000000"/>
                </a:solidFill>
              </a:rPr>
              <a:t>rea = 6 10</a:t>
            </a:r>
            <a:r>
              <a:rPr lang="en-US" sz="2400" baseline="30000" dirty="0" smtClean="0">
                <a:solidFill>
                  <a:srgbClr val="000000"/>
                </a:solidFill>
              </a:rPr>
              <a:t>9</a:t>
            </a:r>
            <a:r>
              <a:rPr lang="en-US" sz="2400" dirty="0" smtClean="0">
                <a:solidFill>
                  <a:srgbClr val="000000"/>
                </a:solidFill>
              </a:rPr>
              <a:t> m</a:t>
            </a:r>
            <a:r>
              <a:rPr lang="en-US" sz="2400" baseline="30000" dirty="0" smtClean="0">
                <a:solidFill>
                  <a:srgbClr val="000000"/>
                </a:solidFill>
              </a:rPr>
              <a:t>3</a:t>
            </a:r>
            <a:r>
              <a:rPr lang="en-US" sz="2400" dirty="0" smtClean="0">
                <a:solidFill>
                  <a:srgbClr val="000000"/>
                </a:solidFill>
              </a:rPr>
              <a:t>/m, </a:t>
            </a:r>
          </a:p>
          <a:p>
            <a:r>
              <a:rPr lang="en-US" sz="2400" dirty="0" smtClean="0">
                <a:solidFill>
                  <a:srgbClr val="000000"/>
                </a:solidFill>
              </a:rPr>
              <a:t>~ 10% </a:t>
            </a:r>
            <a:r>
              <a:rPr lang="en-US" sz="2400" dirty="0" err="1" smtClean="0">
                <a:solidFill>
                  <a:srgbClr val="000000"/>
                </a:solidFill>
              </a:rPr>
              <a:t>serpentinized</a:t>
            </a:r>
            <a:endParaRPr lang="en-US" sz="2400" dirty="0" smtClean="0">
              <a:solidFill>
                <a:srgbClr val="000000"/>
              </a:solidFill>
            </a:endParaRPr>
          </a:p>
          <a:p>
            <a:endParaRPr lang="en-US" sz="2400" dirty="0">
              <a:solidFill>
                <a:srgbClr val="000000"/>
              </a:solidFill>
            </a:endParaRPr>
          </a:p>
          <a:p>
            <a:r>
              <a:rPr lang="en-US" sz="2400" dirty="0" smtClean="0">
                <a:solidFill>
                  <a:srgbClr val="000000"/>
                </a:solidFill>
              </a:rPr>
              <a:t>mass ~ 1.8 10</a:t>
            </a:r>
            <a:r>
              <a:rPr lang="en-US" sz="2400" baseline="30000" dirty="0" smtClean="0">
                <a:solidFill>
                  <a:srgbClr val="000000"/>
                </a:solidFill>
              </a:rPr>
              <a:t>13</a:t>
            </a:r>
            <a:r>
              <a:rPr lang="en-US" sz="2400" dirty="0" smtClean="0">
                <a:solidFill>
                  <a:srgbClr val="000000"/>
                </a:solidFill>
              </a:rPr>
              <a:t> kg/m</a:t>
            </a:r>
          </a:p>
          <a:p>
            <a:endParaRPr lang="en-US" sz="2400" dirty="0">
              <a:solidFill>
                <a:srgbClr val="000000"/>
              </a:solidFill>
            </a:endParaRPr>
          </a:p>
          <a:p>
            <a:r>
              <a:rPr lang="en-US" sz="2400" dirty="0" smtClean="0">
                <a:solidFill>
                  <a:srgbClr val="000000"/>
                </a:solidFill>
              </a:rPr>
              <a:t>0.016 </a:t>
            </a:r>
            <a:r>
              <a:rPr lang="en-US" sz="2400" dirty="0" err="1" smtClean="0">
                <a:solidFill>
                  <a:srgbClr val="000000"/>
                </a:solidFill>
              </a:rPr>
              <a:t>wt</a:t>
            </a:r>
            <a:r>
              <a:rPr lang="en-US" sz="2400" dirty="0" smtClean="0">
                <a:solidFill>
                  <a:srgbClr val="000000"/>
                </a:solidFill>
              </a:rPr>
              <a:t>% C in 100% (MOR) </a:t>
            </a:r>
            <a:r>
              <a:rPr lang="en-US" sz="2400" dirty="0" err="1" smtClean="0">
                <a:solidFill>
                  <a:srgbClr val="000000"/>
                </a:solidFill>
              </a:rPr>
              <a:t>serpentinized</a:t>
            </a:r>
            <a:r>
              <a:rPr lang="en-US" sz="2400" dirty="0" smtClean="0">
                <a:solidFill>
                  <a:srgbClr val="000000"/>
                </a:solidFill>
              </a:rPr>
              <a:t> </a:t>
            </a:r>
            <a:r>
              <a:rPr lang="en-US" sz="2400" dirty="0" err="1" smtClean="0">
                <a:solidFill>
                  <a:srgbClr val="000000"/>
                </a:solidFill>
              </a:rPr>
              <a:t>peridotites</a:t>
            </a:r>
            <a:endParaRPr lang="en-US" sz="2400" dirty="0" smtClean="0">
              <a:solidFill>
                <a:srgbClr val="000000"/>
              </a:solidFill>
            </a:endParaRPr>
          </a:p>
          <a:p>
            <a:r>
              <a:rPr lang="en-US" sz="2400" dirty="0" smtClean="0">
                <a:solidFill>
                  <a:srgbClr val="000000"/>
                </a:solidFill>
              </a:rPr>
              <a:t>0.0005 </a:t>
            </a:r>
            <a:r>
              <a:rPr lang="en-US" sz="2400" dirty="0" err="1" smtClean="0">
                <a:solidFill>
                  <a:srgbClr val="000000"/>
                </a:solidFill>
              </a:rPr>
              <a:t>wt</a:t>
            </a:r>
            <a:r>
              <a:rPr lang="en-US" sz="2400" dirty="0" smtClean="0">
                <a:solidFill>
                  <a:srgbClr val="000000"/>
                </a:solidFill>
              </a:rPr>
              <a:t>% C in 30% </a:t>
            </a:r>
            <a:r>
              <a:rPr lang="en-US" sz="2400" dirty="0" err="1" smtClean="0">
                <a:solidFill>
                  <a:srgbClr val="000000"/>
                </a:solidFill>
              </a:rPr>
              <a:t>serpentinized</a:t>
            </a:r>
            <a:r>
              <a:rPr lang="en-US" sz="2400" dirty="0" smtClean="0">
                <a:solidFill>
                  <a:srgbClr val="000000"/>
                </a:solidFill>
              </a:rPr>
              <a:t> </a:t>
            </a:r>
            <a:r>
              <a:rPr lang="en-US" sz="2400" dirty="0" err="1" smtClean="0">
                <a:solidFill>
                  <a:srgbClr val="000000"/>
                </a:solidFill>
              </a:rPr>
              <a:t>peridotites</a:t>
            </a:r>
            <a:endParaRPr lang="en-US" sz="2400" dirty="0" smtClean="0">
              <a:solidFill>
                <a:srgbClr val="000000"/>
              </a:solidFill>
            </a:endParaRPr>
          </a:p>
          <a:p>
            <a:r>
              <a:rPr lang="en-US" sz="2400" dirty="0" smtClean="0">
                <a:solidFill>
                  <a:srgbClr val="000000"/>
                </a:solidFill>
              </a:rPr>
              <a:t>=&gt;  9 10</a:t>
            </a:r>
            <a:r>
              <a:rPr lang="en-US" sz="2400" baseline="30000" dirty="0" smtClean="0">
                <a:solidFill>
                  <a:srgbClr val="000000"/>
                </a:solidFill>
              </a:rPr>
              <a:t>9</a:t>
            </a:r>
            <a:r>
              <a:rPr lang="en-US" sz="2400" dirty="0" smtClean="0">
                <a:solidFill>
                  <a:srgbClr val="000000"/>
                </a:solidFill>
              </a:rPr>
              <a:t> kg carbon/m</a:t>
            </a:r>
          </a:p>
          <a:p>
            <a:endParaRPr lang="en-US" sz="2400" dirty="0">
              <a:solidFill>
                <a:srgbClr val="000000"/>
              </a:solidFill>
            </a:endParaRPr>
          </a:p>
          <a:p>
            <a:r>
              <a:rPr lang="en-US" sz="2400" dirty="0" smtClean="0">
                <a:solidFill>
                  <a:srgbClr val="000000"/>
                </a:solidFill>
              </a:rPr>
              <a:t>55,000 km </a:t>
            </a:r>
            <a:r>
              <a:rPr lang="en-US" sz="2400" dirty="0" err="1" smtClean="0">
                <a:solidFill>
                  <a:srgbClr val="000000"/>
                </a:solidFill>
              </a:rPr>
              <a:t>subduction</a:t>
            </a:r>
            <a:r>
              <a:rPr lang="en-US" sz="2400" dirty="0" smtClean="0">
                <a:solidFill>
                  <a:srgbClr val="000000"/>
                </a:solidFill>
              </a:rPr>
              <a:t> zones</a:t>
            </a:r>
          </a:p>
          <a:p>
            <a:endParaRPr lang="en-US" sz="2400" dirty="0">
              <a:solidFill>
                <a:srgbClr val="000000"/>
              </a:solidFill>
            </a:endParaRPr>
          </a:p>
          <a:p>
            <a:r>
              <a:rPr lang="en-US" sz="2400" dirty="0" smtClean="0">
                <a:solidFill>
                  <a:srgbClr val="000000"/>
                </a:solidFill>
              </a:rPr>
              <a:t>5 10</a:t>
            </a:r>
            <a:r>
              <a:rPr lang="en-US" sz="2400" baseline="30000" dirty="0" smtClean="0">
                <a:solidFill>
                  <a:srgbClr val="000000"/>
                </a:solidFill>
              </a:rPr>
              <a:t>17</a:t>
            </a:r>
            <a:r>
              <a:rPr lang="en-US" sz="2400" dirty="0" smtClean="0">
                <a:solidFill>
                  <a:srgbClr val="000000"/>
                </a:solidFill>
              </a:rPr>
              <a:t> kg carbon over ~ 50 </a:t>
            </a:r>
            <a:r>
              <a:rPr lang="en-US" sz="2400" dirty="0" err="1" smtClean="0">
                <a:solidFill>
                  <a:srgbClr val="000000"/>
                </a:solidFill>
              </a:rPr>
              <a:t>Myr</a:t>
            </a:r>
            <a:r>
              <a:rPr lang="en-US" sz="2400" dirty="0" smtClean="0">
                <a:solidFill>
                  <a:srgbClr val="000000"/>
                </a:solidFill>
              </a:rPr>
              <a:t> = </a:t>
            </a:r>
            <a:r>
              <a:rPr lang="en-US" sz="3200" b="1" dirty="0" smtClean="0">
                <a:solidFill>
                  <a:srgbClr val="000000"/>
                </a:solidFill>
              </a:rPr>
              <a:t>&gt; 10 Mt C/</a:t>
            </a:r>
            <a:r>
              <a:rPr lang="en-US" sz="3200" b="1" dirty="0" err="1" smtClean="0">
                <a:solidFill>
                  <a:srgbClr val="000000"/>
                </a:solidFill>
              </a:rPr>
              <a:t>yr</a:t>
            </a:r>
            <a:endParaRPr lang="en-US" sz="3200" b="1" dirty="0">
              <a:solidFill>
                <a:srgbClr val="000000"/>
              </a:solidFill>
            </a:endParaRPr>
          </a:p>
        </p:txBody>
      </p:sp>
      <p:sp>
        <p:nvSpPr>
          <p:cNvPr id="7" name="Rectangle 6"/>
          <p:cNvSpPr/>
          <p:nvPr/>
        </p:nvSpPr>
        <p:spPr>
          <a:xfrm>
            <a:off x="3362015" y="1239990"/>
            <a:ext cx="2438400" cy="3048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3" descr="new LDEO logo_art.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11" name="Right Triangle 10"/>
          <p:cNvSpPr/>
          <p:nvPr/>
        </p:nvSpPr>
        <p:spPr>
          <a:xfrm flipH="1" flipV="1">
            <a:off x="3350843" y="1540160"/>
            <a:ext cx="2438400" cy="990600"/>
          </a:xfrm>
          <a:prstGeom prst="r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406370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6324600"/>
            <a:ext cx="3610747" cy="369332"/>
          </a:xfrm>
          <a:prstGeom prst="rect">
            <a:avLst/>
          </a:prstGeom>
          <a:noFill/>
        </p:spPr>
        <p:txBody>
          <a:bodyPr wrap="none" rtlCol="0">
            <a:spAutoFit/>
          </a:bodyPr>
          <a:lstStyle/>
          <a:p>
            <a:r>
              <a:rPr lang="en-US" dirty="0" err="1" smtClean="0">
                <a:solidFill>
                  <a:srgbClr val="000000"/>
                </a:solidFill>
              </a:rPr>
              <a:t>Dolejs</a:t>
            </a:r>
            <a:r>
              <a:rPr lang="en-US" dirty="0" smtClean="0">
                <a:solidFill>
                  <a:srgbClr val="000000"/>
                </a:solidFill>
              </a:rPr>
              <a:t> &amp; Manning </a:t>
            </a:r>
            <a:r>
              <a:rPr lang="en-US" dirty="0" err="1" smtClean="0">
                <a:solidFill>
                  <a:srgbClr val="000000"/>
                </a:solidFill>
              </a:rPr>
              <a:t>Geofluids</a:t>
            </a:r>
            <a:r>
              <a:rPr lang="en-US" dirty="0" smtClean="0">
                <a:solidFill>
                  <a:srgbClr val="000000"/>
                </a:solidFill>
              </a:rPr>
              <a:t> 2010</a:t>
            </a:r>
            <a:endParaRPr lang="en-US" dirty="0">
              <a:solidFill>
                <a:srgbClr val="000000"/>
              </a:solidFill>
            </a:endParaRPr>
          </a:p>
        </p:txBody>
      </p:sp>
      <p:sp>
        <p:nvSpPr>
          <p:cNvPr id="13" name="TextBox 12"/>
          <p:cNvSpPr txBox="1"/>
          <p:nvPr/>
        </p:nvSpPr>
        <p:spPr>
          <a:xfrm>
            <a:off x="2743200" y="26576"/>
            <a:ext cx="4409981" cy="461665"/>
          </a:xfrm>
          <a:prstGeom prst="rect">
            <a:avLst/>
          </a:prstGeom>
          <a:noFill/>
        </p:spPr>
        <p:txBody>
          <a:bodyPr wrap="none" rtlCol="0">
            <a:spAutoFit/>
          </a:bodyPr>
          <a:lstStyle/>
          <a:p>
            <a:r>
              <a:rPr lang="en-US" sz="2400" dirty="0" smtClean="0">
                <a:solidFill>
                  <a:srgbClr val="000000"/>
                </a:solidFill>
              </a:rPr>
              <a:t>solubility of calcite in pure H2O</a:t>
            </a:r>
            <a:endParaRPr lang="en-US" sz="2400" dirty="0">
              <a:solidFill>
                <a:srgbClr val="000000"/>
              </a:solidFill>
            </a:endParaRPr>
          </a:p>
        </p:txBody>
      </p:sp>
      <p:pic>
        <p:nvPicPr>
          <p:cNvPr id="2" name="Picture 1"/>
          <p:cNvPicPr>
            <a:picLocks noChangeAspect="1"/>
          </p:cNvPicPr>
          <p:nvPr/>
        </p:nvPicPr>
        <p:blipFill>
          <a:blip r:embed="rId2"/>
          <a:stretch>
            <a:fillRect/>
          </a:stretch>
        </p:blipFill>
        <p:spPr>
          <a:xfrm>
            <a:off x="1524000" y="533513"/>
            <a:ext cx="6095275" cy="5714887"/>
          </a:xfrm>
          <a:prstGeom prst="rect">
            <a:avLst/>
          </a:prstGeom>
          <a:ln>
            <a:solidFill>
              <a:srgbClr val="000000"/>
            </a:solidFill>
          </a:ln>
        </p:spPr>
      </p:pic>
      <p:sp>
        <p:nvSpPr>
          <p:cNvPr id="9" name="TextBox 8"/>
          <p:cNvSpPr txBox="1"/>
          <p:nvPr/>
        </p:nvSpPr>
        <p:spPr>
          <a:xfrm>
            <a:off x="2767820" y="1905000"/>
            <a:ext cx="965980" cy="646331"/>
          </a:xfrm>
          <a:prstGeom prst="rect">
            <a:avLst/>
          </a:prstGeom>
          <a:solidFill>
            <a:schemeClr val="bg1"/>
          </a:solidFill>
        </p:spPr>
        <p:txBody>
          <a:bodyPr wrap="none" rtlCol="0">
            <a:spAutoFit/>
          </a:bodyPr>
          <a:lstStyle/>
          <a:p>
            <a:r>
              <a:rPr lang="en-US" b="1" dirty="0" smtClean="0">
                <a:solidFill>
                  <a:srgbClr val="FF0000"/>
                </a:solidFill>
              </a:rPr>
              <a:t>Catalina</a:t>
            </a:r>
          </a:p>
          <a:p>
            <a:pPr algn="ctr"/>
            <a:r>
              <a:rPr lang="en-US" b="1" dirty="0" smtClean="0">
                <a:solidFill>
                  <a:srgbClr val="FF0000"/>
                </a:solidFill>
              </a:rPr>
              <a:t>BS</a:t>
            </a:r>
            <a:endParaRPr lang="en-US" b="1" dirty="0">
              <a:solidFill>
                <a:srgbClr val="FF0000"/>
              </a:solidFill>
            </a:endParaRPr>
          </a:p>
        </p:txBody>
      </p:sp>
      <p:sp>
        <p:nvSpPr>
          <p:cNvPr id="10" name="TextBox 9"/>
          <p:cNvSpPr txBox="1"/>
          <p:nvPr/>
        </p:nvSpPr>
        <p:spPr>
          <a:xfrm>
            <a:off x="3835157" y="2145268"/>
            <a:ext cx="813043" cy="369332"/>
          </a:xfrm>
          <a:prstGeom prst="rect">
            <a:avLst/>
          </a:prstGeom>
          <a:noFill/>
        </p:spPr>
        <p:txBody>
          <a:bodyPr wrap="none" rtlCol="0">
            <a:spAutoFit/>
          </a:bodyPr>
          <a:lstStyle/>
          <a:p>
            <a:r>
              <a:rPr lang="en-US" b="1" dirty="0" smtClean="0">
                <a:solidFill>
                  <a:srgbClr val="FF0000"/>
                </a:solidFill>
              </a:rPr>
              <a:t>Trinity</a:t>
            </a:r>
            <a:endParaRPr lang="en-US" b="1" dirty="0">
              <a:solidFill>
                <a:srgbClr val="FF0000"/>
              </a:solidFill>
            </a:endParaRPr>
          </a:p>
        </p:txBody>
      </p:sp>
      <p:sp>
        <p:nvSpPr>
          <p:cNvPr id="12" name="Rectangle 11"/>
          <p:cNvSpPr/>
          <p:nvPr/>
        </p:nvSpPr>
        <p:spPr>
          <a:xfrm>
            <a:off x="4343400" y="533513"/>
            <a:ext cx="1100935" cy="406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609370" y="621381"/>
            <a:ext cx="1278753" cy="369332"/>
          </a:xfrm>
          <a:prstGeom prst="rect">
            <a:avLst/>
          </a:prstGeom>
          <a:solidFill>
            <a:schemeClr val="bg1"/>
          </a:solidFill>
        </p:spPr>
        <p:txBody>
          <a:bodyPr wrap="none" rtlCol="0">
            <a:spAutoFit/>
          </a:bodyPr>
          <a:lstStyle/>
          <a:p>
            <a:r>
              <a:rPr lang="en-US" b="1" dirty="0" err="1" smtClean="0">
                <a:solidFill>
                  <a:srgbClr val="FF0000"/>
                </a:solidFill>
              </a:rPr>
              <a:t>Sanbagawa</a:t>
            </a:r>
            <a:endParaRPr lang="en-US" b="1" dirty="0">
              <a:solidFill>
                <a:srgbClr val="FF0000"/>
              </a:solidFill>
            </a:endParaRPr>
          </a:p>
        </p:txBody>
      </p:sp>
      <p:sp>
        <p:nvSpPr>
          <p:cNvPr id="7" name="Oval 6"/>
          <p:cNvSpPr/>
          <p:nvPr/>
        </p:nvSpPr>
        <p:spPr>
          <a:xfrm>
            <a:off x="4996293" y="729203"/>
            <a:ext cx="228600" cy="228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6" name="Oval 5"/>
          <p:cNvSpPr/>
          <p:nvPr/>
        </p:nvSpPr>
        <p:spPr>
          <a:xfrm>
            <a:off x="4114800" y="1981313"/>
            <a:ext cx="228600" cy="228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5" name="Oval 4"/>
          <p:cNvSpPr/>
          <p:nvPr/>
        </p:nvSpPr>
        <p:spPr>
          <a:xfrm>
            <a:off x="3200400" y="2286000"/>
            <a:ext cx="228600" cy="228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14"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7268940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799344"/>
            <a:ext cx="8219768" cy="2616101"/>
          </a:xfrm>
          <a:prstGeom prst="rect">
            <a:avLst/>
          </a:prstGeom>
          <a:noFill/>
        </p:spPr>
        <p:txBody>
          <a:bodyPr wrap="none" rtlCol="0">
            <a:spAutoFit/>
          </a:bodyPr>
          <a:lstStyle/>
          <a:p>
            <a:r>
              <a:rPr lang="en-US" sz="2400" dirty="0" smtClean="0">
                <a:solidFill>
                  <a:srgbClr val="000000"/>
                </a:solidFill>
              </a:rPr>
              <a:t>dehydration ~ 4 </a:t>
            </a:r>
            <a:r>
              <a:rPr lang="en-US" sz="2400" dirty="0" err="1" smtClean="0">
                <a:solidFill>
                  <a:srgbClr val="000000"/>
                </a:solidFill>
              </a:rPr>
              <a:t>wt</a:t>
            </a:r>
            <a:r>
              <a:rPr lang="en-US" sz="2400" dirty="0" smtClean="0">
                <a:solidFill>
                  <a:srgbClr val="000000"/>
                </a:solidFill>
              </a:rPr>
              <a:t>% aqueous fluid</a:t>
            </a:r>
          </a:p>
          <a:p>
            <a:r>
              <a:rPr lang="en-US"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10,000</a:t>
            </a:r>
            <a: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400" dirty="0" smtClean="0">
                <a:solidFill>
                  <a:srgbClr val="000000"/>
                </a:solidFill>
              </a:rPr>
              <a:t>ppm total C in sedimentary pore water </a:t>
            </a:r>
          </a:p>
          <a:p>
            <a:r>
              <a:rPr lang="en-US" sz="2400" dirty="0" smtClean="0">
                <a:solidFill>
                  <a:srgbClr val="000000"/>
                </a:solidFill>
              </a:rPr>
              <a:t>500 m sediment + 200 m carbonated basalt</a:t>
            </a:r>
          </a:p>
          <a:p>
            <a:r>
              <a:rPr lang="en-US" sz="2400" dirty="0" smtClean="0">
                <a:solidFill>
                  <a:srgbClr val="000000"/>
                </a:solidFill>
              </a:rPr>
              <a:t>0.05 m/</a:t>
            </a:r>
            <a:r>
              <a:rPr lang="en-US" sz="2400" dirty="0" err="1" smtClean="0">
                <a:solidFill>
                  <a:srgbClr val="000000"/>
                </a:solidFill>
              </a:rPr>
              <a:t>yr</a:t>
            </a:r>
            <a:r>
              <a:rPr lang="en-US" sz="2400" dirty="0" smtClean="0">
                <a:solidFill>
                  <a:srgbClr val="000000"/>
                </a:solidFill>
              </a:rPr>
              <a:t> </a:t>
            </a:r>
            <a:r>
              <a:rPr lang="en-US" sz="2400" dirty="0" err="1" smtClean="0">
                <a:solidFill>
                  <a:srgbClr val="000000"/>
                </a:solidFill>
              </a:rPr>
              <a:t>subduction</a:t>
            </a:r>
            <a:r>
              <a:rPr lang="en-US" sz="2400" dirty="0" smtClean="0">
                <a:solidFill>
                  <a:srgbClr val="000000"/>
                </a:solidFill>
              </a:rPr>
              <a:t> velocity, 50,000 km </a:t>
            </a:r>
            <a:r>
              <a:rPr lang="en-US" sz="2400" dirty="0" err="1" smtClean="0">
                <a:solidFill>
                  <a:srgbClr val="000000"/>
                </a:solidFill>
              </a:rPr>
              <a:t>subduction</a:t>
            </a:r>
            <a:r>
              <a:rPr lang="en-US" sz="2400" dirty="0" smtClean="0">
                <a:solidFill>
                  <a:srgbClr val="000000"/>
                </a:solidFill>
              </a:rPr>
              <a:t> zones</a:t>
            </a:r>
          </a:p>
          <a:p>
            <a:endParaRPr lang="en-US" sz="2400" dirty="0" smtClean="0">
              <a:solidFill>
                <a:srgbClr val="000000"/>
              </a:solidFill>
            </a:endParaRPr>
          </a:p>
          <a:p>
            <a:pPr algn="r"/>
            <a:r>
              <a:rPr lang="en-US" sz="3200" b="1" dirty="0" smtClean="0">
                <a:solidFill>
                  <a:srgbClr val="000000"/>
                </a:solidFill>
              </a:rPr>
              <a:t>					20 Mt C/</a:t>
            </a:r>
            <a:r>
              <a:rPr lang="en-US" sz="3200" b="1" dirty="0" err="1" smtClean="0">
                <a:solidFill>
                  <a:srgbClr val="000000"/>
                </a:solidFill>
              </a:rPr>
              <a:t>yr</a:t>
            </a:r>
            <a:endParaRPr lang="en-US" sz="3200" b="1" dirty="0">
              <a:solidFill>
                <a:srgbClr val="000000"/>
              </a:solidFill>
            </a:endParaRPr>
          </a:p>
        </p:txBody>
      </p:sp>
      <p:sp>
        <p:nvSpPr>
          <p:cNvPr id="15" name="Rectangle 14"/>
          <p:cNvSpPr/>
          <p:nvPr/>
        </p:nvSpPr>
        <p:spPr>
          <a:xfrm>
            <a:off x="1592794" y="2514599"/>
            <a:ext cx="719292" cy="2654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a:stretch>
            <a:fillRect/>
          </a:stretch>
        </p:blipFill>
        <p:spPr>
          <a:xfrm>
            <a:off x="838200" y="304800"/>
            <a:ext cx="3575966" cy="3352800"/>
          </a:xfrm>
          <a:prstGeom prst="rect">
            <a:avLst/>
          </a:prstGeom>
          <a:ln>
            <a:solidFill>
              <a:srgbClr val="000000"/>
            </a:solidFill>
          </a:ln>
        </p:spPr>
      </p:pic>
      <p:sp>
        <p:nvSpPr>
          <p:cNvPr id="17" name="Oval 16"/>
          <p:cNvSpPr/>
          <p:nvPr/>
        </p:nvSpPr>
        <p:spPr>
          <a:xfrm>
            <a:off x="2875320" y="419606"/>
            <a:ext cx="134115" cy="13411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9" name="Oval 18"/>
          <p:cNvSpPr/>
          <p:nvPr/>
        </p:nvSpPr>
        <p:spPr>
          <a:xfrm>
            <a:off x="2358167" y="1154192"/>
            <a:ext cx="134115" cy="13411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0" name="Oval 19"/>
          <p:cNvSpPr/>
          <p:nvPr/>
        </p:nvSpPr>
        <p:spPr>
          <a:xfrm>
            <a:off x="1821708" y="1332946"/>
            <a:ext cx="134115" cy="13411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9"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1913959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716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242690106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1"/>
          <p:cNvSpPr txBox="1">
            <a:spLocks noChangeArrowheads="1"/>
          </p:cNvSpPr>
          <p:nvPr/>
        </p:nvSpPr>
        <p:spPr bwMode="auto">
          <a:xfrm>
            <a:off x="1624458" y="304800"/>
            <a:ext cx="6088768"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dirty="0"/>
              <a:t>(1) hydration</a:t>
            </a:r>
          </a:p>
          <a:p>
            <a:pPr algn="ctr"/>
            <a:r>
              <a:rPr lang="en-US" sz="2000" dirty="0"/>
              <a:t>2Mg</a:t>
            </a:r>
            <a:r>
              <a:rPr lang="en-US" sz="2000" baseline="-25000" dirty="0"/>
              <a:t>2</a:t>
            </a:r>
            <a:r>
              <a:rPr lang="en-US" sz="2000" dirty="0"/>
              <a:t>SiO</a:t>
            </a:r>
            <a:r>
              <a:rPr lang="en-US" sz="2000" baseline="-25000" dirty="0"/>
              <a:t>4</a:t>
            </a:r>
            <a:r>
              <a:rPr lang="en-US" sz="2000" dirty="0"/>
              <a:t> + 3H</a:t>
            </a:r>
            <a:r>
              <a:rPr lang="en-US" sz="2000" baseline="-25000" dirty="0"/>
              <a:t>2</a:t>
            </a:r>
            <a:r>
              <a:rPr lang="en-US" sz="2000" dirty="0"/>
              <a:t>O = Mg</a:t>
            </a:r>
            <a:r>
              <a:rPr lang="en-US" sz="2000" baseline="-25000" dirty="0"/>
              <a:t>3</a:t>
            </a:r>
            <a:r>
              <a:rPr lang="en-US" sz="2000" dirty="0"/>
              <a:t>Si</a:t>
            </a:r>
            <a:r>
              <a:rPr lang="en-US" sz="2000" baseline="-25000" dirty="0"/>
              <a:t>2</a:t>
            </a:r>
            <a:r>
              <a:rPr lang="en-US" sz="2000" dirty="0"/>
              <a:t>O</a:t>
            </a:r>
            <a:r>
              <a:rPr lang="en-US" sz="2000" baseline="-25000" dirty="0"/>
              <a:t>5</a:t>
            </a:r>
            <a:r>
              <a:rPr lang="en-US" sz="2000" dirty="0"/>
              <a:t>(OH)</a:t>
            </a:r>
            <a:r>
              <a:rPr lang="en-US" sz="2000" baseline="-25000" dirty="0"/>
              <a:t>4</a:t>
            </a:r>
            <a:r>
              <a:rPr lang="en-US" sz="2000" dirty="0"/>
              <a:t> + Mg(OH)</a:t>
            </a:r>
            <a:r>
              <a:rPr lang="en-US" sz="2000" baseline="-25000" dirty="0"/>
              <a:t>2</a:t>
            </a:r>
          </a:p>
          <a:p>
            <a:pPr algn="ctr"/>
            <a:r>
              <a:rPr lang="en-US" sz="2000" dirty="0"/>
              <a:t>olivine + aqueous fluid = serpentine + </a:t>
            </a:r>
            <a:r>
              <a:rPr lang="en-US" sz="2000" dirty="0" err="1"/>
              <a:t>brucite</a:t>
            </a:r>
            <a:endParaRPr lang="en-US" sz="2000" dirty="0"/>
          </a:p>
          <a:p>
            <a:pPr algn="ctr"/>
            <a:endParaRPr lang="en-US" sz="2000" dirty="0"/>
          </a:p>
          <a:p>
            <a:pPr algn="ctr"/>
            <a:r>
              <a:rPr lang="en-US" sz="2000" dirty="0"/>
              <a:t>as written, 16 </a:t>
            </a:r>
            <a:r>
              <a:rPr lang="en-US" sz="2000" dirty="0" err="1"/>
              <a:t>wt</a:t>
            </a:r>
            <a:r>
              <a:rPr lang="en-US" sz="2000" dirty="0"/>
              <a:t>% H</a:t>
            </a:r>
            <a:r>
              <a:rPr lang="en-US" sz="2000" baseline="-25000" dirty="0"/>
              <a:t>2</a:t>
            </a:r>
            <a:r>
              <a:rPr lang="en-US" sz="2000" dirty="0"/>
              <a:t>O, </a:t>
            </a:r>
            <a:r>
              <a:rPr lang="en-US" sz="2000" dirty="0" smtClean="0"/>
              <a:t>5 </a:t>
            </a:r>
            <a:r>
              <a:rPr lang="en-US" sz="2000" dirty="0" err="1" smtClean="0"/>
              <a:t>vol</a:t>
            </a:r>
            <a:r>
              <a:rPr lang="en-US" sz="2000" dirty="0" smtClean="0"/>
              <a:t>% decrease with fluid, </a:t>
            </a:r>
          </a:p>
          <a:p>
            <a:pPr algn="ctr"/>
            <a:r>
              <a:rPr lang="en-US" sz="2000" dirty="0" smtClean="0"/>
              <a:t>~ 53 </a:t>
            </a:r>
            <a:r>
              <a:rPr lang="en-US" sz="2000" dirty="0" err="1" smtClean="0"/>
              <a:t>vol</a:t>
            </a:r>
            <a:r>
              <a:rPr lang="en-US" sz="2000" dirty="0" smtClean="0"/>
              <a:t>% increase for solids</a:t>
            </a:r>
            <a:endParaRPr lang="en-US" sz="2000" dirty="0"/>
          </a:p>
          <a:p>
            <a:pPr algn="ctr"/>
            <a:endParaRPr lang="en-US" sz="2000" dirty="0"/>
          </a:p>
          <a:p>
            <a:pPr algn="ctr"/>
            <a:r>
              <a:rPr lang="en-US" sz="2000" dirty="0"/>
              <a:t>(2) carbonation</a:t>
            </a:r>
          </a:p>
          <a:p>
            <a:pPr algn="ctr"/>
            <a:r>
              <a:rPr lang="en-US" sz="2000" dirty="0"/>
              <a:t>Mg</a:t>
            </a:r>
            <a:r>
              <a:rPr lang="en-US" sz="2000" baseline="-25000" dirty="0"/>
              <a:t>2</a:t>
            </a:r>
            <a:r>
              <a:rPr lang="en-US" sz="2000" dirty="0"/>
              <a:t>SiO</a:t>
            </a:r>
            <a:r>
              <a:rPr lang="en-US" sz="2000" baseline="-25000" dirty="0"/>
              <a:t>4</a:t>
            </a:r>
            <a:r>
              <a:rPr lang="en-US" sz="2000" dirty="0"/>
              <a:t> + 2CO</a:t>
            </a:r>
            <a:r>
              <a:rPr lang="en-US" sz="2000" baseline="-25000" dirty="0"/>
              <a:t>2</a:t>
            </a:r>
            <a:r>
              <a:rPr lang="en-US" sz="2000" dirty="0"/>
              <a:t> = 2MgCO</a:t>
            </a:r>
            <a:r>
              <a:rPr lang="en-US" sz="2000" baseline="-25000" dirty="0"/>
              <a:t>3</a:t>
            </a:r>
            <a:r>
              <a:rPr lang="en-US" sz="2000" dirty="0"/>
              <a:t> + SiO</a:t>
            </a:r>
            <a:r>
              <a:rPr lang="en-US" sz="2000" baseline="-25000" dirty="0"/>
              <a:t>2</a:t>
            </a:r>
          </a:p>
          <a:p>
            <a:pPr algn="ctr"/>
            <a:r>
              <a:rPr lang="en-US" sz="2000" dirty="0"/>
              <a:t>olivine + CO</a:t>
            </a:r>
            <a:r>
              <a:rPr lang="en-US" sz="2000" baseline="-25000" dirty="0"/>
              <a:t>2</a:t>
            </a:r>
            <a:r>
              <a:rPr lang="en-US" sz="2000" dirty="0"/>
              <a:t>-bearing fluid = </a:t>
            </a:r>
            <a:r>
              <a:rPr lang="en-US" sz="2000" dirty="0" err="1"/>
              <a:t>magnesite</a:t>
            </a:r>
            <a:r>
              <a:rPr lang="en-US" sz="2000" dirty="0"/>
              <a:t> + quartz</a:t>
            </a:r>
          </a:p>
          <a:p>
            <a:pPr algn="ctr"/>
            <a:endParaRPr lang="en-US" sz="2000" dirty="0"/>
          </a:p>
          <a:p>
            <a:pPr algn="ctr"/>
            <a:r>
              <a:rPr lang="en-US" sz="2000" dirty="0"/>
              <a:t>as written, 38 </a:t>
            </a:r>
            <a:r>
              <a:rPr lang="en-US" sz="2000" dirty="0" err="1"/>
              <a:t>wt</a:t>
            </a:r>
            <a:r>
              <a:rPr lang="en-US" sz="2000" dirty="0"/>
              <a:t>% CO</a:t>
            </a:r>
            <a:r>
              <a:rPr lang="en-US" sz="2000" baseline="-25000" dirty="0"/>
              <a:t>2</a:t>
            </a:r>
            <a:r>
              <a:rPr lang="en-US" sz="2000" dirty="0"/>
              <a:t>, </a:t>
            </a:r>
            <a:r>
              <a:rPr lang="en-US" sz="2000" dirty="0" smtClean="0"/>
              <a:t>~ 48 </a:t>
            </a:r>
            <a:r>
              <a:rPr lang="en-US" sz="2000" dirty="0" err="1" smtClean="0"/>
              <a:t>vol</a:t>
            </a:r>
            <a:r>
              <a:rPr lang="en-US" sz="2000" dirty="0" smtClean="0"/>
              <a:t>% decrease w fluid, </a:t>
            </a:r>
          </a:p>
          <a:p>
            <a:pPr algn="ctr"/>
            <a:r>
              <a:rPr lang="en-US" sz="2000" dirty="0" smtClean="0"/>
              <a:t>78 </a:t>
            </a:r>
            <a:r>
              <a:rPr lang="en-US" sz="2000" dirty="0" err="1" smtClean="0"/>
              <a:t>vol</a:t>
            </a:r>
            <a:r>
              <a:rPr lang="en-US" sz="2000" dirty="0" smtClean="0"/>
              <a:t>% increase for solids</a:t>
            </a:r>
            <a:endParaRPr lang="en-US" sz="2000" dirty="0"/>
          </a:p>
          <a:p>
            <a:pPr algn="ctr"/>
            <a:endParaRPr lang="en-US" sz="2000" dirty="0"/>
          </a:p>
          <a:p>
            <a:pPr algn="ctr"/>
            <a:r>
              <a:rPr lang="en-US" sz="2000" dirty="0"/>
              <a:t>instantaneous porosity usually &lt; 1%</a:t>
            </a:r>
          </a:p>
          <a:p>
            <a:pPr algn="ctr"/>
            <a:endParaRPr lang="en-US" sz="2000" dirty="0" smtClean="0"/>
          </a:p>
          <a:p>
            <a:pPr algn="ctr"/>
            <a:r>
              <a:rPr lang="en-US" sz="2000" dirty="0" smtClean="0"/>
              <a:t>complete </a:t>
            </a:r>
            <a:r>
              <a:rPr lang="en-US" sz="2000" dirty="0"/>
              <a:t>hydration (1) or carbonation (2) </a:t>
            </a:r>
          </a:p>
          <a:p>
            <a:pPr algn="ctr"/>
            <a:r>
              <a:rPr lang="en-US" sz="2000" dirty="0"/>
              <a:t>requires open systems</a:t>
            </a:r>
          </a:p>
        </p:txBody>
      </p:sp>
      <p:sp>
        <p:nvSpPr>
          <p:cNvPr id="24578" name="Rectangle 2"/>
          <p:cNvSpPr>
            <a:spLocks noChangeArrowheads="1"/>
          </p:cNvSpPr>
          <p:nvPr/>
        </p:nvSpPr>
        <p:spPr bwMode="auto">
          <a:xfrm>
            <a:off x="1143000" y="4508500"/>
            <a:ext cx="7162800" cy="1701800"/>
          </a:xfrm>
          <a:prstGeom prst="rect">
            <a:avLst/>
          </a:prstGeom>
          <a:solidFill>
            <a:srgbClr val="FFFF00">
              <a:alpha val="18823"/>
            </a:srgbClr>
          </a:solidFill>
          <a:ln w="9525">
            <a:solidFill>
              <a:schemeClr val="tx1"/>
            </a:solidFill>
            <a:round/>
            <a:headEnd/>
            <a:tailEnd/>
          </a:ln>
        </p:spPr>
        <p:txBody>
          <a:bodyPr/>
          <a:lstStyle/>
          <a:p>
            <a:endParaRPr lang="en-US" sz="3400">
              <a:solidFill>
                <a:srgbClr val="000000"/>
              </a:solidFill>
            </a:endParaRPr>
          </a:p>
        </p:txBody>
      </p:sp>
      <p:sp>
        <p:nvSpPr>
          <p:cNvPr id="5" name="Rectangle 4"/>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229360821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IMG_23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3"/>
          <p:cNvSpPr>
            <a:spLocks noChangeArrowheads="1"/>
          </p:cNvSpPr>
          <p:nvPr/>
        </p:nvSpPr>
        <p:spPr bwMode="auto">
          <a:xfrm>
            <a:off x="6934200" y="381000"/>
            <a:ext cx="762000" cy="228600"/>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57347" name="Text Box 4"/>
          <p:cNvSpPr txBox="1">
            <a:spLocks noChangeArrowheads="1"/>
          </p:cNvSpPr>
          <p:nvPr/>
        </p:nvSpPr>
        <p:spPr bwMode="auto">
          <a:xfrm>
            <a:off x="6858000" y="581025"/>
            <a:ext cx="879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 cm</a:t>
            </a:r>
          </a:p>
        </p:txBody>
      </p:sp>
    </p:spTree>
    <p:extLst>
      <p:ext uri="{BB962C8B-B14F-4D97-AF65-F5344CB8AC3E}">
        <p14:creationId xmlns:p14="http://schemas.microsoft.com/office/powerpoint/2010/main" val="421403316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7765" y="6497775"/>
            <a:ext cx="2622871" cy="307777"/>
          </a:xfrm>
          <a:prstGeom prst="rect">
            <a:avLst/>
          </a:prstGeom>
          <a:noFill/>
        </p:spPr>
        <p:txBody>
          <a:bodyPr wrap="none" rtlCol="0">
            <a:spAutoFit/>
          </a:bodyPr>
          <a:lstStyle/>
          <a:p>
            <a:r>
              <a:rPr lang="en-US" sz="1400" dirty="0" err="1" smtClean="0">
                <a:solidFill>
                  <a:srgbClr val="000000"/>
                </a:solidFill>
              </a:rPr>
              <a:t>Dolejs</a:t>
            </a:r>
            <a:r>
              <a:rPr lang="en-US" sz="1400" dirty="0" smtClean="0">
                <a:solidFill>
                  <a:srgbClr val="000000"/>
                </a:solidFill>
              </a:rPr>
              <a:t> &amp; Manning </a:t>
            </a:r>
            <a:r>
              <a:rPr lang="en-US" sz="1400" dirty="0" err="1" smtClean="0">
                <a:solidFill>
                  <a:srgbClr val="000000"/>
                </a:solidFill>
              </a:rPr>
              <a:t>Geofluids</a:t>
            </a:r>
            <a:r>
              <a:rPr lang="en-US" sz="1400" dirty="0" smtClean="0">
                <a:solidFill>
                  <a:srgbClr val="000000"/>
                </a:solidFill>
              </a:rPr>
              <a:t> 2010</a:t>
            </a:r>
            <a:endParaRPr lang="en-US" sz="1400" dirty="0">
              <a:solidFill>
                <a:srgbClr val="000000"/>
              </a:solidFill>
            </a:endParaRPr>
          </a:p>
        </p:txBody>
      </p:sp>
      <p:sp>
        <p:nvSpPr>
          <p:cNvPr id="13" name="TextBox 12"/>
          <p:cNvSpPr txBox="1"/>
          <p:nvPr/>
        </p:nvSpPr>
        <p:spPr>
          <a:xfrm>
            <a:off x="2743200" y="26576"/>
            <a:ext cx="4409981" cy="461665"/>
          </a:xfrm>
          <a:prstGeom prst="rect">
            <a:avLst/>
          </a:prstGeom>
          <a:noFill/>
        </p:spPr>
        <p:txBody>
          <a:bodyPr wrap="none" rtlCol="0">
            <a:spAutoFit/>
          </a:bodyPr>
          <a:lstStyle/>
          <a:p>
            <a:r>
              <a:rPr lang="en-US" sz="2400" dirty="0" smtClean="0">
                <a:solidFill>
                  <a:srgbClr val="000000"/>
                </a:solidFill>
              </a:rPr>
              <a:t>solubility of calcite in pure H2O</a:t>
            </a:r>
            <a:endParaRPr lang="en-US" sz="2400" dirty="0">
              <a:solidFill>
                <a:srgbClr val="000000"/>
              </a:solidFill>
            </a:endParaRPr>
          </a:p>
        </p:txBody>
      </p:sp>
      <p:pic>
        <p:nvPicPr>
          <p:cNvPr id="2" name="Picture 1"/>
          <p:cNvPicPr>
            <a:picLocks noChangeAspect="1"/>
          </p:cNvPicPr>
          <p:nvPr/>
        </p:nvPicPr>
        <p:blipFill>
          <a:blip r:embed="rId2"/>
          <a:stretch>
            <a:fillRect/>
          </a:stretch>
        </p:blipFill>
        <p:spPr>
          <a:xfrm>
            <a:off x="1524000" y="533513"/>
            <a:ext cx="6095275" cy="5714887"/>
          </a:xfrm>
          <a:prstGeom prst="rect">
            <a:avLst/>
          </a:prstGeom>
          <a:ln>
            <a:solidFill>
              <a:srgbClr val="000000"/>
            </a:solidFill>
          </a:ln>
        </p:spPr>
      </p:pic>
      <p:sp>
        <p:nvSpPr>
          <p:cNvPr id="9" name="TextBox 8"/>
          <p:cNvSpPr txBox="1"/>
          <p:nvPr/>
        </p:nvSpPr>
        <p:spPr>
          <a:xfrm>
            <a:off x="2767820" y="1905000"/>
            <a:ext cx="965980" cy="646331"/>
          </a:xfrm>
          <a:prstGeom prst="rect">
            <a:avLst/>
          </a:prstGeom>
          <a:solidFill>
            <a:schemeClr val="bg1"/>
          </a:solidFill>
        </p:spPr>
        <p:txBody>
          <a:bodyPr wrap="none" rtlCol="0">
            <a:spAutoFit/>
          </a:bodyPr>
          <a:lstStyle/>
          <a:p>
            <a:r>
              <a:rPr lang="en-US" b="1" dirty="0" smtClean="0">
                <a:solidFill>
                  <a:srgbClr val="FF0000"/>
                </a:solidFill>
              </a:rPr>
              <a:t>Catalina</a:t>
            </a:r>
          </a:p>
          <a:p>
            <a:pPr algn="ctr"/>
            <a:r>
              <a:rPr lang="en-US" b="1" dirty="0" smtClean="0">
                <a:solidFill>
                  <a:srgbClr val="FF0000"/>
                </a:solidFill>
              </a:rPr>
              <a:t>BS</a:t>
            </a:r>
            <a:endParaRPr lang="en-US" b="1" dirty="0">
              <a:solidFill>
                <a:srgbClr val="FF0000"/>
              </a:solidFill>
            </a:endParaRPr>
          </a:p>
        </p:txBody>
      </p:sp>
      <p:sp>
        <p:nvSpPr>
          <p:cNvPr id="10" name="TextBox 9"/>
          <p:cNvSpPr txBox="1"/>
          <p:nvPr/>
        </p:nvSpPr>
        <p:spPr>
          <a:xfrm>
            <a:off x="3835157" y="2145268"/>
            <a:ext cx="813043" cy="369332"/>
          </a:xfrm>
          <a:prstGeom prst="rect">
            <a:avLst/>
          </a:prstGeom>
          <a:noFill/>
        </p:spPr>
        <p:txBody>
          <a:bodyPr wrap="none" rtlCol="0">
            <a:spAutoFit/>
          </a:bodyPr>
          <a:lstStyle/>
          <a:p>
            <a:r>
              <a:rPr lang="en-US" b="1" dirty="0" smtClean="0">
                <a:solidFill>
                  <a:srgbClr val="FF0000"/>
                </a:solidFill>
              </a:rPr>
              <a:t>Trinity</a:t>
            </a:r>
            <a:endParaRPr lang="en-US" b="1" dirty="0">
              <a:solidFill>
                <a:srgbClr val="FF0000"/>
              </a:solidFill>
            </a:endParaRPr>
          </a:p>
        </p:txBody>
      </p:sp>
      <p:sp>
        <p:nvSpPr>
          <p:cNvPr id="12" name="Rectangle 11"/>
          <p:cNvSpPr/>
          <p:nvPr/>
        </p:nvSpPr>
        <p:spPr>
          <a:xfrm>
            <a:off x="4343400" y="533513"/>
            <a:ext cx="1100935" cy="406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609370" y="621381"/>
            <a:ext cx="1278753" cy="369332"/>
          </a:xfrm>
          <a:prstGeom prst="rect">
            <a:avLst/>
          </a:prstGeom>
          <a:solidFill>
            <a:schemeClr val="bg1"/>
          </a:solidFill>
        </p:spPr>
        <p:txBody>
          <a:bodyPr wrap="none" rtlCol="0">
            <a:spAutoFit/>
          </a:bodyPr>
          <a:lstStyle/>
          <a:p>
            <a:r>
              <a:rPr lang="en-US" b="1" dirty="0" err="1" smtClean="0">
                <a:solidFill>
                  <a:srgbClr val="FF0000"/>
                </a:solidFill>
              </a:rPr>
              <a:t>Sanbagawa</a:t>
            </a:r>
            <a:endParaRPr lang="en-US" b="1" dirty="0">
              <a:solidFill>
                <a:srgbClr val="FF0000"/>
              </a:solidFill>
            </a:endParaRPr>
          </a:p>
        </p:txBody>
      </p:sp>
      <p:sp>
        <p:nvSpPr>
          <p:cNvPr id="7" name="Oval 6"/>
          <p:cNvSpPr/>
          <p:nvPr/>
        </p:nvSpPr>
        <p:spPr>
          <a:xfrm>
            <a:off x="4996293" y="691478"/>
            <a:ext cx="228600" cy="228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6" name="Oval 5"/>
          <p:cNvSpPr/>
          <p:nvPr/>
        </p:nvSpPr>
        <p:spPr>
          <a:xfrm>
            <a:off x="4114800" y="1981313"/>
            <a:ext cx="228600" cy="228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5" name="Oval 4"/>
          <p:cNvSpPr/>
          <p:nvPr/>
        </p:nvSpPr>
        <p:spPr>
          <a:xfrm>
            <a:off x="3200400" y="2286000"/>
            <a:ext cx="228600" cy="228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14"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16" name="Oval 15"/>
          <p:cNvSpPr/>
          <p:nvPr/>
        </p:nvSpPr>
        <p:spPr>
          <a:xfrm>
            <a:off x="3555540" y="1520437"/>
            <a:ext cx="228600" cy="228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7" name="TextBox 16"/>
          <p:cNvSpPr txBox="1"/>
          <p:nvPr/>
        </p:nvSpPr>
        <p:spPr>
          <a:xfrm>
            <a:off x="3003242" y="1151105"/>
            <a:ext cx="851515" cy="369332"/>
          </a:xfrm>
          <a:prstGeom prst="rect">
            <a:avLst/>
          </a:prstGeom>
          <a:solidFill>
            <a:schemeClr val="bg1"/>
          </a:solidFill>
        </p:spPr>
        <p:txBody>
          <a:bodyPr wrap="none" rtlCol="0">
            <a:spAutoFit/>
          </a:bodyPr>
          <a:lstStyle/>
          <a:p>
            <a:r>
              <a:rPr lang="en-US" b="1" dirty="0" smtClean="0">
                <a:solidFill>
                  <a:srgbClr val="FF0000"/>
                </a:solidFill>
              </a:rPr>
              <a:t>Turkey</a:t>
            </a:r>
            <a:endParaRPr lang="en-US" b="1" dirty="0">
              <a:solidFill>
                <a:srgbClr val="FF0000"/>
              </a:solidFill>
            </a:endParaRPr>
          </a:p>
        </p:txBody>
      </p:sp>
    </p:spTree>
    <p:extLst>
      <p:ext uri="{BB962C8B-B14F-4D97-AF65-F5344CB8AC3E}">
        <p14:creationId xmlns:p14="http://schemas.microsoft.com/office/powerpoint/2010/main" val="304837135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28600"/>
            <a:ext cx="3505200" cy="2332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42" name="Picture 3" descr="Chimera statue 7488-004-208060B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28600"/>
            <a:ext cx="2147888" cy="1484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43" name="Picture 3" descr="new LDEO logo_art.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61445" name="Text Box 6"/>
          <p:cNvSpPr txBox="1">
            <a:spLocks noChangeArrowheads="1"/>
          </p:cNvSpPr>
          <p:nvPr/>
        </p:nvSpPr>
        <p:spPr bwMode="auto">
          <a:xfrm>
            <a:off x="6858000" y="1828800"/>
            <a:ext cx="2057400"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ja-JP" altLang="en-US" sz="1400"/>
              <a:t>“</a:t>
            </a:r>
            <a:r>
              <a:rPr lang="en-US" altLang="ja-JP" sz="1400"/>
              <a:t>Mount Chimaera</a:t>
            </a:r>
            <a:r>
              <a:rPr lang="ja-JP" altLang="en-US" sz="1400"/>
              <a:t>”</a:t>
            </a:r>
            <a:endParaRPr lang="en-US" altLang="ja-JP" sz="1400"/>
          </a:p>
          <a:p>
            <a:pPr algn="ctr"/>
            <a:r>
              <a:rPr lang="en-US" sz="1400"/>
              <a:t>western Turkey</a:t>
            </a:r>
          </a:p>
        </p:txBody>
      </p:sp>
      <p:pic>
        <p:nvPicPr>
          <p:cNvPr id="623623" name="Picture 7"/>
          <p:cNvPicPr>
            <a:picLocks noChangeAspect="1" noChangeArrowheads="1"/>
          </p:cNvPicPr>
          <p:nvPr/>
        </p:nvPicPr>
        <p:blipFill>
          <a:blip r:embed="rId6">
            <a:extLst>
              <a:ext uri="{28A0092B-C50C-407E-A947-70E740481C1C}">
                <a14:useLocalDpi xmlns:a14="http://schemas.microsoft.com/office/drawing/2010/main" val="0"/>
              </a:ext>
            </a:extLst>
          </a:blip>
          <a:srcRect t="47826"/>
          <a:stretch>
            <a:fillRect/>
          </a:stretch>
        </p:blipFill>
        <p:spPr bwMode="auto">
          <a:xfrm>
            <a:off x="457200" y="2743200"/>
            <a:ext cx="6477000" cy="34385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447" name="Text Box 9"/>
          <p:cNvSpPr txBox="1">
            <a:spLocks noChangeArrowheads="1"/>
          </p:cNvSpPr>
          <p:nvPr/>
        </p:nvSpPr>
        <p:spPr bwMode="auto">
          <a:xfrm>
            <a:off x="76200" y="65532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a:latin typeface="Times New Roman" charset="0"/>
              </a:rPr>
              <a:t>McCollom et al. GCA 2010</a:t>
            </a:r>
          </a:p>
        </p:txBody>
      </p:sp>
      <p:sp>
        <p:nvSpPr>
          <p:cNvPr id="61448" name="Rectangle 9"/>
          <p:cNvSpPr>
            <a:spLocks noChangeArrowheads="1"/>
          </p:cNvSpPr>
          <p:nvPr/>
        </p:nvSpPr>
        <p:spPr bwMode="auto">
          <a:xfrm>
            <a:off x="3352800" y="2819400"/>
            <a:ext cx="3505200" cy="838200"/>
          </a:xfrm>
          <a:prstGeom prst="rect">
            <a:avLst/>
          </a:prstGeom>
          <a:solidFill>
            <a:srgbClr val="FFFF00"/>
          </a:solidFill>
          <a:ln w="9525">
            <a:solidFill>
              <a:schemeClr val="tx1"/>
            </a:solidFill>
            <a:miter lim="800000"/>
            <a:headEnd/>
            <a:tailEnd/>
          </a:ln>
        </p:spPr>
        <p:txBody>
          <a:bodyPr wrap="none" anchor="ctr"/>
          <a:lstStyle/>
          <a:p>
            <a:pPr algn="r"/>
            <a:r>
              <a:rPr lang="en-US" sz="1400" dirty="0">
                <a:latin typeface="Times New Roman" charset="0"/>
              </a:rPr>
              <a:t>abiotic synthesis in hydrothermal environments</a:t>
            </a:r>
          </a:p>
          <a:p>
            <a:pPr algn="r"/>
            <a:r>
              <a:rPr lang="en-US" sz="1400" dirty="0" err="1">
                <a:latin typeface="Times New Roman" charset="0"/>
              </a:rPr>
              <a:t>McCollom</a:t>
            </a:r>
            <a:r>
              <a:rPr lang="en-US" sz="1400" dirty="0">
                <a:latin typeface="Times New Roman" charset="0"/>
              </a:rPr>
              <a:t> et al. </a:t>
            </a:r>
          </a:p>
          <a:p>
            <a:pPr algn="r"/>
            <a:r>
              <a:rPr lang="en-US" sz="1400" dirty="0">
                <a:latin typeface="Times New Roman" charset="0"/>
              </a:rPr>
              <a:t>GCA 2010</a:t>
            </a:r>
          </a:p>
        </p:txBody>
      </p:sp>
    </p:spTree>
    <p:extLst>
      <p:ext uri="{BB962C8B-B14F-4D97-AF65-F5344CB8AC3E}">
        <p14:creationId xmlns:p14="http://schemas.microsoft.com/office/powerpoint/2010/main" val="399682685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3" descr="new LDEO logo_art.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64515" name="Text Box 7"/>
          <p:cNvSpPr txBox="1">
            <a:spLocks noChangeArrowheads="1"/>
          </p:cNvSpPr>
          <p:nvPr/>
        </p:nvSpPr>
        <p:spPr bwMode="auto">
          <a:xfrm>
            <a:off x="60325" y="6494463"/>
            <a:ext cx="2301875" cy="30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latin typeface="Times New Roman" charset="0"/>
              </a:rPr>
              <a:t>Kelemen &amp; Hirth EPSL 2012 </a:t>
            </a:r>
          </a:p>
        </p:txBody>
      </p:sp>
      <p:grpSp>
        <p:nvGrpSpPr>
          <p:cNvPr id="64516" name="Group 10"/>
          <p:cNvGrpSpPr>
            <a:grpSpLocks/>
          </p:cNvGrpSpPr>
          <p:nvPr/>
        </p:nvGrpSpPr>
        <p:grpSpPr bwMode="auto">
          <a:xfrm>
            <a:off x="0" y="0"/>
            <a:ext cx="8393113" cy="6118225"/>
            <a:chOff x="0" y="0"/>
            <a:chExt cx="5287" cy="3854"/>
          </a:xfrm>
        </p:grpSpPr>
        <p:pic>
          <p:nvPicPr>
            <p:cNvPr id="64517" name="Picture 2" descr="H&amp;K serp force pri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434" cy="342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4518" name="Rectangle 3"/>
            <p:cNvSpPr>
              <a:spLocks noChangeArrowheads="1"/>
            </p:cNvSpPr>
            <p:nvPr/>
          </p:nvSpPr>
          <p:spPr bwMode="auto">
            <a:xfrm>
              <a:off x="3607" y="2654"/>
              <a:ext cx="1680" cy="1200"/>
            </a:xfrm>
            <a:prstGeom prst="rect">
              <a:avLst/>
            </a:prstGeom>
            <a:solidFill>
              <a:schemeClr val="accent1"/>
            </a:solidFill>
            <a:ln w="38100">
              <a:solidFill>
                <a:srgbClr val="FF0000"/>
              </a:solidFill>
              <a:miter lim="800000"/>
              <a:headEnd/>
              <a:tailEnd/>
            </a:ln>
          </p:spPr>
          <p:txBody>
            <a:bodyPr wrap="none" anchor="ctr"/>
            <a:lstStyle/>
            <a:p>
              <a:endParaRPr lang="en-US"/>
            </a:p>
          </p:txBody>
        </p:sp>
        <p:graphicFrame>
          <p:nvGraphicFramePr>
            <p:cNvPr id="64519" name="Object 4"/>
            <p:cNvGraphicFramePr>
              <a:graphicFrameLocks noChangeAspect="1"/>
            </p:cNvGraphicFramePr>
            <p:nvPr/>
          </p:nvGraphicFramePr>
          <p:xfrm>
            <a:off x="3648" y="2953"/>
            <a:ext cx="1632" cy="574"/>
          </p:xfrm>
          <a:graphic>
            <a:graphicData uri="http://schemas.openxmlformats.org/presentationml/2006/ole">
              <mc:AlternateContent xmlns:mc="http://schemas.openxmlformats.org/markup-compatibility/2006">
                <mc:Choice xmlns:v="urn:schemas-microsoft-com:vml" Requires="v">
                  <p:oleObj spid="_x0000_s38923" name="Equation" r:id="rId6" imgW="1663700" imgH="584200" progId="Equation.3">
                    <p:embed/>
                  </p:oleObj>
                </mc:Choice>
                <mc:Fallback>
                  <p:oleObj name="Equation" r:id="rId6" imgW="1663700" imgH="584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8" y="2953"/>
                          <a:ext cx="1632" cy="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4520" name="Rectangle 9"/>
            <p:cNvSpPr>
              <a:spLocks noChangeArrowheads="1"/>
            </p:cNvSpPr>
            <p:nvPr/>
          </p:nvSpPr>
          <p:spPr bwMode="auto">
            <a:xfrm>
              <a:off x="1728" y="1104"/>
              <a:ext cx="432" cy="816"/>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Tree>
    <p:extLst>
      <p:ext uri="{BB962C8B-B14F-4D97-AF65-F5344CB8AC3E}">
        <p14:creationId xmlns:p14="http://schemas.microsoft.com/office/powerpoint/2010/main" val="92675438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IMG_26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pic>
        <p:nvPicPr>
          <p:cNvPr id="26627" name="Picture 3" descr="new LDEO logo_art.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133600" y="1295400"/>
            <a:ext cx="2826615" cy="646331"/>
          </a:xfrm>
          <a:prstGeom prst="rect">
            <a:avLst/>
          </a:prstGeom>
          <a:noFill/>
        </p:spPr>
        <p:txBody>
          <a:bodyPr wrap="none" rtlCol="0">
            <a:spAutoFit/>
          </a:bodyPr>
          <a:lstStyle/>
          <a:p>
            <a:r>
              <a:rPr lang="en-US" sz="3600" b="1" dirty="0" smtClean="0">
                <a:solidFill>
                  <a:srgbClr val="FFFF00"/>
                </a:solidFill>
              </a:rPr>
              <a:t>carbonation</a:t>
            </a:r>
            <a:endParaRPr lang="en-US" sz="3600" b="1" dirty="0">
              <a:solidFill>
                <a:srgbClr val="FFFF00"/>
              </a:solidFill>
            </a:endParaRPr>
          </a:p>
        </p:txBody>
      </p:sp>
    </p:spTree>
    <p:extLst>
      <p:ext uri="{BB962C8B-B14F-4D97-AF65-F5344CB8AC3E}">
        <p14:creationId xmlns:p14="http://schemas.microsoft.com/office/powerpoint/2010/main" val="297222965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a:spLocks noChangeAspect="1"/>
          </p:cNvSpPr>
          <p:nvPr/>
        </p:nvSpPr>
        <p:spPr bwMode="auto">
          <a:xfrm>
            <a:off x="1219200" y="6096000"/>
            <a:ext cx="6994525" cy="411163"/>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dirty="0">
                <a:solidFill>
                  <a:srgbClr val="000000"/>
                </a:solidFill>
              </a:rPr>
              <a:t>500 microns</a:t>
            </a:r>
          </a:p>
        </p:txBody>
      </p:sp>
      <p:sp>
        <p:nvSpPr>
          <p:cNvPr id="6" name="Rectangle 5"/>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5" name="TextBox 4"/>
          <p:cNvSpPr txBox="1"/>
          <p:nvPr/>
        </p:nvSpPr>
        <p:spPr>
          <a:xfrm>
            <a:off x="1905000" y="4953000"/>
            <a:ext cx="2287856" cy="646331"/>
          </a:xfrm>
          <a:prstGeom prst="rect">
            <a:avLst/>
          </a:prstGeom>
          <a:noFill/>
        </p:spPr>
        <p:txBody>
          <a:bodyPr wrap="none" rtlCol="0">
            <a:spAutoFit/>
          </a:bodyPr>
          <a:lstStyle/>
          <a:p>
            <a:r>
              <a:rPr lang="en-US" sz="3600" b="1" dirty="0" smtClean="0">
                <a:solidFill>
                  <a:srgbClr val="FFFF00"/>
                </a:solidFill>
              </a:rPr>
              <a:t>hydration</a:t>
            </a:r>
            <a:endParaRPr lang="en-US" sz="3600" b="1" dirty="0">
              <a:solidFill>
                <a:srgbClr val="FFFF00"/>
              </a:solidFill>
            </a:endParaRPr>
          </a:p>
        </p:txBody>
      </p:sp>
    </p:spTree>
    <p:extLst>
      <p:ext uri="{BB962C8B-B14F-4D97-AF65-F5344CB8AC3E}">
        <p14:creationId xmlns:p14="http://schemas.microsoft.com/office/powerpoint/2010/main" val="2429366374"/>
      </p:ext>
    </p:extLst>
  </p:cSld>
  <p:clrMapOvr>
    <a:masterClrMapping/>
  </p:clrMapOvr>
  <p:transition spd="slow"/>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Rectangle 1"/>
          <p:cNvSpPr/>
          <p:nvPr/>
        </p:nvSpPr>
        <p:spPr bwMode="auto">
          <a:xfrm>
            <a:off x="5105400" y="6096000"/>
            <a:ext cx="3505200" cy="4572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dirty="0">
                <a:solidFill>
                  <a:srgbClr val="000000"/>
                </a:solidFill>
              </a:rPr>
              <a:t>50 microns</a:t>
            </a:r>
          </a:p>
        </p:txBody>
      </p:sp>
      <p:sp>
        <p:nvSpPr>
          <p:cNvPr id="5" name="Rectangle 4"/>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6" name="TextBox 5"/>
          <p:cNvSpPr txBox="1"/>
          <p:nvPr/>
        </p:nvSpPr>
        <p:spPr>
          <a:xfrm>
            <a:off x="3624265" y="4483100"/>
            <a:ext cx="5519735" cy="646331"/>
          </a:xfrm>
          <a:prstGeom prst="rect">
            <a:avLst/>
          </a:prstGeom>
          <a:noFill/>
        </p:spPr>
        <p:txBody>
          <a:bodyPr wrap="none" rtlCol="0">
            <a:spAutoFit/>
          </a:bodyPr>
          <a:lstStyle/>
          <a:p>
            <a:r>
              <a:rPr lang="en-US" sz="3600" b="1" dirty="0" smtClean="0">
                <a:solidFill>
                  <a:srgbClr val="FFFF00"/>
                </a:solidFill>
              </a:rPr>
              <a:t>hydration &amp; carbonation</a:t>
            </a:r>
            <a:endParaRPr lang="en-US" sz="3600" b="1" dirty="0">
              <a:solidFill>
                <a:srgbClr val="FFFF00"/>
              </a:solidFill>
            </a:endParaRPr>
          </a:p>
        </p:txBody>
      </p:sp>
    </p:spTree>
    <p:extLst>
      <p:ext uri="{BB962C8B-B14F-4D97-AF65-F5344CB8AC3E}">
        <p14:creationId xmlns:p14="http://schemas.microsoft.com/office/powerpoint/2010/main" val="401154329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13"/>
          <p:cNvSpPr txBox="1">
            <a:spLocks noChangeArrowheads="1"/>
          </p:cNvSpPr>
          <p:nvPr/>
        </p:nvSpPr>
        <p:spPr bwMode="auto">
          <a:xfrm>
            <a:off x="60325" y="6494463"/>
            <a:ext cx="2301875" cy="30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latin typeface="Times New Roman" charset="0"/>
              </a:rPr>
              <a:t>Kelemen &amp; Hirth EPSL 2012</a:t>
            </a:r>
          </a:p>
        </p:txBody>
      </p:sp>
      <p:sp>
        <p:nvSpPr>
          <p:cNvPr id="68610" name="Rectangle 17"/>
          <p:cNvSpPr>
            <a:spLocks noChangeArrowheads="1"/>
          </p:cNvSpPr>
          <p:nvPr/>
        </p:nvSpPr>
        <p:spPr bwMode="auto">
          <a:xfrm>
            <a:off x="3200400" y="2209800"/>
            <a:ext cx="5791200" cy="4438650"/>
          </a:xfrm>
          <a:prstGeom prst="rect">
            <a:avLst/>
          </a:prstGeom>
          <a:solidFill>
            <a:schemeClr val="bg1"/>
          </a:solidFill>
          <a:ln w="9525">
            <a:solidFill>
              <a:schemeClr val="tx1"/>
            </a:solidFill>
            <a:round/>
            <a:headEnd/>
            <a:tailEnd/>
          </a:ln>
        </p:spPr>
        <p:txBody>
          <a:bodyPr/>
          <a:lstStyle/>
          <a:p>
            <a:endParaRPr lang="en-US" sz="3400">
              <a:solidFill>
                <a:srgbClr val="000000"/>
              </a:solidFill>
            </a:endParaRPr>
          </a:p>
        </p:txBody>
      </p:sp>
      <p:sp>
        <p:nvSpPr>
          <p:cNvPr id="68611" name="Text Box 9"/>
          <p:cNvSpPr txBox="1">
            <a:spLocks noChangeArrowheads="1"/>
          </p:cNvSpPr>
          <p:nvPr/>
        </p:nvSpPr>
        <p:spPr bwMode="auto">
          <a:xfrm>
            <a:off x="5715000" y="6096000"/>
            <a:ext cx="2217738"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P, MPa, P</a:t>
            </a:r>
            <a:r>
              <a:rPr lang="en-US" sz="1800" baseline="-25000"/>
              <a:t>CO2</a:t>
            </a:r>
            <a:r>
              <a:rPr lang="en-US" sz="1800"/>
              <a:t> = P</a:t>
            </a:r>
            <a:r>
              <a:rPr lang="en-US" sz="1800" baseline="-25000"/>
              <a:t>total</a:t>
            </a:r>
            <a:endParaRPr lang="en-US" sz="1800"/>
          </a:p>
        </p:txBody>
      </p:sp>
      <p:sp>
        <p:nvSpPr>
          <p:cNvPr id="68612" name="Text Box 11"/>
          <p:cNvSpPr txBox="1">
            <a:spLocks noChangeArrowheads="1"/>
          </p:cNvSpPr>
          <p:nvPr/>
        </p:nvSpPr>
        <p:spPr bwMode="auto">
          <a:xfrm rot="-5400000">
            <a:off x="2540000" y="4919663"/>
            <a:ext cx="2532063" cy="769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t>crystallization pressure</a:t>
            </a:r>
          </a:p>
          <a:p>
            <a:pPr algn="ctr"/>
            <a:endParaRPr lang="en-US" sz="800"/>
          </a:p>
          <a:p>
            <a:pPr algn="ctr"/>
            <a:r>
              <a:rPr lang="en-US" sz="1800">
                <a:latin typeface="Symbol" charset="0"/>
                <a:sym typeface="Symbol" charset="0"/>
              </a:rPr>
              <a:t>-</a:t>
            </a:r>
            <a:r>
              <a:rPr lang="en-US" sz="1800"/>
              <a:t>G</a:t>
            </a:r>
            <a:r>
              <a:rPr lang="en-US" sz="1800" baseline="-25000"/>
              <a:t>r</a:t>
            </a:r>
            <a:r>
              <a:rPr lang="en-US" sz="1800"/>
              <a:t>/</a:t>
            </a:r>
            <a:r>
              <a:rPr lang="en-US" sz="1800">
                <a:latin typeface="Symbol" charset="0"/>
                <a:sym typeface="Symbol" charset="0"/>
              </a:rPr>
              <a:t></a:t>
            </a:r>
            <a:r>
              <a:rPr lang="en-US" sz="1800"/>
              <a:t>V</a:t>
            </a:r>
            <a:r>
              <a:rPr lang="en-US" sz="1800" baseline="-25000"/>
              <a:t>s </a:t>
            </a:r>
            <a:r>
              <a:rPr lang="en-US" sz="1800"/>
              <a:t>= P’, MPa</a:t>
            </a:r>
          </a:p>
        </p:txBody>
      </p:sp>
      <p:grpSp>
        <p:nvGrpSpPr>
          <p:cNvPr id="68613" name="Group 20"/>
          <p:cNvGrpSpPr>
            <a:grpSpLocks noChangeAspect="1"/>
          </p:cNvGrpSpPr>
          <p:nvPr/>
        </p:nvGrpSpPr>
        <p:grpSpPr bwMode="auto">
          <a:xfrm>
            <a:off x="4178300" y="2384425"/>
            <a:ext cx="4813300" cy="3663950"/>
            <a:chOff x="1549400" y="5029200"/>
            <a:chExt cx="4659313" cy="3546475"/>
          </a:xfrm>
        </p:grpSpPr>
        <p:pic>
          <p:nvPicPr>
            <p:cNvPr id="68624" name="Picture 15" descr="force of xln carb fit"/>
            <p:cNvPicPr>
              <a:picLocks noChangeAspect="1" noChangeArrowheads="1"/>
            </p:cNvPicPr>
            <p:nvPr/>
          </p:nvPicPr>
          <p:blipFill>
            <a:blip r:embed="rId3">
              <a:extLst>
                <a:ext uri="{28A0092B-C50C-407E-A947-70E740481C1C}">
                  <a14:useLocalDpi xmlns:a14="http://schemas.microsoft.com/office/drawing/2010/main" val="0"/>
                </a:ext>
              </a:extLst>
            </a:blip>
            <a:srcRect l="19467" t="12852" r="4556" b="13902"/>
            <a:stretch>
              <a:fillRect/>
            </a:stretch>
          </p:blipFill>
          <p:spPr bwMode="auto">
            <a:xfrm>
              <a:off x="1549400" y="5029200"/>
              <a:ext cx="4659313"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5" name="Line 22"/>
            <p:cNvSpPr>
              <a:spLocks noChangeShapeType="1"/>
            </p:cNvSpPr>
            <p:nvPr/>
          </p:nvSpPr>
          <p:spPr bwMode="auto">
            <a:xfrm>
              <a:off x="3390900" y="6867525"/>
              <a:ext cx="0" cy="1698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26" name="Rectangle 20"/>
            <p:cNvSpPr>
              <a:spLocks noChangeArrowheads="1"/>
            </p:cNvSpPr>
            <p:nvPr/>
          </p:nvSpPr>
          <p:spPr bwMode="auto">
            <a:xfrm>
              <a:off x="3352800" y="6959600"/>
              <a:ext cx="76200" cy="1651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8627" name="Line 23"/>
            <p:cNvSpPr>
              <a:spLocks noChangeShapeType="1"/>
            </p:cNvSpPr>
            <p:nvPr/>
          </p:nvSpPr>
          <p:spPr bwMode="auto">
            <a:xfrm>
              <a:off x="3352800" y="6867525"/>
              <a:ext cx="762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8614" name="Group 2"/>
          <p:cNvGrpSpPr>
            <a:grpSpLocks/>
          </p:cNvGrpSpPr>
          <p:nvPr/>
        </p:nvGrpSpPr>
        <p:grpSpPr bwMode="auto">
          <a:xfrm>
            <a:off x="74613" y="101600"/>
            <a:ext cx="4945062" cy="3784600"/>
            <a:chOff x="16075" y="5760"/>
            <a:chExt cx="3365" cy="2576"/>
          </a:xfrm>
        </p:grpSpPr>
        <p:sp>
          <p:nvSpPr>
            <p:cNvPr id="68617" name="Rectangle 3"/>
            <p:cNvSpPr>
              <a:spLocks noChangeArrowheads="1"/>
            </p:cNvSpPr>
            <p:nvPr/>
          </p:nvSpPr>
          <p:spPr bwMode="auto">
            <a:xfrm>
              <a:off x="16080" y="5760"/>
              <a:ext cx="3360" cy="2576"/>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8618" name="Text Box 4"/>
            <p:cNvSpPr txBox="1">
              <a:spLocks noChangeArrowheads="1"/>
            </p:cNvSpPr>
            <p:nvPr/>
          </p:nvSpPr>
          <p:spPr bwMode="auto">
            <a:xfrm>
              <a:off x="18643" y="5792"/>
              <a:ext cx="780" cy="1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t>olivine  </a:t>
              </a:r>
            </a:p>
            <a:p>
              <a:pPr algn="ctr"/>
              <a:r>
                <a:rPr lang="en-US" sz="1400"/>
                <a:t>(Mg</a:t>
              </a:r>
              <a:r>
                <a:rPr lang="en-US" sz="1400" baseline="-25000"/>
                <a:t>2</a:t>
              </a:r>
              <a:r>
                <a:rPr lang="en-US" sz="1400"/>
                <a:t>SiO</a:t>
              </a:r>
              <a:r>
                <a:rPr lang="en-US" sz="1400" baseline="-25000"/>
                <a:t>4</a:t>
              </a:r>
              <a:r>
                <a:rPr lang="en-US" sz="1400"/>
                <a:t>)</a:t>
              </a:r>
              <a:r>
                <a:rPr lang="en-US" sz="1800"/>
                <a:t> </a:t>
              </a:r>
            </a:p>
            <a:p>
              <a:pPr algn="ctr"/>
              <a:r>
                <a:rPr lang="en-US" sz="1800"/>
                <a:t>+ 2 CO</a:t>
              </a:r>
              <a:r>
                <a:rPr lang="en-US" sz="1800" baseline="-25000"/>
                <a:t>2</a:t>
              </a:r>
              <a:endParaRPr lang="en-US" sz="1800"/>
            </a:p>
            <a:p>
              <a:pPr algn="ctr"/>
              <a:r>
                <a:rPr lang="en-US" sz="1800">
                  <a:sym typeface="Symbol" charset="0"/>
                </a:rPr>
                <a:t></a:t>
              </a:r>
              <a:endParaRPr lang="en-US" sz="1800"/>
            </a:p>
            <a:p>
              <a:pPr algn="ctr"/>
              <a:r>
                <a:rPr lang="en-US" sz="1800"/>
                <a:t>magnesite</a:t>
              </a:r>
            </a:p>
            <a:p>
              <a:pPr algn="ctr"/>
              <a:r>
                <a:rPr lang="en-US" sz="1400"/>
                <a:t>(2MgCO</a:t>
              </a:r>
              <a:r>
                <a:rPr lang="en-US" sz="1400" baseline="-25000"/>
                <a:t>3</a:t>
              </a:r>
              <a:r>
                <a:rPr lang="en-US" sz="1400"/>
                <a:t>)</a:t>
              </a:r>
              <a:endParaRPr lang="en-US" sz="1800"/>
            </a:p>
            <a:p>
              <a:pPr algn="ctr"/>
              <a:r>
                <a:rPr lang="en-US" sz="1800"/>
                <a:t>+ SiO</a:t>
              </a:r>
              <a:r>
                <a:rPr lang="en-US" sz="1800" baseline="-25000"/>
                <a:t>2</a:t>
              </a:r>
              <a:endParaRPr lang="en-US" sz="1800"/>
            </a:p>
          </p:txBody>
        </p:sp>
        <p:pic>
          <p:nvPicPr>
            <p:cNvPr id="68619" name="Picture 5" descr="Free Energy surface carbonation xls ai"/>
            <p:cNvPicPr>
              <a:picLocks noChangeAspect="1" noChangeArrowheads="1"/>
            </p:cNvPicPr>
            <p:nvPr/>
          </p:nvPicPr>
          <p:blipFill>
            <a:blip r:embed="rId4">
              <a:extLst>
                <a:ext uri="{28A0092B-C50C-407E-A947-70E740481C1C}">
                  <a14:useLocalDpi xmlns:a14="http://schemas.microsoft.com/office/drawing/2010/main" val="0"/>
                </a:ext>
              </a:extLst>
            </a:blip>
            <a:srcRect l="21970" t="12364" r="22728" b="10785"/>
            <a:stretch>
              <a:fillRect/>
            </a:stretch>
          </p:blipFill>
          <p:spPr bwMode="auto">
            <a:xfrm>
              <a:off x="16280" y="5784"/>
              <a:ext cx="2152" cy="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0" name="Text Box 6"/>
            <p:cNvSpPr txBox="1">
              <a:spLocks noChangeArrowheads="1"/>
            </p:cNvSpPr>
            <p:nvPr/>
          </p:nvSpPr>
          <p:spPr bwMode="auto">
            <a:xfrm rot="-3677748">
              <a:off x="17733" y="7515"/>
              <a:ext cx="1134"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temperature, °C</a:t>
              </a:r>
            </a:p>
          </p:txBody>
        </p:sp>
        <p:sp>
          <p:nvSpPr>
            <p:cNvPr id="68621" name="Text Box 7"/>
            <p:cNvSpPr txBox="1">
              <a:spLocks noChangeArrowheads="1"/>
            </p:cNvSpPr>
            <p:nvPr/>
          </p:nvSpPr>
          <p:spPr bwMode="auto">
            <a:xfrm rot="-5400000">
              <a:off x="15521" y="6726"/>
              <a:ext cx="1340"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t>free energy, kJ/mol</a:t>
              </a:r>
            </a:p>
          </p:txBody>
        </p:sp>
        <p:sp>
          <p:nvSpPr>
            <p:cNvPr id="68622" name="Text Box 8"/>
            <p:cNvSpPr txBox="1">
              <a:spLocks noChangeArrowheads="1"/>
            </p:cNvSpPr>
            <p:nvPr/>
          </p:nvSpPr>
          <p:spPr bwMode="auto">
            <a:xfrm rot="538359">
              <a:off x="16686" y="8001"/>
              <a:ext cx="766"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latin typeface="ヒラギノ角ゴ ProN W3" charset="0"/>
                </a:rPr>
                <a:t>P</a:t>
              </a:r>
              <a:r>
                <a:rPr lang="en-US" sz="1800" baseline="-25000">
                  <a:latin typeface="ヒラギノ角ゴ ProN W3" charset="0"/>
                </a:rPr>
                <a:t>CO2</a:t>
              </a:r>
              <a:r>
                <a:rPr lang="en-US" sz="1800">
                  <a:latin typeface="ヒラギノ角ゴ ProN W3" charset="0"/>
                </a:rPr>
                <a:t>, M Pa</a:t>
              </a:r>
              <a:endParaRPr lang="en-US" sz="1800"/>
            </a:p>
          </p:txBody>
        </p:sp>
        <p:sp>
          <p:nvSpPr>
            <p:cNvPr id="68623" name="Freeform 9"/>
            <p:cNvSpPr>
              <a:spLocks/>
            </p:cNvSpPr>
            <p:nvPr/>
          </p:nvSpPr>
          <p:spPr bwMode="auto">
            <a:xfrm>
              <a:off x="17481" y="5880"/>
              <a:ext cx="602" cy="256"/>
            </a:xfrm>
            <a:custGeom>
              <a:avLst/>
              <a:gdLst>
                <a:gd name="T0" fmla="*/ 0 w 980"/>
                <a:gd name="T1" fmla="*/ 0 h 396"/>
                <a:gd name="T2" fmla="*/ 23 w 980"/>
                <a:gd name="T3" fmla="*/ 6 h 396"/>
                <a:gd name="T4" fmla="*/ 47 w 980"/>
                <a:gd name="T5" fmla="*/ 16 h 396"/>
                <a:gd name="T6" fmla="*/ 52 w 980"/>
                <a:gd name="T7" fmla="*/ 29 h 3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0" h="396">
                  <a:moveTo>
                    <a:pt x="0" y="0"/>
                  </a:moveTo>
                  <a:cubicBezTo>
                    <a:pt x="72" y="12"/>
                    <a:pt x="288" y="39"/>
                    <a:pt x="432" y="76"/>
                  </a:cubicBezTo>
                  <a:cubicBezTo>
                    <a:pt x="576" y="113"/>
                    <a:pt x="773" y="167"/>
                    <a:pt x="864" y="220"/>
                  </a:cubicBezTo>
                  <a:cubicBezTo>
                    <a:pt x="955" y="273"/>
                    <a:pt x="956" y="359"/>
                    <a:pt x="980" y="396"/>
                  </a:cubicBezTo>
                </a:path>
              </a:pathLst>
            </a:custGeom>
            <a:noFill/>
            <a:ln w="57150"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68615" name="TextBox 1"/>
          <p:cNvSpPr txBox="1">
            <a:spLocks noChangeArrowheads="1"/>
          </p:cNvSpPr>
          <p:nvPr/>
        </p:nvSpPr>
        <p:spPr bwMode="auto">
          <a:xfrm>
            <a:off x="5571797" y="533400"/>
            <a:ext cx="3081994"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dirty="0"/>
              <a:t>olivine carbonation</a:t>
            </a:r>
          </a:p>
          <a:p>
            <a:pPr algn="ctr"/>
            <a:r>
              <a:rPr lang="en-US" dirty="0"/>
              <a:t>stress </a:t>
            </a:r>
            <a:r>
              <a:rPr lang="en-US" dirty="0" smtClean="0"/>
              <a:t>&gt; </a:t>
            </a:r>
            <a:r>
              <a:rPr lang="en-US" dirty="0"/>
              <a:t>1 </a:t>
            </a:r>
            <a:r>
              <a:rPr lang="en-US" dirty="0" err="1"/>
              <a:t>GPa</a:t>
            </a:r>
            <a:r>
              <a:rPr lang="en-US" dirty="0"/>
              <a:t> for </a:t>
            </a:r>
          </a:p>
          <a:p>
            <a:pPr algn="ctr"/>
            <a:r>
              <a:rPr lang="en-US" dirty="0"/>
              <a:t>200°C, P</a:t>
            </a:r>
            <a:r>
              <a:rPr lang="en-US" baseline="-25000" dirty="0"/>
              <a:t>CO2</a:t>
            </a:r>
            <a:r>
              <a:rPr lang="en-US" dirty="0"/>
              <a:t> </a:t>
            </a:r>
            <a:r>
              <a:rPr lang="en-US" dirty="0" smtClean="0"/>
              <a:t>&gt; 5 </a:t>
            </a:r>
            <a:r>
              <a:rPr lang="en-US" dirty="0" err="1" smtClean="0"/>
              <a:t>MPa</a:t>
            </a:r>
            <a:endParaRPr lang="en-US" dirty="0"/>
          </a:p>
        </p:txBody>
      </p:sp>
      <p:sp>
        <p:nvSpPr>
          <p:cNvPr id="21" name="Rectangle 20"/>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307430817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2225" y="152400"/>
            <a:ext cx="4665663"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0658" name="Text Box 3"/>
          <p:cNvSpPr txBox="1">
            <a:spLocks noChangeArrowheads="1"/>
          </p:cNvSpPr>
          <p:nvPr/>
        </p:nvSpPr>
        <p:spPr bwMode="auto">
          <a:xfrm>
            <a:off x="8135938" y="3141663"/>
            <a:ext cx="853281"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smtClean="0">
                <a:solidFill>
                  <a:srgbClr val="FF0000"/>
                </a:solidFill>
              </a:rPr>
              <a:t>6.8 </a:t>
            </a:r>
            <a:r>
              <a:rPr lang="en-US" sz="1400" dirty="0" err="1" smtClean="0">
                <a:solidFill>
                  <a:srgbClr val="FF0000"/>
                </a:solidFill>
              </a:rPr>
              <a:t>MPa</a:t>
            </a:r>
            <a:endParaRPr lang="en-US" sz="1400" dirty="0">
              <a:solidFill>
                <a:srgbClr val="FF0000"/>
              </a:solidFill>
            </a:endParaRPr>
          </a:p>
        </p:txBody>
      </p:sp>
      <p:sp>
        <p:nvSpPr>
          <p:cNvPr id="70659" name="Text Box 4"/>
          <p:cNvSpPr txBox="1">
            <a:spLocks noChangeArrowheads="1"/>
          </p:cNvSpPr>
          <p:nvPr/>
        </p:nvSpPr>
        <p:spPr bwMode="auto">
          <a:xfrm>
            <a:off x="8191500" y="5453063"/>
            <a:ext cx="8034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smtClean="0">
                <a:solidFill>
                  <a:srgbClr val="FF0000"/>
                </a:solidFill>
              </a:rPr>
              <a:t>68 </a:t>
            </a:r>
            <a:r>
              <a:rPr lang="en-US" sz="1400" dirty="0" err="1" smtClean="0">
                <a:solidFill>
                  <a:srgbClr val="FF0000"/>
                </a:solidFill>
              </a:rPr>
              <a:t>MPa</a:t>
            </a:r>
            <a:endParaRPr lang="en-US" sz="1400" dirty="0">
              <a:solidFill>
                <a:srgbClr val="FF0000"/>
              </a:solidFill>
            </a:endParaRPr>
          </a:p>
        </p:txBody>
      </p:sp>
      <p:sp>
        <p:nvSpPr>
          <p:cNvPr id="70660" name="Text Box 5"/>
          <p:cNvSpPr txBox="1">
            <a:spLocks noChangeArrowheads="1"/>
          </p:cNvSpPr>
          <p:nvPr/>
        </p:nvSpPr>
        <p:spPr bwMode="auto">
          <a:xfrm>
            <a:off x="4724400" y="6400800"/>
            <a:ext cx="320833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v kerogen/water, D density kerogen/oil</a:t>
            </a:r>
          </a:p>
        </p:txBody>
      </p:sp>
      <p:pic>
        <p:nvPicPr>
          <p:cNvPr id="708614" name="Picture 6"/>
          <p:cNvPicPr>
            <a:picLocks noChangeAspect="1" noChangeArrowheads="1"/>
          </p:cNvPicPr>
          <p:nvPr/>
        </p:nvPicPr>
        <p:blipFill>
          <a:blip r:embed="rId4">
            <a:extLst>
              <a:ext uri="{28A0092B-C50C-407E-A947-70E740481C1C}">
                <a14:useLocalDpi xmlns:a14="http://schemas.microsoft.com/office/drawing/2010/main" val="0"/>
              </a:ext>
            </a:extLst>
          </a:blip>
          <a:srcRect l="1581" t="1631" r="1581" b="4195"/>
          <a:stretch>
            <a:fillRect/>
          </a:stretch>
        </p:blipFill>
        <p:spPr bwMode="auto">
          <a:xfrm>
            <a:off x="6029325" y="914400"/>
            <a:ext cx="2581275" cy="1892300"/>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08615" name="Picture 7"/>
          <p:cNvPicPr>
            <a:picLocks noChangeAspect="1" noChangeArrowheads="1"/>
          </p:cNvPicPr>
          <p:nvPr/>
        </p:nvPicPr>
        <p:blipFill>
          <a:blip r:embed="rId5">
            <a:extLst>
              <a:ext uri="{28A0092B-C50C-407E-A947-70E740481C1C}">
                <a14:useLocalDpi xmlns:a14="http://schemas.microsoft.com/office/drawing/2010/main" val="0"/>
              </a:ext>
            </a:extLst>
          </a:blip>
          <a:srcRect l="1042" t="2396" r="1407" b="890"/>
          <a:stretch>
            <a:fillRect/>
          </a:stretch>
        </p:blipFill>
        <p:spPr bwMode="auto">
          <a:xfrm>
            <a:off x="228600" y="3505200"/>
            <a:ext cx="3352800" cy="2528888"/>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0861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228600"/>
            <a:ext cx="3352800" cy="3095625"/>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0664" name="Text Box 9"/>
          <p:cNvSpPr txBox="1">
            <a:spLocks noChangeArrowheads="1"/>
          </p:cNvSpPr>
          <p:nvPr/>
        </p:nvSpPr>
        <p:spPr bwMode="auto">
          <a:xfrm>
            <a:off x="60325" y="6503988"/>
            <a:ext cx="3451225"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latin typeface="Times New Roman" charset="0"/>
              </a:rPr>
              <a:t>Berg &amp; Gangi AAPG 99, Lash &amp; Engelder AAPG 05</a:t>
            </a:r>
          </a:p>
        </p:txBody>
      </p:sp>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32238329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6379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766763"/>
            <a:ext cx="5414963" cy="51768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3730" name="Text Box 3"/>
          <p:cNvSpPr txBox="1">
            <a:spLocks noChangeArrowheads="1"/>
          </p:cNvSpPr>
          <p:nvPr/>
        </p:nvSpPr>
        <p:spPr bwMode="auto">
          <a:xfrm>
            <a:off x="4022725" y="6067425"/>
            <a:ext cx="15398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14C </a:t>
            </a:r>
            <a:r>
              <a:rPr lang="ja-JP" altLang="en-US"/>
              <a:t>“</a:t>
            </a:r>
            <a:r>
              <a:rPr lang="en-US" altLang="ja-JP"/>
              <a:t>age</a:t>
            </a:r>
            <a:r>
              <a:rPr lang="ja-JP" altLang="en-US"/>
              <a:t>”</a:t>
            </a:r>
            <a:endParaRPr lang="en-US"/>
          </a:p>
        </p:txBody>
      </p:sp>
      <p:sp>
        <p:nvSpPr>
          <p:cNvPr id="73731" name="Text Box 4"/>
          <p:cNvSpPr txBox="1">
            <a:spLocks noChangeArrowheads="1"/>
          </p:cNvSpPr>
          <p:nvPr/>
        </p:nvSpPr>
        <p:spPr bwMode="auto">
          <a:xfrm rot="-5400000">
            <a:off x="21431" y="3021807"/>
            <a:ext cx="2776537"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number of samples</a:t>
            </a:r>
          </a:p>
        </p:txBody>
      </p:sp>
      <p:sp>
        <p:nvSpPr>
          <p:cNvPr id="73732" name="Text Box 5"/>
          <p:cNvSpPr txBox="1">
            <a:spLocks noChangeArrowheads="1"/>
          </p:cNvSpPr>
          <p:nvPr/>
        </p:nvSpPr>
        <p:spPr bwMode="auto">
          <a:xfrm>
            <a:off x="5029200" y="1219200"/>
            <a:ext cx="1573213"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0000"/>
                </a:solidFill>
              </a:rPr>
              <a:t>veins</a:t>
            </a:r>
            <a:endParaRPr lang="en-US"/>
          </a:p>
          <a:p>
            <a:r>
              <a:rPr lang="en-US" b="1">
                <a:solidFill>
                  <a:srgbClr val="0000FF"/>
                </a:solidFill>
              </a:rPr>
              <a:t>travertine</a:t>
            </a:r>
            <a:endParaRPr lang="en-US"/>
          </a:p>
        </p:txBody>
      </p:sp>
      <p:sp>
        <p:nvSpPr>
          <p:cNvPr id="73733" name="Text Box 6"/>
          <p:cNvSpPr txBox="1">
            <a:spLocks noChangeArrowheads="1"/>
          </p:cNvSpPr>
          <p:nvPr/>
        </p:nvSpPr>
        <p:spPr bwMode="auto">
          <a:xfrm>
            <a:off x="1285875" y="304800"/>
            <a:ext cx="657066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Clark &amp; Fontes, plus our 2007 &amp; 2008 samples </a:t>
            </a:r>
          </a:p>
        </p:txBody>
      </p:sp>
      <p:sp>
        <p:nvSpPr>
          <p:cNvPr id="73734" name="Text Box 7"/>
          <p:cNvSpPr txBox="1">
            <a:spLocks noChangeArrowheads="1"/>
          </p:cNvSpPr>
          <p:nvPr/>
        </p:nvSpPr>
        <p:spPr bwMode="auto">
          <a:xfrm>
            <a:off x="7662863" y="2252663"/>
            <a:ext cx="95885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solidFill>
                  <a:srgbClr val="FF0000"/>
                </a:solidFill>
              </a:rPr>
              <a:t>plus 2 </a:t>
            </a:r>
          </a:p>
          <a:p>
            <a:pPr algn="ctr"/>
            <a:r>
              <a:rPr lang="en-US" sz="1800">
                <a:solidFill>
                  <a:srgbClr val="FF0000"/>
                </a:solidFill>
              </a:rPr>
              <a:t>that are</a:t>
            </a:r>
          </a:p>
          <a:p>
            <a:pPr algn="ctr"/>
            <a:r>
              <a:rPr lang="en-US" sz="1800">
                <a:solidFill>
                  <a:srgbClr val="FF0000"/>
                </a:solidFill>
              </a:rPr>
              <a:t>too old </a:t>
            </a:r>
          </a:p>
          <a:p>
            <a:pPr algn="ctr"/>
            <a:r>
              <a:rPr lang="en-US" sz="1800">
                <a:solidFill>
                  <a:srgbClr val="FF0000"/>
                </a:solidFill>
              </a:rPr>
              <a:t>to date</a:t>
            </a:r>
          </a:p>
        </p:txBody>
      </p:sp>
      <p:pic>
        <p:nvPicPr>
          <p:cNvPr id="73735" name="Picture 3" descr="new LDEO logo_art.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73737" name="Text Box 9"/>
          <p:cNvSpPr txBox="1">
            <a:spLocks noChangeArrowheads="1"/>
          </p:cNvSpPr>
          <p:nvPr/>
        </p:nvSpPr>
        <p:spPr bwMode="auto">
          <a:xfrm>
            <a:off x="0" y="64770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a:latin typeface="Times New Roman" charset="0"/>
              </a:rPr>
              <a:t>Kelemen &amp; Matter, 2008; Kelemen et al., 2011</a:t>
            </a:r>
          </a:p>
        </p:txBody>
      </p:sp>
    </p:spTree>
    <p:extLst>
      <p:ext uri="{BB962C8B-B14F-4D97-AF65-F5344CB8AC3E}">
        <p14:creationId xmlns:p14="http://schemas.microsoft.com/office/powerpoint/2010/main" val="152802450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176131" name="Text Box 9"/>
          <p:cNvSpPr txBox="1">
            <a:spLocks noChangeArrowheads="1"/>
          </p:cNvSpPr>
          <p:nvPr/>
        </p:nvSpPr>
        <p:spPr bwMode="auto">
          <a:xfrm>
            <a:off x="0" y="6415088"/>
            <a:ext cx="510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latin typeface="Times New Roman" charset="0"/>
              </a:rPr>
              <a:t>Total Fantasy, 2010</a:t>
            </a:r>
          </a:p>
        </p:txBody>
      </p:sp>
      <p:pic>
        <p:nvPicPr>
          <p:cNvPr id="6993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 y="228600"/>
            <a:ext cx="5732463" cy="5791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76133" name="Picture 6" descr="Ch_06_Figure_38"/>
          <p:cNvPicPr>
            <a:picLocks noChangeAspect="1" noChangeArrowheads="1"/>
          </p:cNvPicPr>
          <p:nvPr/>
        </p:nvPicPr>
        <p:blipFill>
          <a:blip r:embed="rId5">
            <a:extLst>
              <a:ext uri="{28A0092B-C50C-407E-A947-70E740481C1C}">
                <a14:useLocalDpi xmlns:a14="http://schemas.microsoft.com/office/drawing/2010/main" val="0"/>
              </a:ext>
            </a:extLst>
          </a:blip>
          <a:srcRect b="5972"/>
          <a:stretch>
            <a:fillRect/>
          </a:stretch>
        </p:blipFill>
        <p:spPr bwMode="auto">
          <a:xfrm>
            <a:off x="5916613" y="228600"/>
            <a:ext cx="3087687" cy="5786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88562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733800"/>
            <a:ext cx="6817241" cy="2431435"/>
          </a:xfrm>
          <a:prstGeom prst="rect">
            <a:avLst/>
          </a:prstGeom>
          <a:noFill/>
        </p:spPr>
        <p:txBody>
          <a:bodyPr wrap="none" rtlCol="0">
            <a:spAutoFit/>
          </a:bodyPr>
          <a:lstStyle/>
          <a:p>
            <a:r>
              <a:rPr lang="en-US" sz="2400" dirty="0" smtClean="0">
                <a:solidFill>
                  <a:srgbClr val="000000"/>
                </a:solidFill>
              </a:rPr>
              <a:t>30 </a:t>
            </a:r>
            <a:r>
              <a:rPr lang="en-US" sz="2400" dirty="0" err="1" smtClean="0">
                <a:solidFill>
                  <a:srgbClr val="000000"/>
                </a:solidFill>
              </a:rPr>
              <a:t>wt</a:t>
            </a:r>
            <a:r>
              <a:rPr lang="en-US" sz="2400" dirty="0" smtClean="0">
                <a:solidFill>
                  <a:srgbClr val="000000"/>
                </a:solidFill>
              </a:rPr>
              <a:t>% CO2, 8 </a:t>
            </a:r>
            <a:r>
              <a:rPr lang="en-US" sz="2400" dirty="0" err="1" smtClean="0">
                <a:solidFill>
                  <a:srgbClr val="000000"/>
                </a:solidFill>
              </a:rPr>
              <a:t>wt</a:t>
            </a:r>
            <a:r>
              <a:rPr lang="en-US" sz="2400" dirty="0" smtClean="0">
                <a:solidFill>
                  <a:srgbClr val="000000"/>
                </a:solidFill>
              </a:rPr>
              <a:t>% carbon</a:t>
            </a:r>
          </a:p>
          <a:p>
            <a:r>
              <a:rPr lang="en-US" sz="2400" dirty="0" smtClean="0">
                <a:solidFill>
                  <a:srgbClr val="000000"/>
                </a:solidFill>
              </a:rPr>
              <a:t>100 m x 2 km formation carbonated horizon</a:t>
            </a:r>
          </a:p>
          <a:p>
            <a:r>
              <a:rPr lang="en-US" sz="2400" dirty="0">
                <a:solidFill>
                  <a:srgbClr val="000000"/>
                </a:solidFill>
              </a:rPr>
              <a:t>5</a:t>
            </a:r>
            <a:r>
              <a:rPr lang="en-US" sz="2400" dirty="0" smtClean="0">
                <a:solidFill>
                  <a:srgbClr val="000000"/>
                </a:solidFill>
              </a:rPr>
              <a:t>0 </a:t>
            </a:r>
            <a:r>
              <a:rPr lang="en-US" sz="2400" dirty="0" err="1" smtClean="0">
                <a:solidFill>
                  <a:srgbClr val="000000"/>
                </a:solidFill>
              </a:rPr>
              <a:t>Myr</a:t>
            </a:r>
            <a:r>
              <a:rPr lang="en-US" sz="2400" dirty="0" smtClean="0">
                <a:solidFill>
                  <a:srgbClr val="000000"/>
                </a:solidFill>
              </a:rPr>
              <a:t> lifetime of </a:t>
            </a:r>
            <a:r>
              <a:rPr lang="en-US" sz="2400" dirty="0" err="1" smtClean="0">
                <a:solidFill>
                  <a:srgbClr val="000000"/>
                </a:solidFill>
              </a:rPr>
              <a:t>subduction</a:t>
            </a:r>
            <a:r>
              <a:rPr lang="en-US" sz="2400" dirty="0" smtClean="0">
                <a:solidFill>
                  <a:srgbClr val="000000"/>
                </a:solidFill>
              </a:rPr>
              <a:t> system</a:t>
            </a:r>
          </a:p>
          <a:p>
            <a:r>
              <a:rPr lang="en-US" sz="2400" dirty="0" smtClean="0">
                <a:solidFill>
                  <a:srgbClr val="000000"/>
                </a:solidFill>
              </a:rPr>
              <a:t>0.05 10</a:t>
            </a:r>
            <a:r>
              <a:rPr lang="en-US" sz="2400" baseline="30000" dirty="0" smtClean="0">
                <a:solidFill>
                  <a:srgbClr val="000000"/>
                </a:solidFill>
              </a:rPr>
              <a:t>9</a:t>
            </a:r>
            <a:r>
              <a:rPr lang="en-US" sz="2400" dirty="0" smtClean="0">
                <a:solidFill>
                  <a:srgbClr val="000000"/>
                </a:solidFill>
              </a:rPr>
              <a:t> kg C/m, 50,000 km of </a:t>
            </a:r>
            <a:r>
              <a:rPr lang="en-US" sz="2400" dirty="0" err="1" smtClean="0">
                <a:solidFill>
                  <a:srgbClr val="000000"/>
                </a:solidFill>
              </a:rPr>
              <a:t>subduction</a:t>
            </a:r>
            <a:r>
              <a:rPr lang="en-US" sz="2400" dirty="0" smtClean="0">
                <a:solidFill>
                  <a:srgbClr val="000000"/>
                </a:solidFill>
              </a:rPr>
              <a:t> zones</a:t>
            </a:r>
          </a:p>
          <a:p>
            <a:r>
              <a:rPr lang="en-US" sz="2400" dirty="0" smtClean="0">
                <a:solidFill>
                  <a:srgbClr val="000000"/>
                </a:solidFill>
              </a:rPr>
              <a:t>3 10</a:t>
            </a:r>
            <a:r>
              <a:rPr lang="en-US" sz="2400" baseline="30000" dirty="0" smtClean="0">
                <a:solidFill>
                  <a:srgbClr val="000000"/>
                </a:solidFill>
              </a:rPr>
              <a:t>16</a:t>
            </a:r>
            <a:r>
              <a:rPr lang="en-US" sz="2400" dirty="0" smtClean="0">
                <a:solidFill>
                  <a:srgbClr val="000000"/>
                </a:solidFill>
              </a:rPr>
              <a:t> kg C</a:t>
            </a:r>
            <a:endParaRPr lang="en-US" sz="2400" dirty="0">
              <a:solidFill>
                <a:srgbClr val="000000"/>
              </a:solidFill>
            </a:endParaRPr>
          </a:p>
          <a:p>
            <a:r>
              <a:rPr lang="en-US" sz="3200" b="1" dirty="0" smtClean="0">
                <a:solidFill>
                  <a:srgbClr val="000000"/>
                </a:solidFill>
              </a:rPr>
              <a:t>					0.05 Mt C/</a:t>
            </a:r>
            <a:r>
              <a:rPr lang="en-US" sz="3200" b="1" dirty="0" err="1" smtClean="0">
                <a:solidFill>
                  <a:srgbClr val="000000"/>
                </a:solidFill>
              </a:rPr>
              <a:t>yr</a:t>
            </a:r>
            <a:endParaRPr lang="en-US" sz="3200" b="1" baseline="30000" dirty="0">
              <a:solidFill>
                <a:srgbClr val="00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l="2917" r="1111"/>
          <a:stretch>
            <a:fillRect/>
          </a:stretch>
        </p:blipFill>
        <p:spPr bwMode="auto">
          <a:xfrm>
            <a:off x="228600" y="152400"/>
            <a:ext cx="8775700" cy="3265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8"/>
          <p:cNvSpPr>
            <a:spLocks/>
          </p:cNvSpPr>
          <p:nvPr/>
        </p:nvSpPr>
        <p:spPr bwMode="auto">
          <a:xfrm>
            <a:off x="711200" y="1522082"/>
            <a:ext cx="4635500" cy="1104824"/>
          </a:xfrm>
          <a:custGeom>
            <a:avLst/>
            <a:gdLst>
              <a:gd name="T0" fmla="*/ 0 w 4635500"/>
              <a:gd name="T1" fmla="*/ 546100 h 1104900"/>
              <a:gd name="T2" fmla="*/ 495300 w 4635500"/>
              <a:gd name="T3" fmla="*/ 469900 h 1104900"/>
              <a:gd name="T4" fmla="*/ 1104900 w 4635500"/>
              <a:gd name="T5" fmla="*/ 393700 h 1104900"/>
              <a:gd name="T6" fmla="*/ 1790700 w 4635500"/>
              <a:gd name="T7" fmla="*/ 292100 h 1104900"/>
              <a:gd name="T8" fmla="*/ 2298700 w 4635500"/>
              <a:gd name="T9" fmla="*/ 254000 h 1104900"/>
              <a:gd name="T10" fmla="*/ 2590800 w 4635500"/>
              <a:gd name="T11" fmla="*/ 190500 h 1104900"/>
              <a:gd name="T12" fmla="*/ 2794000 w 4635500"/>
              <a:gd name="T13" fmla="*/ 165100 h 1104900"/>
              <a:gd name="T14" fmla="*/ 3048000 w 4635500"/>
              <a:gd name="T15" fmla="*/ 88900 h 1104900"/>
              <a:gd name="T16" fmla="*/ 3263900 w 4635500"/>
              <a:gd name="T17" fmla="*/ 50800 h 1104900"/>
              <a:gd name="T18" fmla="*/ 3467100 w 4635500"/>
              <a:gd name="T19" fmla="*/ 50800 h 1104900"/>
              <a:gd name="T20" fmla="*/ 3733800 w 4635500"/>
              <a:gd name="T21" fmla="*/ 38100 h 1104900"/>
              <a:gd name="T22" fmla="*/ 3987800 w 4635500"/>
              <a:gd name="T23" fmla="*/ 38100 h 1104900"/>
              <a:gd name="T24" fmla="*/ 4229100 w 4635500"/>
              <a:gd name="T25" fmla="*/ 25400 h 1104900"/>
              <a:gd name="T26" fmla="*/ 4419600 w 4635500"/>
              <a:gd name="T27" fmla="*/ 0 h 1104900"/>
              <a:gd name="T28" fmla="*/ 4635500 w 4635500"/>
              <a:gd name="T29" fmla="*/ 0 h 1104900"/>
              <a:gd name="T30" fmla="*/ 4394200 w 4635500"/>
              <a:gd name="T31" fmla="*/ 63500 h 1104900"/>
              <a:gd name="T32" fmla="*/ 4140200 w 4635500"/>
              <a:gd name="T33" fmla="*/ 76200 h 1104900"/>
              <a:gd name="T34" fmla="*/ 3797300 w 4635500"/>
              <a:gd name="T35" fmla="*/ 76200 h 1104900"/>
              <a:gd name="T36" fmla="*/ 3479800 w 4635500"/>
              <a:gd name="T37" fmla="*/ 114300 h 1104900"/>
              <a:gd name="T38" fmla="*/ 3213100 w 4635500"/>
              <a:gd name="T39" fmla="*/ 139700 h 1104900"/>
              <a:gd name="T40" fmla="*/ 2768600 w 4635500"/>
              <a:gd name="T41" fmla="*/ 317500 h 1104900"/>
              <a:gd name="T42" fmla="*/ 2425700 w 4635500"/>
              <a:gd name="T43" fmla="*/ 469900 h 1104900"/>
              <a:gd name="T44" fmla="*/ 2209800 w 4635500"/>
              <a:gd name="T45" fmla="*/ 558800 h 1104900"/>
              <a:gd name="T46" fmla="*/ 596900 w 4635500"/>
              <a:gd name="T47" fmla="*/ 1003300 h 1104900"/>
              <a:gd name="T48" fmla="*/ 381000 w 4635500"/>
              <a:gd name="T49" fmla="*/ 1104900 h 1104900"/>
              <a:gd name="T50" fmla="*/ 482600 w 4635500"/>
              <a:gd name="T51" fmla="*/ 838200 h 1104900"/>
              <a:gd name="T52" fmla="*/ 292100 w 4635500"/>
              <a:gd name="T53" fmla="*/ 850900 h 1104900"/>
              <a:gd name="T54" fmla="*/ 330200 w 4635500"/>
              <a:gd name="T55" fmla="*/ 647700 h 1104900"/>
              <a:gd name="T56" fmla="*/ 0 w 4635500"/>
              <a:gd name="T57" fmla="*/ 546100 h 11049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635500" h="1104900">
                <a:moveTo>
                  <a:pt x="0" y="546100"/>
                </a:moveTo>
                <a:lnTo>
                  <a:pt x="495300" y="469900"/>
                </a:lnTo>
                <a:lnTo>
                  <a:pt x="1104900" y="393700"/>
                </a:lnTo>
                <a:lnTo>
                  <a:pt x="1790700" y="292100"/>
                </a:lnTo>
                <a:lnTo>
                  <a:pt x="2298700" y="254000"/>
                </a:lnTo>
                <a:lnTo>
                  <a:pt x="2590800" y="190500"/>
                </a:lnTo>
                <a:lnTo>
                  <a:pt x="2794000" y="165100"/>
                </a:lnTo>
                <a:lnTo>
                  <a:pt x="3048000" y="88900"/>
                </a:lnTo>
                <a:lnTo>
                  <a:pt x="3263900" y="50800"/>
                </a:lnTo>
                <a:lnTo>
                  <a:pt x="3467100" y="50800"/>
                </a:lnTo>
                <a:lnTo>
                  <a:pt x="3733800" y="38100"/>
                </a:lnTo>
                <a:lnTo>
                  <a:pt x="3987800" y="38100"/>
                </a:lnTo>
                <a:lnTo>
                  <a:pt x="4229100" y="25400"/>
                </a:lnTo>
                <a:lnTo>
                  <a:pt x="4419600" y="0"/>
                </a:lnTo>
                <a:lnTo>
                  <a:pt x="4635500" y="0"/>
                </a:lnTo>
                <a:lnTo>
                  <a:pt x="4394200" y="63500"/>
                </a:lnTo>
                <a:lnTo>
                  <a:pt x="4140200" y="76200"/>
                </a:lnTo>
                <a:lnTo>
                  <a:pt x="3797300" y="76200"/>
                </a:lnTo>
                <a:lnTo>
                  <a:pt x="3479800" y="114300"/>
                </a:lnTo>
                <a:lnTo>
                  <a:pt x="3213100" y="139700"/>
                </a:lnTo>
                <a:lnTo>
                  <a:pt x="2768600" y="317500"/>
                </a:lnTo>
                <a:lnTo>
                  <a:pt x="2425700" y="469900"/>
                </a:lnTo>
                <a:lnTo>
                  <a:pt x="2209800" y="558800"/>
                </a:lnTo>
                <a:lnTo>
                  <a:pt x="596900" y="1003300"/>
                </a:lnTo>
                <a:lnTo>
                  <a:pt x="381000" y="1104900"/>
                </a:lnTo>
                <a:lnTo>
                  <a:pt x="482600" y="838200"/>
                </a:lnTo>
                <a:lnTo>
                  <a:pt x="292100" y="850900"/>
                </a:lnTo>
                <a:lnTo>
                  <a:pt x="330200" y="647700"/>
                </a:lnTo>
                <a:lnTo>
                  <a:pt x="0" y="546100"/>
                </a:lnTo>
                <a:close/>
              </a:path>
            </a:pathLst>
          </a:custGeom>
          <a:solidFill>
            <a:srgbClr val="FF0000">
              <a:alpha val="50195"/>
            </a:srgbClr>
          </a:solidFill>
          <a:ln w="9525">
            <a:solidFill>
              <a:srgbClr val="000000"/>
            </a:solidFill>
            <a:round/>
            <a:headEnd/>
            <a:tailEnd/>
          </a:ln>
        </p:spPr>
        <p:txBody>
          <a:bodyPr/>
          <a:lstStyle/>
          <a:p>
            <a:endParaRPr lang="en-US"/>
          </a:p>
        </p:txBody>
      </p:sp>
      <p:sp>
        <p:nvSpPr>
          <p:cNvPr id="6" name="Rectangle 5"/>
          <p:cNvSpPr/>
          <p:nvPr/>
        </p:nvSpPr>
        <p:spPr>
          <a:xfrm>
            <a:off x="801687" y="1344376"/>
            <a:ext cx="647700" cy="1777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173287" y="1496776"/>
            <a:ext cx="571500" cy="1777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097087" y="963376"/>
            <a:ext cx="787400" cy="1777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748087" y="1255523"/>
            <a:ext cx="527050" cy="1777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arallelogram 9"/>
          <p:cNvSpPr/>
          <p:nvPr/>
        </p:nvSpPr>
        <p:spPr>
          <a:xfrm rot="662090">
            <a:off x="3562899" y="1984298"/>
            <a:ext cx="1136392" cy="336550"/>
          </a:xfrm>
          <a:prstGeom prst="parallelogram">
            <a:avLst>
              <a:gd name="adj" fmla="val 79349"/>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20388356">
            <a:off x="1248882" y="2506261"/>
            <a:ext cx="950500" cy="20988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332537" y="963376"/>
            <a:ext cx="1181100" cy="1777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450137" y="963376"/>
            <a:ext cx="438150" cy="152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650037" y="1445882"/>
            <a:ext cx="1352550" cy="179714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335712" y="1802452"/>
            <a:ext cx="438150" cy="131992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rot="20161472">
            <a:off x="3386719" y="1824959"/>
            <a:ext cx="489211" cy="1777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rot="20769125">
            <a:off x="3809783" y="1723615"/>
            <a:ext cx="193444" cy="1777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005262" y="1693532"/>
            <a:ext cx="527050" cy="1777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8551065" y="346483"/>
            <a:ext cx="319375" cy="30510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8"/>
          <p:cNvSpPr>
            <a:spLocks/>
          </p:cNvSpPr>
          <p:nvPr/>
        </p:nvSpPr>
        <p:spPr bwMode="auto">
          <a:xfrm>
            <a:off x="1087481" y="1530448"/>
            <a:ext cx="4254500" cy="1104824"/>
          </a:xfrm>
          <a:custGeom>
            <a:avLst/>
            <a:gdLst>
              <a:gd name="T0" fmla="*/ 0 w 4635500"/>
              <a:gd name="T1" fmla="*/ 546100 h 1104900"/>
              <a:gd name="T2" fmla="*/ 495300 w 4635500"/>
              <a:gd name="T3" fmla="*/ 469900 h 1104900"/>
              <a:gd name="T4" fmla="*/ 1104900 w 4635500"/>
              <a:gd name="T5" fmla="*/ 393700 h 1104900"/>
              <a:gd name="T6" fmla="*/ 1790700 w 4635500"/>
              <a:gd name="T7" fmla="*/ 292100 h 1104900"/>
              <a:gd name="T8" fmla="*/ 2298700 w 4635500"/>
              <a:gd name="T9" fmla="*/ 254000 h 1104900"/>
              <a:gd name="T10" fmla="*/ 2590800 w 4635500"/>
              <a:gd name="T11" fmla="*/ 190500 h 1104900"/>
              <a:gd name="T12" fmla="*/ 2794000 w 4635500"/>
              <a:gd name="T13" fmla="*/ 165100 h 1104900"/>
              <a:gd name="T14" fmla="*/ 3048000 w 4635500"/>
              <a:gd name="T15" fmla="*/ 88900 h 1104900"/>
              <a:gd name="T16" fmla="*/ 3263900 w 4635500"/>
              <a:gd name="T17" fmla="*/ 50800 h 1104900"/>
              <a:gd name="T18" fmla="*/ 3467100 w 4635500"/>
              <a:gd name="T19" fmla="*/ 50800 h 1104900"/>
              <a:gd name="T20" fmla="*/ 3733800 w 4635500"/>
              <a:gd name="T21" fmla="*/ 38100 h 1104900"/>
              <a:gd name="T22" fmla="*/ 3987800 w 4635500"/>
              <a:gd name="T23" fmla="*/ 38100 h 1104900"/>
              <a:gd name="T24" fmla="*/ 4229100 w 4635500"/>
              <a:gd name="T25" fmla="*/ 25400 h 1104900"/>
              <a:gd name="T26" fmla="*/ 4419600 w 4635500"/>
              <a:gd name="T27" fmla="*/ 0 h 1104900"/>
              <a:gd name="T28" fmla="*/ 4635500 w 4635500"/>
              <a:gd name="T29" fmla="*/ 0 h 1104900"/>
              <a:gd name="T30" fmla="*/ 4394200 w 4635500"/>
              <a:gd name="T31" fmla="*/ 63500 h 1104900"/>
              <a:gd name="T32" fmla="*/ 4140200 w 4635500"/>
              <a:gd name="T33" fmla="*/ 76200 h 1104900"/>
              <a:gd name="T34" fmla="*/ 3797300 w 4635500"/>
              <a:gd name="T35" fmla="*/ 76200 h 1104900"/>
              <a:gd name="T36" fmla="*/ 3479800 w 4635500"/>
              <a:gd name="T37" fmla="*/ 114300 h 1104900"/>
              <a:gd name="T38" fmla="*/ 3213100 w 4635500"/>
              <a:gd name="T39" fmla="*/ 139700 h 1104900"/>
              <a:gd name="T40" fmla="*/ 2768600 w 4635500"/>
              <a:gd name="T41" fmla="*/ 317500 h 1104900"/>
              <a:gd name="T42" fmla="*/ 2425700 w 4635500"/>
              <a:gd name="T43" fmla="*/ 469900 h 1104900"/>
              <a:gd name="T44" fmla="*/ 2209800 w 4635500"/>
              <a:gd name="T45" fmla="*/ 558800 h 1104900"/>
              <a:gd name="T46" fmla="*/ 596900 w 4635500"/>
              <a:gd name="T47" fmla="*/ 1003300 h 1104900"/>
              <a:gd name="T48" fmla="*/ 381000 w 4635500"/>
              <a:gd name="T49" fmla="*/ 1104900 h 1104900"/>
              <a:gd name="T50" fmla="*/ 482600 w 4635500"/>
              <a:gd name="T51" fmla="*/ 838200 h 1104900"/>
              <a:gd name="T52" fmla="*/ 292100 w 4635500"/>
              <a:gd name="T53" fmla="*/ 850900 h 1104900"/>
              <a:gd name="T54" fmla="*/ 330200 w 4635500"/>
              <a:gd name="T55" fmla="*/ 647700 h 1104900"/>
              <a:gd name="T56" fmla="*/ 0 w 4635500"/>
              <a:gd name="T57" fmla="*/ 546100 h 11049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connsiteX0" fmla="*/ 0 w 4635500"/>
              <a:gd name="connsiteY0" fmla="*/ 546100 h 1104900"/>
              <a:gd name="connsiteX1" fmla="*/ 495300 w 4635500"/>
              <a:gd name="connsiteY1" fmla="*/ 469900 h 1104900"/>
              <a:gd name="connsiteX2" fmla="*/ 1104900 w 4635500"/>
              <a:gd name="connsiteY2" fmla="*/ 393700 h 1104900"/>
              <a:gd name="connsiteX3" fmla="*/ 1790700 w 4635500"/>
              <a:gd name="connsiteY3" fmla="*/ 292100 h 1104900"/>
              <a:gd name="connsiteX4" fmla="*/ 2298700 w 4635500"/>
              <a:gd name="connsiteY4" fmla="*/ 254000 h 1104900"/>
              <a:gd name="connsiteX5" fmla="*/ 2603893 w 4635500"/>
              <a:gd name="connsiteY5" fmla="*/ 282164 h 1104900"/>
              <a:gd name="connsiteX6" fmla="*/ 2794000 w 4635500"/>
              <a:gd name="connsiteY6" fmla="*/ 165100 h 1104900"/>
              <a:gd name="connsiteX7" fmla="*/ 3048000 w 4635500"/>
              <a:gd name="connsiteY7" fmla="*/ 88900 h 1104900"/>
              <a:gd name="connsiteX8" fmla="*/ 3263900 w 4635500"/>
              <a:gd name="connsiteY8" fmla="*/ 50800 h 1104900"/>
              <a:gd name="connsiteX9" fmla="*/ 3467100 w 4635500"/>
              <a:gd name="connsiteY9" fmla="*/ 50800 h 1104900"/>
              <a:gd name="connsiteX10" fmla="*/ 3733800 w 4635500"/>
              <a:gd name="connsiteY10" fmla="*/ 38100 h 1104900"/>
              <a:gd name="connsiteX11" fmla="*/ 3987800 w 4635500"/>
              <a:gd name="connsiteY11" fmla="*/ 38100 h 1104900"/>
              <a:gd name="connsiteX12" fmla="*/ 4229100 w 4635500"/>
              <a:gd name="connsiteY12" fmla="*/ 25400 h 1104900"/>
              <a:gd name="connsiteX13" fmla="*/ 4419600 w 4635500"/>
              <a:gd name="connsiteY13" fmla="*/ 0 h 1104900"/>
              <a:gd name="connsiteX14" fmla="*/ 4635500 w 4635500"/>
              <a:gd name="connsiteY14" fmla="*/ 0 h 1104900"/>
              <a:gd name="connsiteX15" fmla="*/ 4394200 w 4635500"/>
              <a:gd name="connsiteY15" fmla="*/ 63500 h 1104900"/>
              <a:gd name="connsiteX16" fmla="*/ 4140200 w 4635500"/>
              <a:gd name="connsiteY16" fmla="*/ 76200 h 1104900"/>
              <a:gd name="connsiteX17" fmla="*/ 3797300 w 4635500"/>
              <a:gd name="connsiteY17" fmla="*/ 76200 h 1104900"/>
              <a:gd name="connsiteX18" fmla="*/ 3479800 w 4635500"/>
              <a:gd name="connsiteY18" fmla="*/ 114300 h 1104900"/>
              <a:gd name="connsiteX19" fmla="*/ 3213100 w 4635500"/>
              <a:gd name="connsiteY19" fmla="*/ 139700 h 1104900"/>
              <a:gd name="connsiteX20" fmla="*/ 2768600 w 4635500"/>
              <a:gd name="connsiteY20" fmla="*/ 317500 h 1104900"/>
              <a:gd name="connsiteX21" fmla="*/ 2425700 w 4635500"/>
              <a:gd name="connsiteY21" fmla="*/ 469900 h 1104900"/>
              <a:gd name="connsiteX22" fmla="*/ 2209800 w 4635500"/>
              <a:gd name="connsiteY22" fmla="*/ 558800 h 1104900"/>
              <a:gd name="connsiteX23" fmla="*/ 596900 w 4635500"/>
              <a:gd name="connsiteY23" fmla="*/ 1003300 h 1104900"/>
              <a:gd name="connsiteX24" fmla="*/ 381000 w 4635500"/>
              <a:gd name="connsiteY24" fmla="*/ 1104900 h 1104900"/>
              <a:gd name="connsiteX25" fmla="*/ 482600 w 4635500"/>
              <a:gd name="connsiteY25" fmla="*/ 838200 h 1104900"/>
              <a:gd name="connsiteX26" fmla="*/ 292100 w 4635500"/>
              <a:gd name="connsiteY26" fmla="*/ 850900 h 1104900"/>
              <a:gd name="connsiteX27" fmla="*/ 330200 w 4635500"/>
              <a:gd name="connsiteY27" fmla="*/ 647700 h 1104900"/>
              <a:gd name="connsiteX28" fmla="*/ 0 w 4635500"/>
              <a:gd name="connsiteY28" fmla="*/ 546100 h 1104900"/>
              <a:gd name="connsiteX0" fmla="*/ 0 w 4635500"/>
              <a:gd name="connsiteY0" fmla="*/ 546100 h 1104900"/>
              <a:gd name="connsiteX1" fmla="*/ 495300 w 4635500"/>
              <a:gd name="connsiteY1" fmla="*/ 469900 h 1104900"/>
              <a:gd name="connsiteX2" fmla="*/ 1104900 w 4635500"/>
              <a:gd name="connsiteY2" fmla="*/ 393700 h 1104900"/>
              <a:gd name="connsiteX3" fmla="*/ 1790700 w 4635500"/>
              <a:gd name="connsiteY3" fmla="*/ 292100 h 1104900"/>
              <a:gd name="connsiteX4" fmla="*/ 2311794 w 4635500"/>
              <a:gd name="connsiteY4" fmla="*/ 384949 h 1104900"/>
              <a:gd name="connsiteX5" fmla="*/ 2603893 w 4635500"/>
              <a:gd name="connsiteY5" fmla="*/ 282164 h 1104900"/>
              <a:gd name="connsiteX6" fmla="*/ 2794000 w 4635500"/>
              <a:gd name="connsiteY6" fmla="*/ 165100 h 1104900"/>
              <a:gd name="connsiteX7" fmla="*/ 3048000 w 4635500"/>
              <a:gd name="connsiteY7" fmla="*/ 88900 h 1104900"/>
              <a:gd name="connsiteX8" fmla="*/ 3263900 w 4635500"/>
              <a:gd name="connsiteY8" fmla="*/ 50800 h 1104900"/>
              <a:gd name="connsiteX9" fmla="*/ 3467100 w 4635500"/>
              <a:gd name="connsiteY9" fmla="*/ 50800 h 1104900"/>
              <a:gd name="connsiteX10" fmla="*/ 3733800 w 4635500"/>
              <a:gd name="connsiteY10" fmla="*/ 38100 h 1104900"/>
              <a:gd name="connsiteX11" fmla="*/ 3987800 w 4635500"/>
              <a:gd name="connsiteY11" fmla="*/ 38100 h 1104900"/>
              <a:gd name="connsiteX12" fmla="*/ 4229100 w 4635500"/>
              <a:gd name="connsiteY12" fmla="*/ 25400 h 1104900"/>
              <a:gd name="connsiteX13" fmla="*/ 4419600 w 4635500"/>
              <a:gd name="connsiteY13" fmla="*/ 0 h 1104900"/>
              <a:gd name="connsiteX14" fmla="*/ 4635500 w 4635500"/>
              <a:gd name="connsiteY14" fmla="*/ 0 h 1104900"/>
              <a:gd name="connsiteX15" fmla="*/ 4394200 w 4635500"/>
              <a:gd name="connsiteY15" fmla="*/ 63500 h 1104900"/>
              <a:gd name="connsiteX16" fmla="*/ 4140200 w 4635500"/>
              <a:gd name="connsiteY16" fmla="*/ 76200 h 1104900"/>
              <a:gd name="connsiteX17" fmla="*/ 3797300 w 4635500"/>
              <a:gd name="connsiteY17" fmla="*/ 76200 h 1104900"/>
              <a:gd name="connsiteX18" fmla="*/ 3479800 w 4635500"/>
              <a:gd name="connsiteY18" fmla="*/ 114300 h 1104900"/>
              <a:gd name="connsiteX19" fmla="*/ 3213100 w 4635500"/>
              <a:gd name="connsiteY19" fmla="*/ 139700 h 1104900"/>
              <a:gd name="connsiteX20" fmla="*/ 2768600 w 4635500"/>
              <a:gd name="connsiteY20" fmla="*/ 317500 h 1104900"/>
              <a:gd name="connsiteX21" fmla="*/ 2425700 w 4635500"/>
              <a:gd name="connsiteY21" fmla="*/ 469900 h 1104900"/>
              <a:gd name="connsiteX22" fmla="*/ 2209800 w 4635500"/>
              <a:gd name="connsiteY22" fmla="*/ 558800 h 1104900"/>
              <a:gd name="connsiteX23" fmla="*/ 596900 w 4635500"/>
              <a:gd name="connsiteY23" fmla="*/ 1003300 h 1104900"/>
              <a:gd name="connsiteX24" fmla="*/ 381000 w 4635500"/>
              <a:gd name="connsiteY24" fmla="*/ 1104900 h 1104900"/>
              <a:gd name="connsiteX25" fmla="*/ 482600 w 4635500"/>
              <a:gd name="connsiteY25" fmla="*/ 838200 h 1104900"/>
              <a:gd name="connsiteX26" fmla="*/ 292100 w 4635500"/>
              <a:gd name="connsiteY26" fmla="*/ 850900 h 1104900"/>
              <a:gd name="connsiteX27" fmla="*/ 330200 w 4635500"/>
              <a:gd name="connsiteY27" fmla="*/ 647700 h 1104900"/>
              <a:gd name="connsiteX28" fmla="*/ 0 w 4635500"/>
              <a:gd name="connsiteY28" fmla="*/ 546100 h 1104900"/>
              <a:gd name="connsiteX0" fmla="*/ 0 w 4635500"/>
              <a:gd name="connsiteY0" fmla="*/ 546100 h 1104900"/>
              <a:gd name="connsiteX1" fmla="*/ 495300 w 4635500"/>
              <a:gd name="connsiteY1" fmla="*/ 469900 h 1104900"/>
              <a:gd name="connsiteX2" fmla="*/ 1104900 w 4635500"/>
              <a:gd name="connsiteY2" fmla="*/ 393700 h 1104900"/>
              <a:gd name="connsiteX3" fmla="*/ 1882353 w 4635500"/>
              <a:gd name="connsiteY3" fmla="*/ 514714 h 1104900"/>
              <a:gd name="connsiteX4" fmla="*/ 2311794 w 4635500"/>
              <a:gd name="connsiteY4" fmla="*/ 384949 h 1104900"/>
              <a:gd name="connsiteX5" fmla="*/ 2603893 w 4635500"/>
              <a:gd name="connsiteY5" fmla="*/ 282164 h 1104900"/>
              <a:gd name="connsiteX6" fmla="*/ 2794000 w 4635500"/>
              <a:gd name="connsiteY6" fmla="*/ 165100 h 1104900"/>
              <a:gd name="connsiteX7" fmla="*/ 3048000 w 4635500"/>
              <a:gd name="connsiteY7" fmla="*/ 88900 h 1104900"/>
              <a:gd name="connsiteX8" fmla="*/ 3263900 w 4635500"/>
              <a:gd name="connsiteY8" fmla="*/ 50800 h 1104900"/>
              <a:gd name="connsiteX9" fmla="*/ 3467100 w 4635500"/>
              <a:gd name="connsiteY9" fmla="*/ 50800 h 1104900"/>
              <a:gd name="connsiteX10" fmla="*/ 3733800 w 4635500"/>
              <a:gd name="connsiteY10" fmla="*/ 38100 h 1104900"/>
              <a:gd name="connsiteX11" fmla="*/ 3987800 w 4635500"/>
              <a:gd name="connsiteY11" fmla="*/ 38100 h 1104900"/>
              <a:gd name="connsiteX12" fmla="*/ 4229100 w 4635500"/>
              <a:gd name="connsiteY12" fmla="*/ 25400 h 1104900"/>
              <a:gd name="connsiteX13" fmla="*/ 4419600 w 4635500"/>
              <a:gd name="connsiteY13" fmla="*/ 0 h 1104900"/>
              <a:gd name="connsiteX14" fmla="*/ 4635500 w 4635500"/>
              <a:gd name="connsiteY14" fmla="*/ 0 h 1104900"/>
              <a:gd name="connsiteX15" fmla="*/ 4394200 w 4635500"/>
              <a:gd name="connsiteY15" fmla="*/ 63500 h 1104900"/>
              <a:gd name="connsiteX16" fmla="*/ 4140200 w 4635500"/>
              <a:gd name="connsiteY16" fmla="*/ 76200 h 1104900"/>
              <a:gd name="connsiteX17" fmla="*/ 3797300 w 4635500"/>
              <a:gd name="connsiteY17" fmla="*/ 76200 h 1104900"/>
              <a:gd name="connsiteX18" fmla="*/ 3479800 w 4635500"/>
              <a:gd name="connsiteY18" fmla="*/ 114300 h 1104900"/>
              <a:gd name="connsiteX19" fmla="*/ 3213100 w 4635500"/>
              <a:gd name="connsiteY19" fmla="*/ 139700 h 1104900"/>
              <a:gd name="connsiteX20" fmla="*/ 2768600 w 4635500"/>
              <a:gd name="connsiteY20" fmla="*/ 317500 h 1104900"/>
              <a:gd name="connsiteX21" fmla="*/ 2425700 w 4635500"/>
              <a:gd name="connsiteY21" fmla="*/ 469900 h 1104900"/>
              <a:gd name="connsiteX22" fmla="*/ 2209800 w 4635500"/>
              <a:gd name="connsiteY22" fmla="*/ 558800 h 1104900"/>
              <a:gd name="connsiteX23" fmla="*/ 596900 w 4635500"/>
              <a:gd name="connsiteY23" fmla="*/ 1003300 h 1104900"/>
              <a:gd name="connsiteX24" fmla="*/ 381000 w 4635500"/>
              <a:gd name="connsiteY24" fmla="*/ 1104900 h 1104900"/>
              <a:gd name="connsiteX25" fmla="*/ 482600 w 4635500"/>
              <a:gd name="connsiteY25" fmla="*/ 838200 h 1104900"/>
              <a:gd name="connsiteX26" fmla="*/ 292100 w 4635500"/>
              <a:gd name="connsiteY26" fmla="*/ 850900 h 1104900"/>
              <a:gd name="connsiteX27" fmla="*/ 330200 w 4635500"/>
              <a:gd name="connsiteY27" fmla="*/ 647700 h 1104900"/>
              <a:gd name="connsiteX28" fmla="*/ 0 w 4635500"/>
              <a:gd name="connsiteY28" fmla="*/ 546100 h 1104900"/>
              <a:gd name="connsiteX0" fmla="*/ 0 w 4635500"/>
              <a:gd name="connsiteY0" fmla="*/ 546100 h 1104900"/>
              <a:gd name="connsiteX1" fmla="*/ 495300 w 4635500"/>
              <a:gd name="connsiteY1" fmla="*/ 469900 h 1104900"/>
              <a:gd name="connsiteX2" fmla="*/ 1209646 w 4635500"/>
              <a:gd name="connsiteY2" fmla="*/ 707979 h 1104900"/>
              <a:gd name="connsiteX3" fmla="*/ 1882353 w 4635500"/>
              <a:gd name="connsiteY3" fmla="*/ 514714 h 1104900"/>
              <a:gd name="connsiteX4" fmla="*/ 2311794 w 4635500"/>
              <a:gd name="connsiteY4" fmla="*/ 384949 h 1104900"/>
              <a:gd name="connsiteX5" fmla="*/ 2603893 w 4635500"/>
              <a:gd name="connsiteY5" fmla="*/ 282164 h 1104900"/>
              <a:gd name="connsiteX6" fmla="*/ 2794000 w 4635500"/>
              <a:gd name="connsiteY6" fmla="*/ 165100 h 1104900"/>
              <a:gd name="connsiteX7" fmla="*/ 3048000 w 4635500"/>
              <a:gd name="connsiteY7" fmla="*/ 88900 h 1104900"/>
              <a:gd name="connsiteX8" fmla="*/ 3263900 w 4635500"/>
              <a:gd name="connsiteY8" fmla="*/ 50800 h 1104900"/>
              <a:gd name="connsiteX9" fmla="*/ 3467100 w 4635500"/>
              <a:gd name="connsiteY9" fmla="*/ 50800 h 1104900"/>
              <a:gd name="connsiteX10" fmla="*/ 3733800 w 4635500"/>
              <a:gd name="connsiteY10" fmla="*/ 38100 h 1104900"/>
              <a:gd name="connsiteX11" fmla="*/ 3987800 w 4635500"/>
              <a:gd name="connsiteY11" fmla="*/ 38100 h 1104900"/>
              <a:gd name="connsiteX12" fmla="*/ 4229100 w 4635500"/>
              <a:gd name="connsiteY12" fmla="*/ 25400 h 1104900"/>
              <a:gd name="connsiteX13" fmla="*/ 4419600 w 4635500"/>
              <a:gd name="connsiteY13" fmla="*/ 0 h 1104900"/>
              <a:gd name="connsiteX14" fmla="*/ 4635500 w 4635500"/>
              <a:gd name="connsiteY14" fmla="*/ 0 h 1104900"/>
              <a:gd name="connsiteX15" fmla="*/ 4394200 w 4635500"/>
              <a:gd name="connsiteY15" fmla="*/ 63500 h 1104900"/>
              <a:gd name="connsiteX16" fmla="*/ 4140200 w 4635500"/>
              <a:gd name="connsiteY16" fmla="*/ 76200 h 1104900"/>
              <a:gd name="connsiteX17" fmla="*/ 3797300 w 4635500"/>
              <a:gd name="connsiteY17" fmla="*/ 76200 h 1104900"/>
              <a:gd name="connsiteX18" fmla="*/ 3479800 w 4635500"/>
              <a:gd name="connsiteY18" fmla="*/ 114300 h 1104900"/>
              <a:gd name="connsiteX19" fmla="*/ 3213100 w 4635500"/>
              <a:gd name="connsiteY19" fmla="*/ 139700 h 1104900"/>
              <a:gd name="connsiteX20" fmla="*/ 2768600 w 4635500"/>
              <a:gd name="connsiteY20" fmla="*/ 317500 h 1104900"/>
              <a:gd name="connsiteX21" fmla="*/ 2425700 w 4635500"/>
              <a:gd name="connsiteY21" fmla="*/ 469900 h 1104900"/>
              <a:gd name="connsiteX22" fmla="*/ 2209800 w 4635500"/>
              <a:gd name="connsiteY22" fmla="*/ 558800 h 1104900"/>
              <a:gd name="connsiteX23" fmla="*/ 596900 w 4635500"/>
              <a:gd name="connsiteY23" fmla="*/ 1003300 h 1104900"/>
              <a:gd name="connsiteX24" fmla="*/ 381000 w 4635500"/>
              <a:gd name="connsiteY24" fmla="*/ 1104900 h 1104900"/>
              <a:gd name="connsiteX25" fmla="*/ 482600 w 4635500"/>
              <a:gd name="connsiteY25" fmla="*/ 838200 h 1104900"/>
              <a:gd name="connsiteX26" fmla="*/ 292100 w 4635500"/>
              <a:gd name="connsiteY26" fmla="*/ 850900 h 1104900"/>
              <a:gd name="connsiteX27" fmla="*/ 330200 w 4635500"/>
              <a:gd name="connsiteY27" fmla="*/ 647700 h 1104900"/>
              <a:gd name="connsiteX28" fmla="*/ 0 w 4635500"/>
              <a:gd name="connsiteY28" fmla="*/ 546100 h 1104900"/>
              <a:gd name="connsiteX0" fmla="*/ 0 w 4635500"/>
              <a:gd name="connsiteY0" fmla="*/ 546100 h 1104900"/>
              <a:gd name="connsiteX1" fmla="*/ 717886 w 4635500"/>
              <a:gd name="connsiteY1" fmla="*/ 836559 h 1104900"/>
              <a:gd name="connsiteX2" fmla="*/ 1209646 w 4635500"/>
              <a:gd name="connsiteY2" fmla="*/ 707979 h 1104900"/>
              <a:gd name="connsiteX3" fmla="*/ 1882353 w 4635500"/>
              <a:gd name="connsiteY3" fmla="*/ 514714 h 1104900"/>
              <a:gd name="connsiteX4" fmla="*/ 2311794 w 4635500"/>
              <a:gd name="connsiteY4" fmla="*/ 384949 h 1104900"/>
              <a:gd name="connsiteX5" fmla="*/ 2603893 w 4635500"/>
              <a:gd name="connsiteY5" fmla="*/ 282164 h 1104900"/>
              <a:gd name="connsiteX6" fmla="*/ 2794000 w 4635500"/>
              <a:gd name="connsiteY6" fmla="*/ 165100 h 1104900"/>
              <a:gd name="connsiteX7" fmla="*/ 3048000 w 4635500"/>
              <a:gd name="connsiteY7" fmla="*/ 88900 h 1104900"/>
              <a:gd name="connsiteX8" fmla="*/ 3263900 w 4635500"/>
              <a:gd name="connsiteY8" fmla="*/ 50800 h 1104900"/>
              <a:gd name="connsiteX9" fmla="*/ 3467100 w 4635500"/>
              <a:gd name="connsiteY9" fmla="*/ 50800 h 1104900"/>
              <a:gd name="connsiteX10" fmla="*/ 3733800 w 4635500"/>
              <a:gd name="connsiteY10" fmla="*/ 38100 h 1104900"/>
              <a:gd name="connsiteX11" fmla="*/ 3987800 w 4635500"/>
              <a:gd name="connsiteY11" fmla="*/ 38100 h 1104900"/>
              <a:gd name="connsiteX12" fmla="*/ 4229100 w 4635500"/>
              <a:gd name="connsiteY12" fmla="*/ 25400 h 1104900"/>
              <a:gd name="connsiteX13" fmla="*/ 4419600 w 4635500"/>
              <a:gd name="connsiteY13" fmla="*/ 0 h 1104900"/>
              <a:gd name="connsiteX14" fmla="*/ 4635500 w 4635500"/>
              <a:gd name="connsiteY14" fmla="*/ 0 h 1104900"/>
              <a:gd name="connsiteX15" fmla="*/ 4394200 w 4635500"/>
              <a:gd name="connsiteY15" fmla="*/ 63500 h 1104900"/>
              <a:gd name="connsiteX16" fmla="*/ 4140200 w 4635500"/>
              <a:gd name="connsiteY16" fmla="*/ 76200 h 1104900"/>
              <a:gd name="connsiteX17" fmla="*/ 3797300 w 4635500"/>
              <a:gd name="connsiteY17" fmla="*/ 76200 h 1104900"/>
              <a:gd name="connsiteX18" fmla="*/ 3479800 w 4635500"/>
              <a:gd name="connsiteY18" fmla="*/ 114300 h 1104900"/>
              <a:gd name="connsiteX19" fmla="*/ 3213100 w 4635500"/>
              <a:gd name="connsiteY19" fmla="*/ 139700 h 1104900"/>
              <a:gd name="connsiteX20" fmla="*/ 2768600 w 4635500"/>
              <a:gd name="connsiteY20" fmla="*/ 317500 h 1104900"/>
              <a:gd name="connsiteX21" fmla="*/ 2425700 w 4635500"/>
              <a:gd name="connsiteY21" fmla="*/ 469900 h 1104900"/>
              <a:gd name="connsiteX22" fmla="*/ 2209800 w 4635500"/>
              <a:gd name="connsiteY22" fmla="*/ 558800 h 1104900"/>
              <a:gd name="connsiteX23" fmla="*/ 596900 w 4635500"/>
              <a:gd name="connsiteY23" fmla="*/ 1003300 h 1104900"/>
              <a:gd name="connsiteX24" fmla="*/ 381000 w 4635500"/>
              <a:gd name="connsiteY24" fmla="*/ 1104900 h 1104900"/>
              <a:gd name="connsiteX25" fmla="*/ 482600 w 4635500"/>
              <a:gd name="connsiteY25" fmla="*/ 838200 h 1104900"/>
              <a:gd name="connsiteX26" fmla="*/ 292100 w 4635500"/>
              <a:gd name="connsiteY26" fmla="*/ 850900 h 1104900"/>
              <a:gd name="connsiteX27" fmla="*/ 330200 w 4635500"/>
              <a:gd name="connsiteY27" fmla="*/ 647700 h 1104900"/>
              <a:gd name="connsiteX28" fmla="*/ 0 w 4635500"/>
              <a:gd name="connsiteY28" fmla="*/ 546100 h 1104900"/>
              <a:gd name="connsiteX0" fmla="*/ 0 w 4635500"/>
              <a:gd name="connsiteY0" fmla="*/ 546100 h 1104900"/>
              <a:gd name="connsiteX1" fmla="*/ 717886 w 4635500"/>
              <a:gd name="connsiteY1" fmla="*/ 836559 h 1104900"/>
              <a:gd name="connsiteX2" fmla="*/ 1209646 w 4635500"/>
              <a:gd name="connsiteY2" fmla="*/ 707979 h 1104900"/>
              <a:gd name="connsiteX3" fmla="*/ 1882353 w 4635500"/>
              <a:gd name="connsiteY3" fmla="*/ 514714 h 1104900"/>
              <a:gd name="connsiteX4" fmla="*/ 2311794 w 4635500"/>
              <a:gd name="connsiteY4" fmla="*/ 384949 h 1104900"/>
              <a:gd name="connsiteX5" fmla="*/ 2603893 w 4635500"/>
              <a:gd name="connsiteY5" fmla="*/ 282164 h 1104900"/>
              <a:gd name="connsiteX6" fmla="*/ 2794000 w 4635500"/>
              <a:gd name="connsiteY6" fmla="*/ 165100 h 1104900"/>
              <a:gd name="connsiteX7" fmla="*/ 3048000 w 4635500"/>
              <a:gd name="connsiteY7" fmla="*/ 88900 h 1104900"/>
              <a:gd name="connsiteX8" fmla="*/ 3263900 w 4635500"/>
              <a:gd name="connsiteY8" fmla="*/ 50800 h 1104900"/>
              <a:gd name="connsiteX9" fmla="*/ 3467100 w 4635500"/>
              <a:gd name="connsiteY9" fmla="*/ 50800 h 1104900"/>
              <a:gd name="connsiteX10" fmla="*/ 3733800 w 4635500"/>
              <a:gd name="connsiteY10" fmla="*/ 38100 h 1104900"/>
              <a:gd name="connsiteX11" fmla="*/ 3987800 w 4635500"/>
              <a:gd name="connsiteY11" fmla="*/ 38100 h 1104900"/>
              <a:gd name="connsiteX12" fmla="*/ 4229100 w 4635500"/>
              <a:gd name="connsiteY12" fmla="*/ 25400 h 1104900"/>
              <a:gd name="connsiteX13" fmla="*/ 4419600 w 4635500"/>
              <a:gd name="connsiteY13" fmla="*/ 0 h 1104900"/>
              <a:gd name="connsiteX14" fmla="*/ 4635500 w 4635500"/>
              <a:gd name="connsiteY14" fmla="*/ 0 h 1104900"/>
              <a:gd name="connsiteX15" fmla="*/ 4394200 w 4635500"/>
              <a:gd name="connsiteY15" fmla="*/ 63500 h 1104900"/>
              <a:gd name="connsiteX16" fmla="*/ 4140200 w 4635500"/>
              <a:gd name="connsiteY16" fmla="*/ 76200 h 1104900"/>
              <a:gd name="connsiteX17" fmla="*/ 3797300 w 4635500"/>
              <a:gd name="connsiteY17" fmla="*/ 76200 h 1104900"/>
              <a:gd name="connsiteX18" fmla="*/ 3479800 w 4635500"/>
              <a:gd name="connsiteY18" fmla="*/ 114300 h 1104900"/>
              <a:gd name="connsiteX19" fmla="*/ 3213100 w 4635500"/>
              <a:gd name="connsiteY19" fmla="*/ 139700 h 1104900"/>
              <a:gd name="connsiteX20" fmla="*/ 2768600 w 4635500"/>
              <a:gd name="connsiteY20" fmla="*/ 317500 h 1104900"/>
              <a:gd name="connsiteX21" fmla="*/ 2425700 w 4635500"/>
              <a:gd name="connsiteY21" fmla="*/ 469900 h 1104900"/>
              <a:gd name="connsiteX22" fmla="*/ 2209800 w 4635500"/>
              <a:gd name="connsiteY22" fmla="*/ 558800 h 1104900"/>
              <a:gd name="connsiteX23" fmla="*/ 596900 w 4635500"/>
              <a:gd name="connsiteY23" fmla="*/ 1003300 h 1104900"/>
              <a:gd name="connsiteX24" fmla="*/ 381000 w 4635500"/>
              <a:gd name="connsiteY24" fmla="*/ 1104900 h 1104900"/>
              <a:gd name="connsiteX25" fmla="*/ 482600 w 4635500"/>
              <a:gd name="connsiteY25" fmla="*/ 838200 h 1104900"/>
              <a:gd name="connsiteX26" fmla="*/ 292100 w 4635500"/>
              <a:gd name="connsiteY26" fmla="*/ 850900 h 1104900"/>
              <a:gd name="connsiteX27" fmla="*/ 0 w 4635500"/>
              <a:gd name="connsiteY27" fmla="*/ 546100 h 1104900"/>
              <a:gd name="connsiteX0" fmla="*/ 0 w 4343400"/>
              <a:gd name="connsiteY0" fmla="*/ 850900 h 1104900"/>
              <a:gd name="connsiteX1" fmla="*/ 425786 w 4343400"/>
              <a:gd name="connsiteY1" fmla="*/ 836559 h 1104900"/>
              <a:gd name="connsiteX2" fmla="*/ 917546 w 4343400"/>
              <a:gd name="connsiteY2" fmla="*/ 707979 h 1104900"/>
              <a:gd name="connsiteX3" fmla="*/ 1590253 w 4343400"/>
              <a:gd name="connsiteY3" fmla="*/ 514714 h 1104900"/>
              <a:gd name="connsiteX4" fmla="*/ 2019694 w 4343400"/>
              <a:gd name="connsiteY4" fmla="*/ 384949 h 1104900"/>
              <a:gd name="connsiteX5" fmla="*/ 2311793 w 4343400"/>
              <a:gd name="connsiteY5" fmla="*/ 282164 h 1104900"/>
              <a:gd name="connsiteX6" fmla="*/ 2501900 w 4343400"/>
              <a:gd name="connsiteY6" fmla="*/ 165100 h 1104900"/>
              <a:gd name="connsiteX7" fmla="*/ 2755900 w 4343400"/>
              <a:gd name="connsiteY7" fmla="*/ 88900 h 1104900"/>
              <a:gd name="connsiteX8" fmla="*/ 2971800 w 4343400"/>
              <a:gd name="connsiteY8" fmla="*/ 50800 h 1104900"/>
              <a:gd name="connsiteX9" fmla="*/ 3175000 w 4343400"/>
              <a:gd name="connsiteY9" fmla="*/ 50800 h 1104900"/>
              <a:gd name="connsiteX10" fmla="*/ 3441700 w 4343400"/>
              <a:gd name="connsiteY10" fmla="*/ 38100 h 1104900"/>
              <a:gd name="connsiteX11" fmla="*/ 3695700 w 4343400"/>
              <a:gd name="connsiteY11" fmla="*/ 38100 h 1104900"/>
              <a:gd name="connsiteX12" fmla="*/ 3937000 w 4343400"/>
              <a:gd name="connsiteY12" fmla="*/ 25400 h 1104900"/>
              <a:gd name="connsiteX13" fmla="*/ 4127500 w 4343400"/>
              <a:gd name="connsiteY13" fmla="*/ 0 h 1104900"/>
              <a:gd name="connsiteX14" fmla="*/ 4343400 w 4343400"/>
              <a:gd name="connsiteY14" fmla="*/ 0 h 1104900"/>
              <a:gd name="connsiteX15" fmla="*/ 4102100 w 4343400"/>
              <a:gd name="connsiteY15" fmla="*/ 63500 h 1104900"/>
              <a:gd name="connsiteX16" fmla="*/ 3848100 w 4343400"/>
              <a:gd name="connsiteY16" fmla="*/ 76200 h 1104900"/>
              <a:gd name="connsiteX17" fmla="*/ 3505200 w 4343400"/>
              <a:gd name="connsiteY17" fmla="*/ 76200 h 1104900"/>
              <a:gd name="connsiteX18" fmla="*/ 3187700 w 4343400"/>
              <a:gd name="connsiteY18" fmla="*/ 114300 h 1104900"/>
              <a:gd name="connsiteX19" fmla="*/ 2921000 w 4343400"/>
              <a:gd name="connsiteY19" fmla="*/ 139700 h 1104900"/>
              <a:gd name="connsiteX20" fmla="*/ 2476500 w 4343400"/>
              <a:gd name="connsiteY20" fmla="*/ 317500 h 1104900"/>
              <a:gd name="connsiteX21" fmla="*/ 2133600 w 4343400"/>
              <a:gd name="connsiteY21" fmla="*/ 469900 h 1104900"/>
              <a:gd name="connsiteX22" fmla="*/ 1917700 w 4343400"/>
              <a:gd name="connsiteY22" fmla="*/ 558800 h 1104900"/>
              <a:gd name="connsiteX23" fmla="*/ 304800 w 4343400"/>
              <a:gd name="connsiteY23" fmla="*/ 1003300 h 1104900"/>
              <a:gd name="connsiteX24" fmla="*/ 88900 w 4343400"/>
              <a:gd name="connsiteY24" fmla="*/ 1104900 h 1104900"/>
              <a:gd name="connsiteX25" fmla="*/ 190500 w 4343400"/>
              <a:gd name="connsiteY25" fmla="*/ 838200 h 1104900"/>
              <a:gd name="connsiteX26" fmla="*/ 0 w 4343400"/>
              <a:gd name="connsiteY26" fmla="*/ 850900 h 1104900"/>
              <a:gd name="connsiteX0" fmla="*/ 101600 w 4254500"/>
              <a:gd name="connsiteY0" fmla="*/ 838200 h 1104900"/>
              <a:gd name="connsiteX1" fmla="*/ 336886 w 4254500"/>
              <a:gd name="connsiteY1" fmla="*/ 836559 h 1104900"/>
              <a:gd name="connsiteX2" fmla="*/ 828646 w 4254500"/>
              <a:gd name="connsiteY2" fmla="*/ 707979 h 1104900"/>
              <a:gd name="connsiteX3" fmla="*/ 1501353 w 4254500"/>
              <a:gd name="connsiteY3" fmla="*/ 514714 h 1104900"/>
              <a:gd name="connsiteX4" fmla="*/ 1930794 w 4254500"/>
              <a:gd name="connsiteY4" fmla="*/ 384949 h 1104900"/>
              <a:gd name="connsiteX5" fmla="*/ 2222893 w 4254500"/>
              <a:gd name="connsiteY5" fmla="*/ 282164 h 1104900"/>
              <a:gd name="connsiteX6" fmla="*/ 2413000 w 4254500"/>
              <a:gd name="connsiteY6" fmla="*/ 165100 h 1104900"/>
              <a:gd name="connsiteX7" fmla="*/ 2667000 w 4254500"/>
              <a:gd name="connsiteY7" fmla="*/ 88900 h 1104900"/>
              <a:gd name="connsiteX8" fmla="*/ 2882900 w 4254500"/>
              <a:gd name="connsiteY8" fmla="*/ 50800 h 1104900"/>
              <a:gd name="connsiteX9" fmla="*/ 3086100 w 4254500"/>
              <a:gd name="connsiteY9" fmla="*/ 50800 h 1104900"/>
              <a:gd name="connsiteX10" fmla="*/ 3352800 w 4254500"/>
              <a:gd name="connsiteY10" fmla="*/ 38100 h 1104900"/>
              <a:gd name="connsiteX11" fmla="*/ 3606800 w 4254500"/>
              <a:gd name="connsiteY11" fmla="*/ 38100 h 1104900"/>
              <a:gd name="connsiteX12" fmla="*/ 3848100 w 4254500"/>
              <a:gd name="connsiteY12" fmla="*/ 25400 h 1104900"/>
              <a:gd name="connsiteX13" fmla="*/ 4038600 w 4254500"/>
              <a:gd name="connsiteY13" fmla="*/ 0 h 1104900"/>
              <a:gd name="connsiteX14" fmla="*/ 4254500 w 4254500"/>
              <a:gd name="connsiteY14" fmla="*/ 0 h 1104900"/>
              <a:gd name="connsiteX15" fmla="*/ 4013200 w 4254500"/>
              <a:gd name="connsiteY15" fmla="*/ 63500 h 1104900"/>
              <a:gd name="connsiteX16" fmla="*/ 3759200 w 4254500"/>
              <a:gd name="connsiteY16" fmla="*/ 76200 h 1104900"/>
              <a:gd name="connsiteX17" fmla="*/ 3416300 w 4254500"/>
              <a:gd name="connsiteY17" fmla="*/ 76200 h 1104900"/>
              <a:gd name="connsiteX18" fmla="*/ 3098800 w 4254500"/>
              <a:gd name="connsiteY18" fmla="*/ 114300 h 1104900"/>
              <a:gd name="connsiteX19" fmla="*/ 2832100 w 4254500"/>
              <a:gd name="connsiteY19" fmla="*/ 139700 h 1104900"/>
              <a:gd name="connsiteX20" fmla="*/ 2387600 w 4254500"/>
              <a:gd name="connsiteY20" fmla="*/ 317500 h 1104900"/>
              <a:gd name="connsiteX21" fmla="*/ 2044700 w 4254500"/>
              <a:gd name="connsiteY21" fmla="*/ 469900 h 1104900"/>
              <a:gd name="connsiteX22" fmla="*/ 1828800 w 4254500"/>
              <a:gd name="connsiteY22" fmla="*/ 558800 h 1104900"/>
              <a:gd name="connsiteX23" fmla="*/ 215900 w 4254500"/>
              <a:gd name="connsiteY23" fmla="*/ 1003300 h 1104900"/>
              <a:gd name="connsiteX24" fmla="*/ 0 w 4254500"/>
              <a:gd name="connsiteY24" fmla="*/ 1104900 h 1104900"/>
              <a:gd name="connsiteX25" fmla="*/ 101600 w 4254500"/>
              <a:gd name="connsiteY25" fmla="*/ 83820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4500" h="1104900">
                <a:moveTo>
                  <a:pt x="101600" y="838200"/>
                </a:moveTo>
                <a:lnTo>
                  <a:pt x="336886" y="836559"/>
                </a:lnTo>
                <a:lnTo>
                  <a:pt x="828646" y="707979"/>
                </a:lnTo>
                <a:lnTo>
                  <a:pt x="1501353" y="514714"/>
                </a:lnTo>
                <a:lnTo>
                  <a:pt x="1930794" y="384949"/>
                </a:lnTo>
                <a:lnTo>
                  <a:pt x="2222893" y="282164"/>
                </a:lnTo>
                <a:lnTo>
                  <a:pt x="2413000" y="165100"/>
                </a:lnTo>
                <a:lnTo>
                  <a:pt x="2667000" y="88900"/>
                </a:lnTo>
                <a:lnTo>
                  <a:pt x="2882900" y="50800"/>
                </a:lnTo>
                <a:lnTo>
                  <a:pt x="3086100" y="50800"/>
                </a:lnTo>
                <a:lnTo>
                  <a:pt x="3352800" y="38100"/>
                </a:lnTo>
                <a:lnTo>
                  <a:pt x="3606800" y="38100"/>
                </a:lnTo>
                <a:lnTo>
                  <a:pt x="3848100" y="25400"/>
                </a:lnTo>
                <a:lnTo>
                  <a:pt x="4038600" y="0"/>
                </a:lnTo>
                <a:lnTo>
                  <a:pt x="4254500" y="0"/>
                </a:lnTo>
                <a:lnTo>
                  <a:pt x="4013200" y="63500"/>
                </a:lnTo>
                <a:lnTo>
                  <a:pt x="3759200" y="76200"/>
                </a:lnTo>
                <a:lnTo>
                  <a:pt x="3416300" y="76200"/>
                </a:lnTo>
                <a:lnTo>
                  <a:pt x="3098800" y="114300"/>
                </a:lnTo>
                <a:lnTo>
                  <a:pt x="2832100" y="139700"/>
                </a:lnTo>
                <a:lnTo>
                  <a:pt x="2387600" y="317500"/>
                </a:lnTo>
                <a:lnTo>
                  <a:pt x="2044700" y="469900"/>
                </a:lnTo>
                <a:lnTo>
                  <a:pt x="1828800" y="558800"/>
                </a:lnTo>
                <a:lnTo>
                  <a:pt x="215900" y="1003300"/>
                </a:lnTo>
                <a:lnTo>
                  <a:pt x="0" y="1104900"/>
                </a:lnTo>
                <a:lnTo>
                  <a:pt x="101600" y="838200"/>
                </a:lnTo>
                <a:close/>
              </a:path>
            </a:pathLst>
          </a:custGeom>
          <a:solidFill>
            <a:srgbClr val="FFFF00"/>
          </a:solidFill>
          <a:ln w="9525">
            <a:solidFill>
              <a:srgbClr val="000000"/>
            </a:solidFill>
            <a:round/>
            <a:headEnd/>
            <a:tailEnd/>
          </a:ln>
        </p:spPr>
        <p:txBody>
          <a:bodyPr/>
          <a:lstStyle/>
          <a:p>
            <a:endParaRPr lang="en-US"/>
          </a:p>
        </p:txBody>
      </p:sp>
      <p:sp>
        <p:nvSpPr>
          <p:cNvPr id="20" name="Rectangle 1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pic>
        <p:nvPicPr>
          <p:cNvPr id="22"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53188" y="6264275"/>
            <a:ext cx="2614612"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38308" y="6349901"/>
            <a:ext cx="2498964" cy="369332"/>
          </a:xfrm>
          <a:prstGeom prst="rect">
            <a:avLst/>
          </a:prstGeom>
          <a:noFill/>
        </p:spPr>
        <p:txBody>
          <a:bodyPr wrap="none" rtlCol="0">
            <a:spAutoFit/>
          </a:bodyPr>
          <a:lstStyle/>
          <a:p>
            <a:r>
              <a:rPr lang="en-US" dirty="0" smtClean="0">
                <a:latin typeface="Times New Roman"/>
                <a:cs typeface="Times New Roman"/>
              </a:rPr>
              <a:t>Falk et al., 2014, in prep.</a:t>
            </a:r>
            <a:endParaRPr lang="en-US" dirty="0">
              <a:latin typeface="Times New Roman"/>
              <a:cs typeface="Times New Roman"/>
            </a:endParaRPr>
          </a:p>
        </p:txBody>
      </p:sp>
    </p:spTree>
    <p:extLst>
      <p:ext uri="{BB962C8B-B14F-4D97-AF65-F5344CB8AC3E}">
        <p14:creationId xmlns:p14="http://schemas.microsoft.com/office/powerpoint/2010/main" val="72995147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6600" y="3799344"/>
            <a:ext cx="7658918" cy="2616101"/>
          </a:xfrm>
          <a:prstGeom prst="rect">
            <a:avLst/>
          </a:prstGeom>
          <a:noFill/>
        </p:spPr>
        <p:txBody>
          <a:bodyPr wrap="none" rtlCol="0">
            <a:spAutoFit/>
          </a:bodyPr>
          <a:lstStyle/>
          <a:p>
            <a:r>
              <a:rPr lang="en-US"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50 - 5</a:t>
            </a:r>
            <a:r>
              <a:rPr lang="en-US" sz="36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0</a:t>
            </a:r>
            <a:r>
              <a:rPr lang="en-US"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0</a:t>
            </a:r>
            <a:r>
              <a:rPr lang="en-US" sz="24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 </a:t>
            </a:r>
            <a:r>
              <a:rPr lang="en-US" sz="2400" dirty="0" smtClean="0">
                <a:solidFill>
                  <a:srgbClr val="000000"/>
                </a:solidFill>
              </a:rPr>
              <a:t>ppm total C in pore water </a:t>
            </a:r>
            <a:r>
              <a:rPr lang="en-US" sz="24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(EQ3/6, 1-5 kb)</a:t>
            </a:r>
          </a:p>
          <a:p>
            <a:r>
              <a:rPr lang="en-US" sz="2400" dirty="0" smtClean="0">
                <a:solidFill>
                  <a:srgbClr val="000000"/>
                </a:solidFill>
              </a:rPr>
              <a:t>500 m sediment + 500 m carbonated basalt</a:t>
            </a:r>
          </a:p>
          <a:p>
            <a:r>
              <a:rPr lang="en-US" sz="2400" dirty="0" smtClean="0">
                <a:solidFill>
                  <a:srgbClr val="000000"/>
                </a:solidFill>
              </a:rPr>
              <a:t>0.05 m/</a:t>
            </a:r>
            <a:r>
              <a:rPr lang="en-US" sz="2400" dirty="0" err="1" smtClean="0">
                <a:solidFill>
                  <a:srgbClr val="000000"/>
                </a:solidFill>
              </a:rPr>
              <a:t>yr</a:t>
            </a:r>
            <a:r>
              <a:rPr lang="en-US" sz="2400" dirty="0" smtClean="0">
                <a:solidFill>
                  <a:srgbClr val="000000"/>
                </a:solidFill>
              </a:rPr>
              <a:t> </a:t>
            </a:r>
            <a:r>
              <a:rPr lang="en-US" sz="2400" dirty="0" err="1" smtClean="0">
                <a:solidFill>
                  <a:srgbClr val="000000"/>
                </a:solidFill>
              </a:rPr>
              <a:t>subduction</a:t>
            </a:r>
            <a:r>
              <a:rPr lang="en-US" sz="2400" dirty="0" smtClean="0">
                <a:solidFill>
                  <a:srgbClr val="000000"/>
                </a:solidFill>
              </a:rPr>
              <a:t> velocity, 50,000 km </a:t>
            </a:r>
            <a:r>
              <a:rPr lang="en-US" sz="2400" dirty="0" err="1" smtClean="0">
                <a:solidFill>
                  <a:srgbClr val="000000"/>
                </a:solidFill>
              </a:rPr>
              <a:t>subduction</a:t>
            </a:r>
            <a:r>
              <a:rPr lang="en-US" sz="2400" dirty="0" smtClean="0">
                <a:solidFill>
                  <a:srgbClr val="000000"/>
                </a:solidFill>
              </a:rPr>
              <a:t> zones</a:t>
            </a:r>
          </a:p>
          <a:p>
            <a:endParaRPr lang="en-US" sz="1200" dirty="0">
              <a:solidFill>
                <a:srgbClr val="000000"/>
              </a:solidFill>
            </a:endParaRPr>
          </a:p>
          <a:p>
            <a:r>
              <a:rPr lang="en-US" sz="2400" dirty="0" smtClean="0">
                <a:solidFill>
                  <a:srgbClr val="000000"/>
                </a:solidFill>
              </a:rPr>
              <a:t>compaction  of pore fluid ~ 10 </a:t>
            </a:r>
            <a:r>
              <a:rPr lang="en-US" sz="2400" dirty="0" err="1" smtClean="0">
                <a:solidFill>
                  <a:srgbClr val="000000"/>
                </a:solidFill>
              </a:rPr>
              <a:t>vol</a:t>
            </a:r>
            <a:r>
              <a:rPr lang="en-US" sz="2400" dirty="0" smtClean="0">
                <a:solidFill>
                  <a:srgbClr val="000000"/>
                </a:solidFill>
              </a:rPr>
              <a:t>% ~ 3.6 </a:t>
            </a:r>
            <a:r>
              <a:rPr lang="en-US" sz="2400" dirty="0" err="1" smtClean="0">
                <a:solidFill>
                  <a:srgbClr val="000000"/>
                </a:solidFill>
              </a:rPr>
              <a:t>wt</a:t>
            </a:r>
            <a:r>
              <a:rPr lang="en-US" sz="2400" dirty="0" smtClean="0">
                <a:solidFill>
                  <a:srgbClr val="000000"/>
                </a:solidFill>
              </a:rPr>
              <a:t>% aqueous fluid</a:t>
            </a:r>
          </a:p>
          <a:p>
            <a:endParaRPr lang="en-US" sz="1200" dirty="0" smtClean="0">
              <a:solidFill>
                <a:srgbClr val="FFFFFF"/>
              </a:solidFill>
            </a:endParaRPr>
          </a:p>
          <a:p>
            <a:pPr algn="r"/>
            <a:r>
              <a:rPr lang="en-US" sz="3200" b="1" dirty="0" smtClean="0">
                <a:solidFill>
                  <a:srgbClr val="FFFFFF"/>
                </a:solidFill>
              </a:rPr>
              <a:t>					</a:t>
            </a:r>
            <a:r>
              <a:rPr lang="en-US" sz="3200" b="1" dirty="0" smtClean="0">
                <a:solidFill>
                  <a:srgbClr val="000000"/>
                </a:solidFill>
              </a:rPr>
              <a:t>0.01-0.13 Mt C/</a:t>
            </a:r>
            <a:r>
              <a:rPr lang="en-US" sz="3200" b="1" dirty="0" err="1" smtClean="0">
                <a:solidFill>
                  <a:srgbClr val="000000"/>
                </a:solidFill>
              </a:rPr>
              <a:t>yr</a:t>
            </a:r>
            <a:endParaRPr lang="en-US" sz="3200" b="1" dirty="0">
              <a:solidFill>
                <a:srgbClr val="000000"/>
              </a:solidFill>
            </a:endParaRPr>
          </a:p>
        </p:txBody>
      </p:sp>
      <p:pic>
        <p:nvPicPr>
          <p:cNvPr id="7" name="Picture 6"/>
          <p:cNvPicPr>
            <a:picLocks noChangeAspect="1"/>
          </p:cNvPicPr>
          <p:nvPr/>
        </p:nvPicPr>
        <p:blipFill>
          <a:blip r:embed="rId2"/>
          <a:stretch>
            <a:fillRect/>
          </a:stretch>
        </p:blipFill>
        <p:spPr>
          <a:xfrm>
            <a:off x="386300" y="228600"/>
            <a:ext cx="3822283" cy="3404221"/>
          </a:xfrm>
          <a:prstGeom prst="rect">
            <a:avLst/>
          </a:prstGeom>
          <a:ln>
            <a:solidFill>
              <a:schemeClr val="tx1"/>
            </a:solidFill>
          </a:ln>
        </p:spPr>
      </p:pic>
      <p:sp>
        <p:nvSpPr>
          <p:cNvPr id="8" name="Rectangle 7"/>
          <p:cNvSpPr/>
          <p:nvPr/>
        </p:nvSpPr>
        <p:spPr>
          <a:xfrm>
            <a:off x="3548963" y="1808882"/>
            <a:ext cx="647159" cy="10442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5400000">
            <a:off x="2385620" y="2304716"/>
            <a:ext cx="647159" cy="16012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4612434" y="228600"/>
            <a:ext cx="3412513" cy="1969770"/>
          </a:xfrm>
          <a:prstGeom prst="rect">
            <a:avLst/>
          </a:prstGeom>
          <a:noFill/>
        </p:spPr>
        <p:txBody>
          <a:bodyPr wrap="none" rtlCol="0">
            <a:spAutoFit/>
          </a:bodyPr>
          <a:lstStyle/>
          <a:p>
            <a:r>
              <a:rPr lang="en-US" sz="2400" dirty="0" err="1" smtClean="0"/>
              <a:t>smectite</a:t>
            </a:r>
            <a:r>
              <a:rPr lang="en-US" sz="2400" dirty="0" smtClean="0"/>
              <a:t> ⟹ </a:t>
            </a:r>
            <a:r>
              <a:rPr lang="en-US" sz="2400" dirty="0" err="1" smtClean="0"/>
              <a:t>illite</a:t>
            </a:r>
            <a:r>
              <a:rPr lang="en-US" sz="2400" dirty="0" smtClean="0"/>
              <a:t>, </a:t>
            </a:r>
          </a:p>
          <a:p>
            <a:r>
              <a:rPr lang="en-US" sz="2400" dirty="0" smtClean="0"/>
              <a:t>~ 10-30 </a:t>
            </a:r>
            <a:r>
              <a:rPr lang="en-US" sz="2400" dirty="0" err="1" smtClean="0"/>
              <a:t>wt</a:t>
            </a:r>
            <a:r>
              <a:rPr lang="en-US" sz="2400" dirty="0" smtClean="0"/>
              <a:t>% H2O</a:t>
            </a:r>
          </a:p>
          <a:p>
            <a:endParaRPr lang="en-US" sz="2400" dirty="0" smtClean="0"/>
          </a:p>
          <a:p>
            <a:r>
              <a:rPr lang="en-US" sz="3200" b="1" dirty="0" smtClean="0"/>
              <a:t>0.04 to 1.1 Mt C/</a:t>
            </a:r>
            <a:r>
              <a:rPr lang="en-US" sz="3200" b="1" dirty="0" err="1" smtClean="0"/>
              <a:t>yr</a:t>
            </a:r>
            <a:endParaRPr lang="en-US" sz="3200" b="1" dirty="0" smtClean="0"/>
          </a:p>
          <a:p>
            <a:endParaRPr lang="en-US" dirty="0"/>
          </a:p>
        </p:txBody>
      </p:sp>
      <p:pic>
        <p:nvPicPr>
          <p:cNvPr id="10"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3" name="TextBox 2"/>
          <p:cNvSpPr txBox="1"/>
          <p:nvPr/>
        </p:nvSpPr>
        <p:spPr>
          <a:xfrm>
            <a:off x="4629748" y="2313743"/>
            <a:ext cx="3412513" cy="1138773"/>
          </a:xfrm>
          <a:prstGeom prst="rect">
            <a:avLst/>
          </a:prstGeom>
          <a:noFill/>
        </p:spPr>
        <p:txBody>
          <a:bodyPr wrap="none" rtlCol="0">
            <a:spAutoFit/>
          </a:bodyPr>
          <a:lstStyle/>
          <a:p>
            <a:r>
              <a:rPr lang="en-US" sz="2400" dirty="0" smtClean="0"/>
              <a:t>together</a:t>
            </a:r>
          </a:p>
          <a:p>
            <a:endParaRPr lang="en-US" sz="1200" dirty="0"/>
          </a:p>
          <a:p>
            <a:r>
              <a:rPr lang="en-US" sz="3200" b="1" dirty="0" smtClean="0"/>
              <a:t>0.05 to 1.2 Mt C/</a:t>
            </a:r>
            <a:r>
              <a:rPr lang="en-US" sz="3200" b="1" dirty="0" err="1" smtClean="0"/>
              <a:t>yr</a:t>
            </a:r>
            <a:endParaRPr lang="en-US" sz="3200" b="1" dirty="0" smtClean="0"/>
          </a:p>
        </p:txBody>
      </p:sp>
    </p:spTree>
    <p:extLst>
      <p:ext uri="{BB962C8B-B14F-4D97-AF65-F5344CB8AC3E}">
        <p14:creationId xmlns:p14="http://schemas.microsoft.com/office/powerpoint/2010/main" val="1719322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aphicFrame>
        <p:nvGraphicFramePr>
          <p:cNvPr id="79873" name="Object 2"/>
          <p:cNvGraphicFramePr>
            <a:graphicFrameLocks noChangeAspect="1"/>
          </p:cNvGraphicFramePr>
          <p:nvPr>
            <p:extLst>
              <p:ext uri="{D42A27DB-BD31-4B8C-83A1-F6EECF244321}">
                <p14:modId xmlns:p14="http://schemas.microsoft.com/office/powerpoint/2010/main" val="2944919100"/>
              </p:ext>
            </p:extLst>
          </p:nvPr>
        </p:nvGraphicFramePr>
        <p:xfrm>
          <a:off x="747713" y="1262063"/>
          <a:ext cx="7734300" cy="3544887"/>
        </p:xfrm>
        <a:graphic>
          <a:graphicData uri="http://schemas.openxmlformats.org/presentationml/2006/ole">
            <mc:AlternateContent xmlns:mc="http://schemas.openxmlformats.org/markup-compatibility/2006">
              <mc:Choice xmlns:v="urn:schemas-microsoft-com:vml" Requires="v">
                <p:oleObj spid="_x0000_s27687" name="Document" r:id="rId5" imgW="8229600" imgH="3175000" progId="Word.Document.8">
                  <p:embed/>
                </p:oleObj>
              </mc:Choice>
              <mc:Fallback>
                <p:oleObj name="Document" r:id="rId5" imgW="8229600" imgH="3175000" progId="Word.Document.8">
                  <p:embed/>
                  <p:pic>
                    <p:nvPicPr>
                      <p:cNvPr id="0" name=""/>
                      <p:cNvPicPr>
                        <a:picLocks noChangeAspect="1" noChangeArrowheads="1"/>
                      </p:cNvPicPr>
                      <p:nvPr/>
                    </p:nvPicPr>
                    <p:blipFill>
                      <a:blip r:embed="rId6"/>
                      <a:srcRect l="8035" r="8035"/>
                      <a:stretch>
                        <a:fillRect/>
                      </a:stretch>
                    </p:blipFill>
                    <p:spPr bwMode="auto">
                      <a:xfrm>
                        <a:off x="747713" y="1262063"/>
                        <a:ext cx="7734300" cy="3544887"/>
                      </a:xfrm>
                      <a:prstGeom prst="rect">
                        <a:avLst/>
                      </a:prstGeom>
                      <a:noFill/>
                      <a:ln>
                        <a:noFill/>
                      </a:ln>
                      <a:effectLst/>
                    </p:spPr>
                  </p:pic>
                </p:oleObj>
              </mc:Fallback>
            </mc:AlternateContent>
          </a:graphicData>
        </a:graphic>
      </p:graphicFrame>
      <p:pic>
        <p:nvPicPr>
          <p:cNvPr id="79874" name="Picture 3" descr="new LDEO logo_art.eps"/>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79877" name="Text Box 9"/>
          <p:cNvSpPr txBox="1">
            <a:spLocks noChangeArrowheads="1"/>
          </p:cNvSpPr>
          <p:nvPr/>
        </p:nvSpPr>
        <p:spPr bwMode="auto">
          <a:xfrm>
            <a:off x="0" y="6477000"/>
            <a:ext cx="617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a:latin typeface="Times New Roman" charset="0"/>
              </a:rPr>
              <a:t>Kelemen &amp; Matter, Proceedings of the National Academy of Sciences, 2008</a:t>
            </a:r>
          </a:p>
        </p:txBody>
      </p:sp>
    </p:spTree>
    <p:extLst>
      <p:ext uri="{BB962C8B-B14F-4D97-AF65-F5344CB8AC3E}">
        <p14:creationId xmlns:p14="http://schemas.microsoft.com/office/powerpoint/2010/main" val="5253777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839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8" y="304800"/>
            <a:ext cx="6234112" cy="59864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3970" name="Freeform 3"/>
          <p:cNvSpPr>
            <a:spLocks/>
          </p:cNvSpPr>
          <p:nvPr/>
        </p:nvSpPr>
        <p:spPr bwMode="auto">
          <a:xfrm>
            <a:off x="4381500" y="914400"/>
            <a:ext cx="3429000" cy="685800"/>
          </a:xfrm>
          <a:custGeom>
            <a:avLst/>
            <a:gdLst>
              <a:gd name="T0" fmla="*/ 0 w 2160"/>
              <a:gd name="T1" fmla="*/ 0 h 432"/>
              <a:gd name="T2" fmla="*/ 2147483647 w 2160"/>
              <a:gd name="T3" fmla="*/ 0 h 432"/>
              <a:gd name="T4" fmla="*/ 2147483647 w 2160"/>
              <a:gd name="T5" fmla="*/ 2147483647 h 432"/>
              <a:gd name="T6" fmla="*/ 0 60000 65536"/>
              <a:gd name="T7" fmla="*/ 0 60000 65536"/>
              <a:gd name="T8" fmla="*/ 0 60000 65536"/>
            </a:gdLst>
            <a:ahLst/>
            <a:cxnLst>
              <a:cxn ang="T6">
                <a:pos x="T0" y="T1"/>
              </a:cxn>
              <a:cxn ang="T7">
                <a:pos x="T2" y="T3"/>
              </a:cxn>
              <a:cxn ang="T8">
                <a:pos x="T4" y="T5"/>
              </a:cxn>
            </a:cxnLst>
            <a:rect l="0" t="0" r="r" b="b"/>
            <a:pathLst>
              <a:path w="2160" h="432">
                <a:moveTo>
                  <a:pt x="0" y="0"/>
                </a:moveTo>
                <a:lnTo>
                  <a:pt x="2160" y="0"/>
                </a:lnTo>
                <a:lnTo>
                  <a:pt x="2160" y="432"/>
                </a:lnTo>
              </a:path>
            </a:pathLst>
          </a:custGeom>
          <a:noFill/>
          <a:ln w="38100"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3971" name="Text Box 4"/>
          <p:cNvSpPr txBox="1">
            <a:spLocks noChangeArrowheads="1"/>
          </p:cNvSpPr>
          <p:nvPr/>
        </p:nvSpPr>
        <p:spPr bwMode="auto">
          <a:xfrm>
            <a:off x="6362700" y="1828800"/>
            <a:ext cx="289560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b="1">
                <a:solidFill>
                  <a:srgbClr val="FF0000"/>
                </a:solidFill>
              </a:rPr>
              <a:t>x 10</a:t>
            </a:r>
            <a:r>
              <a:rPr lang="en-US" altLang="ja-JP" b="1" baseline="30000">
                <a:solidFill>
                  <a:srgbClr val="FF0000"/>
                </a:solidFill>
              </a:rPr>
              <a:t>6</a:t>
            </a:r>
            <a:r>
              <a:rPr lang="en-US" altLang="ja-JP" b="1">
                <a:solidFill>
                  <a:srgbClr val="FF0000"/>
                </a:solidFill>
              </a:rPr>
              <a:t> kg/km</a:t>
            </a:r>
            <a:r>
              <a:rPr lang="en-US" altLang="ja-JP" b="1" baseline="30000">
                <a:solidFill>
                  <a:srgbClr val="FF0000"/>
                </a:solidFill>
              </a:rPr>
              <a:t>3</a:t>
            </a:r>
            <a:r>
              <a:rPr lang="en-US" altLang="ja-JP" b="1">
                <a:solidFill>
                  <a:srgbClr val="FF0000"/>
                </a:solidFill>
              </a:rPr>
              <a:t>/yr</a:t>
            </a:r>
          </a:p>
          <a:p>
            <a:pPr algn="ctr"/>
            <a:r>
              <a:rPr lang="en-US" altLang="ja-JP" b="1">
                <a:solidFill>
                  <a:srgbClr val="FF0000"/>
                </a:solidFill>
              </a:rPr>
              <a:t>=</a:t>
            </a:r>
          </a:p>
          <a:p>
            <a:pPr algn="ctr"/>
            <a:r>
              <a:rPr lang="en-US" altLang="ja-JP" b="1">
                <a:solidFill>
                  <a:srgbClr val="FF0000"/>
                </a:solidFill>
              </a:rPr>
              <a:t>~ 1</a:t>
            </a:r>
            <a:r>
              <a:rPr lang="en-US" b="1">
                <a:solidFill>
                  <a:srgbClr val="FF0000"/>
                </a:solidFill>
              </a:rPr>
              <a:t> Gt/km</a:t>
            </a:r>
            <a:r>
              <a:rPr lang="en-US" b="1" baseline="30000">
                <a:solidFill>
                  <a:srgbClr val="FF0000"/>
                </a:solidFill>
              </a:rPr>
              <a:t>3</a:t>
            </a:r>
            <a:r>
              <a:rPr lang="en-US" b="1">
                <a:solidFill>
                  <a:srgbClr val="FF0000"/>
                </a:solidFill>
              </a:rPr>
              <a:t>/yr</a:t>
            </a:r>
          </a:p>
        </p:txBody>
      </p:sp>
      <p:sp>
        <p:nvSpPr>
          <p:cNvPr id="83972" name="Text Box 9"/>
          <p:cNvSpPr txBox="1">
            <a:spLocks noChangeArrowheads="1"/>
          </p:cNvSpPr>
          <p:nvPr/>
        </p:nvSpPr>
        <p:spPr bwMode="auto">
          <a:xfrm>
            <a:off x="0" y="6477000"/>
            <a:ext cx="609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a:latin typeface="Times New Roman" charset="0"/>
              </a:rPr>
              <a:t>Kelemen &amp; Matter, Proceedings of the National Academy of Sciences, 2008</a:t>
            </a:r>
          </a:p>
        </p:txBody>
      </p:sp>
      <p:pic>
        <p:nvPicPr>
          <p:cNvPr id="83973" name="Picture 3" descr="new LDEO logo_art.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17641"/>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21929353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81921" name="Text Box 2"/>
          <p:cNvSpPr txBox="1">
            <a:spLocks noChangeArrowheads="1"/>
          </p:cNvSpPr>
          <p:nvPr/>
        </p:nvSpPr>
        <p:spPr bwMode="auto">
          <a:xfrm>
            <a:off x="228600" y="533400"/>
            <a:ext cx="8610600" cy="100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3000">
                <a:solidFill>
                  <a:srgbClr val="C53333"/>
                </a:solidFill>
              </a:rPr>
              <a:t>reactions that condense fluid or gas to form solid usually evolve heat, and increase solid volume</a:t>
            </a:r>
            <a:r>
              <a:rPr lang="en-US"/>
              <a:t> </a:t>
            </a:r>
          </a:p>
        </p:txBody>
      </p:sp>
      <p:grpSp>
        <p:nvGrpSpPr>
          <p:cNvPr id="81922" name="Group 3"/>
          <p:cNvGrpSpPr>
            <a:grpSpLocks/>
          </p:cNvGrpSpPr>
          <p:nvPr/>
        </p:nvGrpSpPr>
        <p:grpSpPr bwMode="auto">
          <a:xfrm>
            <a:off x="1203325" y="2225675"/>
            <a:ext cx="6721475" cy="2803525"/>
            <a:chOff x="864" y="1968"/>
            <a:chExt cx="4234" cy="1766"/>
          </a:xfrm>
        </p:grpSpPr>
        <p:sp>
          <p:nvSpPr>
            <p:cNvPr id="81926" name="AutoShape 4"/>
            <p:cNvSpPr>
              <a:spLocks noChangeArrowheads="1"/>
            </p:cNvSpPr>
            <p:nvPr/>
          </p:nvSpPr>
          <p:spPr bwMode="auto">
            <a:xfrm rot="10800000" flipH="1">
              <a:off x="4224" y="1968"/>
              <a:ext cx="874" cy="1612"/>
            </a:xfrm>
            <a:prstGeom prst="curvedLeftArrow">
              <a:avLst>
                <a:gd name="adj1" fmla="val 36888"/>
                <a:gd name="adj2" fmla="val 73776"/>
                <a:gd name="adj3" fmla="val 33333"/>
              </a:avLst>
            </a:prstGeom>
            <a:gradFill rotWithShape="0">
              <a:gsLst>
                <a:gs pos="0">
                  <a:srgbClr val="0000FF"/>
                </a:gs>
                <a:gs pos="50000">
                  <a:srgbClr val="FF214B"/>
                </a:gs>
                <a:gs pos="100000">
                  <a:srgbClr val="0000FF"/>
                </a:gs>
              </a:gsLst>
              <a:lin ang="5400000" scaled="1"/>
            </a:gradFill>
            <a:ln w="9525">
              <a:solidFill>
                <a:schemeClr val="tx1"/>
              </a:solidFill>
              <a:miter lim="800000"/>
              <a:headEnd/>
              <a:tailEnd/>
            </a:ln>
          </p:spPr>
          <p:txBody>
            <a:bodyPr wrap="none" anchor="ctr"/>
            <a:lstStyle/>
            <a:p>
              <a:endParaRPr lang="en-US"/>
            </a:p>
          </p:txBody>
        </p:sp>
        <p:sp>
          <p:nvSpPr>
            <p:cNvPr id="81927" name="AutoShape 5"/>
            <p:cNvSpPr>
              <a:spLocks noChangeArrowheads="1"/>
            </p:cNvSpPr>
            <p:nvPr/>
          </p:nvSpPr>
          <p:spPr bwMode="auto">
            <a:xfrm>
              <a:off x="864" y="2064"/>
              <a:ext cx="806" cy="1612"/>
            </a:xfrm>
            <a:prstGeom prst="curvedRightArrow">
              <a:avLst>
                <a:gd name="adj1" fmla="val 40000"/>
                <a:gd name="adj2" fmla="val 80000"/>
                <a:gd name="adj3" fmla="val 33333"/>
              </a:avLst>
            </a:prstGeom>
            <a:gradFill rotWithShape="0">
              <a:gsLst>
                <a:gs pos="0">
                  <a:srgbClr val="0000FF"/>
                </a:gs>
                <a:gs pos="100000">
                  <a:srgbClr val="FF214B"/>
                </a:gs>
              </a:gsLst>
              <a:lin ang="5400000" scaled="1"/>
            </a:gradFill>
            <a:ln w="9525">
              <a:solidFill>
                <a:schemeClr val="tx1"/>
              </a:solidFill>
              <a:miter lim="800000"/>
              <a:headEnd/>
              <a:tailEnd/>
            </a:ln>
          </p:spPr>
          <p:txBody>
            <a:bodyPr wrap="none" anchor="ctr"/>
            <a:lstStyle/>
            <a:p>
              <a:endParaRPr lang="en-US"/>
            </a:p>
          </p:txBody>
        </p:sp>
        <p:sp>
          <p:nvSpPr>
            <p:cNvPr id="81928" name="Text Box 6"/>
            <p:cNvSpPr txBox="1">
              <a:spLocks noChangeArrowheads="1"/>
            </p:cNvSpPr>
            <p:nvPr/>
          </p:nvSpPr>
          <p:spPr bwMode="auto">
            <a:xfrm>
              <a:off x="1992" y="2026"/>
              <a:ext cx="1872" cy="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FF0000"/>
                  </a:solidFill>
                </a:rPr>
                <a:t>rapid reaction at high temperature</a:t>
              </a:r>
            </a:p>
          </p:txBody>
        </p:sp>
        <p:sp>
          <p:nvSpPr>
            <p:cNvPr id="81929" name="Text Box 7"/>
            <p:cNvSpPr txBox="1">
              <a:spLocks noChangeArrowheads="1"/>
            </p:cNvSpPr>
            <p:nvPr/>
          </p:nvSpPr>
          <p:spPr bwMode="auto">
            <a:xfrm>
              <a:off x="1920" y="3216"/>
              <a:ext cx="2016" cy="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FF0000"/>
                  </a:solidFill>
                </a:rPr>
                <a:t>fast heating </a:t>
              </a:r>
            </a:p>
            <a:p>
              <a:pPr algn="ctr"/>
              <a:r>
                <a:rPr lang="en-US">
                  <a:solidFill>
                    <a:srgbClr val="FF0000"/>
                  </a:solidFill>
                </a:rPr>
                <a:t>with rapid reaction</a:t>
              </a:r>
            </a:p>
          </p:txBody>
        </p:sp>
        <p:sp>
          <p:nvSpPr>
            <p:cNvPr id="81930" name="Text Box 8"/>
            <p:cNvSpPr txBox="1">
              <a:spLocks noChangeArrowheads="1"/>
            </p:cNvSpPr>
            <p:nvPr/>
          </p:nvSpPr>
          <p:spPr bwMode="auto">
            <a:xfrm>
              <a:off x="1536" y="2736"/>
              <a:ext cx="2832"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a:solidFill>
                    <a:srgbClr val="FF0000"/>
                  </a:solidFill>
                </a:rPr>
                <a:t>SELF-HEATING REGIME</a:t>
              </a:r>
            </a:p>
          </p:txBody>
        </p:sp>
      </p:grpSp>
      <p:pic>
        <p:nvPicPr>
          <p:cNvPr id="81923"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81925" name="TextBox 1"/>
          <p:cNvSpPr txBox="1">
            <a:spLocks noChangeArrowheads="1"/>
          </p:cNvSpPr>
          <p:nvPr/>
        </p:nvSpPr>
        <p:spPr bwMode="auto">
          <a:xfrm>
            <a:off x="152400" y="6400800"/>
            <a:ext cx="1681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latin typeface="Times New Roman" charset="0"/>
                <a:cs typeface="Times New Roman" charset="0"/>
              </a:rPr>
              <a:t>Martin &amp; Fyfe, 1970</a:t>
            </a:r>
          </a:p>
        </p:txBody>
      </p:sp>
    </p:spTree>
    <p:extLst>
      <p:ext uri="{BB962C8B-B14F-4D97-AF65-F5344CB8AC3E}">
        <p14:creationId xmlns:p14="http://schemas.microsoft.com/office/powerpoint/2010/main" val="11802893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aphicFrame>
        <p:nvGraphicFramePr>
          <p:cNvPr id="150529" name="Object 2"/>
          <p:cNvGraphicFramePr>
            <a:graphicFrameLocks noChangeAspect="1"/>
          </p:cNvGraphicFramePr>
          <p:nvPr>
            <p:extLst>
              <p:ext uri="{D42A27DB-BD31-4B8C-83A1-F6EECF244321}">
                <p14:modId xmlns:p14="http://schemas.microsoft.com/office/powerpoint/2010/main" val="417394163"/>
              </p:ext>
            </p:extLst>
          </p:nvPr>
        </p:nvGraphicFramePr>
        <p:xfrm>
          <a:off x="838200" y="1501775"/>
          <a:ext cx="7620000" cy="2608263"/>
        </p:xfrm>
        <a:graphic>
          <a:graphicData uri="http://schemas.openxmlformats.org/presentationml/2006/ole">
            <mc:AlternateContent xmlns:mc="http://schemas.openxmlformats.org/markup-compatibility/2006">
              <mc:Choice xmlns:v="urn:schemas-microsoft-com:vml" Requires="v">
                <p:oleObj spid="_x0000_s1050" name="Document" r:id="rId5" imgW="5943600" imgH="2032000" progId="Word.Document.8">
                  <p:embed/>
                </p:oleObj>
              </mc:Choice>
              <mc:Fallback>
                <p:oleObj name="Document" r:id="rId5" imgW="5943600" imgH="2032000" progId="Word.Document.8">
                  <p:embed/>
                  <p:pic>
                    <p:nvPicPr>
                      <p:cNvPr id="0" name=""/>
                      <p:cNvPicPr>
                        <a:picLocks noChangeAspect="1" noChangeArrowheads="1"/>
                      </p:cNvPicPr>
                      <p:nvPr/>
                    </p:nvPicPr>
                    <p:blipFill>
                      <a:blip r:embed="rId6"/>
                      <a:srcRect/>
                      <a:stretch>
                        <a:fillRect/>
                      </a:stretch>
                    </p:blipFill>
                    <p:spPr bwMode="auto">
                      <a:xfrm>
                        <a:off x="838200" y="1501775"/>
                        <a:ext cx="7620000" cy="2608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150530" name="Picture 3" descr="new LDEO logo_art.eps"/>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pic>
        <p:nvPicPr>
          <p:cNvPr id="150532" name="Picture 3" descr="new LDEO logo_art.eps"/>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150534" name="Text Box 9"/>
          <p:cNvSpPr txBox="1">
            <a:spLocks noChangeArrowheads="1"/>
          </p:cNvSpPr>
          <p:nvPr/>
        </p:nvSpPr>
        <p:spPr bwMode="auto">
          <a:xfrm>
            <a:off x="0" y="6477000"/>
            <a:ext cx="5791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a:latin typeface="Times New Roman" charset="0"/>
              </a:rPr>
              <a:t>Kelemen &amp; Matter, Proceedings of the National Academy of Sciences, 2008</a:t>
            </a:r>
          </a:p>
        </p:txBody>
      </p:sp>
    </p:spTree>
    <p:extLst>
      <p:ext uri="{BB962C8B-B14F-4D97-AF65-F5344CB8AC3E}">
        <p14:creationId xmlns:p14="http://schemas.microsoft.com/office/powerpoint/2010/main" val="41315538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52577"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pic>
        <p:nvPicPr>
          <p:cNvPr id="8325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738" y="665163"/>
            <a:ext cx="6151562" cy="56086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2580" name="Text Box 5"/>
          <p:cNvSpPr txBox="1">
            <a:spLocks noChangeArrowheads="1"/>
          </p:cNvSpPr>
          <p:nvPr/>
        </p:nvSpPr>
        <p:spPr bwMode="auto">
          <a:xfrm>
            <a:off x="6858000" y="457200"/>
            <a:ext cx="1963738" cy="556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t>temperature</a:t>
            </a:r>
          </a:p>
          <a:p>
            <a:pPr algn="ctr"/>
            <a:r>
              <a:rPr lang="en-US"/>
              <a:t>change</a:t>
            </a:r>
          </a:p>
          <a:p>
            <a:pPr algn="ctr"/>
            <a:r>
              <a:rPr lang="en-US"/>
              <a:t>=</a:t>
            </a:r>
          </a:p>
          <a:p>
            <a:pPr algn="ctr"/>
            <a:r>
              <a:rPr lang="en-US"/>
              <a:t>cooling from </a:t>
            </a:r>
          </a:p>
          <a:p>
            <a:pPr algn="ctr"/>
            <a:r>
              <a:rPr lang="en-US"/>
              <a:t>cold fluid</a:t>
            </a:r>
          </a:p>
          <a:p>
            <a:pPr algn="ctr"/>
            <a:r>
              <a:rPr lang="en-US"/>
              <a:t>+</a:t>
            </a:r>
          </a:p>
          <a:p>
            <a:pPr algn="ctr"/>
            <a:r>
              <a:rPr lang="en-US"/>
              <a:t>cooling to </a:t>
            </a:r>
          </a:p>
          <a:p>
            <a:pPr algn="ctr"/>
            <a:r>
              <a:rPr lang="en-US"/>
              <a:t>surroundings</a:t>
            </a:r>
          </a:p>
          <a:p>
            <a:pPr algn="ctr"/>
            <a:r>
              <a:rPr lang="en-US"/>
              <a:t>+</a:t>
            </a:r>
          </a:p>
          <a:p>
            <a:pPr algn="ctr"/>
            <a:r>
              <a:rPr lang="en-US"/>
              <a:t>heating from </a:t>
            </a:r>
          </a:p>
          <a:p>
            <a:pPr algn="ctr"/>
            <a:r>
              <a:rPr lang="en-US"/>
              <a:t>reaction</a:t>
            </a:r>
          </a:p>
          <a:p>
            <a:pPr algn="ctr"/>
            <a:endParaRPr lang="en-US"/>
          </a:p>
          <a:p>
            <a:pPr algn="ctr"/>
            <a:r>
              <a:rPr lang="en-US">
                <a:solidFill>
                  <a:srgbClr val="0000FF"/>
                </a:solidFill>
              </a:rPr>
              <a:t>here: </a:t>
            </a:r>
          </a:p>
          <a:p>
            <a:pPr algn="ctr"/>
            <a:r>
              <a:rPr lang="en-US">
                <a:solidFill>
                  <a:srgbClr val="0000FF"/>
                </a:solidFill>
              </a:rPr>
              <a:t>rapid flow </a:t>
            </a:r>
          </a:p>
          <a:p>
            <a:pPr algn="ctr"/>
            <a:r>
              <a:rPr lang="en-US">
                <a:solidFill>
                  <a:srgbClr val="0000FF"/>
                </a:solidFill>
                <a:sym typeface="Symbol" charset="0"/>
              </a:rPr>
              <a:t> </a:t>
            </a:r>
            <a:r>
              <a:rPr lang="en-US">
                <a:solidFill>
                  <a:srgbClr val="0000FF"/>
                </a:solidFill>
              </a:rPr>
              <a:t>cooling</a:t>
            </a:r>
            <a:endParaRPr lang="en-US"/>
          </a:p>
        </p:txBody>
      </p:sp>
      <p:sp>
        <p:nvSpPr>
          <p:cNvPr id="152581" name="Rectangle 6"/>
          <p:cNvSpPr>
            <a:spLocks noChangeArrowheads="1"/>
          </p:cNvSpPr>
          <p:nvPr/>
        </p:nvSpPr>
        <p:spPr bwMode="auto">
          <a:xfrm>
            <a:off x="4343400" y="838200"/>
            <a:ext cx="1447800" cy="304800"/>
          </a:xfrm>
          <a:prstGeom prst="rect">
            <a:avLst/>
          </a:prstGeom>
          <a:noFill/>
          <a:ln w="38100">
            <a:solidFill>
              <a:srgbClr val="0000FF"/>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52582" name="Text Box 9"/>
          <p:cNvSpPr txBox="1">
            <a:spLocks noChangeArrowheads="1"/>
          </p:cNvSpPr>
          <p:nvPr/>
        </p:nvSpPr>
        <p:spPr bwMode="auto">
          <a:xfrm>
            <a:off x="0" y="6583363"/>
            <a:ext cx="5105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a:latin typeface="Times New Roman" charset="0"/>
              </a:rPr>
              <a:t>Kelemen &amp; Matter, Proceedings of the National Academy of Sciences, 2008</a:t>
            </a:r>
          </a:p>
        </p:txBody>
      </p:sp>
      <p:pic>
        <p:nvPicPr>
          <p:cNvPr id="83252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657350"/>
            <a:ext cx="2362200" cy="17716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2584" name="AutoShape 9"/>
          <p:cNvSpPr>
            <a:spLocks noChangeArrowheads="1"/>
          </p:cNvSpPr>
          <p:nvPr/>
        </p:nvSpPr>
        <p:spPr bwMode="auto">
          <a:xfrm flipH="1">
            <a:off x="3124200" y="1733550"/>
            <a:ext cx="838200" cy="685800"/>
          </a:xfrm>
          <a:prstGeom prst="wedgeEllipseCallout">
            <a:avLst>
              <a:gd name="adj1" fmla="val -84662"/>
              <a:gd name="adj2" fmla="val 88884"/>
            </a:avLst>
          </a:prstGeom>
          <a:solidFill>
            <a:schemeClr val="bg1"/>
          </a:solidFill>
          <a:ln w="9525">
            <a:solidFill>
              <a:schemeClr val="tx1"/>
            </a:solidFill>
            <a:miter lim="800000"/>
            <a:headEnd/>
            <a:tailEnd/>
          </a:ln>
        </p:spPr>
        <p:txBody>
          <a:bodyPr wrap="none" anchor="ctr"/>
          <a:lstStyle/>
          <a:p>
            <a:pPr algn="ctr"/>
            <a:r>
              <a:rPr lang="en-US" sz="1800"/>
              <a:t>too</a:t>
            </a:r>
          </a:p>
          <a:p>
            <a:pPr algn="ctr"/>
            <a:r>
              <a:rPr lang="en-US" sz="1800"/>
              <a:t>cold</a:t>
            </a:r>
          </a:p>
        </p:txBody>
      </p:sp>
    </p:spTree>
    <p:extLst>
      <p:ext uri="{BB962C8B-B14F-4D97-AF65-F5344CB8AC3E}">
        <p14:creationId xmlns:p14="http://schemas.microsoft.com/office/powerpoint/2010/main" val="41086632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54625"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pic>
        <p:nvPicPr>
          <p:cNvPr id="8345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100" y="601663"/>
            <a:ext cx="6024563" cy="56340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4628" name="Freeform 5"/>
          <p:cNvSpPr>
            <a:spLocks/>
          </p:cNvSpPr>
          <p:nvPr/>
        </p:nvSpPr>
        <p:spPr bwMode="auto">
          <a:xfrm>
            <a:off x="3148013" y="2143125"/>
            <a:ext cx="1441450" cy="620713"/>
          </a:xfrm>
          <a:custGeom>
            <a:avLst/>
            <a:gdLst>
              <a:gd name="T0" fmla="*/ 0 w 876"/>
              <a:gd name="T1" fmla="*/ 2147483647 h 379"/>
              <a:gd name="T2" fmla="*/ 2147483647 w 876"/>
              <a:gd name="T3" fmla="*/ 2147483647 h 379"/>
              <a:gd name="T4" fmla="*/ 2147483647 w 876"/>
              <a:gd name="T5" fmla="*/ 2147483647 h 379"/>
              <a:gd name="T6" fmla="*/ 2147483647 w 876"/>
              <a:gd name="T7" fmla="*/ 2147483647 h 379"/>
              <a:gd name="T8" fmla="*/ 2147483647 w 876"/>
              <a:gd name="T9" fmla="*/ 2147483647 h 379"/>
              <a:gd name="T10" fmla="*/ 2147483647 w 876"/>
              <a:gd name="T11" fmla="*/ 2147483647 h 379"/>
              <a:gd name="T12" fmla="*/ 2147483647 w 876"/>
              <a:gd name="T13" fmla="*/ 2147483647 h 379"/>
              <a:gd name="T14" fmla="*/ 2147483647 w 876"/>
              <a:gd name="T15" fmla="*/ 2147483647 h 379"/>
              <a:gd name="T16" fmla="*/ 2147483647 w 876"/>
              <a:gd name="T17" fmla="*/ 2147483647 h 379"/>
              <a:gd name="T18" fmla="*/ 2147483647 w 876"/>
              <a:gd name="T19" fmla="*/ 2147483647 h 379"/>
              <a:gd name="T20" fmla="*/ 2147483647 w 876"/>
              <a:gd name="T21" fmla="*/ 2147483647 h 379"/>
              <a:gd name="T22" fmla="*/ 2147483647 w 876"/>
              <a:gd name="T23" fmla="*/ 2147483647 h 379"/>
              <a:gd name="T24" fmla="*/ 2147483647 w 876"/>
              <a:gd name="T25" fmla="*/ 2147483647 h 3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76" h="379">
                <a:moveTo>
                  <a:pt x="0" y="379"/>
                </a:moveTo>
                <a:cubicBezTo>
                  <a:pt x="24" y="348"/>
                  <a:pt x="48" y="317"/>
                  <a:pt x="72" y="289"/>
                </a:cubicBezTo>
                <a:cubicBezTo>
                  <a:pt x="96" y="261"/>
                  <a:pt x="119" y="236"/>
                  <a:pt x="142" y="209"/>
                </a:cubicBezTo>
                <a:cubicBezTo>
                  <a:pt x="165" y="182"/>
                  <a:pt x="187" y="154"/>
                  <a:pt x="212" y="129"/>
                </a:cubicBezTo>
                <a:cubicBezTo>
                  <a:pt x="237" y="104"/>
                  <a:pt x="266" y="76"/>
                  <a:pt x="292" y="57"/>
                </a:cubicBezTo>
                <a:cubicBezTo>
                  <a:pt x="318" y="38"/>
                  <a:pt x="345" y="24"/>
                  <a:pt x="368" y="15"/>
                </a:cubicBezTo>
                <a:cubicBezTo>
                  <a:pt x="391" y="6"/>
                  <a:pt x="409" y="0"/>
                  <a:pt x="432" y="3"/>
                </a:cubicBezTo>
                <a:cubicBezTo>
                  <a:pt x="455" y="6"/>
                  <a:pt x="480" y="20"/>
                  <a:pt x="506" y="33"/>
                </a:cubicBezTo>
                <a:cubicBezTo>
                  <a:pt x="532" y="46"/>
                  <a:pt x="561" y="63"/>
                  <a:pt x="586" y="83"/>
                </a:cubicBezTo>
                <a:cubicBezTo>
                  <a:pt x="611" y="103"/>
                  <a:pt x="632" y="129"/>
                  <a:pt x="656" y="155"/>
                </a:cubicBezTo>
                <a:cubicBezTo>
                  <a:pt x="680" y="181"/>
                  <a:pt x="705" y="214"/>
                  <a:pt x="730" y="241"/>
                </a:cubicBezTo>
                <a:cubicBezTo>
                  <a:pt x="755" y="268"/>
                  <a:pt x="782" y="294"/>
                  <a:pt x="806" y="317"/>
                </a:cubicBezTo>
                <a:cubicBezTo>
                  <a:pt x="830" y="340"/>
                  <a:pt x="853" y="359"/>
                  <a:pt x="876" y="379"/>
                </a:cubicBezTo>
              </a:path>
            </a:pathLst>
          </a:custGeom>
          <a:solidFill>
            <a:srgbClr val="FF0000">
              <a:alpha val="50195"/>
            </a:srgbClr>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4629" name="Text Box 6"/>
          <p:cNvSpPr txBox="1">
            <a:spLocks noChangeArrowheads="1"/>
          </p:cNvSpPr>
          <p:nvPr/>
        </p:nvSpPr>
        <p:spPr bwMode="auto">
          <a:xfrm>
            <a:off x="6858000" y="1371600"/>
            <a:ext cx="1981200" cy="146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3000" b="1">
                <a:solidFill>
                  <a:srgbClr val="FF0000"/>
                </a:solidFill>
              </a:rPr>
              <a:t>self heating regime</a:t>
            </a:r>
          </a:p>
        </p:txBody>
      </p:sp>
      <p:sp>
        <p:nvSpPr>
          <p:cNvPr id="154630" name="Line 7"/>
          <p:cNvSpPr>
            <a:spLocks noChangeShapeType="1"/>
          </p:cNvSpPr>
          <p:nvPr/>
        </p:nvSpPr>
        <p:spPr bwMode="auto">
          <a:xfrm flipV="1">
            <a:off x="4038600" y="2057400"/>
            <a:ext cx="2971800" cy="4572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631" name="Rectangle 8"/>
          <p:cNvSpPr>
            <a:spLocks noChangeArrowheads="1"/>
          </p:cNvSpPr>
          <p:nvPr/>
        </p:nvSpPr>
        <p:spPr bwMode="auto">
          <a:xfrm>
            <a:off x="7010400" y="4038600"/>
            <a:ext cx="1776413" cy="191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a:solidFill>
                  <a:srgbClr val="FF0000"/>
                </a:solidFill>
              </a:rPr>
              <a:t>here: </a:t>
            </a:r>
          </a:p>
          <a:p>
            <a:pPr algn="ctr"/>
            <a:r>
              <a:rPr lang="en-US">
                <a:solidFill>
                  <a:srgbClr val="FF0000"/>
                </a:solidFill>
              </a:rPr>
              <a:t>slower flow </a:t>
            </a:r>
          </a:p>
          <a:p>
            <a:pPr algn="ctr">
              <a:buFont typeface="Symbol" charset="0"/>
              <a:buChar char="Þ"/>
            </a:pPr>
            <a:r>
              <a:rPr lang="en-US">
                <a:solidFill>
                  <a:srgbClr val="FF0000"/>
                </a:solidFill>
              </a:rPr>
              <a:t> heating</a:t>
            </a:r>
          </a:p>
          <a:p>
            <a:pPr algn="ctr">
              <a:buFont typeface="Symbol" charset="0"/>
              <a:buNone/>
            </a:pPr>
            <a:r>
              <a:rPr lang="en-US">
                <a:solidFill>
                  <a:srgbClr val="FF0000"/>
                </a:solidFill>
              </a:rPr>
              <a:t>becomes </a:t>
            </a:r>
          </a:p>
          <a:p>
            <a:pPr algn="ctr">
              <a:buFont typeface="Symbol" charset="0"/>
              <a:buNone/>
            </a:pPr>
            <a:r>
              <a:rPr lang="en-US">
                <a:solidFill>
                  <a:srgbClr val="FF0000"/>
                </a:solidFill>
              </a:rPr>
              <a:t>important</a:t>
            </a:r>
          </a:p>
        </p:txBody>
      </p:sp>
      <p:sp>
        <p:nvSpPr>
          <p:cNvPr id="154632" name="Freeform 9"/>
          <p:cNvSpPr>
            <a:spLocks/>
          </p:cNvSpPr>
          <p:nvPr/>
        </p:nvSpPr>
        <p:spPr bwMode="auto">
          <a:xfrm>
            <a:off x="1981200" y="2147888"/>
            <a:ext cx="3475038" cy="798512"/>
          </a:xfrm>
          <a:custGeom>
            <a:avLst/>
            <a:gdLst>
              <a:gd name="T0" fmla="*/ 0 w 2189"/>
              <a:gd name="T1" fmla="*/ 2147483647 h 503"/>
              <a:gd name="T2" fmla="*/ 2147483647 w 2189"/>
              <a:gd name="T3" fmla="*/ 2147483647 h 503"/>
              <a:gd name="T4" fmla="*/ 2147483647 w 2189"/>
              <a:gd name="T5" fmla="*/ 2147483647 h 503"/>
              <a:gd name="T6" fmla="*/ 2147483647 w 2189"/>
              <a:gd name="T7" fmla="*/ 2147483647 h 503"/>
              <a:gd name="T8" fmla="*/ 2147483647 w 2189"/>
              <a:gd name="T9" fmla="*/ 2147483647 h 503"/>
              <a:gd name="T10" fmla="*/ 2147483647 w 2189"/>
              <a:gd name="T11" fmla="*/ 2147483647 h 503"/>
              <a:gd name="T12" fmla="*/ 2147483647 w 2189"/>
              <a:gd name="T13" fmla="*/ 2147483647 h 503"/>
              <a:gd name="T14" fmla="*/ 2147483647 w 2189"/>
              <a:gd name="T15" fmla="*/ 2147483647 h 503"/>
              <a:gd name="T16" fmla="*/ 2147483647 w 2189"/>
              <a:gd name="T17" fmla="*/ 2147483647 h 503"/>
              <a:gd name="T18" fmla="*/ 2147483647 w 2189"/>
              <a:gd name="T19" fmla="*/ 2147483647 h 503"/>
              <a:gd name="T20" fmla="*/ 2147483647 w 2189"/>
              <a:gd name="T21" fmla="*/ 2147483647 h 503"/>
              <a:gd name="T22" fmla="*/ 2147483647 w 2189"/>
              <a:gd name="T23" fmla="*/ 2147483647 h 503"/>
              <a:gd name="T24" fmla="*/ 2147483647 w 2189"/>
              <a:gd name="T25" fmla="*/ 2147483647 h 503"/>
              <a:gd name="T26" fmla="*/ 2147483647 w 2189"/>
              <a:gd name="T27" fmla="*/ 2147483647 h 503"/>
              <a:gd name="T28" fmla="*/ 2147483647 w 2189"/>
              <a:gd name="T29" fmla="*/ 2147483647 h 503"/>
              <a:gd name="T30" fmla="*/ 2147483647 w 2189"/>
              <a:gd name="T31" fmla="*/ 2147483647 h 503"/>
              <a:gd name="T32" fmla="*/ 2147483647 w 2189"/>
              <a:gd name="T33" fmla="*/ 2147483647 h 503"/>
              <a:gd name="T34" fmla="*/ 2147483647 w 2189"/>
              <a:gd name="T35" fmla="*/ 2147483647 h 503"/>
              <a:gd name="T36" fmla="*/ 2147483647 w 2189"/>
              <a:gd name="T37" fmla="*/ 2147483647 h 503"/>
              <a:gd name="T38" fmla="*/ 2147483647 w 2189"/>
              <a:gd name="T39" fmla="*/ 2147483647 h 503"/>
              <a:gd name="T40" fmla="*/ 2147483647 w 2189"/>
              <a:gd name="T41" fmla="*/ 2147483647 h 503"/>
              <a:gd name="T42" fmla="*/ 2147483647 w 2189"/>
              <a:gd name="T43" fmla="*/ 2147483647 h 503"/>
              <a:gd name="T44" fmla="*/ 2147483647 w 2189"/>
              <a:gd name="T45" fmla="*/ 2147483647 h 5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189" h="503">
                <a:moveTo>
                  <a:pt x="0" y="375"/>
                </a:moveTo>
                <a:cubicBezTo>
                  <a:pt x="33" y="393"/>
                  <a:pt x="67" y="412"/>
                  <a:pt x="96" y="423"/>
                </a:cubicBezTo>
                <a:cubicBezTo>
                  <a:pt x="125" y="434"/>
                  <a:pt x="147" y="435"/>
                  <a:pt x="173" y="442"/>
                </a:cubicBezTo>
                <a:cubicBezTo>
                  <a:pt x="199" y="449"/>
                  <a:pt x="226" y="462"/>
                  <a:pt x="251" y="468"/>
                </a:cubicBezTo>
                <a:cubicBezTo>
                  <a:pt x="276" y="474"/>
                  <a:pt x="300" y="475"/>
                  <a:pt x="323" y="479"/>
                </a:cubicBezTo>
                <a:cubicBezTo>
                  <a:pt x="346" y="483"/>
                  <a:pt x="363" y="488"/>
                  <a:pt x="387" y="490"/>
                </a:cubicBezTo>
                <a:cubicBezTo>
                  <a:pt x="411" y="492"/>
                  <a:pt x="441" y="493"/>
                  <a:pt x="467" y="492"/>
                </a:cubicBezTo>
                <a:cubicBezTo>
                  <a:pt x="493" y="491"/>
                  <a:pt x="509" y="494"/>
                  <a:pt x="544" y="482"/>
                </a:cubicBezTo>
                <a:cubicBezTo>
                  <a:pt x="579" y="470"/>
                  <a:pt x="643" y="440"/>
                  <a:pt x="677" y="420"/>
                </a:cubicBezTo>
                <a:cubicBezTo>
                  <a:pt x="711" y="400"/>
                  <a:pt x="712" y="398"/>
                  <a:pt x="749" y="362"/>
                </a:cubicBezTo>
                <a:cubicBezTo>
                  <a:pt x="786" y="326"/>
                  <a:pt x="851" y="256"/>
                  <a:pt x="899" y="204"/>
                </a:cubicBezTo>
                <a:cubicBezTo>
                  <a:pt x="947" y="152"/>
                  <a:pt x="1004" y="82"/>
                  <a:pt x="1040" y="50"/>
                </a:cubicBezTo>
                <a:cubicBezTo>
                  <a:pt x="1076" y="18"/>
                  <a:pt x="1091" y="18"/>
                  <a:pt x="1115" y="10"/>
                </a:cubicBezTo>
                <a:cubicBezTo>
                  <a:pt x="1139" y="2"/>
                  <a:pt x="1161" y="0"/>
                  <a:pt x="1184" y="2"/>
                </a:cubicBezTo>
                <a:cubicBezTo>
                  <a:pt x="1207" y="4"/>
                  <a:pt x="1231" y="9"/>
                  <a:pt x="1256" y="23"/>
                </a:cubicBezTo>
                <a:cubicBezTo>
                  <a:pt x="1281" y="37"/>
                  <a:pt x="1308" y="63"/>
                  <a:pt x="1333" y="84"/>
                </a:cubicBezTo>
                <a:cubicBezTo>
                  <a:pt x="1358" y="105"/>
                  <a:pt x="1381" y="126"/>
                  <a:pt x="1405" y="151"/>
                </a:cubicBezTo>
                <a:cubicBezTo>
                  <a:pt x="1429" y="176"/>
                  <a:pt x="1453" y="208"/>
                  <a:pt x="1477" y="234"/>
                </a:cubicBezTo>
                <a:cubicBezTo>
                  <a:pt x="1501" y="260"/>
                  <a:pt x="1514" y="277"/>
                  <a:pt x="1549" y="308"/>
                </a:cubicBezTo>
                <a:cubicBezTo>
                  <a:pt x="1584" y="339"/>
                  <a:pt x="1650" y="393"/>
                  <a:pt x="1685" y="418"/>
                </a:cubicBezTo>
                <a:cubicBezTo>
                  <a:pt x="1720" y="443"/>
                  <a:pt x="1724" y="446"/>
                  <a:pt x="1760" y="458"/>
                </a:cubicBezTo>
                <a:cubicBezTo>
                  <a:pt x="1796" y="470"/>
                  <a:pt x="1833" y="483"/>
                  <a:pt x="1904" y="490"/>
                </a:cubicBezTo>
                <a:cubicBezTo>
                  <a:pt x="1975" y="497"/>
                  <a:pt x="2142" y="501"/>
                  <a:pt x="2189" y="503"/>
                </a:cubicBezTo>
              </a:path>
            </a:pathLst>
          </a:custGeom>
          <a:noFill/>
          <a:ln w="285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54633" name="Rectangle 10"/>
          <p:cNvSpPr>
            <a:spLocks noChangeArrowheads="1"/>
          </p:cNvSpPr>
          <p:nvPr/>
        </p:nvSpPr>
        <p:spPr bwMode="auto">
          <a:xfrm>
            <a:off x="4343400" y="990600"/>
            <a:ext cx="1371600" cy="304800"/>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54634" name="Text Box 9"/>
          <p:cNvSpPr txBox="1">
            <a:spLocks noChangeArrowheads="1"/>
          </p:cNvSpPr>
          <p:nvPr/>
        </p:nvSpPr>
        <p:spPr bwMode="auto">
          <a:xfrm>
            <a:off x="0" y="6583363"/>
            <a:ext cx="5105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a:latin typeface="Times New Roman" charset="0"/>
              </a:rPr>
              <a:t>Kelemen &amp; Matter, Proceedings of the National Academy of Sciences, 2008</a:t>
            </a:r>
          </a:p>
        </p:txBody>
      </p:sp>
      <p:pic>
        <p:nvPicPr>
          <p:cNvPr id="834572"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971800" y="3505200"/>
            <a:ext cx="2286000" cy="1714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4636" name="AutoShape 13"/>
          <p:cNvSpPr>
            <a:spLocks noChangeArrowheads="1"/>
          </p:cNvSpPr>
          <p:nvPr/>
        </p:nvSpPr>
        <p:spPr bwMode="auto">
          <a:xfrm>
            <a:off x="4267200" y="3733800"/>
            <a:ext cx="838200" cy="685800"/>
          </a:xfrm>
          <a:prstGeom prst="wedgeEllipseCallout">
            <a:avLst>
              <a:gd name="adj1" fmla="val -86551"/>
              <a:gd name="adj2" fmla="val 69444"/>
            </a:avLst>
          </a:prstGeom>
          <a:solidFill>
            <a:schemeClr val="bg1"/>
          </a:solidFill>
          <a:ln w="9525">
            <a:solidFill>
              <a:schemeClr val="tx1"/>
            </a:solidFill>
            <a:miter lim="800000"/>
            <a:headEnd/>
            <a:tailEnd/>
          </a:ln>
        </p:spPr>
        <p:txBody>
          <a:bodyPr wrap="none" anchor="ctr"/>
          <a:lstStyle/>
          <a:p>
            <a:pPr algn="ctr"/>
            <a:r>
              <a:rPr lang="en-US" sz="1800"/>
              <a:t>too</a:t>
            </a:r>
          </a:p>
          <a:p>
            <a:pPr algn="ctr"/>
            <a:r>
              <a:rPr lang="en-US" sz="1800"/>
              <a:t>hot</a:t>
            </a:r>
          </a:p>
        </p:txBody>
      </p:sp>
    </p:spTree>
    <p:extLst>
      <p:ext uri="{BB962C8B-B14F-4D97-AF65-F5344CB8AC3E}">
        <p14:creationId xmlns:p14="http://schemas.microsoft.com/office/powerpoint/2010/main" val="28423380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56673"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pic>
        <p:nvPicPr>
          <p:cNvPr id="8366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563" y="403225"/>
            <a:ext cx="6078537" cy="57943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6676" name="Freeform 5"/>
          <p:cNvSpPr>
            <a:spLocks/>
          </p:cNvSpPr>
          <p:nvPr/>
        </p:nvSpPr>
        <p:spPr bwMode="auto">
          <a:xfrm>
            <a:off x="3149600" y="2159000"/>
            <a:ext cx="1441450" cy="620713"/>
          </a:xfrm>
          <a:custGeom>
            <a:avLst/>
            <a:gdLst>
              <a:gd name="T0" fmla="*/ 0 w 876"/>
              <a:gd name="T1" fmla="*/ 2147483647 h 379"/>
              <a:gd name="T2" fmla="*/ 2147483647 w 876"/>
              <a:gd name="T3" fmla="*/ 2147483647 h 379"/>
              <a:gd name="T4" fmla="*/ 2147483647 w 876"/>
              <a:gd name="T5" fmla="*/ 2147483647 h 379"/>
              <a:gd name="T6" fmla="*/ 2147483647 w 876"/>
              <a:gd name="T7" fmla="*/ 2147483647 h 379"/>
              <a:gd name="T8" fmla="*/ 2147483647 w 876"/>
              <a:gd name="T9" fmla="*/ 2147483647 h 379"/>
              <a:gd name="T10" fmla="*/ 2147483647 w 876"/>
              <a:gd name="T11" fmla="*/ 2147483647 h 379"/>
              <a:gd name="T12" fmla="*/ 2147483647 w 876"/>
              <a:gd name="T13" fmla="*/ 2147483647 h 379"/>
              <a:gd name="T14" fmla="*/ 2147483647 w 876"/>
              <a:gd name="T15" fmla="*/ 2147483647 h 379"/>
              <a:gd name="T16" fmla="*/ 2147483647 w 876"/>
              <a:gd name="T17" fmla="*/ 2147483647 h 379"/>
              <a:gd name="T18" fmla="*/ 2147483647 w 876"/>
              <a:gd name="T19" fmla="*/ 2147483647 h 379"/>
              <a:gd name="T20" fmla="*/ 2147483647 w 876"/>
              <a:gd name="T21" fmla="*/ 2147483647 h 379"/>
              <a:gd name="T22" fmla="*/ 2147483647 w 876"/>
              <a:gd name="T23" fmla="*/ 2147483647 h 379"/>
              <a:gd name="T24" fmla="*/ 2147483647 w 876"/>
              <a:gd name="T25" fmla="*/ 2147483647 h 3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76" h="379">
                <a:moveTo>
                  <a:pt x="0" y="379"/>
                </a:moveTo>
                <a:cubicBezTo>
                  <a:pt x="24" y="348"/>
                  <a:pt x="48" y="317"/>
                  <a:pt x="72" y="289"/>
                </a:cubicBezTo>
                <a:cubicBezTo>
                  <a:pt x="96" y="261"/>
                  <a:pt x="119" y="236"/>
                  <a:pt x="142" y="209"/>
                </a:cubicBezTo>
                <a:cubicBezTo>
                  <a:pt x="165" y="182"/>
                  <a:pt x="187" y="154"/>
                  <a:pt x="212" y="129"/>
                </a:cubicBezTo>
                <a:cubicBezTo>
                  <a:pt x="237" y="104"/>
                  <a:pt x="266" y="76"/>
                  <a:pt x="292" y="57"/>
                </a:cubicBezTo>
                <a:cubicBezTo>
                  <a:pt x="318" y="38"/>
                  <a:pt x="345" y="24"/>
                  <a:pt x="368" y="15"/>
                </a:cubicBezTo>
                <a:cubicBezTo>
                  <a:pt x="391" y="6"/>
                  <a:pt x="409" y="0"/>
                  <a:pt x="432" y="3"/>
                </a:cubicBezTo>
                <a:cubicBezTo>
                  <a:pt x="455" y="6"/>
                  <a:pt x="480" y="20"/>
                  <a:pt x="506" y="33"/>
                </a:cubicBezTo>
                <a:cubicBezTo>
                  <a:pt x="532" y="46"/>
                  <a:pt x="561" y="63"/>
                  <a:pt x="586" y="83"/>
                </a:cubicBezTo>
                <a:cubicBezTo>
                  <a:pt x="611" y="103"/>
                  <a:pt x="632" y="129"/>
                  <a:pt x="656" y="155"/>
                </a:cubicBezTo>
                <a:cubicBezTo>
                  <a:pt x="680" y="181"/>
                  <a:pt x="705" y="214"/>
                  <a:pt x="730" y="241"/>
                </a:cubicBezTo>
                <a:cubicBezTo>
                  <a:pt x="755" y="268"/>
                  <a:pt x="782" y="294"/>
                  <a:pt x="806" y="317"/>
                </a:cubicBezTo>
                <a:cubicBezTo>
                  <a:pt x="830" y="340"/>
                  <a:pt x="853" y="359"/>
                  <a:pt x="876" y="379"/>
                </a:cubicBezTo>
              </a:path>
            </a:pathLst>
          </a:custGeom>
          <a:solidFill>
            <a:srgbClr val="FF0000">
              <a:alpha val="25098"/>
            </a:srgbClr>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6677" name="Line 6"/>
          <p:cNvSpPr>
            <a:spLocks noChangeShapeType="1"/>
          </p:cNvSpPr>
          <p:nvPr/>
        </p:nvSpPr>
        <p:spPr bwMode="auto">
          <a:xfrm flipV="1">
            <a:off x="3962400" y="1447800"/>
            <a:ext cx="3048000" cy="12192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6678" name="Rectangle 7"/>
          <p:cNvSpPr>
            <a:spLocks noChangeArrowheads="1"/>
          </p:cNvSpPr>
          <p:nvPr/>
        </p:nvSpPr>
        <p:spPr bwMode="auto">
          <a:xfrm>
            <a:off x="7010400" y="2667000"/>
            <a:ext cx="1827213" cy="337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a:solidFill>
                  <a:srgbClr val="FF0000"/>
                </a:solidFill>
              </a:rPr>
              <a:t>here: </a:t>
            </a:r>
          </a:p>
          <a:p>
            <a:pPr algn="ctr"/>
            <a:r>
              <a:rPr lang="en-US">
                <a:solidFill>
                  <a:srgbClr val="FF0000"/>
                </a:solidFill>
              </a:rPr>
              <a:t>flow rate</a:t>
            </a:r>
          </a:p>
          <a:p>
            <a:pPr algn="ctr"/>
            <a:r>
              <a:rPr lang="en-US">
                <a:solidFill>
                  <a:srgbClr val="FF0000"/>
                </a:solidFill>
              </a:rPr>
              <a:t>tuned to </a:t>
            </a:r>
          </a:p>
          <a:p>
            <a:pPr algn="ctr"/>
            <a:r>
              <a:rPr lang="en-US">
                <a:solidFill>
                  <a:srgbClr val="FF0000"/>
                </a:solidFill>
              </a:rPr>
              <a:t>maintain </a:t>
            </a:r>
          </a:p>
          <a:p>
            <a:pPr algn="ctr"/>
            <a:r>
              <a:rPr lang="en-US">
                <a:solidFill>
                  <a:srgbClr val="FF0000"/>
                </a:solidFill>
              </a:rPr>
              <a:t>constant </a:t>
            </a:r>
          </a:p>
          <a:p>
            <a:pPr algn="ctr"/>
            <a:r>
              <a:rPr lang="en-US">
                <a:solidFill>
                  <a:srgbClr val="FF0000"/>
                </a:solidFill>
              </a:rPr>
              <a:t>temperature</a:t>
            </a:r>
          </a:p>
          <a:p>
            <a:pPr algn="ctr"/>
            <a:r>
              <a:rPr lang="en-US">
                <a:solidFill>
                  <a:srgbClr val="FF0000"/>
                </a:solidFill>
              </a:rPr>
              <a:t>at optimal</a:t>
            </a:r>
          </a:p>
          <a:p>
            <a:pPr algn="ctr"/>
            <a:r>
              <a:rPr lang="en-US">
                <a:solidFill>
                  <a:srgbClr val="FF0000"/>
                </a:solidFill>
              </a:rPr>
              <a:t>reaction </a:t>
            </a:r>
          </a:p>
          <a:p>
            <a:pPr algn="ctr"/>
            <a:r>
              <a:rPr lang="en-US">
                <a:solidFill>
                  <a:srgbClr val="FF0000"/>
                </a:solidFill>
              </a:rPr>
              <a:t>rate</a:t>
            </a:r>
          </a:p>
        </p:txBody>
      </p:sp>
      <p:sp>
        <p:nvSpPr>
          <p:cNvPr id="156679" name="Rectangle 8"/>
          <p:cNvSpPr>
            <a:spLocks noChangeArrowheads="1"/>
          </p:cNvSpPr>
          <p:nvPr/>
        </p:nvSpPr>
        <p:spPr bwMode="auto">
          <a:xfrm>
            <a:off x="4343400" y="762000"/>
            <a:ext cx="1600200" cy="304800"/>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56680" name="Text Box 9"/>
          <p:cNvSpPr txBox="1">
            <a:spLocks noChangeArrowheads="1"/>
          </p:cNvSpPr>
          <p:nvPr/>
        </p:nvSpPr>
        <p:spPr bwMode="auto">
          <a:xfrm>
            <a:off x="6858000" y="914400"/>
            <a:ext cx="1981200" cy="100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3000" b="1">
                <a:solidFill>
                  <a:srgbClr val="FF0000"/>
                </a:solidFill>
              </a:rPr>
              <a:t>no change</a:t>
            </a:r>
          </a:p>
        </p:txBody>
      </p:sp>
      <p:sp>
        <p:nvSpPr>
          <p:cNvPr id="156681" name="Text Box 9"/>
          <p:cNvSpPr txBox="1">
            <a:spLocks noChangeArrowheads="1"/>
          </p:cNvSpPr>
          <p:nvPr/>
        </p:nvSpPr>
        <p:spPr bwMode="auto">
          <a:xfrm>
            <a:off x="0" y="6583363"/>
            <a:ext cx="5105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a:latin typeface="Times New Roman" charset="0"/>
              </a:rPr>
              <a:t>Kelemen &amp; Matter, Proceedings of the National Academy of Sciences, 2008</a:t>
            </a:r>
          </a:p>
        </p:txBody>
      </p:sp>
      <p:pic>
        <p:nvPicPr>
          <p:cNvPr id="83661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3581400"/>
            <a:ext cx="2514600" cy="169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890836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0481"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grpSp>
        <p:nvGrpSpPr>
          <p:cNvPr id="20483" name="Group 4"/>
          <p:cNvGrpSpPr>
            <a:grpSpLocks/>
          </p:cNvGrpSpPr>
          <p:nvPr/>
        </p:nvGrpSpPr>
        <p:grpSpPr bwMode="auto">
          <a:xfrm>
            <a:off x="914400" y="1371600"/>
            <a:ext cx="7259638" cy="4800600"/>
            <a:chOff x="240" y="144"/>
            <a:chExt cx="5376" cy="3875"/>
          </a:xfrm>
        </p:grpSpPr>
        <p:sp>
          <p:nvSpPr>
            <p:cNvPr id="20486" name="Rectangle 5"/>
            <p:cNvSpPr>
              <a:spLocks noChangeArrowheads="1"/>
            </p:cNvSpPr>
            <p:nvPr/>
          </p:nvSpPr>
          <p:spPr bwMode="auto">
            <a:xfrm>
              <a:off x="2784" y="288"/>
              <a:ext cx="480" cy="144"/>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20487" name="Rectangle 6"/>
            <p:cNvSpPr>
              <a:spLocks noChangeArrowheads="1"/>
            </p:cNvSpPr>
            <p:nvPr/>
          </p:nvSpPr>
          <p:spPr bwMode="auto">
            <a:xfrm>
              <a:off x="384" y="336"/>
              <a:ext cx="768" cy="19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pic>
          <p:nvPicPr>
            <p:cNvPr id="6144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144"/>
              <a:ext cx="5376" cy="3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20484" name="Text Box 4"/>
          <p:cNvSpPr txBox="1">
            <a:spLocks noChangeArrowheads="1"/>
          </p:cNvSpPr>
          <p:nvPr/>
        </p:nvSpPr>
        <p:spPr bwMode="auto">
          <a:xfrm>
            <a:off x="457200" y="304800"/>
            <a:ext cx="81534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200" dirty="0" smtClean="0">
                <a:solidFill>
                  <a:srgbClr val="C53333"/>
                </a:solidFill>
                <a:latin typeface="Calibri" charset="0"/>
              </a:rPr>
              <a:t>olivine</a:t>
            </a:r>
            <a:r>
              <a:rPr lang="en-US" sz="3200" dirty="0">
                <a:solidFill>
                  <a:srgbClr val="C53333"/>
                </a:solidFill>
                <a:latin typeface="Calibri" charset="0"/>
              </a:rPr>
              <a:t>-rich rock (</a:t>
            </a:r>
            <a:r>
              <a:rPr lang="en-US" sz="3200" dirty="0" err="1">
                <a:solidFill>
                  <a:srgbClr val="C53333"/>
                </a:solidFill>
                <a:latin typeface="Calibri" charset="0"/>
              </a:rPr>
              <a:t>peridotite</a:t>
            </a:r>
            <a:r>
              <a:rPr lang="en-US" sz="3200" dirty="0">
                <a:solidFill>
                  <a:srgbClr val="C53333"/>
                </a:solidFill>
                <a:latin typeface="Calibri" charset="0"/>
              </a:rPr>
              <a:t>) </a:t>
            </a:r>
            <a:r>
              <a:rPr lang="en-US" sz="3200" dirty="0" smtClean="0">
                <a:solidFill>
                  <a:srgbClr val="C53333"/>
                </a:solidFill>
                <a:latin typeface="Calibri" charset="0"/>
              </a:rPr>
              <a:t>near </a:t>
            </a:r>
            <a:r>
              <a:rPr lang="en-US" sz="3200" dirty="0">
                <a:solidFill>
                  <a:srgbClr val="C53333"/>
                </a:solidFill>
                <a:latin typeface="Calibri" charset="0"/>
              </a:rPr>
              <a:t>the surface</a:t>
            </a:r>
          </a:p>
        </p:txBody>
      </p:sp>
      <p:sp>
        <p:nvSpPr>
          <p:cNvPr id="20485" name="Text Box 9"/>
          <p:cNvSpPr txBox="1">
            <a:spLocks noChangeArrowheads="1"/>
          </p:cNvSpPr>
          <p:nvPr/>
        </p:nvSpPr>
        <p:spPr bwMode="auto">
          <a:xfrm>
            <a:off x="0" y="64770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a:latin typeface="Times New Roman" charset="0"/>
              </a:rPr>
              <a:t>modified from Coleman, Ophiolites, Kluwer, 1977</a:t>
            </a:r>
          </a:p>
        </p:txBody>
      </p:sp>
    </p:spTree>
    <p:extLst>
      <p:ext uri="{BB962C8B-B14F-4D97-AF65-F5344CB8AC3E}">
        <p14:creationId xmlns:p14="http://schemas.microsoft.com/office/powerpoint/2010/main" val="20088676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aphicFrame>
        <p:nvGraphicFramePr>
          <p:cNvPr id="104449" name="Object 2"/>
          <p:cNvGraphicFramePr>
            <a:graphicFrameLocks noChangeAspect="1"/>
          </p:cNvGraphicFramePr>
          <p:nvPr>
            <p:extLst>
              <p:ext uri="{D42A27DB-BD31-4B8C-83A1-F6EECF244321}">
                <p14:modId xmlns:p14="http://schemas.microsoft.com/office/powerpoint/2010/main" val="4006324032"/>
              </p:ext>
            </p:extLst>
          </p:nvPr>
        </p:nvGraphicFramePr>
        <p:xfrm>
          <a:off x="838200" y="1501775"/>
          <a:ext cx="7620000" cy="2608263"/>
        </p:xfrm>
        <a:graphic>
          <a:graphicData uri="http://schemas.openxmlformats.org/presentationml/2006/ole">
            <mc:AlternateContent xmlns:mc="http://schemas.openxmlformats.org/markup-compatibility/2006">
              <mc:Choice xmlns:v="urn:schemas-microsoft-com:vml" Requires="v">
                <p:oleObj spid="_x0000_s28698" name="Document" r:id="rId5" imgW="5943600" imgH="2032000" progId="Word.Document.8">
                  <p:embed/>
                </p:oleObj>
              </mc:Choice>
              <mc:Fallback>
                <p:oleObj name="Document" r:id="rId5" imgW="5943600" imgH="2032000" progId="Word.Document.8">
                  <p:embed/>
                  <p:pic>
                    <p:nvPicPr>
                      <p:cNvPr id="0" name=""/>
                      <p:cNvPicPr>
                        <a:picLocks noChangeAspect="1" noChangeArrowheads="1"/>
                      </p:cNvPicPr>
                      <p:nvPr/>
                    </p:nvPicPr>
                    <p:blipFill>
                      <a:blip r:embed="rId6"/>
                      <a:srcRect/>
                      <a:stretch>
                        <a:fillRect/>
                      </a:stretch>
                    </p:blipFill>
                    <p:spPr bwMode="auto">
                      <a:xfrm>
                        <a:off x="838200" y="1501775"/>
                        <a:ext cx="7620000" cy="2608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104450" name="Picture 3" descr="new LDEO logo_art.eps"/>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104452" name="Text Box 9"/>
          <p:cNvSpPr txBox="1">
            <a:spLocks noChangeArrowheads="1"/>
          </p:cNvSpPr>
          <p:nvPr/>
        </p:nvSpPr>
        <p:spPr bwMode="auto">
          <a:xfrm>
            <a:off x="0" y="6583363"/>
            <a:ext cx="5105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a:latin typeface="Times New Roman" charset="0"/>
              </a:rPr>
              <a:t>Kelemen &amp; Matter, Proceedings of the National Academy of Sciences, 2008</a:t>
            </a:r>
          </a:p>
        </p:txBody>
      </p:sp>
      <p:sp>
        <p:nvSpPr>
          <p:cNvPr id="104453" name="Oval 6"/>
          <p:cNvSpPr>
            <a:spLocks noChangeArrowheads="1"/>
          </p:cNvSpPr>
          <p:nvPr/>
        </p:nvSpPr>
        <p:spPr bwMode="auto">
          <a:xfrm>
            <a:off x="2146300" y="3632200"/>
            <a:ext cx="419100" cy="469900"/>
          </a:xfrm>
          <a:prstGeom prst="ellipse">
            <a:avLst/>
          </a:prstGeom>
          <a:noFill/>
          <a:ln w="3810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pic>
        <p:nvPicPr>
          <p:cNvPr id="83866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0" y="457200"/>
            <a:ext cx="3444875" cy="5334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861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06497"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106499" name="Text Box 4"/>
          <p:cNvSpPr txBox="1">
            <a:spLocks noChangeArrowheads="1"/>
          </p:cNvSpPr>
          <p:nvPr/>
        </p:nvSpPr>
        <p:spPr bwMode="auto">
          <a:xfrm>
            <a:off x="1531210" y="630332"/>
            <a:ext cx="6298519" cy="5016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dirty="0" smtClean="0"/>
              <a:t>silicate </a:t>
            </a:r>
            <a:r>
              <a:rPr lang="en-US" sz="3200" dirty="0"/>
              <a:t>hydration and carbonation </a:t>
            </a:r>
          </a:p>
          <a:p>
            <a:pPr algn="ctr"/>
            <a:r>
              <a:rPr lang="en-US" sz="3200" dirty="0"/>
              <a:t>involves negative </a:t>
            </a:r>
            <a:r>
              <a:rPr lang="en-US" sz="3200" dirty="0" smtClean="0"/>
              <a:t>feedbacks</a:t>
            </a:r>
          </a:p>
          <a:p>
            <a:pPr algn="ctr"/>
            <a:endParaRPr lang="en-US" sz="3200" dirty="0"/>
          </a:p>
          <a:p>
            <a:pPr algn="ctr"/>
            <a:r>
              <a:rPr lang="en-US" sz="3200" dirty="0" smtClean="0"/>
              <a:t>consumes fluid, fills pore space, </a:t>
            </a:r>
          </a:p>
          <a:p>
            <a:pPr algn="ctr"/>
            <a:r>
              <a:rPr lang="en-US" sz="3200" dirty="0" smtClean="0"/>
              <a:t>armors reactive surfaces</a:t>
            </a:r>
          </a:p>
          <a:p>
            <a:pPr algn="ctr"/>
            <a:r>
              <a:rPr lang="en-US" sz="3200" dirty="0" smtClean="0"/>
              <a:t> </a:t>
            </a:r>
            <a:endParaRPr lang="en-US" sz="3200" dirty="0"/>
          </a:p>
          <a:p>
            <a:pPr algn="ctr"/>
            <a:r>
              <a:rPr lang="en-US" sz="3200" dirty="0" smtClean="0"/>
              <a:t>can be self</a:t>
            </a:r>
            <a:r>
              <a:rPr lang="en-US" sz="3200" dirty="0"/>
              <a:t>-limiting, </a:t>
            </a:r>
          </a:p>
          <a:p>
            <a:pPr algn="ctr"/>
            <a:r>
              <a:rPr lang="en-US" sz="3200" dirty="0" smtClean="0"/>
              <a:t>rarely </a:t>
            </a:r>
            <a:r>
              <a:rPr lang="en-US" sz="3200" dirty="0"/>
              <a:t>proceeds to </a:t>
            </a:r>
            <a:r>
              <a:rPr lang="en-US" sz="3200" dirty="0" smtClean="0"/>
              <a:t>completion</a:t>
            </a:r>
          </a:p>
          <a:p>
            <a:pPr algn="ctr"/>
            <a:endParaRPr lang="en-US" sz="3200" dirty="0"/>
          </a:p>
          <a:p>
            <a:pPr algn="ctr"/>
            <a:r>
              <a:rPr lang="en-US" sz="3200" dirty="0" smtClean="0"/>
              <a:t>and yet … </a:t>
            </a:r>
            <a:endParaRPr lang="en-US" sz="3200" dirty="0"/>
          </a:p>
        </p:txBody>
      </p:sp>
    </p:spTree>
    <p:extLst>
      <p:ext uri="{BB962C8B-B14F-4D97-AF65-F5344CB8AC3E}">
        <p14:creationId xmlns:p14="http://schemas.microsoft.com/office/powerpoint/2010/main" val="13524487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3" name="Group 2"/>
          <p:cNvGrpSpPr/>
          <p:nvPr/>
        </p:nvGrpSpPr>
        <p:grpSpPr>
          <a:xfrm flipH="1">
            <a:off x="0" y="0"/>
            <a:ext cx="9144000" cy="6858000"/>
            <a:chOff x="0" y="0"/>
            <a:chExt cx="9144000" cy="5669177"/>
          </a:xfrm>
        </p:grpSpPr>
        <p:pic>
          <p:nvPicPr>
            <p:cNvPr id="521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7335"/>
            <a:stretch/>
          </p:blipFill>
          <p:spPr bwMode="auto">
            <a:xfrm>
              <a:off x="0" y="0"/>
              <a:ext cx="9144000" cy="56691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7826" name="Freeform 3"/>
            <p:cNvSpPr>
              <a:spLocks/>
            </p:cNvSpPr>
            <p:nvPr/>
          </p:nvSpPr>
          <p:spPr bwMode="auto">
            <a:xfrm>
              <a:off x="1676400" y="2819400"/>
              <a:ext cx="6324600" cy="685800"/>
            </a:xfrm>
            <a:custGeom>
              <a:avLst/>
              <a:gdLst>
                <a:gd name="T0" fmla="*/ 0 w 3984"/>
                <a:gd name="T1" fmla="*/ 0 h 432"/>
                <a:gd name="T2" fmla="*/ 304800 w 3984"/>
                <a:gd name="T3" fmla="*/ 152400 h 432"/>
                <a:gd name="T4" fmla="*/ 609600 w 3984"/>
                <a:gd name="T5" fmla="*/ 228600 h 432"/>
                <a:gd name="T6" fmla="*/ 1066800 w 3984"/>
                <a:gd name="T7" fmla="*/ 381000 h 432"/>
                <a:gd name="T8" fmla="*/ 1447800 w 3984"/>
                <a:gd name="T9" fmla="*/ 457200 h 432"/>
                <a:gd name="T10" fmla="*/ 2133600 w 3984"/>
                <a:gd name="T11" fmla="*/ 609600 h 432"/>
                <a:gd name="T12" fmla="*/ 2438400 w 3984"/>
                <a:gd name="T13" fmla="*/ 609600 h 432"/>
                <a:gd name="T14" fmla="*/ 2819400 w 3984"/>
                <a:gd name="T15" fmla="*/ 609600 h 432"/>
                <a:gd name="T16" fmla="*/ 2971800 w 3984"/>
                <a:gd name="T17" fmla="*/ 609600 h 432"/>
                <a:gd name="T18" fmla="*/ 3429000 w 3984"/>
                <a:gd name="T19" fmla="*/ 685800 h 432"/>
                <a:gd name="T20" fmla="*/ 3886200 w 3984"/>
                <a:gd name="T21" fmla="*/ 685800 h 432"/>
                <a:gd name="T22" fmla="*/ 4038600 w 3984"/>
                <a:gd name="T23" fmla="*/ 609600 h 432"/>
                <a:gd name="T24" fmla="*/ 4419600 w 3984"/>
                <a:gd name="T25" fmla="*/ 609600 h 432"/>
                <a:gd name="T26" fmla="*/ 4724400 w 3984"/>
                <a:gd name="T27" fmla="*/ 533400 h 432"/>
                <a:gd name="T28" fmla="*/ 4953000 w 3984"/>
                <a:gd name="T29" fmla="*/ 381000 h 432"/>
                <a:gd name="T30" fmla="*/ 5181600 w 3984"/>
                <a:gd name="T31" fmla="*/ 381000 h 432"/>
                <a:gd name="T32" fmla="*/ 5486400 w 3984"/>
                <a:gd name="T33" fmla="*/ 609600 h 432"/>
                <a:gd name="T34" fmla="*/ 6019800 w 3984"/>
                <a:gd name="T35" fmla="*/ 609600 h 432"/>
                <a:gd name="T36" fmla="*/ 6324600 w 3984"/>
                <a:gd name="T37" fmla="*/ 685800 h 4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984" h="432">
                  <a:moveTo>
                    <a:pt x="0" y="0"/>
                  </a:moveTo>
                  <a:lnTo>
                    <a:pt x="192" y="96"/>
                  </a:lnTo>
                  <a:lnTo>
                    <a:pt x="384" y="144"/>
                  </a:lnTo>
                  <a:lnTo>
                    <a:pt x="672" y="240"/>
                  </a:lnTo>
                  <a:lnTo>
                    <a:pt x="912" y="288"/>
                  </a:lnTo>
                  <a:lnTo>
                    <a:pt x="1344" y="384"/>
                  </a:lnTo>
                  <a:lnTo>
                    <a:pt x="1536" y="384"/>
                  </a:lnTo>
                  <a:lnTo>
                    <a:pt x="1776" y="384"/>
                  </a:lnTo>
                  <a:lnTo>
                    <a:pt x="1872" y="384"/>
                  </a:lnTo>
                  <a:lnTo>
                    <a:pt x="2160" y="432"/>
                  </a:lnTo>
                  <a:lnTo>
                    <a:pt x="2448" y="432"/>
                  </a:lnTo>
                  <a:lnTo>
                    <a:pt x="2544" y="384"/>
                  </a:lnTo>
                  <a:lnTo>
                    <a:pt x="2784" y="384"/>
                  </a:lnTo>
                  <a:lnTo>
                    <a:pt x="2976" y="336"/>
                  </a:lnTo>
                  <a:lnTo>
                    <a:pt x="3120" y="240"/>
                  </a:lnTo>
                  <a:lnTo>
                    <a:pt x="3264" y="240"/>
                  </a:lnTo>
                  <a:lnTo>
                    <a:pt x="3456" y="384"/>
                  </a:lnTo>
                  <a:lnTo>
                    <a:pt x="3792" y="384"/>
                  </a:lnTo>
                  <a:lnTo>
                    <a:pt x="3984" y="432"/>
                  </a:lnTo>
                </a:path>
              </a:pathLst>
            </a:custGeom>
            <a:noFill/>
            <a:ln w="38100" cmpd="sng">
              <a:solidFill>
                <a:srgbClr val="00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7827" name="Freeform 4"/>
            <p:cNvSpPr>
              <a:spLocks/>
            </p:cNvSpPr>
            <p:nvPr/>
          </p:nvSpPr>
          <p:spPr bwMode="auto">
            <a:xfrm>
              <a:off x="1143000" y="3048000"/>
              <a:ext cx="6858000" cy="1143000"/>
            </a:xfrm>
            <a:custGeom>
              <a:avLst/>
              <a:gdLst>
                <a:gd name="T0" fmla="*/ 0 w 4320"/>
                <a:gd name="T1" fmla="*/ 0 h 720"/>
                <a:gd name="T2" fmla="*/ 228600 w 4320"/>
                <a:gd name="T3" fmla="*/ 152400 h 720"/>
                <a:gd name="T4" fmla="*/ 457200 w 4320"/>
                <a:gd name="T5" fmla="*/ 152400 h 720"/>
                <a:gd name="T6" fmla="*/ 609600 w 4320"/>
                <a:gd name="T7" fmla="*/ 304800 h 720"/>
                <a:gd name="T8" fmla="*/ 914400 w 4320"/>
                <a:gd name="T9" fmla="*/ 381000 h 720"/>
                <a:gd name="T10" fmla="*/ 1295400 w 4320"/>
                <a:gd name="T11" fmla="*/ 381000 h 720"/>
                <a:gd name="T12" fmla="*/ 1676400 w 4320"/>
                <a:gd name="T13" fmla="*/ 533400 h 720"/>
                <a:gd name="T14" fmla="*/ 1752600 w 4320"/>
                <a:gd name="T15" fmla="*/ 457200 h 720"/>
                <a:gd name="T16" fmla="*/ 1981200 w 4320"/>
                <a:gd name="T17" fmla="*/ 533400 h 720"/>
                <a:gd name="T18" fmla="*/ 2133600 w 4320"/>
                <a:gd name="T19" fmla="*/ 609600 h 720"/>
                <a:gd name="T20" fmla="*/ 2438400 w 4320"/>
                <a:gd name="T21" fmla="*/ 762000 h 720"/>
                <a:gd name="T22" fmla="*/ 2667000 w 4320"/>
                <a:gd name="T23" fmla="*/ 838200 h 720"/>
                <a:gd name="T24" fmla="*/ 2971800 w 4320"/>
                <a:gd name="T25" fmla="*/ 914400 h 720"/>
                <a:gd name="T26" fmla="*/ 3124200 w 4320"/>
                <a:gd name="T27" fmla="*/ 990600 h 720"/>
                <a:gd name="T28" fmla="*/ 3352800 w 4320"/>
                <a:gd name="T29" fmla="*/ 1066800 h 720"/>
                <a:gd name="T30" fmla="*/ 3657600 w 4320"/>
                <a:gd name="T31" fmla="*/ 1066800 h 720"/>
                <a:gd name="T32" fmla="*/ 3810000 w 4320"/>
                <a:gd name="T33" fmla="*/ 990600 h 720"/>
                <a:gd name="T34" fmla="*/ 4038600 w 4320"/>
                <a:gd name="T35" fmla="*/ 914400 h 720"/>
                <a:gd name="T36" fmla="*/ 4267200 w 4320"/>
                <a:gd name="T37" fmla="*/ 990600 h 720"/>
                <a:gd name="T38" fmla="*/ 4495800 w 4320"/>
                <a:gd name="T39" fmla="*/ 990600 h 720"/>
                <a:gd name="T40" fmla="*/ 4724400 w 4320"/>
                <a:gd name="T41" fmla="*/ 990600 h 720"/>
                <a:gd name="T42" fmla="*/ 4953000 w 4320"/>
                <a:gd name="T43" fmla="*/ 1066800 h 720"/>
                <a:gd name="T44" fmla="*/ 5181600 w 4320"/>
                <a:gd name="T45" fmla="*/ 914400 h 720"/>
                <a:gd name="T46" fmla="*/ 5334000 w 4320"/>
                <a:gd name="T47" fmla="*/ 914400 h 720"/>
                <a:gd name="T48" fmla="*/ 5486400 w 4320"/>
                <a:gd name="T49" fmla="*/ 762000 h 720"/>
                <a:gd name="T50" fmla="*/ 5562600 w 4320"/>
                <a:gd name="T51" fmla="*/ 685800 h 720"/>
                <a:gd name="T52" fmla="*/ 5829300 w 4320"/>
                <a:gd name="T53" fmla="*/ 812800 h 720"/>
                <a:gd name="T54" fmla="*/ 6019800 w 4320"/>
                <a:gd name="T55" fmla="*/ 838200 h 720"/>
                <a:gd name="T56" fmla="*/ 6400800 w 4320"/>
                <a:gd name="T57" fmla="*/ 914400 h 720"/>
                <a:gd name="T58" fmla="*/ 6629400 w 4320"/>
                <a:gd name="T59" fmla="*/ 990600 h 720"/>
                <a:gd name="T60" fmla="*/ 6858000 w 4320"/>
                <a:gd name="T61" fmla="*/ 1143000 h 72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320" h="720">
                  <a:moveTo>
                    <a:pt x="0" y="0"/>
                  </a:moveTo>
                  <a:lnTo>
                    <a:pt x="144" y="96"/>
                  </a:lnTo>
                  <a:lnTo>
                    <a:pt x="288" y="96"/>
                  </a:lnTo>
                  <a:lnTo>
                    <a:pt x="384" y="192"/>
                  </a:lnTo>
                  <a:lnTo>
                    <a:pt x="576" y="240"/>
                  </a:lnTo>
                  <a:lnTo>
                    <a:pt x="816" y="240"/>
                  </a:lnTo>
                  <a:lnTo>
                    <a:pt x="1056" y="336"/>
                  </a:lnTo>
                  <a:lnTo>
                    <a:pt x="1104" y="288"/>
                  </a:lnTo>
                  <a:lnTo>
                    <a:pt x="1248" y="336"/>
                  </a:lnTo>
                  <a:lnTo>
                    <a:pt x="1344" y="384"/>
                  </a:lnTo>
                  <a:lnTo>
                    <a:pt x="1536" y="480"/>
                  </a:lnTo>
                  <a:lnTo>
                    <a:pt x="1680" y="528"/>
                  </a:lnTo>
                  <a:lnTo>
                    <a:pt x="1872" y="576"/>
                  </a:lnTo>
                  <a:lnTo>
                    <a:pt x="1968" y="624"/>
                  </a:lnTo>
                  <a:lnTo>
                    <a:pt x="2112" y="672"/>
                  </a:lnTo>
                  <a:lnTo>
                    <a:pt x="2304" y="672"/>
                  </a:lnTo>
                  <a:lnTo>
                    <a:pt x="2400" y="624"/>
                  </a:lnTo>
                  <a:lnTo>
                    <a:pt x="2544" y="576"/>
                  </a:lnTo>
                  <a:lnTo>
                    <a:pt x="2688" y="624"/>
                  </a:lnTo>
                  <a:lnTo>
                    <a:pt x="2832" y="624"/>
                  </a:lnTo>
                  <a:lnTo>
                    <a:pt x="2976" y="624"/>
                  </a:lnTo>
                  <a:lnTo>
                    <a:pt x="3120" y="672"/>
                  </a:lnTo>
                  <a:lnTo>
                    <a:pt x="3264" y="576"/>
                  </a:lnTo>
                  <a:lnTo>
                    <a:pt x="3360" y="576"/>
                  </a:lnTo>
                  <a:lnTo>
                    <a:pt x="3456" y="480"/>
                  </a:lnTo>
                  <a:lnTo>
                    <a:pt x="3504" y="432"/>
                  </a:lnTo>
                  <a:cubicBezTo>
                    <a:pt x="3656" y="533"/>
                    <a:pt x="3599" y="560"/>
                    <a:pt x="3672" y="512"/>
                  </a:cubicBezTo>
                  <a:lnTo>
                    <a:pt x="3792" y="528"/>
                  </a:lnTo>
                  <a:lnTo>
                    <a:pt x="4032" y="576"/>
                  </a:lnTo>
                  <a:lnTo>
                    <a:pt x="4176" y="624"/>
                  </a:lnTo>
                  <a:lnTo>
                    <a:pt x="4320" y="720"/>
                  </a:lnTo>
                </a:path>
              </a:pathLst>
            </a:custGeom>
            <a:noFill/>
            <a:ln w="38100" cmpd="sng">
              <a:solidFill>
                <a:srgbClr val="00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7828" name="Freeform 5"/>
            <p:cNvSpPr>
              <a:spLocks/>
            </p:cNvSpPr>
            <p:nvPr/>
          </p:nvSpPr>
          <p:spPr bwMode="auto">
            <a:xfrm>
              <a:off x="4876800" y="1600200"/>
              <a:ext cx="3962400" cy="1219200"/>
            </a:xfrm>
            <a:custGeom>
              <a:avLst/>
              <a:gdLst>
                <a:gd name="T0" fmla="*/ 0 w 2496"/>
                <a:gd name="T1" fmla="*/ 0 h 768"/>
                <a:gd name="T2" fmla="*/ 304800 w 2496"/>
                <a:gd name="T3" fmla="*/ 76200 h 768"/>
                <a:gd name="T4" fmla="*/ 533400 w 2496"/>
                <a:gd name="T5" fmla="*/ 152400 h 768"/>
                <a:gd name="T6" fmla="*/ 762000 w 2496"/>
                <a:gd name="T7" fmla="*/ 304800 h 768"/>
                <a:gd name="T8" fmla="*/ 1066800 w 2496"/>
                <a:gd name="T9" fmla="*/ 457200 h 768"/>
                <a:gd name="T10" fmla="*/ 1320800 w 2496"/>
                <a:gd name="T11" fmla="*/ 571500 h 768"/>
                <a:gd name="T12" fmla="*/ 1447800 w 2496"/>
                <a:gd name="T13" fmla="*/ 685800 h 768"/>
                <a:gd name="T14" fmla="*/ 1600200 w 2496"/>
                <a:gd name="T15" fmla="*/ 609600 h 768"/>
                <a:gd name="T16" fmla="*/ 1828800 w 2496"/>
                <a:gd name="T17" fmla="*/ 762000 h 768"/>
                <a:gd name="T18" fmla="*/ 2133600 w 2496"/>
                <a:gd name="T19" fmla="*/ 762000 h 768"/>
                <a:gd name="T20" fmla="*/ 2438400 w 2496"/>
                <a:gd name="T21" fmla="*/ 762000 h 768"/>
                <a:gd name="T22" fmla="*/ 2743200 w 2496"/>
                <a:gd name="T23" fmla="*/ 914400 h 768"/>
                <a:gd name="T24" fmla="*/ 2895600 w 2496"/>
                <a:gd name="T25" fmla="*/ 914400 h 768"/>
                <a:gd name="T26" fmla="*/ 3200400 w 2496"/>
                <a:gd name="T27" fmla="*/ 914400 h 768"/>
                <a:gd name="T28" fmla="*/ 3429000 w 2496"/>
                <a:gd name="T29" fmla="*/ 914400 h 768"/>
                <a:gd name="T30" fmla="*/ 3581400 w 2496"/>
                <a:gd name="T31" fmla="*/ 990600 h 768"/>
                <a:gd name="T32" fmla="*/ 3810000 w 2496"/>
                <a:gd name="T33" fmla="*/ 1143000 h 768"/>
                <a:gd name="T34" fmla="*/ 3962400 w 2496"/>
                <a:gd name="T35" fmla="*/ 1219200 h 7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6" h="768">
                  <a:moveTo>
                    <a:pt x="0" y="0"/>
                  </a:moveTo>
                  <a:lnTo>
                    <a:pt x="192" y="48"/>
                  </a:lnTo>
                  <a:lnTo>
                    <a:pt x="336" y="96"/>
                  </a:lnTo>
                  <a:lnTo>
                    <a:pt x="480" y="192"/>
                  </a:lnTo>
                  <a:lnTo>
                    <a:pt x="672" y="288"/>
                  </a:lnTo>
                  <a:cubicBezTo>
                    <a:pt x="825" y="339"/>
                    <a:pt x="787" y="293"/>
                    <a:pt x="832" y="360"/>
                  </a:cubicBezTo>
                  <a:lnTo>
                    <a:pt x="912" y="432"/>
                  </a:lnTo>
                  <a:lnTo>
                    <a:pt x="1008" y="384"/>
                  </a:lnTo>
                  <a:lnTo>
                    <a:pt x="1152" y="480"/>
                  </a:lnTo>
                  <a:lnTo>
                    <a:pt x="1344" y="480"/>
                  </a:lnTo>
                  <a:lnTo>
                    <a:pt x="1536" y="480"/>
                  </a:lnTo>
                  <a:lnTo>
                    <a:pt x="1728" y="576"/>
                  </a:lnTo>
                  <a:lnTo>
                    <a:pt x="1824" y="576"/>
                  </a:lnTo>
                  <a:lnTo>
                    <a:pt x="2016" y="576"/>
                  </a:lnTo>
                  <a:lnTo>
                    <a:pt x="2160" y="576"/>
                  </a:lnTo>
                  <a:lnTo>
                    <a:pt x="2256" y="624"/>
                  </a:lnTo>
                  <a:lnTo>
                    <a:pt x="2400" y="720"/>
                  </a:lnTo>
                  <a:lnTo>
                    <a:pt x="2496" y="768"/>
                  </a:lnTo>
                </a:path>
              </a:pathLst>
            </a:custGeom>
            <a:noFill/>
            <a:ln w="38100" cmpd="sng">
              <a:solidFill>
                <a:srgbClr val="00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77829" name="Text Box 6"/>
          <p:cNvSpPr txBox="1">
            <a:spLocks noChangeArrowheads="1"/>
          </p:cNvSpPr>
          <p:nvPr/>
        </p:nvSpPr>
        <p:spPr bwMode="auto">
          <a:xfrm>
            <a:off x="0" y="1589782"/>
            <a:ext cx="2396610" cy="1077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smtClean="0">
                <a:solidFill>
                  <a:srgbClr val="FFFF00"/>
                </a:solidFill>
                <a:latin typeface="Helvetica"/>
                <a:cs typeface="Helvetica"/>
              </a:rPr>
              <a:t>carbonated</a:t>
            </a:r>
          </a:p>
          <a:p>
            <a:pPr algn="ctr"/>
            <a:r>
              <a:rPr lang="en-US" sz="3200" b="1" dirty="0" smtClean="0">
                <a:solidFill>
                  <a:srgbClr val="FFFF00"/>
                </a:solidFill>
                <a:latin typeface="Helvetica"/>
                <a:cs typeface="Helvetica"/>
              </a:rPr>
              <a:t>mantle</a:t>
            </a:r>
            <a:endParaRPr lang="en-US" sz="3200" b="1" dirty="0">
              <a:solidFill>
                <a:srgbClr val="FFFF00"/>
              </a:solidFill>
              <a:latin typeface="Helvetica"/>
              <a:cs typeface="Helvetica"/>
            </a:endParaRPr>
          </a:p>
        </p:txBody>
      </p:sp>
      <p:sp>
        <p:nvSpPr>
          <p:cNvPr id="77830" name="Text Box 7"/>
          <p:cNvSpPr txBox="1">
            <a:spLocks noChangeArrowheads="1"/>
          </p:cNvSpPr>
          <p:nvPr/>
        </p:nvSpPr>
        <p:spPr bwMode="auto">
          <a:xfrm>
            <a:off x="2755762" y="4191000"/>
            <a:ext cx="2734042"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solidFill>
                  <a:srgbClr val="FFFF00"/>
                </a:solidFill>
                <a:latin typeface="Helvetica"/>
                <a:cs typeface="Helvetica"/>
              </a:rPr>
              <a:t>carbonated mantle</a:t>
            </a:r>
            <a:endParaRPr lang="en-US" sz="3600" b="1" dirty="0">
              <a:solidFill>
                <a:srgbClr val="FFFF00"/>
              </a:solidFill>
              <a:latin typeface="Helvetica"/>
              <a:cs typeface="Helvetica"/>
            </a:endParaRPr>
          </a:p>
        </p:txBody>
      </p:sp>
      <p:sp>
        <p:nvSpPr>
          <p:cNvPr id="77831" name="Text Box 8"/>
          <p:cNvSpPr txBox="1">
            <a:spLocks noChangeArrowheads="1"/>
          </p:cNvSpPr>
          <p:nvPr/>
        </p:nvSpPr>
        <p:spPr bwMode="auto">
          <a:xfrm>
            <a:off x="1661643" y="2858869"/>
            <a:ext cx="3802017"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dirty="0" smtClean="0">
                <a:solidFill>
                  <a:srgbClr val="FFFF00"/>
                </a:solidFill>
                <a:latin typeface="Helvetica"/>
                <a:cs typeface="Helvetica"/>
              </a:rPr>
              <a:t>hydrated mantle</a:t>
            </a:r>
            <a:endParaRPr lang="en-US" sz="3600" b="1" dirty="0">
              <a:solidFill>
                <a:srgbClr val="FFFF00"/>
              </a:solidFill>
              <a:latin typeface="Helvetica"/>
              <a:cs typeface="Helvetica"/>
            </a:endParaRPr>
          </a:p>
        </p:txBody>
      </p:sp>
      <p:sp>
        <p:nvSpPr>
          <p:cNvPr id="77832" name="Text Box 9"/>
          <p:cNvSpPr txBox="1">
            <a:spLocks noChangeArrowheads="1"/>
          </p:cNvSpPr>
          <p:nvPr/>
        </p:nvSpPr>
        <p:spPr bwMode="auto">
          <a:xfrm>
            <a:off x="4122783" y="5144869"/>
            <a:ext cx="3802017"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dirty="0" smtClean="0">
                <a:solidFill>
                  <a:srgbClr val="FFFF00"/>
                </a:solidFill>
                <a:latin typeface="Helvetica"/>
                <a:cs typeface="Helvetica"/>
              </a:rPr>
              <a:t>hydrated mantle</a:t>
            </a:r>
            <a:endParaRPr lang="en-US" sz="3600" b="1" dirty="0">
              <a:solidFill>
                <a:srgbClr val="FFFF00"/>
              </a:solidFill>
              <a:latin typeface="Helvetica"/>
              <a:cs typeface="Helvetica"/>
            </a:endParaRPr>
          </a:p>
        </p:txBody>
      </p:sp>
      <p:sp>
        <p:nvSpPr>
          <p:cNvPr id="2" name="TextBox 1"/>
          <p:cNvSpPr txBox="1"/>
          <p:nvPr/>
        </p:nvSpPr>
        <p:spPr>
          <a:xfrm>
            <a:off x="1639080" y="76200"/>
            <a:ext cx="6749639" cy="369332"/>
          </a:xfrm>
          <a:prstGeom prst="rect">
            <a:avLst/>
          </a:prstGeom>
          <a:noFill/>
        </p:spPr>
        <p:txBody>
          <a:bodyPr wrap="none" rtlCol="0">
            <a:spAutoFit/>
          </a:bodyPr>
          <a:lstStyle/>
          <a:p>
            <a:r>
              <a:rPr lang="en-US" dirty="0" smtClean="0">
                <a:solidFill>
                  <a:srgbClr val="000000"/>
                </a:solidFill>
              </a:rPr>
              <a:t>Kelemen et al. Ann. Rev. Earth Planet. Sci. 2011; Scientific Drilling 2013</a:t>
            </a:r>
            <a:endParaRPr lang="en-US" dirty="0">
              <a:solidFill>
                <a:srgbClr val="000000"/>
              </a:solidFill>
            </a:endParaRPr>
          </a:p>
        </p:txBody>
      </p:sp>
    </p:spTree>
    <p:extLst>
      <p:ext uri="{BB962C8B-B14F-4D97-AF65-F5344CB8AC3E}">
        <p14:creationId xmlns:p14="http://schemas.microsoft.com/office/powerpoint/2010/main" val="28541294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2529" name="TextBox 1"/>
          <p:cNvSpPr txBox="1">
            <a:spLocks noChangeArrowheads="1"/>
          </p:cNvSpPr>
          <p:nvPr/>
        </p:nvSpPr>
        <p:spPr bwMode="auto">
          <a:xfrm>
            <a:off x="1298839" y="304800"/>
            <a:ext cx="6739996" cy="600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dirty="0"/>
              <a:t>(1) hydration</a:t>
            </a:r>
          </a:p>
          <a:p>
            <a:pPr algn="ctr"/>
            <a:r>
              <a:rPr lang="en-US" dirty="0"/>
              <a:t>2Mg</a:t>
            </a:r>
            <a:r>
              <a:rPr lang="en-US" baseline="-25000" dirty="0"/>
              <a:t>2</a:t>
            </a:r>
            <a:r>
              <a:rPr lang="en-US" dirty="0"/>
              <a:t>SiO</a:t>
            </a:r>
            <a:r>
              <a:rPr lang="en-US" baseline="-25000" dirty="0"/>
              <a:t>4</a:t>
            </a:r>
            <a:r>
              <a:rPr lang="en-US" dirty="0"/>
              <a:t> + 3H</a:t>
            </a:r>
            <a:r>
              <a:rPr lang="en-US" baseline="-25000" dirty="0"/>
              <a:t>2</a:t>
            </a:r>
            <a:r>
              <a:rPr lang="en-US" dirty="0"/>
              <a:t>O = Mg</a:t>
            </a:r>
            <a:r>
              <a:rPr lang="en-US" baseline="-25000" dirty="0"/>
              <a:t>3</a:t>
            </a:r>
            <a:r>
              <a:rPr lang="en-US" dirty="0"/>
              <a:t>Si</a:t>
            </a:r>
            <a:r>
              <a:rPr lang="en-US" baseline="-25000" dirty="0"/>
              <a:t>2</a:t>
            </a:r>
            <a:r>
              <a:rPr lang="en-US" dirty="0"/>
              <a:t>O</a:t>
            </a:r>
            <a:r>
              <a:rPr lang="en-US" baseline="-25000" dirty="0"/>
              <a:t>5</a:t>
            </a:r>
            <a:r>
              <a:rPr lang="en-US" dirty="0"/>
              <a:t>(OH)</a:t>
            </a:r>
            <a:r>
              <a:rPr lang="en-US" baseline="-25000" dirty="0"/>
              <a:t>4</a:t>
            </a:r>
            <a:r>
              <a:rPr lang="en-US" dirty="0"/>
              <a:t> + Mg(OH)</a:t>
            </a:r>
            <a:r>
              <a:rPr lang="en-US" baseline="-25000" dirty="0"/>
              <a:t>2</a:t>
            </a:r>
          </a:p>
          <a:p>
            <a:pPr algn="ctr"/>
            <a:r>
              <a:rPr lang="en-US" dirty="0"/>
              <a:t>olivine + aqueous fluid = serpentine + </a:t>
            </a:r>
            <a:r>
              <a:rPr lang="en-US" dirty="0" err="1"/>
              <a:t>brucite</a:t>
            </a:r>
            <a:endParaRPr lang="en-US" dirty="0"/>
          </a:p>
          <a:p>
            <a:pPr algn="ctr"/>
            <a:endParaRPr lang="en-US" dirty="0"/>
          </a:p>
          <a:p>
            <a:pPr algn="ctr"/>
            <a:r>
              <a:rPr lang="en-US" dirty="0"/>
              <a:t>as written, 16 </a:t>
            </a:r>
            <a:r>
              <a:rPr lang="en-US" dirty="0" err="1"/>
              <a:t>wt</a:t>
            </a:r>
            <a:r>
              <a:rPr lang="en-US" dirty="0"/>
              <a:t>% H</a:t>
            </a:r>
            <a:r>
              <a:rPr lang="en-US" baseline="-25000" dirty="0"/>
              <a:t>2</a:t>
            </a:r>
            <a:r>
              <a:rPr lang="en-US" dirty="0"/>
              <a:t>O, ~ </a:t>
            </a:r>
            <a:r>
              <a:rPr lang="en-US" dirty="0" smtClean="0"/>
              <a:t>53 </a:t>
            </a:r>
            <a:r>
              <a:rPr lang="en-US" dirty="0" err="1" smtClean="0"/>
              <a:t>vol</a:t>
            </a:r>
            <a:r>
              <a:rPr lang="en-US" dirty="0" smtClean="0"/>
              <a:t>% (P-R)/R</a:t>
            </a:r>
            <a:endParaRPr lang="en-US" dirty="0"/>
          </a:p>
          <a:p>
            <a:pPr algn="ctr"/>
            <a:endParaRPr lang="en-US" dirty="0"/>
          </a:p>
          <a:p>
            <a:pPr algn="ctr"/>
            <a:r>
              <a:rPr lang="en-US" dirty="0"/>
              <a:t>(2) carbonation</a:t>
            </a:r>
          </a:p>
          <a:p>
            <a:pPr algn="ctr"/>
            <a:r>
              <a:rPr lang="en-US" dirty="0"/>
              <a:t>Mg</a:t>
            </a:r>
            <a:r>
              <a:rPr lang="en-US" baseline="-25000" dirty="0"/>
              <a:t>2</a:t>
            </a:r>
            <a:r>
              <a:rPr lang="en-US" dirty="0"/>
              <a:t>SiO</a:t>
            </a:r>
            <a:r>
              <a:rPr lang="en-US" baseline="-25000" dirty="0"/>
              <a:t>4</a:t>
            </a:r>
            <a:r>
              <a:rPr lang="en-US" dirty="0"/>
              <a:t> + 2CO</a:t>
            </a:r>
            <a:r>
              <a:rPr lang="en-US" baseline="-25000" dirty="0"/>
              <a:t>2</a:t>
            </a:r>
            <a:r>
              <a:rPr lang="en-US" dirty="0"/>
              <a:t> = 2MgCO</a:t>
            </a:r>
            <a:r>
              <a:rPr lang="en-US" baseline="-25000" dirty="0"/>
              <a:t>3</a:t>
            </a:r>
            <a:r>
              <a:rPr lang="en-US" dirty="0"/>
              <a:t> + SiO</a:t>
            </a:r>
            <a:r>
              <a:rPr lang="en-US" baseline="-25000" dirty="0"/>
              <a:t>2</a:t>
            </a:r>
          </a:p>
          <a:p>
            <a:pPr algn="ctr"/>
            <a:r>
              <a:rPr lang="en-US" dirty="0"/>
              <a:t>olivine + CO</a:t>
            </a:r>
            <a:r>
              <a:rPr lang="en-US" baseline="-25000" dirty="0"/>
              <a:t>2</a:t>
            </a:r>
            <a:r>
              <a:rPr lang="en-US" dirty="0"/>
              <a:t>-bearing fluid = </a:t>
            </a:r>
            <a:r>
              <a:rPr lang="en-US" dirty="0" err="1"/>
              <a:t>magnesite</a:t>
            </a:r>
            <a:r>
              <a:rPr lang="en-US" dirty="0"/>
              <a:t> + quartz</a:t>
            </a:r>
          </a:p>
          <a:p>
            <a:pPr algn="ctr"/>
            <a:endParaRPr lang="en-US" dirty="0"/>
          </a:p>
          <a:p>
            <a:pPr algn="ctr"/>
            <a:r>
              <a:rPr lang="en-US" dirty="0"/>
              <a:t>as written, 38 </a:t>
            </a:r>
            <a:r>
              <a:rPr lang="en-US" dirty="0" err="1"/>
              <a:t>wt</a:t>
            </a:r>
            <a:r>
              <a:rPr lang="en-US" dirty="0"/>
              <a:t>% CO</a:t>
            </a:r>
            <a:r>
              <a:rPr lang="en-US" baseline="-25000" dirty="0"/>
              <a:t>2</a:t>
            </a:r>
            <a:r>
              <a:rPr lang="en-US" dirty="0"/>
              <a:t>, </a:t>
            </a:r>
            <a:r>
              <a:rPr lang="en-US" dirty="0" smtClean="0"/>
              <a:t>~ 80 </a:t>
            </a:r>
            <a:r>
              <a:rPr lang="en-US" dirty="0" err="1" smtClean="0"/>
              <a:t>vol</a:t>
            </a:r>
            <a:r>
              <a:rPr lang="en-US" dirty="0" smtClean="0"/>
              <a:t>% (P-R)/R</a:t>
            </a:r>
            <a:endParaRPr lang="en-US" dirty="0"/>
          </a:p>
          <a:p>
            <a:pPr algn="ctr"/>
            <a:endParaRPr lang="en-US" dirty="0"/>
          </a:p>
          <a:p>
            <a:pPr algn="ctr"/>
            <a:r>
              <a:rPr lang="en-US" dirty="0"/>
              <a:t>instantaneous porosity usually &lt; 1%</a:t>
            </a:r>
          </a:p>
          <a:p>
            <a:pPr algn="ctr"/>
            <a:endParaRPr lang="en-US" dirty="0" smtClean="0"/>
          </a:p>
          <a:p>
            <a:pPr algn="ctr"/>
            <a:r>
              <a:rPr lang="en-US" dirty="0" smtClean="0"/>
              <a:t>complete </a:t>
            </a:r>
            <a:r>
              <a:rPr lang="en-US" dirty="0"/>
              <a:t>hydration (1) or carbonation (2) </a:t>
            </a:r>
          </a:p>
          <a:p>
            <a:pPr algn="ctr"/>
            <a:r>
              <a:rPr lang="en-US" dirty="0"/>
              <a:t>requires open systems</a:t>
            </a:r>
          </a:p>
        </p:txBody>
      </p:sp>
      <p:pic>
        <p:nvPicPr>
          <p:cNvPr id="22531" name="Picture 3" descr="new LDEO logo_art.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6" name="Rectangle 2"/>
          <p:cNvSpPr>
            <a:spLocks noChangeArrowheads="1"/>
          </p:cNvSpPr>
          <p:nvPr/>
        </p:nvSpPr>
        <p:spPr bwMode="auto">
          <a:xfrm>
            <a:off x="1066800" y="304800"/>
            <a:ext cx="7162800" cy="1981200"/>
          </a:xfrm>
          <a:prstGeom prst="rect">
            <a:avLst/>
          </a:prstGeom>
          <a:solidFill>
            <a:srgbClr val="FFFF00">
              <a:alpha val="18823"/>
            </a:srgbClr>
          </a:solidFill>
          <a:ln w="9525">
            <a:solidFill>
              <a:schemeClr val="tx1"/>
            </a:solidFill>
            <a:round/>
            <a:headEnd/>
            <a:tailEnd/>
          </a:ln>
        </p:spPr>
        <p:txBody>
          <a:bodyPr/>
          <a:lstStyle/>
          <a:p>
            <a:endParaRPr lang="en-US" sz="3400">
              <a:solidFill>
                <a:srgbClr val="000000"/>
              </a:solidFill>
            </a:endParaRPr>
          </a:p>
        </p:txBody>
      </p:sp>
    </p:spTree>
    <p:extLst>
      <p:ext uri="{BB962C8B-B14F-4D97-AF65-F5344CB8AC3E}">
        <p14:creationId xmlns:p14="http://schemas.microsoft.com/office/powerpoint/2010/main" val="27729134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2529" name="TextBox 1"/>
          <p:cNvSpPr txBox="1">
            <a:spLocks noChangeArrowheads="1"/>
          </p:cNvSpPr>
          <p:nvPr/>
        </p:nvSpPr>
        <p:spPr bwMode="auto">
          <a:xfrm>
            <a:off x="1298839" y="304800"/>
            <a:ext cx="6739996" cy="600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dirty="0"/>
              <a:t>(1) hydration</a:t>
            </a:r>
          </a:p>
          <a:p>
            <a:pPr algn="ctr"/>
            <a:r>
              <a:rPr lang="en-US" dirty="0"/>
              <a:t>2Mg</a:t>
            </a:r>
            <a:r>
              <a:rPr lang="en-US" baseline="-25000" dirty="0"/>
              <a:t>2</a:t>
            </a:r>
            <a:r>
              <a:rPr lang="en-US" dirty="0"/>
              <a:t>SiO</a:t>
            </a:r>
            <a:r>
              <a:rPr lang="en-US" baseline="-25000" dirty="0"/>
              <a:t>4</a:t>
            </a:r>
            <a:r>
              <a:rPr lang="en-US" dirty="0"/>
              <a:t> + 3H</a:t>
            </a:r>
            <a:r>
              <a:rPr lang="en-US" baseline="-25000" dirty="0"/>
              <a:t>2</a:t>
            </a:r>
            <a:r>
              <a:rPr lang="en-US" dirty="0"/>
              <a:t>O = Mg</a:t>
            </a:r>
            <a:r>
              <a:rPr lang="en-US" baseline="-25000" dirty="0"/>
              <a:t>3</a:t>
            </a:r>
            <a:r>
              <a:rPr lang="en-US" dirty="0"/>
              <a:t>Si</a:t>
            </a:r>
            <a:r>
              <a:rPr lang="en-US" baseline="-25000" dirty="0"/>
              <a:t>2</a:t>
            </a:r>
            <a:r>
              <a:rPr lang="en-US" dirty="0"/>
              <a:t>O</a:t>
            </a:r>
            <a:r>
              <a:rPr lang="en-US" baseline="-25000" dirty="0"/>
              <a:t>5</a:t>
            </a:r>
            <a:r>
              <a:rPr lang="en-US" dirty="0"/>
              <a:t>(OH)</a:t>
            </a:r>
            <a:r>
              <a:rPr lang="en-US" baseline="-25000" dirty="0"/>
              <a:t>4</a:t>
            </a:r>
            <a:r>
              <a:rPr lang="en-US" dirty="0"/>
              <a:t> + Mg(OH)</a:t>
            </a:r>
            <a:r>
              <a:rPr lang="en-US" baseline="-25000" dirty="0"/>
              <a:t>2</a:t>
            </a:r>
          </a:p>
          <a:p>
            <a:pPr algn="ctr"/>
            <a:r>
              <a:rPr lang="en-US" dirty="0"/>
              <a:t>olivine + aqueous fluid = serpentine + </a:t>
            </a:r>
            <a:r>
              <a:rPr lang="en-US" dirty="0" err="1"/>
              <a:t>brucite</a:t>
            </a:r>
            <a:endParaRPr lang="en-US" dirty="0"/>
          </a:p>
          <a:p>
            <a:pPr algn="ctr"/>
            <a:endParaRPr lang="en-US" dirty="0"/>
          </a:p>
          <a:p>
            <a:pPr algn="ctr"/>
            <a:r>
              <a:rPr lang="en-US" dirty="0"/>
              <a:t>as written, 16 </a:t>
            </a:r>
            <a:r>
              <a:rPr lang="en-US" dirty="0" err="1"/>
              <a:t>wt</a:t>
            </a:r>
            <a:r>
              <a:rPr lang="en-US" dirty="0"/>
              <a:t>% H</a:t>
            </a:r>
            <a:r>
              <a:rPr lang="en-US" baseline="-25000" dirty="0"/>
              <a:t>2</a:t>
            </a:r>
            <a:r>
              <a:rPr lang="en-US" dirty="0"/>
              <a:t>O, ~ </a:t>
            </a:r>
            <a:r>
              <a:rPr lang="en-US" dirty="0" smtClean="0"/>
              <a:t>53 </a:t>
            </a:r>
            <a:r>
              <a:rPr lang="en-US" dirty="0" err="1" smtClean="0"/>
              <a:t>vol</a:t>
            </a:r>
            <a:r>
              <a:rPr lang="en-US" dirty="0" smtClean="0"/>
              <a:t>% (P-R)/R</a:t>
            </a:r>
            <a:endParaRPr lang="en-US" dirty="0"/>
          </a:p>
          <a:p>
            <a:pPr algn="ctr"/>
            <a:endParaRPr lang="en-US" dirty="0"/>
          </a:p>
          <a:p>
            <a:pPr algn="ctr"/>
            <a:r>
              <a:rPr lang="en-US" dirty="0"/>
              <a:t>(2) carbonation</a:t>
            </a:r>
          </a:p>
          <a:p>
            <a:pPr algn="ctr"/>
            <a:r>
              <a:rPr lang="en-US" dirty="0"/>
              <a:t>Mg</a:t>
            </a:r>
            <a:r>
              <a:rPr lang="en-US" baseline="-25000" dirty="0"/>
              <a:t>2</a:t>
            </a:r>
            <a:r>
              <a:rPr lang="en-US" dirty="0"/>
              <a:t>SiO</a:t>
            </a:r>
            <a:r>
              <a:rPr lang="en-US" baseline="-25000" dirty="0"/>
              <a:t>4</a:t>
            </a:r>
            <a:r>
              <a:rPr lang="en-US" dirty="0"/>
              <a:t> + 2CO</a:t>
            </a:r>
            <a:r>
              <a:rPr lang="en-US" baseline="-25000" dirty="0"/>
              <a:t>2</a:t>
            </a:r>
            <a:r>
              <a:rPr lang="en-US" dirty="0"/>
              <a:t> = 2MgCO</a:t>
            </a:r>
            <a:r>
              <a:rPr lang="en-US" baseline="-25000" dirty="0"/>
              <a:t>3</a:t>
            </a:r>
            <a:r>
              <a:rPr lang="en-US" dirty="0"/>
              <a:t> + SiO</a:t>
            </a:r>
            <a:r>
              <a:rPr lang="en-US" baseline="-25000" dirty="0"/>
              <a:t>2</a:t>
            </a:r>
          </a:p>
          <a:p>
            <a:pPr algn="ctr"/>
            <a:r>
              <a:rPr lang="en-US" dirty="0"/>
              <a:t>olivine + CO</a:t>
            </a:r>
            <a:r>
              <a:rPr lang="en-US" baseline="-25000" dirty="0"/>
              <a:t>2</a:t>
            </a:r>
            <a:r>
              <a:rPr lang="en-US" dirty="0"/>
              <a:t>-bearing fluid = </a:t>
            </a:r>
            <a:r>
              <a:rPr lang="en-US" dirty="0" err="1"/>
              <a:t>magnesite</a:t>
            </a:r>
            <a:r>
              <a:rPr lang="en-US" dirty="0"/>
              <a:t> + quartz</a:t>
            </a:r>
          </a:p>
          <a:p>
            <a:pPr algn="ctr"/>
            <a:endParaRPr lang="en-US" dirty="0"/>
          </a:p>
          <a:p>
            <a:pPr algn="ctr"/>
            <a:r>
              <a:rPr lang="en-US" dirty="0"/>
              <a:t>as written, 38 </a:t>
            </a:r>
            <a:r>
              <a:rPr lang="en-US" dirty="0" err="1"/>
              <a:t>wt</a:t>
            </a:r>
            <a:r>
              <a:rPr lang="en-US" dirty="0"/>
              <a:t>% CO</a:t>
            </a:r>
            <a:r>
              <a:rPr lang="en-US" baseline="-25000" dirty="0"/>
              <a:t>2</a:t>
            </a:r>
            <a:r>
              <a:rPr lang="en-US" dirty="0"/>
              <a:t>, </a:t>
            </a:r>
            <a:r>
              <a:rPr lang="en-US" dirty="0" smtClean="0"/>
              <a:t>~ 80 </a:t>
            </a:r>
            <a:r>
              <a:rPr lang="en-US" dirty="0" err="1" smtClean="0"/>
              <a:t>vol</a:t>
            </a:r>
            <a:r>
              <a:rPr lang="en-US" dirty="0" smtClean="0"/>
              <a:t>% (P-R)/R</a:t>
            </a:r>
            <a:endParaRPr lang="en-US" dirty="0"/>
          </a:p>
          <a:p>
            <a:pPr algn="ctr"/>
            <a:endParaRPr lang="en-US" dirty="0"/>
          </a:p>
          <a:p>
            <a:pPr algn="ctr"/>
            <a:r>
              <a:rPr lang="en-US" dirty="0"/>
              <a:t>instantaneous porosity usually &lt; 1%</a:t>
            </a:r>
          </a:p>
          <a:p>
            <a:pPr algn="ctr"/>
            <a:endParaRPr lang="en-US" dirty="0" smtClean="0"/>
          </a:p>
          <a:p>
            <a:pPr algn="ctr"/>
            <a:r>
              <a:rPr lang="en-US" dirty="0" smtClean="0"/>
              <a:t>complete </a:t>
            </a:r>
            <a:r>
              <a:rPr lang="en-US" dirty="0"/>
              <a:t>hydration (1) or carbonation (2) </a:t>
            </a:r>
          </a:p>
          <a:p>
            <a:pPr algn="ctr"/>
            <a:r>
              <a:rPr lang="en-US" dirty="0"/>
              <a:t>requires open systems</a:t>
            </a:r>
          </a:p>
        </p:txBody>
      </p:sp>
      <p:pic>
        <p:nvPicPr>
          <p:cNvPr id="22531" name="Picture 3" descr="new LDEO logo_art.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7" name="Rectangle 2"/>
          <p:cNvSpPr>
            <a:spLocks noChangeArrowheads="1"/>
          </p:cNvSpPr>
          <p:nvPr/>
        </p:nvSpPr>
        <p:spPr bwMode="auto">
          <a:xfrm>
            <a:off x="1066800" y="2514600"/>
            <a:ext cx="7162800" cy="1981200"/>
          </a:xfrm>
          <a:prstGeom prst="rect">
            <a:avLst/>
          </a:prstGeom>
          <a:solidFill>
            <a:srgbClr val="FFFF00">
              <a:alpha val="18823"/>
            </a:srgbClr>
          </a:solidFill>
          <a:ln w="9525">
            <a:solidFill>
              <a:schemeClr val="tx1"/>
            </a:solidFill>
            <a:round/>
            <a:headEnd/>
            <a:tailEnd/>
          </a:ln>
        </p:spPr>
        <p:txBody>
          <a:bodyPr/>
          <a:lstStyle/>
          <a:p>
            <a:endParaRPr lang="en-US" sz="3400">
              <a:solidFill>
                <a:srgbClr val="000000"/>
              </a:solidFill>
            </a:endParaRPr>
          </a:p>
        </p:txBody>
      </p:sp>
    </p:spTree>
    <p:extLst>
      <p:ext uri="{BB962C8B-B14F-4D97-AF65-F5344CB8AC3E}">
        <p14:creationId xmlns:p14="http://schemas.microsoft.com/office/powerpoint/2010/main" val="1818921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2529" name="TextBox 1"/>
          <p:cNvSpPr txBox="1">
            <a:spLocks noChangeArrowheads="1"/>
          </p:cNvSpPr>
          <p:nvPr/>
        </p:nvSpPr>
        <p:spPr bwMode="auto">
          <a:xfrm>
            <a:off x="1298839" y="304800"/>
            <a:ext cx="6739996" cy="600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dirty="0"/>
              <a:t>(1) hydration</a:t>
            </a:r>
          </a:p>
          <a:p>
            <a:pPr algn="ctr"/>
            <a:r>
              <a:rPr lang="en-US" dirty="0"/>
              <a:t>2Mg</a:t>
            </a:r>
            <a:r>
              <a:rPr lang="en-US" baseline="-25000" dirty="0"/>
              <a:t>2</a:t>
            </a:r>
            <a:r>
              <a:rPr lang="en-US" dirty="0"/>
              <a:t>SiO</a:t>
            </a:r>
            <a:r>
              <a:rPr lang="en-US" baseline="-25000" dirty="0"/>
              <a:t>4</a:t>
            </a:r>
            <a:r>
              <a:rPr lang="en-US" dirty="0"/>
              <a:t> + 3H</a:t>
            </a:r>
            <a:r>
              <a:rPr lang="en-US" baseline="-25000" dirty="0"/>
              <a:t>2</a:t>
            </a:r>
            <a:r>
              <a:rPr lang="en-US" dirty="0"/>
              <a:t>O = Mg</a:t>
            </a:r>
            <a:r>
              <a:rPr lang="en-US" baseline="-25000" dirty="0"/>
              <a:t>3</a:t>
            </a:r>
            <a:r>
              <a:rPr lang="en-US" dirty="0"/>
              <a:t>Si</a:t>
            </a:r>
            <a:r>
              <a:rPr lang="en-US" baseline="-25000" dirty="0"/>
              <a:t>2</a:t>
            </a:r>
            <a:r>
              <a:rPr lang="en-US" dirty="0"/>
              <a:t>O</a:t>
            </a:r>
            <a:r>
              <a:rPr lang="en-US" baseline="-25000" dirty="0"/>
              <a:t>5</a:t>
            </a:r>
            <a:r>
              <a:rPr lang="en-US" dirty="0"/>
              <a:t>(OH)</a:t>
            </a:r>
            <a:r>
              <a:rPr lang="en-US" baseline="-25000" dirty="0"/>
              <a:t>4</a:t>
            </a:r>
            <a:r>
              <a:rPr lang="en-US" dirty="0"/>
              <a:t> + Mg(OH)</a:t>
            </a:r>
            <a:r>
              <a:rPr lang="en-US" baseline="-25000" dirty="0"/>
              <a:t>2</a:t>
            </a:r>
          </a:p>
          <a:p>
            <a:pPr algn="ctr"/>
            <a:r>
              <a:rPr lang="en-US" dirty="0"/>
              <a:t>olivine + aqueous fluid = serpentine + </a:t>
            </a:r>
            <a:r>
              <a:rPr lang="en-US" dirty="0" err="1"/>
              <a:t>brucite</a:t>
            </a:r>
            <a:endParaRPr lang="en-US" dirty="0"/>
          </a:p>
          <a:p>
            <a:pPr algn="ctr"/>
            <a:endParaRPr lang="en-US" dirty="0"/>
          </a:p>
          <a:p>
            <a:pPr algn="ctr"/>
            <a:r>
              <a:rPr lang="en-US" dirty="0"/>
              <a:t>as written, 16 </a:t>
            </a:r>
            <a:r>
              <a:rPr lang="en-US" dirty="0" err="1"/>
              <a:t>wt</a:t>
            </a:r>
            <a:r>
              <a:rPr lang="en-US" dirty="0"/>
              <a:t>% H</a:t>
            </a:r>
            <a:r>
              <a:rPr lang="en-US" baseline="-25000" dirty="0"/>
              <a:t>2</a:t>
            </a:r>
            <a:r>
              <a:rPr lang="en-US" dirty="0"/>
              <a:t>O, ~ </a:t>
            </a:r>
            <a:r>
              <a:rPr lang="en-US" dirty="0" smtClean="0"/>
              <a:t>53 </a:t>
            </a:r>
            <a:r>
              <a:rPr lang="en-US" dirty="0" err="1" smtClean="0"/>
              <a:t>vol</a:t>
            </a:r>
            <a:r>
              <a:rPr lang="en-US" dirty="0" smtClean="0"/>
              <a:t>% (P-R)/R</a:t>
            </a:r>
            <a:endParaRPr lang="en-US" dirty="0"/>
          </a:p>
          <a:p>
            <a:pPr algn="ctr"/>
            <a:endParaRPr lang="en-US" dirty="0"/>
          </a:p>
          <a:p>
            <a:pPr algn="ctr"/>
            <a:r>
              <a:rPr lang="en-US" dirty="0"/>
              <a:t>(2) carbonation</a:t>
            </a:r>
          </a:p>
          <a:p>
            <a:pPr algn="ctr"/>
            <a:r>
              <a:rPr lang="en-US" dirty="0"/>
              <a:t>Mg</a:t>
            </a:r>
            <a:r>
              <a:rPr lang="en-US" baseline="-25000" dirty="0"/>
              <a:t>2</a:t>
            </a:r>
            <a:r>
              <a:rPr lang="en-US" dirty="0"/>
              <a:t>SiO</a:t>
            </a:r>
            <a:r>
              <a:rPr lang="en-US" baseline="-25000" dirty="0"/>
              <a:t>4</a:t>
            </a:r>
            <a:r>
              <a:rPr lang="en-US" dirty="0"/>
              <a:t> + 2CO</a:t>
            </a:r>
            <a:r>
              <a:rPr lang="en-US" baseline="-25000" dirty="0"/>
              <a:t>2</a:t>
            </a:r>
            <a:r>
              <a:rPr lang="en-US" dirty="0"/>
              <a:t> = 2MgCO</a:t>
            </a:r>
            <a:r>
              <a:rPr lang="en-US" baseline="-25000" dirty="0"/>
              <a:t>3</a:t>
            </a:r>
            <a:r>
              <a:rPr lang="en-US" dirty="0"/>
              <a:t> + SiO</a:t>
            </a:r>
            <a:r>
              <a:rPr lang="en-US" baseline="-25000" dirty="0"/>
              <a:t>2</a:t>
            </a:r>
          </a:p>
          <a:p>
            <a:pPr algn="ctr"/>
            <a:r>
              <a:rPr lang="en-US" dirty="0"/>
              <a:t>olivine + CO</a:t>
            </a:r>
            <a:r>
              <a:rPr lang="en-US" baseline="-25000" dirty="0"/>
              <a:t>2</a:t>
            </a:r>
            <a:r>
              <a:rPr lang="en-US" dirty="0"/>
              <a:t>-bearing fluid = </a:t>
            </a:r>
            <a:r>
              <a:rPr lang="en-US" dirty="0" err="1"/>
              <a:t>magnesite</a:t>
            </a:r>
            <a:r>
              <a:rPr lang="en-US" dirty="0"/>
              <a:t> + quartz</a:t>
            </a:r>
          </a:p>
          <a:p>
            <a:pPr algn="ctr"/>
            <a:endParaRPr lang="en-US" dirty="0"/>
          </a:p>
          <a:p>
            <a:pPr algn="ctr"/>
            <a:r>
              <a:rPr lang="en-US" dirty="0"/>
              <a:t>as written, 38 </a:t>
            </a:r>
            <a:r>
              <a:rPr lang="en-US" dirty="0" err="1"/>
              <a:t>wt</a:t>
            </a:r>
            <a:r>
              <a:rPr lang="en-US" dirty="0"/>
              <a:t>% CO</a:t>
            </a:r>
            <a:r>
              <a:rPr lang="en-US" baseline="-25000" dirty="0"/>
              <a:t>2</a:t>
            </a:r>
            <a:r>
              <a:rPr lang="en-US" dirty="0"/>
              <a:t>, </a:t>
            </a:r>
            <a:r>
              <a:rPr lang="en-US" dirty="0" smtClean="0"/>
              <a:t>~ 80 </a:t>
            </a:r>
            <a:r>
              <a:rPr lang="en-US" dirty="0" err="1" smtClean="0"/>
              <a:t>vol</a:t>
            </a:r>
            <a:r>
              <a:rPr lang="en-US" dirty="0" smtClean="0"/>
              <a:t>% (P-R)/R</a:t>
            </a:r>
            <a:endParaRPr lang="en-US" dirty="0"/>
          </a:p>
          <a:p>
            <a:pPr algn="ctr"/>
            <a:endParaRPr lang="en-US" dirty="0"/>
          </a:p>
          <a:p>
            <a:pPr algn="ctr"/>
            <a:r>
              <a:rPr lang="en-US" dirty="0"/>
              <a:t>instantaneous porosity usually &lt; 1%</a:t>
            </a:r>
          </a:p>
          <a:p>
            <a:pPr algn="ctr"/>
            <a:endParaRPr lang="en-US" dirty="0" smtClean="0"/>
          </a:p>
          <a:p>
            <a:pPr algn="ctr"/>
            <a:r>
              <a:rPr lang="en-US" dirty="0" smtClean="0"/>
              <a:t>complete </a:t>
            </a:r>
            <a:r>
              <a:rPr lang="en-US" dirty="0"/>
              <a:t>hydration (1) or carbonation (2) </a:t>
            </a:r>
          </a:p>
          <a:p>
            <a:pPr algn="ctr"/>
            <a:r>
              <a:rPr lang="en-US" dirty="0"/>
              <a:t>requires open systems</a:t>
            </a:r>
          </a:p>
        </p:txBody>
      </p:sp>
      <p:pic>
        <p:nvPicPr>
          <p:cNvPr id="22531" name="Picture 3" descr="new LDEO logo_art.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7" name="Rectangle 2"/>
          <p:cNvSpPr>
            <a:spLocks noChangeArrowheads="1"/>
          </p:cNvSpPr>
          <p:nvPr/>
        </p:nvSpPr>
        <p:spPr bwMode="auto">
          <a:xfrm>
            <a:off x="1143000" y="4699000"/>
            <a:ext cx="7162800" cy="1701800"/>
          </a:xfrm>
          <a:prstGeom prst="rect">
            <a:avLst/>
          </a:prstGeom>
          <a:solidFill>
            <a:srgbClr val="FFFF00">
              <a:alpha val="18823"/>
            </a:srgbClr>
          </a:solidFill>
          <a:ln w="9525">
            <a:solidFill>
              <a:schemeClr val="tx1"/>
            </a:solidFill>
            <a:round/>
            <a:headEnd/>
            <a:tailEnd/>
          </a:ln>
        </p:spPr>
        <p:txBody>
          <a:bodyPr/>
          <a:lstStyle/>
          <a:p>
            <a:endParaRPr lang="en-US" sz="3400">
              <a:solidFill>
                <a:srgbClr val="000000"/>
              </a:solidFill>
            </a:endParaRPr>
          </a:p>
        </p:txBody>
      </p:sp>
    </p:spTree>
    <p:extLst>
      <p:ext uri="{BB962C8B-B14F-4D97-AF65-F5344CB8AC3E}">
        <p14:creationId xmlns:p14="http://schemas.microsoft.com/office/powerpoint/2010/main" val="2876554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457200" y="508000"/>
            <a:ext cx="82296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dirty="0" smtClean="0"/>
              <a:t>near </a:t>
            </a:r>
            <a:r>
              <a:rPr lang="en-US" sz="2800" dirty="0"/>
              <a:t>constant Mg/Fe, Mg/Si indicate</a:t>
            </a:r>
          </a:p>
          <a:p>
            <a:pPr algn="ctr"/>
            <a:r>
              <a:rPr lang="en-US" sz="2800" dirty="0"/>
              <a:t>addition of H</a:t>
            </a:r>
            <a:r>
              <a:rPr lang="en-US" sz="2800" baseline="-25000" dirty="0"/>
              <a:t>2</a:t>
            </a:r>
            <a:r>
              <a:rPr lang="en-US" sz="2800" dirty="0"/>
              <a:t>O, CO</a:t>
            </a:r>
            <a:r>
              <a:rPr lang="en-US" sz="2800" baseline="-25000" dirty="0"/>
              <a:t>2</a:t>
            </a:r>
            <a:r>
              <a:rPr lang="en-US" sz="2800" dirty="0"/>
              <a:t>, little export of Mg, Fe, </a:t>
            </a:r>
            <a:r>
              <a:rPr lang="en-US" sz="2800" dirty="0" smtClean="0"/>
              <a:t>Si</a:t>
            </a:r>
          </a:p>
          <a:p>
            <a:pPr algn="ctr"/>
            <a:endParaRPr lang="en-US" sz="1400" dirty="0"/>
          </a:p>
          <a:p>
            <a:pPr algn="ctr"/>
            <a:r>
              <a:rPr lang="en-US" sz="2800" dirty="0"/>
              <a:t>instantaneous porosity usually &lt; 1%</a:t>
            </a:r>
          </a:p>
          <a:p>
            <a:pPr algn="ctr"/>
            <a:endParaRPr lang="en-US" sz="1400" dirty="0"/>
          </a:p>
          <a:p>
            <a:pPr algn="ctr"/>
            <a:r>
              <a:rPr lang="en-US" sz="2800" dirty="0"/>
              <a:t>complete hydration </a:t>
            </a:r>
            <a:r>
              <a:rPr lang="en-US" sz="2800" dirty="0" smtClean="0"/>
              <a:t>or carbonation</a:t>
            </a:r>
            <a:endParaRPr lang="en-US" sz="2800" dirty="0"/>
          </a:p>
          <a:p>
            <a:pPr algn="ctr"/>
            <a:r>
              <a:rPr lang="en-US" sz="2800" dirty="0"/>
              <a:t>requires open systems</a:t>
            </a:r>
          </a:p>
          <a:p>
            <a:pPr algn="ctr"/>
            <a:endParaRPr lang="en-US" sz="1400" dirty="0"/>
          </a:p>
          <a:p>
            <a:pPr algn="ctr"/>
            <a:r>
              <a:rPr lang="en-US" sz="2800" dirty="0"/>
              <a:t>increase in solid mass, decrease in solid density</a:t>
            </a:r>
          </a:p>
          <a:p>
            <a:pPr algn="ctr"/>
            <a:r>
              <a:rPr lang="en-US" sz="2800" dirty="0"/>
              <a:t>=</a:t>
            </a:r>
          </a:p>
          <a:p>
            <a:pPr algn="ctr"/>
            <a:r>
              <a:rPr lang="en-US" sz="2800" dirty="0" smtClean="0"/>
              <a:t>solid expansion</a:t>
            </a:r>
            <a:endParaRPr lang="en-US" sz="2800" dirty="0"/>
          </a:p>
          <a:p>
            <a:pPr algn="ctr"/>
            <a:endParaRPr lang="en-US" sz="1400" dirty="0"/>
          </a:p>
          <a:p>
            <a:pPr algn="ctr"/>
            <a:r>
              <a:rPr lang="en-US" sz="2800" b="1" dirty="0" smtClean="0">
                <a:solidFill>
                  <a:srgbClr val="FF0000"/>
                </a:solidFill>
              </a:rPr>
              <a:t>&gt; </a:t>
            </a:r>
            <a:r>
              <a:rPr lang="en-US" sz="2800" b="1" dirty="0">
                <a:solidFill>
                  <a:srgbClr val="FF0000"/>
                </a:solidFill>
              </a:rPr>
              <a:t>5</a:t>
            </a:r>
            <a:r>
              <a:rPr lang="en-US" sz="2800" b="1" dirty="0" smtClean="0">
                <a:solidFill>
                  <a:srgbClr val="FF0000"/>
                </a:solidFill>
              </a:rPr>
              <a:t>0</a:t>
            </a:r>
            <a:r>
              <a:rPr lang="en-US" sz="2800" b="1" dirty="0">
                <a:solidFill>
                  <a:srgbClr val="FF0000"/>
                </a:solidFill>
              </a:rPr>
              <a:t>% increase </a:t>
            </a:r>
            <a:r>
              <a:rPr lang="en-US" sz="2800" b="1" dirty="0" smtClean="0">
                <a:solidFill>
                  <a:srgbClr val="FF0000"/>
                </a:solidFill>
              </a:rPr>
              <a:t>in solid </a:t>
            </a:r>
            <a:r>
              <a:rPr lang="en-US" sz="2800" b="1" dirty="0">
                <a:solidFill>
                  <a:srgbClr val="FF0000"/>
                </a:solidFill>
              </a:rPr>
              <a:t>volume </a:t>
            </a:r>
          </a:p>
          <a:p>
            <a:pPr algn="ctr"/>
            <a:r>
              <a:rPr lang="en-US" sz="2800" b="1" dirty="0">
                <a:solidFill>
                  <a:srgbClr val="FF0000"/>
                </a:solidFill>
              </a:rPr>
              <a:t>for both hydration &amp; carbonation</a:t>
            </a:r>
          </a:p>
        </p:txBody>
      </p:sp>
      <p:pic>
        <p:nvPicPr>
          <p:cNvPr id="28674" name="Picture 3" descr="new LDEO logo_art.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1732314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14689" name="Text Box 2"/>
          <p:cNvSpPr txBox="1">
            <a:spLocks noChangeArrowheads="1"/>
          </p:cNvSpPr>
          <p:nvPr/>
        </p:nvSpPr>
        <p:spPr bwMode="auto">
          <a:xfrm>
            <a:off x="254000" y="228600"/>
            <a:ext cx="8610600" cy="100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3000">
                <a:solidFill>
                  <a:srgbClr val="C53333"/>
                </a:solidFill>
              </a:rPr>
              <a:t>reactions that condense fluid or gas to form solid usually evolve heat and increase solid volume</a:t>
            </a:r>
            <a:r>
              <a:rPr lang="en-US"/>
              <a:t> </a:t>
            </a:r>
          </a:p>
        </p:txBody>
      </p:sp>
      <p:sp>
        <p:nvSpPr>
          <p:cNvPr id="114690" name="Text Box 3"/>
          <p:cNvSpPr txBox="1">
            <a:spLocks noChangeArrowheads="1"/>
          </p:cNvSpPr>
          <p:nvPr/>
        </p:nvSpPr>
        <p:spPr bwMode="auto">
          <a:xfrm>
            <a:off x="2946400" y="2057400"/>
            <a:ext cx="32385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0000FF"/>
                </a:solidFill>
              </a:rPr>
              <a:t>fluid supply +</a:t>
            </a:r>
          </a:p>
          <a:p>
            <a:pPr algn="ctr"/>
            <a:r>
              <a:rPr lang="en-US">
                <a:solidFill>
                  <a:srgbClr val="0000FF"/>
                </a:solidFill>
              </a:rPr>
              <a:t>abundant surface area</a:t>
            </a:r>
          </a:p>
        </p:txBody>
      </p:sp>
      <p:sp>
        <p:nvSpPr>
          <p:cNvPr id="114691" name="Text Box 4"/>
          <p:cNvSpPr txBox="1">
            <a:spLocks noChangeArrowheads="1"/>
          </p:cNvSpPr>
          <p:nvPr/>
        </p:nvSpPr>
        <p:spPr bwMode="auto">
          <a:xfrm>
            <a:off x="3048000" y="4191000"/>
            <a:ext cx="32004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0000FF"/>
                </a:solidFill>
              </a:rPr>
              <a:t>fractures caused by rapid expansion</a:t>
            </a:r>
          </a:p>
        </p:txBody>
      </p:sp>
      <p:sp>
        <p:nvSpPr>
          <p:cNvPr id="114692" name="Text Box 5"/>
          <p:cNvSpPr txBox="1">
            <a:spLocks noChangeArrowheads="1"/>
          </p:cNvSpPr>
          <p:nvPr/>
        </p:nvSpPr>
        <p:spPr bwMode="auto">
          <a:xfrm>
            <a:off x="2819400" y="3124200"/>
            <a:ext cx="35052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a:solidFill>
                  <a:srgbClr val="0000FF"/>
                </a:solidFill>
              </a:rPr>
              <a:t>REACTIVE CRACKING REGIME</a:t>
            </a:r>
          </a:p>
        </p:txBody>
      </p:sp>
      <p:pic>
        <p:nvPicPr>
          <p:cNvPr id="114693"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114695" name="AutoShape 8"/>
          <p:cNvSpPr>
            <a:spLocks noChangeArrowheads="1"/>
          </p:cNvSpPr>
          <p:nvPr/>
        </p:nvSpPr>
        <p:spPr bwMode="auto">
          <a:xfrm rot="10800000" flipH="1">
            <a:off x="6553200" y="2209800"/>
            <a:ext cx="1387475" cy="2559050"/>
          </a:xfrm>
          <a:prstGeom prst="curvedLeftArrow">
            <a:avLst>
              <a:gd name="adj1" fmla="val 36888"/>
              <a:gd name="adj2" fmla="val 73776"/>
              <a:gd name="adj3" fmla="val 33333"/>
            </a:avLst>
          </a:prstGeom>
          <a:gradFill rotWithShape="0">
            <a:gsLst>
              <a:gs pos="0">
                <a:srgbClr val="0000FF"/>
              </a:gs>
              <a:gs pos="50000">
                <a:srgbClr val="FF214B"/>
              </a:gs>
              <a:gs pos="100000">
                <a:srgbClr val="0000FF"/>
              </a:gs>
            </a:gsLst>
            <a:lin ang="5400000" scaled="1"/>
          </a:gradFill>
          <a:ln w="9525">
            <a:solidFill>
              <a:schemeClr val="tx1"/>
            </a:solidFill>
            <a:miter lim="800000"/>
            <a:headEnd/>
            <a:tailEnd/>
          </a:ln>
        </p:spPr>
        <p:txBody>
          <a:bodyPr wrap="none" anchor="ctr"/>
          <a:lstStyle/>
          <a:p>
            <a:endParaRPr lang="en-US"/>
          </a:p>
        </p:txBody>
      </p:sp>
      <p:sp>
        <p:nvSpPr>
          <p:cNvPr id="114696" name="AutoShape 9"/>
          <p:cNvSpPr>
            <a:spLocks noChangeArrowheads="1"/>
          </p:cNvSpPr>
          <p:nvPr/>
        </p:nvSpPr>
        <p:spPr bwMode="auto">
          <a:xfrm>
            <a:off x="1371600" y="2362200"/>
            <a:ext cx="1279525" cy="2559050"/>
          </a:xfrm>
          <a:prstGeom prst="curvedRightArrow">
            <a:avLst>
              <a:gd name="adj1" fmla="val 40000"/>
              <a:gd name="adj2" fmla="val 80000"/>
              <a:gd name="adj3" fmla="val 33333"/>
            </a:avLst>
          </a:prstGeom>
          <a:gradFill rotWithShape="0">
            <a:gsLst>
              <a:gs pos="0">
                <a:srgbClr val="0000FF"/>
              </a:gs>
              <a:gs pos="100000">
                <a:srgbClr val="FF214B"/>
              </a:gs>
            </a:gsLst>
            <a:lin ang="5400000" scaled="1"/>
          </a:gradFill>
          <a:ln w="9525">
            <a:solidFill>
              <a:schemeClr val="tx1"/>
            </a:solidFill>
            <a:miter lim="800000"/>
            <a:headEnd/>
            <a:tailEnd/>
          </a:ln>
        </p:spPr>
        <p:txBody>
          <a:bodyPr wrap="none" anchor="ctr"/>
          <a:lstStyle/>
          <a:p>
            <a:endParaRPr lang="en-US"/>
          </a:p>
        </p:txBody>
      </p:sp>
      <p:sp>
        <p:nvSpPr>
          <p:cNvPr id="114697" name="Text Box 9"/>
          <p:cNvSpPr txBox="1">
            <a:spLocks noChangeArrowheads="1"/>
          </p:cNvSpPr>
          <p:nvPr/>
        </p:nvSpPr>
        <p:spPr bwMode="auto">
          <a:xfrm>
            <a:off x="0" y="6553200"/>
            <a:ext cx="5105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a:latin typeface="Times New Roman" charset="0"/>
              </a:rPr>
              <a:t>MacDonald &amp; Fyfe , Tectonophysics 1985</a:t>
            </a:r>
          </a:p>
        </p:txBody>
      </p:sp>
    </p:spTree>
    <p:extLst>
      <p:ext uri="{BB962C8B-B14F-4D97-AF65-F5344CB8AC3E}">
        <p14:creationId xmlns:p14="http://schemas.microsoft.com/office/powerpoint/2010/main" val="28345613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817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315" y="533400"/>
            <a:ext cx="7835900" cy="429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6978" name="Text Box 9"/>
          <p:cNvSpPr txBox="1">
            <a:spLocks noChangeArrowheads="1"/>
          </p:cNvSpPr>
          <p:nvPr/>
        </p:nvSpPr>
        <p:spPr bwMode="auto">
          <a:xfrm>
            <a:off x="76200" y="6553200"/>
            <a:ext cx="2286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a:latin typeface="Times New Roman" charset="0"/>
              </a:rPr>
              <a:t>Noirel et al., Chem. Geol. 2010</a:t>
            </a:r>
          </a:p>
        </p:txBody>
      </p:sp>
      <p:pic>
        <p:nvPicPr>
          <p:cNvPr id="126979" name="Picture 3" descr="new LDEO logo_art.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30719059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20162" name="Picture 1026"/>
          <p:cNvPicPr>
            <a:picLocks noChangeAspect="1" noChangeArrowheads="1"/>
          </p:cNvPicPr>
          <p:nvPr/>
        </p:nvPicPr>
        <p:blipFill>
          <a:blip r:embed="rId3">
            <a:extLst>
              <a:ext uri="{28A0092B-C50C-407E-A947-70E740481C1C}">
                <a14:useLocalDpi xmlns:a14="http://schemas.microsoft.com/office/drawing/2010/main" val="0"/>
              </a:ext>
            </a:extLst>
          </a:blip>
          <a:srcRect t="3612"/>
          <a:stretch>
            <a:fillRect/>
          </a:stretch>
        </p:blipFill>
        <p:spPr bwMode="auto">
          <a:xfrm>
            <a:off x="779463" y="228600"/>
            <a:ext cx="7583487" cy="58515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pic>
        <p:nvPicPr>
          <p:cNvPr id="39939" name="Picture 3" descr="new LDEO logo_art.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9"/>
          <p:cNvSpPr txBox="1">
            <a:spLocks noChangeArrowheads="1"/>
          </p:cNvSpPr>
          <p:nvPr/>
        </p:nvSpPr>
        <p:spPr bwMode="auto">
          <a:xfrm>
            <a:off x="0" y="6324600"/>
            <a:ext cx="510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a:latin typeface="Times New Roman" charset="0"/>
              </a:rPr>
              <a:t>Royne et al. EPSL 2008 (Fletcher &amp; Brantley, EPSL 2006; O</a:t>
            </a:r>
            <a:r>
              <a:rPr lang="ja-JP" altLang="en-US" sz="1200">
                <a:latin typeface="Times New Roman" charset="0"/>
              </a:rPr>
              <a:t>’</a:t>
            </a:r>
            <a:r>
              <a:rPr lang="en-US" altLang="ja-JP" sz="1200">
                <a:latin typeface="Times New Roman" charset="0"/>
              </a:rPr>
              <a:t>Hanley Geology 1992; MacDonald &amp; Fyfe Tectonophys. 1985)</a:t>
            </a:r>
            <a:endParaRPr lang="en-US" sz="1200">
              <a:latin typeface="Times New Roman" charset="0"/>
            </a:endParaRPr>
          </a:p>
        </p:txBody>
      </p:sp>
    </p:spTree>
    <p:extLst>
      <p:ext uri="{BB962C8B-B14F-4D97-AF65-F5344CB8AC3E}">
        <p14:creationId xmlns:p14="http://schemas.microsoft.com/office/powerpoint/2010/main" val="3545684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55297" name="Picture 2" descr="IMG_26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Text Box 3"/>
          <p:cNvSpPr txBox="1">
            <a:spLocks noChangeArrowheads="1"/>
          </p:cNvSpPr>
          <p:nvPr/>
        </p:nvSpPr>
        <p:spPr bwMode="auto">
          <a:xfrm>
            <a:off x="5561013" y="1905000"/>
            <a:ext cx="3049587" cy="169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500" i="1">
                <a:solidFill>
                  <a:srgbClr val="C53333"/>
                </a:solidFill>
              </a:rPr>
              <a:t>in situ</a:t>
            </a:r>
            <a:r>
              <a:rPr lang="en-US" sz="3500">
                <a:solidFill>
                  <a:srgbClr val="C53333"/>
                </a:solidFill>
              </a:rPr>
              <a:t> mineral </a:t>
            </a:r>
          </a:p>
          <a:p>
            <a:pPr algn="ctr"/>
            <a:r>
              <a:rPr lang="en-US" sz="3500">
                <a:solidFill>
                  <a:srgbClr val="C53333"/>
                </a:solidFill>
              </a:rPr>
              <a:t>carbonation</a:t>
            </a:r>
          </a:p>
          <a:p>
            <a:pPr algn="ctr"/>
            <a:r>
              <a:rPr lang="en-US" sz="3500">
                <a:solidFill>
                  <a:srgbClr val="C53333"/>
                </a:solidFill>
              </a:rPr>
              <a:t>in peridotite</a:t>
            </a:r>
          </a:p>
        </p:txBody>
      </p:sp>
      <p:pic>
        <p:nvPicPr>
          <p:cNvPr id="55299" name="Picture 3" descr="new LDEO logo_art.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36725744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extLst>
              <a:ext uri="{28A0092B-C50C-407E-A947-70E740481C1C}">
                <a14:useLocalDpi xmlns:a14="http://schemas.microsoft.com/office/drawing/2010/main" val="0"/>
              </a:ext>
            </a:extLst>
          </a:blip>
          <a:srcRect t="2963" b="9060"/>
          <a:stretch/>
        </p:blipFill>
        <p:spPr bwMode="auto">
          <a:xfrm>
            <a:off x="27245732" y="9358507"/>
            <a:ext cx="6226509" cy="4322225"/>
          </a:xfrm>
          <a:prstGeom prst="rect">
            <a:avLst/>
          </a:prstGeom>
          <a:ln>
            <a:noFill/>
          </a:ln>
          <a:extLst>
            <a:ext uri="{53640926-AAD7-44D8-BBD7-CCE9431645EC}">
              <a14:shadowObscured xmlns:a14="http://schemas.microsoft.com/office/drawing/2010/main"/>
            </a:ext>
          </a:extLst>
        </p:spPr>
      </p:pic>
      <p:pic>
        <p:nvPicPr>
          <p:cNvPr id="3" name="Picture 2"/>
          <p:cNvPicPr/>
          <p:nvPr/>
        </p:nvPicPr>
        <p:blipFill rotWithShape="1">
          <a:blip r:embed="rId2">
            <a:extLst>
              <a:ext uri="{28A0092B-C50C-407E-A947-70E740481C1C}">
                <a14:useLocalDpi xmlns:a14="http://schemas.microsoft.com/office/drawing/2010/main" val="0"/>
              </a:ext>
            </a:extLst>
          </a:blip>
          <a:srcRect t="2963" b="9060"/>
          <a:stretch/>
        </p:blipFill>
        <p:spPr bwMode="auto">
          <a:xfrm>
            <a:off x="27398132" y="9510907"/>
            <a:ext cx="6226509" cy="4322225"/>
          </a:xfrm>
          <a:prstGeom prst="rect">
            <a:avLst/>
          </a:prstGeom>
          <a:ln>
            <a:noFill/>
          </a:ln>
          <a:extLst>
            <a:ext uri="{53640926-AAD7-44D8-BBD7-CCE9431645EC}">
              <a14:shadowObscured xmlns:a14="http://schemas.microsoft.com/office/drawing/2010/main"/>
            </a:ext>
          </a:extLst>
        </p:spPr>
      </p:pic>
      <p:pic>
        <p:nvPicPr>
          <p:cNvPr id="4" name="Picture 3"/>
          <p:cNvPicPr/>
          <p:nvPr/>
        </p:nvPicPr>
        <p:blipFill rotWithShape="1">
          <a:blip r:embed="rId2">
            <a:extLst>
              <a:ext uri="{28A0092B-C50C-407E-A947-70E740481C1C}">
                <a14:useLocalDpi xmlns:a14="http://schemas.microsoft.com/office/drawing/2010/main" val="0"/>
              </a:ext>
            </a:extLst>
          </a:blip>
          <a:srcRect t="2963" b="9060"/>
          <a:stretch/>
        </p:blipFill>
        <p:spPr bwMode="auto">
          <a:xfrm>
            <a:off x="27550532" y="9663307"/>
            <a:ext cx="6226509" cy="4322225"/>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2">
            <a:extLst>
              <a:ext uri="{28A0092B-C50C-407E-A947-70E740481C1C}">
                <a14:useLocalDpi xmlns:a14="http://schemas.microsoft.com/office/drawing/2010/main" val="0"/>
              </a:ext>
            </a:extLst>
          </a:blip>
          <a:srcRect t="2963" b="9060"/>
          <a:stretch/>
        </p:blipFill>
        <p:spPr bwMode="auto">
          <a:xfrm>
            <a:off x="27702932" y="9815707"/>
            <a:ext cx="6226509" cy="4322225"/>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2">
            <a:extLst>
              <a:ext uri="{28A0092B-C50C-407E-A947-70E740481C1C}">
                <a14:useLocalDpi xmlns:a14="http://schemas.microsoft.com/office/drawing/2010/main" val="0"/>
              </a:ext>
            </a:extLst>
          </a:blip>
          <a:srcRect t="2963" b="9060"/>
          <a:stretch/>
        </p:blipFill>
        <p:spPr bwMode="auto">
          <a:xfrm>
            <a:off x="27855332" y="9968107"/>
            <a:ext cx="6226509" cy="4322225"/>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2">
            <a:extLst>
              <a:ext uri="{28A0092B-C50C-407E-A947-70E740481C1C}">
                <a14:useLocalDpi xmlns:a14="http://schemas.microsoft.com/office/drawing/2010/main" val="0"/>
              </a:ext>
            </a:extLst>
          </a:blip>
          <a:srcRect t="2963" b="9060"/>
          <a:stretch/>
        </p:blipFill>
        <p:spPr bwMode="auto">
          <a:xfrm>
            <a:off x="1810" y="0"/>
            <a:ext cx="9142190" cy="6858000"/>
          </a:xfrm>
          <a:prstGeom prst="rect">
            <a:avLst/>
          </a:prstGeom>
          <a:ln>
            <a:noFill/>
          </a:ln>
          <a:extLst>
            <a:ext uri="{53640926-AAD7-44D8-BBD7-CCE9431645EC}">
              <a14:shadowObscured xmlns:a14="http://schemas.microsoft.com/office/drawing/2010/main"/>
            </a:ext>
          </a:extLst>
        </p:spPr>
      </p:pic>
      <p:sp>
        <p:nvSpPr>
          <p:cNvPr id="9" name="Rectangle 8"/>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2056163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descr="2013 soapstone replacing serp 2kx3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6"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2" name="TextBox 1"/>
          <p:cNvSpPr txBox="1"/>
          <p:nvPr/>
        </p:nvSpPr>
        <p:spPr>
          <a:xfrm>
            <a:off x="1905000" y="4953000"/>
            <a:ext cx="2826615" cy="646331"/>
          </a:xfrm>
          <a:prstGeom prst="rect">
            <a:avLst/>
          </a:prstGeom>
          <a:noFill/>
        </p:spPr>
        <p:txBody>
          <a:bodyPr wrap="none" rtlCol="0">
            <a:spAutoFit/>
          </a:bodyPr>
          <a:lstStyle/>
          <a:p>
            <a:r>
              <a:rPr lang="en-US" sz="3600" b="1" dirty="0" smtClean="0">
                <a:solidFill>
                  <a:srgbClr val="FFFF00"/>
                </a:solidFill>
              </a:rPr>
              <a:t>carbonation</a:t>
            </a:r>
            <a:endParaRPr lang="en-US" sz="3600" b="1" dirty="0">
              <a:solidFill>
                <a:srgbClr val="FFFF00"/>
              </a:solidFill>
            </a:endParaRPr>
          </a:p>
        </p:txBody>
      </p:sp>
    </p:spTree>
    <p:extLst>
      <p:ext uri="{BB962C8B-B14F-4D97-AF65-F5344CB8AC3E}">
        <p14:creationId xmlns:p14="http://schemas.microsoft.com/office/powerpoint/2010/main" val="3845699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descr="2013 colorful grid.jpg"/>
          <p:cNvPicPr>
            <a:picLocks noChangeAspect="1"/>
          </p:cNvPicPr>
          <p:nvPr/>
        </p:nvPicPr>
        <p:blipFill>
          <a:blip r:embed="rId2">
            <a:extLst>
              <a:ext uri="{28A0092B-C50C-407E-A947-70E740481C1C}">
                <a14:useLocalDpi xmlns:a14="http://schemas.microsoft.com/office/drawing/2010/main" val="0"/>
              </a:ext>
            </a:extLst>
          </a:blip>
          <a:srcRect b="11668"/>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5" name="TextBox 4"/>
          <p:cNvSpPr txBox="1"/>
          <p:nvPr/>
        </p:nvSpPr>
        <p:spPr>
          <a:xfrm>
            <a:off x="3200400" y="6019800"/>
            <a:ext cx="5468339" cy="646331"/>
          </a:xfrm>
          <a:prstGeom prst="rect">
            <a:avLst/>
          </a:prstGeom>
          <a:noFill/>
        </p:spPr>
        <p:txBody>
          <a:bodyPr wrap="none" rtlCol="0">
            <a:spAutoFit/>
          </a:bodyPr>
          <a:lstStyle/>
          <a:p>
            <a:r>
              <a:rPr lang="en-US" sz="3600" b="1" dirty="0">
                <a:solidFill>
                  <a:srgbClr val="FFFF00"/>
                </a:solidFill>
              </a:rPr>
              <a:t>c</a:t>
            </a:r>
            <a:r>
              <a:rPr lang="en-US" sz="3600" b="1" dirty="0" smtClean="0">
                <a:solidFill>
                  <a:srgbClr val="FFFF00"/>
                </a:solidFill>
              </a:rPr>
              <a:t>arbonation &amp; oxidation</a:t>
            </a:r>
            <a:endParaRPr lang="en-US" sz="3600" b="1" dirty="0">
              <a:solidFill>
                <a:srgbClr val="FFFF00"/>
              </a:solidFill>
            </a:endParaRPr>
          </a:p>
        </p:txBody>
      </p:sp>
    </p:spTree>
    <p:extLst>
      <p:ext uri="{BB962C8B-B14F-4D97-AF65-F5344CB8AC3E}">
        <p14:creationId xmlns:p14="http://schemas.microsoft.com/office/powerpoint/2010/main" val="15034965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7987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995087" y="5791200"/>
            <a:ext cx="5286901" cy="646331"/>
          </a:xfrm>
          <a:prstGeom prst="rect">
            <a:avLst/>
          </a:prstGeom>
          <a:noFill/>
        </p:spPr>
        <p:txBody>
          <a:bodyPr wrap="square" rtlCol="0">
            <a:spAutoFit/>
          </a:bodyPr>
          <a:lstStyle/>
          <a:p>
            <a:pPr algn="r"/>
            <a:r>
              <a:rPr lang="en-US" dirty="0" err="1" smtClean="0">
                <a:solidFill>
                  <a:srgbClr val="FFFF00"/>
                </a:solidFill>
              </a:rPr>
              <a:t>Streit</a:t>
            </a:r>
            <a:r>
              <a:rPr lang="en-US" dirty="0" smtClean="0">
                <a:solidFill>
                  <a:srgbClr val="FFFF00"/>
                </a:solidFill>
              </a:rPr>
              <a:t> et al., in prep. </a:t>
            </a:r>
          </a:p>
          <a:p>
            <a:pPr algn="r"/>
            <a:r>
              <a:rPr lang="en-US" dirty="0" smtClean="0">
                <a:solidFill>
                  <a:srgbClr val="FFFF00"/>
                </a:solidFill>
              </a:rPr>
              <a:t>Kelemen et al. Ann. Rev. Earth Planet. Sci. 2011</a:t>
            </a:r>
            <a:endParaRPr lang="en-US" dirty="0">
              <a:solidFill>
                <a:srgbClr val="FFFF00"/>
              </a:solidFill>
            </a:endParaRPr>
          </a:p>
        </p:txBody>
      </p:sp>
      <p:sp>
        <p:nvSpPr>
          <p:cNvPr id="6" name="Text Box 5"/>
          <p:cNvSpPr txBox="1">
            <a:spLocks noChangeArrowheads="1"/>
          </p:cNvSpPr>
          <p:nvPr/>
        </p:nvSpPr>
        <p:spPr bwMode="auto">
          <a:xfrm>
            <a:off x="4945887" y="388156"/>
            <a:ext cx="3750396" cy="1754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b="1" dirty="0" err="1" smtClean="0">
                <a:solidFill>
                  <a:srgbClr val="FFFF00"/>
                </a:solidFill>
              </a:rPr>
              <a:t>listvenite</a:t>
            </a:r>
            <a:r>
              <a:rPr lang="en-US" sz="3600" b="1" dirty="0" smtClean="0">
                <a:solidFill>
                  <a:srgbClr val="FFFF00"/>
                </a:solidFill>
              </a:rPr>
              <a:t>:</a:t>
            </a:r>
          </a:p>
          <a:p>
            <a:pPr algn="ctr"/>
            <a:r>
              <a:rPr lang="en-US" sz="3600" b="1" dirty="0" smtClean="0">
                <a:solidFill>
                  <a:srgbClr val="FFFF00"/>
                </a:solidFill>
              </a:rPr>
              <a:t>fully carbonated</a:t>
            </a:r>
          </a:p>
          <a:p>
            <a:pPr algn="ctr"/>
            <a:r>
              <a:rPr lang="en-US" sz="3600" b="1" dirty="0" err="1" smtClean="0">
                <a:solidFill>
                  <a:srgbClr val="FFFF00"/>
                </a:solidFill>
              </a:rPr>
              <a:t>peridotite</a:t>
            </a:r>
            <a:endParaRPr lang="en-US" sz="3600" b="1" dirty="0">
              <a:solidFill>
                <a:srgbClr val="FFFF00"/>
              </a:solidFill>
            </a:endParaRPr>
          </a:p>
        </p:txBody>
      </p:sp>
      <p:sp>
        <p:nvSpPr>
          <p:cNvPr id="8" name="Rectangle 7"/>
          <p:cNvSpPr>
            <a:spLocks noChangeAspect="1"/>
          </p:cNvSpPr>
          <p:nvPr/>
        </p:nvSpPr>
        <p:spPr bwMode="auto">
          <a:xfrm>
            <a:off x="16935" y="6410599"/>
            <a:ext cx="3640665" cy="411163"/>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dirty="0" smtClean="0">
                <a:solidFill>
                  <a:srgbClr val="000000"/>
                </a:solidFill>
              </a:rPr>
              <a:t>1000 microns</a:t>
            </a:r>
            <a:endParaRPr lang="en-US" dirty="0">
              <a:solidFill>
                <a:srgbClr val="000000"/>
              </a:solidFill>
            </a:endParaRPr>
          </a:p>
        </p:txBody>
      </p:sp>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32934317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7270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6731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Picture 2"/>
          <p:cNvPicPr>
            <a:picLocks noChangeAspect="1"/>
          </p:cNvPicPr>
          <p:nvPr/>
        </p:nvPicPr>
        <p:blipFill>
          <a:blip r:embed="rId3">
            <a:extLst>
              <a:ext uri="{28A0092B-C50C-407E-A947-70E740481C1C}">
                <a14:useLocalDpi xmlns:a14="http://schemas.microsoft.com/office/drawing/2010/main" val="0"/>
              </a:ext>
            </a:extLst>
          </a:blip>
          <a:srcRect l="10243" r="13525"/>
          <a:stretch>
            <a:fillRect/>
          </a:stretch>
        </p:blipFill>
        <p:spPr bwMode="auto">
          <a:xfrm>
            <a:off x="4724400" y="2209800"/>
            <a:ext cx="4064000" cy="413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3" descr="new LDEO logo_art.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32547666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aphicFrame>
        <p:nvGraphicFramePr>
          <p:cNvPr id="54273" name="Object 6"/>
          <p:cNvGraphicFramePr>
            <a:graphicFrameLocks noChangeAspect="1"/>
          </p:cNvGraphicFramePr>
          <p:nvPr/>
        </p:nvGraphicFramePr>
        <p:xfrm>
          <a:off x="1101725" y="4524375"/>
          <a:ext cx="7016750" cy="1825625"/>
        </p:xfrm>
        <a:graphic>
          <a:graphicData uri="http://schemas.openxmlformats.org/presentationml/2006/ole">
            <mc:AlternateContent xmlns:mc="http://schemas.openxmlformats.org/markup-compatibility/2006">
              <mc:Choice xmlns:v="urn:schemas-microsoft-com:vml" Requires="v">
                <p:oleObj spid="_x0000_s30790" name="Equation" r:id="rId4" imgW="3175000" imgH="825500" progId="Equation.3">
                  <p:embed/>
                </p:oleObj>
              </mc:Choice>
              <mc:Fallback>
                <p:oleObj name="Equation" r:id="rId4" imgW="3175000" imgH="8255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1725" y="4524375"/>
                        <a:ext cx="7016750" cy="182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4274" name="Rectangle 10"/>
          <p:cNvSpPr>
            <a:spLocks noChangeArrowheads="1"/>
          </p:cNvSpPr>
          <p:nvPr/>
        </p:nvSpPr>
        <p:spPr bwMode="auto">
          <a:xfrm>
            <a:off x="5875338" y="4538663"/>
            <a:ext cx="1516062" cy="533400"/>
          </a:xfrm>
          <a:prstGeom prst="rect">
            <a:avLst/>
          </a:prstGeom>
          <a:solidFill>
            <a:srgbClr val="FF99CC">
              <a:alpha val="20000"/>
            </a:srgbClr>
          </a:solidFill>
          <a:ln w="38100">
            <a:solidFill>
              <a:srgbClr val="FF0000"/>
            </a:solidFill>
            <a:miter lim="800000"/>
            <a:headEnd/>
            <a:tailEnd/>
          </a:ln>
        </p:spPr>
        <p:txBody>
          <a:bodyPr wrap="none" anchor="ctr"/>
          <a:lstStyle/>
          <a:p>
            <a:endParaRPr lang="en-US"/>
          </a:p>
        </p:txBody>
      </p:sp>
      <p:graphicFrame>
        <p:nvGraphicFramePr>
          <p:cNvPr id="54275" name="Object 2"/>
          <p:cNvGraphicFramePr>
            <a:graphicFrameLocks noChangeAspect="1"/>
          </p:cNvGraphicFramePr>
          <p:nvPr/>
        </p:nvGraphicFramePr>
        <p:xfrm>
          <a:off x="401638" y="382588"/>
          <a:ext cx="8415337" cy="1044575"/>
        </p:xfrm>
        <a:graphic>
          <a:graphicData uri="http://schemas.openxmlformats.org/presentationml/2006/ole">
            <mc:AlternateContent xmlns:mc="http://schemas.openxmlformats.org/markup-compatibility/2006">
              <mc:Choice xmlns:v="urn:schemas-microsoft-com:vml" Requires="v">
                <p:oleObj spid="_x0000_s30791" name="Equation" r:id="rId6" imgW="3581400" imgH="444500" progId="Equation.3">
                  <p:embed/>
                </p:oleObj>
              </mc:Choice>
              <mc:Fallback>
                <p:oleObj name="Equation" r:id="rId6" imgW="3581400" imgH="4445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638" y="382588"/>
                        <a:ext cx="8415337" cy="104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4276" name="Text Box 3"/>
          <p:cNvSpPr txBox="1">
            <a:spLocks noChangeArrowheads="1"/>
          </p:cNvSpPr>
          <p:nvPr/>
        </p:nvSpPr>
        <p:spPr bwMode="auto">
          <a:xfrm>
            <a:off x="2657475" y="1524000"/>
            <a:ext cx="39560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latin typeface="Times" charset="0"/>
              </a:rPr>
              <a:t>Correns 1949, Correns &amp; Steinborn 1939</a:t>
            </a:r>
          </a:p>
        </p:txBody>
      </p:sp>
      <p:graphicFrame>
        <p:nvGraphicFramePr>
          <p:cNvPr id="54277" name="Object 4"/>
          <p:cNvGraphicFramePr>
            <a:graphicFrameLocks noChangeAspect="1"/>
          </p:cNvGraphicFramePr>
          <p:nvPr/>
        </p:nvGraphicFramePr>
        <p:xfrm>
          <a:off x="1828800" y="2336800"/>
          <a:ext cx="5867400" cy="1092200"/>
        </p:xfrm>
        <a:graphic>
          <a:graphicData uri="http://schemas.openxmlformats.org/presentationml/2006/ole">
            <mc:AlternateContent xmlns:mc="http://schemas.openxmlformats.org/markup-compatibility/2006">
              <mc:Choice xmlns:v="urn:schemas-microsoft-com:vml" Requires="v">
                <p:oleObj spid="_x0000_s30792" name="Equation" r:id="rId8" imgW="2387600" imgH="444500" progId="Equation.3">
                  <p:embed/>
                </p:oleObj>
              </mc:Choice>
              <mc:Fallback>
                <p:oleObj name="Equation" r:id="rId8" imgW="2387600" imgH="4445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2336800"/>
                        <a:ext cx="58674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4278" name="Text Box 5"/>
          <p:cNvSpPr txBox="1">
            <a:spLocks noChangeArrowheads="1"/>
          </p:cNvSpPr>
          <p:nvPr/>
        </p:nvSpPr>
        <p:spPr bwMode="auto">
          <a:xfrm>
            <a:off x="3741738" y="3429000"/>
            <a:ext cx="17907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latin typeface="Times" charset="0"/>
              </a:rPr>
              <a:t>e.g., Steiger 2005</a:t>
            </a:r>
          </a:p>
        </p:txBody>
      </p:sp>
      <p:sp>
        <p:nvSpPr>
          <p:cNvPr id="54279" name="Rectangle 7"/>
          <p:cNvSpPr>
            <a:spLocks noChangeArrowheads="1"/>
          </p:cNvSpPr>
          <p:nvPr/>
        </p:nvSpPr>
        <p:spPr bwMode="auto">
          <a:xfrm>
            <a:off x="304800" y="381000"/>
            <a:ext cx="2438400" cy="1066800"/>
          </a:xfrm>
          <a:prstGeom prst="rect">
            <a:avLst/>
          </a:prstGeom>
          <a:solidFill>
            <a:srgbClr val="FF99CC">
              <a:alpha val="20000"/>
            </a:srgbClr>
          </a:solidFill>
          <a:ln w="38100">
            <a:solidFill>
              <a:srgbClr val="FF0000"/>
            </a:solidFill>
            <a:miter lim="800000"/>
            <a:headEnd/>
            <a:tailEnd/>
          </a:ln>
        </p:spPr>
        <p:txBody>
          <a:bodyPr wrap="none" anchor="ctr"/>
          <a:lstStyle/>
          <a:p>
            <a:endParaRPr lang="en-US"/>
          </a:p>
        </p:txBody>
      </p:sp>
      <p:sp>
        <p:nvSpPr>
          <p:cNvPr id="54280" name="Rectangle 8"/>
          <p:cNvSpPr>
            <a:spLocks noChangeArrowheads="1"/>
          </p:cNvSpPr>
          <p:nvPr/>
        </p:nvSpPr>
        <p:spPr bwMode="auto">
          <a:xfrm>
            <a:off x="1752600" y="2349500"/>
            <a:ext cx="2438400" cy="1066800"/>
          </a:xfrm>
          <a:prstGeom prst="rect">
            <a:avLst/>
          </a:prstGeom>
          <a:solidFill>
            <a:srgbClr val="FF99CC">
              <a:alpha val="20000"/>
            </a:srgbClr>
          </a:solidFill>
          <a:ln w="38100">
            <a:solidFill>
              <a:srgbClr val="FF0000"/>
            </a:solidFill>
            <a:miter lim="800000"/>
            <a:headEnd/>
            <a:tailEnd/>
          </a:ln>
        </p:spPr>
        <p:txBody>
          <a:bodyPr wrap="none" anchor="ctr"/>
          <a:lstStyle/>
          <a:p>
            <a:endParaRPr lang="en-US"/>
          </a:p>
        </p:txBody>
      </p:sp>
      <p:sp>
        <p:nvSpPr>
          <p:cNvPr id="54281" name="Rectangle 9"/>
          <p:cNvSpPr>
            <a:spLocks noChangeArrowheads="1"/>
          </p:cNvSpPr>
          <p:nvPr/>
        </p:nvSpPr>
        <p:spPr bwMode="auto">
          <a:xfrm>
            <a:off x="1836738" y="4554538"/>
            <a:ext cx="584200" cy="533400"/>
          </a:xfrm>
          <a:prstGeom prst="rect">
            <a:avLst/>
          </a:prstGeom>
          <a:solidFill>
            <a:srgbClr val="FF99CC">
              <a:alpha val="20000"/>
            </a:srgbClr>
          </a:solidFill>
          <a:ln w="38100">
            <a:solidFill>
              <a:srgbClr val="FF0000"/>
            </a:solidFill>
            <a:miter lim="800000"/>
            <a:headEnd/>
            <a:tailEnd/>
          </a:ln>
        </p:spPr>
        <p:txBody>
          <a:bodyPr wrap="none" anchor="ctr"/>
          <a:lstStyle/>
          <a:p>
            <a:endParaRPr lang="en-US"/>
          </a:p>
        </p:txBody>
      </p:sp>
      <p:sp>
        <p:nvSpPr>
          <p:cNvPr id="54282" name="Rectangle 11"/>
          <p:cNvSpPr>
            <a:spLocks noChangeArrowheads="1"/>
          </p:cNvSpPr>
          <p:nvPr/>
        </p:nvSpPr>
        <p:spPr bwMode="auto">
          <a:xfrm>
            <a:off x="931863" y="5486400"/>
            <a:ext cx="2192337" cy="838200"/>
          </a:xfrm>
          <a:prstGeom prst="rect">
            <a:avLst/>
          </a:prstGeom>
          <a:solidFill>
            <a:srgbClr val="FF99CC">
              <a:alpha val="20000"/>
            </a:srgbClr>
          </a:solidFill>
          <a:ln w="38100">
            <a:solidFill>
              <a:srgbClr val="FF0000"/>
            </a:solidFill>
            <a:miter lim="800000"/>
            <a:headEnd/>
            <a:tailEnd/>
          </a:ln>
        </p:spPr>
        <p:txBody>
          <a:bodyPr wrap="none" anchor="ctr"/>
          <a:lstStyle/>
          <a:p>
            <a:endParaRPr lang="en-US"/>
          </a:p>
        </p:txBody>
      </p:sp>
      <p:pic>
        <p:nvPicPr>
          <p:cNvPr id="54283" name="Picture 3" descr="new LDEO logo_art.eps"/>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54285" name="Text Box 14"/>
          <p:cNvSpPr txBox="1">
            <a:spLocks noChangeArrowheads="1"/>
          </p:cNvSpPr>
          <p:nvPr/>
        </p:nvSpPr>
        <p:spPr bwMode="auto">
          <a:xfrm>
            <a:off x="60325" y="6494463"/>
            <a:ext cx="2301875" cy="30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latin typeface="Times New Roman" charset="0"/>
              </a:rPr>
              <a:t>Kelemen &amp; Hirth EPSL 2012</a:t>
            </a:r>
          </a:p>
        </p:txBody>
      </p:sp>
    </p:spTree>
    <p:extLst>
      <p:ext uri="{BB962C8B-B14F-4D97-AF65-F5344CB8AC3E}">
        <p14:creationId xmlns:p14="http://schemas.microsoft.com/office/powerpoint/2010/main" val="3328656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6321" name="Rectangle 2"/>
          <p:cNvSpPr>
            <a:spLocks noChangeArrowheads="1"/>
          </p:cNvSpPr>
          <p:nvPr/>
        </p:nvSpPr>
        <p:spPr bwMode="auto">
          <a:xfrm>
            <a:off x="228600" y="228600"/>
            <a:ext cx="8686800" cy="60960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6322" name="Freeform 4"/>
          <p:cNvSpPr>
            <a:spLocks/>
          </p:cNvSpPr>
          <p:nvPr/>
        </p:nvSpPr>
        <p:spPr bwMode="auto">
          <a:xfrm>
            <a:off x="2606675" y="4953000"/>
            <a:ext cx="2743200" cy="1219200"/>
          </a:xfrm>
          <a:custGeom>
            <a:avLst/>
            <a:gdLst>
              <a:gd name="T0" fmla="*/ 2147483647 w 1728"/>
              <a:gd name="T1" fmla="*/ 2147483647 h 768"/>
              <a:gd name="T2" fmla="*/ 2147483647 w 1728"/>
              <a:gd name="T3" fmla="*/ 0 h 768"/>
              <a:gd name="T4" fmla="*/ 2147483647 w 1728"/>
              <a:gd name="T5" fmla="*/ 2147483647 h 768"/>
              <a:gd name="T6" fmla="*/ 0 w 1728"/>
              <a:gd name="T7" fmla="*/ 2147483647 h 768"/>
              <a:gd name="T8" fmla="*/ 2147483647 w 1728"/>
              <a:gd name="T9" fmla="*/ 2147483647 h 7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8" h="768">
                <a:moveTo>
                  <a:pt x="48" y="480"/>
                </a:moveTo>
                <a:lnTo>
                  <a:pt x="1728" y="0"/>
                </a:lnTo>
                <a:lnTo>
                  <a:pt x="1632" y="288"/>
                </a:lnTo>
                <a:lnTo>
                  <a:pt x="0" y="768"/>
                </a:lnTo>
                <a:lnTo>
                  <a:pt x="48" y="480"/>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56323" name="Freeform 5"/>
          <p:cNvSpPr>
            <a:spLocks/>
          </p:cNvSpPr>
          <p:nvPr/>
        </p:nvSpPr>
        <p:spPr bwMode="auto">
          <a:xfrm>
            <a:off x="1006475" y="2438400"/>
            <a:ext cx="1752600" cy="3352800"/>
          </a:xfrm>
          <a:custGeom>
            <a:avLst/>
            <a:gdLst>
              <a:gd name="T0" fmla="*/ 2147483647 w 1104"/>
              <a:gd name="T1" fmla="*/ 0 h 2112"/>
              <a:gd name="T2" fmla="*/ 2147483647 w 1104"/>
              <a:gd name="T3" fmla="*/ 0 h 2112"/>
              <a:gd name="T4" fmla="*/ 2147483647 w 1104"/>
              <a:gd name="T5" fmla="*/ 2147483647 h 2112"/>
              <a:gd name="T6" fmla="*/ 2147483647 w 1104"/>
              <a:gd name="T7" fmla="*/ 2147483647 h 2112"/>
              <a:gd name="T8" fmla="*/ 0 w 1104"/>
              <a:gd name="T9" fmla="*/ 0 h 2112"/>
              <a:gd name="T10" fmla="*/ 2147483647 w 1104"/>
              <a:gd name="T11" fmla="*/ 0 h 2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04" h="2112">
                <a:moveTo>
                  <a:pt x="48" y="0"/>
                </a:moveTo>
                <a:lnTo>
                  <a:pt x="288" y="0"/>
                </a:lnTo>
                <a:lnTo>
                  <a:pt x="1104" y="2112"/>
                </a:lnTo>
                <a:lnTo>
                  <a:pt x="816" y="2112"/>
                </a:lnTo>
                <a:lnTo>
                  <a:pt x="0" y="0"/>
                </a:lnTo>
                <a:lnTo>
                  <a:pt x="48" y="0"/>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56324" name="Text Box 10"/>
          <p:cNvSpPr txBox="1">
            <a:spLocks noChangeArrowheads="1"/>
          </p:cNvSpPr>
          <p:nvPr/>
        </p:nvSpPr>
        <p:spPr bwMode="auto">
          <a:xfrm>
            <a:off x="304800" y="477202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p:txBody>
      </p:sp>
      <p:sp>
        <p:nvSpPr>
          <p:cNvPr id="56325" name="Freeform 12"/>
          <p:cNvSpPr>
            <a:spLocks/>
          </p:cNvSpPr>
          <p:nvPr/>
        </p:nvSpPr>
        <p:spPr bwMode="auto">
          <a:xfrm>
            <a:off x="5362575" y="3060700"/>
            <a:ext cx="685800" cy="1943100"/>
          </a:xfrm>
          <a:custGeom>
            <a:avLst/>
            <a:gdLst>
              <a:gd name="T0" fmla="*/ 2147483647 w 432"/>
              <a:gd name="T1" fmla="*/ 2147483647 h 1224"/>
              <a:gd name="T2" fmla="*/ 0 w 432"/>
              <a:gd name="T3" fmla="*/ 2147483647 h 1224"/>
              <a:gd name="T4" fmla="*/ 2147483647 w 432"/>
              <a:gd name="T5" fmla="*/ 2147483647 h 1224"/>
              <a:gd name="T6" fmla="*/ 2147483647 w 432"/>
              <a:gd name="T7" fmla="*/ 0 h 1224"/>
              <a:gd name="T8" fmla="*/ 2147483647 w 432"/>
              <a:gd name="T9" fmla="*/ 2147483647 h 12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2" h="1224">
                <a:moveTo>
                  <a:pt x="184" y="40"/>
                </a:moveTo>
                <a:lnTo>
                  <a:pt x="0" y="1208"/>
                </a:lnTo>
                <a:lnTo>
                  <a:pt x="280" y="1224"/>
                </a:lnTo>
                <a:lnTo>
                  <a:pt x="432" y="0"/>
                </a:lnTo>
                <a:lnTo>
                  <a:pt x="184" y="40"/>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56326" name="Text Box 14"/>
          <p:cNvSpPr txBox="1">
            <a:spLocks noChangeArrowheads="1"/>
          </p:cNvSpPr>
          <p:nvPr/>
        </p:nvSpPr>
        <p:spPr bwMode="auto">
          <a:xfrm rot="-5400000">
            <a:off x="-37306" y="3313906"/>
            <a:ext cx="1811338"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t>free energy,</a:t>
            </a:r>
          </a:p>
          <a:p>
            <a:pPr algn="ctr"/>
            <a:r>
              <a:rPr lang="en-US"/>
              <a:t>kJ/mol</a:t>
            </a:r>
          </a:p>
        </p:txBody>
      </p:sp>
      <p:sp>
        <p:nvSpPr>
          <p:cNvPr id="56327" name="Text Box 18"/>
          <p:cNvSpPr txBox="1">
            <a:spLocks noChangeArrowheads="1"/>
          </p:cNvSpPr>
          <p:nvPr/>
        </p:nvSpPr>
        <p:spPr bwMode="auto">
          <a:xfrm>
            <a:off x="838200" y="381000"/>
            <a:ext cx="7205663" cy="64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000"/>
              <a:t>2 olivine + 3 H2O </a:t>
            </a:r>
            <a:r>
              <a:rPr lang="en-US" sz="3600">
                <a:sym typeface="Symbol" charset="0"/>
              </a:rPr>
              <a:t></a:t>
            </a:r>
            <a:r>
              <a:rPr lang="en-US" sz="3000">
                <a:sym typeface="Symbol" charset="0"/>
              </a:rPr>
              <a:t> </a:t>
            </a:r>
            <a:r>
              <a:rPr lang="en-US" sz="3000"/>
              <a:t>serpentine + brucite</a:t>
            </a:r>
          </a:p>
        </p:txBody>
      </p:sp>
      <p:pic>
        <p:nvPicPr>
          <p:cNvPr id="56328"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56330" name="Text Box 21"/>
          <p:cNvSpPr txBox="1">
            <a:spLocks noChangeArrowheads="1"/>
          </p:cNvSpPr>
          <p:nvPr/>
        </p:nvSpPr>
        <p:spPr bwMode="auto">
          <a:xfrm>
            <a:off x="60325" y="6494463"/>
            <a:ext cx="2301875" cy="30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latin typeface="Times New Roman" charset="0"/>
              </a:rPr>
              <a:t>Kelemen &amp; Hirth EPSL 2012</a:t>
            </a:r>
          </a:p>
        </p:txBody>
      </p:sp>
      <p:pic>
        <p:nvPicPr>
          <p:cNvPr id="56331" name="Picture 32" descr="new serp free energy surface"/>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19730" t="11766" r="18184" b="12708"/>
          <a:stretch>
            <a:fillRect/>
          </a:stretch>
        </p:blipFill>
        <p:spPr bwMode="auto">
          <a:xfrm>
            <a:off x="1447800" y="1143000"/>
            <a:ext cx="52578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2" name="Text Box 9"/>
          <p:cNvSpPr txBox="1">
            <a:spLocks noChangeArrowheads="1"/>
          </p:cNvSpPr>
          <p:nvPr/>
        </p:nvSpPr>
        <p:spPr bwMode="auto">
          <a:xfrm>
            <a:off x="457200" y="4551363"/>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p:txBody>
      </p:sp>
      <p:sp>
        <p:nvSpPr>
          <p:cNvPr id="56333" name="Freeform 30"/>
          <p:cNvSpPr>
            <a:spLocks/>
          </p:cNvSpPr>
          <p:nvPr/>
        </p:nvSpPr>
        <p:spPr bwMode="auto">
          <a:xfrm>
            <a:off x="2743200" y="1371600"/>
            <a:ext cx="3378200" cy="685800"/>
          </a:xfrm>
          <a:custGeom>
            <a:avLst/>
            <a:gdLst>
              <a:gd name="T0" fmla="*/ 0 w 1610"/>
              <a:gd name="T1" fmla="*/ 0 h 347"/>
              <a:gd name="T2" fmla="*/ 2147483647 w 1610"/>
              <a:gd name="T3" fmla="*/ 292953206 h 347"/>
              <a:gd name="T4" fmla="*/ 2147483647 w 1610"/>
              <a:gd name="T5" fmla="*/ 679649540 h 347"/>
              <a:gd name="T6" fmla="*/ 2147483647 w 1610"/>
              <a:gd name="T7" fmla="*/ 992133223 h 347"/>
              <a:gd name="T8" fmla="*/ 2147483647 w 1610"/>
              <a:gd name="T9" fmla="*/ 1355393775 h 3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10" h="347">
                <a:moveTo>
                  <a:pt x="0" y="0"/>
                </a:moveTo>
                <a:cubicBezTo>
                  <a:pt x="115" y="12"/>
                  <a:pt x="476" y="46"/>
                  <a:pt x="688" y="75"/>
                </a:cubicBezTo>
                <a:cubicBezTo>
                  <a:pt x="900" y="104"/>
                  <a:pt x="1134" y="144"/>
                  <a:pt x="1272" y="174"/>
                </a:cubicBezTo>
                <a:cubicBezTo>
                  <a:pt x="1410" y="204"/>
                  <a:pt x="1458" y="225"/>
                  <a:pt x="1514" y="254"/>
                </a:cubicBezTo>
                <a:cubicBezTo>
                  <a:pt x="1570" y="283"/>
                  <a:pt x="1590" y="328"/>
                  <a:pt x="1610" y="347"/>
                </a:cubicBezTo>
              </a:path>
            </a:pathLst>
          </a:custGeom>
          <a:noFill/>
          <a:ln w="57150"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6334" name="Text Box 34"/>
          <p:cNvSpPr txBox="1">
            <a:spLocks noChangeArrowheads="1"/>
          </p:cNvSpPr>
          <p:nvPr/>
        </p:nvSpPr>
        <p:spPr bwMode="auto">
          <a:xfrm rot="538359">
            <a:off x="2924175" y="5651500"/>
            <a:ext cx="11842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P, MPa</a:t>
            </a:r>
          </a:p>
        </p:txBody>
      </p:sp>
      <p:sp>
        <p:nvSpPr>
          <p:cNvPr id="56335" name="Text Box 35"/>
          <p:cNvSpPr txBox="1">
            <a:spLocks noChangeArrowheads="1"/>
          </p:cNvSpPr>
          <p:nvPr/>
        </p:nvSpPr>
        <p:spPr bwMode="auto">
          <a:xfrm rot="-3677748">
            <a:off x="6373019" y="5068094"/>
            <a:ext cx="881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T, °C</a:t>
            </a:r>
          </a:p>
        </p:txBody>
      </p:sp>
    </p:spTree>
    <p:extLst>
      <p:ext uri="{BB962C8B-B14F-4D97-AF65-F5344CB8AC3E}">
        <p14:creationId xmlns:p14="http://schemas.microsoft.com/office/powerpoint/2010/main" val="6266366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8369" name="Rectangle 2"/>
          <p:cNvSpPr>
            <a:spLocks noChangeArrowheads="1"/>
          </p:cNvSpPr>
          <p:nvPr/>
        </p:nvSpPr>
        <p:spPr bwMode="auto">
          <a:xfrm>
            <a:off x="457200" y="304800"/>
            <a:ext cx="8229600" cy="5638800"/>
          </a:xfrm>
          <a:prstGeom prst="rect">
            <a:avLst/>
          </a:prstGeom>
          <a:solidFill>
            <a:schemeClr val="bg1"/>
          </a:solidFill>
          <a:ln w="9525">
            <a:solidFill>
              <a:schemeClr val="tx1"/>
            </a:solidFill>
            <a:round/>
            <a:headEnd/>
            <a:tailEnd/>
          </a:ln>
        </p:spPr>
        <p:txBody>
          <a:bodyPr/>
          <a:lstStyle/>
          <a:p>
            <a:endParaRPr lang="en-US" sz="3400">
              <a:solidFill>
                <a:srgbClr val="000000"/>
              </a:solidFill>
            </a:endParaRPr>
          </a:p>
        </p:txBody>
      </p:sp>
      <p:pic>
        <p:nvPicPr>
          <p:cNvPr id="58370"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58372" name="Text Box 9"/>
          <p:cNvSpPr txBox="1">
            <a:spLocks noChangeArrowheads="1"/>
          </p:cNvSpPr>
          <p:nvPr/>
        </p:nvSpPr>
        <p:spPr bwMode="auto">
          <a:xfrm>
            <a:off x="60325" y="6494463"/>
            <a:ext cx="2301875" cy="30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latin typeface="Times New Roman" charset="0"/>
              </a:rPr>
              <a:t>Kelemen &amp; Hirth EPSL 2012</a:t>
            </a:r>
          </a:p>
        </p:txBody>
      </p:sp>
      <p:sp>
        <p:nvSpPr>
          <p:cNvPr id="58373" name="Text Box 9"/>
          <p:cNvSpPr txBox="1">
            <a:spLocks noChangeArrowheads="1"/>
          </p:cNvSpPr>
          <p:nvPr/>
        </p:nvSpPr>
        <p:spPr bwMode="auto">
          <a:xfrm>
            <a:off x="3429000" y="5257800"/>
            <a:ext cx="289560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P, MPa, P</a:t>
            </a:r>
            <a:r>
              <a:rPr lang="en-US" baseline="-25000"/>
              <a:t>H2O</a:t>
            </a:r>
            <a:r>
              <a:rPr lang="en-US"/>
              <a:t> = P</a:t>
            </a:r>
            <a:r>
              <a:rPr lang="en-US" baseline="-25000"/>
              <a:t>total</a:t>
            </a:r>
            <a:endParaRPr lang="en-US"/>
          </a:p>
        </p:txBody>
      </p:sp>
      <p:sp>
        <p:nvSpPr>
          <p:cNvPr id="58374" name="Text Box 11"/>
          <p:cNvSpPr txBox="1">
            <a:spLocks noChangeArrowheads="1"/>
          </p:cNvSpPr>
          <p:nvPr/>
        </p:nvSpPr>
        <p:spPr bwMode="auto">
          <a:xfrm rot="-5400000">
            <a:off x="-386556" y="2247106"/>
            <a:ext cx="3314700" cy="954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t>crystallization pressure</a:t>
            </a:r>
          </a:p>
          <a:p>
            <a:pPr algn="ctr"/>
            <a:endParaRPr lang="en-US" sz="800"/>
          </a:p>
          <a:p>
            <a:pPr algn="ctr"/>
            <a:r>
              <a:rPr lang="en-US">
                <a:latin typeface="Symbol" charset="0"/>
                <a:sym typeface="Symbol" charset="0"/>
              </a:rPr>
              <a:t>-</a:t>
            </a:r>
            <a:r>
              <a:rPr lang="en-US"/>
              <a:t>G</a:t>
            </a:r>
            <a:r>
              <a:rPr lang="en-US" baseline="-25000"/>
              <a:t>r</a:t>
            </a:r>
            <a:r>
              <a:rPr lang="en-US"/>
              <a:t>/</a:t>
            </a:r>
            <a:r>
              <a:rPr lang="en-US">
                <a:latin typeface="Symbol" charset="0"/>
                <a:sym typeface="Symbol" charset="0"/>
              </a:rPr>
              <a:t></a:t>
            </a:r>
            <a:r>
              <a:rPr lang="en-US"/>
              <a:t>V</a:t>
            </a:r>
            <a:r>
              <a:rPr lang="en-US" baseline="-25000"/>
              <a:t>s </a:t>
            </a:r>
            <a:r>
              <a:rPr lang="en-US"/>
              <a:t>= P’, MPa</a:t>
            </a:r>
          </a:p>
        </p:txBody>
      </p:sp>
      <p:grpSp>
        <p:nvGrpSpPr>
          <p:cNvPr id="58375" name="Group 1"/>
          <p:cNvGrpSpPr>
            <a:grpSpLocks/>
          </p:cNvGrpSpPr>
          <p:nvPr/>
        </p:nvGrpSpPr>
        <p:grpSpPr bwMode="auto">
          <a:xfrm>
            <a:off x="2147888" y="533400"/>
            <a:ext cx="6081712" cy="4562475"/>
            <a:chOff x="1538288" y="914400"/>
            <a:chExt cx="4670425" cy="3503614"/>
          </a:xfrm>
        </p:grpSpPr>
        <p:pic>
          <p:nvPicPr>
            <p:cNvPr id="58377" name="Picture 14" descr="serp force xln(PT) 3"/>
            <p:cNvPicPr>
              <a:picLocks noChangeAspect="1" noChangeArrowheads="1"/>
            </p:cNvPicPr>
            <p:nvPr/>
          </p:nvPicPr>
          <p:blipFill>
            <a:blip r:embed="rId4">
              <a:extLst>
                <a:ext uri="{28A0092B-C50C-407E-A947-70E740481C1C}">
                  <a14:useLocalDpi xmlns:a14="http://schemas.microsoft.com/office/drawing/2010/main" val="0"/>
                </a:ext>
              </a:extLst>
            </a:blip>
            <a:srcRect l="18575" t="9785" r="3799" b="15222"/>
            <a:stretch>
              <a:fillRect/>
            </a:stretch>
          </p:blipFill>
          <p:spPr bwMode="auto">
            <a:xfrm>
              <a:off x="1538288" y="914400"/>
              <a:ext cx="4670425" cy="3503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8" name="Rectangle 19"/>
            <p:cNvSpPr>
              <a:spLocks noChangeArrowheads="1"/>
            </p:cNvSpPr>
            <p:nvPr/>
          </p:nvSpPr>
          <p:spPr bwMode="auto">
            <a:xfrm>
              <a:off x="3314700" y="3543300"/>
              <a:ext cx="76200" cy="165100"/>
            </a:xfrm>
            <a:prstGeom prst="rect">
              <a:avLst/>
            </a:prstGeom>
            <a:solidFill>
              <a:schemeClr val="accent1"/>
            </a:solidFill>
            <a:ln w="9525">
              <a:solidFill>
                <a:schemeClr val="tx1"/>
              </a:solidFill>
              <a:miter lim="800000"/>
              <a:headEnd/>
              <a:tailEnd/>
            </a:ln>
          </p:spPr>
          <p:txBody>
            <a:bodyPr wrap="none" anchor="ctr"/>
            <a:lstStyle/>
            <a:p>
              <a:endParaRPr lang="en-US"/>
            </a:p>
          </p:txBody>
        </p:sp>
        <p:grpSp>
          <p:nvGrpSpPr>
            <p:cNvPr id="58379" name="Group 33"/>
            <p:cNvGrpSpPr>
              <a:grpSpLocks/>
            </p:cNvGrpSpPr>
            <p:nvPr/>
          </p:nvGrpSpPr>
          <p:grpSpPr bwMode="auto">
            <a:xfrm>
              <a:off x="2019300" y="2692400"/>
              <a:ext cx="4013200" cy="1193800"/>
              <a:chOff x="1272" y="1696"/>
              <a:chExt cx="2528" cy="752"/>
            </a:xfrm>
          </p:grpSpPr>
          <p:sp>
            <p:nvSpPr>
              <p:cNvPr id="58380" name="Rectangle 27"/>
              <p:cNvSpPr>
                <a:spLocks noChangeArrowheads="1"/>
              </p:cNvSpPr>
              <p:nvPr/>
            </p:nvSpPr>
            <p:spPr bwMode="auto">
              <a:xfrm>
                <a:off x="3632" y="1696"/>
                <a:ext cx="168" cy="752"/>
              </a:xfrm>
              <a:prstGeom prst="rect">
                <a:avLst/>
              </a:prstGeom>
              <a:solidFill>
                <a:srgbClr val="FF0000">
                  <a:alpha val="20000"/>
                </a:srgb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58381" name="Rectangle 28"/>
              <p:cNvSpPr>
                <a:spLocks noChangeArrowheads="1"/>
              </p:cNvSpPr>
              <p:nvPr/>
            </p:nvSpPr>
            <p:spPr bwMode="auto">
              <a:xfrm>
                <a:off x="1272" y="1696"/>
                <a:ext cx="1776" cy="752"/>
              </a:xfrm>
              <a:prstGeom prst="rect">
                <a:avLst/>
              </a:prstGeom>
              <a:solidFill>
                <a:srgbClr val="FF0000">
                  <a:alpha val="20000"/>
                </a:srgb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58382" name="Rectangle 30"/>
              <p:cNvSpPr>
                <a:spLocks noChangeArrowheads="1"/>
              </p:cNvSpPr>
              <p:nvPr/>
            </p:nvSpPr>
            <p:spPr bwMode="auto">
              <a:xfrm>
                <a:off x="3048" y="1872"/>
                <a:ext cx="584" cy="576"/>
              </a:xfrm>
              <a:prstGeom prst="rect">
                <a:avLst/>
              </a:prstGeom>
              <a:solidFill>
                <a:srgbClr val="FF0000">
                  <a:alpha val="20000"/>
                </a:srgb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grpSp>
      </p:grpSp>
      <p:sp>
        <p:nvSpPr>
          <p:cNvPr id="58376" name="Text Box 31"/>
          <p:cNvSpPr txBox="1">
            <a:spLocks noChangeArrowheads="1"/>
          </p:cNvSpPr>
          <p:nvPr/>
        </p:nvSpPr>
        <p:spPr bwMode="auto">
          <a:xfrm>
            <a:off x="3124200" y="944940"/>
            <a:ext cx="2968331" cy="1569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o</a:t>
            </a:r>
            <a:r>
              <a:rPr lang="en-US" dirty="0" smtClean="0"/>
              <a:t>livine</a:t>
            </a:r>
            <a:endParaRPr lang="en-US" dirty="0"/>
          </a:p>
          <a:p>
            <a:r>
              <a:rPr lang="en-US" dirty="0" err="1"/>
              <a:t>s</a:t>
            </a:r>
            <a:r>
              <a:rPr lang="en-US" dirty="0" err="1" smtClean="0"/>
              <a:t>erpentinization</a:t>
            </a:r>
            <a:endParaRPr lang="en-US" dirty="0" smtClean="0"/>
          </a:p>
          <a:p>
            <a:r>
              <a:rPr lang="en-US" b="1" dirty="0" smtClean="0">
                <a:solidFill>
                  <a:srgbClr val="FF0000"/>
                </a:solidFill>
              </a:rPr>
              <a:t>~ 300 </a:t>
            </a:r>
            <a:r>
              <a:rPr lang="en-US" b="1" dirty="0" err="1" smtClean="0">
                <a:solidFill>
                  <a:srgbClr val="FF0000"/>
                </a:solidFill>
              </a:rPr>
              <a:t>MPa</a:t>
            </a:r>
            <a:r>
              <a:rPr lang="en-US" b="1" dirty="0" smtClean="0">
                <a:solidFill>
                  <a:srgbClr val="FF0000"/>
                </a:solidFill>
              </a:rPr>
              <a:t> </a:t>
            </a:r>
            <a:r>
              <a:rPr lang="en-US" dirty="0" smtClean="0"/>
              <a:t>at 250°C</a:t>
            </a:r>
          </a:p>
          <a:p>
            <a:r>
              <a:rPr lang="en-US" dirty="0" smtClean="0"/>
              <a:t>P</a:t>
            </a:r>
            <a:r>
              <a:rPr lang="en-US" baseline="-25000" dirty="0" smtClean="0"/>
              <a:t>H2O</a:t>
            </a:r>
            <a:r>
              <a:rPr lang="en-US" dirty="0" smtClean="0"/>
              <a:t> &gt; 5 </a:t>
            </a:r>
            <a:r>
              <a:rPr lang="en-US" dirty="0" err="1" smtClean="0"/>
              <a:t>MPa</a:t>
            </a:r>
            <a:endParaRPr lang="en-US" dirty="0"/>
          </a:p>
        </p:txBody>
      </p:sp>
    </p:spTree>
    <p:extLst>
      <p:ext uri="{BB962C8B-B14F-4D97-AF65-F5344CB8AC3E}">
        <p14:creationId xmlns:p14="http://schemas.microsoft.com/office/powerpoint/2010/main" val="26518755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aphicFrame>
        <p:nvGraphicFramePr>
          <p:cNvPr id="79873" name="Object 6"/>
          <p:cNvGraphicFramePr>
            <a:graphicFrameLocks noChangeAspect="1"/>
          </p:cNvGraphicFramePr>
          <p:nvPr/>
        </p:nvGraphicFramePr>
        <p:xfrm>
          <a:off x="2895600" y="381000"/>
          <a:ext cx="3678238" cy="5757863"/>
        </p:xfrm>
        <a:graphic>
          <a:graphicData uri="http://schemas.openxmlformats.org/presentationml/2006/ole">
            <mc:AlternateContent xmlns:mc="http://schemas.openxmlformats.org/markup-compatibility/2006">
              <mc:Choice xmlns:v="urn:schemas-microsoft-com:vml" Requires="v">
                <p:oleObj spid="_x0000_s34840" name="Equation" r:id="rId3" imgW="1663700" imgH="2603500" progId="Equation.3">
                  <p:embed/>
                </p:oleObj>
              </mc:Choice>
              <mc:Fallback>
                <p:oleObj name="Equation" r:id="rId3" imgW="1663700" imgH="26035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81000"/>
                        <a:ext cx="3678238" cy="575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9874" name="TextBox 3"/>
          <p:cNvSpPr txBox="1">
            <a:spLocks noChangeArrowheads="1"/>
          </p:cNvSpPr>
          <p:nvPr/>
        </p:nvSpPr>
        <p:spPr bwMode="auto">
          <a:xfrm>
            <a:off x="228600" y="1398588"/>
            <a:ext cx="868680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t>Really? </a:t>
            </a:r>
          </a:p>
          <a:p>
            <a:pPr algn="ctr"/>
            <a:r>
              <a:rPr lang="en-US" sz="2000"/>
              <a:t>All of the Gibbs Free Energy is converted to PV work? </a:t>
            </a:r>
          </a:p>
          <a:p>
            <a:pPr algn="ctr"/>
            <a:r>
              <a:rPr lang="en-US" sz="2000"/>
              <a:t>What about exothermic heat production? </a:t>
            </a:r>
          </a:p>
          <a:p>
            <a:pPr algn="ctr"/>
            <a:r>
              <a:rPr lang="en-US" sz="2000"/>
              <a:t>What about changes in entropy?</a:t>
            </a:r>
          </a:p>
          <a:p>
            <a:pPr algn="ctr"/>
            <a:r>
              <a:rPr lang="en-US" sz="2000"/>
              <a:t>Seems this is an upper bound …</a:t>
            </a:r>
          </a:p>
          <a:p>
            <a:pPr algn="ctr"/>
            <a:endParaRPr lang="en-US" sz="2000"/>
          </a:p>
          <a:p>
            <a:pPr algn="ctr"/>
            <a:r>
              <a:rPr lang="en-US" sz="2000"/>
              <a:t>Also, is Gibbs Free Energy (T,P) the right starting point</a:t>
            </a:r>
          </a:p>
          <a:p>
            <a:pPr algn="ctr"/>
            <a:r>
              <a:rPr lang="en-US" sz="2000"/>
              <a:t>to evaluate changes in pressure due to supersaturation?</a:t>
            </a:r>
          </a:p>
          <a:p>
            <a:pPr algn="ctr"/>
            <a:endParaRPr lang="en-US" sz="2000"/>
          </a:p>
          <a:p>
            <a:pPr algn="ctr"/>
            <a:r>
              <a:rPr lang="en-US" sz="2000"/>
              <a:t>If we use Helmholtz Free Energy (T,V) then </a:t>
            </a:r>
          </a:p>
          <a:p>
            <a:pPr algn="ctr"/>
            <a:r>
              <a:rPr lang="en-US" sz="2000"/>
              <a:t>the crystallization pressure is a function of confining pressure.</a:t>
            </a:r>
          </a:p>
        </p:txBody>
      </p:sp>
      <p:sp>
        <p:nvSpPr>
          <p:cNvPr id="79875" name="Rectangle 11"/>
          <p:cNvSpPr>
            <a:spLocks noChangeArrowheads="1"/>
          </p:cNvSpPr>
          <p:nvPr/>
        </p:nvSpPr>
        <p:spPr bwMode="auto">
          <a:xfrm>
            <a:off x="3522663" y="304800"/>
            <a:ext cx="2192337" cy="838200"/>
          </a:xfrm>
          <a:prstGeom prst="rect">
            <a:avLst/>
          </a:prstGeom>
          <a:solidFill>
            <a:srgbClr val="FF99CC">
              <a:alpha val="20000"/>
            </a:srgbClr>
          </a:solidFill>
          <a:ln w="38100">
            <a:solidFill>
              <a:srgbClr val="FF0000"/>
            </a:solidFill>
            <a:miter lim="800000"/>
            <a:headEnd/>
            <a:tailEnd/>
          </a:ln>
        </p:spPr>
        <p:txBody>
          <a:bodyPr wrap="none" anchor="ctr"/>
          <a:lstStyle/>
          <a:p>
            <a:endParaRPr lang="en-US"/>
          </a:p>
        </p:txBody>
      </p:sp>
      <p:sp>
        <p:nvSpPr>
          <p:cNvPr id="79876" name="Rectangle 11"/>
          <p:cNvSpPr>
            <a:spLocks noChangeArrowheads="1"/>
          </p:cNvSpPr>
          <p:nvPr/>
        </p:nvSpPr>
        <p:spPr bwMode="auto">
          <a:xfrm>
            <a:off x="2590800" y="5181600"/>
            <a:ext cx="4267200" cy="990600"/>
          </a:xfrm>
          <a:prstGeom prst="rect">
            <a:avLst/>
          </a:prstGeom>
          <a:solidFill>
            <a:srgbClr val="FF99CC">
              <a:alpha val="20000"/>
            </a:srgbClr>
          </a:solidFill>
          <a:ln w="38100">
            <a:solidFill>
              <a:srgbClr val="FF0000"/>
            </a:solidFill>
            <a:miter lim="800000"/>
            <a:headEnd/>
            <a:tailEnd/>
          </a:ln>
        </p:spPr>
        <p:txBody>
          <a:bodyPr wrap="none" anchor="ctr"/>
          <a:lstStyle/>
          <a:p>
            <a:endParaRPr lang="en-US"/>
          </a:p>
        </p:txBody>
      </p:sp>
      <p:pic>
        <p:nvPicPr>
          <p:cNvPr id="79877" name="Picture 3" descr="new LDEO logo_art.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79879" name="Oval 8"/>
          <p:cNvSpPr>
            <a:spLocks noChangeArrowheads="1"/>
          </p:cNvSpPr>
          <p:nvPr/>
        </p:nvSpPr>
        <p:spPr bwMode="auto">
          <a:xfrm>
            <a:off x="5715000" y="5168900"/>
            <a:ext cx="838200" cy="533400"/>
          </a:xfrm>
          <a:prstGeom prst="ellipse">
            <a:avLst/>
          </a:prstGeom>
          <a:solidFill>
            <a:srgbClr val="FFFF00">
              <a:alpha val="21000"/>
            </a:srgbClr>
          </a:solidFill>
          <a:ln w="9525">
            <a:solidFill>
              <a:schemeClr val="tx1"/>
            </a:solidFill>
            <a:round/>
            <a:headEnd/>
            <a:tailEnd/>
          </a:ln>
        </p:spPr>
        <p:txBody>
          <a:bodyPr/>
          <a:lstStyle/>
          <a:p>
            <a:endParaRPr lang="en-US" sz="3400">
              <a:solidFill>
                <a:srgbClr val="000000"/>
              </a:solidFill>
            </a:endParaRPr>
          </a:p>
        </p:txBody>
      </p:sp>
    </p:spTree>
    <p:extLst>
      <p:ext uri="{BB962C8B-B14F-4D97-AF65-F5344CB8AC3E}">
        <p14:creationId xmlns:p14="http://schemas.microsoft.com/office/powerpoint/2010/main" val="3706311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pic>
        <p:nvPicPr>
          <p:cNvPr id="141314"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Text Box 9"/>
          <p:cNvSpPr txBox="1">
            <a:spLocks noChangeArrowheads="1"/>
          </p:cNvSpPr>
          <p:nvPr/>
        </p:nvSpPr>
        <p:spPr bwMode="auto">
          <a:xfrm>
            <a:off x="0" y="640080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a:latin typeface="Times New Roman" charset="0"/>
              </a:rPr>
              <a:t>Jamtveit et al., EPSL 2008; Evans Int Geol Rev 2004 (Hatch et al. The Petrology of the Igneous Rocks, 1949) </a:t>
            </a:r>
          </a:p>
        </p:txBody>
      </p:sp>
      <p:pic>
        <p:nvPicPr>
          <p:cNvPr id="141316" name="Picture 4" descr="Evans_texture"/>
          <p:cNvPicPr>
            <a:picLocks noChangeAspect="1" noChangeArrowheads="1"/>
          </p:cNvPicPr>
          <p:nvPr/>
        </p:nvPicPr>
        <p:blipFill>
          <a:blip r:embed="rId4">
            <a:extLst>
              <a:ext uri="{28A0092B-C50C-407E-A947-70E740481C1C}">
                <a14:useLocalDpi xmlns:a14="http://schemas.microsoft.com/office/drawing/2010/main" val="0"/>
              </a:ext>
            </a:extLst>
          </a:blip>
          <a:srcRect b="3256"/>
          <a:stretch>
            <a:fillRect/>
          </a:stretch>
        </p:blipFill>
        <p:spPr bwMode="auto">
          <a:xfrm>
            <a:off x="3944938" y="901700"/>
            <a:ext cx="5070475" cy="5359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031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68275"/>
            <a:ext cx="5764212"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91465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6385" name="Picture 2" descr="IMG_2633"/>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alpha val="25882"/>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3" descr="new LDEO logo_art.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36022699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2465" name="Text Box 2"/>
          <p:cNvSpPr txBox="1">
            <a:spLocks noChangeArrowheads="1"/>
          </p:cNvSpPr>
          <p:nvPr/>
        </p:nvSpPr>
        <p:spPr bwMode="auto">
          <a:xfrm>
            <a:off x="733153" y="304800"/>
            <a:ext cx="7179219"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dirty="0"/>
              <a:t>strain energy density     </a:t>
            </a:r>
            <a:r>
              <a:rPr lang="en-US" dirty="0" smtClean="0"/>
              <a:t>≥     </a:t>
            </a:r>
            <a:r>
              <a:rPr lang="en-US" dirty="0"/>
              <a:t>fracture energy density</a:t>
            </a:r>
          </a:p>
          <a:p>
            <a:pPr algn="ctr"/>
            <a:r>
              <a:rPr lang="en-US" dirty="0"/>
              <a:t>&amp; assuming negligible viscous dissipation </a:t>
            </a:r>
          </a:p>
        </p:txBody>
      </p:sp>
      <p:graphicFrame>
        <p:nvGraphicFramePr>
          <p:cNvPr id="62466" name="Object 3"/>
          <p:cNvGraphicFramePr>
            <a:graphicFrameLocks noChangeAspect="1"/>
          </p:cNvGraphicFramePr>
          <p:nvPr/>
        </p:nvGraphicFramePr>
        <p:xfrm>
          <a:off x="1600200" y="1828800"/>
          <a:ext cx="1358900" cy="1549400"/>
        </p:xfrm>
        <a:graphic>
          <a:graphicData uri="http://schemas.openxmlformats.org/presentationml/2006/ole">
            <mc:AlternateContent xmlns:mc="http://schemas.openxmlformats.org/markup-compatibility/2006">
              <mc:Choice xmlns:v="urn:schemas-microsoft-com:vml" Requires="v">
                <p:oleObj spid="_x0000_s31814" name="Equation" r:id="rId4" imgW="1358900" imgH="1549400" progId="Equation.3">
                  <p:embed/>
                </p:oleObj>
              </mc:Choice>
              <mc:Fallback>
                <p:oleObj name="Equation" r:id="rId4" imgW="1358900" imgH="1549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828800"/>
                        <a:ext cx="1358900" cy="154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2467" name="Object 4"/>
          <p:cNvGraphicFramePr>
            <a:graphicFrameLocks noChangeAspect="1"/>
          </p:cNvGraphicFramePr>
          <p:nvPr/>
        </p:nvGraphicFramePr>
        <p:xfrm>
          <a:off x="5753100" y="1473200"/>
          <a:ext cx="1536700" cy="2260600"/>
        </p:xfrm>
        <a:graphic>
          <a:graphicData uri="http://schemas.openxmlformats.org/presentationml/2006/ole">
            <mc:AlternateContent xmlns:mc="http://schemas.openxmlformats.org/markup-compatibility/2006">
              <mc:Choice xmlns:v="urn:schemas-microsoft-com:vml" Requires="v">
                <p:oleObj spid="_x0000_s31815" name="Equation" r:id="rId6" imgW="1536700" imgH="2260600" progId="Equation.3">
                  <p:embed/>
                </p:oleObj>
              </mc:Choice>
              <mc:Fallback>
                <p:oleObj name="Equation" r:id="rId6" imgW="1536700" imgH="2260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53100" y="1473200"/>
                        <a:ext cx="1536700" cy="226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2468" name="Object 5"/>
          <p:cNvGraphicFramePr>
            <a:graphicFrameLocks noChangeAspect="1"/>
          </p:cNvGraphicFramePr>
          <p:nvPr/>
        </p:nvGraphicFramePr>
        <p:xfrm>
          <a:off x="3200400" y="3835400"/>
          <a:ext cx="2324100" cy="2032000"/>
        </p:xfrm>
        <a:graphic>
          <a:graphicData uri="http://schemas.openxmlformats.org/presentationml/2006/ole">
            <mc:AlternateContent xmlns:mc="http://schemas.openxmlformats.org/markup-compatibility/2006">
              <mc:Choice xmlns:v="urn:schemas-microsoft-com:vml" Requires="v">
                <p:oleObj spid="_x0000_s31816" name="Equation" r:id="rId8" imgW="2324100" imgH="2032000" progId="Equation.3">
                  <p:embed/>
                </p:oleObj>
              </mc:Choice>
              <mc:Fallback>
                <p:oleObj name="Equation" r:id="rId8" imgW="2324100" imgH="20320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0" y="3835400"/>
                        <a:ext cx="2324100"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62470" name="Picture 3" descr="new LDEO logo_art.eps"/>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62472" name="Text Box 13"/>
          <p:cNvSpPr txBox="1">
            <a:spLocks noChangeArrowheads="1"/>
          </p:cNvSpPr>
          <p:nvPr/>
        </p:nvSpPr>
        <p:spPr bwMode="auto">
          <a:xfrm>
            <a:off x="60325" y="6494463"/>
            <a:ext cx="2301875" cy="30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latin typeface="Times New Roman" charset="0"/>
              </a:rPr>
              <a:t>Kelemen &amp; Hirth EPSL 2012</a:t>
            </a:r>
          </a:p>
        </p:txBody>
      </p:sp>
      <p:sp>
        <p:nvSpPr>
          <p:cNvPr id="2" name="Rectangle 1"/>
          <p:cNvSpPr/>
          <p:nvPr/>
        </p:nvSpPr>
        <p:spPr bwMode="auto">
          <a:xfrm>
            <a:off x="3810000" y="3962400"/>
            <a:ext cx="304800" cy="457200"/>
          </a:xfrm>
          <a:prstGeom prst="rect">
            <a:avLst/>
          </a:prstGeom>
          <a:solidFill>
            <a:srgbClr val="D9D9D9"/>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Arial" charset="0"/>
                <a:ea typeface="ＭＳ Ｐゴシック" charset="0"/>
                <a:cs typeface="ＭＳ Ｐゴシック" charset="0"/>
              </a:rPr>
              <a:t>&gt;</a:t>
            </a:r>
            <a:endParaRPr kumimoji="0" lang="en-US"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1" name="Rectangle 10"/>
          <p:cNvSpPr/>
          <p:nvPr/>
        </p:nvSpPr>
        <p:spPr bwMode="auto">
          <a:xfrm>
            <a:off x="4038600" y="5257800"/>
            <a:ext cx="304800" cy="457200"/>
          </a:xfrm>
          <a:prstGeom prst="rect">
            <a:avLst/>
          </a:prstGeom>
          <a:solidFill>
            <a:srgbClr val="D9D9D9"/>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Arial" charset="0"/>
                <a:ea typeface="ＭＳ Ｐゴシック" charset="0"/>
                <a:cs typeface="ＭＳ Ｐゴシック" charset="0"/>
              </a:rPr>
              <a:t>&gt;</a:t>
            </a:r>
            <a:endParaRPr kumimoji="0" lang="en-US"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62469" name="Rectangle 6"/>
          <p:cNvSpPr>
            <a:spLocks noChangeArrowheads="1"/>
          </p:cNvSpPr>
          <p:nvPr/>
        </p:nvSpPr>
        <p:spPr bwMode="auto">
          <a:xfrm>
            <a:off x="3124200" y="5029200"/>
            <a:ext cx="2514600" cy="914400"/>
          </a:xfrm>
          <a:prstGeom prst="rect">
            <a:avLst/>
          </a:prstGeom>
          <a:solidFill>
            <a:srgbClr val="FF99CC">
              <a:alpha val="20000"/>
            </a:srgbClr>
          </a:solidFill>
          <a:ln w="38100">
            <a:solidFill>
              <a:srgbClr val="FF0000"/>
            </a:solidFill>
            <a:miter lim="800000"/>
            <a:headEnd/>
            <a:tailEnd/>
          </a:ln>
        </p:spPr>
        <p:txBody>
          <a:bodyPr wrap="none" anchor="ctr"/>
          <a:lstStyle/>
          <a:p>
            <a:endParaRPr lang="en-US"/>
          </a:p>
        </p:txBody>
      </p:sp>
    </p:spTree>
    <p:extLst>
      <p:ext uri="{BB962C8B-B14F-4D97-AF65-F5344CB8AC3E}">
        <p14:creationId xmlns:p14="http://schemas.microsoft.com/office/powerpoint/2010/main" val="5619910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aphicFrame>
        <p:nvGraphicFramePr>
          <p:cNvPr id="66561" name="Object 2"/>
          <p:cNvGraphicFramePr>
            <a:graphicFrameLocks noChangeAspect="1"/>
          </p:cNvGraphicFramePr>
          <p:nvPr>
            <p:extLst>
              <p:ext uri="{D42A27DB-BD31-4B8C-83A1-F6EECF244321}">
                <p14:modId xmlns:p14="http://schemas.microsoft.com/office/powerpoint/2010/main" val="1356519406"/>
              </p:ext>
            </p:extLst>
          </p:nvPr>
        </p:nvGraphicFramePr>
        <p:xfrm>
          <a:off x="1371600" y="685800"/>
          <a:ext cx="6400800" cy="4664075"/>
        </p:xfrm>
        <a:graphic>
          <a:graphicData uri="http://schemas.openxmlformats.org/presentationml/2006/ole">
            <mc:AlternateContent xmlns:mc="http://schemas.openxmlformats.org/markup-compatibility/2006">
              <mc:Choice xmlns:v="urn:schemas-microsoft-com:vml" Requires="v">
                <p:oleObj spid="_x0000_s33818" name="Equation" r:id="rId4" imgW="2387600" imgH="1739900" progId="Equation.3">
                  <p:embed/>
                </p:oleObj>
              </mc:Choice>
              <mc:Fallback>
                <p:oleObj name="Equation" r:id="rId4" imgW="2387600" imgH="1739900" progId="Equation.3">
                  <p:embed/>
                  <p:pic>
                    <p:nvPicPr>
                      <p:cNvPr id="0" name=""/>
                      <p:cNvPicPr>
                        <a:picLocks noChangeAspect="1" noChangeArrowheads="1"/>
                      </p:cNvPicPr>
                      <p:nvPr/>
                    </p:nvPicPr>
                    <p:blipFill>
                      <a:blip r:embed="rId5"/>
                      <a:srcRect/>
                      <a:stretch>
                        <a:fillRect/>
                      </a:stretch>
                    </p:blipFill>
                    <p:spPr bwMode="auto">
                      <a:xfrm>
                        <a:off x="1371600" y="685800"/>
                        <a:ext cx="64008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6562" name="Rectangle 3"/>
          <p:cNvSpPr>
            <a:spLocks noChangeArrowheads="1"/>
          </p:cNvSpPr>
          <p:nvPr/>
        </p:nvSpPr>
        <p:spPr bwMode="auto">
          <a:xfrm>
            <a:off x="2209800" y="4724400"/>
            <a:ext cx="4648200" cy="685800"/>
          </a:xfrm>
          <a:prstGeom prst="rect">
            <a:avLst/>
          </a:prstGeom>
          <a:solidFill>
            <a:srgbClr val="FF99CC">
              <a:alpha val="20000"/>
            </a:srgbClr>
          </a:solidFill>
          <a:ln w="38100">
            <a:solidFill>
              <a:srgbClr val="FF0000"/>
            </a:solidFill>
            <a:miter lim="800000"/>
            <a:headEnd/>
            <a:tailEnd/>
          </a:ln>
        </p:spPr>
        <p:txBody>
          <a:bodyPr wrap="none" anchor="ctr"/>
          <a:lstStyle/>
          <a:p>
            <a:endParaRPr lang="en-US"/>
          </a:p>
        </p:txBody>
      </p:sp>
      <p:pic>
        <p:nvPicPr>
          <p:cNvPr id="66563" name="Picture 3" descr="new LDEO logo_art.ep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66565" name="Text Box 6"/>
          <p:cNvSpPr txBox="1">
            <a:spLocks noChangeArrowheads="1"/>
          </p:cNvSpPr>
          <p:nvPr/>
        </p:nvSpPr>
        <p:spPr bwMode="auto">
          <a:xfrm>
            <a:off x="60325" y="6494463"/>
            <a:ext cx="2301875" cy="30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latin typeface="Times New Roman" charset="0"/>
              </a:rPr>
              <a:t>Kelemen &amp; Hirth EPSL 2012</a:t>
            </a:r>
          </a:p>
        </p:txBody>
      </p:sp>
    </p:spTree>
    <p:extLst>
      <p:ext uri="{BB962C8B-B14F-4D97-AF65-F5344CB8AC3E}">
        <p14:creationId xmlns:p14="http://schemas.microsoft.com/office/powerpoint/2010/main" val="38737934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81923"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2" name="TextBox 1"/>
          <p:cNvSpPr txBox="1"/>
          <p:nvPr/>
        </p:nvSpPr>
        <p:spPr>
          <a:xfrm>
            <a:off x="1107548" y="3716758"/>
            <a:ext cx="7107434" cy="2062103"/>
          </a:xfrm>
          <a:prstGeom prst="rect">
            <a:avLst/>
          </a:prstGeom>
          <a:noFill/>
        </p:spPr>
        <p:txBody>
          <a:bodyPr wrap="none" rtlCol="0">
            <a:spAutoFit/>
          </a:bodyPr>
          <a:lstStyle/>
          <a:p>
            <a:pPr algn="ctr"/>
            <a:r>
              <a:rPr lang="en-US" sz="3200" b="1" dirty="0" smtClean="0">
                <a:solidFill>
                  <a:srgbClr val="0000FF"/>
                </a:solidFill>
              </a:rPr>
              <a:t>crystallization pressures ~ 300 </a:t>
            </a:r>
            <a:r>
              <a:rPr lang="en-US" sz="3200" b="1" dirty="0" err="1" smtClean="0">
                <a:solidFill>
                  <a:srgbClr val="0000FF"/>
                </a:solidFill>
              </a:rPr>
              <a:t>MPa</a:t>
            </a:r>
            <a:r>
              <a:rPr lang="en-US" sz="3200" b="1" dirty="0" smtClean="0">
                <a:solidFill>
                  <a:srgbClr val="0000FF"/>
                </a:solidFill>
              </a:rPr>
              <a:t> </a:t>
            </a:r>
          </a:p>
          <a:p>
            <a:pPr algn="ctr"/>
            <a:r>
              <a:rPr lang="en-US" sz="3200" b="1" dirty="0" smtClean="0">
                <a:solidFill>
                  <a:srgbClr val="0000FF"/>
                </a:solidFill>
              </a:rPr>
              <a:t>for olivine hydration, carbonation</a:t>
            </a:r>
          </a:p>
          <a:p>
            <a:pPr algn="ctr"/>
            <a:r>
              <a:rPr lang="en-US" sz="3200" b="1" dirty="0" smtClean="0">
                <a:solidFill>
                  <a:srgbClr val="0000FF"/>
                </a:solidFill>
              </a:rPr>
              <a:t>when reaction rates are fast </a:t>
            </a:r>
          </a:p>
          <a:p>
            <a:pPr algn="ctr"/>
            <a:r>
              <a:rPr lang="en-US" sz="3200" b="1" dirty="0" smtClean="0">
                <a:solidFill>
                  <a:srgbClr val="0000FF"/>
                </a:solidFill>
              </a:rPr>
              <a:t>(little or no viscous relaxation) </a:t>
            </a:r>
            <a:endParaRPr lang="en-US" sz="3200" b="1" dirty="0">
              <a:solidFill>
                <a:srgbClr val="0000FF"/>
              </a:solidFill>
            </a:endParaRPr>
          </a:p>
        </p:txBody>
      </p:sp>
      <p:sp>
        <p:nvSpPr>
          <p:cNvPr id="13" name="Text Box 3"/>
          <p:cNvSpPr txBox="1">
            <a:spLocks noChangeArrowheads="1"/>
          </p:cNvSpPr>
          <p:nvPr/>
        </p:nvSpPr>
        <p:spPr bwMode="auto">
          <a:xfrm>
            <a:off x="2946400" y="452645"/>
            <a:ext cx="32385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0000FF"/>
                </a:solidFill>
              </a:rPr>
              <a:t>fluid supply +</a:t>
            </a:r>
          </a:p>
          <a:p>
            <a:pPr algn="ctr"/>
            <a:r>
              <a:rPr lang="en-US">
                <a:solidFill>
                  <a:srgbClr val="0000FF"/>
                </a:solidFill>
              </a:rPr>
              <a:t>abundant surface area</a:t>
            </a:r>
          </a:p>
        </p:txBody>
      </p:sp>
      <p:sp>
        <p:nvSpPr>
          <p:cNvPr id="14" name="Text Box 4"/>
          <p:cNvSpPr txBox="1">
            <a:spLocks noChangeArrowheads="1"/>
          </p:cNvSpPr>
          <p:nvPr/>
        </p:nvSpPr>
        <p:spPr bwMode="auto">
          <a:xfrm>
            <a:off x="3048000" y="2586245"/>
            <a:ext cx="32004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0000FF"/>
                </a:solidFill>
              </a:rPr>
              <a:t>fractures caused by rapid expansion</a:t>
            </a:r>
          </a:p>
        </p:txBody>
      </p:sp>
      <p:sp>
        <p:nvSpPr>
          <p:cNvPr id="15" name="Text Box 5"/>
          <p:cNvSpPr txBox="1">
            <a:spLocks noChangeArrowheads="1"/>
          </p:cNvSpPr>
          <p:nvPr/>
        </p:nvSpPr>
        <p:spPr bwMode="auto">
          <a:xfrm>
            <a:off x="2819400" y="1519445"/>
            <a:ext cx="35052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a:solidFill>
                  <a:srgbClr val="0000FF"/>
                </a:solidFill>
              </a:rPr>
              <a:t>REACTIVE CRACKING REGIME</a:t>
            </a:r>
          </a:p>
        </p:txBody>
      </p:sp>
      <p:sp>
        <p:nvSpPr>
          <p:cNvPr id="16" name="AutoShape 8"/>
          <p:cNvSpPr>
            <a:spLocks noChangeArrowheads="1"/>
          </p:cNvSpPr>
          <p:nvPr/>
        </p:nvSpPr>
        <p:spPr bwMode="auto">
          <a:xfrm rot="10800000" flipH="1">
            <a:off x="6553200" y="605045"/>
            <a:ext cx="1387475" cy="2559050"/>
          </a:xfrm>
          <a:prstGeom prst="curvedLeftArrow">
            <a:avLst>
              <a:gd name="adj1" fmla="val 36888"/>
              <a:gd name="adj2" fmla="val 73776"/>
              <a:gd name="adj3" fmla="val 33333"/>
            </a:avLst>
          </a:prstGeom>
          <a:gradFill rotWithShape="0">
            <a:gsLst>
              <a:gs pos="0">
                <a:srgbClr val="0000FF"/>
              </a:gs>
              <a:gs pos="50000">
                <a:srgbClr val="FF214B"/>
              </a:gs>
              <a:gs pos="100000">
                <a:srgbClr val="0000FF"/>
              </a:gs>
            </a:gsLst>
            <a:lin ang="5400000" scaled="1"/>
          </a:gradFill>
          <a:ln w="9525">
            <a:solidFill>
              <a:schemeClr val="tx1"/>
            </a:solidFill>
            <a:miter lim="800000"/>
            <a:headEnd/>
            <a:tailEnd/>
          </a:ln>
        </p:spPr>
        <p:txBody>
          <a:bodyPr wrap="none" anchor="ctr"/>
          <a:lstStyle/>
          <a:p>
            <a:endParaRPr lang="en-US"/>
          </a:p>
        </p:txBody>
      </p:sp>
      <p:sp>
        <p:nvSpPr>
          <p:cNvPr id="17" name="AutoShape 9"/>
          <p:cNvSpPr>
            <a:spLocks noChangeArrowheads="1"/>
          </p:cNvSpPr>
          <p:nvPr/>
        </p:nvSpPr>
        <p:spPr bwMode="auto">
          <a:xfrm>
            <a:off x="1371600" y="757445"/>
            <a:ext cx="1279525" cy="2559050"/>
          </a:xfrm>
          <a:prstGeom prst="curvedRightArrow">
            <a:avLst>
              <a:gd name="adj1" fmla="val 40000"/>
              <a:gd name="adj2" fmla="val 80000"/>
              <a:gd name="adj3" fmla="val 33333"/>
            </a:avLst>
          </a:prstGeom>
          <a:gradFill rotWithShape="0">
            <a:gsLst>
              <a:gs pos="0">
                <a:srgbClr val="0000FF"/>
              </a:gs>
              <a:gs pos="100000">
                <a:srgbClr val="FF214B"/>
              </a:gs>
            </a:gsLst>
            <a:lin ang="5400000" scaled="1"/>
          </a:gra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9192516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91311" y="152400"/>
            <a:ext cx="5481089" cy="3058508"/>
          </a:xfrm>
          <a:prstGeom prst="rect">
            <a:avLst/>
          </a:prstGeom>
          <a:ln>
            <a:solidFill>
              <a:srgbClr val="000000"/>
            </a:solidFill>
          </a:ln>
        </p:spPr>
      </p:pic>
      <p:pic>
        <p:nvPicPr>
          <p:cNvPr id="4" name="Picture 3"/>
          <p:cNvPicPr>
            <a:picLocks noChangeAspect="1"/>
          </p:cNvPicPr>
          <p:nvPr/>
        </p:nvPicPr>
        <p:blipFill>
          <a:blip r:embed="rId3"/>
          <a:stretch>
            <a:fillRect/>
          </a:stretch>
        </p:blipFill>
        <p:spPr>
          <a:xfrm>
            <a:off x="2291311" y="3429000"/>
            <a:ext cx="5481089" cy="3058508"/>
          </a:xfrm>
          <a:prstGeom prst="rect">
            <a:avLst/>
          </a:prstGeom>
          <a:ln>
            <a:solidFill>
              <a:srgbClr val="000000"/>
            </a:solidFill>
          </a:ln>
        </p:spPr>
      </p:pic>
      <p:sp>
        <p:nvSpPr>
          <p:cNvPr id="5" name="TextBox 4"/>
          <p:cNvSpPr txBox="1"/>
          <p:nvPr/>
        </p:nvSpPr>
        <p:spPr>
          <a:xfrm>
            <a:off x="304800" y="1524000"/>
            <a:ext cx="1814356" cy="3416320"/>
          </a:xfrm>
          <a:prstGeom prst="rect">
            <a:avLst/>
          </a:prstGeom>
          <a:noFill/>
        </p:spPr>
        <p:txBody>
          <a:bodyPr wrap="none" rtlCol="0">
            <a:spAutoFit/>
          </a:bodyPr>
          <a:lstStyle/>
          <a:p>
            <a:r>
              <a:rPr lang="en-US" dirty="0" smtClean="0">
                <a:solidFill>
                  <a:srgbClr val="000000"/>
                </a:solidFill>
              </a:rPr>
              <a:t>thermometry</a:t>
            </a:r>
          </a:p>
          <a:p>
            <a:endParaRPr lang="en-US" dirty="0">
              <a:solidFill>
                <a:srgbClr val="000000"/>
              </a:solidFill>
            </a:endParaRPr>
          </a:p>
          <a:p>
            <a:r>
              <a:rPr lang="en-US" dirty="0" smtClean="0">
                <a:solidFill>
                  <a:srgbClr val="000000"/>
                </a:solidFill>
              </a:rPr>
              <a:t>here, </a:t>
            </a:r>
          </a:p>
          <a:p>
            <a:r>
              <a:rPr lang="en-US" dirty="0" smtClean="0">
                <a:solidFill>
                  <a:srgbClr val="000000"/>
                </a:solidFill>
              </a:rPr>
              <a:t>for conventional</a:t>
            </a:r>
          </a:p>
          <a:p>
            <a:r>
              <a:rPr lang="en-US" dirty="0" smtClean="0">
                <a:solidFill>
                  <a:srgbClr val="000000"/>
                </a:solidFill>
              </a:rPr>
              <a:t>mineral-fluid</a:t>
            </a:r>
          </a:p>
          <a:p>
            <a:r>
              <a:rPr lang="en-US" dirty="0" smtClean="0">
                <a:solidFill>
                  <a:srgbClr val="000000"/>
                </a:solidFill>
              </a:rPr>
              <a:t>temperatures</a:t>
            </a:r>
          </a:p>
          <a:p>
            <a:r>
              <a:rPr lang="en-US" dirty="0" smtClean="0">
                <a:solidFill>
                  <a:srgbClr val="000000"/>
                </a:solidFill>
                <a:latin typeface="Symbol" charset="2"/>
                <a:cs typeface="Symbol" charset="2"/>
              </a:rPr>
              <a:t>d</a:t>
            </a:r>
            <a:r>
              <a:rPr lang="en-US" baseline="30000" dirty="0" smtClean="0">
                <a:solidFill>
                  <a:srgbClr val="000000"/>
                </a:solidFill>
              </a:rPr>
              <a:t>18</a:t>
            </a:r>
            <a:r>
              <a:rPr lang="en-US" dirty="0" smtClean="0">
                <a:solidFill>
                  <a:srgbClr val="000000"/>
                </a:solidFill>
              </a:rPr>
              <a:t>O of water </a:t>
            </a:r>
          </a:p>
          <a:p>
            <a:r>
              <a:rPr lang="en-US" dirty="0" smtClean="0">
                <a:solidFill>
                  <a:srgbClr val="000000"/>
                </a:solidFill>
              </a:rPr>
              <a:t>assumed = 0</a:t>
            </a:r>
          </a:p>
          <a:p>
            <a:endParaRPr lang="en-US" dirty="0">
              <a:solidFill>
                <a:srgbClr val="000000"/>
              </a:solidFill>
            </a:endParaRPr>
          </a:p>
          <a:p>
            <a:r>
              <a:rPr lang="en-US" dirty="0" smtClean="0">
                <a:solidFill>
                  <a:srgbClr val="000000"/>
                </a:solidFill>
              </a:rPr>
              <a:t>50 to 110°C</a:t>
            </a:r>
          </a:p>
          <a:p>
            <a:r>
              <a:rPr lang="en-US" dirty="0" smtClean="0">
                <a:solidFill>
                  <a:srgbClr val="000000"/>
                </a:solidFill>
              </a:rPr>
              <a:t>5 to 10°C/km?</a:t>
            </a:r>
          </a:p>
          <a:p>
            <a:r>
              <a:rPr lang="en-US" dirty="0" smtClean="0">
                <a:solidFill>
                  <a:srgbClr val="000000"/>
                </a:solidFill>
              </a:rPr>
              <a:t>5 to 20 km??</a:t>
            </a:r>
            <a:endParaRPr lang="en-US" dirty="0">
              <a:solidFill>
                <a:srgbClr val="000000"/>
              </a:solidFill>
            </a:endParaRPr>
          </a:p>
        </p:txBody>
      </p:sp>
    </p:spTree>
    <p:extLst>
      <p:ext uri="{BB962C8B-B14F-4D97-AF65-F5344CB8AC3E}">
        <p14:creationId xmlns:p14="http://schemas.microsoft.com/office/powerpoint/2010/main" val="24848411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8" name="TextBox 7"/>
          <p:cNvSpPr txBox="1"/>
          <p:nvPr/>
        </p:nvSpPr>
        <p:spPr>
          <a:xfrm>
            <a:off x="1000659" y="5808441"/>
            <a:ext cx="7735061" cy="646331"/>
          </a:xfrm>
          <a:prstGeom prst="rect">
            <a:avLst/>
          </a:prstGeom>
          <a:noFill/>
        </p:spPr>
        <p:txBody>
          <a:bodyPr wrap="square" rtlCol="0">
            <a:spAutoFit/>
          </a:bodyPr>
          <a:lstStyle/>
          <a:p>
            <a:pPr marL="285750" indent="-285750">
              <a:buFont typeface="Arial"/>
              <a:buChar char="•"/>
            </a:pPr>
            <a:r>
              <a:rPr lang="en-US" dirty="0" smtClean="0">
                <a:solidFill>
                  <a:srgbClr val="000000"/>
                </a:solidFill>
              </a:rPr>
              <a:t>Red = range of clumped isotope temps</a:t>
            </a:r>
          </a:p>
          <a:p>
            <a:pPr marL="285750" indent="-285750">
              <a:buFont typeface="Arial"/>
              <a:buChar char="•"/>
            </a:pPr>
            <a:r>
              <a:rPr lang="en-US" dirty="0" smtClean="0">
                <a:solidFill>
                  <a:srgbClr val="000000"/>
                </a:solidFill>
              </a:rPr>
              <a:t>Purple = range of oxygen exchange Temps</a:t>
            </a:r>
            <a:endParaRPr lang="en-US" dirty="0">
              <a:solidFill>
                <a:srgbClr val="000000"/>
              </a:solidFill>
            </a:endParaRPr>
          </a:p>
        </p:txBody>
      </p:sp>
      <p:pic>
        <p:nvPicPr>
          <p:cNvPr id="91" name="Picture 90"/>
          <p:cNvPicPr>
            <a:picLocks noChangeAspect="1"/>
          </p:cNvPicPr>
          <p:nvPr/>
        </p:nvPicPr>
        <p:blipFill>
          <a:blip r:embed="rId2"/>
          <a:stretch>
            <a:fillRect/>
          </a:stretch>
        </p:blipFill>
        <p:spPr>
          <a:xfrm>
            <a:off x="611006" y="132693"/>
            <a:ext cx="7980954" cy="5618502"/>
          </a:xfrm>
          <a:prstGeom prst="rect">
            <a:avLst/>
          </a:prstGeom>
        </p:spPr>
      </p:pic>
      <p:sp>
        <p:nvSpPr>
          <p:cNvPr id="3" name="Rectangle 2"/>
          <p:cNvSpPr/>
          <p:nvPr/>
        </p:nvSpPr>
        <p:spPr>
          <a:xfrm>
            <a:off x="2066636" y="3504672"/>
            <a:ext cx="3659910" cy="533400"/>
          </a:xfrm>
          <a:prstGeom prst="rect">
            <a:avLst/>
          </a:prstGeom>
          <a:solidFill>
            <a:srgbClr val="3366FF">
              <a:alpha val="1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28600" y="6504330"/>
            <a:ext cx="2789170" cy="307777"/>
          </a:xfrm>
          <a:prstGeom prst="rect">
            <a:avLst/>
          </a:prstGeom>
          <a:noFill/>
        </p:spPr>
        <p:txBody>
          <a:bodyPr wrap="none" rtlCol="0">
            <a:spAutoFit/>
          </a:bodyPr>
          <a:lstStyle/>
          <a:p>
            <a:r>
              <a:rPr lang="en-US" sz="1400" dirty="0" smtClean="0">
                <a:solidFill>
                  <a:srgbClr val="000000"/>
                </a:solidFill>
              </a:rPr>
              <a:t>Lisa </a:t>
            </a:r>
            <a:r>
              <a:rPr lang="en-US" sz="1400" dirty="0" err="1" smtClean="0">
                <a:solidFill>
                  <a:srgbClr val="000000"/>
                </a:solidFill>
              </a:rPr>
              <a:t>Streit</a:t>
            </a:r>
            <a:r>
              <a:rPr lang="en-US" sz="1400" dirty="0" smtClean="0">
                <a:solidFill>
                  <a:srgbClr val="000000"/>
                </a:solidFill>
              </a:rPr>
              <a:t> Falk, PhD thesis 2013</a:t>
            </a:r>
            <a:endParaRPr lang="en-US" sz="1400" dirty="0">
              <a:solidFill>
                <a:srgbClr val="000000"/>
              </a:solidFill>
            </a:endParaRPr>
          </a:p>
        </p:txBody>
      </p:sp>
      <p:sp>
        <p:nvSpPr>
          <p:cNvPr id="4" name="Oval 3"/>
          <p:cNvSpPr/>
          <p:nvPr/>
        </p:nvSpPr>
        <p:spPr>
          <a:xfrm>
            <a:off x="4828081" y="2387468"/>
            <a:ext cx="2192643" cy="2192643"/>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32993701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5" name="Group 4"/>
          <p:cNvGrpSpPr/>
          <p:nvPr/>
        </p:nvGrpSpPr>
        <p:grpSpPr>
          <a:xfrm flipH="1">
            <a:off x="5551096" y="149038"/>
            <a:ext cx="3544984" cy="2492196"/>
            <a:chOff x="353948" y="2590800"/>
            <a:chExt cx="2850643" cy="200406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948" y="2590800"/>
              <a:ext cx="2850643" cy="2004060"/>
            </a:xfrm>
            <a:prstGeom prst="rect">
              <a:avLst/>
            </a:prstGeom>
          </p:spPr>
        </p:pic>
        <p:sp>
          <p:nvSpPr>
            <p:cNvPr id="9" name="4-Point Star 8"/>
            <p:cNvSpPr/>
            <p:nvPr/>
          </p:nvSpPr>
          <p:spPr>
            <a:xfrm>
              <a:off x="807720" y="3703320"/>
              <a:ext cx="182880" cy="182880"/>
            </a:xfrm>
            <a:prstGeom prst="star4">
              <a:avLst/>
            </a:prstGeom>
            <a:solidFill>
              <a:srgbClr val="3366FF"/>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4447" y="149038"/>
            <a:ext cx="5444490" cy="3832860"/>
            <a:chOff x="3352800" y="2720340"/>
            <a:chExt cx="5444490" cy="3832860"/>
          </a:xfrm>
        </p:grpSpPr>
        <p:pic>
          <p:nvPicPr>
            <p:cNvPr id="91" name="Picture 90"/>
            <p:cNvPicPr>
              <a:picLocks noChangeAspect="1"/>
            </p:cNvPicPr>
            <p:nvPr/>
          </p:nvPicPr>
          <p:blipFill>
            <a:blip r:embed="rId3"/>
            <a:stretch>
              <a:fillRect/>
            </a:stretch>
          </p:blipFill>
          <p:spPr>
            <a:xfrm>
              <a:off x="3352800" y="2720340"/>
              <a:ext cx="5444490" cy="3832860"/>
            </a:xfrm>
            <a:prstGeom prst="rect">
              <a:avLst/>
            </a:prstGeom>
          </p:spPr>
        </p:pic>
        <p:sp>
          <p:nvSpPr>
            <p:cNvPr id="8" name="Rectangle 7"/>
            <p:cNvSpPr/>
            <p:nvPr/>
          </p:nvSpPr>
          <p:spPr>
            <a:xfrm>
              <a:off x="3779160" y="5006340"/>
              <a:ext cx="4215284" cy="381000"/>
            </a:xfrm>
            <a:prstGeom prst="rect">
              <a:avLst/>
            </a:prstGeom>
            <a:solidFill>
              <a:srgbClr val="3366FF">
                <a:alpha val="1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p:cNvPicPr>
            <a:picLocks noChangeAspect="1"/>
          </p:cNvPicPr>
          <p:nvPr/>
        </p:nvPicPr>
        <p:blipFill>
          <a:blip r:embed="rId4"/>
          <a:stretch>
            <a:fillRect/>
          </a:stretch>
        </p:blipFill>
        <p:spPr>
          <a:xfrm>
            <a:off x="3424631" y="2521406"/>
            <a:ext cx="5107150" cy="4211020"/>
          </a:xfrm>
          <a:prstGeom prst="rect">
            <a:avLst/>
          </a:prstGeom>
        </p:spPr>
      </p:pic>
      <p:sp>
        <p:nvSpPr>
          <p:cNvPr id="11" name="Oval 10"/>
          <p:cNvSpPr/>
          <p:nvPr/>
        </p:nvSpPr>
        <p:spPr>
          <a:xfrm>
            <a:off x="426375" y="817871"/>
            <a:ext cx="1410719" cy="1410719"/>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14" name="TextBox 13"/>
          <p:cNvSpPr txBox="1"/>
          <p:nvPr/>
        </p:nvSpPr>
        <p:spPr>
          <a:xfrm>
            <a:off x="228600" y="6504330"/>
            <a:ext cx="2789170" cy="307777"/>
          </a:xfrm>
          <a:prstGeom prst="rect">
            <a:avLst/>
          </a:prstGeom>
          <a:noFill/>
        </p:spPr>
        <p:txBody>
          <a:bodyPr wrap="none" rtlCol="0">
            <a:spAutoFit/>
          </a:bodyPr>
          <a:lstStyle/>
          <a:p>
            <a:r>
              <a:rPr lang="en-US" sz="1400" dirty="0" smtClean="0">
                <a:solidFill>
                  <a:srgbClr val="000000"/>
                </a:solidFill>
              </a:rPr>
              <a:t>Lisa </a:t>
            </a:r>
            <a:r>
              <a:rPr lang="en-US" sz="1400" dirty="0" err="1" smtClean="0">
                <a:solidFill>
                  <a:srgbClr val="000000"/>
                </a:solidFill>
              </a:rPr>
              <a:t>Streit</a:t>
            </a:r>
            <a:r>
              <a:rPr lang="en-US" sz="1400" dirty="0" smtClean="0">
                <a:solidFill>
                  <a:srgbClr val="000000"/>
                </a:solidFill>
              </a:rPr>
              <a:t> Falk, PhD thesis 2013</a:t>
            </a:r>
            <a:endParaRPr lang="en-US" sz="1400" dirty="0">
              <a:solidFill>
                <a:srgbClr val="000000"/>
              </a:solidFill>
            </a:endParaRPr>
          </a:p>
        </p:txBody>
      </p:sp>
    </p:spTree>
    <p:extLst>
      <p:ext uri="{BB962C8B-B14F-4D97-AF65-F5344CB8AC3E}">
        <p14:creationId xmlns:p14="http://schemas.microsoft.com/office/powerpoint/2010/main" val="5493389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118106" y="96802"/>
            <a:ext cx="5444490" cy="3832860"/>
            <a:chOff x="3352800" y="1752600"/>
            <a:chExt cx="5444490" cy="3832860"/>
          </a:xfrm>
        </p:grpSpPr>
        <p:pic>
          <p:nvPicPr>
            <p:cNvPr id="91" name="Picture 90"/>
            <p:cNvPicPr>
              <a:picLocks noChangeAspect="1"/>
            </p:cNvPicPr>
            <p:nvPr/>
          </p:nvPicPr>
          <p:blipFill>
            <a:blip r:embed="rId2"/>
            <a:stretch>
              <a:fillRect/>
            </a:stretch>
          </p:blipFill>
          <p:spPr>
            <a:xfrm>
              <a:off x="3352800" y="1752600"/>
              <a:ext cx="5444490" cy="3832860"/>
            </a:xfrm>
            <a:prstGeom prst="rect">
              <a:avLst/>
            </a:prstGeom>
          </p:spPr>
        </p:pic>
        <p:sp>
          <p:nvSpPr>
            <p:cNvPr id="8" name="Rectangle 7"/>
            <p:cNvSpPr/>
            <p:nvPr/>
          </p:nvSpPr>
          <p:spPr>
            <a:xfrm>
              <a:off x="3779160" y="4038600"/>
              <a:ext cx="4215284" cy="381000"/>
            </a:xfrm>
            <a:prstGeom prst="rect">
              <a:avLst/>
            </a:prstGeom>
            <a:solidFill>
              <a:srgbClr val="3366FF">
                <a:alpha val="1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3"/>
          <a:stretch>
            <a:fillRect/>
          </a:stretch>
        </p:blipFill>
        <p:spPr>
          <a:xfrm>
            <a:off x="2743500" y="3122735"/>
            <a:ext cx="6376430" cy="3333838"/>
          </a:xfrm>
          <a:prstGeom prst="rect">
            <a:avLst/>
          </a:prstGeom>
        </p:spPr>
      </p:pic>
      <p:grpSp>
        <p:nvGrpSpPr>
          <p:cNvPr id="4" name="Group 3"/>
          <p:cNvGrpSpPr/>
          <p:nvPr/>
        </p:nvGrpSpPr>
        <p:grpSpPr>
          <a:xfrm flipH="1">
            <a:off x="5746909" y="96802"/>
            <a:ext cx="3264117" cy="2286000"/>
            <a:chOff x="353948" y="2590800"/>
            <a:chExt cx="2850643" cy="200406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948" y="2590800"/>
              <a:ext cx="2850643" cy="2004060"/>
            </a:xfrm>
            <a:prstGeom prst="rect">
              <a:avLst/>
            </a:prstGeom>
          </p:spPr>
        </p:pic>
        <p:sp>
          <p:nvSpPr>
            <p:cNvPr id="9" name="4-Point Star 8"/>
            <p:cNvSpPr/>
            <p:nvPr/>
          </p:nvSpPr>
          <p:spPr>
            <a:xfrm>
              <a:off x="990600" y="3703320"/>
              <a:ext cx="182880" cy="182880"/>
            </a:xfrm>
            <a:prstGeom prst="star4">
              <a:avLst/>
            </a:prstGeom>
            <a:solidFill>
              <a:srgbClr val="A2F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Oval 9"/>
          <p:cNvSpPr/>
          <p:nvPr/>
        </p:nvSpPr>
        <p:spPr>
          <a:xfrm>
            <a:off x="1239676" y="2566872"/>
            <a:ext cx="1410719" cy="1410719"/>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28600" y="6504330"/>
            <a:ext cx="2789170" cy="307777"/>
          </a:xfrm>
          <a:prstGeom prst="rect">
            <a:avLst/>
          </a:prstGeom>
          <a:noFill/>
        </p:spPr>
        <p:txBody>
          <a:bodyPr wrap="none" rtlCol="0">
            <a:spAutoFit/>
          </a:bodyPr>
          <a:lstStyle/>
          <a:p>
            <a:r>
              <a:rPr lang="en-US" sz="1400" dirty="0" smtClean="0">
                <a:solidFill>
                  <a:srgbClr val="000000"/>
                </a:solidFill>
              </a:rPr>
              <a:t>Lisa </a:t>
            </a:r>
            <a:r>
              <a:rPr lang="en-US" sz="1400" dirty="0" err="1" smtClean="0">
                <a:solidFill>
                  <a:srgbClr val="000000"/>
                </a:solidFill>
              </a:rPr>
              <a:t>Streit</a:t>
            </a:r>
            <a:r>
              <a:rPr lang="en-US" sz="1400" dirty="0" smtClean="0">
                <a:solidFill>
                  <a:srgbClr val="000000"/>
                </a:solidFill>
              </a:rPr>
              <a:t> Falk, PhD thesis 2013</a:t>
            </a:r>
            <a:endParaRPr lang="en-US" sz="1400" dirty="0">
              <a:solidFill>
                <a:srgbClr val="000000"/>
              </a:solidFill>
            </a:endParaRPr>
          </a:p>
        </p:txBody>
      </p:sp>
      <p:sp>
        <p:nvSpPr>
          <p:cNvPr id="13" name="Rectangle 12"/>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10230272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8" name="TextBox 7"/>
          <p:cNvSpPr txBox="1"/>
          <p:nvPr/>
        </p:nvSpPr>
        <p:spPr>
          <a:xfrm>
            <a:off x="1000659" y="5808441"/>
            <a:ext cx="7735061" cy="646331"/>
          </a:xfrm>
          <a:prstGeom prst="rect">
            <a:avLst/>
          </a:prstGeom>
          <a:noFill/>
        </p:spPr>
        <p:txBody>
          <a:bodyPr wrap="square" rtlCol="0">
            <a:spAutoFit/>
          </a:bodyPr>
          <a:lstStyle/>
          <a:p>
            <a:pPr marL="285750" indent="-285750">
              <a:buFont typeface="Arial"/>
              <a:buChar char="•"/>
            </a:pPr>
            <a:r>
              <a:rPr lang="en-US" dirty="0" smtClean="0">
                <a:solidFill>
                  <a:srgbClr val="000000"/>
                </a:solidFill>
              </a:rPr>
              <a:t>Red = range of clumped isotope temps</a:t>
            </a:r>
          </a:p>
          <a:p>
            <a:pPr marL="285750" indent="-285750">
              <a:buFont typeface="Arial"/>
              <a:buChar char="•"/>
            </a:pPr>
            <a:r>
              <a:rPr lang="en-US" dirty="0" smtClean="0">
                <a:solidFill>
                  <a:srgbClr val="000000"/>
                </a:solidFill>
              </a:rPr>
              <a:t>Purple = range of oxygen exchange Temps</a:t>
            </a:r>
            <a:endParaRPr lang="en-US" dirty="0">
              <a:solidFill>
                <a:srgbClr val="000000"/>
              </a:solidFill>
            </a:endParaRPr>
          </a:p>
        </p:txBody>
      </p:sp>
      <p:pic>
        <p:nvPicPr>
          <p:cNvPr id="91" name="Picture 90"/>
          <p:cNvPicPr>
            <a:picLocks noChangeAspect="1"/>
          </p:cNvPicPr>
          <p:nvPr/>
        </p:nvPicPr>
        <p:blipFill>
          <a:blip r:embed="rId2"/>
          <a:stretch>
            <a:fillRect/>
          </a:stretch>
        </p:blipFill>
        <p:spPr>
          <a:xfrm>
            <a:off x="611006" y="132693"/>
            <a:ext cx="7980954" cy="5618502"/>
          </a:xfrm>
          <a:prstGeom prst="rect">
            <a:avLst/>
          </a:prstGeom>
        </p:spPr>
      </p:pic>
      <p:sp>
        <p:nvSpPr>
          <p:cNvPr id="3" name="Rectangle 2"/>
          <p:cNvSpPr/>
          <p:nvPr/>
        </p:nvSpPr>
        <p:spPr>
          <a:xfrm>
            <a:off x="2066636" y="3504672"/>
            <a:ext cx="3659910" cy="533400"/>
          </a:xfrm>
          <a:prstGeom prst="rect">
            <a:avLst/>
          </a:prstGeom>
          <a:solidFill>
            <a:srgbClr val="3366FF">
              <a:alpha val="1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28600" y="6504330"/>
            <a:ext cx="2789170" cy="307777"/>
          </a:xfrm>
          <a:prstGeom prst="rect">
            <a:avLst/>
          </a:prstGeom>
          <a:noFill/>
        </p:spPr>
        <p:txBody>
          <a:bodyPr wrap="none" rtlCol="0">
            <a:spAutoFit/>
          </a:bodyPr>
          <a:lstStyle/>
          <a:p>
            <a:r>
              <a:rPr lang="en-US" sz="1400" dirty="0" smtClean="0">
                <a:solidFill>
                  <a:srgbClr val="000000"/>
                </a:solidFill>
              </a:rPr>
              <a:t>Lisa </a:t>
            </a:r>
            <a:r>
              <a:rPr lang="en-US" sz="1400" dirty="0" err="1" smtClean="0">
                <a:solidFill>
                  <a:srgbClr val="000000"/>
                </a:solidFill>
              </a:rPr>
              <a:t>Streit</a:t>
            </a:r>
            <a:r>
              <a:rPr lang="en-US" sz="1400" dirty="0" smtClean="0">
                <a:solidFill>
                  <a:srgbClr val="000000"/>
                </a:solidFill>
              </a:rPr>
              <a:t> Falk, PhD thesis 2013</a:t>
            </a:r>
            <a:endParaRPr lang="en-US" sz="1400" dirty="0">
              <a:solidFill>
                <a:srgbClr val="000000"/>
              </a:solidFill>
            </a:endParaRPr>
          </a:p>
        </p:txBody>
      </p:sp>
      <p:pic>
        <p:nvPicPr>
          <p:cNvPr id="9"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2" name="Left Arrow 1"/>
          <p:cNvSpPr/>
          <p:nvPr/>
        </p:nvSpPr>
        <p:spPr>
          <a:xfrm rot="2244192">
            <a:off x="2203607" y="3532128"/>
            <a:ext cx="1788304" cy="679016"/>
          </a:xfrm>
          <a:prstGeom prst="leftArrow">
            <a:avLst/>
          </a:prstGeom>
          <a:gradFill>
            <a:gsLst>
              <a:gs pos="0">
                <a:srgbClr val="FF0000"/>
              </a:gs>
              <a:gs pos="100000">
                <a:srgbClr val="FFB4B0"/>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97799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aphicFrame>
        <p:nvGraphicFramePr>
          <p:cNvPr id="7" name="Chart 6"/>
          <p:cNvGraphicFramePr>
            <a:graphicFrameLocks noGrp="1"/>
          </p:cNvGraphicFramePr>
          <p:nvPr>
            <p:extLst>
              <p:ext uri="{D42A27DB-BD31-4B8C-83A1-F6EECF244321}">
                <p14:modId xmlns:p14="http://schemas.microsoft.com/office/powerpoint/2010/main" val="439490841"/>
              </p:ext>
            </p:extLst>
          </p:nvPr>
        </p:nvGraphicFramePr>
        <p:xfrm>
          <a:off x="838200" y="1143000"/>
          <a:ext cx="7535496"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228600" y="6324600"/>
            <a:ext cx="4616130" cy="369332"/>
          </a:xfrm>
          <a:prstGeom prst="rect">
            <a:avLst/>
          </a:prstGeom>
          <a:noFill/>
        </p:spPr>
        <p:txBody>
          <a:bodyPr wrap="none" rtlCol="0">
            <a:spAutoFit/>
          </a:bodyPr>
          <a:lstStyle/>
          <a:p>
            <a:r>
              <a:rPr lang="en-US" dirty="0" smtClean="0">
                <a:solidFill>
                  <a:srgbClr val="FFFFFF"/>
                </a:solidFill>
              </a:rPr>
              <a:t>Kelemen et al. Ann. Rev. Earth Planet. Sci. 2011</a:t>
            </a:r>
            <a:endParaRPr lang="en-US" dirty="0">
              <a:solidFill>
                <a:srgbClr val="FFFFFF"/>
              </a:solidFill>
            </a:endParaRPr>
          </a:p>
        </p:txBody>
      </p:sp>
      <p:sp>
        <p:nvSpPr>
          <p:cNvPr id="5" name="Text Box 6"/>
          <p:cNvSpPr txBox="1">
            <a:spLocks noChangeArrowheads="1"/>
          </p:cNvSpPr>
          <p:nvPr/>
        </p:nvSpPr>
        <p:spPr bwMode="auto">
          <a:xfrm>
            <a:off x="228600" y="150982"/>
            <a:ext cx="8534400"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smtClean="0"/>
              <a:t>fully carbonated </a:t>
            </a:r>
            <a:r>
              <a:rPr lang="en-US" b="1" dirty="0" err="1" smtClean="0"/>
              <a:t>peridotites</a:t>
            </a:r>
            <a:r>
              <a:rPr lang="en-US" b="1" dirty="0" smtClean="0"/>
              <a:t> form near conditions for </a:t>
            </a:r>
            <a:r>
              <a:rPr lang="en-US" b="1" dirty="0"/>
              <a:t>optimal carbonation rate</a:t>
            </a:r>
          </a:p>
        </p:txBody>
      </p:sp>
      <p:sp>
        <p:nvSpPr>
          <p:cNvPr id="6" name="Oval 5"/>
          <p:cNvSpPr/>
          <p:nvPr/>
        </p:nvSpPr>
        <p:spPr>
          <a:xfrm>
            <a:off x="1710552" y="4658278"/>
            <a:ext cx="2241859" cy="533400"/>
          </a:xfrm>
          <a:prstGeom prst="ellipse">
            <a:avLst/>
          </a:prstGeom>
          <a:gradFill>
            <a:gsLst>
              <a:gs pos="0">
                <a:srgbClr val="FF0000"/>
              </a:gs>
              <a:gs pos="100000">
                <a:schemeClr val="bg1"/>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68590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839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8" y="304800"/>
            <a:ext cx="6234112" cy="59864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3970" name="Freeform 3"/>
          <p:cNvSpPr>
            <a:spLocks/>
          </p:cNvSpPr>
          <p:nvPr/>
        </p:nvSpPr>
        <p:spPr bwMode="auto">
          <a:xfrm>
            <a:off x="4381500" y="914400"/>
            <a:ext cx="3429000" cy="685800"/>
          </a:xfrm>
          <a:custGeom>
            <a:avLst/>
            <a:gdLst>
              <a:gd name="T0" fmla="*/ 0 w 2160"/>
              <a:gd name="T1" fmla="*/ 0 h 432"/>
              <a:gd name="T2" fmla="*/ 2147483647 w 2160"/>
              <a:gd name="T3" fmla="*/ 0 h 432"/>
              <a:gd name="T4" fmla="*/ 2147483647 w 2160"/>
              <a:gd name="T5" fmla="*/ 2147483647 h 432"/>
              <a:gd name="T6" fmla="*/ 0 60000 65536"/>
              <a:gd name="T7" fmla="*/ 0 60000 65536"/>
              <a:gd name="T8" fmla="*/ 0 60000 65536"/>
            </a:gdLst>
            <a:ahLst/>
            <a:cxnLst>
              <a:cxn ang="T6">
                <a:pos x="T0" y="T1"/>
              </a:cxn>
              <a:cxn ang="T7">
                <a:pos x="T2" y="T3"/>
              </a:cxn>
              <a:cxn ang="T8">
                <a:pos x="T4" y="T5"/>
              </a:cxn>
            </a:cxnLst>
            <a:rect l="0" t="0" r="r" b="b"/>
            <a:pathLst>
              <a:path w="2160" h="432">
                <a:moveTo>
                  <a:pt x="0" y="0"/>
                </a:moveTo>
                <a:lnTo>
                  <a:pt x="2160" y="0"/>
                </a:lnTo>
                <a:lnTo>
                  <a:pt x="2160" y="432"/>
                </a:lnTo>
              </a:path>
            </a:pathLst>
          </a:custGeom>
          <a:noFill/>
          <a:ln w="38100"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3971" name="Text Box 4"/>
          <p:cNvSpPr txBox="1">
            <a:spLocks noChangeArrowheads="1"/>
          </p:cNvSpPr>
          <p:nvPr/>
        </p:nvSpPr>
        <p:spPr bwMode="auto">
          <a:xfrm>
            <a:off x="6362700" y="1828800"/>
            <a:ext cx="289560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b="1">
                <a:solidFill>
                  <a:srgbClr val="FF0000"/>
                </a:solidFill>
              </a:rPr>
              <a:t>x 10</a:t>
            </a:r>
            <a:r>
              <a:rPr lang="en-US" altLang="ja-JP" b="1" baseline="30000">
                <a:solidFill>
                  <a:srgbClr val="FF0000"/>
                </a:solidFill>
              </a:rPr>
              <a:t>6</a:t>
            </a:r>
            <a:r>
              <a:rPr lang="en-US" altLang="ja-JP" b="1">
                <a:solidFill>
                  <a:srgbClr val="FF0000"/>
                </a:solidFill>
              </a:rPr>
              <a:t> kg/km</a:t>
            </a:r>
            <a:r>
              <a:rPr lang="en-US" altLang="ja-JP" b="1" baseline="30000">
                <a:solidFill>
                  <a:srgbClr val="FF0000"/>
                </a:solidFill>
              </a:rPr>
              <a:t>3</a:t>
            </a:r>
            <a:r>
              <a:rPr lang="en-US" altLang="ja-JP" b="1">
                <a:solidFill>
                  <a:srgbClr val="FF0000"/>
                </a:solidFill>
              </a:rPr>
              <a:t>/yr</a:t>
            </a:r>
          </a:p>
          <a:p>
            <a:pPr algn="ctr"/>
            <a:r>
              <a:rPr lang="en-US" altLang="ja-JP" b="1">
                <a:solidFill>
                  <a:srgbClr val="FF0000"/>
                </a:solidFill>
              </a:rPr>
              <a:t>=</a:t>
            </a:r>
          </a:p>
          <a:p>
            <a:pPr algn="ctr"/>
            <a:r>
              <a:rPr lang="en-US" altLang="ja-JP" b="1">
                <a:solidFill>
                  <a:srgbClr val="FF0000"/>
                </a:solidFill>
              </a:rPr>
              <a:t>~ 1</a:t>
            </a:r>
            <a:r>
              <a:rPr lang="en-US" b="1">
                <a:solidFill>
                  <a:srgbClr val="FF0000"/>
                </a:solidFill>
              </a:rPr>
              <a:t> Gt/km</a:t>
            </a:r>
            <a:r>
              <a:rPr lang="en-US" b="1" baseline="30000">
                <a:solidFill>
                  <a:srgbClr val="FF0000"/>
                </a:solidFill>
              </a:rPr>
              <a:t>3</a:t>
            </a:r>
            <a:r>
              <a:rPr lang="en-US" b="1">
                <a:solidFill>
                  <a:srgbClr val="FF0000"/>
                </a:solidFill>
              </a:rPr>
              <a:t>/yr</a:t>
            </a:r>
          </a:p>
        </p:txBody>
      </p:sp>
      <p:sp>
        <p:nvSpPr>
          <p:cNvPr id="83972" name="Text Box 9"/>
          <p:cNvSpPr txBox="1">
            <a:spLocks noChangeArrowheads="1"/>
          </p:cNvSpPr>
          <p:nvPr/>
        </p:nvSpPr>
        <p:spPr bwMode="auto">
          <a:xfrm>
            <a:off x="0" y="6477000"/>
            <a:ext cx="609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a:latin typeface="Times New Roman" charset="0"/>
              </a:rPr>
              <a:t>Kelemen &amp; Matter, Proceedings of the National Academy of Sciences, 2008</a:t>
            </a:r>
          </a:p>
        </p:txBody>
      </p:sp>
      <p:pic>
        <p:nvPicPr>
          <p:cNvPr id="83973" name="Picture 3" descr="new LDEO logo_art.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2" name="Oval 1"/>
          <p:cNvSpPr/>
          <p:nvPr/>
        </p:nvSpPr>
        <p:spPr>
          <a:xfrm>
            <a:off x="2682456" y="1379914"/>
            <a:ext cx="504985" cy="533400"/>
          </a:xfrm>
          <a:prstGeom prst="ellipse">
            <a:avLst/>
          </a:prstGeom>
          <a:gradFill>
            <a:gsLst>
              <a:gs pos="0">
                <a:srgbClr val="FF0000"/>
              </a:gs>
              <a:gs pos="100000">
                <a:schemeClr val="bg1"/>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71385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9393" name="Rectangle 2"/>
          <p:cNvSpPr>
            <a:spLocks noChangeArrowheads="1"/>
          </p:cNvSpPr>
          <p:nvPr/>
        </p:nvSpPr>
        <p:spPr bwMode="auto">
          <a:xfrm>
            <a:off x="762000" y="150813"/>
            <a:ext cx="7620000" cy="1143000"/>
          </a:xfrm>
          <a:prstGeom prst="rect">
            <a:avLst/>
          </a:prstGeom>
          <a:solidFill>
            <a:srgbClr val="FFFF99"/>
          </a:solidFill>
          <a:ln w="38100">
            <a:solidFill>
              <a:schemeClr val="tx1"/>
            </a:solidFill>
            <a:miter lim="800000"/>
            <a:headEnd/>
            <a:tailEnd/>
          </a:ln>
        </p:spPr>
        <p:txBody>
          <a:bodyPr wrap="none" anchor="ctr"/>
          <a:lstStyle/>
          <a:p>
            <a:endParaRPr lang="en-US"/>
          </a:p>
        </p:txBody>
      </p:sp>
      <p:graphicFrame>
        <p:nvGraphicFramePr>
          <p:cNvPr id="59394" name="Object 3"/>
          <p:cNvGraphicFramePr>
            <a:graphicFrameLocks noChangeAspect="1"/>
          </p:cNvGraphicFramePr>
          <p:nvPr/>
        </p:nvGraphicFramePr>
        <p:xfrm>
          <a:off x="762000" y="279400"/>
          <a:ext cx="7696200" cy="6500813"/>
        </p:xfrm>
        <a:graphic>
          <a:graphicData uri="http://schemas.openxmlformats.org/presentationml/2006/ole">
            <mc:AlternateContent xmlns:mc="http://schemas.openxmlformats.org/markup-compatibility/2006">
              <mc:Choice xmlns:v="urn:schemas-microsoft-com:vml" Requires="v">
                <p:oleObj spid="_x0000_s21542" name="Document" r:id="rId5" imgW="5486400" imgH="4635500" progId="Word.Document.8">
                  <p:embed/>
                </p:oleObj>
              </mc:Choice>
              <mc:Fallback>
                <p:oleObj name="Document" r:id="rId5" imgW="5486400" imgH="46355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279400"/>
                        <a:ext cx="7696200" cy="6500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59395" name="Picture 3" descr="new LDEO logo_art.eps"/>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18606695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63841"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163843" name="Text Box 4"/>
          <p:cNvSpPr txBox="1">
            <a:spLocks noChangeArrowheads="1"/>
          </p:cNvSpPr>
          <p:nvPr/>
        </p:nvSpPr>
        <p:spPr bwMode="auto">
          <a:xfrm>
            <a:off x="323469" y="303325"/>
            <a:ext cx="84308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i="1" dirty="0">
                <a:solidFill>
                  <a:srgbClr val="C53333"/>
                </a:solidFill>
                <a:latin typeface="Calibri" charset="0"/>
              </a:rPr>
              <a:t>in situ</a:t>
            </a:r>
            <a:r>
              <a:rPr lang="en-US" sz="2800" dirty="0">
                <a:solidFill>
                  <a:srgbClr val="C53333"/>
                </a:solidFill>
                <a:latin typeface="Calibri" charset="0"/>
              </a:rPr>
              <a:t> mineral carbonation </a:t>
            </a:r>
            <a:r>
              <a:rPr lang="en-US" sz="2800" dirty="0" smtClean="0">
                <a:solidFill>
                  <a:srgbClr val="C53333"/>
                </a:solidFill>
                <a:latin typeface="Calibri" charset="0"/>
              </a:rPr>
              <a:t>with high P</a:t>
            </a:r>
            <a:r>
              <a:rPr lang="en-US" sz="2800" baseline="-25000" dirty="0" smtClean="0">
                <a:solidFill>
                  <a:srgbClr val="C53333"/>
                </a:solidFill>
                <a:latin typeface="Calibri" charset="0"/>
              </a:rPr>
              <a:t>CO2</a:t>
            </a:r>
            <a:r>
              <a:rPr lang="en-US" sz="2800" dirty="0" smtClean="0">
                <a:solidFill>
                  <a:srgbClr val="C53333"/>
                </a:solidFill>
                <a:latin typeface="Calibri" charset="0"/>
              </a:rPr>
              <a:t> &amp; </a:t>
            </a:r>
            <a:r>
              <a:rPr lang="en-US" sz="2800" dirty="0">
                <a:solidFill>
                  <a:srgbClr val="C53333"/>
                </a:solidFill>
                <a:latin typeface="Calibri" charset="0"/>
              </a:rPr>
              <a:t>pre-heating</a:t>
            </a:r>
          </a:p>
        </p:txBody>
      </p:sp>
      <p:pic>
        <p:nvPicPr>
          <p:cNvPr id="6891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005566"/>
            <a:ext cx="5791200" cy="4949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3845" name="Rectangle 6"/>
          <p:cNvSpPr>
            <a:spLocks noChangeArrowheads="1"/>
          </p:cNvSpPr>
          <p:nvPr/>
        </p:nvSpPr>
        <p:spPr bwMode="auto">
          <a:xfrm>
            <a:off x="6096000" y="2294616"/>
            <a:ext cx="1371600" cy="3657600"/>
          </a:xfrm>
          <a:prstGeom prst="rect">
            <a:avLst/>
          </a:prstGeom>
          <a:noFill/>
          <a:ln w="63500">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63846" name="Text Box 7"/>
          <p:cNvSpPr txBox="1">
            <a:spLocks noChangeArrowheads="1"/>
          </p:cNvSpPr>
          <p:nvPr/>
        </p:nvSpPr>
        <p:spPr bwMode="auto">
          <a:xfrm>
            <a:off x="5791200" y="1304016"/>
            <a:ext cx="1981200" cy="83185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solidFill>
                  <a:srgbClr val="FF0000"/>
                </a:solidFill>
              </a:rPr>
              <a:t>self -heating</a:t>
            </a:r>
          </a:p>
          <a:p>
            <a:pPr algn="ctr"/>
            <a:r>
              <a:rPr lang="en-US">
                <a:solidFill>
                  <a:srgbClr val="FF0000"/>
                </a:solidFill>
              </a:rPr>
              <a:t>self-cracking</a:t>
            </a:r>
          </a:p>
        </p:txBody>
      </p:sp>
      <p:sp>
        <p:nvSpPr>
          <p:cNvPr id="163847" name="Text Box 9"/>
          <p:cNvSpPr txBox="1">
            <a:spLocks noChangeArrowheads="1"/>
          </p:cNvSpPr>
          <p:nvPr/>
        </p:nvSpPr>
        <p:spPr bwMode="auto">
          <a:xfrm>
            <a:off x="0" y="6583363"/>
            <a:ext cx="5105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a:latin typeface="Times New Roman" charset="0"/>
              </a:rPr>
              <a:t>Kelemen &amp; Matter, Proceedings of the National Academy of Sciences, 2008</a:t>
            </a:r>
          </a:p>
        </p:txBody>
      </p:sp>
    </p:spTree>
    <p:extLst>
      <p:ext uri="{BB962C8B-B14F-4D97-AF65-F5344CB8AC3E}">
        <p14:creationId xmlns:p14="http://schemas.microsoft.com/office/powerpoint/2010/main" val="28711416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65889"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176132" name="Rectangle 4"/>
          <p:cNvSpPr>
            <a:spLocks noChangeArrowheads="1"/>
          </p:cNvSpPr>
          <p:nvPr/>
        </p:nvSpPr>
        <p:spPr bwMode="auto">
          <a:xfrm>
            <a:off x="190500" y="279400"/>
            <a:ext cx="8750300" cy="142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3000" dirty="0"/>
              <a:t>what if we do nothing </a:t>
            </a:r>
            <a:r>
              <a:rPr lang="en-US" sz="3000" dirty="0" smtClean="0"/>
              <a:t>significant</a:t>
            </a:r>
            <a:r>
              <a:rPr lang="en-US" sz="4000" dirty="0"/>
              <a:t/>
            </a:r>
            <a:br>
              <a:rPr lang="en-US" sz="4000" dirty="0"/>
            </a:br>
            <a:r>
              <a:rPr lang="en-US" sz="2800" dirty="0"/>
              <a:t>and </a:t>
            </a:r>
            <a:r>
              <a:rPr lang="en-US" sz="2800" dirty="0" smtClean="0"/>
              <a:t>700 </a:t>
            </a:r>
            <a:r>
              <a:rPr lang="en-US" sz="2800" dirty="0"/>
              <a:t>(or </a:t>
            </a:r>
            <a:r>
              <a:rPr lang="en-US" sz="2800" dirty="0" smtClean="0"/>
              <a:t>600</a:t>
            </a:r>
            <a:r>
              <a:rPr lang="en-US" sz="2800" dirty="0"/>
              <a:t>, or 400) ppm CO2 is too much?</a:t>
            </a:r>
            <a:br>
              <a:rPr lang="en-US" sz="2800" dirty="0"/>
            </a:br>
            <a:r>
              <a:rPr lang="en-US" sz="2800" dirty="0">
                <a:latin typeface="Symbol" charset="0"/>
                <a:sym typeface="Symbol" charset="0"/>
              </a:rPr>
              <a:t></a:t>
            </a:r>
            <a:r>
              <a:rPr lang="en-US" sz="2800" dirty="0"/>
              <a:t> negative </a:t>
            </a:r>
            <a:r>
              <a:rPr lang="en-US" sz="2800" dirty="0" smtClean="0"/>
              <a:t>emissions</a:t>
            </a:r>
            <a:endParaRPr lang="en-US" sz="4000" dirty="0"/>
          </a:p>
        </p:txBody>
      </p:sp>
      <p:sp>
        <p:nvSpPr>
          <p:cNvPr id="176133" name="Text Box 5"/>
          <p:cNvSpPr txBox="1">
            <a:spLocks noChangeArrowheads="1"/>
          </p:cNvSpPr>
          <p:nvPr/>
        </p:nvSpPr>
        <p:spPr bwMode="auto">
          <a:xfrm>
            <a:off x="1577649" y="1835150"/>
            <a:ext cx="6049027" cy="3305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lnSpc>
                <a:spcPct val="120000"/>
              </a:lnSpc>
              <a:defRPr/>
            </a:pPr>
            <a:endParaRPr lang="en-US" dirty="0"/>
          </a:p>
          <a:p>
            <a:pPr algn="ctr" eaLnBrk="1" hangingPunct="1">
              <a:lnSpc>
                <a:spcPct val="120000"/>
              </a:lnSpc>
              <a:defRPr/>
            </a:pPr>
            <a:r>
              <a:rPr lang="en-US" sz="2800" dirty="0"/>
              <a:t>direct air capture of CO2 (+ storage)</a:t>
            </a:r>
          </a:p>
          <a:p>
            <a:pPr algn="ctr" eaLnBrk="1" hangingPunct="1">
              <a:lnSpc>
                <a:spcPct val="120000"/>
              </a:lnSpc>
              <a:defRPr/>
            </a:pPr>
            <a:r>
              <a:rPr lang="en-US" sz="2800" b="1" dirty="0">
                <a:solidFill>
                  <a:srgbClr val="FF0000"/>
                </a:solidFill>
              </a:rPr>
              <a:t>geologic CO2 capture &amp; storage, </a:t>
            </a:r>
            <a:endParaRPr lang="en-US" sz="2800" b="1" dirty="0" smtClean="0">
              <a:solidFill>
                <a:srgbClr val="FF0000"/>
              </a:solidFill>
            </a:endParaRPr>
          </a:p>
          <a:p>
            <a:pPr algn="ctr" eaLnBrk="1" hangingPunct="1">
              <a:lnSpc>
                <a:spcPts val="2800"/>
              </a:lnSpc>
              <a:defRPr/>
            </a:pPr>
            <a:r>
              <a:rPr lang="en-US" sz="2800" b="1" dirty="0" smtClean="0">
                <a:solidFill>
                  <a:srgbClr val="FF0000"/>
                </a:solidFill>
              </a:rPr>
              <a:t>using </a:t>
            </a:r>
            <a:r>
              <a:rPr lang="en-US" sz="2800" b="1" dirty="0">
                <a:solidFill>
                  <a:srgbClr val="FF0000"/>
                </a:solidFill>
              </a:rPr>
              <a:t>shallow seawater</a:t>
            </a:r>
          </a:p>
          <a:p>
            <a:pPr algn="ctr" eaLnBrk="1" hangingPunct="1">
              <a:defRPr/>
            </a:pPr>
            <a:endParaRPr lang="en-US" dirty="0"/>
          </a:p>
          <a:p>
            <a:pPr algn="ctr" eaLnBrk="1" hangingPunct="1">
              <a:defRPr/>
            </a:pPr>
            <a:r>
              <a:rPr lang="en-US" dirty="0"/>
              <a:t>energetically challenging, capture &amp; store </a:t>
            </a:r>
          </a:p>
          <a:p>
            <a:pPr algn="ctr" eaLnBrk="1" hangingPunct="1">
              <a:defRPr/>
            </a:pPr>
            <a:r>
              <a:rPr lang="en-US" dirty="0"/>
              <a:t>400-600 ppm CO2 from air, 100-200 ppm from seawater</a:t>
            </a:r>
          </a:p>
          <a:p>
            <a:pPr algn="ctr" eaLnBrk="1" hangingPunct="1">
              <a:defRPr/>
            </a:pPr>
            <a:r>
              <a:rPr lang="en-US" dirty="0"/>
              <a:t>100 to 1000x more dilute than 120,000 ppm from flue gas</a:t>
            </a:r>
          </a:p>
          <a:p>
            <a:pPr algn="ctr" eaLnBrk="1" hangingPunct="1">
              <a:lnSpc>
                <a:spcPct val="150000"/>
              </a:lnSpc>
              <a:defRPr/>
            </a:pPr>
            <a:endParaRPr lang="en-US" dirty="0">
              <a:solidFill>
                <a:srgbClr val="FF0000"/>
              </a:solidFill>
            </a:endParaRPr>
          </a:p>
        </p:txBody>
      </p:sp>
      <p:sp>
        <p:nvSpPr>
          <p:cNvPr id="165893" name="Rectangle 6"/>
          <p:cNvSpPr>
            <a:spLocks noChangeArrowheads="1"/>
          </p:cNvSpPr>
          <p:nvPr/>
        </p:nvSpPr>
        <p:spPr bwMode="auto">
          <a:xfrm>
            <a:off x="1192319" y="2059214"/>
            <a:ext cx="6798573" cy="294911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extLst>
      <p:ext uri="{BB962C8B-B14F-4D97-AF65-F5344CB8AC3E}">
        <p14:creationId xmlns:p14="http://schemas.microsoft.com/office/powerpoint/2010/main" val="26837343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pic>
        <p:nvPicPr>
          <p:cNvPr id="167939" name="Picture 4"/>
          <p:cNvPicPr>
            <a:picLocks noChangeAspect="1" noChangeArrowheads="1"/>
          </p:cNvPicPr>
          <p:nvPr/>
        </p:nvPicPr>
        <p:blipFill>
          <a:blip r:embed="rId4">
            <a:extLst>
              <a:ext uri="{28A0092B-C50C-407E-A947-70E740481C1C}">
                <a14:useLocalDpi xmlns:a14="http://schemas.microsoft.com/office/drawing/2010/main" val="0"/>
              </a:ext>
            </a:extLst>
          </a:blip>
          <a:srcRect l="3207" t="3229" r="2620" b="5693"/>
          <a:stretch>
            <a:fillRect/>
          </a:stretch>
        </p:blipFill>
        <p:spPr bwMode="auto">
          <a:xfrm>
            <a:off x="457200" y="1231900"/>
            <a:ext cx="8229600" cy="4876800"/>
          </a:xfrm>
          <a:prstGeom prst="rect">
            <a:avLst/>
          </a:prstGeom>
          <a:noFill/>
          <a:ln w="762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91205" name="Rectangle 5"/>
          <p:cNvSpPr>
            <a:spLocks noChangeArrowheads="1"/>
          </p:cNvSpPr>
          <p:nvPr/>
        </p:nvSpPr>
        <p:spPr bwMode="auto">
          <a:xfrm>
            <a:off x="0" y="385763"/>
            <a:ext cx="914400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sz="3500">
                <a:solidFill>
                  <a:srgbClr val="FC6028"/>
                </a:solidFill>
                <a:latin typeface="Calibri" charset="0"/>
              </a:rPr>
              <a:t>seawater as a CO2 transport fluid?</a:t>
            </a:r>
          </a:p>
        </p:txBody>
      </p:sp>
      <p:sp>
        <p:nvSpPr>
          <p:cNvPr id="167941" name="Text Box 9"/>
          <p:cNvSpPr txBox="1">
            <a:spLocks noChangeArrowheads="1"/>
          </p:cNvSpPr>
          <p:nvPr/>
        </p:nvSpPr>
        <p:spPr bwMode="auto">
          <a:xfrm>
            <a:off x="0" y="6583363"/>
            <a:ext cx="5105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a:latin typeface="Times New Roman" charset="0"/>
              </a:rPr>
              <a:t>Kelemen &amp; Matter, Proceedings of the National Academy of Sciences, 2008</a:t>
            </a:r>
          </a:p>
        </p:txBody>
      </p:sp>
    </p:spTree>
    <p:extLst>
      <p:ext uri="{BB962C8B-B14F-4D97-AF65-F5344CB8AC3E}">
        <p14:creationId xmlns:p14="http://schemas.microsoft.com/office/powerpoint/2010/main" val="37769765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p:cNvSpPr/>
          <p:nvPr/>
        </p:nvSpPr>
        <p:spPr>
          <a:xfrm>
            <a:off x="166255" y="187035"/>
            <a:ext cx="7137400" cy="6119090"/>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9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254000"/>
            <a:ext cx="7005638" cy="600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93251" name="Rectangle 3"/>
          <p:cNvSpPr>
            <a:spLocks noChangeArrowheads="1"/>
          </p:cNvSpPr>
          <p:nvPr/>
        </p:nvSpPr>
        <p:spPr bwMode="auto">
          <a:xfrm>
            <a:off x="6667500" y="254000"/>
            <a:ext cx="579438" cy="660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93252" name="Rectangle 4"/>
          <p:cNvSpPr>
            <a:spLocks noChangeArrowheads="1"/>
          </p:cNvSpPr>
          <p:nvPr/>
        </p:nvSpPr>
        <p:spPr bwMode="auto">
          <a:xfrm>
            <a:off x="4572000" y="1066800"/>
            <a:ext cx="1435100" cy="660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93253" name="Rectangle 5"/>
          <p:cNvSpPr>
            <a:spLocks noChangeArrowheads="1"/>
          </p:cNvSpPr>
          <p:nvPr/>
        </p:nvSpPr>
        <p:spPr bwMode="auto">
          <a:xfrm>
            <a:off x="4343400" y="1549400"/>
            <a:ext cx="393700" cy="660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93254" name="Rectangle 6"/>
          <p:cNvSpPr>
            <a:spLocks noChangeArrowheads="1"/>
          </p:cNvSpPr>
          <p:nvPr/>
        </p:nvSpPr>
        <p:spPr bwMode="auto">
          <a:xfrm>
            <a:off x="3124200" y="1066800"/>
            <a:ext cx="431800" cy="2524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93255" name="Rectangle 7"/>
          <p:cNvSpPr>
            <a:spLocks noChangeArrowheads="1"/>
          </p:cNvSpPr>
          <p:nvPr/>
        </p:nvSpPr>
        <p:spPr bwMode="auto">
          <a:xfrm>
            <a:off x="3327400" y="1319213"/>
            <a:ext cx="431800" cy="2809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93256" name="Rectangle 8"/>
          <p:cNvSpPr>
            <a:spLocks noChangeArrowheads="1"/>
          </p:cNvSpPr>
          <p:nvPr/>
        </p:nvSpPr>
        <p:spPr bwMode="auto">
          <a:xfrm>
            <a:off x="304800" y="381000"/>
            <a:ext cx="3048000" cy="1066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93257" name="Rectangle 9"/>
          <p:cNvSpPr>
            <a:spLocks noChangeArrowheads="1"/>
          </p:cNvSpPr>
          <p:nvPr/>
        </p:nvSpPr>
        <p:spPr bwMode="auto">
          <a:xfrm>
            <a:off x="1295400" y="4572000"/>
            <a:ext cx="20574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93258" name="Rectangle 10"/>
          <p:cNvSpPr>
            <a:spLocks noChangeArrowheads="1"/>
          </p:cNvSpPr>
          <p:nvPr/>
        </p:nvSpPr>
        <p:spPr bwMode="auto">
          <a:xfrm>
            <a:off x="381000" y="4038600"/>
            <a:ext cx="1828800" cy="685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93259" name="Rectangle 11"/>
          <p:cNvSpPr>
            <a:spLocks noChangeArrowheads="1"/>
          </p:cNvSpPr>
          <p:nvPr/>
        </p:nvSpPr>
        <p:spPr bwMode="auto">
          <a:xfrm>
            <a:off x="3352800" y="5105400"/>
            <a:ext cx="12192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93260" name="Rectangle 12"/>
          <p:cNvSpPr>
            <a:spLocks noChangeArrowheads="1"/>
          </p:cNvSpPr>
          <p:nvPr/>
        </p:nvSpPr>
        <p:spPr bwMode="auto">
          <a:xfrm>
            <a:off x="3962400" y="5334000"/>
            <a:ext cx="12192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93261" name="Rectangle 13"/>
          <p:cNvSpPr>
            <a:spLocks noChangeArrowheads="1"/>
          </p:cNvSpPr>
          <p:nvPr/>
        </p:nvSpPr>
        <p:spPr bwMode="auto">
          <a:xfrm>
            <a:off x="4648200" y="5562600"/>
            <a:ext cx="6858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93262" name="Rectangle 14"/>
          <p:cNvSpPr>
            <a:spLocks noChangeArrowheads="1"/>
          </p:cNvSpPr>
          <p:nvPr/>
        </p:nvSpPr>
        <p:spPr bwMode="auto">
          <a:xfrm>
            <a:off x="914400" y="3886200"/>
            <a:ext cx="3810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93263" name="Rectangle 15"/>
          <p:cNvSpPr>
            <a:spLocks noChangeArrowheads="1"/>
          </p:cNvSpPr>
          <p:nvPr/>
        </p:nvSpPr>
        <p:spPr bwMode="auto">
          <a:xfrm>
            <a:off x="3886200" y="4876800"/>
            <a:ext cx="3810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93264" name="Rectangle 16"/>
          <p:cNvSpPr>
            <a:spLocks noChangeArrowheads="1"/>
          </p:cNvSpPr>
          <p:nvPr/>
        </p:nvSpPr>
        <p:spPr bwMode="auto">
          <a:xfrm>
            <a:off x="5029200" y="5638800"/>
            <a:ext cx="3810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93265" name="Rectangle 17"/>
          <p:cNvSpPr>
            <a:spLocks noChangeArrowheads="1"/>
          </p:cNvSpPr>
          <p:nvPr/>
        </p:nvSpPr>
        <p:spPr bwMode="auto">
          <a:xfrm>
            <a:off x="1752600" y="3962400"/>
            <a:ext cx="3810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93266" name="Rectangle 18"/>
          <p:cNvSpPr>
            <a:spLocks noChangeArrowheads="1"/>
          </p:cNvSpPr>
          <p:nvPr/>
        </p:nvSpPr>
        <p:spPr bwMode="auto">
          <a:xfrm>
            <a:off x="2438400" y="1155700"/>
            <a:ext cx="3810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93267" name="Rectangle 19"/>
          <p:cNvSpPr>
            <a:spLocks noChangeArrowheads="1"/>
          </p:cNvSpPr>
          <p:nvPr/>
        </p:nvSpPr>
        <p:spPr bwMode="auto">
          <a:xfrm>
            <a:off x="1828800" y="1143000"/>
            <a:ext cx="3810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pic>
        <p:nvPicPr>
          <p:cNvPr id="170003" name="Picture 3" descr="new LDEO logo_art.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pic>
        <p:nvPicPr>
          <p:cNvPr id="693270" name="Picture 22"/>
          <p:cNvPicPr>
            <a:picLocks noChangeAspect="1" noChangeArrowheads="1"/>
          </p:cNvPicPr>
          <p:nvPr/>
        </p:nvPicPr>
        <p:blipFill>
          <a:blip r:embed="rId5">
            <a:extLst>
              <a:ext uri="{28A0092B-C50C-407E-A947-70E740481C1C}">
                <a14:useLocalDpi xmlns:a14="http://schemas.microsoft.com/office/drawing/2010/main" val="0"/>
              </a:ext>
            </a:extLst>
          </a:blip>
          <a:srcRect l="6102" t="3496" r="4471"/>
          <a:stretch>
            <a:fillRect/>
          </a:stretch>
        </p:blipFill>
        <p:spPr bwMode="auto">
          <a:xfrm>
            <a:off x="7383462" y="182420"/>
            <a:ext cx="1518389" cy="6112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0006" name="Text Box 23"/>
          <p:cNvSpPr txBox="1">
            <a:spLocks noChangeArrowheads="1"/>
          </p:cNvSpPr>
          <p:nvPr/>
        </p:nvSpPr>
        <p:spPr bwMode="auto">
          <a:xfrm>
            <a:off x="177800" y="6273800"/>
            <a:ext cx="6223000"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Lost City hydrothermal vents, Mid-Atlantic Ridge </a:t>
            </a:r>
          </a:p>
          <a:p>
            <a:r>
              <a:rPr lang="en-US" sz="1400"/>
              <a:t>Kelley et al., Nature 2001, Science 2005; Fr</a:t>
            </a:r>
            <a:r>
              <a:rPr lang="en-US" altLang="ja-JP" sz="1400"/>
              <a:t>üh-Green et al., Science 2003</a:t>
            </a:r>
            <a:endParaRPr lang="en-US" sz="1400"/>
          </a:p>
        </p:txBody>
      </p:sp>
      <p:sp>
        <p:nvSpPr>
          <p:cNvPr id="693272" name="Rectangle 24"/>
          <p:cNvSpPr>
            <a:spLocks noChangeArrowheads="1"/>
          </p:cNvSpPr>
          <p:nvPr/>
        </p:nvSpPr>
        <p:spPr bwMode="auto">
          <a:xfrm>
            <a:off x="3413125" y="252413"/>
            <a:ext cx="3819525" cy="1066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1" hangingPunct="1">
              <a:defRPr/>
            </a:pPr>
            <a:r>
              <a:rPr lang="en-US" sz="3200">
                <a:solidFill>
                  <a:srgbClr val="C53333"/>
                </a:solidFill>
                <a:latin typeface="Calibri" charset="0"/>
              </a:rPr>
              <a:t>geologic CO2 </a:t>
            </a:r>
            <a:r>
              <a:rPr lang="en-US" sz="3200" b="1">
                <a:solidFill>
                  <a:srgbClr val="C53333"/>
                </a:solidFill>
                <a:latin typeface="Calibri" charset="0"/>
              </a:rPr>
              <a:t>capture</a:t>
            </a:r>
            <a:r>
              <a:rPr lang="en-US" sz="3200">
                <a:solidFill>
                  <a:srgbClr val="C53333"/>
                </a:solidFill>
                <a:latin typeface="Calibri" charset="0"/>
              </a:rPr>
              <a:t> </a:t>
            </a:r>
          </a:p>
          <a:p>
            <a:pPr algn="r" eaLnBrk="1" hangingPunct="1">
              <a:defRPr/>
            </a:pPr>
            <a:r>
              <a:rPr lang="en-US" sz="3200">
                <a:solidFill>
                  <a:srgbClr val="C53333"/>
                </a:solidFill>
                <a:latin typeface="Calibri" charset="0"/>
              </a:rPr>
              <a:t>&amp; storage</a:t>
            </a:r>
          </a:p>
        </p:txBody>
      </p:sp>
      <p:sp>
        <p:nvSpPr>
          <p:cNvPr id="693273" name="Rectangle 25"/>
          <p:cNvSpPr>
            <a:spLocks noChangeArrowheads="1"/>
          </p:cNvSpPr>
          <p:nvPr/>
        </p:nvSpPr>
        <p:spPr bwMode="auto">
          <a:xfrm>
            <a:off x="3200400" y="4800600"/>
            <a:ext cx="3810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93274" name="Rectangle 26"/>
          <p:cNvSpPr>
            <a:spLocks noChangeArrowheads="1"/>
          </p:cNvSpPr>
          <p:nvPr/>
        </p:nvSpPr>
        <p:spPr bwMode="auto">
          <a:xfrm>
            <a:off x="2794000" y="4521200"/>
            <a:ext cx="3810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93275" name="Rectangle 27"/>
          <p:cNvSpPr>
            <a:spLocks noChangeArrowheads="1"/>
          </p:cNvSpPr>
          <p:nvPr/>
        </p:nvSpPr>
        <p:spPr bwMode="auto">
          <a:xfrm>
            <a:off x="4572000" y="1752600"/>
            <a:ext cx="14478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93276" name="Rectangle 28"/>
          <p:cNvSpPr>
            <a:spLocks noChangeArrowheads="1"/>
          </p:cNvSpPr>
          <p:nvPr/>
        </p:nvSpPr>
        <p:spPr bwMode="auto">
          <a:xfrm>
            <a:off x="5029200" y="2209800"/>
            <a:ext cx="15240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93277" name="Rectangle 29"/>
          <p:cNvSpPr>
            <a:spLocks noChangeArrowheads="1"/>
          </p:cNvSpPr>
          <p:nvPr/>
        </p:nvSpPr>
        <p:spPr bwMode="auto">
          <a:xfrm>
            <a:off x="4572000" y="2209800"/>
            <a:ext cx="4572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93278" name="Rectangle 30"/>
          <p:cNvSpPr>
            <a:spLocks noChangeArrowheads="1"/>
          </p:cNvSpPr>
          <p:nvPr/>
        </p:nvSpPr>
        <p:spPr bwMode="auto">
          <a:xfrm>
            <a:off x="1066800" y="4038600"/>
            <a:ext cx="3810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93279" name="Rectangle 31"/>
          <p:cNvSpPr>
            <a:spLocks noChangeArrowheads="1"/>
          </p:cNvSpPr>
          <p:nvPr/>
        </p:nvSpPr>
        <p:spPr bwMode="auto">
          <a:xfrm>
            <a:off x="5105400" y="2476500"/>
            <a:ext cx="4572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28001285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69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301750"/>
            <a:ext cx="5791200" cy="4949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2034" name="Line 3"/>
          <p:cNvSpPr>
            <a:spLocks noChangeShapeType="1"/>
          </p:cNvSpPr>
          <p:nvPr/>
        </p:nvSpPr>
        <p:spPr bwMode="auto">
          <a:xfrm>
            <a:off x="4483100" y="2895600"/>
            <a:ext cx="990600" cy="158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2035" name="Text Box 4"/>
          <p:cNvSpPr txBox="1">
            <a:spLocks noChangeArrowheads="1"/>
          </p:cNvSpPr>
          <p:nvPr/>
        </p:nvSpPr>
        <p:spPr bwMode="auto">
          <a:xfrm>
            <a:off x="4343400" y="1828800"/>
            <a:ext cx="1219200" cy="831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solidFill>
                  <a:srgbClr val="FF0000"/>
                </a:solidFill>
              </a:rPr>
              <a:t>already hot</a:t>
            </a:r>
          </a:p>
        </p:txBody>
      </p:sp>
      <p:sp>
        <p:nvSpPr>
          <p:cNvPr id="172036" name="Line 5"/>
          <p:cNvSpPr>
            <a:spLocks noChangeShapeType="1"/>
          </p:cNvSpPr>
          <p:nvPr/>
        </p:nvSpPr>
        <p:spPr bwMode="auto">
          <a:xfrm>
            <a:off x="6311900" y="4102100"/>
            <a:ext cx="990600" cy="158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2037" name="Line 6"/>
          <p:cNvSpPr>
            <a:spLocks noChangeShapeType="1"/>
          </p:cNvSpPr>
          <p:nvPr/>
        </p:nvSpPr>
        <p:spPr bwMode="auto">
          <a:xfrm>
            <a:off x="6197600" y="3708400"/>
            <a:ext cx="1143000" cy="158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72038" name="Picture 3" descr="new LDEO logo_art.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172040" name="Text Box 4"/>
          <p:cNvSpPr txBox="1">
            <a:spLocks noChangeArrowheads="1"/>
          </p:cNvSpPr>
          <p:nvPr/>
        </p:nvSpPr>
        <p:spPr bwMode="auto">
          <a:xfrm>
            <a:off x="152400" y="152400"/>
            <a:ext cx="5257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200" i="1">
                <a:solidFill>
                  <a:srgbClr val="C53333"/>
                </a:solidFill>
                <a:latin typeface="Calibri" charset="0"/>
              </a:rPr>
              <a:t>in situ</a:t>
            </a:r>
            <a:r>
              <a:rPr lang="en-US" sz="3200">
                <a:solidFill>
                  <a:srgbClr val="C53333"/>
                </a:solidFill>
                <a:latin typeface="Calibri" charset="0"/>
              </a:rPr>
              <a:t> mineral carbonation</a:t>
            </a:r>
          </a:p>
          <a:p>
            <a:pPr algn="ctr" eaLnBrk="1" hangingPunct="1"/>
            <a:r>
              <a:rPr lang="en-US" sz="3200">
                <a:solidFill>
                  <a:srgbClr val="C53333"/>
                </a:solidFill>
                <a:latin typeface="Calibri" charset="0"/>
              </a:rPr>
              <a:t>in high temperature formation</a:t>
            </a:r>
          </a:p>
        </p:txBody>
      </p:sp>
      <p:sp>
        <p:nvSpPr>
          <p:cNvPr id="172041" name="Rectangle 10"/>
          <p:cNvSpPr>
            <a:spLocks noChangeArrowheads="1"/>
          </p:cNvSpPr>
          <p:nvPr/>
        </p:nvSpPr>
        <p:spPr bwMode="auto">
          <a:xfrm>
            <a:off x="6096000" y="3429000"/>
            <a:ext cx="1371600" cy="2819400"/>
          </a:xfrm>
          <a:prstGeom prst="rect">
            <a:avLst/>
          </a:prstGeom>
          <a:noFill/>
          <a:ln w="63500">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72042" name="Text Box 11"/>
          <p:cNvSpPr txBox="1">
            <a:spLocks noChangeArrowheads="1"/>
          </p:cNvSpPr>
          <p:nvPr/>
        </p:nvSpPr>
        <p:spPr bwMode="auto">
          <a:xfrm>
            <a:off x="5715000" y="1089025"/>
            <a:ext cx="2451100" cy="2111375"/>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200">
                <a:solidFill>
                  <a:srgbClr val="FF0000"/>
                </a:solidFill>
              </a:rPr>
              <a:t>free CO2 capture</a:t>
            </a:r>
          </a:p>
          <a:p>
            <a:pPr algn="ctr"/>
            <a:r>
              <a:rPr lang="en-US" sz="2200">
                <a:solidFill>
                  <a:srgbClr val="FF0000"/>
                </a:solidFill>
              </a:rPr>
              <a:t>no transport</a:t>
            </a:r>
          </a:p>
          <a:p>
            <a:pPr algn="ctr"/>
            <a:r>
              <a:rPr lang="en-US" sz="2200">
                <a:solidFill>
                  <a:srgbClr val="FF0000"/>
                </a:solidFill>
              </a:rPr>
              <a:t>self-cracking</a:t>
            </a:r>
          </a:p>
          <a:p>
            <a:pPr algn="ctr"/>
            <a:r>
              <a:rPr lang="en-US" sz="2200">
                <a:solidFill>
                  <a:srgbClr val="0000FF"/>
                </a:solidFill>
              </a:rPr>
              <a:t>relatively slow</a:t>
            </a:r>
          </a:p>
          <a:p>
            <a:pPr algn="ctr"/>
            <a:r>
              <a:rPr lang="en-US" sz="2200">
                <a:solidFill>
                  <a:srgbClr val="0000FF"/>
                </a:solidFill>
              </a:rPr>
              <a:t>helps to have heat source</a:t>
            </a:r>
            <a:endParaRPr lang="en-US" sz="2200">
              <a:solidFill>
                <a:srgbClr val="FF0000"/>
              </a:solidFill>
            </a:endParaRPr>
          </a:p>
        </p:txBody>
      </p:sp>
      <p:sp>
        <p:nvSpPr>
          <p:cNvPr id="172043" name="Text Box 9"/>
          <p:cNvSpPr txBox="1">
            <a:spLocks noChangeArrowheads="1"/>
          </p:cNvSpPr>
          <p:nvPr/>
        </p:nvSpPr>
        <p:spPr bwMode="auto">
          <a:xfrm>
            <a:off x="0" y="6583363"/>
            <a:ext cx="5105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a:latin typeface="Times New Roman" charset="0"/>
              </a:rPr>
              <a:t>Kelemen &amp; Matter, Proceedings of the National Academy of Sciences, 2008</a:t>
            </a:r>
          </a:p>
        </p:txBody>
      </p:sp>
    </p:spTree>
    <p:extLst>
      <p:ext uri="{BB962C8B-B14F-4D97-AF65-F5344CB8AC3E}">
        <p14:creationId xmlns:p14="http://schemas.microsoft.com/office/powerpoint/2010/main" val="15050822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701442" name="Picture 2"/>
          <p:cNvPicPr>
            <a:picLocks noChangeAspect="1" noChangeArrowheads="1"/>
          </p:cNvPicPr>
          <p:nvPr/>
        </p:nvPicPr>
        <p:blipFill>
          <a:blip r:embed="rId3">
            <a:extLst>
              <a:ext uri="{28A0092B-C50C-407E-A947-70E740481C1C}">
                <a14:useLocalDpi xmlns:a14="http://schemas.microsoft.com/office/drawing/2010/main" val="0"/>
              </a:ext>
            </a:extLst>
          </a:blip>
          <a:srcRect t="8524"/>
          <a:stretch>
            <a:fillRect/>
          </a:stretch>
        </p:blipFill>
        <p:spPr bwMode="auto">
          <a:xfrm>
            <a:off x="228600" y="4572000"/>
            <a:ext cx="2730500" cy="2095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014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4648200" cy="43068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78179" name="Picture 4" descr="Ch_06_Figure_38"/>
          <p:cNvPicPr>
            <a:picLocks noChangeAspect="1" noChangeArrowheads="1"/>
          </p:cNvPicPr>
          <p:nvPr/>
        </p:nvPicPr>
        <p:blipFill>
          <a:blip r:embed="rId5">
            <a:extLst>
              <a:ext uri="{28A0092B-C50C-407E-A947-70E740481C1C}">
                <a14:useLocalDpi xmlns:a14="http://schemas.microsoft.com/office/drawing/2010/main" val="0"/>
              </a:ext>
            </a:extLst>
          </a:blip>
          <a:srcRect b="5972"/>
          <a:stretch>
            <a:fillRect/>
          </a:stretch>
        </p:blipFill>
        <p:spPr bwMode="auto">
          <a:xfrm>
            <a:off x="5662613" y="152400"/>
            <a:ext cx="3252787" cy="609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8180" name="Picture 3" descr="new LDEO logo_art.ep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25795444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extBox 1"/>
          <p:cNvSpPr txBox="1"/>
          <p:nvPr/>
        </p:nvSpPr>
        <p:spPr>
          <a:xfrm>
            <a:off x="1164981" y="2362200"/>
            <a:ext cx="7007046" cy="1077218"/>
          </a:xfrm>
          <a:prstGeom prst="rect">
            <a:avLst/>
          </a:prstGeom>
          <a:noFill/>
        </p:spPr>
        <p:txBody>
          <a:bodyPr wrap="none" rtlCol="0">
            <a:spAutoFit/>
          </a:bodyPr>
          <a:lstStyle/>
          <a:p>
            <a:pPr algn="ctr"/>
            <a:r>
              <a:rPr lang="en-US" sz="3200" b="1" dirty="0" smtClean="0">
                <a:solidFill>
                  <a:srgbClr val="FFFF00"/>
                </a:solidFill>
              </a:rPr>
              <a:t>warning: the speaker is about to </a:t>
            </a:r>
          </a:p>
          <a:p>
            <a:pPr algn="ctr"/>
            <a:r>
              <a:rPr lang="en-US" sz="3200" b="1" dirty="0" smtClean="0">
                <a:solidFill>
                  <a:srgbClr val="FFFF00"/>
                </a:solidFill>
              </a:rPr>
              <a:t>embark on an entirely different talk</a:t>
            </a:r>
            <a:endParaRPr lang="en-US" sz="3200" b="1" dirty="0">
              <a:solidFill>
                <a:srgbClr val="FFFF00"/>
              </a:solidFill>
            </a:endParaRPr>
          </a:p>
        </p:txBody>
      </p:sp>
      <p:pic>
        <p:nvPicPr>
          <p:cNvPr id="3" name="Picture 3" descr="new LDEO logo_art.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11253760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16" name="Group 15"/>
          <p:cNvGrpSpPr/>
          <p:nvPr/>
        </p:nvGrpSpPr>
        <p:grpSpPr>
          <a:xfrm>
            <a:off x="4425568" y="871819"/>
            <a:ext cx="3997472" cy="4944534"/>
            <a:chOff x="1422400" y="880533"/>
            <a:chExt cx="3997472" cy="4944534"/>
          </a:xfrm>
        </p:grpSpPr>
        <p:sp>
          <p:nvSpPr>
            <p:cNvPr id="2" name="Oval 1"/>
            <p:cNvSpPr/>
            <p:nvPr/>
          </p:nvSpPr>
          <p:spPr>
            <a:xfrm>
              <a:off x="1422400" y="880533"/>
              <a:ext cx="3115733" cy="494453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1717456" y="1185333"/>
              <a:ext cx="2752942" cy="43688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1995583" y="1524002"/>
              <a:ext cx="2390150" cy="3793066"/>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2237289" y="1761068"/>
              <a:ext cx="2080712" cy="330200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536754" y="2032002"/>
              <a:ext cx="1696582" cy="269240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841320" y="2319868"/>
              <a:ext cx="1324284" cy="210158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200400" y="2523066"/>
              <a:ext cx="965204" cy="1729049"/>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445533" y="2709333"/>
              <a:ext cx="719433" cy="128878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3625953" y="2877740"/>
              <a:ext cx="511475" cy="91624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Notched Right Arrow 10"/>
            <p:cNvSpPr/>
            <p:nvPr/>
          </p:nvSpPr>
          <p:spPr>
            <a:xfrm rot="20350164" flipH="1">
              <a:off x="3836158" y="2764864"/>
              <a:ext cx="1583714" cy="337052"/>
            </a:xfrm>
            <a:prstGeom prst="notchedRightArrow">
              <a:avLst>
                <a:gd name="adj1" fmla="val 50000"/>
                <a:gd name="adj2" fmla="val 130448"/>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Notched Right Arrow 12"/>
            <p:cNvSpPr/>
            <p:nvPr/>
          </p:nvSpPr>
          <p:spPr>
            <a:xfrm rot="1076197" flipH="1">
              <a:off x="3593876" y="3829586"/>
              <a:ext cx="1583714" cy="337052"/>
            </a:xfrm>
            <a:prstGeom prst="notchedRightArrow">
              <a:avLst>
                <a:gd name="adj1" fmla="val 50000"/>
                <a:gd name="adj2" fmla="val 130448"/>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Notched Right Arrow 13"/>
            <p:cNvSpPr/>
            <p:nvPr/>
          </p:nvSpPr>
          <p:spPr>
            <a:xfrm rot="1076197" flipH="1">
              <a:off x="2408543" y="4029660"/>
              <a:ext cx="1583714" cy="337052"/>
            </a:xfrm>
            <a:prstGeom prst="notchedRightArrow">
              <a:avLst>
                <a:gd name="adj1" fmla="val 50000"/>
                <a:gd name="adj2" fmla="val 130448"/>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Notched Right Arrow 14"/>
            <p:cNvSpPr/>
            <p:nvPr/>
          </p:nvSpPr>
          <p:spPr>
            <a:xfrm rot="21005256" flipH="1">
              <a:off x="3746276" y="2136608"/>
              <a:ext cx="1583714" cy="337052"/>
            </a:xfrm>
            <a:prstGeom prst="notchedRightArrow">
              <a:avLst>
                <a:gd name="adj1" fmla="val 50000"/>
                <a:gd name="adj2" fmla="val 130448"/>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682060" y="942213"/>
            <a:ext cx="3881516" cy="5262980"/>
          </a:xfrm>
          <a:prstGeom prst="rect">
            <a:avLst/>
          </a:prstGeom>
          <a:noFill/>
        </p:spPr>
        <p:txBody>
          <a:bodyPr wrap="none" rtlCol="0">
            <a:spAutoFit/>
          </a:bodyPr>
          <a:lstStyle/>
          <a:p>
            <a:r>
              <a:rPr lang="en-US" sz="2800" b="1" dirty="0" smtClean="0">
                <a:latin typeface="Helvetica"/>
                <a:cs typeface="Helvetica"/>
              </a:rPr>
              <a:t>paper in progress?</a:t>
            </a:r>
          </a:p>
          <a:p>
            <a:endParaRPr lang="en-US" sz="2800" b="1" dirty="0">
              <a:latin typeface="Helvetica"/>
              <a:cs typeface="Helvetica"/>
            </a:endParaRPr>
          </a:p>
          <a:p>
            <a:r>
              <a:rPr lang="en-US" sz="2800" b="1" dirty="0" smtClean="0">
                <a:latin typeface="Helvetica"/>
                <a:cs typeface="Helvetica"/>
              </a:rPr>
              <a:t>proposal?</a:t>
            </a:r>
          </a:p>
          <a:p>
            <a:endParaRPr lang="en-US" sz="2800" b="1" dirty="0">
              <a:latin typeface="Helvetica"/>
              <a:cs typeface="Helvetica"/>
            </a:endParaRPr>
          </a:p>
          <a:p>
            <a:r>
              <a:rPr lang="en-US" sz="2800" b="1" dirty="0" smtClean="0">
                <a:latin typeface="Helvetica"/>
                <a:cs typeface="Helvetica"/>
              </a:rPr>
              <a:t>dartboard!</a:t>
            </a:r>
          </a:p>
          <a:p>
            <a:endParaRPr lang="en-US" sz="2800" b="1" dirty="0">
              <a:latin typeface="Helvetica"/>
              <a:cs typeface="Helvetica"/>
            </a:endParaRPr>
          </a:p>
          <a:p>
            <a:r>
              <a:rPr lang="en-US" sz="2800" b="1" dirty="0" smtClean="0">
                <a:latin typeface="Helvetica"/>
                <a:cs typeface="Helvetica"/>
              </a:rPr>
              <a:t>	educate me?</a:t>
            </a:r>
          </a:p>
          <a:p>
            <a:endParaRPr lang="en-US" sz="2800" b="1" dirty="0" smtClean="0">
              <a:latin typeface="Helvetica"/>
              <a:cs typeface="Helvetica"/>
            </a:endParaRPr>
          </a:p>
          <a:p>
            <a:r>
              <a:rPr lang="en-US" sz="2800" b="1" dirty="0">
                <a:latin typeface="Helvetica"/>
                <a:cs typeface="Helvetica"/>
              </a:rPr>
              <a:t>	</a:t>
            </a:r>
            <a:r>
              <a:rPr lang="en-US" sz="2800" b="1" dirty="0" smtClean="0">
                <a:latin typeface="Helvetica"/>
                <a:cs typeface="Helvetica"/>
              </a:rPr>
              <a:t>resolve to </a:t>
            </a:r>
          </a:p>
          <a:p>
            <a:r>
              <a:rPr lang="en-US" sz="2800" b="1" dirty="0">
                <a:latin typeface="Helvetica"/>
                <a:cs typeface="Helvetica"/>
              </a:rPr>
              <a:t>	</a:t>
            </a:r>
            <a:r>
              <a:rPr lang="en-US" sz="2800" b="1" dirty="0" smtClean="0">
                <a:latin typeface="Helvetica"/>
                <a:cs typeface="Helvetica"/>
              </a:rPr>
              <a:t>	set me straight?</a:t>
            </a:r>
          </a:p>
          <a:p>
            <a:endParaRPr lang="en-US" sz="2800" b="1" dirty="0" smtClean="0">
              <a:latin typeface="Helvetica"/>
              <a:cs typeface="Helvetica"/>
            </a:endParaRPr>
          </a:p>
          <a:p>
            <a:r>
              <a:rPr lang="en-US" sz="2800" b="1" dirty="0">
                <a:latin typeface="Helvetica"/>
                <a:cs typeface="Helvetica"/>
              </a:rPr>
              <a:t>	</a:t>
            </a:r>
            <a:r>
              <a:rPr lang="en-US" sz="2800" b="1" dirty="0" smtClean="0">
                <a:latin typeface="Helvetica"/>
                <a:cs typeface="Helvetica"/>
              </a:rPr>
              <a:t>…</a:t>
            </a:r>
            <a:endParaRPr lang="en-US" sz="2800" b="1" dirty="0">
              <a:latin typeface="Helvetica"/>
              <a:cs typeface="Helvetica"/>
            </a:endParaRPr>
          </a:p>
        </p:txBody>
      </p:sp>
      <p:pic>
        <p:nvPicPr>
          <p:cNvPr id="17" name="Picture 3" descr="new LDEO logo_art.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10482912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24" name="Group 23"/>
          <p:cNvGrpSpPr/>
          <p:nvPr/>
        </p:nvGrpSpPr>
        <p:grpSpPr>
          <a:xfrm>
            <a:off x="176213" y="544512"/>
            <a:ext cx="8775700" cy="3265488"/>
            <a:chOff x="176213" y="650073"/>
            <a:chExt cx="8775700" cy="3265488"/>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rcRect l="2917" r="1111"/>
            <a:stretch>
              <a:fillRect/>
            </a:stretch>
          </p:blipFill>
          <p:spPr bwMode="auto">
            <a:xfrm>
              <a:off x="176213" y="650073"/>
              <a:ext cx="8775700" cy="3265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Freeform 8"/>
            <p:cNvSpPr>
              <a:spLocks/>
            </p:cNvSpPr>
            <p:nvPr/>
          </p:nvSpPr>
          <p:spPr bwMode="auto">
            <a:xfrm>
              <a:off x="658813" y="2019755"/>
              <a:ext cx="4635500" cy="1104824"/>
            </a:xfrm>
            <a:custGeom>
              <a:avLst/>
              <a:gdLst>
                <a:gd name="T0" fmla="*/ 0 w 4635500"/>
                <a:gd name="T1" fmla="*/ 546100 h 1104900"/>
                <a:gd name="T2" fmla="*/ 495300 w 4635500"/>
                <a:gd name="T3" fmla="*/ 469900 h 1104900"/>
                <a:gd name="T4" fmla="*/ 1104900 w 4635500"/>
                <a:gd name="T5" fmla="*/ 393700 h 1104900"/>
                <a:gd name="T6" fmla="*/ 1790700 w 4635500"/>
                <a:gd name="T7" fmla="*/ 292100 h 1104900"/>
                <a:gd name="T8" fmla="*/ 2298700 w 4635500"/>
                <a:gd name="T9" fmla="*/ 254000 h 1104900"/>
                <a:gd name="T10" fmla="*/ 2590800 w 4635500"/>
                <a:gd name="T11" fmla="*/ 190500 h 1104900"/>
                <a:gd name="T12" fmla="*/ 2794000 w 4635500"/>
                <a:gd name="T13" fmla="*/ 165100 h 1104900"/>
                <a:gd name="T14" fmla="*/ 3048000 w 4635500"/>
                <a:gd name="T15" fmla="*/ 88900 h 1104900"/>
                <a:gd name="T16" fmla="*/ 3263900 w 4635500"/>
                <a:gd name="T17" fmla="*/ 50800 h 1104900"/>
                <a:gd name="T18" fmla="*/ 3467100 w 4635500"/>
                <a:gd name="T19" fmla="*/ 50800 h 1104900"/>
                <a:gd name="T20" fmla="*/ 3733800 w 4635500"/>
                <a:gd name="T21" fmla="*/ 38100 h 1104900"/>
                <a:gd name="T22" fmla="*/ 3987800 w 4635500"/>
                <a:gd name="T23" fmla="*/ 38100 h 1104900"/>
                <a:gd name="T24" fmla="*/ 4229100 w 4635500"/>
                <a:gd name="T25" fmla="*/ 25400 h 1104900"/>
                <a:gd name="T26" fmla="*/ 4419600 w 4635500"/>
                <a:gd name="T27" fmla="*/ 0 h 1104900"/>
                <a:gd name="T28" fmla="*/ 4635500 w 4635500"/>
                <a:gd name="T29" fmla="*/ 0 h 1104900"/>
                <a:gd name="T30" fmla="*/ 4394200 w 4635500"/>
                <a:gd name="T31" fmla="*/ 63500 h 1104900"/>
                <a:gd name="T32" fmla="*/ 4140200 w 4635500"/>
                <a:gd name="T33" fmla="*/ 76200 h 1104900"/>
                <a:gd name="T34" fmla="*/ 3797300 w 4635500"/>
                <a:gd name="T35" fmla="*/ 76200 h 1104900"/>
                <a:gd name="T36" fmla="*/ 3479800 w 4635500"/>
                <a:gd name="T37" fmla="*/ 114300 h 1104900"/>
                <a:gd name="T38" fmla="*/ 3213100 w 4635500"/>
                <a:gd name="T39" fmla="*/ 139700 h 1104900"/>
                <a:gd name="T40" fmla="*/ 2768600 w 4635500"/>
                <a:gd name="T41" fmla="*/ 317500 h 1104900"/>
                <a:gd name="T42" fmla="*/ 2425700 w 4635500"/>
                <a:gd name="T43" fmla="*/ 469900 h 1104900"/>
                <a:gd name="T44" fmla="*/ 2209800 w 4635500"/>
                <a:gd name="T45" fmla="*/ 558800 h 1104900"/>
                <a:gd name="T46" fmla="*/ 596900 w 4635500"/>
                <a:gd name="T47" fmla="*/ 1003300 h 1104900"/>
                <a:gd name="T48" fmla="*/ 381000 w 4635500"/>
                <a:gd name="T49" fmla="*/ 1104900 h 1104900"/>
                <a:gd name="T50" fmla="*/ 482600 w 4635500"/>
                <a:gd name="T51" fmla="*/ 838200 h 1104900"/>
                <a:gd name="T52" fmla="*/ 292100 w 4635500"/>
                <a:gd name="T53" fmla="*/ 850900 h 1104900"/>
                <a:gd name="T54" fmla="*/ 330200 w 4635500"/>
                <a:gd name="T55" fmla="*/ 647700 h 1104900"/>
                <a:gd name="T56" fmla="*/ 0 w 4635500"/>
                <a:gd name="T57" fmla="*/ 546100 h 11049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635500" h="1104900">
                  <a:moveTo>
                    <a:pt x="0" y="546100"/>
                  </a:moveTo>
                  <a:lnTo>
                    <a:pt x="495300" y="469900"/>
                  </a:lnTo>
                  <a:lnTo>
                    <a:pt x="1104900" y="393700"/>
                  </a:lnTo>
                  <a:lnTo>
                    <a:pt x="1790700" y="292100"/>
                  </a:lnTo>
                  <a:lnTo>
                    <a:pt x="2298700" y="254000"/>
                  </a:lnTo>
                  <a:lnTo>
                    <a:pt x="2590800" y="190500"/>
                  </a:lnTo>
                  <a:lnTo>
                    <a:pt x="2794000" y="165100"/>
                  </a:lnTo>
                  <a:lnTo>
                    <a:pt x="3048000" y="88900"/>
                  </a:lnTo>
                  <a:lnTo>
                    <a:pt x="3263900" y="50800"/>
                  </a:lnTo>
                  <a:lnTo>
                    <a:pt x="3467100" y="50800"/>
                  </a:lnTo>
                  <a:lnTo>
                    <a:pt x="3733800" y="38100"/>
                  </a:lnTo>
                  <a:lnTo>
                    <a:pt x="3987800" y="38100"/>
                  </a:lnTo>
                  <a:lnTo>
                    <a:pt x="4229100" y="25400"/>
                  </a:lnTo>
                  <a:lnTo>
                    <a:pt x="4419600" y="0"/>
                  </a:lnTo>
                  <a:lnTo>
                    <a:pt x="4635500" y="0"/>
                  </a:lnTo>
                  <a:lnTo>
                    <a:pt x="4394200" y="63500"/>
                  </a:lnTo>
                  <a:lnTo>
                    <a:pt x="4140200" y="76200"/>
                  </a:lnTo>
                  <a:lnTo>
                    <a:pt x="3797300" y="76200"/>
                  </a:lnTo>
                  <a:lnTo>
                    <a:pt x="3479800" y="114300"/>
                  </a:lnTo>
                  <a:lnTo>
                    <a:pt x="3213100" y="139700"/>
                  </a:lnTo>
                  <a:lnTo>
                    <a:pt x="2768600" y="317500"/>
                  </a:lnTo>
                  <a:lnTo>
                    <a:pt x="2425700" y="469900"/>
                  </a:lnTo>
                  <a:lnTo>
                    <a:pt x="2209800" y="558800"/>
                  </a:lnTo>
                  <a:lnTo>
                    <a:pt x="596900" y="1003300"/>
                  </a:lnTo>
                  <a:lnTo>
                    <a:pt x="381000" y="1104900"/>
                  </a:lnTo>
                  <a:lnTo>
                    <a:pt x="482600" y="838200"/>
                  </a:lnTo>
                  <a:lnTo>
                    <a:pt x="292100" y="850900"/>
                  </a:lnTo>
                  <a:lnTo>
                    <a:pt x="330200" y="647700"/>
                  </a:lnTo>
                  <a:lnTo>
                    <a:pt x="0" y="546100"/>
                  </a:lnTo>
                  <a:close/>
                </a:path>
              </a:pathLst>
            </a:custGeom>
            <a:solidFill>
              <a:srgbClr val="FF0000">
                <a:alpha val="50195"/>
              </a:srgbClr>
            </a:solidFill>
            <a:ln w="9525">
              <a:solidFill>
                <a:srgbClr val="000000"/>
              </a:solidFill>
              <a:round/>
              <a:headEnd/>
              <a:tailEnd/>
            </a:ln>
          </p:spPr>
          <p:txBody>
            <a:bodyPr/>
            <a:lstStyle/>
            <a:p>
              <a:endParaRPr lang="en-US"/>
            </a:p>
          </p:txBody>
        </p:sp>
        <p:sp>
          <p:nvSpPr>
            <p:cNvPr id="5" name="Rectangle 4"/>
            <p:cNvSpPr/>
            <p:nvPr/>
          </p:nvSpPr>
          <p:spPr>
            <a:xfrm>
              <a:off x="749300" y="1842049"/>
              <a:ext cx="647700" cy="1777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120900" y="1994449"/>
              <a:ext cx="571500" cy="1777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44700" y="1461049"/>
              <a:ext cx="787400" cy="1777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695700" y="1753196"/>
              <a:ext cx="527050" cy="1777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arallelogram 9"/>
            <p:cNvSpPr/>
            <p:nvPr/>
          </p:nvSpPr>
          <p:spPr>
            <a:xfrm rot="662090">
              <a:off x="3510512" y="2481971"/>
              <a:ext cx="1136392" cy="336550"/>
            </a:xfrm>
            <a:prstGeom prst="parallelogram">
              <a:avLst>
                <a:gd name="adj" fmla="val 79349"/>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20388356">
              <a:off x="1196495" y="3003934"/>
              <a:ext cx="950500" cy="20988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280150" y="1461049"/>
              <a:ext cx="1181100" cy="1777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397750" y="1461049"/>
              <a:ext cx="438150" cy="152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597650" y="1943555"/>
              <a:ext cx="1352550" cy="179714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283325" y="2300125"/>
              <a:ext cx="438150" cy="131992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rot="20161472">
              <a:off x="3334332" y="2322632"/>
              <a:ext cx="489211" cy="1777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rot="20769125">
              <a:off x="3757396" y="2221288"/>
              <a:ext cx="193444" cy="1777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952875" y="2191205"/>
              <a:ext cx="527050" cy="1777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8498678" y="844156"/>
              <a:ext cx="319375" cy="30510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4174166" y="2651799"/>
              <a:ext cx="3750634" cy="923330"/>
            </a:xfrm>
            <a:prstGeom prst="rect">
              <a:avLst/>
            </a:prstGeom>
            <a:noFill/>
          </p:spPr>
          <p:txBody>
            <a:bodyPr wrap="none" rtlCol="0">
              <a:spAutoFit/>
            </a:bodyPr>
            <a:lstStyle/>
            <a:p>
              <a:pPr algn="r"/>
              <a:r>
                <a:rPr lang="en-US" dirty="0" smtClean="0"/>
                <a:t>Mariana </a:t>
              </a:r>
              <a:r>
                <a:rPr lang="en-US" dirty="0" err="1" smtClean="0"/>
                <a:t>forearc</a:t>
              </a:r>
              <a:endParaRPr lang="en-US" dirty="0" smtClean="0"/>
            </a:p>
            <a:p>
              <a:pPr algn="r"/>
              <a:r>
                <a:rPr lang="en-US" dirty="0" smtClean="0"/>
                <a:t>Oakley et al. GJI 2007</a:t>
              </a:r>
            </a:p>
            <a:p>
              <a:pPr algn="r"/>
              <a:r>
                <a:rPr lang="en-US" dirty="0" smtClean="0"/>
                <a:t>Fryer Ann Rev. Earth Planet. Sci. 2012</a:t>
              </a:r>
              <a:endParaRPr lang="en-US" dirty="0"/>
            </a:p>
          </p:txBody>
        </p:sp>
      </p:grpSp>
      <p:sp>
        <p:nvSpPr>
          <p:cNvPr id="9" name="TextBox 8"/>
          <p:cNvSpPr txBox="1"/>
          <p:nvPr/>
        </p:nvSpPr>
        <p:spPr>
          <a:xfrm>
            <a:off x="2017610" y="82847"/>
            <a:ext cx="5318133" cy="461665"/>
          </a:xfrm>
          <a:prstGeom prst="rect">
            <a:avLst/>
          </a:prstGeom>
          <a:noFill/>
        </p:spPr>
        <p:txBody>
          <a:bodyPr wrap="none" rtlCol="0">
            <a:spAutoFit/>
          </a:bodyPr>
          <a:lstStyle/>
          <a:p>
            <a:r>
              <a:rPr lang="en-US" sz="2400" dirty="0" smtClean="0">
                <a:solidFill>
                  <a:srgbClr val="000000"/>
                </a:solidFill>
              </a:rPr>
              <a:t>the leading edge of the mantle wedge</a:t>
            </a:r>
            <a:endParaRPr lang="en-US" sz="2400" dirty="0">
              <a:solidFill>
                <a:srgbClr val="000000"/>
              </a:solidFill>
            </a:endParaRPr>
          </a:p>
        </p:txBody>
      </p:sp>
      <p:pic>
        <p:nvPicPr>
          <p:cNvPr id="22"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t="42296"/>
          <a:stretch/>
        </p:blipFill>
        <p:spPr bwMode="auto">
          <a:xfrm flipH="1">
            <a:off x="914400" y="3908447"/>
            <a:ext cx="7259638" cy="27701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3" name="Rectangle 22"/>
          <p:cNvSpPr/>
          <p:nvPr/>
        </p:nvSpPr>
        <p:spPr>
          <a:xfrm>
            <a:off x="3810000" y="3926456"/>
            <a:ext cx="1828800" cy="380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364140" y="5174954"/>
            <a:ext cx="2286000" cy="346363"/>
          </a:xfrm>
          <a:prstGeom prst="rect">
            <a:avLst/>
          </a:prstGeom>
          <a:solidFill>
            <a:srgbClr val="F8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3576" t="81855" r="2039"/>
          <a:stretch/>
        </p:blipFill>
        <p:spPr bwMode="auto">
          <a:xfrm>
            <a:off x="1174018" y="5731290"/>
            <a:ext cx="6851997" cy="871090"/>
          </a:xfrm>
          <a:prstGeom prst="rect">
            <a:avLst/>
          </a:prstGeom>
          <a:solidFill>
            <a:schemeClr val="bg1"/>
          </a:solidFill>
          <a:ln w="9525">
            <a:noFill/>
            <a:miter lim="800000"/>
            <a:headEnd/>
            <a:tailEnd/>
          </a:ln>
          <a:effectLst/>
          <a:extLst/>
        </p:spPr>
      </p:pic>
      <p:sp>
        <p:nvSpPr>
          <p:cNvPr id="26" name="TextBox 25"/>
          <p:cNvSpPr txBox="1"/>
          <p:nvPr/>
        </p:nvSpPr>
        <p:spPr>
          <a:xfrm>
            <a:off x="6324600" y="5883690"/>
            <a:ext cx="1643035" cy="646331"/>
          </a:xfrm>
          <a:prstGeom prst="rect">
            <a:avLst/>
          </a:prstGeom>
          <a:noFill/>
        </p:spPr>
        <p:txBody>
          <a:bodyPr wrap="none" rtlCol="0">
            <a:spAutoFit/>
          </a:bodyPr>
          <a:lstStyle/>
          <a:p>
            <a:r>
              <a:rPr lang="en-US" dirty="0" smtClean="0"/>
              <a:t>Oman </a:t>
            </a:r>
            <a:r>
              <a:rPr lang="en-US" dirty="0" err="1" smtClean="0"/>
              <a:t>ophiolite</a:t>
            </a:r>
            <a:endParaRPr lang="en-US" dirty="0" smtClean="0"/>
          </a:p>
          <a:p>
            <a:r>
              <a:rPr lang="en-US" dirty="0" smtClean="0"/>
              <a:t>Coleman 1977</a:t>
            </a:r>
            <a:endParaRPr lang="en-US" dirty="0"/>
          </a:p>
        </p:txBody>
      </p:sp>
      <p:sp>
        <p:nvSpPr>
          <p:cNvPr id="29" name="Rectangle 28"/>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36582456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2209800"/>
            <a:ext cx="5448300" cy="4403667"/>
          </a:xfrm>
          <a:prstGeom prst="rect">
            <a:avLst/>
          </a:prstGeom>
          <a:ln>
            <a:solidFill>
              <a:srgbClr val="000000"/>
            </a:solidFill>
          </a:ln>
        </p:spPr>
      </p:pic>
      <p:pic>
        <p:nvPicPr>
          <p:cNvPr id="3" name="Picture 2"/>
          <p:cNvPicPr>
            <a:picLocks noChangeAspect="1"/>
          </p:cNvPicPr>
          <p:nvPr/>
        </p:nvPicPr>
        <p:blipFill>
          <a:blip r:embed="rId3"/>
          <a:stretch>
            <a:fillRect/>
          </a:stretch>
        </p:blipFill>
        <p:spPr>
          <a:xfrm>
            <a:off x="3700944" y="152400"/>
            <a:ext cx="5290656" cy="4407408"/>
          </a:xfrm>
          <a:prstGeom prst="rect">
            <a:avLst/>
          </a:prstGeom>
          <a:ln>
            <a:solidFill>
              <a:srgbClr val="000000"/>
            </a:solidFill>
          </a:ln>
        </p:spPr>
      </p:pic>
      <p:sp>
        <p:nvSpPr>
          <p:cNvPr id="4" name="TextBox 3"/>
          <p:cNvSpPr txBox="1"/>
          <p:nvPr/>
        </p:nvSpPr>
        <p:spPr>
          <a:xfrm>
            <a:off x="5854417" y="5571035"/>
            <a:ext cx="3110196" cy="369332"/>
          </a:xfrm>
          <a:prstGeom prst="rect">
            <a:avLst/>
          </a:prstGeom>
          <a:noFill/>
        </p:spPr>
        <p:txBody>
          <a:bodyPr wrap="none" rtlCol="0">
            <a:spAutoFit/>
          </a:bodyPr>
          <a:lstStyle/>
          <a:p>
            <a:r>
              <a:rPr lang="en-US" dirty="0" smtClean="0">
                <a:solidFill>
                  <a:srgbClr val="000000"/>
                </a:solidFill>
              </a:rPr>
              <a:t>Gorman et al. G-cubed 2006</a:t>
            </a:r>
            <a:endParaRPr lang="en-US" dirty="0">
              <a:solidFill>
                <a:srgbClr val="000000"/>
              </a:solidFill>
            </a:endParaRPr>
          </a:p>
        </p:txBody>
      </p:sp>
      <p:sp>
        <p:nvSpPr>
          <p:cNvPr id="5" name="TextBox 4"/>
          <p:cNvSpPr txBox="1"/>
          <p:nvPr/>
        </p:nvSpPr>
        <p:spPr>
          <a:xfrm>
            <a:off x="8503" y="609600"/>
            <a:ext cx="3630279" cy="954107"/>
          </a:xfrm>
          <a:prstGeom prst="rect">
            <a:avLst/>
          </a:prstGeom>
          <a:noFill/>
        </p:spPr>
        <p:txBody>
          <a:bodyPr wrap="none" rtlCol="0">
            <a:spAutoFit/>
          </a:bodyPr>
          <a:lstStyle/>
          <a:p>
            <a:pPr algn="ctr"/>
            <a:r>
              <a:rPr lang="en-US" sz="2800" dirty="0" smtClean="0">
                <a:solidFill>
                  <a:srgbClr val="000000"/>
                </a:solidFill>
              </a:rPr>
              <a:t>no CO</a:t>
            </a:r>
            <a:r>
              <a:rPr lang="en-US" sz="2800" baseline="-25000" dirty="0" smtClean="0">
                <a:solidFill>
                  <a:srgbClr val="000000"/>
                </a:solidFill>
              </a:rPr>
              <a:t>2</a:t>
            </a:r>
            <a:r>
              <a:rPr lang="en-US" sz="2800" dirty="0" smtClean="0">
                <a:solidFill>
                  <a:srgbClr val="000000"/>
                </a:solidFill>
              </a:rPr>
              <a:t> mass transfer</a:t>
            </a:r>
          </a:p>
          <a:p>
            <a:pPr algn="ctr"/>
            <a:r>
              <a:rPr lang="en-US" sz="2800" dirty="0" smtClean="0">
                <a:solidFill>
                  <a:srgbClr val="000000"/>
                </a:solidFill>
              </a:rPr>
              <a:t>predicted at &lt; 2 </a:t>
            </a:r>
            <a:r>
              <a:rPr lang="en-US" sz="2800" dirty="0" err="1" smtClean="0">
                <a:solidFill>
                  <a:srgbClr val="000000"/>
                </a:solidFill>
              </a:rPr>
              <a:t>GPa</a:t>
            </a:r>
            <a:endParaRPr lang="en-US" sz="2800" dirty="0">
              <a:solidFill>
                <a:srgbClr val="000000"/>
              </a:solidFill>
            </a:endParaRPr>
          </a:p>
        </p:txBody>
      </p:sp>
      <p:pic>
        <p:nvPicPr>
          <p:cNvPr id="6" name="Picture 3" descr="new LDEO logo_art.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2496787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61441" name="Picture 2"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28600"/>
            <a:ext cx="3505200" cy="2332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42" name="Picture 3" descr="Chimera statue 7488-004-208060B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28600"/>
            <a:ext cx="2147888" cy="1484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43" name="Picture 3" descr="new LDEO logo_art.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61445" name="Text Box 6"/>
          <p:cNvSpPr txBox="1">
            <a:spLocks noChangeArrowheads="1"/>
          </p:cNvSpPr>
          <p:nvPr/>
        </p:nvSpPr>
        <p:spPr bwMode="auto">
          <a:xfrm>
            <a:off x="6858000" y="1828800"/>
            <a:ext cx="2057400"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ja-JP" altLang="en-US" sz="1400"/>
              <a:t>“</a:t>
            </a:r>
            <a:r>
              <a:rPr lang="en-US" altLang="ja-JP" sz="1400"/>
              <a:t>Mount Chimaera</a:t>
            </a:r>
            <a:r>
              <a:rPr lang="ja-JP" altLang="en-US" sz="1400"/>
              <a:t>”</a:t>
            </a:r>
            <a:endParaRPr lang="en-US" altLang="ja-JP" sz="1400"/>
          </a:p>
          <a:p>
            <a:pPr algn="ctr"/>
            <a:r>
              <a:rPr lang="en-US" sz="1400"/>
              <a:t>western Turkey</a:t>
            </a:r>
          </a:p>
        </p:txBody>
      </p:sp>
      <p:pic>
        <p:nvPicPr>
          <p:cNvPr id="623623" name="Picture 7"/>
          <p:cNvPicPr>
            <a:picLocks noChangeAspect="1" noChangeArrowheads="1"/>
          </p:cNvPicPr>
          <p:nvPr/>
        </p:nvPicPr>
        <p:blipFill>
          <a:blip r:embed="rId6">
            <a:extLst>
              <a:ext uri="{28A0092B-C50C-407E-A947-70E740481C1C}">
                <a14:useLocalDpi xmlns:a14="http://schemas.microsoft.com/office/drawing/2010/main" val="0"/>
              </a:ext>
            </a:extLst>
          </a:blip>
          <a:srcRect t="47826"/>
          <a:stretch>
            <a:fillRect/>
          </a:stretch>
        </p:blipFill>
        <p:spPr bwMode="auto">
          <a:xfrm>
            <a:off x="457200" y="2743200"/>
            <a:ext cx="6477000" cy="34385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447" name="Text Box 9"/>
          <p:cNvSpPr txBox="1">
            <a:spLocks noChangeArrowheads="1"/>
          </p:cNvSpPr>
          <p:nvPr/>
        </p:nvSpPr>
        <p:spPr bwMode="auto">
          <a:xfrm>
            <a:off x="76200" y="65532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a:latin typeface="Times New Roman" charset="0"/>
              </a:rPr>
              <a:t>McCollom et al. GCA 2010</a:t>
            </a:r>
          </a:p>
        </p:txBody>
      </p:sp>
      <p:sp>
        <p:nvSpPr>
          <p:cNvPr id="61448" name="Rectangle 9"/>
          <p:cNvSpPr>
            <a:spLocks noChangeArrowheads="1"/>
          </p:cNvSpPr>
          <p:nvPr/>
        </p:nvSpPr>
        <p:spPr bwMode="auto">
          <a:xfrm>
            <a:off x="3352800" y="2819400"/>
            <a:ext cx="3505200" cy="838200"/>
          </a:xfrm>
          <a:prstGeom prst="rect">
            <a:avLst/>
          </a:prstGeom>
          <a:solidFill>
            <a:srgbClr val="FFFF00"/>
          </a:solidFill>
          <a:ln w="9525">
            <a:solidFill>
              <a:schemeClr val="tx1"/>
            </a:solidFill>
            <a:miter lim="800000"/>
            <a:headEnd/>
            <a:tailEnd/>
          </a:ln>
        </p:spPr>
        <p:txBody>
          <a:bodyPr wrap="none" anchor="ctr"/>
          <a:lstStyle/>
          <a:p>
            <a:pPr algn="r"/>
            <a:r>
              <a:rPr lang="en-US" sz="1400" dirty="0">
                <a:latin typeface="Times New Roman" charset="0"/>
              </a:rPr>
              <a:t>abiotic synthesis in hydrothermal environments</a:t>
            </a:r>
          </a:p>
          <a:p>
            <a:pPr algn="r"/>
            <a:r>
              <a:rPr lang="en-US" sz="1400" dirty="0" err="1">
                <a:latin typeface="Times New Roman" charset="0"/>
              </a:rPr>
              <a:t>McCollom</a:t>
            </a:r>
            <a:r>
              <a:rPr lang="en-US" sz="1400" dirty="0">
                <a:latin typeface="Times New Roman" charset="0"/>
              </a:rPr>
              <a:t> et al. </a:t>
            </a:r>
          </a:p>
          <a:p>
            <a:pPr algn="r"/>
            <a:r>
              <a:rPr lang="en-US" sz="1400" dirty="0">
                <a:latin typeface="Times New Roman" charset="0"/>
              </a:rPr>
              <a:t>GCA 2010</a:t>
            </a:r>
          </a:p>
        </p:txBody>
      </p:sp>
    </p:spTree>
    <p:extLst>
      <p:ext uri="{BB962C8B-B14F-4D97-AF65-F5344CB8AC3E}">
        <p14:creationId xmlns:p14="http://schemas.microsoft.com/office/powerpoint/2010/main" val="2153401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30" r="3129" b="18084"/>
          <a:stretch/>
        </p:blipFill>
        <p:spPr>
          <a:xfrm>
            <a:off x="990599" y="591424"/>
            <a:ext cx="7095645" cy="4941626"/>
          </a:xfrm>
          <a:prstGeom prst="rect">
            <a:avLst/>
          </a:prstGeom>
          <a:ln>
            <a:solidFill>
              <a:srgbClr val="000000"/>
            </a:solidFill>
          </a:ln>
        </p:spPr>
      </p:pic>
      <p:sp>
        <p:nvSpPr>
          <p:cNvPr id="3" name="TextBox 2"/>
          <p:cNvSpPr txBox="1"/>
          <p:nvPr/>
        </p:nvSpPr>
        <p:spPr>
          <a:xfrm>
            <a:off x="152400" y="6412468"/>
            <a:ext cx="3909995" cy="369332"/>
          </a:xfrm>
          <a:prstGeom prst="rect">
            <a:avLst/>
          </a:prstGeom>
          <a:noFill/>
        </p:spPr>
        <p:txBody>
          <a:bodyPr wrap="none" rtlCol="0">
            <a:spAutoFit/>
          </a:bodyPr>
          <a:lstStyle/>
          <a:p>
            <a:r>
              <a:rPr lang="en-US" dirty="0" err="1" smtClean="0">
                <a:solidFill>
                  <a:srgbClr val="000000"/>
                </a:solidFill>
              </a:rPr>
              <a:t>Dasgupta</a:t>
            </a:r>
            <a:r>
              <a:rPr lang="en-US" dirty="0" smtClean="0">
                <a:solidFill>
                  <a:srgbClr val="000000"/>
                </a:solidFill>
              </a:rPr>
              <a:t> &amp; </a:t>
            </a:r>
            <a:r>
              <a:rPr lang="en-US" dirty="0" err="1" smtClean="0">
                <a:solidFill>
                  <a:srgbClr val="000000"/>
                </a:solidFill>
              </a:rPr>
              <a:t>Hirschmann</a:t>
            </a:r>
            <a:r>
              <a:rPr lang="en-US" dirty="0" smtClean="0">
                <a:solidFill>
                  <a:srgbClr val="000000"/>
                </a:solidFill>
              </a:rPr>
              <a:t> EPSL 2010</a:t>
            </a:r>
            <a:endParaRPr lang="en-US" dirty="0">
              <a:solidFill>
                <a:srgbClr val="000000"/>
              </a:solidFill>
            </a:endParaRPr>
          </a:p>
        </p:txBody>
      </p:sp>
      <p:sp>
        <p:nvSpPr>
          <p:cNvPr id="6" name="TextBox 5"/>
          <p:cNvSpPr txBox="1"/>
          <p:nvPr/>
        </p:nvSpPr>
        <p:spPr>
          <a:xfrm>
            <a:off x="4895395" y="4396806"/>
            <a:ext cx="3090729" cy="984885"/>
          </a:xfrm>
          <a:prstGeom prst="rect">
            <a:avLst/>
          </a:prstGeom>
          <a:solidFill>
            <a:srgbClr val="FFFFFF"/>
          </a:solidFill>
          <a:ln>
            <a:solidFill>
              <a:schemeClr val="tx1"/>
            </a:solidFill>
          </a:ln>
        </p:spPr>
        <p:txBody>
          <a:bodyPr wrap="square" rtlCol="0">
            <a:spAutoFit/>
          </a:bodyPr>
          <a:lstStyle/>
          <a:p>
            <a:pPr algn="ctr"/>
            <a:endParaRPr lang="en-US" sz="800" b="1" dirty="0" smtClean="0">
              <a:solidFill>
                <a:schemeClr val="tx2">
                  <a:lumMod val="60000"/>
                  <a:lumOff val="40000"/>
                </a:schemeClr>
              </a:solidFill>
            </a:endParaRPr>
          </a:p>
          <a:p>
            <a:pPr algn="ctr"/>
            <a:r>
              <a:rPr lang="en-US" sz="2100" b="1" dirty="0" smtClean="0">
                <a:solidFill>
                  <a:schemeClr val="tx2">
                    <a:lumMod val="60000"/>
                    <a:lumOff val="40000"/>
                  </a:schemeClr>
                </a:solidFill>
              </a:rPr>
              <a:t>values of fluxes </a:t>
            </a:r>
          </a:p>
          <a:p>
            <a:pPr algn="ctr"/>
            <a:r>
              <a:rPr lang="en-US" sz="2100" b="1" dirty="0" smtClean="0">
                <a:solidFill>
                  <a:schemeClr val="tx2">
                    <a:lumMod val="60000"/>
                    <a:lumOff val="40000"/>
                  </a:schemeClr>
                </a:solidFill>
              </a:rPr>
              <a:t>Mt C/</a:t>
            </a:r>
            <a:r>
              <a:rPr lang="en-US" sz="2100" b="1" dirty="0" err="1" smtClean="0">
                <a:solidFill>
                  <a:schemeClr val="tx2">
                    <a:lumMod val="60000"/>
                    <a:lumOff val="40000"/>
                  </a:schemeClr>
                </a:solidFill>
              </a:rPr>
              <a:t>yr</a:t>
            </a:r>
            <a:endParaRPr lang="en-US" sz="2100" b="1" dirty="0" smtClean="0">
              <a:solidFill>
                <a:schemeClr val="tx2">
                  <a:lumMod val="60000"/>
                  <a:lumOff val="40000"/>
                </a:schemeClr>
              </a:solidFill>
            </a:endParaRPr>
          </a:p>
          <a:p>
            <a:pPr algn="ctr"/>
            <a:endParaRPr lang="en-US" sz="800" b="1" dirty="0" smtClean="0">
              <a:solidFill>
                <a:schemeClr val="tx2">
                  <a:lumMod val="60000"/>
                  <a:lumOff val="40000"/>
                </a:schemeClr>
              </a:solidFill>
            </a:endParaRPr>
          </a:p>
        </p:txBody>
      </p:sp>
      <p:sp>
        <p:nvSpPr>
          <p:cNvPr id="7" name="TextBox 6"/>
          <p:cNvSpPr txBox="1"/>
          <p:nvPr/>
        </p:nvSpPr>
        <p:spPr>
          <a:xfrm>
            <a:off x="3009324" y="633126"/>
            <a:ext cx="813087" cy="415498"/>
          </a:xfrm>
          <a:prstGeom prst="rect">
            <a:avLst/>
          </a:prstGeom>
          <a:solidFill>
            <a:srgbClr val="FFFFFF"/>
          </a:solidFill>
        </p:spPr>
        <p:txBody>
          <a:bodyPr wrap="none" rtlCol="0">
            <a:spAutoFit/>
          </a:bodyPr>
          <a:lstStyle/>
          <a:p>
            <a:r>
              <a:rPr lang="en-US" sz="2100" b="1" dirty="0" smtClean="0">
                <a:solidFill>
                  <a:schemeClr val="tx2">
                    <a:lumMod val="60000"/>
                    <a:lumOff val="40000"/>
                  </a:schemeClr>
                </a:solidFill>
              </a:rPr>
              <a:t>18-37  </a:t>
            </a:r>
            <a:endParaRPr lang="en-US" sz="2100" b="1" dirty="0">
              <a:solidFill>
                <a:schemeClr val="tx2">
                  <a:lumMod val="60000"/>
                  <a:lumOff val="40000"/>
                </a:schemeClr>
              </a:solidFill>
            </a:endParaRPr>
          </a:p>
        </p:txBody>
      </p:sp>
      <p:sp>
        <p:nvSpPr>
          <p:cNvPr id="8" name="TextBox 7"/>
          <p:cNvSpPr txBox="1"/>
          <p:nvPr/>
        </p:nvSpPr>
        <p:spPr>
          <a:xfrm>
            <a:off x="2323524" y="2801224"/>
            <a:ext cx="873444" cy="415498"/>
          </a:xfrm>
          <a:prstGeom prst="rect">
            <a:avLst/>
          </a:prstGeom>
          <a:solidFill>
            <a:srgbClr val="FFFFFF"/>
          </a:solidFill>
        </p:spPr>
        <p:txBody>
          <a:bodyPr wrap="none" rtlCol="0">
            <a:spAutoFit/>
          </a:bodyPr>
          <a:lstStyle/>
          <a:p>
            <a:r>
              <a:rPr lang="en-US" sz="2100" b="1" dirty="0" smtClean="0">
                <a:solidFill>
                  <a:schemeClr val="tx2">
                    <a:lumMod val="60000"/>
                    <a:lumOff val="40000"/>
                  </a:schemeClr>
                </a:solidFill>
              </a:rPr>
              <a:t>24-48</a:t>
            </a:r>
            <a:endParaRPr lang="en-US" sz="2100" b="1" dirty="0">
              <a:solidFill>
                <a:schemeClr val="tx2">
                  <a:lumMod val="60000"/>
                  <a:lumOff val="40000"/>
                </a:schemeClr>
              </a:solidFill>
            </a:endParaRPr>
          </a:p>
        </p:txBody>
      </p:sp>
      <p:sp>
        <p:nvSpPr>
          <p:cNvPr id="11" name="Rectangle 10"/>
          <p:cNvSpPr/>
          <p:nvPr/>
        </p:nvSpPr>
        <p:spPr>
          <a:xfrm>
            <a:off x="4185231" y="2463514"/>
            <a:ext cx="762000" cy="1997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228524" y="2953624"/>
            <a:ext cx="656938" cy="1997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257386" y="3377914"/>
            <a:ext cx="656938" cy="1997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166755" y="2848564"/>
            <a:ext cx="723312" cy="369332"/>
          </a:xfrm>
          <a:prstGeom prst="rect">
            <a:avLst/>
          </a:prstGeom>
          <a:noFill/>
        </p:spPr>
        <p:txBody>
          <a:bodyPr wrap="none" rtlCol="0">
            <a:spAutoFit/>
          </a:bodyPr>
          <a:lstStyle/>
          <a:p>
            <a:r>
              <a:rPr lang="en-US" b="1" dirty="0" smtClean="0">
                <a:solidFill>
                  <a:schemeClr val="tx2">
                    <a:lumMod val="60000"/>
                    <a:lumOff val="40000"/>
                  </a:schemeClr>
                </a:solidFill>
              </a:rPr>
              <a:t>12-61</a:t>
            </a:r>
            <a:endParaRPr lang="en-US" b="1" dirty="0">
              <a:solidFill>
                <a:schemeClr val="tx2">
                  <a:lumMod val="60000"/>
                  <a:lumOff val="40000"/>
                </a:schemeClr>
              </a:solidFill>
            </a:endParaRPr>
          </a:p>
        </p:txBody>
      </p:sp>
      <p:sp>
        <p:nvSpPr>
          <p:cNvPr id="9" name="TextBox 8"/>
          <p:cNvSpPr txBox="1"/>
          <p:nvPr/>
        </p:nvSpPr>
        <p:spPr>
          <a:xfrm>
            <a:off x="4174832" y="2358454"/>
            <a:ext cx="723312" cy="369332"/>
          </a:xfrm>
          <a:prstGeom prst="rect">
            <a:avLst/>
          </a:prstGeom>
          <a:noFill/>
        </p:spPr>
        <p:txBody>
          <a:bodyPr wrap="none" rtlCol="0">
            <a:spAutoFit/>
          </a:bodyPr>
          <a:lstStyle/>
          <a:p>
            <a:r>
              <a:rPr lang="en-US" b="1" dirty="0" smtClean="0">
                <a:solidFill>
                  <a:schemeClr val="tx2">
                    <a:lumMod val="60000"/>
                    <a:lumOff val="40000"/>
                  </a:schemeClr>
                </a:solidFill>
              </a:rPr>
              <a:t>13-17</a:t>
            </a:r>
            <a:endParaRPr lang="en-US" b="1" dirty="0">
              <a:solidFill>
                <a:schemeClr val="tx2">
                  <a:lumMod val="60000"/>
                  <a:lumOff val="40000"/>
                </a:schemeClr>
              </a:solidFill>
            </a:endParaRPr>
          </a:p>
        </p:txBody>
      </p:sp>
      <p:sp>
        <p:nvSpPr>
          <p:cNvPr id="14" name="TextBox 13"/>
          <p:cNvSpPr txBox="1"/>
          <p:nvPr/>
        </p:nvSpPr>
        <p:spPr>
          <a:xfrm>
            <a:off x="4271141" y="3284522"/>
            <a:ext cx="607671" cy="369332"/>
          </a:xfrm>
          <a:prstGeom prst="rect">
            <a:avLst/>
          </a:prstGeom>
          <a:noFill/>
        </p:spPr>
        <p:txBody>
          <a:bodyPr wrap="none" rtlCol="0">
            <a:spAutoFit/>
          </a:bodyPr>
          <a:lstStyle/>
          <a:p>
            <a:r>
              <a:rPr lang="en-US" b="1" dirty="0" smtClean="0">
                <a:solidFill>
                  <a:srgbClr val="558ED5"/>
                </a:solidFill>
              </a:rPr>
              <a:t>???</a:t>
            </a:r>
            <a:endParaRPr lang="en-US" b="1" dirty="0">
              <a:solidFill>
                <a:srgbClr val="558ED5"/>
              </a:solidFill>
            </a:endParaRPr>
          </a:p>
        </p:txBody>
      </p:sp>
      <p:sp>
        <p:nvSpPr>
          <p:cNvPr id="15" name="TextBox 14"/>
          <p:cNvSpPr txBox="1"/>
          <p:nvPr/>
        </p:nvSpPr>
        <p:spPr>
          <a:xfrm>
            <a:off x="5371524" y="633126"/>
            <a:ext cx="948265" cy="415498"/>
          </a:xfrm>
          <a:prstGeom prst="rect">
            <a:avLst/>
          </a:prstGeom>
          <a:solidFill>
            <a:srgbClr val="FFFFFF"/>
          </a:solidFill>
        </p:spPr>
        <p:txBody>
          <a:bodyPr wrap="none" rtlCol="0">
            <a:spAutoFit/>
          </a:bodyPr>
          <a:lstStyle/>
          <a:p>
            <a:r>
              <a:rPr lang="en-US" sz="2100" b="1" dirty="0" smtClean="0">
                <a:solidFill>
                  <a:schemeClr val="bg1"/>
                </a:solidFill>
              </a:rPr>
              <a:t>1.2-30  </a:t>
            </a:r>
            <a:endParaRPr lang="en-US" sz="2100" b="1" dirty="0">
              <a:solidFill>
                <a:schemeClr val="bg1"/>
              </a:solidFill>
            </a:endParaRPr>
          </a:p>
        </p:txBody>
      </p:sp>
      <p:sp>
        <p:nvSpPr>
          <p:cNvPr id="16" name="TextBox 15"/>
          <p:cNvSpPr txBox="1"/>
          <p:nvPr/>
        </p:nvSpPr>
        <p:spPr>
          <a:xfrm>
            <a:off x="6895524" y="633126"/>
            <a:ext cx="873444" cy="415498"/>
          </a:xfrm>
          <a:prstGeom prst="rect">
            <a:avLst/>
          </a:prstGeom>
          <a:solidFill>
            <a:srgbClr val="FFFFFF"/>
          </a:solidFill>
        </p:spPr>
        <p:txBody>
          <a:bodyPr wrap="none" rtlCol="0">
            <a:spAutoFit/>
          </a:bodyPr>
          <a:lstStyle/>
          <a:p>
            <a:r>
              <a:rPr lang="en-US" sz="2100" b="1" dirty="0" smtClean="0">
                <a:solidFill>
                  <a:srgbClr val="FFFFFF"/>
                </a:solidFill>
              </a:rPr>
              <a:t>12-60  </a:t>
            </a:r>
            <a:endParaRPr lang="en-US" sz="2100" b="1" dirty="0">
              <a:solidFill>
                <a:srgbClr val="FFFFFF"/>
              </a:solidFill>
            </a:endParaRPr>
          </a:p>
        </p:txBody>
      </p:sp>
      <p:sp>
        <p:nvSpPr>
          <p:cNvPr id="17" name="Rectangle 16"/>
          <p:cNvSpPr/>
          <p:nvPr/>
        </p:nvSpPr>
        <p:spPr>
          <a:xfrm>
            <a:off x="6895524" y="3377914"/>
            <a:ext cx="1070840" cy="42545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136651" y="644671"/>
            <a:ext cx="1070840" cy="42545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351956" y="1257161"/>
            <a:ext cx="441422" cy="42545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x</a:t>
            </a:r>
            <a:endParaRPr lang="en-US" dirty="0"/>
          </a:p>
        </p:txBody>
      </p:sp>
      <p:pic>
        <p:nvPicPr>
          <p:cNvPr id="23"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34725252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 name="TextBox 4"/>
          <p:cNvSpPr txBox="1"/>
          <p:nvPr/>
        </p:nvSpPr>
        <p:spPr>
          <a:xfrm>
            <a:off x="152400" y="6324600"/>
            <a:ext cx="5116229" cy="369332"/>
          </a:xfrm>
          <a:prstGeom prst="rect">
            <a:avLst/>
          </a:prstGeom>
          <a:noFill/>
        </p:spPr>
        <p:txBody>
          <a:bodyPr wrap="none" rtlCol="0">
            <a:spAutoFit/>
          </a:bodyPr>
          <a:lstStyle/>
          <a:p>
            <a:r>
              <a:rPr lang="en-US" dirty="0" smtClean="0">
                <a:solidFill>
                  <a:srgbClr val="000000"/>
                </a:solidFill>
              </a:rPr>
              <a:t>Kelemen et al. Ann. Rev. Earth Planet. Sci. 2011</a:t>
            </a:r>
            <a:endParaRPr lang="en-US" dirty="0">
              <a:solidFill>
                <a:srgbClr val="000000"/>
              </a:solidFill>
            </a:endParaRPr>
          </a:p>
        </p:txBody>
      </p:sp>
      <p:sp>
        <p:nvSpPr>
          <p:cNvPr id="7" name="TextBox 6"/>
          <p:cNvSpPr txBox="1"/>
          <p:nvPr/>
        </p:nvSpPr>
        <p:spPr>
          <a:xfrm>
            <a:off x="2782475" y="228600"/>
            <a:ext cx="3837634" cy="523220"/>
          </a:xfrm>
          <a:prstGeom prst="rect">
            <a:avLst/>
          </a:prstGeom>
          <a:noFill/>
        </p:spPr>
        <p:txBody>
          <a:bodyPr wrap="none" rtlCol="0">
            <a:spAutoFit/>
          </a:bodyPr>
          <a:lstStyle/>
          <a:p>
            <a:r>
              <a:rPr lang="en-US" sz="2800" dirty="0" smtClean="0">
                <a:solidFill>
                  <a:srgbClr val="000000"/>
                </a:solidFill>
              </a:rPr>
              <a:t>seafloor </a:t>
            </a:r>
            <a:r>
              <a:rPr lang="en-US" sz="2800" dirty="0" err="1" smtClean="0">
                <a:solidFill>
                  <a:srgbClr val="000000"/>
                </a:solidFill>
              </a:rPr>
              <a:t>peridotite</a:t>
            </a:r>
            <a:r>
              <a:rPr lang="en-US" sz="2800" dirty="0" smtClean="0">
                <a:solidFill>
                  <a:srgbClr val="000000"/>
                </a:solidFill>
              </a:rPr>
              <a:t> data</a:t>
            </a:r>
            <a:endParaRPr lang="en-US" sz="2800" dirty="0">
              <a:solidFill>
                <a:srgbClr val="000000"/>
              </a:solidFill>
            </a:endParaRPr>
          </a:p>
        </p:txBody>
      </p:sp>
      <p:grpSp>
        <p:nvGrpSpPr>
          <p:cNvPr id="10" name="Group 9"/>
          <p:cNvGrpSpPr/>
          <p:nvPr/>
        </p:nvGrpSpPr>
        <p:grpSpPr>
          <a:xfrm>
            <a:off x="1810315" y="978932"/>
            <a:ext cx="5842001" cy="4978523"/>
            <a:chOff x="1258454" y="597932"/>
            <a:chExt cx="5842001" cy="4978523"/>
          </a:xfrm>
        </p:grpSpPr>
        <p:sp>
          <p:nvSpPr>
            <p:cNvPr id="9" name="Rectangle 8"/>
            <p:cNvSpPr/>
            <p:nvPr/>
          </p:nvSpPr>
          <p:spPr>
            <a:xfrm>
              <a:off x="1258454" y="597932"/>
              <a:ext cx="5842001" cy="4978523"/>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srcRect l="6144" b="20194"/>
            <a:stretch/>
          </p:blipFill>
          <p:spPr>
            <a:xfrm>
              <a:off x="1858818" y="756424"/>
              <a:ext cx="5114637" cy="4200502"/>
            </a:xfrm>
            <a:prstGeom prst="rect">
              <a:avLst/>
            </a:prstGeom>
            <a:ln>
              <a:noFill/>
            </a:ln>
          </p:spPr>
        </p:pic>
        <p:sp>
          <p:nvSpPr>
            <p:cNvPr id="3" name="Rectangle 2"/>
            <p:cNvSpPr/>
            <p:nvPr/>
          </p:nvSpPr>
          <p:spPr>
            <a:xfrm>
              <a:off x="3983180" y="3998653"/>
              <a:ext cx="471056" cy="9582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022880" y="5056974"/>
              <a:ext cx="4816531" cy="369332"/>
            </a:xfrm>
            <a:prstGeom prst="rect">
              <a:avLst/>
            </a:prstGeom>
            <a:noFill/>
          </p:spPr>
          <p:txBody>
            <a:bodyPr wrap="none" rtlCol="0">
              <a:spAutoFit/>
            </a:bodyPr>
            <a:lstStyle/>
            <a:p>
              <a:r>
                <a:rPr lang="en-US" dirty="0" smtClean="0"/>
                <a:t>carbon concentration expressed as </a:t>
              </a:r>
              <a:r>
                <a:rPr lang="en-US" dirty="0" err="1" smtClean="0"/>
                <a:t>wt</a:t>
              </a:r>
              <a:r>
                <a:rPr lang="en-US" dirty="0" smtClean="0"/>
                <a:t>% CO2</a:t>
              </a:r>
              <a:endParaRPr lang="en-US" dirty="0"/>
            </a:p>
          </p:txBody>
        </p:sp>
        <p:sp>
          <p:nvSpPr>
            <p:cNvPr id="8" name="TextBox 7"/>
            <p:cNvSpPr txBox="1"/>
            <p:nvPr/>
          </p:nvSpPr>
          <p:spPr>
            <a:xfrm rot="16200000">
              <a:off x="4734" y="2692467"/>
              <a:ext cx="3135895" cy="369332"/>
            </a:xfrm>
            <a:prstGeom prst="rect">
              <a:avLst/>
            </a:prstGeom>
            <a:noFill/>
          </p:spPr>
          <p:txBody>
            <a:bodyPr wrap="none" rtlCol="0">
              <a:spAutoFit/>
            </a:bodyPr>
            <a:lstStyle/>
            <a:p>
              <a:r>
                <a:rPr lang="en-US" dirty="0" smtClean="0"/>
                <a:t>depth below seafloor, meters</a:t>
              </a:r>
              <a:endParaRPr lang="en-US" dirty="0"/>
            </a:p>
          </p:txBody>
        </p:sp>
      </p:grpSp>
      <p:pic>
        <p:nvPicPr>
          <p:cNvPr id="11"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11211559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1458" y="462596"/>
            <a:ext cx="7209894" cy="2890453"/>
          </a:xfrm>
          <a:prstGeom prst="rect">
            <a:avLst/>
          </a:prstGeom>
          <a:ln>
            <a:solidFill>
              <a:srgbClr val="000000"/>
            </a:solidFill>
          </a:ln>
        </p:spPr>
      </p:pic>
      <p:sp>
        <p:nvSpPr>
          <p:cNvPr id="4" name="TextBox 3"/>
          <p:cNvSpPr txBox="1"/>
          <p:nvPr/>
        </p:nvSpPr>
        <p:spPr>
          <a:xfrm>
            <a:off x="639568" y="93264"/>
            <a:ext cx="5098646" cy="369332"/>
          </a:xfrm>
          <a:prstGeom prst="rect">
            <a:avLst/>
          </a:prstGeom>
          <a:noFill/>
        </p:spPr>
        <p:txBody>
          <a:bodyPr wrap="none" rtlCol="0">
            <a:spAutoFit/>
          </a:bodyPr>
          <a:lstStyle/>
          <a:p>
            <a:r>
              <a:rPr lang="en-US" dirty="0" err="1" smtClean="0">
                <a:solidFill>
                  <a:srgbClr val="000000"/>
                </a:solidFill>
                <a:latin typeface="Helvetica"/>
                <a:cs typeface="Helvetica"/>
              </a:rPr>
              <a:t>Cocos</a:t>
            </a:r>
            <a:r>
              <a:rPr lang="en-US" dirty="0" smtClean="0">
                <a:solidFill>
                  <a:srgbClr val="000000"/>
                </a:solidFill>
                <a:latin typeface="Helvetica"/>
                <a:cs typeface="Helvetica"/>
              </a:rPr>
              <a:t> plate, outer rise, Central American trench</a:t>
            </a:r>
            <a:endParaRPr lang="en-US" dirty="0">
              <a:solidFill>
                <a:srgbClr val="000000"/>
              </a:solidFill>
              <a:latin typeface="Helvetica"/>
              <a:cs typeface="Helvetica"/>
            </a:endParaRPr>
          </a:p>
        </p:txBody>
      </p:sp>
      <p:sp>
        <p:nvSpPr>
          <p:cNvPr id="5" name="TextBox 4"/>
          <p:cNvSpPr txBox="1"/>
          <p:nvPr/>
        </p:nvSpPr>
        <p:spPr>
          <a:xfrm>
            <a:off x="266700" y="6418163"/>
            <a:ext cx="2705801" cy="307777"/>
          </a:xfrm>
          <a:prstGeom prst="rect">
            <a:avLst/>
          </a:prstGeom>
          <a:noFill/>
        </p:spPr>
        <p:txBody>
          <a:bodyPr wrap="none" rtlCol="0">
            <a:spAutoFit/>
          </a:bodyPr>
          <a:lstStyle/>
          <a:p>
            <a:r>
              <a:rPr lang="en-US" sz="1400" dirty="0" smtClean="0">
                <a:solidFill>
                  <a:srgbClr val="000000"/>
                </a:solidFill>
              </a:rPr>
              <a:t>Van </a:t>
            </a:r>
            <a:r>
              <a:rPr lang="en-US" sz="1400" dirty="0" err="1" smtClean="0">
                <a:solidFill>
                  <a:srgbClr val="000000"/>
                </a:solidFill>
              </a:rPr>
              <a:t>Avendonk</a:t>
            </a:r>
            <a:r>
              <a:rPr lang="en-US" sz="1400" dirty="0" smtClean="0">
                <a:solidFill>
                  <a:srgbClr val="000000"/>
                </a:solidFill>
              </a:rPr>
              <a:t> et al. G-cubed 2011</a:t>
            </a:r>
            <a:endParaRPr lang="en-US" sz="1400" dirty="0">
              <a:solidFill>
                <a:srgbClr val="000000"/>
              </a:solidFill>
            </a:endParaRPr>
          </a:p>
        </p:txBody>
      </p:sp>
      <p:pic>
        <p:nvPicPr>
          <p:cNvPr id="7"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pic>
        <p:nvPicPr>
          <p:cNvPr id="3" name="Picture 2"/>
          <p:cNvPicPr>
            <a:picLocks noChangeAspect="1"/>
          </p:cNvPicPr>
          <p:nvPr/>
        </p:nvPicPr>
        <p:blipFill>
          <a:blip r:embed="rId4"/>
          <a:stretch>
            <a:fillRect/>
          </a:stretch>
        </p:blipFill>
        <p:spPr>
          <a:xfrm>
            <a:off x="1051458" y="3353049"/>
            <a:ext cx="7209894" cy="2854761"/>
          </a:xfrm>
          <a:prstGeom prst="rect">
            <a:avLst/>
          </a:prstGeom>
          <a:ln>
            <a:solidFill>
              <a:schemeClr val="tx1"/>
            </a:solidFill>
          </a:ln>
        </p:spPr>
      </p:pic>
    </p:spTree>
    <p:extLst>
      <p:ext uri="{BB962C8B-B14F-4D97-AF65-F5344CB8AC3E}">
        <p14:creationId xmlns:p14="http://schemas.microsoft.com/office/powerpoint/2010/main" val="106088378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Rectangle 5"/>
          <p:cNvSpPr/>
          <p:nvPr/>
        </p:nvSpPr>
        <p:spPr>
          <a:xfrm>
            <a:off x="6980847" y="1088071"/>
            <a:ext cx="1645920" cy="4564473"/>
          </a:xfrm>
          <a:prstGeom prst="rect">
            <a:avLst/>
          </a:prstGeom>
          <a:solidFill>
            <a:srgbClr val="FCF9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srcRect l="6920" t="15630" r="26133" b="11414"/>
          <a:stretch/>
        </p:blipFill>
        <p:spPr>
          <a:xfrm rot="16200000" flipV="1">
            <a:off x="5430986" y="2523935"/>
            <a:ext cx="4752741" cy="1722554"/>
          </a:xfrm>
          <a:prstGeom prst="rect">
            <a:avLst/>
          </a:prstGeom>
        </p:spPr>
      </p:pic>
      <p:pic>
        <p:nvPicPr>
          <p:cNvPr id="3" name="Picture 2"/>
          <p:cNvPicPr>
            <a:picLocks noChangeAspect="1"/>
          </p:cNvPicPr>
          <p:nvPr/>
        </p:nvPicPr>
        <p:blipFill rotWithShape="1">
          <a:blip r:embed="rId2"/>
          <a:srcRect l="73888" t="2464" r="2556" b="72496"/>
          <a:stretch/>
        </p:blipFill>
        <p:spPr>
          <a:xfrm>
            <a:off x="7075891" y="826506"/>
            <a:ext cx="1672261" cy="1647303"/>
          </a:xfrm>
          <a:prstGeom prst="rect">
            <a:avLst/>
          </a:prstGeom>
        </p:spPr>
      </p:pic>
      <p:pic>
        <p:nvPicPr>
          <p:cNvPr id="8" name="Picture 7"/>
          <p:cNvPicPr>
            <a:picLocks noChangeAspect="1"/>
          </p:cNvPicPr>
          <p:nvPr/>
        </p:nvPicPr>
        <p:blipFill>
          <a:blip r:embed="rId3"/>
          <a:stretch>
            <a:fillRect/>
          </a:stretch>
        </p:blipFill>
        <p:spPr>
          <a:xfrm>
            <a:off x="362352" y="291842"/>
            <a:ext cx="6540500" cy="6235700"/>
          </a:xfrm>
          <a:prstGeom prst="rect">
            <a:avLst/>
          </a:prstGeom>
        </p:spPr>
      </p:pic>
      <p:pic>
        <p:nvPicPr>
          <p:cNvPr id="9" name="Picture 3" descr="new LDEO logo_art.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623912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2515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38561561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051458" y="451950"/>
            <a:ext cx="7209894" cy="2854761"/>
          </a:xfrm>
          <a:prstGeom prst="rect">
            <a:avLst/>
          </a:prstGeom>
          <a:ln>
            <a:solidFill>
              <a:schemeClr val="tx1"/>
            </a:solidFill>
          </a:ln>
        </p:spPr>
      </p:pic>
      <p:sp>
        <p:nvSpPr>
          <p:cNvPr id="4" name="TextBox 3"/>
          <p:cNvSpPr txBox="1"/>
          <p:nvPr/>
        </p:nvSpPr>
        <p:spPr>
          <a:xfrm>
            <a:off x="457200" y="3503436"/>
            <a:ext cx="4687702" cy="369332"/>
          </a:xfrm>
          <a:prstGeom prst="rect">
            <a:avLst/>
          </a:prstGeom>
          <a:noFill/>
        </p:spPr>
        <p:txBody>
          <a:bodyPr wrap="none" rtlCol="0">
            <a:spAutoFit/>
          </a:bodyPr>
          <a:lstStyle/>
          <a:p>
            <a:r>
              <a:rPr lang="en-US" dirty="0" err="1" smtClean="0">
                <a:solidFill>
                  <a:srgbClr val="000000"/>
                </a:solidFill>
              </a:rPr>
              <a:t>Cocos</a:t>
            </a:r>
            <a:r>
              <a:rPr lang="en-US" dirty="0" smtClean="0">
                <a:solidFill>
                  <a:srgbClr val="000000"/>
                </a:solidFill>
              </a:rPr>
              <a:t> plate, outer rise, Central American trench</a:t>
            </a:r>
            <a:endParaRPr lang="en-US" dirty="0">
              <a:solidFill>
                <a:srgbClr val="000000"/>
              </a:solidFill>
            </a:endParaRPr>
          </a:p>
        </p:txBody>
      </p:sp>
      <p:sp>
        <p:nvSpPr>
          <p:cNvPr id="5" name="TextBox 4"/>
          <p:cNvSpPr txBox="1"/>
          <p:nvPr/>
        </p:nvSpPr>
        <p:spPr>
          <a:xfrm>
            <a:off x="457200" y="4191000"/>
            <a:ext cx="2705801" cy="307777"/>
          </a:xfrm>
          <a:prstGeom prst="rect">
            <a:avLst/>
          </a:prstGeom>
          <a:noFill/>
        </p:spPr>
        <p:txBody>
          <a:bodyPr wrap="none" rtlCol="0">
            <a:spAutoFit/>
          </a:bodyPr>
          <a:lstStyle/>
          <a:p>
            <a:r>
              <a:rPr lang="en-US" sz="1400" dirty="0" smtClean="0">
                <a:solidFill>
                  <a:srgbClr val="000000"/>
                </a:solidFill>
              </a:rPr>
              <a:t>Van </a:t>
            </a:r>
            <a:r>
              <a:rPr lang="en-US" sz="1400" dirty="0" err="1" smtClean="0">
                <a:solidFill>
                  <a:srgbClr val="000000"/>
                </a:solidFill>
              </a:rPr>
              <a:t>Avendonk</a:t>
            </a:r>
            <a:r>
              <a:rPr lang="en-US" sz="1400" dirty="0" smtClean="0">
                <a:solidFill>
                  <a:srgbClr val="000000"/>
                </a:solidFill>
              </a:rPr>
              <a:t> et al. G-cubed 2011</a:t>
            </a:r>
            <a:endParaRPr lang="en-US" sz="1400" dirty="0">
              <a:solidFill>
                <a:srgbClr val="000000"/>
              </a:solidFill>
            </a:endParaRPr>
          </a:p>
        </p:txBody>
      </p:sp>
      <p:sp>
        <p:nvSpPr>
          <p:cNvPr id="6" name="TextBox 5"/>
          <p:cNvSpPr txBox="1"/>
          <p:nvPr/>
        </p:nvSpPr>
        <p:spPr>
          <a:xfrm>
            <a:off x="533400" y="4706541"/>
            <a:ext cx="6166472" cy="1661994"/>
          </a:xfrm>
          <a:prstGeom prst="rect">
            <a:avLst/>
          </a:prstGeom>
          <a:noFill/>
        </p:spPr>
        <p:txBody>
          <a:bodyPr wrap="none" rtlCol="0">
            <a:spAutoFit/>
          </a:bodyPr>
          <a:lstStyle/>
          <a:p>
            <a:r>
              <a:rPr lang="en-US" dirty="0" smtClean="0">
                <a:solidFill>
                  <a:srgbClr val="000000"/>
                </a:solidFill>
              </a:rPr>
              <a:t>100% </a:t>
            </a:r>
            <a:r>
              <a:rPr lang="en-US" dirty="0" err="1" smtClean="0">
                <a:solidFill>
                  <a:srgbClr val="000000"/>
                </a:solidFill>
              </a:rPr>
              <a:t>serpentinization</a:t>
            </a:r>
            <a:r>
              <a:rPr lang="en-US" dirty="0" smtClean="0">
                <a:solidFill>
                  <a:srgbClr val="000000"/>
                </a:solidFill>
              </a:rPr>
              <a:t> ~ 0.25 </a:t>
            </a:r>
            <a:r>
              <a:rPr lang="en-US" dirty="0" err="1" smtClean="0">
                <a:solidFill>
                  <a:srgbClr val="000000"/>
                </a:solidFill>
              </a:rPr>
              <a:t>wt</a:t>
            </a:r>
            <a:r>
              <a:rPr lang="en-US" dirty="0" smtClean="0">
                <a:solidFill>
                  <a:srgbClr val="000000"/>
                </a:solidFill>
              </a:rPr>
              <a:t>% CO2, 0.07 </a:t>
            </a:r>
            <a:r>
              <a:rPr lang="en-US" dirty="0" err="1" smtClean="0">
                <a:solidFill>
                  <a:srgbClr val="000000"/>
                </a:solidFill>
              </a:rPr>
              <a:t>wt</a:t>
            </a:r>
            <a:r>
              <a:rPr lang="en-US" dirty="0" smtClean="0">
                <a:solidFill>
                  <a:srgbClr val="000000"/>
                </a:solidFill>
              </a:rPr>
              <a:t>% carbon</a:t>
            </a:r>
          </a:p>
          <a:p>
            <a:r>
              <a:rPr lang="en-US" dirty="0" smtClean="0">
                <a:solidFill>
                  <a:srgbClr val="000000"/>
                </a:solidFill>
              </a:rPr>
              <a:t>10 to 30 </a:t>
            </a:r>
            <a:r>
              <a:rPr lang="en-US" dirty="0" err="1" smtClean="0">
                <a:solidFill>
                  <a:srgbClr val="000000"/>
                </a:solidFill>
              </a:rPr>
              <a:t>vol</a:t>
            </a:r>
            <a:r>
              <a:rPr lang="en-US" dirty="0" smtClean="0">
                <a:solidFill>
                  <a:srgbClr val="000000"/>
                </a:solidFill>
              </a:rPr>
              <a:t>% </a:t>
            </a:r>
            <a:r>
              <a:rPr lang="en-US" dirty="0" err="1" smtClean="0">
                <a:solidFill>
                  <a:srgbClr val="000000"/>
                </a:solidFill>
              </a:rPr>
              <a:t>serpentinization</a:t>
            </a:r>
            <a:r>
              <a:rPr lang="en-US" dirty="0" smtClean="0">
                <a:solidFill>
                  <a:srgbClr val="000000"/>
                </a:solidFill>
              </a:rPr>
              <a:t> over 10 km </a:t>
            </a:r>
          </a:p>
          <a:p>
            <a:r>
              <a:rPr lang="en-US" dirty="0" smtClean="0">
                <a:solidFill>
                  <a:srgbClr val="000000"/>
                </a:solidFill>
              </a:rPr>
              <a:t>44,500 km </a:t>
            </a:r>
            <a:r>
              <a:rPr lang="en-US" dirty="0" err="1" smtClean="0">
                <a:solidFill>
                  <a:srgbClr val="000000"/>
                </a:solidFill>
              </a:rPr>
              <a:t>subduction</a:t>
            </a:r>
            <a:r>
              <a:rPr lang="en-US" dirty="0" smtClean="0">
                <a:solidFill>
                  <a:srgbClr val="000000"/>
                </a:solidFill>
              </a:rPr>
              <a:t> zones, 0.05 m/</a:t>
            </a:r>
            <a:r>
              <a:rPr lang="en-US" dirty="0" err="1" smtClean="0">
                <a:solidFill>
                  <a:srgbClr val="000000"/>
                </a:solidFill>
              </a:rPr>
              <a:t>yr</a:t>
            </a:r>
            <a:endParaRPr lang="en-US" dirty="0" smtClean="0">
              <a:solidFill>
                <a:srgbClr val="000000"/>
              </a:solidFill>
            </a:endParaRPr>
          </a:p>
          <a:p>
            <a:endParaRPr lang="en-US" sz="1200" dirty="0" smtClean="0">
              <a:solidFill>
                <a:srgbClr val="000000"/>
              </a:solidFill>
            </a:endParaRPr>
          </a:p>
          <a:p>
            <a:r>
              <a:rPr lang="en-US" sz="2400" dirty="0" smtClean="0">
                <a:solidFill>
                  <a:srgbClr val="000000"/>
                </a:solidFill>
              </a:rPr>
              <a:t>						</a:t>
            </a:r>
            <a:r>
              <a:rPr lang="en-US" sz="3600" dirty="0" smtClean="0">
                <a:solidFill>
                  <a:srgbClr val="000000"/>
                </a:solidFill>
              </a:rPr>
              <a:t>4.6 to 14 Mt C/</a:t>
            </a:r>
            <a:r>
              <a:rPr lang="en-US" sz="3600" dirty="0" err="1" smtClean="0">
                <a:solidFill>
                  <a:srgbClr val="000000"/>
                </a:solidFill>
              </a:rPr>
              <a:t>yr</a:t>
            </a:r>
            <a:endParaRPr lang="en-US" sz="3600" dirty="0">
              <a:solidFill>
                <a:srgbClr val="000000"/>
              </a:solidFill>
            </a:endParaRPr>
          </a:p>
        </p:txBody>
      </p:sp>
      <p:pic>
        <p:nvPicPr>
          <p:cNvPr id="7"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241401005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2" name="Group 1"/>
          <p:cNvGrpSpPr/>
          <p:nvPr/>
        </p:nvGrpSpPr>
        <p:grpSpPr>
          <a:xfrm>
            <a:off x="990599" y="591424"/>
            <a:ext cx="7095645" cy="4941626"/>
            <a:chOff x="990599" y="591424"/>
            <a:chExt cx="7095645" cy="4941626"/>
          </a:xfrm>
        </p:grpSpPr>
        <p:pic>
          <p:nvPicPr>
            <p:cNvPr id="29" name="Picture 28"/>
            <p:cNvPicPr>
              <a:picLocks noChangeAspect="1"/>
            </p:cNvPicPr>
            <p:nvPr/>
          </p:nvPicPr>
          <p:blipFill rotWithShape="1">
            <a:blip r:embed="rId2"/>
            <a:srcRect l="1030" r="3129" b="18084"/>
            <a:stretch/>
          </p:blipFill>
          <p:spPr>
            <a:xfrm>
              <a:off x="990599" y="591424"/>
              <a:ext cx="7095645" cy="4941626"/>
            </a:xfrm>
            <a:prstGeom prst="rect">
              <a:avLst/>
            </a:prstGeom>
            <a:ln>
              <a:solidFill>
                <a:srgbClr val="000000"/>
              </a:solidFill>
            </a:ln>
          </p:spPr>
        </p:pic>
        <p:sp>
          <p:nvSpPr>
            <p:cNvPr id="30" name="TextBox 29"/>
            <p:cNvSpPr txBox="1"/>
            <p:nvPr/>
          </p:nvSpPr>
          <p:spPr>
            <a:xfrm>
              <a:off x="4895395" y="4396806"/>
              <a:ext cx="3090729" cy="984885"/>
            </a:xfrm>
            <a:prstGeom prst="rect">
              <a:avLst/>
            </a:prstGeom>
            <a:solidFill>
              <a:srgbClr val="FFFFFF"/>
            </a:solidFill>
            <a:ln>
              <a:solidFill>
                <a:schemeClr val="tx1"/>
              </a:solidFill>
            </a:ln>
          </p:spPr>
          <p:txBody>
            <a:bodyPr wrap="square" rtlCol="0">
              <a:spAutoFit/>
            </a:bodyPr>
            <a:lstStyle/>
            <a:p>
              <a:pPr algn="ctr"/>
              <a:endParaRPr lang="en-US" sz="800" b="1" dirty="0" smtClean="0">
                <a:solidFill>
                  <a:schemeClr val="tx2">
                    <a:lumMod val="60000"/>
                    <a:lumOff val="40000"/>
                  </a:schemeClr>
                </a:solidFill>
              </a:endParaRPr>
            </a:p>
            <a:p>
              <a:pPr algn="ctr"/>
              <a:r>
                <a:rPr lang="en-US" sz="2100" b="1" dirty="0" smtClean="0">
                  <a:solidFill>
                    <a:schemeClr val="tx2">
                      <a:lumMod val="60000"/>
                      <a:lumOff val="40000"/>
                    </a:schemeClr>
                  </a:solidFill>
                </a:rPr>
                <a:t>values of fluxes </a:t>
              </a:r>
            </a:p>
            <a:p>
              <a:pPr algn="ctr"/>
              <a:r>
                <a:rPr lang="en-US" sz="2100" b="1" dirty="0" smtClean="0">
                  <a:solidFill>
                    <a:schemeClr val="tx2">
                      <a:lumMod val="60000"/>
                      <a:lumOff val="40000"/>
                    </a:schemeClr>
                  </a:solidFill>
                </a:rPr>
                <a:t>Mt C/</a:t>
              </a:r>
              <a:r>
                <a:rPr lang="en-US" sz="2100" b="1" dirty="0" err="1" smtClean="0">
                  <a:solidFill>
                    <a:schemeClr val="tx2">
                      <a:lumMod val="60000"/>
                      <a:lumOff val="40000"/>
                    </a:schemeClr>
                  </a:solidFill>
                </a:rPr>
                <a:t>yr</a:t>
              </a:r>
              <a:endParaRPr lang="en-US" sz="2100" b="1" dirty="0" smtClean="0">
                <a:solidFill>
                  <a:schemeClr val="tx2">
                    <a:lumMod val="60000"/>
                    <a:lumOff val="40000"/>
                  </a:schemeClr>
                </a:solidFill>
              </a:endParaRPr>
            </a:p>
            <a:p>
              <a:pPr algn="ctr"/>
              <a:endParaRPr lang="en-US" sz="800" b="1" dirty="0" smtClean="0">
                <a:solidFill>
                  <a:schemeClr val="tx2">
                    <a:lumMod val="60000"/>
                    <a:lumOff val="40000"/>
                  </a:schemeClr>
                </a:solidFill>
              </a:endParaRPr>
            </a:p>
          </p:txBody>
        </p:sp>
        <p:sp>
          <p:nvSpPr>
            <p:cNvPr id="31" name="TextBox 30"/>
            <p:cNvSpPr txBox="1"/>
            <p:nvPr/>
          </p:nvSpPr>
          <p:spPr>
            <a:xfrm>
              <a:off x="3009324" y="633126"/>
              <a:ext cx="813087" cy="415498"/>
            </a:xfrm>
            <a:prstGeom prst="rect">
              <a:avLst/>
            </a:prstGeom>
            <a:solidFill>
              <a:srgbClr val="FFFFFF"/>
            </a:solidFill>
          </p:spPr>
          <p:txBody>
            <a:bodyPr wrap="none" rtlCol="0">
              <a:spAutoFit/>
            </a:bodyPr>
            <a:lstStyle/>
            <a:p>
              <a:r>
                <a:rPr lang="en-US" sz="2100" b="1" dirty="0" smtClean="0">
                  <a:solidFill>
                    <a:schemeClr val="tx2">
                      <a:lumMod val="60000"/>
                      <a:lumOff val="40000"/>
                    </a:schemeClr>
                  </a:solidFill>
                </a:rPr>
                <a:t>18-37  </a:t>
              </a:r>
              <a:endParaRPr lang="en-US" sz="2100" b="1" dirty="0">
                <a:solidFill>
                  <a:schemeClr val="tx2">
                    <a:lumMod val="60000"/>
                    <a:lumOff val="40000"/>
                  </a:schemeClr>
                </a:solidFill>
              </a:endParaRPr>
            </a:p>
          </p:txBody>
        </p:sp>
        <p:sp>
          <p:nvSpPr>
            <p:cNvPr id="32" name="TextBox 31"/>
            <p:cNvSpPr txBox="1"/>
            <p:nvPr/>
          </p:nvSpPr>
          <p:spPr>
            <a:xfrm>
              <a:off x="2323524" y="2801224"/>
              <a:ext cx="873444" cy="415498"/>
            </a:xfrm>
            <a:prstGeom prst="rect">
              <a:avLst/>
            </a:prstGeom>
            <a:solidFill>
              <a:srgbClr val="FFFFFF"/>
            </a:solidFill>
          </p:spPr>
          <p:txBody>
            <a:bodyPr wrap="none" rtlCol="0">
              <a:spAutoFit/>
            </a:bodyPr>
            <a:lstStyle/>
            <a:p>
              <a:r>
                <a:rPr lang="en-US" sz="2100" b="1" dirty="0" smtClean="0">
                  <a:solidFill>
                    <a:schemeClr val="tx2">
                      <a:lumMod val="60000"/>
                      <a:lumOff val="40000"/>
                    </a:schemeClr>
                  </a:solidFill>
                </a:rPr>
                <a:t>24-48</a:t>
              </a:r>
              <a:endParaRPr lang="en-US" sz="2100" b="1" dirty="0">
                <a:solidFill>
                  <a:schemeClr val="tx2">
                    <a:lumMod val="60000"/>
                    <a:lumOff val="40000"/>
                  </a:schemeClr>
                </a:solidFill>
              </a:endParaRPr>
            </a:p>
          </p:txBody>
        </p:sp>
        <p:sp>
          <p:nvSpPr>
            <p:cNvPr id="33" name="Rectangle 32"/>
            <p:cNvSpPr/>
            <p:nvPr/>
          </p:nvSpPr>
          <p:spPr>
            <a:xfrm>
              <a:off x="4185231" y="2463514"/>
              <a:ext cx="762000" cy="1997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4228524" y="2953624"/>
              <a:ext cx="656938" cy="1997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4257386" y="3377914"/>
              <a:ext cx="656938" cy="1997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4166755" y="2848564"/>
              <a:ext cx="723312" cy="369332"/>
            </a:xfrm>
            <a:prstGeom prst="rect">
              <a:avLst/>
            </a:prstGeom>
            <a:noFill/>
          </p:spPr>
          <p:txBody>
            <a:bodyPr wrap="none" rtlCol="0">
              <a:spAutoFit/>
            </a:bodyPr>
            <a:lstStyle/>
            <a:p>
              <a:r>
                <a:rPr lang="en-US" b="1" dirty="0" smtClean="0">
                  <a:solidFill>
                    <a:schemeClr val="tx2">
                      <a:lumMod val="60000"/>
                      <a:lumOff val="40000"/>
                    </a:schemeClr>
                  </a:solidFill>
                </a:rPr>
                <a:t>12-61</a:t>
              </a:r>
              <a:endParaRPr lang="en-US" b="1" dirty="0">
                <a:solidFill>
                  <a:schemeClr val="tx2">
                    <a:lumMod val="60000"/>
                    <a:lumOff val="40000"/>
                  </a:schemeClr>
                </a:solidFill>
              </a:endParaRPr>
            </a:p>
          </p:txBody>
        </p:sp>
        <p:sp>
          <p:nvSpPr>
            <p:cNvPr id="37" name="TextBox 36"/>
            <p:cNvSpPr txBox="1"/>
            <p:nvPr/>
          </p:nvSpPr>
          <p:spPr>
            <a:xfrm>
              <a:off x="4174832" y="2358454"/>
              <a:ext cx="723312" cy="369332"/>
            </a:xfrm>
            <a:prstGeom prst="rect">
              <a:avLst/>
            </a:prstGeom>
            <a:noFill/>
          </p:spPr>
          <p:txBody>
            <a:bodyPr wrap="none" rtlCol="0">
              <a:spAutoFit/>
            </a:bodyPr>
            <a:lstStyle/>
            <a:p>
              <a:r>
                <a:rPr lang="en-US" b="1" dirty="0" smtClean="0">
                  <a:solidFill>
                    <a:schemeClr val="tx2">
                      <a:lumMod val="60000"/>
                      <a:lumOff val="40000"/>
                    </a:schemeClr>
                  </a:solidFill>
                </a:rPr>
                <a:t>13-17</a:t>
              </a:r>
              <a:endParaRPr lang="en-US" b="1" dirty="0">
                <a:solidFill>
                  <a:schemeClr val="tx2">
                    <a:lumMod val="60000"/>
                    <a:lumOff val="40000"/>
                  </a:schemeClr>
                </a:solidFill>
              </a:endParaRPr>
            </a:p>
          </p:txBody>
        </p:sp>
        <p:sp>
          <p:nvSpPr>
            <p:cNvPr id="38" name="TextBox 37"/>
            <p:cNvSpPr txBox="1"/>
            <p:nvPr/>
          </p:nvSpPr>
          <p:spPr>
            <a:xfrm>
              <a:off x="4271141" y="3284522"/>
              <a:ext cx="525617" cy="369332"/>
            </a:xfrm>
            <a:prstGeom prst="rect">
              <a:avLst/>
            </a:prstGeom>
            <a:noFill/>
          </p:spPr>
          <p:txBody>
            <a:bodyPr wrap="none" rtlCol="0">
              <a:spAutoFit/>
            </a:bodyPr>
            <a:lstStyle/>
            <a:p>
              <a:r>
                <a:rPr lang="en-US" b="1" dirty="0" smtClean="0">
                  <a:solidFill>
                    <a:srgbClr val="558ED5"/>
                  </a:solidFill>
                </a:rPr>
                <a:t>36?</a:t>
              </a:r>
              <a:endParaRPr lang="en-US" b="1" dirty="0">
                <a:solidFill>
                  <a:srgbClr val="558ED5"/>
                </a:solidFill>
              </a:endParaRPr>
            </a:p>
          </p:txBody>
        </p:sp>
        <p:sp>
          <p:nvSpPr>
            <p:cNvPr id="39" name="TextBox 38"/>
            <p:cNvSpPr txBox="1"/>
            <p:nvPr/>
          </p:nvSpPr>
          <p:spPr>
            <a:xfrm>
              <a:off x="5371524" y="633126"/>
              <a:ext cx="948265" cy="415498"/>
            </a:xfrm>
            <a:prstGeom prst="rect">
              <a:avLst/>
            </a:prstGeom>
            <a:solidFill>
              <a:srgbClr val="FFFFFF"/>
            </a:solidFill>
          </p:spPr>
          <p:txBody>
            <a:bodyPr wrap="none" rtlCol="0">
              <a:spAutoFit/>
            </a:bodyPr>
            <a:lstStyle/>
            <a:p>
              <a:r>
                <a:rPr lang="en-US" sz="2100" b="1" dirty="0" smtClean="0">
                  <a:solidFill>
                    <a:schemeClr val="bg1"/>
                  </a:solidFill>
                </a:rPr>
                <a:t>1.2-30  </a:t>
              </a:r>
              <a:endParaRPr lang="en-US" sz="2100" b="1" dirty="0">
                <a:solidFill>
                  <a:schemeClr val="bg1"/>
                </a:solidFill>
              </a:endParaRPr>
            </a:p>
          </p:txBody>
        </p:sp>
        <p:sp>
          <p:nvSpPr>
            <p:cNvPr id="40" name="TextBox 39"/>
            <p:cNvSpPr txBox="1"/>
            <p:nvPr/>
          </p:nvSpPr>
          <p:spPr>
            <a:xfrm>
              <a:off x="6895524" y="633126"/>
              <a:ext cx="873444" cy="415498"/>
            </a:xfrm>
            <a:prstGeom prst="rect">
              <a:avLst/>
            </a:prstGeom>
            <a:solidFill>
              <a:srgbClr val="FFFFFF"/>
            </a:solidFill>
          </p:spPr>
          <p:txBody>
            <a:bodyPr wrap="none" rtlCol="0">
              <a:spAutoFit/>
            </a:bodyPr>
            <a:lstStyle/>
            <a:p>
              <a:r>
                <a:rPr lang="en-US" sz="2100" b="1" dirty="0" smtClean="0">
                  <a:solidFill>
                    <a:srgbClr val="FFFFFF"/>
                  </a:solidFill>
                </a:rPr>
                <a:t>12-60  </a:t>
              </a:r>
              <a:endParaRPr lang="en-US" sz="2100" b="1" dirty="0">
                <a:solidFill>
                  <a:srgbClr val="FFFFFF"/>
                </a:solidFill>
              </a:endParaRPr>
            </a:p>
          </p:txBody>
        </p:sp>
        <p:sp>
          <p:nvSpPr>
            <p:cNvPr id="41" name="Rectangle 40"/>
            <p:cNvSpPr/>
            <p:nvPr/>
          </p:nvSpPr>
          <p:spPr>
            <a:xfrm>
              <a:off x="6895524" y="3377914"/>
              <a:ext cx="1070840" cy="42545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1136651" y="644671"/>
              <a:ext cx="1070840" cy="42545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4351956" y="1257161"/>
              <a:ext cx="441422" cy="42545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x</a:t>
              </a:r>
              <a:endParaRPr lang="en-US" dirty="0"/>
            </a:p>
          </p:txBody>
        </p:sp>
      </p:grpSp>
      <p:sp>
        <p:nvSpPr>
          <p:cNvPr id="3" name="TextBox 2"/>
          <p:cNvSpPr txBox="1"/>
          <p:nvPr/>
        </p:nvSpPr>
        <p:spPr>
          <a:xfrm>
            <a:off x="152400" y="6493283"/>
            <a:ext cx="2736647" cy="307777"/>
          </a:xfrm>
          <a:prstGeom prst="rect">
            <a:avLst/>
          </a:prstGeom>
          <a:noFill/>
        </p:spPr>
        <p:txBody>
          <a:bodyPr wrap="none" rtlCol="0">
            <a:spAutoFit/>
          </a:bodyPr>
          <a:lstStyle/>
          <a:p>
            <a:r>
              <a:rPr lang="en-US" sz="1400" dirty="0" err="1" smtClean="0">
                <a:solidFill>
                  <a:srgbClr val="000000"/>
                </a:solidFill>
              </a:rPr>
              <a:t>Dasgupta</a:t>
            </a:r>
            <a:r>
              <a:rPr lang="en-US" sz="1400" dirty="0" smtClean="0">
                <a:solidFill>
                  <a:srgbClr val="000000"/>
                </a:solidFill>
              </a:rPr>
              <a:t> &amp; </a:t>
            </a:r>
            <a:r>
              <a:rPr lang="en-US" sz="1400" dirty="0" err="1" smtClean="0">
                <a:solidFill>
                  <a:srgbClr val="000000"/>
                </a:solidFill>
              </a:rPr>
              <a:t>Hirschmann</a:t>
            </a:r>
            <a:r>
              <a:rPr lang="en-US" sz="1400" dirty="0" smtClean="0">
                <a:solidFill>
                  <a:srgbClr val="000000"/>
                </a:solidFill>
              </a:rPr>
              <a:t> EPSL 2010</a:t>
            </a:r>
            <a:endParaRPr lang="en-US" sz="1400" dirty="0">
              <a:solidFill>
                <a:srgbClr val="000000"/>
              </a:solidFill>
            </a:endParaRPr>
          </a:p>
        </p:txBody>
      </p:sp>
      <p:sp>
        <p:nvSpPr>
          <p:cNvPr id="8" name="TextBox 7"/>
          <p:cNvSpPr txBox="1"/>
          <p:nvPr/>
        </p:nvSpPr>
        <p:spPr>
          <a:xfrm>
            <a:off x="1407742" y="3155648"/>
            <a:ext cx="813087" cy="415498"/>
          </a:xfrm>
          <a:prstGeom prst="rect">
            <a:avLst/>
          </a:prstGeom>
          <a:solidFill>
            <a:srgbClr val="FFFFFF"/>
          </a:solidFill>
        </p:spPr>
        <p:txBody>
          <a:bodyPr wrap="none" rtlCol="0">
            <a:spAutoFit/>
          </a:bodyPr>
          <a:lstStyle/>
          <a:p>
            <a:r>
              <a:rPr lang="en-US" sz="2100" b="1" dirty="0" smtClean="0">
                <a:solidFill>
                  <a:srgbClr val="FF0000"/>
                </a:solidFill>
              </a:rPr>
              <a:t>40-66</a:t>
            </a:r>
            <a:endParaRPr lang="en-US" sz="2100" b="1" dirty="0">
              <a:solidFill>
                <a:srgbClr val="FF0000"/>
              </a:solidFill>
            </a:endParaRPr>
          </a:p>
        </p:txBody>
      </p:sp>
      <p:grpSp>
        <p:nvGrpSpPr>
          <p:cNvPr id="4" name="Group 3"/>
          <p:cNvGrpSpPr/>
          <p:nvPr/>
        </p:nvGrpSpPr>
        <p:grpSpPr>
          <a:xfrm>
            <a:off x="3199195" y="3750500"/>
            <a:ext cx="676594" cy="415498"/>
            <a:chOff x="4257282" y="3002390"/>
            <a:chExt cx="676594" cy="415498"/>
          </a:xfrm>
        </p:grpSpPr>
        <p:sp>
          <p:nvSpPr>
            <p:cNvPr id="13" name="Rectangle 12"/>
            <p:cNvSpPr/>
            <p:nvPr/>
          </p:nvSpPr>
          <p:spPr>
            <a:xfrm>
              <a:off x="4257386" y="3015090"/>
              <a:ext cx="656938" cy="1997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257282" y="3002390"/>
              <a:ext cx="676594" cy="415498"/>
            </a:xfrm>
            <a:prstGeom prst="rect">
              <a:avLst/>
            </a:prstGeom>
            <a:noFill/>
          </p:spPr>
          <p:txBody>
            <a:bodyPr wrap="none" rtlCol="0">
              <a:spAutoFit/>
            </a:bodyPr>
            <a:lstStyle/>
            <a:p>
              <a:r>
                <a:rPr lang="en-US" sz="2100" b="1" dirty="0" smtClean="0">
                  <a:solidFill>
                    <a:srgbClr val="FF0000"/>
                  </a:solidFill>
                </a:rPr>
                <a:t>5-15</a:t>
              </a:r>
              <a:endParaRPr lang="en-US" sz="2100" b="1" dirty="0">
                <a:solidFill>
                  <a:srgbClr val="FF0000"/>
                </a:solidFill>
              </a:endParaRPr>
            </a:p>
          </p:txBody>
        </p:sp>
      </p:grpSp>
      <p:sp>
        <p:nvSpPr>
          <p:cNvPr id="21" name="Rectangle 20"/>
          <p:cNvSpPr/>
          <p:nvPr/>
        </p:nvSpPr>
        <p:spPr>
          <a:xfrm>
            <a:off x="3009324" y="3712663"/>
            <a:ext cx="1122407" cy="47457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209409" y="3157465"/>
            <a:ext cx="1122407" cy="44089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grpSp>
        <p:nvGrpSpPr>
          <p:cNvPr id="27" name="Group 26"/>
          <p:cNvGrpSpPr/>
          <p:nvPr/>
        </p:nvGrpSpPr>
        <p:grpSpPr>
          <a:xfrm>
            <a:off x="5227586" y="3018443"/>
            <a:ext cx="813087" cy="415498"/>
            <a:chOff x="4257282" y="3002390"/>
            <a:chExt cx="813087" cy="415498"/>
          </a:xfrm>
        </p:grpSpPr>
        <p:sp>
          <p:nvSpPr>
            <p:cNvPr id="28" name="Rectangle 27"/>
            <p:cNvSpPr/>
            <p:nvPr/>
          </p:nvSpPr>
          <p:spPr>
            <a:xfrm>
              <a:off x="4257386" y="3015090"/>
              <a:ext cx="656938" cy="1997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4257282" y="3002390"/>
              <a:ext cx="813087" cy="415498"/>
            </a:xfrm>
            <a:prstGeom prst="rect">
              <a:avLst/>
            </a:prstGeom>
            <a:solidFill>
              <a:schemeClr val="bg1"/>
            </a:solidFill>
          </p:spPr>
          <p:txBody>
            <a:bodyPr wrap="none" rtlCol="0">
              <a:spAutoFit/>
            </a:bodyPr>
            <a:lstStyle/>
            <a:p>
              <a:r>
                <a:rPr lang="en-US" sz="2100" b="1" dirty="0" smtClean="0">
                  <a:solidFill>
                    <a:srgbClr val="FF0000"/>
                  </a:solidFill>
                </a:rPr>
                <a:t>22-29</a:t>
              </a:r>
              <a:endParaRPr lang="en-US" sz="2100" b="1" dirty="0">
                <a:solidFill>
                  <a:srgbClr val="FF0000"/>
                </a:solidFill>
              </a:endParaRPr>
            </a:p>
          </p:txBody>
        </p:sp>
      </p:grpSp>
      <p:sp>
        <p:nvSpPr>
          <p:cNvPr id="45" name="Rectangle 44"/>
          <p:cNvSpPr/>
          <p:nvPr/>
        </p:nvSpPr>
        <p:spPr>
          <a:xfrm>
            <a:off x="5037715" y="2980606"/>
            <a:ext cx="1122407" cy="47457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6" name="Group 45"/>
          <p:cNvGrpSpPr/>
          <p:nvPr/>
        </p:nvGrpSpPr>
        <p:grpSpPr>
          <a:xfrm>
            <a:off x="4192542" y="716380"/>
            <a:ext cx="813087" cy="415498"/>
            <a:chOff x="4257282" y="3002390"/>
            <a:chExt cx="813087" cy="415498"/>
          </a:xfrm>
        </p:grpSpPr>
        <p:sp>
          <p:nvSpPr>
            <p:cNvPr id="47" name="Rectangle 46"/>
            <p:cNvSpPr/>
            <p:nvPr/>
          </p:nvSpPr>
          <p:spPr>
            <a:xfrm>
              <a:off x="4257386" y="3015090"/>
              <a:ext cx="656938" cy="1997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4257282" y="3002390"/>
              <a:ext cx="813087" cy="415498"/>
            </a:xfrm>
            <a:prstGeom prst="rect">
              <a:avLst/>
            </a:prstGeom>
            <a:solidFill>
              <a:schemeClr val="bg1"/>
            </a:solidFill>
          </p:spPr>
          <p:txBody>
            <a:bodyPr wrap="none" rtlCol="0">
              <a:spAutoFit/>
            </a:bodyPr>
            <a:lstStyle/>
            <a:p>
              <a:r>
                <a:rPr lang="en-US" sz="2100" b="1" dirty="0" smtClean="0">
                  <a:solidFill>
                    <a:srgbClr val="FF0000"/>
                  </a:solidFill>
                </a:rPr>
                <a:t>40-59</a:t>
              </a:r>
              <a:endParaRPr lang="en-US" sz="2100" b="1" dirty="0">
                <a:solidFill>
                  <a:srgbClr val="FF0000"/>
                </a:solidFill>
              </a:endParaRPr>
            </a:p>
          </p:txBody>
        </p:sp>
      </p:grpSp>
      <p:sp>
        <p:nvSpPr>
          <p:cNvPr id="49" name="Rectangle 48"/>
          <p:cNvSpPr/>
          <p:nvPr/>
        </p:nvSpPr>
        <p:spPr>
          <a:xfrm>
            <a:off x="4002671" y="678543"/>
            <a:ext cx="1122407" cy="47457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376794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flipH="1">
            <a:off x="0" y="0"/>
            <a:ext cx="9144000" cy="6858000"/>
            <a:chOff x="0" y="0"/>
            <a:chExt cx="9144000" cy="5669177"/>
          </a:xfrm>
        </p:grpSpPr>
        <p:pic>
          <p:nvPicPr>
            <p:cNvPr id="521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7335"/>
            <a:stretch/>
          </p:blipFill>
          <p:spPr bwMode="auto">
            <a:xfrm>
              <a:off x="0" y="0"/>
              <a:ext cx="9144000" cy="56691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7826" name="Freeform 3"/>
            <p:cNvSpPr>
              <a:spLocks/>
            </p:cNvSpPr>
            <p:nvPr/>
          </p:nvSpPr>
          <p:spPr bwMode="auto">
            <a:xfrm>
              <a:off x="1676400" y="2819400"/>
              <a:ext cx="6324600" cy="685800"/>
            </a:xfrm>
            <a:custGeom>
              <a:avLst/>
              <a:gdLst>
                <a:gd name="T0" fmla="*/ 0 w 3984"/>
                <a:gd name="T1" fmla="*/ 0 h 432"/>
                <a:gd name="T2" fmla="*/ 304800 w 3984"/>
                <a:gd name="T3" fmla="*/ 152400 h 432"/>
                <a:gd name="T4" fmla="*/ 609600 w 3984"/>
                <a:gd name="T5" fmla="*/ 228600 h 432"/>
                <a:gd name="T6" fmla="*/ 1066800 w 3984"/>
                <a:gd name="T7" fmla="*/ 381000 h 432"/>
                <a:gd name="T8" fmla="*/ 1447800 w 3984"/>
                <a:gd name="T9" fmla="*/ 457200 h 432"/>
                <a:gd name="T10" fmla="*/ 2133600 w 3984"/>
                <a:gd name="T11" fmla="*/ 609600 h 432"/>
                <a:gd name="T12" fmla="*/ 2438400 w 3984"/>
                <a:gd name="T13" fmla="*/ 609600 h 432"/>
                <a:gd name="T14" fmla="*/ 2819400 w 3984"/>
                <a:gd name="T15" fmla="*/ 609600 h 432"/>
                <a:gd name="T16" fmla="*/ 2971800 w 3984"/>
                <a:gd name="T17" fmla="*/ 609600 h 432"/>
                <a:gd name="T18" fmla="*/ 3429000 w 3984"/>
                <a:gd name="T19" fmla="*/ 685800 h 432"/>
                <a:gd name="T20" fmla="*/ 3886200 w 3984"/>
                <a:gd name="T21" fmla="*/ 685800 h 432"/>
                <a:gd name="T22" fmla="*/ 4038600 w 3984"/>
                <a:gd name="T23" fmla="*/ 609600 h 432"/>
                <a:gd name="T24" fmla="*/ 4419600 w 3984"/>
                <a:gd name="T25" fmla="*/ 609600 h 432"/>
                <a:gd name="T26" fmla="*/ 4724400 w 3984"/>
                <a:gd name="T27" fmla="*/ 533400 h 432"/>
                <a:gd name="T28" fmla="*/ 4953000 w 3984"/>
                <a:gd name="T29" fmla="*/ 381000 h 432"/>
                <a:gd name="T30" fmla="*/ 5181600 w 3984"/>
                <a:gd name="T31" fmla="*/ 381000 h 432"/>
                <a:gd name="T32" fmla="*/ 5486400 w 3984"/>
                <a:gd name="T33" fmla="*/ 609600 h 432"/>
                <a:gd name="T34" fmla="*/ 6019800 w 3984"/>
                <a:gd name="T35" fmla="*/ 609600 h 432"/>
                <a:gd name="T36" fmla="*/ 6324600 w 3984"/>
                <a:gd name="T37" fmla="*/ 685800 h 4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984" h="432">
                  <a:moveTo>
                    <a:pt x="0" y="0"/>
                  </a:moveTo>
                  <a:lnTo>
                    <a:pt x="192" y="96"/>
                  </a:lnTo>
                  <a:lnTo>
                    <a:pt x="384" y="144"/>
                  </a:lnTo>
                  <a:lnTo>
                    <a:pt x="672" y="240"/>
                  </a:lnTo>
                  <a:lnTo>
                    <a:pt x="912" y="288"/>
                  </a:lnTo>
                  <a:lnTo>
                    <a:pt x="1344" y="384"/>
                  </a:lnTo>
                  <a:lnTo>
                    <a:pt x="1536" y="384"/>
                  </a:lnTo>
                  <a:lnTo>
                    <a:pt x="1776" y="384"/>
                  </a:lnTo>
                  <a:lnTo>
                    <a:pt x="1872" y="384"/>
                  </a:lnTo>
                  <a:lnTo>
                    <a:pt x="2160" y="432"/>
                  </a:lnTo>
                  <a:lnTo>
                    <a:pt x="2448" y="432"/>
                  </a:lnTo>
                  <a:lnTo>
                    <a:pt x="2544" y="384"/>
                  </a:lnTo>
                  <a:lnTo>
                    <a:pt x="2784" y="384"/>
                  </a:lnTo>
                  <a:lnTo>
                    <a:pt x="2976" y="336"/>
                  </a:lnTo>
                  <a:lnTo>
                    <a:pt x="3120" y="240"/>
                  </a:lnTo>
                  <a:lnTo>
                    <a:pt x="3264" y="240"/>
                  </a:lnTo>
                  <a:lnTo>
                    <a:pt x="3456" y="384"/>
                  </a:lnTo>
                  <a:lnTo>
                    <a:pt x="3792" y="384"/>
                  </a:lnTo>
                  <a:lnTo>
                    <a:pt x="3984" y="432"/>
                  </a:lnTo>
                </a:path>
              </a:pathLst>
            </a:custGeom>
            <a:noFill/>
            <a:ln w="38100" cmpd="sng">
              <a:solidFill>
                <a:srgbClr val="00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7827" name="Freeform 4"/>
            <p:cNvSpPr>
              <a:spLocks/>
            </p:cNvSpPr>
            <p:nvPr/>
          </p:nvSpPr>
          <p:spPr bwMode="auto">
            <a:xfrm>
              <a:off x="1143000" y="3048000"/>
              <a:ext cx="6858000" cy="1143000"/>
            </a:xfrm>
            <a:custGeom>
              <a:avLst/>
              <a:gdLst>
                <a:gd name="T0" fmla="*/ 0 w 4320"/>
                <a:gd name="T1" fmla="*/ 0 h 720"/>
                <a:gd name="T2" fmla="*/ 228600 w 4320"/>
                <a:gd name="T3" fmla="*/ 152400 h 720"/>
                <a:gd name="T4" fmla="*/ 457200 w 4320"/>
                <a:gd name="T5" fmla="*/ 152400 h 720"/>
                <a:gd name="T6" fmla="*/ 609600 w 4320"/>
                <a:gd name="T7" fmla="*/ 304800 h 720"/>
                <a:gd name="T8" fmla="*/ 914400 w 4320"/>
                <a:gd name="T9" fmla="*/ 381000 h 720"/>
                <a:gd name="T10" fmla="*/ 1295400 w 4320"/>
                <a:gd name="T11" fmla="*/ 381000 h 720"/>
                <a:gd name="T12" fmla="*/ 1676400 w 4320"/>
                <a:gd name="T13" fmla="*/ 533400 h 720"/>
                <a:gd name="T14" fmla="*/ 1752600 w 4320"/>
                <a:gd name="T15" fmla="*/ 457200 h 720"/>
                <a:gd name="T16" fmla="*/ 1981200 w 4320"/>
                <a:gd name="T17" fmla="*/ 533400 h 720"/>
                <a:gd name="T18" fmla="*/ 2133600 w 4320"/>
                <a:gd name="T19" fmla="*/ 609600 h 720"/>
                <a:gd name="T20" fmla="*/ 2438400 w 4320"/>
                <a:gd name="T21" fmla="*/ 762000 h 720"/>
                <a:gd name="T22" fmla="*/ 2667000 w 4320"/>
                <a:gd name="T23" fmla="*/ 838200 h 720"/>
                <a:gd name="T24" fmla="*/ 2971800 w 4320"/>
                <a:gd name="T25" fmla="*/ 914400 h 720"/>
                <a:gd name="T26" fmla="*/ 3124200 w 4320"/>
                <a:gd name="T27" fmla="*/ 990600 h 720"/>
                <a:gd name="T28" fmla="*/ 3352800 w 4320"/>
                <a:gd name="T29" fmla="*/ 1066800 h 720"/>
                <a:gd name="T30" fmla="*/ 3657600 w 4320"/>
                <a:gd name="T31" fmla="*/ 1066800 h 720"/>
                <a:gd name="T32" fmla="*/ 3810000 w 4320"/>
                <a:gd name="T33" fmla="*/ 990600 h 720"/>
                <a:gd name="T34" fmla="*/ 4038600 w 4320"/>
                <a:gd name="T35" fmla="*/ 914400 h 720"/>
                <a:gd name="T36" fmla="*/ 4267200 w 4320"/>
                <a:gd name="T37" fmla="*/ 990600 h 720"/>
                <a:gd name="T38" fmla="*/ 4495800 w 4320"/>
                <a:gd name="T39" fmla="*/ 990600 h 720"/>
                <a:gd name="T40" fmla="*/ 4724400 w 4320"/>
                <a:gd name="T41" fmla="*/ 990600 h 720"/>
                <a:gd name="T42" fmla="*/ 4953000 w 4320"/>
                <a:gd name="T43" fmla="*/ 1066800 h 720"/>
                <a:gd name="T44" fmla="*/ 5181600 w 4320"/>
                <a:gd name="T45" fmla="*/ 914400 h 720"/>
                <a:gd name="T46" fmla="*/ 5334000 w 4320"/>
                <a:gd name="T47" fmla="*/ 914400 h 720"/>
                <a:gd name="T48" fmla="*/ 5486400 w 4320"/>
                <a:gd name="T49" fmla="*/ 762000 h 720"/>
                <a:gd name="T50" fmla="*/ 5562600 w 4320"/>
                <a:gd name="T51" fmla="*/ 685800 h 720"/>
                <a:gd name="T52" fmla="*/ 5829300 w 4320"/>
                <a:gd name="T53" fmla="*/ 812800 h 720"/>
                <a:gd name="T54" fmla="*/ 6019800 w 4320"/>
                <a:gd name="T55" fmla="*/ 838200 h 720"/>
                <a:gd name="T56" fmla="*/ 6400800 w 4320"/>
                <a:gd name="T57" fmla="*/ 914400 h 720"/>
                <a:gd name="T58" fmla="*/ 6629400 w 4320"/>
                <a:gd name="T59" fmla="*/ 990600 h 720"/>
                <a:gd name="T60" fmla="*/ 6858000 w 4320"/>
                <a:gd name="T61" fmla="*/ 1143000 h 72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320" h="720">
                  <a:moveTo>
                    <a:pt x="0" y="0"/>
                  </a:moveTo>
                  <a:lnTo>
                    <a:pt x="144" y="96"/>
                  </a:lnTo>
                  <a:lnTo>
                    <a:pt x="288" y="96"/>
                  </a:lnTo>
                  <a:lnTo>
                    <a:pt x="384" y="192"/>
                  </a:lnTo>
                  <a:lnTo>
                    <a:pt x="576" y="240"/>
                  </a:lnTo>
                  <a:lnTo>
                    <a:pt x="816" y="240"/>
                  </a:lnTo>
                  <a:lnTo>
                    <a:pt x="1056" y="336"/>
                  </a:lnTo>
                  <a:lnTo>
                    <a:pt x="1104" y="288"/>
                  </a:lnTo>
                  <a:lnTo>
                    <a:pt x="1248" y="336"/>
                  </a:lnTo>
                  <a:lnTo>
                    <a:pt x="1344" y="384"/>
                  </a:lnTo>
                  <a:lnTo>
                    <a:pt x="1536" y="480"/>
                  </a:lnTo>
                  <a:lnTo>
                    <a:pt x="1680" y="528"/>
                  </a:lnTo>
                  <a:lnTo>
                    <a:pt x="1872" y="576"/>
                  </a:lnTo>
                  <a:lnTo>
                    <a:pt x="1968" y="624"/>
                  </a:lnTo>
                  <a:lnTo>
                    <a:pt x="2112" y="672"/>
                  </a:lnTo>
                  <a:lnTo>
                    <a:pt x="2304" y="672"/>
                  </a:lnTo>
                  <a:lnTo>
                    <a:pt x="2400" y="624"/>
                  </a:lnTo>
                  <a:lnTo>
                    <a:pt x="2544" y="576"/>
                  </a:lnTo>
                  <a:lnTo>
                    <a:pt x="2688" y="624"/>
                  </a:lnTo>
                  <a:lnTo>
                    <a:pt x="2832" y="624"/>
                  </a:lnTo>
                  <a:lnTo>
                    <a:pt x="2976" y="624"/>
                  </a:lnTo>
                  <a:lnTo>
                    <a:pt x="3120" y="672"/>
                  </a:lnTo>
                  <a:lnTo>
                    <a:pt x="3264" y="576"/>
                  </a:lnTo>
                  <a:lnTo>
                    <a:pt x="3360" y="576"/>
                  </a:lnTo>
                  <a:lnTo>
                    <a:pt x="3456" y="480"/>
                  </a:lnTo>
                  <a:lnTo>
                    <a:pt x="3504" y="432"/>
                  </a:lnTo>
                  <a:cubicBezTo>
                    <a:pt x="3656" y="533"/>
                    <a:pt x="3599" y="560"/>
                    <a:pt x="3672" y="512"/>
                  </a:cubicBezTo>
                  <a:lnTo>
                    <a:pt x="3792" y="528"/>
                  </a:lnTo>
                  <a:lnTo>
                    <a:pt x="4032" y="576"/>
                  </a:lnTo>
                  <a:lnTo>
                    <a:pt x="4176" y="624"/>
                  </a:lnTo>
                  <a:lnTo>
                    <a:pt x="4320" y="720"/>
                  </a:lnTo>
                </a:path>
              </a:pathLst>
            </a:custGeom>
            <a:noFill/>
            <a:ln w="38100" cmpd="sng">
              <a:solidFill>
                <a:srgbClr val="00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7828" name="Freeform 5"/>
            <p:cNvSpPr>
              <a:spLocks/>
            </p:cNvSpPr>
            <p:nvPr/>
          </p:nvSpPr>
          <p:spPr bwMode="auto">
            <a:xfrm>
              <a:off x="4876800" y="1600200"/>
              <a:ext cx="3962400" cy="1219200"/>
            </a:xfrm>
            <a:custGeom>
              <a:avLst/>
              <a:gdLst>
                <a:gd name="T0" fmla="*/ 0 w 2496"/>
                <a:gd name="T1" fmla="*/ 0 h 768"/>
                <a:gd name="T2" fmla="*/ 304800 w 2496"/>
                <a:gd name="T3" fmla="*/ 76200 h 768"/>
                <a:gd name="T4" fmla="*/ 533400 w 2496"/>
                <a:gd name="T5" fmla="*/ 152400 h 768"/>
                <a:gd name="T6" fmla="*/ 762000 w 2496"/>
                <a:gd name="T7" fmla="*/ 304800 h 768"/>
                <a:gd name="T8" fmla="*/ 1066800 w 2496"/>
                <a:gd name="T9" fmla="*/ 457200 h 768"/>
                <a:gd name="T10" fmla="*/ 1320800 w 2496"/>
                <a:gd name="T11" fmla="*/ 571500 h 768"/>
                <a:gd name="T12" fmla="*/ 1447800 w 2496"/>
                <a:gd name="T13" fmla="*/ 685800 h 768"/>
                <a:gd name="T14" fmla="*/ 1600200 w 2496"/>
                <a:gd name="T15" fmla="*/ 609600 h 768"/>
                <a:gd name="T16" fmla="*/ 1828800 w 2496"/>
                <a:gd name="T17" fmla="*/ 762000 h 768"/>
                <a:gd name="T18" fmla="*/ 2133600 w 2496"/>
                <a:gd name="T19" fmla="*/ 762000 h 768"/>
                <a:gd name="T20" fmla="*/ 2438400 w 2496"/>
                <a:gd name="T21" fmla="*/ 762000 h 768"/>
                <a:gd name="T22" fmla="*/ 2743200 w 2496"/>
                <a:gd name="T23" fmla="*/ 914400 h 768"/>
                <a:gd name="T24" fmla="*/ 2895600 w 2496"/>
                <a:gd name="T25" fmla="*/ 914400 h 768"/>
                <a:gd name="T26" fmla="*/ 3200400 w 2496"/>
                <a:gd name="T27" fmla="*/ 914400 h 768"/>
                <a:gd name="T28" fmla="*/ 3429000 w 2496"/>
                <a:gd name="T29" fmla="*/ 914400 h 768"/>
                <a:gd name="T30" fmla="*/ 3581400 w 2496"/>
                <a:gd name="T31" fmla="*/ 990600 h 768"/>
                <a:gd name="T32" fmla="*/ 3810000 w 2496"/>
                <a:gd name="T33" fmla="*/ 1143000 h 768"/>
                <a:gd name="T34" fmla="*/ 3962400 w 2496"/>
                <a:gd name="T35" fmla="*/ 1219200 h 7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6" h="768">
                  <a:moveTo>
                    <a:pt x="0" y="0"/>
                  </a:moveTo>
                  <a:lnTo>
                    <a:pt x="192" y="48"/>
                  </a:lnTo>
                  <a:lnTo>
                    <a:pt x="336" y="96"/>
                  </a:lnTo>
                  <a:lnTo>
                    <a:pt x="480" y="192"/>
                  </a:lnTo>
                  <a:lnTo>
                    <a:pt x="672" y="288"/>
                  </a:lnTo>
                  <a:cubicBezTo>
                    <a:pt x="825" y="339"/>
                    <a:pt x="787" y="293"/>
                    <a:pt x="832" y="360"/>
                  </a:cubicBezTo>
                  <a:lnTo>
                    <a:pt x="912" y="432"/>
                  </a:lnTo>
                  <a:lnTo>
                    <a:pt x="1008" y="384"/>
                  </a:lnTo>
                  <a:lnTo>
                    <a:pt x="1152" y="480"/>
                  </a:lnTo>
                  <a:lnTo>
                    <a:pt x="1344" y="480"/>
                  </a:lnTo>
                  <a:lnTo>
                    <a:pt x="1536" y="480"/>
                  </a:lnTo>
                  <a:lnTo>
                    <a:pt x="1728" y="576"/>
                  </a:lnTo>
                  <a:lnTo>
                    <a:pt x="1824" y="576"/>
                  </a:lnTo>
                  <a:lnTo>
                    <a:pt x="2016" y="576"/>
                  </a:lnTo>
                  <a:lnTo>
                    <a:pt x="2160" y="576"/>
                  </a:lnTo>
                  <a:lnTo>
                    <a:pt x="2256" y="624"/>
                  </a:lnTo>
                  <a:lnTo>
                    <a:pt x="2400" y="720"/>
                  </a:lnTo>
                  <a:lnTo>
                    <a:pt x="2496" y="768"/>
                  </a:lnTo>
                </a:path>
              </a:pathLst>
            </a:custGeom>
            <a:noFill/>
            <a:ln w="38100" cmpd="sng">
              <a:solidFill>
                <a:srgbClr val="00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77829" name="Text Box 6"/>
          <p:cNvSpPr txBox="1">
            <a:spLocks noChangeArrowheads="1"/>
          </p:cNvSpPr>
          <p:nvPr/>
        </p:nvSpPr>
        <p:spPr bwMode="auto">
          <a:xfrm>
            <a:off x="0" y="1589782"/>
            <a:ext cx="2396610" cy="1077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smtClean="0">
                <a:solidFill>
                  <a:srgbClr val="FFFF00"/>
                </a:solidFill>
                <a:latin typeface="Helvetica"/>
                <a:cs typeface="Helvetica"/>
              </a:rPr>
              <a:t>carbonated</a:t>
            </a:r>
          </a:p>
          <a:p>
            <a:pPr algn="ctr"/>
            <a:r>
              <a:rPr lang="en-US" sz="3200" b="1" dirty="0" smtClean="0">
                <a:solidFill>
                  <a:srgbClr val="FFFF00"/>
                </a:solidFill>
                <a:latin typeface="Helvetica"/>
                <a:cs typeface="Helvetica"/>
              </a:rPr>
              <a:t>mantle</a:t>
            </a:r>
            <a:endParaRPr lang="en-US" sz="3200" b="1" dirty="0">
              <a:solidFill>
                <a:srgbClr val="FFFF00"/>
              </a:solidFill>
              <a:latin typeface="Helvetica"/>
              <a:cs typeface="Helvetica"/>
            </a:endParaRPr>
          </a:p>
        </p:txBody>
      </p:sp>
      <p:sp>
        <p:nvSpPr>
          <p:cNvPr id="77830" name="Text Box 7"/>
          <p:cNvSpPr txBox="1">
            <a:spLocks noChangeArrowheads="1"/>
          </p:cNvSpPr>
          <p:nvPr/>
        </p:nvSpPr>
        <p:spPr bwMode="auto">
          <a:xfrm>
            <a:off x="2755762" y="4191000"/>
            <a:ext cx="2734042"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solidFill>
                  <a:srgbClr val="FFFF00"/>
                </a:solidFill>
                <a:latin typeface="Helvetica"/>
                <a:cs typeface="Helvetica"/>
              </a:rPr>
              <a:t>carbonated mantle</a:t>
            </a:r>
            <a:endParaRPr lang="en-US" sz="3600" b="1" dirty="0">
              <a:solidFill>
                <a:srgbClr val="FFFF00"/>
              </a:solidFill>
              <a:latin typeface="Helvetica"/>
              <a:cs typeface="Helvetica"/>
            </a:endParaRPr>
          </a:p>
        </p:txBody>
      </p:sp>
      <p:sp>
        <p:nvSpPr>
          <p:cNvPr id="77831" name="Text Box 8"/>
          <p:cNvSpPr txBox="1">
            <a:spLocks noChangeArrowheads="1"/>
          </p:cNvSpPr>
          <p:nvPr/>
        </p:nvSpPr>
        <p:spPr bwMode="auto">
          <a:xfrm>
            <a:off x="1661643" y="2858869"/>
            <a:ext cx="3802017"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dirty="0" smtClean="0">
                <a:solidFill>
                  <a:srgbClr val="FFFF00"/>
                </a:solidFill>
                <a:latin typeface="Helvetica"/>
                <a:cs typeface="Helvetica"/>
              </a:rPr>
              <a:t>hydrated mantle</a:t>
            </a:r>
            <a:endParaRPr lang="en-US" sz="3600" b="1" dirty="0">
              <a:solidFill>
                <a:srgbClr val="FFFF00"/>
              </a:solidFill>
              <a:latin typeface="Helvetica"/>
              <a:cs typeface="Helvetica"/>
            </a:endParaRPr>
          </a:p>
        </p:txBody>
      </p:sp>
      <p:sp>
        <p:nvSpPr>
          <p:cNvPr id="77832" name="Text Box 9"/>
          <p:cNvSpPr txBox="1">
            <a:spLocks noChangeArrowheads="1"/>
          </p:cNvSpPr>
          <p:nvPr/>
        </p:nvSpPr>
        <p:spPr bwMode="auto">
          <a:xfrm>
            <a:off x="2286000" y="5069850"/>
            <a:ext cx="3802017"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dirty="0" smtClean="0">
                <a:solidFill>
                  <a:srgbClr val="FFFF00"/>
                </a:solidFill>
                <a:latin typeface="Helvetica"/>
                <a:cs typeface="Helvetica"/>
              </a:rPr>
              <a:t>hydrated mantle</a:t>
            </a:r>
            <a:endParaRPr lang="en-US" sz="3600" b="1" dirty="0">
              <a:solidFill>
                <a:srgbClr val="FFFF00"/>
              </a:solidFill>
              <a:latin typeface="Helvetica"/>
              <a:cs typeface="Helvetica"/>
            </a:endParaRPr>
          </a:p>
        </p:txBody>
      </p:sp>
      <p:sp>
        <p:nvSpPr>
          <p:cNvPr id="2" name="TextBox 1"/>
          <p:cNvSpPr txBox="1"/>
          <p:nvPr/>
        </p:nvSpPr>
        <p:spPr>
          <a:xfrm>
            <a:off x="2286000" y="76200"/>
            <a:ext cx="6982162" cy="369332"/>
          </a:xfrm>
          <a:prstGeom prst="rect">
            <a:avLst/>
          </a:prstGeom>
          <a:noFill/>
        </p:spPr>
        <p:txBody>
          <a:bodyPr wrap="none" rtlCol="0">
            <a:spAutoFit/>
          </a:bodyPr>
          <a:lstStyle/>
          <a:p>
            <a:r>
              <a:rPr lang="en-US" dirty="0" smtClean="0">
                <a:solidFill>
                  <a:srgbClr val="000000"/>
                </a:solidFill>
                <a:latin typeface="Times New Roman"/>
                <a:cs typeface="Times New Roman"/>
              </a:rPr>
              <a:t>Kelemen et al. Ann. Rev. Earth Planet. Sci. 2011; Scientific Drilling 2013</a:t>
            </a:r>
            <a:endParaRPr lang="en-US" dirty="0">
              <a:solidFill>
                <a:srgbClr val="000000"/>
              </a:solidFill>
              <a:latin typeface="Times New Roman"/>
              <a:cs typeface="Times New Roman"/>
            </a:endParaRPr>
          </a:p>
        </p:txBody>
      </p:sp>
      <p:sp>
        <p:nvSpPr>
          <p:cNvPr id="4" name="Freeform 3"/>
          <p:cNvSpPr/>
          <p:nvPr/>
        </p:nvSpPr>
        <p:spPr>
          <a:xfrm>
            <a:off x="4393239" y="5263283"/>
            <a:ext cx="4747901" cy="1521775"/>
          </a:xfrm>
          <a:custGeom>
            <a:avLst/>
            <a:gdLst>
              <a:gd name="connsiteX0" fmla="*/ 0 w 4747901"/>
              <a:gd name="connsiteY0" fmla="*/ 1521775 h 1521775"/>
              <a:gd name="connsiteX1" fmla="*/ 777969 w 4747901"/>
              <a:gd name="connsiteY1" fmla="*/ 1086982 h 1521775"/>
              <a:gd name="connsiteX2" fmla="*/ 1910601 w 4747901"/>
              <a:gd name="connsiteY2" fmla="*/ 720840 h 1521775"/>
              <a:gd name="connsiteX3" fmla="*/ 2677129 w 4747901"/>
              <a:gd name="connsiteY3" fmla="*/ 835260 h 1521775"/>
              <a:gd name="connsiteX4" fmla="*/ 2986029 w 4747901"/>
              <a:gd name="connsiteY4" fmla="*/ 778050 h 1521775"/>
              <a:gd name="connsiteX5" fmla="*/ 3489421 w 4747901"/>
              <a:gd name="connsiteY5" fmla="*/ 743724 h 1521775"/>
              <a:gd name="connsiteX6" fmla="*/ 3649591 w 4747901"/>
              <a:gd name="connsiteY6" fmla="*/ 629305 h 1521775"/>
              <a:gd name="connsiteX7" fmla="*/ 3683913 w 4747901"/>
              <a:gd name="connsiteY7" fmla="*/ 583537 h 1521775"/>
              <a:gd name="connsiteX8" fmla="*/ 3729676 w 4747901"/>
              <a:gd name="connsiteY8" fmla="*/ 560654 h 1521775"/>
              <a:gd name="connsiteX9" fmla="*/ 3763998 w 4747901"/>
              <a:gd name="connsiteY9" fmla="*/ 537770 h 1521775"/>
              <a:gd name="connsiteX10" fmla="*/ 3844083 w 4747901"/>
              <a:gd name="connsiteY10" fmla="*/ 492002 h 1521775"/>
              <a:gd name="connsiteX11" fmla="*/ 4347475 w 4747901"/>
              <a:gd name="connsiteY11" fmla="*/ 183070 h 1521775"/>
              <a:gd name="connsiteX12" fmla="*/ 4461883 w 4747901"/>
              <a:gd name="connsiteY12" fmla="*/ 148745 h 1521775"/>
              <a:gd name="connsiteX13" fmla="*/ 4496205 w 4747901"/>
              <a:gd name="connsiteY13" fmla="*/ 137303 h 1521775"/>
              <a:gd name="connsiteX14" fmla="*/ 4576290 w 4747901"/>
              <a:gd name="connsiteY14" fmla="*/ 91535 h 1521775"/>
              <a:gd name="connsiteX15" fmla="*/ 4610612 w 4747901"/>
              <a:gd name="connsiteY15" fmla="*/ 80093 h 1521775"/>
              <a:gd name="connsiteX16" fmla="*/ 4667816 w 4747901"/>
              <a:gd name="connsiteY16" fmla="*/ 34325 h 1521775"/>
              <a:gd name="connsiteX17" fmla="*/ 4713579 w 4747901"/>
              <a:gd name="connsiteY17" fmla="*/ 22883 h 1521775"/>
              <a:gd name="connsiteX18" fmla="*/ 4747901 w 4747901"/>
              <a:gd name="connsiteY18" fmla="*/ 0 h 1521775"/>
              <a:gd name="connsiteX19" fmla="*/ 4747901 w 4747901"/>
              <a:gd name="connsiteY19" fmla="*/ 0 h 1521775"/>
              <a:gd name="connsiteX20" fmla="*/ 4747901 w 4747901"/>
              <a:gd name="connsiteY20" fmla="*/ 0 h 152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47901" h="1521775">
                <a:moveTo>
                  <a:pt x="0" y="1521775"/>
                </a:moveTo>
                <a:lnTo>
                  <a:pt x="777969" y="1086982"/>
                </a:lnTo>
                <a:lnTo>
                  <a:pt x="1910601" y="720840"/>
                </a:lnTo>
                <a:lnTo>
                  <a:pt x="2677129" y="835260"/>
                </a:lnTo>
                <a:lnTo>
                  <a:pt x="2986029" y="778050"/>
                </a:lnTo>
                <a:lnTo>
                  <a:pt x="3489421" y="743724"/>
                </a:lnTo>
                <a:cubicBezTo>
                  <a:pt x="3522086" y="721946"/>
                  <a:pt x="3613822" y="665078"/>
                  <a:pt x="3649591" y="629305"/>
                </a:cubicBezTo>
                <a:cubicBezTo>
                  <a:pt x="3663074" y="615820"/>
                  <a:pt x="3669435" y="595948"/>
                  <a:pt x="3683913" y="583537"/>
                </a:cubicBezTo>
                <a:cubicBezTo>
                  <a:pt x="3696862" y="572437"/>
                  <a:pt x="3714868" y="569116"/>
                  <a:pt x="3729676" y="560654"/>
                </a:cubicBezTo>
                <a:cubicBezTo>
                  <a:pt x="3741614" y="553831"/>
                  <a:pt x="3751433" y="543355"/>
                  <a:pt x="3763998" y="537770"/>
                </a:cubicBezTo>
                <a:cubicBezTo>
                  <a:pt x="3846214" y="501226"/>
                  <a:pt x="3819920" y="540336"/>
                  <a:pt x="3844083" y="492002"/>
                </a:cubicBezTo>
                <a:lnTo>
                  <a:pt x="4347475" y="183070"/>
                </a:lnTo>
                <a:lnTo>
                  <a:pt x="4461883" y="148745"/>
                </a:lnTo>
                <a:cubicBezTo>
                  <a:pt x="4473409" y="145198"/>
                  <a:pt x="4485121" y="142054"/>
                  <a:pt x="4496205" y="137303"/>
                </a:cubicBezTo>
                <a:cubicBezTo>
                  <a:pt x="4636605" y="77125"/>
                  <a:pt x="4461394" y="148990"/>
                  <a:pt x="4576290" y="91535"/>
                </a:cubicBezTo>
                <a:cubicBezTo>
                  <a:pt x="4587076" y="86141"/>
                  <a:pt x="4599171" y="83907"/>
                  <a:pt x="4610612" y="80093"/>
                </a:cubicBezTo>
                <a:cubicBezTo>
                  <a:pt x="4629063" y="61640"/>
                  <a:pt x="4642560" y="45150"/>
                  <a:pt x="4667816" y="34325"/>
                </a:cubicBezTo>
                <a:cubicBezTo>
                  <a:pt x="4682268" y="28130"/>
                  <a:pt x="4698325" y="26697"/>
                  <a:pt x="4713579" y="22883"/>
                </a:cubicBezTo>
                <a:lnTo>
                  <a:pt x="4747901" y="0"/>
                </a:lnTo>
                <a:lnTo>
                  <a:pt x="4747901" y="0"/>
                </a:lnTo>
                <a:lnTo>
                  <a:pt x="4747901" y="0"/>
                </a:lnTo>
              </a:path>
            </a:pathLst>
          </a:custGeom>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 Box 9"/>
          <p:cNvSpPr txBox="1">
            <a:spLocks noChangeArrowheads="1"/>
          </p:cNvSpPr>
          <p:nvPr/>
        </p:nvSpPr>
        <p:spPr bwMode="auto">
          <a:xfrm>
            <a:off x="5569891" y="6165901"/>
            <a:ext cx="3545938"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dirty="0" err="1" smtClean="0">
                <a:solidFill>
                  <a:srgbClr val="FFFF00"/>
                </a:solidFill>
                <a:latin typeface="Helvetica"/>
                <a:cs typeface="Helvetica"/>
              </a:rPr>
              <a:t>metasediments</a:t>
            </a:r>
            <a:endParaRPr lang="en-US" sz="3600" b="1" dirty="0">
              <a:solidFill>
                <a:srgbClr val="FFFF00"/>
              </a:solidFill>
              <a:latin typeface="Helvetica"/>
              <a:cs typeface="Helvetica"/>
            </a:endParaRPr>
          </a:p>
        </p:txBody>
      </p:sp>
    </p:spTree>
    <p:extLst>
      <p:ext uri="{BB962C8B-B14F-4D97-AF65-F5344CB8AC3E}">
        <p14:creationId xmlns:p14="http://schemas.microsoft.com/office/powerpoint/2010/main" val="10136660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extBox 1"/>
          <p:cNvSpPr txBox="1"/>
          <p:nvPr/>
        </p:nvSpPr>
        <p:spPr>
          <a:xfrm>
            <a:off x="914400" y="3733800"/>
            <a:ext cx="7495862" cy="2246769"/>
          </a:xfrm>
          <a:prstGeom prst="rect">
            <a:avLst/>
          </a:prstGeom>
          <a:noFill/>
        </p:spPr>
        <p:txBody>
          <a:bodyPr wrap="none" rtlCol="0">
            <a:spAutoFit/>
          </a:bodyPr>
          <a:lstStyle/>
          <a:p>
            <a:r>
              <a:rPr lang="en-US" sz="2400" dirty="0" smtClean="0">
                <a:solidFill>
                  <a:srgbClr val="000000"/>
                </a:solidFill>
              </a:rPr>
              <a:t>30 </a:t>
            </a:r>
            <a:r>
              <a:rPr lang="en-US" sz="2400" dirty="0" err="1" smtClean="0">
                <a:solidFill>
                  <a:srgbClr val="000000"/>
                </a:solidFill>
              </a:rPr>
              <a:t>wt</a:t>
            </a:r>
            <a:r>
              <a:rPr lang="en-US" sz="2400" dirty="0" smtClean="0">
                <a:solidFill>
                  <a:srgbClr val="000000"/>
                </a:solidFill>
              </a:rPr>
              <a:t>% CO2, 8 </a:t>
            </a:r>
            <a:r>
              <a:rPr lang="en-US" sz="2400" dirty="0" err="1" smtClean="0">
                <a:solidFill>
                  <a:srgbClr val="000000"/>
                </a:solidFill>
              </a:rPr>
              <a:t>wt</a:t>
            </a:r>
            <a:r>
              <a:rPr lang="en-US" sz="2400" dirty="0" smtClean="0">
                <a:solidFill>
                  <a:srgbClr val="000000"/>
                </a:solidFill>
              </a:rPr>
              <a:t>% carbon</a:t>
            </a:r>
          </a:p>
          <a:p>
            <a:r>
              <a:rPr lang="en-US" sz="2400" dirty="0" smtClean="0">
                <a:solidFill>
                  <a:srgbClr val="000000"/>
                </a:solidFill>
              </a:rPr>
              <a:t>10-100 m thick carbonated horizon, 10% of strike length</a:t>
            </a:r>
          </a:p>
          <a:p>
            <a:r>
              <a:rPr lang="en-US" sz="2400" dirty="0" smtClean="0">
                <a:solidFill>
                  <a:srgbClr val="000000"/>
                </a:solidFill>
              </a:rPr>
              <a:t>0.05 m/</a:t>
            </a:r>
            <a:r>
              <a:rPr lang="en-US" sz="2400" dirty="0" err="1" smtClean="0">
                <a:solidFill>
                  <a:srgbClr val="000000"/>
                </a:solidFill>
              </a:rPr>
              <a:t>yr</a:t>
            </a:r>
            <a:r>
              <a:rPr lang="en-US" sz="2400" dirty="0" smtClean="0">
                <a:solidFill>
                  <a:srgbClr val="000000"/>
                </a:solidFill>
              </a:rPr>
              <a:t> </a:t>
            </a:r>
            <a:r>
              <a:rPr lang="en-US" sz="2400" dirty="0" err="1" smtClean="0">
                <a:solidFill>
                  <a:srgbClr val="000000"/>
                </a:solidFill>
              </a:rPr>
              <a:t>subduction</a:t>
            </a:r>
            <a:r>
              <a:rPr lang="en-US" sz="2400" dirty="0" smtClean="0">
                <a:solidFill>
                  <a:srgbClr val="000000"/>
                </a:solidFill>
              </a:rPr>
              <a:t> rate</a:t>
            </a:r>
          </a:p>
          <a:p>
            <a:r>
              <a:rPr lang="en-US" sz="2400" dirty="0" smtClean="0">
                <a:solidFill>
                  <a:srgbClr val="000000"/>
                </a:solidFill>
              </a:rPr>
              <a:t>50,000 km of </a:t>
            </a:r>
            <a:r>
              <a:rPr lang="en-US" sz="2400" dirty="0" err="1" smtClean="0">
                <a:solidFill>
                  <a:srgbClr val="000000"/>
                </a:solidFill>
              </a:rPr>
              <a:t>subduction</a:t>
            </a:r>
            <a:r>
              <a:rPr lang="en-US" sz="2400" dirty="0" smtClean="0">
                <a:solidFill>
                  <a:srgbClr val="000000"/>
                </a:solidFill>
              </a:rPr>
              <a:t> zones, 1.5 10</a:t>
            </a:r>
            <a:r>
              <a:rPr lang="en-US" sz="2400" baseline="30000" dirty="0" smtClean="0">
                <a:solidFill>
                  <a:srgbClr val="000000"/>
                </a:solidFill>
              </a:rPr>
              <a:t>9</a:t>
            </a:r>
            <a:r>
              <a:rPr lang="en-US" sz="2400" dirty="0" smtClean="0">
                <a:solidFill>
                  <a:srgbClr val="000000"/>
                </a:solidFill>
              </a:rPr>
              <a:t> tons </a:t>
            </a:r>
            <a:r>
              <a:rPr lang="en-US" sz="2400" dirty="0" err="1" smtClean="0">
                <a:solidFill>
                  <a:srgbClr val="000000"/>
                </a:solidFill>
              </a:rPr>
              <a:t>peridotite</a:t>
            </a:r>
            <a:r>
              <a:rPr lang="en-US" sz="2400" dirty="0" smtClean="0">
                <a:solidFill>
                  <a:srgbClr val="000000"/>
                </a:solidFill>
              </a:rPr>
              <a:t>/</a:t>
            </a:r>
            <a:r>
              <a:rPr lang="en-US" sz="2400" dirty="0" err="1" smtClean="0">
                <a:solidFill>
                  <a:srgbClr val="000000"/>
                </a:solidFill>
              </a:rPr>
              <a:t>yr</a:t>
            </a:r>
            <a:endParaRPr lang="en-US" sz="2400" dirty="0" smtClean="0">
              <a:solidFill>
                <a:srgbClr val="000000"/>
              </a:solidFill>
            </a:endParaRPr>
          </a:p>
          <a:p>
            <a:endParaRPr lang="en-US" sz="1200" b="1" dirty="0" smtClean="0">
              <a:solidFill>
                <a:srgbClr val="000000"/>
              </a:solidFill>
            </a:endParaRPr>
          </a:p>
          <a:p>
            <a:r>
              <a:rPr lang="en-US" sz="3200" b="1" dirty="0" smtClean="0">
                <a:solidFill>
                  <a:srgbClr val="000000"/>
                </a:solidFill>
              </a:rPr>
              <a:t>					0.6 to 6 Mt C/</a:t>
            </a:r>
            <a:r>
              <a:rPr lang="en-US" sz="3200" b="1" dirty="0" err="1" smtClean="0">
                <a:solidFill>
                  <a:srgbClr val="000000"/>
                </a:solidFill>
              </a:rPr>
              <a:t>yr</a:t>
            </a:r>
            <a:endParaRPr lang="en-US" sz="3200" b="1" baseline="30000" dirty="0">
              <a:solidFill>
                <a:srgbClr val="00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l="2917" r="1111"/>
          <a:stretch>
            <a:fillRect/>
          </a:stretch>
        </p:blipFill>
        <p:spPr bwMode="auto">
          <a:xfrm>
            <a:off x="228600" y="152400"/>
            <a:ext cx="8775700" cy="3265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8"/>
          <p:cNvSpPr>
            <a:spLocks/>
          </p:cNvSpPr>
          <p:nvPr/>
        </p:nvSpPr>
        <p:spPr bwMode="auto">
          <a:xfrm>
            <a:off x="711200" y="1522082"/>
            <a:ext cx="4635500" cy="1104824"/>
          </a:xfrm>
          <a:custGeom>
            <a:avLst/>
            <a:gdLst>
              <a:gd name="T0" fmla="*/ 0 w 4635500"/>
              <a:gd name="T1" fmla="*/ 546100 h 1104900"/>
              <a:gd name="T2" fmla="*/ 495300 w 4635500"/>
              <a:gd name="T3" fmla="*/ 469900 h 1104900"/>
              <a:gd name="T4" fmla="*/ 1104900 w 4635500"/>
              <a:gd name="T5" fmla="*/ 393700 h 1104900"/>
              <a:gd name="T6" fmla="*/ 1790700 w 4635500"/>
              <a:gd name="T7" fmla="*/ 292100 h 1104900"/>
              <a:gd name="T8" fmla="*/ 2298700 w 4635500"/>
              <a:gd name="T9" fmla="*/ 254000 h 1104900"/>
              <a:gd name="T10" fmla="*/ 2590800 w 4635500"/>
              <a:gd name="T11" fmla="*/ 190500 h 1104900"/>
              <a:gd name="T12" fmla="*/ 2794000 w 4635500"/>
              <a:gd name="T13" fmla="*/ 165100 h 1104900"/>
              <a:gd name="T14" fmla="*/ 3048000 w 4635500"/>
              <a:gd name="T15" fmla="*/ 88900 h 1104900"/>
              <a:gd name="T16" fmla="*/ 3263900 w 4635500"/>
              <a:gd name="T17" fmla="*/ 50800 h 1104900"/>
              <a:gd name="T18" fmla="*/ 3467100 w 4635500"/>
              <a:gd name="T19" fmla="*/ 50800 h 1104900"/>
              <a:gd name="T20" fmla="*/ 3733800 w 4635500"/>
              <a:gd name="T21" fmla="*/ 38100 h 1104900"/>
              <a:gd name="T22" fmla="*/ 3987800 w 4635500"/>
              <a:gd name="T23" fmla="*/ 38100 h 1104900"/>
              <a:gd name="T24" fmla="*/ 4229100 w 4635500"/>
              <a:gd name="T25" fmla="*/ 25400 h 1104900"/>
              <a:gd name="T26" fmla="*/ 4419600 w 4635500"/>
              <a:gd name="T27" fmla="*/ 0 h 1104900"/>
              <a:gd name="T28" fmla="*/ 4635500 w 4635500"/>
              <a:gd name="T29" fmla="*/ 0 h 1104900"/>
              <a:gd name="T30" fmla="*/ 4394200 w 4635500"/>
              <a:gd name="T31" fmla="*/ 63500 h 1104900"/>
              <a:gd name="T32" fmla="*/ 4140200 w 4635500"/>
              <a:gd name="T33" fmla="*/ 76200 h 1104900"/>
              <a:gd name="T34" fmla="*/ 3797300 w 4635500"/>
              <a:gd name="T35" fmla="*/ 76200 h 1104900"/>
              <a:gd name="T36" fmla="*/ 3479800 w 4635500"/>
              <a:gd name="T37" fmla="*/ 114300 h 1104900"/>
              <a:gd name="T38" fmla="*/ 3213100 w 4635500"/>
              <a:gd name="T39" fmla="*/ 139700 h 1104900"/>
              <a:gd name="T40" fmla="*/ 2768600 w 4635500"/>
              <a:gd name="T41" fmla="*/ 317500 h 1104900"/>
              <a:gd name="T42" fmla="*/ 2425700 w 4635500"/>
              <a:gd name="T43" fmla="*/ 469900 h 1104900"/>
              <a:gd name="T44" fmla="*/ 2209800 w 4635500"/>
              <a:gd name="T45" fmla="*/ 558800 h 1104900"/>
              <a:gd name="T46" fmla="*/ 596900 w 4635500"/>
              <a:gd name="T47" fmla="*/ 1003300 h 1104900"/>
              <a:gd name="T48" fmla="*/ 381000 w 4635500"/>
              <a:gd name="T49" fmla="*/ 1104900 h 1104900"/>
              <a:gd name="T50" fmla="*/ 482600 w 4635500"/>
              <a:gd name="T51" fmla="*/ 838200 h 1104900"/>
              <a:gd name="T52" fmla="*/ 292100 w 4635500"/>
              <a:gd name="T53" fmla="*/ 850900 h 1104900"/>
              <a:gd name="T54" fmla="*/ 330200 w 4635500"/>
              <a:gd name="T55" fmla="*/ 647700 h 1104900"/>
              <a:gd name="T56" fmla="*/ 0 w 4635500"/>
              <a:gd name="T57" fmla="*/ 546100 h 11049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635500" h="1104900">
                <a:moveTo>
                  <a:pt x="0" y="546100"/>
                </a:moveTo>
                <a:lnTo>
                  <a:pt x="495300" y="469900"/>
                </a:lnTo>
                <a:lnTo>
                  <a:pt x="1104900" y="393700"/>
                </a:lnTo>
                <a:lnTo>
                  <a:pt x="1790700" y="292100"/>
                </a:lnTo>
                <a:lnTo>
                  <a:pt x="2298700" y="254000"/>
                </a:lnTo>
                <a:lnTo>
                  <a:pt x="2590800" y="190500"/>
                </a:lnTo>
                <a:lnTo>
                  <a:pt x="2794000" y="165100"/>
                </a:lnTo>
                <a:lnTo>
                  <a:pt x="3048000" y="88900"/>
                </a:lnTo>
                <a:lnTo>
                  <a:pt x="3263900" y="50800"/>
                </a:lnTo>
                <a:lnTo>
                  <a:pt x="3467100" y="50800"/>
                </a:lnTo>
                <a:lnTo>
                  <a:pt x="3733800" y="38100"/>
                </a:lnTo>
                <a:lnTo>
                  <a:pt x="3987800" y="38100"/>
                </a:lnTo>
                <a:lnTo>
                  <a:pt x="4229100" y="25400"/>
                </a:lnTo>
                <a:lnTo>
                  <a:pt x="4419600" y="0"/>
                </a:lnTo>
                <a:lnTo>
                  <a:pt x="4635500" y="0"/>
                </a:lnTo>
                <a:lnTo>
                  <a:pt x="4394200" y="63500"/>
                </a:lnTo>
                <a:lnTo>
                  <a:pt x="4140200" y="76200"/>
                </a:lnTo>
                <a:lnTo>
                  <a:pt x="3797300" y="76200"/>
                </a:lnTo>
                <a:lnTo>
                  <a:pt x="3479800" y="114300"/>
                </a:lnTo>
                <a:lnTo>
                  <a:pt x="3213100" y="139700"/>
                </a:lnTo>
                <a:lnTo>
                  <a:pt x="2768600" y="317500"/>
                </a:lnTo>
                <a:lnTo>
                  <a:pt x="2425700" y="469900"/>
                </a:lnTo>
                <a:lnTo>
                  <a:pt x="2209800" y="558800"/>
                </a:lnTo>
                <a:lnTo>
                  <a:pt x="596900" y="1003300"/>
                </a:lnTo>
                <a:lnTo>
                  <a:pt x="381000" y="1104900"/>
                </a:lnTo>
                <a:lnTo>
                  <a:pt x="482600" y="838200"/>
                </a:lnTo>
                <a:lnTo>
                  <a:pt x="292100" y="850900"/>
                </a:lnTo>
                <a:lnTo>
                  <a:pt x="330200" y="647700"/>
                </a:lnTo>
                <a:lnTo>
                  <a:pt x="0" y="546100"/>
                </a:lnTo>
                <a:close/>
              </a:path>
            </a:pathLst>
          </a:custGeom>
          <a:solidFill>
            <a:srgbClr val="FF0000">
              <a:alpha val="50195"/>
            </a:srgbClr>
          </a:solidFill>
          <a:ln w="9525">
            <a:solidFill>
              <a:srgbClr val="000000"/>
            </a:solidFill>
            <a:round/>
            <a:headEnd/>
            <a:tailEnd/>
          </a:ln>
        </p:spPr>
        <p:txBody>
          <a:bodyPr/>
          <a:lstStyle/>
          <a:p>
            <a:endParaRPr lang="en-US"/>
          </a:p>
        </p:txBody>
      </p:sp>
      <p:sp>
        <p:nvSpPr>
          <p:cNvPr id="6" name="Rectangle 5"/>
          <p:cNvSpPr/>
          <p:nvPr/>
        </p:nvSpPr>
        <p:spPr>
          <a:xfrm>
            <a:off x="801687" y="1344376"/>
            <a:ext cx="647700" cy="1777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173287" y="1496776"/>
            <a:ext cx="571500" cy="1777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097087" y="963376"/>
            <a:ext cx="787400" cy="1777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748087" y="1255523"/>
            <a:ext cx="527050" cy="1777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arallelogram 9"/>
          <p:cNvSpPr/>
          <p:nvPr/>
        </p:nvSpPr>
        <p:spPr>
          <a:xfrm rot="662090">
            <a:off x="3562899" y="1984298"/>
            <a:ext cx="1136392" cy="336550"/>
          </a:xfrm>
          <a:prstGeom prst="parallelogram">
            <a:avLst>
              <a:gd name="adj" fmla="val 79349"/>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20388356">
            <a:off x="1248882" y="2506261"/>
            <a:ext cx="950500" cy="20988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332537" y="963376"/>
            <a:ext cx="1181100" cy="1777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450137" y="963376"/>
            <a:ext cx="438150" cy="152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650037" y="1445882"/>
            <a:ext cx="1352550" cy="179714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335712" y="1802452"/>
            <a:ext cx="438150" cy="131992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rot="20161472">
            <a:off x="3386719" y="1824959"/>
            <a:ext cx="489211" cy="1777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rot="20769125">
            <a:off x="3809783" y="1723615"/>
            <a:ext cx="193444" cy="1777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005262" y="1693532"/>
            <a:ext cx="527050" cy="1777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8551065" y="346483"/>
            <a:ext cx="319375" cy="30510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8"/>
          <p:cNvSpPr>
            <a:spLocks/>
          </p:cNvSpPr>
          <p:nvPr/>
        </p:nvSpPr>
        <p:spPr bwMode="auto">
          <a:xfrm>
            <a:off x="1087481" y="1530448"/>
            <a:ext cx="4254500" cy="1104824"/>
          </a:xfrm>
          <a:custGeom>
            <a:avLst/>
            <a:gdLst>
              <a:gd name="T0" fmla="*/ 0 w 4635500"/>
              <a:gd name="T1" fmla="*/ 546100 h 1104900"/>
              <a:gd name="T2" fmla="*/ 495300 w 4635500"/>
              <a:gd name="T3" fmla="*/ 469900 h 1104900"/>
              <a:gd name="T4" fmla="*/ 1104900 w 4635500"/>
              <a:gd name="T5" fmla="*/ 393700 h 1104900"/>
              <a:gd name="T6" fmla="*/ 1790700 w 4635500"/>
              <a:gd name="T7" fmla="*/ 292100 h 1104900"/>
              <a:gd name="T8" fmla="*/ 2298700 w 4635500"/>
              <a:gd name="T9" fmla="*/ 254000 h 1104900"/>
              <a:gd name="T10" fmla="*/ 2590800 w 4635500"/>
              <a:gd name="T11" fmla="*/ 190500 h 1104900"/>
              <a:gd name="T12" fmla="*/ 2794000 w 4635500"/>
              <a:gd name="T13" fmla="*/ 165100 h 1104900"/>
              <a:gd name="T14" fmla="*/ 3048000 w 4635500"/>
              <a:gd name="T15" fmla="*/ 88900 h 1104900"/>
              <a:gd name="T16" fmla="*/ 3263900 w 4635500"/>
              <a:gd name="T17" fmla="*/ 50800 h 1104900"/>
              <a:gd name="T18" fmla="*/ 3467100 w 4635500"/>
              <a:gd name="T19" fmla="*/ 50800 h 1104900"/>
              <a:gd name="T20" fmla="*/ 3733800 w 4635500"/>
              <a:gd name="T21" fmla="*/ 38100 h 1104900"/>
              <a:gd name="T22" fmla="*/ 3987800 w 4635500"/>
              <a:gd name="T23" fmla="*/ 38100 h 1104900"/>
              <a:gd name="T24" fmla="*/ 4229100 w 4635500"/>
              <a:gd name="T25" fmla="*/ 25400 h 1104900"/>
              <a:gd name="T26" fmla="*/ 4419600 w 4635500"/>
              <a:gd name="T27" fmla="*/ 0 h 1104900"/>
              <a:gd name="T28" fmla="*/ 4635500 w 4635500"/>
              <a:gd name="T29" fmla="*/ 0 h 1104900"/>
              <a:gd name="T30" fmla="*/ 4394200 w 4635500"/>
              <a:gd name="T31" fmla="*/ 63500 h 1104900"/>
              <a:gd name="T32" fmla="*/ 4140200 w 4635500"/>
              <a:gd name="T33" fmla="*/ 76200 h 1104900"/>
              <a:gd name="T34" fmla="*/ 3797300 w 4635500"/>
              <a:gd name="T35" fmla="*/ 76200 h 1104900"/>
              <a:gd name="T36" fmla="*/ 3479800 w 4635500"/>
              <a:gd name="T37" fmla="*/ 114300 h 1104900"/>
              <a:gd name="T38" fmla="*/ 3213100 w 4635500"/>
              <a:gd name="T39" fmla="*/ 139700 h 1104900"/>
              <a:gd name="T40" fmla="*/ 2768600 w 4635500"/>
              <a:gd name="T41" fmla="*/ 317500 h 1104900"/>
              <a:gd name="T42" fmla="*/ 2425700 w 4635500"/>
              <a:gd name="T43" fmla="*/ 469900 h 1104900"/>
              <a:gd name="T44" fmla="*/ 2209800 w 4635500"/>
              <a:gd name="T45" fmla="*/ 558800 h 1104900"/>
              <a:gd name="T46" fmla="*/ 596900 w 4635500"/>
              <a:gd name="T47" fmla="*/ 1003300 h 1104900"/>
              <a:gd name="T48" fmla="*/ 381000 w 4635500"/>
              <a:gd name="T49" fmla="*/ 1104900 h 1104900"/>
              <a:gd name="T50" fmla="*/ 482600 w 4635500"/>
              <a:gd name="T51" fmla="*/ 838200 h 1104900"/>
              <a:gd name="T52" fmla="*/ 292100 w 4635500"/>
              <a:gd name="T53" fmla="*/ 850900 h 1104900"/>
              <a:gd name="T54" fmla="*/ 330200 w 4635500"/>
              <a:gd name="T55" fmla="*/ 647700 h 1104900"/>
              <a:gd name="T56" fmla="*/ 0 w 4635500"/>
              <a:gd name="T57" fmla="*/ 546100 h 11049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connsiteX0" fmla="*/ 0 w 4635500"/>
              <a:gd name="connsiteY0" fmla="*/ 546100 h 1104900"/>
              <a:gd name="connsiteX1" fmla="*/ 495300 w 4635500"/>
              <a:gd name="connsiteY1" fmla="*/ 469900 h 1104900"/>
              <a:gd name="connsiteX2" fmla="*/ 1104900 w 4635500"/>
              <a:gd name="connsiteY2" fmla="*/ 393700 h 1104900"/>
              <a:gd name="connsiteX3" fmla="*/ 1790700 w 4635500"/>
              <a:gd name="connsiteY3" fmla="*/ 292100 h 1104900"/>
              <a:gd name="connsiteX4" fmla="*/ 2298700 w 4635500"/>
              <a:gd name="connsiteY4" fmla="*/ 254000 h 1104900"/>
              <a:gd name="connsiteX5" fmla="*/ 2603893 w 4635500"/>
              <a:gd name="connsiteY5" fmla="*/ 282164 h 1104900"/>
              <a:gd name="connsiteX6" fmla="*/ 2794000 w 4635500"/>
              <a:gd name="connsiteY6" fmla="*/ 165100 h 1104900"/>
              <a:gd name="connsiteX7" fmla="*/ 3048000 w 4635500"/>
              <a:gd name="connsiteY7" fmla="*/ 88900 h 1104900"/>
              <a:gd name="connsiteX8" fmla="*/ 3263900 w 4635500"/>
              <a:gd name="connsiteY8" fmla="*/ 50800 h 1104900"/>
              <a:gd name="connsiteX9" fmla="*/ 3467100 w 4635500"/>
              <a:gd name="connsiteY9" fmla="*/ 50800 h 1104900"/>
              <a:gd name="connsiteX10" fmla="*/ 3733800 w 4635500"/>
              <a:gd name="connsiteY10" fmla="*/ 38100 h 1104900"/>
              <a:gd name="connsiteX11" fmla="*/ 3987800 w 4635500"/>
              <a:gd name="connsiteY11" fmla="*/ 38100 h 1104900"/>
              <a:gd name="connsiteX12" fmla="*/ 4229100 w 4635500"/>
              <a:gd name="connsiteY12" fmla="*/ 25400 h 1104900"/>
              <a:gd name="connsiteX13" fmla="*/ 4419600 w 4635500"/>
              <a:gd name="connsiteY13" fmla="*/ 0 h 1104900"/>
              <a:gd name="connsiteX14" fmla="*/ 4635500 w 4635500"/>
              <a:gd name="connsiteY14" fmla="*/ 0 h 1104900"/>
              <a:gd name="connsiteX15" fmla="*/ 4394200 w 4635500"/>
              <a:gd name="connsiteY15" fmla="*/ 63500 h 1104900"/>
              <a:gd name="connsiteX16" fmla="*/ 4140200 w 4635500"/>
              <a:gd name="connsiteY16" fmla="*/ 76200 h 1104900"/>
              <a:gd name="connsiteX17" fmla="*/ 3797300 w 4635500"/>
              <a:gd name="connsiteY17" fmla="*/ 76200 h 1104900"/>
              <a:gd name="connsiteX18" fmla="*/ 3479800 w 4635500"/>
              <a:gd name="connsiteY18" fmla="*/ 114300 h 1104900"/>
              <a:gd name="connsiteX19" fmla="*/ 3213100 w 4635500"/>
              <a:gd name="connsiteY19" fmla="*/ 139700 h 1104900"/>
              <a:gd name="connsiteX20" fmla="*/ 2768600 w 4635500"/>
              <a:gd name="connsiteY20" fmla="*/ 317500 h 1104900"/>
              <a:gd name="connsiteX21" fmla="*/ 2425700 w 4635500"/>
              <a:gd name="connsiteY21" fmla="*/ 469900 h 1104900"/>
              <a:gd name="connsiteX22" fmla="*/ 2209800 w 4635500"/>
              <a:gd name="connsiteY22" fmla="*/ 558800 h 1104900"/>
              <a:gd name="connsiteX23" fmla="*/ 596900 w 4635500"/>
              <a:gd name="connsiteY23" fmla="*/ 1003300 h 1104900"/>
              <a:gd name="connsiteX24" fmla="*/ 381000 w 4635500"/>
              <a:gd name="connsiteY24" fmla="*/ 1104900 h 1104900"/>
              <a:gd name="connsiteX25" fmla="*/ 482600 w 4635500"/>
              <a:gd name="connsiteY25" fmla="*/ 838200 h 1104900"/>
              <a:gd name="connsiteX26" fmla="*/ 292100 w 4635500"/>
              <a:gd name="connsiteY26" fmla="*/ 850900 h 1104900"/>
              <a:gd name="connsiteX27" fmla="*/ 330200 w 4635500"/>
              <a:gd name="connsiteY27" fmla="*/ 647700 h 1104900"/>
              <a:gd name="connsiteX28" fmla="*/ 0 w 4635500"/>
              <a:gd name="connsiteY28" fmla="*/ 546100 h 1104900"/>
              <a:gd name="connsiteX0" fmla="*/ 0 w 4635500"/>
              <a:gd name="connsiteY0" fmla="*/ 546100 h 1104900"/>
              <a:gd name="connsiteX1" fmla="*/ 495300 w 4635500"/>
              <a:gd name="connsiteY1" fmla="*/ 469900 h 1104900"/>
              <a:gd name="connsiteX2" fmla="*/ 1104900 w 4635500"/>
              <a:gd name="connsiteY2" fmla="*/ 393700 h 1104900"/>
              <a:gd name="connsiteX3" fmla="*/ 1790700 w 4635500"/>
              <a:gd name="connsiteY3" fmla="*/ 292100 h 1104900"/>
              <a:gd name="connsiteX4" fmla="*/ 2311794 w 4635500"/>
              <a:gd name="connsiteY4" fmla="*/ 384949 h 1104900"/>
              <a:gd name="connsiteX5" fmla="*/ 2603893 w 4635500"/>
              <a:gd name="connsiteY5" fmla="*/ 282164 h 1104900"/>
              <a:gd name="connsiteX6" fmla="*/ 2794000 w 4635500"/>
              <a:gd name="connsiteY6" fmla="*/ 165100 h 1104900"/>
              <a:gd name="connsiteX7" fmla="*/ 3048000 w 4635500"/>
              <a:gd name="connsiteY7" fmla="*/ 88900 h 1104900"/>
              <a:gd name="connsiteX8" fmla="*/ 3263900 w 4635500"/>
              <a:gd name="connsiteY8" fmla="*/ 50800 h 1104900"/>
              <a:gd name="connsiteX9" fmla="*/ 3467100 w 4635500"/>
              <a:gd name="connsiteY9" fmla="*/ 50800 h 1104900"/>
              <a:gd name="connsiteX10" fmla="*/ 3733800 w 4635500"/>
              <a:gd name="connsiteY10" fmla="*/ 38100 h 1104900"/>
              <a:gd name="connsiteX11" fmla="*/ 3987800 w 4635500"/>
              <a:gd name="connsiteY11" fmla="*/ 38100 h 1104900"/>
              <a:gd name="connsiteX12" fmla="*/ 4229100 w 4635500"/>
              <a:gd name="connsiteY12" fmla="*/ 25400 h 1104900"/>
              <a:gd name="connsiteX13" fmla="*/ 4419600 w 4635500"/>
              <a:gd name="connsiteY13" fmla="*/ 0 h 1104900"/>
              <a:gd name="connsiteX14" fmla="*/ 4635500 w 4635500"/>
              <a:gd name="connsiteY14" fmla="*/ 0 h 1104900"/>
              <a:gd name="connsiteX15" fmla="*/ 4394200 w 4635500"/>
              <a:gd name="connsiteY15" fmla="*/ 63500 h 1104900"/>
              <a:gd name="connsiteX16" fmla="*/ 4140200 w 4635500"/>
              <a:gd name="connsiteY16" fmla="*/ 76200 h 1104900"/>
              <a:gd name="connsiteX17" fmla="*/ 3797300 w 4635500"/>
              <a:gd name="connsiteY17" fmla="*/ 76200 h 1104900"/>
              <a:gd name="connsiteX18" fmla="*/ 3479800 w 4635500"/>
              <a:gd name="connsiteY18" fmla="*/ 114300 h 1104900"/>
              <a:gd name="connsiteX19" fmla="*/ 3213100 w 4635500"/>
              <a:gd name="connsiteY19" fmla="*/ 139700 h 1104900"/>
              <a:gd name="connsiteX20" fmla="*/ 2768600 w 4635500"/>
              <a:gd name="connsiteY20" fmla="*/ 317500 h 1104900"/>
              <a:gd name="connsiteX21" fmla="*/ 2425700 w 4635500"/>
              <a:gd name="connsiteY21" fmla="*/ 469900 h 1104900"/>
              <a:gd name="connsiteX22" fmla="*/ 2209800 w 4635500"/>
              <a:gd name="connsiteY22" fmla="*/ 558800 h 1104900"/>
              <a:gd name="connsiteX23" fmla="*/ 596900 w 4635500"/>
              <a:gd name="connsiteY23" fmla="*/ 1003300 h 1104900"/>
              <a:gd name="connsiteX24" fmla="*/ 381000 w 4635500"/>
              <a:gd name="connsiteY24" fmla="*/ 1104900 h 1104900"/>
              <a:gd name="connsiteX25" fmla="*/ 482600 w 4635500"/>
              <a:gd name="connsiteY25" fmla="*/ 838200 h 1104900"/>
              <a:gd name="connsiteX26" fmla="*/ 292100 w 4635500"/>
              <a:gd name="connsiteY26" fmla="*/ 850900 h 1104900"/>
              <a:gd name="connsiteX27" fmla="*/ 330200 w 4635500"/>
              <a:gd name="connsiteY27" fmla="*/ 647700 h 1104900"/>
              <a:gd name="connsiteX28" fmla="*/ 0 w 4635500"/>
              <a:gd name="connsiteY28" fmla="*/ 546100 h 1104900"/>
              <a:gd name="connsiteX0" fmla="*/ 0 w 4635500"/>
              <a:gd name="connsiteY0" fmla="*/ 546100 h 1104900"/>
              <a:gd name="connsiteX1" fmla="*/ 495300 w 4635500"/>
              <a:gd name="connsiteY1" fmla="*/ 469900 h 1104900"/>
              <a:gd name="connsiteX2" fmla="*/ 1104900 w 4635500"/>
              <a:gd name="connsiteY2" fmla="*/ 393700 h 1104900"/>
              <a:gd name="connsiteX3" fmla="*/ 1882353 w 4635500"/>
              <a:gd name="connsiteY3" fmla="*/ 514714 h 1104900"/>
              <a:gd name="connsiteX4" fmla="*/ 2311794 w 4635500"/>
              <a:gd name="connsiteY4" fmla="*/ 384949 h 1104900"/>
              <a:gd name="connsiteX5" fmla="*/ 2603893 w 4635500"/>
              <a:gd name="connsiteY5" fmla="*/ 282164 h 1104900"/>
              <a:gd name="connsiteX6" fmla="*/ 2794000 w 4635500"/>
              <a:gd name="connsiteY6" fmla="*/ 165100 h 1104900"/>
              <a:gd name="connsiteX7" fmla="*/ 3048000 w 4635500"/>
              <a:gd name="connsiteY7" fmla="*/ 88900 h 1104900"/>
              <a:gd name="connsiteX8" fmla="*/ 3263900 w 4635500"/>
              <a:gd name="connsiteY8" fmla="*/ 50800 h 1104900"/>
              <a:gd name="connsiteX9" fmla="*/ 3467100 w 4635500"/>
              <a:gd name="connsiteY9" fmla="*/ 50800 h 1104900"/>
              <a:gd name="connsiteX10" fmla="*/ 3733800 w 4635500"/>
              <a:gd name="connsiteY10" fmla="*/ 38100 h 1104900"/>
              <a:gd name="connsiteX11" fmla="*/ 3987800 w 4635500"/>
              <a:gd name="connsiteY11" fmla="*/ 38100 h 1104900"/>
              <a:gd name="connsiteX12" fmla="*/ 4229100 w 4635500"/>
              <a:gd name="connsiteY12" fmla="*/ 25400 h 1104900"/>
              <a:gd name="connsiteX13" fmla="*/ 4419600 w 4635500"/>
              <a:gd name="connsiteY13" fmla="*/ 0 h 1104900"/>
              <a:gd name="connsiteX14" fmla="*/ 4635500 w 4635500"/>
              <a:gd name="connsiteY14" fmla="*/ 0 h 1104900"/>
              <a:gd name="connsiteX15" fmla="*/ 4394200 w 4635500"/>
              <a:gd name="connsiteY15" fmla="*/ 63500 h 1104900"/>
              <a:gd name="connsiteX16" fmla="*/ 4140200 w 4635500"/>
              <a:gd name="connsiteY16" fmla="*/ 76200 h 1104900"/>
              <a:gd name="connsiteX17" fmla="*/ 3797300 w 4635500"/>
              <a:gd name="connsiteY17" fmla="*/ 76200 h 1104900"/>
              <a:gd name="connsiteX18" fmla="*/ 3479800 w 4635500"/>
              <a:gd name="connsiteY18" fmla="*/ 114300 h 1104900"/>
              <a:gd name="connsiteX19" fmla="*/ 3213100 w 4635500"/>
              <a:gd name="connsiteY19" fmla="*/ 139700 h 1104900"/>
              <a:gd name="connsiteX20" fmla="*/ 2768600 w 4635500"/>
              <a:gd name="connsiteY20" fmla="*/ 317500 h 1104900"/>
              <a:gd name="connsiteX21" fmla="*/ 2425700 w 4635500"/>
              <a:gd name="connsiteY21" fmla="*/ 469900 h 1104900"/>
              <a:gd name="connsiteX22" fmla="*/ 2209800 w 4635500"/>
              <a:gd name="connsiteY22" fmla="*/ 558800 h 1104900"/>
              <a:gd name="connsiteX23" fmla="*/ 596900 w 4635500"/>
              <a:gd name="connsiteY23" fmla="*/ 1003300 h 1104900"/>
              <a:gd name="connsiteX24" fmla="*/ 381000 w 4635500"/>
              <a:gd name="connsiteY24" fmla="*/ 1104900 h 1104900"/>
              <a:gd name="connsiteX25" fmla="*/ 482600 w 4635500"/>
              <a:gd name="connsiteY25" fmla="*/ 838200 h 1104900"/>
              <a:gd name="connsiteX26" fmla="*/ 292100 w 4635500"/>
              <a:gd name="connsiteY26" fmla="*/ 850900 h 1104900"/>
              <a:gd name="connsiteX27" fmla="*/ 330200 w 4635500"/>
              <a:gd name="connsiteY27" fmla="*/ 647700 h 1104900"/>
              <a:gd name="connsiteX28" fmla="*/ 0 w 4635500"/>
              <a:gd name="connsiteY28" fmla="*/ 546100 h 1104900"/>
              <a:gd name="connsiteX0" fmla="*/ 0 w 4635500"/>
              <a:gd name="connsiteY0" fmla="*/ 546100 h 1104900"/>
              <a:gd name="connsiteX1" fmla="*/ 495300 w 4635500"/>
              <a:gd name="connsiteY1" fmla="*/ 469900 h 1104900"/>
              <a:gd name="connsiteX2" fmla="*/ 1209646 w 4635500"/>
              <a:gd name="connsiteY2" fmla="*/ 707979 h 1104900"/>
              <a:gd name="connsiteX3" fmla="*/ 1882353 w 4635500"/>
              <a:gd name="connsiteY3" fmla="*/ 514714 h 1104900"/>
              <a:gd name="connsiteX4" fmla="*/ 2311794 w 4635500"/>
              <a:gd name="connsiteY4" fmla="*/ 384949 h 1104900"/>
              <a:gd name="connsiteX5" fmla="*/ 2603893 w 4635500"/>
              <a:gd name="connsiteY5" fmla="*/ 282164 h 1104900"/>
              <a:gd name="connsiteX6" fmla="*/ 2794000 w 4635500"/>
              <a:gd name="connsiteY6" fmla="*/ 165100 h 1104900"/>
              <a:gd name="connsiteX7" fmla="*/ 3048000 w 4635500"/>
              <a:gd name="connsiteY7" fmla="*/ 88900 h 1104900"/>
              <a:gd name="connsiteX8" fmla="*/ 3263900 w 4635500"/>
              <a:gd name="connsiteY8" fmla="*/ 50800 h 1104900"/>
              <a:gd name="connsiteX9" fmla="*/ 3467100 w 4635500"/>
              <a:gd name="connsiteY9" fmla="*/ 50800 h 1104900"/>
              <a:gd name="connsiteX10" fmla="*/ 3733800 w 4635500"/>
              <a:gd name="connsiteY10" fmla="*/ 38100 h 1104900"/>
              <a:gd name="connsiteX11" fmla="*/ 3987800 w 4635500"/>
              <a:gd name="connsiteY11" fmla="*/ 38100 h 1104900"/>
              <a:gd name="connsiteX12" fmla="*/ 4229100 w 4635500"/>
              <a:gd name="connsiteY12" fmla="*/ 25400 h 1104900"/>
              <a:gd name="connsiteX13" fmla="*/ 4419600 w 4635500"/>
              <a:gd name="connsiteY13" fmla="*/ 0 h 1104900"/>
              <a:gd name="connsiteX14" fmla="*/ 4635500 w 4635500"/>
              <a:gd name="connsiteY14" fmla="*/ 0 h 1104900"/>
              <a:gd name="connsiteX15" fmla="*/ 4394200 w 4635500"/>
              <a:gd name="connsiteY15" fmla="*/ 63500 h 1104900"/>
              <a:gd name="connsiteX16" fmla="*/ 4140200 w 4635500"/>
              <a:gd name="connsiteY16" fmla="*/ 76200 h 1104900"/>
              <a:gd name="connsiteX17" fmla="*/ 3797300 w 4635500"/>
              <a:gd name="connsiteY17" fmla="*/ 76200 h 1104900"/>
              <a:gd name="connsiteX18" fmla="*/ 3479800 w 4635500"/>
              <a:gd name="connsiteY18" fmla="*/ 114300 h 1104900"/>
              <a:gd name="connsiteX19" fmla="*/ 3213100 w 4635500"/>
              <a:gd name="connsiteY19" fmla="*/ 139700 h 1104900"/>
              <a:gd name="connsiteX20" fmla="*/ 2768600 w 4635500"/>
              <a:gd name="connsiteY20" fmla="*/ 317500 h 1104900"/>
              <a:gd name="connsiteX21" fmla="*/ 2425700 w 4635500"/>
              <a:gd name="connsiteY21" fmla="*/ 469900 h 1104900"/>
              <a:gd name="connsiteX22" fmla="*/ 2209800 w 4635500"/>
              <a:gd name="connsiteY22" fmla="*/ 558800 h 1104900"/>
              <a:gd name="connsiteX23" fmla="*/ 596900 w 4635500"/>
              <a:gd name="connsiteY23" fmla="*/ 1003300 h 1104900"/>
              <a:gd name="connsiteX24" fmla="*/ 381000 w 4635500"/>
              <a:gd name="connsiteY24" fmla="*/ 1104900 h 1104900"/>
              <a:gd name="connsiteX25" fmla="*/ 482600 w 4635500"/>
              <a:gd name="connsiteY25" fmla="*/ 838200 h 1104900"/>
              <a:gd name="connsiteX26" fmla="*/ 292100 w 4635500"/>
              <a:gd name="connsiteY26" fmla="*/ 850900 h 1104900"/>
              <a:gd name="connsiteX27" fmla="*/ 330200 w 4635500"/>
              <a:gd name="connsiteY27" fmla="*/ 647700 h 1104900"/>
              <a:gd name="connsiteX28" fmla="*/ 0 w 4635500"/>
              <a:gd name="connsiteY28" fmla="*/ 546100 h 1104900"/>
              <a:gd name="connsiteX0" fmla="*/ 0 w 4635500"/>
              <a:gd name="connsiteY0" fmla="*/ 546100 h 1104900"/>
              <a:gd name="connsiteX1" fmla="*/ 717886 w 4635500"/>
              <a:gd name="connsiteY1" fmla="*/ 836559 h 1104900"/>
              <a:gd name="connsiteX2" fmla="*/ 1209646 w 4635500"/>
              <a:gd name="connsiteY2" fmla="*/ 707979 h 1104900"/>
              <a:gd name="connsiteX3" fmla="*/ 1882353 w 4635500"/>
              <a:gd name="connsiteY3" fmla="*/ 514714 h 1104900"/>
              <a:gd name="connsiteX4" fmla="*/ 2311794 w 4635500"/>
              <a:gd name="connsiteY4" fmla="*/ 384949 h 1104900"/>
              <a:gd name="connsiteX5" fmla="*/ 2603893 w 4635500"/>
              <a:gd name="connsiteY5" fmla="*/ 282164 h 1104900"/>
              <a:gd name="connsiteX6" fmla="*/ 2794000 w 4635500"/>
              <a:gd name="connsiteY6" fmla="*/ 165100 h 1104900"/>
              <a:gd name="connsiteX7" fmla="*/ 3048000 w 4635500"/>
              <a:gd name="connsiteY7" fmla="*/ 88900 h 1104900"/>
              <a:gd name="connsiteX8" fmla="*/ 3263900 w 4635500"/>
              <a:gd name="connsiteY8" fmla="*/ 50800 h 1104900"/>
              <a:gd name="connsiteX9" fmla="*/ 3467100 w 4635500"/>
              <a:gd name="connsiteY9" fmla="*/ 50800 h 1104900"/>
              <a:gd name="connsiteX10" fmla="*/ 3733800 w 4635500"/>
              <a:gd name="connsiteY10" fmla="*/ 38100 h 1104900"/>
              <a:gd name="connsiteX11" fmla="*/ 3987800 w 4635500"/>
              <a:gd name="connsiteY11" fmla="*/ 38100 h 1104900"/>
              <a:gd name="connsiteX12" fmla="*/ 4229100 w 4635500"/>
              <a:gd name="connsiteY12" fmla="*/ 25400 h 1104900"/>
              <a:gd name="connsiteX13" fmla="*/ 4419600 w 4635500"/>
              <a:gd name="connsiteY13" fmla="*/ 0 h 1104900"/>
              <a:gd name="connsiteX14" fmla="*/ 4635500 w 4635500"/>
              <a:gd name="connsiteY14" fmla="*/ 0 h 1104900"/>
              <a:gd name="connsiteX15" fmla="*/ 4394200 w 4635500"/>
              <a:gd name="connsiteY15" fmla="*/ 63500 h 1104900"/>
              <a:gd name="connsiteX16" fmla="*/ 4140200 w 4635500"/>
              <a:gd name="connsiteY16" fmla="*/ 76200 h 1104900"/>
              <a:gd name="connsiteX17" fmla="*/ 3797300 w 4635500"/>
              <a:gd name="connsiteY17" fmla="*/ 76200 h 1104900"/>
              <a:gd name="connsiteX18" fmla="*/ 3479800 w 4635500"/>
              <a:gd name="connsiteY18" fmla="*/ 114300 h 1104900"/>
              <a:gd name="connsiteX19" fmla="*/ 3213100 w 4635500"/>
              <a:gd name="connsiteY19" fmla="*/ 139700 h 1104900"/>
              <a:gd name="connsiteX20" fmla="*/ 2768600 w 4635500"/>
              <a:gd name="connsiteY20" fmla="*/ 317500 h 1104900"/>
              <a:gd name="connsiteX21" fmla="*/ 2425700 w 4635500"/>
              <a:gd name="connsiteY21" fmla="*/ 469900 h 1104900"/>
              <a:gd name="connsiteX22" fmla="*/ 2209800 w 4635500"/>
              <a:gd name="connsiteY22" fmla="*/ 558800 h 1104900"/>
              <a:gd name="connsiteX23" fmla="*/ 596900 w 4635500"/>
              <a:gd name="connsiteY23" fmla="*/ 1003300 h 1104900"/>
              <a:gd name="connsiteX24" fmla="*/ 381000 w 4635500"/>
              <a:gd name="connsiteY24" fmla="*/ 1104900 h 1104900"/>
              <a:gd name="connsiteX25" fmla="*/ 482600 w 4635500"/>
              <a:gd name="connsiteY25" fmla="*/ 838200 h 1104900"/>
              <a:gd name="connsiteX26" fmla="*/ 292100 w 4635500"/>
              <a:gd name="connsiteY26" fmla="*/ 850900 h 1104900"/>
              <a:gd name="connsiteX27" fmla="*/ 330200 w 4635500"/>
              <a:gd name="connsiteY27" fmla="*/ 647700 h 1104900"/>
              <a:gd name="connsiteX28" fmla="*/ 0 w 4635500"/>
              <a:gd name="connsiteY28" fmla="*/ 546100 h 1104900"/>
              <a:gd name="connsiteX0" fmla="*/ 0 w 4635500"/>
              <a:gd name="connsiteY0" fmla="*/ 546100 h 1104900"/>
              <a:gd name="connsiteX1" fmla="*/ 717886 w 4635500"/>
              <a:gd name="connsiteY1" fmla="*/ 836559 h 1104900"/>
              <a:gd name="connsiteX2" fmla="*/ 1209646 w 4635500"/>
              <a:gd name="connsiteY2" fmla="*/ 707979 h 1104900"/>
              <a:gd name="connsiteX3" fmla="*/ 1882353 w 4635500"/>
              <a:gd name="connsiteY3" fmla="*/ 514714 h 1104900"/>
              <a:gd name="connsiteX4" fmla="*/ 2311794 w 4635500"/>
              <a:gd name="connsiteY4" fmla="*/ 384949 h 1104900"/>
              <a:gd name="connsiteX5" fmla="*/ 2603893 w 4635500"/>
              <a:gd name="connsiteY5" fmla="*/ 282164 h 1104900"/>
              <a:gd name="connsiteX6" fmla="*/ 2794000 w 4635500"/>
              <a:gd name="connsiteY6" fmla="*/ 165100 h 1104900"/>
              <a:gd name="connsiteX7" fmla="*/ 3048000 w 4635500"/>
              <a:gd name="connsiteY7" fmla="*/ 88900 h 1104900"/>
              <a:gd name="connsiteX8" fmla="*/ 3263900 w 4635500"/>
              <a:gd name="connsiteY8" fmla="*/ 50800 h 1104900"/>
              <a:gd name="connsiteX9" fmla="*/ 3467100 w 4635500"/>
              <a:gd name="connsiteY9" fmla="*/ 50800 h 1104900"/>
              <a:gd name="connsiteX10" fmla="*/ 3733800 w 4635500"/>
              <a:gd name="connsiteY10" fmla="*/ 38100 h 1104900"/>
              <a:gd name="connsiteX11" fmla="*/ 3987800 w 4635500"/>
              <a:gd name="connsiteY11" fmla="*/ 38100 h 1104900"/>
              <a:gd name="connsiteX12" fmla="*/ 4229100 w 4635500"/>
              <a:gd name="connsiteY12" fmla="*/ 25400 h 1104900"/>
              <a:gd name="connsiteX13" fmla="*/ 4419600 w 4635500"/>
              <a:gd name="connsiteY13" fmla="*/ 0 h 1104900"/>
              <a:gd name="connsiteX14" fmla="*/ 4635500 w 4635500"/>
              <a:gd name="connsiteY14" fmla="*/ 0 h 1104900"/>
              <a:gd name="connsiteX15" fmla="*/ 4394200 w 4635500"/>
              <a:gd name="connsiteY15" fmla="*/ 63500 h 1104900"/>
              <a:gd name="connsiteX16" fmla="*/ 4140200 w 4635500"/>
              <a:gd name="connsiteY16" fmla="*/ 76200 h 1104900"/>
              <a:gd name="connsiteX17" fmla="*/ 3797300 w 4635500"/>
              <a:gd name="connsiteY17" fmla="*/ 76200 h 1104900"/>
              <a:gd name="connsiteX18" fmla="*/ 3479800 w 4635500"/>
              <a:gd name="connsiteY18" fmla="*/ 114300 h 1104900"/>
              <a:gd name="connsiteX19" fmla="*/ 3213100 w 4635500"/>
              <a:gd name="connsiteY19" fmla="*/ 139700 h 1104900"/>
              <a:gd name="connsiteX20" fmla="*/ 2768600 w 4635500"/>
              <a:gd name="connsiteY20" fmla="*/ 317500 h 1104900"/>
              <a:gd name="connsiteX21" fmla="*/ 2425700 w 4635500"/>
              <a:gd name="connsiteY21" fmla="*/ 469900 h 1104900"/>
              <a:gd name="connsiteX22" fmla="*/ 2209800 w 4635500"/>
              <a:gd name="connsiteY22" fmla="*/ 558800 h 1104900"/>
              <a:gd name="connsiteX23" fmla="*/ 596900 w 4635500"/>
              <a:gd name="connsiteY23" fmla="*/ 1003300 h 1104900"/>
              <a:gd name="connsiteX24" fmla="*/ 381000 w 4635500"/>
              <a:gd name="connsiteY24" fmla="*/ 1104900 h 1104900"/>
              <a:gd name="connsiteX25" fmla="*/ 482600 w 4635500"/>
              <a:gd name="connsiteY25" fmla="*/ 838200 h 1104900"/>
              <a:gd name="connsiteX26" fmla="*/ 292100 w 4635500"/>
              <a:gd name="connsiteY26" fmla="*/ 850900 h 1104900"/>
              <a:gd name="connsiteX27" fmla="*/ 0 w 4635500"/>
              <a:gd name="connsiteY27" fmla="*/ 546100 h 1104900"/>
              <a:gd name="connsiteX0" fmla="*/ 0 w 4343400"/>
              <a:gd name="connsiteY0" fmla="*/ 850900 h 1104900"/>
              <a:gd name="connsiteX1" fmla="*/ 425786 w 4343400"/>
              <a:gd name="connsiteY1" fmla="*/ 836559 h 1104900"/>
              <a:gd name="connsiteX2" fmla="*/ 917546 w 4343400"/>
              <a:gd name="connsiteY2" fmla="*/ 707979 h 1104900"/>
              <a:gd name="connsiteX3" fmla="*/ 1590253 w 4343400"/>
              <a:gd name="connsiteY3" fmla="*/ 514714 h 1104900"/>
              <a:gd name="connsiteX4" fmla="*/ 2019694 w 4343400"/>
              <a:gd name="connsiteY4" fmla="*/ 384949 h 1104900"/>
              <a:gd name="connsiteX5" fmla="*/ 2311793 w 4343400"/>
              <a:gd name="connsiteY5" fmla="*/ 282164 h 1104900"/>
              <a:gd name="connsiteX6" fmla="*/ 2501900 w 4343400"/>
              <a:gd name="connsiteY6" fmla="*/ 165100 h 1104900"/>
              <a:gd name="connsiteX7" fmla="*/ 2755900 w 4343400"/>
              <a:gd name="connsiteY7" fmla="*/ 88900 h 1104900"/>
              <a:gd name="connsiteX8" fmla="*/ 2971800 w 4343400"/>
              <a:gd name="connsiteY8" fmla="*/ 50800 h 1104900"/>
              <a:gd name="connsiteX9" fmla="*/ 3175000 w 4343400"/>
              <a:gd name="connsiteY9" fmla="*/ 50800 h 1104900"/>
              <a:gd name="connsiteX10" fmla="*/ 3441700 w 4343400"/>
              <a:gd name="connsiteY10" fmla="*/ 38100 h 1104900"/>
              <a:gd name="connsiteX11" fmla="*/ 3695700 w 4343400"/>
              <a:gd name="connsiteY11" fmla="*/ 38100 h 1104900"/>
              <a:gd name="connsiteX12" fmla="*/ 3937000 w 4343400"/>
              <a:gd name="connsiteY12" fmla="*/ 25400 h 1104900"/>
              <a:gd name="connsiteX13" fmla="*/ 4127500 w 4343400"/>
              <a:gd name="connsiteY13" fmla="*/ 0 h 1104900"/>
              <a:gd name="connsiteX14" fmla="*/ 4343400 w 4343400"/>
              <a:gd name="connsiteY14" fmla="*/ 0 h 1104900"/>
              <a:gd name="connsiteX15" fmla="*/ 4102100 w 4343400"/>
              <a:gd name="connsiteY15" fmla="*/ 63500 h 1104900"/>
              <a:gd name="connsiteX16" fmla="*/ 3848100 w 4343400"/>
              <a:gd name="connsiteY16" fmla="*/ 76200 h 1104900"/>
              <a:gd name="connsiteX17" fmla="*/ 3505200 w 4343400"/>
              <a:gd name="connsiteY17" fmla="*/ 76200 h 1104900"/>
              <a:gd name="connsiteX18" fmla="*/ 3187700 w 4343400"/>
              <a:gd name="connsiteY18" fmla="*/ 114300 h 1104900"/>
              <a:gd name="connsiteX19" fmla="*/ 2921000 w 4343400"/>
              <a:gd name="connsiteY19" fmla="*/ 139700 h 1104900"/>
              <a:gd name="connsiteX20" fmla="*/ 2476500 w 4343400"/>
              <a:gd name="connsiteY20" fmla="*/ 317500 h 1104900"/>
              <a:gd name="connsiteX21" fmla="*/ 2133600 w 4343400"/>
              <a:gd name="connsiteY21" fmla="*/ 469900 h 1104900"/>
              <a:gd name="connsiteX22" fmla="*/ 1917700 w 4343400"/>
              <a:gd name="connsiteY22" fmla="*/ 558800 h 1104900"/>
              <a:gd name="connsiteX23" fmla="*/ 304800 w 4343400"/>
              <a:gd name="connsiteY23" fmla="*/ 1003300 h 1104900"/>
              <a:gd name="connsiteX24" fmla="*/ 88900 w 4343400"/>
              <a:gd name="connsiteY24" fmla="*/ 1104900 h 1104900"/>
              <a:gd name="connsiteX25" fmla="*/ 190500 w 4343400"/>
              <a:gd name="connsiteY25" fmla="*/ 838200 h 1104900"/>
              <a:gd name="connsiteX26" fmla="*/ 0 w 4343400"/>
              <a:gd name="connsiteY26" fmla="*/ 850900 h 1104900"/>
              <a:gd name="connsiteX0" fmla="*/ 101600 w 4254500"/>
              <a:gd name="connsiteY0" fmla="*/ 838200 h 1104900"/>
              <a:gd name="connsiteX1" fmla="*/ 336886 w 4254500"/>
              <a:gd name="connsiteY1" fmla="*/ 836559 h 1104900"/>
              <a:gd name="connsiteX2" fmla="*/ 828646 w 4254500"/>
              <a:gd name="connsiteY2" fmla="*/ 707979 h 1104900"/>
              <a:gd name="connsiteX3" fmla="*/ 1501353 w 4254500"/>
              <a:gd name="connsiteY3" fmla="*/ 514714 h 1104900"/>
              <a:gd name="connsiteX4" fmla="*/ 1930794 w 4254500"/>
              <a:gd name="connsiteY4" fmla="*/ 384949 h 1104900"/>
              <a:gd name="connsiteX5" fmla="*/ 2222893 w 4254500"/>
              <a:gd name="connsiteY5" fmla="*/ 282164 h 1104900"/>
              <a:gd name="connsiteX6" fmla="*/ 2413000 w 4254500"/>
              <a:gd name="connsiteY6" fmla="*/ 165100 h 1104900"/>
              <a:gd name="connsiteX7" fmla="*/ 2667000 w 4254500"/>
              <a:gd name="connsiteY7" fmla="*/ 88900 h 1104900"/>
              <a:gd name="connsiteX8" fmla="*/ 2882900 w 4254500"/>
              <a:gd name="connsiteY8" fmla="*/ 50800 h 1104900"/>
              <a:gd name="connsiteX9" fmla="*/ 3086100 w 4254500"/>
              <a:gd name="connsiteY9" fmla="*/ 50800 h 1104900"/>
              <a:gd name="connsiteX10" fmla="*/ 3352800 w 4254500"/>
              <a:gd name="connsiteY10" fmla="*/ 38100 h 1104900"/>
              <a:gd name="connsiteX11" fmla="*/ 3606800 w 4254500"/>
              <a:gd name="connsiteY11" fmla="*/ 38100 h 1104900"/>
              <a:gd name="connsiteX12" fmla="*/ 3848100 w 4254500"/>
              <a:gd name="connsiteY12" fmla="*/ 25400 h 1104900"/>
              <a:gd name="connsiteX13" fmla="*/ 4038600 w 4254500"/>
              <a:gd name="connsiteY13" fmla="*/ 0 h 1104900"/>
              <a:gd name="connsiteX14" fmla="*/ 4254500 w 4254500"/>
              <a:gd name="connsiteY14" fmla="*/ 0 h 1104900"/>
              <a:gd name="connsiteX15" fmla="*/ 4013200 w 4254500"/>
              <a:gd name="connsiteY15" fmla="*/ 63500 h 1104900"/>
              <a:gd name="connsiteX16" fmla="*/ 3759200 w 4254500"/>
              <a:gd name="connsiteY16" fmla="*/ 76200 h 1104900"/>
              <a:gd name="connsiteX17" fmla="*/ 3416300 w 4254500"/>
              <a:gd name="connsiteY17" fmla="*/ 76200 h 1104900"/>
              <a:gd name="connsiteX18" fmla="*/ 3098800 w 4254500"/>
              <a:gd name="connsiteY18" fmla="*/ 114300 h 1104900"/>
              <a:gd name="connsiteX19" fmla="*/ 2832100 w 4254500"/>
              <a:gd name="connsiteY19" fmla="*/ 139700 h 1104900"/>
              <a:gd name="connsiteX20" fmla="*/ 2387600 w 4254500"/>
              <a:gd name="connsiteY20" fmla="*/ 317500 h 1104900"/>
              <a:gd name="connsiteX21" fmla="*/ 2044700 w 4254500"/>
              <a:gd name="connsiteY21" fmla="*/ 469900 h 1104900"/>
              <a:gd name="connsiteX22" fmla="*/ 1828800 w 4254500"/>
              <a:gd name="connsiteY22" fmla="*/ 558800 h 1104900"/>
              <a:gd name="connsiteX23" fmla="*/ 215900 w 4254500"/>
              <a:gd name="connsiteY23" fmla="*/ 1003300 h 1104900"/>
              <a:gd name="connsiteX24" fmla="*/ 0 w 4254500"/>
              <a:gd name="connsiteY24" fmla="*/ 1104900 h 1104900"/>
              <a:gd name="connsiteX25" fmla="*/ 101600 w 4254500"/>
              <a:gd name="connsiteY25" fmla="*/ 83820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4500" h="1104900">
                <a:moveTo>
                  <a:pt x="101600" y="838200"/>
                </a:moveTo>
                <a:lnTo>
                  <a:pt x="336886" y="836559"/>
                </a:lnTo>
                <a:lnTo>
                  <a:pt x="828646" y="707979"/>
                </a:lnTo>
                <a:lnTo>
                  <a:pt x="1501353" y="514714"/>
                </a:lnTo>
                <a:lnTo>
                  <a:pt x="1930794" y="384949"/>
                </a:lnTo>
                <a:lnTo>
                  <a:pt x="2222893" y="282164"/>
                </a:lnTo>
                <a:lnTo>
                  <a:pt x="2413000" y="165100"/>
                </a:lnTo>
                <a:lnTo>
                  <a:pt x="2667000" y="88900"/>
                </a:lnTo>
                <a:lnTo>
                  <a:pt x="2882900" y="50800"/>
                </a:lnTo>
                <a:lnTo>
                  <a:pt x="3086100" y="50800"/>
                </a:lnTo>
                <a:lnTo>
                  <a:pt x="3352800" y="38100"/>
                </a:lnTo>
                <a:lnTo>
                  <a:pt x="3606800" y="38100"/>
                </a:lnTo>
                <a:lnTo>
                  <a:pt x="3848100" y="25400"/>
                </a:lnTo>
                <a:lnTo>
                  <a:pt x="4038600" y="0"/>
                </a:lnTo>
                <a:lnTo>
                  <a:pt x="4254500" y="0"/>
                </a:lnTo>
                <a:lnTo>
                  <a:pt x="4013200" y="63500"/>
                </a:lnTo>
                <a:lnTo>
                  <a:pt x="3759200" y="76200"/>
                </a:lnTo>
                <a:lnTo>
                  <a:pt x="3416300" y="76200"/>
                </a:lnTo>
                <a:lnTo>
                  <a:pt x="3098800" y="114300"/>
                </a:lnTo>
                <a:lnTo>
                  <a:pt x="2832100" y="139700"/>
                </a:lnTo>
                <a:lnTo>
                  <a:pt x="2387600" y="317500"/>
                </a:lnTo>
                <a:lnTo>
                  <a:pt x="2044700" y="469900"/>
                </a:lnTo>
                <a:lnTo>
                  <a:pt x="1828800" y="558800"/>
                </a:lnTo>
                <a:lnTo>
                  <a:pt x="215900" y="1003300"/>
                </a:lnTo>
                <a:lnTo>
                  <a:pt x="0" y="1104900"/>
                </a:lnTo>
                <a:lnTo>
                  <a:pt x="101600" y="838200"/>
                </a:lnTo>
                <a:close/>
              </a:path>
            </a:pathLst>
          </a:custGeom>
          <a:solidFill>
            <a:srgbClr val="FFFF00"/>
          </a:solidFill>
          <a:ln w="9525">
            <a:solidFill>
              <a:srgbClr val="000000"/>
            </a:solidFill>
            <a:round/>
            <a:headEnd/>
            <a:tailEnd/>
          </a:ln>
        </p:spPr>
        <p:txBody>
          <a:bodyPr/>
          <a:lstStyle/>
          <a:p>
            <a:endParaRPr lang="en-US"/>
          </a:p>
        </p:txBody>
      </p:sp>
      <p:sp>
        <p:nvSpPr>
          <p:cNvPr id="20" name="Rectangle 1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pic>
        <p:nvPicPr>
          <p:cNvPr id="22"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53188" y="6264275"/>
            <a:ext cx="2614612"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38308" y="6511531"/>
            <a:ext cx="2080492" cy="307777"/>
          </a:xfrm>
          <a:prstGeom prst="rect">
            <a:avLst/>
          </a:prstGeom>
          <a:noFill/>
        </p:spPr>
        <p:txBody>
          <a:bodyPr wrap="none" rtlCol="0">
            <a:spAutoFit/>
          </a:bodyPr>
          <a:lstStyle/>
          <a:p>
            <a:r>
              <a:rPr lang="en-US" sz="1400" dirty="0" err="1" smtClean="0">
                <a:latin typeface="Calibri"/>
                <a:cs typeface="Calibri"/>
              </a:rPr>
              <a:t>Streit</a:t>
            </a:r>
            <a:r>
              <a:rPr lang="en-US" sz="1400" dirty="0" smtClean="0">
                <a:latin typeface="Calibri"/>
                <a:cs typeface="Calibri"/>
              </a:rPr>
              <a:t> et al., 2013, in prep.</a:t>
            </a:r>
            <a:endParaRPr lang="en-US" sz="1400" dirty="0">
              <a:latin typeface="Calibri"/>
              <a:cs typeface="Calibri"/>
            </a:endParaRPr>
          </a:p>
        </p:txBody>
      </p:sp>
    </p:spTree>
    <p:extLst>
      <p:ext uri="{BB962C8B-B14F-4D97-AF65-F5344CB8AC3E}">
        <p14:creationId xmlns:p14="http://schemas.microsoft.com/office/powerpoint/2010/main" val="356457053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 name="TextBox 4"/>
          <p:cNvSpPr txBox="1"/>
          <p:nvPr/>
        </p:nvSpPr>
        <p:spPr>
          <a:xfrm>
            <a:off x="206600" y="3799344"/>
            <a:ext cx="7658918" cy="2616101"/>
          </a:xfrm>
          <a:prstGeom prst="rect">
            <a:avLst/>
          </a:prstGeom>
          <a:noFill/>
        </p:spPr>
        <p:txBody>
          <a:bodyPr wrap="none" rtlCol="0">
            <a:spAutoFit/>
          </a:bodyPr>
          <a:lstStyle/>
          <a:p>
            <a:r>
              <a:rPr lang="en-US"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50 - 5</a:t>
            </a:r>
            <a:r>
              <a:rPr lang="en-US" sz="36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0</a:t>
            </a:r>
            <a:r>
              <a:rPr lang="en-US"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0</a:t>
            </a:r>
            <a:r>
              <a:rPr lang="en-US" sz="24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 </a:t>
            </a:r>
            <a:r>
              <a:rPr lang="en-US" sz="2400" dirty="0" smtClean="0">
                <a:solidFill>
                  <a:srgbClr val="000000"/>
                </a:solidFill>
              </a:rPr>
              <a:t>ppm total C in pore water </a:t>
            </a:r>
            <a:r>
              <a:rPr lang="en-US" sz="24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(EQ3/6, 1-5 kb)</a:t>
            </a:r>
          </a:p>
          <a:p>
            <a:r>
              <a:rPr lang="en-US" sz="2400" dirty="0" smtClean="0">
                <a:solidFill>
                  <a:srgbClr val="000000"/>
                </a:solidFill>
              </a:rPr>
              <a:t>500 m sediment + 500 m carbonated basalt</a:t>
            </a:r>
          </a:p>
          <a:p>
            <a:r>
              <a:rPr lang="en-US" sz="2400" dirty="0" smtClean="0">
                <a:solidFill>
                  <a:srgbClr val="000000"/>
                </a:solidFill>
              </a:rPr>
              <a:t>0.05 m/</a:t>
            </a:r>
            <a:r>
              <a:rPr lang="en-US" sz="2400" dirty="0" err="1" smtClean="0">
                <a:solidFill>
                  <a:srgbClr val="000000"/>
                </a:solidFill>
              </a:rPr>
              <a:t>yr</a:t>
            </a:r>
            <a:r>
              <a:rPr lang="en-US" sz="2400" dirty="0" smtClean="0">
                <a:solidFill>
                  <a:srgbClr val="000000"/>
                </a:solidFill>
              </a:rPr>
              <a:t> </a:t>
            </a:r>
            <a:r>
              <a:rPr lang="en-US" sz="2400" dirty="0" err="1" smtClean="0">
                <a:solidFill>
                  <a:srgbClr val="000000"/>
                </a:solidFill>
              </a:rPr>
              <a:t>subduction</a:t>
            </a:r>
            <a:r>
              <a:rPr lang="en-US" sz="2400" dirty="0" smtClean="0">
                <a:solidFill>
                  <a:srgbClr val="000000"/>
                </a:solidFill>
              </a:rPr>
              <a:t> velocity, 50,000 km </a:t>
            </a:r>
            <a:r>
              <a:rPr lang="en-US" sz="2400" dirty="0" err="1" smtClean="0">
                <a:solidFill>
                  <a:srgbClr val="000000"/>
                </a:solidFill>
              </a:rPr>
              <a:t>subduction</a:t>
            </a:r>
            <a:r>
              <a:rPr lang="en-US" sz="2400" dirty="0" smtClean="0">
                <a:solidFill>
                  <a:srgbClr val="000000"/>
                </a:solidFill>
              </a:rPr>
              <a:t> zones</a:t>
            </a:r>
          </a:p>
          <a:p>
            <a:endParaRPr lang="en-US" sz="1200" dirty="0">
              <a:solidFill>
                <a:srgbClr val="000000"/>
              </a:solidFill>
            </a:endParaRPr>
          </a:p>
          <a:p>
            <a:r>
              <a:rPr lang="en-US" sz="2400" dirty="0" smtClean="0">
                <a:solidFill>
                  <a:srgbClr val="000000"/>
                </a:solidFill>
              </a:rPr>
              <a:t>compaction  of pore fluid ~ 10 </a:t>
            </a:r>
            <a:r>
              <a:rPr lang="en-US" sz="2400" dirty="0" err="1" smtClean="0">
                <a:solidFill>
                  <a:srgbClr val="000000"/>
                </a:solidFill>
              </a:rPr>
              <a:t>vol</a:t>
            </a:r>
            <a:r>
              <a:rPr lang="en-US" sz="2400" dirty="0" smtClean="0">
                <a:solidFill>
                  <a:srgbClr val="000000"/>
                </a:solidFill>
              </a:rPr>
              <a:t>% ~ 3.6 </a:t>
            </a:r>
            <a:r>
              <a:rPr lang="en-US" sz="2400" dirty="0" err="1" smtClean="0">
                <a:solidFill>
                  <a:srgbClr val="000000"/>
                </a:solidFill>
              </a:rPr>
              <a:t>wt</a:t>
            </a:r>
            <a:r>
              <a:rPr lang="en-US" sz="2400" dirty="0" smtClean="0">
                <a:solidFill>
                  <a:srgbClr val="000000"/>
                </a:solidFill>
              </a:rPr>
              <a:t>% aqueous fluid</a:t>
            </a:r>
          </a:p>
          <a:p>
            <a:endParaRPr lang="en-US" sz="1200" dirty="0" smtClean="0">
              <a:solidFill>
                <a:srgbClr val="FFFFFF"/>
              </a:solidFill>
            </a:endParaRPr>
          </a:p>
          <a:p>
            <a:pPr algn="r"/>
            <a:r>
              <a:rPr lang="en-US" sz="3200" b="1" dirty="0" smtClean="0">
                <a:solidFill>
                  <a:srgbClr val="FFFFFF"/>
                </a:solidFill>
              </a:rPr>
              <a:t>					</a:t>
            </a:r>
            <a:r>
              <a:rPr lang="en-US" sz="3200" b="1" dirty="0" smtClean="0">
                <a:solidFill>
                  <a:srgbClr val="000000"/>
                </a:solidFill>
              </a:rPr>
              <a:t>0.01-0.13 Mt C/</a:t>
            </a:r>
            <a:r>
              <a:rPr lang="en-US" sz="3200" b="1" dirty="0" err="1" smtClean="0">
                <a:solidFill>
                  <a:srgbClr val="000000"/>
                </a:solidFill>
              </a:rPr>
              <a:t>yr</a:t>
            </a:r>
            <a:endParaRPr lang="en-US" sz="3200" b="1" dirty="0">
              <a:solidFill>
                <a:srgbClr val="000000"/>
              </a:solidFill>
            </a:endParaRPr>
          </a:p>
        </p:txBody>
      </p:sp>
      <p:pic>
        <p:nvPicPr>
          <p:cNvPr id="7" name="Picture 6"/>
          <p:cNvPicPr>
            <a:picLocks noChangeAspect="1"/>
          </p:cNvPicPr>
          <p:nvPr/>
        </p:nvPicPr>
        <p:blipFill>
          <a:blip r:embed="rId2"/>
          <a:stretch>
            <a:fillRect/>
          </a:stretch>
        </p:blipFill>
        <p:spPr>
          <a:xfrm>
            <a:off x="386300" y="228600"/>
            <a:ext cx="3822283" cy="3404221"/>
          </a:xfrm>
          <a:prstGeom prst="rect">
            <a:avLst/>
          </a:prstGeom>
          <a:ln>
            <a:solidFill>
              <a:schemeClr val="tx1"/>
            </a:solidFill>
          </a:ln>
        </p:spPr>
      </p:pic>
      <p:sp>
        <p:nvSpPr>
          <p:cNvPr id="8" name="Rectangle 7"/>
          <p:cNvSpPr/>
          <p:nvPr/>
        </p:nvSpPr>
        <p:spPr>
          <a:xfrm>
            <a:off x="3548963" y="1808882"/>
            <a:ext cx="647159" cy="10442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5400000">
            <a:off x="2385620" y="2304716"/>
            <a:ext cx="647159" cy="16012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4612434" y="228600"/>
            <a:ext cx="3412513" cy="1969770"/>
          </a:xfrm>
          <a:prstGeom prst="rect">
            <a:avLst/>
          </a:prstGeom>
          <a:noFill/>
        </p:spPr>
        <p:txBody>
          <a:bodyPr wrap="none" rtlCol="0">
            <a:spAutoFit/>
          </a:bodyPr>
          <a:lstStyle/>
          <a:p>
            <a:r>
              <a:rPr lang="en-US" sz="2400" dirty="0" err="1" smtClean="0"/>
              <a:t>smectite</a:t>
            </a:r>
            <a:r>
              <a:rPr lang="en-US" sz="2400" dirty="0" smtClean="0"/>
              <a:t> ⟹ </a:t>
            </a:r>
            <a:r>
              <a:rPr lang="en-US" sz="2400" dirty="0" err="1" smtClean="0"/>
              <a:t>illite</a:t>
            </a:r>
            <a:r>
              <a:rPr lang="en-US" sz="2400" dirty="0" smtClean="0"/>
              <a:t>, </a:t>
            </a:r>
          </a:p>
          <a:p>
            <a:r>
              <a:rPr lang="en-US" sz="2400" dirty="0" smtClean="0"/>
              <a:t>~ 10-30 </a:t>
            </a:r>
            <a:r>
              <a:rPr lang="en-US" sz="2400" dirty="0" err="1" smtClean="0"/>
              <a:t>wt</a:t>
            </a:r>
            <a:r>
              <a:rPr lang="en-US" sz="2400" dirty="0" smtClean="0"/>
              <a:t>% H2O</a:t>
            </a:r>
          </a:p>
          <a:p>
            <a:endParaRPr lang="en-US" sz="2400" dirty="0" smtClean="0"/>
          </a:p>
          <a:p>
            <a:r>
              <a:rPr lang="en-US" sz="3200" b="1" dirty="0" smtClean="0"/>
              <a:t>0.04 to 1.1 Mt C/</a:t>
            </a:r>
            <a:r>
              <a:rPr lang="en-US" sz="3200" b="1" dirty="0" err="1" smtClean="0"/>
              <a:t>yr</a:t>
            </a:r>
            <a:endParaRPr lang="en-US" sz="3200" b="1" dirty="0" smtClean="0"/>
          </a:p>
          <a:p>
            <a:endParaRPr lang="en-US" dirty="0"/>
          </a:p>
        </p:txBody>
      </p:sp>
      <p:pic>
        <p:nvPicPr>
          <p:cNvPr id="10"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3" name="TextBox 2"/>
          <p:cNvSpPr txBox="1"/>
          <p:nvPr/>
        </p:nvSpPr>
        <p:spPr>
          <a:xfrm>
            <a:off x="4629748" y="2313743"/>
            <a:ext cx="3412513" cy="1138773"/>
          </a:xfrm>
          <a:prstGeom prst="rect">
            <a:avLst/>
          </a:prstGeom>
          <a:noFill/>
        </p:spPr>
        <p:txBody>
          <a:bodyPr wrap="none" rtlCol="0">
            <a:spAutoFit/>
          </a:bodyPr>
          <a:lstStyle/>
          <a:p>
            <a:r>
              <a:rPr lang="en-US" sz="2400" dirty="0" smtClean="0"/>
              <a:t>together</a:t>
            </a:r>
          </a:p>
          <a:p>
            <a:endParaRPr lang="en-US" sz="1200" dirty="0"/>
          </a:p>
          <a:p>
            <a:r>
              <a:rPr lang="en-US" sz="3200" b="1" dirty="0" smtClean="0"/>
              <a:t>0.05 to 1.2 Mt C/</a:t>
            </a:r>
            <a:r>
              <a:rPr lang="en-US" sz="3200" b="1" dirty="0" err="1" smtClean="0"/>
              <a:t>yr</a:t>
            </a:r>
            <a:endParaRPr lang="en-US" sz="3200" b="1" dirty="0" smtClean="0"/>
          </a:p>
        </p:txBody>
      </p:sp>
    </p:spTree>
    <p:extLst>
      <p:ext uri="{BB962C8B-B14F-4D97-AF65-F5344CB8AC3E}">
        <p14:creationId xmlns:p14="http://schemas.microsoft.com/office/powerpoint/2010/main" val="249127706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5510" y="304800"/>
            <a:ext cx="7115035" cy="5574436"/>
          </a:xfrm>
          <a:prstGeom prst="rect">
            <a:avLst/>
          </a:prstGeom>
          <a:ln>
            <a:solidFill>
              <a:srgbClr val="000000"/>
            </a:solidFill>
          </a:ln>
        </p:spPr>
      </p:pic>
      <p:sp>
        <p:nvSpPr>
          <p:cNvPr id="3" name="TextBox 2"/>
          <p:cNvSpPr txBox="1"/>
          <p:nvPr/>
        </p:nvSpPr>
        <p:spPr>
          <a:xfrm>
            <a:off x="304800" y="6336582"/>
            <a:ext cx="3182895" cy="369332"/>
          </a:xfrm>
          <a:prstGeom prst="rect">
            <a:avLst/>
          </a:prstGeom>
          <a:noFill/>
        </p:spPr>
        <p:txBody>
          <a:bodyPr wrap="none" rtlCol="0">
            <a:spAutoFit/>
          </a:bodyPr>
          <a:lstStyle/>
          <a:p>
            <a:r>
              <a:rPr lang="en-US" dirty="0" smtClean="0">
                <a:solidFill>
                  <a:srgbClr val="000000"/>
                </a:solidFill>
              </a:rPr>
              <a:t>Wada &amp; Wang G-cubed 2009</a:t>
            </a:r>
            <a:endParaRPr lang="en-US" dirty="0">
              <a:solidFill>
                <a:srgbClr val="000000"/>
              </a:solidFill>
            </a:endParaRPr>
          </a:p>
        </p:txBody>
      </p:sp>
      <p:pic>
        <p:nvPicPr>
          <p:cNvPr id="4"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3323461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3489" name="Rectangle 2"/>
          <p:cNvSpPr>
            <a:spLocks noChangeArrowheads="1"/>
          </p:cNvSpPr>
          <p:nvPr/>
        </p:nvSpPr>
        <p:spPr bwMode="auto">
          <a:xfrm>
            <a:off x="2057400" y="1446213"/>
            <a:ext cx="5638800" cy="2819400"/>
          </a:xfrm>
          <a:prstGeom prst="rect">
            <a:avLst/>
          </a:prstGeom>
          <a:solidFill>
            <a:srgbClr val="FFFF99"/>
          </a:solidFill>
          <a:ln w="38100">
            <a:solidFill>
              <a:schemeClr val="tx1"/>
            </a:solidFill>
            <a:miter lim="800000"/>
            <a:headEnd/>
            <a:tailEnd/>
          </a:ln>
        </p:spPr>
        <p:txBody>
          <a:bodyPr wrap="none" anchor="ctr"/>
          <a:lstStyle/>
          <a:p>
            <a:endParaRPr lang="en-US"/>
          </a:p>
        </p:txBody>
      </p:sp>
      <p:graphicFrame>
        <p:nvGraphicFramePr>
          <p:cNvPr id="63490" name="Object 3"/>
          <p:cNvGraphicFramePr>
            <a:graphicFrameLocks noChangeAspect="1"/>
          </p:cNvGraphicFramePr>
          <p:nvPr/>
        </p:nvGraphicFramePr>
        <p:xfrm>
          <a:off x="762000" y="279400"/>
          <a:ext cx="7696200" cy="6500813"/>
        </p:xfrm>
        <a:graphic>
          <a:graphicData uri="http://schemas.openxmlformats.org/presentationml/2006/ole">
            <mc:AlternateContent xmlns:mc="http://schemas.openxmlformats.org/markup-compatibility/2006">
              <mc:Choice xmlns:v="urn:schemas-microsoft-com:vml" Requires="v">
                <p:oleObj spid="_x0000_s3110" name="Document" r:id="rId5" imgW="5486400" imgH="4635500" progId="Word.Document.8">
                  <p:embed/>
                </p:oleObj>
              </mc:Choice>
              <mc:Fallback>
                <p:oleObj name="Document" r:id="rId5" imgW="5486400" imgH="46355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279400"/>
                        <a:ext cx="7696200" cy="6500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63491" name="Picture 3" descr="new LDEO logo_art.eps"/>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33725040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05510" y="304800"/>
            <a:ext cx="7115035" cy="5574436"/>
          </a:xfrm>
          <a:prstGeom prst="rect">
            <a:avLst/>
          </a:prstGeom>
          <a:ln>
            <a:solidFill>
              <a:srgbClr val="000000"/>
            </a:solidFill>
          </a:ln>
        </p:spPr>
      </p:pic>
      <p:sp>
        <p:nvSpPr>
          <p:cNvPr id="4" name="Right Triangle 3"/>
          <p:cNvSpPr/>
          <p:nvPr/>
        </p:nvSpPr>
        <p:spPr>
          <a:xfrm flipH="1" flipV="1">
            <a:off x="2891880" y="1496405"/>
            <a:ext cx="3231362" cy="1164776"/>
          </a:xfrm>
          <a:prstGeom prst="rtTriangle">
            <a:avLst/>
          </a:prstGeom>
          <a:solidFill>
            <a:srgbClr val="3366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8" name="TextBox 7"/>
          <p:cNvSpPr txBox="1"/>
          <p:nvPr/>
        </p:nvSpPr>
        <p:spPr>
          <a:xfrm>
            <a:off x="189350" y="6475122"/>
            <a:ext cx="2300630" cy="307777"/>
          </a:xfrm>
          <a:prstGeom prst="rect">
            <a:avLst/>
          </a:prstGeom>
          <a:noFill/>
        </p:spPr>
        <p:txBody>
          <a:bodyPr wrap="none" rtlCol="0">
            <a:spAutoFit/>
          </a:bodyPr>
          <a:lstStyle/>
          <a:p>
            <a:r>
              <a:rPr lang="en-US" sz="1400" dirty="0" smtClean="0">
                <a:solidFill>
                  <a:srgbClr val="000000"/>
                </a:solidFill>
              </a:rPr>
              <a:t>Wada &amp; Wang G-cubed 2009</a:t>
            </a:r>
            <a:endParaRPr lang="en-US" sz="1400" dirty="0">
              <a:solidFill>
                <a:srgbClr val="000000"/>
              </a:solidFill>
            </a:endParaRPr>
          </a:p>
        </p:txBody>
      </p:sp>
    </p:spTree>
    <p:extLst>
      <p:ext uri="{BB962C8B-B14F-4D97-AF65-F5344CB8AC3E}">
        <p14:creationId xmlns:p14="http://schemas.microsoft.com/office/powerpoint/2010/main" val="233196946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TextBox 2"/>
          <p:cNvSpPr txBox="1"/>
          <p:nvPr/>
        </p:nvSpPr>
        <p:spPr>
          <a:xfrm>
            <a:off x="6942384" y="1699612"/>
            <a:ext cx="952003" cy="461665"/>
          </a:xfrm>
          <a:prstGeom prst="rect">
            <a:avLst/>
          </a:prstGeom>
          <a:noFill/>
        </p:spPr>
        <p:txBody>
          <a:bodyPr wrap="none" rtlCol="0">
            <a:spAutoFit/>
          </a:bodyPr>
          <a:lstStyle/>
          <a:p>
            <a:r>
              <a:rPr lang="en-US" sz="2400" dirty="0" smtClean="0">
                <a:solidFill>
                  <a:srgbClr val="000000"/>
                </a:solidFill>
              </a:rPr>
              <a:t>60 km</a:t>
            </a:r>
            <a:endParaRPr lang="en-US" sz="2400" dirty="0">
              <a:solidFill>
                <a:srgbClr val="000000"/>
              </a:solidFill>
            </a:endParaRPr>
          </a:p>
        </p:txBody>
      </p:sp>
      <p:sp>
        <p:nvSpPr>
          <p:cNvPr id="4" name="TextBox 3"/>
          <p:cNvSpPr txBox="1"/>
          <p:nvPr/>
        </p:nvSpPr>
        <p:spPr>
          <a:xfrm>
            <a:off x="4976558" y="990464"/>
            <a:ext cx="1107996" cy="461665"/>
          </a:xfrm>
          <a:prstGeom prst="rect">
            <a:avLst/>
          </a:prstGeom>
          <a:noFill/>
        </p:spPr>
        <p:txBody>
          <a:bodyPr wrap="none" rtlCol="0">
            <a:spAutoFit/>
          </a:bodyPr>
          <a:lstStyle/>
          <a:p>
            <a:r>
              <a:rPr lang="en-US" sz="2400" dirty="0" smtClean="0">
                <a:solidFill>
                  <a:srgbClr val="000000"/>
                </a:solidFill>
              </a:rPr>
              <a:t>120 km</a:t>
            </a:r>
            <a:endParaRPr lang="en-US" sz="2400" dirty="0">
              <a:solidFill>
                <a:srgbClr val="000000"/>
              </a:solidFill>
            </a:endParaRPr>
          </a:p>
        </p:txBody>
      </p:sp>
      <p:sp>
        <p:nvSpPr>
          <p:cNvPr id="5" name="TextBox 4"/>
          <p:cNvSpPr txBox="1"/>
          <p:nvPr/>
        </p:nvSpPr>
        <p:spPr>
          <a:xfrm>
            <a:off x="634991" y="571519"/>
            <a:ext cx="7455887" cy="5016757"/>
          </a:xfrm>
          <a:prstGeom prst="rect">
            <a:avLst/>
          </a:prstGeom>
          <a:noFill/>
        </p:spPr>
        <p:txBody>
          <a:bodyPr wrap="none" rtlCol="0">
            <a:spAutoFit/>
          </a:bodyPr>
          <a:lstStyle/>
          <a:p>
            <a:r>
              <a:rPr lang="en-US" sz="2400" dirty="0">
                <a:solidFill>
                  <a:srgbClr val="000000"/>
                </a:solidFill>
              </a:rPr>
              <a:t>a</a:t>
            </a:r>
            <a:r>
              <a:rPr lang="en-US" sz="2400" dirty="0" smtClean="0">
                <a:solidFill>
                  <a:srgbClr val="000000"/>
                </a:solidFill>
              </a:rPr>
              <a:t>rea = 3.6 10</a:t>
            </a:r>
            <a:r>
              <a:rPr lang="en-US" sz="2400" baseline="30000" dirty="0" smtClean="0">
                <a:solidFill>
                  <a:srgbClr val="000000"/>
                </a:solidFill>
              </a:rPr>
              <a:t>12</a:t>
            </a:r>
            <a:r>
              <a:rPr lang="en-US" sz="2400" dirty="0" smtClean="0">
                <a:solidFill>
                  <a:srgbClr val="000000"/>
                </a:solidFill>
              </a:rPr>
              <a:t> m</a:t>
            </a:r>
            <a:r>
              <a:rPr lang="en-US" sz="2400" baseline="30000" dirty="0" smtClean="0">
                <a:solidFill>
                  <a:srgbClr val="000000"/>
                </a:solidFill>
              </a:rPr>
              <a:t>3</a:t>
            </a:r>
            <a:r>
              <a:rPr lang="en-US" sz="2400" dirty="0" smtClean="0">
                <a:solidFill>
                  <a:srgbClr val="000000"/>
                </a:solidFill>
              </a:rPr>
              <a:t>/m, </a:t>
            </a:r>
          </a:p>
          <a:p>
            <a:r>
              <a:rPr lang="en-US" sz="2400" dirty="0" smtClean="0">
                <a:solidFill>
                  <a:srgbClr val="000000"/>
                </a:solidFill>
              </a:rPr>
              <a:t>~ 25% </a:t>
            </a:r>
            <a:r>
              <a:rPr lang="en-US" sz="2400" dirty="0" err="1" smtClean="0">
                <a:solidFill>
                  <a:srgbClr val="000000"/>
                </a:solidFill>
              </a:rPr>
              <a:t>serpentinized</a:t>
            </a:r>
            <a:r>
              <a:rPr lang="en-US" sz="2400" dirty="0" smtClean="0">
                <a:solidFill>
                  <a:srgbClr val="000000"/>
                </a:solidFill>
              </a:rPr>
              <a:t> </a:t>
            </a:r>
          </a:p>
          <a:p>
            <a:endParaRPr lang="en-US" sz="2400" dirty="0" smtClean="0">
              <a:solidFill>
                <a:srgbClr val="000000"/>
              </a:solidFill>
            </a:endParaRPr>
          </a:p>
          <a:p>
            <a:endParaRPr lang="en-US" sz="2400" dirty="0">
              <a:solidFill>
                <a:srgbClr val="000000"/>
              </a:solidFill>
            </a:endParaRPr>
          </a:p>
          <a:p>
            <a:r>
              <a:rPr lang="en-US" sz="2400" dirty="0" smtClean="0">
                <a:solidFill>
                  <a:srgbClr val="000000"/>
                </a:solidFill>
              </a:rPr>
              <a:t>mass ~ 1.1 10</a:t>
            </a:r>
            <a:r>
              <a:rPr lang="en-US" sz="2400" baseline="30000" dirty="0" smtClean="0">
                <a:solidFill>
                  <a:srgbClr val="000000"/>
                </a:solidFill>
              </a:rPr>
              <a:t>13</a:t>
            </a:r>
            <a:r>
              <a:rPr lang="en-US" sz="2400" dirty="0" smtClean="0">
                <a:solidFill>
                  <a:srgbClr val="000000"/>
                </a:solidFill>
              </a:rPr>
              <a:t> tons/m</a:t>
            </a:r>
          </a:p>
          <a:p>
            <a:endParaRPr lang="en-US" sz="2400" dirty="0">
              <a:solidFill>
                <a:srgbClr val="000000"/>
              </a:solidFill>
            </a:endParaRPr>
          </a:p>
          <a:p>
            <a:r>
              <a:rPr lang="en-US" sz="2400" dirty="0" smtClean="0">
                <a:solidFill>
                  <a:srgbClr val="000000"/>
                </a:solidFill>
              </a:rPr>
              <a:t>0.08 </a:t>
            </a:r>
            <a:r>
              <a:rPr lang="en-US" sz="2400" dirty="0" err="1" smtClean="0">
                <a:solidFill>
                  <a:srgbClr val="000000"/>
                </a:solidFill>
              </a:rPr>
              <a:t>wt</a:t>
            </a:r>
            <a:r>
              <a:rPr lang="en-US" sz="2400" dirty="0" smtClean="0">
                <a:solidFill>
                  <a:srgbClr val="000000"/>
                </a:solidFill>
              </a:rPr>
              <a:t>% C in 100% (MOR) </a:t>
            </a:r>
            <a:r>
              <a:rPr lang="en-US" sz="2400" dirty="0" err="1" smtClean="0">
                <a:solidFill>
                  <a:srgbClr val="000000"/>
                </a:solidFill>
              </a:rPr>
              <a:t>serpentinized</a:t>
            </a:r>
            <a:r>
              <a:rPr lang="en-US" sz="2400" dirty="0" smtClean="0">
                <a:solidFill>
                  <a:srgbClr val="000000"/>
                </a:solidFill>
              </a:rPr>
              <a:t> </a:t>
            </a:r>
            <a:r>
              <a:rPr lang="en-US" sz="2400" dirty="0" err="1" smtClean="0">
                <a:solidFill>
                  <a:srgbClr val="000000"/>
                </a:solidFill>
              </a:rPr>
              <a:t>peridotites</a:t>
            </a:r>
            <a:endParaRPr lang="en-US" sz="2400" dirty="0" smtClean="0">
              <a:solidFill>
                <a:srgbClr val="000000"/>
              </a:solidFill>
            </a:endParaRPr>
          </a:p>
          <a:p>
            <a:r>
              <a:rPr lang="en-US" sz="2400" dirty="0" smtClean="0">
                <a:solidFill>
                  <a:srgbClr val="000000"/>
                </a:solidFill>
              </a:rPr>
              <a:t>0.02 </a:t>
            </a:r>
            <a:r>
              <a:rPr lang="en-US" sz="2400" dirty="0" err="1" smtClean="0">
                <a:solidFill>
                  <a:srgbClr val="000000"/>
                </a:solidFill>
              </a:rPr>
              <a:t>wt</a:t>
            </a:r>
            <a:r>
              <a:rPr lang="en-US" sz="2400" dirty="0" smtClean="0">
                <a:solidFill>
                  <a:srgbClr val="000000"/>
                </a:solidFill>
              </a:rPr>
              <a:t>% C in 25% </a:t>
            </a:r>
            <a:r>
              <a:rPr lang="en-US" sz="2400" dirty="0" err="1" smtClean="0">
                <a:solidFill>
                  <a:srgbClr val="000000"/>
                </a:solidFill>
              </a:rPr>
              <a:t>serpentinized</a:t>
            </a:r>
            <a:r>
              <a:rPr lang="en-US" sz="2400" dirty="0" smtClean="0">
                <a:solidFill>
                  <a:srgbClr val="000000"/>
                </a:solidFill>
              </a:rPr>
              <a:t> </a:t>
            </a:r>
            <a:r>
              <a:rPr lang="en-US" sz="2400" dirty="0" err="1" smtClean="0">
                <a:solidFill>
                  <a:srgbClr val="000000"/>
                </a:solidFill>
              </a:rPr>
              <a:t>peridotites</a:t>
            </a:r>
            <a:endParaRPr lang="en-US" sz="2400" dirty="0" smtClean="0">
              <a:solidFill>
                <a:srgbClr val="000000"/>
              </a:solidFill>
            </a:endParaRPr>
          </a:p>
          <a:p>
            <a:r>
              <a:rPr lang="en-US" sz="2400" dirty="0" smtClean="0">
                <a:solidFill>
                  <a:srgbClr val="000000"/>
                </a:solidFill>
              </a:rPr>
              <a:t>=&gt;  2.2 10</a:t>
            </a:r>
            <a:r>
              <a:rPr lang="en-US" sz="2400" baseline="30000" dirty="0" smtClean="0">
                <a:solidFill>
                  <a:srgbClr val="000000"/>
                </a:solidFill>
              </a:rPr>
              <a:t>9</a:t>
            </a:r>
            <a:r>
              <a:rPr lang="en-US" sz="2400" dirty="0" smtClean="0">
                <a:solidFill>
                  <a:srgbClr val="000000"/>
                </a:solidFill>
              </a:rPr>
              <a:t> tons carbon/m</a:t>
            </a:r>
          </a:p>
          <a:p>
            <a:endParaRPr lang="en-US" sz="2400" dirty="0">
              <a:solidFill>
                <a:srgbClr val="000000"/>
              </a:solidFill>
            </a:endParaRPr>
          </a:p>
          <a:p>
            <a:r>
              <a:rPr lang="en-US" sz="2400" dirty="0" smtClean="0">
                <a:solidFill>
                  <a:srgbClr val="000000"/>
                </a:solidFill>
              </a:rPr>
              <a:t>50,000 km </a:t>
            </a:r>
            <a:r>
              <a:rPr lang="en-US" sz="2400" dirty="0" err="1" smtClean="0">
                <a:solidFill>
                  <a:srgbClr val="000000"/>
                </a:solidFill>
              </a:rPr>
              <a:t>subduction</a:t>
            </a:r>
            <a:r>
              <a:rPr lang="en-US" sz="2400" dirty="0" smtClean="0">
                <a:solidFill>
                  <a:srgbClr val="000000"/>
                </a:solidFill>
              </a:rPr>
              <a:t> zones</a:t>
            </a:r>
          </a:p>
          <a:p>
            <a:endParaRPr lang="en-US" sz="2400" dirty="0">
              <a:solidFill>
                <a:srgbClr val="000000"/>
              </a:solidFill>
            </a:endParaRPr>
          </a:p>
          <a:p>
            <a:r>
              <a:rPr lang="en-US" sz="2400" dirty="0" smtClean="0">
                <a:solidFill>
                  <a:srgbClr val="000000"/>
                </a:solidFill>
              </a:rPr>
              <a:t>1.1 10</a:t>
            </a:r>
            <a:r>
              <a:rPr lang="en-US" sz="2400" baseline="30000" dirty="0" smtClean="0">
                <a:solidFill>
                  <a:srgbClr val="000000"/>
                </a:solidFill>
              </a:rPr>
              <a:t>14</a:t>
            </a:r>
            <a:r>
              <a:rPr lang="en-US" sz="2400" dirty="0" smtClean="0">
                <a:solidFill>
                  <a:srgbClr val="000000"/>
                </a:solidFill>
              </a:rPr>
              <a:t> tons carbon over ~ 25 </a:t>
            </a:r>
            <a:r>
              <a:rPr lang="en-US" sz="2400" dirty="0" err="1" smtClean="0">
                <a:solidFill>
                  <a:srgbClr val="000000"/>
                </a:solidFill>
              </a:rPr>
              <a:t>Myr</a:t>
            </a:r>
            <a:r>
              <a:rPr lang="en-US" sz="2400" dirty="0" smtClean="0">
                <a:solidFill>
                  <a:srgbClr val="000000"/>
                </a:solidFill>
              </a:rPr>
              <a:t> =  </a:t>
            </a:r>
            <a:r>
              <a:rPr lang="en-US" sz="3200" b="1" dirty="0" smtClean="0">
                <a:solidFill>
                  <a:srgbClr val="000000"/>
                </a:solidFill>
              </a:rPr>
              <a:t>4.4 Mt C/</a:t>
            </a:r>
            <a:r>
              <a:rPr lang="en-US" sz="3200" b="1" dirty="0" err="1" smtClean="0">
                <a:solidFill>
                  <a:srgbClr val="000000"/>
                </a:solidFill>
              </a:rPr>
              <a:t>yr</a:t>
            </a:r>
            <a:endParaRPr lang="en-US" sz="3200" b="1" dirty="0">
              <a:solidFill>
                <a:srgbClr val="000000"/>
              </a:solidFill>
            </a:endParaRPr>
          </a:p>
        </p:txBody>
      </p:sp>
      <p:pic>
        <p:nvPicPr>
          <p:cNvPr id="9" name="Picture 3" descr="new LDEO logo_art.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14" name="Right Triangle 13"/>
          <p:cNvSpPr/>
          <p:nvPr/>
        </p:nvSpPr>
        <p:spPr>
          <a:xfrm flipH="1" flipV="1">
            <a:off x="3436315" y="1546447"/>
            <a:ext cx="3231362" cy="1164776"/>
          </a:xfrm>
          <a:prstGeom prst="rtTriangle">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943630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847"/>
          <a:stretch/>
        </p:blipFill>
        <p:spPr>
          <a:xfrm>
            <a:off x="1422400" y="113171"/>
            <a:ext cx="6299200" cy="6391353"/>
          </a:xfrm>
          <a:prstGeom prst="rect">
            <a:avLst/>
          </a:prstGeom>
        </p:spPr>
      </p:pic>
      <p:sp>
        <p:nvSpPr>
          <p:cNvPr id="3" name="TextBox 2"/>
          <p:cNvSpPr txBox="1"/>
          <p:nvPr/>
        </p:nvSpPr>
        <p:spPr>
          <a:xfrm>
            <a:off x="3998339" y="1182031"/>
            <a:ext cx="1306818" cy="646331"/>
          </a:xfrm>
          <a:prstGeom prst="rect">
            <a:avLst/>
          </a:prstGeom>
          <a:solidFill>
            <a:srgbClr val="FCF9BA"/>
          </a:solidFill>
        </p:spPr>
        <p:txBody>
          <a:bodyPr wrap="none" rtlCol="0">
            <a:spAutoFit/>
          </a:bodyPr>
          <a:lstStyle/>
          <a:p>
            <a:r>
              <a:rPr lang="en-US" dirty="0" err="1" smtClean="0">
                <a:solidFill>
                  <a:srgbClr val="FF0000"/>
                </a:solidFill>
              </a:rPr>
              <a:t>Sanbagawa</a:t>
            </a:r>
            <a:r>
              <a:rPr lang="en-US" dirty="0" smtClean="0">
                <a:solidFill>
                  <a:srgbClr val="FF0000"/>
                </a:solidFill>
              </a:rPr>
              <a:t>, </a:t>
            </a:r>
          </a:p>
          <a:p>
            <a:r>
              <a:rPr lang="en-US" dirty="0" smtClean="0">
                <a:solidFill>
                  <a:srgbClr val="FF0000"/>
                </a:solidFill>
              </a:rPr>
              <a:t>W Norway</a:t>
            </a:r>
            <a:endParaRPr lang="en-US" dirty="0">
              <a:solidFill>
                <a:srgbClr val="FF0000"/>
              </a:solidFill>
            </a:endParaRPr>
          </a:p>
        </p:txBody>
      </p:sp>
      <p:sp>
        <p:nvSpPr>
          <p:cNvPr id="4" name="TextBox 3"/>
          <p:cNvSpPr txBox="1"/>
          <p:nvPr/>
        </p:nvSpPr>
        <p:spPr>
          <a:xfrm>
            <a:off x="2968841" y="2286071"/>
            <a:ext cx="825867" cy="369332"/>
          </a:xfrm>
          <a:prstGeom prst="rect">
            <a:avLst/>
          </a:prstGeom>
          <a:solidFill>
            <a:srgbClr val="FCF9BA"/>
          </a:solidFill>
        </p:spPr>
        <p:txBody>
          <a:bodyPr wrap="none" rtlCol="0">
            <a:spAutoFit/>
          </a:bodyPr>
          <a:lstStyle/>
          <a:p>
            <a:r>
              <a:rPr lang="en-US" dirty="0" smtClean="0">
                <a:solidFill>
                  <a:srgbClr val="FF0000"/>
                </a:solidFill>
              </a:rPr>
              <a:t>Turkey</a:t>
            </a:r>
          </a:p>
        </p:txBody>
      </p:sp>
      <p:sp>
        <p:nvSpPr>
          <p:cNvPr id="5" name="TextBox 4"/>
          <p:cNvSpPr txBox="1"/>
          <p:nvPr/>
        </p:nvSpPr>
        <p:spPr>
          <a:xfrm>
            <a:off x="4114539" y="3440411"/>
            <a:ext cx="787395" cy="369332"/>
          </a:xfrm>
          <a:prstGeom prst="rect">
            <a:avLst/>
          </a:prstGeom>
          <a:solidFill>
            <a:srgbClr val="FCF9BA"/>
          </a:solidFill>
        </p:spPr>
        <p:txBody>
          <a:bodyPr wrap="none" rtlCol="0">
            <a:spAutoFit/>
          </a:bodyPr>
          <a:lstStyle/>
          <a:p>
            <a:r>
              <a:rPr lang="en-US" dirty="0" smtClean="0">
                <a:solidFill>
                  <a:srgbClr val="FF0000"/>
                </a:solidFill>
              </a:rPr>
              <a:t>Trinity</a:t>
            </a:r>
          </a:p>
        </p:txBody>
      </p:sp>
      <p:sp>
        <p:nvSpPr>
          <p:cNvPr id="6" name="TextBox 5"/>
          <p:cNvSpPr txBox="1"/>
          <p:nvPr/>
        </p:nvSpPr>
        <p:spPr>
          <a:xfrm>
            <a:off x="1777407" y="4058079"/>
            <a:ext cx="859630" cy="584776"/>
          </a:xfrm>
          <a:prstGeom prst="rect">
            <a:avLst/>
          </a:prstGeom>
          <a:noFill/>
        </p:spPr>
        <p:txBody>
          <a:bodyPr wrap="none" rtlCol="0">
            <a:spAutoFit/>
          </a:bodyPr>
          <a:lstStyle/>
          <a:p>
            <a:r>
              <a:rPr lang="en-US" sz="1600" dirty="0" smtClean="0">
                <a:solidFill>
                  <a:srgbClr val="FF0000"/>
                </a:solidFill>
              </a:rPr>
              <a:t>Catalina</a:t>
            </a:r>
          </a:p>
          <a:p>
            <a:r>
              <a:rPr lang="en-US" sz="1600" dirty="0" smtClean="0">
                <a:solidFill>
                  <a:srgbClr val="FF0000"/>
                </a:solidFill>
              </a:rPr>
              <a:t>BS</a:t>
            </a:r>
          </a:p>
        </p:txBody>
      </p:sp>
      <p:pic>
        <p:nvPicPr>
          <p:cNvPr id="7"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10" name="TextBox 9"/>
          <p:cNvSpPr txBox="1"/>
          <p:nvPr/>
        </p:nvSpPr>
        <p:spPr>
          <a:xfrm>
            <a:off x="138307" y="6488749"/>
            <a:ext cx="4168148" cy="307777"/>
          </a:xfrm>
          <a:prstGeom prst="rect">
            <a:avLst/>
          </a:prstGeom>
          <a:noFill/>
        </p:spPr>
        <p:txBody>
          <a:bodyPr wrap="square" rtlCol="0">
            <a:spAutoFit/>
          </a:bodyPr>
          <a:lstStyle/>
          <a:p>
            <a:r>
              <a:rPr lang="en-US" sz="1400" dirty="0" smtClean="0"/>
              <a:t>Craig Manning, personal communication</a:t>
            </a:r>
            <a:endParaRPr lang="en-US" sz="1400" dirty="0"/>
          </a:p>
        </p:txBody>
      </p:sp>
    </p:spTree>
    <p:extLst>
      <p:ext uri="{BB962C8B-B14F-4D97-AF65-F5344CB8AC3E}">
        <p14:creationId xmlns:p14="http://schemas.microsoft.com/office/powerpoint/2010/main" val="282180872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5040"/>
          <a:stretch/>
        </p:blipFill>
        <p:spPr>
          <a:xfrm>
            <a:off x="1422400" y="915331"/>
            <a:ext cx="6299200" cy="5589193"/>
          </a:xfrm>
          <a:prstGeom prst="rect">
            <a:avLst/>
          </a:prstGeom>
        </p:spPr>
      </p:pic>
      <p:pic>
        <p:nvPicPr>
          <p:cNvPr id="7"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9" name="TextBox 8"/>
          <p:cNvSpPr txBox="1"/>
          <p:nvPr/>
        </p:nvSpPr>
        <p:spPr>
          <a:xfrm>
            <a:off x="138307" y="6488749"/>
            <a:ext cx="4168148" cy="307777"/>
          </a:xfrm>
          <a:prstGeom prst="rect">
            <a:avLst/>
          </a:prstGeom>
          <a:noFill/>
        </p:spPr>
        <p:txBody>
          <a:bodyPr wrap="square" rtlCol="0">
            <a:spAutoFit/>
          </a:bodyPr>
          <a:lstStyle/>
          <a:p>
            <a:r>
              <a:rPr lang="en-US" sz="1400" dirty="0" smtClean="0"/>
              <a:t>Craig Manning, personal communication</a:t>
            </a:r>
            <a:endParaRPr lang="en-US" sz="1400" dirty="0"/>
          </a:p>
        </p:txBody>
      </p:sp>
      <p:pic>
        <p:nvPicPr>
          <p:cNvPr id="10" name="Picture 9"/>
          <p:cNvPicPr>
            <a:picLocks noChangeAspect="1"/>
          </p:cNvPicPr>
          <p:nvPr/>
        </p:nvPicPr>
        <p:blipFill rotWithShape="1">
          <a:blip r:embed="rId2">
            <a:alphaModFix amt="82000"/>
          </a:blip>
          <a:srcRect l="17943" t="16778" r="7460" b="11809"/>
          <a:stretch/>
        </p:blipFill>
        <p:spPr>
          <a:xfrm>
            <a:off x="2552700" y="915331"/>
            <a:ext cx="4699000" cy="4698069"/>
          </a:xfrm>
          <a:prstGeom prst="rect">
            <a:avLst/>
          </a:prstGeom>
        </p:spPr>
      </p:pic>
      <p:sp>
        <p:nvSpPr>
          <p:cNvPr id="11" name="TextBox 10"/>
          <p:cNvSpPr txBox="1"/>
          <p:nvPr/>
        </p:nvSpPr>
        <p:spPr>
          <a:xfrm>
            <a:off x="3308176" y="25400"/>
            <a:ext cx="3187516" cy="923330"/>
          </a:xfrm>
          <a:prstGeom prst="rect">
            <a:avLst/>
          </a:prstGeom>
          <a:noFill/>
        </p:spPr>
        <p:txBody>
          <a:bodyPr wrap="none" rtlCol="0">
            <a:spAutoFit/>
          </a:bodyPr>
          <a:lstStyle/>
          <a:p>
            <a:r>
              <a:rPr lang="en-US" dirty="0" smtClean="0"/>
              <a:t>carbon solubility</a:t>
            </a:r>
          </a:p>
          <a:p>
            <a:r>
              <a:rPr lang="en-US" dirty="0" smtClean="0"/>
              <a:t>in aqueous fluids saturated in </a:t>
            </a:r>
          </a:p>
          <a:p>
            <a:r>
              <a:rPr lang="en-US" dirty="0" smtClean="0"/>
              <a:t>olivine – talc - spinel</a:t>
            </a:r>
            <a:endParaRPr lang="en-US" dirty="0"/>
          </a:p>
        </p:txBody>
      </p:sp>
      <p:sp>
        <p:nvSpPr>
          <p:cNvPr id="3" name="TextBox 2"/>
          <p:cNvSpPr txBox="1"/>
          <p:nvPr/>
        </p:nvSpPr>
        <p:spPr>
          <a:xfrm>
            <a:off x="3998339" y="1055031"/>
            <a:ext cx="1306818" cy="646331"/>
          </a:xfrm>
          <a:prstGeom prst="rect">
            <a:avLst/>
          </a:prstGeom>
          <a:solidFill>
            <a:srgbClr val="FCF9BA"/>
          </a:solidFill>
        </p:spPr>
        <p:txBody>
          <a:bodyPr wrap="none" rtlCol="0">
            <a:spAutoFit/>
          </a:bodyPr>
          <a:lstStyle/>
          <a:p>
            <a:r>
              <a:rPr lang="en-US" dirty="0" err="1" smtClean="0">
                <a:solidFill>
                  <a:srgbClr val="FF0000"/>
                </a:solidFill>
              </a:rPr>
              <a:t>Sanbagawa</a:t>
            </a:r>
            <a:r>
              <a:rPr lang="en-US" dirty="0" smtClean="0">
                <a:solidFill>
                  <a:srgbClr val="FF0000"/>
                </a:solidFill>
              </a:rPr>
              <a:t>, </a:t>
            </a:r>
          </a:p>
          <a:p>
            <a:r>
              <a:rPr lang="en-US" dirty="0" smtClean="0">
                <a:solidFill>
                  <a:srgbClr val="FF0000"/>
                </a:solidFill>
              </a:rPr>
              <a:t>W Norway</a:t>
            </a:r>
            <a:endParaRPr lang="en-US" dirty="0">
              <a:solidFill>
                <a:srgbClr val="FF0000"/>
              </a:solidFill>
            </a:endParaRPr>
          </a:p>
        </p:txBody>
      </p:sp>
      <p:sp>
        <p:nvSpPr>
          <p:cNvPr id="4" name="TextBox 3"/>
          <p:cNvSpPr txBox="1"/>
          <p:nvPr/>
        </p:nvSpPr>
        <p:spPr>
          <a:xfrm>
            <a:off x="2968841" y="2209871"/>
            <a:ext cx="825867" cy="369332"/>
          </a:xfrm>
          <a:prstGeom prst="rect">
            <a:avLst/>
          </a:prstGeom>
          <a:solidFill>
            <a:srgbClr val="FCF9BA"/>
          </a:solidFill>
        </p:spPr>
        <p:txBody>
          <a:bodyPr wrap="none" rtlCol="0">
            <a:spAutoFit/>
          </a:bodyPr>
          <a:lstStyle/>
          <a:p>
            <a:r>
              <a:rPr lang="en-US" dirty="0" smtClean="0">
                <a:solidFill>
                  <a:srgbClr val="FF0000"/>
                </a:solidFill>
              </a:rPr>
              <a:t>Turkey</a:t>
            </a:r>
          </a:p>
        </p:txBody>
      </p:sp>
      <p:sp>
        <p:nvSpPr>
          <p:cNvPr id="5" name="TextBox 4"/>
          <p:cNvSpPr txBox="1"/>
          <p:nvPr/>
        </p:nvSpPr>
        <p:spPr>
          <a:xfrm>
            <a:off x="4114539" y="3376911"/>
            <a:ext cx="787395" cy="369332"/>
          </a:xfrm>
          <a:prstGeom prst="rect">
            <a:avLst/>
          </a:prstGeom>
          <a:solidFill>
            <a:srgbClr val="FCF9BA"/>
          </a:solidFill>
        </p:spPr>
        <p:txBody>
          <a:bodyPr wrap="none" rtlCol="0">
            <a:spAutoFit/>
          </a:bodyPr>
          <a:lstStyle/>
          <a:p>
            <a:r>
              <a:rPr lang="en-US" dirty="0" smtClean="0">
                <a:solidFill>
                  <a:srgbClr val="FF0000"/>
                </a:solidFill>
              </a:rPr>
              <a:t>Trinity</a:t>
            </a:r>
          </a:p>
        </p:txBody>
      </p:sp>
      <p:sp>
        <p:nvSpPr>
          <p:cNvPr id="6" name="TextBox 5"/>
          <p:cNvSpPr txBox="1"/>
          <p:nvPr/>
        </p:nvSpPr>
        <p:spPr>
          <a:xfrm>
            <a:off x="1777407" y="4058079"/>
            <a:ext cx="859630" cy="584776"/>
          </a:xfrm>
          <a:prstGeom prst="rect">
            <a:avLst/>
          </a:prstGeom>
          <a:noFill/>
        </p:spPr>
        <p:txBody>
          <a:bodyPr wrap="none" rtlCol="0">
            <a:spAutoFit/>
          </a:bodyPr>
          <a:lstStyle/>
          <a:p>
            <a:r>
              <a:rPr lang="en-US" sz="1600" dirty="0" smtClean="0">
                <a:solidFill>
                  <a:srgbClr val="FF0000"/>
                </a:solidFill>
              </a:rPr>
              <a:t>Catalina</a:t>
            </a:r>
          </a:p>
          <a:p>
            <a:r>
              <a:rPr lang="en-US" sz="1600" dirty="0" smtClean="0">
                <a:solidFill>
                  <a:srgbClr val="FF0000"/>
                </a:solidFill>
              </a:rPr>
              <a:t>BS</a:t>
            </a:r>
          </a:p>
        </p:txBody>
      </p:sp>
    </p:spTree>
    <p:extLst>
      <p:ext uri="{BB962C8B-B14F-4D97-AF65-F5344CB8AC3E}">
        <p14:creationId xmlns:p14="http://schemas.microsoft.com/office/powerpoint/2010/main" val="167645754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 name="TextBox 4"/>
          <p:cNvSpPr txBox="1"/>
          <p:nvPr/>
        </p:nvSpPr>
        <p:spPr>
          <a:xfrm>
            <a:off x="685800" y="3975394"/>
            <a:ext cx="7621047" cy="2616101"/>
          </a:xfrm>
          <a:prstGeom prst="rect">
            <a:avLst/>
          </a:prstGeom>
          <a:noFill/>
        </p:spPr>
        <p:txBody>
          <a:bodyPr wrap="none" rtlCol="0">
            <a:spAutoFit/>
          </a:bodyPr>
          <a:lstStyle/>
          <a:p>
            <a:r>
              <a:rPr lang="en-US" sz="2400" dirty="0" smtClean="0">
                <a:solidFill>
                  <a:srgbClr val="000000"/>
                </a:solidFill>
              </a:rPr>
              <a:t>dehydration ~ </a:t>
            </a:r>
            <a:r>
              <a:rPr lang="en-US" sz="2400" dirty="0">
                <a:solidFill>
                  <a:srgbClr val="000000"/>
                </a:solidFill>
              </a:rPr>
              <a:t>3</a:t>
            </a:r>
            <a:r>
              <a:rPr lang="en-US" sz="2400" dirty="0" smtClean="0">
                <a:solidFill>
                  <a:srgbClr val="000000"/>
                </a:solidFill>
              </a:rPr>
              <a:t> </a:t>
            </a:r>
            <a:r>
              <a:rPr lang="en-US" sz="2400" dirty="0" err="1" smtClean="0">
                <a:solidFill>
                  <a:srgbClr val="000000"/>
                </a:solidFill>
              </a:rPr>
              <a:t>wt</a:t>
            </a:r>
            <a:r>
              <a:rPr lang="en-US" sz="2400" dirty="0" smtClean="0">
                <a:solidFill>
                  <a:srgbClr val="000000"/>
                </a:solidFill>
              </a:rPr>
              <a:t>% aqueous fluid</a:t>
            </a:r>
          </a:p>
          <a:p>
            <a:r>
              <a:rPr lang="en-US" sz="3600" b="1" dirty="0" smtClean="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rPr>
              <a:t>2000 ppm</a:t>
            </a:r>
            <a:r>
              <a:rPr lang="en-US" sz="2400" dirty="0" smtClean="0">
                <a:solidFill>
                  <a:srgbClr val="000000"/>
                </a:solidFill>
              </a:rPr>
              <a:t> total C in fluid</a:t>
            </a:r>
          </a:p>
          <a:p>
            <a:r>
              <a:rPr lang="en-US" sz="2400" dirty="0" smtClean="0">
                <a:solidFill>
                  <a:srgbClr val="000000"/>
                </a:solidFill>
              </a:rPr>
              <a:t>500 m sediment + 500 m carbonated basalt</a:t>
            </a:r>
          </a:p>
          <a:p>
            <a:r>
              <a:rPr lang="en-US" sz="2400" dirty="0" smtClean="0">
                <a:solidFill>
                  <a:srgbClr val="000000"/>
                </a:solidFill>
              </a:rPr>
              <a:t>0.05 m/</a:t>
            </a:r>
            <a:r>
              <a:rPr lang="en-US" sz="2400" dirty="0" err="1" smtClean="0">
                <a:solidFill>
                  <a:srgbClr val="000000"/>
                </a:solidFill>
              </a:rPr>
              <a:t>yr</a:t>
            </a:r>
            <a:r>
              <a:rPr lang="en-US" sz="2400" dirty="0" smtClean="0">
                <a:solidFill>
                  <a:srgbClr val="000000"/>
                </a:solidFill>
              </a:rPr>
              <a:t> </a:t>
            </a:r>
            <a:r>
              <a:rPr lang="en-US" sz="2400" dirty="0" err="1" smtClean="0">
                <a:solidFill>
                  <a:srgbClr val="000000"/>
                </a:solidFill>
              </a:rPr>
              <a:t>subduction</a:t>
            </a:r>
            <a:r>
              <a:rPr lang="en-US" sz="2400" dirty="0" smtClean="0">
                <a:solidFill>
                  <a:srgbClr val="000000"/>
                </a:solidFill>
              </a:rPr>
              <a:t> velocity, 50,000 km </a:t>
            </a:r>
            <a:r>
              <a:rPr lang="en-US" sz="2400" dirty="0" err="1" smtClean="0">
                <a:solidFill>
                  <a:srgbClr val="000000"/>
                </a:solidFill>
              </a:rPr>
              <a:t>subduction</a:t>
            </a:r>
            <a:r>
              <a:rPr lang="en-US" sz="2400" dirty="0" smtClean="0">
                <a:solidFill>
                  <a:srgbClr val="000000"/>
                </a:solidFill>
              </a:rPr>
              <a:t> zones</a:t>
            </a:r>
          </a:p>
          <a:p>
            <a:endParaRPr lang="en-US" sz="2400" dirty="0" smtClean="0">
              <a:solidFill>
                <a:srgbClr val="000000"/>
              </a:solidFill>
            </a:endParaRPr>
          </a:p>
          <a:p>
            <a:pPr algn="r"/>
            <a:r>
              <a:rPr lang="en-US" sz="3200" b="1" dirty="0" smtClean="0">
                <a:solidFill>
                  <a:srgbClr val="000000"/>
                </a:solidFill>
              </a:rPr>
              <a:t>					0.5 Mt C/</a:t>
            </a:r>
            <a:r>
              <a:rPr lang="en-US" sz="3200" b="1" dirty="0" err="1" smtClean="0">
                <a:solidFill>
                  <a:srgbClr val="000000"/>
                </a:solidFill>
              </a:rPr>
              <a:t>yr</a:t>
            </a:r>
            <a:endParaRPr lang="en-US" sz="3200" b="1" dirty="0">
              <a:solidFill>
                <a:srgbClr val="000000"/>
              </a:solidFill>
            </a:endParaRPr>
          </a:p>
        </p:txBody>
      </p:sp>
      <p:pic>
        <p:nvPicPr>
          <p:cNvPr id="9" name="Picture 3" descr="new LDEO logo_art.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grpSp>
        <p:nvGrpSpPr>
          <p:cNvPr id="3" name="Group 2"/>
          <p:cNvGrpSpPr/>
          <p:nvPr/>
        </p:nvGrpSpPr>
        <p:grpSpPr>
          <a:xfrm>
            <a:off x="414457" y="264066"/>
            <a:ext cx="4157630" cy="3691106"/>
            <a:chOff x="427030" y="704191"/>
            <a:chExt cx="4157630" cy="3691106"/>
          </a:xfrm>
        </p:grpSpPr>
        <p:pic>
          <p:nvPicPr>
            <p:cNvPr id="12" name="Picture 11"/>
            <p:cNvPicPr>
              <a:picLocks noChangeAspect="1"/>
            </p:cNvPicPr>
            <p:nvPr/>
          </p:nvPicPr>
          <p:blipFill rotWithShape="1">
            <a:blip r:embed="rId3"/>
            <a:srcRect t="14992"/>
            <a:stretch/>
          </p:blipFill>
          <p:spPr>
            <a:xfrm>
              <a:off x="427030" y="704191"/>
              <a:ext cx="4157630" cy="3691106"/>
            </a:xfrm>
            <a:prstGeom prst="rect">
              <a:avLst/>
            </a:prstGeom>
          </p:spPr>
        </p:pic>
        <p:sp>
          <p:nvSpPr>
            <p:cNvPr id="13" name="TextBox 12"/>
            <p:cNvSpPr txBox="1"/>
            <p:nvPr/>
          </p:nvSpPr>
          <p:spPr>
            <a:xfrm>
              <a:off x="2051776" y="882318"/>
              <a:ext cx="932767" cy="461665"/>
            </a:xfrm>
            <a:prstGeom prst="rect">
              <a:avLst/>
            </a:prstGeom>
            <a:solidFill>
              <a:srgbClr val="FCF9BA"/>
            </a:solidFill>
          </p:spPr>
          <p:txBody>
            <a:bodyPr wrap="none" rtlCol="0">
              <a:spAutoFit/>
            </a:bodyPr>
            <a:lstStyle/>
            <a:p>
              <a:r>
                <a:rPr lang="en-US" sz="1200" dirty="0" err="1" smtClean="0">
                  <a:solidFill>
                    <a:srgbClr val="FF0000"/>
                  </a:solidFill>
                </a:rPr>
                <a:t>Sanbagawa</a:t>
              </a:r>
              <a:r>
                <a:rPr lang="en-US" sz="1200" dirty="0" smtClean="0">
                  <a:solidFill>
                    <a:srgbClr val="FF0000"/>
                  </a:solidFill>
                </a:rPr>
                <a:t>, </a:t>
              </a:r>
            </a:p>
            <a:p>
              <a:r>
                <a:rPr lang="en-US" sz="1200" dirty="0" smtClean="0">
                  <a:solidFill>
                    <a:srgbClr val="FF0000"/>
                  </a:solidFill>
                </a:rPr>
                <a:t>W Norway</a:t>
              </a:r>
              <a:endParaRPr lang="en-US" sz="1200" dirty="0">
                <a:solidFill>
                  <a:srgbClr val="FF0000"/>
                </a:solidFill>
              </a:endParaRPr>
            </a:p>
          </p:txBody>
        </p:sp>
        <p:sp>
          <p:nvSpPr>
            <p:cNvPr id="14" name="TextBox 13"/>
            <p:cNvSpPr txBox="1"/>
            <p:nvPr/>
          </p:nvSpPr>
          <p:spPr>
            <a:xfrm>
              <a:off x="1355655" y="1573112"/>
              <a:ext cx="620683" cy="276999"/>
            </a:xfrm>
            <a:prstGeom prst="rect">
              <a:avLst/>
            </a:prstGeom>
            <a:solidFill>
              <a:srgbClr val="FCF9BA"/>
            </a:solidFill>
          </p:spPr>
          <p:txBody>
            <a:bodyPr wrap="none" rtlCol="0">
              <a:spAutoFit/>
            </a:bodyPr>
            <a:lstStyle/>
            <a:p>
              <a:r>
                <a:rPr lang="en-US" sz="1200" dirty="0" smtClean="0">
                  <a:solidFill>
                    <a:srgbClr val="FF0000"/>
                  </a:solidFill>
                </a:rPr>
                <a:t>Turkey</a:t>
              </a:r>
            </a:p>
          </p:txBody>
        </p:sp>
        <p:sp>
          <p:nvSpPr>
            <p:cNvPr id="16" name="TextBox 15"/>
            <p:cNvSpPr txBox="1"/>
            <p:nvPr/>
          </p:nvSpPr>
          <p:spPr>
            <a:xfrm>
              <a:off x="2203909" y="2372906"/>
              <a:ext cx="595035" cy="276999"/>
            </a:xfrm>
            <a:prstGeom prst="rect">
              <a:avLst/>
            </a:prstGeom>
            <a:solidFill>
              <a:srgbClr val="FCF9BA"/>
            </a:solidFill>
          </p:spPr>
          <p:txBody>
            <a:bodyPr wrap="none" rtlCol="0">
              <a:spAutoFit/>
            </a:bodyPr>
            <a:lstStyle/>
            <a:p>
              <a:r>
                <a:rPr lang="en-US" sz="1200" dirty="0" smtClean="0">
                  <a:solidFill>
                    <a:srgbClr val="FF0000"/>
                  </a:solidFill>
                </a:rPr>
                <a:t>Trinity</a:t>
              </a:r>
            </a:p>
          </p:txBody>
        </p:sp>
        <p:sp>
          <p:nvSpPr>
            <p:cNvPr id="18" name="TextBox 17"/>
            <p:cNvSpPr txBox="1"/>
            <p:nvPr/>
          </p:nvSpPr>
          <p:spPr>
            <a:xfrm>
              <a:off x="661344" y="2780582"/>
              <a:ext cx="648704" cy="430887"/>
            </a:xfrm>
            <a:prstGeom prst="rect">
              <a:avLst/>
            </a:prstGeom>
            <a:noFill/>
          </p:spPr>
          <p:txBody>
            <a:bodyPr wrap="none" rtlCol="0">
              <a:spAutoFit/>
            </a:bodyPr>
            <a:lstStyle/>
            <a:p>
              <a:r>
                <a:rPr lang="en-US" sz="1100" dirty="0" smtClean="0">
                  <a:solidFill>
                    <a:srgbClr val="FF0000"/>
                  </a:solidFill>
                </a:rPr>
                <a:t>Catalina</a:t>
              </a:r>
            </a:p>
            <a:p>
              <a:r>
                <a:rPr lang="en-US" sz="1100" dirty="0" smtClean="0">
                  <a:solidFill>
                    <a:srgbClr val="FF0000"/>
                  </a:solidFill>
                </a:rPr>
                <a:t>BS</a:t>
              </a:r>
            </a:p>
          </p:txBody>
        </p:sp>
      </p:grpSp>
      <p:sp>
        <p:nvSpPr>
          <p:cNvPr id="21" name="Oval 20"/>
          <p:cNvSpPr/>
          <p:nvPr/>
        </p:nvSpPr>
        <p:spPr>
          <a:xfrm rot="19223538">
            <a:off x="777961" y="1579815"/>
            <a:ext cx="1837496" cy="457200"/>
          </a:xfrm>
          <a:prstGeom prst="ellipse">
            <a:avLst/>
          </a:prstGeom>
          <a:noFill/>
          <a:ln w="5715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34916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 name="TextBox 4"/>
          <p:cNvSpPr txBox="1"/>
          <p:nvPr/>
        </p:nvSpPr>
        <p:spPr>
          <a:xfrm>
            <a:off x="685800" y="3975394"/>
            <a:ext cx="7621047" cy="2616101"/>
          </a:xfrm>
          <a:prstGeom prst="rect">
            <a:avLst/>
          </a:prstGeom>
          <a:noFill/>
        </p:spPr>
        <p:txBody>
          <a:bodyPr wrap="none" rtlCol="0">
            <a:spAutoFit/>
          </a:bodyPr>
          <a:lstStyle/>
          <a:p>
            <a:r>
              <a:rPr lang="en-US" sz="2400" dirty="0" smtClean="0">
                <a:solidFill>
                  <a:srgbClr val="000000"/>
                </a:solidFill>
              </a:rPr>
              <a:t>dehydration ~ 6 </a:t>
            </a:r>
            <a:r>
              <a:rPr lang="en-US" sz="2400" dirty="0" err="1" smtClean="0">
                <a:solidFill>
                  <a:srgbClr val="000000"/>
                </a:solidFill>
              </a:rPr>
              <a:t>wt</a:t>
            </a:r>
            <a:r>
              <a:rPr lang="en-US" sz="2400" dirty="0" smtClean="0">
                <a:solidFill>
                  <a:srgbClr val="000000"/>
                </a:solidFill>
              </a:rPr>
              <a:t>% aqueous fluid</a:t>
            </a:r>
          </a:p>
          <a:p>
            <a:r>
              <a:rPr lang="en-US" sz="3600" b="1" dirty="0" smtClean="0">
                <a:ln w="12700">
                  <a:solidFill>
                    <a:schemeClr val="tx2">
                      <a:satMod val="155000"/>
                    </a:schemeClr>
                  </a:solidFill>
                  <a:prstDash val="solid"/>
                </a:ln>
                <a:solidFill>
                  <a:srgbClr val="FF00FF"/>
                </a:solidFill>
                <a:effectLst>
                  <a:outerShdw blurRad="41275" dist="20320" dir="1800000" algn="tl" rotWithShape="0">
                    <a:srgbClr val="000000">
                      <a:alpha val="40000"/>
                    </a:srgbClr>
                  </a:outerShdw>
                </a:effectLst>
              </a:rPr>
              <a:t>5 </a:t>
            </a:r>
            <a:r>
              <a:rPr lang="en-US" sz="3600" b="1" dirty="0" err="1" smtClean="0">
                <a:ln w="12700">
                  <a:solidFill>
                    <a:schemeClr val="tx2">
                      <a:satMod val="155000"/>
                    </a:schemeClr>
                  </a:solidFill>
                  <a:prstDash val="solid"/>
                </a:ln>
                <a:solidFill>
                  <a:srgbClr val="FF00FF"/>
                </a:solidFill>
                <a:effectLst>
                  <a:outerShdw blurRad="41275" dist="20320" dir="1800000" algn="tl" rotWithShape="0">
                    <a:srgbClr val="000000">
                      <a:alpha val="40000"/>
                    </a:srgbClr>
                  </a:outerShdw>
                </a:effectLst>
              </a:rPr>
              <a:t>wt</a:t>
            </a:r>
            <a:r>
              <a:rPr lang="en-US" sz="3600" b="1" dirty="0" smtClean="0">
                <a:ln w="12700">
                  <a:solidFill>
                    <a:schemeClr val="tx2">
                      <a:satMod val="155000"/>
                    </a:schemeClr>
                  </a:solidFill>
                  <a:prstDash val="solid"/>
                </a:ln>
                <a:solidFill>
                  <a:srgbClr val="FF00FF"/>
                </a:solidFill>
                <a:effectLst>
                  <a:outerShdw blurRad="41275" dist="20320" dir="1800000" algn="tl" rotWithShape="0">
                    <a:srgbClr val="000000">
                      <a:alpha val="40000"/>
                    </a:srgbClr>
                  </a:outerShdw>
                </a:effectLst>
              </a:rPr>
              <a:t>%</a:t>
            </a:r>
            <a:r>
              <a:rPr lang="en-US" sz="2400" dirty="0" smtClean="0">
                <a:solidFill>
                  <a:srgbClr val="000000"/>
                </a:solidFill>
              </a:rPr>
              <a:t> total C in fluid</a:t>
            </a:r>
          </a:p>
          <a:p>
            <a:r>
              <a:rPr lang="en-US" sz="2400" dirty="0" smtClean="0">
                <a:solidFill>
                  <a:srgbClr val="000000"/>
                </a:solidFill>
              </a:rPr>
              <a:t>500 m sediment + 500 m carbonated basalt</a:t>
            </a:r>
          </a:p>
          <a:p>
            <a:r>
              <a:rPr lang="en-US" sz="2400" dirty="0" smtClean="0">
                <a:solidFill>
                  <a:srgbClr val="000000"/>
                </a:solidFill>
              </a:rPr>
              <a:t>0.05 m/</a:t>
            </a:r>
            <a:r>
              <a:rPr lang="en-US" sz="2400" dirty="0" err="1" smtClean="0">
                <a:solidFill>
                  <a:srgbClr val="000000"/>
                </a:solidFill>
              </a:rPr>
              <a:t>yr</a:t>
            </a:r>
            <a:r>
              <a:rPr lang="en-US" sz="2400" dirty="0" smtClean="0">
                <a:solidFill>
                  <a:srgbClr val="000000"/>
                </a:solidFill>
              </a:rPr>
              <a:t> </a:t>
            </a:r>
            <a:r>
              <a:rPr lang="en-US" sz="2400" dirty="0" err="1" smtClean="0">
                <a:solidFill>
                  <a:srgbClr val="000000"/>
                </a:solidFill>
              </a:rPr>
              <a:t>subduction</a:t>
            </a:r>
            <a:r>
              <a:rPr lang="en-US" sz="2400" dirty="0" smtClean="0">
                <a:solidFill>
                  <a:srgbClr val="000000"/>
                </a:solidFill>
              </a:rPr>
              <a:t> velocity, 50,000 km </a:t>
            </a:r>
            <a:r>
              <a:rPr lang="en-US" sz="2400" dirty="0" err="1" smtClean="0">
                <a:solidFill>
                  <a:srgbClr val="000000"/>
                </a:solidFill>
              </a:rPr>
              <a:t>subduction</a:t>
            </a:r>
            <a:r>
              <a:rPr lang="en-US" sz="2400" dirty="0" smtClean="0">
                <a:solidFill>
                  <a:srgbClr val="000000"/>
                </a:solidFill>
              </a:rPr>
              <a:t> zones</a:t>
            </a:r>
          </a:p>
          <a:p>
            <a:endParaRPr lang="en-US" sz="2400" dirty="0" smtClean="0">
              <a:solidFill>
                <a:srgbClr val="000000"/>
              </a:solidFill>
            </a:endParaRPr>
          </a:p>
          <a:p>
            <a:pPr algn="r"/>
            <a:r>
              <a:rPr lang="en-US" sz="3200" b="1" dirty="0" smtClean="0">
                <a:solidFill>
                  <a:srgbClr val="000000"/>
                </a:solidFill>
              </a:rPr>
              <a:t>					22.3 Mt C/</a:t>
            </a:r>
            <a:r>
              <a:rPr lang="en-US" sz="3200" b="1" dirty="0" err="1" smtClean="0">
                <a:solidFill>
                  <a:srgbClr val="000000"/>
                </a:solidFill>
              </a:rPr>
              <a:t>yr</a:t>
            </a:r>
            <a:endParaRPr lang="en-US" sz="3200" b="1" dirty="0">
              <a:solidFill>
                <a:srgbClr val="000000"/>
              </a:solidFill>
            </a:endParaRPr>
          </a:p>
        </p:txBody>
      </p:sp>
      <p:pic>
        <p:nvPicPr>
          <p:cNvPr id="9" name="Picture 3" descr="new LDEO logo_art.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grpSp>
        <p:nvGrpSpPr>
          <p:cNvPr id="3" name="Group 2"/>
          <p:cNvGrpSpPr/>
          <p:nvPr/>
        </p:nvGrpSpPr>
        <p:grpSpPr>
          <a:xfrm>
            <a:off x="414457" y="264066"/>
            <a:ext cx="4157630" cy="3691106"/>
            <a:chOff x="427030" y="704191"/>
            <a:chExt cx="4157630" cy="3691106"/>
          </a:xfrm>
        </p:grpSpPr>
        <p:pic>
          <p:nvPicPr>
            <p:cNvPr id="12" name="Picture 11"/>
            <p:cNvPicPr>
              <a:picLocks noChangeAspect="1"/>
            </p:cNvPicPr>
            <p:nvPr/>
          </p:nvPicPr>
          <p:blipFill rotWithShape="1">
            <a:blip r:embed="rId3"/>
            <a:srcRect t="14992"/>
            <a:stretch/>
          </p:blipFill>
          <p:spPr>
            <a:xfrm>
              <a:off x="427030" y="704191"/>
              <a:ext cx="4157630" cy="3691106"/>
            </a:xfrm>
            <a:prstGeom prst="rect">
              <a:avLst/>
            </a:prstGeom>
          </p:spPr>
        </p:pic>
        <p:sp>
          <p:nvSpPr>
            <p:cNvPr id="13" name="TextBox 12"/>
            <p:cNvSpPr txBox="1"/>
            <p:nvPr/>
          </p:nvSpPr>
          <p:spPr>
            <a:xfrm>
              <a:off x="2051776" y="882318"/>
              <a:ext cx="932767" cy="461665"/>
            </a:xfrm>
            <a:prstGeom prst="rect">
              <a:avLst/>
            </a:prstGeom>
            <a:solidFill>
              <a:srgbClr val="FCF9BA"/>
            </a:solidFill>
          </p:spPr>
          <p:txBody>
            <a:bodyPr wrap="none" rtlCol="0">
              <a:spAutoFit/>
            </a:bodyPr>
            <a:lstStyle/>
            <a:p>
              <a:r>
                <a:rPr lang="en-US" sz="1200" dirty="0" err="1" smtClean="0">
                  <a:solidFill>
                    <a:srgbClr val="FF0000"/>
                  </a:solidFill>
                </a:rPr>
                <a:t>Sanbagawa</a:t>
              </a:r>
              <a:r>
                <a:rPr lang="en-US" sz="1200" dirty="0" smtClean="0">
                  <a:solidFill>
                    <a:srgbClr val="FF0000"/>
                  </a:solidFill>
                </a:rPr>
                <a:t>, </a:t>
              </a:r>
            </a:p>
            <a:p>
              <a:r>
                <a:rPr lang="en-US" sz="1200" dirty="0" smtClean="0">
                  <a:solidFill>
                    <a:srgbClr val="FF0000"/>
                  </a:solidFill>
                </a:rPr>
                <a:t>W Norway</a:t>
              </a:r>
              <a:endParaRPr lang="en-US" sz="1200" dirty="0">
                <a:solidFill>
                  <a:srgbClr val="FF0000"/>
                </a:solidFill>
              </a:endParaRPr>
            </a:p>
          </p:txBody>
        </p:sp>
        <p:sp>
          <p:nvSpPr>
            <p:cNvPr id="14" name="TextBox 13"/>
            <p:cNvSpPr txBox="1"/>
            <p:nvPr/>
          </p:nvSpPr>
          <p:spPr>
            <a:xfrm>
              <a:off x="1355655" y="1573112"/>
              <a:ext cx="620683" cy="276999"/>
            </a:xfrm>
            <a:prstGeom prst="rect">
              <a:avLst/>
            </a:prstGeom>
            <a:solidFill>
              <a:srgbClr val="FCF9BA"/>
            </a:solidFill>
          </p:spPr>
          <p:txBody>
            <a:bodyPr wrap="none" rtlCol="0">
              <a:spAutoFit/>
            </a:bodyPr>
            <a:lstStyle/>
            <a:p>
              <a:r>
                <a:rPr lang="en-US" sz="1200" dirty="0" smtClean="0">
                  <a:solidFill>
                    <a:srgbClr val="FF0000"/>
                  </a:solidFill>
                </a:rPr>
                <a:t>Turkey</a:t>
              </a:r>
            </a:p>
          </p:txBody>
        </p:sp>
        <p:sp>
          <p:nvSpPr>
            <p:cNvPr id="16" name="TextBox 15"/>
            <p:cNvSpPr txBox="1"/>
            <p:nvPr/>
          </p:nvSpPr>
          <p:spPr>
            <a:xfrm>
              <a:off x="2203909" y="2372906"/>
              <a:ext cx="595035" cy="276999"/>
            </a:xfrm>
            <a:prstGeom prst="rect">
              <a:avLst/>
            </a:prstGeom>
            <a:solidFill>
              <a:srgbClr val="FCF9BA"/>
            </a:solidFill>
          </p:spPr>
          <p:txBody>
            <a:bodyPr wrap="none" rtlCol="0">
              <a:spAutoFit/>
            </a:bodyPr>
            <a:lstStyle/>
            <a:p>
              <a:r>
                <a:rPr lang="en-US" sz="1200" dirty="0" smtClean="0">
                  <a:solidFill>
                    <a:srgbClr val="FF0000"/>
                  </a:solidFill>
                </a:rPr>
                <a:t>Trinity</a:t>
              </a:r>
            </a:p>
          </p:txBody>
        </p:sp>
        <p:sp>
          <p:nvSpPr>
            <p:cNvPr id="18" name="TextBox 17"/>
            <p:cNvSpPr txBox="1"/>
            <p:nvPr/>
          </p:nvSpPr>
          <p:spPr>
            <a:xfrm>
              <a:off x="661344" y="2780582"/>
              <a:ext cx="648704" cy="430887"/>
            </a:xfrm>
            <a:prstGeom prst="rect">
              <a:avLst/>
            </a:prstGeom>
            <a:noFill/>
          </p:spPr>
          <p:txBody>
            <a:bodyPr wrap="none" rtlCol="0">
              <a:spAutoFit/>
            </a:bodyPr>
            <a:lstStyle/>
            <a:p>
              <a:r>
                <a:rPr lang="en-US" sz="1100" dirty="0" smtClean="0">
                  <a:solidFill>
                    <a:srgbClr val="FF0000"/>
                  </a:solidFill>
                </a:rPr>
                <a:t>Catalina</a:t>
              </a:r>
            </a:p>
            <a:p>
              <a:r>
                <a:rPr lang="en-US" sz="1100" dirty="0" smtClean="0">
                  <a:solidFill>
                    <a:srgbClr val="FF0000"/>
                  </a:solidFill>
                </a:rPr>
                <a:t>BS</a:t>
              </a:r>
            </a:p>
          </p:txBody>
        </p:sp>
      </p:grpSp>
      <p:sp>
        <p:nvSpPr>
          <p:cNvPr id="21" name="Oval 20"/>
          <p:cNvSpPr/>
          <p:nvPr/>
        </p:nvSpPr>
        <p:spPr>
          <a:xfrm rot="20473299">
            <a:off x="2054390" y="689281"/>
            <a:ext cx="1837496" cy="457200"/>
          </a:xfrm>
          <a:prstGeom prst="ellipse">
            <a:avLst/>
          </a:prstGeom>
          <a:noFill/>
          <a:ln w="57150" cmpd="sng">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66808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00" y="152400"/>
            <a:ext cx="5301049" cy="5943600"/>
          </a:xfrm>
          <a:prstGeom prst="rect">
            <a:avLst/>
          </a:prstGeom>
          <a:ln>
            <a:solidFill>
              <a:srgbClr val="000000"/>
            </a:solidFill>
          </a:ln>
        </p:spPr>
      </p:pic>
      <p:sp>
        <p:nvSpPr>
          <p:cNvPr id="3" name="TextBox 2"/>
          <p:cNvSpPr txBox="1"/>
          <p:nvPr/>
        </p:nvSpPr>
        <p:spPr>
          <a:xfrm>
            <a:off x="228600" y="6324600"/>
            <a:ext cx="2276247" cy="369332"/>
          </a:xfrm>
          <a:prstGeom prst="rect">
            <a:avLst/>
          </a:prstGeom>
          <a:noFill/>
        </p:spPr>
        <p:txBody>
          <a:bodyPr wrap="none" rtlCol="0">
            <a:spAutoFit/>
          </a:bodyPr>
          <a:lstStyle/>
          <a:p>
            <a:r>
              <a:rPr lang="en-US" dirty="0" smtClean="0">
                <a:solidFill>
                  <a:srgbClr val="000000"/>
                </a:solidFill>
              </a:rPr>
              <a:t>Platt, GSA Bull 1975</a:t>
            </a:r>
            <a:endParaRPr lang="en-US" dirty="0">
              <a:solidFill>
                <a:srgbClr val="000000"/>
              </a:solidFill>
            </a:endParaRPr>
          </a:p>
        </p:txBody>
      </p:sp>
      <p:sp>
        <p:nvSpPr>
          <p:cNvPr id="4" name="TextBox 3"/>
          <p:cNvSpPr txBox="1"/>
          <p:nvPr/>
        </p:nvSpPr>
        <p:spPr>
          <a:xfrm>
            <a:off x="3048000" y="926051"/>
            <a:ext cx="1813317" cy="369332"/>
          </a:xfrm>
          <a:prstGeom prst="rect">
            <a:avLst/>
          </a:prstGeom>
          <a:noFill/>
        </p:spPr>
        <p:txBody>
          <a:bodyPr wrap="none" rtlCol="0">
            <a:spAutoFit/>
          </a:bodyPr>
          <a:lstStyle/>
          <a:p>
            <a:r>
              <a:rPr lang="en-US" dirty="0" smtClean="0"/>
              <a:t>Santa Catalina PT</a:t>
            </a:r>
          </a:p>
        </p:txBody>
      </p:sp>
      <p:sp>
        <p:nvSpPr>
          <p:cNvPr id="5" name="Oval 4"/>
          <p:cNvSpPr/>
          <p:nvPr/>
        </p:nvSpPr>
        <p:spPr>
          <a:xfrm rot="19223538">
            <a:off x="3722098" y="2899335"/>
            <a:ext cx="1371600" cy="45720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251360984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152400"/>
            <a:ext cx="6019800" cy="3987414"/>
          </a:xfrm>
          <a:prstGeom prst="rect">
            <a:avLst/>
          </a:prstGeom>
          <a:ln>
            <a:solidFill>
              <a:srgbClr val="000000"/>
            </a:solidFill>
          </a:ln>
        </p:spPr>
      </p:pic>
      <p:pic>
        <p:nvPicPr>
          <p:cNvPr id="2" name="Picture 1"/>
          <p:cNvPicPr>
            <a:picLocks noChangeAspect="1"/>
          </p:cNvPicPr>
          <p:nvPr/>
        </p:nvPicPr>
        <p:blipFill rotWithShape="1">
          <a:blip r:embed="rId3"/>
          <a:srcRect r="21929"/>
          <a:stretch/>
        </p:blipFill>
        <p:spPr>
          <a:xfrm>
            <a:off x="3810000" y="2222500"/>
            <a:ext cx="5123485" cy="4357146"/>
          </a:xfrm>
          <a:prstGeom prst="rect">
            <a:avLst/>
          </a:prstGeom>
          <a:ln>
            <a:solidFill>
              <a:srgbClr val="000000"/>
            </a:solidFill>
          </a:ln>
        </p:spPr>
      </p:pic>
      <p:pic>
        <p:nvPicPr>
          <p:cNvPr id="4" name="Picture 3" descr="new LDEO logo_art.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247823"/>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23636626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304800"/>
            <a:ext cx="8560604" cy="5217985"/>
          </a:xfrm>
          <a:prstGeom prst="rect">
            <a:avLst/>
          </a:prstGeom>
          <a:ln>
            <a:solidFill>
              <a:srgbClr val="000000"/>
            </a:solidFill>
          </a:ln>
        </p:spPr>
      </p:pic>
      <p:sp>
        <p:nvSpPr>
          <p:cNvPr id="3" name="TextBox 2"/>
          <p:cNvSpPr txBox="1"/>
          <p:nvPr/>
        </p:nvSpPr>
        <p:spPr>
          <a:xfrm>
            <a:off x="502379" y="6280539"/>
            <a:ext cx="2789734" cy="369332"/>
          </a:xfrm>
          <a:prstGeom prst="rect">
            <a:avLst/>
          </a:prstGeom>
          <a:noFill/>
        </p:spPr>
        <p:txBody>
          <a:bodyPr wrap="none" rtlCol="0">
            <a:spAutoFit/>
          </a:bodyPr>
          <a:lstStyle/>
          <a:p>
            <a:r>
              <a:rPr lang="en-US" dirty="0" err="1" smtClean="0">
                <a:solidFill>
                  <a:srgbClr val="000000"/>
                </a:solidFill>
              </a:rPr>
              <a:t>Aoya</a:t>
            </a:r>
            <a:r>
              <a:rPr lang="en-US" dirty="0" smtClean="0">
                <a:solidFill>
                  <a:srgbClr val="000000"/>
                </a:solidFill>
              </a:rPr>
              <a:t> et al. Geology 2013</a:t>
            </a:r>
            <a:endParaRPr lang="en-US" dirty="0">
              <a:solidFill>
                <a:srgbClr val="000000"/>
              </a:solidFill>
            </a:endParaRPr>
          </a:p>
        </p:txBody>
      </p:sp>
      <p:sp>
        <p:nvSpPr>
          <p:cNvPr id="4" name="Oval 3"/>
          <p:cNvSpPr/>
          <p:nvPr/>
        </p:nvSpPr>
        <p:spPr>
          <a:xfrm rot="16921589">
            <a:off x="7285250" y="558404"/>
            <a:ext cx="1371600" cy="1016489"/>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394239559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600" y="152400"/>
            <a:ext cx="6557889" cy="4361688"/>
          </a:xfrm>
          <a:prstGeom prst="rect">
            <a:avLst/>
          </a:prstGeom>
        </p:spPr>
      </p:pic>
      <p:pic>
        <p:nvPicPr>
          <p:cNvPr id="2" name="Picture 1"/>
          <p:cNvPicPr>
            <a:picLocks noChangeAspect="1"/>
          </p:cNvPicPr>
          <p:nvPr/>
        </p:nvPicPr>
        <p:blipFill rotWithShape="1">
          <a:blip r:embed="rId3"/>
          <a:srcRect l="25256"/>
          <a:stretch/>
        </p:blipFill>
        <p:spPr>
          <a:xfrm>
            <a:off x="4093469" y="2286000"/>
            <a:ext cx="4898131" cy="4358569"/>
          </a:xfrm>
          <a:prstGeom prst="rect">
            <a:avLst/>
          </a:prstGeom>
          <a:ln>
            <a:solidFill>
              <a:srgbClr val="000000"/>
            </a:solidFill>
          </a:ln>
        </p:spPr>
      </p:pic>
      <p:sp>
        <p:nvSpPr>
          <p:cNvPr id="4" name="TextBox 3"/>
          <p:cNvSpPr txBox="1"/>
          <p:nvPr/>
        </p:nvSpPr>
        <p:spPr>
          <a:xfrm>
            <a:off x="2308" y="5181600"/>
            <a:ext cx="4017145" cy="830997"/>
          </a:xfrm>
          <a:prstGeom prst="rect">
            <a:avLst/>
          </a:prstGeom>
          <a:noFill/>
        </p:spPr>
        <p:txBody>
          <a:bodyPr wrap="none" rtlCol="0">
            <a:spAutoFit/>
          </a:bodyPr>
          <a:lstStyle/>
          <a:p>
            <a:pPr algn="ctr"/>
            <a:r>
              <a:rPr lang="en-US" sz="2400" dirty="0" smtClean="0">
                <a:solidFill>
                  <a:srgbClr val="000000"/>
                </a:solidFill>
              </a:rPr>
              <a:t>marble and carbonate</a:t>
            </a:r>
          </a:p>
          <a:p>
            <a:pPr algn="ctr"/>
            <a:r>
              <a:rPr lang="en-US" sz="2400" dirty="0" smtClean="0">
                <a:solidFill>
                  <a:srgbClr val="000000"/>
                </a:solidFill>
              </a:rPr>
              <a:t>(</a:t>
            </a:r>
            <a:r>
              <a:rPr lang="en-US" sz="2400" dirty="0" err="1" smtClean="0">
                <a:solidFill>
                  <a:srgbClr val="000000"/>
                </a:solidFill>
              </a:rPr>
              <a:t>magnesite</a:t>
            </a:r>
            <a:r>
              <a:rPr lang="en-US" sz="2400" dirty="0" smtClean="0">
                <a:solidFill>
                  <a:srgbClr val="000000"/>
                </a:solidFill>
              </a:rPr>
              <a:t>?) bearing </a:t>
            </a:r>
            <a:r>
              <a:rPr lang="en-US" sz="2400" dirty="0" err="1" smtClean="0">
                <a:solidFill>
                  <a:srgbClr val="000000"/>
                </a:solidFill>
              </a:rPr>
              <a:t>dunite</a:t>
            </a:r>
            <a:endParaRPr lang="en-US" sz="2400" dirty="0">
              <a:solidFill>
                <a:srgbClr val="000000"/>
              </a:solidFill>
            </a:endParaRPr>
          </a:p>
        </p:txBody>
      </p:sp>
      <p:sp>
        <p:nvSpPr>
          <p:cNvPr id="6" name="Rectangle 5"/>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7587030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5537" name="Rectangle 2"/>
          <p:cNvSpPr>
            <a:spLocks noChangeArrowheads="1"/>
          </p:cNvSpPr>
          <p:nvPr/>
        </p:nvSpPr>
        <p:spPr bwMode="auto">
          <a:xfrm>
            <a:off x="1295400" y="4267200"/>
            <a:ext cx="6781800" cy="2133600"/>
          </a:xfrm>
          <a:prstGeom prst="rect">
            <a:avLst/>
          </a:prstGeom>
          <a:solidFill>
            <a:srgbClr val="FFFF99"/>
          </a:solidFill>
          <a:ln w="38100">
            <a:solidFill>
              <a:schemeClr val="tx1"/>
            </a:solidFill>
            <a:miter lim="800000"/>
            <a:headEnd/>
            <a:tailEnd/>
          </a:ln>
        </p:spPr>
        <p:txBody>
          <a:bodyPr wrap="none" anchor="ctr"/>
          <a:lstStyle/>
          <a:p>
            <a:endParaRPr lang="en-US"/>
          </a:p>
        </p:txBody>
      </p:sp>
      <p:graphicFrame>
        <p:nvGraphicFramePr>
          <p:cNvPr id="65538" name="Object 3"/>
          <p:cNvGraphicFramePr>
            <a:graphicFrameLocks noChangeAspect="1"/>
          </p:cNvGraphicFramePr>
          <p:nvPr/>
        </p:nvGraphicFramePr>
        <p:xfrm>
          <a:off x="762000" y="279400"/>
          <a:ext cx="7696200" cy="6500813"/>
        </p:xfrm>
        <a:graphic>
          <a:graphicData uri="http://schemas.openxmlformats.org/presentationml/2006/ole">
            <mc:AlternateContent xmlns:mc="http://schemas.openxmlformats.org/markup-compatibility/2006">
              <mc:Choice xmlns:v="urn:schemas-microsoft-com:vml" Requires="v">
                <p:oleObj spid="_x0000_s5158" name="Document" r:id="rId5" imgW="5486400" imgH="4635500" progId="Word.Document.8">
                  <p:embed/>
                </p:oleObj>
              </mc:Choice>
              <mc:Fallback>
                <p:oleObj name="Document" r:id="rId5" imgW="5486400" imgH="46355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279400"/>
                        <a:ext cx="7696200" cy="6500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65539" name="Picture 3" descr="new LDEO logo_art.eps"/>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411059214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8" y="444500"/>
            <a:ext cx="8915400" cy="51736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pic>
        <p:nvPicPr>
          <p:cNvPr id="90115" name="Picture 3" descr="new LDEO logo_art.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53188" y="6264275"/>
            <a:ext cx="2614612"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ext Box 5"/>
          <p:cNvSpPr txBox="1">
            <a:spLocks noChangeArrowheads="1"/>
          </p:cNvSpPr>
          <p:nvPr/>
        </p:nvSpPr>
        <p:spPr bwMode="auto">
          <a:xfrm>
            <a:off x="0" y="6550025"/>
            <a:ext cx="278606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latin typeface="Times New Roman" charset="0"/>
              </a:rPr>
              <a:t>Behn et al., Nature Geoscience 2011</a:t>
            </a:r>
          </a:p>
        </p:txBody>
      </p:sp>
    </p:spTree>
    <p:extLst>
      <p:ext uri="{BB962C8B-B14F-4D97-AF65-F5344CB8AC3E}">
        <p14:creationId xmlns:p14="http://schemas.microsoft.com/office/powerpoint/2010/main" val="94942324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Picture 1" descr="accelerated_viscous_layer_sm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718061" flipV="1">
            <a:off x="-863870" y="-190793"/>
            <a:ext cx="11370950" cy="6829175"/>
          </a:xfrm>
          <a:prstGeom prst="rect">
            <a:avLst/>
          </a:prstGeom>
        </p:spPr>
      </p:pic>
      <p:sp>
        <p:nvSpPr>
          <p:cNvPr id="3" name="Rectangle 2"/>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pic>
        <p:nvPicPr>
          <p:cNvPr id="4" name="Picture 3"/>
          <p:cNvPicPr>
            <a:picLocks noChangeAspect="1"/>
          </p:cNvPicPr>
          <p:nvPr/>
        </p:nvPicPr>
        <p:blipFill rotWithShape="1">
          <a:blip r:embed="rId3"/>
          <a:srcRect t="11498"/>
          <a:stretch/>
        </p:blipFill>
        <p:spPr>
          <a:xfrm rot="2422261">
            <a:off x="-2845080" y="4289488"/>
            <a:ext cx="9124993" cy="5371292"/>
          </a:xfrm>
          <a:prstGeom prst="rect">
            <a:avLst/>
          </a:prstGeom>
        </p:spPr>
      </p:pic>
    </p:spTree>
    <p:extLst>
      <p:ext uri="{BB962C8B-B14F-4D97-AF65-F5344CB8AC3E}">
        <p14:creationId xmlns:p14="http://schemas.microsoft.com/office/powerpoint/2010/main" val="114926819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2" name="Group 1"/>
          <p:cNvGrpSpPr/>
          <p:nvPr/>
        </p:nvGrpSpPr>
        <p:grpSpPr>
          <a:xfrm>
            <a:off x="990599" y="921624"/>
            <a:ext cx="7095645" cy="4941626"/>
            <a:chOff x="990599" y="591424"/>
            <a:chExt cx="7095645" cy="4941626"/>
          </a:xfrm>
        </p:grpSpPr>
        <p:pic>
          <p:nvPicPr>
            <p:cNvPr id="29" name="Picture 28"/>
            <p:cNvPicPr>
              <a:picLocks noChangeAspect="1"/>
            </p:cNvPicPr>
            <p:nvPr/>
          </p:nvPicPr>
          <p:blipFill rotWithShape="1">
            <a:blip r:embed="rId2"/>
            <a:srcRect l="1030" r="3129" b="18084"/>
            <a:stretch/>
          </p:blipFill>
          <p:spPr>
            <a:xfrm>
              <a:off x="990599" y="591424"/>
              <a:ext cx="7095645" cy="4941626"/>
            </a:xfrm>
            <a:prstGeom prst="rect">
              <a:avLst/>
            </a:prstGeom>
            <a:ln>
              <a:solidFill>
                <a:srgbClr val="000000"/>
              </a:solidFill>
            </a:ln>
          </p:spPr>
        </p:pic>
        <p:sp>
          <p:nvSpPr>
            <p:cNvPr id="30" name="TextBox 29"/>
            <p:cNvSpPr txBox="1"/>
            <p:nvPr/>
          </p:nvSpPr>
          <p:spPr>
            <a:xfrm>
              <a:off x="4895395" y="4396806"/>
              <a:ext cx="3090729" cy="984885"/>
            </a:xfrm>
            <a:prstGeom prst="rect">
              <a:avLst/>
            </a:prstGeom>
            <a:solidFill>
              <a:srgbClr val="FFFFFF"/>
            </a:solidFill>
            <a:ln>
              <a:solidFill>
                <a:schemeClr val="tx1"/>
              </a:solidFill>
            </a:ln>
          </p:spPr>
          <p:txBody>
            <a:bodyPr wrap="square" rtlCol="0">
              <a:spAutoFit/>
            </a:bodyPr>
            <a:lstStyle/>
            <a:p>
              <a:pPr algn="ctr"/>
              <a:endParaRPr lang="en-US" sz="800" b="1" dirty="0" smtClean="0">
                <a:solidFill>
                  <a:schemeClr val="tx2">
                    <a:lumMod val="60000"/>
                    <a:lumOff val="40000"/>
                  </a:schemeClr>
                </a:solidFill>
              </a:endParaRPr>
            </a:p>
            <a:p>
              <a:pPr algn="ctr"/>
              <a:r>
                <a:rPr lang="en-US" sz="2100" b="1" dirty="0" smtClean="0">
                  <a:solidFill>
                    <a:schemeClr val="tx2">
                      <a:lumMod val="60000"/>
                      <a:lumOff val="40000"/>
                    </a:schemeClr>
                  </a:solidFill>
                </a:rPr>
                <a:t>values of fluxes </a:t>
              </a:r>
            </a:p>
            <a:p>
              <a:pPr algn="ctr"/>
              <a:r>
                <a:rPr lang="en-US" sz="2100" b="1" dirty="0" smtClean="0">
                  <a:solidFill>
                    <a:schemeClr val="tx2">
                      <a:lumMod val="60000"/>
                      <a:lumOff val="40000"/>
                    </a:schemeClr>
                  </a:solidFill>
                </a:rPr>
                <a:t>Mt C/</a:t>
              </a:r>
              <a:r>
                <a:rPr lang="en-US" sz="2100" b="1" dirty="0" err="1" smtClean="0">
                  <a:solidFill>
                    <a:schemeClr val="tx2">
                      <a:lumMod val="60000"/>
                      <a:lumOff val="40000"/>
                    </a:schemeClr>
                  </a:solidFill>
                </a:rPr>
                <a:t>yr</a:t>
              </a:r>
              <a:endParaRPr lang="en-US" sz="2100" b="1" dirty="0" smtClean="0">
                <a:solidFill>
                  <a:schemeClr val="tx2">
                    <a:lumMod val="60000"/>
                    <a:lumOff val="40000"/>
                  </a:schemeClr>
                </a:solidFill>
              </a:endParaRPr>
            </a:p>
            <a:p>
              <a:pPr algn="ctr"/>
              <a:endParaRPr lang="en-US" sz="800" b="1" dirty="0" smtClean="0">
                <a:solidFill>
                  <a:schemeClr val="tx2">
                    <a:lumMod val="60000"/>
                    <a:lumOff val="40000"/>
                  </a:schemeClr>
                </a:solidFill>
              </a:endParaRPr>
            </a:p>
          </p:txBody>
        </p:sp>
        <p:sp>
          <p:nvSpPr>
            <p:cNvPr id="31" name="TextBox 30"/>
            <p:cNvSpPr txBox="1"/>
            <p:nvPr/>
          </p:nvSpPr>
          <p:spPr>
            <a:xfrm>
              <a:off x="3009324" y="633126"/>
              <a:ext cx="873444" cy="415498"/>
            </a:xfrm>
            <a:prstGeom prst="rect">
              <a:avLst/>
            </a:prstGeom>
            <a:solidFill>
              <a:srgbClr val="FFFFFF"/>
            </a:solidFill>
          </p:spPr>
          <p:txBody>
            <a:bodyPr wrap="none" rtlCol="0">
              <a:spAutoFit/>
            </a:bodyPr>
            <a:lstStyle/>
            <a:p>
              <a:r>
                <a:rPr lang="en-US" sz="2100" b="1" dirty="0" smtClean="0">
                  <a:solidFill>
                    <a:srgbClr val="FFFFFF"/>
                  </a:solidFill>
                </a:rPr>
                <a:t>18-</a:t>
              </a:r>
              <a:r>
                <a:rPr lang="en-US" sz="2100" b="1" dirty="0" smtClean="0">
                  <a:solidFill>
                    <a:schemeClr val="bg1"/>
                  </a:solidFill>
                </a:rPr>
                <a:t>37  </a:t>
              </a:r>
              <a:endParaRPr lang="en-US" sz="2100" b="1" dirty="0">
                <a:solidFill>
                  <a:schemeClr val="bg1"/>
                </a:solidFill>
              </a:endParaRPr>
            </a:p>
          </p:txBody>
        </p:sp>
        <p:sp>
          <p:nvSpPr>
            <p:cNvPr id="32" name="TextBox 31"/>
            <p:cNvSpPr txBox="1"/>
            <p:nvPr/>
          </p:nvSpPr>
          <p:spPr>
            <a:xfrm>
              <a:off x="2323524" y="2801224"/>
              <a:ext cx="873444" cy="415498"/>
            </a:xfrm>
            <a:prstGeom prst="rect">
              <a:avLst/>
            </a:prstGeom>
            <a:solidFill>
              <a:srgbClr val="FFFFFF"/>
            </a:solidFill>
          </p:spPr>
          <p:txBody>
            <a:bodyPr wrap="none" rtlCol="0">
              <a:spAutoFit/>
            </a:bodyPr>
            <a:lstStyle/>
            <a:p>
              <a:r>
                <a:rPr lang="en-US" sz="2100" b="1" dirty="0" smtClean="0">
                  <a:solidFill>
                    <a:schemeClr val="tx2">
                      <a:lumMod val="60000"/>
                      <a:lumOff val="40000"/>
                    </a:schemeClr>
                  </a:solidFill>
                </a:rPr>
                <a:t>24-48</a:t>
              </a:r>
              <a:endParaRPr lang="en-US" sz="2100" b="1" dirty="0">
                <a:solidFill>
                  <a:schemeClr val="tx2">
                    <a:lumMod val="60000"/>
                    <a:lumOff val="40000"/>
                  </a:schemeClr>
                </a:solidFill>
              </a:endParaRPr>
            </a:p>
          </p:txBody>
        </p:sp>
        <p:sp>
          <p:nvSpPr>
            <p:cNvPr id="33" name="Rectangle 32"/>
            <p:cNvSpPr/>
            <p:nvPr/>
          </p:nvSpPr>
          <p:spPr>
            <a:xfrm>
              <a:off x="4185231" y="2463514"/>
              <a:ext cx="762000" cy="1997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4228524" y="2953624"/>
              <a:ext cx="656938" cy="1997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4257386" y="3377914"/>
              <a:ext cx="656938" cy="1997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4166755" y="2848564"/>
              <a:ext cx="723312" cy="369332"/>
            </a:xfrm>
            <a:prstGeom prst="rect">
              <a:avLst/>
            </a:prstGeom>
            <a:noFill/>
          </p:spPr>
          <p:txBody>
            <a:bodyPr wrap="none" rtlCol="0">
              <a:spAutoFit/>
            </a:bodyPr>
            <a:lstStyle/>
            <a:p>
              <a:r>
                <a:rPr lang="en-US" b="1" dirty="0" smtClean="0">
                  <a:solidFill>
                    <a:schemeClr val="tx2">
                      <a:lumMod val="60000"/>
                      <a:lumOff val="40000"/>
                    </a:schemeClr>
                  </a:solidFill>
                </a:rPr>
                <a:t>12-61</a:t>
              </a:r>
              <a:endParaRPr lang="en-US" b="1" dirty="0">
                <a:solidFill>
                  <a:schemeClr val="tx2">
                    <a:lumMod val="60000"/>
                    <a:lumOff val="40000"/>
                  </a:schemeClr>
                </a:solidFill>
              </a:endParaRPr>
            </a:p>
          </p:txBody>
        </p:sp>
        <p:sp>
          <p:nvSpPr>
            <p:cNvPr id="37" name="TextBox 36"/>
            <p:cNvSpPr txBox="1"/>
            <p:nvPr/>
          </p:nvSpPr>
          <p:spPr>
            <a:xfrm>
              <a:off x="4174832" y="2358454"/>
              <a:ext cx="723312" cy="369332"/>
            </a:xfrm>
            <a:prstGeom prst="rect">
              <a:avLst/>
            </a:prstGeom>
            <a:noFill/>
          </p:spPr>
          <p:txBody>
            <a:bodyPr wrap="none" rtlCol="0">
              <a:spAutoFit/>
            </a:bodyPr>
            <a:lstStyle/>
            <a:p>
              <a:r>
                <a:rPr lang="en-US" b="1" dirty="0" smtClean="0">
                  <a:solidFill>
                    <a:schemeClr val="tx2">
                      <a:lumMod val="60000"/>
                      <a:lumOff val="40000"/>
                    </a:schemeClr>
                  </a:solidFill>
                </a:rPr>
                <a:t>13-17</a:t>
              </a:r>
              <a:endParaRPr lang="en-US" b="1" dirty="0">
                <a:solidFill>
                  <a:schemeClr val="tx2">
                    <a:lumMod val="60000"/>
                    <a:lumOff val="40000"/>
                  </a:schemeClr>
                </a:solidFill>
              </a:endParaRPr>
            </a:p>
          </p:txBody>
        </p:sp>
        <p:sp>
          <p:nvSpPr>
            <p:cNvPr id="38" name="TextBox 37"/>
            <p:cNvSpPr txBox="1"/>
            <p:nvPr/>
          </p:nvSpPr>
          <p:spPr>
            <a:xfrm>
              <a:off x="4271141" y="3284522"/>
              <a:ext cx="525617" cy="369332"/>
            </a:xfrm>
            <a:prstGeom prst="rect">
              <a:avLst/>
            </a:prstGeom>
            <a:noFill/>
          </p:spPr>
          <p:txBody>
            <a:bodyPr wrap="none" rtlCol="0">
              <a:spAutoFit/>
            </a:bodyPr>
            <a:lstStyle/>
            <a:p>
              <a:r>
                <a:rPr lang="en-US" b="1" dirty="0" smtClean="0">
                  <a:solidFill>
                    <a:srgbClr val="558ED5"/>
                  </a:solidFill>
                </a:rPr>
                <a:t>36?</a:t>
              </a:r>
              <a:endParaRPr lang="en-US" b="1" dirty="0">
                <a:solidFill>
                  <a:srgbClr val="558ED5"/>
                </a:solidFill>
              </a:endParaRPr>
            </a:p>
          </p:txBody>
        </p:sp>
        <p:sp>
          <p:nvSpPr>
            <p:cNvPr id="39" name="TextBox 38"/>
            <p:cNvSpPr txBox="1"/>
            <p:nvPr/>
          </p:nvSpPr>
          <p:spPr>
            <a:xfrm>
              <a:off x="5371524" y="633126"/>
              <a:ext cx="948265" cy="415498"/>
            </a:xfrm>
            <a:prstGeom prst="rect">
              <a:avLst/>
            </a:prstGeom>
            <a:solidFill>
              <a:srgbClr val="FFFFFF"/>
            </a:solidFill>
          </p:spPr>
          <p:txBody>
            <a:bodyPr wrap="none" rtlCol="0">
              <a:spAutoFit/>
            </a:bodyPr>
            <a:lstStyle/>
            <a:p>
              <a:r>
                <a:rPr lang="en-US" sz="2100" b="1" dirty="0" smtClean="0">
                  <a:solidFill>
                    <a:schemeClr val="bg1"/>
                  </a:solidFill>
                </a:rPr>
                <a:t>1.2-30  </a:t>
              </a:r>
              <a:endParaRPr lang="en-US" sz="2100" b="1" dirty="0">
                <a:solidFill>
                  <a:schemeClr val="bg1"/>
                </a:solidFill>
              </a:endParaRPr>
            </a:p>
          </p:txBody>
        </p:sp>
        <p:sp>
          <p:nvSpPr>
            <p:cNvPr id="40" name="TextBox 39"/>
            <p:cNvSpPr txBox="1"/>
            <p:nvPr/>
          </p:nvSpPr>
          <p:spPr>
            <a:xfrm>
              <a:off x="6895524" y="633126"/>
              <a:ext cx="873444" cy="415498"/>
            </a:xfrm>
            <a:prstGeom prst="rect">
              <a:avLst/>
            </a:prstGeom>
            <a:solidFill>
              <a:srgbClr val="FFFFFF"/>
            </a:solidFill>
          </p:spPr>
          <p:txBody>
            <a:bodyPr wrap="none" rtlCol="0">
              <a:spAutoFit/>
            </a:bodyPr>
            <a:lstStyle/>
            <a:p>
              <a:r>
                <a:rPr lang="en-US" sz="2100" b="1" dirty="0" smtClean="0">
                  <a:solidFill>
                    <a:srgbClr val="FFFFFF"/>
                  </a:solidFill>
                </a:rPr>
                <a:t>12-60  </a:t>
              </a:r>
              <a:endParaRPr lang="en-US" sz="2100" b="1" dirty="0">
                <a:solidFill>
                  <a:srgbClr val="FFFFFF"/>
                </a:solidFill>
              </a:endParaRPr>
            </a:p>
          </p:txBody>
        </p:sp>
        <p:sp>
          <p:nvSpPr>
            <p:cNvPr id="41" name="Rectangle 40"/>
            <p:cNvSpPr/>
            <p:nvPr/>
          </p:nvSpPr>
          <p:spPr>
            <a:xfrm>
              <a:off x="6895524" y="3377914"/>
              <a:ext cx="1070840" cy="42545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1136651" y="644671"/>
              <a:ext cx="1070840" cy="42545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4351956" y="1257161"/>
              <a:ext cx="441422" cy="42545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3366FF"/>
                  </a:solidFill>
                </a:rPr>
                <a:t>?</a:t>
              </a:r>
              <a:endParaRPr lang="en-US" sz="2000" b="1" dirty="0">
                <a:solidFill>
                  <a:srgbClr val="3366FF"/>
                </a:solidFill>
              </a:endParaRPr>
            </a:p>
          </p:txBody>
        </p:sp>
      </p:grpSp>
      <p:sp>
        <p:nvSpPr>
          <p:cNvPr id="22" name="Rectangle 21"/>
          <p:cNvSpPr/>
          <p:nvPr/>
        </p:nvSpPr>
        <p:spPr>
          <a:xfrm>
            <a:off x="1778853" y="3516220"/>
            <a:ext cx="1122407" cy="535759"/>
          </a:xfrm>
          <a:prstGeom prst="rect">
            <a:avLst/>
          </a:prstGeom>
          <a:solidFill>
            <a:srgbClr val="FFFFFF"/>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52400" y="6493283"/>
            <a:ext cx="2736647" cy="307777"/>
          </a:xfrm>
          <a:prstGeom prst="rect">
            <a:avLst/>
          </a:prstGeom>
          <a:noFill/>
        </p:spPr>
        <p:txBody>
          <a:bodyPr wrap="none" rtlCol="0">
            <a:spAutoFit/>
          </a:bodyPr>
          <a:lstStyle/>
          <a:p>
            <a:r>
              <a:rPr lang="en-US" sz="1400" dirty="0" err="1" smtClean="0">
                <a:solidFill>
                  <a:srgbClr val="000000"/>
                </a:solidFill>
              </a:rPr>
              <a:t>Dasgupta</a:t>
            </a:r>
            <a:r>
              <a:rPr lang="en-US" sz="1400" dirty="0" smtClean="0">
                <a:solidFill>
                  <a:srgbClr val="000000"/>
                </a:solidFill>
              </a:rPr>
              <a:t> &amp; </a:t>
            </a:r>
            <a:r>
              <a:rPr lang="en-US" sz="1400" dirty="0" err="1" smtClean="0">
                <a:solidFill>
                  <a:srgbClr val="000000"/>
                </a:solidFill>
              </a:rPr>
              <a:t>Hirschmann</a:t>
            </a:r>
            <a:r>
              <a:rPr lang="en-US" sz="1400" dirty="0" smtClean="0">
                <a:solidFill>
                  <a:srgbClr val="000000"/>
                </a:solidFill>
              </a:rPr>
              <a:t> EPSL 2010</a:t>
            </a:r>
            <a:endParaRPr lang="en-US" sz="1400" dirty="0">
              <a:solidFill>
                <a:srgbClr val="000000"/>
              </a:solidFill>
            </a:endParaRPr>
          </a:p>
        </p:txBody>
      </p:sp>
      <p:sp>
        <p:nvSpPr>
          <p:cNvPr id="8" name="TextBox 7"/>
          <p:cNvSpPr txBox="1"/>
          <p:nvPr/>
        </p:nvSpPr>
        <p:spPr>
          <a:xfrm>
            <a:off x="2032990" y="3559622"/>
            <a:ext cx="723669" cy="415498"/>
          </a:xfrm>
          <a:prstGeom prst="rect">
            <a:avLst/>
          </a:prstGeom>
          <a:solidFill>
            <a:srgbClr val="FFFFFF"/>
          </a:solidFill>
        </p:spPr>
        <p:txBody>
          <a:bodyPr wrap="none" rtlCol="0">
            <a:spAutoFit/>
          </a:bodyPr>
          <a:lstStyle/>
          <a:p>
            <a:r>
              <a:rPr lang="en-US" sz="2100" b="1" dirty="0" smtClean="0">
                <a:solidFill>
                  <a:srgbClr val="FF0000"/>
                </a:solidFill>
              </a:rPr>
              <a:t>0-44</a:t>
            </a:r>
            <a:endParaRPr lang="en-US" sz="2100" b="1" dirty="0">
              <a:solidFill>
                <a:srgbClr val="FF0000"/>
              </a:solidFill>
            </a:endParaRPr>
          </a:p>
        </p:txBody>
      </p:sp>
      <p:grpSp>
        <p:nvGrpSpPr>
          <p:cNvPr id="4" name="Group 3"/>
          <p:cNvGrpSpPr/>
          <p:nvPr/>
        </p:nvGrpSpPr>
        <p:grpSpPr>
          <a:xfrm>
            <a:off x="3834195" y="4156900"/>
            <a:ext cx="723669" cy="415498"/>
            <a:chOff x="4257282" y="3002390"/>
            <a:chExt cx="723669" cy="415498"/>
          </a:xfrm>
        </p:grpSpPr>
        <p:sp>
          <p:nvSpPr>
            <p:cNvPr id="13" name="Rectangle 12"/>
            <p:cNvSpPr/>
            <p:nvPr/>
          </p:nvSpPr>
          <p:spPr>
            <a:xfrm>
              <a:off x="4257386" y="3015090"/>
              <a:ext cx="656938" cy="1997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257282" y="3002390"/>
              <a:ext cx="723669" cy="415498"/>
            </a:xfrm>
            <a:prstGeom prst="rect">
              <a:avLst/>
            </a:prstGeom>
            <a:noFill/>
          </p:spPr>
          <p:txBody>
            <a:bodyPr wrap="none" rtlCol="0">
              <a:spAutoFit/>
            </a:bodyPr>
            <a:lstStyle/>
            <a:p>
              <a:r>
                <a:rPr lang="en-US" sz="2100" b="1" dirty="0" smtClean="0">
                  <a:solidFill>
                    <a:srgbClr val="FF0000"/>
                  </a:solidFill>
                </a:rPr>
                <a:t>4-15</a:t>
              </a:r>
              <a:endParaRPr lang="en-US" sz="2100" b="1" dirty="0">
                <a:solidFill>
                  <a:srgbClr val="FF0000"/>
                </a:solidFill>
              </a:endParaRPr>
            </a:p>
          </p:txBody>
        </p:sp>
      </p:grpSp>
      <p:sp>
        <p:nvSpPr>
          <p:cNvPr id="21" name="Rectangle 20"/>
          <p:cNvSpPr/>
          <p:nvPr/>
        </p:nvSpPr>
        <p:spPr>
          <a:xfrm>
            <a:off x="3644324" y="4119063"/>
            <a:ext cx="1122407" cy="47457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3" descr="new LDEO logo_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grpSp>
        <p:nvGrpSpPr>
          <p:cNvPr id="27" name="Group 26"/>
          <p:cNvGrpSpPr/>
          <p:nvPr/>
        </p:nvGrpSpPr>
        <p:grpSpPr>
          <a:xfrm>
            <a:off x="5227586" y="3348643"/>
            <a:ext cx="873444" cy="415498"/>
            <a:chOff x="4257282" y="3002390"/>
            <a:chExt cx="873444" cy="415498"/>
          </a:xfrm>
        </p:grpSpPr>
        <p:sp>
          <p:nvSpPr>
            <p:cNvPr id="28" name="Rectangle 27"/>
            <p:cNvSpPr/>
            <p:nvPr/>
          </p:nvSpPr>
          <p:spPr>
            <a:xfrm>
              <a:off x="4257386" y="3015090"/>
              <a:ext cx="656938" cy="1997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4257282" y="3002390"/>
              <a:ext cx="873444" cy="415498"/>
            </a:xfrm>
            <a:prstGeom prst="rect">
              <a:avLst/>
            </a:prstGeom>
            <a:solidFill>
              <a:schemeClr val="bg1"/>
            </a:solidFill>
          </p:spPr>
          <p:txBody>
            <a:bodyPr wrap="none" rtlCol="0">
              <a:spAutoFit/>
            </a:bodyPr>
            <a:lstStyle/>
            <a:p>
              <a:r>
                <a:rPr lang="en-US" sz="2100" b="1" dirty="0" smtClean="0">
                  <a:solidFill>
                    <a:srgbClr val="FF0000"/>
                  </a:solidFill>
                </a:rPr>
                <a:t>22-28</a:t>
              </a:r>
              <a:endParaRPr lang="en-US" sz="2100" b="1" dirty="0">
                <a:solidFill>
                  <a:srgbClr val="FF0000"/>
                </a:solidFill>
              </a:endParaRPr>
            </a:p>
          </p:txBody>
        </p:sp>
      </p:grpSp>
      <p:sp>
        <p:nvSpPr>
          <p:cNvPr id="45" name="Rectangle 44"/>
          <p:cNvSpPr/>
          <p:nvPr/>
        </p:nvSpPr>
        <p:spPr>
          <a:xfrm>
            <a:off x="5037715" y="3310806"/>
            <a:ext cx="1122407" cy="47457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6" name="Group 45"/>
          <p:cNvGrpSpPr/>
          <p:nvPr/>
        </p:nvGrpSpPr>
        <p:grpSpPr>
          <a:xfrm>
            <a:off x="4192542" y="1046580"/>
            <a:ext cx="873444" cy="415498"/>
            <a:chOff x="4257282" y="3002390"/>
            <a:chExt cx="873444" cy="415498"/>
          </a:xfrm>
        </p:grpSpPr>
        <p:sp>
          <p:nvSpPr>
            <p:cNvPr id="47" name="Rectangle 46"/>
            <p:cNvSpPr/>
            <p:nvPr/>
          </p:nvSpPr>
          <p:spPr>
            <a:xfrm>
              <a:off x="4257386" y="3015090"/>
              <a:ext cx="656938" cy="1997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4257282" y="3002390"/>
              <a:ext cx="873444" cy="415498"/>
            </a:xfrm>
            <a:prstGeom prst="rect">
              <a:avLst/>
            </a:prstGeom>
            <a:solidFill>
              <a:schemeClr val="bg1"/>
            </a:solidFill>
          </p:spPr>
          <p:txBody>
            <a:bodyPr wrap="none" rtlCol="0">
              <a:spAutoFit/>
            </a:bodyPr>
            <a:lstStyle/>
            <a:p>
              <a:r>
                <a:rPr lang="en-US" sz="2100" b="1" dirty="0" smtClean="0">
                  <a:solidFill>
                    <a:srgbClr val="FF0000"/>
                  </a:solidFill>
                </a:rPr>
                <a:t>39-60</a:t>
              </a:r>
              <a:endParaRPr lang="en-US" sz="2100" b="1" dirty="0">
                <a:solidFill>
                  <a:srgbClr val="FF0000"/>
                </a:solidFill>
              </a:endParaRPr>
            </a:p>
          </p:txBody>
        </p:sp>
      </p:grpSp>
      <p:sp>
        <p:nvSpPr>
          <p:cNvPr id="49" name="Rectangle 48"/>
          <p:cNvSpPr/>
          <p:nvPr/>
        </p:nvSpPr>
        <p:spPr>
          <a:xfrm>
            <a:off x="4002671" y="1008743"/>
            <a:ext cx="1122407" cy="47457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2826831" y="517554"/>
            <a:ext cx="1122407" cy="521152"/>
          </a:xfrm>
          <a:prstGeom prst="rect">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2915061" y="579158"/>
            <a:ext cx="873444" cy="415498"/>
          </a:xfrm>
          <a:prstGeom prst="rect">
            <a:avLst/>
          </a:prstGeom>
          <a:solidFill>
            <a:srgbClr val="FFFFFF"/>
          </a:solidFill>
        </p:spPr>
        <p:txBody>
          <a:bodyPr wrap="none" rtlCol="0">
            <a:spAutoFit/>
          </a:bodyPr>
          <a:lstStyle/>
          <a:p>
            <a:r>
              <a:rPr lang="en-US" sz="2100" b="1" dirty="0">
                <a:solidFill>
                  <a:srgbClr val="558ED5"/>
                </a:solidFill>
              </a:rPr>
              <a:t>1</a:t>
            </a:r>
            <a:r>
              <a:rPr lang="en-US" sz="2100" b="1" dirty="0" smtClean="0">
                <a:solidFill>
                  <a:srgbClr val="558ED5"/>
                </a:solidFill>
              </a:rPr>
              <a:t>8-37</a:t>
            </a:r>
            <a:endParaRPr lang="en-US" sz="2100" b="1" dirty="0">
              <a:solidFill>
                <a:srgbClr val="558ED5"/>
              </a:solidFill>
            </a:endParaRPr>
          </a:p>
        </p:txBody>
      </p:sp>
      <p:sp>
        <p:nvSpPr>
          <p:cNvPr id="53" name="Rectangle 52"/>
          <p:cNvSpPr/>
          <p:nvPr/>
        </p:nvSpPr>
        <p:spPr>
          <a:xfrm>
            <a:off x="1778853" y="648610"/>
            <a:ext cx="1122407" cy="521152"/>
          </a:xfrm>
          <a:prstGeom prst="rect">
            <a:avLst/>
          </a:prstGeom>
          <a:solidFill>
            <a:srgbClr val="FFFFFF"/>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p:cNvSpPr txBox="1"/>
          <p:nvPr/>
        </p:nvSpPr>
        <p:spPr>
          <a:xfrm>
            <a:off x="1968683" y="710214"/>
            <a:ext cx="723669" cy="415498"/>
          </a:xfrm>
          <a:prstGeom prst="rect">
            <a:avLst/>
          </a:prstGeom>
          <a:solidFill>
            <a:srgbClr val="FFFFFF"/>
          </a:solidFill>
        </p:spPr>
        <p:txBody>
          <a:bodyPr wrap="none" rtlCol="0">
            <a:spAutoFit/>
          </a:bodyPr>
          <a:lstStyle/>
          <a:p>
            <a:r>
              <a:rPr lang="en-US" sz="2100" b="1" dirty="0" smtClean="0">
                <a:solidFill>
                  <a:srgbClr val="FF0000"/>
                </a:solidFill>
              </a:rPr>
              <a:t>0-15</a:t>
            </a:r>
            <a:endParaRPr lang="en-US" sz="2100" b="1" dirty="0">
              <a:solidFill>
                <a:srgbClr val="FF0000"/>
              </a:solidFill>
            </a:endParaRPr>
          </a:p>
        </p:txBody>
      </p:sp>
      <p:sp>
        <p:nvSpPr>
          <p:cNvPr id="55" name="Rectangle 54"/>
          <p:cNvSpPr/>
          <p:nvPr/>
        </p:nvSpPr>
        <p:spPr>
          <a:xfrm>
            <a:off x="1280479" y="2428078"/>
            <a:ext cx="1122407" cy="521152"/>
          </a:xfrm>
          <a:prstGeom prst="rect">
            <a:avLst/>
          </a:prstGeom>
          <a:solidFill>
            <a:srgbClr val="FFFFFF"/>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1470309" y="2489682"/>
            <a:ext cx="723669" cy="415498"/>
          </a:xfrm>
          <a:prstGeom prst="rect">
            <a:avLst/>
          </a:prstGeom>
          <a:solidFill>
            <a:srgbClr val="FFFFFF"/>
          </a:solidFill>
        </p:spPr>
        <p:txBody>
          <a:bodyPr wrap="none" rtlCol="0">
            <a:spAutoFit/>
          </a:bodyPr>
          <a:lstStyle/>
          <a:p>
            <a:r>
              <a:rPr lang="en-US" sz="2100" b="1" dirty="0" smtClean="0">
                <a:solidFill>
                  <a:srgbClr val="FF0000"/>
                </a:solidFill>
              </a:rPr>
              <a:t>0-59</a:t>
            </a:r>
            <a:endParaRPr lang="en-US" sz="2100" b="1" dirty="0">
              <a:solidFill>
                <a:srgbClr val="FF0000"/>
              </a:solidFill>
            </a:endParaRPr>
          </a:p>
        </p:txBody>
      </p:sp>
      <p:sp>
        <p:nvSpPr>
          <p:cNvPr id="57" name="Rectangle 56"/>
          <p:cNvSpPr/>
          <p:nvPr/>
        </p:nvSpPr>
        <p:spPr>
          <a:xfrm>
            <a:off x="2692352" y="2381506"/>
            <a:ext cx="1122407" cy="521152"/>
          </a:xfrm>
          <a:prstGeom prst="rect">
            <a:avLst/>
          </a:prstGeom>
          <a:solidFill>
            <a:srgbClr val="FFFFFF"/>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2856782" y="2443110"/>
            <a:ext cx="873444" cy="415498"/>
          </a:xfrm>
          <a:prstGeom prst="rect">
            <a:avLst/>
          </a:prstGeom>
          <a:solidFill>
            <a:srgbClr val="FFFFFF"/>
          </a:solidFill>
        </p:spPr>
        <p:txBody>
          <a:bodyPr wrap="none" rtlCol="0">
            <a:spAutoFit/>
          </a:bodyPr>
          <a:lstStyle/>
          <a:p>
            <a:r>
              <a:rPr lang="en-US" sz="2100" b="1" dirty="0" smtClean="0">
                <a:solidFill>
                  <a:srgbClr val="FF0000"/>
                </a:solidFill>
              </a:rPr>
              <a:t>17-76</a:t>
            </a:r>
            <a:endParaRPr lang="en-US" sz="2100" b="1" dirty="0">
              <a:solidFill>
                <a:srgbClr val="FF0000"/>
              </a:solidFill>
            </a:endParaRPr>
          </a:p>
        </p:txBody>
      </p:sp>
      <p:sp>
        <p:nvSpPr>
          <p:cNvPr id="5" name="Up Arrow 4"/>
          <p:cNvSpPr/>
          <p:nvPr/>
        </p:nvSpPr>
        <p:spPr>
          <a:xfrm>
            <a:off x="3034724" y="2012816"/>
            <a:ext cx="533976" cy="368690"/>
          </a:xfrm>
          <a:prstGeom prst="upArrow">
            <a:avLst/>
          </a:prstGeom>
          <a:solidFill>
            <a:schemeClr val="bg1"/>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Up Arrow 58"/>
          <p:cNvSpPr/>
          <p:nvPr/>
        </p:nvSpPr>
        <p:spPr>
          <a:xfrm>
            <a:off x="3123624" y="146306"/>
            <a:ext cx="533976" cy="368690"/>
          </a:xfrm>
          <a:prstGeom prst="upArrow">
            <a:avLst/>
          </a:prstGeom>
          <a:solidFill>
            <a:schemeClr val="bg1"/>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Up Arrow 59"/>
          <p:cNvSpPr/>
          <p:nvPr/>
        </p:nvSpPr>
        <p:spPr>
          <a:xfrm>
            <a:off x="2095683" y="293664"/>
            <a:ext cx="533976" cy="368690"/>
          </a:xfrm>
          <a:prstGeom prst="upArrow">
            <a:avLst/>
          </a:prstGeom>
          <a:solidFill>
            <a:schemeClr val="bg1"/>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Up Arrow 60"/>
          <p:cNvSpPr/>
          <p:nvPr/>
        </p:nvSpPr>
        <p:spPr>
          <a:xfrm rot="13423652">
            <a:off x="1013491" y="2817389"/>
            <a:ext cx="533976" cy="368690"/>
          </a:xfrm>
          <a:prstGeom prst="upArrow">
            <a:avLst/>
          </a:prstGeom>
          <a:solidFill>
            <a:schemeClr val="bg1"/>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Up Arrow 61"/>
          <p:cNvSpPr/>
          <p:nvPr/>
        </p:nvSpPr>
        <p:spPr>
          <a:xfrm rot="11700000">
            <a:off x="2154405" y="3987323"/>
            <a:ext cx="533976" cy="368690"/>
          </a:xfrm>
          <a:prstGeom prst="upArrow">
            <a:avLst/>
          </a:prstGeom>
          <a:solidFill>
            <a:schemeClr val="bg1"/>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5588000" y="739390"/>
            <a:ext cx="2082800" cy="521152"/>
          </a:xfrm>
          <a:prstGeom prst="rect">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extBox 63"/>
          <p:cNvSpPr txBox="1"/>
          <p:nvPr/>
        </p:nvSpPr>
        <p:spPr>
          <a:xfrm>
            <a:off x="6247776" y="800994"/>
            <a:ext cx="873444" cy="415498"/>
          </a:xfrm>
          <a:prstGeom prst="rect">
            <a:avLst/>
          </a:prstGeom>
          <a:solidFill>
            <a:srgbClr val="FFFFFF"/>
          </a:solidFill>
        </p:spPr>
        <p:txBody>
          <a:bodyPr wrap="none" rtlCol="0">
            <a:spAutoFit/>
          </a:bodyPr>
          <a:lstStyle/>
          <a:p>
            <a:r>
              <a:rPr lang="en-US" sz="2100" b="1" dirty="0" smtClean="0">
                <a:solidFill>
                  <a:schemeClr val="tx2">
                    <a:lumMod val="60000"/>
                    <a:lumOff val="40000"/>
                  </a:schemeClr>
                </a:solidFill>
              </a:rPr>
              <a:t>17-76</a:t>
            </a:r>
            <a:endParaRPr lang="en-US" sz="2100" b="1" dirty="0">
              <a:solidFill>
                <a:schemeClr val="tx2">
                  <a:lumMod val="60000"/>
                  <a:lumOff val="40000"/>
                </a:schemeClr>
              </a:solidFill>
            </a:endParaRPr>
          </a:p>
        </p:txBody>
      </p:sp>
      <p:sp>
        <p:nvSpPr>
          <p:cNvPr id="65" name="Up Arrow 64"/>
          <p:cNvSpPr/>
          <p:nvPr/>
        </p:nvSpPr>
        <p:spPr>
          <a:xfrm>
            <a:off x="6413500" y="386620"/>
            <a:ext cx="533976" cy="368690"/>
          </a:xfrm>
          <a:prstGeom prst="upArrow">
            <a:avLst/>
          </a:prstGeom>
          <a:solidFill>
            <a:schemeClr val="bg1"/>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565770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9" name="Rectangle 28"/>
          <p:cNvSpPr/>
          <p:nvPr/>
        </p:nvSpPr>
        <p:spPr>
          <a:xfrm>
            <a:off x="361215" y="858950"/>
            <a:ext cx="4742412" cy="42220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664169" y="838866"/>
            <a:ext cx="8296310" cy="5604074"/>
          </a:xfrm>
          <a:custGeom>
            <a:avLst/>
            <a:gdLst>
              <a:gd name="connsiteX0" fmla="*/ 0 w 7503964"/>
              <a:gd name="connsiteY0" fmla="*/ 5440962 h 5604074"/>
              <a:gd name="connsiteX1" fmla="*/ 1060343 w 7503964"/>
              <a:gd name="connsiteY1" fmla="*/ 2353478 h 5604074"/>
              <a:gd name="connsiteX2" fmla="*/ 1270081 w 7503964"/>
              <a:gd name="connsiteY2" fmla="*/ 1770934 h 5604074"/>
              <a:gd name="connsiteX3" fmla="*/ 1561384 w 7503964"/>
              <a:gd name="connsiteY3" fmla="*/ 1269946 h 5604074"/>
              <a:gd name="connsiteX4" fmla="*/ 1980860 w 7503964"/>
              <a:gd name="connsiteY4" fmla="*/ 792260 h 5604074"/>
              <a:gd name="connsiteX5" fmla="*/ 2505205 w 7503964"/>
              <a:gd name="connsiteY5" fmla="*/ 419432 h 5604074"/>
              <a:gd name="connsiteX6" fmla="*/ 3390766 w 7503964"/>
              <a:gd name="connsiteY6" fmla="*/ 163112 h 5604074"/>
              <a:gd name="connsiteX7" fmla="*/ 4253023 w 7503964"/>
              <a:gd name="connsiteY7" fmla="*/ 23302 h 5604074"/>
              <a:gd name="connsiteX8" fmla="*/ 5057019 w 7503964"/>
              <a:gd name="connsiteY8" fmla="*/ 0 h 5604074"/>
              <a:gd name="connsiteX9" fmla="*/ 7492312 w 7503964"/>
              <a:gd name="connsiteY9" fmla="*/ 23302 h 5604074"/>
              <a:gd name="connsiteX10" fmla="*/ 7503964 w 7503964"/>
              <a:gd name="connsiteY10" fmla="*/ 466035 h 5604074"/>
              <a:gd name="connsiteX11" fmla="*/ 4253023 w 7503964"/>
              <a:gd name="connsiteY11" fmla="*/ 477686 h 5604074"/>
              <a:gd name="connsiteX12" fmla="*/ 3507288 w 7503964"/>
              <a:gd name="connsiteY12" fmla="*/ 594195 h 5604074"/>
              <a:gd name="connsiteX13" fmla="*/ 2761552 w 7503964"/>
              <a:gd name="connsiteY13" fmla="*/ 803911 h 5604074"/>
              <a:gd name="connsiteX14" fmla="*/ 2318772 w 7503964"/>
              <a:gd name="connsiteY14" fmla="*/ 1071881 h 5604074"/>
              <a:gd name="connsiteX15" fmla="*/ 1980860 w 7503964"/>
              <a:gd name="connsiteY15" fmla="*/ 1549567 h 5604074"/>
              <a:gd name="connsiteX16" fmla="*/ 1642949 w 7503964"/>
              <a:gd name="connsiteY16" fmla="*/ 2097159 h 5604074"/>
              <a:gd name="connsiteX17" fmla="*/ 1503123 w 7503964"/>
              <a:gd name="connsiteY17" fmla="*/ 2504939 h 5604074"/>
              <a:gd name="connsiteX18" fmla="*/ 384520 w 7503964"/>
              <a:gd name="connsiteY18" fmla="*/ 5604074 h 5604074"/>
              <a:gd name="connsiteX19" fmla="*/ 0 w 7503964"/>
              <a:gd name="connsiteY19" fmla="*/ 5440962 h 5604074"/>
              <a:gd name="connsiteX0" fmla="*/ 0 w 7503964"/>
              <a:gd name="connsiteY0" fmla="*/ 5440962 h 5604074"/>
              <a:gd name="connsiteX1" fmla="*/ 1060343 w 7503964"/>
              <a:gd name="connsiteY1" fmla="*/ 2353478 h 5604074"/>
              <a:gd name="connsiteX2" fmla="*/ 1270081 w 7503964"/>
              <a:gd name="connsiteY2" fmla="*/ 1770934 h 5604074"/>
              <a:gd name="connsiteX3" fmla="*/ 1561384 w 7503964"/>
              <a:gd name="connsiteY3" fmla="*/ 1269946 h 5604074"/>
              <a:gd name="connsiteX4" fmla="*/ 1980860 w 7503964"/>
              <a:gd name="connsiteY4" fmla="*/ 792260 h 5604074"/>
              <a:gd name="connsiteX5" fmla="*/ 2505205 w 7503964"/>
              <a:gd name="connsiteY5" fmla="*/ 419432 h 5604074"/>
              <a:gd name="connsiteX6" fmla="*/ 3390766 w 7503964"/>
              <a:gd name="connsiteY6" fmla="*/ 163112 h 5604074"/>
              <a:gd name="connsiteX7" fmla="*/ 4253023 w 7503964"/>
              <a:gd name="connsiteY7" fmla="*/ 23302 h 5604074"/>
              <a:gd name="connsiteX8" fmla="*/ 5057019 w 7503964"/>
              <a:gd name="connsiteY8" fmla="*/ 0 h 5604074"/>
              <a:gd name="connsiteX9" fmla="*/ 7492312 w 7503964"/>
              <a:gd name="connsiteY9" fmla="*/ 23302 h 5604074"/>
              <a:gd name="connsiteX10" fmla="*/ 7503964 w 7503964"/>
              <a:gd name="connsiteY10" fmla="*/ 466035 h 5604074"/>
              <a:gd name="connsiteX11" fmla="*/ 4253023 w 7503964"/>
              <a:gd name="connsiteY11" fmla="*/ 477686 h 5604074"/>
              <a:gd name="connsiteX12" fmla="*/ 3507288 w 7503964"/>
              <a:gd name="connsiteY12" fmla="*/ 594195 h 5604074"/>
              <a:gd name="connsiteX13" fmla="*/ 2761552 w 7503964"/>
              <a:gd name="connsiteY13" fmla="*/ 803911 h 5604074"/>
              <a:gd name="connsiteX14" fmla="*/ 2318772 w 7503964"/>
              <a:gd name="connsiteY14" fmla="*/ 1071881 h 5604074"/>
              <a:gd name="connsiteX15" fmla="*/ 1980860 w 7503964"/>
              <a:gd name="connsiteY15" fmla="*/ 1549567 h 5604074"/>
              <a:gd name="connsiteX16" fmla="*/ 1642949 w 7503964"/>
              <a:gd name="connsiteY16" fmla="*/ 2097159 h 5604074"/>
              <a:gd name="connsiteX17" fmla="*/ 1503123 w 7503964"/>
              <a:gd name="connsiteY17" fmla="*/ 2504939 h 5604074"/>
              <a:gd name="connsiteX18" fmla="*/ 384520 w 7503964"/>
              <a:gd name="connsiteY18" fmla="*/ 5604074 h 5604074"/>
              <a:gd name="connsiteX19" fmla="*/ 0 w 7503964"/>
              <a:gd name="connsiteY19" fmla="*/ 5440962 h 5604074"/>
              <a:gd name="connsiteX0" fmla="*/ 0 w 7503964"/>
              <a:gd name="connsiteY0" fmla="*/ 5440962 h 5604074"/>
              <a:gd name="connsiteX1" fmla="*/ 1060343 w 7503964"/>
              <a:gd name="connsiteY1" fmla="*/ 2353478 h 5604074"/>
              <a:gd name="connsiteX2" fmla="*/ 1270081 w 7503964"/>
              <a:gd name="connsiteY2" fmla="*/ 1770934 h 5604074"/>
              <a:gd name="connsiteX3" fmla="*/ 1561384 w 7503964"/>
              <a:gd name="connsiteY3" fmla="*/ 1269946 h 5604074"/>
              <a:gd name="connsiteX4" fmla="*/ 1980860 w 7503964"/>
              <a:gd name="connsiteY4" fmla="*/ 792260 h 5604074"/>
              <a:gd name="connsiteX5" fmla="*/ 2505205 w 7503964"/>
              <a:gd name="connsiteY5" fmla="*/ 419432 h 5604074"/>
              <a:gd name="connsiteX6" fmla="*/ 3390766 w 7503964"/>
              <a:gd name="connsiteY6" fmla="*/ 163112 h 5604074"/>
              <a:gd name="connsiteX7" fmla="*/ 4253023 w 7503964"/>
              <a:gd name="connsiteY7" fmla="*/ 23302 h 5604074"/>
              <a:gd name="connsiteX8" fmla="*/ 5057019 w 7503964"/>
              <a:gd name="connsiteY8" fmla="*/ 0 h 5604074"/>
              <a:gd name="connsiteX9" fmla="*/ 7492312 w 7503964"/>
              <a:gd name="connsiteY9" fmla="*/ 23302 h 5604074"/>
              <a:gd name="connsiteX10" fmla="*/ 7503964 w 7503964"/>
              <a:gd name="connsiteY10" fmla="*/ 466035 h 5604074"/>
              <a:gd name="connsiteX11" fmla="*/ 4253023 w 7503964"/>
              <a:gd name="connsiteY11" fmla="*/ 477686 h 5604074"/>
              <a:gd name="connsiteX12" fmla="*/ 3507288 w 7503964"/>
              <a:gd name="connsiteY12" fmla="*/ 594195 h 5604074"/>
              <a:gd name="connsiteX13" fmla="*/ 2761552 w 7503964"/>
              <a:gd name="connsiteY13" fmla="*/ 803911 h 5604074"/>
              <a:gd name="connsiteX14" fmla="*/ 2318772 w 7503964"/>
              <a:gd name="connsiteY14" fmla="*/ 1071881 h 5604074"/>
              <a:gd name="connsiteX15" fmla="*/ 1980860 w 7503964"/>
              <a:gd name="connsiteY15" fmla="*/ 1549567 h 5604074"/>
              <a:gd name="connsiteX16" fmla="*/ 1642949 w 7503964"/>
              <a:gd name="connsiteY16" fmla="*/ 2097159 h 5604074"/>
              <a:gd name="connsiteX17" fmla="*/ 1503123 w 7503964"/>
              <a:gd name="connsiteY17" fmla="*/ 2504939 h 5604074"/>
              <a:gd name="connsiteX18" fmla="*/ 384520 w 7503964"/>
              <a:gd name="connsiteY18" fmla="*/ 5604074 h 5604074"/>
              <a:gd name="connsiteX19" fmla="*/ 0 w 7503964"/>
              <a:gd name="connsiteY19" fmla="*/ 5440962 h 5604074"/>
              <a:gd name="connsiteX0" fmla="*/ 0 w 7503964"/>
              <a:gd name="connsiteY0" fmla="*/ 5440962 h 5604074"/>
              <a:gd name="connsiteX1" fmla="*/ 1060343 w 7503964"/>
              <a:gd name="connsiteY1" fmla="*/ 2353478 h 5604074"/>
              <a:gd name="connsiteX2" fmla="*/ 1270081 w 7503964"/>
              <a:gd name="connsiteY2" fmla="*/ 1770934 h 5604074"/>
              <a:gd name="connsiteX3" fmla="*/ 1561384 w 7503964"/>
              <a:gd name="connsiteY3" fmla="*/ 1269946 h 5604074"/>
              <a:gd name="connsiteX4" fmla="*/ 1980860 w 7503964"/>
              <a:gd name="connsiteY4" fmla="*/ 792260 h 5604074"/>
              <a:gd name="connsiteX5" fmla="*/ 2505205 w 7503964"/>
              <a:gd name="connsiteY5" fmla="*/ 419432 h 5604074"/>
              <a:gd name="connsiteX6" fmla="*/ 3390766 w 7503964"/>
              <a:gd name="connsiteY6" fmla="*/ 163112 h 5604074"/>
              <a:gd name="connsiteX7" fmla="*/ 4253023 w 7503964"/>
              <a:gd name="connsiteY7" fmla="*/ 23302 h 5604074"/>
              <a:gd name="connsiteX8" fmla="*/ 5057019 w 7503964"/>
              <a:gd name="connsiteY8" fmla="*/ 0 h 5604074"/>
              <a:gd name="connsiteX9" fmla="*/ 7492312 w 7503964"/>
              <a:gd name="connsiteY9" fmla="*/ 23302 h 5604074"/>
              <a:gd name="connsiteX10" fmla="*/ 7503964 w 7503964"/>
              <a:gd name="connsiteY10" fmla="*/ 466035 h 5604074"/>
              <a:gd name="connsiteX11" fmla="*/ 4253023 w 7503964"/>
              <a:gd name="connsiteY11" fmla="*/ 477686 h 5604074"/>
              <a:gd name="connsiteX12" fmla="*/ 3507288 w 7503964"/>
              <a:gd name="connsiteY12" fmla="*/ 594195 h 5604074"/>
              <a:gd name="connsiteX13" fmla="*/ 2761552 w 7503964"/>
              <a:gd name="connsiteY13" fmla="*/ 803911 h 5604074"/>
              <a:gd name="connsiteX14" fmla="*/ 2318772 w 7503964"/>
              <a:gd name="connsiteY14" fmla="*/ 1071881 h 5604074"/>
              <a:gd name="connsiteX15" fmla="*/ 1980860 w 7503964"/>
              <a:gd name="connsiteY15" fmla="*/ 1549567 h 5604074"/>
              <a:gd name="connsiteX16" fmla="*/ 1642949 w 7503964"/>
              <a:gd name="connsiteY16" fmla="*/ 2097159 h 5604074"/>
              <a:gd name="connsiteX17" fmla="*/ 1503123 w 7503964"/>
              <a:gd name="connsiteY17" fmla="*/ 2504939 h 5604074"/>
              <a:gd name="connsiteX18" fmla="*/ 384520 w 7503964"/>
              <a:gd name="connsiteY18" fmla="*/ 5604074 h 5604074"/>
              <a:gd name="connsiteX19" fmla="*/ 0 w 7503964"/>
              <a:gd name="connsiteY19" fmla="*/ 5440962 h 5604074"/>
              <a:gd name="connsiteX0" fmla="*/ 0 w 7503964"/>
              <a:gd name="connsiteY0" fmla="*/ 5440962 h 5604074"/>
              <a:gd name="connsiteX1" fmla="*/ 1060343 w 7503964"/>
              <a:gd name="connsiteY1" fmla="*/ 2353478 h 5604074"/>
              <a:gd name="connsiteX2" fmla="*/ 1270081 w 7503964"/>
              <a:gd name="connsiteY2" fmla="*/ 1770934 h 5604074"/>
              <a:gd name="connsiteX3" fmla="*/ 1561384 w 7503964"/>
              <a:gd name="connsiteY3" fmla="*/ 1269946 h 5604074"/>
              <a:gd name="connsiteX4" fmla="*/ 1980860 w 7503964"/>
              <a:gd name="connsiteY4" fmla="*/ 792260 h 5604074"/>
              <a:gd name="connsiteX5" fmla="*/ 2505205 w 7503964"/>
              <a:gd name="connsiteY5" fmla="*/ 419432 h 5604074"/>
              <a:gd name="connsiteX6" fmla="*/ 3390766 w 7503964"/>
              <a:gd name="connsiteY6" fmla="*/ 163112 h 5604074"/>
              <a:gd name="connsiteX7" fmla="*/ 4253023 w 7503964"/>
              <a:gd name="connsiteY7" fmla="*/ 23302 h 5604074"/>
              <a:gd name="connsiteX8" fmla="*/ 5057019 w 7503964"/>
              <a:gd name="connsiteY8" fmla="*/ 0 h 5604074"/>
              <a:gd name="connsiteX9" fmla="*/ 7492312 w 7503964"/>
              <a:gd name="connsiteY9" fmla="*/ 23302 h 5604074"/>
              <a:gd name="connsiteX10" fmla="*/ 7503964 w 7503964"/>
              <a:gd name="connsiteY10" fmla="*/ 466035 h 5604074"/>
              <a:gd name="connsiteX11" fmla="*/ 4253023 w 7503964"/>
              <a:gd name="connsiteY11" fmla="*/ 477686 h 5604074"/>
              <a:gd name="connsiteX12" fmla="*/ 3507288 w 7503964"/>
              <a:gd name="connsiteY12" fmla="*/ 594195 h 5604074"/>
              <a:gd name="connsiteX13" fmla="*/ 2761552 w 7503964"/>
              <a:gd name="connsiteY13" fmla="*/ 803911 h 5604074"/>
              <a:gd name="connsiteX14" fmla="*/ 2318772 w 7503964"/>
              <a:gd name="connsiteY14" fmla="*/ 1071881 h 5604074"/>
              <a:gd name="connsiteX15" fmla="*/ 1980860 w 7503964"/>
              <a:gd name="connsiteY15" fmla="*/ 1549567 h 5604074"/>
              <a:gd name="connsiteX16" fmla="*/ 1642949 w 7503964"/>
              <a:gd name="connsiteY16" fmla="*/ 2097159 h 5604074"/>
              <a:gd name="connsiteX17" fmla="*/ 1503123 w 7503964"/>
              <a:gd name="connsiteY17" fmla="*/ 2504939 h 5604074"/>
              <a:gd name="connsiteX18" fmla="*/ 384520 w 7503964"/>
              <a:gd name="connsiteY18" fmla="*/ 5604074 h 5604074"/>
              <a:gd name="connsiteX19" fmla="*/ 0 w 7503964"/>
              <a:gd name="connsiteY19" fmla="*/ 5440962 h 5604074"/>
              <a:gd name="connsiteX0" fmla="*/ 0 w 7503964"/>
              <a:gd name="connsiteY0" fmla="*/ 5440962 h 5604074"/>
              <a:gd name="connsiteX1" fmla="*/ 1060343 w 7503964"/>
              <a:gd name="connsiteY1" fmla="*/ 2353478 h 5604074"/>
              <a:gd name="connsiteX2" fmla="*/ 1270081 w 7503964"/>
              <a:gd name="connsiteY2" fmla="*/ 1770934 h 5604074"/>
              <a:gd name="connsiteX3" fmla="*/ 1561384 w 7503964"/>
              <a:gd name="connsiteY3" fmla="*/ 1269946 h 5604074"/>
              <a:gd name="connsiteX4" fmla="*/ 1980860 w 7503964"/>
              <a:gd name="connsiteY4" fmla="*/ 792260 h 5604074"/>
              <a:gd name="connsiteX5" fmla="*/ 2505205 w 7503964"/>
              <a:gd name="connsiteY5" fmla="*/ 419432 h 5604074"/>
              <a:gd name="connsiteX6" fmla="*/ 3390766 w 7503964"/>
              <a:gd name="connsiteY6" fmla="*/ 163112 h 5604074"/>
              <a:gd name="connsiteX7" fmla="*/ 4253023 w 7503964"/>
              <a:gd name="connsiteY7" fmla="*/ 23302 h 5604074"/>
              <a:gd name="connsiteX8" fmla="*/ 5057019 w 7503964"/>
              <a:gd name="connsiteY8" fmla="*/ 0 h 5604074"/>
              <a:gd name="connsiteX9" fmla="*/ 7492312 w 7503964"/>
              <a:gd name="connsiteY9" fmla="*/ 23302 h 5604074"/>
              <a:gd name="connsiteX10" fmla="*/ 7503964 w 7503964"/>
              <a:gd name="connsiteY10" fmla="*/ 466035 h 5604074"/>
              <a:gd name="connsiteX11" fmla="*/ 4253023 w 7503964"/>
              <a:gd name="connsiteY11" fmla="*/ 477686 h 5604074"/>
              <a:gd name="connsiteX12" fmla="*/ 3507288 w 7503964"/>
              <a:gd name="connsiteY12" fmla="*/ 594195 h 5604074"/>
              <a:gd name="connsiteX13" fmla="*/ 2761552 w 7503964"/>
              <a:gd name="connsiteY13" fmla="*/ 803911 h 5604074"/>
              <a:gd name="connsiteX14" fmla="*/ 2318772 w 7503964"/>
              <a:gd name="connsiteY14" fmla="*/ 1071881 h 5604074"/>
              <a:gd name="connsiteX15" fmla="*/ 1980860 w 7503964"/>
              <a:gd name="connsiteY15" fmla="*/ 1549567 h 5604074"/>
              <a:gd name="connsiteX16" fmla="*/ 1642949 w 7503964"/>
              <a:gd name="connsiteY16" fmla="*/ 2097159 h 5604074"/>
              <a:gd name="connsiteX17" fmla="*/ 1503123 w 7503964"/>
              <a:gd name="connsiteY17" fmla="*/ 2504939 h 5604074"/>
              <a:gd name="connsiteX18" fmla="*/ 384520 w 7503964"/>
              <a:gd name="connsiteY18" fmla="*/ 5604074 h 5604074"/>
              <a:gd name="connsiteX19" fmla="*/ 0 w 7503964"/>
              <a:gd name="connsiteY19" fmla="*/ 5440962 h 5604074"/>
              <a:gd name="connsiteX0" fmla="*/ 0 w 7503964"/>
              <a:gd name="connsiteY0" fmla="*/ 5440962 h 5604074"/>
              <a:gd name="connsiteX1" fmla="*/ 1060343 w 7503964"/>
              <a:gd name="connsiteY1" fmla="*/ 2353478 h 5604074"/>
              <a:gd name="connsiteX2" fmla="*/ 1270081 w 7503964"/>
              <a:gd name="connsiteY2" fmla="*/ 1770934 h 5604074"/>
              <a:gd name="connsiteX3" fmla="*/ 1561384 w 7503964"/>
              <a:gd name="connsiteY3" fmla="*/ 1269946 h 5604074"/>
              <a:gd name="connsiteX4" fmla="*/ 1980860 w 7503964"/>
              <a:gd name="connsiteY4" fmla="*/ 792260 h 5604074"/>
              <a:gd name="connsiteX5" fmla="*/ 2505205 w 7503964"/>
              <a:gd name="connsiteY5" fmla="*/ 419432 h 5604074"/>
              <a:gd name="connsiteX6" fmla="*/ 3390766 w 7503964"/>
              <a:gd name="connsiteY6" fmla="*/ 163112 h 5604074"/>
              <a:gd name="connsiteX7" fmla="*/ 4253023 w 7503964"/>
              <a:gd name="connsiteY7" fmla="*/ 23302 h 5604074"/>
              <a:gd name="connsiteX8" fmla="*/ 5057019 w 7503964"/>
              <a:gd name="connsiteY8" fmla="*/ 0 h 5604074"/>
              <a:gd name="connsiteX9" fmla="*/ 7492312 w 7503964"/>
              <a:gd name="connsiteY9" fmla="*/ 23302 h 5604074"/>
              <a:gd name="connsiteX10" fmla="*/ 7503964 w 7503964"/>
              <a:gd name="connsiteY10" fmla="*/ 466035 h 5604074"/>
              <a:gd name="connsiteX11" fmla="*/ 4253023 w 7503964"/>
              <a:gd name="connsiteY11" fmla="*/ 477686 h 5604074"/>
              <a:gd name="connsiteX12" fmla="*/ 3507288 w 7503964"/>
              <a:gd name="connsiteY12" fmla="*/ 594195 h 5604074"/>
              <a:gd name="connsiteX13" fmla="*/ 2761552 w 7503964"/>
              <a:gd name="connsiteY13" fmla="*/ 803911 h 5604074"/>
              <a:gd name="connsiteX14" fmla="*/ 2318772 w 7503964"/>
              <a:gd name="connsiteY14" fmla="*/ 1071881 h 5604074"/>
              <a:gd name="connsiteX15" fmla="*/ 1980860 w 7503964"/>
              <a:gd name="connsiteY15" fmla="*/ 1549567 h 5604074"/>
              <a:gd name="connsiteX16" fmla="*/ 1642949 w 7503964"/>
              <a:gd name="connsiteY16" fmla="*/ 2097159 h 5604074"/>
              <a:gd name="connsiteX17" fmla="*/ 1503123 w 7503964"/>
              <a:gd name="connsiteY17" fmla="*/ 2504939 h 5604074"/>
              <a:gd name="connsiteX18" fmla="*/ 384520 w 7503964"/>
              <a:gd name="connsiteY18" fmla="*/ 5604074 h 5604074"/>
              <a:gd name="connsiteX19" fmla="*/ 0 w 7503964"/>
              <a:gd name="connsiteY19" fmla="*/ 5440962 h 5604074"/>
              <a:gd name="connsiteX0" fmla="*/ 0 w 7503964"/>
              <a:gd name="connsiteY0" fmla="*/ 5440962 h 5604074"/>
              <a:gd name="connsiteX1" fmla="*/ 1060343 w 7503964"/>
              <a:gd name="connsiteY1" fmla="*/ 2353478 h 5604074"/>
              <a:gd name="connsiteX2" fmla="*/ 1270081 w 7503964"/>
              <a:gd name="connsiteY2" fmla="*/ 1770934 h 5604074"/>
              <a:gd name="connsiteX3" fmla="*/ 1561384 w 7503964"/>
              <a:gd name="connsiteY3" fmla="*/ 1269946 h 5604074"/>
              <a:gd name="connsiteX4" fmla="*/ 1980860 w 7503964"/>
              <a:gd name="connsiteY4" fmla="*/ 792260 h 5604074"/>
              <a:gd name="connsiteX5" fmla="*/ 2505205 w 7503964"/>
              <a:gd name="connsiteY5" fmla="*/ 419432 h 5604074"/>
              <a:gd name="connsiteX6" fmla="*/ 3390766 w 7503964"/>
              <a:gd name="connsiteY6" fmla="*/ 163112 h 5604074"/>
              <a:gd name="connsiteX7" fmla="*/ 4253023 w 7503964"/>
              <a:gd name="connsiteY7" fmla="*/ 23302 h 5604074"/>
              <a:gd name="connsiteX8" fmla="*/ 5057019 w 7503964"/>
              <a:gd name="connsiteY8" fmla="*/ 0 h 5604074"/>
              <a:gd name="connsiteX9" fmla="*/ 7492312 w 7503964"/>
              <a:gd name="connsiteY9" fmla="*/ 23302 h 5604074"/>
              <a:gd name="connsiteX10" fmla="*/ 7503964 w 7503964"/>
              <a:gd name="connsiteY10" fmla="*/ 466035 h 5604074"/>
              <a:gd name="connsiteX11" fmla="*/ 4253023 w 7503964"/>
              <a:gd name="connsiteY11" fmla="*/ 477686 h 5604074"/>
              <a:gd name="connsiteX12" fmla="*/ 3507288 w 7503964"/>
              <a:gd name="connsiteY12" fmla="*/ 594195 h 5604074"/>
              <a:gd name="connsiteX13" fmla="*/ 2761552 w 7503964"/>
              <a:gd name="connsiteY13" fmla="*/ 803911 h 5604074"/>
              <a:gd name="connsiteX14" fmla="*/ 2318772 w 7503964"/>
              <a:gd name="connsiteY14" fmla="*/ 1071881 h 5604074"/>
              <a:gd name="connsiteX15" fmla="*/ 1980860 w 7503964"/>
              <a:gd name="connsiteY15" fmla="*/ 1549567 h 5604074"/>
              <a:gd name="connsiteX16" fmla="*/ 1642949 w 7503964"/>
              <a:gd name="connsiteY16" fmla="*/ 2097159 h 5604074"/>
              <a:gd name="connsiteX17" fmla="*/ 1503123 w 7503964"/>
              <a:gd name="connsiteY17" fmla="*/ 2504939 h 5604074"/>
              <a:gd name="connsiteX18" fmla="*/ 384520 w 7503964"/>
              <a:gd name="connsiteY18" fmla="*/ 5604074 h 5604074"/>
              <a:gd name="connsiteX19" fmla="*/ 0 w 7503964"/>
              <a:gd name="connsiteY19" fmla="*/ 5440962 h 5604074"/>
              <a:gd name="connsiteX0" fmla="*/ 0 w 7503964"/>
              <a:gd name="connsiteY0" fmla="*/ 5440962 h 5604074"/>
              <a:gd name="connsiteX1" fmla="*/ 1060343 w 7503964"/>
              <a:gd name="connsiteY1" fmla="*/ 2353478 h 5604074"/>
              <a:gd name="connsiteX2" fmla="*/ 1270081 w 7503964"/>
              <a:gd name="connsiteY2" fmla="*/ 1770934 h 5604074"/>
              <a:gd name="connsiteX3" fmla="*/ 1561384 w 7503964"/>
              <a:gd name="connsiteY3" fmla="*/ 1269946 h 5604074"/>
              <a:gd name="connsiteX4" fmla="*/ 1980860 w 7503964"/>
              <a:gd name="connsiteY4" fmla="*/ 792260 h 5604074"/>
              <a:gd name="connsiteX5" fmla="*/ 2505205 w 7503964"/>
              <a:gd name="connsiteY5" fmla="*/ 419432 h 5604074"/>
              <a:gd name="connsiteX6" fmla="*/ 3390766 w 7503964"/>
              <a:gd name="connsiteY6" fmla="*/ 163112 h 5604074"/>
              <a:gd name="connsiteX7" fmla="*/ 4253023 w 7503964"/>
              <a:gd name="connsiteY7" fmla="*/ 23302 h 5604074"/>
              <a:gd name="connsiteX8" fmla="*/ 5057019 w 7503964"/>
              <a:gd name="connsiteY8" fmla="*/ 0 h 5604074"/>
              <a:gd name="connsiteX9" fmla="*/ 7492312 w 7503964"/>
              <a:gd name="connsiteY9" fmla="*/ 23302 h 5604074"/>
              <a:gd name="connsiteX10" fmla="*/ 7503964 w 7503964"/>
              <a:gd name="connsiteY10" fmla="*/ 466035 h 5604074"/>
              <a:gd name="connsiteX11" fmla="*/ 4253023 w 7503964"/>
              <a:gd name="connsiteY11" fmla="*/ 477686 h 5604074"/>
              <a:gd name="connsiteX12" fmla="*/ 3507288 w 7503964"/>
              <a:gd name="connsiteY12" fmla="*/ 594195 h 5604074"/>
              <a:gd name="connsiteX13" fmla="*/ 2761552 w 7503964"/>
              <a:gd name="connsiteY13" fmla="*/ 803911 h 5604074"/>
              <a:gd name="connsiteX14" fmla="*/ 2318772 w 7503964"/>
              <a:gd name="connsiteY14" fmla="*/ 1071881 h 5604074"/>
              <a:gd name="connsiteX15" fmla="*/ 1980860 w 7503964"/>
              <a:gd name="connsiteY15" fmla="*/ 1549567 h 5604074"/>
              <a:gd name="connsiteX16" fmla="*/ 1642949 w 7503964"/>
              <a:gd name="connsiteY16" fmla="*/ 2097159 h 5604074"/>
              <a:gd name="connsiteX17" fmla="*/ 1503123 w 7503964"/>
              <a:gd name="connsiteY17" fmla="*/ 2504939 h 5604074"/>
              <a:gd name="connsiteX18" fmla="*/ 384520 w 7503964"/>
              <a:gd name="connsiteY18" fmla="*/ 5604074 h 5604074"/>
              <a:gd name="connsiteX19" fmla="*/ 0 w 7503964"/>
              <a:gd name="connsiteY19" fmla="*/ 5440962 h 5604074"/>
              <a:gd name="connsiteX0" fmla="*/ 0 w 7503964"/>
              <a:gd name="connsiteY0" fmla="*/ 5440962 h 5604074"/>
              <a:gd name="connsiteX1" fmla="*/ 1060343 w 7503964"/>
              <a:gd name="connsiteY1" fmla="*/ 2353478 h 5604074"/>
              <a:gd name="connsiteX2" fmla="*/ 1270081 w 7503964"/>
              <a:gd name="connsiteY2" fmla="*/ 1770934 h 5604074"/>
              <a:gd name="connsiteX3" fmla="*/ 1561384 w 7503964"/>
              <a:gd name="connsiteY3" fmla="*/ 1269946 h 5604074"/>
              <a:gd name="connsiteX4" fmla="*/ 1980860 w 7503964"/>
              <a:gd name="connsiteY4" fmla="*/ 792260 h 5604074"/>
              <a:gd name="connsiteX5" fmla="*/ 2505205 w 7503964"/>
              <a:gd name="connsiteY5" fmla="*/ 419432 h 5604074"/>
              <a:gd name="connsiteX6" fmla="*/ 3390766 w 7503964"/>
              <a:gd name="connsiteY6" fmla="*/ 163112 h 5604074"/>
              <a:gd name="connsiteX7" fmla="*/ 4253023 w 7503964"/>
              <a:gd name="connsiteY7" fmla="*/ 23302 h 5604074"/>
              <a:gd name="connsiteX8" fmla="*/ 5057019 w 7503964"/>
              <a:gd name="connsiteY8" fmla="*/ 0 h 5604074"/>
              <a:gd name="connsiteX9" fmla="*/ 7492312 w 7503964"/>
              <a:gd name="connsiteY9" fmla="*/ 23302 h 5604074"/>
              <a:gd name="connsiteX10" fmla="*/ 7503964 w 7503964"/>
              <a:gd name="connsiteY10" fmla="*/ 466035 h 5604074"/>
              <a:gd name="connsiteX11" fmla="*/ 4253023 w 7503964"/>
              <a:gd name="connsiteY11" fmla="*/ 477686 h 5604074"/>
              <a:gd name="connsiteX12" fmla="*/ 3507288 w 7503964"/>
              <a:gd name="connsiteY12" fmla="*/ 594195 h 5604074"/>
              <a:gd name="connsiteX13" fmla="*/ 2761552 w 7503964"/>
              <a:gd name="connsiteY13" fmla="*/ 803911 h 5604074"/>
              <a:gd name="connsiteX14" fmla="*/ 2318772 w 7503964"/>
              <a:gd name="connsiteY14" fmla="*/ 1071881 h 5604074"/>
              <a:gd name="connsiteX15" fmla="*/ 1980860 w 7503964"/>
              <a:gd name="connsiteY15" fmla="*/ 1549567 h 5604074"/>
              <a:gd name="connsiteX16" fmla="*/ 1642949 w 7503964"/>
              <a:gd name="connsiteY16" fmla="*/ 2097159 h 5604074"/>
              <a:gd name="connsiteX17" fmla="*/ 1503123 w 7503964"/>
              <a:gd name="connsiteY17" fmla="*/ 2504939 h 5604074"/>
              <a:gd name="connsiteX18" fmla="*/ 384520 w 7503964"/>
              <a:gd name="connsiteY18" fmla="*/ 5604074 h 5604074"/>
              <a:gd name="connsiteX19" fmla="*/ 0 w 7503964"/>
              <a:gd name="connsiteY19" fmla="*/ 5440962 h 5604074"/>
              <a:gd name="connsiteX0" fmla="*/ 0 w 7503964"/>
              <a:gd name="connsiteY0" fmla="*/ 5440962 h 5604074"/>
              <a:gd name="connsiteX1" fmla="*/ 1060343 w 7503964"/>
              <a:gd name="connsiteY1" fmla="*/ 2353478 h 5604074"/>
              <a:gd name="connsiteX2" fmla="*/ 1270081 w 7503964"/>
              <a:gd name="connsiteY2" fmla="*/ 1770934 h 5604074"/>
              <a:gd name="connsiteX3" fmla="*/ 1561384 w 7503964"/>
              <a:gd name="connsiteY3" fmla="*/ 1269946 h 5604074"/>
              <a:gd name="connsiteX4" fmla="*/ 1980860 w 7503964"/>
              <a:gd name="connsiteY4" fmla="*/ 792260 h 5604074"/>
              <a:gd name="connsiteX5" fmla="*/ 2505205 w 7503964"/>
              <a:gd name="connsiteY5" fmla="*/ 419432 h 5604074"/>
              <a:gd name="connsiteX6" fmla="*/ 3390766 w 7503964"/>
              <a:gd name="connsiteY6" fmla="*/ 163112 h 5604074"/>
              <a:gd name="connsiteX7" fmla="*/ 4253023 w 7503964"/>
              <a:gd name="connsiteY7" fmla="*/ 23302 h 5604074"/>
              <a:gd name="connsiteX8" fmla="*/ 5057019 w 7503964"/>
              <a:gd name="connsiteY8" fmla="*/ 0 h 5604074"/>
              <a:gd name="connsiteX9" fmla="*/ 7492312 w 7503964"/>
              <a:gd name="connsiteY9" fmla="*/ 23302 h 5604074"/>
              <a:gd name="connsiteX10" fmla="*/ 7503964 w 7503964"/>
              <a:gd name="connsiteY10" fmla="*/ 466035 h 5604074"/>
              <a:gd name="connsiteX11" fmla="*/ 4253023 w 7503964"/>
              <a:gd name="connsiteY11" fmla="*/ 477686 h 5604074"/>
              <a:gd name="connsiteX12" fmla="*/ 3507288 w 7503964"/>
              <a:gd name="connsiteY12" fmla="*/ 594195 h 5604074"/>
              <a:gd name="connsiteX13" fmla="*/ 2761552 w 7503964"/>
              <a:gd name="connsiteY13" fmla="*/ 803911 h 5604074"/>
              <a:gd name="connsiteX14" fmla="*/ 2318772 w 7503964"/>
              <a:gd name="connsiteY14" fmla="*/ 1071881 h 5604074"/>
              <a:gd name="connsiteX15" fmla="*/ 1980860 w 7503964"/>
              <a:gd name="connsiteY15" fmla="*/ 1549567 h 5604074"/>
              <a:gd name="connsiteX16" fmla="*/ 1642949 w 7503964"/>
              <a:gd name="connsiteY16" fmla="*/ 2097159 h 5604074"/>
              <a:gd name="connsiteX17" fmla="*/ 1503123 w 7503964"/>
              <a:gd name="connsiteY17" fmla="*/ 2504939 h 5604074"/>
              <a:gd name="connsiteX18" fmla="*/ 384520 w 7503964"/>
              <a:gd name="connsiteY18" fmla="*/ 5604074 h 5604074"/>
              <a:gd name="connsiteX19" fmla="*/ 0 w 7503964"/>
              <a:gd name="connsiteY19" fmla="*/ 5440962 h 5604074"/>
              <a:gd name="connsiteX0" fmla="*/ 0 w 7503964"/>
              <a:gd name="connsiteY0" fmla="*/ 5440962 h 5604074"/>
              <a:gd name="connsiteX1" fmla="*/ 1060343 w 7503964"/>
              <a:gd name="connsiteY1" fmla="*/ 2353478 h 5604074"/>
              <a:gd name="connsiteX2" fmla="*/ 1270081 w 7503964"/>
              <a:gd name="connsiteY2" fmla="*/ 1770934 h 5604074"/>
              <a:gd name="connsiteX3" fmla="*/ 1561384 w 7503964"/>
              <a:gd name="connsiteY3" fmla="*/ 1269946 h 5604074"/>
              <a:gd name="connsiteX4" fmla="*/ 1980860 w 7503964"/>
              <a:gd name="connsiteY4" fmla="*/ 792260 h 5604074"/>
              <a:gd name="connsiteX5" fmla="*/ 2505205 w 7503964"/>
              <a:gd name="connsiteY5" fmla="*/ 419432 h 5604074"/>
              <a:gd name="connsiteX6" fmla="*/ 3390766 w 7503964"/>
              <a:gd name="connsiteY6" fmla="*/ 163112 h 5604074"/>
              <a:gd name="connsiteX7" fmla="*/ 4253023 w 7503964"/>
              <a:gd name="connsiteY7" fmla="*/ 23302 h 5604074"/>
              <a:gd name="connsiteX8" fmla="*/ 5057019 w 7503964"/>
              <a:gd name="connsiteY8" fmla="*/ 0 h 5604074"/>
              <a:gd name="connsiteX9" fmla="*/ 7492312 w 7503964"/>
              <a:gd name="connsiteY9" fmla="*/ 23302 h 5604074"/>
              <a:gd name="connsiteX10" fmla="*/ 7503964 w 7503964"/>
              <a:gd name="connsiteY10" fmla="*/ 466035 h 5604074"/>
              <a:gd name="connsiteX11" fmla="*/ 4253023 w 7503964"/>
              <a:gd name="connsiteY11" fmla="*/ 477686 h 5604074"/>
              <a:gd name="connsiteX12" fmla="*/ 3507288 w 7503964"/>
              <a:gd name="connsiteY12" fmla="*/ 594195 h 5604074"/>
              <a:gd name="connsiteX13" fmla="*/ 2761552 w 7503964"/>
              <a:gd name="connsiteY13" fmla="*/ 803911 h 5604074"/>
              <a:gd name="connsiteX14" fmla="*/ 2318772 w 7503964"/>
              <a:gd name="connsiteY14" fmla="*/ 1071881 h 5604074"/>
              <a:gd name="connsiteX15" fmla="*/ 1980860 w 7503964"/>
              <a:gd name="connsiteY15" fmla="*/ 1549567 h 5604074"/>
              <a:gd name="connsiteX16" fmla="*/ 1642949 w 7503964"/>
              <a:gd name="connsiteY16" fmla="*/ 2097159 h 5604074"/>
              <a:gd name="connsiteX17" fmla="*/ 1503123 w 7503964"/>
              <a:gd name="connsiteY17" fmla="*/ 2504939 h 5604074"/>
              <a:gd name="connsiteX18" fmla="*/ 384520 w 7503964"/>
              <a:gd name="connsiteY18" fmla="*/ 5604074 h 5604074"/>
              <a:gd name="connsiteX19" fmla="*/ 0 w 7503964"/>
              <a:gd name="connsiteY19" fmla="*/ 5440962 h 5604074"/>
              <a:gd name="connsiteX0" fmla="*/ 0 w 7503964"/>
              <a:gd name="connsiteY0" fmla="*/ 5440962 h 5604074"/>
              <a:gd name="connsiteX1" fmla="*/ 1060343 w 7503964"/>
              <a:gd name="connsiteY1" fmla="*/ 2353478 h 5604074"/>
              <a:gd name="connsiteX2" fmla="*/ 1270081 w 7503964"/>
              <a:gd name="connsiteY2" fmla="*/ 1770934 h 5604074"/>
              <a:gd name="connsiteX3" fmla="*/ 1561384 w 7503964"/>
              <a:gd name="connsiteY3" fmla="*/ 1269946 h 5604074"/>
              <a:gd name="connsiteX4" fmla="*/ 1980860 w 7503964"/>
              <a:gd name="connsiteY4" fmla="*/ 792260 h 5604074"/>
              <a:gd name="connsiteX5" fmla="*/ 2505205 w 7503964"/>
              <a:gd name="connsiteY5" fmla="*/ 419432 h 5604074"/>
              <a:gd name="connsiteX6" fmla="*/ 3390766 w 7503964"/>
              <a:gd name="connsiteY6" fmla="*/ 163112 h 5604074"/>
              <a:gd name="connsiteX7" fmla="*/ 4253023 w 7503964"/>
              <a:gd name="connsiteY7" fmla="*/ 23302 h 5604074"/>
              <a:gd name="connsiteX8" fmla="*/ 5057019 w 7503964"/>
              <a:gd name="connsiteY8" fmla="*/ 0 h 5604074"/>
              <a:gd name="connsiteX9" fmla="*/ 7492312 w 7503964"/>
              <a:gd name="connsiteY9" fmla="*/ 23302 h 5604074"/>
              <a:gd name="connsiteX10" fmla="*/ 7503964 w 7503964"/>
              <a:gd name="connsiteY10" fmla="*/ 466035 h 5604074"/>
              <a:gd name="connsiteX11" fmla="*/ 4253023 w 7503964"/>
              <a:gd name="connsiteY11" fmla="*/ 477686 h 5604074"/>
              <a:gd name="connsiteX12" fmla="*/ 3507288 w 7503964"/>
              <a:gd name="connsiteY12" fmla="*/ 594195 h 5604074"/>
              <a:gd name="connsiteX13" fmla="*/ 2761552 w 7503964"/>
              <a:gd name="connsiteY13" fmla="*/ 803911 h 5604074"/>
              <a:gd name="connsiteX14" fmla="*/ 2318772 w 7503964"/>
              <a:gd name="connsiteY14" fmla="*/ 1071881 h 5604074"/>
              <a:gd name="connsiteX15" fmla="*/ 1980860 w 7503964"/>
              <a:gd name="connsiteY15" fmla="*/ 1549567 h 5604074"/>
              <a:gd name="connsiteX16" fmla="*/ 1642949 w 7503964"/>
              <a:gd name="connsiteY16" fmla="*/ 2097159 h 5604074"/>
              <a:gd name="connsiteX17" fmla="*/ 1503123 w 7503964"/>
              <a:gd name="connsiteY17" fmla="*/ 2504939 h 5604074"/>
              <a:gd name="connsiteX18" fmla="*/ 384520 w 7503964"/>
              <a:gd name="connsiteY18" fmla="*/ 5604074 h 5604074"/>
              <a:gd name="connsiteX19" fmla="*/ 0 w 7503964"/>
              <a:gd name="connsiteY19" fmla="*/ 5440962 h 5604074"/>
              <a:gd name="connsiteX0" fmla="*/ 0 w 7503964"/>
              <a:gd name="connsiteY0" fmla="*/ 5440962 h 5604074"/>
              <a:gd name="connsiteX1" fmla="*/ 1060343 w 7503964"/>
              <a:gd name="connsiteY1" fmla="*/ 2353478 h 5604074"/>
              <a:gd name="connsiteX2" fmla="*/ 1270081 w 7503964"/>
              <a:gd name="connsiteY2" fmla="*/ 1770934 h 5604074"/>
              <a:gd name="connsiteX3" fmla="*/ 1561384 w 7503964"/>
              <a:gd name="connsiteY3" fmla="*/ 1269946 h 5604074"/>
              <a:gd name="connsiteX4" fmla="*/ 1980860 w 7503964"/>
              <a:gd name="connsiteY4" fmla="*/ 792260 h 5604074"/>
              <a:gd name="connsiteX5" fmla="*/ 2505205 w 7503964"/>
              <a:gd name="connsiteY5" fmla="*/ 419432 h 5604074"/>
              <a:gd name="connsiteX6" fmla="*/ 3390766 w 7503964"/>
              <a:gd name="connsiteY6" fmla="*/ 163112 h 5604074"/>
              <a:gd name="connsiteX7" fmla="*/ 4253023 w 7503964"/>
              <a:gd name="connsiteY7" fmla="*/ 23302 h 5604074"/>
              <a:gd name="connsiteX8" fmla="*/ 5057019 w 7503964"/>
              <a:gd name="connsiteY8" fmla="*/ 0 h 5604074"/>
              <a:gd name="connsiteX9" fmla="*/ 7492312 w 7503964"/>
              <a:gd name="connsiteY9" fmla="*/ 23302 h 5604074"/>
              <a:gd name="connsiteX10" fmla="*/ 7503964 w 7503964"/>
              <a:gd name="connsiteY10" fmla="*/ 466035 h 5604074"/>
              <a:gd name="connsiteX11" fmla="*/ 4253023 w 7503964"/>
              <a:gd name="connsiteY11" fmla="*/ 477686 h 5604074"/>
              <a:gd name="connsiteX12" fmla="*/ 3507288 w 7503964"/>
              <a:gd name="connsiteY12" fmla="*/ 594195 h 5604074"/>
              <a:gd name="connsiteX13" fmla="*/ 2761552 w 7503964"/>
              <a:gd name="connsiteY13" fmla="*/ 803911 h 5604074"/>
              <a:gd name="connsiteX14" fmla="*/ 2318772 w 7503964"/>
              <a:gd name="connsiteY14" fmla="*/ 1071881 h 5604074"/>
              <a:gd name="connsiteX15" fmla="*/ 1934252 w 7503964"/>
              <a:gd name="connsiteY15" fmla="*/ 1561218 h 5604074"/>
              <a:gd name="connsiteX16" fmla="*/ 1642949 w 7503964"/>
              <a:gd name="connsiteY16" fmla="*/ 2097159 h 5604074"/>
              <a:gd name="connsiteX17" fmla="*/ 1503123 w 7503964"/>
              <a:gd name="connsiteY17" fmla="*/ 2504939 h 5604074"/>
              <a:gd name="connsiteX18" fmla="*/ 384520 w 7503964"/>
              <a:gd name="connsiteY18" fmla="*/ 5604074 h 5604074"/>
              <a:gd name="connsiteX19" fmla="*/ 0 w 7503964"/>
              <a:gd name="connsiteY19" fmla="*/ 5440962 h 5604074"/>
              <a:gd name="connsiteX0" fmla="*/ 0 w 7503964"/>
              <a:gd name="connsiteY0" fmla="*/ 5440962 h 5604074"/>
              <a:gd name="connsiteX1" fmla="*/ 1060343 w 7503964"/>
              <a:gd name="connsiteY1" fmla="*/ 2353478 h 5604074"/>
              <a:gd name="connsiteX2" fmla="*/ 1270081 w 7503964"/>
              <a:gd name="connsiteY2" fmla="*/ 1770934 h 5604074"/>
              <a:gd name="connsiteX3" fmla="*/ 1561384 w 7503964"/>
              <a:gd name="connsiteY3" fmla="*/ 1269946 h 5604074"/>
              <a:gd name="connsiteX4" fmla="*/ 1980860 w 7503964"/>
              <a:gd name="connsiteY4" fmla="*/ 792260 h 5604074"/>
              <a:gd name="connsiteX5" fmla="*/ 2505205 w 7503964"/>
              <a:gd name="connsiteY5" fmla="*/ 419432 h 5604074"/>
              <a:gd name="connsiteX6" fmla="*/ 3390766 w 7503964"/>
              <a:gd name="connsiteY6" fmla="*/ 163112 h 5604074"/>
              <a:gd name="connsiteX7" fmla="*/ 4253023 w 7503964"/>
              <a:gd name="connsiteY7" fmla="*/ 23302 h 5604074"/>
              <a:gd name="connsiteX8" fmla="*/ 5057019 w 7503964"/>
              <a:gd name="connsiteY8" fmla="*/ 0 h 5604074"/>
              <a:gd name="connsiteX9" fmla="*/ 7492312 w 7503964"/>
              <a:gd name="connsiteY9" fmla="*/ 23302 h 5604074"/>
              <a:gd name="connsiteX10" fmla="*/ 7503964 w 7503964"/>
              <a:gd name="connsiteY10" fmla="*/ 466035 h 5604074"/>
              <a:gd name="connsiteX11" fmla="*/ 4253023 w 7503964"/>
              <a:gd name="connsiteY11" fmla="*/ 477686 h 5604074"/>
              <a:gd name="connsiteX12" fmla="*/ 3507288 w 7503964"/>
              <a:gd name="connsiteY12" fmla="*/ 594195 h 5604074"/>
              <a:gd name="connsiteX13" fmla="*/ 2761552 w 7503964"/>
              <a:gd name="connsiteY13" fmla="*/ 803911 h 5604074"/>
              <a:gd name="connsiteX14" fmla="*/ 2318772 w 7503964"/>
              <a:gd name="connsiteY14" fmla="*/ 1071881 h 5604074"/>
              <a:gd name="connsiteX15" fmla="*/ 1934252 w 7503964"/>
              <a:gd name="connsiteY15" fmla="*/ 1561218 h 5604074"/>
              <a:gd name="connsiteX16" fmla="*/ 1642949 w 7503964"/>
              <a:gd name="connsiteY16" fmla="*/ 2097159 h 5604074"/>
              <a:gd name="connsiteX17" fmla="*/ 1503123 w 7503964"/>
              <a:gd name="connsiteY17" fmla="*/ 2504939 h 5604074"/>
              <a:gd name="connsiteX18" fmla="*/ 384520 w 7503964"/>
              <a:gd name="connsiteY18" fmla="*/ 5604074 h 5604074"/>
              <a:gd name="connsiteX19" fmla="*/ 0 w 7503964"/>
              <a:gd name="connsiteY19" fmla="*/ 5440962 h 5604074"/>
              <a:gd name="connsiteX0" fmla="*/ 0 w 7503964"/>
              <a:gd name="connsiteY0" fmla="*/ 5440962 h 5604074"/>
              <a:gd name="connsiteX1" fmla="*/ 1060343 w 7503964"/>
              <a:gd name="connsiteY1" fmla="*/ 2353478 h 5604074"/>
              <a:gd name="connsiteX2" fmla="*/ 1270081 w 7503964"/>
              <a:gd name="connsiteY2" fmla="*/ 1770934 h 5604074"/>
              <a:gd name="connsiteX3" fmla="*/ 1561384 w 7503964"/>
              <a:gd name="connsiteY3" fmla="*/ 1269946 h 5604074"/>
              <a:gd name="connsiteX4" fmla="*/ 1980860 w 7503964"/>
              <a:gd name="connsiteY4" fmla="*/ 792260 h 5604074"/>
              <a:gd name="connsiteX5" fmla="*/ 2505205 w 7503964"/>
              <a:gd name="connsiteY5" fmla="*/ 419432 h 5604074"/>
              <a:gd name="connsiteX6" fmla="*/ 3390766 w 7503964"/>
              <a:gd name="connsiteY6" fmla="*/ 163112 h 5604074"/>
              <a:gd name="connsiteX7" fmla="*/ 4253023 w 7503964"/>
              <a:gd name="connsiteY7" fmla="*/ 23302 h 5604074"/>
              <a:gd name="connsiteX8" fmla="*/ 5057019 w 7503964"/>
              <a:gd name="connsiteY8" fmla="*/ 0 h 5604074"/>
              <a:gd name="connsiteX9" fmla="*/ 7492312 w 7503964"/>
              <a:gd name="connsiteY9" fmla="*/ 23302 h 5604074"/>
              <a:gd name="connsiteX10" fmla="*/ 7503964 w 7503964"/>
              <a:gd name="connsiteY10" fmla="*/ 466035 h 5604074"/>
              <a:gd name="connsiteX11" fmla="*/ 4253023 w 7503964"/>
              <a:gd name="connsiteY11" fmla="*/ 477686 h 5604074"/>
              <a:gd name="connsiteX12" fmla="*/ 3507288 w 7503964"/>
              <a:gd name="connsiteY12" fmla="*/ 594195 h 5604074"/>
              <a:gd name="connsiteX13" fmla="*/ 2761552 w 7503964"/>
              <a:gd name="connsiteY13" fmla="*/ 803911 h 5604074"/>
              <a:gd name="connsiteX14" fmla="*/ 2318772 w 7503964"/>
              <a:gd name="connsiteY14" fmla="*/ 1071881 h 5604074"/>
              <a:gd name="connsiteX15" fmla="*/ 1934252 w 7503964"/>
              <a:gd name="connsiteY15" fmla="*/ 1561218 h 5604074"/>
              <a:gd name="connsiteX16" fmla="*/ 1642949 w 7503964"/>
              <a:gd name="connsiteY16" fmla="*/ 2097159 h 5604074"/>
              <a:gd name="connsiteX17" fmla="*/ 1503123 w 7503964"/>
              <a:gd name="connsiteY17" fmla="*/ 2504939 h 5604074"/>
              <a:gd name="connsiteX18" fmla="*/ 384520 w 7503964"/>
              <a:gd name="connsiteY18" fmla="*/ 5604074 h 5604074"/>
              <a:gd name="connsiteX19" fmla="*/ 0 w 7503964"/>
              <a:gd name="connsiteY19" fmla="*/ 5440962 h 5604074"/>
              <a:gd name="connsiteX0" fmla="*/ 0 w 7503964"/>
              <a:gd name="connsiteY0" fmla="*/ 5440962 h 5604074"/>
              <a:gd name="connsiteX1" fmla="*/ 1060343 w 7503964"/>
              <a:gd name="connsiteY1" fmla="*/ 2353478 h 5604074"/>
              <a:gd name="connsiteX2" fmla="*/ 1270081 w 7503964"/>
              <a:gd name="connsiteY2" fmla="*/ 1770934 h 5604074"/>
              <a:gd name="connsiteX3" fmla="*/ 1561384 w 7503964"/>
              <a:gd name="connsiteY3" fmla="*/ 1269946 h 5604074"/>
              <a:gd name="connsiteX4" fmla="*/ 1980860 w 7503964"/>
              <a:gd name="connsiteY4" fmla="*/ 792260 h 5604074"/>
              <a:gd name="connsiteX5" fmla="*/ 2819813 w 7503964"/>
              <a:gd name="connsiteY5" fmla="*/ 267970 h 5604074"/>
              <a:gd name="connsiteX6" fmla="*/ 3390766 w 7503964"/>
              <a:gd name="connsiteY6" fmla="*/ 163112 h 5604074"/>
              <a:gd name="connsiteX7" fmla="*/ 4253023 w 7503964"/>
              <a:gd name="connsiteY7" fmla="*/ 23302 h 5604074"/>
              <a:gd name="connsiteX8" fmla="*/ 5057019 w 7503964"/>
              <a:gd name="connsiteY8" fmla="*/ 0 h 5604074"/>
              <a:gd name="connsiteX9" fmla="*/ 7492312 w 7503964"/>
              <a:gd name="connsiteY9" fmla="*/ 23302 h 5604074"/>
              <a:gd name="connsiteX10" fmla="*/ 7503964 w 7503964"/>
              <a:gd name="connsiteY10" fmla="*/ 466035 h 5604074"/>
              <a:gd name="connsiteX11" fmla="*/ 4253023 w 7503964"/>
              <a:gd name="connsiteY11" fmla="*/ 477686 h 5604074"/>
              <a:gd name="connsiteX12" fmla="*/ 3507288 w 7503964"/>
              <a:gd name="connsiteY12" fmla="*/ 594195 h 5604074"/>
              <a:gd name="connsiteX13" fmla="*/ 2761552 w 7503964"/>
              <a:gd name="connsiteY13" fmla="*/ 803911 h 5604074"/>
              <a:gd name="connsiteX14" fmla="*/ 2318772 w 7503964"/>
              <a:gd name="connsiteY14" fmla="*/ 1071881 h 5604074"/>
              <a:gd name="connsiteX15" fmla="*/ 1934252 w 7503964"/>
              <a:gd name="connsiteY15" fmla="*/ 1561218 h 5604074"/>
              <a:gd name="connsiteX16" fmla="*/ 1642949 w 7503964"/>
              <a:gd name="connsiteY16" fmla="*/ 2097159 h 5604074"/>
              <a:gd name="connsiteX17" fmla="*/ 1503123 w 7503964"/>
              <a:gd name="connsiteY17" fmla="*/ 2504939 h 5604074"/>
              <a:gd name="connsiteX18" fmla="*/ 384520 w 7503964"/>
              <a:gd name="connsiteY18" fmla="*/ 5604074 h 5604074"/>
              <a:gd name="connsiteX19" fmla="*/ 0 w 7503964"/>
              <a:gd name="connsiteY19" fmla="*/ 5440962 h 5604074"/>
              <a:gd name="connsiteX0" fmla="*/ 0 w 7503964"/>
              <a:gd name="connsiteY0" fmla="*/ 5440962 h 5604074"/>
              <a:gd name="connsiteX1" fmla="*/ 1060343 w 7503964"/>
              <a:gd name="connsiteY1" fmla="*/ 2353478 h 5604074"/>
              <a:gd name="connsiteX2" fmla="*/ 1270081 w 7503964"/>
              <a:gd name="connsiteY2" fmla="*/ 1770934 h 5604074"/>
              <a:gd name="connsiteX3" fmla="*/ 1561384 w 7503964"/>
              <a:gd name="connsiteY3" fmla="*/ 1269946 h 5604074"/>
              <a:gd name="connsiteX4" fmla="*/ 1980860 w 7503964"/>
              <a:gd name="connsiteY4" fmla="*/ 792260 h 5604074"/>
              <a:gd name="connsiteX5" fmla="*/ 2819813 w 7503964"/>
              <a:gd name="connsiteY5" fmla="*/ 267970 h 5604074"/>
              <a:gd name="connsiteX6" fmla="*/ 3390766 w 7503964"/>
              <a:gd name="connsiteY6" fmla="*/ 163112 h 5604074"/>
              <a:gd name="connsiteX7" fmla="*/ 4253023 w 7503964"/>
              <a:gd name="connsiteY7" fmla="*/ 23302 h 5604074"/>
              <a:gd name="connsiteX8" fmla="*/ 5057019 w 7503964"/>
              <a:gd name="connsiteY8" fmla="*/ 0 h 5604074"/>
              <a:gd name="connsiteX9" fmla="*/ 7492312 w 7503964"/>
              <a:gd name="connsiteY9" fmla="*/ 23302 h 5604074"/>
              <a:gd name="connsiteX10" fmla="*/ 7503964 w 7503964"/>
              <a:gd name="connsiteY10" fmla="*/ 466035 h 5604074"/>
              <a:gd name="connsiteX11" fmla="*/ 4253023 w 7503964"/>
              <a:gd name="connsiteY11" fmla="*/ 477686 h 5604074"/>
              <a:gd name="connsiteX12" fmla="*/ 3507288 w 7503964"/>
              <a:gd name="connsiteY12" fmla="*/ 594195 h 5604074"/>
              <a:gd name="connsiteX13" fmla="*/ 2761552 w 7503964"/>
              <a:gd name="connsiteY13" fmla="*/ 803911 h 5604074"/>
              <a:gd name="connsiteX14" fmla="*/ 2318772 w 7503964"/>
              <a:gd name="connsiteY14" fmla="*/ 1071881 h 5604074"/>
              <a:gd name="connsiteX15" fmla="*/ 1934252 w 7503964"/>
              <a:gd name="connsiteY15" fmla="*/ 1561218 h 5604074"/>
              <a:gd name="connsiteX16" fmla="*/ 1642949 w 7503964"/>
              <a:gd name="connsiteY16" fmla="*/ 2097159 h 5604074"/>
              <a:gd name="connsiteX17" fmla="*/ 1503123 w 7503964"/>
              <a:gd name="connsiteY17" fmla="*/ 2504939 h 5604074"/>
              <a:gd name="connsiteX18" fmla="*/ 384520 w 7503964"/>
              <a:gd name="connsiteY18" fmla="*/ 5604074 h 5604074"/>
              <a:gd name="connsiteX19" fmla="*/ 0 w 7503964"/>
              <a:gd name="connsiteY19" fmla="*/ 5440962 h 5604074"/>
              <a:gd name="connsiteX0" fmla="*/ 0 w 7503964"/>
              <a:gd name="connsiteY0" fmla="*/ 5440962 h 5604074"/>
              <a:gd name="connsiteX1" fmla="*/ 1060343 w 7503964"/>
              <a:gd name="connsiteY1" fmla="*/ 2353478 h 5604074"/>
              <a:gd name="connsiteX2" fmla="*/ 1270081 w 7503964"/>
              <a:gd name="connsiteY2" fmla="*/ 1770934 h 5604074"/>
              <a:gd name="connsiteX3" fmla="*/ 1561384 w 7503964"/>
              <a:gd name="connsiteY3" fmla="*/ 1269946 h 5604074"/>
              <a:gd name="connsiteX4" fmla="*/ 1980860 w 7503964"/>
              <a:gd name="connsiteY4" fmla="*/ 792260 h 5604074"/>
              <a:gd name="connsiteX5" fmla="*/ 2819813 w 7503964"/>
              <a:gd name="connsiteY5" fmla="*/ 267970 h 5604074"/>
              <a:gd name="connsiteX6" fmla="*/ 4253023 w 7503964"/>
              <a:gd name="connsiteY6" fmla="*/ 23302 h 5604074"/>
              <a:gd name="connsiteX7" fmla="*/ 5057019 w 7503964"/>
              <a:gd name="connsiteY7" fmla="*/ 0 h 5604074"/>
              <a:gd name="connsiteX8" fmla="*/ 7492312 w 7503964"/>
              <a:gd name="connsiteY8" fmla="*/ 23302 h 5604074"/>
              <a:gd name="connsiteX9" fmla="*/ 7503964 w 7503964"/>
              <a:gd name="connsiteY9" fmla="*/ 466035 h 5604074"/>
              <a:gd name="connsiteX10" fmla="*/ 4253023 w 7503964"/>
              <a:gd name="connsiteY10" fmla="*/ 477686 h 5604074"/>
              <a:gd name="connsiteX11" fmla="*/ 3507288 w 7503964"/>
              <a:gd name="connsiteY11" fmla="*/ 594195 h 5604074"/>
              <a:gd name="connsiteX12" fmla="*/ 2761552 w 7503964"/>
              <a:gd name="connsiteY12" fmla="*/ 803911 h 5604074"/>
              <a:gd name="connsiteX13" fmla="*/ 2318772 w 7503964"/>
              <a:gd name="connsiteY13" fmla="*/ 1071881 h 5604074"/>
              <a:gd name="connsiteX14" fmla="*/ 1934252 w 7503964"/>
              <a:gd name="connsiteY14" fmla="*/ 1561218 h 5604074"/>
              <a:gd name="connsiteX15" fmla="*/ 1642949 w 7503964"/>
              <a:gd name="connsiteY15" fmla="*/ 2097159 h 5604074"/>
              <a:gd name="connsiteX16" fmla="*/ 1503123 w 7503964"/>
              <a:gd name="connsiteY16" fmla="*/ 2504939 h 5604074"/>
              <a:gd name="connsiteX17" fmla="*/ 384520 w 7503964"/>
              <a:gd name="connsiteY17" fmla="*/ 5604074 h 5604074"/>
              <a:gd name="connsiteX18" fmla="*/ 0 w 7503964"/>
              <a:gd name="connsiteY18" fmla="*/ 5440962 h 5604074"/>
              <a:gd name="connsiteX0" fmla="*/ 0 w 7503964"/>
              <a:gd name="connsiteY0" fmla="*/ 5440962 h 5604074"/>
              <a:gd name="connsiteX1" fmla="*/ 1060343 w 7503964"/>
              <a:gd name="connsiteY1" fmla="*/ 2353478 h 5604074"/>
              <a:gd name="connsiteX2" fmla="*/ 1270081 w 7503964"/>
              <a:gd name="connsiteY2" fmla="*/ 1770934 h 5604074"/>
              <a:gd name="connsiteX3" fmla="*/ 1561384 w 7503964"/>
              <a:gd name="connsiteY3" fmla="*/ 1269946 h 5604074"/>
              <a:gd name="connsiteX4" fmla="*/ 1980860 w 7503964"/>
              <a:gd name="connsiteY4" fmla="*/ 792260 h 5604074"/>
              <a:gd name="connsiteX5" fmla="*/ 2819813 w 7503964"/>
              <a:gd name="connsiteY5" fmla="*/ 267970 h 5604074"/>
              <a:gd name="connsiteX6" fmla="*/ 4253023 w 7503964"/>
              <a:gd name="connsiteY6" fmla="*/ 23302 h 5604074"/>
              <a:gd name="connsiteX7" fmla="*/ 5057019 w 7503964"/>
              <a:gd name="connsiteY7" fmla="*/ 0 h 5604074"/>
              <a:gd name="connsiteX8" fmla="*/ 7492312 w 7503964"/>
              <a:gd name="connsiteY8" fmla="*/ 23302 h 5604074"/>
              <a:gd name="connsiteX9" fmla="*/ 7503964 w 7503964"/>
              <a:gd name="connsiteY9" fmla="*/ 466035 h 5604074"/>
              <a:gd name="connsiteX10" fmla="*/ 4253023 w 7503964"/>
              <a:gd name="connsiteY10" fmla="*/ 477686 h 5604074"/>
              <a:gd name="connsiteX11" fmla="*/ 2761552 w 7503964"/>
              <a:gd name="connsiteY11" fmla="*/ 803911 h 5604074"/>
              <a:gd name="connsiteX12" fmla="*/ 2318772 w 7503964"/>
              <a:gd name="connsiteY12" fmla="*/ 1071881 h 5604074"/>
              <a:gd name="connsiteX13" fmla="*/ 1934252 w 7503964"/>
              <a:gd name="connsiteY13" fmla="*/ 1561218 h 5604074"/>
              <a:gd name="connsiteX14" fmla="*/ 1642949 w 7503964"/>
              <a:gd name="connsiteY14" fmla="*/ 2097159 h 5604074"/>
              <a:gd name="connsiteX15" fmla="*/ 1503123 w 7503964"/>
              <a:gd name="connsiteY15" fmla="*/ 2504939 h 5604074"/>
              <a:gd name="connsiteX16" fmla="*/ 384520 w 7503964"/>
              <a:gd name="connsiteY16" fmla="*/ 5604074 h 5604074"/>
              <a:gd name="connsiteX17" fmla="*/ 0 w 7503964"/>
              <a:gd name="connsiteY17" fmla="*/ 5440962 h 5604074"/>
              <a:gd name="connsiteX0" fmla="*/ 0 w 7503964"/>
              <a:gd name="connsiteY0" fmla="*/ 5440962 h 5604074"/>
              <a:gd name="connsiteX1" fmla="*/ 1060343 w 7503964"/>
              <a:gd name="connsiteY1" fmla="*/ 2353478 h 5604074"/>
              <a:gd name="connsiteX2" fmla="*/ 1270081 w 7503964"/>
              <a:gd name="connsiteY2" fmla="*/ 1770934 h 5604074"/>
              <a:gd name="connsiteX3" fmla="*/ 1561384 w 7503964"/>
              <a:gd name="connsiteY3" fmla="*/ 1269946 h 5604074"/>
              <a:gd name="connsiteX4" fmla="*/ 1980860 w 7503964"/>
              <a:gd name="connsiteY4" fmla="*/ 792260 h 5604074"/>
              <a:gd name="connsiteX5" fmla="*/ 2819813 w 7503964"/>
              <a:gd name="connsiteY5" fmla="*/ 267970 h 5604074"/>
              <a:gd name="connsiteX6" fmla="*/ 4253023 w 7503964"/>
              <a:gd name="connsiteY6" fmla="*/ 23302 h 5604074"/>
              <a:gd name="connsiteX7" fmla="*/ 5057019 w 7503964"/>
              <a:gd name="connsiteY7" fmla="*/ 0 h 5604074"/>
              <a:gd name="connsiteX8" fmla="*/ 7492312 w 7503964"/>
              <a:gd name="connsiteY8" fmla="*/ 23302 h 5604074"/>
              <a:gd name="connsiteX9" fmla="*/ 7503964 w 7503964"/>
              <a:gd name="connsiteY9" fmla="*/ 466035 h 5604074"/>
              <a:gd name="connsiteX10" fmla="*/ 4253023 w 7503964"/>
              <a:gd name="connsiteY10" fmla="*/ 477686 h 5604074"/>
              <a:gd name="connsiteX11" fmla="*/ 2761552 w 7503964"/>
              <a:gd name="connsiteY11" fmla="*/ 803911 h 5604074"/>
              <a:gd name="connsiteX12" fmla="*/ 1934252 w 7503964"/>
              <a:gd name="connsiteY12" fmla="*/ 1561218 h 5604074"/>
              <a:gd name="connsiteX13" fmla="*/ 1642949 w 7503964"/>
              <a:gd name="connsiteY13" fmla="*/ 2097159 h 5604074"/>
              <a:gd name="connsiteX14" fmla="*/ 1503123 w 7503964"/>
              <a:gd name="connsiteY14" fmla="*/ 2504939 h 5604074"/>
              <a:gd name="connsiteX15" fmla="*/ 384520 w 7503964"/>
              <a:gd name="connsiteY15" fmla="*/ 5604074 h 5604074"/>
              <a:gd name="connsiteX16" fmla="*/ 0 w 7503964"/>
              <a:gd name="connsiteY16" fmla="*/ 5440962 h 5604074"/>
              <a:gd name="connsiteX0" fmla="*/ 0 w 7503964"/>
              <a:gd name="connsiteY0" fmla="*/ 5440962 h 5604074"/>
              <a:gd name="connsiteX1" fmla="*/ 1060343 w 7503964"/>
              <a:gd name="connsiteY1" fmla="*/ 2353478 h 5604074"/>
              <a:gd name="connsiteX2" fmla="*/ 1270081 w 7503964"/>
              <a:gd name="connsiteY2" fmla="*/ 1770934 h 5604074"/>
              <a:gd name="connsiteX3" fmla="*/ 1561384 w 7503964"/>
              <a:gd name="connsiteY3" fmla="*/ 1269946 h 5604074"/>
              <a:gd name="connsiteX4" fmla="*/ 1980860 w 7503964"/>
              <a:gd name="connsiteY4" fmla="*/ 792260 h 5604074"/>
              <a:gd name="connsiteX5" fmla="*/ 2819813 w 7503964"/>
              <a:gd name="connsiteY5" fmla="*/ 267970 h 5604074"/>
              <a:gd name="connsiteX6" fmla="*/ 4253023 w 7503964"/>
              <a:gd name="connsiteY6" fmla="*/ 23302 h 5604074"/>
              <a:gd name="connsiteX7" fmla="*/ 5057019 w 7503964"/>
              <a:gd name="connsiteY7" fmla="*/ 0 h 5604074"/>
              <a:gd name="connsiteX8" fmla="*/ 7492312 w 7503964"/>
              <a:gd name="connsiteY8" fmla="*/ 23302 h 5604074"/>
              <a:gd name="connsiteX9" fmla="*/ 7503964 w 7503964"/>
              <a:gd name="connsiteY9" fmla="*/ 466035 h 5604074"/>
              <a:gd name="connsiteX10" fmla="*/ 4253023 w 7503964"/>
              <a:gd name="connsiteY10" fmla="*/ 477686 h 5604074"/>
              <a:gd name="connsiteX11" fmla="*/ 2761552 w 7503964"/>
              <a:gd name="connsiteY11" fmla="*/ 803911 h 5604074"/>
              <a:gd name="connsiteX12" fmla="*/ 1934252 w 7503964"/>
              <a:gd name="connsiteY12" fmla="*/ 1561218 h 5604074"/>
              <a:gd name="connsiteX13" fmla="*/ 1503123 w 7503964"/>
              <a:gd name="connsiteY13" fmla="*/ 2504939 h 5604074"/>
              <a:gd name="connsiteX14" fmla="*/ 384520 w 7503964"/>
              <a:gd name="connsiteY14" fmla="*/ 5604074 h 5604074"/>
              <a:gd name="connsiteX15" fmla="*/ 0 w 7503964"/>
              <a:gd name="connsiteY15" fmla="*/ 5440962 h 560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03964" h="5604074">
                <a:moveTo>
                  <a:pt x="0" y="5440962"/>
                </a:moveTo>
                <a:lnTo>
                  <a:pt x="1060343" y="2353478"/>
                </a:lnTo>
                <a:cubicBezTo>
                  <a:pt x="1272023" y="1741807"/>
                  <a:pt x="1186574" y="1951523"/>
                  <a:pt x="1270081" y="1770934"/>
                </a:cubicBezTo>
                <a:cubicBezTo>
                  <a:pt x="1353588" y="1590345"/>
                  <a:pt x="1433211" y="1440826"/>
                  <a:pt x="1561384" y="1269946"/>
                </a:cubicBezTo>
                <a:cubicBezTo>
                  <a:pt x="1689557" y="1099066"/>
                  <a:pt x="1771122" y="959256"/>
                  <a:pt x="1980860" y="792260"/>
                </a:cubicBezTo>
                <a:cubicBezTo>
                  <a:pt x="2190598" y="625264"/>
                  <a:pt x="2441119" y="396130"/>
                  <a:pt x="2819813" y="267970"/>
                </a:cubicBezTo>
                <a:cubicBezTo>
                  <a:pt x="3198507" y="139810"/>
                  <a:pt x="3880155" y="67964"/>
                  <a:pt x="4253023" y="23302"/>
                </a:cubicBezTo>
                <a:lnTo>
                  <a:pt x="5057019" y="0"/>
                </a:lnTo>
                <a:lnTo>
                  <a:pt x="7492312" y="23302"/>
                </a:lnTo>
                <a:lnTo>
                  <a:pt x="7503964" y="466035"/>
                </a:lnTo>
                <a:lnTo>
                  <a:pt x="4253023" y="477686"/>
                </a:lnTo>
                <a:cubicBezTo>
                  <a:pt x="3462621" y="533999"/>
                  <a:pt x="3148014" y="623322"/>
                  <a:pt x="2761552" y="803911"/>
                </a:cubicBezTo>
                <a:cubicBezTo>
                  <a:pt x="2375090" y="984500"/>
                  <a:pt x="2143990" y="1277713"/>
                  <a:pt x="1934252" y="1561218"/>
                </a:cubicBezTo>
                <a:cubicBezTo>
                  <a:pt x="1724514" y="1844723"/>
                  <a:pt x="1761412" y="1831130"/>
                  <a:pt x="1503123" y="2504939"/>
                </a:cubicBezTo>
                <a:lnTo>
                  <a:pt x="384520" y="5604074"/>
                </a:lnTo>
                <a:lnTo>
                  <a:pt x="0" y="5440962"/>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5115281" y="852309"/>
            <a:ext cx="1828800" cy="45720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Arial"/>
                <a:cs typeface="Arial"/>
              </a:rPr>
              <a:t>sediment* 13-17</a:t>
            </a:r>
            <a:endParaRPr lang="en-US" sz="1400" dirty="0">
              <a:solidFill>
                <a:schemeClr val="tx1"/>
              </a:solidFill>
              <a:latin typeface="Arial"/>
              <a:cs typeface="Arial"/>
            </a:endParaRPr>
          </a:p>
        </p:txBody>
      </p:sp>
      <p:sp>
        <p:nvSpPr>
          <p:cNvPr id="32" name="Rectangle 31"/>
          <p:cNvSpPr/>
          <p:nvPr/>
        </p:nvSpPr>
        <p:spPr>
          <a:xfrm>
            <a:off x="5115282" y="1307635"/>
            <a:ext cx="1526427" cy="45720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5115281" y="1305519"/>
            <a:ext cx="1828800" cy="45720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Arial"/>
                <a:cs typeface="Arial"/>
              </a:rPr>
              <a:t>crust 22-28 (12-61)</a:t>
            </a:r>
            <a:endParaRPr lang="en-US" sz="1400" dirty="0">
              <a:solidFill>
                <a:schemeClr val="tx1"/>
              </a:solidFill>
              <a:latin typeface="Arial"/>
              <a:cs typeface="Arial"/>
            </a:endParaRPr>
          </a:p>
        </p:txBody>
      </p:sp>
      <p:sp>
        <p:nvSpPr>
          <p:cNvPr id="35" name="Rectangle 34"/>
          <p:cNvSpPr/>
          <p:nvPr/>
        </p:nvSpPr>
        <p:spPr>
          <a:xfrm>
            <a:off x="5115281" y="1758730"/>
            <a:ext cx="1828800" cy="45720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Arial"/>
                <a:cs typeface="Arial"/>
              </a:rPr>
              <a:t>mantle 4-15 (“36?”)</a:t>
            </a:r>
            <a:endParaRPr lang="en-US" sz="1400" dirty="0">
              <a:solidFill>
                <a:schemeClr val="tx1"/>
              </a:solidFill>
              <a:latin typeface="Arial"/>
              <a:cs typeface="Arial"/>
            </a:endParaRPr>
          </a:p>
        </p:txBody>
      </p:sp>
      <p:sp>
        <p:nvSpPr>
          <p:cNvPr id="36" name="Rectangle 35"/>
          <p:cNvSpPr/>
          <p:nvPr/>
        </p:nvSpPr>
        <p:spPr>
          <a:xfrm>
            <a:off x="1701648" y="1675761"/>
            <a:ext cx="2194560" cy="45720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Arial"/>
                <a:cs typeface="Arial"/>
              </a:rPr>
              <a:t>into wedge 17-76 (18-37)</a:t>
            </a:r>
            <a:endParaRPr lang="en-US" sz="1400" dirty="0">
              <a:solidFill>
                <a:schemeClr val="tx1"/>
              </a:solidFill>
              <a:latin typeface="Arial"/>
              <a:cs typeface="Arial"/>
            </a:endParaRPr>
          </a:p>
        </p:txBody>
      </p:sp>
      <p:sp>
        <p:nvSpPr>
          <p:cNvPr id="37" name="Rectangle 36"/>
          <p:cNvSpPr/>
          <p:nvPr/>
        </p:nvSpPr>
        <p:spPr>
          <a:xfrm>
            <a:off x="1701649" y="518102"/>
            <a:ext cx="2194560" cy="45720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Arial"/>
                <a:cs typeface="Arial"/>
              </a:rPr>
              <a:t>arc volcanoes* 18-</a:t>
            </a:r>
            <a:r>
              <a:rPr lang="en-US" sz="1400" dirty="0">
                <a:solidFill>
                  <a:schemeClr val="tx1"/>
                </a:solidFill>
                <a:latin typeface="Arial"/>
                <a:cs typeface="Arial"/>
              </a:rPr>
              <a:t>3</a:t>
            </a:r>
            <a:r>
              <a:rPr lang="en-US" sz="1400" dirty="0" smtClean="0">
                <a:solidFill>
                  <a:schemeClr val="tx1"/>
                </a:solidFill>
                <a:latin typeface="Arial"/>
                <a:cs typeface="Arial"/>
              </a:rPr>
              <a:t>7</a:t>
            </a:r>
            <a:endParaRPr lang="en-US" sz="1400" dirty="0">
              <a:solidFill>
                <a:schemeClr val="tx1"/>
              </a:solidFill>
              <a:latin typeface="Arial"/>
              <a:cs typeface="Arial"/>
            </a:endParaRPr>
          </a:p>
        </p:txBody>
      </p:sp>
      <p:sp>
        <p:nvSpPr>
          <p:cNvPr id="38" name="Rectangle 37"/>
          <p:cNvSpPr/>
          <p:nvPr/>
        </p:nvSpPr>
        <p:spPr>
          <a:xfrm>
            <a:off x="1701649" y="1096931"/>
            <a:ext cx="2194560" cy="45720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Arial"/>
                <a:cs typeface="Arial"/>
              </a:rPr>
              <a:t>solid storage 0-59 (-)</a:t>
            </a:r>
            <a:endParaRPr lang="en-US" sz="1400" dirty="0">
              <a:solidFill>
                <a:schemeClr val="tx1"/>
              </a:solidFill>
              <a:latin typeface="Arial"/>
              <a:cs typeface="Arial"/>
            </a:endParaRPr>
          </a:p>
        </p:txBody>
      </p:sp>
      <p:sp>
        <p:nvSpPr>
          <p:cNvPr id="40" name="Rectangle 39"/>
          <p:cNvSpPr/>
          <p:nvPr/>
        </p:nvSpPr>
        <p:spPr>
          <a:xfrm>
            <a:off x="384519" y="2320789"/>
            <a:ext cx="1260602" cy="947731"/>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Arial"/>
                <a:cs typeface="Arial"/>
              </a:rPr>
              <a:t>from wedge to </a:t>
            </a:r>
            <a:r>
              <a:rPr lang="en-US" sz="1400" dirty="0" err="1" smtClean="0">
                <a:solidFill>
                  <a:schemeClr val="tx1"/>
                </a:solidFill>
                <a:latin typeface="Arial"/>
                <a:cs typeface="Arial"/>
              </a:rPr>
              <a:t>convecting</a:t>
            </a:r>
            <a:r>
              <a:rPr lang="en-US" sz="1400" dirty="0" smtClean="0">
                <a:solidFill>
                  <a:schemeClr val="tx1"/>
                </a:solidFill>
                <a:latin typeface="Arial"/>
                <a:cs typeface="Arial"/>
              </a:rPr>
              <a:t> mantle         0-59 (-)</a:t>
            </a:r>
            <a:endParaRPr lang="en-US" sz="1400" dirty="0">
              <a:solidFill>
                <a:schemeClr val="tx1"/>
              </a:solidFill>
              <a:latin typeface="Arial"/>
              <a:cs typeface="Arial"/>
            </a:endParaRPr>
          </a:p>
        </p:txBody>
      </p:sp>
      <p:sp>
        <p:nvSpPr>
          <p:cNvPr id="41" name="Rectangle 40"/>
          <p:cNvSpPr/>
          <p:nvPr/>
        </p:nvSpPr>
        <p:spPr>
          <a:xfrm>
            <a:off x="1199753" y="5362097"/>
            <a:ext cx="1981687" cy="872067"/>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Arial"/>
                <a:cs typeface="Arial"/>
              </a:rPr>
              <a:t>from </a:t>
            </a:r>
            <a:r>
              <a:rPr lang="en-US" sz="1400" dirty="0" err="1" smtClean="0">
                <a:solidFill>
                  <a:schemeClr val="tx1"/>
                </a:solidFill>
                <a:latin typeface="Arial"/>
                <a:cs typeface="Arial"/>
              </a:rPr>
              <a:t>subducting</a:t>
            </a:r>
            <a:r>
              <a:rPr lang="en-US" sz="1400" dirty="0" smtClean="0">
                <a:solidFill>
                  <a:schemeClr val="tx1"/>
                </a:solidFill>
                <a:latin typeface="Arial"/>
                <a:cs typeface="Arial"/>
              </a:rPr>
              <a:t> plate to </a:t>
            </a:r>
            <a:r>
              <a:rPr lang="en-US" sz="1400" dirty="0" err="1" smtClean="0">
                <a:solidFill>
                  <a:schemeClr val="tx1"/>
                </a:solidFill>
                <a:latin typeface="Arial"/>
                <a:cs typeface="Arial"/>
              </a:rPr>
              <a:t>convecting</a:t>
            </a:r>
            <a:r>
              <a:rPr lang="en-US" sz="1400" dirty="0" smtClean="0">
                <a:solidFill>
                  <a:schemeClr val="tx1"/>
                </a:solidFill>
                <a:latin typeface="Arial"/>
                <a:cs typeface="Arial"/>
              </a:rPr>
              <a:t> mantle 0-44 (24-48)</a:t>
            </a:r>
            <a:endParaRPr lang="en-US" sz="1400" dirty="0">
              <a:solidFill>
                <a:schemeClr val="tx1"/>
              </a:solidFill>
              <a:latin typeface="Arial"/>
              <a:cs typeface="Arial"/>
            </a:endParaRPr>
          </a:p>
        </p:txBody>
      </p:sp>
      <p:sp>
        <p:nvSpPr>
          <p:cNvPr id="42" name="Rectangle 41"/>
          <p:cNvSpPr/>
          <p:nvPr/>
        </p:nvSpPr>
        <p:spPr>
          <a:xfrm>
            <a:off x="7277915" y="141452"/>
            <a:ext cx="1437870" cy="898378"/>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Arial"/>
                <a:cs typeface="Arial"/>
              </a:rPr>
              <a:t>ridge and ocean island volcanoes* 13-90</a:t>
            </a:r>
            <a:endParaRPr lang="en-US" sz="1400" dirty="0">
              <a:solidFill>
                <a:schemeClr val="tx1"/>
              </a:solidFill>
              <a:latin typeface="Arial"/>
              <a:cs typeface="Arial"/>
            </a:endParaRPr>
          </a:p>
        </p:txBody>
      </p:sp>
      <p:sp>
        <p:nvSpPr>
          <p:cNvPr id="43" name="TextBox 42"/>
          <p:cNvSpPr txBox="1"/>
          <p:nvPr/>
        </p:nvSpPr>
        <p:spPr>
          <a:xfrm>
            <a:off x="2696188" y="3776065"/>
            <a:ext cx="6019597" cy="1107996"/>
          </a:xfrm>
          <a:prstGeom prst="rect">
            <a:avLst/>
          </a:prstGeom>
          <a:noFill/>
        </p:spPr>
        <p:txBody>
          <a:bodyPr wrap="none" rtlCol="0">
            <a:spAutoFit/>
          </a:bodyPr>
          <a:lstStyle/>
          <a:p>
            <a:r>
              <a:rPr lang="en-US" sz="2400" dirty="0" smtClean="0">
                <a:latin typeface="Arial"/>
                <a:cs typeface="Arial"/>
              </a:rPr>
              <a:t>values in Mt C per year</a:t>
            </a:r>
          </a:p>
          <a:p>
            <a:endParaRPr lang="en-US" sz="1400" dirty="0" smtClean="0">
              <a:latin typeface="Arial"/>
              <a:cs typeface="Arial"/>
            </a:endParaRPr>
          </a:p>
          <a:p>
            <a:r>
              <a:rPr lang="en-US" sz="1400" dirty="0" smtClean="0">
                <a:latin typeface="Arial"/>
                <a:cs typeface="Arial"/>
              </a:rPr>
              <a:t>values in parentheses are from </a:t>
            </a:r>
            <a:r>
              <a:rPr lang="en-US" sz="1400" dirty="0" err="1" smtClean="0">
                <a:latin typeface="Arial"/>
                <a:cs typeface="Arial"/>
              </a:rPr>
              <a:t>Dasgupta</a:t>
            </a:r>
            <a:r>
              <a:rPr lang="en-US" sz="1400" dirty="0" smtClean="0">
                <a:latin typeface="Arial"/>
                <a:cs typeface="Arial"/>
              </a:rPr>
              <a:t> &amp; </a:t>
            </a:r>
            <a:r>
              <a:rPr lang="en-US" sz="1400" dirty="0" err="1" smtClean="0">
                <a:latin typeface="Arial"/>
                <a:cs typeface="Arial"/>
              </a:rPr>
              <a:t>Hirschmann</a:t>
            </a:r>
            <a:r>
              <a:rPr lang="en-US" sz="1400" dirty="0" smtClean="0">
                <a:latin typeface="Arial"/>
                <a:cs typeface="Arial"/>
              </a:rPr>
              <a:t>, for comparison</a:t>
            </a:r>
          </a:p>
          <a:p>
            <a:r>
              <a:rPr lang="en-US" sz="1400" dirty="0" smtClean="0">
                <a:latin typeface="Arial"/>
                <a:cs typeface="Arial"/>
              </a:rPr>
              <a:t>asterisks indicate values from </a:t>
            </a:r>
            <a:r>
              <a:rPr lang="en-US" sz="1400" dirty="0" err="1" smtClean="0">
                <a:latin typeface="Arial"/>
                <a:cs typeface="Arial"/>
              </a:rPr>
              <a:t>Dasgupta</a:t>
            </a:r>
            <a:r>
              <a:rPr lang="en-US" sz="1400" dirty="0" smtClean="0">
                <a:latin typeface="Arial"/>
                <a:cs typeface="Arial"/>
              </a:rPr>
              <a:t> &amp; </a:t>
            </a:r>
            <a:r>
              <a:rPr lang="en-US" sz="1400" dirty="0" err="1" smtClean="0">
                <a:latin typeface="Arial"/>
                <a:cs typeface="Arial"/>
              </a:rPr>
              <a:t>Hirschmann</a:t>
            </a:r>
            <a:r>
              <a:rPr lang="en-US" sz="1400" dirty="0" smtClean="0">
                <a:latin typeface="Arial"/>
                <a:cs typeface="Arial"/>
              </a:rPr>
              <a:t> used in this paper</a:t>
            </a:r>
            <a:endParaRPr lang="en-US" sz="1400" dirty="0">
              <a:latin typeface="Arial"/>
              <a:cs typeface="Arial"/>
            </a:endParaRPr>
          </a:p>
        </p:txBody>
      </p:sp>
      <p:sp>
        <p:nvSpPr>
          <p:cNvPr id="16" name="Rectangle 15"/>
          <p:cNvSpPr/>
          <p:nvPr/>
        </p:nvSpPr>
        <p:spPr>
          <a:xfrm>
            <a:off x="448473" y="289501"/>
            <a:ext cx="1088755" cy="807429"/>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Arial"/>
                <a:cs typeface="Arial"/>
              </a:rPr>
              <a:t>diffuse outgassing 0-15 (-)</a:t>
            </a:r>
            <a:endParaRPr lang="en-US" sz="1400" dirty="0">
              <a:solidFill>
                <a:schemeClr val="tx1"/>
              </a:solidFill>
              <a:latin typeface="Arial"/>
              <a:cs typeface="Arial"/>
            </a:endParaRPr>
          </a:p>
        </p:txBody>
      </p:sp>
      <p:pic>
        <p:nvPicPr>
          <p:cNvPr id="17" name="Picture 3" descr="new LDEO logo_art.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30560169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50" name="Picture 49"/>
          <p:cNvPicPr>
            <a:picLocks noChangeAspect="1"/>
          </p:cNvPicPr>
          <p:nvPr/>
        </p:nvPicPr>
        <p:blipFill rotWithShape="1">
          <a:blip r:embed="rId2">
            <a:alphaModFix/>
          </a:blip>
          <a:srcRect l="14505" t="11484" r="4176" b="15553"/>
          <a:stretch/>
        </p:blipFill>
        <p:spPr>
          <a:xfrm>
            <a:off x="2540000" y="2527300"/>
            <a:ext cx="4699000" cy="3124200"/>
          </a:xfrm>
          <a:prstGeom prst="rect">
            <a:avLst/>
          </a:prstGeom>
          <a:ln>
            <a:noFill/>
          </a:ln>
        </p:spPr>
      </p:pic>
      <p:pic>
        <p:nvPicPr>
          <p:cNvPr id="53" name="Picture 52"/>
          <p:cNvPicPr>
            <a:picLocks noChangeAspect="1"/>
          </p:cNvPicPr>
          <p:nvPr/>
        </p:nvPicPr>
        <p:blipFill rotWithShape="1">
          <a:blip r:embed="rId3"/>
          <a:srcRect l="4437" t="8595" b="8176"/>
          <a:stretch/>
        </p:blipFill>
        <p:spPr>
          <a:xfrm>
            <a:off x="457200" y="914400"/>
            <a:ext cx="7112000" cy="5041900"/>
          </a:xfrm>
          <a:prstGeom prst="rect">
            <a:avLst/>
          </a:prstGeom>
        </p:spPr>
      </p:pic>
      <p:sp>
        <p:nvSpPr>
          <p:cNvPr id="56" name="Rectangle 55"/>
          <p:cNvSpPr/>
          <p:nvPr/>
        </p:nvSpPr>
        <p:spPr>
          <a:xfrm>
            <a:off x="1041400" y="3213100"/>
            <a:ext cx="431800" cy="1574800"/>
          </a:xfrm>
          <a:prstGeom prst="rect">
            <a:avLst/>
          </a:prstGeom>
          <a:gradFill flip="none" rotWithShape="1">
            <a:gsLst>
              <a:gs pos="0">
                <a:srgbClr val="FF0000">
                  <a:alpha val="55000"/>
                </a:srgbClr>
              </a:gs>
              <a:gs pos="100000">
                <a:srgbClr val="FFBEC0">
                  <a:alpha val="55000"/>
                </a:srgbClr>
              </a:gs>
            </a:gsLst>
            <a:lin ang="120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2540000" y="1041400"/>
            <a:ext cx="1633350" cy="1155700"/>
          </a:xfrm>
          <a:prstGeom prst="rect">
            <a:avLst/>
          </a:prstGeom>
          <a:gradFill flip="none" rotWithShape="1">
            <a:gsLst>
              <a:gs pos="0">
                <a:srgbClr val="FF0000">
                  <a:alpha val="50000"/>
                </a:srgbClr>
              </a:gs>
              <a:gs pos="100000">
                <a:srgbClr val="FFBEC0">
                  <a:alpha val="50000"/>
                </a:srgbClr>
              </a:gs>
            </a:gsLst>
            <a:lin ang="120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endParaRPr lang="en-US" sz="2400" b="1" dirty="0">
              <a:solidFill>
                <a:srgbClr val="000000"/>
              </a:solidFill>
            </a:endParaRPr>
          </a:p>
        </p:txBody>
      </p:sp>
      <p:sp>
        <p:nvSpPr>
          <p:cNvPr id="65" name="Rectangle 64"/>
          <p:cNvSpPr/>
          <p:nvPr/>
        </p:nvSpPr>
        <p:spPr>
          <a:xfrm>
            <a:off x="3136900" y="1498600"/>
            <a:ext cx="838200" cy="304800"/>
          </a:xfrm>
          <a:prstGeom prst="rect">
            <a:avLst/>
          </a:prstGeom>
          <a:gradFill flip="none" rotWithShape="1">
            <a:gsLst>
              <a:gs pos="0">
                <a:srgbClr val="3366FF">
                  <a:alpha val="50000"/>
                </a:srgbClr>
              </a:gs>
              <a:gs pos="100000">
                <a:srgbClr val="FFBEC0">
                  <a:alpha val="50000"/>
                </a:srgbClr>
              </a:gs>
            </a:gsLst>
            <a:lin ang="120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fluxed</a:t>
            </a:r>
            <a:endParaRPr lang="en-US" dirty="0">
              <a:solidFill>
                <a:srgbClr val="000000"/>
              </a:solidFill>
            </a:endParaRPr>
          </a:p>
        </p:txBody>
      </p:sp>
      <p:sp>
        <p:nvSpPr>
          <p:cNvPr id="68" name="TextBox 67"/>
          <p:cNvSpPr txBox="1"/>
          <p:nvPr/>
        </p:nvSpPr>
        <p:spPr>
          <a:xfrm>
            <a:off x="2645609" y="1059619"/>
            <a:ext cx="981909" cy="461665"/>
          </a:xfrm>
          <a:prstGeom prst="rect">
            <a:avLst/>
          </a:prstGeom>
          <a:noFill/>
        </p:spPr>
        <p:txBody>
          <a:bodyPr wrap="none" rtlCol="0">
            <a:spAutoFit/>
          </a:bodyPr>
          <a:lstStyle/>
          <a:p>
            <a:r>
              <a:rPr lang="en-US" sz="2400" b="1" dirty="0" smtClean="0">
                <a:solidFill>
                  <a:srgbClr val="000000"/>
                </a:solidFill>
              </a:rPr>
              <a:t>fluxed</a:t>
            </a:r>
            <a:endParaRPr lang="en-US" sz="2400" dirty="0"/>
          </a:p>
        </p:txBody>
      </p:sp>
      <p:sp>
        <p:nvSpPr>
          <p:cNvPr id="69" name="Rectangle 68"/>
          <p:cNvSpPr/>
          <p:nvPr/>
        </p:nvSpPr>
        <p:spPr>
          <a:xfrm>
            <a:off x="1473200" y="2628900"/>
            <a:ext cx="1066800" cy="1054100"/>
          </a:xfrm>
          <a:prstGeom prst="rect">
            <a:avLst/>
          </a:prstGeom>
          <a:gradFill flip="none" rotWithShape="1">
            <a:gsLst>
              <a:gs pos="0">
                <a:srgbClr val="FF0000">
                  <a:alpha val="55000"/>
                </a:srgbClr>
              </a:gs>
              <a:gs pos="100000">
                <a:srgbClr val="FFBEC0">
                  <a:alpha val="55000"/>
                </a:srgbClr>
              </a:gs>
            </a:gsLst>
            <a:lin ang="120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2632908" y="2552700"/>
            <a:ext cx="4606091" cy="3098800"/>
          </a:xfrm>
          <a:prstGeom prst="rect">
            <a:avLst/>
          </a:prstGeom>
          <a:gradFill flip="none" rotWithShape="1">
            <a:gsLst>
              <a:gs pos="0">
                <a:srgbClr val="3366FF">
                  <a:alpha val="14000"/>
                </a:srgbClr>
              </a:gs>
              <a:gs pos="100000">
                <a:srgbClr val="FFBEC0">
                  <a:alpha val="14000"/>
                </a:srgbClr>
              </a:gs>
            </a:gsLst>
            <a:lin ang="120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63" name="Rectangle 62"/>
          <p:cNvSpPr/>
          <p:nvPr/>
        </p:nvSpPr>
        <p:spPr>
          <a:xfrm>
            <a:off x="5664200" y="4229100"/>
            <a:ext cx="2438400" cy="558800"/>
          </a:xfrm>
          <a:prstGeom prst="rect">
            <a:avLst/>
          </a:prstGeom>
          <a:solidFill>
            <a:srgbClr val="FFBE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1"/>
                </a:solidFill>
              </a:rPr>
              <a:t>very little left?</a:t>
            </a:r>
          </a:p>
        </p:txBody>
      </p:sp>
      <p:sp>
        <p:nvSpPr>
          <p:cNvPr id="57" name="Rectangle 56"/>
          <p:cNvSpPr/>
          <p:nvPr/>
        </p:nvSpPr>
        <p:spPr>
          <a:xfrm>
            <a:off x="2540000" y="2209800"/>
            <a:ext cx="1633350" cy="1562100"/>
          </a:xfrm>
          <a:prstGeom prst="rect">
            <a:avLst/>
          </a:prstGeom>
          <a:gradFill flip="none" rotWithShape="1">
            <a:gsLst>
              <a:gs pos="0">
                <a:srgbClr val="FF0000">
                  <a:alpha val="50000"/>
                </a:srgbClr>
              </a:gs>
              <a:gs pos="100000">
                <a:srgbClr val="FFBEC0">
                  <a:alpha val="50000"/>
                </a:srgbClr>
              </a:gs>
            </a:gsLst>
            <a:lin ang="120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Rectangle 63"/>
          <p:cNvSpPr/>
          <p:nvPr/>
        </p:nvSpPr>
        <p:spPr>
          <a:xfrm>
            <a:off x="3124200" y="2476500"/>
            <a:ext cx="838200" cy="304800"/>
          </a:xfrm>
          <a:prstGeom prst="rect">
            <a:avLst/>
          </a:prstGeom>
          <a:gradFill flip="none" rotWithShape="1">
            <a:gsLst>
              <a:gs pos="0">
                <a:srgbClr val="3366FF">
                  <a:alpha val="50000"/>
                </a:srgbClr>
              </a:gs>
              <a:gs pos="100000">
                <a:srgbClr val="FFBEC0">
                  <a:alpha val="50000"/>
                </a:srgbClr>
              </a:gs>
            </a:gsLst>
            <a:lin ang="120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grpSp>
        <p:nvGrpSpPr>
          <p:cNvPr id="62" name="Group 61"/>
          <p:cNvGrpSpPr/>
          <p:nvPr/>
        </p:nvGrpSpPr>
        <p:grpSpPr>
          <a:xfrm>
            <a:off x="4173350" y="1041400"/>
            <a:ext cx="1503550" cy="1739900"/>
            <a:chOff x="6399769" y="1175603"/>
            <a:chExt cx="1041400" cy="830997"/>
          </a:xfrm>
        </p:grpSpPr>
        <p:sp>
          <p:nvSpPr>
            <p:cNvPr id="60" name="Rectangle 59"/>
            <p:cNvSpPr/>
            <p:nvPr/>
          </p:nvSpPr>
          <p:spPr>
            <a:xfrm>
              <a:off x="6399769" y="1175603"/>
              <a:ext cx="1041400" cy="830997"/>
            </a:xfrm>
            <a:prstGeom prst="rect">
              <a:avLst/>
            </a:prstGeom>
            <a:gradFill flip="none" rotWithShape="1">
              <a:gsLst>
                <a:gs pos="0">
                  <a:srgbClr val="FF0000">
                    <a:alpha val="50000"/>
                  </a:srgbClr>
                </a:gs>
                <a:gs pos="100000">
                  <a:srgbClr val="FFBEC0">
                    <a:alpha val="50000"/>
                  </a:srgbClr>
                </a:gs>
              </a:gsLst>
              <a:lin ang="120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TextBox 60"/>
            <p:cNvSpPr txBox="1"/>
            <p:nvPr/>
          </p:nvSpPr>
          <p:spPr>
            <a:xfrm>
              <a:off x="6642496" y="1330947"/>
              <a:ext cx="605037" cy="368721"/>
            </a:xfrm>
            <a:prstGeom prst="rect">
              <a:avLst/>
            </a:prstGeom>
            <a:noFill/>
          </p:spPr>
          <p:txBody>
            <a:bodyPr wrap="none" rtlCol="0">
              <a:spAutoFit/>
            </a:bodyPr>
            <a:lstStyle/>
            <a:p>
              <a:pPr algn="ctr"/>
              <a:r>
                <a:rPr lang="en-US" sz="4800" dirty="0" smtClean="0"/>
                <a:t>???</a:t>
              </a:r>
              <a:endParaRPr lang="en-US" sz="4800" dirty="0"/>
            </a:p>
          </p:txBody>
        </p:sp>
      </p:grpSp>
      <p:sp>
        <p:nvSpPr>
          <p:cNvPr id="71" name="TextBox 70"/>
          <p:cNvSpPr txBox="1"/>
          <p:nvPr/>
        </p:nvSpPr>
        <p:spPr>
          <a:xfrm>
            <a:off x="4270738" y="4940300"/>
            <a:ext cx="1272316" cy="523220"/>
          </a:xfrm>
          <a:prstGeom prst="rect">
            <a:avLst/>
          </a:prstGeom>
          <a:noFill/>
        </p:spPr>
        <p:txBody>
          <a:bodyPr wrap="none" rtlCol="0">
            <a:spAutoFit/>
          </a:bodyPr>
          <a:lstStyle/>
          <a:p>
            <a:pPr algn="ctr"/>
            <a:r>
              <a:rPr lang="en-US" sz="1400" dirty="0" smtClean="0">
                <a:solidFill>
                  <a:srgbClr val="0000FF"/>
                </a:solidFill>
                <a:latin typeface="Helvetica"/>
                <a:cs typeface="Helvetica"/>
              </a:rPr>
              <a:t>Gorman et al. </a:t>
            </a:r>
          </a:p>
          <a:p>
            <a:pPr algn="ctr"/>
            <a:r>
              <a:rPr lang="en-US" sz="1400" dirty="0" smtClean="0">
                <a:solidFill>
                  <a:srgbClr val="0000FF"/>
                </a:solidFill>
                <a:latin typeface="Helvetica"/>
                <a:cs typeface="Helvetica"/>
              </a:rPr>
              <a:t>2006</a:t>
            </a:r>
            <a:endParaRPr lang="en-US" sz="1400" dirty="0">
              <a:solidFill>
                <a:srgbClr val="0000FF"/>
              </a:solidFill>
              <a:latin typeface="Helvetica"/>
              <a:cs typeface="Helvetica"/>
            </a:endParaRPr>
          </a:p>
        </p:txBody>
      </p:sp>
      <p:sp>
        <p:nvSpPr>
          <p:cNvPr id="72" name="Rectangle 71"/>
          <p:cNvSpPr/>
          <p:nvPr/>
        </p:nvSpPr>
        <p:spPr>
          <a:xfrm>
            <a:off x="7353300" y="1366652"/>
            <a:ext cx="431800" cy="154632"/>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7353300" y="1519052"/>
            <a:ext cx="431800" cy="154632"/>
          </a:xfrm>
          <a:prstGeom prst="rect">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TextBox 73"/>
          <p:cNvSpPr txBox="1"/>
          <p:nvPr/>
        </p:nvSpPr>
        <p:spPr>
          <a:xfrm>
            <a:off x="7366000" y="942625"/>
            <a:ext cx="1301182" cy="646331"/>
          </a:xfrm>
          <a:prstGeom prst="rect">
            <a:avLst/>
          </a:prstGeom>
          <a:noFill/>
        </p:spPr>
        <p:txBody>
          <a:bodyPr wrap="none" rtlCol="0">
            <a:spAutoFit/>
          </a:bodyPr>
          <a:lstStyle/>
          <a:p>
            <a:pPr algn="r"/>
            <a:r>
              <a:rPr lang="en-US" dirty="0" err="1" smtClean="0">
                <a:latin typeface="Helvetica"/>
                <a:cs typeface="Helvetica"/>
              </a:rPr>
              <a:t>subducting</a:t>
            </a:r>
            <a:endParaRPr lang="en-US" dirty="0" smtClean="0">
              <a:latin typeface="Helvetica"/>
              <a:cs typeface="Helvetica"/>
            </a:endParaRPr>
          </a:p>
          <a:p>
            <a:pPr algn="r"/>
            <a:r>
              <a:rPr lang="en-US" dirty="0" smtClean="0">
                <a:latin typeface="Helvetica"/>
                <a:cs typeface="Helvetica"/>
              </a:rPr>
              <a:t>carbon</a:t>
            </a:r>
            <a:endParaRPr lang="en-US" dirty="0">
              <a:latin typeface="Helvetica"/>
              <a:cs typeface="Helvetica"/>
            </a:endParaRPr>
          </a:p>
        </p:txBody>
      </p:sp>
      <p:sp>
        <p:nvSpPr>
          <p:cNvPr id="75" name="TextBox 74"/>
          <p:cNvSpPr txBox="1"/>
          <p:nvPr/>
        </p:nvSpPr>
        <p:spPr>
          <a:xfrm>
            <a:off x="3507917" y="5981700"/>
            <a:ext cx="2168983" cy="461665"/>
          </a:xfrm>
          <a:prstGeom prst="rect">
            <a:avLst/>
          </a:prstGeom>
          <a:noFill/>
        </p:spPr>
        <p:txBody>
          <a:bodyPr wrap="none" rtlCol="0">
            <a:spAutoFit/>
          </a:bodyPr>
          <a:lstStyle/>
          <a:p>
            <a:r>
              <a:rPr lang="en-US" sz="2400" dirty="0" smtClean="0">
                <a:latin typeface="Helvetica"/>
                <a:cs typeface="Helvetica"/>
              </a:rPr>
              <a:t>pressure, </a:t>
            </a:r>
            <a:r>
              <a:rPr lang="en-US" sz="2400" dirty="0" err="1" smtClean="0">
                <a:latin typeface="Helvetica"/>
                <a:cs typeface="Helvetica"/>
              </a:rPr>
              <a:t>GPa</a:t>
            </a:r>
            <a:endParaRPr lang="en-US" sz="2400" dirty="0">
              <a:latin typeface="Helvetica"/>
              <a:cs typeface="Helvetica"/>
            </a:endParaRPr>
          </a:p>
        </p:txBody>
      </p:sp>
      <p:sp>
        <p:nvSpPr>
          <p:cNvPr id="76" name="TextBox 75"/>
          <p:cNvSpPr txBox="1"/>
          <p:nvPr/>
        </p:nvSpPr>
        <p:spPr>
          <a:xfrm rot="16200000">
            <a:off x="-130912" y="2986179"/>
            <a:ext cx="1176223" cy="461665"/>
          </a:xfrm>
          <a:prstGeom prst="rect">
            <a:avLst/>
          </a:prstGeom>
          <a:noFill/>
        </p:spPr>
        <p:txBody>
          <a:bodyPr wrap="none" rtlCol="0">
            <a:spAutoFit/>
          </a:bodyPr>
          <a:lstStyle/>
          <a:p>
            <a:r>
              <a:rPr lang="en-US" sz="2400" dirty="0" smtClean="0">
                <a:latin typeface="Helvetica"/>
                <a:cs typeface="Helvetica"/>
              </a:rPr>
              <a:t>Mt C/</a:t>
            </a:r>
            <a:r>
              <a:rPr lang="en-US" sz="2400" dirty="0" err="1" smtClean="0">
                <a:latin typeface="Helvetica"/>
                <a:cs typeface="Helvetica"/>
              </a:rPr>
              <a:t>yr</a:t>
            </a:r>
            <a:endParaRPr lang="en-US" sz="2400" dirty="0">
              <a:latin typeface="Helvetica"/>
              <a:cs typeface="Helvetica"/>
            </a:endParaRPr>
          </a:p>
        </p:txBody>
      </p:sp>
      <p:sp>
        <p:nvSpPr>
          <p:cNvPr id="77" name="TextBox 76"/>
          <p:cNvSpPr txBox="1"/>
          <p:nvPr/>
        </p:nvSpPr>
        <p:spPr>
          <a:xfrm>
            <a:off x="829356" y="455135"/>
            <a:ext cx="6625544" cy="369332"/>
          </a:xfrm>
          <a:prstGeom prst="rect">
            <a:avLst/>
          </a:prstGeom>
          <a:noFill/>
        </p:spPr>
        <p:txBody>
          <a:bodyPr wrap="none" rtlCol="0">
            <a:spAutoFit/>
          </a:bodyPr>
          <a:lstStyle/>
          <a:p>
            <a:r>
              <a:rPr lang="en-US" dirty="0" smtClean="0">
                <a:latin typeface="Helvetica"/>
                <a:cs typeface="Helvetica"/>
              </a:rPr>
              <a:t>carbon extracted from 500 m sediments &amp; 500 m altered basalt</a:t>
            </a:r>
            <a:endParaRPr lang="en-US" dirty="0">
              <a:latin typeface="Helvetica"/>
              <a:cs typeface="Helvetica"/>
            </a:endParaRPr>
          </a:p>
        </p:txBody>
      </p:sp>
      <p:sp>
        <p:nvSpPr>
          <p:cNvPr id="80" name="Rectangle 7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pic>
        <p:nvPicPr>
          <p:cNvPr id="81" name="Picture 3" descr="new LDEO logo_art.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53188" y="6264275"/>
            <a:ext cx="2614612"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Rectangle 81"/>
          <p:cNvSpPr/>
          <p:nvPr/>
        </p:nvSpPr>
        <p:spPr>
          <a:xfrm>
            <a:off x="7353303" y="1874648"/>
            <a:ext cx="431800" cy="154632"/>
          </a:xfrm>
          <a:prstGeom prst="rect">
            <a:avLst/>
          </a:prstGeom>
          <a:solidFill>
            <a:srgbClr val="FF00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rot="16200000">
            <a:off x="502832" y="3814270"/>
            <a:ext cx="1506768" cy="369332"/>
          </a:xfrm>
          <a:prstGeom prst="rect">
            <a:avLst/>
          </a:prstGeom>
          <a:noFill/>
        </p:spPr>
        <p:txBody>
          <a:bodyPr wrap="none" rtlCol="0">
            <a:spAutoFit/>
          </a:bodyPr>
          <a:lstStyle/>
          <a:p>
            <a:r>
              <a:rPr lang="en-US" dirty="0" smtClean="0"/>
              <a:t>leading edge</a:t>
            </a:r>
            <a:endParaRPr lang="en-US" dirty="0"/>
          </a:p>
        </p:txBody>
      </p:sp>
      <p:sp>
        <p:nvSpPr>
          <p:cNvPr id="3" name="TextBox 2"/>
          <p:cNvSpPr txBox="1"/>
          <p:nvPr/>
        </p:nvSpPr>
        <p:spPr>
          <a:xfrm>
            <a:off x="1625600" y="2781300"/>
            <a:ext cx="774709" cy="646331"/>
          </a:xfrm>
          <a:prstGeom prst="rect">
            <a:avLst/>
          </a:prstGeom>
          <a:noFill/>
        </p:spPr>
        <p:txBody>
          <a:bodyPr wrap="none" rtlCol="0">
            <a:spAutoFit/>
          </a:bodyPr>
          <a:lstStyle/>
          <a:p>
            <a:r>
              <a:rPr lang="en-US" dirty="0" smtClean="0"/>
              <a:t>blue-</a:t>
            </a:r>
          </a:p>
          <a:p>
            <a:r>
              <a:rPr lang="en-US" dirty="0" smtClean="0"/>
              <a:t>schist</a:t>
            </a:r>
            <a:endParaRPr lang="en-US" dirty="0"/>
          </a:p>
        </p:txBody>
      </p:sp>
      <p:sp>
        <p:nvSpPr>
          <p:cNvPr id="28" name="TextBox 27"/>
          <p:cNvSpPr txBox="1"/>
          <p:nvPr/>
        </p:nvSpPr>
        <p:spPr>
          <a:xfrm rot="16200000">
            <a:off x="2312025" y="2131592"/>
            <a:ext cx="1068697" cy="400110"/>
          </a:xfrm>
          <a:prstGeom prst="rect">
            <a:avLst/>
          </a:prstGeom>
          <a:noFill/>
        </p:spPr>
        <p:txBody>
          <a:bodyPr wrap="none" rtlCol="0">
            <a:spAutoFit/>
          </a:bodyPr>
          <a:lstStyle/>
          <a:p>
            <a:r>
              <a:rPr lang="en-US" sz="2000" dirty="0" err="1" smtClean="0"/>
              <a:t>eclogite</a:t>
            </a:r>
            <a:endParaRPr lang="en-US" sz="2000" dirty="0"/>
          </a:p>
        </p:txBody>
      </p:sp>
      <p:sp>
        <p:nvSpPr>
          <p:cNvPr id="29" name="TextBox 28"/>
          <p:cNvSpPr txBox="1"/>
          <p:nvPr/>
        </p:nvSpPr>
        <p:spPr>
          <a:xfrm>
            <a:off x="4460294" y="1098490"/>
            <a:ext cx="940206" cy="400110"/>
          </a:xfrm>
          <a:prstGeom prst="rect">
            <a:avLst/>
          </a:prstGeom>
          <a:noFill/>
        </p:spPr>
        <p:txBody>
          <a:bodyPr wrap="none" rtlCol="0">
            <a:spAutoFit/>
          </a:bodyPr>
          <a:lstStyle/>
          <a:p>
            <a:r>
              <a:rPr lang="en-US" sz="2000" dirty="0" err="1" smtClean="0"/>
              <a:t>diapirs</a:t>
            </a:r>
            <a:endParaRPr lang="en-US" sz="2000" dirty="0"/>
          </a:p>
        </p:txBody>
      </p:sp>
    </p:spTree>
    <p:extLst>
      <p:ext uri="{BB962C8B-B14F-4D97-AF65-F5344CB8AC3E}">
        <p14:creationId xmlns:p14="http://schemas.microsoft.com/office/powerpoint/2010/main" val="62832487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16" name="Group 15"/>
          <p:cNvGrpSpPr/>
          <p:nvPr/>
        </p:nvGrpSpPr>
        <p:grpSpPr>
          <a:xfrm>
            <a:off x="626063" y="343804"/>
            <a:ext cx="3997472" cy="4944534"/>
            <a:chOff x="1422400" y="880533"/>
            <a:chExt cx="3997472" cy="4944534"/>
          </a:xfrm>
        </p:grpSpPr>
        <p:sp>
          <p:nvSpPr>
            <p:cNvPr id="2" name="Oval 1"/>
            <p:cNvSpPr/>
            <p:nvPr/>
          </p:nvSpPr>
          <p:spPr>
            <a:xfrm>
              <a:off x="1422400" y="880533"/>
              <a:ext cx="3115733" cy="494453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1717456" y="1185333"/>
              <a:ext cx="2752942" cy="43688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1995583" y="1524002"/>
              <a:ext cx="2390150" cy="3793066"/>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2237289" y="1761068"/>
              <a:ext cx="2080712" cy="330200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536754" y="2032002"/>
              <a:ext cx="1696582" cy="269240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841320" y="2319868"/>
              <a:ext cx="1324284" cy="210158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200400" y="2523066"/>
              <a:ext cx="965204" cy="1729049"/>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445533" y="2709333"/>
              <a:ext cx="719433" cy="128878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3625953" y="2877740"/>
              <a:ext cx="511475" cy="91624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Notched Right Arrow 10"/>
            <p:cNvSpPr/>
            <p:nvPr/>
          </p:nvSpPr>
          <p:spPr>
            <a:xfrm rot="20350164" flipH="1">
              <a:off x="3836158" y="2764864"/>
              <a:ext cx="1583714" cy="337052"/>
            </a:xfrm>
            <a:prstGeom prst="notchedRightArrow">
              <a:avLst>
                <a:gd name="adj1" fmla="val 50000"/>
                <a:gd name="adj2" fmla="val 130448"/>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Notched Right Arrow 12"/>
            <p:cNvSpPr/>
            <p:nvPr/>
          </p:nvSpPr>
          <p:spPr>
            <a:xfrm rot="1076197" flipH="1">
              <a:off x="3593876" y="3829586"/>
              <a:ext cx="1583714" cy="337052"/>
            </a:xfrm>
            <a:prstGeom prst="notchedRightArrow">
              <a:avLst>
                <a:gd name="adj1" fmla="val 50000"/>
                <a:gd name="adj2" fmla="val 130448"/>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Notched Right Arrow 13"/>
            <p:cNvSpPr/>
            <p:nvPr/>
          </p:nvSpPr>
          <p:spPr>
            <a:xfrm rot="1076197" flipH="1">
              <a:off x="2408543" y="4029660"/>
              <a:ext cx="1583714" cy="337052"/>
            </a:xfrm>
            <a:prstGeom prst="notchedRightArrow">
              <a:avLst>
                <a:gd name="adj1" fmla="val 50000"/>
                <a:gd name="adj2" fmla="val 130448"/>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Notched Right Arrow 14"/>
            <p:cNvSpPr/>
            <p:nvPr/>
          </p:nvSpPr>
          <p:spPr>
            <a:xfrm rot="21005256" flipH="1">
              <a:off x="3746276" y="2136608"/>
              <a:ext cx="1583714" cy="337052"/>
            </a:xfrm>
            <a:prstGeom prst="notchedRightArrow">
              <a:avLst>
                <a:gd name="adj1" fmla="val 50000"/>
                <a:gd name="adj2" fmla="val 130448"/>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5174041" y="3906360"/>
            <a:ext cx="3528906" cy="2246769"/>
          </a:xfrm>
          <a:prstGeom prst="rect">
            <a:avLst/>
          </a:prstGeom>
          <a:noFill/>
        </p:spPr>
        <p:txBody>
          <a:bodyPr wrap="none" rtlCol="0">
            <a:spAutoFit/>
          </a:bodyPr>
          <a:lstStyle/>
          <a:p>
            <a:pPr algn="r"/>
            <a:r>
              <a:rPr lang="en-US" sz="2800" b="1" dirty="0">
                <a:latin typeface="Helvetica"/>
                <a:cs typeface="Helvetica"/>
              </a:rPr>
              <a:t>dartboard!</a:t>
            </a:r>
          </a:p>
          <a:p>
            <a:pPr algn="r"/>
            <a:endParaRPr lang="en-US" sz="2800" b="1" dirty="0" smtClean="0">
              <a:latin typeface="Helvetica"/>
              <a:cs typeface="Helvetica"/>
            </a:endParaRPr>
          </a:p>
          <a:p>
            <a:pPr algn="r"/>
            <a:r>
              <a:rPr lang="en-US" sz="2800" b="1" dirty="0">
                <a:latin typeface="Helvetica"/>
                <a:cs typeface="Helvetica"/>
              </a:rPr>
              <a:t>proposal?</a:t>
            </a:r>
          </a:p>
          <a:p>
            <a:pPr algn="r"/>
            <a:endParaRPr lang="en-US" sz="2800" b="1" dirty="0" smtClean="0">
              <a:latin typeface="Helvetica"/>
              <a:cs typeface="Helvetica"/>
            </a:endParaRPr>
          </a:p>
          <a:p>
            <a:pPr algn="r"/>
            <a:r>
              <a:rPr lang="en-US" sz="2800" b="1" dirty="0" smtClean="0">
                <a:latin typeface="Helvetica"/>
                <a:cs typeface="Helvetica"/>
              </a:rPr>
              <a:t>paper in progress?</a:t>
            </a:r>
          </a:p>
        </p:txBody>
      </p:sp>
    </p:spTree>
    <p:extLst>
      <p:ext uri="{BB962C8B-B14F-4D97-AF65-F5344CB8AC3E}">
        <p14:creationId xmlns:p14="http://schemas.microsoft.com/office/powerpoint/2010/main" val="330500844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eane4.jpg"/>
          <p:cNvPicPr>
            <a:picLocks noChangeAspect="1"/>
          </p:cNvPicPr>
          <p:nvPr/>
        </p:nvPicPr>
        <p:blipFill rotWithShape="1">
          <a:blip r:embed="rId2">
            <a:extLst>
              <a:ext uri="{28A0092B-C50C-407E-A947-70E740481C1C}">
                <a14:useLocalDpi xmlns:a14="http://schemas.microsoft.com/office/drawing/2010/main" val="0"/>
              </a:ext>
            </a:extLst>
          </a:blip>
          <a:srcRect l="41190"/>
          <a:stretch/>
        </p:blipFill>
        <p:spPr>
          <a:xfrm rot="19536756">
            <a:off x="911703" y="-2581399"/>
            <a:ext cx="8023206" cy="13174953"/>
          </a:xfrm>
          <a:prstGeom prst="rect">
            <a:avLst/>
          </a:prstGeom>
        </p:spPr>
      </p:pic>
      <p:pic>
        <p:nvPicPr>
          <p:cNvPr id="2" name="Picture 1" descr="salt finge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5918201" y="-1"/>
            <a:ext cx="3225800" cy="3225800"/>
          </a:xfrm>
          <a:prstGeom prst="rect">
            <a:avLst/>
          </a:prstGeom>
        </p:spPr>
      </p:pic>
      <p:pic>
        <p:nvPicPr>
          <p:cNvPr id="3" name="Picture 2" descr="cup-3.jpg"/>
          <p:cNvPicPr>
            <a:picLocks noChangeAspect="1"/>
          </p:cNvPicPr>
          <p:nvPr/>
        </p:nvPicPr>
        <p:blipFill rotWithShape="1">
          <a:blip r:embed="rId4">
            <a:extLst>
              <a:ext uri="{28A0092B-C50C-407E-A947-70E740481C1C}">
                <a14:useLocalDpi xmlns:a14="http://schemas.microsoft.com/office/drawing/2010/main" val="0"/>
              </a:ext>
            </a:extLst>
          </a:blip>
          <a:srcRect l="33299" t="15903" r="17371" b="35158"/>
          <a:stretch/>
        </p:blipFill>
        <p:spPr>
          <a:xfrm flipV="1">
            <a:off x="0" y="3962249"/>
            <a:ext cx="2102088" cy="2895751"/>
          </a:xfrm>
          <a:prstGeom prst="rect">
            <a:avLst/>
          </a:prstGeom>
        </p:spPr>
      </p:pic>
      <p:sp>
        <p:nvSpPr>
          <p:cNvPr id="5" name="Rectangle 4"/>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6" name="TextBox 5"/>
          <p:cNvSpPr txBox="1"/>
          <p:nvPr/>
        </p:nvSpPr>
        <p:spPr>
          <a:xfrm>
            <a:off x="914400" y="688537"/>
            <a:ext cx="2982156" cy="1200329"/>
          </a:xfrm>
          <a:prstGeom prst="rect">
            <a:avLst/>
          </a:prstGeom>
          <a:noFill/>
        </p:spPr>
        <p:txBody>
          <a:bodyPr wrap="none" rtlCol="0">
            <a:spAutoFit/>
          </a:bodyPr>
          <a:lstStyle/>
          <a:p>
            <a:r>
              <a:rPr lang="en-US" sz="3600" dirty="0" smtClean="0">
                <a:latin typeface="Arial"/>
                <a:cs typeface="Arial"/>
              </a:rPr>
              <a:t>thank you for </a:t>
            </a:r>
          </a:p>
          <a:p>
            <a:r>
              <a:rPr lang="en-US" sz="3600" dirty="0" smtClean="0">
                <a:latin typeface="Arial"/>
                <a:cs typeface="Arial"/>
              </a:rPr>
              <a:t>your attention</a:t>
            </a:r>
            <a:endParaRPr lang="en-US" sz="3600" dirty="0">
              <a:latin typeface="Arial"/>
              <a:cs typeface="Arial"/>
            </a:endParaRPr>
          </a:p>
        </p:txBody>
      </p:sp>
    </p:spTree>
    <p:extLst>
      <p:ext uri="{BB962C8B-B14F-4D97-AF65-F5344CB8AC3E}">
        <p14:creationId xmlns:p14="http://schemas.microsoft.com/office/powerpoint/2010/main" val="105291257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IMG_2604"/>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alpha val="50195"/>
                  </a:srgbClr>
                </a:solidFill>
              </a14:hiddenFill>
            </a:ext>
          </a:extLst>
        </p:spPr>
      </p:pic>
      <p:pic>
        <p:nvPicPr>
          <p:cNvPr id="180226" name="Picture 3" descr="IMG_26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143000" y="1143000"/>
            <a:ext cx="68580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180228" name="Text Box 5"/>
          <p:cNvSpPr txBox="1">
            <a:spLocks noChangeArrowheads="1"/>
          </p:cNvSpPr>
          <p:nvPr/>
        </p:nvSpPr>
        <p:spPr bwMode="auto">
          <a:xfrm>
            <a:off x="5394325" y="2055813"/>
            <a:ext cx="3140075" cy="2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800"/>
              <a:t>thank you</a:t>
            </a:r>
          </a:p>
          <a:p>
            <a:pPr algn="ctr"/>
            <a:r>
              <a:rPr lang="en-US" sz="4800"/>
              <a:t>for your</a:t>
            </a:r>
          </a:p>
          <a:p>
            <a:pPr algn="ctr"/>
            <a:r>
              <a:rPr lang="en-US" sz="4800"/>
              <a:t>attention</a:t>
            </a:r>
          </a:p>
        </p:txBody>
      </p:sp>
    </p:spTree>
    <p:extLst>
      <p:ext uri="{BB962C8B-B14F-4D97-AF65-F5344CB8AC3E}">
        <p14:creationId xmlns:p14="http://schemas.microsoft.com/office/powerpoint/2010/main" val="389608994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07032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57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67585" name="Group 2"/>
          <p:cNvGrpSpPr>
            <a:grpSpLocks/>
          </p:cNvGrpSpPr>
          <p:nvPr/>
        </p:nvGrpSpPr>
        <p:grpSpPr bwMode="auto">
          <a:xfrm>
            <a:off x="990600" y="228600"/>
            <a:ext cx="7086600" cy="5961063"/>
            <a:chOff x="624" y="144"/>
            <a:chExt cx="4464" cy="3755"/>
          </a:xfrm>
        </p:grpSpPr>
        <p:pic>
          <p:nvPicPr>
            <p:cNvPr id="6297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144"/>
              <a:ext cx="4464" cy="375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29764" name="Text Box 4"/>
            <p:cNvSpPr txBox="1">
              <a:spLocks noChangeArrowheads="1"/>
            </p:cNvSpPr>
            <p:nvPr/>
          </p:nvSpPr>
          <p:spPr bwMode="auto">
            <a:xfrm rot="3172502">
              <a:off x="3363" y="1600"/>
              <a:ext cx="957"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900"/>
                <a:t>+ serpentine</a:t>
              </a:r>
            </a:p>
          </p:txBody>
        </p:sp>
      </p:grpSp>
      <p:sp>
        <p:nvSpPr>
          <p:cNvPr id="67586" name="Text Box 5"/>
          <p:cNvSpPr txBox="1">
            <a:spLocks noChangeArrowheads="1"/>
          </p:cNvSpPr>
          <p:nvPr/>
        </p:nvSpPr>
        <p:spPr bwMode="auto">
          <a:xfrm>
            <a:off x="30163" y="6465888"/>
            <a:ext cx="2411412"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latin typeface="Times New Roman" charset="0"/>
              </a:rPr>
              <a:t>Bruni et al App Geochem 2002</a:t>
            </a:r>
          </a:p>
        </p:txBody>
      </p:sp>
      <p:grpSp>
        <p:nvGrpSpPr>
          <p:cNvPr id="67587" name="Group 6"/>
          <p:cNvGrpSpPr>
            <a:grpSpLocks/>
          </p:cNvGrpSpPr>
          <p:nvPr/>
        </p:nvGrpSpPr>
        <p:grpSpPr bwMode="auto">
          <a:xfrm>
            <a:off x="3124200" y="609600"/>
            <a:ext cx="762000" cy="762000"/>
            <a:chOff x="1968" y="384"/>
            <a:chExt cx="480" cy="480"/>
          </a:xfrm>
        </p:grpSpPr>
        <p:sp>
          <p:nvSpPr>
            <p:cNvPr id="67596" name="Oval 7"/>
            <p:cNvSpPr>
              <a:spLocks noChangeArrowheads="1"/>
            </p:cNvSpPr>
            <p:nvPr/>
          </p:nvSpPr>
          <p:spPr bwMode="auto">
            <a:xfrm>
              <a:off x="1968" y="384"/>
              <a:ext cx="480" cy="480"/>
            </a:xfrm>
            <a:prstGeom prst="ellipse">
              <a:avLst/>
            </a:prstGeom>
            <a:solidFill>
              <a:schemeClr val="bg1"/>
            </a:solidFill>
            <a:ln w="38100">
              <a:solidFill>
                <a:srgbClr val="FF0000"/>
              </a:solidFill>
              <a:round/>
              <a:headEnd/>
              <a:tailEnd/>
            </a:ln>
          </p:spPr>
          <p:txBody>
            <a:bodyPr wrap="none" anchor="ctr"/>
            <a:lstStyle/>
            <a:p>
              <a:endParaRPr lang="en-US"/>
            </a:p>
          </p:txBody>
        </p:sp>
        <p:sp>
          <p:nvSpPr>
            <p:cNvPr id="67597" name="Text Box 8"/>
            <p:cNvSpPr txBox="1">
              <a:spLocks noChangeArrowheads="1"/>
            </p:cNvSpPr>
            <p:nvPr/>
          </p:nvSpPr>
          <p:spPr bwMode="auto">
            <a:xfrm>
              <a:off x="2072" y="408"/>
              <a:ext cx="192" cy="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3600" b="1">
                  <a:solidFill>
                    <a:srgbClr val="FF0000"/>
                  </a:solidFill>
                </a:rPr>
                <a:t>1</a:t>
              </a:r>
            </a:p>
          </p:txBody>
        </p:sp>
      </p:grpSp>
      <p:grpSp>
        <p:nvGrpSpPr>
          <p:cNvPr id="67588" name="Group 9"/>
          <p:cNvGrpSpPr>
            <a:grpSpLocks/>
          </p:cNvGrpSpPr>
          <p:nvPr/>
        </p:nvGrpSpPr>
        <p:grpSpPr bwMode="auto">
          <a:xfrm>
            <a:off x="5715000" y="685800"/>
            <a:ext cx="762000" cy="762000"/>
            <a:chOff x="3600" y="432"/>
            <a:chExt cx="480" cy="480"/>
          </a:xfrm>
        </p:grpSpPr>
        <p:sp>
          <p:nvSpPr>
            <p:cNvPr id="67594" name="Oval 10"/>
            <p:cNvSpPr>
              <a:spLocks noChangeArrowheads="1"/>
            </p:cNvSpPr>
            <p:nvPr/>
          </p:nvSpPr>
          <p:spPr bwMode="auto">
            <a:xfrm>
              <a:off x="3600" y="432"/>
              <a:ext cx="480" cy="480"/>
            </a:xfrm>
            <a:prstGeom prst="ellipse">
              <a:avLst/>
            </a:prstGeom>
            <a:solidFill>
              <a:schemeClr val="bg1"/>
            </a:solidFill>
            <a:ln w="38100">
              <a:solidFill>
                <a:srgbClr val="FF0000"/>
              </a:solidFill>
              <a:round/>
              <a:headEnd/>
              <a:tailEnd/>
            </a:ln>
          </p:spPr>
          <p:txBody>
            <a:bodyPr wrap="none" anchor="ctr"/>
            <a:lstStyle/>
            <a:p>
              <a:endParaRPr lang="en-US"/>
            </a:p>
          </p:txBody>
        </p:sp>
        <p:sp>
          <p:nvSpPr>
            <p:cNvPr id="67595" name="Text Box 11"/>
            <p:cNvSpPr txBox="1">
              <a:spLocks noChangeArrowheads="1"/>
            </p:cNvSpPr>
            <p:nvPr/>
          </p:nvSpPr>
          <p:spPr bwMode="auto">
            <a:xfrm>
              <a:off x="3712" y="456"/>
              <a:ext cx="192" cy="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3600" b="1">
                  <a:solidFill>
                    <a:srgbClr val="FF0000"/>
                  </a:solidFill>
                </a:rPr>
                <a:t>2</a:t>
              </a:r>
            </a:p>
          </p:txBody>
        </p:sp>
      </p:grpSp>
      <p:grpSp>
        <p:nvGrpSpPr>
          <p:cNvPr id="67589" name="Group 12"/>
          <p:cNvGrpSpPr>
            <a:grpSpLocks/>
          </p:cNvGrpSpPr>
          <p:nvPr/>
        </p:nvGrpSpPr>
        <p:grpSpPr bwMode="auto">
          <a:xfrm>
            <a:off x="6400800" y="4724400"/>
            <a:ext cx="762000" cy="762000"/>
            <a:chOff x="4032" y="2976"/>
            <a:chExt cx="480" cy="480"/>
          </a:xfrm>
        </p:grpSpPr>
        <p:sp>
          <p:nvSpPr>
            <p:cNvPr id="67592" name="Oval 13"/>
            <p:cNvSpPr>
              <a:spLocks noChangeArrowheads="1"/>
            </p:cNvSpPr>
            <p:nvPr/>
          </p:nvSpPr>
          <p:spPr bwMode="auto">
            <a:xfrm>
              <a:off x="4032" y="2976"/>
              <a:ext cx="480" cy="480"/>
            </a:xfrm>
            <a:prstGeom prst="ellipse">
              <a:avLst/>
            </a:prstGeom>
            <a:solidFill>
              <a:schemeClr val="bg1"/>
            </a:solidFill>
            <a:ln w="38100">
              <a:solidFill>
                <a:srgbClr val="FF0000"/>
              </a:solidFill>
              <a:round/>
              <a:headEnd/>
              <a:tailEnd/>
            </a:ln>
          </p:spPr>
          <p:txBody>
            <a:bodyPr wrap="none" anchor="ctr"/>
            <a:lstStyle/>
            <a:p>
              <a:endParaRPr lang="en-US"/>
            </a:p>
          </p:txBody>
        </p:sp>
        <p:sp>
          <p:nvSpPr>
            <p:cNvPr id="67593" name="Text Box 14"/>
            <p:cNvSpPr txBox="1">
              <a:spLocks noChangeArrowheads="1"/>
            </p:cNvSpPr>
            <p:nvPr/>
          </p:nvSpPr>
          <p:spPr bwMode="auto">
            <a:xfrm>
              <a:off x="4144" y="3000"/>
              <a:ext cx="192" cy="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3600" b="1">
                  <a:solidFill>
                    <a:srgbClr val="FF0000"/>
                  </a:solidFill>
                </a:rPr>
                <a:t>3</a:t>
              </a:r>
            </a:p>
          </p:txBody>
        </p:sp>
      </p:grpSp>
      <p:pic>
        <p:nvPicPr>
          <p:cNvPr id="67590" name="Picture 3" descr="new LDEO logo_art.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216255034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2746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4034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9441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72813"/>
            <a:ext cx="9144000" cy="1738313"/>
          </a:xfrm>
          <a:prstGeom prst="rect">
            <a:avLst/>
          </a:prstGeom>
        </p:spPr>
      </p:pic>
      <p:pic>
        <p:nvPicPr>
          <p:cNvPr id="3" name="Picture 2"/>
          <p:cNvPicPr>
            <a:picLocks noChangeAspect="1"/>
          </p:cNvPicPr>
          <p:nvPr/>
        </p:nvPicPr>
        <p:blipFill>
          <a:blip r:embed="rId3"/>
          <a:stretch>
            <a:fillRect/>
          </a:stretch>
        </p:blipFill>
        <p:spPr>
          <a:xfrm>
            <a:off x="0" y="3085224"/>
            <a:ext cx="9144000" cy="3322886"/>
          </a:xfrm>
          <a:prstGeom prst="rect">
            <a:avLst/>
          </a:prstGeom>
        </p:spPr>
      </p:pic>
    </p:spTree>
    <p:extLst>
      <p:ext uri="{BB962C8B-B14F-4D97-AF65-F5344CB8AC3E}">
        <p14:creationId xmlns:p14="http://schemas.microsoft.com/office/powerpoint/2010/main" val="18215497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757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57200"/>
            <a:ext cx="8372475" cy="54483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5778" name="Oval 3"/>
          <p:cNvSpPr>
            <a:spLocks noChangeArrowheads="1"/>
          </p:cNvSpPr>
          <p:nvPr/>
        </p:nvSpPr>
        <p:spPr bwMode="auto">
          <a:xfrm>
            <a:off x="2362200" y="2971800"/>
            <a:ext cx="1371600" cy="1981200"/>
          </a:xfrm>
          <a:prstGeom prst="ellipse">
            <a:avLst/>
          </a:prstGeom>
          <a:solidFill>
            <a:srgbClr val="FF0000">
              <a:alpha val="10196"/>
            </a:srgbClr>
          </a:solidFill>
          <a:ln w="38100">
            <a:solidFill>
              <a:srgbClr val="FF0000"/>
            </a:solidFill>
            <a:round/>
            <a:headEnd/>
            <a:tailEnd/>
          </a:ln>
        </p:spPr>
        <p:txBody>
          <a:bodyPr wrap="none" anchor="ctr"/>
          <a:lstStyle/>
          <a:p>
            <a:endParaRPr lang="en-US"/>
          </a:p>
        </p:txBody>
      </p:sp>
      <p:pic>
        <p:nvPicPr>
          <p:cNvPr id="75779" name="Picture 3" descr="new LDEO logo_art.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6264275"/>
            <a:ext cx="26146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75781" name="Text Box 9"/>
          <p:cNvSpPr txBox="1">
            <a:spLocks noChangeArrowheads="1"/>
          </p:cNvSpPr>
          <p:nvPr/>
        </p:nvSpPr>
        <p:spPr bwMode="auto">
          <a:xfrm>
            <a:off x="0" y="6583363"/>
            <a:ext cx="4572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a:latin typeface="Times New Roman" charset="0"/>
              </a:rPr>
              <a:t>Kelemen et al., 2010; Streit et al. 2010</a:t>
            </a:r>
          </a:p>
        </p:txBody>
      </p:sp>
    </p:spTree>
    <p:extLst>
      <p:ext uri="{BB962C8B-B14F-4D97-AF65-F5344CB8AC3E}">
        <p14:creationId xmlns:p14="http://schemas.microsoft.com/office/powerpoint/2010/main" val="344727030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778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4538" y="1406525"/>
            <a:ext cx="7129462" cy="54514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7826" name="Picture 3"/>
          <p:cNvPicPr>
            <a:picLocks noChangeAspect="1" noChangeArrowheads="1"/>
          </p:cNvPicPr>
          <p:nvPr/>
        </p:nvPicPr>
        <p:blipFill>
          <a:blip r:embed="rId4">
            <a:extLst>
              <a:ext uri="{28A0092B-C50C-407E-A947-70E740481C1C}">
                <a14:useLocalDpi xmlns:a14="http://schemas.microsoft.com/office/drawing/2010/main" val="0"/>
              </a:ext>
            </a:extLst>
          </a:blip>
          <a:srcRect t="8447"/>
          <a:stretch>
            <a:fillRect/>
          </a:stretch>
        </p:blipFill>
        <p:spPr bwMode="auto">
          <a:xfrm>
            <a:off x="4267200" y="152400"/>
            <a:ext cx="4611688" cy="3200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782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533400"/>
            <a:ext cx="5334000" cy="37623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77829" name="Text Box 9"/>
          <p:cNvSpPr txBox="1">
            <a:spLocks noChangeArrowheads="1"/>
          </p:cNvSpPr>
          <p:nvPr/>
        </p:nvSpPr>
        <p:spPr bwMode="auto">
          <a:xfrm>
            <a:off x="0" y="6583363"/>
            <a:ext cx="4572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a:latin typeface="Times New Roman" charset="0"/>
              </a:rPr>
              <a:t>Streit et al. 2010</a:t>
            </a:r>
          </a:p>
        </p:txBody>
      </p:sp>
    </p:spTree>
    <p:extLst>
      <p:ext uri="{BB962C8B-B14F-4D97-AF65-F5344CB8AC3E}">
        <p14:creationId xmlns:p14="http://schemas.microsoft.com/office/powerpoint/2010/main" val="176284985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51201" name="Picture 2"/>
          <p:cNvPicPr>
            <a:picLocks noChangeAspect="1" noChangeArrowheads="1"/>
          </p:cNvPicPr>
          <p:nvPr/>
        </p:nvPicPr>
        <p:blipFill>
          <a:blip r:embed="rId3">
            <a:extLst>
              <a:ext uri="{28A0092B-C50C-407E-A947-70E740481C1C}">
                <a14:useLocalDpi xmlns:a14="http://schemas.microsoft.com/office/drawing/2010/main" val="0"/>
              </a:ext>
            </a:extLst>
          </a:blip>
          <a:srcRect l="2852" t="2222" r="2097"/>
          <a:stretch>
            <a:fillRect/>
          </a:stretch>
        </p:blipFill>
        <p:spPr bwMode="auto">
          <a:xfrm>
            <a:off x="3767138" y="0"/>
            <a:ext cx="5326062" cy="68595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0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57438"/>
            <a:ext cx="3967163" cy="3967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03" name="Rectangle 4"/>
          <p:cNvSpPr>
            <a:spLocks noChangeArrowheads="1"/>
          </p:cNvSpPr>
          <p:nvPr/>
        </p:nvSpPr>
        <p:spPr bwMode="auto">
          <a:xfrm>
            <a:off x="296863" y="387350"/>
            <a:ext cx="3132137"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solidFill>
                  <a:srgbClr val="C53333"/>
                </a:solidFill>
              </a:rPr>
              <a:t>mountains of northern Oman composed of oceanic</a:t>
            </a:r>
          </a:p>
          <a:p>
            <a:r>
              <a:rPr lang="en-US">
                <a:solidFill>
                  <a:srgbClr val="C53333"/>
                </a:solidFill>
              </a:rPr>
              <a:t>crust &amp; upper mantle </a:t>
            </a:r>
          </a:p>
        </p:txBody>
      </p:sp>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162148921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p:cNvPicPr>
            <a:picLocks noChangeAspect="1" noChangeArrowheads="1"/>
          </p:cNvPicPr>
          <p:nvPr/>
        </p:nvPicPr>
        <p:blipFill>
          <a:blip r:embed="rId3">
            <a:extLst>
              <a:ext uri="{28A0092B-C50C-407E-A947-70E740481C1C}">
                <a14:useLocalDpi xmlns:a14="http://schemas.microsoft.com/office/drawing/2010/main" val="0"/>
              </a:ext>
            </a:extLst>
          </a:blip>
          <a:srcRect t="111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77828" name="Text Box 5"/>
          <p:cNvSpPr txBox="1">
            <a:spLocks noChangeArrowheads="1"/>
          </p:cNvSpPr>
          <p:nvPr/>
        </p:nvSpPr>
        <p:spPr bwMode="auto">
          <a:xfrm>
            <a:off x="4945887" y="388156"/>
            <a:ext cx="3750396" cy="1754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b="1" dirty="0" err="1" smtClean="0">
                <a:solidFill>
                  <a:srgbClr val="FFFF00"/>
                </a:solidFill>
              </a:rPr>
              <a:t>listvenite</a:t>
            </a:r>
            <a:r>
              <a:rPr lang="en-US" sz="3600" b="1" dirty="0" smtClean="0">
                <a:solidFill>
                  <a:srgbClr val="FFFF00"/>
                </a:solidFill>
              </a:rPr>
              <a:t>:</a:t>
            </a:r>
          </a:p>
          <a:p>
            <a:pPr algn="ctr"/>
            <a:r>
              <a:rPr lang="en-US" sz="3600" b="1" dirty="0" smtClean="0">
                <a:solidFill>
                  <a:srgbClr val="FFFF00"/>
                </a:solidFill>
              </a:rPr>
              <a:t>fully carbonated</a:t>
            </a:r>
          </a:p>
          <a:p>
            <a:pPr algn="ctr"/>
            <a:r>
              <a:rPr lang="en-US" sz="3600" b="1" dirty="0" err="1" smtClean="0">
                <a:solidFill>
                  <a:srgbClr val="FFFF00"/>
                </a:solidFill>
              </a:rPr>
              <a:t>peridotite</a:t>
            </a:r>
            <a:endParaRPr lang="en-US" sz="3600" b="1" dirty="0">
              <a:solidFill>
                <a:srgbClr val="FFFF00"/>
              </a:solidFill>
            </a:endParaRPr>
          </a:p>
        </p:txBody>
      </p:sp>
      <p:sp>
        <p:nvSpPr>
          <p:cNvPr id="7" name="TextBox 6"/>
          <p:cNvSpPr txBox="1"/>
          <p:nvPr/>
        </p:nvSpPr>
        <p:spPr>
          <a:xfrm>
            <a:off x="3991660" y="6096000"/>
            <a:ext cx="4616130" cy="369332"/>
          </a:xfrm>
          <a:prstGeom prst="rect">
            <a:avLst/>
          </a:prstGeom>
          <a:noFill/>
        </p:spPr>
        <p:txBody>
          <a:bodyPr wrap="none" rtlCol="0">
            <a:spAutoFit/>
          </a:bodyPr>
          <a:lstStyle/>
          <a:p>
            <a:r>
              <a:rPr lang="en-US" dirty="0" smtClean="0">
                <a:solidFill>
                  <a:srgbClr val="FFFF00"/>
                </a:solidFill>
              </a:rPr>
              <a:t>Kelemen et al. Ann. Rev. Earth Planet. Sci. 2011</a:t>
            </a:r>
            <a:endParaRPr lang="en-US" dirty="0">
              <a:solidFill>
                <a:srgbClr val="FFFF00"/>
              </a:solidFill>
            </a:endParaRPr>
          </a:p>
        </p:txBody>
      </p:sp>
    </p:spTree>
    <p:extLst>
      <p:ext uri="{BB962C8B-B14F-4D97-AF65-F5344CB8AC3E}">
        <p14:creationId xmlns:p14="http://schemas.microsoft.com/office/powerpoint/2010/main" val="19132667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flipH="1">
            <a:off x="5727147" y="240582"/>
            <a:ext cx="3143295" cy="2209800"/>
            <a:chOff x="353948" y="2590800"/>
            <a:chExt cx="2850643" cy="200406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948" y="2590800"/>
              <a:ext cx="2850643" cy="2004060"/>
            </a:xfrm>
            <a:prstGeom prst="rect">
              <a:avLst/>
            </a:prstGeom>
          </p:spPr>
        </p:pic>
        <p:sp>
          <p:nvSpPr>
            <p:cNvPr id="25" name="4-Point Star 24"/>
            <p:cNvSpPr/>
            <p:nvPr/>
          </p:nvSpPr>
          <p:spPr>
            <a:xfrm>
              <a:off x="2590800" y="2971800"/>
              <a:ext cx="182880" cy="182880"/>
            </a:xfrm>
            <a:prstGeom prst="star4">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4-Point Star 26"/>
            <p:cNvSpPr/>
            <p:nvPr/>
          </p:nvSpPr>
          <p:spPr>
            <a:xfrm>
              <a:off x="533400" y="3733800"/>
              <a:ext cx="182880" cy="182880"/>
            </a:xfrm>
            <a:prstGeom prst="star4">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52400" y="164382"/>
            <a:ext cx="5444490" cy="3832860"/>
            <a:chOff x="152400" y="152400"/>
            <a:chExt cx="5444490" cy="3832860"/>
          </a:xfrm>
        </p:grpSpPr>
        <p:pic>
          <p:nvPicPr>
            <p:cNvPr id="91" name="Picture 90"/>
            <p:cNvPicPr>
              <a:picLocks noChangeAspect="1"/>
            </p:cNvPicPr>
            <p:nvPr/>
          </p:nvPicPr>
          <p:blipFill>
            <a:blip r:embed="rId3"/>
            <a:stretch>
              <a:fillRect/>
            </a:stretch>
          </p:blipFill>
          <p:spPr>
            <a:xfrm>
              <a:off x="152400" y="152400"/>
              <a:ext cx="5444490" cy="3832860"/>
            </a:xfrm>
            <a:prstGeom prst="rect">
              <a:avLst/>
            </a:prstGeom>
          </p:spPr>
        </p:pic>
        <p:sp>
          <p:nvSpPr>
            <p:cNvPr id="13" name="Rectangle 12"/>
            <p:cNvSpPr/>
            <p:nvPr/>
          </p:nvSpPr>
          <p:spPr>
            <a:xfrm>
              <a:off x="575580" y="2438400"/>
              <a:ext cx="4215284" cy="381000"/>
            </a:xfrm>
            <a:prstGeom prst="rect">
              <a:avLst/>
            </a:prstGeom>
            <a:solidFill>
              <a:srgbClr val="3366FF">
                <a:alpha val="1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a:blip r:embed="rId4"/>
          <a:stretch>
            <a:fillRect/>
          </a:stretch>
        </p:blipFill>
        <p:spPr>
          <a:xfrm>
            <a:off x="1341963" y="3817517"/>
            <a:ext cx="3787608" cy="2736447"/>
          </a:xfrm>
          <a:prstGeom prst="rect">
            <a:avLst/>
          </a:prstGeom>
        </p:spPr>
      </p:pic>
      <p:pic>
        <p:nvPicPr>
          <p:cNvPr id="3" name="Picture 2"/>
          <p:cNvPicPr>
            <a:picLocks noChangeAspect="1"/>
          </p:cNvPicPr>
          <p:nvPr/>
        </p:nvPicPr>
        <p:blipFill>
          <a:blip r:embed="rId5"/>
          <a:stretch>
            <a:fillRect/>
          </a:stretch>
        </p:blipFill>
        <p:spPr>
          <a:xfrm>
            <a:off x="5238384" y="3817516"/>
            <a:ext cx="3531230" cy="2721989"/>
          </a:xfrm>
          <a:prstGeom prst="rect">
            <a:avLst/>
          </a:prstGeom>
        </p:spPr>
      </p:pic>
    </p:spTree>
    <p:extLst>
      <p:ext uri="{BB962C8B-B14F-4D97-AF65-F5344CB8AC3E}">
        <p14:creationId xmlns:p14="http://schemas.microsoft.com/office/powerpoint/2010/main" val="62464659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1"/>
          <p:cNvSpPr txBox="1">
            <a:spLocks noChangeArrowheads="1"/>
          </p:cNvSpPr>
          <p:nvPr/>
        </p:nvSpPr>
        <p:spPr bwMode="auto">
          <a:xfrm>
            <a:off x="1298839" y="304800"/>
            <a:ext cx="6739996" cy="600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dirty="0"/>
              <a:t>(1) hydration</a:t>
            </a:r>
          </a:p>
          <a:p>
            <a:pPr algn="ctr"/>
            <a:r>
              <a:rPr lang="en-US" dirty="0"/>
              <a:t>2Mg</a:t>
            </a:r>
            <a:r>
              <a:rPr lang="en-US" baseline="-25000" dirty="0"/>
              <a:t>2</a:t>
            </a:r>
            <a:r>
              <a:rPr lang="en-US" dirty="0"/>
              <a:t>SiO</a:t>
            </a:r>
            <a:r>
              <a:rPr lang="en-US" baseline="-25000" dirty="0"/>
              <a:t>4</a:t>
            </a:r>
            <a:r>
              <a:rPr lang="en-US" dirty="0"/>
              <a:t> + 3H</a:t>
            </a:r>
            <a:r>
              <a:rPr lang="en-US" baseline="-25000" dirty="0"/>
              <a:t>2</a:t>
            </a:r>
            <a:r>
              <a:rPr lang="en-US" dirty="0"/>
              <a:t>O = Mg</a:t>
            </a:r>
            <a:r>
              <a:rPr lang="en-US" baseline="-25000" dirty="0"/>
              <a:t>3</a:t>
            </a:r>
            <a:r>
              <a:rPr lang="en-US" dirty="0"/>
              <a:t>Si</a:t>
            </a:r>
            <a:r>
              <a:rPr lang="en-US" baseline="-25000" dirty="0"/>
              <a:t>2</a:t>
            </a:r>
            <a:r>
              <a:rPr lang="en-US" dirty="0"/>
              <a:t>O</a:t>
            </a:r>
            <a:r>
              <a:rPr lang="en-US" baseline="-25000" dirty="0"/>
              <a:t>5</a:t>
            </a:r>
            <a:r>
              <a:rPr lang="en-US" dirty="0"/>
              <a:t>(OH)</a:t>
            </a:r>
            <a:r>
              <a:rPr lang="en-US" baseline="-25000" dirty="0"/>
              <a:t>4</a:t>
            </a:r>
            <a:r>
              <a:rPr lang="en-US" dirty="0"/>
              <a:t> + Mg(OH)</a:t>
            </a:r>
            <a:r>
              <a:rPr lang="en-US" baseline="-25000" dirty="0"/>
              <a:t>2</a:t>
            </a:r>
          </a:p>
          <a:p>
            <a:pPr algn="ctr"/>
            <a:r>
              <a:rPr lang="en-US" dirty="0"/>
              <a:t>olivine + aqueous fluid = serpentine + </a:t>
            </a:r>
            <a:r>
              <a:rPr lang="en-US" dirty="0" err="1"/>
              <a:t>brucite</a:t>
            </a:r>
            <a:endParaRPr lang="en-US" dirty="0"/>
          </a:p>
          <a:p>
            <a:pPr algn="ctr"/>
            <a:endParaRPr lang="en-US" dirty="0"/>
          </a:p>
          <a:p>
            <a:pPr algn="ctr"/>
            <a:r>
              <a:rPr lang="en-US" dirty="0"/>
              <a:t>as written, 16 </a:t>
            </a:r>
            <a:r>
              <a:rPr lang="en-US" dirty="0" err="1"/>
              <a:t>wt</a:t>
            </a:r>
            <a:r>
              <a:rPr lang="en-US" dirty="0"/>
              <a:t>% H</a:t>
            </a:r>
            <a:r>
              <a:rPr lang="en-US" baseline="-25000" dirty="0"/>
              <a:t>2</a:t>
            </a:r>
            <a:r>
              <a:rPr lang="en-US" dirty="0"/>
              <a:t>O, ~ </a:t>
            </a:r>
            <a:r>
              <a:rPr lang="en-US" dirty="0" smtClean="0"/>
              <a:t>10 </a:t>
            </a:r>
            <a:r>
              <a:rPr lang="en-US" dirty="0" err="1" smtClean="0"/>
              <a:t>vol</a:t>
            </a:r>
            <a:r>
              <a:rPr lang="en-US" dirty="0"/>
              <a:t>%</a:t>
            </a:r>
          </a:p>
          <a:p>
            <a:pPr algn="ctr"/>
            <a:endParaRPr lang="en-US" dirty="0"/>
          </a:p>
          <a:p>
            <a:pPr algn="ctr"/>
            <a:r>
              <a:rPr lang="en-US" dirty="0"/>
              <a:t>(2) carbonation</a:t>
            </a:r>
          </a:p>
          <a:p>
            <a:pPr algn="ctr"/>
            <a:r>
              <a:rPr lang="en-US" dirty="0"/>
              <a:t>Mg</a:t>
            </a:r>
            <a:r>
              <a:rPr lang="en-US" baseline="-25000" dirty="0"/>
              <a:t>2</a:t>
            </a:r>
            <a:r>
              <a:rPr lang="en-US" dirty="0"/>
              <a:t>SiO</a:t>
            </a:r>
            <a:r>
              <a:rPr lang="en-US" baseline="-25000" dirty="0"/>
              <a:t>4</a:t>
            </a:r>
            <a:r>
              <a:rPr lang="en-US" dirty="0"/>
              <a:t> + 2CO</a:t>
            </a:r>
            <a:r>
              <a:rPr lang="en-US" baseline="-25000" dirty="0"/>
              <a:t>2</a:t>
            </a:r>
            <a:r>
              <a:rPr lang="en-US" dirty="0"/>
              <a:t> = 2MgCO</a:t>
            </a:r>
            <a:r>
              <a:rPr lang="en-US" baseline="-25000" dirty="0"/>
              <a:t>3</a:t>
            </a:r>
            <a:r>
              <a:rPr lang="en-US" dirty="0"/>
              <a:t> + SiO</a:t>
            </a:r>
            <a:r>
              <a:rPr lang="en-US" baseline="-25000" dirty="0"/>
              <a:t>2</a:t>
            </a:r>
          </a:p>
          <a:p>
            <a:pPr algn="ctr"/>
            <a:r>
              <a:rPr lang="en-US" dirty="0"/>
              <a:t>olivine + CO</a:t>
            </a:r>
            <a:r>
              <a:rPr lang="en-US" baseline="-25000" dirty="0"/>
              <a:t>2</a:t>
            </a:r>
            <a:r>
              <a:rPr lang="en-US" dirty="0"/>
              <a:t>-bearing fluid = </a:t>
            </a:r>
            <a:r>
              <a:rPr lang="en-US" dirty="0" err="1"/>
              <a:t>magnesite</a:t>
            </a:r>
            <a:r>
              <a:rPr lang="en-US" dirty="0"/>
              <a:t> + quartz</a:t>
            </a:r>
          </a:p>
          <a:p>
            <a:pPr algn="ctr"/>
            <a:endParaRPr lang="en-US" dirty="0"/>
          </a:p>
          <a:p>
            <a:pPr algn="ctr"/>
            <a:r>
              <a:rPr lang="en-US" dirty="0"/>
              <a:t>as written, 38 </a:t>
            </a:r>
            <a:r>
              <a:rPr lang="en-US" dirty="0" err="1"/>
              <a:t>wt</a:t>
            </a:r>
            <a:r>
              <a:rPr lang="en-US" dirty="0"/>
              <a:t>% CO</a:t>
            </a:r>
            <a:r>
              <a:rPr lang="en-US" baseline="-25000" dirty="0"/>
              <a:t>2</a:t>
            </a:r>
            <a:r>
              <a:rPr lang="en-US" dirty="0"/>
              <a:t>, </a:t>
            </a:r>
            <a:r>
              <a:rPr lang="en-US" dirty="0" smtClean="0"/>
              <a:t>~ 40 </a:t>
            </a:r>
            <a:r>
              <a:rPr lang="en-US" dirty="0" err="1" smtClean="0"/>
              <a:t>vol</a:t>
            </a:r>
            <a:r>
              <a:rPr lang="en-US" dirty="0"/>
              <a:t>%</a:t>
            </a:r>
          </a:p>
          <a:p>
            <a:pPr algn="ctr"/>
            <a:endParaRPr lang="en-US" dirty="0"/>
          </a:p>
          <a:p>
            <a:pPr algn="ctr"/>
            <a:r>
              <a:rPr lang="en-US" dirty="0"/>
              <a:t>instantaneous porosity usually &lt; 1%</a:t>
            </a:r>
          </a:p>
          <a:p>
            <a:pPr algn="ctr"/>
            <a:endParaRPr lang="en-US" dirty="0" smtClean="0"/>
          </a:p>
          <a:p>
            <a:pPr algn="ctr"/>
            <a:r>
              <a:rPr lang="en-US" dirty="0" smtClean="0"/>
              <a:t>complete </a:t>
            </a:r>
            <a:r>
              <a:rPr lang="en-US" dirty="0"/>
              <a:t>hydration (1) or carbonation (2) </a:t>
            </a:r>
          </a:p>
          <a:p>
            <a:pPr algn="ctr"/>
            <a:r>
              <a:rPr lang="en-US" dirty="0"/>
              <a:t>requires open systems</a:t>
            </a:r>
          </a:p>
        </p:txBody>
      </p:sp>
      <p:sp>
        <p:nvSpPr>
          <p:cNvPr id="24578" name="Rectangle 2"/>
          <p:cNvSpPr>
            <a:spLocks noChangeArrowheads="1"/>
          </p:cNvSpPr>
          <p:nvPr/>
        </p:nvSpPr>
        <p:spPr bwMode="auto">
          <a:xfrm>
            <a:off x="1143000" y="4699000"/>
            <a:ext cx="7162800" cy="1701800"/>
          </a:xfrm>
          <a:prstGeom prst="rect">
            <a:avLst/>
          </a:prstGeom>
          <a:solidFill>
            <a:srgbClr val="FFFF00">
              <a:alpha val="18823"/>
            </a:srgbClr>
          </a:solidFill>
          <a:ln w="9525">
            <a:solidFill>
              <a:schemeClr val="tx1"/>
            </a:solidFill>
            <a:round/>
            <a:headEnd/>
            <a:tailEnd/>
          </a:ln>
        </p:spPr>
        <p:txBody>
          <a:bodyPr/>
          <a:lstStyle/>
          <a:p>
            <a:endParaRPr lang="en-US" sz="3400">
              <a:solidFill>
                <a:srgbClr val="000000"/>
              </a:solidFill>
            </a:endParaRPr>
          </a:p>
        </p:txBody>
      </p:sp>
      <p:sp>
        <p:nvSpPr>
          <p:cNvPr id="5" name="Rectangle 4"/>
          <p:cNvSpPr/>
          <p:nvPr/>
        </p:nvSpPr>
        <p:spPr>
          <a:xfrm>
            <a:off x="0" y="0"/>
            <a:ext cx="9144000" cy="6858000"/>
          </a:xfrm>
          <a:prstGeom prst="rect">
            <a:avLst/>
          </a:prstGeom>
          <a:noFill/>
          <a:ln w="50800" cap="flat" cmpd="sng" algn="ctr">
            <a:solidFill>
              <a:schemeClr val="bg1">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30551358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7763</TotalTime>
  <Words>3811</Words>
  <Application>Microsoft Office PowerPoint</Application>
  <PresentationFormat>On-screen Show (4:3)</PresentationFormat>
  <Paragraphs>780</Paragraphs>
  <Slides>122</Slides>
  <Notes>58</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122</vt:i4>
      </vt:variant>
    </vt:vector>
  </HeadingPairs>
  <TitlesOfParts>
    <vt:vector size="125" baseType="lpstr">
      <vt:lpstr>Office Theme</vt:lpstr>
      <vt:lpstr>Document</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Kelemen</dc:creator>
  <cp:lastModifiedBy>Daly</cp:lastModifiedBy>
  <cp:revision>58</cp:revision>
  <dcterms:created xsi:type="dcterms:W3CDTF">2013-11-15T10:01:47Z</dcterms:created>
  <dcterms:modified xsi:type="dcterms:W3CDTF">2014-10-08T15:30:45Z</dcterms:modified>
</cp:coreProperties>
</file>