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3"/>
  </p:notesMasterIdLst>
  <p:handoutMasterIdLst>
    <p:handoutMasterId r:id="rId14"/>
  </p:handoutMasterIdLst>
  <p:sldIdLst>
    <p:sldId id="265" r:id="rId2"/>
    <p:sldId id="312" r:id="rId3"/>
    <p:sldId id="319" r:id="rId4"/>
    <p:sldId id="313" r:id="rId5"/>
    <p:sldId id="318" r:id="rId6"/>
    <p:sldId id="314" r:id="rId7"/>
    <p:sldId id="323" r:id="rId8"/>
    <p:sldId id="324" r:id="rId9"/>
    <p:sldId id="325" r:id="rId10"/>
    <p:sldId id="322" r:id="rId11"/>
    <p:sldId id="316" r:id="rId12"/>
  </p:sldIdLst>
  <p:sldSz cx="9144000" cy="6858000" type="screen4x3"/>
  <p:notesSz cx="7023100" cy="9309100"/>
  <p:defaultTextStyle>
    <a:defPPr>
      <a:defRPr lang="en-GB"/>
    </a:defPPr>
    <a:lvl1pPr algn="l" rtl="0" fontAlgn="base">
      <a:spcBef>
        <a:spcPct val="0"/>
      </a:spcBef>
      <a:spcAft>
        <a:spcPct val="0"/>
      </a:spcAft>
      <a:defRPr sz="1400" kern="1200">
        <a:solidFill>
          <a:schemeClr val="tx1"/>
        </a:solidFill>
        <a:latin typeface="Verdana" pitchFamily="34" charset="0"/>
        <a:ea typeface="+mn-ea"/>
        <a:cs typeface="+mn-cs"/>
      </a:defRPr>
    </a:lvl1pPr>
    <a:lvl2pPr marL="457200" algn="l" rtl="0" fontAlgn="base">
      <a:spcBef>
        <a:spcPct val="0"/>
      </a:spcBef>
      <a:spcAft>
        <a:spcPct val="0"/>
      </a:spcAft>
      <a:defRPr sz="1400" kern="1200">
        <a:solidFill>
          <a:schemeClr val="tx1"/>
        </a:solidFill>
        <a:latin typeface="Verdana" pitchFamily="34" charset="0"/>
        <a:ea typeface="+mn-ea"/>
        <a:cs typeface="+mn-cs"/>
      </a:defRPr>
    </a:lvl2pPr>
    <a:lvl3pPr marL="914400" algn="l" rtl="0" fontAlgn="base">
      <a:spcBef>
        <a:spcPct val="0"/>
      </a:spcBef>
      <a:spcAft>
        <a:spcPct val="0"/>
      </a:spcAft>
      <a:defRPr sz="1400" kern="1200">
        <a:solidFill>
          <a:schemeClr val="tx1"/>
        </a:solidFill>
        <a:latin typeface="Verdana" pitchFamily="34" charset="0"/>
        <a:ea typeface="+mn-ea"/>
        <a:cs typeface="+mn-cs"/>
      </a:defRPr>
    </a:lvl3pPr>
    <a:lvl4pPr marL="1371600" algn="l" rtl="0" fontAlgn="base">
      <a:spcBef>
        <a:spcPct val="0"/>
      </a:spcBef>
      <a:spcAft>
        <a:spcPct val="0"/>
      </a:spcAft>
      <a:defRPr sz="1400" kern="1200">
        <a:solidFill>
          <a:schemeClr val="tx1"/>
        </a:solidFill>
        <a:latin typeface="Verdana" pitchFamily="34" charset="0"/>
        <a:ea typeface="+mn-ea"/>
        <a:cs typeface="+mn-cs"/>
      </a:defRPr>
    </a:lvl4pPr>
    <a:lvl5pPr marL="1828800" algn="l" rtl="0" fontAlgn="base">
      <a:spcBef>
        <a:spcPct val="0"/>
      </a:spcBef>
      <a:spcAft>
        <a:spcPct val="0"/>
      </a:spcAft>
      <a:defRPr sz="1400" kern="1200">
        <a:solidFill>
          <a:schemeClr val="tx1"/>
        </a:solidFill>
        <a:latin typeface="Verdana" pitchFamily="34" charset="0"/>
        <a:ea typeface="+mn-ea"/>
        <a:cs typeface="+mn-cs"/>
      </a:defRPr>
    </a:lvl5pPr>
    <a:lvl6pPr marL="2286000" algn="l" defTabSz="914400" rtl="0" eaLnBrk="1" latinLnBrk="0" hangingPunct="1">
      <a:defRPr sz="1400" kern="1200">
        <a:solidFill>
          <a:schemeClr val="tx1"/>
        </a:solidFill>
        <a:latin typeface="Verdana" pitchFamily="34" charset="0"/>
        <a:ea typeface="+mn-ea"/>
        <a:cs typeface="+mn-cs"/>
      </a:defRPr>
    </a:lvl6pPr>
    <a:lvl7pPr marL="2743200" algn="l" defTabSz="914400" rtl="0" eaLnBrk="1" latinLnBrk="0" hangingPunct="1">
      <a:defRPr sz="1400" kern="1200">
        <a:solidFill>
          <a:schemeClr val="tx1"/>
        </a:solidFill>
        <a:latin typeface="Verdana" pitchFamily="34" charset="0"/>
        <a:ea typeface="+mn-ea"/>
        <a:cs typeface="+mn-cs"/>
      </a:defRPr>
    </a:lvl7pPr>
    <a:lvl8pPr marL="3200400" algn="l" defTabSz="914400" rtl="0" eaLnBrk="1" latinLnBrk="0" hangingPunct="1">
      <a:defRPr sz="1400" kern="1200">
        <a:solidFill>
          <a:schemeClr val="tx1"/>
        </a:solidFill>
        <a:latin typeface="Verdana" pitchFamily="34" charset="0"/>
        <a:ea typeface="+mn-ea"/>
        <a:cs typeface="+mn-cs"/>
      </a:defRPr>
    </a:lvl8pPr>
    <a:lvl9pPr marL="3657600" algn="l" defTabSz="914400" rtl="0" eaLnBrk="1" latinLnBrk="0" hangingPunct="1">
      <a:defRPr sz="1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8A1"/>
    <a:srgbClr val="EDE2F6"/>
    <a:srgbClr val="E6FA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68" autoAdjust="0"/>
    <p:restoredTop sz="99841" autoAdjust="0"/>
  </p:normalViewPr>
  <p:slideViewPr>
    <p:cSldViewPr snapToGrid="0">
      <p:cViewPr>
        <p:scale>
          <a:sx n="113" d="100"/>
          <a:sy n="113" d="100"/>
        </p:scale>
        <p:origin x="-864" y="-222"/>
      </p:cViewPr>
      <p:guideLst>
        <p:guide orient="horz" pos="2160"/>
        <p:guide orient="horz" pos="845"/>
        <p:guide orient="horz" pos="981"/>
        <p:guide orient="horz" pos="3884"/>
        <p:guide orient="horz" pos="210"/>
        <p:guide pos="2880"/>
        <p:guide pos="340"/>
        <p:guide pos="5465"/>
        <p:guide pos="657"/>
        <p:guide pos="510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1674" y="-84"/>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l">
              <a:spcBef>
                <a:spcPct val="0"/>
              </a:spcBef>
              <a:defRPr sz="1200"/>
            </a:lvl1pPr>
          </a:lstStyle>
          <a:p>
            <a:pPr>
              <a:defRPr/>
            </a:pPr>
            <a:endParaRPr lang="en-GB"/>
          </a:p>
        </p:txBody>
      </p:sp>
      <p:sp>
        <p:nvSpPr>
          <p:cNvPr id="21507" name="Rectangle 3"/>
          <p:cNvSpPr>
            <a:spLocks noGrp="1" noChangeArrowheads="1"/>
          </p:cNvSpPr>
          <p:nvPr>
            <p:ph type="dt" sz="quarter" idx="1"/>
          </p:nvPr>
        </p:nvSpPr>
        <p:spPr bwMode="auto">
          <a:xfrm>
            <a:off x="3979757"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spcBef>
                <a:spcPct val="0"/>
              </a:spcBef>
              <a:defRPr sz="1200"/>
            </a:lvl1pPr>
          </a:lstStyle>
          <a:p>
            <a:pPr>
              <a:defRPr/>
            </a:pPr>
            <a:endParaRPr lang="en-GB"/>
          </a:p>
        </p:txBody>
      </p:sp>
      <p:sp>
        <p:nvSpPr>
          <p:cNvPr id="21508" name="Rectangle 4"/>
          <p:cNvSpPr>
            <a:spLocks noGrp="1" noChangeArrowheads="1"/>
          </p:cNvSpPr>
          <p:nvPr>
            <p:ph type="ftr" sz="quarter" idx="2"/>
          </p:nvPr>
        </p:nvSpPr>
        <p:spPr bwMode="auto">
          <a:xfrm>
            <a:off x="0" y="8843645"/>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l">
              <a:spcBef>
                <a:spcPct val="0"/>
              </a:spcBef>
              <a:defRPr sz="1200"/>
            </a:lvl1pPr>
          </a:lstStyle>
          <a:p>
            <a:pPr>
              <a:defRPr/>
            </a:pPr>
            <a:endParaRPr lang="en-GB"/>
          </a:p>
        </p:txBody>
      </p:sp>
      <p:sp>
        <p:nvSpPr>
          <p:cNvPr id="21509" name="Rectangle 5"/>
          <p:cNvSpPr>
            <a:spLocks noGrp="1" noChangeArrowheads="1"/>
          </p:cNvSpPr>
          <p:nvPr>
            <p:ph type="sldNum" sz="quarter" idx="3"/>
          </p:nvPr>
        </p:nvSpPr>
        <p:spPr bwMode="auto">
          <a:xfrm>
            <a:off x="3979757" y="8843645"/>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spcBef>
                <a:spcPct val="0"/>
              </a:spcBef>
              <a:defRPr sz="1200"/>
            </a:lvl1pPr>
          </a:lstStyle>
          <a:p>
            <a:pPr>
              <a:defRPr/>
            </a:pPr>
            <a:fld id="{EB1AAF5B-7255-4B68-A3A1-BC52B3DAD237}" type="slidenum">
              <a:rPr lang="en-GB"/>
              <a:pPr>
                <a:defRPr/>
              </a:pPr>
              <a:t>‹#›</a:t>
            </a:fld>
            <a:endParaRPr lang="en-GB"/>
          </a:p>
        </p:txBody>
      </p:sp>
      <p:pic>
        <p:nvPicPr>
          <p:cNvPr id="76806" name="Picture 6" descr="logo_suite"/>
          <p:cNvPicPr>
            <a:picLocks noChangeAspect="1" noChangeArrowheads="1"/>
          </p:cNvPicPr>
          <p:nvPr/>
        </p:nvPicPr>
        <p:blipFill>
          <a:blip r:embed="rId2" cstate="print"/>
          <a:srcRect/>
          <a:stretch>
            <a:fillRect/>
          </a:stretch>
        </p:blipFill>
        <p:spPr bwMode="auto">
          <a:xfrm>
            <a:off x="3186407" y="66263"/>
            <a:ext cx="650287" cy="554343"/>
          </a:xfrm>
          <a:prstGeom prst="rect">
            <a:avLst/>
          </a:prstGeom>
          <a:noFill/>
          <a:ln w="9525">
            <a:noFill/>
            <a:miter lim="800000"/>
            <a:headEnd/>
            <a:tailEnd/>
          </a:ln>
        </p:spPr>
      </p:pic>
    </p:spTree>
    <p:extLst>
      <p:ext uri="{BB962C8B-B14F-4D97-AF65-F5344CB8AC3E}">
        <p14:creationId xmlns:p14="http://schemas.microsoft.com/office/powerpoint/2010/main" val="1500762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42" name="Picture 8" descr="logo_suite"/>
          <p:cNvPicPr>
            <a:picLocks noChangeAspect="1" noChangeArrowheads="1"/>
          </p:cNvPicPr>
          <p:nvPr/>
        </p:nvPicPr>
        <p:blipFill>
          <a:blip r:embed="rId2"/>
          <a:srcRect/>
          <a:stretch>
            <a:fillRect/>
          </a:stretch>
        </p:blipFill>
        <p:spPr bwMode="auto">
          <a:xfrm>
            <a:off x="3186407" y="66263"/>
            <a:ext cx="650287" cy="554343"/>
          </a:xfrm>
          <a:prstGeom prst="rect">
            <a:avLst/>
          </a:prstGeom>
          <a:noFill/>
          <a:ln w="9525">
            <a:noFill/>
            <a:miter lim="800000"/>
            <a:headEnd/>
            <a:tailEnd/>
          </a:ln>
        </p:spPr>
      </p:pic>
      <p:sp>
        <p:nvSpPr>
          <p:cNvPr id="512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l">
              <a:spcBef>
                <a:spcPct val="0"/>
              </a:spcBef>
              <a:defRPr sz="1200"/>
            </a:lvl1pPr>
          </a:lstStyle>
          <a:p>
            <a:pPr>
              <a:defRPr/>
            </a:pPr>
            <a:endParaRPr lang="en-GB"/>
          </a:p>
        </p:txBody>
      </p:sp>
      <p:sp>
        <p:nvSpPr>
          <p:cNvPr id="5123" name="Rectangle 3"/>
          <p:cNvSpPr>
            <a:spLocks noGrp="1" noChangeArrowheads="1"/>
          </p:cNvSpPr>
          <p:nvPr>
            <p:ph type="dt" idx="1"/>
          </p:nvPr>
        </p:nvSpPr>
        <p:spPr bwMode="auto">
          <a:xfrm>
            <a:off x="3979757"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spcBef>
                <a:spcPct val="0"/>
              </a:spcBef>
              <a:defRPr sz="1200"/>
            </a:lvl1pPr>
          </a:lstStyle>
          <a:p>
            <a:pPr>
              <a:defRPr/>
            </a:pPr>
            <a:endParaRPr lang="en-GB"/>
          </a:p>
        </p:txBody>
      </p:sp>
      <p:sp>
        <p:nvSpPr>
          <p:cNvPr id="61445"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6414" y="4421823"/>
            <a:ext cx="5150273"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126" name="Rectangle 6"/>
          <p:cNvSpPr>
            <a:spLocks noGrp="1" noChangeArrowheads="1"/>
          </p:cNvSpPr>
          <p:nvPr>
            <p:ph type="ftr" sz="quarter" idx="4"/>
          </p:nvPr>
        </p:nvSpPr>
        <p:spPr bwMode="auto">
          <a:xfrm>
            <a:off x="0" y="8843645"/>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l">
              <a:spcBef>
                <a:spcPct val="0"/>
              </a:spcBef>
              <a:defRPr sz="1200"/>
            </a:lvl1pPr>
          </a:lstStyle>
          <a:p>
            <a:pPr>
              <a:defRPr/>
            </a:pPr>
            <a:endParaRPr lang="en-GB"/>
          </a:p>
        </p:txBody>
      </p:sp>
      <p:sp>
        <p:nvSpPr>
          <p:cNvPr id="5127" name="Rectangle 7"/>
          <p:cNvSpPr>
            <a:spLocks noGrp="1" noChangeArrowheads="1"/>
          </p:cNvSpPr>
          <p:nvPr>
            <p:ph type="sldNum" sz="quarter" idx="5"/>
          </p:nvPr>
        </p:nvSpPr>
        <p:spPr bwMode="auto">
          <a:xfrm>
            <a:off x="3979757" y="8843645"/>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spcBef>
                <a:spcPct val="0"/>
              </a:spcBef>
              <a:defRPr sz="1200"/>
            </a:lvl1pPr>
          </a:lstStyle>
          <a:p>
            <a:pPr>
              <a:defRPr/>
            </a:pPr>
            <a:fld id="{A851E159-CE6C-40B6-9607-B0EDA930DC6E}" type="slidenum">
              <a:rPr lang="en-GB"/>
              <a:pPr>
                <a:defRPr/>
              </a:pPr>
              <a:t>‹#›</a:t>
            </a:fld>
            <a:endParaRPr lang="en-GB"/>
          </a:p>
        </p:txBody>
      </p:sp>
    </p:spTree>
    <p:extLst>
      <p:ext uri="{BB962C8B-B14F-4D97-AF65-F5344CB8AC3E}">
        <p14:creationId xmlns:p14="http://schemas.microsoft.com/office/powerpoint/2010/main" val="2837383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eaLnBrk="1" hangingPunct="1"/>
            <a:endParaRPr lang="en-US" smtClean="0"/>
          </a:p>
        </p:txBody>
      </p:sp>
      <p:sp>
        <p:nvSpPr>
          <p:cNvPr id="62468" name="Slide Number Placeholder 3"/>
          <p:cNvSpPr>
            <a:spLocks noGrp="1"/>
          </p:cNvSpPr>
          <p:nvPr>
            <p:ph type="sldNum" sz="quarter" idx="5"/>
          </p:nvPr>
        </p:nvSpPr>
        <p:spPr>
          <a:noFill/>
        </p:spPr>
        <p:txBody>
          <a:bodyPr/>
          <a:lstStyle/>
          <a:p>
            <a:fld id="{87FCD16A-8F85-492C-BC24-C65D26DB6A42}" type="slidenum">
              <a:rPr lang="en-GB" smtClean="0"/>
              <a:pPr/>
              <a:t>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E14D2C2-7A7A-40E6-B4F8-8A2286F308A6}"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0A525-F62A-449A-8145-B4F9D15BE02A}" type="slidenum">
              <a:rPr lang="en-US" smtClean="0"/>
              <a:pPr/>
              <a:t>‹#›</a:t>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14D2C2-7A7A-40E6-B4F8-8A2286F308A6}"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0A525-F62A-449A-8145-B4F9D15BE02A}" type="slidenum">
              <a:rPr lang="en-US" smtClean="0"/>
              <a:pPr/>
              <a:t>‹#›</a:t>
            </a:fld>
            <a:endParaRPr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14D2C2-7A7A-40E6-B4F8-8A2286F308A6}"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0A525-F62A-449A-8145-B4F9D15BE02A}" type="slidenum">
              <a:rPr lang="en-US" smtClean="0"/>
              <a:pPr/>
              <a:t>‹#›</a:t>
            </a:fld>
            <a:endParaRPr lang="en-US"/>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Presentation Cov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42987" y="2581200"/>
            <a:ext cx="7058025" cy="989012"/>
          </a:xfrm>
        </p:spPr>
        <p:txBody>
          <a:bodyPr/>
          <a:lstStyle>
            <a:lvl1pPr>
              <a:defRPr sz="3000">
                <a:solidFill>
                  <a:schemeClr val="tx1"/>
                </a:solidFill>
              </a:defRPr>
            </a:lvl1pPr>
          </a:lstStyle>
          <a:p>
            <a:r>
              <a:rPr lang="en-US" noProof="0" smtClean="0"/>
              <a:t>Click to edit Master title style</a:t>
            </a:r>
            <a:endParaRPr lang="en-GB" noProof="0" dirty="0"/>
          </a:p>
        </p:txBody>
      </p:sp>
      <p:sp>
        <p:nvSpPr>
          <p:cNvPr id="4099" name="Rectangle 3"/>
          <p:cNvSpPr>
            <a:spLocks noGrp="1" noChangeArrowheads="1"/>
          </p:cNvSpPr>
          <p:nvPr>
            <p:ph type="subTitle" idx="1"/>
          </p:nvPr>
        </p:nvSpPr>
        <p:spPr>
          <a:xfrm>
            <a:off x="1042987" y="3787200"/>
            <a:ext cx="7058025" cy="774700"/>
          </a:xfrm>
        </p:spPr>
        <p:txBody>
          <a:bodyPr/>
          <a:lstStyle>
            <a:lvl1pPr marL="0" indent="0">
              <a:buFontTx/>
              <a:buNone/>
              <a:defRPr sz="2200" b="0"/>
            </a:lvl1pPr>
          </a:lstStyle>
          <a:p>
            <a:r>
              <a:rPr lang="en-US" noProof="0" smtClean="0"/>
              <a:t>Click to edit Master subtitle style</a:t>
            </a:r>
            <a:endParaRPr lang="en-GB" noProof="0" dirty="0"/>
          </a:p>
        </p:txBody>
      </p:sp>
      <p:sp>
        <p:nvSpPr>
          <p:cNvPr id="11" name="Espace réservé du texte 10"/>
          <p:cNvSpPr>
            <a:spLocks noGrp="1"/>
          </p:cNvSpPr>
          <p:nvPr>
            <p:ph type="body" sz="quarter" idx="10"/>
          </p:nvPr>
        </p:nvSpPr>
        <p:spPr>
          <a:xfrm>
            <a:off x="1042987" y="4712400"/>
            <a:ext cx="7058025" cy="392400"/>
          </a:xfrm>
        </p:spPr>
        <p:txBody>
          <a:bodyPr/>
          <a:lstStyle>
            <a:lvl1pPr marL="0" indent="0">
              <a:buFontTx/>
              <a:buNone/>
              <a:defRPr sz="2200" b="0">
                <a:solidFill>
                  <a:schemeClr val="tx1"/>
                </a:solidFill>
              </a:defRPr>
            </a:lvl1pPr>
            <a:lvl2pPr marL="0" indent="0">
              <a:buFontTx/>
              <a:buNone/>
              <a:defRPr sz="2200">
                <a:solidFill>
                  <a:schemeClr val="tx1"/>
                </a:solidFill>
              </a:defRPr>
            </a:lvl2pPr>
            <a:lvl3pPr marL="0" indent="0">
              <a:buFontTx/>
              <a:buNone/>
              <a:defRPr sz="2200">
                <a:solidFill>
                  <a:schemeClr val="tx1"/>
                </a:solidFill>
              </a:defRPr>
            </a:lvl3pPr>
            <a:lvl4pPr marL="0" indent="0">
              <a:buFontTx/>
              <a:buNone/>
              <a:defRPr sz="2200">
                <a:solidFill>
                  <a:schemeClr val="tx1"/>
                </a:solidFill>
              </a:defRPr>
            </a:lvl4pPr>
            <a:lvl5pPr marL="0" indent="0">
              <a:buFontTx/>
              <a:buNone/>
              <a:defRPr sz="2200">
                <a:solidFill>
                  <a:schemeClr val="tx1"/>
                </a:solidFill>
              </a:defRPr>
            </a:lvl5pPr>
          </a:lstStyle>
          <a:p>
            <a:pPr lvl="0"/>
            <a:r>
              <a:rPr lang="en-US" noProof="0" smtClean="0"/>
              <a:t>Click to edit Master text styles</a:t>
            </a:r>
          </a:p>
        </p:txBody>
      </p:sp>
      <p:sp>
        <p:nvSpPr>
          <p:cNvPr id="16" name="Espace réservé du texte 10"/>
          <p:cNvSpPr>
            <a:spLocks noGrp="1"/>
          </p:cNvSpPr>
          <p:nvPr>
            <p:ph type="body" sz="quarter" idx="11"/>
          </p:nvPr>
        </p:nvSpPr>
        <p:spPr>
          <a:xfrm>
            <a:off x="4572000" y="6555600"/>
            <a:ext cx="4057200" cy="223200"/>
          </a:xfrm>
        </p:spPr>
        <p:txBody>
          <a:bodyPr anchor="b"/>
          <a:lstStyle>
            <a:lvl1pPr marL="0" indent="0" algn="r">
              <a:buFontTx/>
              <a:buNone/>
              <a:defRPr sz="900" b="0">
                <a:solidFill>
                  <a:schemeClr val="tx1"/>
                </a:solidFill>
              </a:defRPr>
            </a:lvl1pPr>
            <a:lvl2pPr marL="0" indent="0">
              <a:buFontTx/>
              <a:buNone/>
              <a:defRPr sz="2200">
                <a:solidFill>
                  <a:schemeClr val="tx1"/>
                </a:solidFill>
              </a:defRPr>
            </a:lvl2pPr>
            <a:lvl3pPr marL="0" indent="0">
              <a:buFontTx/>
              <a:buNone/>
              <a:defRPr sz="2200">
                <a:solidFill>
                  <a:schemeClr val="tx1"/>
                </a:solidFill>
              </a:defRPr>
            </a:lvl3pPr>
            <a:lvl4pPr marL="0" indent="0">
              <a:buFontTx/>
              <a:buNone/>
              <a:defRPr sz="2200">
                <a:solidFill>
                  <a:schemeClr val="tx1"/>
                </a:solidFill>
              </a:defRPr>
            </a:lvl4pPr>
            <a:lvl5pPr marL="0" indent="0">
              <a:buFontTx/>
              <a:buNone/>
              <a:defRPr sz="2200">
                <a:solidFill>
                  <a:schemeClr val="tx1"/>
                </a:solidFill>
              </a:defRPr>
            </a:lvl5pPr>
          </a:lstStyle>
          <a:p>
            <a:pPr lvl="0"/>
            <a:r>
              <a:rPr lang="en-US" noProof="0" smtClean="0"/>
              <a:t>Click to edit Master text styles</a:t>
            </a:r>
          </a:p>
        </p:txBody>
      </p:sp>
      <p:sp>
        <p:nvSpPr>
          <p:cNvPr id="6" name="TextBox 5"/>
          <p:cNvSpPr txBox="1"/>
          <p:nvPr userDrawn="1"/>
        </p:nvSpPr>
        <p:spPr>
          <a:xfrm>
            <a:off x="6718955" y="6558900"/>
            <a:ext cx="1728192" cy="230832"/>
          </a:xfrm>
          <a:prstGeom prst="rect">
            <a:avLst/>
          </a:prstGeom>
          <a:noFill/>
        </p:spPr>
        <p:txBody>
          <a:bodyPr wrap="square" rtlCol="0">
            <a:spAutoFit/>
          </a:bodyPr>
          <a:lstStyle/>
          <a:p>
            <a:pPr>
              <a:defRPr/>
            </a:pPr>
            <a:r>
              <a:rPr lang="en-US" sz="900" dirty="0" smtClean="0">
                <a:solidFill>
                  <a:srgbClr val="000000"/>
                </a:solidFill>
              </a:rPr>
              <a:t>Copyright © 2015 CWT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77200" cy="9906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533400" y="1535113"/>
            <a:ext cx="39624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33400" y="3935413"/>
            <a:ext cx="39624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half" idx="3"/>
          </p:nvPr>
        </p:nvSpPr>
        <p:spPr>
          <a:xfrm>
            <a:off x="4648200" y="1535113"/>
            <a:ext cx="39624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 Numbere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lvl1pPr marL="342900" indent="-342900">
              <a:buClr>
                <a:srgbClr val="0098A1"/>
              </a:buClr>
              <a:buFont typeface="+mj-lt"/>
              <a:buAutoNum type="arabicPeriod"/>
              <a:defRPr/>
            </a:lvl1pPr>
            <a:lvl2pPr marL="711200" indent="-266700">
              <a:buClr>
                <a:srgbClr val="0098A1"/>
              </a:buClr>
              <a:buFont typeface="+mj-lt"/>
              <a:buAutoNum type="arabicPeriod"/>
              <a:defRPr/>
            </a:lvl2pPr>
            <a:lvl3pPr marL="1166813" indent="-269875">
              <a:buClr>
                <a:srgbClr val="0098A1"/>
              </a:buClr>
              <a:buFont typeface="+mj-lt"/>
              <a:buAutoNum type="arabicPeriod"/>
              <a:defRPr/>
            </a:lvl3pPr>
            <a:lvl4pPr marL="1609725" indent="-268288">
              <a:buClr>
                <a:srgbClr val="0098A1"/>
              </a:buClr>
              <a:buFont typeface="+mj-lt"/>
              <a:buAutoNum type="arabicPeriod"/>
              <a:defRPr/>
            </a:lvl4pPr>
            <a:lvl5pPr marL="2060575" indent="-266700">
              <a:buClr>
                <a:srgbClr val="0098A1"/>
              </a:buClr>
              <a:buFont typeface="+mj-lt"/>
              <a:buAutoNum type="arabicPeriod"/>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4" name="Title 3"/>
          <p:cNvSpPr>
            <a:spLocks noGrp="1"/>
          </p:cNvSpPr>
          <p:nvPr>
            <p:ph type="title"/>
          </p:nvPr>
        </p:nvSpPr>
        <p:spPr/>
        <p:txBody>
          <a:bodyPr>
            <a:normAutofit/>
          </a:bodyPr>
          <a:lstStyle/>
          <a:p>
            <a:r>
              <a:rPr lang="en-US"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14D2C2-7A7A-40E6-B4F8-8A2286F308A6}"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0A525-F62A-449A-8145-B4F9D15BE02A}" type="slidenum">
              <a:rPr lang="en-US" smtClean="0"/>
              <a:pPr/>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14D2C2-7A7A-40E6-B4F8-8A2286F308A6}" type="datetimeFigureOut">
              <a:rPr lang="en-US" smtClean="0"/>
              <a:pPr/>
              <a:t>8/19/2016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20A525-F62A-449A-8145-B4F9D15BE02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E14D2C2-7A7A-40E6-B4F8-8A2286F308A6}" type="datetimeFigureOut">
              <a:rPr lang="en-US" smtClean="0"/>
              <a:pPr/>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20A525-F62A-449A-8145-B4F9D15BE0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E14D2C2-7A7A-40E6-B4F8-8A2286F308A6}" type="datetimeFigureOut">
              <a:rPr lang="en-US" smtClean="0"/>
              <a:pPr/>
              <a:t>8/19/2016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20A525-F62A-449A-8145-B4F9D15BE0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14D2C2-7A7A-40E6-B4F8-8A2286F308A6}" type="datetimeFigureOut">
              <a:rPr lang="en-US" smtClean="0"/>
              <a:pPr/>
              <a:t>8/19/2016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20A525-F62A-449A-8145-B4F9D15BE0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14D2C2-7A7A-40E6-B4F8-8A2286F308A6}" type="datetimeFigureOut">
              <a:rPr lang="en-US" smtClean="0"/>
              <a:pPr/>
              <a:t>8/19/2016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20A525-F62A-449A-8145-B4F9D15BE0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14D2C2-7A7A-40E6-B4F8-8A2286F308A6}" type="datetimeFigureOut">
              <a:rPr lang="en-US" smtClean="0"/>
              <a:pPr/>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20A525-F62A-449A-8145-B4F9D15BE02A}" type="slidenum">
              <a:rPr lang="en-US" smtClean="0"/>
              <a:pPr/>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14D2C2-7A7A-40E6-B4F8-8A2286F308A6}" type="datetimeFigureOut">
              <a:rPr lang="en-US" smtClean="0"/>
              <a:pPr/>
              <a:t>8/19/2016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20A525-F62A-449A-8145-B4F9D15BE02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14D2C2-7A7A-40E6-B4F8-8A2286F308A6}" type="datetimeFigureOut">
              <a:rPr lang="en-US" smtClean="0"/>
              <a:pPr/>
              <a:t>8/19/2016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20A525-F62A-449A-8145-B4F9D15BE02A}" type="slidenum">
              <a:rPr lang="en-US" smtClean="0"/>
              <a:pPr/>
              <a:t>‹#›</a:t>
            </a:fld>
            <a:endParaRPr lang="en-US"/>
          </a:p>
        </p:txBody>
      </p:sp>
      <p:pic>
        <p:nvPicPr>
          <p:cNvPr id="7" name="Picture 3"/>
          <p:cNvPicPr>
            <a:picLocks noChangeAspect="1" noChangeArrowheads="1"/>
          </p:cNvPicPr>
          <p:nvPr userDrawn="1"/>
        </p:nvPicPr>
        <p:blipFill>
          <a:blip r:embed="rId16" cstate="print">
            <a:extLst>
              <a:ext uri="{28A0092B-C50C-407E-A947-70E740481C1C}">
                <a14:useLocalDpi xmlns:a14="http://schemas.microsoft.com/office/drawing/2010/main" val="0"/>
              </a:ext>
            </a:extLst>
          </a:blip>
          <a:stretch>
            <a:fillRect/>
          </a:stretch>
        </p:blipFill>
        <p:spPr bwMode="auto">
          <a:xfrm>
            <a:off x="2782" y="2086"/>
            <a:ext cx="9141218" cy="6855914"/>
          </a:xfrm>
          <a:prstGeom prst="rect">
            <a:avLst/>
          </a:prstGeom>
          <a:noFill/>
          <a:ln w="9525">
            <a:noFill/>
            <a:miter lim="800000"/>
            <a:headEnd/>
            <a:tailEnd/>
          </a:ln>
        </p:spPr>
      </p:pic>
      <p:sp>
        <p:nvSpPr>
          <p:cNvPr id="8" name="TextBox 7"/>
          <p:cNvSpPr txBox="1"/>
          <p:nvPr userDrawn="1"/>
        </p:nvSpPr>
        <p:spPr>
          <a:xfrm>
            <a:off x="6718955" y="6558900"/>
            <a:ext cx="1728192" cy="230832"/>
          </a:xfrm>
          <a:prstGeom prst="rect">
            <a:avLst/>
          </a:prstGeom>
          <a:noFill/>
        </p:spPr>
        <p:txBody>
          <a:bodyPr wrap="square" rtlCol="0">
            <a:spAutoFit/>
          </a:bodyPr>
          <a:lstStyle/>
          <a:p>
            <a:pPr>
              <a:defRPr/>
            </a:pPr>
            <a:r>
              <a:rPr lang="en-US" sz="900" dirty="0" smtClean="0">
                <a:solidFill>
                  <a:srgbClr val="000000"/>
                </a:solidFill>
              </a:rPr>
              <a:t>Copyright © 2015 CWT</a:t>
            </a:r>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 id="2147483840" r:id="rId12"/>
    <p:sldLayoutId id="2147483841" r:id="rId13"/>
    <p:sldLayoutId id="2147483706"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hyperlink" Target="http://www.state.gov/e/eb/tra/ata/" TargetMode="External"/><Relationship Id="rId1" Type="http://schemas.openxmlformats.org/officeDocument/2006/relationships/slideLayout" Target="../slideLayouts/slideLayout7.xml"/><Relationship Id="rId6" Type="http://schemas.openxmlformats.org/officeDocument/2006/relationships/hyperlink" Target="https://www.gpo.gov/" TargetMode="External"/><Relationship Id="rId5" Type="http://schemas.openxmlformats.org/officeDocument/2006/relationships/hyperlink" Target="https://www.transportation.gov/policy/aviation-policy/multilateral-agreement-liberalization-international-air-transport" TargetMode="External"/><Relationship Id="rId4" Type="http://schemas.openxmlformats.org/officeDocument/2006/relationships/hyperlink" Target="http://www.state.gov/e/eb/rls/othr/ata/114805.ht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3"/>
          <p:cNvSpPr>
            <a:spLocks noGrp="1"/>
          </p:cNvSpPr>
          <p:nvPr>
            <p:ph type="ctrTitle"/>
          </p:nvPr>
        </p:nvSpPr>
        <p:spPr>
          <a:xfrm>
            <a:off x="530087" y="2955234"/>
            <a:ext cx="8250019" cy="1802295"/>
          </a:xfrm>
        </p:spPr>
        <p:txBody>
          <a:bodyPr>
            <a:normAutofit/>
          </a:bodyPr>
          <a:lstStyle/>
          <a:p>
            <a:pPr eaLnBrk="1" hangingPunct="1"/>
            <a:r>
              <a:rPr lang="en-GB" sz="2400" dirty="0" smtClean="0"/>
              <a:t>Overview of </a:t>
            </a:r>
            <a:br>
              <a:rPr lang="en-GB" sz="2400" dirty="0" smtClean="0"/>
            </a:br>
            <a:r>
              <a:rPr lang="en-GB" sz="2400" dirty="0" smtClean="0"/>
              <a:t>Fly America Act</a:t>
            </a:r>
            <a:br>
              <a:rPr lang="en-GB" sz="2400" dirty="0" smtClean="0"/>
            </a:br>
            <a:r>
              <a:rPr lang="en-GB" sz="2400" dirty="0" smtClean="0"/>
              <a:t>Open Skies Agreement</a:t>
            </a:r>
            <a:br>
              <a:rPr lang="en-GB" sz="2400" dirty="0" smtClean="0"/>
            </a:br>
            <a:r>
              <a:rPr lang="en-GB" sz="2400" smtClean="0"/>
              <a:t>January 27, </a:t>
            </a:r>
            <a:r>
              <a:rPr lang="en-GB" sz="2400" dirty="0" smtClean="0"/>
              <a:t>2016</a:t>
            </a:r>
          </a:p>
        </p:txBody>
      </p:sp>
      <p:sp>
        <p:nvSpPr>
          <p:cNvPr id="3" name="TextBox 2"/>
          <p:cNvSpPr txBox="1"/>
          <p:nvPr/>
        </p:nvSpPr>
        <p:spPr>
          <a:xfrm>
            <a:off x="609600" y="5989983"/>
            <a:ext cx="7103165" cy="646331"/>
          </a:xfrm>
          <a:prstGeom prst="rect">
            <a:avLst/>
          </a:prstGeom>
          <a:noFill/>
        </p:spPr>
        <p:txBody>
          <a:bodyPr wrap="square" rtlCol="0">
            <a:spAutoFit/>
          </a:bodyPr>
          <a:lstStyle/>
          <a:p>
            <a:r>
              <a:rPr lang="en-US" sz="1800" dirty="0" smtClean="0">
                <a:solidFill>
                  <a:srgbClr val="0098A1"/>
                </a:solidFill>
              </a:rPr>
              <a:t>Prepared by: Lauren Amidon | Program Manager</a:t>
            </a:r>
          </a:p>
          <a:p>
            <a:r>
              <a:rPr lang="en-US" sz="1800" dirty="0" smtClean="0">
                <a:solidFill>
                  <a:srgbClr val="0098A1"/>
                </a:solidFill>
              </a:rPr>
              <a:t>Carlson Wagonlit Travel</a:t>
            </a:r>
            <a:endParaRPr lang="en-US" sz="1800" dirty="0">
              <a:solidFill>
                <a:srgbClr val="0098A1"/>
              </a:solidFill>
            </a:endParaRPr>
          </a:p>
        </p:txBody>
      </p:sp>
      <p:pic>
        <p:nvPicPr>
          <p:cNvPr id="2050" name="Picture 2" descr="C:\Users\ulxa180\Desktop\shiplogo.png"/>
          <p:cNvPicPr>
            <a:picLocks noChangeAspect="1" noChangeArrowheads="1"/>
          </p:cNvPicPr>
          <p:nvPr/>
        </p:nvPicPr>
        <p:blipFill>
          <a:blip r:embed="rId3" cstate="print"/>
          <a:srcRect/>
          <a:stretch>
            <a:fillRect/>
          </a:stretch>
        </p:blipFill>
        <p:spPr bwMode="auto">
          <a:xfrm>
            <a:off x="3938588" y="1139687"/>
            <a:ext cx="1266825" cy="1338470"/>
          </a:xfrm>
          <a:prstGeom prst="rect">
            <a:avLst/>
          </a:prstGeom>
          <a:noFill/>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120A525-F62A-449A-8145-B4F9D15BE02A}" type="slidenum">
              <a:rPr lang="en-US" smtClean="0"/>
              <a:pPr/>
              <a:t>10</a:t>
            </a:fld>
            <a:endParaRPr lang="en-US"/>
          </a:p>
        </p:txBody>
      </p:sp>
      <p:sp>
        <p:nvSpPr>
          <p:cNvPr id="3" name="TextBox 2"/>
          <p:cNvSpPr txBox="1"/>
          <p:nvPr/>
        </p:nvSpPr>
        <p:spPr>
          <a:xfrm>
            <a:off x="382138" y="781878"/>
            <a:ext cx="8457062" cy="4431983"/>
          </a:xfrm>
          <a:prstGeom prst="rect">
            <a:avLst/>
          </a:prstGeom>
          <a:noFill/>
        </p:spPr>
        <p:txBody>
          <a:bodyPr wrap="square" rtlCol="0">
            <a:spAutoFit/>
          </a:bodyPr>
          <a:lstStyle/>
          <a:p>
            <a:endParaRPr lang="en-US" dirty="0" smtClean="0"/>
          </a:p>
          <a:p>
            <a:r>
              <a:rPr lang="en-US" b="1" dirty="0" smtClean="0"/>
              <a:t>Q4</a:t>
            </a:r>
            <a:r>
              <a:rPr lang="en-US" sz="1600" b="1" dirty="0" smtClean="0"/>
              <a:t>: May I travel by a foreign air carrier if the cost of my ticket is less than traveling by a U.S. flag air carrier? </a:t>
            </a:r>
          </a:p>
          <a:p>
            <a:r>
              <a:rPr lang="en-US" sz="1600" dirty="0" smtClean="0"/>
              <a:t>	A: No. Foreign air carrier service may not be used solely based on the 	cost of your ticket.</a:t>
            </a:r>
          </a:p>
          <a:p>
            <a:endParaRPr lang="en-US" sz="1600" dirty="0" smtClean="0"/>
          </a:p>
          <a:p>
            <a:r>
              <a:rPr lang="en-US" sz="1600" b="1" dirty="0" smtClean="0"/>
              <a:t>Q5: May I use a foreign air carrier if the service is preferred by or more convenient for my company or me? </a:t>
            </a:r>
          </a:p>
          <a:p>
            <a:r>
              <a:rPr lang="en-US" sz="1600" dirty="0" smtClean="0"/>
              <a:t>	A: No. You must use U.S. flag air carrier service, unless you meet one 	of the exceptions as previously noted </a:t>
            </a:r>
            <a:r>
              <a:rPr lang="en-US" sz="1600" smtClean="0"/>
              <a:t>on slides 6-8.  </a:t>
            </a:r>
            <a:endParaRPr lang="en-US" sz="1600" dirty="0" smtClean="0"/>
          </a:p>
          <a:p>
            <a:endParaRPr lang="en-US" sz="1600" dirty="0" smtClean="0"/>
          </a:p>
          <a:p>
            <a:pPr algn="ctr"/>
            <a:r>
              <a:rPr lang="en-US" sz="2000" dirty="0" smtClean="0"/>
              <a:t>TIP:</a:t>
            </a:r>
          </a:p>
          <a:p>
            <a:pPr algn="ctr"/>
            <a:r>
              <a:rPr lang="en-US" sz="2000" dirty="0" smtClean="0"/>
              <a:t>\</a:t>
            </a:r>
          </a:p>
          <a:p>
            <a:endParaRPr lang="en-US" sz="2000" dirty="0" smtClean="0"/>
          </a:p>
          <a:p>
            <a:r>
              <a:rPr lang="en-US" sz="2000" b="1" dirty="0" smtClean="0"/>
              <a:t> </a:t>
            </a:r>
            <a:endParaRPr lang="en-US" sz="2000" dirty="0" smtClean="0"/>
          </a:p>
          <a:p>
            <a:r>
              <a:rPr lang="en-US" dirty="0" smtClean="0"/>
              <a:t> </a:t>
            </a:r>
          </a:p>
          <a:p>
            <a:r>
              <a:rPr lang="en-US" dirty="0" smtClean="0"/>
              <a:t> </a:t>
            </a:r>
            <a:endParaRPr lang="en-US" dirty="0"/>
          </a:p>
        </p:txBody>
      </p:sp>
      <p:sp>
        <p:nvSpPr>
          <p:cNvPr id="5" name="TextBox 4"/>
          <p:cNvSpPr txBox="1"/>
          <p:nvPr/>
        </p:nvSpPr>
        <p:spPr>
          <a:xfrm>
            <a:off x="3962400" y="331304"/>
            <a:ext cx="1438214" cy="369332"/>
          </a:xfrm>
          <a:prstGeom prst="rect">
            <a:avLst/>
          </a:prstGeom>
          <a:noFill/>
        </p:spPr>
        <p:txBody>
          <a:bodyPr wrap="none" rtlCol="0">
            <a:spAutoFit/>
          </a:bodyPr>
          <a:lstStyle/>
          <a:p>
            <a:r>
              <a:rPr lang="en-US" sz="1800" b="1" dirty="0" smtClean="0"/>
              <a:t>FAQS 2/2</a:t>
            </a:r>
            <a:endParaRPr lang="en-US" sz="1800" b="1" dirty="0"/>
          </a:p>
        </p:txBody>
      </p:sp>
      <p:sp>
        <p:nvSpPr>
          <p:cNvPr id="6" name="Rounded Rectangle 5"/>
          <p:cNvSpPr/>
          <p:nvPr/>
        </p:nvSpPr>
        <p:spPr>
          <a:xfrm>
            <a:off x="927651" y="3909390"/>
            <a:ext cx="7686262" cy="1775793"/>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smtClean="0"/>
              <a:t>REMIND TRAVELERS</a:t>
            </a:r>
          </a:p>
          <a:p>
            <a:pPr algn="ctr"/>
            <a:r>
              <a:rPr lang="en-US" sz="1800" b="1" dirty="0" smtClean="0"/>
              <a:t>Before starting your booking with a CWT Travel counselor please let the counselor know if the trip is being paid for with federal funding to avoid costly mistakes.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120A525-F62A-449A-8145-B4F9D15BE02A}" type="slidenum">
              <a:rPr lang="en-US" smtClean="0"/>
              <a:pPr/>
              <a:t>11</a:t>
            </a:fld>
            <a:endParaRPr lang="en-US"/>
          </a:p>
        </p:txBody>
      </p:sp>
      <p:sp>
        <p:nvSpPr>
          <p:cNvPr id="3" name="TextBox 2"/>
          <p:cNvSpPr txBox="1"/>
          <p:nvPr/>
        </p:nvSpPr>
        <p:spPr>
          <a:xfrm>
            <a:off x="384312" y="1179443"/>
            <a:ext cx="8600662" cy="4616648"/>
          </a:xfrm>
          <a:prstGeom prst="rect">
            <a:avLst/>
          </a:prstGeom>
          <a:noFill/>
        </p:spPr>
        <p:txBody>
          <a:bodyPr wrap="square" rtlCol="0">
            <a:spAutoFit/>
          </a:bodyPr>
          <a:lstStyle/>
          <a:p>
            <a:endParaRPr lang="en-US" dirty="0" smtClean="0"/>
          </a:p>
          <a:p>
            <a:r>
              <a:rPr lang="en-US" dirty="0" smtClean="0"/>
              <a:t>Open Skies Agreements</a:t>
            </a:r>
          </a:p>
          <a:p>
            <a:r>
              <a:rPr lang="en-US" dirty="0" smtClean="0">
                <a:hlinkClick r:id="rId2"/>
              </a:rPr>
              <a:t>http://www.state.gov/e/eb/tra/ata/</a:t>
            </a:r>
            <a:endParaRPr lang="en-US" dirty="0" smtClean="0"/>
          </a:p>
          <a:p>
            <a:endParaRPr lang="en-US" dirty="0" smtClean="0"/>
          </a:p>
          <a:p>
            <a:r>
              <a:rPr lang="en-US" dirty="0" smtClean="0"/>
              <a:t>List of EU Countries</a:t>
            </a:r>
          </a:p>
          <a:p>
            <a:r>
              <a:rPr lang="en-US" dirty="0" smtClean="0">
                <a:hlinkClick r:id="rId3" action="ppaction://hlinksldjump"/>
              </a:rPr>
              <a:t>http://europa.eu/about-eu/countries/index_en.htm</a:t>
            </a:r>
            <a:endParaRPr lang="en-US" dirty="0" smtClean="0"/>
          </a:p>
          <a:p>
            <a:endParaRPr lang="en-US" dirty="0" smtClean="0"/>
          </a:p>
          <a:p>
            <a:r>
              <a:rPr lang="en-US" dirty="0" smtClean="0"/>
              <a:t>List of Open Skies and Multilateral Agreement on the Liberalization of International Air Transportation (MALIAT) Partners</a:t>
            </a:r>
          </a:p>
          <a:p>
            <a:r>
              <a:rPr lang="en-US" dirty="0" smtClean="0">
                <a:hlinkClick r:id="rId4"/>
              </a:rPr>
              <a:t>http://www.state.gov/e/eb/rls/othr/ata/114805.htm</a:t>
            </a:r>
            <a:endParaRPr lang="en-US" dirty="0" smtClean="0"/>
          </a:p>
          <a:p>
            <a:endParaRPr lang="en-US" dirty="0" smtClean="0"/>
          </a:p>
          <a:p>
            <a:r>
              <a:rPr lang="en-US" dirty="0" smtClean="0"/>
              <a:t>Multilateral Agreement on the Liberalization of International Air Transportation (MALIAT)</a:t>
            </a:r>
          </a:p>
          <a:p>
            <a:r>
              <a:rPr lang="en-US" dirty="0" smtClean="0">
                <a:hlinkClick r:id="rId5"/>
              </a:rPr>
              <a:t>https://www.transportation.gov/policy/aviation-policy/multilateral-agreement-liberalization-international-air-transport</a:t>
            </a:r>
            <a:endParaRPr lang="en-US" dirty="0" smtClean="0"/>
          </a:p>
          <a:p>
            <a:endParaRPr lang="en-US" dirty="0" smtClean="0"/>
          </a:p>
          <a:p>
            <a:r>
              <a:rPr lang="en-US" dirty="0" smtClean="0"/>
              <a:t>Government Publications</a:t>
            </a:r>
          </a:p>
          <a:p>
            <a:r>
              <a:rPr lang="en-US" dirty="0" smtClean="0">
                <a:hlinkClick r:id="rId6"/>
              </a:rPr>
              <a:t>https://www.gpo.gov</a:t>
            </a:r>
            <a:endParaRPr lang="en-US" dirty="0" smtClean="0"/>
          </a:p>
          <a:p>
            <a:endParaRPr lang="en-US" dirty="0" smtClean="0"/>
          </a:p>
          <a:p>
            <a:endParaRPr lang="en-US" dirty="0" smtClean="0"/>
          </a:p>
          <a:p>
            <a:endParaRPr lang="en-US" dirty="0" smtClean="0"/>
          </a:p>
          <a:p>
            <a:endParaRPr lang="en-US" dirty="0"/>
          </a:p>
        </p:txBody>
      </p:sp>
      <p:sp>
        <p:nvSpPr>
          <p:cNvPr id="4" name="TextBox 3"/>
          <p:cNvSpPr txBox="1"/>
          <p:nvPr/>
        </p:nvSpPr>
        <p:spPr>
          <a:xfrm>
            <a:off x="3260035" y="477079"/>
            <a:ext cx="2584174" cy="400110"/>
          </a:xfrm>
          <a:prstGeom prst="rect">
            <a:avLst/>
          </a:prstGeom>
          <a:noFill/>
        </p:spPr>
        <p:txBody>
          <a:bodyPr wrap="square" rtlCol="0">
            <a:spAutoFit/>
          </a:bodyPr>
          <a:lstStyle/>
          <a:p>
            <a:pPr algn="ctr"/>
            <a:r>
              <a:rPr lang="en-US" sz="2000" b="1" dirty="0" smtClean="0"/>
              <a:t>APPENDIX</a:t>
            </a:r>
            <a:endParaRPr lang="en-US" sz="2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21"/>
          <p:cNvSpPr txBox="1"/>
          <p:nvPr/>
        </p:nvSpPr>
        <p:spPr>
          <a:xfrm>
            <a:off x="467544" y="260648"/>
            <a:ext cx="7056784" cy="523220"/>
          </a:xfrm>
          <a:prstGeom prst="rect">
            <a:avLst/>
          </a:prstGeom>
          <a:noFill/>
        </p:spPr>
        <p:txBody>
          <a:bodyPr wrap="square" rtlCol="0">
            <a:spAutoFit/>
          </a:bodyPr>
          <a:lstStyle/>
          <a:p>
            <a:r>
              <a:rPr lang="en-US" sz="2800" b="1" dirty="0" smtClean="0">
                <a:solidFill>
                  <a:schemeClr val="accent5">
                    <a:lumMod val="75000"/>
                  </a:schemeClr>
                </a:solidFill>
              </a:rPr>
              <a:t>Fly America Act</a:t>
            </a:r>
            <a:endParaRPr lang="en-US" sz="2800" b="1" dirty="0">
              <a:solidFill>
                <a:schemeClr val="accent5">
                  <a:lumMod val="75000"/>
                </a:schemeClr>
              </a:solidFill>
            </a:endParaRPr>
          </a:p>
        </p:txBody>
      </p:sp>
      <p:pic>
        <p:nvPicPr>
          <p:cNvPr id="8" name="Picture 4">
            <a:hlinkClick r:id="" action="ppaction://noaction"/>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rot="16200000">
            <a:off x="8095630" y="146594"/>
            <a:ext cx="895350" cy="835425"/>
          </a:xfrm>
          <a:prstGeom prst="rect">
            <a:avLst/>
          </a:prstGeom>
          <a:noFill/>
          <a:ln w="9525">
            <a:noFill/>
            <a:miter lim="800000"/>
            <a:headEnd/>
            <a:tailEnd/>
          </a:ln>
        </p:spPr>
      </p:pic>
      <p:sp>
        <p:nvSpPr>
          <p:cNvPr id="11" name="TextBox 10"/>
          <p:cNvSpPr txBox="1"/>
          <p:nvPr/>
        </p:nvSpPr>
        <p:spPr>
          <a:xfrm>
            <a:off x="304800" y="1007165"/>
            <a:ext cx="8613913" cy="4801314"/>
          </a:xfrm>
          <a:prstGeom prst="rect">
            <a:avLst/>
          </a:prstGeom>
          <a:noFill/>
        </p:spPr>
        <p:txBody>
          <a:bodyPr wrap="square" rtlCol="0">
            <a:spAutoFit/>
          </a:bodyPr>
          <a:lstStyle/>
          <a:p>
            <a:pPr algn="ctr"/>
            <a:r>
              <a:rPr lang="en-US" b="1" dirty="0" smtClean="0"/>
              <a:t> </a:t>
            </a:r>
          </a:p>
          <a:p>
            <a:pPr algn="ctr"/>
            <a:r>
              <a:rPr lang="en-US" sz="2000" b="1" dirty="0" smtClean="0"/>
              <a:t>The Fly America Act mandates that if an organization has an employee/employees traveling to a foreign destination on funds provided by the federal government, then travel must be on a U.S flag carrier.</a:t>
            </a:r>
          </a:p>
          <a:p>
            <a:pPr algn="ctr"/>
            <a:endParaRPr lang="en-US" sz="2000" b="1" dirty="0" smtClean="0"/>
          </a:p>
          <a:p>
            <a:pPr algn="ctr"/>
            <a:endParaRPr lang="en-US" sz="2000" b="1" dirty="0" smtClean="0"/>
          </a:p>
          <a:p>
            <a:pPr algn="ctr"/>
            <a:endParaRPr lang="en-US" sz="2000" b="1" dirty="0" smtClean="0"/>
          </a:p>
          <a:p>
            <a:pPr algn="ctr"/>
            <a:r>
              <a:rPr lang="en-US" sz="2000" b="1" dirty="0" smtClean="0"/>
              <a:t>The Fly America Act Applies To:</a:t>
            </a:r>
          </a:p>
          <a:p>
            <a:pPr algn="ctr">
              <a:buFont typeface="Wingdings" pitchFamily="2" charset="2"/>
              <a:buChar char="ü"/>
            </a:pPr>
            <a:r>
              <a:rPr lang="en-US" sz="2000" b="1" dirty="0" smtClean="0"/>
              <a:t>Recipients of federal grants</a:t>
            </a:r>
          </a:p>
          <a:p>
            <a:pPr algn="ctr">
              <a:buFont typeface="Wingdings" pitchFamily="2" charset="2"/>
              <a:buChar char="ü"/>
            </a:pPr>
            <a:r>
              <a:rPr lang="en-US" sz="2000" b="1" dirty="0" smtClean="0"/>
              <a:t>Recipients of federal subsidies</a:t>
            </a:r>
          </a:p>
          <a:p>
            <a:pPr algn="ctr">
              <a:buFont typeface="Wingdings" pitchFamily="2" charset="2"/>
              <a:buChar char="ü"/>
            </a:pPr>
            <a:r>
              <a:rPr lang="en-US" sz="2000" b="1" dirty="0" smtClean="0"/>
              <a:t>Government employees</a:t>
            </a:r>
          </a:p>
          <a:p>
            <a:pPr algn="ctr">
              <a:buFont typeface="Wingdings" pitchFamily="2" charset="2"/>
              <a:buChar char="ü"/>
            </a:pPr>
            <a:r>
              <a:rPr lang="en-US" sz="2000" b="1" dirty="0" smtClean="0"/>
              <a:t>U.S. Government contractors</a:t>
            </a:r>
          </a:p>
          <a:p>
            <a:pPr algn="ctr">
              <a:buFont typeface="Wingdings" pitchFamily="2" charset="2"/>
              <a:buChar char="ü"/>
            </a:pPr>
            <a:r>
              <a:rPr lang="en-US" sz="2000" b="1" dirty="0" smtClean="0"/>
              <a:t> U.S. Government sub-contractors</a:t>
            </a:r>
          </a:p>
          <a:p>
            <a:pPr algn="ctr"/>
            <a:endParaRPr lang="en-US" sz="1800" b="1"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120A525-F62A-449A-8145-B4F9D15BE02A}" type="slidenum">
              <a:rPr lang="en-US" smtClean="0"/>
              <a:pPr/>
              <a:t>3</a:t>
            </a:fld>
            <a:endParaRPr lang="en-US"/>
          </a:p>
        </p:txBody>
      </p:sp>
      <p:sp>
        <p:nvSpPr>
          <p:cNvPr id="3" name="TextBox 2"/>
          <p:cNvSpPr txBox="1"/>
          <p:nvPr/>
        </p:nvSpPr>
        <p:spPr>
          <a:xfrm>
            <a:off x="2570923" y="556591"/>
            <a:ext cx="3787929" cy="400110"/>
          </a:xfrm>
          <a:prstGeom prst="rect">
            <a:avLst/>
          </a:prstGeom>
          <a:noFill/>
        </p:spPr>
        <p:txBody>
          <a:bodyPr wrap="square" rtlCol="0">
            <a:spAutoFit/>
          </a:bodyPr>
          <a:lstStyle/>
          <a:p>
            <a:pPr algn="ctr"/>
            <a:r>
              <a:rPr lang="en-US" sz="2000" dirty="0" smtClean="0"/>
              <a:t>WHAT IS OPEN SKIES?</a:t>
            </a:r>
            <a:endParaRPr lang="en-US" sz="2000" dirty="0"/>
          </a:p>
        </p:txBody>
      </p:sp>
      <p:sp>
        <p:nvSpPr>
          <p:cNvPr id="4" name="TextBox 3"/>
          <p:cNvSpPr txBox="1"/>
          <p:nvPr/>
        </p:nvSpPr>
        <p:spPr>
          <a:xfrm>
            <a:off x="318052" y="1113183"/>
            <a:ext cx="8375374" cy="4093428"/>
          </a:xfrm>
          <a:prstGeom prst="rect">
            <a:avLst/>
          </a:prstGeom>
          <a:noFill/>
        </p:spPr>
        <p:txBody>
          <a:bodyPr wrap="square" rtlCol="0">
            <a:spAutoFit/>
          </a:bodyPr>
          <a:lstStyle/>
          <a:p>
            <a:r>
              <a:rPr lang="en-US" sz="2000" dirty="0" smtClean="0"/>
              <a:t>Open Skies is an international </a:t>
            </a:r>
            <a:r>
              <a:rPr lang="en-US" sz="2000" b="1" dirty="0" smtClean="0"/>
              <a:t>agreement</a:t>
            </a:r>
            <a:r>
              <a:rPr lang="en-US" sz="2000" dirty="0" smtClean="0"/>
              <a:t> under which two or more countries allow unrestricted over flight and landing rights to one another. </a:t>
            </a:r>
          </a:p>
          <a:p>
            <a:endParaRPr lang="en-US" sz="2000" dirty="0" smtClean="0"/>
          </a:p>
          <a:p>
            <a:r>
              <a:rPr lang="en-US" sz="2000" dirty="0" smtClean="0"/>
              <a:t>This agreement allows travelers who need to adhere to the Fly America Act more flexibility in the flights they may choose.</a:t>
            </a:r>
          </a:p>
          <a:p>
            <a:endParaRPr lang="en-US" sz="2000" dirty="0" smtClean="0"/>
          </a:p>
          <a:p>
            <a:r>
              <a:rPr lang="en-US" sz="2000" dirty="0" smtClean="0"/>
              <a:t>Open Skies agreements between the United States and other countries expand international passenger and cargo flights by eliminating government interference in commercial airline decisions about routes, capacity and pricing. </a:t>
            </a:r>
          </a:p>
          <a:p>
            <a:r>
              <a:rPr lang="en-US" sz="2000" dirty="0" smtClean="0"/>
              <a:t>Open Skies policy rejects the outmoded practice of highly restrictive air services agreements protecting flag carriers.</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120A525-F62A-449A-8145-B4F9D15BE02A}" type="slidenum">
              <a:rPr lang="en-US" smtClean="0"/>
              <a:pPr/>
              <a:t>4</a:t>
            </a:fld>
            <a:endParaRPr lang="en-US"/>
          </a:p>
        </p:txBody>
      </p:sp>
      <p:sp>
        <p:nvSpPr>
          <p:cNvPr id="3" name="TextBox 2"/>
          <p:cNvSpPr txBox="1"/>
          <p:nvPr/>
        </p:nvSpPr>
        <p:spPr>
          <a:xfrm>
            <a:off x="198783" y="821635"/>
            <a:ext cx="8772939" cy="6155531"/>
          </a:xfrm>
          <a:prstGeom prst="rect">
            <a:avLst/>
          </a:prstGeom>
          <a:noFill/>
        </p:spPr>
        <p:txBody>
          <a:bodyPr wrap="square" rtlCol="0">
            <a:spAutoFit/>
          </a:bodyPr>
          <a:lstStyle/>
          <a:p>
            <a:r>
              <a:rPr lang="en-US" sz="1600" dirty="0" smtClean="0"/>
              <a:t>The United States Government has entered into several air transport agreements that allow federal funded transportation services for travel and cargo movements to use foreign air carriers under certain circumstances. The Department of Transportation has determined these agreements meet the requirements of the Fly America Act.</a:t>
            </a:r>
          </a:p>
          <a:p>
            <a:endParaRPr lang="en-US" sz="1600" dirty="0" smtClean="0"/>
          </a:p>
          <a:p>
            <a:pPr algn="ctr"/>
            <a:r>
              <a:rPr lang="en-US" sz="1600" b="1" dirty="0" smtClean="0"/>
              <a:t>There are currently four bilateral and 2 multilateral “Open Skies Agreements” (U.S. Government Procured Transportation) in effect:</a:t>
            </a:r>
          </a:p>
          <a:p>
            <a:endParaRPr lang="en-US" dirty="0" smtClean="0"/>
          </a:p>
          <a:p>
            <a:pPr algn="ctr"/>
            <a:r>
              <a:rPr lang="en-US" b="1" dirty="0" smtClean="0"/>
              <a:t>Bilateral Agreements</a:t>
            </a:r>
          </a:p>
          <a:p>
            <a:r>
              <a:rPr lang="en-US" b="1" dirty="0" smtClean="0"/>
              <a:t>United States (US) Government and the European Union (EU)</a:t>
            </a:r>
            <a:r>
              <a:rPr lang="en-US" dirty="0" smtClean="0"/>
              <a:t> effective April 30, 2007</a:t>
            </a:r>
          </a:p>
          <a:p>
            <a:pPr lvl="1">
              <a:buFont typeface="Arial" pitchFamily="34" charset="0"/>
              <a:buChar char="•"/>
            </a:pPr>
            <a:r>
              <a:rPr lang="en-US" dirty="0" smtClean="0"/>
              <a:t> </a:t>
            </a:r>
            <a:r>
              <a:rPr lang="en-US" b="1" dirty="0" smtClean="0"/>
              <a:t>US-EU Amendment </a:t>
            </a:r>
            <a:r>
              <a:rPr lang="en-US" dirty="0" smtClean="0"/>
              <a:t>effective June 24, 2010</a:t>
            </a:r>
            <a:r>
              <a:rPr lang="en-US" b="1" dirty="0" smtClean="0"/>
              <a:t> </a:t>
            </a:r>
          </a:p>
          <a:p>
            <a:pPr lvl="1">
              <a:buFont typeface="Arial" pitchFamily="34" charset="0"/>
              <a:buChar char="•"/>
            </a:pPr>
            <a:r>
              <a:rPr lang="en-US" b="1" dirty="0" smtClean="0"/>
              <a:t> US-EU Amendment </a:t>
            </a:r>
            <a:r>
              <a:rPr lang="en-US" dirty="0" smtClean="0"/>
              <a:t>effective June 21, 2011</a:t>
            </a:r>
          </a:p>
          <a:p>
            <a:pPr lvl="1"/>
            <a:endParaRPr lang="en-US" dirty="0" smtClean="0"/>
          </a:p>
          <a:p>
            <a:pPr>
              <a:buFont typeface="Arial" pitchFamily="34" charset="0"/>
              <a:buChar char="•"/>
            </a:pPr>
            <a:r>
              <a:rPr lang="en-US" b="1" dirty="0" smtClean="0"/>
              <a:t>United States (US) and Australia </a:t>
            </a:r>
            <a:r>
              <a:rPr lang="en-US" dirty="0" smtClean="0"/>
              <a:t>effective October 1, 2008</a:t>
            </a:r>
          </a:p>
          <a:p>
            <a:pPr>
              <a:buFont typeface="Arial" pitchFamily="34" charset="0"/>
              <a:buChar char="•"/>
            </a:pPr>
            <a:endParaRPr lang="en-US" b="1" dirty="0" smtClean="0"/>
          </a:p>
          <a:p>
            <a:pPr>
              <a:buFont typeface="Arial" pitchFamily="34" charset="0"/>
              <a:buChar char="•"/>
            </a:pPr>
            <a:r>
              <a:rPr lang="en-US" b="1" dirty="0" smtClean="0"/>
              <a:t>United States (US) and Switzerland</a:t>
            </a:r>
            <a:r>
              <a:rPr lang="en-US" dirty="0" smtClean="0"/>
              <a:t> effective October 1, 2008</a:t>
            </a:r>
          </a:p>
          <a:p>
            <a:endParaRPr lang="en-US" b="1" dirty="0" smtClean="0"/>
          </a:p>
          <a:p>
            <a:pPr>
              <a:buFont typeface="Arial" pitchFamily="34" charset="0"/>
              <a:buChar char="•"/>
            </a:pPr>
            <a:r>
              <a:rPr lang="en-US" b="1" dirty="0" smtClean="0"/>
              <a:t>United States (US) and Japan </a:t>
            </a:r>
            <a:r>
              <a:rPr lang="en-US" dirty="0" smtClean="0"/>
              <a:t>effective October 1, 2011</a:t>
            </a:r>
          </a:p>
          <a:p>
            <a:pPr>
              <a:buFont typeface="Arial" pitchFamily="34" charset="0"/>
              <a:buChar char="•"/>
            </a:pPr>
            <a:endParaRPr lang="en-US" b="1" dirty="0" smtClean="0"/>
          </a:p>
          <a:p>
            <a:pPr algn="ctr"/>
            <a:r>
              <a:rPr lang="en-US" b="1" dirty="0" smtClean="0"/>
              <a:t>Multilateral Agreements</a:t>
            </a:r>
          </a:p>
          <a:p>
            <a:pPr algn="ctr"/>
            <a:r>
              <a:rPr lang="en-US" b="1" dirty="0" smtClean="0"/>
              <a:t>Multilateral Agreement on the Liberalization of International Air Transportation (MALIAT) </a:t>
            </a:r>
          </a:p>
          <a:p>
            <a:pPr>
              <a:buFont typeface="Arial" pitchFamily="34" charset="0"/>
              <a:buChar char="•"/>
            </a:pPr>
            <a:r>
              <a:rPr lang="en-US" dirty="0" smtClean="0"/>
              <a:t> </a:t>
            </a:r>
            <a:r>
              <a:rPr lang="en-US" b="1" dirty="0" smtClean="0"/>
              <a:t>New Zealand, Singapore, Brunei, and Chile, </a:t>
            </a:r>
          </a:p>
          <a:p>
            <a:pPr>
              <a:buFont typeface="Arial" pitchFamily="34" charset="0"/>
              <a:buChar char="•"/>
            </a:pPr>
            <a:r>
              <a:rPr lang="en-US" b="1" dirty="0" smtClean="0"/>
              <a:t> Samoa, Tonga, and Mongolia</a:t>
            </a:r>
          </a:p>
          <a:p>
            <a:endParaRPr lang="en-US" dirty="0" smtClean="0"/>
          </a:p>
          <a:p>
            <a:endParaRPr lang="en-US" dirty="0"/>
          </a:p>
        </p:txBody>
      </p:sp>
      <p:sp>
        <p:nvSpPr>
          <p:cNvPr id="4" name="TextBox 3"/>
          <p:cNvSpPr txBox="1"/>
          <p:nvPr/>
        </p:nvSpPr>
        <p:spPr>
          <a:xfrm>
            <a:off x="516835" y="397566"/>
            <a:ext cx="8070574" cy="369332"/>
          </a:xfrm>
          <a:prstGeom prst="rect">
            <a:avLst/>
          </a:prstGeom>
          <a:noFill/>
        </p:spPr>
        <p:txBody>
          <a:bodyPr wrap="square" rtlCol="0">
            <a:spAutoFit/>
          </a:bodyPr>
          <a:lstStyle/>
          <a:p>
            <a:pPr algn="ctr"/>
            <a:r>
              <a:rPr lang="en-US" sz="1800" b="1" dirty="0" smtClean="0"/>
              <a:t>Open Skies Agreements</a:t>
            </a:r>
            <a:endParaRPr lang="en-US" sz="1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120A525-F62A-449A-8145-B4F9D15BE02A}" type="slidenum">
              <a:rPr lang="en-US" smtClean="0"/>
              <a:pPr/>
              <a:t>5</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2544417" y="3101009"/>
            <a:ext cx="6202017" cy="161676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544417" y="5062330"/>
            <a:ext cx="6199632" cy="1550504"/>
          </a:xfrm>
          <a:prstGeom prst="rect">
            <a:avLst/>
          </a:prstGeom>
          <a:noFill/>
          <a:ln w="9525">
            <a:noFill/>
            <a:miter lim="800000"/>
            <a:headEnd/>
            <a:tailEnd/>
          </a:ln>
        </p:spPr>
      </p:pic>
      <p:sp>
        <p:nvSpPr>
          <p:cNvPr id="5" name="TextBox 4"/>
          <p:cNvSpPr txBox="1"/>
          <p:nvPr/>
        </p:nvSpPr>
        <p:spPr>
          <a:xfrm rot="10800000" flipV="1">
            <a:off x="198786" y="790091"/>
            <a:ext cx="8706673" cy="2462213"/>
          </a:xfrm>
          <a:prstGeom prst="rect">
            <a:avLst/>
          </a:prstGeom>
          <a:noFill/>
        </p:spPr>
        <p:txBody>
          <a:bodyPr wrap="square" rtlCol="0">
            <a:spAutoFit/>
          </a:bodyPr>
          <a:lstStyle/>
          <a:p>
            <a:pPr algn="ctr"/>
            <a:r>
              <a:rPr lang="en-US" i="1" dirty="0" smtClean="0"/>
              <a:t>Code sharing is a commercial agreement between two airlines that allows an airline to put its two-letter identification code on the flights of another airline as they appear in computerized reservations systems.</a:t>
            </a:r>
          </a:p>
          <a:p>
            <a:r>
              <a:rPr lang="en-US" dirty="0" smtClean="0"/>
              <a:t>A U.S. airline may sell a seat on the plane of a foreign air carrier; this seat is considered the same as one on a plane operated by a U.S. flag carrier. Compliance with the Fly America Act is satisfied when the U.S. flag air carrier's designator code is present in the area next to the flight numbers on the airline ticket, boarding pass, or on the documentation for an electronic ticket (passenger receipt) – see example below, where Delta Airlines (DL) has a code share agreement with Air France (AF) to Paris, France. </a:t>
            </a:r>
          </a:p>
          <a:p>
            <a:endParaRPr lang="en-US" dirty="0" smtClean="0"/>
          </a:p>
          <a:p>
            <a:r>
              <a:rPr lang="en-US" dirty="0" smtClean="0"/>
              <a:t> </a:t>
            </a:r>
            <a:endParaRPr lang="en-US" dirty="0"/>
          </a:p>
        </p:txBody>
      </p:sp>
      <p:sp>
        <p:nvSpPr>
          <p:cNvPr id="6" name="Rounded Rectangle 5"/>
          <p:cNvSpPr/>
          <p:nvPr/>
        </p:nvSpPr>
        <p:spPr>
          <a:xfrm>
            <a:off x="556591" y="3392557"/>
            <a:ext cx="1618488" cy="128546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smtClean="0">
                <a:solidFill>
                  <a:schemeClr val="tx1"/>
                </a:solidFill>
                <a:effectLst/>
              </a:rPr>
              <a:t>COMPLIANT</a:t>
            </a:r>
            <a:endParaRPr lang="en-US" sz="1800" b="1" dirty="0">
              <a:solidFill>
                <a:schemeClr val="tx1"/>
              </a:solidFill>
              <a:effectLst/>
            </a:endParaRPr>
          </a:p>
        </p:txBody>
      </p:sp>
      <p:sp>
        <p:nvSpPr>
          <p:cNvPr id="7" name="Rounded Rectangle 6"/>
          <p:cNvSpPr/>
          <p:nvPr/>
        </p:nvSpPr>
        <p:spPr>
          <a:xfrm>
            <a:off x="556591" y="5327374"/>
            <a:ext cx="1616766" cy="1245704"/>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smtClean="0">
                <a:solidFill>
                  <a:schemeClr val="tx1"/>
                </a:solidFill>
                <a:effectLst>
                  <a:glow rad="63500">
                    <a:srgbClr val="EDE2F6">
                      <a:alpha val="40000"/>
                    </a:srgbClr>
                  </a:glow>
                </a:effectLst>
              </a:rPr>
              <a:t>NON-COMPLIANT</a:t>
            </a:r>
            <a:endParaRPr lang="en-US" sz="1800" b="1" dirty="0">
              <a:solidFill>
                <a:schemeClr val="tx1"/>
              </a:solidFill>
              <a:effectLst>
                <a:glow rad="63500">
                  <a:srgbClr val="EDE2F6">
                    <a:alpha val="40000"/>
                  </a:srgbClr>
                </a:glow>
              </a:effectLst>
            </a:endParaRPr>
          </a:p>
        </p:txBody>
      </p:sp>
      <p:sp>
        <p:nvSpPr>
          <p:cNvPr id="8" name="TextBox 7"/>
          <p:cNvSpPr txBox="1"/>
          <p:nvPr/>
        </p:nvSpPr>
        <p:spPr>
          <a:xfrm>
            <a:off x="265043" y="424070"/>
            <a:ext cx="8348870" cy="369332"/>
          </a:xfrm>
          <a:prstGeom prst="rect">
            <a:avLst/>
          </a:prstGeom>
          <a:noFill/>
        </p:spPr>
        <p:txBody>
          <a:bodyPr wrap="square" rtlCol="0">
            <a:spAutoFit/>
          </a:bodyPr>
          <a:lstStyle/>
          <a:p>
            <a:pPr algn="ctr"/>
            <a:r>
              <a:rPr lang="en-US" sz="1800" b="1" dirty="0" smtClean="0"/>
              <a:t>CODE SHARE FLIGHTS AND FLY AMERICA</a:t>
            </a:r>
            <a:endParaRPr lang="en-US" sz="1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120A525-F62A-449A-8145-B4F9D15BE02A}" type="slidenum">
              <a:rPr lang="en-US" smtClean="0"/>
              <a:pPr/>
              <a:t>6</a:t>
            </a:fld>
            <a:endParaRPr lang="en-US"/>
          </a:p>
        </p:txBody>
      </p:sp>
      <p:sp>
        <p:nvSpPr>
          <p:cNvPr id="3" name="TextBox 2"/>
          <p:cNvSpPr txBox="1"/>
          <p:nvPr/>
        </p:nvSpPr>
        <p:spPr>
          <a:xfrm>
            <a:off x="198783" y="993914"/>
            <a:ext cx="8759688" cy="3323987"/>
          </a:xfrm>
          <a:prstGeom prst="rect">
            <a:avLst/>
          </a:prstGeom>
          <a:noFill/>
        </p:spPr>
        <p:txBody>
          <a:bodyPr wrap="square" rtlCol="0">
            <a:spAutoFit/>
          </a:bodyPr>
          <a:lstStyle/>
          <a:p>
            <a:pPr marL="342900" indent="-342900" algn="ctr">
              <a:buFont typeface="Arial" pitchFamily="34" charset="0"/>
              <a:buChar char="•"/>
            </a:pPr>
            <a:r>
              <a:rPr lang="en-US" dirty="0" smtClean="0"/>
              <a:t>If a U.S. flag air carrier </a:t>
            </a:r>
            <a:r>
              <a:rPr lang="en-US" b="1" dirty="0" smtClean="0"/>
              <a:t>offers</a:t>
            </a:r>
            <a:r>
              <a:rPr lang="en-US" dirty="0" smtClean="0"/>
              <a:t> nonstop or direct service (no aircraft change)</a:t>
            </a:r>
          </a:p>
          <a:p>
            <a:pPr marL="342900" indent="-342900" algn="ctr"/>
            <a:r>
              <a:rPr lang="en-US" dirty="0" smtClean="0"/>
              <a:t>from your origin to your destination, you must use the U.S. flag air carrier </a:t>
            </a:r>
          </a:p>
          <a:p>
            <a:pPr marL="342900" indent="-342900" algn="ctr"/>
            <a:r>
              <a:rPr lang="en-US" dirty="0" smtClean="0"/>
              <a:t>service unless such use would extend your travel time, including delay at</a:t>
            </a:r>
          </a:p>
          <a:p>
            <a:pPr marL="342900" indent="-342900" algn="ctr"/>
            <a:r>
              <a:rPr lang="en-US" dirty="0" smtClean="0"/>
              <a:t>origin, by 24 hours or more. </a:t>
            </a:r>
          </a:p>
          <a:p>
            <a:pPr marL="342900" indent="-342900" algn="ctr"/>
            <a:endParaRPr lang="en-US" dirty="0" smtClean="0"/>
          </a:p>
          <a:p>
            <a:pPr marL="342900" indent="-342900" algn="ctr">
              <a:buFont typeface="Arial" pitchFamily="34" charset="0"/>
              <a:buChar char="•"/>
            </a:pPr>
            <a:r>
              <a:rPr lang="en-US" dirty="0" smtClean="0"/>
              <a:t>If a U.S. flag air carrier </a:t>
            </a:r>
            <a:r>
              <a:rPr lang="en-US" b="1" dirty="0" smtClean="0"/>
              <a:t>does not offer </a:t>
            </a:r>
            <a:r>
              <a:rPr lang="en-US" dirty="0" smtClean="0"/>
              <a:t>nonstop or direct service (no aircraft</a:t>
            </a:r>
          </a:p>
          <a:p>
            <a:pPr marL="342900" indent="-342900" algn="ctr"/>
            <a:r>
              <a:rPr lang="en-US" dirty="0" smtClean="0"/>
              <a:t>change) between your origin and your destination, you must use a U.S. flag air</a:t>
            </a:r>
          </a:p>
          <a:p>
            <a:pPr marL="342900" indent="-342900" algn="ctr"/>
            <a:r>
              <a:rPr lang="en-US" dirty="0" smtClean="0"/>
              <a:t>carrier on every portion of the route where it provides service unless, when</a:t>
            </a:r>
          </a:p>
          <a:p>
            <a:pPr marL="342900" indent="-342900" algn="ctr"/>
            <a:r>
              <a:rPr lang="en-US" dirty="0" smtClean="0"/>
              <a:t>compared to using a foreign air carrier, such use would: </a:t>
            </a:r>
          </a:p>
          <a:p>
            <a:pPr marL="342900" indent="-342900" algn="ctr"/>
            <a:endParaRPr lang="en-US" dirty="0" smtClean="0"/>
          </a:p>
          <a:p>
            <a:pPr marL="800100" lvl="1" indent="-342900">
              <a:buFont typeface="+mj-lt"/>
              <a:buAutoNum type="arabicPeriod"/>
            </a:pPr>
            <a:r>
              <a:rPr lang="en-US" dirty="0" smtClean="0"/>
              <a:t>Increase the number of aircraft changes you must make outside of the U.S. by 2 or more; or </a:t>
            </a:r>
          </a:p>
          <a:p>
            <a:pPr marL="800100" lvl="1" indent="-342900">
              <a:buFont typeface="+mj-lt"/>
              <a:buAutoNum type="arabicPeriod"/>
            </a:pPr>
            <a:r>
              <a:rPr lang="en-US" dirty="0" smtClean="0"/>
              <a:t>Extend your travel time by at least 6 hours or more; or </a:t>
            </a:r>
          </a:p>
          <a:p>
            <a:pPr marL="800100" lvl="1" indent="-342900">
              <a:buFont typeface="+mj-lt"/>
              <a:buAutoNum type="arabicPeriod"/>
            </a:pPr>
            <a:r>
              <a:rPr lang="en-US" dirty="0" smtClean="0"/>
              <a:t>Require a connecting time of 4 hours or more at an overseas interchange point. </a:t>
            </a:r>
          </a:p>
          <a:p>
            <a:pPr marL="342900" indent="-342900"/>
            <a:endParaRPr lang="en-US" dirty="0" smtClean="0"/>
          </a:p>
        </p:txBody>
      </p:sp>
      <p:sp>
        <p:nvSpPr>
          <p:cNvPr id="4" name="TextBox 3"/>
          <p:cNvSpPr txBox="1"/>
          <p:nvPr/>
        </p:nvSpPr>
        <p:spPr>
          <a:xfrm>
            <a:off x="569842" y="371061"/>
            <a:ext cx="7951306" cy="369332"/>
          </a:xfrm>
          <a:prstGeom prst="rect">
            <a:avLst/>
          </a:prstGeom>
          <a:noFill/>
        </p:spPr>
        <p:txBody>
          <a:bodyPr wrap="square" rtlCol="0">
            <a:spAutoFit/>
          </a:bodyPr>
          <a:lstStyle/>
          <a:p>
            <a:pPr algn="ctr"/>
            <a:r>
              <a:rPr lang="en-US" sz="1800" b="1" dirty="0" smtClean="0"/>
              <a:t>PERMITTED EXCEPTIONS TO THE FLY AMERICA ACT 1/2</a:t>
            </a:r>
            <a:endParaRPr lang="en-US" sz="1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120A525-F62A-449A-8145-B4F9D15BE02A}" type="slidenum">
              <a:rPr lang="en-US" smtClean="0"/>
              <a:pPr/>
              <a:t>7</a:t>
            </a:fld>
            <a:endParaRPr lang="en-US"/>
          </a:p>
        </p:txBody>
      </p:sp>
      <p:sp>
        <p:nvSpPr>
          <p:cNvPr id="3" name="TextBox 2"/>
          <p:cNvSpPr txBox="1"/>
          <p:nvPr/>
        </p:nvSpPr>
        <p:spPr>
          <a:xfrm>
            <a:off x="340797" y="821635"/>
            <a:ext cx="8564663" cy="5539978"/>
          </a:xfrm>
          <a:prstGeom prst="rect">
            <a:avLst/>
          </a:prstGeom>
          <a:noFill/>
        </p:spPr>
        <p:txBody>
          <a:bodyPr wrap="square" rtlCol="0">
            <a:spAutoFit/>
          </a:bodyPr>
          <a:lstStyle/>
          <a:p>
            <a:pPr algn="ctr">
              <a:buFont typeface="Arial" pitchFamily="34" charset="0"/>
              <a:buChar char="•"/>
            </a:pPr>
            <a:r>
              <a:rPr lang="en-US" dirty="0" smtClean="0"/>
              <a:t>In </a:t>
            </a:r>
            <a:r>
              <a:rPr lang="en-US" sz="1600" dirty="0" smtClean="0"/>
              <a:t>what circumstances is foreign air carrier service deemed a matter of necessity? </a:t>
            </a:r>
          </a:p>
          <a:p>
            <a:r>
              <a:rPr lang="en-US" dirty="0" smtClean="0"/>
              <a:t>Foreign air carrier service is deemed a necessity when service by a U.S. flag air carrier is available, but </a:t>
            </a:r>
          </a:p>
          <a:p>
            <a:r>
              <a:rPr lang="en-US" dirty="0" smtClean="0"/>
              <a:t>	1.Cannot provide the air transportation needed; or </a:t>
            </a:r>
          </a:p>
          <a:p>
            <a:r>
              <a:rPr lang="en-US" dirty="0" smtClean="0"/>
              <a:t>	2.Will not accomplish the company’s mission. </a:t>
            </a:r>
          </a:p>
          <a:p>
            <a:endParaRPr lang="en-US" dirty="0" smtClean="0"/>
          </a:p>
          <a:p>
            <a:r>
              <a:rPr lang="en-US" dirty="0" smtClean="0"/>
              <a:t>Necessity includes, but is not limited to, the following circumstances: </a:t>
            </a:r>
          </a:p>
          <a:p>
            <a:r>
              <a:rPr lang="en-US" dirty="0" smtClean="0"/>
              <a:t>	1.When the company determines that use of a foreign air carrier is necessary 	for medical reasons, including use of foreign air carrier service to reduce the 	number of connections and possible delays in the transportation of persons in 	need of medical treatment; or </a:t>
            </a:r>
          </a:p>
          <a:p>
            <a:r>
              <a:rPr lang="en-US" dirty="0" smtClean="0"/>
              <a:t>	2.When use of a foreign air carrier is required to avoid an unreasonable risk to 	your safety and is approved by your company (e.g., terrorist threats). Written	approval of the use of foreign air carrier 	service based on an unreasonable risk to 	your safety must be approved	by your company on a case by case basis. A 	company determination and approval of use of a foreign air carrier based on a 	threat against a U.S. flag air carrier must be supported by a travel advisory notice 	issued by the Federal Aviation Administration and the Department of State. A 	company determination and approval of use of a foreign air carrier based on a 	threat  against Government employees or other travelers must be supported by 	evidence of the threat(s) that form the basis of the determination and approval; or </a:t>
            </a:r>
          </a:p>
          <a:p>
            <a:r>
              <a:rPr lang="en-US" dirty="0" smtClean="0"/>
              <a:t>	3.When you cannot purchase a ticket in your authorized class of service on a 	U.S. flag air carrier, and a seat is available in your authorized class of service on a 	foreign air carrier. </a:t>
            </a:r>
            <a:endParaRPr lang="en-US" dirty="0"/>
          </a:p>
        </p:txBody>
      </p:sp>
      <p:sp>
        <p:nvSpPr>
          <p:cNvPr id="4" name="TextBox 3"/>
          <p:cNvSpPr txBox="1"/>
          <p:nvPr/>
        </p:nvSpPr>
        <p:spPr>
          <a:xfrm>
            <a:off x="569842" y="371061"/>
            <a:ext cx="7951306" cy="369332"/>
          </a:xfrm>
          <a:prstGeom prst="rect">
            <a:avLst/>
          </a:prstGeom>
          <a:noFill/>
        </p:spPr>
        <p:txBody>
          <a:bodyPr wrap="square" rtlCol="0">
            <a:spAutoFit/>
          </a:bodyPr>
          <a:lstStyle/>
          <a:p>
            <a:pPr algn="ctr"/>
            <a:r>
              <a:rPr lang="en-US" sz="1800" b="1" dirty="0" smtClean="0"/>
              <a:t>PERMITTED EXCEPTIONS TO THE FLY AMERICA ACT 2/2</a:t>
            </a:r>
            <a:endParaRPr lang="en-US" sz="18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120A525-F62A-449A-8145-B4F9D15BE02A}" type="slidenum">
              <a:rPr lang="en-US" smtClean="0"/>
              <a:pPr/>
              <a:t>8</a:t>
            </a:fld>
            <a:endParaRPr lang="en-US"/>
          </a:p>
        </p:txBody>
      </p:sp>
      <p:sp>
        <p:nvSpPr>
          <p:cNvPr id="3" name="TextBox 2"/>
          <p:cNvSpPr txBox="1"/>
          <p:nvPr/>
        </p:nvSpPr>
        <p:spPr>
          <a:xfrm>
            <a:off x="238539" y="463827"/>
            <a:ext cx="8550620" cy="5201424"/>
          </a:xfrm>
          <a:prstGeom prst="rect">
            <a:avLst/>
          </a:prstGeom>
          <a:noFill/>
        </p:spPr>
        <p:txBody>
          <a:bodyPr wrap="square" rtlCol="0">
            <a:spAutoFit/>
          </a:bodyPr>
          <a:lstStyle/>
          <a:p>
            <a:pPr algn="ctr"/>
            <a:r>
              <a:rPr lang="en-US" sz="1800" b="1" dirty="0" smtClean="0"/>
              <a:t>SOME GENERAL EXCEPTIONS TO THE FLY AMERICA ACT </a:t>
            </a:r>
          </a:p>
          <a:p>
            <a:pPr algn="ctr"/>
            <a:endParaRPr lang="en-US" sz="2000" dirty="0" smtClean="0"/>
          </a:p>
          <a:p>
            <a:pPr algn="ctr"/>
            <a:r>
              <a:rPr lang="en-US" dirty="0" smtClean="0"/>
              <a:t>To every rule, there are some exceptions, and the Fly America Act is no different. As a matter of fact, there are many exceptions to the Act. Some of the exceptions are listed below. </a:t>
            </a:r>
          </a:p>
          <a:p>
            <a:endParaRPr lang="en-US" dirty="0" smtClean="0"/>
          </a:p>
          <a:p>
            <a:pPr algn="ctr"/>
            <a:r>
              <a:rPr lang="en-US" dirty="0" smtClean="0"/>
              <a:t> </a:t>
            </a:r>
            <a:r>
              <a:rPr lang="en-US" b="1" dirty="0" smtClean="0"/>
              <a:t>No U.S. Air-Carrier Service on that Particular Leg. If there is no U.S. air-carrier that provides service on a certain leg of your flight, then you may use a foreign air carrier. But only to or from the nearest exchange point on a usually traveled route to connect with a U.S. air-carrier. </a:t>
            </a:r>
          </a:p>
          <a:p>
            <a:pPr algn="ctr"/>
            <a:endParaRPr lang="en-US" dirty="0" smtClean="0"/>
          </a:p>
          <a:p>
            <a:pPr algn="ctr"/>
            <a:r>
              <a:rPr lang="en-US" dirty="0" smtClean="0"/>
              <a:t> </a:t>
            </a:r>
            <a:r>
              <a:rPr lang="en-US" b="1" dirty="0" smtClean="0"/>
              <a:t>Involuntary Re-routing. You can use a foreign air-carrier if a U.S. air carrier involuntarily re-routes your travel and puts you on a foreign air carrier. </a:t>
            </a:r>
          </a:p>
          <a:p>
            <a:pPr algn="ctr"/>
            <a:endParaRPr lang="en-US" dirty="0" smtClean="0"/>
          </a:p>
          <a:p>
            <a:pPr algn="ctr"/>
            <a:r>
              <a:rPr lang="en-US" dirty="0" smtClean="0"/>
              <a:t> </a:t>
            </a:r>
            <a:r>
              <a:rPr lang="en-US" b="1" dirty="0" smtClean="0"/>
              <a:t>Saving a Substantial Amount of Time. You can use a foreign air carrier if service on the foreign air carrier would be three hours or less, AND use of a U.S. air-carrier would at least double your en route travel time. </a:t>
            </a:r>
          </a:p>
          <a:p>
            <a:pPr algn="ctr"/>
            <a:r>
              <a:rPr lang="en-US" dirty="0" smtClean="0"/>
              <a:t> </a:t>
            </a:r>
          </a:p>
          <a:p>
            <a:pPr algn="ctr"/>
            <a:r>
              <a:rPr lang="en-US" dirty="0" smtClean="0"/>
              <a:t> </a:t>
            </a:r>
            <a:r>
              <a:rPr lang="en-US" b="1" dirty="0" smtClean="0"/>
              <a:t>Costs of Transportation Reimbursed by a Third Party. You may use a foreign air-carrier when the costs of your transportation are reimbursed in full by a third party, such as a foreign government or international company. </a:t>
            </a:r>
          </a:p>
          <a:p>
            <a:pPr algn="ctr"/>
            <a:endParaRPr lang="en-US" b="1" dirty="0" smtClean="0"/>
          </a:p>
          <a:p>
            <a:pPr algn="ct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120A525-F62A-449A-8145-B4F9D15BE02A}" type="slidenum">
              <a:rPr lang="en-US" smtClean="0"/>
              <a:pPr/>
              <a:t>9</a:t>
            </a:fld>
            <a:endParaRPr lang="en-US"/>
          </a:p>
        </p:txBody>
      </p:sp>
      <p:pic>
        <p:nvPicPr>
          <p:cNvPr id="1026" name="Picture 1"/>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6000"/>
                    </a14:imgEffect>
                  </a14:imgLayer>
                </a14:imgProps>
              </a:ext>
              <a:ext uri="{28A0092B-C50C-407E-A947-70E740481C1C}">
                <a14:useLocalDpi xmlns:a14="http://schemas.microsoft.com/office/drawing/2010/main" val="0"/>
              </a:ext>
            </a:extLst>
          </a:blip>
          <a:srcRect/>
          <a:stretch>
            <a:fillRect/>
          </a:stretch>
        </p:blipFill>
        <p:spPr bwMode="auto">
          <a:xfrm>
            <a:off x="685797" y="270933"/>
            <a:ext cx="7323667" cy="6269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9432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2606</TotalTime>
  <Words>893</Words>
  <Application>Microsoft Office PowerPoint</Application>
  <PresentationFormat>On-screen Show (4:3)</PresentationFormat>
  <Paragraphs>128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Overview of  Fly America Act Open Skies Agreement January 27, 2016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Carlson Wagonlit Travel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Client Review of Travel Program Performance &amp; Opportunities</dc:title>
  <dc:creator>Hancox, Adam CWT-PAR</dc:creator>
  <cp:lastModifiedBy>Mary Ann White</cp:lastModifiedBy>
  <cp:revision>252</cp:revision>
  <cp:lastPrinted>2016-04-01T17:52:01Z</cp:lastPrinted>
  <dcterms:created xsi:type="dcterms:W3CDTF">2009-03-26T13:44:33Z</dcterms:created>
  <dcterms:modified xsi:type="dcterms:W3CDTF">2016-08-19T18:55:29Z</dcterms:modified>
</cp:coreProperties>
</file>