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565" r:id="rId3"/>
    <p:sldId id="542" r:id="rId4"/>
    <p:sldId id="550" r:id="rId5"/>
    <p:sldId id="570" r:id="rId6"/>
    <p:sldId id="576" r:id="rId7"/>
    <p:sldId id="579" r:id="rId8"/>
    <p:sldId id="567" r:id="rId9"/>
    <p:sldId id="545" r:id="rId10"/>
    <p:sldId id="568" r:id="rId11"/>
    <p:sldId id="551" r:id="rId12"/>
    <p:sldId id="575" r:id="rId13"/>
    <p:sldId id="573" r:id="rId14"/>
    <p:sldId id="526" r:id="rId15"/>
    <p:sldId id="546" r:id="rId16"/>
    <p:sldId id="572" r:id="rId17"/>
    <p:sldId id="569" r:id="rId18"/>
    <p:sldId id="578" r:id="rId19"/>
    <p:sldId id="5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84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52" autoAdjust="0"/>
    <p:restoredTop sz="97452" autoAdjust="0"/>
  </p:normalViewPr>
  <p:slideViewPr>
    <p:cSldViewPr>
      <p:cViewPr>
        <p:scale>
          <a:sx n="135" d="100"/>
          <a:sy n="135" d="100"/>
        </p:scale>
        <p:origin x="-1456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205CCA-8BC8-994C-972C-2B29BCE40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0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F03975-9E53-5A42-B736-EA6E6DAF0B2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0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5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75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46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2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Line 26"/>
          <p:cNvSpPr>
            <a:spLocks noChangeShapeType="1"/>
          </p:cNvSpPr>
          <p:nvPr userDrawn="1"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00800"/>
            <a:ext cx="703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1_r_g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5929"/>
            <a:ext cx="646110" cy="512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Canda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Canda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Canda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Canda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Candar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Candar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Candar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84A1C"/>
          </a:solidFill>
          <a:latin typeface="Candar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62.w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229600" cy="106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Progress </a:t>
            </a:r>
            <a:r>
              <a:rPr lang="en-US" sz="2400" dirty="0"/>
              <a:t>and Assessment of the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u="sng" dirty="0" smtClean="0">
                <a:latin typeface="Candara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rctic </a:t>
            </a:r>
            <a:r>
              <a:rPr lang="en-US" sz="2400" dirty="0" err="1">
                <a:latin typeface="Candara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 err="1" smtClean="0">
                <a:latin typeface="Candara" charset="0"/>
                <a:ea typeface="ＭＳ Ｐゴシック" charset="0"/>
                <a:cs typeface="ＭＳ Ｐゴシック" charset="0"/>
              </a:rPr>
              <a:t>ubpolar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 gyre </a:t>
            </a:r>
            <a:r>
              <a:rPr lang="en-US" sz="2400" b="1" u="sng" dirty="0" smtClean="0">
                <a:latin typeface="Candara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ate </a:t>
            </a:r>
            <a:r>
              <a:rPr lang="en-US" sz="2400" b="1" u="sng" dirty="0" smtClean="0">
                <a:latin typeface="Candara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stimate (</a:t>
            </a:r>
            <a:r>
              <a:rPr lang="en-US" sz="2400" b="1" dirty="0">
                <a:latin typeface="Candara" charset="0"/>
                <a:ea typeface="ＭＳ Ｐゴシック" charset="0"/>
                <a:cs typeface="ＭＳ Ｐゴシック" charset="0"/>
              </a:rPr>
              <a:t>ASTE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743200"/>
            <a:ext cx="8229600" cy="3962400"/>
          </a:xfrm>
        </p:spPr>
        <p:txBody>
          <a:bodyPr/>
          <a:lstStyle/>
          <a:p>
            <a:pPr algn="l" eaLnBrk="1" hangingPunct="1"/>
            <a:endParaRPr lang="en-GB" sz="1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GB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An T. Nguyen, </a:t>
            </a:r>
            <a:r>
              <a:rPr lang="en-GB" b="1" dirty="0">
                <a:latin typeface="Century Gothic" charset="0"/>
                <a:ea typeface="ＭＳ Ｐゴシック" charset="0"/>
                <a:cs typeface="ＭＳ Ｐゴシック" charset="0"/>
              </a:rPr>
              <a:t>Patrick </a:t>
            </a:r>
            <a:r>
              <a:rPr lang="en-GB" b="1" dirty="0" err="1">
                <a:latin typeface="Century Gothic" charset="0"/>
                <a:ea typeface="ＭＳ Ｐゴシック" charset="0"/>
                <a:cs typeface="ＭＳ Ｐゴシック" charset="0"/>
              </a:rPr>
              <a:t>Heimbach</a:t>
            </a:r>
            <a:r>
              <a:rPr lang="en-GB" b="1" dirty="0">
                <a:latin typeface="Century Gothic" charset="0"/>
                <a:ea typeface="ＭＳ Ｐゴシック" charset="0"/>
                <a:cs typeface="ＭＳ Ｐゴシック" charset="0"/>
              </a:rPr>
              <a:t>, </a:t>
            </a:r>
            <a:r>
              <a:rPr lang="en-GB" b="1" dirty="0" err="1">
                <a:latin typeface="Century Gothic" charset="0"/>
                <a:ea typeface="ＭＳ Ｐゴシック" charset="0"/>
                <a:cs typeface="ＭＳ Ｐゴシック" charset="0"/>
              </a:rPr>
              <a:t>Ayan</a:t>
            </a:r>
            <a:r>
              <a:rPr lang="en-GB" b="1" dirty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GB" b="1" dirty="0" err="1" smtClean="0">
                <a:latin typeface="Century Gothic" charset="0"/>
                <a:ea typeface="ＭＳ Ｐゴシック" charset="0"/>
                <a:cs typeface="ＭＳ Ｐゴシック" charset="0"/>
              </a:rPr>
              <a:t>Chaudhuri</a:t>
            </a:r>
            <a:r>
              <a:rPr lang="en-GB" b="1" dirty="0" smtClean="0">
                <a:latin typeface="Century Gothic" charset="0"/>
                <a:ea typeface="ＭＳ Ｐゴシック" charset="0"/>
                <a:cs typeface="ＭＳ Ｐゴシック" charset="0"/>
              </a:rPr>
              <a:t>, Gael Forget, </a:t>
            </a:r>
            <a:r>
              <a:rPr lang="en-GB" b="1" dirty="0" err="1" smtClean="0">
                <a:latin typeface="Century Gothic" charset="0"/>
                <a:ea typeface="ＭＳ Ｐゴシック" charset="0"/>
                <a:cs typeface="ＭＳ Ｐゴシック" charset="0"/>
              </a:rPr>
              <a:t>Rui</a:t>
            </a:r>
            <a:r>
              <a:rPr lang="en-GB" b="1" dirty="0" smtClean="0">
                <a:latin typeface="Century Gothic" charset="0"/>
                <a:ea typeface="ＭＳ Ｐゴシック" charset="0"/>
                <a:cs typeface="ＭＳ Ｐゴシック" charset="0"/>
              </a:rPr>
              <a:t> M. Ponte, and Carl </a:t>
            </a:r>
            <a:r>
              <a:rPr lang="en-GB" b="1" dirty="0" err="1" smtClean="0">
                <a:latin typeface="Century Gothic" charset="0"/>
                <a:ea typeface="ＭＳ Ｐゴシック" charset="0"/>
                <a:cs typeface="ＭＳ Ｐゴシック" charset="0"/>
              </a:rPr>
              <a:t>Wunsch</a:t>
            </a:r>
            <a:endParaRPr lang="en-GB" b="1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GB" dirty="0" smtClean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GB" dirty="0" smtClean="0">
                <a:latin typeface="Century Gothic" charset="0"/>
                <a:ea typeface="ＭＳ Ｐゴシック" charset="0"/>
                <a:cs typeface="ＭＳ Ｐゴシック" charset="0"/>
              </a:rPr>
              <a:t>MIT &amp; AER</a:t>
            </a:r>
            <a:endParaRPr lang="en-GB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GB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GB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r>
              <a:rPr lang="en-GB" b="1" dirty="0">
                <a:solidFill>
                  <a:srgbClr val="80808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Estimating the Circulation and Climate of the Ocean</a:t>
            </a:r>
          </a:p>
          <a:p>
            <a:pPr algn="r" eaLnBrk="1" hangingPunct="1"/>
            <a:r>
              <a:rPr lang="en-GB" b="1" dirty="0">
                <a:solidFill>
                  <a:srgbClr val="80808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http://</a:t>
            </a:r>
            <a:r>
              <a:rPr lang="en-GB" b="1" dirty="0" err="1">
                <a:solidFill>
                  <a:srgbClr val="80808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ecco-</a:t>
            </a:r>
            <a:r>
              <a:rPr lang="en-GB" b="1" dirty="0" err="1" smtClean="0">
                <a:solidFill>
                  <a:srgbClr val="80808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group.org</a:t>
            </a:r>
            <a:endParaRPr lang="en-GB" b="1" dirty="0" smtClean="0">
              <a:solidFill>
                <a:srgbClr val="80808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GB" b="1" i="1" dirty="0">
              <a:solidFill>
                <a:schemeClr val="bg2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669087" y="914400"/>
            <a:ext cx="5322513" cy="2590800"/>
            <a:chOff x="457200" y="2362200"/>
            <a:chExt cx="5627313" cy="2819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362200"/>
              <a:ext cx="5627313" cy="28194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3276600" y="2438400"/>
              <a:ext cx="914400" cy="914400"/>
            </a:xfrm>
            <a:prstGeom prst="ellipse">
              <a:avLst/>
            </a:prstGeom>
            <a:noFill/>
            <a:ln w="38100" cap="flat" cmpd="sng" algn="ctr">
              <a:solidFill>
                <a:srgbClr val="D84A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86000" y="4343400"/>
              <a:ext cx="838200" cy="762000"/>
            </a:xfrm>
            <a:prstGeom prst="ellipse">
              <a:avLst/>
            </a:prstGeom>
            <a:noFill/>
            <a:ln w="38100" cap="flat" cmpd="sng" algn="ctr">
              <a:solidFill>
                <a:srgbClr val="D84A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3429000"/>
              <a:ext cx="838200" cy="762000"/>
            </a:xfrm>
            <a:prstGeom prst="ellipse">
              <a:avLst/>
            </a:prstGeom>
            <a:noFill/>
            <a:ln w="38100" cap="flat" cmpd="sng" algn="ctr">
              <a:solidFill>
                <a:srgbClr val="D84A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" name="Picture 4" descr="C:\Documents and Settings\Ian\My Documents\MIT\Thesis\Petit Analysis\EXP_20\1996_1997_REFERENCE\Equis_it0\18HU97009_LEG_4_LOCATION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2209800" cy="28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Uncertainty: hydrography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343400"/>
            <a:ext cx="41369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[Forget and </a:t>
            </a:r>
            <a:r>
              <a:rPr lang="en-US" sz="2000" dirty="0" err="1" smtClean="0">
                <a:latin typeface="Times New Roman"/>
                <a:cs typeface="Times New Roman"/>
              </a:rPr>
              <a:t>Wunsch</a:t>
            </a:r>
            <a:r>
              <a:rPr lang="en-US" sz="2000" dirty="0" smtClean="0">
                <a:latin typeface="Times New Roman"/>
                <a:cs typeface="Times New Roman"/>
              </a:rPr>
              <a:t>., 2007]</a:t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updating for polar region in progress.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Measurement errors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Model representation errors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Spatial/temporal dependency?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3392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Three </a:t>
            </a:r>
            <a:r>
              <a:rPr lang="en-US" sz="2000" dirty="0">
                <a:latin typeface="Times New Roman"/>
                <a:cs typeface="Times New Roman"/>
              </a:rPr>
              <a:t>important ingredients </a:t>
            </a:r>
            <a:r>
              <a:rPr lang="en-US" sz="2000" dirty="0" smtClean="0">
                <a:latin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are </a:t>
            </a:r>
            <a:r>
              <a:rPr lang="en-US" sz="2000" dirty="0">
                <a:latin typeface="Times New Roman"/>
                <a:cs typeface="Times New Roman"/>
              </a:rPr>
              <a:t>needed for optimization:</a:t>
            </a:r>
          </a:p>
          <a:p>
            <a:r>
              <a:rPr lang="en-US" sz="2000" dirty="0">
                <a:latin typeface="Times New Roman"/>
                <a:cs typeface="Times New Roman"/>
              </a:rPr>
              <a:t>1. the model</a:t>
            </a:r>
          </a:p>
          <a:p>
            <a:r>
              <a:rPr lang="en-US" sz="2000" dirty="0">
                <a:latin typeface="Times New Roman"/>
                <a:cs typeface="Times New Roman"/>
              </a:rPr>
              <a:t>2. the data</a:t>
            </a:r>
          </a:p>
          <a:p>
            <a:r>
              <a:rPr lang="en-US" sz="2000" dirty="0">
                <a:latin typeface="Times New Roman"/>
                <a:cs typeface="Times New Roman"/>
              </a:rPr>
              <a:t>3. "useful"/credible uncertainty </a:t>
            </a:r>
            <a:r>
              <a:rPr lang="en-US" sz="2000" dirty="0" smtClean="0">
                <a:latin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    estimates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0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Uncertainty: Atmospheric forcing:	</a:t>
            </a:r>
            <a:endParaRPr lang="en-US" dirty="0"/>
          </a:p>
        </p:txBody>
      </p:sp>
      <p:pic>
        <p:nvPicPr>
          <p:cNvPr id="6" name="Picture 5" descr="chaudhuri_2012_fig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4693" r="10416" b="3964"/>
          <a:stretch/>
        </p:blipFill>
        <p:spPr>
          <a:xfrm>
            <a:off x="2971800" y="873798"/>
            <a:ext cx="5143390" cy="240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956846"/>
            <a:ext cx="2820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[</a:t>
            </a:r>
            <a:r>
              <a:rPr lang="en-US" sz="2000" dirty="0" err="1" smtClean="0">
                <a:latin typeface="Times New Roman"/>
                <a:cs typeface="Times New Roman"/>
              </a:rPr>
              <a:t>Chaudhuri</a:t>
            </a:r>
            <a:r>
              <a:rPr lang="en-US" sz="2000" dirty="0" smtClean="0">
                <a:latin typeface="Times New Roman"/>
                <a:cs typeface="Times New Roman"/>
              </a:rPr>
              <a:t> et al., 2013a, </a:t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2013b submitted]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3200400"/>
            <a:ext cx="9144000" cy="3581400"/>
            <a:chOff x="0" y="3276600"/>
            <a:chExt cx="9144000" cy="3581400"/>
          </a:xfrm>
        </p:grpSpPr>
        <p:pic>
          <p:nvPicPr>
            <p:cNvPr id="10" name="Picture 9" descr="LwDn_Ev2linearcapsm_proj2p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89446"/>
              <a:ext cx="3200187" cy="2968554"/>
            </a:xfrm>
            <a:prstGeom prst="rect">
              <a:avLst/>
            </a:prstGeom>
          </p:spPr>
        </p:pic>
        <p:pic>
          <p:nvPicPr>
            <p:cNvPr id="12" name="Picture 11" descr="Tair_Ev2linearcapsm_proj2p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813" y="3886200"/>
              <a:ext cx="3200187" cy="2968554"/>
            </a:xfrm>
            <a:prstGeom prst="rect">
              <a:avLst/>
            </a:prstGeom>
          </p:spPr>
        </p:pic>
        <p:pic>
          <p:nvPicPr>
            <p:cNvPr id="11" name="Picture 10" descr="SwDn_Ev2linearcapsm_proj2p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213" y="3889446"/>
              <a:ext cx="3200187" cy="296855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533400" y="3810000"/>
              <a:ext cx="80010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" y="3352800"/>
              <a:ext cx="1320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Symbol" charset="2"/>
                  <a:cs typeface="Symbol" charset="2"/>
                </a:rPr>
                <a:t>s</a:t>
              </a:r>
              <a:r>
                <a:rPr lang="en-US" sz="1600" baseline="-25000" dirty="0" smtClean="0"/>
                <a:t>DLW  </a:t>
              </a:r>
              <a:r>
                <a:rPr lang="en-US" sz="1200" dirty="0" smtClean="0"/>
                <a:t>[W/m2]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5005" y="3276600"/>
              <a:ext cx="1307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Symbol" charset="2"/>
                  <a:cs typeface="Symbol" charset="2"/>
                </a:rPr>
                <a:t>s</a:t>
              </a:r>
              <a:r>
                <a:rPr lang="en-US" sz="1600" baseline="-25000" dirty="0" smtClean="0"/>
                <a:t>DSW </a:t>
              </a:r>
              <a:r>
                <a:rPr lang="en-US" sz="1200" dirty="0" smtClean="0"/>
                <a:t>[</a:t>
              </a:r>
              <a:r>
                <a:rPr lang="en-US" sz="1200" dirty="0"/>
                <a:t>W/m2]</a:t>
              </a:r>
              <a:endParaRPr lang="en-US" sz="12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0" y="3276600"/>
              <a:ext cx="1364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Symbol" charset="2"/>
                  <a:cs typeface="Symbol" charset="2"/>
                </a:rPr>
                <a:t>s</a:t>
              </a:r>
              <a:r>
                <a:rPr lang="en-US" sz="1600" baseline="-25000" dirty="0" smtClean="0"/>
                <a:t>Tair2m </a:t>
              </a:r>
              <a:r>
                <a:rPr lang="en-US" sz="1200" dirty="0" smtClean="0"/>
                <a:t>[</a:t>
              </a:r>
              <a:r>
                <a:rPr lang="en-US" sz="1200" dirty="0" err="1" smtClean="0"/>
                <a:t>degC</a:t>
              </a:r>
              <a:r>
                <a:rPr lang="en-US" sz="1200" dirty="0" smtClean="0"/>
                <a:t>]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81800" y="3886200"/>
            <a:ext cx="609600" cy="152400"/>
            <a:chOff x="6781800" y="3886200"/>
            <a:chExt cx="609600" cy="152400"/>
          </a:xfrm>
        </p:grpSpPr>
        <p:sp>
          <p:nvSpPr>
            <p:cNvPr id="21" name="Oval 20"/>
            <p:cNvSpPr/>
            <p:nvPr/>
          </p:nvSpPr>
          <p:spPr bwMode="auto">
            <a:xfrm>
              <a:off x="6781800" y="3886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239000" y="3886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0000" y="3886200"/>
            <a:ext cx="762000" cy="152400"/>
            <a:chOff x="3810000" y="3886200"/>
            <a:chExt cx="762000" cy="152400"/>
          </a:xfrm>
        </p:grpSpPr>
        <p:sp>
          <p:nvSpPr>
            <p:cNvPr id="25" name="Oval 24"/>
            <p:cNvSpPr/>
            <p:nvPr/>
          </p:nvSpPr>
          <p:spPr bwMode="auto">
            <a:xfrm>
              <a:off x="3810000" y="3886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419600" y="3886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" y="3886200"/>
            <a:ext cx="762000" cy="152400"/>
            <a:chOff x="3810000" y="3886200"/>
            <a:chExt cx="762000" cy="152400"/>
          </a:xfrm>
        </p:grpSpPr>
        <p:sp>
          <p:nvSpPr>
            <p:cNvPr id="29" name="Oval 28"/>
            <p:cNvSpPr/>
            <p:nvPr/>
          </p:nvSpPr>
          <p:spPr bwMode="auto">
            <a:xfrm>
              <a:off x="3810000" y="3886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419600" y="3886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51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Uncertainty: Sea-ice: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76867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/>
                <a:cs typeface="Times New Roman"/>
              </a:rPr>
              <a:t>Reprocessed Sea-ice concentration</a:t>
            </a:r>
          </a:p>
          <a:p>
            <a:r>
              <a:rPr lang="nl-NL" sz="1200" dirty="0" smtClean="0"/>
              <a:t>ftp</a:t>
            </a:r>
            <a:r>
              <a:rPr lang="nl-NL" sz="1200" dirty="0"/>
              <a:t>://ftp.dmi.dk/pub/Users/Leif.Toudal/SICCI/Documents</a:t>
            </a:r>
            <a:r>
              <a:rPr lang="nl-NL" sz="1200" dirty="0" smtClean="0"/>
              <a:t>/, </a:t>
            </a:r>
            <a:r>
              <a:rPr lang="hu-HU" sz="1200" dirty="0" smtClean="0"/>
              <a:t>osisaf.met.no/docs/pum_seaicereproc_ss2_v1p3.pdf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2580607" cy="4463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38300"/>
            <a:ext cx="2919159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638300"/>
            <a:ext cx="2833826" cy="238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91988"/>
            <a:ext cx="3657600" cy="27950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37338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Sep 2005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1600200"/>
            <a:ext cx="1603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Ice concentration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2425" y="1642646"/>
            <a:ext cx="1577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Total uncertainty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47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Uncertainty: Sea-ice: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28600" y="1676400"/>
            <a:ext cx="5603875" cy="2763136"/>
            <a:chOff x="3429000" y="1978223"/>
            <a:chExt cx="5603875" cy="2763136"/>
          </a:xfrm>
        </p:grpSpPr>
        <p:pic>
          <p:nvPicPr>
            <p:cNvPr id="5" name="Picture 3" descr="C:\Documents and Settings\Ian\My Documents\MIT\Thesis\Petit Analysis\EXP_20\1992_1993_REFERENCE\Iteration0 Jan 3\OUTPUT\ice_conc_ls_week_33.ep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1" t="23389" r="5408" b="25763"/>
            <a:stretch>
              <a:fillRect/>
            </a:stretch>
          </p:blipFill>
          <p:spPr bwMode="auto">
            <a:xfrm>
              <a:off x="3429000" y="2385921"/>
              <a:ext cx="5603875" cy="222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Documents and Settings\Ian\My Documents\MIT\Thesis\Petit Analysis\EXP_20\1992_1993_REFERENCE\Iteration0 Jan 3\OUTPUT\ice_extent_ls_week_32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6"/>
            <a:stretch>
              <a:fillRect/>
            </a:stretch>
          </p:blipFill>
          <p:spPr bwMode="auto">
            <a:xfrm>
              <a:off x="5226050" y="2284161"/>
              <a:ext cx="1936750" cy="245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C:\Documents and Settings\Ian\My Documents\MIT\Thesis\Petit Analysis\EXP_20\MARK7_JAN03\1992_1993_it33\OUTPUT\ice_extent_ls_week_32.ep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b="8333"/>
            <a:stretch>
              <a:fillRect/>
            </a:stretch>
          </p:blipFill>
          <p:spPr bwMode="auto">
            <a:xfrm>
              <a:off x="7010400" y="2284161"/>
              <a:ext cx="1913659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86200" y="1979361"/>
              <a:ext cx="847887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 err="1">
                  <a:solidFill>
                    <a:srgbClr val="FFFFFF"/>
                  </a:solidFill>
                </a:rPr>
                <a:t>Obs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1979361"/>
              <a:ext cx="15240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Model, iter0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1378" y="1978223"/>
              <a:ext cx="1513022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Model, iter33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914400"/>
            <a:ext cx="3200400" cy="324769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4800" y="838200"/>
            <a:ext cx="3653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Fenty</a:t>
            </a:r>
            <a:r>
              <a:rPr lang="en-US" sz="2000" dirty="0" smtClean="0">
                <a:latin typeface="Times New Roman"/>
                <a:cs typeface="Times New Roman"/>
              </a:rPr>
              <a:t>, 2010, Ph.D. thesis</a:t>
            </a:r>
          </a:p>
          <a:p>
            <a:r>
              <a:rPr lang="en-US" sz="2000" dirty="0" err="1" smtClean="0">
                <a:latin typeface="Times New Roman"/>
                <a:cs typeface="Times New Roman"/>
              </a:rPr>
              <a:t>Fenty</a:t>
            </a:r>
            <a:r>
              <a:rPr lang="en-US" sz="2000" dirty="0" smtClean="0">
                <a:latin typeface="Times New Roman"/>
                <a:cs typeface="Times New Roman"/>
              </a:rPr>
              <a:t> &amp; </a:t>
            </a:r>
            <a:r>
              <a:rPr lang="en-US" sz="2000" dirty="0" err="1" smtClean="0">
                <a:latin typeface="Times New Roman"/>
                <a:cs typeface="Times New Roman"/>
              </a:rPr>
              <a:t>Heimbach</a:t>
            </a:r>
            <a:r>
              <a:rPr lang="en-US" sz="2000" dirty="0" smtClean="0">
                <a:latin typeface="Times New Roman"/>
                <a:cs typeface="Times New Roman"/>
              </a:rPr>
              <a:t>, JPO, 2013a,b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2819400"/>
            <a:ext cx="2324100" cy="32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257800" cy="685800"/>
          </a:xfrm>
        </p:spPr>
        <p:txBody>
          <a:bodyPr/>
          <a:lstStyle/>
          <a:p>
            <a:r>
              <a:rPr lang="en-US" dirty="0" smtClean="0"/>
              <a:t>Boundary conditions: Atmospheric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3657600" cy="381000"/>
          </a:xfrm>
        </p:spPr>
        <p:txBody>
          <a:bodyPr/>
          <a:lstStyle/>
          <a:p>
            <a:r>
              <a:rPr lang="en-US" dirty="0" smtClean="0"/>
              <a:t>“corrected” ERA-interim: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1930400" cy="2168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76867"/>
            <a:ext cx="1852703" cy="188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176867"/>
            <a:ext cx="1889596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316" y="3217825"/>
            <a:ext cx="158248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JRA25run minus </a:t>
            </a:r>
            <a:r>
              <a:rPr lang="en-US" sz="1000" dirty="0" err="1" smtClean="0"/>
              <a:t>ICESat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217825"/>
            <a:ext cx="148178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ERArun</a:t>
            </a:r>
            <a:r>
              <a:rPr lang="en-US" sz="1000" dirty="0" smtClean="0"/>
              <a:t> minus </a:t>
            </a:r>
            <a:r>
              <a:rPr lang="en-US" sz="1000" dirty="0" err="1" smtClean="0"/>
              <a:t>ICESat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3896" y="1201579"/>
            <a:ext cx="196650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ICESat</a:t>
            </a:r>
            <a:r>
              <a:rPr lang="en-US" sz="1000" dirty="0" smtClean="0"/>
              <a:t> thickness [m], Oct 2007</a:t>
            </a:r>
            <a:endParaRPr lang="en-US"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91000" y="304800"/>
            <a:ext cx="4702164" cy="4800600"/>
            <a:chOff x="4191000" y="304800"/>
            <a:chExt cx="4702164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838200"/>
              <a:ext cx="4702164" cy="426720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 bwMode="auto">
            <a:xfrm>
              <a:off x="7924800" y="1524000"/>
              <a:ext cx="2286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 bwMode="auto">
            <a:xfrm rot="5400000" flipH="1" flipV="1">
              <a:off x="7772400" y="914400"/>
              <a:ext cx="914400" cy="304800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7924800" y="304800"/>
              <a:ext cx="951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  <a:r>
                <a:rPr lang="en-US" sz="1200" dirty="0" smtClean="0"/>
                <a:t>5-30W/m</a:t>
              </a:r>
              <a:r>
                <a:rPr lang="en-US" sz="1200" baseline="30000" dirty="0" smtClean="0"/>
                <a:t>2</a:t>
              </a:r>
              <a:endParaRPr lang="en-US" sz="1200" baseline="30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8200" y="5140446"/>
            <a:ext cx="29276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Optimized sea-ice parameters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600" dirty="0" smtClean="0">
                <a:latin typeface="Times New Roman"/>
                <a:cs typeface="Times New Roman"/>
              </a:rPr>
              <a:t>[Nguyen et al, 2011]</a:t>
            </a:r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1371600" y="4759446"/>
            <a:ext cx="2286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4648200" y="2819400"/>
            <a:ext cx="1143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95800" y="52578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ＭＳ Ｐゴシック" charset="-128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ＭＳ Ｐゴシック" charset="-128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ＭＳ Ｐゴシック" charset="-128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buFontTx/>
              <a:buNone/>
            </a:pPr>
            <a:r>
              <a:rPr lang="en-US" dirty="0" smtClean="0"/>
              <a:t>correction: 5% reduction in </a:t>
            </a:r>
            <a:r>
              <a:rPr lang="en-US" dirty="0" err="1" smtClean="0"/>
              <a:t>dlw</a:t>
            </a:r>
            <a:r>
              <a:rPr lang="en-US" dirty="0" smtClean="0"/>
              <a:t> 70-90</a:t>
            </a:r>
            <a:r>
              <a:rPr lang="en-US" baseline="30000" dirty="0" smtClean="0"/>
              <a:t>o</a:t>
            </a:r>
            <a:r>
              <a:rPr lang="en-US" dirty="0" smtClean="0"/>
              <a:t>N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7W/m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(winter) to 15W/m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(summer)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(DRAKKAR: 1-1.5degC reduction)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633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 iter-0:</a:t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Sea-ice – thickness and concentration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296" y="838200"/>
            <a:ext cx="8476596" cy="2891528"/>
            <a:chOff x="624296" y="838200"/>
            <a:chExt cx="8476596" cy="28915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799" y="838200"/>
              <a:ext cx="2573867" cy="2891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1143000"/>
              <a:ext cx="2519461" cy="254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1143000"/>
              <a:ext cx="2507331" cy="254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81400" y="1261646"/>
              <a:ext cx="20654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/>
                  <a:cs typeface="Times New Roman"/>
                </a:rPr>
                <a:t>ERArun</a:t>
              </a:r>
              <a:r>
                <a:rPr lang="en-US" sz="1600" dirty="0" smtClean="0">
                  <a:latin typeface="Times New Roman"/>
                  <a:cs typeface="Times New Roman"/>
                </a:rPr>
                <a:t> minus </a:t>
              </a:r>
              <a:r>
                <a:rPr lang="en-US" sz="1600" dirty="0" err="1" smtClean="0">
                  <a:latin typeface="Times New Roman"/>
                  <a:cs typeface="Times New Roman"/>
                </a:rPr>
                <a:t>ICESat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261646"/>
              <a:ext cx="30810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ERAdlwcorrected</a:t>
              </a:r>
              <a:r>
                <a:rPr lang="en-US" sz="1600" dirty="0" smtClean="0"/>
                <a:t> minus </a:t>
              </a:r>
              <a:r>
                <a:rPr lang="en-US" sz="1600" dirty="0" err="1" smtClean="0"/>
                <a:t>ICESat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296" y="896779"/>
              <a:ext cx="28003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/>
                  <a:cs typeface="Times New Roman"/>
                </a:rPr>
                <a:t>ICESat</a:t>
              </a:r>
              <a:r>
                <a:rPr lang="en-US" sz="1600" dirty="0" smtClean="0">
                  <a:latin typeface="Times New Roman"/>
                  <a:cs typeface="Times New Roman"/>
                </a:rPr>
                <a:t> thickness [m], Oct 2007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599" y="3872225"/>
            <a:ext cx="7924801" cy="2769345"/>
            <a:chOff x="609599" y="3872225"/>
            <a:chExt cx="7924801" cy="27693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599" y="3886200"/>
              <a:ext cx="2751667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8999" y="3894879"/>
              <a:ext cx="2514601" cy="27466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9800" y="3872225"/>
              <a:ext cx="2514600" cy="26913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38200" y="4419600"/>
              <a:ext cx="11897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SSMI, Sept, 2008 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0" y="4325779"/>
              <a:ext cx="132530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ERArun</a:t>
              </a:r>
              <a:r>
                <a:rPr lang="en-US" sz="1000" dirty="0" smtClean="0"/>
                <a:t>, Sept, 2008 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4249579"/>
              <a:ext cx="186694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ERAdlwcorrected</a:t>
              </a:r>
              <a:r>
                <a:rPr lang="en-US" sz="1000" dirty="0" smtClean="0"/>
                <a:t>, Sept, 2008 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11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progress / Outlook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045792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Incorporate ECCO-v4 iter-9 atmospheric adjustments at low latitude </a:t>
            </a:r>
          </a:p>
          <a:p>
            <a:pPr marL="114300" indent="-114300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Finalizing uncertainty fields</a:t>
            </a:r>
          </a:p>
          <a:p>
            <a:pPr marL="114300" indent="-114300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Short optimization period 1992-1997 to adjust initial conditions</a:t>
            </a:r>
          </a:p>
          <a:p>
            <a:pPr marL="114300" indent="-114300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Optimization</a:t>
            </a:r>
          </a:p>
          <a:p>
            <a:pPr marL="114300" indent="-114300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Add to cost function: </a:t>
            </a:r>
            <a:br>
              <a:rPr lang="en-US" sz="2200" dirty="0" smtClean="0">
                <a:latin typeface="Times New Roman"/>
                <a:cs typeface="Times New Roman"/>
              </a:rPr>
            </a:br>
            <a:r>
              <a:rPr lang="en-US" sz="2200" dirty="0" smtClean="0">
                <a:latin typeface="Times New Roman"/>
                <a:cs typeface="Times New Roman"/>
              </a:rPr>
              <a:t>- </a:t>
            </a:r>
            <a:r>
              <a:rPr lang="en-US" sz="2200" dirty="0" err="1" smtClean="0">
                <a:latin typeface="Times New Roman"/>
                <a:cs typeface="Times New Roman"/>
              </a:rPr>
              <a:t>Fram</a:t>
            </a:r>
            <a:r>
              <a:rPr lang="en-US" sz="2200" dirty="0" smtClean="0">
                <a:latin typeface="Times New Roman"/>
                <a:cs typeface="Times New Roman"/>
              </a:rPr>
              <a:t> Strait, Bering Strait CTD/mooring data, </a:t>
            </a:r>
            <a:br>
              <a:rPr lang="en-US" sz="2200" dirty="0" smtClean="0">
                <a:latin typeface="Times New Roman"/>
                <a:cs typeface="Times New Roman"/>
              </a:rPr>
            </a:br>
            <a:r>
              <a:rPr lang="en-US" sz="2200" dirty="0" smtClean="0">
                <a:latin typeface="Times New Roman"/>
                <a:cs typeface="Times New Roman"/>
              </a:rPr>
              <a:t>- sea-ice </a:t>
            </a:r>
            <a:r>
              <a:rPr lang="en-US" sz="2200" dirty="0" err="1" smtClean="0">
                <a:latin typeface="Times New Roman"/>
                <a:cs typeface="Times New Roman"/>
              </a:rPr>
              <a:t>thickness+velocity</a:t>
            </a:r>
            <a:endParaRPr lang="en-US" sz="2200" dirty="0" smtClean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810000"/>
            <a:ext cx="678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Long</a:t>
            </a:r>
            <a:r>
              <a:rPr lang="en-US" sz="2200" dirty="0">
                <a:latin typeface="Times New Roman"/>
                <a:cs typeface="Times New Roman"/>
              </a:rPr>
              <a:t>-term perspective is the development of a hierarchy of high-resolution state estimates from globally-constrained coarse-resolution solutions to regional very high-resolution solutions.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5486400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382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ECCO-v4 iter-9: hydrography cost reduction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04801" y="1125379"/>
            <a:ext cx="7924799" cy="2684621"/>
            <a:chOff x="76201" y="1033046"/>
            <a:chExt cx="7924799" cy="2684621"/>
          </a:xfrm>
        </p:grpSpPr>
        <p:pic>
          <p:nvPicPr>
            <p:cNvPr id="6" name="Picture 5" descr="iter3noxxTmisfits0100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295400"/>
              <a:ext cx="2616867" cy="2286000"/>
            </a:xfrm>
            <a:prstGeom prst="rect">
              <a:avLst/>
            </a:prstGeom>
          </p:spPr>
        </p:pic>
        <p:pic>
          <p:nvPicPr>
            <p:cNvPr id="8" name="Picture 7" descr="iter3noxxTmisfits0300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482" y="1283218"/>
              <a:ext cx="2577518" cy="2251625"/>
            </a:xfrm>
            <a:prstGeom prst="rect">
              <a:avLst/>
            </a:prstGeom>
          </p:spPr>
        </p:pic>
        <p:pic>
          <p:nvPicPr>
            <p:cNvPr id="9" name="Picture 8" descr="iter3noxxTmisfits1000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3" y="1295400"/>
              <a:ext cx="2616867" cy="2286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9600" y="1981200"/>
              <a:ext cx="10310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Δθ</a:t>
              </a:r>
              <a:r>
                <a:rPr lang="en-US" sz="1400" dirty="0" smtClean="0">
                  <a:latin typeface="Times New Roman"/>
                  <a:cs typeface="Times New Roman"/>
                </a:rPr>
                <a:t> at 100m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1978223"/>
              <a:ext cx="10310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Δθ</a:t>
              </a:r>
              <a:r>
                <a:rPr lang="en-US" sz="1400" dirty="0" smtClean="0">
                  <a:latin typeface="Times New Roman"/>
                  <a:cs typeface="Times New Roman"/>
                </a:rPr>
                <a:t> at 300m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1978223"/>
              <a:ext cx="11208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Δθ</a:t>
              </a:r>
              <a:r>
                <a:rPr lang="en-US" sz="1400" dirty="0" smtClean="0">
                  <a:latin typeface="Times New Roman"/>
                  <a:cs typeface="Times New Roman"/>
                </a:rPr>
                <a:t> at 1000m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 Box 406"/>
            <p:cNvSpPr txBox="1">
              <a:spLocks noChangeArrowheads="1"/>
            </p:cNvSpPr>
            <p:nvPr/>
          </p:nvSpPr>
          <p:spPr bwMode="auto">
            <a:xfrm>
              <a:off x="7480888" y="3348335"/>
              <a:ext cx="520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 smtClean="0"/>
                <a:t>-1</a:t>
              </a:r>
              <a:endParaRPr lang="en-US" sz="1800" dirty="0"/>
            </a:p>
          </p:txBody>
        </p:sp>
        <p:sp>
          <p:nvSpPr>
            <p:cNvPr id="14" name="Text Box 406"/>
            <p:cNvSpPr txBox="1">
              <a:spLocks noChangeArrowheads="1"/>
            </p:cNvSpPr>
            <p:nvPr/>
          </p:nvSpPr>
          <p:spPr bwMode="auto">
            <a:xfrm>
              <a:off x="7480888" y="1219200"/>
              <a:ext cx="520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5" name="Text Box 406"/>
            <p:cNvSpPr txBox="1">
              <a:spLocks noChangeArrowheads="1"/>
            </p:cNvSpPr>
            <p:nvPr/>
          </p:nvSpPr>
          <p:spPr bwMode="auto">
            <a:xfrm>
              <a:off x="76201" y="1033046"/>
              <a:ext cx="1143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 smtClean="0"/>
                <a:t>Iteration 0</a:t>
              </a:r>
              <a:endParaRPr lang="en-US" sz="16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83513" y="1245226"/>
              <a:ext cx="6079287" cy="126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4800" y="3852446"/>
            <a:ext cx="8001000" cy="2764248"/>
            <a:chOff x="-76200" y="3852446"/>
            <a:chExt cx="8001000" cy="2764248"/>
          </a:xfrm>
        </p:grpSpPr>
        <p:pic>
          <p:nvPicPr>
            <p:cNvPr id="40" name="Picture 39" descr="iter9Tmisfits0100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191900"/>
              <a:ext cx="2615838" cy="2285100"/>
            </a:xfrm>
            <a:prstGeom prst="rect">
              <a:avLst/>
            </a:prstGeom>
          </p:spPr>
        </p:pic>
        <p:pic>
          <p:nvPicPr>
            <p:cNvPr id="41" name="Picture 40" descr="iter9Tmisfits0300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4191900"/>
              <a:ext cx="2615838" cy="2285100"/>
            </a:xfrm>
            <a:prstGeom prst="rect">
              <a:avLst/>
            </a:prstGeom>
          </p:spPr>
        </p:pic>
        <p:pic>
          <p:nvPicPr>
            <p:cNvPr id="42" name="Picture 41" descr="iter9Tmisfits1000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4191900"/>
              <a:ext cx="2615838" cy="22851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57200" y="4876800"/>
              <a:ext cx="10310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Δθ</a:t>
              </a:r>
              <a:r>
                <a:rPr lang="en-US" sz="1400" dirty="0" smtClean="0">
                  <a:latin typeface="Times New Roman"/>
                  <a:cs typeface="Times New Roman"/>
                </a:rPr>
                <a:t> at 100m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19400" y="4876800"/>
              <a:ext cx="10310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Δθ</a:t>
              </a:r>
              <a:r>
                <a:rPr lang="en-US" sz="1400" dirty="0" smtClean="0">
                  <a:latin typeface="Times New Roman"/>
                  <a:cs typeface="Times New Roman"/>
                </a:rPr>
                <a:t> at 300m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9200" y="4876800"/>
              <a:ext cx="11208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Δθ</a:t>
              </a:r>
              <a:r>
                <a:rPr lang="en-US" sz="1400" dirty="0" smtClean="0">
                  <a:latin typeface="Times New Roman"/>
                  <a:cs typeface="Times New Roman"/>
                </a:rPr>
                <a:t> at 1000m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46" name="Text Box 406"/>
            <p:cNvSpPr txBox="1">
              <a:spLocks noChangeArrowheads="1"/>
            </p:cNvSpPr>
            <p:nvPr/>
          </p:nvSpPr>
          <p:spPr bwMode="auto">
            <a:xfrm>
              <a:off x="7359972" y="6278140"/>
              <a:ext cx="520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47" name="Text Box 406"/>
            <p:cNvSpPr txBox="1">
              <a:spLocks noChangeArrowheads="1"/>
            </p:cNvSpPr>
            <p:nvPr/>
          </p:nvSpPr>
          <p:spPr bwMode="auto">
            <a:xfrm>
              <a:off x="7404688" y="4114800"/>
              <a:ext cx="520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9" name="Text Box 406"/>
            <p:cNvSpPr txBox="1">
              <a:spLocks noChangeArrowheads="1"/>
            </p:cNvSpPr>
            <p:nvPr/>
          </p:nvSpPr>
          <p:spPr bwMode="auto">
            <a:xfrm>
              <a:off x="-76200" y="3852446"/>
              <a:ext cx="12191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 smtClean="0"/>
                <a:t>Iteration </a:t>
              </a:r>
              <a:r>
                <a:rPr lang="en-US" sz="1600" dirty="0"/>
                <a:t>9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2000" y="4140826"/>
              <a:ext cx="6079287" cy="126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801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convergence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28600" y="2057400"/>
            <a:ext cx="8534400" cy="2895600"/>
            <a:chOff x="762002" y="4343400"/>
            <a:chExt cx="8153398" cy="2022475"/>
          </a:xfrm>
        </p:grpSpPr>
        <p:pic>
          <p:nvPicPr>
            <p:cNvPr id="35" name="Picture 9" descr="C:\Documents and Settings\Ian\My Documents\MIT\Thesis\Petit Analysis\EXP_20\1992_1993_ob\1992_1993_ob_p1_p2_p3\COST_NORM_ICE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33"/>
            <a:stretch>
              <a:fillRect/>
            </a:stretch>
          </p:blipFill>
          <p:spPr bwMode="auto">
            <a:xfrm>
              <a:off x="1219200" y="4343400"/>
              <a:ext cx="19431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0" descr="C:\Documents and Settings\Ian\My Documents\MIT\Thesis\Petit Analysis\EXP_20\1992_1993_ob\1992_1993_ob_p1_p2_p3\COST_NORM_ATM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346575"/>
              <a:ext cx="27432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1" descr="C:\Documents and Settings\Ian\My Documents\MIT\Thesis\Petit Analysis\EXP_20\1992_1993_ob\1992_1993_ob_p1_p2_p3\COST_NORM_PROF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" t="3564" r="38313"/>
            <a:stretch>
              <a:fillRect/>
            </a:stretch>
          </p:blipFill>
          <p:spPr bwMode="auto">
            <a:xfrm>
              <a:off x="3429000" y="4343400"/>
              <a:ext cx="1981200" cy="19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" descr="C:\Documents and Settings\Ian\My Documents\MIT\Thesis\Petit Analysis\EXP_20\1992_1993_ob\1992_1993_ob_p1_p2_p3\COST_NORM_ICE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10" t="2966" r="9277" b="85715"/>
            <a:stretch>
              <a:fillRect/>
            </a:stretch>
          </p:blipFill>
          <p:spPr bwMode="auto">
            <a:xfrm>
              <a:off x="1752600" y="4422775"/>
              <a:ext cx="13398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C:\Documents and Settings\Ian\My Documents\MIT\Thesis\Petit Analysis\EXP_20\1992_1993_ob\1992_1993_ob_p1_p2_p3\COST_NORM_PROF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87" t="3564" r="5267" b="57217"/>
            <a:stretch>
              <a:fillRect/>
            </a:stretch>
          </p:blipFill>
          <p:spPr bwMode="auto">
            <a:xfrm>
              <a:off x="4724400" y="4422775"/>
              <a:ext cx="1143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 rot="16200000">
              <a:off x="210630" y="5123372"/>
              <a:ext cx="1502853" cy="40011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</a:rPr>
                <a:t>1996-1997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1000" y="1066800"/>
            <a:ext cx="3653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Fenty</a:t>
            </a:r>
            <a:r>
              <a:rPr lang="en-US" sz="2000" dirty="0" smtClean="0">
                <a:latin typeface="Times New Roman"/>
                <a:cs typeface="Times New Roman"/>
              </a:rPr>
              <a:t>, 2010, Ph.D. thesis</a:t>
            </a:r>
          </a:p>
          <a:p>
            <a:r>
              <a:rPr lang="en-US" sz="2000" dirty="0" err="1" smtClean="0">
                <a:latin typeface="Times New Roman"/>
                <a:cs typeface="Times New Roman"/>
              </a:rPr>
              <a:t>Fenty</a:t>
            </a:r>
            <a:r>
              <a:rPr lang="en-US" sz="2000" dirty="0" smtClean="0">
                <a:latin typeface="Times New Roman"/>
                <a:cs typeface="Times New Roman"/>
              </a:rPr>
              <a:t> &amp; </a:t>
            </a:r>
            <a:r>
              <a:rPr lang="en-US" sz="2000" dirty="0" err="1" smtClean="0">
                <a:latin typeface="Times New Roman"/>
                <a:cs typeface="Times New Roman"/>
              </a:rPr>
              <a:t>Heimbach</a:t>
            </a:r>
            <a:r>
              <a:rPr lang="en-US" sz="2000" dirty="0" smtClean="0">
                <a:latin typeface="Times New Roman"/>
                <a:cs typeface="Times New Roman"/>
              </a:rPr>
              <a:t>, JPO, 2013a,b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162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Ian\My Documents\MIT\Thesis\Petit Analysis\EXP_20\1996_1997_REFERENCE\Equis_it0\18HU97009_LEG_4_TEMP_COMPARISON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7"/>
          <a:stretch>
            <a:fillRect/>
          </a:stretch>
        </p:blipFill>
        <p:spPr bwMode="auto">
          <a:xfrm>
            <a:off x="3733800" y="533400"/>
            <a:ext cx="48037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Ian\My Documents\MIT\Thesis\Petit Analysis\EXP_20\1996_1997_REFERENCE\Equis_it0\18HU97009_LEG_4_LOCATION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71987"/>
            <a:ext cx="13398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Ian\My Documents\MIT\Thesis\Petit Analysis\EXP_20\1996_1997_REFERENCE\Equis_it0\18HU97009_LEG_4_TEMP_COMPARISON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9"/>
          <a:stretch>
            <a:fillRect/>
          </a:stretch>
        </p:blipFill>
        <p:spPr bwMode="auto">
          <a:xfrm>
            <a:off x="3733800" y="2667000"/>
            <a:ext cx="48037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Documents and Settings\Ian\My Documents\MIT\Thesis\Petit Analysis\EXP_20\MARK6\1996_1997_it69\CTD_OUTPUT\18HU97009_LEG_4_TEMP_COMPARISON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5"/>
          <a:stretch>
            <a:fillRect/>
          </a:stretch>
        </p:blipFill>
        <p:spPr bwMode="auto">
          <a:xfrm>
            <a:off x="3733800" y="4724400"/>
            <a:ext cx="4803395" cy="185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4829"/>
            <a:ext cx="2042951" cy="28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05600" y="4572000"/>
            <a:ext cx="1276467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dirty="0"/>
              <a:t>Iteration 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Uncertainty: hydrography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269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[Forget and </a:t>
            </a:r>
            <a:r>
              <a:rPr lang="en-US" sz="1200" dirty="0" err="1" smtClean="0"/>
              <a:t>Wunsch</a:t>
            </a:r>
            <a:r>
              <a:rPr lang="en-US" sz="1200" dirty="0" smtClean="0"/>
              <a:t>., 2007]</a:t>
            </a:r>
            <a:br>
              <a:rPr lang="en-US" sz="1200" dirty="0" smtClean="0"/>
            </a:br>
            <a:r>
              <a:rPr lang="en-US" sz="1200" dirty="0" smtClean="0"/>
              <a:t>updating for polar region in progress.</a:t>
            </a:r>
            <a:endParaRPr lang="en-US" sz="1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05600" y="2514600"/>
            <a:ext cx="1282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dirty="0"/>
              <a:t>Iteration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548187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Fenty</a:t>
            </a:r>
            <a:r>
              <a:rPr lang="en-US" sz="1200" dirty="0" smtClean="0"/>
              <a:t>, 2010, Ph.D. thesis</a:t>
            </a:r>
          </a:p>
          <a:p>
            <a:r>
              <a:rPr lang="en-US" sz="1200" dirty="0" err="1" smtClean="0"/>
              <a:t>Fenty</a:t>
            </a:r>
            <a:r>
              <a:rPr lang="en-US" sz="1200" dirty="0" smtClean="0"/>
              <a:t> &amp; </a:t>
            </a:r>
            <a:r>
              <a:rPr lang="en-US" sz="1200" dirty="0" err="1" smtClean="0"/>
              <a:t>Heimbach</a:t>
            </a:r>
            <a:r>
              <a:rPr lang="en-US" sz="1200" dirty="0" smtClean="0"/>
              <a:t>, </a:t>
            </a:r>
            <a:br>
              <a:rPr lang="en-US" sz="1200" dirty="0" smtClean="0"/>
            </a:br>
            <a:r>
              <a:rPr lang="en-US" sz="1200" dirty="0" smtClean="0"/>
              <a:t>JPO, 2013a,b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186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334000"/>
          </a:xfrm>
        </p:spPr>
        <p:txBody>
          <a:bodyPr/>
          <a:lstStyle/>
          <a:p>
            <a:r>
              <a:rPr lang="en-US" sz="2400" dirty="0" smtClean="0"/>
              <a:t>Produce a regional eddy-permitting state estimate focused on:</a:t>
            </a:r>
          </a:p>
          <a:p>
            <a:pPr lvl="1"/>
            <a:r>
              <a:rPr lang="en-US" sz="2400" dirty="0" smtClean="0"/>
              <a:t>Arctic ocean</a:t>
            </a:r>
          </a:p>
          <a:p>
            <a:pPr lvl="1"/>
            <a:r>
              <a:rPr lang="en-US" sz="2400" dirty="0" smtClean="0"/>
              <a:t>North Atlantic, especially </a:t>
            </a:r>
            <a:r>
              <a:rPr lang="en-US" sz="2400" dirty="0" err="1" smtClean="0"/>
              <a:t>subpolar</a:t>
            </a:r>
            <a:r>
              <a:rPr lang="en-US" sz="2400" dirty="0" smtClean="0"/>
              <a:t> gyre</a:t>
            </a:r>
          </a:p>
          <a:p>
            <a:pPr lvl="1"/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pecial emphasis on:</a:t>
            </a:r>
          </a:p>
          <a:p>
            <a:pPr lvl="1"/>
            <a:r>
              <a:rPr lang="en-US" sz="2400" dirty="0" smtClean="0"/>
              <a:t>Arctic sea ice-ocean interactions</a:t>
            </a:r>
          </a:p>
          <a:p>
            <a:pPr lvl="1"/>
            <a:r>
              <a:rPr lang="en-US" sz="2400" dirty="0" smtClean="0"/>
              <a:t>a dynamically consistent Arctic hydrography</a:t>
            </a:r>
          </a:p>
          <a:p>
            <a:pPr lvl="1"/>
            <a:r>
              <a:rPr lang="en-US" sz="2400" dirty="0" smtClean="0"/>
              <a:t>understanding of the planned </a:t>
            </a:r>
            <a:r>
              <a:rPr lang="en-US" sz="2400" dirty="0" err="1" smtClean="0"/>
              <a:t>subpolar</a:t>
            </a:r>
            <a:r>
              <a:rPr lang="en-US" sz="2400" dirty="0" smtClean="0"/>
              <a:t> gyre mooring array (OSNAP)</a:t>
            </a:r>
          </a:p>
          <a:p>
            <a:pPr lvl="1"/>
            <a:r>
              <a:rPr lang="en-US" sz="2400" dirty="0" smtClean="0"/>
              <a:t>Arctic-subarctic exchanges</a:t>
            </a:r>
          </a:p>
          <a:p>
            <a:pPr lvl="1"/>
            <a:r>
              <a:rPr lang="en-US" sz="2400" dirty="0" err="1" smtClean="0"/>
              <a:t>Subpolar</a:t>
            </a:r>
            <a:r>
              <a:rPr lang="en-US" sz="2400" dirty="0" smtClean="0"/>
              <a:t>-subtropical exchanges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4915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ECCO-production version 4 (ECCO-v4)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81600" y="3276600"/>
            <a:ext cx="3733800" cy="3429000"/>
            <a:chOff x="3962400" y="1600200"/>
            <a:chExt cx="4724400" cy="4669377"/>
          </a:xfrm>
        </p:grpSpPr>
        <p:grpSp>
          <p:nvGrpSpPr>
            <p:cNvPr id="17" name="Group 16"/>
            <p:cNvGrpSpPr/>
            <p:nvPr/>
          </p:nvGrpSpPr>
          <p:grpSpPr>
            <a:xfrm>
              <a:off x="6197079" y="1600200"/>
              <a:ext cx="2489721" cy="2432213"/>
              <a:chOff x="6358293" y="1606387"/>
              <a:chExt cx="2489721" cy="2432213"/>
            </a:xfrm>
          </p:grpSpPr>
          <p:pic>
            <p:nvPicPr>
              <p:cNvPr id="13" name="Picture 12" descr="llc90_face5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8293" y="1606387"/>
                <a:ext cx="2480907" cy="1365413"/>
              </a:xfrm>
              <a:prstGeom prst="rect">
                <a:avLst/>
              </a:prstGeom>
            </p:spPr>
          </p:pic>
          <p:pic>
            <p:nvPicPr>
              <p:cNvPr id="12" name="Picture 11" descr="llc90_face4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7107" y="2737013"/>
                <a:ext cx="2480907" cy="130158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962400" y="3886200"/>
              <a:ext cx="2438309" cy="2383377"/>
              <a:chOff x="3962400" y="2235200"/>
              <a:chExt cx="2438309" cy="2383377"/>
            </a:xfrm>
          </p:grpSpPr>
          <p:pic>
            <p:nvPicPr>
              <p:cNvPr id="15" name="Picture 14" descr="llc90_face2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2235200"/>
                <a:ext cx="1371509" cy="2383377"/>
              </a:xfrm>
              <a:prstGeom prst="rect">
                <a:avLst/>
              </a:prstGeom>
            </p:spPr>
          </p:pic>
          <p:pic>
            <p:nvPicPr>
              <p:cNvPr id="14" name="Picture 13" descr="llc90_face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400" y="2235200"/>
                <a:ext cx="1353222" cy="2383377"/>
              </a:xfrm>
              <a:prstGeom prst="rect">
                <a:avLst/>
              </a:prstGeom>
            </p:spPr>
          </p:pic>
        </p:grpSp>
        <p:pic>
          <p:nvPicPr>
            <p:cNvPr id="18" name="Picture 17" descr="llc90_face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776802"/>
              <a:ext cx="1109398" cy="110939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838044"/>
            <a:ext cx="3962400" cy="1985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645" y="811679"/>
            <a:ext cx="5173211" cy="577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ECCO MIT JPL effort</a:t>
            </a:r>
          </a:p>
          <a:p>
            <a:pPr marL="114300" indent="-1143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latin typeface="Times New Roman"/>
                <a:cs typeface="Times New Roman"/>
              </a:rPr>
              <a:t>ocus: State estimation + Climate analysis</a:t>
            </a:r>
          </a:p>
          <a:p>
            <a:pPr marL="114300" indent="-1143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Assimilate a large suite of existing in-situ </a:t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&amp; satellite data using the </a:t>
            </a:r>
            <a:r>
              <a:rPr lang="en-US" sz="2000" dirty="0" err="1" smtClean="0">
                <a:latin typeface="Times New Roman"/>
                <a:cs typeface="Times New Roman"/>
              </a:rPr>
              <a:t>adjoint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14300" indent="-114300"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MITgcm</a:t>
            </a:r>
            <a:r>
              <a:rPr lang="en-US" sz="2000" dirty="0" smtClean="0">
                <a:latin typeface="Times New Roman"/>
                <a:cs typeface="Times New Roman"/>
              </a:rPr>
              <a:t>, global coupled ocean and sea-ice</a:t>
            </a:r>
          </a:p>
          <a:p>
            <a:pPr eaLnBrk="1" hangingPunct="1">
              <a:defRPr/>
            </a:pPr>
            <a:endParaRPr lang="en-US" sz="1200" u="sng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sz="2000" u="sng" dirty="0" smtClean="0">
                <a:latin typeface="Times New Roman"/>
                <a:cs typeface="Times New Roman"/>
              </a:rPr>
              <a:t>Grid: </a:t>
            </a:r>
            <a:r>
              <a:rPr lang="en-US" sz="2000" u="sng" dirty="0" err="1" smtClean="0">
                <a:latin typeface="Times New Roman"/>
                <a:cs typeface="Times New Roman"/>
              </a:rPr>
              <a:t>lat</a:t>
            </a:r>
            <a:r>
              <a:rPr lang="en-US" sz="2000" u="sng" dirty="0">
                <a:latin typeface="Times New Roman"/>
                <a:cs typeface="Times New Roman"/>
              </a:rPr>
              <a:t>-</a:t>
            </a:r>
            <a:r>
              <a:rPr lang="en-US" sz="2000" u="sng" dirty="0" err="1">
                <a:latin typeface="Times New Roman"/>
                <a:cs typeface="Times New Roman"/>
              </a:rPr>
              <a:t>lon</a:t>
            </a:r>
            <a:r>
              <a:rPr lang="en-US" sz="2000" u="sng" dirty="0">
                <a:latin typeface="Times New Roman"/>
                <a:cs typeface="Times New Roman"/>
              </a:rPr>
              <a:t>-cap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  <a:p>
            <a:pPr eaLnBrk="1" hangingPunct="1">
              <a:defRPr/>
            </a:pPr>
            <a:endParaRPr lang="en-US" sz="500" dirty="0">
              <a:latin typeface="Times New Roman"/>
              <a:cs typeface="Times New Roman"/>
            </a:endParaRPr>
          </a:p>
          <a:p>
            <a:pPr marL="119063" indent="-119063" eaLnBrk="1" hangingPunct="1">
              <a:buSzPct val="100000"/>
              <a:buFont typeface="Arial"/>
              <a:buChar char="•"/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in </a:t>
            </a:r>
            <a:r>
              <a:rPr lang="en-US" sz="2000" dirty="0" err="1">
                <a:latin typeface="Times New Roman"/>
                <a:cs typeface="Times New Roman"/>
              </a:rPr>
              <a:t>lon</a:t>
            </a:r>
            <a:r>
              <a:rPr lang="en-US" sz="2000" dirty="0">
                <a:latin typeface="Times New Roman"/>
                <a:cs typeface="Times New Roman"/>
              </a:rPr>
              <a:t>/</a:t>
            </a:r>
            <a:r>
              <a:rPr lang="en-US" sz="2000" dirty="0" err="1">
                <a:latin typeface="Times New Roman"/>
                <a:cs typeface="Times New Roman"/>
              </a:rPr>
              <a:t>lat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90 to 60</a:t>
            </a:r>
            <a:r>
              <a:rPr lang="en-US" sz="2000" baseline="30000" dirty="0" smtClean="0">
                <a:latin typeface="Times New Roman"/>
                <a:cs typeface="Times New Roman"/>
              </a:rPr>
              <a:t>o</a:t>
            </a:r>
            <a:r>
              <a:rPr lang="en-US" sz="2000" dirty="0" smtClean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polar </a:t>
            </a:r>
            <a:r>
              <a:rPr lang="en-US" sz="2000" dirty="0">
                <a:latin typeface="Times New Roman"/>
                <a:cs typeface="Times New Roman"/>
              </a:rPr>
              <a:t>projection 60-90</a:t>
            </a:r>
            <a:r>
              <a:rPr lang="en-US" sz="2000" baseline="30000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</a:p>
          <a:p>
            <a:pPr marL="119063" indent="-119063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Times New Roman"/>
                <a:cs typeface="Times New Roman"/>
              </a:rPr>
              <a:t>hierarchy of grid spacing </a:t>
            </a:r>
            <a:r>
              <a:rPr lang="en-US" sz="2000" dirty="0" smtClean="0">
                <a:latin typeface="Times New Roman"/>
                <a:cs typeface="Times New Roman"/>
              </a:rPr>
              <a:t>derived </a:t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from </a:t>
            </a:r>
            <a:r>
              <a:rPr lang="en-US" sz="2000" dirty="0">
                <a:latin typeface="Times New Roman"/>
                <a:cs typeface="Times New Roman"/>
              </a:rPr>
              <a:t>a 1/48</a:t>
            </a:r>
            <a:r>
              <a:rPr lang="en-US" sz="2000" baseline="42000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parent </a:t>
            </a:r>
            <a:r>
              <a:rPr lang="en-US" sz="2000" dirty="0">
                <a:latin typeface="Times New Roman"/>
                <a:cs typeface="Times New Roman"/>
              </a:rPr>
              <a:t>grid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119063" indent="-119063" eaLnBrk="1" hangingPunct="1">
              <a:buSzPct val="100000"/>
              <a:buFont typeface="Arial"/>
              <a:buChar char="•"/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40 (Arctic) to 110km (equator) </a:t>
            </a:r>
          </a:p>
          <a:p>
            <a:pPr marL="119063" indent="-119063" eaLnBrk="1" hangingPunct="1">
              <a:buSzPct val="100000"/>
              <a:buFont typeface="Arial"/>
              <a:buChar char="•"/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50 </a:t>
            </a:r>
            <a:r>
              <a:rPr lang="en-US" sz="2000" dirty="0">
                <a:latin typeface="Times New Roman"/>
                <a:cs typeface="Times New Roman"/>
              </a:rPr>
              <a:t>vertical </a:t>
            </a:r>
            <a:r>
              <a:rPr lang="en-US" sz="2000" dirty="0" smtClean="0">
                <a:latin typeface="Times New Roman"/>
                <a:cs typeface="Times New Roman"/>
              </a:rPr>
              <a:t>levels</a:t>
            </a:r>
          </a:p>
          <a:p>
            <a:pPr marL="119063" indent="-119063" eaLnBrk="1" hangingPunct="1">
              <a:buSzPct val="100000"/>
              <a:buFont typeface="Arial"/>
              <a:buChar char="•"/>
              <a:defRPr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119063" indent="-119063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Times New Roman"/>
                <a:cs typeface="Times New Roman"/>
              </a:rPr>
              <a:t>Atmospheric forcing: ERA-</a:t>
            </a:r>
            <a:r>
              <a:rPr lang="en-US" sz="2000" dirty="0" smtClean="0">
                <a:latin typeface="Times New Roman"/>
                <a:cs typeface="Times New Roman"/>
              </a:rPr>
              <a:t>interim</a:t>
            </a:r>
          </a:p>
          <a:p>
            <a:pPr marL="114300" indent="-1143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Model Controls: </a:t>
            </a:r>
            <a:r>
              <a:rPr lang="en-US" sz="2000" dirty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nitial conditions, </a:t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atmospheric state, 3-D </a:t>
            </a:r>
            <a:r>
              <a:rPr lang="en-US" sz="2000" dirty="0" smtClean="0">
                <a:latin typeface="Times New Roman"/>
                <a:cs typeface="Times New Roman"/>
              </a:rPr>
              <a:t>ocean </a:t>
            </a:r>
            <a:r>
              <a:rPr lang="en-US" sz="2000" dirty="0" smtClean="0">
                <a:latin typeface="Times New Roman"/>
                <a:cs typeface="Times New Roman"/>
              </a:rPr>
              <a:t>parameters</a:t>
            </a:r>
          </a:p>
          <a:p>
            <a:pPr marL="114300" indent="-114300">
              <a:buFont typeface="Arial"/>
              <a:buChar char="•"/>
            </a:pPr>
            <a:endParaRPr lang="en-US" sz="1200" dirty="0" smtClean="0">
              <a:latin typeface="Times New Roman"/>
              <a:cs typeface="Times New Roman"/>
            </a:endParaRPr>
          </a:p>
          <a:p>
            <a:pPr marL="114300" indent="-1143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Production period: 1992-2011</a:t>
            </a:r>
          </a:p>
          <a:p>
            <a:pPr marL="114300" indent="-1143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Current status: iteration 9</a:t>
            </a:r>
          </a:p>
        </p:txBody>
      </p:sp>
    </p:spTree>
    <p:extLst>
      <p:ext uri="{BB962C8B-B14F-4D97-AF65-F5344CB8AC3E}">
        <p14:creationId xmlns:p14="http://schemas.microsoft.com/office/powerpoint/2010/main" val="292355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ECCO-v4</a:t>
            </a:r>
            <a:endParaRPr lang="en-US" dirty="0"/>
          </a:p>
        </p:txBody>
      </p:sp>
      <p:pic>
        <p:nvPicPr>
          <p:cNvPr id="9" name="Picture 8" descr="ECCOv4_data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086600" cy="56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6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ECCO</a:t>
            </a:r>
            <a:r>
              <a:rPr lang="en-US" dirty="0"/>
              <a:t>-</a:t>
            </a:r>
            <a:r>
              <a:rPr lang="en-US" dirty="0" smtClean="0"/>
              <a:t>v4 iter-9: hydrography cost reduction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143000"/>
            <a:ext cx="8305800" cy="2807732"/>
            <a:chOff x="152400" y="1261646"/>
            <a:chExt cx="7924799" cy="2612886"/>
          </a:xfrm>
        </p:grpSpPr>
        <p:sp>
          <p:nvSpPr>
            <p:cNvPr id="17" name="Rectangle 16"/>
            <p:cNvSpPr/>
            <p:nvPr/>
          </p:nvSpPr>
          <p:spPr>
            <a:xfrm>
              <a:off x="1083513" y="1469728"/>
              <a:ext cx="5698287" cy="13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ter3noxxSmisfits0100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24000"/>
              <a:ext cx="2532046" cy="2211902"/>
            </a:xfrm>
            <a:prstGeom prst="rect">
              <a:avLst/>
            </a:prstGeom>
          </p:spPr>
        </p:pic>
        <p:pic>
          <p:nvPicPr>
            <p:cNvPr id="10" name="Picture 9" descr="iter3noxxSmisfits0300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026" y="1531598"/>
              <a:ext cx="2540174" cy="2219002"/>
            </a:xfrm>
            <a:prstGeom prst="rect">
              <a:avLst/>
            </a:prstGeom>
          </p:spPr>
        </p:pic>
        <p:pic>
          <p:nvPicPr>
            <p:cNvPr id="11" name="Picture 10" descr="iter3noxxSmisfits1000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524271"/>
              <a:ext cx="2536349" cy="221566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8724" y="2206823"/>
              <a:ext cx="10438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ΔS at 100m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1800" y="2206823"/>
              <a:ext cx="10438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ΔS at 300m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14756" y="2206823"/>
              <a:ext cx="11336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ΔS at 1000m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 Box 406"/>
            <p:cNvSpPr txBox="1">
              <a:spLocks noChangeArrowheads="1"/>
            </p:cNvSpPr>
            <p:nvPr/>
          </p:nvSpPr>
          <p:spPr bwMode="auto">
            <a:xfrm>
              <a:off x="7467600" y="3505200"/>
              <a:ext cx="6095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 smtClean="0"/>
                <a:t>-0.2</a:t>
              </a:r>
              <a:endParaRPr lang="en-US" sz="1800" dirty="0"/>
            </a:p>
          </p:txBody>
        </p:sp>
        <p:sp>
          <p:nvSpPr>
            <p:cNvPr id="16" name="Text Box 406"/>
            <p:cNvSpPr txBox="1">
              <a:spLocks noChangeArrowheads="1"/>
            </p:cNvSpPr>
            <p:nvPr/>
          </p:nvSpPr>
          <p:spPr bwMode="auto">
            <a:xfrm>
              <a:off x="7467601" y="1383268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 smtClean="0"/>
                <a:t>0.2</a:t>
              </a:r>
              <a:endParaRPr lang="en-US" sz="1800" dirty="0"/>
            </a:p>
          </p:txBody>
        </p:sp>
        <p:sp>
          <p:nvSpPr>
            <p:cNvPr id="28" name="Text Box 406"/>
            <p:cNvSpPr txBox="1">
              <a:spLocks noChangeArrowheads="1"/>
            </p:cNvSpPr>
            <p:nvPr/>
          </p:nvSpPr>
          <p:spPr bwMode="auto">
            <a:xfrm>
              <a:off x="152400" y="1261646"/>
              <a:ext cx="1599501" cy="37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 smtClean="0"/>
                <a:t>Iteration 0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921601"/>
            <a:ext cx="8534400" cy="2783999"/>
            <a:chOff x="228600" y="4038600"/>
            <a:chExt cx="8100061" cy="2590800"/>
          </a:xfrm>
        </p:grpSpPr>
        <p:pic>
          <p:nvPicPr>
            <p:cNvPr id="19" name="Picture 18" descr="iter9Smisfits0100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4267200"/>
              <a:ext cx="2540848" cy="2219593"/>
            </a:xfrm>
            <a:prstGeom prst="rect">
              <a:avLst/>
            </a:prstGeom>
          </p:spPr>
        </p:pic>
        <p:pic>
          <p:nvPicPr>
            <p:cNvPr id="20" name="Picture 19" descr="iter9Smisfits0300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267200"/>
              <a:ext cx="2540849" cy="2219593"/>
            </a:xfrm>
            <a:prstGeom prst="rect">
              <a:avLst/>
            </a:prstGeom>
          </p:spPr>
        </p:pic>
        <p:pic>
          <p:nvPicPr>
            <p:cNvPr id="21" name="Picture 20" descr="iter9Smisfits1000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4253795"/>
              <a:ext cx="2546897" cy="22248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09600" y="4953000"/>
              <a:ext cx="10438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ΔS at 100m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8524" y="4950023"/>
              <a:ext cx="10438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ΔS at 300m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4953000"/>
              <a:ext cx="11336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ΔS at 1000m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 Box 406"/>
            <p:cNvSpPr txBox="1">
              <a:spLocks noChangeArrowheads="1"/>
            </p:cNvSpPr>
            <p:nvPr/>
          </p:nvSpPr>
          <p:spPr bwMode="auto">
            <a:xfrm>
              <a:off x="7467600" y="6260068"/>
              <a:ext cx="861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 smtClean="0"/>
                <a:t>-0.2</a:t>
              </a:r>
              <a:endParaRPr lang="en-US" sz="1800" dirty="0"/>
            </a:p>
          </p:txBody>
        </p:sp>
        <p:sp>
          <p:nvSpPr>
            <p:cNvPr id="26" name="Text Box 406"/>
            <p:cNvSpPr txBox="1">
              <a:spLocks noChangeArrowheads="1"/>
            </p:cNvSpPr>
            <p:nvPr/>
          </p:nvSpPr>
          <p:spPr bwMode="auto">
            <a:xfrm>
              <a:off x="7467600" y="4110335"/>
              <a:ext cx="816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 smtClean="0"/>
                <a:t>0.2</a:t>
              </a:r>
              <a:endParaRPr lang="en-US" sz="1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9713" y="4212928"/>
              <a:ext cx="5698287" cy="13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406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1808049" cy="37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 smtClean="0"/>
                <a:t>Iteration </a:t>
              </a:r>
              <a:r>
                <a:rPr lang="en-US" sz="2000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81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06"/>
          <p:cNvSpPr txBox="1">
            <a:spLocks noChangeArrowheads="1"/>
          </p:cNvSpPr>
          <p:nvPr/>
        </p:nvSpPr>
        <p:spPr bwMode="auto">
          <a:xfrm>
            <a:off x="228600" y="909697"/>
            <a:ext cx="6248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69863" indent="-169863" eaLnBrk="1" hangingPunct="1">
              <a:buSzPct val="100000"/>
              <a:buFont typeface="Arial"/>
              <a:buChar char="•"/>
              <a:defRPr/>
            </a:pPr>
            <a:r>
              <a:rPr lang="en-US" sz="2000" dirty="0" smtClean="0"/>
              <a:t>Nested within ECCO-v4, which fits observations well</a:t>
            </a:r>
          </a:p>
          <a:p>
            <a:pPr marL="169863" indent="-169863" eaLnBrk="1" hangingPunct="1">
              <a:buSzPct val="100000"/>
              <a:buFont typeface="Arial"/>
              <a:buChar char="•"/>
              <a:defRPr/>
            </a:pPr>
            <a:r>
              <a:rPr lang="en-US" sz="2000" dirty="0" smtClean="0"/>
              <a:t>Arctic Ocean, Nordic Seas, </a:t>
            </a:r>
            <a:br>
              <a:rPr lang="en-US" sz="2000" dirty="0" smtClean="0"/>
            </a:br>
            <a:r>
              <a:rPr lang="en-US" sz="2000" dirty="0" smtClean="0"/>
              <a:t>Pacific Ocean north of 47.5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N, </a:t>
            </a:r>
            <a:br>
              <a:rPr lang="en-US" sz="2000" dirty="0" smtClean="0"/>
            </a:br>
            <a:r>
              <a:rPr lang="en-US" sz="2000" dirty="0" smtClean="0"/>
              <a:t>Atlantic Ocean north of 32.5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S</a:t>
            </a:r>
          </a:p>
          <a:p>
            <a:pPr marL="169863" indent="-169863" eaLnBrk="1" hangingPunct="1">
              <a:buSzPct val="100000"/>
              <a:buFont typeface="Arial"/>
              <a:buChar char="•"/>
              <a:defRPr/>
            </a:pPr>
            <a:r>
              <a:rPr lang="en-US" sz="2000" dirty="0" err="1" smtClean="0"/>
              <a:t>lat</a:t>
            </a:r>
            <a:r>
              <a:rPr lang="en-US" sz="2000" dirty="0" smtClean="0"/>
              <a:t>-</a:t>
            </a:r>
            <a:r>
              <a:rPr lang="en-US" sz="2000" dirty="0" err="1" smtClean="0"/>
              <a:t>lon</a:t>
            </a:r>
            <a:r>
              <a:rPr lang="en-US" sz="2000" dirty="0" smtClean="0"/>
              <a:t>-cap grid</a:t>
            </a:r>
          </a:p>
          <a:p>
            <a:pPr marL="169863" indent="-169863" eaLnBrk="1" hangingPunct="1">
              <a:buSzPct val="100000"/>
              <a:buFont typeface="Arial"/>
              <a:buChar char="•"/>
              <a:defRPr/>
            </a:pPr>
            <a:r>
              <a:rPr lang="en-US" sz="2000" dirty="0" smtClean="0"/>
              <a:t>14 km in the Arctic</a:t>
            </a:r>
          </a:p>
          <a:p>
            <a:pPr marL="169863" indent="-169863" eaLnBrk="1" hangingPunct="1">
              <a:buFont typeface="Arial"/>
              <a:buChar char="•"/>
            </a:pPr>
            <a:r>
              <a:rPr lang="en-US" sz="2000" dirty="0" err="1" smtClean="0"/>
              <a:t>MITgcm</a:t>
            </a:r>
            <a:r>
              <a:rPr lang="en-US" sz="2000" dirty="0" smtClean="0"/>
              <a:t> </a:t>
            </a:r>
            <a:r>
              <a:rPr lang="en-US" sz="2000" dirty="0"/>
              <a:t>coupled </a:t>
            </a:r>
            <a:r>
              <a:rPr lang="en-US" sz="2000" dirty="0" smtClean="0"/>
              <a:t>ocean </a:t>
            </a:r>
            <a:br>
              <a:rPr lang="en-US" sz="2000" dirty="0" smtClean="0"/>
            </a:br>
            <a:r>
              <a:rPr lang="en-US" sz="2000" dirty="0" smtClean="0"/>
              <a:t>and sea</a:t>
            </a:r>
            <a:r>
              <a:rPr lang="en-US" sz="2000" dirty="0"/>
              <a:t>-ice</a:t>
            </a:r>
          </a:p>
          <a:p>
            <a:pPr marL="169863" indent="-169863" eaLnBrk="1" hangingPunct="1">
              <a:buFont typeface="Arial"/>
              <a:buChar char="•"/>
            </a:pPr>
            <a:r>
              <a:rPr lang="en-US" sz="2000" dirty="0"/>
              <a:t>Optimization period: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1992</a:t>
            </a:r>
            <a:r>
              <a:rPr lang="en-US" sz="2000" dirty="0"/>
              <a:t>-</a:t>
            </a:r>
            <a:r>
              <a:rPr lang="en-US" sz="2000" dirty="0" smtClean="0"/>
              <a:t>1997, 1992</a:t>
            </a:r>
            <a:r>
              <a:rPr lang="en-US" sz="2000" dirty="0"/>
              <a:t>-</a:t>
            </a:r>
            <a:r>
              <a:rPr lang="en-US" sz="2000" dirty="0" smtClean="0"/>
              <a:t>2012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 set up (1)</a:t>
            </a:r>
            <a:endParaRPr lang="en-US" dirty="0"/>
          </a:p>
        </p:txBody>
      </p:sp>
      <p:pic>
        <p:nvPicPr>
          <p:cNvPr id="30" name="Picture 29" descr="bathyproj_llc270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64672"/>
            <a:ext cx="3581400" cy="358832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033819" y="914400"/>
            <a:ext cx="957781" cy="3278340"/>
            <a:chOff x="11343511" y="27254209"/>
            <a:chExt cx="957781" cy="3278340"/>
          </a:xfrm>
        </p:grpSpPr>
        <p:pic>
          <p:nvPicPr>
            <p:cNvPr id="35" name="Picture 34" descr="bathyproj_llc270colorba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6047" y="27509465"/>
              <a:ext cx="163995" cy="302308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1726757" y="27767047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5000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727964" y="2826070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4000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729171" y="28745717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3000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713100" y="29243693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2000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718628" y="2972871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1000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724154" y="3021805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343511" y="27254209"/>
              <a:ext cx="957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Depth [km]</a:t>
              </a:r>
              <a:endParaRPr lang="en-US" sz="12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4343400"/>
            <a:ext cx="2120900" cy="518195"/>
          </a:xfrm>
          <a:prstGeom prst="rect">
            <a:avLst/>
          </a:prstGeom>
        </p:spPr>
      </p:pic>
      <p:sp>
        <p:nvSpPr>
          <p:cNvPr id="49" name="Text Box 406"/>
          <p:cNvSpPr txBox="1">
            <a:spLocks noChangeArrowheads="1"/>
          </p:cNvSpPr>
          <p:nvPr/>
        </p:nvSpPr>
        <p:spPr bwMode="auto">
          <a:xfrm>
            <a:off x="1896533" y="4998184"/>
            <a:ext cx="7239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69863" indent="-169863" eaLnBrk="1" hangingPunct="1">
              <a:buFont typeface="Arial"/>
              <a:buChar char="•"/>
            </a:pPr>
            <a:r>
              <a:rPr lang="en-US" sz="2000" u="sng" dirty="0" smtClean="0"/>
              <a:t>Bathymetry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- Smith </a:t>
            </a:r>
            <a:r>
              <a:rPr lang="en-US" sz="2000" dirty="0"/>
              <a:t>and </a:t>
            </a:r>
            <a:r>
              <a:rPr lang="en-US" sz="2000" dirty="0" err="1"/>
              <a:t>Sandwell</a:t>
            </a:r>
            <a:r>
              <a:rPr lang="en-US" sz="2000" dirty="0"/>
              <a:t> </a:t>
            </a:r>
            <a:r>
              <a:rPr lang="en-US" sz="2000" dirty="0" smtClean="0"/>
              <a:t>v14.1 and IBCAO </a:t>
            </a:r>
            <a:r>
              <a:rPr lang="en-US" sz="2000" dirty="0"/>
              <a:t>v2 </a:t>
            </a:r>
            <a:r>
              <a:rPr lang="en-US" sz="2000" dirty="0" smtClean="0"/>
              <a:t>(2km, north </a:t>
            </a:r>
            <a:r>
              <a:rPr lang="en-US" sz="2000" dirty="0"/>
              <a:t>of 64</a:t>
            </a:r>
            <a:r>
              <a:rPr lang="en-US" sz="2000" baseline="30000" dirty="0"/>
              <a:t>o</a:t>
            </a:r>
            <a:r>
              <a:rPr lang="en-US" sz="2000" dirty="0"/>
              <a:t>N).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- Special </a:t>
            </a:r>
            <a:r>
              <a:rPr lang="en-US" sz="2000" dirty="0"/>
              <a:t>t</a:t>
            </a:r>
            <a:r>
              <a:rPr lang="en-US" sz="2000" dirty="0" smtClean="0"/>
              <a:t>reatments applied to ensure proper </a:t>
            </a:r>
            <a:br>
              <a:rPr lang="en-US" sz="2000" dirty="0" smtClean="0"/>
            </a:br>
            <a:r>
              <a:rPr lang="en-US" sz="2000" dirty="0" smtClean="0"/>
              <a:t>depth in important channels in the  Nordic, </a:t>
            </a:r>
            <a:br>
              <a:rPr lang="en-US" sz="2000" dirty="0" smtClean="0"/>
            </a:br>
            <a:r>
              <a:rPr lang="en-US" sz="2000" dirty="0" smtClean="0"/>
              <a:t>Chukchi and Bering Seas, Caribbean Sea.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276600" y="2286000"/>
            <a:ext cx="2057400" cy="2065413"/>
            <a:chOff x="3276600" y="1066800"/>
            <a:chExt cx="2057400" cy="2065413"/>
          </a:xfrm>
        </p:grpSpPr>
        <p:pic>
          <p:nvPicPr>
            <p:cNvPr id="25" name="Picture 24" descr="dyf_llc90coarse1cropscal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1066800"/>
              <a:ext cx="2057400" cy="2065413"/>
            </a:xfrm>
            <a:prstGeom prst="rect">
              <a:avLst/>
            </a:prstGeom>
          </p:spPr>
        </p:pic>
        <p:sp>
          <p:nvSpPr>
            <p:cNvPr id="52" name="Diamond 51"/>
            <p:cNvSpPr/>
            <p:nvPr/>
          </p:nvSpPr>
          <p:spPr bwMode="auto">
            <a:xfrm rot="600000">
              <a:off x="4258809" y="1378498"/>
              <a:ext cx="164592" cy="137160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5" name="Curved Connector 54"/>
          <p:cNvCxnSpPr>
            <a:stCxn id="56" idx="2"/>
          </p:cNvCxnSpPr>
          <p:nvPr/>
        </p:nvCxnSpPr>
        <p:spPr bwMode="auto">
          <a:xfrm rot="5400000">
            <a:off x="4287678" y="2313921"/>
            <a:ext cx="408801" cy="297356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3962400" y="1981200"/>
            <a:ext cx="1356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90x90 grid points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255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 set up 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3022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 eaLnBrk="1" hangingPunct="1">
              <a:buFont typeface="Arial"/>
              <a:buChar char="•"/>
            </a:pPr>
            <a:r>
              <a:rPr lang="en-US" sz="2000" u="sng" dirty="0">
                <a:latin typeface="Times New Roman"/>
                <a:cs typeface="Times New Roman"/>
              </a:rPr>
              <a:t>Initial </a:t>
            </a:r>
            <a:r>
              <a:rPr lang="en-US" sz="2000" u="sng" dirty="0" smtClean="0">
                <a:latin typeface="Times New Roman"/>
                <a:cs typeface="Times New Roman"/>
              </a:rPr>
              <a:t>conditions: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ECCO</a:t>
            </a:r>
            <a:r>
              <a:rPr lang="en-US" sz="2000" dirty="0">
                <a:latin typeface="Times New Roman"/>
                <a:cs typeface="Times New Roman"/>
              </a:rPr>
              <a:t>-v4 iter-9 (ocean</a:t>
            </a:r>
            <a:r>
              <a:rPr lang="en-US" sz="2000" dirty="0" smtClean="0">
                <a:latin typeface="Times New Roman"/>
                <a:cs typeface="Times New Roman"/>
              </a:rPr>
              <a:t>), Polar Science Center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latin typeface="Times New Roman"/>
                <a:cs typeface="Times New Roman"/>
              </a:rPr>
              <a:t>ice, Jan 1992)</a:t>
            </a:r>
            <a:endParaRPr lang="en-US" sz="2000" dirty="0">
              <a:latin typeface="Times New Roman"/>
              <a:cs typeface="Times New Roman"/>
            </a:endParaRPr>
          </a:p>
          <a:p>
            <a:pPr marL="169863" indent="-169863" eaLnBrk="1" hangingPunct="1">
              <a:buFont typeface="Arial"/>
              <a:buChar char="•"/>
            </a:pPr>
            <a:r>
              <a:rPr lang="en-US" sz="2000" u="sng" dirty="0">
                <a:latin typeface="Times New Roman"/>
                <a:cs typeface="Times New Roman"/>
              </a:rPr>
              <a:t>Open boundary conditions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dirty="0" smtClean="0">
                <a:latin typeface="Times New Roman"/>
                <a:cs typeface="Times New Roman"/>
              </a:rPr>
              <a:t>ECCO</a:t>
            </a:r>
            <a:r>
              <a:rPr lang="en-US" sz="2000" dirty="0">
                <a:latin typeface="Times New Roman"/>
                <a:cs typeface="Times New Roman"/>
              </a:rPr>
              <a:t>-v4 iter-</a:t>
            </a:r>
            <a:r>
              <a:rPr lang="en-US" sz="2000" dirty="0" smtClean="0">
                <a:latin typeface="Times New Roman"/>
                <a:cs typeface="Times New Roman"/>
              </a:rPr>
              <a:t>9; Atlantic, Pacific, Gibraltar Strait.</a:t>
            </a:r>
            <a:endParaRPr lang="en-US" sz="2000" dirty="0">
              <a:latin typeface="Times New Roman"/>
              <a:cs typeface="Times New Roman"/>
            </a:endParaRPr>
          </a:p>
          <a:p>
            <a:pPr marL="169863" indent="-169863" eaLnBrk="1" hangingPunct="1">
              <a:buFont typeface="Arial"/>
              <a:buChar char="•"/>
            </a:pPr>
            <a:r>
              <a:rPr lang="en-US" sz="2000" u="sng" dirty="0">
                <a:latin typeface="Times New Roman"/>
                <a:cs typeface="Times New Roman"/>
              </a:rPr>
              <a:t>Control variables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- initial conditions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- time-varying surface atmospheric state,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- time-varying open boundary conditions,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- </a:t>
            </a:r>
            <a:r>
              <a:rPr lang="en-US" sz="2000" dirty="0" smtClean="0">
                <a:latin typeface="Times New Roman"/>
                <a:cs typeface="Times New Roman"/>
              </a:rPr>
              <a:t>3-D ocean parameters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58166"/>
            <a:ext cx="5791200" cy="30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3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high-latitude dedicated data 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382000" cy="42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724400" cy="685800"/>
          </a:xfrm>
        </p:spPr>
        <p:txBody>
          <a:bodyPr/>
          <a:lstStyle/>
          <a:p>
            <a:r>
              <a:rPr lang="en-US" dirty="0"/>
              <a:t>Data: high-latitude dedicated data set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" y="838200"/>
            <a:ext cx="8686800" cy="5715000"/>
            <a:chOff x="76200" y="838200"/>
            <a:chExt cx="8686800" cy="5715000"/>
          </a:xfrm>
        </p:grpSpPr>
        <p:pic>
          <p:nvPicPr>
            <p:cNvPr id="4" name="Picture 3" descr="XY_basins_newA-eps-converted-to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914400"/>
              <a:ext cx="3962400" cy="3200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6" name="Picture 5" descr="RGPS_12199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514600"/>
              <a:ext cx="1661715" cy="1600200"/>
            </a:xfrm>
            <a:prstGeom prst="rect">
              <a:avLst/>
            </a:prstGeom>
          </p:spPr>
        </p:pic>
        <p:pic>
          <p:nvPicPr>
            <p:cNvPr id="8" name="Picture 6" descr="assessment_9km_4km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914400"/>
              <a:ext cx="3657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2362201"/>
              <a:ext cx="1600200" cy="1797694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8600" y="4614446"/>
              <a:ext cx="8458200" cy="1862554"/>
              <a:chOff x="228600" y="4462046"/>
              <a:chExt cx="8458200" cy="1862554"/>
            </a:xfrm>
          </p:grpSpPr>
          <p:pic>
            <p:nvPicPr>
              <p:cNvPr id="5" name="Picture 4" descr="MapSectionITP_crop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648200"/>
                <a:ext cx="1905000" cy="1449857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2200" y="4482502"/>
                <a:ext cx="3124200" cy="172744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2600" y="4482501"/>
                <a:ext cx="3124200" cy="1842099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47088" y="4462046"/>
                <a:ext cx="1276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ITP locations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4800" y="838200"/>
              <a:ext cx="11019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Nordic Sea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5800" y="2362200"/>
              <a:ext cx="16378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/>
                  <a:cs typeface="Times New Roman"/>
                </a:rPr>
                <a:t>ICESat</a:t>
              </a:r>
              <a:r>
                <a:rPr lang="en-US" sz="1600" dirty="0" smtClean="0">
                  <a:latin typeface="Times New Roman"/>
                  <a:cs typeface="Times New Roman"/>
                </a:rPr>
                <a:t>, Oct 2007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2362200"/>
              <a:ext cx="210867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ICE velocity, Dec 1992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85800" y="5029200"/>
              <a:ext cx="16764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6553199" y="2362200"/>
              <a:ext cx="2099733" cy="1828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200" y="4572000"/>
              <a:ext cx="8686800" cy="1981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495801" y="2362200"/>
              <a:ext cx="1905000" cy="1828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495800" y="914400"/>
              <a:ext cx="4038600" cy="1371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7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51537</TotalTime>
  <Words>602</Words>
  <Application>Microsoft Macintosh PowerPoint</Application>
  <PresentationFormat>On-screen Show (4:3)</PresentationFormat>
  <Paragraphs>151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Progress and Assessment of the Arctic subpolar gyre State Estimate (ASTE)</vt:lpstr>
      <vt:lpstr>Rationale</vt:lpstr>
      <vt:lpstr>ECCO-production version 4 (ECCO-v4)</vt:lpstr>
      <vt:lpstr>Data: ECCO-v4</vt:lpstr>
      <vt:lpstr>ECCO-v4 iter-9: hydrography cost reduction</vt:lpstr>
      <vt:lpstr>ASTE set up (1)</vt:lpstr>
      <vt:lpstr>ASTE set up (2)</vt:lpstr>
      <vt:lpstr>Data: high-latitude dedicated data set</vt:lpstr>
      <vt:lpstr>Data: high-latitude dedicated data set</vt:lpstr>
      <vt:lpstr>Uncertainty: hydrography </vt:lpstr>
      <vt:lpstr>Uncertainty: Atmospheric forcing: </vt:lpstr>
      <vt:lpstr>Uncertainty: Sea-ice:</vt:lpstr>
      <vt:lpstr>Uncertainty: Sea-ice:</vt:lpstr>
      <vt:lpstr>Boundary conditions: Atmospheric</vt:lpstr>
      <vt:lpstr>ASTE iter-0: Sea-ice – thickness and concentration</vt:lpstr>
      <vt:lpstr>In progress / Outlook</vt:lpstr>
      <vt:lpstr>ECCO-v4 iter-9: hydrography cost reduction</vt:lpstr>
      <vt:lpstr>Optimization convergence</vt:lpstr>
      <vt:lpstr>Uncertainty: hydrography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 Nguyen</cp:lastModifiedBy>
  <cp:revision>1522</cp:revision>
  <cp:lastPrinted>2011-03-29T00:09:42Z</cp:lastPrinted>
  <dcterms:created xsi:type="dcterms:W3CDTF">2010-12-01T00:00:38Z</dcterms:created>
  <dcterms:modified xsi:type="dcterms:W3CDTF">2013-10-24T03:13:23Z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