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536" r:id="rId3"/>
    <p:sldId id="521" r:id="rId4"/>
    <p:sldId id="524" r:id="rId5"/>
    <p:sldId id="525" r:id="rId6"/>
    <p:sldId id="359" r:id="rId7"/>
    <p:sldId id="520" r:id="rId8"/>
    <p:sldId id="360" r:id="rId9"/>
    <p:sldId id="518" r:id="rId10"/>
    <p:sldId id="519" r:id="rId11"/>
    <p:sldId id="568" r:id="rId12"/>
    <p:sldId id="569" r:id="rId13"/>
    <p:sldId id="549" r:id="rId14"/>
    <p:sldId id="551" r:id="rId15"/>
    <p:sldId id="545" r:id="rId16"/>
    <p:sldId id="546" r:id="rId17"/>
    <p:sldId id="547" r:id="rId18"/>
    <p:sldId id="548" r:id="rId19"/>
    <p:sldId id="552" r:id="rId20"/>
    <p:sldId id="553" r:id="rId21"/>
    <p:sldId id="554" r:id="rId22"/>
    <p:sldId id="399" r:id="rId23"/>
    <p:sldId id="530" r:id="rId24"/>
    <p:sldId id="526" r:id="rId25"/>
    <p:sldId id="527" r:id="rId26"/>
    <p:sldId id="528" r:id="rId27"/>
    <p:sldId id="529" r:id="rId28"/>
    <p:sldId id="531" r:id="rId29"/>
    <p:sldId id="537" r:id="rId30"/>
    <p:sldId id="502" r:id="rId31"/>
    <p:sldId id="509" r:id="rId32"/>
    <p:sldId id="513" r:id="rId33"/>
    <p:sldId id="507" r:id="rId34"/>
    <p:sldId id="510" r:id="rId35"/>
    <p:sldId id="511" r:id="rId36"/>
    <p:sldId id="512" r:id="rId37"/>
    <p:sldId id="389" r:id="rId38"/>
    <p:sldId id="538" r:id="rId39"/>
    <p:sldId id="539" r:id="rId40"/>
    <p:sldId id="541" r:id="rId41"/>
    <p:sldId id="540" r:id="rId42"/>
    <p:sldId id="543" r:id="rId43"/>
    <p:sldId id="542" r:id="rId44"/>
    <p:sldId id="514" r:id="rId45"/>
    <p:sldId id="428" r:id="rId46"/>
    <p:sldId id="429" r:id="rId47"/>
    <p:sldId id="430" r:id="rId48"/>
    <p:sldId id="515" r:id="rId49"/>
    <p:sldId id="516" r:id="rId50"/>
    <p:sldId id="481" r:id="rId51"/>
    <p:sldId id="490" r:id="rId52"/>
    <p:sldId id="558" r:id="rId53"/>
    <p:sldId id="506" r:id="rId54"/>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60000" autoAdjust="0"/>
  </p:normalViewPr>
  <p:slideViewPr>
    <p:cSldViewPr>
      <p:cViewPr>
        <p:scale>
          <a:sx n="50" d="100"/>
          <a:sy n="50" d="100"/>
        </p:scale>
        <p:origin x="-17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fr-FR"/>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457DF936-956D-496F-BEAD-F0BAD743336E}" type="datetimeFigureOut">
              <a:rPr lang="fr-FR" smtClean="0"/>
              <a:pPr/>
              <a:t>19/11/2015</a:t>
            </a:fld>
            <a:endParaRPr lang="fr-F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fr-F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fr-F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3BCEAA57-A09A-4A48-A91F-488F196ED0A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this</a:t>
            </a:r>
            <a:r>
              <a:rPr lang="en-US" baseline="0" dirty="0" smtClean="0"/>
              <a:t> part of the course</a:t>
            </a:r>
          </a:p>
          <a:p>
            <a:r>
              <a:rPr lang="en-US" baseline="0" dirty="0" smtClean="0"/>
              <a:t>The </a:t>
            </a:r>
            <a:r>
              <a:rPr lang="en-US" baseline="0" dirty="0" err="1" smtClean="0"/>
              <a:t>ppt</a:t>
            </a:r>
            <a:r>
              <a:rPr lang="en-US" baseline="0" dirty="0" smtClean="0"/>
              <a:t> of each class is or will be posted on course’s web site</a:t>
            </a:r>
          </a:p>
          <a:p>
            <a:r>
              <a:rPr lang="en-US" baseline="0" dirty="0" smtClean="0"/>
              <a:t>Goal: introduce you to (</a:t>
            </a:r>
            <a:r>
              <a:rPr lang="en-US" baseline="0" dirty="0" err="1" smtClean="0"/>
              <a:t>i</a:t>
            </a:r>
            <a:r>
              <a:rPr lang="en-US" baseline="0" dirty="0" smtClean="0"/>
              <a:t>) some key results of </a:t>
            </a:r>
            <a:r>
              <a:rPr lang="en-US" baseline="0" dirty="0" err="1" smtClean="0"/>
              <a:t>paleoclimatic</a:t>
            </a:r>
            <a:r>
              <a:rPr lang="en-US" baseline="0" dirty="0" smtClean="0"/>
              <a:t> and </a:t>
            </a:r>
            <a:r>
              <a:rPr lang="en-US" baseline="0" dirty="0" err="1" smtClean="0"/>
              <a:t>paleoceanographic</a:t>
            </a:r>
            <a:r>
              <a:rPr lang="en-US" baseline="0" dirty="0" smtClean="0"/>
              <a:t> research, and (ii) some ideas to interpret </a:t>
            </a:r>
            <a:r>
              <a:rPr lang="en-US" baseline="0" dirty="0" err="1" smtClean="0"/>
              <a:t>paleo</a:t>
            </a:r>
            <a:r>
              <a:rPr lang="en-US" baseline="0" dirty="0" smtClean="0"/>
              <a:t>-data records.</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gains and losses are balanced by </a:t>
            </a:r>
            <a:r>
              <a:rPr lang="en-US" baseline="0" dirty="0" err="1" smtClean="0"/>
              <a:t>meridional</a:t>
            </a:r>
            <a:r>
              <a:rPr lang="en-US" baseline="0" dirty="0" smtClean="0"/>
              <a:t> heat transport in both ocean &amp; atmosphere.</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Schematic of </a:t>
            </a:r>
            <a:r>
              <a:rPr lang="en-US" dirty="0" err="1" smtClean="0"/>
              <a:t>meridional</a:t>
            </a:r>
            <a:r>
              <a:rPr lang="en-US" dirty="0" smtClean="0"/>
              <a:t> circulation in troposphere.</a:t>
            </a:r>
          </a:p>
          <a:p>
            <a:r>
              <a:rPr lang="en-US" dirty="0" smtClean="0"/>
              <a:t>Low</a:t>
            </a:r>
            <a:r>
              <a:rPr lang="en-US" baseline="0" dirty="0" smtClean="0"/>
              <a:t> altitude air is converging toward to equator (</a:t>
            </a:r>
            <a:r>
              <a:rPr lang="en-US" baseline="0" dirty="0" err="1" smtClean="0"/>
              <a:t>Intertropical</a:t>
            </a:r>
            <a:r>
              <a:rPr lang="en-US" baseline="0" dirty="0" smtClean="0"/>
              <a:t> Convergence Zone or ITCZ).</a:t>
            </a:r>
          </a:p>
          <a:p>
            <a:r>
              <a:rPr lang="en-US" baseline="0" dirty="0" smtClean="0"/>
              <a:t>Air is ascending and water vapor condenses, leading to intense rainfall (rainfall belt near equator).</a:t>
            </a:r>
          </a:p>
          <a:p>
            <a:r>
              <a:rPr lang="en-US" baseline="0" dirty="0" smtClean="0"/>
              <a:t>Dry air aloft in both hemisphere then subsides in each H near 30 of latitude (deserts).</a:t>
            </a:r>
          </a:p>
          <a:p>
            <a:r>
              <a:rPr lang="en-US" baseline="0" dirty="0" smtClean="0"/>
              <a:t>Note subtropical jet stream.</a:t>
            </a:r>
          </a:p>
          <a:p>
            <a:r>
              <a:rPr lang="en-US" baseline="0" dirty="0" smtClean="0"/>
              <a:t>Note second region of low altitude converging air near 60 of latitude: synoptic systems (fronts, cyclones, etc.) and enhanced </a:t>
            </a:r>
            <a:r>
              <a:rPr lang="en-US" baseline="0" dirty="0" err="1" smtClean="0"/>
              <a:t>precip</a:t>
            </a:r>
            <a:r>
              <a:rPr lang="en-US" baseline="0" dirty="0" smtClean="0"/>
              <a:t>.</a:t>
            </a:r>
          </a:p>
          <a:p>
            <a:r>
              <a:rPr lang="en-US" baseline="0" dirty="0" smtClean="0"/>
              <a:t>The net effect of this circulation is estimated to lead to a </a:t>
            </a:r>
            <a:r>
              <a:rPr lang="en-US" baseline="0" dirty="0" err="1" smtClean="0"/>
              <a:t>poleward</a:t>
            </a:r>
            <a:r>
              <a:rPr lang="en-US" baseline="0" dirty="0" smtClean="0"/>
              <a:t> heat flux of O(1 PW)</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also a </a:t>
            </a:r>
            <a:r>
              <a:rPr lang="en-US" dirty="0" err="1" smtClean="0"/>
              <a:t>meridional</a:t>
            </a:r>
            <a:r>
              <a:rPr lang="en-US" dirty="0" smtClean="0"/>
              <a:t> circulation</a:t>
            </a:r>
            <a:r>
              <a:rPr lang="en-US" baseline="0" dirty="0" smtClean="0"/>
              <a:t> in the ocean.</a:t>
            </a:r>
          </a:p>
          <a:p>
            <a:r>
              <a:rPr lang="en-US" baseline="0" dirty="0" smtClean="0"/>
              <a:t>Schematic of surface circulation in NA based on surface drifters deployed in the 90s</a:t>
            </a:r>
          </a:p>
          <a:p>
            <a:r>
              <a:rPr lang="en-US" dirty="0" smtClean="0"/>
              <a:t>Note the Gulf</a:t>
            </a:r>
            <a:r>
              <a:rPr lang="en-US" baseline="0" dirty="0" smtClean="0"/>
              <a:t> Stream and North Atlantic Current (NAC): both are warm and salty currents. When flowing north under the cold atmosphere, NAC releases heat to atmosphere, which is thought to play a major role in the zonal asymmetry of winter climates between NE America and NW Europe (not unchallenged idea!).</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distribution of salinity along a </a:t>
            </a:r>
            <a:r>
              <a:rPr lang="en-US" dirty="0" err="1" smtClean="0"/>
              <a:t>meridional</a:t>
            </a:r>
            <a:r>
              <a:rPr lang="en-US" baseline="0" dirty="0" smtClean="0"/>
              <a:t> section in the Atlantic.</a:t>
            </a:r>
          </a:p>
          <a:p>
            <a:r>
              <a:rPr lang="en-US" baseline="0" dirty="0" smtClean="0"/>
              <a:t>Salinity is defined as grams of salts (major ions such as Na+, K+, </a:t>
            </a:r>
            <a:r>
              <a:rPr lang="en-US" baseline="0" dirty="0" err="1" smtClean="0"/>
              <a:t>Cl</a:t>
            </a:r>
            <a:r>
              <a:rPr lang="en-US" baseline="0" dirty="0" smtClean="0"/>
              <a:t>-, K-, etc.) per kilogram of seawater. It is thus dimensionless. It influences water density (in addition to temperature and pressure). Note relatively small differences in S (few percents). However, spatial changes are very coherent and salinity (as other water properties) has been used to trace the presence of difference water masses in the deep ocean.</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NADW.</a:t>
            </a:r>
            <a:r>
              <a:rPr lang="en-US" baseline="0" dirty="0" smtClean="0"/>
              <a:t> Relatively salty and warm, flowing southward. Has components from the Greenland Sea, Norwegian Sea, NE Atlantic and the Labrador Sea.</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AABW, formed</a:t>
            </a:r>
            <a:r>
              <a:rPr lang="en-US" baseline="0" dirty="0" smtClean="0"/>
              <a:t> along the Antarctic perimeter in the SO. Relatively fresh and flows northward.</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AAIW. Also in the SO but ventilates </a:t>
            </a:r>
            <a:r>
              <a:rPr lang="en-US" baseline="0" dirty="0" smtClean="0"/>
              <a:t>shallower depths near 1000 m. It is even fresher than AABW.</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this is MOW. Water</a:t>
            </a:r>
            <a:r>
              <a:rPr lang="en-US" baseline="0" dirty="0" smtClean="0"/>
              <a:t> that flows westward from the Med Sea into the Atlantic through the Strait of Gibraltar. Anyone who has </a:t>
            </a:r>
            <a:r>
              <a:rPr lang="en-US" baseline="0" dirty="0" err="1" smtClean="0"/>
              <a:t>swimmed</a:t>
            </a:r>
            <a:r>
              <a:rPr lang="en-US" baseline="0" dirty="0" smtClean="0"/>
              <a:t> in the Med Sea (semi-enclosed basin) knows Med Sea water is particular salty!</a:t>
            </a:r>
          </a:p>
          <a:p>
            <a:r>
              <a:rPr lang="en-US" baseline="0" dirty="0" smtClean="0"/>
              <a:t>As for the </a:t>
            </a:r>
            <a:r>
              <a:rPr lang="en-US" baseline="0" dirty="0" err="1" smtClean="0"/>
              <a:t>meridional</a:t>
            </a:r>
            <a:r>
              <a:rPr lang="en-US" baseline="0" dirty="0" smtClean="0"/>
              <a:t> circulation in the atmosphere, the </a:t>
            </a:r>
            <a:r>
              <a:rPr lang="en-US" baseline="0" dirty="0" err="1" smtClean="0"/>
              <a:t>meridional</a:t>
            </a:r>
            <a:r>
              <a:rPr lang="en-US" baseline="0" dirty="0" smtClean="0"/>
              <a:t> movement of waters in the ocean is estimated to lead to a net transport of heat from low to high latitudes. </a:t>
            </a:r>
          </a:p>
          <a:p>
            <a:r>
              <a:rPr lang="en-US" baseline="0" dirty="0" smtClean="0"/>
              <a:t>In fact, the modern Atlantic is the exception to this rule: in the Atlantic, the </a:t>
            </a:r>
            <a:r>
              <a:rPr lang="en-US" baseline="0" dirty="0" err="1" smtClean="0"/>
              <a:t>meridional</a:t>
            </a:r>
            <a:r>
              <a:rPr lang="en-US" baseline="0" dirty="0" smtClean="0"/>
              <a:t> heat transport is estimated to be northward at *all* latitudes due to the presence of a MOC.</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earth seems</a:t>
            </a:r>
            <a:r>
              <a:rPr lang="en-US" baseline="0" dirty="0" smtClean="0"/>
              <a:t> to have experienced climatic changes over a significant (entire?) part of its history. In fact, this is clearly no surprise to a geologist or geophysicist familiar with the idea that the orbital elements of the earth have changed through time (</a:t>
            </a:r>
            <a:r>
              <a:rPr lang="en-US" baseline="0" dirty="0" err="1" smtClean="0"/>
              <a:t>radiative</a:t>
            </a:r>
            <a:r>
              <a:rPr lang="en-US" baseline="0" dirty="0" smtClean="0"/>
              <a:t> forcing) and that the continents have moved over the earth history (tectonic forcing).</a:t>
            </a:r>
          </a:p>
          <a:p>
            <a:endParaRPr lang="en-US" baseline="0" dirty="0" smtClean="0"/>
          </a:p>
          <a:p>
            <a:r>
              <a:rPr lang="en-US" baseline="0" dirty="0" smtClean="0"/>
              <a:t>This figure shows a sample of climatic phenomena that have received and are receiving particular attention by </a:t>
            </a:r>
            <a:r>
              <a:rPr lang="en-US" baseline="0" dirty="0" err="1" smtClean="0"/>
              <a:t>paleoclimatologists</a:t>
            </a:r>
            <a:r>
              <a:rPr lang="en-US" baseline="0" dirty="0" smtClean="0"/>
              <a:t>. This course will be devoted principally to CC during the </a:t>
            </a:r>
            <a:r>
              <a:rPr lang="en-US" baseline="0" dirty="0" err="1" smtClean="0"/>
              <a:t>Pleiostocene</a:t>
            </a:r>
            <a:r>
              <a:rPr lang="en-US" baseline="0" dirty="0" smtClean="0"/>
              <a:t> (here in blue). Nevertheless, one should mention that interesting climatic phenomena took place also in the Cenozoic, the Paleozoic, even during the Precambrian [please do not take the dates in the figure too seriously; e.g., the onset of the Cambrian occurred at ca. 540 </a:t>
            </a:r>
            <a:r>
              <a:rPr lang="en-US" baseline="0" dirty="0" err="1" smtClean="0"/>
              <a:t>m.y</a:t>
            </a:r>
            <a:r>
              <a:rPr lang="en-US" baseline="0" dirty="0" smtClean="0"/>
              <a:t>. according to the 2014 geological time scale published by GSA].</a:t>
            </a:r>
          </a:p>
          <a:p>
            <a:endParaRPr lang="en-US" baseline="0" dirty="0" smtClean="0"/>
          </a:p>
          <a:p>
            <a:r>
              <a:rPr lang="en-US" baseline="0" dirty="0" smtClean="0"/>
              <a:t>In Precambrian times, a particularly interesting problem is the so-called Faint Young Sun paradox: the Sun is estimated to have emitted less radiation very early in the Earth history (e.g., 70%). This would imply a mean earth temperature of -9 </a:t>
            </a:r>
            <a:r>
              <a:rPr lang="en-US" baseline="0" dirty="0" err="1" smtClean="0"/>
              <a:t>degC</a:t>
            </a:r>
            <a:r>
              <a:rPr lang="en-US" baseline="0" dirty="0" smtClean="0"/>
              <a:t> [explain how you get this # using Stefan-Boltzmann law], which seems inconsistent with geologic evidence of liquid water then. Perhaps even more dramatic are so-called “snowball events”, when the earth is thought to have been largely if not completely covered by ice.</a:t>
            </a:r>
          </a:p>
          <a:p>
            <a:endParaRPr lang="en-US" baseline="0"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22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Marine sediments and corals constitute major archives for </a:t>
            </a:r>
            <a:r>
              <a:rPr lang="en-US" dirty="0" err="1" smtClean="0"/>
              <a:t>paleoceanographic</a:t>
            </a:r>
            <a:r>
              <a:rPr lang="en-US" dirty="0" smtClean="0"/>
              <a:t> reconstruction.</a:t>
            </a:r>
          </a:p>
          <a:p>
            <a:r>
              <a:rPr lang="en-US" dirty="0" smtClean="0"/>
              <a:t>The goal and soul of </a:t>
            </a:r>
            <a:r>
              <a:rPr lang="en-US" dirty="0" err="1" smtClean="0"/>
              <a:t>paleoceanography</a:t>
            </a:r>
            <a:r>
              <a:rPr lang="en-US" dirty="0" smtClean="0"/>
              <a:t> is to</a:t>
            </a:r>
            <a:r>
              <a:rPr lang="en-US" baseline="0" dirty="0" smtClean="0"/>
              <a:t> extract and properly interpret this archive, particularly in terms of past climate changes.</a:t>
            </a:r>
          </a:p>
          <a:p>
            <a:r>
              <a:rPr lang="en-US" baseline="0" dirty="0" smtClean="0"/>
              <a:t>This map shows the distribution of the marine sediment thickness as reported by </a:t>
            </a:r>
            <a:r>
              <a:rPr lang="en-US" baseline="0" dirty="0" err="1" smtClean="0"/>
              <a:t>Divins</a:t>
            </a:r>
            <a:r>
              <a:rPr lang="en-US" baseline="0" dirty="0" smtClean="0"/>
              <a:t> in 2002. As we see, the sediment thickness can reach several hundred meters, sometimes more than 1 km, with maxima generally close to the continents and continental shelves.</a:t>
            </a:r>
          </a:p>
          <a:p>
            <a:endParaRPr lang="en-US" baseline="0" dirty="0" smtClean="0"/>
          </a:p>
          <a:p>
            <a:r>
              <a:rPr lang="en-US" baseline="0" dirty="0" err="1" smtClean="0"/>
              <a:t>Paleoceanographic</a:t>
            </a:r>
            <a:r>
              <a:rPr lang="en-US" baseline="0" dirty="0" smtClean="0"/>
              <a:t> research in general faces three fundamental problems (besides getting the corals or the sediment cores!): (</a:t>
            </a:r>
            <a:r>
              <a:rPr lang="en-US" baseline="0" dirty="0" err="1" smtClean="0"/>
              <a:t>i</a:t>
            </a:r>
            <a:r>
              <a:rPr lang="en-US" baseline="0" dirty="0" smtClean="0"/>
              <a:t>) dating the samples (dating problem), (ii) converting the sample property into an estimate of ocean property (calibration problem), and (iii) interpreting the resulting record of ocean property in terms of </a:t>
            </a:r>
            <a:r>
              <a:rPr lang="en-US" baseline="0" dirty="0" err="1" smtClean="0"/>
              <a:t>paleoceanographic</a:t>
            </a:r>
            <a:r>
              <a:rPr lang="en-US" baseline="0" dirty="0" smtClean="0"/>
              <a:t> changes (interpretation problem).</a:t>
            </a:r>
          </a:p>
          <a:p>
            <a:endParaRPr lang="en-US" baseline="0" dirty="0" smtClean="0"/>
          </a:p>
          <a:p>
            <a:r>
              <a:rPr lang="en-US" baseline="0" dirty="0" smtClean="0"/>
              <a:t>Each of these problems is a research field in itself (my own expertise is in (iii)). Spectacular progress has been made over the past decades, but much remains to be done to precisely date marine records, produce reliable estimates of past ocean properties, and interpret </a:t>
            </a:r>
            <a:r>
              <a:rPr lang="en-US" baseline="0" dirty="0" err="1" smtClean="0"/>
              <a:t>paleoceanographic</a:t>
            </a:r>
            <a:r>
              <a:rPr lang="en-US" baseline="0" dirty="0" smtClean="0"/>
              <a:t> records in a rigorous way (e.g., with due consideration for record uncertainties and for the laws governing the equations of fluid flows).</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Paleoclimatology</a:t>
            </a:r>
            <a:r>
              <a:rPr lang="en-US" baseline="0" dirty="0" smtClean="0"/>
              <a:t> and </a:t>
            </a:r>
            <a:r>
              <a:rPr lang="en-US" baseline="0" dirty="0" err="1" smtClean="0"/>
              <a:t>paleoceanography</a:t>
            </a:r>
            <a:r>
              <a:rPr lang="en-US" baseline="0" dirty="0" smtClean="0"/>
              <a:t> are huge fields of research; they are very diverse (multidisciplinary), dynamic and (I think) also useful.</a:t>
            </a:r>
          </a:p>
          <a:p>
            <a:r>
              <a:rPr lang="en-US" baseline="0" dirty="0" smtClean="0"/>
              <a:t>With 6 classes, no way to cover both fields in detail. Only a subsample of results and ideas which reflects my own biases and interests will be discussed.</a:t>
            </a:r>
          </a:p>
          <a:p>
            <a:r>
              <a:rPr lang="en-US" dirty="0" smtClean="0"/>
              <a:t>For example, there is evidence for climate change (CC) over the entire</a:t>
            </a:r>
            <a:r>
              <a:rPr lang="en-US" baseline="0" dirty="0" smtClean="0"/>
              <a:t> history of the earth, from the Precambrian to today. Most of the discussion, however, will be focused on CC over the quaternary, i.e., the last 2 my</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set of digital photographs of sediment cores that have been raised from the</a:t>
            </a:r>
            <a:r>
              <a:rPr lang="en-US" baseline="0" dirty="0" smtClean="0"/>
              <a:t> Walvis Ridge in the eastern South Atlantic. </a:t>
            </a:r>
          </a:p>
          <a:p>
            <a:r>
              <a:rPr lang="en-US" baseline="0" dirty="0" smtClean="0"/>
              <a:t>The water depths of the cores range from about 2.7 km to about 4.8 km.</a:t>
            </a:r>
          </a:p>
          <a:p>
            <a:r>
              <a:rPr lang="en-US" baseline="0" dirty="0" smtClean="0"/>
              <a:t>Notice the color changes as we move along each core.</a:t>
            </a:r>
          </a:p>
          <a:p>
            <a:r>
              <a:rPr lang="en-US" baseline="0" dirty="0" smtClean="0"/>
              <a:t>In fact, chemical analysis indicated that one of the color changes corresponds to a drastic change in the fraction of calcium carbonate present in the core, from over 75% to much smaller values (close to 0% for some depths and for some cores).</a:t>
            </a:r>
          </a:p>
          <a:p>
            <a:r>
              <a:rPr lang="en-US" baseline="0" dirty="0" smtClean="0"/>
              <a:t>Dating of the cores showed that this dramatic transition occurred near 55 my ago.</a:t>
            </a:r>
          </a:p>
          <a:p>
            <a:r>
              <a:rPr lang="en-US" baseline="0" dirty="0" smtClean="0"/>
              <a:t>This transition is the well-known Paleocene-Eocene Thermal Maximum or PETM.</a:t>
            </a:r>
          </a:p>
          <a:p>
            <a:r>
              <a:rPr lang="en-US" baseline="0" dirty="0" smtClean="0"/>
              <a:t>The PETM is an episode that was apparently characterized by dramatic warming and significant perturbation in the global carbon cycle. </a:t>
            </a:r>
          </a:p>
          <a:p>
            <a:r>
              <a:rPr lang="en-US" baseline="0" dirty="0" smtClean="0"/>
              <a:t>Evidence suggests that both the atmosphere and the ocean became loaded with a very large amount of carbon dioxide during the PETM.</a:t>
            </a:r>
          </a:p>
          <a:p>
            <a:r>
              <a:rPr lang="en-US" baseline="0" dirty="0" smtClean="0"/>
              <a:t>In fact, the PETM would have been associated with two features that strongly resonate in discussions about modern climate change: global warming and ocean acidification.</a:t>
            </a:r>
          </a:p>
          <a:p>
            <a:r>
              <a:rPr lang="en-US" baseline="0" dirty="0" smtClean="0"/>
              <a:t>Please note the depths where the PETM was found in the cores: at ca. 140 m in the deepest core and ca. 336 m in the shallowest core. The PETM left a signature of a few centimeters in each core.</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25</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substrates can be used for </a:t>
            </a:r>
            <a:r>
              <a:rPr lang="en-US" dirty="0" err="1" smtClean="0"/>
              <a:t>paleoceanographic</a:t>
            </a:r>
            <a:r>
              <a:rPr lang="en-US" baseline="0" dirty="0" smtClean="0"/>
              <a:t> reconstructions.</a:t>
            </a:r>
          </a:p>
          <a:p>
            <a:r>
              <a:rPr lang="en-US" baseline="0" dirty="0" smtClean="0"/>
              <a:t>In sediments, an extremely useful substrate is provided by fossil shells of </a:t>
            </a:r>
            <a:r>
              <a:rPr lang="en-US" baseline="0" dirty="0" err="1" smtClean="0"/>
              <a:t>planktonic</a:t>
            </a:r>
            <a:r>
              <a:rPr lang="en-US" baseline="0" dirty="0" smtClean="0"/>
              <a:t> and benthic foraminifera.</a:t>
            </a:r>
          </a:p>
          <a:p>
            <a:r>
              <a:rPr lang="en-US" baseline="0" dirty="0" smtClean="0"/>
              <a:t>These shells are composed of calcium carbonate secreted by the organisms during their lifetime (in near-surface waters for PF and in bottom waters for BF).</a:t>
            </a:r>
          </a:p>
          <a:p>
            <a:r>
              <a:rPr lang="en-US" baseline="0" dirty="0" smtClean="0"/>
              <a:t>During calcification, a range of chemical elements and isotopes are incorporated into the shells.</a:t>
            </a:r>
          </a:p>
          <a:p>
            <a:r>
              <a:rPr lang="en-US" baseline="0" dirty="0" smtClean="0"/>
              <a:t>Measurements of these elements and isotopes provide information about an array of chemical and isotopic properties of ocean waters in the geologic past.</a:t>
            </a:r>
          </a:p>
          <a:p>
            <a:r>
              <a:rPr lang="en-US" baseline="0" dirty="0" smtClean="0"/>
              <a:t>Many examples thereof will be touched on in this course.</a:t>
            </a:r>
          </a:p>
          <a:p>
            <a:r>
              <a:rPr lang="en-US" baseline="0" dirty="0" smtClean="0"/>
              <a:t>This particular photograph illustrates fossil shells of benthic foraminifera. The white bar on the left gives you the scale.</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Surface and deep-sea</a:t>
            </a:r>
            <a:r>
              <a:rPr lang="en-US" baseline="0" dirty="0" smtClean="0"/>
              <a:t> corals provide another archive for </a:t>
            </a:r>
            <a:r>
              <a:rPr lang="en-US" baseline="0" dirty="0" err="1" smtClean="0"/>
              <a:t>paleoceanographic</a:t>
            </a:r>
            <a:r>
              <a:rPr lang="en-US" baseline="0" dirty="0" smtClean="0"/>
              <a:t> reconstruction.</a:t>
            </a:r>
          </a:p>
          <a:p>
            <a:r>
              <a:rPr lang="en-US" baseline="0" dirty="0" smtClean="0"/>
              <a:t>Not surprisingly, surface corals yield information about surface water properties (and sea level changes!) whereas deep-sea corals provide information about bottom water properties.</a:t>
            </a:r>
          </a:p>
          <a:p>
            <a:r>
              <a:rPr lang="en-US" baseline="0" dirty="0" smtClean="0"/>
              <a:t>This map shows the distribution of modern coral reefs (i.e., surface corals).</a:t>
            </a:r>
            <a:endParaRPr lang="en-US" dirty="0" smtClean="0"/>
          </a:p>
          <a:p>
            <a:r>
              <a:rPr lang="en-US" dirty="0" smtClean="0"/>
              <a:t>The majority of reef building corals are found within tropical and subtropical waters. These typically occur between 30</a:t>
            </a:r>
            <a:r>
              <a:rPr lang="en-US" baseline="30000" dirty="0" smtClean="0"/>
              <a:t>0</a:t>
            </a:r>
            <a:r>
              <a:rPr lang="en-US" dirty="0" smtClean="0"/>
              <a:t> north and 30</a:t>
            </a:r>
            <a:r>
              <a:rPr lang="en-US" baseline="30000" dirty="0" smtClean="0"/>
              <a:t>0</a:t>
            </a:r>
            <a:r>
              <a:rPr lang="en-US" dirty="0" smtClean="0"/>
              <a:t> south latitudes. The dots on this map show the location of major stony coral reefs of the world.</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Emerged</a:t>
            </a:r>
            <a:r>
              <a:rPr lang="en-US" baseline="0" dirty="0" smtClean="0"/>
              <a:t> c</a:t>
            </a:r>
            <a:r>
              <a:rPr lang="en-US" dirty="0" smtClean="0"/>
              <a:t>oral reefs can be observed</a:t>
            </a:r>
            <a:r>
              <a:rPr lang="en-US" baseline="0" dirty="0" smtClean="0"/>
              <a:t> at some locations (fossil reefs).</a:t>
            </a:r>
          </a:p>
          <a:p>
            <a:endParaRPr lang="en-US" baseline="0" dirty="0" smtClean="0"/>
          </a:p>
          <a:p>
            <a:r>
              <a:rPr lang="en-US" baseline="0" dirty="0" smtClean="0"/>
              <a:t>These emerged structures could indicate that (</a:t>
            </a:r>
            <a:r>
              <a:rPr lang="en-US" baseline="0" dirty="0" err="1" smtClean="0"/>
              <a:t>i</a:t>
            </a:r>
            <a:r>
              <a:rPr lang="en-US" baseline="0" dirty="0" smtClean="0"/>
              <a:t>) sea level was higher at some time in the past (</a:t>
            </a:r>
            <a:r>
              <a:rPr lang="en-US" baseline="0" dirty="0" err="1" smtClean="0"/>
              <a:t>isostatic</a:t>
            </a:r>
            <a:r>
              <a:rPr lang="en-US" baseline="0" dirty="0" smtClean="0"/>
              <a:t> effect) and (or) (ii) the reef experienced upward motion (tectonic effect).</a:t>
            </a:r>
          </a:p>
          <a:p>
            <a:endParaRPr lang="en-US" baseline="0" dirty="0" smtClean="0"/>
          </a:p>
          <a:p>
            <a:r>
              <a:rPr lang="en-US" baseline="0" dirty="0" smtClean="0"/>
              <a:t>When the tectonic effect can be constrained, dates obtained on emerged (or submerged) reefs could be used to constrain past sea levels.</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Photographs of deep-sea corals.</a:t>
            </a:r>
          </a:p>
          <a:p>
            <a:r>
              <a:rPr lang="en-US" dirty="0" smtClean="0"/>
              <a:t>As</a:t>
            </a:r>
            <a:r>
              <a:rPr lang="en-US" baseline="0" dirty="0" smtClean="0"/>
              <a:t> for surface-dwelling corals, deep-sea corals can be used for </a:t>
            </a:r>
            <a:r>
              <a:rPr lang="en-US" baseline="0" dirty="0" err="1" smtClean="0"/>
              <a:t>paleoceanographic</a:t>
            </a:r>
            <a:r>
              <a:rPr lang="en-US" baseline="0" dirty="0" smtClean="0"/>
              <a:t> reconstruction (in particular, </a:t>
            </a:r>
            <a:r>
              <a:rPr lang="en-US" baseline="0" dirty="0" err="1" smtClean="0"/>
              <a:t>Cd</a:t>
            </a:r>
            <a:r>
              <a:rPr lang="en-US" baseline="0" dirty="0" smtClean="0"/>
              <a:t>/Ca and C-14 measurements).</a:t>
            </a:r>
          </a:p>
        </p:txBody>
      </p:sp>
      <p:sp>
        <p:nvSpPr>
          <p:cNvPr id="4" name="Slide Number Placeholder 3"/>
          <p:cNvSpPr>
            <a:spLocks noGrp="1"/>
          </p:cNvSpPr>
          <p:nvPr>
            <p:ph type="sldNum" sz="quarter" idx="10"/>
          </p:nvPr>
        </p:nvSpPr>
        <p:spPr/>
        <p:txBody>
          <a:bodyPr/>
          <a:lstStyle/>
          <a:p>
            <a:fld id="{3BCEAA57-A09A-4A48-A91F-488F196ED0A2}"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xxx</a:t>
            </a:r>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tracer of preeminent</a:t>
            </a:r>
            <a:r>
              <a:rPr lang="en-US" baseline="0" dirty="0" smtClean="0"/>
              <a:t> importance in </a:t>
            </a:r>
            <a:r>
              <a:rPr lang="en-US" baseline="0" dirty="0" err="1" smtClean="0"/>
              <a:t>paleoceanography</a:t>
            </a:r>
            <a:r>
              <a:rPr lang="en-US" baseline="0" dirty="0" smtClean="0"/>
              <a:t> is the oxygen isotopic ratio, commonly expressed as d18O.</a:t>
            </a:r>
          </a:p>
          <a:p>
            <a:endParaRPr lang="en-US" baseline="0" dirty="0" smtClean="0"/>
          </a:p>
          <a:p>
            <a:r>
              <a:rPr lang="en-US" baseline="0" dirty="0" smtClean="0"/>
              <a:t>The d18O of a sample (SPL) is defined relative to a standard STD (usually, either SMOW </a:t>
            </a:r>
            <a:r>
              <a:rPr lang="en-US" baseline="0" dirty="0" err="1" smtClean="0"/>
              <a:t>ov</a:t>
            </a:r>
            <a:r>
              <a:rPr lang="en-US" baseline="0" dirty="0" smtClean="0"/>
              <a:t> PDB from S &amp; N Carolina).</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Theory</a:t>
            </a:r>
            <a:r>
              <a:rPr lang="en-US" baseline="0" dirty="0" smtClean="0"/>
              <a:t> suggests that the 18O/16O ratio of calcium carbonate precipitated in equilibrium with water should vary with the temperature of the water.</a:t>
            </a:r>
            <a:endParaRPr lang="en-US" dirty="0" smtClean="0"/>
          </a:p>
          <a:p>
            <a:endParaRPr lang="en-US" dirty="0" smtClean="0"/>
          </a:p>
          <a:p>
            <a:r>
              <a:rPr lang="en-US" dirty="0" smtClean="0"/>
              <a:t>Several</a:t>
            </a:r>
            <a:r>
              <a:rPr lang="en-US" baseline="0" dirty="0" smtClean="0"/>
              <a:t> studies have been conducted to investigate the effect of temperature on the 18O/16O ratio of different forms of calcium carbonate, of calcite in particular.</a:t>
            </a:r>
          </a:p>
          <a:p>
            <a:endParaRPr lang="en-US" baseline="0" dirty="0" smtClean="0"/>
          </a:p>
          <a:p>
            <a:r>
              <a:rPr lang="en-US" baseline="0" dirty="0" smtClean="0"/>
              <a:t>The results are often expressed in terms of the fractionation factor, alpha. As shown by this defining equation, alpha is the isotopic ratio in calcite divided by the isotopic ratio of water.</a:t>
            </a:r>
          </a:p>
          <a:p>
            <a:endParaRPr lang="en-US" baseline="0" dirty="0" smtClean="0"/>
          </a:p>
          <a:p>
            <a:r>
              <a:rPr lang="en-US" baseline="0" dirty="0" smtClean="0"/>
              <a:t>The results of one of the most recent study is shown here. Inorganic calcite have been precipitated under controlled conditions in the laboratory at 10, 25, and 40 </a:t>
            </a:r>
            <a:r>
              <a:rPr lang="en-US" baseline="0" dirty="0" err="1" smtClean="0"/>
              <a:t>degC</a:t>
            </a:r>
            <a:r>
              <a:rPr lang="en-US" baseline="0" dirty="0" smtClean="0"/>
              <a:t>. </a:t>
            </a:r>
          </a:p>
          <a:p>
            <a:endParaRPr lang="en-US" baseline="0" dirty="0" smtClean="0"/>
          </a:p>
          <a:p>
            <a:r>
              <a:rPr lang="en-US" baseline="0" dirty="0" smtClean="0"/>
              <a:t>The figure shows a very strong positive linear correlation between </a:t>
            </a:r>
            <a:r>
              <a:rPr lang="en-US" baseline="0" dirty="0" err="1" smtClean="0"/>
              <a:t>ln</a:t>
            </a:r>
            <a:r>
              <a:rPr lang="en-US" baseline="0" dirty="0" smtClean="0"/>
              <a:t>(alpha) and the reciprocal of temperature, consistent with theory. Thus, the d18O of inorganic calcite decreases with temperature, as expected from theory.</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32</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illustrates</a:t>
            </a:r>
            <a:r>
              <a:rPr lang="en-US" baseline="0" dirty="0" smtClean="0"/>
              <a:t> an example of a detailed study on the relationship between d18O of PF on the one hand and d18O and T of seawater on the other hand.</a:t>
            </a:r>
          </a:p>
          <a:p>
            <a:endParaRPr lang="en-US" baseline="0" dirty="0" smtClean="0"/>
          </a:p>
          <a:p>
            <a:r>
              <a:rPr lang="en-US" baseline="0" dirty="0" smtClean="0"/>
              <a:t>The study is based on two PF species grown under controlled conditions in the lab: </a:t>
            </a:r>
            <a:r>
              <a:rPr lang="en-US" baseline="0" dirty="0" err="1" smtClean="0"/>
              <a:t>Orbulina</a:t>
            </a:r>
            <a:r>
              <a:rPr lang="en-US" baseline="0" dirty="0" smtClean="0"/>
              <a:t> </a:t>
            </a:r>
            <a:r>
              <a:rPr lang="en-US" baseline="0" dirty="0" err="1" smtClean="0"/>
              <a:t>universa</a:t>
            </a:r>
            <a:r>
              <a:rPr lang="en-US" baseline="0" dirty="0" smtClean="0"/>
              <a:t> is a symbiotic species (i.e., it can host algal </a:t>
            </a:r>
            <a:r>
              <a:rPr lang="en-US" baseline="0" dirty="0" err="1" smtClean="0"/>
              <a:t>symbionts</a:t>
            </a:r>
            <a:r>
              <a:rPr lang="en-US" baseline="0" dirty="0" smtClean="0"/>
              <a:t>) and Globigerina </a:t>
            </a:r>
            <a:r>
              <a:rPr lang="en-US" baseline="0" dirty="0" err="1" smtClean="0"/>
              <a:t>bulloides</a:t>
            </a:r>
            <a:r>
              <a:rPr lang="en-US" baseline="0" dirty="0" smtClean="0"/>
              <a:t> is </a:t>
            </a:r>
            <a:r>
              <a:rPr lang="en-US" baseline="0" dirty="0" err="1" smtClean="0"/>
              <a:t>nonsymbiotic</a:t>
            </a:r>
            <a:r>
              <a:rPr lang="en-US" baseline="0" dirty="0" smtClean="0"/>
              <a:t>.</a:t>
            </a:r>
          </a:p>
          <a:p>
            <a:endParaRPr lang="en-US" baseline="0" dirty="0" smtClean="0"/>
          </a:p>
          <a:p>
            <a:r>
              <a:rPr lang="en-US" baseline="0" dirty="0" smtClean="0"/>
              <a:t>For each panel, the horizontal axis is the difference between d18Oc-d18Ow and the vertical axis is temperature.</a:t>
            </a:r>
          </a:p>
          <a:p>
            <a:endParaRPr lang="en-US" baseline="0" dirty="0" smtClean="0"/>
          </a:p>
          <a:p>
            <a:r>
              <a:rPr lang="en-US" baseline="0" dirty="0" smtClean="0"/>
              <a:t>The first panel shows the results for the symbiotic species. There is a strong but variable relationship depending on light condition and carbonate ion (CI) concentration.</a:t>
            </a:r>
          </a:p>
          <a:p>
            <a:endParaRPr lang="en-US" baseline="0" dirty="0" smtClean="0"/>
          </a:p>
          <a:p>
            <a:r>
              <a:rPr lang="en-US" baseline="0" dirty="0" smtClean="0"/>
              <a:t>The second panel shows the effect of T on the mean d18O of different chambers of the shell [show next slide]. It can be seen that d18O tends to be larger in the more recent chambers.</a:t>
            </a:r>
          </a:p>
          <a:p>
            <a:endParaRPr lang="en-US" baseline="0" dirty="0" smtClean="0"/>
          </a:p>
          <a:p>
            <a:r>
              <a:rPr lang="en-US" baseline="0" dirty="0" smtClean="0"/>
              <a:t>The third panel shows the d18O of the shell for different numbers of chambers.</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33</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is an image of a shell of GB picked from a sediment core. GB shells are composed of different chambers.</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the general</a:t>
            </a:r>
            <a:r>
              <a:rPr lang="en-US" baseline="0" dirty="0" smtClean="0"/>
              <a:t> plan of the course.</a:t>
            </a:r>
          </a:p>
          <a:p>
            <a:r>
              <a:rPr lang="en-US" baseline="0" dirty="0" smtClean="0"/>
              <a:t>Today, we will provide an introduction, which I will describe in a minute.</a:t>
            </a:r>
          </a:p>
          <a:p>
            <a:r>
              <a:rPr lang="en-US" baseline="0" dirty="0" smtClean="0"/>
              <a:t>Next class, we will discuss the astronomical theory of CC.</a:t>
            </a:r>
          </a:p>
          <a:p>
            <a:r>
              <a:rPr lang="en-US" baseline="0" dirty="0" smtClean="0"/>
              <a:t>As you have probably already seen in your studies and as we will repeatedly see during the course, there is ample evidence from a variety of natural archives for an effect of orbital forcing on the earth climate. </a:t>
            </a:r>
          </a:p>
          <a:p>
            <a:r>
              <a:rPr lang="en-US" baseline="0" dirty="0" smtClean="0"/>
              <a:t>How the earth responds to orbital forcing, however, is still not completely understood.</a:t>
            </a:r>
          </a:p>
          <a:p>
            <a:r>
              <a:rPr lang="en-US" baseline="0" dirty="0" smtClean="0"/>
              <a:t>Nevertheless, the astronomical theory constitutes an extremely useful framework for the discussion of past changes in the ocean and in the climate system, more generally.</a:t>
            </a:r>
          </a:p>
          <a:p>
            <a:r>
              <a:rPr lang="en-US" baseline="0" dirty="0" smtClean="0"/>
              <a:t>Of particular significance to the study of past climates are </a:t>
            </a:r>
            <a:r>
              <a:rPr lang="en-US" baseline="0" dirty="0" err="1" smtClean="0"/>
              <a:t>Pleiostocene</a:t>
            </a:r>
            <a:r>
              <a:rPr lang="en-US" baseline="0" dirty="0" smtClean="0"/>
              <a:t> ice ages (glacial-interglacial cycles). </a:t>
            </a:r>
          </a:p>
          <a:p>
            <a:r>
              <a:rPr lang="en-US" baseline="0" dirty="0" smtClean="0"/>
              <a:t>Next, we will focus on rapid climatic changes. </a:t>
            </a:r>
          </a:p>
          <a:p>
            <a:r>
              <a:rPr lang="en-US" baseline="0" dirty="0" smtClean="0"/>
              <a:t>Rapid climatic events have been the subject of intense research in </a:t>
            </a:r>
            <a:r>
              <a:rPr lang="en-US" baseline="0" dirty="0" err="1" smtClean="0"/>
              <a:t>paleoclimatology</a:t>
            </a:r>
            <a:r>
              <a:rPr lang="en-US" baseline="0" dirty="0" smtClean="0"/>
              <a:t> over the past 2 decades or so. Here by “rapid” we mean the shortest time scales that can be resolved by marine and ice core records, which generally are the on the order of decades (for ice cores, in fact proxy-dependent) to centuries (for marine sediments).</a:t>
            </a:r>
          </a:p>
          <a:p>
            <a:r>
              <a:rPr lang="en-US" baseline="0" dirty="0" smtClean="0"/>
              <a:t>The LGM and the last </a:t>
            </a:r>
            <a:r>
              <a:rPr lang="en-US" baseline="0" dirty="0" err="1" smtClean="0"/>
              <a:t>deglaciation</a:t>
            </a:r>
            <a:r>
              <a:rPr lang="en-US" baseline="0" dirty="0" smtClean="0"/>
              <a:t> will naturally receive particular consideration.</a:t>
            </a:r>
          </a:p>
          <a:p>
            <a:r>
              <a:rPr lang="en-US" baseline="0" dirty="0" smtClean="0"/>
              <a:t>Finally, we will describe several methods for the quantitative analysis of </a:t>
            </a:r>
            <a:r>
              <a:rPr lang="en-US" baseline="0" dirty="0" err="1" smtClean="0"/>
              <a:t>paleo</a:t>
            </a:r>
            <a:r>
              <a:rPr lang="en-US" baseline="0" dirty="0" smtClean="0"/>
              <a:t>-records, both in the time domain and in the frequency domain.</a:t>
            </a:r>
          </a:p>
          <a:p>
            <a:endParaRPr lang="en-US" baseline="0" dirty="0" smtClean="0"/>
          </a:p>
          <a:p>
            <a:r>
              <a:rPr lang="en-US" baseline="0" dirty="0" smtClean="0"/>
              <a:t>Please realize that the plan as shown here is not written in stone. New material may be added and (or) part of the suggested material may dropped as we move along.</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stringent</a:t>
            </a:r>
            <a:r>
              <a:rPr lang="en-US" baseline="0" dirty="0" smtClean="0"/>
              <a:t> test of the effect of T on d18O of PF comes from samples collected in the field, in this case from plankton tows.</a:t>
            </a:r>
            <a:endParaRPr lang="en-US" dirty="0" smtClean="0"/>
          </a:p>
          <a:p>
            <a:endParaRPr lang="en-US" dirty="0" smtClean="0"/>
          </a:p>
          <a:p>
            <a:r>
              <a:rPr lang="en-US" dirty="0" smtClean="0"/>
              <a:t>These</a:t>
            </a:r>
            <a:r>
              <a:rPr lang="en-US" baseline="0" dirty="0" smtClean="0"/>
              <a:t> figures show the effect of T on d18O of symbiotic PFs collected by plankton tows.</a:t>
            </a:r>
          </a:p>
          <a:p>
            <a:endParaRPr lang="en-US" baseline="0" dirty="0" smtClean="0"/>
          </a:p>
          <a:p>
            <a:r>
              <a:rPr lang="en-US" baseline="0" dirty="0" smtClean="0"/>
              <a:t>Consider 1</a:t>
            </a:r>
            <a:r>
              <a:rPr lang="en-US" baseline="30000" dirty="0" smtClean="0"/>
              <a:t>st</a:t>
            </a:r>
            <a:r>
              <a:rPr lang="en-US" baseline="0" dirty="0" smtClean="0"/>
              <a:t> left panel: here the specimens were collected in Sargasso Sea, Indian Ocean, and near Puerto Rico. The data appear broadly consistent with the eq. for O. </a:t>
            </a:r>
            <a:r>
              <a:rPr lang="en-US" baseline="0" dirty="0" err="1" smtClean="0"/>
              <a:t>universa</a:t>
            </a:r>
            <a:r>
              <a:rPr lang="en-US" baseline="0" dirty="0" smtClean="0"/>
              <a:t> developed in the lab, as well as with an earlier equation developed by EL (1983)</a:t>
            </a:r>
          </a:p>
          <a:p>
            <a:endParaRPr lang="en-US" baseline="0" dirty="0" smtClean="0"/>
          </a:p>
          <a:p>
            <a:r>
              <a:rPr lang="en-US" baseline="0" dirty="0" smtClean="0"/>
              <a:t>The right panel extends the left panel by considering specimens collected in colder waters, i.e., from the eastern North Pacific &amp; Arctic Ocean</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35</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n even more stringent test of the effect of T on d18O of PF and BF comes from shells sampled from sediments.</a:t>
            </a:r>
          </a:p>
          <a:p>
            <a:endParaRPr lang="en-US" baseline="0" dirty="0" smtClean="0"/>
          </a:p>
          <a:p>
            <a:r>
              <a:rPr lang="en-US" baseline="0" dirty="0" smtClean="0"/>
              <a:t>The left panel shows the effect of T for two species often used for surface water </a:t>
            </a:r>
            <a:r>
              <a:rPr lang="en-US" baseline="0" dirty="0" err="1" smtClean="0"/>
              <a:t>paleoceanography</a:t>
            </a:r>
            <a:r>
              <a:rPr lang="en-US" baseline="0" dirty="0" smtClean="0"/>
              <a:t>: GB and NP. The 1</a:t>
            </a:r>
            <a:r>
              <a:rPr lang="en-US" baseline="30000" dirty="0" smtClean="0"/>
              <a:t>st</a:t>
            </a:r>
            <a:r>
              <a:rPr lang="en-US" baseline="0" dirty="0" smtClean="0"/>
              <a:t> is found in warm waters and the second in cold waters. The calibration </a:t>
            </a:r>
            <a:r>
              <a:rPr lang="en-US" baseline="0" dirty="0" err="1" smtClean="0"/>
              <a:t>eqs</a:t>
            </a:r>
            <a:r>
              <a:rPr lang="en-US" baseline="0" dirty="0" smtClean="0"/>
              <a:t>. (1-2) of Bemis and the eq. of </a:t>
            </a:r>
            <a:r>
              <a:rPr lang="en-US" baseline="0" dirty="0" err="1" smtClean="0"/>
              <a:t>Erez</a:t>
            </a:r>
            <a:r>
              <a:rPr lang="en-US" baseline="0" dirty="0" smtClean="0"/>
              <a:t> and Luz are shown for comparison. Note that GB d18O values are too light and NP d18O values are too high compared to expected values. Differences could be due to (</a:t>
            </a:r>
            <a:r>
              <a:rPr lang="en-US" baseline="0" dirty="0" err="1" smtClean="0"/>
              <a:t>i</a:t>
            </a:r>
            <a:r>
              <a:rPr lang="en-US" baseline="0" dirty="0" smtClean="0"/>
              <a:t>) the difficulty to identify the appropriate d18Ow and T values for this type of comparison and (ii) the possibility for some PF to calcify as they sink into the </a:t>
            </a:r>
            <a:r>
              <a:rPr lang="en-US" baseline="0" dirty="0" err="1" smtClean="0"/>
              <a:t>thermocline</a:t>
            </a:r>
            <a:r>
              <a:rPr lang="en-US" baseline="0" dirty="0" smtClean="0"/>
              <a:t> (i.e., after </a:t>
            </a:r>
            <a:r>
              <a:rPr lang="en-US" baseline="0" dirty="0" err="1" smtClean="0"/>
              <a:t>gametogenesis</a:t>
            </a:r>
            <a:r>
              <a:rPr lang="en-US" baseline="0" dirty="0" smtClean="0"/>
              <a:t>). Possibility (ii) might contribute to NP d18O values exceeding the expected values.</a:t>
            </a:r>
          </a:p>
          <a:p>
            <a:endParaRPr lang="en-US" baseline="0" dirty="0" smtClean="0"/>
          </a:p>
          <a:p>
            <a:r>
              <a:rPr lang="en-US" baseline="0" dirty="0" smtClean="0"/>
              <a:t>The right panel shows the effect of T for two genera often used for deep water </a:t>
            </a:r>
            <a:r>
              <a:rPr lang="en-US" baseline="0" dirty="0" err="1" smtClean="0"/>
              <a:t>paleoceanography</a:t>
            </a:r>
            <a:r>
              <a:rPr lang="en-US" baseline="0" dirty="0" smtClean="0"/>
              <a:t>: </a:t>
            </a:r>
            <a:r>
              <a:rPr lang="en-US" baseline="0" dirty="0" err="1" smtClean="0"/>
              <a:t>Uvigerina</a:t>
            </a:r>
            <a:r>
              <a:rPr lang="en-US" baseline="0" dirty="0" smtClean="0"/>
              <a:t> and </a:t>
            </a:r>
            <a:r>
              <a:rPr lang="en-US" baseline="0" dirty="0" err="1" smtClean="0"/>
              <a:t>Cibidicoides</a:t>
            </a:r>
            <a:r>
              <a:rPr lang="en-US" baseline="0" dirty="0" smtClean="0"/>
              <a:t>. </a:t>
            </a:r>
            <a:r>
              <a:rPr lang="en-US" baseline="0" dirty="0" err="1" smtClean="0"/>
              <a:t>Cib</a:t>
            </a:r>
            <a:r>
              <a:rPr lang="en-US" baseline="0" dirty="0" smtClean="0"/>
              <a:t>. d18O tends to follow eq. (1) of Bemis. Note that </a:t>
            </a:r>
            <a:r>
              <a:rPr lang="en-US" baseline="0" dirty="0" err="1" smtClean="0"/>
              <a:t>Cib</a:t>
            </a:r>
            <a:r>
              <a:rPr lang="en-US" baseline="0" dirty="0" smtClean="0"/>
              <a:t>. spp. are </a:t>
            </a:r>
            <a:r>
              <a:rPr lang="en-US" baseline="0" dirty="0" err="1" smtClean="0"/>
              <a:t>epifaunal</a:t>
            </a:r>
            <a:r>
              <a:rPr lang="en-US" baseline="0" dirty="0" smtClean="0"/>
              <a:t>, whereas </a:t>
            </a:r>
            <a:r>
              <a:rPr lang="en-US" baseline="0" dirty="0" err="1" smtClean="0"/>
              <a:t>Uve</a:t>
            </a:r>
            <a:r>
              <a:rPr lang="en-US" baseline="0" dirty="0" smtClean="0"/>
              <a:t>. spp. are </a:t>
            </a:r>
            <a:r>
              <a:rPr lang="en-US" baseline="0" dirty="0" err="1" smtClean="0"/>
              <a:t>infaunal</a:t>
            </a:r>
            <a:r>
              <a:rPr lang="en-US" baseline="0" dirty="0" smtClean="0"/>
              <a:t>. The chemical composition of sediment pore water is different from that of bottom water, which might influence shell composition (more on this later in discussion of d13C).</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36</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is a plot of d18O of benthic foraminifera from sediment core tops versus a linear</a:t>
            </a:r>
            <a:r>
              <a:rPr lang="en-US" baseline="0" dirty="0" smtClean="0"/>
              <a:t> combination of d18O and T of ambient seawater. The d18O measurements were conducted on shells of two different genera: </a:t>
            </a:r>
            <a:r>
              <a:rPr lang="en-US" baseline="0" dirty="0" err="1" smtClean="0"/>
              <a:t>Cibicidoides</a:t>
            </a:r>
            <a:r>
              <a:rPr lang="en-US" baseline="0" dirty="0" smtClean="0"/>
              <a:t> and </a:t>
            </a:r>
            <a:r>
              <a:rPr lang="en-US" baseline="0" dirty="0" err="1" smtClean="0"/>
              <a:t>Planulina</a:t>
            </a:r>
            <a:r>
              <a:rPr lang="en-US" baseline="0" dirty="0" smtClean="0"/>
              <a:t>. The shells were sampled from the top of sediment cores raised from water depths from 53 to 1535 m at the Little </a:t>
            </a:r>
            <a:r>
              <a:rPr lang="en-US" baseline="0" dirty="0" err="1" smtClean="0"/>
              <a:t>Bahama</a:t>
            </a:r>
            <a:r>
              <a:rPr lang="en-US" baseline="0" dirty="0" smtClean="0"/>
              <a:t> Bank (Western North Atlantic). The dashed line is the least-squares fit obtained by multiple linear regression. The value of the correlation coefficient ( R ) indicates that about 96% of the variance in the benthic d18O can be explained by variations in the d18O and T of ambient seawater. The regression coefficient a1 expresses the dependency of d18O of calcite </a:t>
            </a:r>
            <a:r>
              <a:rPr lang="en-US" baseline="0" dirty="0" err="1" smtClean="0"/>
              <a:t>w.r.t</a:t>
            </a:r>
            <a:r>
              <a:rPr lang="en-US" baseline="0" dirty="0" smtClean="0"/>
              <a:t>. to seawater d18O and is very close to 1. The regression coefficient a2 expresses the dependency of d18O of calcite </a:t>
            </a:r>
            <a:r>
              <a:rPr lang="en-US" baseline="0" dirty="0" err="1" smtClean="0"/>
              <a:t>w.r.t</a:t>
            </a:r>
            <a:r>
              <a:rPr lang="en-US" baseline="0" dirty="0" smtClean="0"/>
              <a:t>. to seawater temperature and is -0.21 </a:t>
            </a:r>
            <a:r>
              <a:rPr lang="en-US" baseline="0" dirty="0" err="1" smtClean="0"/>
              <a:t>permil</a:t>
            </a:r>
            <a:r>
              <a:rPr lang="en-US" baseline="0" dirty="0" smtClean="0"/>
              <a:t> per degree C.</a:t>
            </a:r>
          </a:p>
          <a:p>
            <a:endParaRPr lang="en-US" baseline="0"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37</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saw</a:t>
            </a:r>
            <a:r>
              <a:rPr lang="en-US" baseline="0" dirty="0" smtClean="0"/>
              <a:t> that d18O of biogenic carbonate (</a:t>
            </a:r>
            <a:r>
              <a:rPr lang="en-US" baseline="0" dirty="0" err="1" smtClean="0"/>
              <a:t>foraminiferal</a:t>
            </a:r>
            <a:r>
              <a:rPr lang="en-US" baseline="0" dirty="0" smtClean="0"/>
              <a:t> tests) can be influenced by T and d18O of seawater.</a:t>
            </a:r>
          </a:p>
          <a:p>
            <a:endParaRPr lang="en-US" baseline="0" dirty="0" smtClean="0"/>
          </a:p>
          <a:p>
            <a:r>
              <a:rPr lang="en-US" baseline="0" dirty="0" smtClean="0"/>
              <a:t>But what can influence d18O of seawater?</a:t>
            </a:r>
          </a:p>
          <a:p>
            <a:endParaRPr lang="en-US" baseline="0" dirty="0" smtClean="0"/>
          </a:p>
          <a:p>
            <a:r>
              <a:rPr lang="en-US" baseline="0" dirty="0" smtClean="0"/>
              <a:t>In fact, … (see slides)</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38</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test of this latter assertion is provided by estimates for the LGM (more on LGM later in this course)</a:t>
            </a:r>
          </a:p>
          <a:p>
            <a:endParaRPr lang="en-US" baseline="0" dirty="0" smtClean="0"/>
          </a:p>
          <a:p>
            <a:r>
              <a:rPr lang="en-US" baseline="0" dirty="0" smtClean="0"/>
              <a:t>The LGM is the most recent glacial state, dated at ca. 19.0-26.5 </a:t>
            </a:r>
            <a:r>
              <a:rPr lang="en-US" baseline="0" dirty="0" err="1" smtClean="0"/>
              <a:t>kyr</a:t>
            </a:r>
            <a:r>
              <a:rPr lang="en-US" baseline="0" dirty="0" smtClean="0"/>
              <a:t> (generous, other authors proposed narrower range of 19 – 23 </a:t>
            </a:r>
            <a:r>
              <a:rPr lang="en-US" baseline="0" dirty="0" err="1" smtClean="0"/>
              <a:t>kyr</a:t>
            </a:r>
            <a:r>
              <a:rPr lang="en-US" baseline="0" dirty="0" smtClean="0"/>
              <a:t>).</a:t>
            </a:r>
          </a:p>
          <a:p>
            <a:endParaRPr lang="en-US" baseline="0" dirty="0" smtClean="0"/>
          </a:p>
          <a:p>
            <a:r>
              <a:rPr lang="en-US" baseline="0" dirty="0" smtClean="0"/>
              <a:t>Note the presence of more expanded and more numerous ice sheets at the LGM</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39</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 level</a:t>
            </a:r>
            <a:r>
              <a:rPr lang="en-US" baseline="0" dirty="0" smtClean="0"/>
              <a:t> changes over last </a:t>
            </a:r>
            <a:r>
              <a:rPr lang="en-US" baseline="0" dirty="0" err="1" smtClean="0"/>
              <a:t>deglaciation</a:t>
            </a:r>
            <a:r>
              <a:rPr lang="en-US" baseline="0" dirty="0" smtClean="0"/>
              <a:t> have been reconstructed from dating fossil corals.</a:t>
            </a:r>
            <a:endParaRPr lang="en-US" dirty="0" smtClean="0"/>
          </a:p>
          <a:p>
            <a:endParaRPr lang="en-US" dirty="0" smtClean="0"/>
          </a:p>
          <a:p>
            <a:r>
              <a:rPr lang="en-US" dirty="0" smtClean="0"/>
              <a:t> Sea</a:t>
            </a:r>
            <a:r>
              <a:rPr lang="en-US" baseline="0" dirty="0" smtClean="0"/>
              <a:t> level is estimated to have been lower by about 125 m or so at LGM.</a:t>
            </a:r>
          </a:p>
          <a:p>
            <a:endParaRPr lang="en-US" baseline="0" dirty="0" smtClean="0"/>
          </a:p>
          <a:p>
            <a:r>
              <a:rPr lang="en-US" baseline="0" dirty="0" smtClean="0"/>
              <a:t>Assuming d18O of melting ice = -35 </a:t>
            </a:r>
            <a:r>
              <a:rPr lang="en-US" baseline="0" dirty="0" err="1" smtClean="0"/>
              <a:t>permil</a:t>
            </a:r>
            <a:r>
              <a:rPr lang="en-US" baseline="0" dirty="0" smtClean="0"/>
              <a:t>, we expect to see a G-I change in ocean mean d18O of (125/3800)(-35) = -1.1 </a:t>
            </a:r>
            <a:r>
              <a:rPr lang="en-US" baseline="0" dirty="0" err="1" smtClean="0"/>
              <a:t>permil</a:t>
            </a:r>
            <a:r>
              <a:rPr lang="en-US" baseline="0" dirty="0" smtClean="0"/>
              <a:t>. Is there observational evidence for this?</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40</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In</a:t>
            </a:r>
            <a:r>
              <a:rPr lang="en-US" i="0" baseline="0" dirty="0" smtClean="0"/>
              <a:t> fact, yes, there is.</a:t>
            </a:r>
          </a:p>
          <a:p>
            <a:endParaRPr lang="en-US" i="0" baseline="0" dirty="0" smtClean="0"/>
          </a:p>
          <a:p>
            <a:r>
              <a:rPr lang="en-US" i="0" baseline="0" dirty="0" smtClean="0"/>
              <a:t>The d18O (and other properties) can be measured in sediment pore waters of glacial age.</a:t>
            </a:r>
            <a:endParaRPr lang="en-US" i="0" dirty="0" smtClean="0"/>
          </a:p>
          <a:p>
            <a:endParaRPr lang="en-US" dirty="0" smtClean="0"/>
          </a:p>
          <a:p>
            <a:r>
              <a:rPr lang="en-US" baseline="0" dirty="0" smtClean="0"/>
              <a:t>Analysis of sediment pore water d18O data suggests that the last G-I change in bottom water d18O amounted to about 1 </a:t>
            </a:r>
            <a:r>
              <a:rPr lang="en-US" baseline="0" dirty="0" err="1" smtClean="0"/>
              <a:t>permil</a:t>
            </a:r>
            <a:r>
              <a:rPr lang="en-US" baseline="0" dirty="0" smtClean="0"/>
              <a:t>, consistent with the estimate based on sea level change. Note that work is progress to revisit the uncertainties in these estimates …</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41</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Unfortunately</a:t>
            </a:r>
            <a:r>
              <a:rPr lang="en-US" baseline="0" dirty="0" smtClean="0"/>
              <a:t>, seawater d18O is not uniform in the ocean, so </a:t>
            </a:r>
            <a:r>
              <a:rPr lang="en-US" baseline="0" dirty="0" err="1" smtClean="0"/>
              <a:t>foraminiferal</a:t>
            </a:r>
            <a:r>
              <a:rPr lang="en-US" baseline="0" dirty="0" smtClean="0"/>
              <a:t> d18O from one core site does not necessarily record ocean mean d18O.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plots show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Maxima in surface water d18O are found in regions of enhanced evaporation in subtropical areas and minima are found at high latitudes with more intense precipitation and ice melting (precipitation and land ice has relatively small d18O compared to seawater, more on this later in this course). Note also the relative minimum at the equator which is likely due to the enhanced rainfall (ITCZ) and the effect of wind-driven upwelling (</a:t>
            </a:r>
            <a:r>
              <a:rPr lang="en-US" baseline="0" dirty="0" err="1" smtClean="0"/>
              <a:t>Ekman</a:t>
            </a:r>
            <a:r>
              <a:rPr lang="en-US" baseline="0" dirty="0" smtClean="0"/>
              <a:t> divergence) near the equator. The same latitudinal pattern can be seen for salinity.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to sum up, when interpreting </a:t>
            </a:r>
            <a:r>
              <a:rPr lang="en-US" baseline="0" dirty="0" err="1" smtClean="0"/>
              <a:t>foraminiferal</a:t>
            </a:r>
            <a:r>
              <a:rPr lang="en-US" baseline="0" dirty="0" smtClean="0"/>
              <a:t> d18O records in terms of varying ice volume on land, one has to consider (</a:t>
            </a:r>
            <a:r>
              <a:rPr lang="en-US" baseline="0" dirty="0" err="1" smtClean="0"/>
              <a:t>i</a:t>
            </a:r>
            <a:r>
              <a:rPr lang="en-US" baseline="0" dirty="0" smtClean="0"/>
              <a:t>) the effect of temperature, (ii) the spatial </a:t>
            </a:r>
            <a:r>
              <a:rPr lang="en-US" baseline="0" dirty="0" err="1" smtClean="0"/>
              <a:t>inhomogeneities</a:t>
            </a:r>
            <a:r>
              <a:rPr lang="en-US" baseline="0" dirty="0" smtClean="0"/>
              <a:t> in seawater d18O, and (iii) the fact that the mixing time of the ocean is finite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from Harmon Craig (GEOSECS)</a:t>
            </a:r>
            <a:r>
              <a:rPr lang="en-US" baseline="0" dirty="0" smtClean="0"/>
              <a:t>, figure from Wally </a:t>
            </a:r>
            <a:r>
              <a:rPr lang="en-US" baseline="0" dirty="0" err="1" smtClean="0"/>
              <a:t>Broecker</a:t>
            </a:r>
            <a:r>
              <a:rPr lang="en-US" baseline="0" dirty="0" smtClean="0"/>
              <a:t>.</a:t>
            </a:r>
            <a:endParaRPr lang="en-US"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42</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plots shows measurements</a:t>
            </a:r>
            <a:r>
              <a:rPr lang="en-US" baseline="0" dirty="0" smtClean="0"/>
              <a:t> of d18O of seawater versus salinity measurements in the upper ocean.</a:t>
            </a:r>
          </a:p>
          <a:p>
            <a:endParaRPr lang="en-US" baseline="0" dirty="0" smtClean="0"/>
          </a:p>
          <a:p>
            <a:r>
              <a:rPr lang="en-US" baseline="0" dirty="0" smtClean="0"/>
              <a:t>Note the positive linear relationship between the two water properties.</a:t>
            </a:r>
          </a:p>
          <a:p>
            <a:endParaRPr lang="en-US" baseline="0" dirty="0" smtClean="0"/>
          </a:p>
          <a:p>
            <a:r>
              <a:rPr lang="en-US" baseline="0" dirty="0" smtClean="0"/>
              <a:t>This is explained by the fact that both d18O and S are affected by the same process: evaporation. During evaporation, the heavy isotope remains preferentially in the condensed phase (seawater) and salt is left behind. Thus, both the d18O of seawater and the amount of salt in the water tend to increase during evaporation, leading to a positive relationship between the two water properties.</a:t>
            </a:r>
          </a:p>
          <a:p>
            <a:endParaRPr lang="en-US" baseline="0"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43</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In a glacial climate, characterized by coldness and large CIS, T and d18O of seawater conspire to create high d18O of biogenic carbonates. The d18O of </a:t>
            </a:r>
            <a:r>
              <a:rPr lang="en-US" baseline="0" dirty="0" err="1" smtClean="0"/>
              <a:t>foraminiferal</a:t>
            </a:r>
            <a:r>
              <a:rPr lang="en-US" baseline="0" dirty="0" smtClean="0"/>
              <a:t> tests is, in this sense, a very useful indicator of glaciations and </a:t>
            </a:r>
            <a:r>
              <a:rPr lang="en-US" baseline="0" dirty="0" err="1" smtClean="0"/>
              <a:t>deglaciations</a:t>
            </a:r>
            <a:r>
              <a:rPr lang="en-US" baseline="0" dirty="0" smtClean="0"/>
              <a:t>. On the hand other, the relative contributions of seawater T and seawater d18O on changes in </a:t>
            </a:r>
            <a:r>
              <a:rPr lang="en-US" baseline="0" dirty="0" err="1" smtClean="0"/>
              <a:t>foraminiferal</a:t>
            </a:r>
            <a:r>
              <a:rPr lang="en-US" baseline="0" dirty="0" smtClean="0"/>
              <a:t> d18O is generally poorly understood (more on this later in this course)</a:t>
            </a:r>
          </a:p>
          <a:p>
            <a:endParaRPr lang="en-US" baseline="0" dirty="0" smtClean="0"/>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perhaps not completely useless</a:t>
            </a:r>
            <a:r>
              <a:rPr lang="en-US" baseline="0" dirty="0" smtClean="0"/>
              <a:t> to define what is meant by “climate”. </a:t>
            </a:r>
          </a:p>
          <a:p>
            <a:r>
              <a:rPr lang="en-US" baseline="0" dirty="0" smtClean="0"/>
              <a:t>Climate is generally defined as a mean state of the atmosphere over some time interval, such as 30 yr.</a:t>
            </a:r>
          </a:p>
          <a:p>
            <a:r>
              <a:rPr lang="en-US" baseline="0" dirty="0" smtClean="0"/>
              <a:t>Note the term “climate” is sometimes used somewhat abusively in the literature, i.e., one could read “the climate of the ocean”, the “</a:t>
            </a:r>
            <a:r>
              <a:rPr lang="en-US" baseline="0" dirty="0" err="1" smtClean="0"/>
              <a:t>hydroclimate</a:t>
            </a:r>
            <a:r>
              <a:rPr lang="en-US" baseline="0" dirty="0" smtClean="0"/>
              <a:t>”, etc. Through the name “climate” what it usually implied is a mean state of the component of interest (e.g., the ocean) over some stated or unstated averaging period.</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6</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Another tracer of preeminent</a:t>
            </a:r>
            <a:r>
              <a:rPr lang="en-US" baseline="0" dirty="0" smtClean="0"/>
              <a:t> importance in </a:t>
            </a:r>
            <a:r>
              <a:rPr lang="en-US" baseline="0" dirty="0" err="1" smtClean="0"/>
              <a:t>paleoceanography</a:t>
            </a:r>
            <a:r>
              <a:rPr lang="en-US" baseline="0" dirty="0" smtClean="0"/>
              <a:t> is the stable carbon isotopic ratio, commonly expressed as d13C.</a:t>
            </a:r>
          </a:p>
          <a:p>
            <a:endParaRPr lang="en-US" baseline="0" dirty="0" smtClean="0"/>
          </a:p>
          <a:p>
            <a:r>
              <a:rPr lang="en-US" baseline="0" dirty="0" smtClean="0"/>
              <a:t>Thus, the d13C of a sample is the C-13 to C-12 ratio of the sample minus the same ratio for a standard and divided by the ratio for the standard.</a:t>
            </a:r>
          </a:p>
          <a:p>
            <a:endParaRPr lang="en-US" baseline="0" dirty="0" smtClean="0"/>
          </a:p>
          <a:p>
            <a:r>
              <a:rPr lang="en-US" baseline="0" dirty="0" smtClean="0"/>
              <a:t>Aquatic algae and plants have a higher preference for light carbon (C-12) during photosynthesis. Thus, during photosynthesis, the C isotopes are fractionated or </a:t>
            </a:r>
            <a:r>
              <a:rPr lang="en-US" baseline="0" dirty="0" err="1" smtClean="0"/>
              <a:t>discreminated</a:t>
            </a:r>
            <a:r>
              <a:rPr lang="en-US" baseline="0" dirty="0" smtClean="0"/>
              <a:t>, such that the light carbon is preferentially taken up, leading to an increase in the 13C/12C ratio in the residual (unused) dissolved inorganic carbon pool. For the same reason, because the </a:t>
            </a:r>
            <a:r>
              <a:rPr lang="en-US" baseline="0" dirty="0" err="1" smtClean="0"/>
              <a:t>photosynthetically</a:t>
            </a:r>
            <a:r>
              <a:rPr lang="en-US" baseline="0" dirty="0" smtClean="0"/>
              <a:t> produced organic C is enriched in light C, the respiration or </a:t>
            </a:r>
            <a:r>
              <a:rPr lang="en-US" baseline="0" dirty="0" err="1" smtClean="0"/>
              <a:t>remineralization</a:t>
            </a:r>
            <a:r>
              <a:rPr lang="en-US" baseline="0" dirty="0" smtClean="0"/>
              <a:t> of the organic C will tend to depress the d13C value of ambient DIC. Thus, in an environment where intense photosynthesis takes place, we expect to see high value of d13C of DIC and in an environment where intense respiration takes place, we expect to see low values of d13C of DIC. In contrast to photosynthesis, there seems to be relatively little fractionation of the C isotopes during the production and dissolution of calcium carbonate particles in the ocean. Finally, d13C of surface water DIC is also influenced by air-sea CO2 flux.</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45</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This plot shows the vertical profile of d13C of DIC and of phosphate (a biological nutrient) at a specific station in the western north Pacific. Consider the d13C profile first. It is seen that d13C is high in surface water and low in deep water, consistent with the idea that light C is preferentially removed from the dissolved phase during photosynthesis in surface waters and that light C is preferentially restituted to the dissolved phase during respiration in deep waters. </a:t>
            </a:r>
          </a:p>
          <a:p>
            <a:endParaRPr lang="en-US" baseline="0" dirty="0" smtClean="0"/>
          </a:p>
          <a:p>
            <a:r>
              <a:rPr lang="en-US" baseline="0" dirty="0" smtClean="0"/>
              <a:t>Consider then the vertical profile of phosphate. This nutrient shows low values in surface waters where it is consumed during photosynthesis and high values in deep waters where organic matter is oxidized, leading to the restitution of P to the dissolved phase. There is therefore a negative relationship between d13C and phosphate in the ocean, and in fact, d13C is sometimes referred to as a “nutrient proxy”.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effect of photosynthesis in surface waters and of respiration in deep waters on the d13C of dissolved inorganic carbon is dramatically illustrated in this figure.</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46</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interest to our course is the</a:t>
            </a:r>
            <a:r>
              <a:rPr lang="en-US" baseline="0" dirty="0" smtClean="0"/>
              <a:t> relationship between d13C of foraminifera and d13C of ambient DIC. If such a relationship is present, the d13C of BF (and also possible PF) could be used to put constraints on aspects of the C cycle and circulation (different water masses have different d13C of DIC).</a:t>
            </a:r>
          </a:p>
          <a:p>
            <a:endParaRPr lang="en-US" baseline="0" dirty="0" smtClean="0"/>
          </a:p>
          <a:p>
            <a:r>
              <a:rPr lang="en-US" baseline="0" dirty="0" smtClean="0"/>
              <a:t>Here we show the d13C of fossil BF versus d13C of ambient DIC. The BF are from the genus </a:t>
            </a:r>
            <a:r>
              <a:rPr lang="en-US" baseline="0" dirty="0" err="1" smtClean="0"/>
              <a:t>Cibicidoides</a:t>
            </a:r>
            <a:r>
              <a:rPr lang="en-US" baseline="0" dirty="0" smtClean="0"/>
              <a:t> and originated from core tops of sediment cores raised from different ocean basins (water depths 1000 – 4181 m). The dashed line is the least squares fit (simple linear regression). The value of the correlation coefficient ( R ) indicates that about 88% of the variance in the BF d13C data can be explained by variations in the d13C of ambient DIC. This provides support for using d13C of BF as an indicator of d13C of the DIC of ambient seawater. Note that such high correlations do not occur everywhere in the ocean. </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47</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question of preeminent interest is whether the chemistry of sediment pore waters</a:t>
            </a:r>
            <a:r>
              <a:rPr lang="en-US" baseline="0" dirty="0" smtClean="0"/>
              <a:t> can influence the isotopic composition of BF shells. In particular, the sediment pore water may have relatively low d13C compared to d13C of bottom water overlying the sediment due to the abundance of respiratory (i.e., metabolic) CO2 in pore water associated with organic matter oxidation. Such effect is sometimes referred to a microhabitat effect.</a:t>
            </a:r>
            <a:endParaRPr lang="en-US" dirty="0" smtClean="0"/>
          </a:p>
          <a:p>
            <a:endParaRPr lang="en-US" dirty="0" smtClean="0"/>
          </a:p>
          <a:p>
            <a:r>
              <a:rPr lang="en-US" dirty="0" smtClean="0"/>
              <a:t>McCorkle</a:t>
            </a:r>
            <a:r>
              <a:rPr lang="en-US" baseline="0" dirty="0" smtClean="0"/>
              <a:t> et al. reported values of d13C (and d18O) for BF shells from different species. The shells originated from sediments collected from continental margin environments in the Atlantic and Pacific Oceans. Based on </a:t>
            </a:r>
            <a:r>
              <a:rPr lang="en-US" baseline="0" dirty="0" err="1" smtClean="0"/>
              <a:t>foraminiferal</a:t>
            </a:r>
            <a:r>
              <a:rPr lang="en-US" baseline="0" dirty="0" smtClean="0"/>
              <a:t> distribution data, the authors defined 4 groups of BF species: </a:t>
            </a:r>
            <a:r>
              <a:rPr lang="en-US" baseline="0" dirty="0" err="1" smtClean="0"/>
              <a:t>epifaunal</a:t>
            </a:r>
            <a:r>
              <a:rPr lang="en-US" baseline="0" dirty="0" smtClean="0"/>
              <a:t>, etc.</a:t>
            </a:r>
          </a:p>
          <a:p>
            <a:endParaRPr lang="en-US" baseline="0" dirty="0" smtClean="0"/>
          </a:p>
          <a:p>
            <a:r>
              <a:rPr lang="en-US" baseline="0" dirty="0" smtClean="0"/>
              <a:t>The figure on the right shows the difference between the BF d13C and the d13C of DIC of ambient bottom water: a negative value of delta-d </a:t>
            </a:r>
            <a:r>
              <a:rPr lang="en-US" baseline="0" dirty="0" err="1" smtClean="0"/>
              <a:t>incidates</a:t>
            </a:r>
            <a:r>
              <a:rPr lang="en-US" baseline="0" dirty="0" smtClean="0"/>
              <a:t> that the shell is depleted in the heavy isotope (C-13) compared to the bottom water. The figure shows that the d13C values of </a:t>
            </a:r>
            <a:r>
              <a:rPr lang="en-US" baseline="0" dirty="0" err="1" smtClean="0"/>
              <a:t>infaunal</a:t>
            </a:r>
            <a:r>
              <a:rPr lang="en-US" baseline="0" dirty="0" smtClean="0"/>
              <a:t> </a:t>
            </a:r>
            <a:r>
              <a:rPr lang="en-US" baseline="0" dirty="0" err="1" smtClean="0"/>
              <a:t>taxa</a:t>
            </a:r>
            <a:r>
              <a:rPr lang="en-US" baseline="0" dirty="0" smtClean="0"/>
              <a:t> are consistently lower than those of </a:t>
            </a:r>
            <a:r>
              <a:rPr lang="en-US" baseline="0" dirty="0" err="1" smtClean="0"/>
              <a:t>epifaunal</a:t>
            </a:r>
            <a:r>
              <a:rPr lang="en-US" baseline="0" dirty="0" smtClean="0"/>
              <a:t> </a:t>
            </a:r>
            <a:r>
              <a:rPr lang="en-US" baseline="0" dirty="0" err="1" smtClean="0"/>
              <a:t>taxa</a:t>
            </a:r>
            <a:r>
              <a:rPr lang="en-US" baseline="0" dirty="0" smtClean="0"/>
              <a:t>, suggesting an effect of microhabitat on test d13C. </a:t>
            </a:r>
          </a:p>
          <a:p>
            <a:endParaRPr lang="en-US" baseline="0" dirty="0" smtClean="0"/>
          </a:p>
          <a:p>
            <a:r>
              <a:rPr lang="en-US" baseline="0" dirty="0" smtClean="0"/>
              <a:t>The left panel on the figure is the difference between d18O of BC and d18O of calcite precipitated in equilibrium with d18O and T of ambient bottom water. Note the significant variability observed in delta-d, which has been ascribed to “vital effects” (</a:t>
            </a:r>
            <a:r>
              <a:rPr lang="en-US" baseline="0" dirty="0" err="1" smtClean="0"/>
              <a:t>taxon</a:t>
            </a:r>
            <a:r>
              <a:rPr lang="en-US" baseline="0" dirty="0" smtClean="0"/>
              <a:t>-specific variations in isotopic composition during </a:t>
            </a:r>
            <a:r>
              <a:rPr lang="en-US" baseline="0" dirty="0" err="1" smtClean="0"/>
              <a:t>biomineralization</a:t>
            </a:r>
            <a:r>
              <a:rPr lang="en-US" baseline="0" dirty="0" smtClean="0"/>
              <a:t>).</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48</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presence of microhabitat effects have encouraged most </a:t>
            </a:r>
            <a:r>
              <a:rPr lang="en-US" baseline="0" dirty="0" err="1" smtClean="0"/>
              <a:t>paleoceanographers</a:t>
            </a:r>
            <a:r>
              <a:rPr lang="en-US" baseline="0" dirty="0" smtClean="0"/>
              <a:t> to use </a:t>
            </a:r>
            <a:r>
              <a:rPr lang="en-US" baseline="0" dirty="0" err="1" smtClean="0"/>
              <a:t>epifaunal</a:t>
            </a:r>
            <a:r>
              <a:rPr lang="en-US" baseline="0" dirty="0" smtClean="0"/>
              <a:t> species for </a:t>
            </a:r>
            <a:r>
              <a:rPr lang="en-US" baseline="0" dirty="0" err="1" smtClean="0"/>
              <a:t>paleoceanographic</a:t>
            </a:r>
            <a:r>
              <a:rPr lang="en-US" baseline="0" dirty="0" smtClean="0"/>
              <a:t> reconstructions. </a:t>
            </a:r>
          </a:p>
          <a:p>
            <a:endParaRPr lang="en-US" baseline="0" dirty="0" smtClean="0"/>
          </a:p>
          <a:p>
            <a:r>
              <a:rPr lang="en-US" baseline="0" dirty="0" smtClean="0"/>
              <a:t>However, the consideration of </a:t>
            </a:r>
            <a:r>
              <a:rPr lang="en-US" baseline="0" dirty="0" err="1" smtClean="0"/>
              <a:t>epifaunal</a:t>
            </a:r>
            <a:r>
              <a:rPr lang="en-US" baseline="0" dirty="0" smtClean="0"/>
              <a:t> species does not necessarily implies accurate reconstructions. Different processes in the vicinity of the sediment surface might indeed affect the isotopic composition of the shells of </a:t>
            </a:r>
            <a:r>
              <a:rPr lang="en-US" baseline="0" dirty="0" err="1" smtClean="0"/>
              <a:t>epibenthic</a:t>
            </a:r>
            <a:r>
              <a:rPr lang="en-US" baseline="0" dirty="0" smtClean="0"/>
              <a:t> species.</a:t>
            </a:r>
          </a:p>
          <a:p>
            <a:endParaRPr lang="en-US" baseline="0" dirty="0" smtClean="0"/>
          </a:p>
          <a:p>
            <a:r>
              <a:rPr lang="en-US" baseline="0" dirty="0" smtClean="0"/>
              <a:t>Andreas </a:t>
            </a:r>
            <a:r>
              <a:rPr lang="en-US" baseline="0" dirty="0" err="1" smtClean="0"/>
              <a:t>Mackensen</a:t>
            </a:r>
            <a:r>
              <a:rPr lang="en-US" baseline="0" dirty="0" smtClean="0"/>
              <a:t> and colleagues have documented such an effect from samples collected in the Atlantic sector of the SO. These authors reported measurements of d13C of shells of </a:t>
            </a:r>
            <a:r>
              <a:rPr lang="en-US" baseline="0" dirty="0" err="1" smtClean="0"/>
              <a:t>Cibicidoides</a:t>
            </a:r>
            <a:r>
              <a:rPr lang="en-US" baseline="0" dirty="0" smtClean="0"/>
              <a:t> and related </a:t>
            </a:r>
            <a:r>
              <a:rPr lang="en-US" baseline="0" dirty="0" err="1" smtClean="0"/>
              <a:t>epifaunal</a:t>
            </a:r>
            <a:r>
              <a:rPr lang="en-US" baseline="0" dirty="0" smtClean="0"/>
              <a:t> genera picked from surface sediments. They compared these measurements to d13C of DIC in ambient bottom water sampled from near the locations where surface sediments were collected. They found that the vast majority of BF shells are depleted in 13C relative to d13C of bottom water DIC. The authors suggested that the depletion might be caused by the fact that the tests were precipitated in a thin surface layer of freshly accumulated </a:t>
            </a:r>
            <a:r>
              <a:rPr lang="en-US" baseline="0" dirty="0" err="1" smtClean="0"/>
              <a:t>phytodetritus</a:t>
            </a:r>
            <a:r>
              <a:rPr lang="en-US" baseline="0" dirty="0" smtClean="0"/>
              <a:t> characterized by intense OM matter </a:t>
            </a:r>
            <a:r>
              <a:rPr lang="en-US" baseline="0" dirty="0" err="1" smtClean="0"/>
              <a:t>remineralization</a:t>
            </a:r>
            <a:r>
              <a:rPr lang="en-US" baseline="0" dirty="0" smtClean="0"/>
              <a:t> and release of C-12 in dissolved inorganic form. This effect is now often referred to as the “</a:t>
            </a:r>
            <a:r>
              <a:rPr lang="en-US" baseline="0" dirty="0" err="1" smtClean="0"/>
              <a:t>Mackensen</a:t>
            </a:r>
            <a:r>
              <a:rPr lang="en-US" baseline="0" dirty="0" smtClean="0"/>
              <a:t> effect”.</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49</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My chairman Dan McCorkle and colleagues have collected both surface sediments and bottom water samples at the same locations. The sample locations are shown on this map. Samples came from the North Atlantic, the eastern North and South Pacific, and the equatorial western Pacific.</a:t>
            </a:r>
          </a:p>
          <a:p>
            <a:endParaRPr lang="en-US" baseline="0" dirty="0" smtClean="0"/>
          </a:p>
          <a:p>
            <a:r>
              <a:rPr lang="en-US" baseline="0" dirty="0" smtClean="0"/>
              <a:t>BF shells were picked from surface sediments collected at these locations. To make sure the shells are recent specimens, the authors “stained” the shells with a compound (Rose-Bengal), which is supposed to reveal whether or not the specimen is alive or a least recent</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50</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illustrates</a:t>
            </a:r>
            <a:r>
              <a:rPr lang="en-US" baseline="0" dirty="0" smtClean="0"/>
              <a:t> their major results.</a:t>
            </a:r>
          </a:p>
          <a:p>
            <a:endParaRPr lang="en-US" baseline="0" dirty="0" smtClean="0"/>
          </a:p>
          <a:p>
            <a:r>
              <a:rPr lang="en-US" baseline="0" dirty="0" smtClean="0"/>
              <a:t>The vertical axis shows the difference between the d13C of life benthic foraminifera (LBF) and the d13C of bottom water. The horizontal axis refers simply to different cruises. The horizontal solid and dashed lines is the average difference and two standard errors of 0.07 +/- 0.04 </a:t>
            </a:r>
            <a:r>
              <a:rPr lang="en-US" baseline="0" dirty="0" err="1" smtClean="0"/>
              <a:t>permil</a:t>
            </a:r>
            <a:r>
              <a:rPr lang="en-US" baseline="0" dirty="0" smtClean="0"/>
              <a:t> reported in an early work by </a:t>
            </a:r>
            <a:r>
              <a:rPr lang="en-US" baseline="0" dirty="0" err="1" smtClean="0"/>
              <a:t>Duplessy</a:t>
            </a:r>
            <a:r>
              <a:rPr lang="en-US" baseline="0" dirty="0" smtClean="0"/>
              <a:t> and colleagues. The differences found by McCorkle and colleagues are generally consistent with this average, although much larger offsets (exceeding 0.5 </a:t>
            </a:r>
            <a:r>
              <a:rPr lang="en-US" baseline="0" dirty="0" err="1" smtClean="0"/>
              <a:t>permil</a:t>
            </a:r>
            <a:r>
              <a:rPr lang="en-US" baseline="0" dirty="0" smtClean="0"/>
              <a:t>) occur for some samples.</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51</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xxx</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52</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53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atmosphere is commonly subdivided</a:t>
            </a:r>
            <a:r>
              <a:rPr lang="en-US" baseline="0" dirty="0" smtClean="0"/>
              <a:t> into different regions characterized by different T variations with altitude.</a:t>
            </a:r>
          </a:p>
          <a:p>
            <a:r>
              <a:rPr lang="en-US" baseline="0" dirty="0" smtClean="0"/>
              <a:t>The troposphere is the lowest layer with a thickness of order of 10 km (variable with latitude). </a:t>
            </a:r>
          </a:p>
          <a:p>
            <a:r>
              <a:rPr lang="en-US" baseline="0" dirty="0" smtClean="0"/>
              <a:t>Temperature in the troposphere decreases with altitude.</a:t>
            </a:r>
          </a:p>
          <a:p>
            <a:r>
              <a:rPr lang="en-US" baseline="0" dirty="0" smtClean="0"/>
              <a:t>The troposphere and stratosphere are separated by the </a:t>
            </a:r>
            <a:r>
              <a:rPr lang="en-US" baseline="0" dirty="0" err="1" smtClean="0"/>
              <a:t>tropopause</a:t>
            </a:r>
            <a:r>
              <a:rPr lang="en-US" baseline="0" dirty="0" smtClean="0"/>
              <a:t>.</a:t>
            </a:r>
          </a:p>
          <a:p>
            <a:r>
              <a:rPr lang="en-US" baseline="0" dirty="0" smtClean="0"/>
              <a:t>Processes of climatic relevance are thought to occur predominantly in the troposphere.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troposphere represents a tiny fraction of the earth radius (10/6,370 = ca. </a:t>
            </a:r>
            <a:r>
              <a:rPr lang="en-US" baseline="0" smtClean="0"/>
              <a:t>2 </a:t>
            </a:r>
            <a:r>
              <a:rPr lang="en-US" baseline="0" dirty="0" err="1" smtClean="0"/>
              <a:t>permil</a:t>
            </a:r>
            <a:r>
              <a:rPr lang="en-US" baseline="0" dirty="0" smtClean="0"/>
              <a:t>).</a:t>
            </a:r>
          </a:p>
          <a:p>
            <a:endParaRPr lang="fr-FR" dirty="0" smtClean="0"/>
          </a:p>
        </p:txBody>
      </p:sp>
      <p:sp>
        <p:nvSpPr>
          <p:cNvPr id="4" name="Slide Number Placeholder 3"/>
          <p:cNvSpPr>
            <a:spLocks noGrp="1"/>
          </p:cNvSpPr>
          <p:nvPr>
            <p:ph type="sldNum" sz="quarter" idx="10"/>
          </p:nvPr>
        </p:nvSpPr>
        <p:spPr/>
        <p:txBody>
          <a:bodyPr/>
          <a:lstStyle/>
          <a:p>
            <a:fld id="{3BCEAA57-A09A-4A48-A91F-488F196ED0A2}"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so-called climate system is composed of three major components: (</a:t>
            </a:r>
            <a:r>
              <a:rPr lang="en-US" baseline="0" dirty="0" err="1" smtClean="0"/>
              <a:t>i</a:t>
            </a:r>
            <a:r>
              <a:rPr lang="en-US" baseline="0" dirty="0" smtClean="0"/>
              <a:t>) the atmosphere with its surface boundary layer (where the biota lives) [explain what the ABL is], (ii) the ocean with the surface mixed layer, the </a:t>
            </a:r>
            <a:r>
              <a:rPr lang="en-US" baseline="0" dirty="0" err="1" smtClean="0"/>
              <a:t>thermocline</a:t>
            </a:r>
            <a:r>
              <a:rPr lang="en-US" baseline="0" dirty="0" smtClean="0"/>
              <a:t> waters, the abyssal region [explain what these 3 entities are], and sea ice, and (iii) the continents comprising the land biota, lakes, snow- and ice-covered regions (glaciers, ice sheets), etc.</a:t>
            </a:r>
          </a:p>
          <a:p>
            <a:endParaRPr lang="en-US" baseline="0" dirty="0" smtClean="0"/>
          </a:p>
          <a:p>
            <a:r>
              <a:rPr lang="en-US" baseline="0" dirty="0" smtClean="0"/>
              <a:t>Importantly, these components and subcomponents of the climate system are characterized by response times that vary over a huge range [explain what a response time is]. Thus, the atmosphere has estimated response times of days to months, the ocean from months to a millennium, sea ice from months to decades, ice sheets from 1,000 to 10,000 years, etc.</a:t>
            </a:r>
          </a:p>
          <a:p>
            <a:endParaRPr lang="en-US" baseline="0" dirty="0" smtClean="0"/>
          </a:p>
          <a:p>
            <a:r>
              <a:rPr lang="en-US" baseline="0" dirty="0" smtClean="0"/>
              <a:t>The climate system as a whole is forced by two types of external agents. By external agent is meant an agent that can influence earth climate but that cannot be influenced by it (the distinction is very important; sometimes the concentration of atmospheric carbon dioxide is presented as a source of “external forcing”, whereas it clearly is not). </a:t>
            </a:r>
          </a:p>
          <a:p>
            <a:endParaRPr lang="en-US" baseline="0" dirty="0" smtClean="0"/>
          </a:p>
          <a:p>
            <a:r>
              <a:rPr lang="en-US" baseline="0" dirty="0" smtClean="0"/>
              <a:t>On the one hand, we have the </a:t>
            </a:r>
            <a:r>
              <a:rPr lang="en-US" baseline="0" dirty="0" err="1" smtClean="0"/>
              <a:t>radiative</a:t>
            </a:r>
            <a:r>
              <a:rPr lang="en-US" baseline="0" dirty="0" smtClean="0"/>
              <a:t> forcing: this includes variations in the solar irradiance at the “top of the atmosphere” (which we will call “</a:t>
            </a:r>
            <a:r>
              <a:rPr lang="en-US" baseline="0" dirty="0" err="1" smtClean="0"/>
              <a:t>insolation</a:t>
            </a:r>
            <a:r>
              <a:rPr lang="en-US" baseline="0" dirty="0" smtClean="0"/>
              <a:t>”) [explain what “irradiance” is] caused by (</a:t>
            </a:r>
            <a:r>
              <a:rPr lang="en-US" baseline="0" dirty="0" err="1" smtClean="0"/>
              <a:t>i</a:t>
            </a:r>
            <a:r>
              <a:rPr lang="en-US" baseline="0" dirty="0" smtClean="0"/>
              <a:t>) changes in the “solar constant” [explain if needed] and (ii) changes in the parameters that describe the orbit of the earth around the Sun (eccentricity, obliquity, and precession) [tell that these 3 parameters will be looked at in detail when discussing the astronomical theory of CC].  </a:t>
            </a:r>
          </a:p>
          <a:p>
            <a:endParaRPr lang="en-US" baseline="0" dirty="0" smtClean="0"/>
          </a:p>
          <a:p>
            <a:r>
              <a:rPr lang="en-US" baseline="0" dirty="0" smtClean="0"/>
              <a:t>On the other hand, we have the forcing emanating from continental drifts, geothermal fluxes from the ground or the seafloor, and the anthropogenic forcing. Re. continental drift, consider, for example, the positioning of continents near the poles that may favor glaciations, the gradual emission of CO2 to the atmosphere from volcanism, the </a:t>
            </a:r>
            <a:r>
              <a:rPr lang="en-US" baseline="0" dirty="0" err="1" smtClean="0"/>
              <a:t>orogenesis</a:t>
            </a:r>
            <a:r>
              <a:rPr lang="en-US" baseline="0" dirty="0" smtClean="0"/>
              <a:t> that may favor the onset of monsoons, etc. </a:t>
            </a:r>
          </a:p>
          <a:p>
            <a:endParaRPr lang="en-US" baseline="0" dirty="0" smtClean="0"/>
          </a:p>
          <a:p>
            <a:r>
              <a:rPr lang="en-US" baseline="0" dirty="0" smtClean="0"/>
              <a:t>Re. the anthropogenic forcing: although it is here defined as external forcing, hopefully, the anthropogenic forcing, e.g., the emission of CO2 from fossil fuels and tropical deforestation, *will be influenced* by varying climatic conditions (assuming humankind will behave more wisely …). From this perspective, the “anthropogenic forcing” should actually be part of the climate system and not considered as an external forcing agent.</a:t>
            </a:r>
          </a:p>
          <a:p>
            <a:endParaRPr lang="en-US" baseline="0" dirty="0" smtClean="0"/>
          </a:p>
          <a:p>
            <a:r>
              <a:rPr lang="en-US" baseline="0" dirty="0" smtClean="0"/>
              <a:t>The presence of widely different response times in the CS makes it very difficult to represent in both comprehensive and detailed manners each component. For example, there are very detailed models of the ABL and the OML, but these models are too computationally expensive for use with global climate models. As a result, climate models include parameterizations of phenomena that occur at small temporal and spatial scales (e.g., turbulence and cloud). For this and other reasons, caution should always be exercised when interpreting the results from climate models, much like caution should be exercised when interpreting </a:t>
            </a:r>
            <a:r>
              <a:rPr lang="en-US" baseline="0" dirty="0" err="1" smtClean="0"/>
              <a:t>paleo</a:t>
            </a:r>
            <a:r>
              <a:rPr lang="en-US" baseline="0" dirty="0" smtClean="0"/>
              <a:t>-observations!</a:t>
            </a:r>
          </a:p>
          <a:p>
            <a:endParaRPr lang="en-US" baseline="0" dirty="0" smtClean="0"/>
          </a:p>
          <a:p>
            <a:r>
              <a:rPr lang="en-US" baseline="0" dirty="0" smtClean="0"/>
              <a:t>A last point: it is interesting to contrast the longest response time in this schematic, on the order of 10,000 yr for the ice sheets, with the length of the instrumental records, which is on the order of 100 yr at best. Thus, the span of even the longest instrumental records amounts to only 1% the response time of ice sheets. This clearly indicates that the instrumental records are utterly inadequate to provide a comprehensive picture of climate variability.</a:t>
            </a:r>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 provides by far the major source of thermal</a:t>
            </a:r>
            <a:r>
              <a:rPr lang="en-US" baseline="0" dirty="0" smtClean="0"/>
              <a:t> </a:t>
            </a:r>
            <a:r>
              <a:rPr lang="en-US" dirty="0" smtClean="0"/>
              <a:t>energy to the atmosphere, oceans,</a:t>
            </a:r>
            <a:r>
              <a:rPr lang="en-US" baseline="0" dirty="0" smtClean="0"/>
              <a:t> and continents.</a:t>
            </a:r>
          </a:p>
          <a:p>
            <a:endParaRPr lang="en-US" baseline="0" dirty="0" smtClean="0"/>
          </a:p>
          <a:p>
            <a:r>
              <a:rPr lang="en-US" baseline="0" dirty="0" smtClean="0"/>
              <a:t>Law of Stefan (1879), law of Wien</a:t>
            </a:r>
          </a:p>
          <a:p>
            <a:endParaRPr lang="en-US" dirty="0" smtClean="0"/>
          </a:p>
          <a:p>
            <a:r>
              <a:rPr lang="en-US" dirty="0" smtClean="0"/>
              <a:t>Top panels shows the radiation</a:t>
            </a:r>
            <a:r>
              <a:rPr lang="en-US" baseline="0" dirty="0" smtClean="0"/>
              <a:t> spectrum for a BB at T=6000 K. Mostly visible lights.</a:t>
            </a:r>
          </a:p>
          <a:p>
            <a:r>
              <a:rPr lang="en-US" baseline="0" dirty="0" smtClean="0"/>
              <a:t>This gives solar constant of 1400 W/m2</a:t>
            </a:r>
          </a:p>
          <a:p>
            <a:r>
              <a:rPr lang="en-US" baseline="0" dirty="0" smtClean="0"/>
              <a:t>This gives 350 W/m2 over globe</a:t>
            </a:r>
          </a:p>
          <a:p>
            <a:r>
              <a:rPr lang="en-US" baseline="0" dirty="0" smtClean="0"/>
              <a:t>Small overlap between 2 spectra: SW vs. LW</a:t>
            </a:r>
          </a:p>
          <a:p>
            <a:r>
              <a:rPr lang="en-US" baseline="0" dirty="0" smtClean="0"/>
              <a:t>Panel b shows fraction of radiation absorbed over all air column. SW transparent but LW opaque: this is greenhouse effect.</a:t>
            </a:r>
          </a:p>
          <a:p>
            <a:r>
              <a:rPr lang="en-US" baseline="0" dirty="0" smtClean="0"/>
              <a:t>Panel c shows fraction of radiation absorbed between 11 km and TOA: much reduced abs. of LW</a:t>
            </a:r>
          </a:p>
          <a:p>
            <a:r>
              <a:rPr lang="en-US" baseline="0" dirty="0" smtClean="0"/>
              <a:t>Other panels show absorption spectra of atmospheric gases: mostly water vapor and then CO2, then CH4 and N2O, etc.</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schematic of</a:t>
            </a:r>
            <a:r>
              <a:rPr lang="en-US" baseline="0" dirty="0" smtClean="0"/>
              <a:t> the radiation budget on earth. Average over time and space.</a:t>
            </a:r>
          </a:p>
          <a:p>
            <a:r>
              <a:rPr lang="en-US" baseline="0" dirty="0" smtClean="0"/>
              <a:t>Note 30% of SW reflected back to space, 20% absorbed in </a:t>
            </a:r>
            <a:r>
              <a:rPr lang="en-US" baseline="0" dirty="0" err="1" smtClean="0"/>
              <a:t>atm</a:t>
            </a:r>
            <a:r>
              <a:rPr lang="en-US" baseline="0" dirty="0" smtClean="0"/>
              <a:t>, so 50% reaching the ground.</a:t>
            </a:r>
          </a:p>
          <a:p>
            <a:r>
              <a:rPr lang="en-US" baseline="0" dirty="0" smtClean="0"/>
              <a:t>The ground should thus loose 50 units, by radiation (20%), SHF (6%), and LHE (24%). </a:t>
            </a:r>
          </a:p>
          <a:p>
            <a:endParaRPr lang="en-US" baseline="0" dirty="0" smtClean="0"/>
          </a:p>
          <a:p>
            <a:r>
              <a:rPr lang="en-US" baseline="0" dirty="0" smtClean="0"/>
              <a:t>Budget of the ATM: SW: gets 20. LW: gets 14+6+24=44. So total gets 64. This balanced by 38+26 of LW</a:t>
            </a:r>
          </a:p>
          <a:p>
            <a:endParaRPr lang="en-US" baseline="0" dirty="0" smtClean="0"/>
          </a:p>
          <a:p>
            <a:r>
              <a:rPr lang="en-US" baseline="0" dirty="0" smtClean="0"/>
              <a:t>Different ways to modify GRB: e.g., change surface </a:t>
            </a:r>
            <a:r>
              <a:rPr lang="en-US" baseline="0" dirty="0" err="1" smtClean="0"/>
              <a:t>albedo</a:t>
            </a:r>
            <a:r>
              <a:rPr lang="en-US" baseline="0" dirty="0" smtClean="0"/>
              <a:t>, change absorption by CO2</a:t>
            </a:r>
          </a:p>
          <a:p>
            <a:endParaRPr lang="en-US" baseline="0" dirty="0" smtClean="0"/>
          </a:p>
          <a:p>
            <a:r>
              <a:rPr lang="en-US" baseline="0" dirty="0" smtClean="0"/>
              <a:t>Note that this is global budget. In fact, net gain at low lat. And net deficit at high lat. Heat transport by O+A compensate.</a:t>
            </a:r>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a:t>
            </a:r>
            <a:r>
              <a:rPr lang="en-US" baseline="0" dirty="0" smtClean="0"/>
              <a:t> gain of radiant energy at low latitudes and net loss of radiant energy at high latitudes.</a:t>
            </a:r>
          </a:p>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19/11/2015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75813-31FD-43F3-B96E-538337A899C1}" type="datetimeFigureOut">
              <a:rPr lang="fr-FR" smtClean="0"/>
              <a:pPr/>
              <a:t>19/11/2015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AFCDC-4E9E-4943-A61B-6C6E610108FE}"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9144000" cy="838200"/>
          </a:xfrm>
        </p:spPr>
        <p:txBody>
          <a:bodyPr>
            <a:noAutofit/>
          </a:bodyPr>
          <a:lstStyle/>
          <a:p>
            <a:r>
              <a:rPr lang="en-US" sz="2500" dirty="0" smtClean="0"/>
              <a:t>ELEMENTS OF PALAEOCLIMATOLOGY &amp; PALAEOCEANOGRAPHY</a:t>
            </a:r>
            <a:endParaRPr lang="fr-FR" sz="2500" dirty="0"/>
          </a:p>
        </p:txBody>
      </p:sp>
      <p:sp>
        <p:nvSpPr>
          <p:cNvPr id="3" name="Subtitle 2"/>
          <p:cNvSpPr>
            <a:spLocks noGrp="1"/>
          </p:cNvSpPr>
          <p:nvPr>
            <p:ph type="subTitle" idx="1"/>
          </p:nvPr>
        </p:nvSpPr>
        <p:spPr>
          <a:xfrm>
            <a:off x="1371600" y="3657600"/>
            <a:ext cx="6400800" cy="533400"/>
          </a:xfrm>
        </p:spPr>
        <p:txBody>
          <a:bodyPr>
            <a:normAutofit/>
          </a:bodyPr>
          <a:lstStyle/>
          <a:p>
            <a:r>
              <a:rPr lang="en-US" sz="2600" dirty="0" smtClean="0"/>
              <a:t>Olivier MARCHAL (omarchal@whoi.edu)</a:t>
            </a:r>
            <a:endParaRPr lang="fr-FR" sz="2600" baseline="-25000" dirty="0"/>
          </a:p>
        </p:txBody>
      </p:sp>
      <p:sp>
        <p:nvSpPr>
          <p:cNvPr id="4" name="TextBox 3"/>
          <p:cNvSpPr txBox="1"/>
          <p:nvPr/>
        </p:nvSpPr>
        <p:spPr>
          <a:xfrm>
            <a:off x="2345974" y="2286000"/>
            <a:ext cx="4397551" cy="461665"/>
          </a:xfrm>
          <a:prstGeom prst="rect">
            <a:avLst/>
          </a:prstGeom>
          <a:noFill/>
        </p:spPr>
        <p:txBody>
          <a:bodyPr wrap="none" rtlCol="0">
            <a:spAutoFit/>
          </a:bodyPr>
          <a:lstStyle/>
          <a:p>
            <a:r>
              <a:rPr lang="en-US" sz="2400" i="1" dirty="0" smtClean="0"/>
              <a:t>12.710: Geological Oceanography</a:t>
            </a:r>
            <a:endParaRPr lang="fr-FR"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ixotofig2.png"/>
          <p:cNvPicPr>
            <a:picLocks noChangeAspect="1"/>
          </p:cNvPicPr>
          <p:nvPr/>
        </p:nvPicPr>
        <p:blipFill>
          <a:blip r:embed="rId3"/>
          <a:stretch>
            <a:fillRect/>
          </a:stretch>
        </p:blipFill>
        <p:spPr>
          <a:xfrm>
            <a:off x="1057565" y="1676400"/>
            <a:ext cx="7028870" cy="3802066"/>
          </a:xfrm>
          <a:prstGeom prst="rect">
            <a:avLst/>
          </a:prstGeom>
        </p:spPr>
      </p:pic>
      <p:grpSp>
        <p:nvGrpSpPr>
          <p:cNvPr id="8" name="Group 7"/>
          <p:cNvGrpSpPr/>
          <p:nvPr/>
        </p:nvGrpSpPr>
        <p:grpSpPr>
          <a:xfrm>
            <a:off x="533400" y="381000"/>
            <a:ext cx="7924800" cy="685800"/>
            <a:chOff x="895350" y="76200"/>
            <a:chExt cx="7924800" cy="685800"/>
          </a:xfrm>
        </p:grpSpPr>
        <p:sp>
          <p:nvSpPr>
            <p:cNvPr id="9" name="Rectangle 8"/>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2931735" y="152400"/>
              <a:ext cx="4004430" cy="523220"/>
            </a:xfrm>
            <a:prstGeom prst="rect">
              <a:avLst/>
            </a:prstGeom>
            <a:noFill/>
          </p:spPr>
          <p:txBody>
            <a:bodyPr wrap="none" rtlCol="0">
              <a:spAutoFit/>
            </a:bodyPr>
            <a:lstStyle/>
            <a:p>
              <a:r>
                <a:rPr lang="en-US" sz="2800" dirty="0" smtClean="0"/>
                <a:t>Global “Radiation” Budget</a:t>
              </a:r>
            </a:p>
          </p:txBody>
        </p:sp>
      </p:grpSp>
      <p:sp>
        <p:nvSpPr>
          <p:cNvPr id="11" name="TextBox 10"/>
          <p:cNvSpPr txBox="1"/>
          <p:nvPr/>
        </p:nvSpPr>
        <p:spPr>
          <a:xfrm>
            <a:off x="6553200" y="6172200"/>
            <a:ext cx="2218043" cy="369332"/>
          </a:xfrm>
          <a:prstGeom prst="rect">
            <a:avLst/>
          </a:prstGeom>
          <a:noFill/>
        </p:spPr>
        <p:txBody>
          <a:bodyPr wrap="none" rtlCol="0">
            <a:spAutoFit/>
          </a:bodyPr>
          <a:lstStyle/>
          <a:p>
            <a:r>
              <a:rPr lang="en-US" i="1" dirty="0" err="1" smtClean="0"/>
              <a:t>Peixoto</a:t>
            </a:r>
            <a:r>
              <a:rPr lang="en-US" i="1" dirty="0" smtClean="0"/>
              <a:t> &amp; </a:t>
            </a:r>
            <a:r>
              <a:rPr lang="en-US" i="1" dirty="0" err="1" smtClean="0"/>
              <a:t>Oort</a:t>
            </a:r>
            <a:r>
              <a:rPr lang="en-US" i="1" dirty="0" smtClean="0"/>
              <a:t> (1992)</a:t>
            </a:r>
            <a:endParaRPr lang="fr-F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ixofig1.png"/>
          <p:cNvPicPr>
            <a:picLocks noChangeAspect="1"/>
          </p:cNvPicPr>
          <p:nvPr/>
        </p:nvPicPr>
        <p:blipFill>
          <a:blip r:embed="rId2"/>
          <a:stretch>
            <a:fillRect/>
          </a:stretch>
        </p:blipFill>
        <p:spPr>
          <a:xfrm>
            <a:off x="2667000" y="1143000"/>
            <a:ext cx="3535083" cy="5568236"/>
          </a:xfrm>
          <a:prstGeom prst="rect">
            <a:avLst/>
          </a:prstGeom>
        </p:spPr>
      </p:pic>
      <p:sp>
        <p:nvSpPr>
          <p:cNvPr id="6" name="TextBox 5"/>
          <p:cNvSpPr txBox="1"/>
          <p:nvPr/>
        </p:nvSpPr>
        <p:spPr>
          <a:xfrm>
            <a:off x="6773557" y="6324600"/>
            <a:ext cx="2218043" cy="369332"/>
          </a:xfrm>
          <a:prstGeom prst="rect">
            <a:avLst/>
          </a:prstGeom>
          <a:noFill/>
        </p:spPr>
        <p:txBody>
          <a:bodyPr wrap="none" rtlCol="0">
            <a:spAutoFit/>
          </a:bodyPr>
          <a:lstStyle/>
          <a:p>
            <a:r>
              <a:rPr lang="en-US" i="1" dirty="0" err="1" smtClean="0"/>
              <a:t>Peixoto</a:t>
            </a:r>
            <a:r>
              <a:rPr lang="en-US" i="1" dirty="0" smtClean="0"/>
              <a:t> &amp; </a:t>
            </a:r>
            <a:r>
              <a:rPr lang="en-US" i="1" dirty="0" err="1" smtClean="0"/>
              <a:t>Oort</a:t>
            </a:r>
            <a:r>
              <a:rPr lang="en-US" i="1" dirty="0" smtClean="0"/>
              <a:t> (1992)</a:t>
            </a:r>
            <a:endParaRPr lang="fr-FR" i="1" dirty="0"/>
          </a:p>
        </p:txBody>
      </p:sp>
      <p:grpSp>
        <p:nvGrpSpPr>
          <p:cNvPr id="7" name="Group 6"/>
          <p:cNvGrpSpPr/>
          <p:nvPr/>
        </p:nvGrpSpPr>
        <p:grpSpPr>
          <a:xfrm>
            <a:off x="533400" y="228600"/>
            <a:ext cx="7924800" cy="609600"/>
            <a:chOff x="895350" y="76200"/>
            <a:chExt cx="7924800" cy="609600"/>
          </a:xfrm>
        </p:grpSpPr>
        <p:sp>
          <p:nvSpPr>
            <p:cNvPr id="8" name="Rectangle 7"/>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497561" y="152400"/>
              <a:ext cx="6872779" cy="461665"/>
            </a:xfrm>
            <a:prstGeom prst="rect">
              <a:avLst/>
            </a:prstGeom>
            <a:noFill/>
          </p:spPr>
          <p:txBody>
            <a:bodyPr wrap="none" rtlCol="0">
              <a:spAutoFit/>
            </a:bodyPr>
            <a:lstStyle/>
            <a:p>
              <a:r>
                <a:rPr lang="en-US" sz="2400" dirty="0" err="1" smtClean="0"/>
                <a:t>Albedo</a:t>
              </a:r>
              <a:r>
                <a:rPr lang="en-US" sz="2400" dirty="0" smtClean="0"/>
                <a:t>, </a:t>
              </a:r>
              <a:r>
                <a:rPr lang="en-US" sz="2400" dirty="0" smtClean="0"/>
                <a:t>Shortwave, </a:t>
              </a:r>
              <a:r>
                <a:rPr lang="en-US" sz="2400" dirty="0" err="1" smtClean="0"/>
                <a:t>Longwave</a:t>
              </a:r>
              <a:r>
                <a:rPr lang="en-US" sz="2400" dirty="0" smtClean="0"/>
                <a:t>, &amp; Net </a:t>
              </a:r>
              <a:r>
                <a:rPr lang="en-US" sz="2400" dirty="0" err="1" smtClean="0"/>
                <a:t>Radiative</a:t>
              </a:r>
              <a:r>
                <a:rPr lang="en-US" sz="2400" dirty="0" smtClean="0"/>
                <a:t> </a:t>
              </a:r>
              <a:r>
                <a:rPr lang="en-US" sz="2400" dirty="0" smtClean="0"/>
                <a:t>Fluxes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ixofig2.png"/>
          <p:cNvPicPr>
            <a:picLocks noChangeAspect="1"/>
          </p:cNvPicPr>
          <p:nvPr/>
        </p:nvPicPr>
        <p:blipFill>
          <a:blip r:embed="rId2"/>
          <a:stretch>
            <a:fillRect/>
          </a:stretch>
        </p:blipFill>
        <p:spPr>
          <a:xfrm>
            <a:off x="2046940" y="1679592"/>
            <a:ext cx="5050119" cy="3498815"/>
          </a:xfrm>
          <a:prstGeom prst="rect">
            <a:avLst/>
          </a:prstGeom>
        </p:spPr>
      </p:pic>
      <p:grpSp>
        <p:nvGrpSpPr>
          <p:cNvPr id="4" name="Group 3"/>
          <p:cNvGrpSpPr/>
          <p:nvPr/>
        </p:nvGrpSpPr>
        <p:grpSpPr>
          <a:xfrm>
            <a:off x="533400" y="228600"/>
            <a:ext cx="7924800" cy="609600"/>
            <a:chOff x="895350" y="76200"/>
            <a:chExt cx="7924800" cy="609600"/>
          </a:xfrm>
        </p:grpSpPr>
        <p:sp>
          <p:nvSpPr>
            <p:cNvPr id="5" name="Rectangle 4"/>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1356657" y="152400"/>
              <a:ext cx="7154587" cy="461665"/>
            </a:xfrm>
            <a:prstGeom prst="rect">
              <a:avLst/>
            </a:prstGeom>
            <a:noFill/>
          </p:spPr>
          <p:txBody>
            <a:bodyPr wrap="none" rtlCol="0">
              <a:spAutoFit/>
            </a:bodyPr>
            <a:lstStyle/>
            <a:p>
              <a:r>
                <a:rPr lang="en-US" sz="2400" dirty="0" err="1" smtClean="0"/>
                <a:t>Meridional</a:t>
              </a:r>
              <a:r>
                <a:rPr lang="en-US" sz="2400" dirty="0" smtClean="0"/>
                <a:t> Heat Transport by the Ocean &amp; Atmosphere </a:t>
              </a:r>
              <a:endParaRPr lang="en-US" sz="2400" dirty="0" smtClean="0"/>
            </a:p>
          </p:txBody>
        </p:sp>
      </p:grpSp>
      <p:sp>
        <p:nvSpPr>
          <p:cNvPr id="7" name="TextBox 6"/>
          <p:cNvSpPr txBox="1"/>
          <p:nvPr/>
        </p:nvSpPr>
        <p:spPr>
          <a:xfrm>
            <a:off x="6773557" y="6324600"/>
            <a:ext cx="2218043" cy="369332"/>
          </a:xfrm>
          <a:prstGeom prst="rect">
            <a:avLst/>
          </a:prstGeom>
          <a:noFill/>
        </p:spPr>
        <p:txBody>
          <a:bodyPr wrap="none" rtlCol="0">
            <a:spAutoFit/>
          </a:bodyPr>
          <a:lstStyle/>
          <a:p>
            <a:r>
              <a:rPr lang="en-US" i="1" dirty="0" err="1" smtClean="0"/>
              <a:t>Peixoto</a:t>
            </a:r>
            <a:r>
              <a:rPr lang="en-US" i="1" dirty="0" smtClean="0"/>
              <a:t> &amp; </a:t>
            </a:r>
            <a:r>
              <a:rPr lang="en-US" i="1" dirty="0" err="1" smtClean="0"/>
              <a:t>Oort</a:t>
            </a:r>
            <a:r>
              <a:rPr lang="en-US" i="1" dirty="0" smtClean="0"/>
              <a:t> (1992)</a:t>
            </a:r>
            <a:endParaRPr lang="fr-FR"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p:cNvCxnSpPr/>
          <p:nvPr/>
        </p:nvCxnSpPr>
        <p:spPr>
          <a:xfrm>
            <a:off x="838200" y="4953000"/>
            <a:ext cx="7086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cxnSpLocks noChangeAspect="1"/>
          </p:cNvCxnSpPr>
          <p:nvPr/>
        </p:nvCxnSpPr>
        <p:spPr>
          <a:xfrm rot="5400000">
            <a:off x="3962401" y="3122612"/>
            <a:ext cx="10668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6200000">
            <a:off x="7162007" y="3417093"/>
            <a:ext cx="4572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p:nvSpPr>
        <p:spPr bwMode="auto">
          <a:xfrm>
            <a:off x="3844925" y="2133600"/>
            <a:ext cx="1489075" cy="369887"/>
          </a:xfrm>
          <a:prstGeom prst="rect">
            <a:avLst/>
          </a:prstGeom>
          <a:noFill/>
          <a:ln w="9525">
            <a:noFill/>
            <a:miter lim="800000"/>
            <a:headEnd/>
            <a:tailEnd/>
          </a:ln>
        </p:spPr>
        <p:txBody>
          <a:bodyPr wrap="none">
            <a:spAutoFit/>
          </a:bodyPr>
          <a:lstStyle/>
          <a:p>
            <a:r>
              <a:rPr lang="en-US" dirty="0" smtClean="0">
                <a:solidFill>
                  <a:srgbClr val="FF0000"/>
                </a:solidFill>
              </a:rPr>
              <a:t>HEAT FLUX </a:t>
            </a:r>
            <a:endParaRPr lang="fr-FR" dirty="0">
              <a:solidFill>
                <a:srgbClr val="FF0000"/>
              </a:solidFill>
            </a:endParaRPr>
          </a:p>
        </p:txBody>
      </p:sp>
      <p:grpSp>
        <p:nvGrpSpPr>
          <p:cNvPr id="6" name="Group 19"/>
          <p:cNvGrpSpPr>
            <a:grpSpLocks/>
          </p:cNvGrpSpPr>
          <p:nvPr/>
        </p:nvGrpSpPr>
        <p:grpSpPr bwMode="auto">
          <a:xfrm>
            <a:off x="720725" y="2743200"/>
            <a:ext cx="1489075" cy="903287"/>
            <a:chOff x="721187" y="2754074"/>
            <a:chExt cx="1488612" cy="903526"/>
          </a:xfrm>
        </p:grpSpPr>
        <p:cxnSp>
          <p:nvCxnSpPr>
            <p:cNvPr id="7" name="Straight Arrow Connector 6"/>
            <p:cNvCxnSpPr/>
            <p:nvPr/>
          </p:nvCxnSpPr>
          <p:spPr>
            <a:xfrm rot="16200000">
              <a:off x="1218583" y="3428146"/>
              <a:ext cx="457321"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13"/>
            <p:cNvSpPr txBox="1">
              <a:spLocks noChangeArrowheads="1"/>
            </p:cNvSpPr>
            <p:nvPr/>
          </p:nvSpPr>
          <p:spPr bwMode="auto">
            <a:xfrm>
              <a:off x="721187" y="2754074"/>
              <a:ext cx="1488612" cy="369332"/>
            </a:xfrm>
            <a:prstGeom prst="rect">
              <a:avLst/>
            </a:prstGeom>
            <a:noFill/>
            <a:ln w="9525">
              <a:noFill/>
              <a:miter lim="800000"/>
              <a:headEnd/>
              <a:tailEnd/>
            </a:ln>
          </p:spPr>
          <p:txBody>
            <a:bodyPr wrap="none">
              <a:spAutoFit/>
            </a:bodyPr>
            <a:lstStyle/>
            <a:p>
              <a:r>
                <a:rPr lang="en-US" dirty="0" smtClean="0">
                  <a:solidFill>
                    <a:srgbClr val="FF0000"/>
                  </a:solidFill>
                </a:rPr>
                <a:t>HEAT FLUX </a:t>
              </a:r>
              <a:endParaRPr lang="fr-FR" dirty="0">
                <a:solidFill>
                  <a:srgbClr val="FF0000"/>
                </a:solidFill>
              </a:endParaRPr>
            </a:p>
          </p:txBody>
        </p:sp>
      </p:grpSp>
      <p:sp>
        <p:nvSpPr>
          <p:cNvPr id="9" name="TextBox 14"/>
          <p:cNvSpPr txBox="1">
            <a:spLocks noChangeArrowheads="1"/>
          </p:cNvSpPr>
          <p:nvPr/>
        </p:nvSpPr>
        <p:spPr bwMode="auto">
          <a:xfrm>
            <a:off x="6664325" y="2743200"/>
            <a:ext cx="1489075" cy="369887"/>
          </a:xfrm>
          <a:prstGeom prst="rect">
            <a:avLst/>
          </a:prstGeom>
          <a:noFill/>
          <a:ln w="9525">
            <a:noFill/>
            <a:miter lim="800000"/>
            <a:headEnd/>
            <a:tailEnd/>
          </a:ln>
        </p:spPr>
        <p:txBody>
          <a:bodyPr wrap="none">
            <a:spAutoFit/>
          </a:bodyPr>
          <a:lstStyle/>
          <a:p>
            <a:r>
              <a:rPr lang="en-US">
                <a:solidFill>
                  <a:srgbClr val="FF0000"/>
                </a:solidFill>
              </a:rPr>
              <a:t>HEAT FLUX </a:t>
            </a:r>
            <a:endParaRPr lang="fr-FR">
              <a:solidFill>
                <a:srgbClr val="FF0000"/>
              </a:solidFill>
            </a:endParaRPr>
          </a:p>
        </p:txBody>
      </p:sp>
      <p:cxnSp>
        <p:nvCxnSpPr>
          <p:cNvPr id="10" name="Straight Connector 9"/>
          <p:cNvCxnSpPr/>
          <p:nvPr/>
        </p:nvCxnSpPr>
        <p:spPr>
          <a:xfrm>
            <a:off x="838200" y="3657600"/>
            <a:ext cx="7086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23"/>
          <p:cNvSpPr txBox="1">
            <a:spLocks noChangeArrowheads="1"/>
          </p:cNvSpPr>
          <p:nvPr/>
        </p:nvSpPr>
        <p:spPr bwMode="auto">
          <a:xfrm>
            <a:off x="3962400" y="3733800"/>
            <a:ext cx="941388" cy="369887"/>
          </a:xfrm>
          <a:prstGeom prst="rect">
            <a:avLst/>
          </a:prstGeom>
          <a:noFill/>
          <a:ln w="9525">
            <a:noFill/>
            <a:miter lim="800000"/>
            <a:headEnd/>
            <a:tailEnd/>
          </a:ln>
        </p:spPr>
        <p:txBody>
          <a:bodyPr wrap="none">
            <a:spAutoFit/>
          </a:bodyPr>
          <a:lstStyle/>
          <a:p>
            <a:r>
              <a:rPr lang="en-US" i="1"/>
              <a:t>Equator</a:t>
            </a:r>
            <a:endParaRPr lang="fr-FR" i="1"/>
          </a:p>
        </p:txBody>
      </p:sp>
      <p:sp>
        <p:nvSpPr>
          <p:cNvPr id="12" name="TextBox 24"/>
          <p:cNvSpPr txBox="1">
            <a:spLocks noChangeArrowheads="1"/>
          </p:cNvSpPr>
          <p:nvPr/>
        </p:nvSpPr>
        <p:spPr bwMode="auto">
          <a:xfrm>
            <a:off x="5845499" y="3733800"/>
            <a:ext cx="2231701" cy="369332"/>
          </a:xfrm>
          <a:prstGeom prst="rect">
            <a:avLst/>
          </a:prstGeom>
          <a:noFill/>
          <a:ln w="9525">
            <a:noFill/>
            <a:miter lim="800000"/>
            <a:headEnd/>
            <a:tailEnd/>
          </a:ln>
        </p:spPr>
        <p:txBody>
          <a:bodyPr wrap="none">
            <a:spAutoFit/>
          </a:bodyPr>
          <a:lstStyle/>
          <a:p>
            <a:r>
              <a:rPr lang="en-US" i="1" dirty="0" smtClean="0"/>
              <a:t>Northern hemisphere </a:t>
            </a:r>
            <a:endParaRPr lang="fr-FR" i="1" dirty="0"/>
          </a:p>
        </p:txBody>
      </p:sp>
      <p:sp>
        <p:nvSpPr>
          <p:cNvPr id="13" name="TextBox 25"/>
          <p:cNvSpPr txBox="1">
            <a:spLocks noChangeArrowheads="1"/>
          </p:cNvSpPr>
          <p:nvPr/>
        </p:nvSpPr>
        <p:spPr bwMode="auto">
          <a:xfrm>
            <a:off x="721607" y="3733800"/>
            <a:ext cx="2173993" cy="369332"/>
          </a:xfrm>
          <a:prstGeom prst="rect">
            <a:avLst/>
          </a:prstGeom>
          <a:noFill/>
          <a:ln w="9525">
            <a:noFill/>
            <a:miter lim="800000"/>
            <a:headEnd/>
            <a:tailEnd/>
          </a:ln>
        </p:spPr>
        <p:txBody>
          <a:bodyPr wrap="none">
            <a:spAutoFit/>
          </a:bodyPr>
          <a:lstStyle/>
          <a:p>
            <a:r>
              <a:rPr lang="en-US" i="1" dirty="0" smtClean="0"/>
              <a:t>Southern hemisphere</a:t>
            </a:r>
            <a:endParaRPr lang="fr-FR" i="1" dirty="0"/>
          </a:p>
        </p:txBody>
      </p:sp>
      <p:grpSp>
        <p:nvGrpSpPr>
          <p:cNvPr id="14" name="Group 9"/>
          <p:cNvGrpSpPr>
            <a:grpSpLocks/>
          </p:cNvGrpSpPr>
          <p:nvPr/>
        </p:nvGrpSpPr>
        <p:grpSpPr bwMode="auto">
          <a:xfrm>
            <a:off x="1066800" y="609600"/>
            <a:ext cx="7010400" cy="762000"/>
            <a:chOff x="1143000" y="609600"/>
            <a:chExt cx="7010400" cy="762000"/>
          </a:xfrm>
        </p:grpSpPr>
        <p:sp>
          <p:nvSpPr>
            <p:cNvPr id="15" name="TextBox 10"/>
            <p:cNvSpPr txBox="1">
              <a:spLocks noChangeArrowheads="1"/>
            </p:cNvSpPr>
            <p:nvPr/>
          </p:nvSpPr>
          <p:spPr bwMode="auto">
            <a:xfrm>
              <a:off x="1357876" y="762000"/>
              <a:ext cx="6580648" cy="461665"/>
            </a:xfrm>
            <a:prstGeom prst="rect">
              <a:avLst/>
            </a:prstGeom>
            <a:noFill/>
            <a:ln w="9525">
              <a:noFill/>
              <a:miter lim="800000"/>
              <a:headEnd/>
              <a:tailEnd/>
            </a:ln>
          </p:spPr>
          <p:txBody>
            <a:bodyPr wrap="none">
              <a:spAutoFit/>
            </a:bodyPr>
            <a:lstStyle/>
            <a:p>
              <a:r>
                <a:rPr lang="en-US" sz="2400" dirty="0" smtClean="0">
                  <a:latin typeface="Comic Sans MS" pitchFamily="66" charset="0"/>
                </a:rPr>
                <a:t>Schematic of Net </a:t>
              </a:r>
              <a:r>
                <a:rPr lang="en-US" sz="2400" dirty="0" err="1" smtClean="0">
                  <a:latin typeface="Comic Sans MS" pitchFamily="66" charset="0"/>
                </a:rPr>
                <a:t>Radiative</a:t>
              </a:r>
              <a:r>
                <a:rPr lang="en-US" sz="2400" dirty="0" smtClean="0">
                  <a:latin typeface="Comic Sans MS" pitchFamily="66" charset="0"/>
                </a:rPr>
                <a:t> Fluxes at T.O.A.</a:t>
              </a:r>
              <a:endParaRPr lang="fr-FR" sz="2400" dirty="0">
                <a:latin typeface="Comic Sans MS" pitchFamily="66" charset="0"/>
              </a:endParaRPr>
            </a:p>
          </p:txBody>
        </p:sp>
        <p:sp>
          <p:nvSpPr>
            <p:cNvPr id="16" name="Rectangle 15"/>
            <p:cNvSpPr/>
            <p:nvPr/>
          </p:nvSpPr>
          <p:spPr>
            <a:xfrm>
              <a:off x="1143000" y="609600"/>
              <a:ext cx="701040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7" name="TextBox 16"/>
          <p:cNvSpPr txBox="1"/>
          <p:nvPr/>
        </p:nvSpPr>
        <p:spPr>
          <a:xfrm>
            <a:off x="3886200" y="5257800"/>
            <a:ext cx="1109662" cy="430212"/>
          </a:xfrm>
          <a:prstGeom prst="rect">
            <a:avLst/>
          </a:prstGeom>
          <a:noFill/>
        </p:spPr>
        <p:txBody>
          <a:bodyPr wrap="none">
            <a:spAutoFit/>
          </a:bodyPr>
          <a:lstStyle/>
          <a:p>
            <a:pPr>
              <a:defRPr/>
            </a:pPr>
            <a:r>
              <a:rPr lang="en-US" sz="2200" i="1" dirty="0">
                <a:solidFill>
                  <a:schemeClr val="tx2">
                    <a:lumMod val="75000"/>
                  </a:schemeClr>
                </a:solidFill>
              </a:rPr>
              <a:t>OCEAN</a:t>
            </a:r>
            <a:endParaRPr lang="fr-FR" sz="2200" i="1" dirty="0">
              <a:solidFill>
                <a:schemeClr val="tx2">
                  <a:lumMod val="75000"/>
                </a:schemeClr>
              </a:solidFill>
            </a:endParaRPr>
          </a:p>
        </p:txBody>
      </p:sp>
      <p:sp>
        <p:nvSpPr>
          <p:cNvPr id="18" name="TextBox 17"/>
          <p:cNvSpPr txBox="1"/>
          <p:nvPr/>
        </p:nvSpPr>
        <p:spPr>
          <a:xfrm>
            <a:off x="3505200" y="4267200"/>
            <a:ext cx="1981200" cy="430213"/>
          </a:xfrm>
          <a:prstGeom prst="rect">
            <a:avLst/>
          </a:prstGeom>
          <a:noFill/>
        </p:spPr>
        <p:txBody>
          <a:bodyPr wrap="none">
            <a:spAutoFit/>
          </a:bodyPr>
          <a:lstStyle/>
          <a:p>
            <a:pPr>
              <a:defRPr/>
            </a:pPr>
            <a:r>
              <a:rPr lang="en-US" sz="2200" i="1" dirty="0">
                <a:solidFill>
                  <a:schemeClr val="tx2">
                    <a:lumMod val="75000"/>
                  </a:schemeClr>
                </a:solidFill>
              </a:rPr>
              <a:t>ATMOSPHERE</a:t>
            </a:r>
            <a:endParaRPr lang="fr-FR" sz="2200" i="1" dirty="0">
              <a:solidFill>
                <a:schemeClr val="tx2">
                  <a:lumMod val="75000"/>
                </a:schemeClr>
              </a:solidFill>
            </a:endParaRPr>
          </a:p>
        </p:txBody>
      </p:sp>
      <p:sp>
        <p:nvSpPr>
          <p:cNvPr id="19" name="TextBox 18"/>
          <p:cNvSpPr txBox="1">
            <a:spLocks noChangeAspect="1"/>
          </p:cNvSpPr>
          <p:nvPr/>
        </p:nvSpPr>
        <p:spPr>
          <a:xfrm>
            <a:off x="8001000" y="3474720"/>
            <a:ext cx="727700" cy="369332"/>
          </a:xfrm>
          <a:prstGeom prst="rect">
            <a:avLst/>
          </a:prstGeom>
          <a:noFill/>
        </p:spPr>
        <p:txBody>
          <a:bodyPr wrap="none" rtlCol="0">
            <a:spAutoFit/>
          </a:bodyPr>
          <a:lstStyle/>
          <a:p>
            <a:r>
              <a:rPr lang="en-US" i="1" dirty="0" smtClean="0"/>
              <a:t>T.O.A.</a:t>
            </a:r>
            <a:endParaRPr lang="fr-FR" i="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838200" y="4953000"/>
            <a:ext cx="7086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cxnSpLocks noChangeAspect="1"/>
          </p:cNvCxnSpPr>
          <p:nvPr/>
        </p:nvCxnSpPr>
        <p:spPr>
          <a:xfrm rot="5400000">
            <a:off x="3962401" y="3122612"/>
            <a:ext cx="10668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6200000">
            <a:off x="7162007" y="3417093"/>
            <a:ext cx="4572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p:nvSpPr>
        <p:spPr bwMode="auto">
          <a:xfrm>
            <a:off x="3844925" y="2133600"/>
            <a:ext cx="1489075" cy="369887"/>
          </a:xfrm>
          <a:prstGeom prst="rect">
            <a:avLst/>
          </a:prstGeom>
          <a:noFill/>
          <a:ln w="9525">
            <a:noFill/>
            <a:miter lim="800000"/>
            <a:headEnd/>
            <a:tailEnd/>
          </a:ln>
        </p:spPr>
        <p:txBody>
          <a:bodyPr wrap="none">
            <a:spAutoFit/>
          </a:bodyPr>
          <a:lstStyle/>
          <a:p>
            <a:r>
              <a:rPr lang="en-US" dirty="0" smtClean="0">
                <a:solidFill>
                  <a:srgbClr val="FF0000"/>
                </a:solidFill>
              </a:rPr>
              <a:t>HEAT FLUX </a:t>
            </a:r>
            <a:endParaRPr lang="fr-FR" dirty="0">
              <a:solidFill>
                <a:srgbClr val="FF0000"/>
              </a:solidFill>
            </a:endParaRPr>
          </a:p>
        </p:txBody>
      </p:sp>
      <p:grpSp>
        <p:nvGrpSpPr>
          <p:cNvPr id="6" name="Group 19"/>
          <p:cNvGrpSpPr>
            <a:grpSpLocks/>
          </p:cNvGrpSpPr>
          <p:nvPr/>
        </p:nvGrpSpPr>
        <p:grpSpPr bwMode="auto">
          <a:xfrm>
            <a:off x="720725" y="2743200"/>
            <a:ext cx="1489075" cy="903287"/>
            <a:chOff x="721187" y="2754074"/>
            <a:chExt cx="1488612" cy="903526"/>
          </a:xfrm>
        </p:grpSpPr>
        <p:cxnSp>
          <p:nvCxnSpPr>
            <p:cNvPr id="7" name="Straight Arrow Connector 6"/>
            <p:cNvCxnSpPr/>
            <p:nvPr/>
          </p:nvCxnSpPr>
          <p:spPr>
            <a:xfrm rot="16200000">
              <a:off x="1218583" y="3428146"/>
              <a:ext cx="457321"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13"/>
            <p:cNvSpPr txBox="1">
              <a:spLocks noChangeArrowheads="1"/>
            </p:cNvSpPr>
            <p:nvPr/>
          </p:nvSpPr>
          <p:spPr bwMode="auto">
            <a:xfrm>
              <a:off x="721187" y="2754074"/>
              <a:ext cx="1488612" cy="369332"/>
            </a:xfrm>
            <a:prstGeom prst="rect">
              <a:avLst/>
            </a:prstGeom>
            <a:noFill/>
            <a:ln w="9525">
              <a:noFill/>
              <a:miter lim="800000"/>
              <a:headEnd/>
              <a:tailEnd/>
            </a:ln>
          </p:spPr>
          <p:txBody>
            <a:bodyPr wrap="none">
              <a:spAutoFit/>
            </a:bodyPr>
            <a:lstStyle/>
            <a:p>
              <a:r>
                <a:rPr lang="en-US" dirty="0" smtClean="0">
                  <a:solidFill>
                    <a:srgbClr val="FF0000"/>
                  </a:solidFill>
                </a:rPr>
                <a:t>HEAT FLUX </a:t>
              </a:r>
              <a:endParaRPr lang="fr-FR" dirty="0">
                <a:solidFill>
                  <a:srgbClr val="FF0000"/>
                </a:solidFill>
              </a:endParaRPr>
            </a:p>
          </p:txBody>
        </p:sp>
      </p:grpSp>
      <p:sp>
        <p:nvSpPr>
          <p:cNvPr id="9" name="TextBox 14"/>
          <p:cNvSpPr txBox="1">
            <a:spLocks noChangeArrowheads="1"/>
          </p:cNvSpPr>
          <p:nvPr/>
        </p:nvSpPr>
        <p:spPr bwMode="auto">
          <a:xfrm>
            <a:off x="6664325" y="2743200"/>
            <a:ext cx="1489075" cy="369887"/>
          </a:xfrm>
          <a:prstGeom prst="rect">
            <a:avLst/>
          </a:prstGeom>
          <a:noFill/>
          <a:ln w="9525">
            <a:noFill/>
            <a:miter lim="800000"/>
            <a:headEnd/>
            <a:tailEnd/>
          </a:ln>
        </p:spPr>
        <p:txBody>
          <a:bodyPr wrap="none">
            <a:spAutoFit/>
          </a:bodyPr>
          <a:lstStyle/>
          <a:p>
            <a:r>
              <a:rPr lang="en-US">
                <a:solidFill>
                  <a:srgbClr val="FF0000"/>
                </a:solidFill>
              </a:rPr>
              <a:t>HEAT FLUX </a:t>
            </a:r>
            <a:endParaRPr lang="fr-FR">
              <a:solidFill>
                <a:srgbClr val="FF0000"/>
              </a:solidFill>
            </a:endParaRPr>
          </a:p>
        </p:txBody>
      </p:sp>
      <p:cxnSp>
        <p:nvCxnSpPr>
          <p:cNvPr id="10" name="Straight Connector 9"/>
          <p:cNvCxnSpPr/>
          <p:nvPr/>
        </p:nvCxnSpPr>
        <p:spPr>
          <a:xfrm>
            <a:off x="838200" y="3657600"/>
            <a:ext cx="7086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23"/>
          <p:cNvSpPr txBox="1">
            <a:spLocks noChangeArrowheads="1"/>
          </p:cNvSpPr>
          <p:nvPr/>
        </p:nvSpPr>
        <p:spPr bwMode="auto">
          <a:xfrm>
            <a:off x="3962400" y="3733800"/>
            <a:ext cx="941388" cy="369887"/>
          </a:xfrm>
          <a:prstGeom prst="rect">
            <a:avLst/>
          </a:prstGeom>
          <a:noFill/>
          <a:ln w="9525">
            <a:noFill/>
            <a:miter lim="800000"/>
            <a:headEnd/>
            <a:tailEnd/>
          </a:ln>
        </p:spPr>
        <p:txBody>
          <a:bodyPr wrap="none">
            <a:spAutoFit/>
          </a:bodyPr>
          <a:lstStyle/>
          <a:p>
            <a:r>
              <a:rPr lang="en-US" i="1"/>
              <a:t>Equator</a:t>
            </a:r>
            <a:endParaRPr lang="fr-FR" i="1"/>
          </a:p>
        </p:txBody>
      </p:sp>
      <p:sp>
        <p:nvSpPr>
          <p:cNvPr id="12" name="TextBox 24"/>
          <p:cNvSpPr txBox="1">
            <a:spLocks noChangeArrowheads="1"/>
          </p:cNvSpPr>
          <p:nvPr/>
        </p:nvSpPr>
        <p:spPr bwMode="auto">
          <a:xfrm>
            <a:off x="5845499" y="3733800"/>
            <a:ext cx="2231701" cy="369332"/>
          </a:xfrm>
          <a:prstGeom prst="rect">
            <a:avLst/>
          </a:prstGeom>
          <a:noFill/>
          <a:ln w="9525">
            <a:noFill/>
            <a:miter lim="800000"/>
            <a:headEnd/>
            <a:tailEnd/>
          </a:ln>
        </p:spPr>
        <p:txBody>
          <a:bodyPr wrap="none">
            <a:spAutoFit/>
          </a:bodyPr>
          <a:lstStyle/>
          <a:p>
            <a:r>
              <a:rPr lang="en-US" i="1" dirty="0" smtClean="0"/>
              <a:t>Northern hemisphere </a:t>
            </a:r>
            <a:endParaRPr lang="fr-FR" i="1" dirty="0"/>
          </a:p>
        </p:txBody>
      </p:sp>
      <p:sp>
        <p:nvSpPr>
          <p:cNvPr id="13" name="TextBox 25"/>
          <p:cNvSpPr txBox="1">
            <a:spLocks noChangeArrowheads="1"/>
          </p:cNvSpPr>
          <p:nvPr/>
        </p:nvSpPr>
        <p:spPr bwMode="auto">
          <a:xfrm>
            <a:off x="721607" y="3733800"/>
            <a:ext cx="2173993" cy="369332"/>
          </a:xfrm>
          <a:prstGeom prst="rect">
            <a:avLst/>
          </a:prstGeom>
          <a:noFill/>
          <a:ln w="9525">
            <a:noFill/>
            <a:miter lim="800000"/>
            <a:headEnd/>
            <a:tailEnd/>
          </a:ln>
        </p:spPr>
        <p:txBody>
          <a:bodyPr wrap="none">
            <a:spAutoFit/>
          </a:bodyPr>
          <a:lstStyle/>
          <a:p>
            <a:r>
              <a:rPr lang="en-US" i="1" dirty="0" smtClean="0"/>
              <a:t>Southern hemisphere</a:t>
            </a:r>
            <a:endParaRPr lang="fr-FR" i="1" dirty="0"/>
          </a:p>
        </p:txBody>
      </p:sp>
      <p:grpSp>
        <p:nvGrpSpPr>
          <p:cNvPr id="14" name="Group 9"/>
          <p:cNvGrpSpPr>
            <a:grpSpLocks/>
          </p:cNvGrpSpPr>
          <p:nvPr/>
        </p:nvGrpSpPr>
        <p:grpSpPr bwMode="auto">
          <a:xfrm>
            <a:off x="1066800" y="609600"/>
            <a:ext cx="7010400" cy="762000"/>
            <a:chOff x="1143000" y="609600"/>
            <a:chExt cx="7010400" cy="762000"/>
          </a:xfrm>
        </p:grpSpPr>
        <p:sp>
          <p:nvSpPr>
            <p:cNvPr id="15" name="TextBox 10"/>
            <p:cNvSpPr txBox="1">
              <a:spLocks noChangeArrowheads="1"/>
            </p:cNvSpPr>
            <p:nvPr/>
          </p:nvSpPr>
          <p:spPr bwMode="auto">
            <a:xfrm>
              <a:off x="1357876" y="762000"/>
              <a:ext cx="6580648" cy="461665"/>
            </a:xfrm>
            <a:prstGeom prst="rect">
              <a:avLst/>
            </a:prstGeom>
            <a:noFill/>
            <a:ln w="9525">
              <a:noFill/>
              <a:miter lim="800000"/>
              <a:headEnd/>
              <a:tailEnd/>
            </a:ln>
          </p:spPr>
          <p:txBody>
            <a:bodyPr wrap="none">
              <a:spAutoFit/>
            </a:bodyPr>
            <a:lstStyle/>
            <a:p>
              <a:r>
                <a:rPr lang="en-US" sz="2400" dirty="0" smtClean="0">
                  <a:latin typeface="Comic Sans MS" pitchFamily="66" charset="0"/>
                </a:rPr>
                <a:t>Schematic of Net </a:t>
              </a:r>
              <a:r>
                <a:rPr lang="en-US" sz="2400" dirty="0" err="1" smtClean="0">
                  <a:latin typeface="Comic Sans MS" pitchFamily="66" charset="0"/>
                </a:rPr>
                <a:t>Radiative</a:t>
              </a:r>
              <a:r>
                <a:rPr lang="en-US" sz="2400" dirty="0" smtClean="0">
                  <a:latin typeface="Comic Sans MS" pitchFamily="66" charset="0"/>
                </a:rPr>
                <a:t> Fluxes at T.O.A.</a:t>
              </a:r>
              <a:endParaRPr lang="fr-FR" sz="2400" dirty="0">
                <a:latin typeface="Comic Sans MS" pitchFamily="66" charset="0"/>
              </a:endParaRPr>
            </a:p>
          </p:txBody>
        </p:sp>
        <p:sp>
          <p:nvSpPr>
            <p:cNvPr id="16" name="Rectangle 15"/>
            <p:cNvSpPr/>
            <p:nvPr/>
          </p:nvSpPr>
          <p:spPr>
            <a:xfrm>
              <a:off x="1143000" y="609600"/>
              <a:ext cx="701040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7" name="TextBox 16"/>
          <p:cNvSpPr txBox="1"/>
          <p:nvPr/>
        </p:nvSpPr>
        <p:spPr>
          <a:xfrm>
            <a:off x="3886200" y="5257800"/>
            <a:ext cx="1109662" cy="430212"/>
          </a:xfrm>
          <a:prstGeom prst="rect">
            <a:avLst/>
          </a:prstGeom>
          <a:noFill/>
        </p:spPr>
        <p:txBody>
          <a:bodyPr wrap="none">
            <a:spAutoFit/>
          </a:bodyPr>
          <a:lstStyle/>
          <a:p>
            <a:pPr>
              <a:defRPr/>
            </a:pPr>
            <a:r>
              <a:rPr lang="en-US" sz="2200" i="1" dirty="0">
                <a:solidFill>
                  <a:schemeClr val="tx2">
                    <a:lumMod val="75000"/>
                  </a:schemeClr>
                </a:solidFill>
              </a:rPr>
              <a:t>OCEAN</a:t>
            </a:r>
            <a:endParaRPr lang="fr-FR" sz="2200" i="1" dirty="0">
              <a:solidFill>
                <a:schemeClr val="tx2">
                  <a:lumMod val="75000"/>
                </a:schemeClr>
              </a:solidFill>
            </a:endParaRPr>
          </a:p>
        </p:txBody>
      </p:sp>
      <p:sp>
        <p:nvSpPr>
          <p:cNvPr id="18" name="TextBox 17"/>
          <p:cNvSpPr txBox="1"/>
          <p:nvPr/>
        </p:nvSpPr>
        <p:spPr>
          <a:xfrm>
            <a:off x="3505200" y="4267200"/>
            <a:ext cx="1981200" cy="430213"/>
          </a:xfrm>
          <a:prstGeom prst="rect">
            <a:avLst/>
          </a:prstGeom>
          <a:noFill/>
        </p:spPr>
        <p:txBody>
          <a:bodyPr wrap="none">
            <a:spAutoFit/>
          </a:bodyPr>
          <a:lstStyle/>
          <a:p>
            <a:pPr>
              <a:defRPr/>
            </a:pPr>
            <a:r>
              <a:rPr lang="en-US" sz="2200" i="1" dirty="0">
                <a:solidFill>
                  <a:schemeClr val="tx2">
                    <a:lumMod val="75000"/>
                  </a:schemeClr>
                </a:solidFill>
              </a:rPr>
              <a:t>ATMOSPHERE</a:t>
            </a:r>
            <a:endParaRPr lang="fr-FR" sz="2200" i="1" dirty="0">
              <a:solidFill>
                <a:schemeClr val="tx2">
                  <a:lumMod val="75000"/>
                </a:schemeClr>
              </a:solidFill>
            </a:endParaRPr>
          </a:p>
        </p:txBody>
      </p:sp>
      <p:sp>
        <p:nvSpPr>
          <p:cNvPr id="19" name="TextBox 18"/>
          <p:cNvSpPr txBox="1">
            <a:spLocks noChangeAspect="1"/>
          </p:cNvSpPr>
          <p:nvPr/>
        </p:nvSpPr>
        <p:spPr>
          <a:xfrm>
            <a:off x="8001000" y="3474720"/>
            <a:ext cx="727700" cy="369332"/>
          </a:xfrm>
          <a:prstGeom prst="rect">
            <a:avLst/>
          </a:prstGeom>
          <a:noFill/>
        </p:spPr>
        <p:txBody>
          <a:bodyPr wrap="none" rtlCol="0">
            <a:spAutoFit/>
          </a:bodyPr>
          <a:lstStyle/>
          <a:p>
            <a:r>
              <a:rPr lang="en-US" i="1" dirty="0" smtClean="0"/>
              <a:t>T.O.A.</a:t>
            </a:r>
            <a:endParaRPr lang="fr-FR" i="1" dirty="0"/>
          </a:p>
        </p:txBody>
      </p:sp>
      <p:cxnSp>
        <p:nvCxnSpPr>
          <p:cNvPr id="20" name="Straight Arrow Connector 19"/>
          <p:cNvCxnSpPr/>
          <p:nvPr/>
        </p:nvCxnSpPr>
        <p:spPr>
          <a:xfrm rot="10800000">
            <a:off x="2209800" y="4419600"/>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33"/>
          <p:cNvSpPr txBox="1">
            <a:spLocks noChangeArrowheads="1"/>
          </p:cNvSpPr>
          <p:nvPr/>
        </p:nvSpPr>
        <p:spPr bwMode="auto">
          <a:xfrm>
            <a:off x="1981200" y="4506913"/>
            <a:ext cx="1489075" cy="369887"/>
          </a:xfrm>
          <a:prstGeom prst="rect">
            <a:avLst/>
          </a:prstGeom>
          <a:noFill/>
          <a:ln w="9525">
            <a:noFill/>
            <a:miter lim="800000"/>
            <a:headEnd/>
            <a:tailEnd/>
          </a:ln>
        </p:spPr>
        <p:txBody>
          <a:bodyPr wrap="none">
            <a:spAutoFit/>
          </a:bodyPr>
          <a:lstStyle/>
          <a:p>
            <a:r>
              <a:rPr lang="en-US">
                <a:solidFill>
                  <a:srgbClr val="FF0000"/>
                </a:solidFill>
              </a:rPr>
              <a:t>HEAT FLUX </a:t>
            </a:r>
            <a:endParaRPr lang="fr-FR">
              <a:solidFill>
                <a:srgbClr val="FF0000"/>
              </a:solidFill>
            </a:endParaRPr>
          </a:p>
        </p:txBody>
      </p:sp>
      <p:cxnSp>
        <p:nvCxnSpPr>
          <p:cNvPr id="22" name="Straight Arrow Connector 21"/>
          <p:cNvCxnSpPr/>
          <p:nvPr/>
        </p:nvCxnSpPr>
        <p:spPr>
          <a:xfrm rot="10800000">
            <a:off x="2209800" y="5410200"/>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33"/>
          <p:cNvSpPr txBox="1">
            <a:spLocks noChangeArrowheads="1"/>
          </p:cNvSpPr>
          <p:nvPr/>
        </p:nvSpPr>
        <p:spPr bwMode="auto">
          <a:xfrm>
            <a:off x="1981200" y="5497513"/>
            <a:ext cx="1489075" cy="369887"/>
          </a:xfrm>
          <a:prstGeom prst="rect">
            <a:avLst/>
          </a:prstGeom>
          <a:noFill/>
          <a:ln w="9525">
            <a:noFill/>
            <a:miter lim="800000"/>
            <a:headEnd/>
            <a:tailEnd/>
          </a:ln>
        </p:spPr>
        <p:txBody>
          <a:bodyPr wrap="none">
            <a:spAutoFit/>
          </a:bodyPr>
          <a:lstStyle/>
          <a:p>
            <a:r>
              <a:rPr lang="en-US">
                <a:solidFill>
                  <a:srgbClr val="FF0000"/>
                </a:solidFill>
              </a:rPr>
              <a:t>HEAT FLUX </a:t>
            </a:r>
            <a:endParaRPr lang="fr-FR">
              <a:solidFill>
                <a:srgbClr val="FF0000"/>
              </a:solidFill>
            </a:endParaRPr>
          </a:p>
        </p:txBody>
      </p:sp>
      <p:cxnSp>
        <p:nvCxnSpPr>
          <p:cNvPr id="24" name="Straight Arrow Connector 23"/>
          <p:cNvCxnSpPr/>
          <p:nvPr/>
        </p:nvCxnSpPr>
        <p:spPr>
          <a:xfrm>
            <a:off x="6002337" y="4419600"/>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34"/>
          <p:cNvSpPr txBox="1">
            <a:spLocks noChangeArrowheads="1"/>
          </p:cNvSpPr>
          <p:nvPr/>
        </p:nvSpPr>
        <p:spPr bwMode="auto">
          <a:xfrm>
            <a:off x="5791200" y="4495800"/>
            <a:ext cx="1430337" cy="369888"/>
          </a:xfrm>
          <a:prstGeom prst="rect">
            <a:avLst/>
          </a:prstGeom>
          <a:noFill/>
          <a:ln w="9525">
            <a:noFill/>
            <a:miter lim="800000"/>
            <a:headEnd/>
            <a:tailEnd/>
          </a:ln>
        </p:spPr>
        <p:txBody>
          <a:bodyPr wrap="none">
            <a:spAutoFit/>
          </a:bodyPr>
          <a:lstStyle/>
          <a:p>
            <a:r>
              <a:rPr lang="en-US">
                <a:solidFill>
                  <a:srgbClr val="FF0000"/>
                </a:solidFill>
              </a:rPr>
              <a:t>HEAT FLUX</a:t>
            </a:r>
            <a:endParaRPr lang="fr-FR">
              <a:solidFill>
                <a:srgbClr val="FF0000"/>
              </a:solidFill>
            </a:endParaRPr>
          </a:p>
        </p:txBody>
      </p:sp>
      <p:cxnSp>
        <p:nvCxnSpPr>
          <p:cNvPr id="26" name="Straight Arrow Connector 25"/>
          <p:cNvCxnSpPr/>
          <p:nvPr/>
        </p:nvCxnSpPr>
        <p:spPr>
          <a:xfrm>
            <a:off x="6002337" y="5421312"/>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34"/>
          <p:cNvSpPr txBox="1">
            <a:spLocks noChangeArrowheads="1"/>
          </p:cNvSpPr>
          <p:nvPr/>
        </p:nvSpPr>
        <p:spPr bwMode="auto">
          <a:xfrm>
            <a:off x="5791200" y="5497512"/>
            <a:ext cx="1430337" cy="369888"/>
          </a:xfrm>
          <a:prstGeom prst="rect">
            <a:avLst/>
          </a:prstGeom>
          <a:noFill/>
          <a:ln w="9525">
            <a:noFill/>
            <a:miter lim="800000"/>
            <a:headEnd/>
            <a:tailEnd/>
          </a:ln>
        </p:spPr>
        <p:txBody>
          <a:bodyPr wrap="none">
            <a:spAutoFit/>
          </a:bodyPr>
          <a:lstStyle/>
          <a:p>
            <a:r>
              <a:rPr lang="en-US">
                <a:solidFill>
                  <a:srgbClr val="FF0000"/>
                </a:solidFill>
              </a:rPr>
              <a:t>HEAT FLUX</a:t>
            </a:r>
            <a:endParaRPr lang="fr-FR">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nday.png"/>
          <p:cNvPicPr>
            <a:picLocks noChangeAspect="1"/>
          </p:cNvPicPr>
          <p:nvPr/>
        </p:nvPicPr>
        <p:blipFill>
          <a:blip r:embed="rId3"/>
          <a:stretch>
            <a:fillRect/>
          </a:stretch>
        </p:blipFill>
        <p:spPr>
          <a:xfrm>
            <a:off x="1074709" y="2022464"/>
            <a:ext cx="6994582" cy="2813072"/>
          </a:xfrm>
          <a:prstGeom prst="rect">
            <a:avLst/>
          </a:prstGeom>
        </p:spPr>
      </p:pic>
      <p:sp>
        <p:nvSpPr>
          <p:cNvPr id="3" name="Rectangle 2"/>
          <p:cNvSpPr/>
          <p:nvPr/>
        </p:nvSpPr>
        <p:spPr>
          <a:xfrm>
            <a:off x="762000" y="1676400"/>
            <a:ext cx="45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200" y="2743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66800" y="1447800"/>
            <a:ext cx="45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85800" y="2057400"/>
            <a:ext cx="45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6934200" y="5943600"/>
            <a:ext cx="1739322" cy="369332"/>
          </a:xfrm>
          <a:prstGeom prst="rect">
            <a:avLst/>
          </a:prstGeom>
          <a:noFill/>
        </p:spPr>
        <p:txBody>
          <a:bodyPr wrap="none" rtlCol="0">
            <a:spAutoFit/>
          </a:bodyPr>
          <a:lstStyle/>
          <a:p>
            <a:r>
              <a:rPr lang="en-US" i="1" dirty="0" smtClean="0"/>
              <a:t>F. </a:t>
            </a:r>
            <a:r>
              <a:rPr lang="en-US" i="1" dirty="0" err="1" smtClean="0"/>
              <a:t>Ronday</a:t>
            </a:r>
            <a:r>
              <a:rPr lang="en-US" i="1" dirty="0" smtClean="0"/>
              <a:t> (1990)</a:t>
            </a:r>
            <a:endParaRPr lang="fr-FR" i="1" dirty="0"/>
          </a:p>
        </p:txBody>
      </p:sp>
      <p:grpSp>
        <p:nvGrpSpPr>
          <p:cNvPr id="8" name="Group 7"/>
          <p:cNvGrpSpPr/>
          <p:nvPr/>
        </p:nvGrpSpPr>
        <p:grpSpPr>
          <a:xfrm>
            <a:off x="702847" y="533400"/>
            <a:ext cx="7734300" cy="685800"/>
            <a:chOff x="609600" y="76200"/>
            <a:chExt cx="7734300" cy="685800"/>
          </a:xfrm>
        </p:grpSpPr>
        <p:sp>
          <p:nvSpPr>
            <p:cNvPr id="9" name="Rectangle 8"/>
            <p:cNvSpPr/>
            <p:nvPr/>
          </p:nvSpPr>
          <p:spPr>
            <a:xfrm>
              <a:off x="609600" y="76200"/>
              <a:ext cx="77343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1173938" y="152400"/>
              <a:ext cx="6609630" cy="523220"/>
            </a:xfrm>
            <a:prstGeom prst="rect">
              <a:avLst/>
            </a:prstGeom>
            <a:noFill/>
          </p:spPr>
          <p:txBody>
            <a:bodyPr wrap="none" rtlCol="0">
              <a:spAutoFit/>
            </a:bodyPr>
            <a:lstStyle/>
            <a:p>
              <a:r>
                <a:rPr lang="en-US" sz="2800" dirty="0" smtClean="0"/>
                <a:t>Schematic of </a:t>
              </a:r>
              <a:r>
                <a:rPr lang="en-US" sz="2800" dirty="0" err="1" smtClean="0"/>
                <a:t>Tropospheric</a:t>
              </a:r>
              <a:r>
                <a:rPr lang="en-US" sz="2800" dirty="0" smtClean="0"/>
                <a:t> Mean Circulation</a:t>
              </a:r>
              <a:endParaRPr lang="fr-FR" sz="2800" dirty="0">
                <a:solidFill>
                  <a:schemeClr val="bg1">
                    <a:lumMod val="65000"/>
                  </a:schemeClr>
                </a:solidFill>
              </a:endParaRPr>
            </a:p>
          </p:txBody>
        </p:sp>
      </p:grpSp>
      <p:sp>
        <p:nvSpPr>
          <p:cNvPr id="11" name="TextBox 10"/>
          <p:cNvSpPr txBox="1"/>
          <p:nvPr/>
        </p:nvSpPr>
        <p:spPr>
          <a:xfrm>
            <a:off x="3810000" y="5029200"/>
            <a:ext cx="758862" cy="584775"/>
          </a:xfrm>
          <a:prstGeom prst="rect">
            <a:avLst/>
          </a:prstGeom>
          <a:noFill/>
        </p:spPr>
        <p:txBody>
          <a:bodyPr wrap="none" rtlCol="0">
            <a:spAutoFit/>
          </a:bodyPr>
          <a:lstStyle/>
          <a:p>
            <a:r>
              <a:rPr lang="en-US" sz="1600" dirty="0" smtClean="0">
                <a:solidFill>
                  <a:schemeClr val="tx2">
                    <a:lumMod val="60000"/>
                    <a:lumOff val="40000"/>
                  </a:schemeClr>
                </a:solidFill>
              </a:rPr>
              <a:t>Hadley</a:t>
            </a: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12" name="Straight Arrow Connector 11"/>
          <p:cNvCxnSpPr/>
          <p:nvPr/>
        </p:nvCxnSpPr>
        <p:spPr>
          <a:xfrm rot="5400000">
            <a:off x="3728007" y="4572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6338" y="5029200"/>
            <a:ext cx="669479" cy="584775"/>
          </a:xfrm>
          <a:prstGeom prst="rect">
            <a:avLst/>
          </a:prstGeom>
          <a:noFill/>
        </p:spPr>
        <p:txBody>
          <a:bodyPr wrap="none" rtlCol="0">
            <a:spAutoFit/>
          </a:bodyPr>
          <a:lstStyle/>
          <a:p>
            <a:r>
              <a:rPr lang="en-US" sz="1600" dirty="0" err="1" smtClean="0">
                <a:solidFill>
                  <a:schemeClr val="tx2">
                    <a:lumMod val="60000"/>
                    <a:lumOff val="40000"/>
                  </a:schemeClr>
                </a:solidFill>
              </a:rPr>
              <a:t>Ferrel</a:t>
            </a:r>
            <a:endParaRPr lang="en-US" sz="1600" dirty="0" smtClean="0">
              <a:solidFill>
                <a:schemeClr val="tx2">
                  <a:lumMod val="60000"/>
                  <a:lumOff val="40000"/>
                </a:schemeClr>
              </a:solidFill>
            </a:endParaRP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14" name="Straight Arrow Connector 13"/>
          <p:cNvCxnSpPr/>
          <p:nvPr/>
        </p:nvCxnSpPr>
        <p:spPr>
          <a:xfrm rot="5400000">
            <a:off x="2664345" y="4571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0200" y="5054025"/>
            <a:ext cx="611771" cy="584775"/>
          </a:xfrm>
          <a:prstGeom prst="rect">
            <a:avLst/>
          </a:prstGeom>
          <a:noFill/>
        </p:spPr>
        <p:txBody>
          <a:bodyPr wrap="none" rtlCol="0">
            <a:spAutoFit/>
          </a:bodyPr>
          <a:lstStyle/>
          <a:p>
            <a:r>
              <a:rPr lang="en-US" sz="1600" dirty="0" smtClean="0">
                <a:solidFill>
                  <a:schemeClr val="tx2">
                    <a:lumMod val="60000"/>
                    <a:lumOff val="40000"/>
                  </a:schemeClr>
                </a:solidFill>
              </a:rPr>
              <a:t>Polar</a:t>
            </a: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16" name="Straight Arrow Connector 15"/>
          <p:cNvCxnSpPr/>
          <p:nvPr/>
        </p:nvCxnSpPr>
        <p:spPr>
          <a:xfrm rot="5400000">
            <a:off x="1518207" y="4596031"/>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53000" y="5028406"/>
            <a:ext cx="758862" cy="584775"/>
          </a:xfrm>
          <a:prstGeom prst="rect">
            <a:avLst/>
          </a:prstGeom>
          <a:noFill/>
        </p:spPr>
        <p:txBody>
          <a:bodyPr wrap="none" rtlCol="0">
            <a:spAutoFit/>
          </a:bodyPr>
          <a:lstStyle/>
          <a:p>
            <a:r>
              <a:rPr lang="en-US" sz="1600" dirty="0" smtClean="0">
                <a:solidFill>
                  <a:schemeClr val="tx2">
                    <a:lumMod val="60000"/>
                    <a:lumOff val="40000"/>
                  </a:schemeClr>
                </a:solidFill>
              </a:rPr>
              <a:t>Hadley</a:t>
            </a: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18" name="Straight Arrow Connector 17"/>
          <p:cNvCxnSpPr/>
          <p:nvPr/>
        </p:nvCxnSpPr>
        <p:spPr>
          <a:xfrm rot="5400000">
            <a:off x="4871007" y="4571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5029200"/>
            <a:ext cx="669479" cy="584775"/>
          </a:xfrm>
          <a:prstGeom prst="rect">
            <a:avLst/>
          </a:prstGeom>
          <a:noFill/>
        </p:spPr>
        <p:txBody>
          <a:bodyPr wrap="none" rtlCol="0">
            <a:spAutoFit/>
          </a:bodyPr>
          <a:lstStyle/>
          <a:p>
            <a:r>
              <a:rPr lang="en-US" sz="1600" dirty="0" err="1" smtClean="0">
                <a:solidFill>
                  <a:schemeClr val="tx2">
                    <a:lumMod val="60000"/>
                    <a:lumOff val="40000"/>
                  </a:schemeClr>
                </a:solidFill>
              </a:rPr>
              <a:t>Ferrel</a:t>
            </a:r>
            <a:endParaRPr lang="en-US" sz="1600" dirty="0" smtClean="0">
              <a:solidFill>
                <a:schemeClr val="tx2">
                  <a:lumMod val="60000"/>
                  <a:lumOff val="40000"/>
                </a:schemeClr>
              </a:solidFill>
            </a:endParaRP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20" name="Straight Arrow Connector 19"/>
          <p:cNvCxnSpPr/>
          <p:nvPr/>
        </p:nvCxnSpPr>
        <p:spPr>
          <a:xfrm rot="5400000">
            <a:off x="5861607" y="4571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8000" y="5130225"/>
            <a:ext cx="611771" cy="584775"/>
          </a:xfrm>
          <a:prstGeom prst="rect">
            <a:avLst/>
          </a:prstGeom>
          <a:noFill/>
        </p:spPr>
        <p:txBody>
          <a:bodyPr wrap="none" rtlCol="0">
            <a:spAutoFit/>
          </a:bodyPr>
          <a:lstStyle/>
          <a:p>
            <a:r>
              <a:rPr lang="en-US" sz="1600" dirty="0" smtClean="0">
                <a:solidFill>
                  <a:schemeClr val="tx2">
                    <a:lumMod val="60000"/>
                    <a:lumOff val="40000"/>
                  </a:schemeClr>
                </a:solidFill>
              </a:rPr>
              <a:t>Polar</a:t>
            </a:r>
          </a:p>
          <a:p>
            <a:pPr algn="ctr"/>
            <a:r>
              <a:rPr lang="en-US" sz="1600" dirty="0" smtClean="0">
                <a:solidFill>
                  <a:schemeClr val="tx2">
                    <a:lumMod val="60000"/>
                    <a:lumOff val="40000"/>
                  </a:schemeClr>
                </a:solidFill>
              </a:rPr>
              <a:t>cell</a:t>
            </a:r>
            <a:endParaRPr lang="fr-FR" sz="1600" dirty="0">
              <a:solidFill>
                <a:schemeClr val="tx2">
                  <a:lumMod val="60000"/>
                  <a:lumOff val="40000"/>
                </a:schemeClr>
              </a:solidFill>
            </a:endParaRPr>
          </a:p>
        </p:txBody>
      </p:sp>
      <p:cxnSp>
        <p:nvCxnSpPr>
          <p:cNvPr id="22" name="Straight Arrow Connector 21"/>
          <p:cNvCxnSpPr/>
          <p:nvPr/>
        </p:nvCxnSpPr>
        <p:spPr>
          <a:xfrm rot="5400000">
            <a:off x="6776007" y="4672231"/>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922463" y="381000"/>
            <a:ext cx="5299075" cy="6858000"/>
            <a:chOff x="1921810" y="0"/>
            <a:chExt cx="5300379" cy="6858000"/>
          </a:xfrm>
        </p:grpSpPr>
        <p:pic>
          <p:nvPicPr>
            <p:cNvPr id="3" name="Picture 1" descr="fratantoni01jgrfig.png"/>
            <p:cNvPicPr>
              <a:picLocks noChangeAspect="1"/>
            </p:cNvPicPr>
            <p:nvPr/>
          </p:nvPicPr>
          <p:blipFill>
            <a:blip r:embed="rId3"/>
            <a:srcRect/>
            <a:stretch>
              <a:fillRect/>
            </a:stretch>
          </p:blipFill>
          <p:spPr bwMode="auto">
            <a:xfrm>
              <a:off x="1921810" y="0"/>
              <a:ext cx="5300379" cy="6858000"/>
            </a:xfrm>
            <a:prstGeom prst="rect">
              <a:avLst/>
            </a:prstGeom>
            <a:noFill/>
            <a:ln w="9525">
              <a:noFill/>
              <a:miter lim="800000"/>
              <a:headEnd/>
              <a:tailEnd/>
            </a:ln>
          </p:spPr>
        </p:pic>
        <p:sp>
          <p:nvSpPr>
            <p:cNvPr id="4" name="Rectangle 3"/>
            <p:cNvSpPr/>
            <p:nvPr/>
          </p:nvSpPr>
          <p:spPr>
            <a:xfrm>
              <a:off x="2209218" y="0"/>
              <a:ext cx="4878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5" name="Group 10"/>
          <p:cNvGrpSpPr>
            <a:grpSpLocks/>
          </p:cNvGrpSpPr>
          <p:nvPr/>
        </p:nvGrpSpPr>
        <p:grpSpPr bwMode="auto">
          <a:xfrm>
            <a:off x="781050" y="609600"/>
            <a:ext cx="7581900" cy="685800"/>
            <a:chOff x="609600" y="609600"/>
            <a:chExt cx="7581900" cy="685800"/>
          </a:xfrm>
        </p:grpSpPr>
        <p:sp>
          <p:nvSpPr>
            <p:cNvPr id="6" name="TextBox 5"/>
            <p:cNvSpPr txBox="1">
              <a:spLocks noChangeArrowheads="1"/>
            </p:cNvSpPr>
            <p:nvPr/>
          </p:nvSpPr>
          <p:spPr bwMode="auto">
            <a:xfrm>
              <a:off x="840692" y="762000"/>
              <a:ext cx="7079182" cy="369332"/>
            </a:xfrm>
            <a:prstGeom prst="rect">
              <a:avLst/>
            </a:prstGeom>
            <a:noFill/>
            <a:ln w="9525">
              <a:noFill/>
              <a:miter lim="800000"/>
              <a:headEnd/>
              <a:tailEnd/>
            </a:ln>
          </p:spPr>
          <p:txBody>
            <a:bodyPr wrap="none">
              <a:spAutoFit/>
            </a:bodyPr>
            <a:lstStyle/>
            <a:p>
              <a:r>
                <a:rPr lang="en-US">
                  <a:latin typeface="Comic Sans MS" pitchFamily="66" charset="0"/>
                </a:rPr>
                <a:t>SCHEMATIC OF NORTH ATLANTIC SURFACE CIRCULATION</a:t>
              </a:r>
              <a:endParaRPr lang="fr-FR">
                <a:latin typeface="Comic Sans MS" pitchFamily="66" charset="0"/>
              </a:endParaRPr>
            </a:p>
          </p:txBody>
        </p:sp>
        <p:sp>
          <p:nvSpPr>
            <p:cNvPr id="7" name="Rectangle 6"/>
            <p:cNvSpPr/>
            <p:nvPr/>
          </p:nvSpPr>
          <p:spPr>
            <a:xfrm>
              <a:off x="609600" y="609600"/>
              <a:ext cx="7581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8" name="TextBox 8"/>
          <p:cNvSpPr txBox="1">
            <a:spLocks noChangeArrowheads="1"/>
          </p:cNvSpPr>
          <p:nvPr/>
        </p:nvSpPr>
        <p:spPr bwMode="auto">
          <a:xfrm>
            <a:off x="7027101" y="6172200"/>
            <a:ext cx="1812099" cy="369332"/>
          </a:xfrm>
          <a:prstGeom prst="rect">
            <a:avLst/>
          </a:prstGeom>
          <a:noFill/>
          <a:ln w="9525">
            <a:noFill/>
            <a:miter lim="800000"/>
            <a:headEnd/>
            <a:tailEnd/>
          </a:ln>
        </p:spPr>
        <p:txBody>
          <a:bodyPr wrap="none">
            <a:spAutoFit/>
          </a:bodyPr>
          <a:lstStyle/>
          <a:p>
            <a:r>
              <a:rPr lang="en-US" i="1" dirty="0" err="1"/>
              <a:t>Fratantoni</a:t>
            </a:r>
            <a:r>
              <a:rPr lang="en-US" dirty="0"/>
              <a:t> </a:t>
            </a:r>
            <a:r>
              <a:rPr lang="en-US" dirty="0" smtClean="0"/>
              <a:t>(2001</a:t>
            </a:r>
            <a:r>
              <a:rPr lang="en-US" dirty="0"/>
              <a:t>)</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28600" y="1595438"/>
            <a:ext cx="9372600" cy="6329362"/>
            <a:chOff x="-228600" y="300685"/>
            <a:chExt cx="9372600" cy="6328715"/>
          </a:xfrm>
        </p:grpSpPr>
        <p:pic>
          <p:nvPicPr>
            <p:cNvPr id="3" name="Picture 1" descr="A16_SALNTY.gif"/>
            <p:cNvPicPr>
              <a:picLocks noChangeAspect="1"/>
            </p:cNvPicPr>
            <p:nvPr/>
          </p:nvPicPr>
          <p:blipFill>
            <a:blip r:embed="rId3"/>
            <a:srcRect/>
            <a:stretch>
              <a:fillRect/>
            </a:stretch>
          </p:blipFill>
          <p:spPr bwMode="auto">
            <a:xfrm>
              <a:off x="0" y="300685"/>
              <a:ext cx="9144000" cy="6256629"/>
            </a:xfrm>
            <a:prstGeom prst="rect">
              <a:avLst/>
            </a:prstGeom>
            <a:noFill/>
            <a:ln w="9525">
              <a:noFill/>
              <a:miter lim="800000"/>
              <a:headEnd/>
              <a:tailEnd/>
            </a:ln>
          </p:spPr>
        </p:pic>
        <p:sp>
          <p:nvSpPr>
            <p:cNvPr id="4" name="Rectangle 3"/>
            <p:cNvSpPr/>
            <p:nvPr/>
          </p:nvSpPr>
          <p:spPr>
            <a:xfrm>
              <a:off x="0" y="4267441"/>
              <a:ext cx="9144000" cy="236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228600" y="305447"/>
              <a:ext cx="1752600" cy="45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153400" y="3276943"/>
              <a:ext cx="76200" cy="76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7" name="Group 9"/>
          <p:cNvGrpSpPr>
            <a:grpSpLocks/>
          </p:cNvGrpSpPr>
          <p:nvPr/>
        </p:nvGrpSpPr>
        <p:grpSpPr bwMode="auto">
          <a:xfrm>
            <a:off x="238125" y="533400"/>
            <a:ext cx="8667750" cy="762000"/>
            <a:chOff x="2438400" y="381000"/>
            <a:chExt cx="8667750" cy="762000"/>
          </a:xfrm>
        </p:grpSpPr>
        <p:sp>
          <p:nvSpPr>
            <p:cNvPr id="8" name="TextBox 5"/>
            <p:cNvSpPr txBox="1">
              <a:spLocks noChangeArrowheads="1"/>
            </p:cNvSpPr>
            <p:nvPr/>
          </p:nvSpPr>
          <p:spPr bwMode="auto">
            <a:xfrm>
              <a:off x="3110055" y="545068"/>
              <a:ext cx="7324441" cy="400110"/>
            </a:xfrm>
            <a:prstGeom prst="rect">
              <a:avLst/>
            </a:prstGeom>
            <a:noFill/>
            <a:ln w="9525">
              <a:noFill/>
              <a:miter lim="800000"/>
              <a:headEnd/>
              <a:tailEnd/>
            </a:ln>
          </p:spPr>
          <p:txBody>
            <a:bodyPr wrap="none">
              <a:spAutoFit/>
            </a:bodyPr>
            <a:lstStyle/>
            <a:p>
              <a:pPr algn="ctr"/>
              <a:r>
                <a:rPr lang="en-US" sz="2000" dirty="0">
                  <a:latin typeface="Comic Sans MS" pitchFamily="66" charset="0"/>
                </a:rPr>
                <a:t>MERIDIONAL CIRCULATION IN THE ATLANTIC OCEAN</a:t>
              </a:r>
            </a:p>
          </p:txBody>
        </p:sp>
        <p:sp>
          <p:nvSpPr>
            <p:cNvPr id="9" name="Rectangle 8"/>
            <p:cNvSpPr/>
            <p:nvPr/>
          </p:nvSpPr>
          <p:spPr>
            <a:xfrm>
              <a:off x="2438400" y="381000"/>
              <a:ext cx="866775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 name="TextBox 10"/>
          <p:cNvSpPr txBox="1">
            <a:spLocks noChangeArrowheads="1"/>
          </p:cNvSpPr>
          <p:nvPr/>
        </p:nvSpPr>
        <p:spPr bwMode="auto">
          <a:xfrm>
            <a:off x="4776788" y="6030913"/>
            <a:ext cx="3833812" cy="369887"/>
          </a:xfrm>
          <a:prstGeom prst="rect">
            <a:avLst/>
          </a:prstGeom>
          <a:noFill/>
          <a:ln w="9525">
            <a:noFill/>
            <a:miter lim="800000"/>
            <a:headEnd/>
            <a:tailEnd/>
          </a:ln>
        </p:spPr>
        <p:txBody>
          <a:bodyPr wrap="none">
            <a:spAutoFit/>
          </a:bodyPr>
          <a:lstStyle/>
          <a:p>
            <a:r>
              <a:rPr lang="en-US"/>
              <a:t>Data: </a:t>
            </a:r>
            <a:r>
              <a:rPr lang="en-US" i="1"/>
              <a:t>M. McCartney, L. Talley, J. Swift</a:t>
            </a:r>
            <a:endParaRPr lang="fr-FR"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1595438"/>
            <a:ext cx="9372600" cy="6329362"/>
            <a:chOff x="-228600" y="300685"/>
            <a:chExt cx="9372600" cy="6328715"/>
          </a:xfrm>
        </p:grpSpPr>
        <p:pic>
          <p:nvPicPr>
            <p:cNvPr id="3" name="Picture 2" descr="A16_SALNTY.gif"/>
            <p:cNvPicPr>
              <a:picLocks noChangeAspect="1"/>
            </p:cNvPicPr>
            <p:nvPr/>
          </p:nvPicPr>
          <p:blipFill>
            <a:blip r:embed="rId3"/>
            <a:srcRect/>
            <a:stretch>
              <a:fillRect/>
            </a:stretch>
          </p:blipFill>
          <p:spPr bwMode="auto">
            <a:xfrm>
              <a:off x="0" y="300685"/>
              <a:ext cx="9144000" cy="6256629"/>
            </a:xfrm>
            <a:prstGeom prst="rect">
              <a:avLst/>
            </a:prstGeom>
            <a:noFill/>
            <a:ln w="9525">
              <a:noFill/>
              <a:miter lim="800000"/>
              <a:headEnd/>
              <a:tailEnd/>
            </a:ln>
          </p:spPr>
        </p:pic>
        <p:sp>
          <p:nvSpPr>
            <p:cNvPr id="4" name="Rectangle 3"/>
            <p:cNvSpPr/>
            <p:nvPr/>
          </p:nvSpPr>
          <p:spPr>
            <a:xfrm>
              <a:off x="0" y="4267441"/>
              <a:ext cx="9144000" cy="236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p:nvSpPr>
          <p:spPr>
            <a:xfrm>
              <a:off x="-228600" y="305447"/>
              <a:ext cx="1752600" cy="45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153400" y="3276943"/>
              <a:ext cx="76200" cy="76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7" name="Straight Arrow Connector 6"/>
          <p:cNvCxnSpPr/>
          <p:nvPr/>
        </p:nvCxnSpPr>
        <p:spPr>
          <a:xfrm rot="10800000">
            <a:off x="3581400" y="3505200"/>
            <a:ext cx="2057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a:off x="4191000" y="3124200"/>
            <a:ext cx="903288" cy="369888"/>
          </a:xfrm>
          <a:prstGeom prst="rect">
            <a:avLst/>
          </a:prstGeom>
          <a:noFill/>
          <a:ln w="9525">
            <a:noFill/>
            <a:miter lim="800000"/>
            <a:headEnd/>
            <a:tailEnd/>
          </a:ln>
        </p:spPr>
        <p:txBody>
          <a:bodyPr wrap="none">
            <a:spAutoFit/>
          </a:bodyPr>
          <a:lstStyle/>
          <a:p>
            <a:r>
              <a:rPr lang="en-US">
                <a:solidFill>
                  <a:schemeClr val="bg1"/>
                </a:solidFill>
              </a:rPr>
              <a:t>NADW</a:t>
            </a:r>
            <a:endParaRPr lang="fr-FR">
              <a:solidFill>
                <a:schemeClr val="bg1"/>
              </a:solidFill>
            </a:endParaRPr>
          </a:p>
        </p:txBody>
      </p:sp>
      <p:sp>
        <p:nvSpPr>
          <p:cNvPr id="9" name="TextBox 22"/>
          <p:cNvSpPr txBox="1">
            <a:spLocks noChangeArrowheads="1"/>
          </p:cNvSpPr>
          <p:nvPr/>
        </p:nvSpPr>
        <p:spPr bwMode="auto">
          <a:xfrm>
            <a:off x="4776788" y="6030913"/>
            <a:ext cx="3833812" cy="369887"/>
          </a:xfrm>
          <a:prstGeom prst="rect">
            <a:avLst/>
          </a:prstGeom>
          <a:noFill/>
          <a:ln w="9525">
            <a:noFill/>
            <a:miter lim="800000"/>
            <a:headEnd/>
            <a:tailEnd/>
          </a:ln>
        </p:spPr>
        <p:txBody>
          <a:bodyPr wrap="none">
            <a:spAutoFit/>
          </a:bodyPr>
          <a:lstStyle/>
          <a:p>
            <a:r>
              <a:rPr lang="en-US"/>
              <a:t>Data: </a:t>
            </a:r>
            <a:r>
              <a:rPr lang="en-US" i="1"/>
              <a:t>M. McCartney, L. Talley, J. Swift</a:t>
            </a:r>
            <a:endParaRPr lang="fr-FR" i="1"/>
          </a:p>
        </p:txBody>
      </p:sp>
      <p:grpSp>
        <p:nvGrpSpPr>
          <p:cNvPr id="13" name="Group 9"/>
          <p:cNvGrpSpPr>
            <a:grpSpLocks/>
          </p:cNvGrpSpPr>
          <p:nvPr/>
        </p:nvGrpSpPr>
        <p:grpSpPr bwMode="auto">
          <a:xfrm>
            <a:off x="238125" y="533400"/>
            <a:ext cx="8667750" cy="762000"/>
            <a:chOff x="2438400" y="381000"/>
            <a:chExt cx="8667750" cy="762000"/>
          </a:xfrm>
        </p:grpSpPr>
        <p:sp>
          <p:nvSpPr>
            <p:cNvPr id="14" name="TextBox 5"/>
            <p:cNvSpPr txBox="1">
              <a:spLocks noChangeArrowheads="1"/>
            </p:cNvSpPr>
            <p:nvPr/>
          </p:nvSpPr>
          <p:spPr bwMode="auto">
            <a:xfrm>
              <a:off x="3110055" y="545068"/>
              <a:ext cx="7324441" cy="400110"/>
            </a:xfrm>
            <a:prstGeom prst="rect">
              <a:avLst/>
            </a:prstGeom>
            <a:noFill/>
            <a:ln w="9525">
              <a:noFill/>
              <a:miter lim="800000"/>
              <a:headEnd/>
              <a:tailEnd/>
            </a:ln>
          </p:spPr>
          <p:txBody>
            <a:bodyPr wrap="none">
              <a:spAutoFit/>
            </a:bodyPr>
            <a:lstStyle/>
            <a:p>
              <a:pPr algn="ctr"/>
              <a:r>
                <a:rPr lang="en-US" sz="2000" dirty="0">
                  <a:latin typeface="Comic Sans MS" pitchFamily="66" charset="0"/>
                </a:rPr>
                <a:t>MERIDIONAL CIRCULATION IN THE ATLANTIC OCEAN</a:t>
              </a:r>
            </a:p>
          </p:txBody>
        </p:sp>
        <p:sp>
          <p:nvSpPr>
            <p:cNvPr id="15" name="Rectangle 14"/>
            <p:cNvSpPr/>
            <p:nvPr/>
          </p:nvSpPr>
          <p:spPr>
            <a:xfrm>
              <a:off x="2438400" y="381000"/>
              <a:ext cx="866775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1595438"/>
            <a:ext cx="9372600" cy="6329362"/>
            <a:chOff x="-228600" y="300685"/>
            <a:chExt cx="9372600" cy="6328715"/>
          </a:xfrm>
        </p:grpSpPr>
        <p:pic>
          <p:nvPicPr>
            <p:cNvPr id="3" name="Picture 2" descr="A16_SALNTY.gif"/>
            <p:cNvPicPr>
              <a:picLocks noChangeAspect="1"/>
            </p:cNvPicPr>
            <p:nvPr/>
          </p:nvPicPr>
          <p:blipFill>
            <a:blip r:embed="rId3"/>
            <a:srcRect/>
            <a:stretch>
              <a:fillRect/>
            </a:stretch>
          </p:blipFill>
          <p:spPr bwMode="auto">
            <a:xfrm>
              <a:off x="0" y="300685"/>
              <a:ext cx="9144000" cy="6256629"/>
            </a:xfrm>
            <a:prstGeom prst="rect">
              <a:avLst/>
            </a:prstGeom>
            <a:noFill/>
            <a:ln w="9525">
              <a:noFill/>
              <a:miter lim="800000"/>
              <a:headEnd/>
              <a:tailEnd/>
            </a:ln>
          </p:spPr>
        </p:pic>
        <p:sp>
          <p:nvSpPr>
            <p:cNvPr id="4" name="Rectangle 3"/>
            <p:cNvSpPr/>
            <p:nvPr/>
          </p:nvSpPr>
          <p:spPr>
            <a:xfrm>
              <a:off x="0" y="4267441"/>
              <a:ext cx="9144000" cy="236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p:nvSpPr>
          <p:spPr>
            <a:xfrm>
              <a:off x="-228600" y="305447"/>
              <a:ext cx="1752600" cy="45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153400" y="3276943"/>
              <a:ext cx="76200" cy="76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7" name="Straight Arrow Connector 6"/>
          <p:cNvCxnSpPr/>
          <p:nvPr/>
        </p:nvCxnSpPr>
        <p:spPr>
          <a:xfrm rot="10800000">
            <a:off x="3581400" y="3505200"/>
            <a:ext cx="2057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10"/>
          <p:cNvSpPr txBox="1">
            <a:spLocks noChangeArrowheads="1"/>
          </p:cNvSpPr>
          <p:nvPr/>
        </p:nvSpPr>
        <p:spPr bwMode="auto">
          <a:xfrm>
            <a:off x="4191000" y="3124200"/>
            <a:ext cx="903288" cy="369888"/>
          </a:xfrm>
          <a:prstGeom prst="rect">
            <a:avLst/>
          </a:prstGeom>
          <a:noFill/>
          <a:ln w="9525">
            <a:noFill/>
            <a:miter lim="800000"/>
            <a:headEnd/>
            <a:tailEnd/>
          </a:ln>
        </p:spPr>
        <p:txBody>
          <a:bodyPr wrap="none">
            <a:spAutoFit/>
          </a:bodyPr>
          <a:lstStyle/>
          <a:p>
            <a:r>
              <a:rPr lang="en-US">
                <a:solidFill>
                  <a:schemeClr val="bg1"/>
                </a:solidFill>
              </a:rPr>
              <a:t>NADW</a:t>
            </a:r>
            <a:endParaRPr lang="fr-FR">
              <a:solidFill>
                <a:schemeClr val="bg1"/>
              </a:solidFill>
            </a:endParaRPr>
          </a:p>
        </p:txBody>
      </p:sp>
      <p:cxnSp>
        <p:nvCxnSpPr>
          <p:cNvPr id="9" name="Straight Arrow Connector 8"/>
          <p:cNvCxnSpPr/>
          <p:nvPr/>
        </p:nvCxnSpPr>
        <p:spPr>
          <a:xfrm flipV="1">
            <a:off x="2667000" y="4495800"/>
            <a:ext cx="1143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2819400" y="4125913"/>
            <a:ext cx="890588" cy="369887"/>
          </a:xfrm>
          <a:prstGeom prst="rect">
            <a:avLst/>
          </a:prstGeom>
          <a:noFill/>
          <a:ln w="9525">
            <a:noFill/>
            <a:miter lim="800000"/>
            <a:headEnd/>
            <a:tailEnd/>
          </a:ln>
        </p:spPr>
        <p:txBody>
          <a:bodyPr wrap="none">
            <a:spAutoFit/>
          </a:bodyPr>
          <a:lstStyle/>
          <a:p>
            <a:r>
              <a:rPr lang="en-US">
                <a:solidFill>
                  <a:schemeClr val="bg1"/>
                </a:solidFill>
              </a:rPr>
              <a:t>AABW</a:t>
            </a:r>
            <a:endParaRPr lang="fr-FR">
              <a:solidFill>
                <a:schemeClr val="bg1"/>
              </a:solidFill>
            </a:endParaRPr>
          </a:p>
        </p:txBody>
      </p:sp>
      <p:sp>
        <p:nvSpPr>
          <p:cNvPr id="11" name="TextBox 13"/>
          <p:cNvSpPr txBox="1">
            <a:spLocks noChangeArrowheads="1"/>
          </p:cNvSpPr>
          <p:nvPr/>
        </p:nvSpPr>
        <p:spPr bwMode="auto">
          <a:xfrm>
            <a:off x="4776788" y="6030913"/>
            <a:ext cx="3833812" cy="369887"/>
          </a:xfrm>
          <a:prstGeom prst="rect">
            <a:avLst/>
          </a:prstGeom>
          <a:noFill/>
          <a:ln w="9525">
            <a:noFill/>
            <a:miter lim="800000"/>
            <a:headEnd/>
            <a:tailEnd/>
          </a:ln>
        </p:spPr>
        <p:txBody>
          <a:bodyPr wrap="none">
            <a:spAutoFit/>
          </a:bodyPr>
          <a:lstStyle/>
          <a:p>
            <a:r>
              <a:rPr lang="en-US"/>
              <a:t>Data: </a:t>
            </a:r>
            <a:r>
              <a:rPr lang="en-US" i="1"/>
              <a:t>M. McCartney, L. Talley, J. Swift</a:t>
            </a:r>
            <a:endParaRPr lang="fr-FR" i="1"/>
          </a:p>
        </p:txBody>
      </p:sp>
      <p:grpSp>
        <p:nvGrpSpPr>
          <p:cNvPr id="15" name="Group 9"/>
          <p:cNvGrpSpPr>
            <a:grpSpLocks/>
          </p:cNvGrpSpPr>
          <p:nvPr/>
        </p:nvGrpSpPr>
        <p:grpSpPr bwMode="auto">
          <a:xfrm>
            <a:off x="238125" y="533400"/>
            <a:ext cx="8667750" cy="762000"/>
            <a:chOff x="2438400" y="381000"/>
            <a:chExt cx="8667750" cy="762000"/>
          </a:xfrm>
        </p:grpSpPr>
        <p:sp>
          <p:nvSpPr>
            <p:cNvPr id="16" name="TextBox 5"/>
            <p:cNvSpPr txBox="1">
              <a:spLocks noChangeArrowheads="1"/>
            </p:cNvSpPr>
            <p:nvPr/>
          </p:nvSpPr>
          <p:spPr bwMode="auto">
            <a:xfrm>
              <a:off x="3110055" y="545068"/>
              <a:ext cx="7324441" cy="400110"/>
            </a:xfrm>
            <a:prstGeom prst="rect">
              <a:avLst/>
            </a:prstGeom>
            <a:noFill/>
            <a:ln w="9525">
              <a:noFill/>
              <a:miter lim="800000"/>
              <a:headEnd/>
              <a:tailEnd/>
            </a:ln>
          </p:spPr>
          <p:txBody>
            <a:bodyPr wrap="none">
              <a:spAutoFit/>
            </a:bodyPr>
            <a:lstStyle/>
            <a:p>
              <a:pPr algn="ctr"/>
              <a:r>
                <a:rPr lang="en-US" sz="2000" dirty="0">
                  <a:latin typeface="Comic Sans MS" pitchFamily="66" charset="0"/>
                </a:rPr>
                <a:t>MERIDIONAL CIRCULATION IN THE ATLANTIC OCEAN</a:t>
              </a:r>
            </a:p>
          </p:txBody>
        </p:sp>
        <p:sp>
          <p:nvSpPr>
            <p:cNvPr id="17" name="Rectangle 16"/>
            <p:cNvSpPr/>
            <p:nvPr/>
          </p:nvSpPr>
          <p:spPr>
            <a:xfrm>
              <a:off x="2438400" y="381000"/>
              <a:ext cx="866775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52" y="802957"/>
            <a:ext cx="2028248" cy="492443"/>
          </a:xfrm>
          <a:prstGeom prst="rect">
            <a:avLst/>
          </a:prstGeom>
          <a:noFill/>
        </p:spPr>
        <p:txBody>
          <a:bodyPr wrap="none" rtlCol="0">
            <a:spAutoFit/>
          </a:bodyPr>
          <a:lstStyle/>
          <a:p>
            <a:r>
              <a:rPr lang="en-US" sz="2600" b="1" dirty="0" smtClean="0"/>
              <a:t>Assignments:</a:t>
            </a:r>
            <a:endParaRPr lang="fr-FR" sz="2600" b="1" dirty="0"/>
          </a:p>
        </p:txBody>
      </p:sp>
      <p:sp>
        <p:nvSpPr>
          <p:cNvPr id="3" name="TextBox 2"/>
          <p:cNvSpPr txBox="1"/>
          <p:nvPr/>
        </p:nvSpPr>
        <p:spPr>
          <a:xfrm>
            <a:off x="0" y="1600200"/>
            <a:ext cx="9153660" cy="4524315"/>
          </a:xfrm>
          <a:prstGeom prst="rect">
            <a:avLst/>
          </a:prstGeom>
          <a:noFill/>
        </p:spPr>
        <p:txBody>
          <a:bodyPr wrap="none" rtlCol="0">
            <a:spAutoFit/>
          </a:bodyPr>
          <a:lstStyle/>
          <a:p>
            <a:pPr marL="342900" indent="-342900">
              <a:buAutoNum type="arabicPeriod"/>
            </a:pPr>
            <a:r>
              <a:rPr lang="en-US" dirty="0" smtClean="0"/>
              <a:t>Reading assignment</a:t>
            </a:r>
            <a:endParaRPr lang="en-US" i="1" dirty="0" smtClean="0"/>
          </a:p>
          <a:p>
            <a:pPr marL="342900" indent="-342900" algn="just"/>
            <a:r>
              <a:rPr lang="en-US" dirty="0" smtClean="0"/>
              <a:t>	A paper will be assigned after each class. You should read this paper and be prepared for</a:t>
            </a:r>
          </a:p>
          <a:p>
            <a:pPr marL="342900" indent="-342900"/>
            <a:r>
              <a:rPr lang="en-US" dirty="0" smtClean="0"/>
              <a:t>	a short discussion (10 min) at the beginning of next class.</a:t>
            </a:r>
          </a:p>
          <a:p>
            <a:pPr marL="342900" indent="-342900"/>
            <a:endParaRPr lang="en-US" dirty="0" smtClean="0"/>
          </a:p>
          <a:p>
            <a:pPr marL="342900" indent="-342900">
              <a:buAutoNum type="arabicPeriod" startAt="2"/>
            </a:pPr>
            <a:r>
              <a:rPr lang="en-US" dirty="0" smtClean="0"/>
              <a:t>Problems sets</a:t>
            </a:r>
          </a:p>
          <a:p>
            <a:pPr marL="342900" indent="-342900" algn="just"/>
            <a:r>
              <a:rPr lang="en-US" dirty="0" smtClean="0"/>
              <a:t>	Two problem sets will be given during this session of course 12.710. They should be</a:t>
            </a:r>
          </a:p>
          <a:p>
            <a:pPr marL="342900" indent="-342900"/>
            <a:r>
              <a:rPr lang="en-US" dirty="0" smtClean="0"/>
              <a:t>	completed within 1 week.</a:t>
            </a:r>
          </a:p>
          <a:p>
            <a:pPr marL="342900" indent="-342900"/>
            <a:endParaRPr lang="en-US" dirty="0" smtClean="0"/>
          </a:p>
          <a:p>
            <a:pPr marL="342900" indent="-342900">
              <a:buAutoNum type="arabicPeriod" startAt="3"/>
            </a:pPr>
            <a:r>
              <a:rPr lang="en-US" dirty="0" smtClean="0"/>
              <a:t>Critical review</a:t>
            </a:r>
          </a:p>
          <a:p>
            <a:pPr marL="342900" indent="-342900"/>
            <a:r>
              <a:rPr lang="en-US" dirty="0" smtClean="0"/>
              <a:t>	You will be tasked with providing a written review (4-5 pages) of one particular research</a:t>
            </a:r>
          </a:p>
          <a:p>
            <a:pPr marL="342900" indent="-342900" algn="just"/>
            <a:r>
              <a:rPr lang="en-US" dirty="0" smtClean="0"/>
              <a:t>	article of your choice. In your review, you will summarize the article, put it in perspective,</a:t>
            </a:r>
          </a:p>
          <a:p>
            <a:pPr marL="342900" indent="-342900"/>
            <a:r>
              <a:rPr lang="en-US" dirty="0" smtClean="0"/>
              <a:t>	comment on its strengths and weaknesses, and suggest ways to improve the work.</a:t>
            </a:r>
          </a:p>
          <a:p>
            <a:pPr marL="342900" indent="-342900"/>
            <a:r>
              <a:rPr lang="en-US" dirty="0" smtClean="0"/>
              <a:t>	Emphasis should be placed on the (un)stated assumptions of the work and on the extent </a:t>
            </a:r>
          </a:p>
          <a:p>
            <a:pPr marL="342900" indent="-342900"/>
            <a:r>
              <a:rPr lang="en-US" dirty="0" smtClean="0"/>
              <a:t>	to which the conclusions are supported by the results of the paper. Put yourself in the</a:t>
            </a:r>
          </a:p>
          <a:p>
            <a:pPr marL="342900" indent="-342900"/>
            <a:r>
              <a:rPr lang="en-US" dirty="0" smtClean="0"/>
              <a:t>	position of very demanding reviewer! Your review is due at the end of this session (12/10).</a:t>
            </a:r>
          </a:p>
          <a:p>
            <a:pPr marL="342900" indent="-342900"/>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1595438"/>
            <a:ext cx="9372600" cy="6329362"/>
            <a:chOff x="-228600" y="300685"/>
            <a:chExt cx="9372600" cy="6328715"/>
          </a:xfrm>
        </p:grpSpPr>
        <p:pic>
          <p:nvPicPr>
            <p:cNvPr id="3" name="Picture 2" descr="A16_SALNTY.gif"/>
            <p:cNvPicPr>
              <a:picLocks noChangeAspect="1"/>
            </p:cNvPicPr>
            <p:nvPr/>
          </p:nvPicPr>
          <p:blipFill>
            <a:blip r:embed="rId3"/>
            <a:srcRect/>
            <a:stretch>
              <a:fillRect/>
            </a:stretch>
          </p:blipFill>
          <p:spPr bwMode="auto">
            <a:xfrm>
              <a:off x="0" y="300685"/>
              <a:ext cx="9144000" cy="6256629"/>
            </a:xfrm>
            <a:prstGeom prst="rect">
              <a:avLst/>
            </a:prstGeom>
            <a:noFill/>
            <a:ln w="9525">
              <a:noFill/>
              <a:miter lim="800000"/>
              <a:headEnd/>
              <a:tailEnd/>
            </a:ln>
          </p:spPr>
        </p:pic>
        <p:sp>
          <p:nvSpPr>
            <p:cNvPr id="4" name="Rectangle 3"/>
            <p:cNvSpPr/>
            <p:nvPr/>
          </p:nvSpPr>
          <p:spPr>
            <a:xfrm>
              <a:off x="0" y="4267441"/>
              <a:ext cx="9144000" cy="236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p:nvSpPr>
          <p:spPr>
            <a:xfrm>
              <a:off x="-228600" y="305447"/>
              <a:ext cx="1752600" cy="45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153400" y="3276943"/>
              <a:ext cx="76200" cy="76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7" name="Straight Arrow Connector 6"/>
          <p:cNvCxnSpPr/>
          <p:nvPr/>
        </p:nvCxnSpPr>
        <p:spPr>
          <a:xfrm rot="10800000">
            <a:off x="3581400" y="3505200"/>
            <a:ext cx="2057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10"/>
          <p:cNvSpPr txBox="1">
            <a:spLocks noChangeArrowheads="1"/>
          </p:cNvSpPr>
          <p:nvPr/>
        </p:nvSpPr>
        <p:spPr bwMode="auto">
          <a:xfrm>
            <a:off x="4191000" y="3124200"/>
            <a:ext cx="903288" cy="369888"/>
          </a:xfrm>
          <a:prstGeom prst="rect">
            <a:avLst/>
          </a:prstGeom>
          <a:noFill/>
          <a:ln w="9525">
            <a:noFill/>
            <a:miter lim="800000"/>
            <a:headEnd/>
            <a:tailEnd/>
          </a:ln>
        </p:spPr>
        <p:txBody>
          <a:bodyPr wrap="none">
            <a:spAutoFit/>
          </a:bodyPr>
          <a:lstStyle/>
          <a:p>
            <a:r>
              <a:rPr lang="en-US">
                <a:solidFill>
                  <a:schemeClr val="bg1"/>
                </a:solidFill>
              </a:rPr>
              <a:t>NADW</a:t>
            </a:r>
            <a:endParaRPr lang="fr-FR">
              <a:solidFill>
                <a:schemeClr val="bg1"/>
              </a:solidFill>
            </a:endParaRPr>
          </a:p>
        </p:txBody>
      </p:sp>
      <p:cxnSp>
        <p:nvCxnSpPr>
          <p:cNvPr id="9" name="Straight Arrow Connector 8"/>
          <p:cNvCxnSpPr/>
          <p:nvPr/>
        </p:nvCxnSpPr>
        <p:spPr>
          <a:xfrm flipV="1">
            <a:off x="2667000" y="4495800"/>
            <a:ext cx="1143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2819400" y="4125913"/>
            <a:ext cx="890588" cy="369887"/>
          </a:xfrm>
          <a:prstGeom prst="rect">
            <a:avLst/>
          </a:prstGeom>
          <a:noFill/>
          <a:ln w="9525">
            <a:noFill/>
            <a:miter lim="800000"/>
            <a:headEnd/>
            <a:tailEnd/>
          </a:ln>
        </p:spPr>
        <p:txBody>
          <a:bodyPr wrap="none">
            <a:spAutoFit/>
          </a:bodyPr>
          <a:lstStyle/>
          <a:p>
            <a:r>
              <a:rPr lang="en-US">
                <a:solidFill>
                  <a:schemeClr val="bg1"/>
                </a:solidFill>
              </a:rPr>
              <a:t>AABW</a:t>
            </a:r>
            <a:endParaRPr lang="fr-FR">
              <a:solidFill>
                <a:schemeClr val="bg1"/>
              </a:solidFill>
            </a:endParaRPr>
          </a:p>
        </p:txBody>
      </p:sp>
      <p:sp>
        <p:nvSpPr>
          <p:cNvPr id="11" name="TextBox 13"/>
          <p:cNvSpPr txBox="1">
            <a:spLocks noChangeArrowheads="1"/>
          </p:cNvSpPr>
          <p:nvPr/>
        </p:nvSpPr>
        <p:spPr bwMode="auto">
          <a:xfrm>
            <a:off x="3073400" y="2209800"/>
            <a:ext cx="812800" cy="369888"/>
          </a:xfrm>
          <a:prstGeom prst="rect">
            <a:avLst/>
          </a:prstGeom>
          <a:noFill/>
          <a:ln w="9525">
            <a:noFill/>
            <a:miter lim="800000"/>
            <a:headEnd/>
            <a:tailEnd/>
          </a:ln>
        </p:spPr>
        <p:txBody>
          <a:bodyPr wrap="none">
            <a:spAutoFit/>
          </a:bodyPr>
          <a:lstStyle/>
          <a:p>
            <a:r>
              <a:rPr lang="en-US">
                <a:solidFill>
                  <a:schemeClr val="bg1"/>
                </a:solidFill>
              </a:rPr>
              <a:t>AAIW</a:t>
            </a:r>
            <a:endParaRPr lang="fr-FR">
              <a:solidFill>
                <a:schemeClr val="bg1"/>
              </a:solidFill>
            </a:endParaRPr>
          </a:p>
        </p:txBody>
      </p:sp>
      <p:cxnSp>
        <p:nvCxnSpPr>
          <p:cNvPr id="12" name="Straight Arrow Connector 11"/>
          <p:cNvCxnSpPr/>
          <p:nvPr/>
        </p:nvCxnSpPr>
        <p:spPr>
          <a:xfrm>
            <a:off x="2819400" y="2514600"/>
            <a:ext cx="1295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7"/>
          <p:cNvSpPr txBox="1">
            <a:spLocks noChangeArrowheads="1"/>
          </p:cNvSpPr>
          <p:nvPr/>
        </p:nvSpPr>
        <p:spPr bwMode="auto">
          <a:xfrm>
            <a:off x="4776788" y="6030913"/>
            <a:ext cx="3833812" cy="369887"/>
          </a:xfrm>
          <a:prstGeom prst="rect">
            <a:avLst/>
          </a:prstGeom>
          <a:noFill/>
          <a:ln w="9525">
            <a:noFill/>
            <a:miter lim="800000"/>
            <a:headEnd/>
            <a:tailEnd/>
          </a:ln>
        </p:spPr>
        <p:txBody>
          <a:bodyPr wrap="none">
            <a:spAutoFit/>
          </a:bodyPr>
          <a:lstStyle/>
          <a:p>
            <a:r>
              <a:rPr lang="en-US"/>
              <a:t>Data: </a:t>
            </a:r>
            <a:r>
              <a:rPr lang="en-US" i="1"/>
              <a:t>M. McCartney, L. Talley, J. Swift</a:t>
            </a:r>
            <a:endParaRPr lang="fr-FR" i="1"/>
          </a:p>
        </p:txBody>
      </p:sp>
      <p:grpSp>
        <p:nvGrpSpPr>
          <p:cNvPr id="17" name="Group 9"/>
          <p:cNvGrpSpPr>
            <a:grpSpLocks/>
          </p:cNvGrpSpPr>
          <p:nvPr/>
        </p:nvGrpSpPr>
        <p:grpSpPr bwMode="auto">
          <a:xfrm>
            <a:off x="238125" y="533400"/>
            <a:ext cx="8667750" cy="762000"/>
            <a:chOff x="2438400" y="381000"/>
            <a:chExt cx="8667750" cy="762000"/>
          </a:xfrm>
        </p:grpSpPr>
        <p:sp>
          <p:nvSpPr>
            <p:cNvPr id="18" name="TextBox 5"/>
            <p:cNvSpPr txBox="1">
              <a:spLocks noChangeArrowheads="1"/>
            </p:cNvSpPr>
            <p:nvPr/>
          </p:nvSpPr>
          <p:spPr bwMode="auto">
            <a:xfrm>
              <a:off x="3110055" y="545068"/>
              <a:ext cx="7324441" cy="400110"/>
            </a:xfrm>
            <a:prstGeom prst="rect">
              <a:avLst/>
            </a:prstGeom>
            <a:noFill/>
            <a:ln w="9525">
              <a:noFill/>
              <a:miter lim="800000"/>
              <a:headEnd/>
              <a:tailEnd/>
            </a:ln>
          </p:spPr>
          <p:txBody>
            <a:bodyPr wrap="none">
              <a:spAutoFit/>
            </a:bodyPr>
            <a:lstStyle/>
            <a:p>
              <a:pPr algn="ctr"/>
              <a:r>
                <a:rPr lang="en-US" sz="2000" dirty="0">
                  <a:latin typeface="Comic Sans MS" pitchFamily="66" charset="0"/>
                </a:rPr>
                <a:t>MERIDIONAL CIRCULATION IN THE ATLANTIC OCEAN</a:t>
              </a:r>
            </a:p>
          </p:txBody>
        </p:sp>
        <p:sp>
          <p:nvSpPr>
            <p:cNvPr id="19" name="Rectangle 18"/>
            <p:cNvSpPr/>
            <p:nvPr/>
          </p:nvSpPr>
          <p:spPr>
            <a:xfrm>
              <a:off x="2438400" y="381000"/>
              <a:ext cx="866775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1595438"/>
            <a:ext cx="9372600" cy="6329362"/>
            <a:chOff x="-228600" y="300685"/>
            <a:chExt cx="9372600" cy="6328715"/>
          </a:xfrm>
        </p:grpSpPr>
        <p:pic>
          <p:nvPicPr>
            <p:cNvPr id="3" name="Picture 2" descr="A16_SALNTY.gif"/>
            <p:cNvPicPr>
              <a:picLocks noChangeAspect="1"/>
            </p:cNvPicPr>
            <p:nvPr/>
          </p:nvPicPr>
          <p:blipFill>
            <a:blip r:embed="rId3"/>
            <a:srcRect/>
            <a:stretch>
              <a:fillRect/>
            </a:stretch>
          </p:blipFill>
          <p:spPr bwMode="auto">
            <a:xfrm>
              <a:off x="0" y="300685"/>
              <a:ext cx="9144000" cy="6256629"/>
            </a:xfrm>
            <a:prstGeom prst="rect">
              <a:avLst/>
            </a:prstGeom>
            <a:noFill/>
            <a:ln w="9525">
              <a:noFill/>
              <a:miter lim="800000"/>
              <a:headEnd/>
              <a:tailEnd/>
            </a:ln>
          </p:spPr>
        </p:pic>
        <p:sp>
          <p:nvSpPr>
            <p:cNvPr id="4" name="Rectangle 3"/>
            <p:cNvSpPr/>
            <p:nvPr/>
          </p:nvSpPr>
          <p:spPr>
            <a:xfrm>
              <a:off x="0" y="4267441"/>
              <a:ext cx="9144000" cy="236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p:nvSpPr>
          <p:spPr>
            <a:xfrm>
              <a:off x="-228600" y="305447"/>
              <a:ext cx="1752600" cy="45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8153400" y="3276943"/>
              <a:ext cx="76200" cy="76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7" name="Straight Arrow Connector 6"/>
          <p:cNvCxnSpPr/>
          <p:nvPr/>
        </p:nvCxnSpPr>
        <p:spPr>
          <a:xfrm rot="10800000">
            <a:off x="3581400" y="3505200"/>
            <a:ext cx="2057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10"/>
          <p:cNvSpPr txBox="1">
            <a:spLocks noChangeArrowheads="1"/>
          </p:cNvSpPr>
          <p:nvPr/>
        </p:nvSpPr>
        <p:spPr bwMode="auto">
          <a:xfrm>
            <a:off x="4191000" y="3124200"/>
            <a:ext cx="903288" cy="369888"/>
          </a:xfrm>
          <a:prstGeom prst="rect">
            <a:avLst/>
          </a:prstGeom>
          <a:noFill/>
          <a:ln w="9525">
            <a:noFill/>
            <a:miter lim="800000"/>
            <a:headEnd/>
            <a:tailEnd/>
          </a:ln>
        </p:spPr>
        <p:txBody>
          <a:bodyPr wrap="none">
            <a:spAutoFit/>
          </a:bodyPr>
          <a:lstStyle/>
          <a:p>
            <a:r>
              <a:rPr lang="en-US">
                <a:solidFill>
                  <a:schemeClr val="bg1"/>
                </a:solidFill>
              </a:rPr>
              <a:t>NADW</a:t>
            </a:r>
            <a:endParaRPr lang="fr-FR">
              <a:solidFill>
                <a:schemeClr val="bg1"/>
              </a:solidFill>
            </a:endParaRPr>
          </a:p>
        </p:txBody>
      </p:sp>
      <p:cxnSp>
        <p:nvCxnSpPr>
          <p:cNvPr id="9" name="Straight Arrow Connector 8"/>
          <p:cNvCxnSpPr/>
          <p:nvPr/>
        </p:nvCxnSpPr>
        <p:spPr>
          <a:xfrm flipV="1">
            <a:off x="2667000" y="4495800"/>
            <a:ext cx="1143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2819400" y="4125913"/>
            <a:ext cx="890588" cy="369887"/>
          </a:xfrm>
          <a:prstGeom prst="rect">
            <a:avLst/>
          </a:prstGeom>
          <a:noFill/>
          <a:ln w="9525">
            <a:noFill/>
            <a:miter lim="800000"/>
            <a:headEnd/>
            <a:tailEnd/>
          </a:ln>
        </p:spPr>
        <p:txBody>
          <a:bodyPr wrap="none">
            <a:spAutoFit/>
          </a:bodyPr>
          <a:lstStyle/>
          <a:p>
            <a:r>
              <a:rPr lang="en-US">
                <a:solidFill>
                  <a:schemeClr val="bg1"/>
                </a:solidFill>
              </a:rPr>
              <a:t>AABW</a:t>
            </a:r>
            <a:endParaRPr lang="fr-FR">
              <a:solidFill>
                <a:schemeClr val="bg1"/>
              </a:solidFill>
            </a:endParaRPr>
          </a:p>
        </p:txBody>
      </p:sp>
      <p:sp>
        <p:nvSpPr>
          <p:cNvPr id="11" name="TextBox 13"/>
          <p:cNvSpPr txBox="1">
            <a:spLocks noChangeArrowheads="1"/>
          </p:cNvSpPr>
          <p:nvPr/>
        </p:nvSpPr>
        <p:spPr bwMode="auto">
          <a:xfrm>
            <a:off x="3073400" y="2209800"/>
            <a:ext cx="812800" cy="369888"/>
          </a:xfrm>
          <a:prstGeom prst="rect">
            <a:avLst/>
          </a:prstGeom>
          <a:noFill/>
          <a:ln w="9525">
            <a:noFill/>
            <a:miter lim="800000"/>
            <a:headEnd/>
            <a:tailEnd/>
          </a:ln>
        </p:spPr>
        <p:txBody>
          <a:bodyPr wrap="none">
            <a:spAutoFit/>
          </a:bodyPr>
          <a:lstStyle/>
          <a:p>
            <a:r>
              <a:rPr lang="en-US">
                <a:solidFill>
                  <a:schemeClr val="bg1"/>
                </a:solidFill>
              </a:rPr>
              <a:t>AAIW</a:t>
            </a:r>
            <a:endParaRPr lang="fr-FR">
              <a:solidFill>
                <a:schemeClr val="bg1"/>
              </a:solidFill>
            </a:endParaRPr>
          </a:p>
        </p:txBody>
      </p:sp>
      <p:cxnSp>
        <p:nvCxnSpPr>
          <p:cNvPr id="12" name="Straight Arrow Connector 11"/>
          <p:cNvCxnSpPr/>
          <p:nvPr/>
        </p:nvCxnSpPr>
        <p:spPr>
          <a:xfrm>
            <a:off x="2819400" y="2514600"/>
            <a:ext cx="1295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a:spLocks noChangeArrowheads="1"/>
          </p:cNvSpPr>
          <p:nvPr/>
        </p:nvSpPr>
        <p:spPr bwMode="auto">
          <a:xfrm>
            <a:off x="5702300" y="2362200"/>
            <a:ext cx="774700" cy="369888"/>
          </a:xfrm>
          <a:prstGeom prst="rect">
            <a:avLst/>
          </a:prstGeom>
          <a:noFill/>
          <a:ln w="9525">
            <a:noFill/>
            <a:miter lim="800000"/>
            <a:headEnd/>
            <a:tailEnd/>
          </a:ln>
        </p:spPr>
        <p:txBody>
          <a:bodyPr wrap="none">
            <a:spAutoFit/>
          </a:bodyPr>
          <a:lstStyle/>
          <a:p>
            <a:r>
              <a:rPr lang="en-US">
                <a:solidFill>
                  <a:schemeClr val="bg1"/>
                </a:solidFill>
              </a:rPr>
              <a:t>MOW</a:t>
            </a:r>
            <a:endParaRPr lang="fr-FR">
              <a:solidFill>
                <a:schemeClr val="bg1"/>
              </a:solidFill>
            </a:endParaRPr>
          </a:p>
        </p:txBody>
      </p:sp>
      <p:sp>
        <p:nvSpPr>
          <p:cNvPr id="14" name="TextBox 16"/>
          <p:cNvSpPr txBox="1">
            <a:spLocks noChangeArrowheads="1"/>
          </p:cNvSpPr>
          <p:nvPr/>
        </p:nvSpPr>
        <p:spPr bwMode="auto">
          <a:xfrm>
            <a:off x="4776788" y="6030913"/>
            <a:ext cx="3833812" cy="369887"/>
          </a:xfrm>
          <a:prstGeom prst="rect">
            <a:avLst/>
          </a:prstGeom>
          <a:noFill/>
          <a:ln w="9525">
            <a:noFill/>
            <a:miter lim="800000"/>
            <a:headEnd/>
            <a:tailEnd/>
          </a:ln>
        </p:spPr>
        <p:txBody>
          <a:bodyPr wrap="none">
            <a:spAutoFit/>
          </a:bodyPr>
          <a:lstStyle/>
          <a:p>
            <a:r>
              <a:rPr lang="en-US"/>
              <a:t>Data: </a:t>
            </a:r>
            <a:r>
              <a:rPr lang="en-US" i="1"/>
              <a:t>M. McCartney, L. Talley, J. Swift</a:t>
            </a:r>
            <a:endParaRPr lang="fr-FR" i="1"/>
          </a:p>
        </p:txBody>
      </p:sp>
      <p:grpSp>
        <p:nvGrpSpPr>
          <p:cNvPr id="18" name="Group 9"/>
          <p:cNvGrpSpPr>
            <a:grpSpLocks/>
          </p:cNvGrpSpPr>
          <p:nvPr/>
        </p:nvGrpSpPr>
        <p:grpSpPr bwMode="auto">
          <a:xfrm>
            <a:off x="238125" y="533400"/>
            <a:ext cx="8667750" cy="762000"/>
            <a:chOff x="2438400" y="381000"/>
            <a:chExt cx="8667750" cy="762000"/>
          </a:xfrm>
        </p:grpSpPr>
        <p:sp>
          <p:nvSpPr>
            <p:cNvPr id="19" name="TextBox 5"/>
            <p:cNvSpPr txBox="1">
              <a:spLocks noChangeArrowheads="1"/>
            </p:cNvSpPr>
            <p:nvPr/>
          </p:nvSpPr>
          <p:spPr bwMode="auto">
            <a:xfrm>
              <a:off x="3110055" y="545068"/>
              <a:ext cx="7324441" cy="400110"/>
            </a:xfrm>
            <a:prstGeom prst="rect">
              <a:avLst/>
            </a:prstGeom>
            <a:noFill/>
            <a:ln w="9525">
              <a:noFill/>
              <a:miter lim="800000"/>
              <a:headEnd/>
              <a:tailEnd/>
            </a:ln>
          </p:spPr>
          <p:txBody>
            <a:bodyPr wrap="none">
              <a:spAutoFit/>
            </a:bodyPr>
            <a:lstStyle/>
            <a:p>
              <a:pPr algn="ctr"/>
              <a:r>
                <a:rPr lang="en-US" sz="2000" dirty="0">
                  <a:latin typeface="Comic Sans MS" pitchFamily="66" charset="0"/>
                </a:rPr>
                <a:t>MERIDIONAL CIRCULATION IN THE ATLANTIC OCEAN</a:t>
              </a:r>
            </a:p>
          </p:txBody>
        </p:sp>
        <p:sp>
          <p:nvSpPr>
            <p:cNvPr id="20" name="Rectangle 19"/>
            <p:cNvSpPr/>
            <p:nvPr/>
          </p:nvSpPr>
          <p:spPr>
            <a:xfrm>
              <a:off x="2438400" y="381000"/>
              <a:ext cx="866775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086600" y="6412468"/>
            <a:ext cx="1944891" cy="369332"/>
          </a:xfrm>
          <a:prstGeom prst="rect">
            <a:avLst/>
          </a:prstGeom>
          <a:noFill/>
        </p:spPr>
        <p:txBody>
          <a:bodyPr wrap="none" rtlCol="0">
            <a:spAutoFit/>
          </a:bodyPr>
          <a:lstStyle/>
          <a:p>
            <a:r>
              <a:rPr lang="en-US" i="1" dirty="0" smtClean="0"/>
              <a:t>Fig: Bradley (1999)</a:t>
            </a:r>
            <a:endParaRPr lang="fr-FR" i="1" dirty="0"/>
          </a:p>
        </p:txBody>
      </p:sp>
      <p:grpSp>
        <p:nvGrpSpPr>
          <p:cNvPr id="16" name="Group 15"/>
          <p:cNvGrpSpPr>
            <a:grpSpLocks noChangeAspect="1"/>
          </p:cNvGrpSpPr>
          <p:nvPr/>
        </p:nvGrpSpPr>
        <p:grpSpPr>
          <a:xfrm>
            <a:off x="6056656" y="990600"/>
            <a:ext cx="2630144" cy="5159533"/>
            <a:chOff x="3200400" y="1122113"/>
            <a:chExt cx="2768574" cy="5431087"/>
          </a:xfrm>
        </p:grpSpPr>
        <p:pic>
          <p:nvPicPr>
            <p:cNvPr id="10" name="Picture 9" descr="frakes91fig.png"/>
            <p:cNvPicPr>
              <a:picLocks noChangeAspect="1"/>
            </p:cNvPicPr>
            <p:nvPr/>
          </p:nvPicPr>
          <p:blipFill>
            <a:blip r:embed="rId3"/>
            <a:stretch>
              <a:fillRect/>
            </a:stretch>
          </p:blipFill>
          <p:spPr>
            <a:xfrm>
              <a:off x="3200400" y="1122113"/>
              <a:ext cx="2768574" cy="5431087"/>
            </a:xfrm>
            <a:prstGeom prst="rect">
              <a:avLst/>
            </a:prstGeom>
          </p:spPr>
        </p:pic>
        <p:sp>
          <p:nvSpPr>
            <p:cNvPr id="15" name="Rectangle 14"/>
            <p:cNvSpPr/>
            <p:nvPr/>
          </p:nvSpPr>
          <p:spPr>
            <a:xfrm>
              <a:off x="3657600" y="1295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 16"/>
          <p:cNvGrpSpPr/>
          <p:nvPr/>
        </p:nvGrpSpPr>
        <p:grpSpPr>
          <a:xfrm>
            <a:off x="533400" y="228600"/>
            <a:ext cx="7924800" cy="685800"/>
            <a:chOff x="895350" y="76200"/>
            <a:chExt cx="7924800" cy="685800"/>
          </a:xfrm>
        </p:grpSpPr>
        <p:sp>
          <p:nvSpPr>
            <p:cNvPr id="18" name="Rectangle 17"/>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p:cNvSpPr txBox="1"/>
            <p:nvPr/>
          </p:nvSpPr>
          <p:spPr>
            <a:xfrm>
              <a:off x="2226478" y="152400"/>
              <a:ext cx="5414944" cy="492443"/>
            </a:xfrm>
            <a:prstGeom prst="rect">
              <a:avLst/>
            </a:prstGeom>
            <a:noFill/>
          </p:spPr>
          <p:txBody>
            <a:bodyPr wrap="none" rtlCol="0">
              <a:spAutoFit/>
            </a:bodyPr>
            <a:lstStyle/>
            <a:p>
              <a:r>
                <a:rPr lang="en-US" sz="2600" dirty="0" smtClean="0"/>
                <a:t>Estimated Climatic History of the Earth</a:t>
              </a:r>
            </a:p>
          </p:txBody>
        </p:sp>
      </p:grpSp>
      <p:sp>
        <p:nvSpPr>
          <p:cNvPr id="20" name="Rectangle 19"/>
          <p:cNvSpPr/>
          <p:nvPr/>
        </p:nvSpPr>
        <p:spPr>
          <a:xfrm>
            <a:off x="1854213" y="15240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p:cNvSpPr txBox="1"/>
          <p:nvPr/>
        </p:nvSpPr>
        <p:spPr>
          <a:xfrm>
            <a:off x="685800" y="6412468"/>
            <a:ext cx="2470869" cy="369332"/>
          </a:xfrm>
          <a:prstGeom prst="rect">
            <a:avLst/>
          </a:prstGeom>
          <a:noFill/>
        </p:spPr>
        <p:txBody>
          <a:bodyPr wrap="none" rtlCol="0">
            <a:spAutoFit/>
          </a:bodyPr>
          <a:lstStyle/>
          <a:p>
            <a:r>
              <a:rPr lang="en-US" dirty="0" smtClean="0"/>
              <a:t>Faint Young Sun Paradox</a:t>
            </a:r>
            <a:endParaRPr lang="fr-FR" dirty="0"/>
          </a:p>
        </p:txBody>
      </p:sp>
      <p:sp>
        <p:nvSpPr>
          <p:cNvPr id="22" name="TextBox 21"/>
          <p:cNvSpPr txBox="1"/>
          <p:nvPr/>
        </p:nvSpPr>
        <p:spPr>
          <a:xfrm>
            <a:off x="685800" y="6107668"/>
            <a:ext cx="4762586" cy="369332"/>
          </a:xfrm>
          <a:prstGeom prst="rect">
            <a:avLst/>
          </a:prstGeom>
          <a:noFill/>
        </p:spPr>
        <p:txBody>
          <a:bodyPr wrap="none" rtlCol="0">
            <a:spAutoFit/>
          </a:bodyPr>
          <a:lstStyle/>
          <a:p>
            <a:r>
              <a:rPr lang="en-US" dirty="0" smtClean="0"/>
              <a:t>Precambrian glaciations (e.g., “snowball” events)</a:t>
            </a:r>
            <a:endParaRPr lang="fr-FR" dirty="0"/>
          </a:p>
        </p:txBody>
      </p:sp>
      <p:sp>
        <p:nvSpPr>
          <p:cNvPr id="23" name="TextBox 22"/>
          <p:cNvSpPr txBox="1"/>
          <p:nvPr/>
        </p:nvSpPr>
        <p:spPr>
          <a:xfrm>
            <a:off x="609600" y="3657600"/>
            <a:ext cx="2325958" cy="369332"/>
          </a:xfrm>
          <a:prstGeom prst="rect">
            <a:avLst/>
          </a:prstGeom>
          <a:noFill/>
        </p:spPr>
        <p:txBody>
          <a:bodyPr wrap="none" rtlCol="0">
            <a:spAutoFit/>
          </a:bodyPr>
          <a:lstStyle/>
          <a:p>
            <a:r>
              <a:rPr lang="en-US" dirty="0" smtClean="0"/>
              <a:t>Late Paleozoic Ice Ages</a:t>
            </a:r>
            <a:endParaRPr lang="fr-FR" dirty="0"/>
          </a:p>
        </p:txBody>
      </p:sp>
      <p:sp>
        <p:nvSpPr>
          <p:cNvPr id="24" name="TextBox 23"/>
          <p:cNvSpPr txBox="1"/>
          <p:nvPr/>
        </p:nvSpPr>
        <p:spPr>
          <a:xfrm>
            <a:off x="609600" y="2743200"/>
            <a:ext cx="4207690" cy="369332"/>
          </a:xfrm>
          <a:prstGeom prst="rect">
            <a:avLst/>
          </a:prstGeom>
          <a:noFill/>
        </p:spPr>
        <p:txBody>
          <a:bodyPr wrap="none" rtlCol="0">
            <a:spAutoFit/>
          </a:bodyPr>
          <a:lstStyle/>
          <a:p>
            <a:r>
              <a:rPr lang="en-US" dirty="0" smtClean="0"/>
              <a:t>Equable Climates of Mesozoic &amp; </a:t>
            </a:r>
            <a:r>
              <a:rPr lang="en-US" dirty="0" err="1" smtClean="0"/>
              <a:t>Paleogene</a:t>
            </a:r>
            <a:endParaRPr lang="fr-FR" dirty="0"/>
          </a:p>
        </p:txBody>
      </p:sp>
      <p:sp>
        <p:nvSpPr>
          <p:cNvPr id="25" name="TextBox 24"/>
          <p:cNvSpPr txBox="1"/>
          <p:nvPr/>
        </p:nvSpPr>
        <p:spPr>
          <a:xfrm>
            <a:off x="609600" y="1905000"/>
            <a:ext cx="1752018" cy="369332"/>
          </a:xfrm>
          <a:prstGeom prst="rect">
            <a:avLst/>
          </a:prstGeom>
          <a:noFill/>
        </p:spPr>
        <p:txBody>
          <a:bodyPr wrap="none" rtlCol="0">
            <a:spAutoFit/>
          </a:bodyPr>
          <a:lstStyle/>
          <a:p>
            <a:r>
              <a:rPr lang="en-US" dirty="0" smtClean="0"/>
              <a:t>Cenozoic cooling</a:t>
            </a:r>
            <a:endParaRPr lang="fr-FR" dirty="0"/>
          </a:p>
        </p:txBody>
      </p:sp>
      <p:sp>
        <p:nvSpPr>
          <p:cNvPr id="26" name="TextBox 25"/>
          <p:cNvSpPr txBox="1"/>
          <p:nvPr/>
        </p:nvSpPr>
        <p:spPr>
          <a:xfrm>
            <a:off x="609600" y="1567645"/>
            <a:ext cx="4494692" cy="369332"/>
          </a:xfrm>
          <a:prstGeom prst="rect">
            <a:avLst/>
          </a:prstGeom>
          <a:noFill/>
        </p:spPr>
        <p:txBody>
          <a:bodyPr wrap="none" rtlCol="0">
            <a:spAutoFit/>
          </a:bodyPr>
          <a:lstStyle/>
          <a:p>
            <a:r>
              <a:rPr lang="en-US" dirty="0" smtClean="0">
                <a:solidFill>
                  <a:schemeClr val="tx2">
                    <a:lumMod val="60000"/>
                    <a:lumOff val="40000"/>
                  </a:schemeClr>
                </a:solidFill>
              </a:rPr>
              <a:t>Pleistocene Ice Ages, Rapid Climate Changes</a:t>
            </a:r>
            <a:endParaRPr lang="fr-FR" dirty="0">
              <a:solidFill>
                <a:schemeClr val="tx2">
                  <a:lumMod val="60000"/>
                  <a:lumOff val="40000"/>
                </a:schemeClr>
              </a:solidFill>
            </a:endParaRPr>
          </a:p>
        </p:txBody>
      </p:sp>
      <p:cxnSp>
        <p:nvCxnSpPr>
          <p:cNvPr id="28" name="Straight Connector 27"/>
          <p:cNvCxnSpPr/>
          <p:nvPr/>
        </p:nvCxnSpPr>
        <p:spPr>
          <a:xfrm rot="10800000">
            <a:off x="762000" y="6096000"/>
            <a:ext cx="5410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24200" y="3884612"/>
            <a:ext cx="2819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53000" y="2960132"/>
            <a:ext cx="990600" cy="11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53000" y="1981200"/>
            <a:ext cx="990600" cy="11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86600" y="6172200"/>
            <a:ext cx="1964897" cy="369332"/>
          </a:xfrm>
          <a:prstGeom prst="rect">
            <a:avLst/>
          </a:prstGeom>
          <a:noFill/>
        </p:spPr>
        <p:txBody>
          <a:bodyPr wrap="none" rtlCol="0">
            <a:spAutoFit/>
          </a:bodyPr>
          <a:lstStyle/>
          <a:p>
            <a:r>
              <a:rPr lang="en-US" i="1" dirty="0" err="1" smtClean="0"/>
              <a:t>Frakes</a:t>
            </a:r>
            <a:r>
              <a:rPr lang="en-US" i="1" dirty="0" smtClean="0"/>
              <a:t> et al. (1992)</a:t>
            </a:r>
            <a:endParaRPr lang="fr-FR"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2362200"/>
            <a:ext cx="7924800" cy="990600"/>
            <a:chOff x="895350" y="-76200"/>
            <a:chExt cx="7924800" cy="990600"/>
          </a:xfrm>
        </p:grpSpPr>
        <p:sp>
          <p:nvSpPr>
            <p:cNvPr id="3" name="Rectangle 2"/>
            <p:cNvSpPr/>
            <p:nvPr/>
          </p:nvSpPr>
          <p:spPr>
            <a:xfrm>
              <a:off x="895350" y="-76200"/>
              <a:ext cx="7924800" cy="99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726359" y="152400"/>
              <a:ext cx="4415183" cy="523220"/>
            </a:xfrm>
            <a:prstGeom prst="rect">
              <a:avLst/>
            </a:prstGeom>
            <a:noFill/>
          </p:spPr>
          <p:txBody>
            <a:bodyPr wrap="none" rtlCol="0">
              <a:spAutoFit/>
            </a:bodyPr>
            <a:lstStyle/>
            <a:p>
              <a:r>
                <a:rPr lang="en-US" sz="2800" dirty="0" err="1" smtClean="0"/>
                <a:t>Palaeoceanographic</a:t>
              </a:r>
              <a:r>
                <a:rPr lang="en-US" sz="2800" dirty="0" smtClean="0"/>
                <a:t> Archives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ybersxxarms.png"/>
          <p:cNvPicPr>
            <a:picLocks noChangeAspect="1"/>
          </p:cNvPicPr>
          <p:nvPr/>
        </p:nvPicPr>
        <p:blipFill>
          <a:blip r:embed="rId3"/>
          <a:stretch>
            <a:fillRect/>
          </a:stretch>
        </p:blipFill>
        <p:spPr>
          <a:xfrm>
            <a:off x="152400" y="1752600"/>
            <a:ext cx="8914664" cy="3602439"/>
          </a:xfrm>
          <a:prstGeom prst="rect">
            <a:avLst/>
          </a:prstGeom>
        </p:spPr>
      </p:pic>
      <p:grpSp>
        <p:nvGrpSpPr>
          <p:cNvPr id="3" name="Group 2"/>
          <p:cNvGrpSpPr/>
          <p:nvPr/>
        </p:nvGrpSpPr>
        <p:grpSpPr>
          <a:xfrm>
            <a:off x="1924050" y="457200"/>
            <a:ext cx="5295900" cy="685800"/>
            <a:chOff x="2286000" y="76200"/>
            <a:chExt cx="5295900" cy="685800"/>
          </a:xfrm>
        </p:grpSpPr>
        <p:sp>
          <p:nvSpPr>
            <p:cNvPr id="4" name="Rectangle 3"/>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575035" y="152400"/>
              <a:ext cx="4717830" cy="523220"/>
            </a:xfrm>
            <a:prstGeom prst="rect">
              <a:avLst/>
            </a:prstGeom>
            <a:noFill/>
          </p:spPr>
          <p:txBody>
            <a:bodyPr wrap="none" rtlCol="0">
              <a:spAutoFit/>
            </a:bodyPr>
            <a:lstStyle/>
            <a:p>
              <a:r>
                <a:rPr lang="en-US" sz="2800" dirty="0" smtClean="0"/>
                <a:t>Thickness of Marine Sediments</a:t>
              </a:r>
              <a:endParaRPr lang="fr-FR" sz="2800" dirty="0">
                <a:solidFill>
                  <a:schemeClr val="bg1">
                    <a:lumMod val="65000"/>
                  </a:schemeClr>
                </a:solidFill>
              </a:endParaRPr>
            </a:p>
          </p:txBody>
        </p:sp>
      </p:grpSp>
      <p:sp>
        <p:nvSpPr>
          <p:cNvPr id="6" name="TextBox 5"/>
          <p:cNvSpPr txBox="1"/>
          <p:nvPr/>
        </p:nvSpPr>
        <p:spPr>
          <a:xfrm>
            <a:off x="7467600" y="6172200"/>
            <a:ext cx="1406154" cy="369332"/>
          </a:xfrm>
          <a:prstGeom prst="rect">
            <a:avLst/>
          </a:prstGeom>
          <a:noFill/>
        </p:spPr>
        <p:txBody>
          <a:bodyPr wrap="none" rtlCol="0">
            <a:spAutoFit/>
          </a:bodyPr>
          <a:lstStyle/>
          <a:p>
            <a:r>
              <a:rPr lang="en-US" i="1" dirty="0" err="1" smtClean="0"/>
              <a:t>Divins</a:t>
            </a:r>
            <a:r>
              <a:rPr lang="en-US" i="1" dirty="0" smtClean="0"/>
              <a:t> (2002)</a:t>
            </a:r>
            <a:endParaRPr lang="fr-FR"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9200" y="1066800"/>
            <a:ext cx="6267086" cy="5029200"/>
            <a:chOff x="1219200" y="1066800"/>
            <a:chExt cx="6267086" cy="5029200"/>
          </a:xfrm>
        </p:grpSpPr>
        <p:pic>
          <p:nvPicPr>
            <p:cNvPr id="3" name="Picture 2" descr="zachosxxscifig1.png"/>
            <p:cNvPicPr>
              <a:picLocks noChangeAspect="1"/>
            </p:cNvPicPr>
            <p:nvPr/>
          </p:nvPicPr>
          <p:blipFill>
            <a:blip r:embed="rId3"/>
            <a:stretch>
              <a:fillRect/>
            </a:stretch>
          </p:blipFill>
          <p:spPr>
            <a:xfrm>
              <a:off x="1657714" y="1410257"/>
              <a:ext cx="5828572" cy="4457143"/>
            </a:xfrm>
            <a:prstGeom prst="rect">
              <a:avLst/>
            </a:prstGeom>
          </p:spPr>
        </p:pic>
        <p:sp>
          <p:nvSpPr>
            <p:cNvPr id="4" name="Rectangle 3"/>
            <p:cNvSpPr/>
            <p:nvPr/>
          </p:nvSpPr>
          <p:spPr>
            <a:xfrm>
              <a:off x="1219200" y="1066800"/>
              <a:ext cx="5334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 4"/>
          <p:cNvGrpSpPr/>
          <p:nvPr/>
        </p:nvGrpSpPr>
        <p:grpSpPr>
          <a:xfrm>
            <a:off x="1419225" y="457200"/>
            <a:ext cx="6305550" cy="609600"/>
            <a:chOff x="1781175" y="76200"/>
            <a:chExt cx="6305550" cy="609600"/>
          </a:xfrm>
        </p:grpSpPr>
        <p:sp>
          <p:nvSpPr>
            <p:cNvPr id="6" name="Rectangle 5"/>
            <p:cNvSpPr/>
            <p:nvPr/>
          </p:nvSpPr>
          <p:spPr>
            <a:xfrm>
              <a:off x="1781175" y="76200"/>
              <a:ext cx="630555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456990" y="152400"/>
              <a:ext cx="4953920" cy="461665"/>
            </a:xfrm>
            <a:prstGeom prst="rect">
              <a:avLst/>
            </a:prstGeom>
            <a:noFill/>
          </p:spPr>
          <p:txBody>
            <a:bodyPr wrap="none" rtlCol="0">
              <a:spAutoFit/>
            </a:bodyPr>
            <a:lstStyle/>
            <a:p>
              <a:r>
                <a:rPr lang="en-US" sz="2400" dirty="0" smtClean="0"/>
                <a:t>Examples of Deep-Sea Sediment Cores</a:t>
              </a:r>
              <a:endParaRPr lang="fr-FR" sz="2400" dirty="0">
                <a:solidFill>
                  <a:schemeClr val="bg1">
                    <a:lumMod val="65000"/>
                  </a:schemeClr>
                </a:solidFill>
              </a:endParaRPr>
            </a:p>
          </p:txBody>
        </p:sp>
      </p:grpSp>
      <p:sp>
        <p:nvSpPr>
          <p:cNvPr id="8" name="TextBox 7"/>
          <p:cNvSpPr txBox="1"/>
          <p:nvPr/>
        </p:nvSpPr>
        <p:spPr>
          <a:xfrm>
            <a:off x="6900233" y="6172200"/>
            <a:ext cx="2015167" cy="369332"/>
          </a:xfrm>
          <a:prstGeom prst="rect">
            <a:avLst/>
          </a:prstGeom>
          <a:noFill/>
        </p:spPr>
        <p:txBody>
          <a:bodyPr wrap="none" rtlCol="0">
            <a:spAutoFit/>
          </a:bodyPr>
          <a:lstStyle/>
          <a:p>
            <a:r>
              <a:rPr lang="en-US" i="1" dirty="0" err="1" smtClean="0"/>
              <a:t>Zachos</a:t>
            </a:r>
            <a:r>
              <a:rPr lang="en-US" i="1" dirty="0" smtClean="0"/>
              <a:t> et al. (2005)</a:t>
            </a:r>
            <a:endParaRPr lang="fr-FR"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62200" y="163513"/>
            <a:ext cx="6172200" cy="7532687"/>
            <a:chOff x="1829398" y="392668"/>
            <a:chExt cx="6171365" cy="7532132"/>
          </a:xfrm>
        </p:grpSpPr>
        <p:pic>
          <p:nvPicPr>
            <p:cNvPr id="3" name="Picture 1" descr="STSM-6276.png"/>
            <p:cNvPicPr>
              <a:picLocks noChangeAspect="1"/>
            </p:cNvPicPr>
            <p:nvPr/>
          </p:nvPicPr>
          <p:blipFill>
            <a:blip r:embed="rId3"/>
            <a:srcRect/>
            <a:stretch>
              <a:fillRect/>
            </a:stretch>
          </p:blipFill>
          <p:spPr bwMode="auto">
            <a:xfrm>
              <a:off x="2091117" y="990600"/>
              <a:ext cx="5300283" cy="6858000"/>
            </a:xfrm>
            <a:prstGeom prst="rect">
              <a:avLst/>
            </a:prstGeom>
            <a:noFill/>
            <a:ln w="9525">
              <a:noFill/>
              <a:miter lim="800000"/>
              <a:headEnd/>
              <a:tailEnd/>
            </a:ln>
          </p:spPr>
        </p:pic>
        <p:sp>
          <p:nvSpPr>
            <p:cNvPr id="4" name="TextBox 2"/>
            <p:cNvSpPr txBox="1">
              <a:spLocks noChangeArrowheads="1"/>
            </p:cNvSpPr>
            <p:nvPr/>
          </p:nvSpPr>
          <p:spPr bwMode="auto">
            <a:xfrm>
              <a:off x="1864656" y="392668"/>
              <a:ext cx="4348487" cy="369305"/>
            </a:xfrm>
            <a:prstGeom prst="rect">
              <a:avLst/>
            </a:prstGeom>
            <a:noFill/>
            <a:ln w="9525">
              <a:noFill/>
              <a:miter lim="800000"/>
              <a:headEnd/>
              <a:tailEnd/>
            </a:ln>
          </p:spPr>
          <p:txBody>
            <a:bodyPr wrap="none">
              <a:spAutoFit/>
            </a:bodyPr>
            <a:lstStyle/>
            <a:p>
              <a:r>
                <a:rPr lang="en-US" dirty="0" smtClean="0"/>
                <a:t>Benthic Foraminifera in Deep-Sea Sediments</a:t>
              </a:r>
              <a:endParaRPr lang="fr-FR" dirty="0"/>
            </a:p>
          </p:txBody>
        </p:sp>
        <p:sp>
          <p:nvSpPr>
            <p:cNvPr id="5" name="Rectangle 4"/>
            <p:cNvSpPr/>
            <p:nvPr/>
          </p:nvSpPr>
          <p:spPr>
            <a:xfrm>
              <a:off x="1829398" y="6477107"/>
              <a:ext cx="6171365" cy="1447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http://cost-pergamon.eu/Administrative-doc/STSM-6276.pdfReport</a:t>
              </a:r>
            </a:p>
          </p:txBody>
        </p:sp>
      </p:grpSp>
      <p:sp>
        <p:nvSpPr>
          <p:cNvPr id="6" name="TextBox 5"/>
          <p:cNvSpPr txBox="1">
            <a:spLocks noChangeArrowheads="1"/>
          </p:cNvSpPr>
          <p:nvPr/>
        </p:nvSpPr>
        <p:spPr bwMode="auto">
          <a:xfrm>
            <a:off x="152400" y="6411913"/>
            <a:ext cx="8675688" cy="369887"/>
          </a:xfrm>
          <a:prstGeom prst="rect">
            <a:avLst/>
          </a:prstGeom>
          <a:noFill/>
          <a:ln w="9525">
            <a:noFill/>
            <a:miter lim="800000"/>
            <a:headEnd/>
            <a:tailEnd/>
          </a:ln>
        </p:spPr>
        <p:txBody>
          <a:bodyPr wrap="none">
            <a:spAutoFit/>
          </a:bodyPr>
          <a:lstStyle/>
          <a:p>
            <a:r>
              <a:rPr lang="en-US"/>
              <a:t>Report STSM; C. S. Cervera (http://cost-pergamon.eu/Administrative-doc/STSM-6276.pdf)</a:t>
            </a:r>
            <a:endParaRPr lang="fr-FR"/>
          </a:p>
        </p:txBody>
      </p:sp>
      <p:sp>
        <p:nvSpPr>
          <p:cNvPr id="7" name="TextBox 6"/>
          <p:cNvSpPr txBox="1">
            <a:spLocks noChangeArrowheads="1"/>
          </p:cNvSpPr>
          <p:nvPr/>
        </p:nvSpPr>
        <p:spPr bwMode="auto">
          <a:xfrm>
            <a:off x="514350" y="3276600"/>
            <a:ext cx="2000250" cy="369888"/>
          </a:xfrm>
          <a:prstGeom prst="rect">
            <a:avLst/>
          </a:prstGeom>
          <a:noFill/>
          <a:ln w="9525">
            <a:noFill/>
            <a:miter lim="800000"/>
            <a:headEnd/>
            <a:tailEnd/>
          </a:ln>
        </p:spPr>
        <p:txBody>
          <a:bodyPr wrap="none">
            <a:spAutoFit/>
          </a:bodyPr>
          <a:lstStyle/>
          <a:p>
            <a:r>
              <a:rPr lang="en-US" dirty="0"/>
              <a:t>white bar = 0.1mm </a:t>
            </a:r>
            <a:endParaRPr lang="fr-FR" dirty="0"/>
          </a:p>
        </p:txBody>
      </p:sp>
      <p:sp>
        <p:nvSpPr>
          <p:cNvPr id="8" name="Rectangle 7"/>
          <p:cNvSpPr/>
          <p:nvPr/>
        </p:nvSpPr>
        <p:spPr>
          <a:xfrm>
            <a:off x="838200" y="152400"/>
            <a:ext cx="76962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285750" y="1463516"/>
            <a:ext cx="8572500" cy="4556284"/>
          </a:xfrm>
          <a:prstGeom prst="rect">
            <a:avLst/>
          </a:prstGeom>
          <a:noFill/>
          <a:ln w="9525">
            <a:noFill/>
            <a:miter lim="800000"/>
            <a:headEnd/>
            <a:tailEnd/>
          </a:ln>
          <a:effectLst/>
        </p:spPr>
      </p:pic>
      <p:sp>
        <p:nvSpPr>
          <p:cNvPr id="3" name="TextBox 2"/>
          <p:cNvSpPr txBox="1"/>
          <p:nvPr/>
        </p:nvSpPr>
        <p:spPr>
          <a:xfrm>
            <a:off x="1885231" y="6321623"/>
            <a:ext cx="7106369" cy="307777"/>
          </a:xfrm>
          <a:prstGeom prst="rect">
            <a:avLst/>
          </a:prstGeom>
          <a:noFill/>
        </p:spPr>
        <p:txBody>
          <a:bodyPr wrap="none" rtlCol="0">
            <a:spAutoFit/>
          </a:bodyPr>
          <a:lstStyle/>
          <a:p>
            <a:r>
              <a:rPr lang="fr-FR" sz="1400" dirty="0" smtClean="0"/>
              <a:t>Source: NOAA, http://oceanservice.noaa.gov/education/kits/corals/media/supp_coral05a.html</a:t>
            </a:r>
            <a:endParaRPr lang="fr-FR" sz="1400" dirty="0"/>
          </a:p>
        </p:txBody>
      </p:sp>
      <p:grpSp>
        <p:nvGrpSpPr>
          <p:cNvPr id="4" name="Group 3"/>
          <p:cNvGrpSpPr/>
          <p:nvPr/>
        </p:nvGrpSpPr>
        <p:grpSpPr>
          <a:xfrm>
            <a:off x="1924050" y="457200"/>
            <a:ext cx="5295900" cy="685800"/>
            <a:chOff x="2286000" y="76200"/>
            <a:chExt cx="5295900" cy="685800"/>
          </a:xfrm>
        </p:grpSpPr>
        <p:sp>
          <p:nvSpPr>
            <p:cNvPr id="5" name="Rectangle 4"/>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210273" y="152400"/>
              <a:ext cx="3447354" cy="461665"/>
            </a:xfrm>
            <a:prstGeom prst="rect">
              <a:avLst/>
            </a:prstGeom>
            <a:noFill/>
          </p:spPr>
          <p:txBody>
            <a:bodyPr wrap="none" rtlCol="0">
              <a:spAutoFit/>
            </a:bodyPr>
            <a:lstStyle/>
            <a:p>
              <a:r>
                <a:rPr lang="en-US" sz="2400" dirty="0" smtClean="0"/>
                <a:t>Distribution of Coral Reefs</a:t>
              </a:r>
              <a:endParaRPr lang="fr-FR" sz="2400"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GI_5_06_N coast overview to W"/>
          <p:cNvPicPr>
            <a:picLocks noChangeAspect="1" noChangeArrowheads="1"/>
          </p:cNvPicPr>
          <p:nvPr/>
        </p:nvPicPr>
        <p:blipFill>
          <a:blip r:embed="rId3" cstate="print"/>
          <a:srcRect/>
          <a:stretch>
            <a:fillRect/>
          </a:stretch>
        </p:blipFill>
        <p:spPr bwMode="auto">
          <a:xfrm>
            <a:off x="1060704" y="1371600"/>
            <a:ext cx="7022592" cy="4681728"/>
          </a:xfrm>
          <a:prstGeom prst="rect">
            <a:avLst/>
          </a:prstGeom>
          <a:noFill/>
          <a:ln w="9525">
            <a:noFill/>
            <a:miter lim="800000"/>
            <a:headEnd/>
            <a:tailEnd/>
          </a:ln>
        </p:spPr>
      </p:pic>
      <p:grpSp>
        <p:nvGrpSpPr>
          <p:cNvPr id="3" name="Group 2"/>
          <p:cNvGrpSpPr/>
          <p:nvPr/>
        </p:nvGrpSpPr>
        <p:grpSpPr>
          <a:xfrm>
            <a:off x="800100" y="304800"/>
            <a:ext cx="7543800" cy="685800"/>
            <a:chOff x="1200150" y="76200"/>
            <a:chExt cx="7543800" cy="685800"/>
          </a:xfrm>
        </p:grpSpPr>
        <p:sp>
          <p:nvSpPr>
            <p:cNvPr id="4" name="Rectangle 3"/>
            <p:cNvSpPr/>
            <p:nvPr/>
          </p:nvSpPr>
          <p:spPr>
            <a:xfrm>
              <a:off x="1200150" y="76200"/>
              <a:ext cx="7543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638433" y="152400"/>
              <a:ext cx="6591035" cy="461665"/>
            </a:xfrm>
            <a:prstGeom prst="rect">
              <a:avLst/>
            </a:prstGeom>
            <a:noFill/>
          </p:spPr>
          <p:txBody>
            <a:bodyPr wrap="none" rtlCol="0">
              <a:spAutoFit/>
            </a:bodyPr>
            <a:lstStyle/>
            <a:p>
              <a:r>
                <a:rPr lang="en-US" sz="2400" dirty="0" smtClean="0"/>
                <a:t>Emerged Coral Reef (Great </a:t>
              </a:r>
              <a:r>
                <a:rPr lang="en-US" sz="2400" dirty="0" err="1" smtClean="0"/>
                <a:t>Inagua</a:t>
              </a:r>
              <a:r>
                <a:rPr lang="en-US" sz="2400" dirty="0" smtClean="0"/>
                <a:t> Island, Bahamas)</a:t>
              </a:r>
              <a:endParaRPr lang="fr-FR" sz="2400" dirty="0">
                <a:solidFill>
                  <a:schemeClr val="bg1">
                    <a:lumMod val="65000"/>
                  </a:schemeClr>
                </a:solidFill>
              </a:endParaRPr>
            </a:p>
          </p:txBody>
        </p:sp>
      </p:grpSp>
      <p:sp>
        <p:nvSpPr>
          <p:cNvPr id="6" name="TextBox 5"/>
          <p:cNvSpPr txBox="1"/>
          <p:nvPr/>
        </p:nvSpPr>
        <p:spPr>
          <a:xfrm>
            <a:off x="6612872" y="6336268"/>
            <a:ext cx="2378728" cy="369332"/>
          </a:xfrm>
          <a:prstGeom prst="rect">
            <a:avLst/>
          </a:prstGeom>
          <a:noFill/>
        </p:spPr>
        <p:txBody>
          <a:bodyPr wrap="none" rtlCol="0">
            <a:spAutoFit/>
          </a:bodyPr>
          <a:lstStyle/>
          <a:p>
            <a:r>
              <a:rPr lang="en-US" i="1" dirty="0" smtClean="0"/>
              <a:t>Courtesy: W. Thompson</a:t>
            </a:r>
            <a:endParaRPr lang="fr-FR"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p:cNvPicPr>
            <a:picLocks noChangeAspect="1" noChangeArrowheads="1"/>
          </p:cNvPicPr>
          <p:nvPr/>
        </p:nvPicPr>
        <p:blipFill>
          <a:blip r:embed="rId3"/>
          <a:srcRect/>
          <a:stretch>
            <a:fillRect/>
          </a:stretch>
        </p:blipFill>
        <p:spPr bwMode="auto">
          <a:xfrm>
            <a:off x="1085850" y="1676400"/>
            <a:ext cx="6972300" cy="2628900"/>
          </a:xfrm>
          <a:prstGeom prst="rect">
            <a:avLst/>
          </a:prstGeom>
          <a:noFill/>
          <a:ln w="9525">
            <a:noFill/>
            <a:miter lim="800000"/>
            <a:headEnd/>
            <a:tailEnd/>
          </a:ln>
          <a:effectLst/>
        </p:spPr>
      </p:pic>
      <p:grpSp>
        <p:nvGrpSpPr>
          <p:cNvPr id="3" name="Group 2"/>
          <p:cNvGrpSpPr/>
          <p:nvPr/>
        </p:nvGrpSpPr>
        <p:grpSpPr>
          <a:xfrm>
            <a:off x="800100" y="381000"/>
            <a:ext cx="7543800" cy="685800"/>
            <a:chOff x="1200150" y="76200"/>
            <a:chExt cx="7543800" cy="685800"/>
          </a:xfrm>
        </p:grpSpPr>
        <p:sp>
          <p:nvSpPr>
            <p:cNvPr id="4" name="Rectangle 3"/>
            <p:cNvSpPr/>
            <p:nvPr/>
          </p:nvSpPr>
          <p:spPr>
            <a:xfrm>
              <a:off x="1200150" y="76200"/>
              <a:ext cx="7543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3102500" y="152400"/>
              <a:ext cx="3739101" cy="461665"/>
            </a:xfrm>
            <a:prstGeom prst="rect">
              <a:avLst/>
            </a:prstGeom>
            <a:noFill/>
          </p:spPr>
          <p:txBody>
            <a:bodyPr wrap="none" rtlCol="0">
              <a:spAutoFit/>
            </a:bodyPr>
            <a:lstStyle/>
            <a:p>
              <a:r>
                <a:rPr lang="en-US" sz="2400" dirty="0" smtClean="0"/>
                <a:t>Deep-Sea </a:t>
              </a:r>
              <a:r>
                <a:rPr lang="en-US" sz="2400" dirty="0" err="1" smtClean="0"/>
                <a:t>Scleratinian</a:t>
              </a:r>
              <a:r>
                <a:rPr lang="en-US" sz="2400" dirty="0" smtClean="0"/>
                <a:t> Corals</a:t>
              </a:r>
              <a:endParaRPr lang="fr-FR" sz="2400" dirty="0">
                <a:solidFill>
                  <a:schemeClr val="bg1">
                    <a:lumMod val="65000"/>
                  </a:schemeClr>
                </a:solidFill>
              </a:endParaRPr>
            </a:p>
          </p:txBody>
        </p:sp>
      </p:grpSp>
      <p:sp>
        <p:nvSpPr>
          <p:cNvPr id="6" name="TextBox 5"/>
          <p:cNvSpPr txBox="1"/>
          <p:nvPr/>
        </p:nvSpPr>
        <p:spPr>
          <a:xfrm>
            <a:off x="848802" y="4648200"/>
            <a:ext cx="7446397" cy="923330"/>
          </a:xfrm>
          <a:prstGeom prst="rect">
            <a:avLst/>
          </a:prstGeom>
          <a:noFill/>
        </p:spPr>
        <p:txBody>
          <a:bodyPr wrap="none" rtlCol="0">
            <a:spAutoFit/>
          </a:bodyPr>
          <a:lstStyle/>
          <a:p>
            <a:r>
              <a:rPr lang="en-US" dirty="0" smtClean="0"/>
              <a:t>Left to right: fossil </a:t>
            </a:r>
            <a:r>
              <a:rPr lang="en-US" i="1" dirty="0" err="1" smtClean="0"/>
              <a:t>Balanophyllia</a:t>
            </a:r>
            <a:r>
              <a:rPr lang="en-US" i="1" dirty="0" smtClean="0"/>
              <a:t> </a:t>
            </a:r>
            <a:r>
              <a:rPr lang="en-US" i="1" dirty="0" err="1" smtClean="0"/>
              <a:t>malouinensis</a:t>
            </a:r>
            <a:r>
              <a:rPr lang="en-US" dirty="0" smtClean="0"/>
              <a:t>, </a:t>
            </a:r>
            <a:r>
              <a:rPr lang="en-US" i="1" dirty="0" smtClean="0"/>
              <a:t>Flabellum </a:t>
            </a:r>
            <a:r>
              <a:rPr lang="en-US" i="1" dirty="0" err="1" smtClean="0"/>
              <a:t>curvatum</a:t>
            </a:r>
            <a:r>
              <a:rPr lang="en-US" dirty="0" smtClean="0"/>
              <a:t>, and 2 </a:t>
            </a:r>
          </a:p>
          <a:p>
            <a:r>
              <a:rPr lang="en-US" dirty="0" smtClean="0"/>
              <a:t>Individual </a:t>
            </a:r>
            <a:r>
              <a:rPr lang="en-US" i="1" dirty="0" err="1" smtClean="0"/>
              <a:t>Desmophyllum</a:t>
            </a:r>
            <a:r>
              <a:rPr lang="en-US" i="1" dirty="0" smtClean="0"/>
              <a:t> dianthus</a:t>
            </a:r>
            <a:r>
              <a:rPr lang="en-US" dirty="0" smtClean="0"/>
              <a:t> connected to one another (one coral grew</a:t>
            </a:r>
          </a:p>
          <a:p>
            <a:pPr algn="just"/>
            <a:r>
              <a:rPr lang="en-US" dirty="0" smtClean="0"/>
              <a:t>on the other one). White scale bars correspond to 1 cm</a:t>
            </a:r>
            <a:endParaRPr lang="fr-FR" dirty="0"/>
          </a:p>
        </p:txBody>
      </p:sp>
      <p:sp>
        <p:nvSpPr>
          <p:cNvPr id="7" name="TextBox 6"/>
          <p:cNvSpPr txBox="1"/>
          <p:nvPr/>
        </p:nvSpPr>
        <p:spPr>
          <a:xfrm>
            <a:off x="6182305" y="5983069"/>
            <a:ext cx="2809295" cy="646331"/>
          </a:xfrm>
          <a:prstGeom prst="rect">
            <a:avLst/>
          </a:prstGeom>
          <a:noFill/>
        </p:spPr>
        <p:txBody>
          <a:bodyPr wrap="none" rtlCol="0">
            <a:spAutoFit/>
          </a:bodyPr>
          <a:lstStyle/>
          <a:p>
            <a:r>
              <a:rPr lang="en-US" i="1" dirty="0" smtClean="0"/>
              <a:t>Fig: Burke et al. (2010)</a:t>
            </a:r>
          </a:p>
          <a:p>
            <a:r>
              <a:rPr lang="en-US" i="1" dirty="0" smtClean="0"/>
              <a:t>Photo: D. Blackwood (USGS)</a:t>
            </a:r>
            <a:endParaRPr lang="fr-FR"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scl.png"/>
          <p:cNvPicPr>
            <a:picLocks noChangeAspect="1"/>
          </p:cNvPicPr>
          <p:nvPr/>
        </p:nvPicPr>
        <p:blipFill>
          <a:blip r:embed="rId3"/>
          <a:stretch>
            <a:fillRect/>
          </a:stretch>
        </p:blipFill>
        <p:spPr>
          <a:xfrm>
            <a:off x="229686" y="914400"/>
            <a:ext cx="8685714" cy="5645714"/>
          </a:xfrm>
          <a:prstGeom prst="rect">
            <a:avLst/>
          </a:prstGeom>
        </p:spPr>
      </p:pic>
      <p:sp>
        <p:nvSpPr>
          <p:cNvPr id="3" name="TextBox 2"/>
          <p:cNvSpPr txBox="1"/>
          <p:nvPr/>
        </p:nvSpPr>
        <p:spPr>
          <a:xfrm>
            <a:off x="2201992" y="381000"/>
            <a:ext cx="184731" cy="461665"/>
          </a:xfrm>
          <a:prstGeom prst="rect">
            <a:avLst/>
          </a:prstGeom>
          <a:noFill/>
        </p:spPr>
        <p:txBody>
          <a:bodyPr wrap="none" rtlCol="0">
            <a:spAutoFit/>
          </a:bodyPr>
          <a:lstStyle/>
          <a:p>
            <a:endParaRPr lang="en-US" sz="2400" dirty="0" smtClean="0"/>
          </a:p>
        </p:txBody>
      </p:sp>
      <p:sp>
        <p:nvSpPr>
          <p:cNvPr id="4" name="TextBox 3"/>
          <p:cNvSpPr txBox="1"/>
          <p:nvPr/>
        </p:nvSpPr>
        <p:spPr>
          <a:xfrm>
            <a:off x="2171700" y="228600"/>
            <a:ext cx="4800600" cy="461665"/>
          </a:xfrm>
          <a:prstGeom prst="rect">
            <a:avLst/>
          </a:prstGeom>
          <a:noFill/>
        </p:spPr>
        <p:txBody>
          <a:bodyPr wrap="square" rtlCol="0">
            <a:spAutoFit/>
          </a:bodyPr>
          <a:lstStyle/>
          <a:p>
            <a:r>
              <a:rPr lang="en-US" sz="2400" dirty="0" smtClean="0"/>
              <a:t>The Geologic Time Scale (</a:t>
            </a:r>
            <a:r>
              <a:rPr lang="en-US" sz="2400" i="1" dirty="0" smtClean="0"/>
              <a:t>GSA, 2012</a:t>
            </a:r>
            <a:r>
              <a:rPr lang="en-US" sz="24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2362200"/>
            <a:ext cx="8686800" cy="990600"/>
            <a:chOff x="590550" y="-76200"/>
            <a:chExt cx="8686800" cy="990600"/>
          </a:xfrm>
        </p:grpSpPr>
        <p:sp>
          <p:nvSpPr>
            <p:cNvPr id="3" name="Rectangle 2"/>
            <p:cNvSpPr/>
            <p:nvPr/>
          </p:nvSpPr>
          <p:spPr>
            <a:xfrm>
              <a:off x="590550" y="-76200"/>
              <a:ext cx="8686800" cy="99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711128" y="152400"/>
              <a:ext cx="8445645" cy="461665"/>
            </a:xfrm>
            <a:prstGeom prst="rect">
              <a:avLst/>
            </a:prstGeom>
            <a:noFill/>
          </p:spPr>
          <p:txBody>
            <a:bodyPr wrap="none" rtlCol="0">
              <a:spAutoFit/>
            </a:bodyPr>
            <a:lstStyle/>
            <a:p>
              <a:r>
                <a:rPr lang="en-US" sz="2400" dirty="0" smtClean="0"/>
                <a:t>Two </a:t>
              </a:r>
              <a:r>
                <a:rPr lang="en-US" sz="2400" dirty="0" err="1" smtClean="0"/>
                <a:t>Paleoceanographic</a:t>
              </a:r>
              <a:r>
                <a:rPr lang="en-US" sz="2400" dirty="0" smtClean="0"/>
                <a:t> Tracers: </a:t>
              </a:r>
              <a:r>
                <a:rPr lang="en-US" sz="2400" dirty="0" smtClean="0">
                  <a:latin typeface="Symbol" pitchFamily="18" charset="2"/>
                </a:rPr>
                <a:t>d</a:t>
              </a:r>
              <a:r>
                <a:rPr lang="en-US" sz="2400" baseline="30000" dirty="0" smtClean="0"/>
                <a:t>18</a:t>
              </a:r>
              <a:r>
                <a:rPr lang="en-US" sz="2400" dirty="0" smtClean="0"/>
                <a:t>O &amp; </a:t>
              </a:r>
              <a:r>
                <a:rPr lang="en-US" sz="2400" dirty="0" smtClean="0">
                  <a:latin typeface="Symbol" pitchFamily="18" charset="2"/>
                </a:rPr>
                <a:t>d</a:t>
              </a:r>
              <a:r>
                <a:rPr lang="en-US" sz="2400" baseline="30000" dirty="0" smtClean="0"/>
                <a:t>13</a:t>
              </a:r>
              <a:r>
                <a:rPr lang="en-US" sz="2400" dirty="0" smtClean="0"/>
                <a:t>C of Foraminifera Tests</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3400" y="1600200"/>
            <a:ext cx="8077200" cy="685800"/>
            <a:chOff x="895350" y="76200"/>
            <a:chExt cx="8077200" cy="685800"/>
          </a:xfrm>
        </p:grpSpPr>
        <p:sp>
          <p:nvSpPr>
            <p:cNvPr id="15" name="Rectangle 14"/>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305827" y="152400"/>
              <a:ext cx="5256247" cy="523220"/>
            </a:xfrm>
            <a:prstGeom prst="rect">
              <a:avLst/>
            </a:prstGeom>
            <a:noFill/>
          </p:spPr>
          <p:txBody>
            <a:bodyPr wrap="none" rtlCol="0">
              <a:spAutoFit/>
            </a:bodyPr>
            <a:lstStyle/>
            <a:p>
              <a:r>
                <a:rPr lang="en-US" sz="2800" dirty="0" smtClean="0">
                  <a:solidFill>
                    <a:schemeClr val="tx2">
                      <a:lumMod val="60000"/>
                      <a:lumOff val="40000"/>
                    </a:schemeClr>
                  </a:solidFill>
                </a:rPr>
                <a:t>Oxygen Isotopic Composition, </a:t>
              </a:r>
              <a:r>
                <a:rPr lang="en-US" sz="2800" dirty="0" smtClean="0">
                  <a:solidFill>
                    <a:schemeClr val="tx2">
                      <a:lumMod val="60000"/>
                      <a:lumOff val="40000"/>
                    </a:schemeClr>
                  </a:solidFill>
                  <a:latin typeface="Symbol" pitchFamily="18" charset="2"/>
                </a:rPr>
                <a:t>d</a:t>
              </a:r>
              <a:r>
                <a:rPr lang="en-US" sz="2800" baseline="30000" dirty="0" smtClean="0">
                  <a:solidFill>
                    <a:schemeClr val="tx2">
                      <a:lumMod val="60000"/>
                      <a:lumOff val="40000"/>
                    </a:schemeClr>
                  </a:solidFill>
                </a:rPr>
                <a:t>18</a:t>
              </a:r>
              <a:r>
                <a:rPr lang="en-US" sz="2800" dirty="0" smtClean="0">
                  <a:solidFill>
                    <a:schemeClr val="tx2">
                      <a:lumMod val="60000"/>
                      <a:lumOff val="40000"/>
                    </a:schemeClr>
                  </a:solidFill>
                </a:rPr>
                <a:t>O</a:t>
              </a:r>
            </a:p>
          </p:txBody>
        </p:sp>
      </p:grpSp>
      <p:sp>
        <p:nvSpPr>
          <p:cNvPr id="17" name="TextBox 16"/>
          <p:cNvSpPr txBox="1"/>
          <p:nvPr/>
        </p:nvSpPr>
        <p:spPr>
          <a:xfrm>
            <a:off x="461579" y="2971800"/>
            <a:ext cx="1595821" cy="461665"/>
          </a:xfrm>
          <a:prstGeom prst="rect">
            <a:avLst/>
          </a:prstGeom>
          <a:noFill/>
        </p:spPr>
        <p:txBody>
          <a:bodyPr wrap="none" rtlCol="0">
            <a:spAutoFit/>
          </a:bodyPr>
          <a:lstStyle/>
          <a:p>
            <a:pPr>
              <a:buFont typeface="Arial" pitchFamily="34" charset="0"/>
              <a:buChar char="•"/>
            </a:pPr>
            <a:r>
              <a:rPr lang="en-US" sz="2400" dirty="0" smtClean="0"/>
              <a:t> Definition</a:t>
            </a:r>
            <a:endParaRPr lang="fr-FR" sz="2400" dirty="0"/>
          </a:p>
        </p:txBody>
      </p:sp>
      <p:graphicFrame>
        <p:nvGraphicFramePr>
          <p:cNvPr id="22" name="Object 6"/>
          <p:cNvGraphicFramePr>
            <a:graphicFrameLocks noChangeAspect="1"/>
          </p:cNvGraphicFramePr>
          <p:nvPr/>
        </p:nvGraphicFramePr>
        <p:xfrm>
          <a:off x="2827338" y="3554412"/>
          <a:ext cx="3560762" cy="1017588"/>
        </p:xfrm>
        <a:graphic>
          <a:graphicData uri="http://schemas.openxmlformats.org/presentationml/2006/ole">
            <p:oleObj spid="_x0000_s250890" name="Equation" r:id="rId4" imgW="2044440" imgH="58392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m97gca.png"/>
          <p:cNvPicPr>
            <a:picLocks noChangeAspect="1"/>
          </p:cNvPicPr>
          <p:nvPr/>
        </p:nvPicPr>
        <p:blipFill>
          <a:blip r:embed="rId4"/>
          <a:stretch>
            <a:fillRect/>
          </a:stretch>
        </p:blipFill>
        <p:spPr>
          <a:xfrm>
            <a:off x="3389697" y="1234848"/>
            <a:ext cx="4802032" cy="4937352"/>
          </a:xfrm>
          <a:prstGeom prst="rect">
            <a:avLst/>
          </a:prstGeom>
        </p:spPr>
      </p:pic>
      <p:grpSp>
        <p:nvGrpSpPr>
          <p:cNvPr id="3" name="Group 2"/>
          <p:cNvGrpSpPr/>
          <p:nvPr/>
        </p:nvGrpSpPr>
        <p:grpSpPr>
          <a:xfrm>
            <a:off x="2057400" y="381000"/>
            <a:ext cx="5334000" cy="609600"/>
            <a:chOff x="971550" y="76200"/>
            <a:chExt cx="5334000" cy="609600"/>
          </a:xfrm>
        </p:grpSpPr>
        <p:sp>
          <p:nvSpPr>
            <p:cNvPr id="4" name="Rectangle 3"/>
            <p:cNvSpPr/>
            <p:nvPr/>
          </p:nvSpPr>
          <p:spPr>
            <a:xfrm>
              <a:off x="971550" y="76200"/>
              <a:ext cx="53340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321968" y="152400"/>
              <a:ext cx="4328364" cy="430887"/>
            </a:xfrm>
            <a:prstGeom prst="rect">
              <a:avLst/>
            </a:prstGeom>
            <a:noFill/>
          </p:spPr>
          <p:txBody>
            <a:bodyPr wrap="none" rtlCol="0">
              <a:spAutoFit/>
            </a:bodyPr>
            <a:lstStyle/>
            <a:p>
              <a:r>
                <a:rPr lang="en-US" sz="2200" dirty="0" smtClean="0"/>
                <a:t>Controls on </a:t>
              </a:r>
              <a:r>
                <a:rPr lang="en-US" sz="2200" dirty="0" smtClean="0">
                  <a:latin typeface="Symbol" pitchFamily="18" charset="2"/>
                </a:rPr>
                <a:t>d</a:t>
              </a:r>
              <a:r>
                <a:rPr lang="en-US" sz="2200" baseline="30000" dirty="0" smtClean="0"/>
                <a:t>18</a:t>
              </a:r>
              <a:r>
                <a:rPr lang="en-US" sz="2200" dirty="0" smtClean="0"/>
                <a:t>O of Inorganic Calcite</a:t>
              </a:r>
            </a:p>
          </p:txBody>
        </p:sp>
      </p:grpSp>
      <p:sp>
        <p:nvSpPr>
          <p:cNvPr id="7" name="TextBox 6"/>
          <p:cNvSpPr txBox="1"/>
          <p:nvPr/>
        </p:nvSpPr>
        <p:spPr>
          <a:xfrm>
            <a:off x="6910082" y="6183868"/>
            <a:ext cx="2040687" cy="369332"/>
          </a:xfrm>
          <a:prstGeom prst="rect">
            <a:avLst/>
          </a:prstGeom>
          <a:noFill/>
        </p:spPr>
        <p:txBody>
          <a:bodyPr wrap="none" rtlCol="0">
            <a:spAutoFit/>
          </a:bodyPr>
          <a:lstStyle/>
          <a:p>
            <a:r>
              <a:rPr lang="en-US" i="1" dirty="0" smtClean="0"/>
              <a:t>Kim &amp; O’Neil (1997)</a:t>
            </a:r>
            <a:endParaRPr lang="fr-FR" i="1" dirty="0"/>
          </a:p>
        </p:txBody>
      </p:sp>
      <p:graphicFrame>
        <p:nvGraphicFramePr>
          <p:cNvPr id="251906" name="Object 2"/>
          <p:cNvGraphicFramePr>
            <a:graphicFrameLocks noChangeAspect="1"/>
          </p:cNvGraphicFramePr>
          <p:nvPr/>
        </p:nvGraphicFramePr>
        <p:xfrm>
          <a:off x="838200" y="3217863"/>
          <a:ext cx="2012950" cy="973137"/>
        </p:xfrm>
        <a:graphic>
          <a:graphicData uri="http://schemas.openxmlformats.org/presentationml/2006/ole">
            <p:oleObj spid="_x0000_s251906" name="Equation" r:id="rId5" imgW="1155600" imgH="55872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52800" y="228600"/>
            <a:ext cx="5334000" cy="609600"/>
            <a:chOff x="971550" y="76200"/>
            <a:chExt cx="5334000" cy="609600"/>
          </a:xfrm>
        </p:grpSpPr>
        <p:sp>
          <p:nvSpPr>
            <p:cNvPr id="3" name="Rectangle 2"/>
            <p:cNvSpPr/>
            <p:nvPr/>
          </p:nvSpPr>
          <p:spPr>
            <a:xfrm>
              <a:off x="971550" y="76200"/>
              <a:ext cx="53340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047750" y="152400"/>
              <a:ext cx="5150705" cy="430887"/>
            </a:xfrm>
            <a:prstGeom prst="rect">
              <a:avLst/>
            </a:prstGeom>
            <a:noFill/>
          </p:spPr>
          <p:txBody>
            <a:bodyPr wrap="none" rtlCol="0">
              <a:spAutoFit/>
            </a:bodyPr>
            <a:lstStyle/>
            <a:p>
              <a:r>
                <a:rPr lang="en-US" sz="2200" dirty="0" smtClean="0"/>
                <a:t>Controls on </a:t>
              </a:r>
              <a:r>
                <a:rPr lang="en-US" sz="2200" dirty="0" smtClean="0">
                  <a:latin typeface="Symbol" pitchFamily="18" charset="2"/>
                </a:rPr>
                <a:t>d</a:t>
              </a:r>
              <a:r>
                <a:rPr lang="en-US" sz="2200" baseline="30000" dirty="0" smtClean="0"/>
                <a:t>18</a:t>
              </a:r>
              <a:r>
                <a:rPr lang="en-US" sz="2200" dirty="0" smtClean="0"/>
                <a:t>O of </a:t>
              </a:r>
              <a:r>
                <a:rPr lang="en-US" sz="2200" dirty="0" err="1" smtClean="0"/>
                <a:t>Planktonic</a:t>
              </a:r>
              <a:r>
                <a:rPr lang="en-US" sz="2200" dirty="0" smtClean="0"/>
                <a:t> Foraminifera</a:t>
              </a:r>
            </a:p>
          </p:txBody>
        </p:sp>
      </p:grpSp>
      <p:pic>
        <p:nvPicPr>
          <p:cNvPr id="5" name="Picture 4" descr="bemis98pofig1.png"/>
          <p:cNvPicPr>
            <a:picLocks noChangeAspect="1"/>
          </p:cNvPicPr>
          <p:nvPr/>
        </p:nvPicPr>
        <p:blipFill>
          <a:blip r:embed="rId3"/>
          <a:stretch>
            <a:fillRect/>
          </a:stretch>
        </p:blipFill>
        <p:spPr>
          <a:xfrm>
            <a:off x="457200" y="76200"/>
            <a:ext cx="2493167" cy="6858000"/>
          </a:xfrm>
          <a:prstGeom prst="rect">
            <a:avLst/>
          </a:prstGeom>
        </p:spPr>
      </p:pic>
      <p:sp>
        <p:nvSpPr>
          <p:cNvPr id="6" name="TextBox 5"/>
          <p:cNvSpPr txBox="1"/>
          <p:nvPr/>
        </p:nvSpPr>
        <p:spPr>
          <a:xfrm>
            <a:off x="6910082" y="6183868"/>
            <a:ext cx="1929118" cy="369332"/>
          </a:xfrm>
          <a:prstGeom prst="rect">
            <a:avLst/>
          </a:prstGeom>
          <a:noFill/>
        </p:spPr>
        <p:txBody>
          <a:bodyPr wrap="none" rtlCol="0">
            <a:spAutoFit/>
          </a:bodyPr>
          <a:lstStyle/>
          <a:p>
            <a:r>
              <a:rPr lang="en-US" i="1" dirty="0" smtClean="0"/>
              <a:t>Bemis et al. (1998)</a:t>
            </a:r>
            <a:endParaRPr lang="fr-FR" i="1" dirty="0"/>
          </a:p>
        </p:txBody>
      </p:sp>
      <p:sp>
        <p:nvSpPr>
          <p:cNvPr id="7" name="TextBox 6"/>
          <p:cNvSpPr txBox="1"/>
          <p:nvPr/>
        </p:nvSpPr>
        <p:spPr>
          <a:xfrm>
            <a:off x="4083994" y="1447800"/>
            <a:ext cx="3231206" cy="369332"/>
          </a:xfrm>
          <a:prstGeom prst="rect">
            <a:avLst/>
          </a:prstGeom>
          <a:noFill/>
        </p:spPr>
        <p:txBody>
          <a:bodyPr wrap="none" rtlCol="0">
            <a:spAutoFit/>
          </a:bodyPr>
          <a:lstStyle/>
          <a:p>
            <a:r>
              <a:rPr lang="en-US" dirty="0" smtClean="0"/>
              <a:t>symbiotic </a:t>
            </a:r>
            <a:r>
              <a:rPr lang="en-US" dirty="0" err="1" smtClean="0"/>
              <a:t>planktonic</a:t>
            </a:r>
            <a:r>
              <a:rPr lang="en-US" dirty="0" smtClean="0"/>
              <a:t> foraminifer</a:t>
            </a:r>
            <a:endParaRPr lang="fr-FR" dirty="0"/>
          </a:p>
        </p:txBody>
      </p:sp>
      <p:sp>
        <p:nvSpPr>
          <p:cNvPr id="8" name="TextBox 7"/>
          <p:cNvSpPr txBox="1"/>
          <p:nvPr/>
        </p:nvSpPr>
        <p:spPr>
          <a:xfrm>
            <a:off x="4095303" y="4202668"/>
            <a:ext cx="3677097" cy="369332"/>
          </a:xfrm>
          <a:prstGeom prst="rect">
            <a:avLst/>
          </a:prstGeom>
          <a:noFill/>
        </p:spPr>
        <p:txBody>
          <a:bodyPr wrap="none" rtlCol="0">
            <a:spAutoFit/>
          </a:bodyPr>
          <a:lstStyle/>
          <a:p>
            <a:r>
              <a:rPr lang="en-US" dirty="0" smtClean="0"/>
              <a:t>Non-symbiotic </a:t>
            </a:r>
            <a:r>
              <a:rPr lang="en-US" dirty="0" err="1" smtClean="0"/>
              <a:t>planktonic</a:t>
            </a:r>
            <a:r>
              <a:rPr lang="en-US" dirty="0" smtClean="0"/>
              <a:t> foraminifer</a:t>
            </a:r>
            <a:endParaRPr lang="fr-FR" dirty="0"/>
          </a:p>
        </p:txBody>
      </p:sp>
      <p:cxnSp>
        <p:nvCxnSpPr>
          <p:cNvPr id="10" name="Straight Arrow Connector 9"/>
          <p:cNvCxnSpPr/>
          <p:nvPr/>
        </p:nvCxnSpPr>
        <p:spPr>
          <a:xfrm>
            <a:off x="3352800" y="1600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2971800" y="3352800"/>
            <a:ext cx="198119" cy="2133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Straight Arrow Connector 11"/>
          <p:cNvCxnSpPr/>
          <p:nvPr/>
        </p:nvCxnSpPr>
        <p:spPr>
          <a:xfrm>
            <a:off x="3352800" y="4418012"/>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333625" y="1390650"/>
            <a:ext cx="4476750" cy="4476750"/>
          </a:xfrm>
          <a:prstGeom prst="rect">
            <a:avLst/>
          </a:prstGeom>
          <a:noFill/>
          <a:ln w="9525">
            <a:noFill/>
            <a:miter lim="800000"/>
            <a:headEnd/>
            <a:tailEnd/>
          </a:ln>
          <a:effectLst/>
        </p:spPr>
      </p:pic>
      <p:grpSp>
        <p:nvGrpSpPr>
          <p:cNvPr id="3" name="Group 2"/>
          <p:cNvGrpSpPr/>
          <p:nvPr/>
        </p:nvGrpSpPr>
        <p:grpSpPr>
          <a:xfrm>
            <a:off x="2933700" y="304800"/>
            <a:ext cx="3276600" cy="685800"/>
            <a:chOff x="1047750" y="76200"/>
            <a:chExt cx="3276600" cy="685800"/>
          </a:xfrm>
        </p:grpSpPr>
        <p:sp>
          <p:nvSpPr>
            <p:cNvPr id="4" name="Rectangle 3"/>
            <p:cNvSpPr/>
            <p:nvPr/>
          </p:nvSpPr>
          <p:spPr>
            <a:xfrm>
              <a:off x="1047750" y="76200"/>
              <a:ext cx="32766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260701" y="152400"/>
              <a:ext cx="2828659" cy="461665"/>
            </a:xfrm>
            <a:prstGeom prst="rect">
              <a:avLst/>
            </a:prstGeom>
            <a:noFill/>
          </p:spPr>
          <p:txBody>
            <a:bodyPr wrap="none" rtlCol="0">
              <a:spAutoFit/>
            </a:bodyPr>
            <a:lstStyle/>
            <a:p>
              <a:r>
                <a:rPr lang="en-US" sz="2400" dirty="0" smtClean="0"/>
                <a:t>Globigerina </a:t>
              </a:r>
              <a:r>
                <a:rPr lang="en-US" sz="2400" dirty="0" err="1" smtClean="0"/>
                <a:t>bulloides</a:t>
              </a:r>
              <a:endParaRPr lang="en-US" sz="2400" dirty="0" smtClean="0"/>
            </a:p>
          </p:txBody>
        </p:sp>
      </p:grpSp>
      <p:sp>
        <p:nvSpPr>
          <p:cNvPr id="7" name="TextBox 6"/>
          <p:cNvSpPr txBox="1"/>
          <p:nvPr/>
        </p:nvSpPr>
        <p:spPr>
          <a:xfrm>
            <a:off x="6172200" y="6260068"/>
            <a:ext cx="2769989" cy="369332"/>
          </a:xfrm>
          <a:prstGeom prst="rect">
            <a:avLst/>
          </a:prstGeom>
          <a:noFill/>
        </p:spPr>
        <p:txBody>
          <a:bodyPr wrap="none" rtlCol="0">
            <a:spAutoFit/>
          </a:bodyPr>
          <a:lstStyle/>
          <a:p>
            <a:r>
              <a:rPr lang="fr-FR" dirty="0" smtClean="0"/>
              <a:t>SEM image</a:t>
            </a:r>
            <a:r>
              <a:rPr lang="fr-FR" i="1" dirty="0" smtClean="0"/>
              <a:t>: Lucia de </a:t>
            </a:r>
            <a:r>
              <a:rPr lang="fr-FR" i="1" dirty="0" err="1" smtClean="0"/>
              <a:t>Abreu</a:t>
            </a:r>
            <a:endParaRPr lang="fr-FR"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mis98pofig2.png"/>
          <p:cNvPicPr>
            <a:picLocks noChangeAspect="1"/>
          </p:cNvPicPr>
          <p:nvPr/>
        </p:nvPicPr>
        <p:blipFill>
          <a:blip r:embed="rId3"/>
          <a:stretch>
            <a:fillRect/>
          </a:stretch>
        </p:blipFill>
        <p:spPr>
          <a:xfrm>
            <a:off x="891648" y="1942755"/>
            <a:ext cx="7360704" cy="3418349"/>
          </a:xfrm>
          <a:prstGeom prst="rect">
            <a:avLst/>
          </a:prstGeom>
        </p:spPr>
      </p:pic>
      <p:grpSp>
        <p:nvGrpSpPr>
          <p:cNvPr id="3" name="Group 2"/>
          <p:cNvGrpSpPr/>
          <p:nvPr/>
        </p:nvGrpSpPr>
        <p:grpSpPr>
          <a:xfrm>
            <a:off x="209550" y="457200"/>
            <a:ext cx="8724900" cy="609600"/>
            <a:chOff x="-800100" y="76200"/>
            <a:chExt cx="8724900" cy="609600"/>
          </a:xfrm>
        </p:grpSpPr>
        <p:sp>
          <p:nvSpPr>
            <p:cNvPr id="4" name="Rectangle 3"/>
            <p:cNvSpPr/>
            <p:nvPr/>
          </p:nvSpPr>
          <p:spPr>
            <a:xfrm>
              <a:off x="-800100" y="76200"/>
              <a:ext cx="87249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44567" y="152400"/>
              <a:ext cx="7213834" cy="430887"/>
            </a:xfrm>
            <a:prstGeom prst="rect">
              <a:avLst/>
            </a:prstGeom>
            <a:noFill/>
          </p:spPr>
          <p:txBody>
            <a:bodyPr wrap="none" rtlCol="0">
              <a:spAutoFit/>
            </a:bodyPr>
            <a:lstStyle/>
            <a:p>
              <a:r>
                <a:rPr lang="en-US" sz="2200" dirty="0" smtClean="0">
                  <a:latin typeface="Symbol" pitchFamily="18" charset="2"/>
                </a:rPr>
                <a:t>d</a:t>
              </a:r>
              <a:r>
                <a:rPr lang="en-US" sz="2200" baseline="30000" dirty="0" smtClean="0"/>
                <a:t>18</a:t>
              </a:r>
              <a:r>
                <a:rPr lang="en-US" sz="2200" dirty="0" smtClean="0"/>
                <a:t>O of Symbiotic </a:t>
              </a:r>
              <a:r>
                <a:rPr lang="en-US" sz="2200" dirty="0" err="1" smtClean="0"/>
                <a:t>Planktonic</a:t>
              </a:r>
              <a:r>
                <a:rPr lang="en-US" sz="2200" dirty="0" smtClean="0"/>
                <a:t> Foraminifera from Plankton Tows</a:t>
              </a:r>
            </a:p>
          </p:txBody>
        </p:sp>
      </p:grpSp>
      <p:sp>
        <p:nvSpPr>
          <p:cNvPr id="6" name="Rectangle 5"/>
          <p:cNvSpPr/>
          <p:nvPr/>
        </p:nvSpPr>
        <p:spPr>
          <a:xfrm>
            <a:off x="5791200" y="5181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6910082" y="6183868"/>
            <a:ext cx="1929118" cy="369332"/>
          </a:xfrm>
          <a:prstGeom prst="rect">
            <a:avLst/>
          </a:prstGeom>
          <a:noFill/>
        </p:spPr>
        <p:txBody>
          <a:bodyPr wrap="none" rtlCol="0">
            <a:spAutoFit/>
          </a:bodyPr>
          <a:lstStyle/>
          <a:p>
            <a:r>
              <a:rPr lang="en-US" i="1" dirty="0" smtClean="0"/>
              <a:t>Bemis et al. (1998)</a:t>
            </a:r>
            <a:endParaRPr lang="fr-FR"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mis98pofig5.png"/>
          <p:cNvPicPr>
            <a:picLocks noChangeAspect="1"/>
          </p:cNvPicPr>
          <p:nvPr/>
        </p:nvPicPr>
        <p:blipFill>
          <a:blip r:embed="rId3"/>
          <a:stretch>
            <a:fillRect/>
          </a:stretch>
        </p:blipFill>
        <p:spPr>
          <a:xfrm>
            <a:off x="1114215" y="2194774"/>
            <a:ext cx="6915571" cy="3520226"/>
          </a:xfrm>
          <a:prstGeom prst="rect">
            <a:avLst/>
          </a:prstGeom>
        </p:spPr>
      </p:pic>
      <p:grpSp>
        <p:nvGrpSpPr>
          <p:cNvPr id="3" name="Group 2"/>
          <p:cNvGrpSpPr/>
          <p:nvPr/>
        </p:nvGrpSpPr>
        <p:grpSpPr>
          <a:xfrm>
            <a:off x="209550" y="457200"/>
            <a:ext cx="8724900" cy="609600"/>
            <a:chOff x="-800100" y="76200"/>
            <a:chExt cx="8724900" cy="609600"/>
          </a:xfrm>
        </p:grpSpPr>
        <p:sp>
          <p:nvSpPr>
            <p:cNvPr id="4" name="Rectangle 3"/>
            <p:cNvSpPr/>
            <p:nvPr/>
          </p:nvSpPr>
          <p:spPr>
            <a:xfrm>
              <a:off x="-800100" y="76200"/>
              <a:ext cx="87249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313775" y="152400"/>
              <a:ext cx="7752250" cy="430887"/>
            </a:xfrm>
            <a:prstGeom prst="rect">
              <a:avLst/>
            </a:prstGeom>
            <a:noFill/>
          </p:spPr>
          <p:txBody>
            <a:bodyPr wrap="none" rtlCol="0">
              <a:spAutoFit/>
            </a:bodyPr>
            <a:lstStyle/>
            <a:p>
              <a:r>
                <a:rPr lang="en-US" sz="2200" dirty="0" smtClean="0">
                  <a:latin typeface="Symbol" pitchFamily="18" charset="2"/>
                </a:rPr>
                <a:t>d</a:t>
              </a:r>
              <a:r>
                <a:rPr lang="en-US" sz="2200" baseline="30000" dirty="0" smtClean="0"/>
                <a:t>18</a:t>
              </a:r>
              <a:r>
                <a:rPr lang="en-US" sz="2200" dirty="0" smtClean="0"/>
                <a:t>O of </a:t>
              </a:r>
              <a:r>
                <a:rPr lang="en-US" sz="2200" dirty="0" err="1" smtClean="0"/>
                <a:t>Planktonic</a:t>
              </a:r>
              <a:r>
                <a:rPr lang="en-US" sz="2200" dirty="0" smtClean="0"/>
                <a:t> &amp; Benthic Foraminifera from Surface Sediments</a:t>
              </a:r>
            </a:p>
          </p:txBody>
        </p:sp>
      </p:grpSp>
      <p:sp>
        <p:nvSpPr>
          <p:cNvPr id="6" name="TextBox 5"/>
          <p:cNvSpPr txBox="1"/>
          <p:nvPr/>
        </p:nvSpPr>
        <p:spPr>
          <a:xfrm>
            <a:off x="6910082" y="6183868"/>
            <a:ext cx="1929118" cy="369332"/>
          </a:xfrm>
          <a:prstGeom prst="rect">
            <a:avLst/>
          </a:prstGeom>
          <a:noFill/>
        </p:spPr>
        <p:txBody>
          <a:bodyPr wrap="none" rtlCol="0">
            <a:spAutoFit/>
          </a:bodyPr>
          <a:lstStyle/>
          <a:p>
            <a:r>
              <a:rPr lang="en-US" i="1" dirty="0" smtClean="0"/>
              <a:t>Bemis et al. (1998)</a:t>
            </a:r>
            <a:endParaRPr lang="fr-FR" i="1" dirty="0"/>
          </a:p>
        </p:txBody>
      </p:sp>
      <p:sp>
        <p:nvSpPr>
          <p:cNvPr id="7" name="TextBox 6"/>
          <p:cNvSpPr txBox="1"/>
          <p:nvPr/>
        </p:nvSpPr>
        <p:spPr>
          <a:xfrm>
            <a:off x="1219200" y="1457980"/>
            <a:ext cx="3414781" cy="523220"/>
          </a:xfrm>
          <a:prstGeom prst="rect">
            <a:avLst/>
          </a:prstGeom>
          <a:noFill/>
        </p:spPr>
        <p:txBody>
          <a:bodyPr wrap="none" rtlCol="0">
            <a:spAutoFit/>
          </a:bodyPr>
          <a:lstStyle/>
          <a:p>
            <a:pPr algn="ctr"/>
            <a:r>
              <a:rPr lang="en-US" sz="1400" i="1" dirty="0" err="1" smtClean="0"/>
              <a:t>Neogloboquadrina</a:t>
            </a:r>
            <a:r>
              <a:rPr lang="en-US" sz="1400" i="1" dirty="0" smtClean="0"/>
              <a:t> </a:t>
            </a:r>
            <a:r>
              <a:rPr lang="en-US" sz="1400" i="1" dirty="0" err="1" smtClean="0"/>
              <a:t>pachyderma</a:t>
            </a:r>
            <a:r>
              <a:rPr lang="en-US" sz="1400" dirty="0" smtClean="0"/>
              <a:t> (left-coiling)</a:t>
            </a:r>
          </a:p>
          <a:p>
            <a:pPr algn="ctr"/>
            <a:r>
              <a:rPr lang="en-US" sz="1400" i="1" dirty="0" smtClean="0"/>
              <a:t>Globigerina </a:t>
            </a:r>
            <a:r>
              <a:rPr lang="en-US" sz="1400" i="1" dirty="0" err="1" smtClean="0"/>
              <a:t>bulloides</a:t>
            </a:r>
            <a:endParaRPr lang="fr-FR" sz="1400" i="1" dirty="0"/>
          </a:p>
        </p:txBody>
      </p:sp>
      <p:sp>
        <p:nvSpPr>
          <p:cNvPr id="8" name="TextBox 7"/>
          <p:cNvSpPr txBox="1"/>
          <p:nvPr/>
        </p:nvSpPr>
        <p:spPr>
          <a:xfrm>
            <a:off x="5780576" y="1447800"/>
            <a:ext cx="1388522" cy="523220"/>
          </a:xfrm>
          <a:prstGeom prst="rect">
            <a:avLst/>
          </a:prstGeom>
          <a:noFill/>
        </p:spPr>
        <p:txBody>
          <a:bodyPr wrap="none" rtlCol="0">
            <a:spAutoFit/>
          </a:bodyPr>
          <a:lstStyle/>
          <a:p>
            <a:pPr algn="ctr"/>
            <a:r>
              <a:rPr lang="en-US" sz="1400" i="1" dirty="0" err="1" smtClean="0"/>
              <a:t>Uvigerina</a:t>
            </a:r>
            <a:r>
              <a:rPr lang="en-US" sz="1400" i="1" dirty="0" smtClean="0"/>
              <a:t> spp.</a:t>
            </a:r>
          </a:p>
          <a:p>
            <a:pPr algn="ctr"/>
            <a:r>
              <a:rPr lang="en-US" sz="1400" i="1" dirty="0" err="1" smtClean="0"/>
              <a:t>Cibicidoides</a:t>
            </a:r>
            <a:r>
              <a:rPr lang="en-US" sz="1400" i="1" dirty="0" smtClean="0"/>
              <a:t> spp.</a:t>
            </a:r>
            <a:endParaRPr lang="fr-FR" sz="1400" i="1" dirty="0"/>
          </a:p>
        </p:txBody>
      </p:sp>
      <p:cxnSp>
        <p:nvCxnSpPr>
          <p:cNvPr id="12" name="Straight Arrow Connector 11"/>
          <p:cNvCxnSpPr/>
          <p:nvPr/>
        </p:nvCxnSpPr>
        <p:spPr>
          <a:xfrm rot="5400000">
            <a:off x="2780506" y="21709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209506" y="21709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508635" y="1570672"/>
            <a:ext cx="4749165" cy="4449128"/>
          </a:xfrm>
          <a:prstGeom prst="rect">
            <a:avLst/>
          </a:prstGeom>
          <a:noFill/>
          <a:ln w="9525">
            <a:noFill/>
            <a:miter lim="800000"/>
            <a:headEnd/>
            <a:tailEnd/>
          </a:ln>
          <a:effectLst/>
        </p:spPr>
      </p:pic>
      <p:grpSp>
        <p:nvGrpSpPr>
          <p:cNvPr id="5" name="Group 4"/>
          <p:cNvGrpSpPr/>
          <p:nvPr/>
        </p:nvGrpSpPr>
        <p:grpSpPr>
          <a:xfrm>
            <a:off x="381000" y="381000"/>
            <a:ext cx="8458200" cy="685800"/>
            <a:chOff x="742950" y="76200"/>
            <a:chExt cx="8458200" cy="685800"/>
          </a:xfrm>
        </p:grpSpPr>
        <p:sp>
          <p:nvSpPr>
            <p:cNvPr id="6" name="Rectangle 5"/>
            <p:cNvSpPr/>
            <p:nvPr/>
          </p:nvSpPr>
          <p:spPr>
            <a:xfrm>
              <a:off x="7429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1981155" y="152400"/>
              <a:ext cx="5905591" cy="492443"/>
            </a:xfrm>
            <a:prstGeom prst="rect">
              <a:avLst/>
            </a:prstGeom>
            <a:noFill/>
          </p:spPr>
          <p:txBody>
            <a:bodyPr wrap="none" rtlCol="0">
              <a:spAutoFit/>
            </a:bodyPr>
            <a:lstStyle/>
            <a:p>
              <a:r>
                <a:rPr lang="en-US" sz="2600" dirty="0" smtClean="0">
                  <a:latin typeface="Symbol" pitchFamily="18" charset="2"/>
                </a:rPr>
                <a:t>d</a:t>
              </a:r>
              <a:r>
                <a:rPr lang="en-US" sz="2600" baseline="30000" dirty="0" smtClean="0"/>
                <a:t>18</a:t>
              </a:r>
              <a:r>
                <a:rPr lang="en-US" sz="2600" dirty="0" smtClean="0"/>
                <a:t>O</a:t>
              </a:r>
              <a:r>
                <a:rPr lang="en-US" sz="2600" baseline="-25000" dirty="0" smtClean="0"/>
                <a:t>c</a:t>
              </a:r>
              <a:r>
                <a:rPr lang="en-US" sz="2600" dirty="0" smtClean="0"/>
                <a:t> </a:t>
              </a:r>
              <a:r>
                <a:rPr lang="en-US" sz="2600" i="1" dirty="0" smtClean="0"/>
                <a:t>versus</a:t>
              </a:r>
              <a:r>
                <a:rPr lang="en-US" sz="2600" dirty="0" smtClean="0"/>
                <a:t> seawater </a:t>
              </a:r>
              <a:r>
                <a:rPr lang="en-US" sz="2600" dirty="0" smtClean="0">
                  <a:latin typeface="Symbol" pitchFamily="18" charset="2"/>
                </a:rPr>
                <a:t>d</a:t>
              </a:r>
              <a:r>
                <a:rPr lang="en-US" sz="2600" baseline="30000" dirty="0" smtClean="0"/>
                <a:t>18</a:t>
              </a:r>
              <a:r>
                <a:rPr lang="en-US" sz="2600" dirty="0" smtClean="0"/>
                <a:t>O &amp; temperature</a:t>
              </a:r>
            </a:p>
          </p:txBody>
        </p:sp>
      </p:grpSp>
      <p:sp>
        <p:nvSpPr>
          <p:cNvPr id="8" name="TextBox 7"/>
          <p:cNvSpPr txBox="1"/>
          <p:nvPr/>
        </p:nvSpPr>
        <p:spPr>
          <a:xfrm>
            <a:off x="5486400" y="6107668"/>
            <a:ext cx="3245825" cy="369332"/>
          </a:xfrm>
          <a:prstGeom prst="rect">
            <a:avLst/>
          </a:prstGeom>
          <a:noFill/>
        </p:spPr>
        <p:txBody>
          <a:bodyPr wrap="none" rtlCol="0">
            <a:spAutoFit/>
          </a:bodyPr>
          <a:lstStyle/>
          <a:p>
            <a:r>
              <a:rPr lang="en-US" i="1" dirty="0" smtClean="0"/>
              <a:t>data: Lynch-Stieglitz et al. (1999)</a:t>
            </a:r>
          </a:p>
        </p:txBody>
      </p:sp>
      <p:sp>
        <p:nvSpPr>
          <p:cNvPr id="9" name="TextBox 8"/>
          <p:cNvSpPr txBox="1"/>
          <p:nvPr/>
        </p:nvSpPr>
        <p:spPr>
          <a:xfrm>
            <a:off x="5668769" y="3048000"/>
            <a:ext cx="2941831" cy="923330"/>
          </a:xfrm>
          <a:prstGeom prst="rect">
            <a:avLst/>
          </a:prstGeom>
          <a:noFill/>
        </p:spPr>
        <p:txBody>
          <a:bodyPr wrap="none" rtlCol="0">
            <a:spAutoFit/>
          </a:bodyPr>
          <a:lstStyle/>
          <a:p>
            <a:r>
              <a:rPr lang="en-US" dirty="0" smtClean="0"/>
              <a:t>a</a:t>
            </a:r>
            <a:r>
              <a:rPr lang="en-US" baseline="-25000" dirty="0" smtClean="0"/>
              <a:t>1</a:t>
            </a:r>
            <a:r>
              <a:rPr lang="en-US" dirty="0" smtClean="0"/>
              <a:t> = 0.97, a</a:t>
            </a:r>
            <a:r>
              <a:rPr lang="en-US" baseline="-25000" dirty="0" smtClean="0"/>
              <a:t>2</a:t>
            </a:r>
            <a:r>
              <a:rPr lang="en-US" dirty="0" smtClean="0"/>
              <a:t> = -0.21 </a:t>
            </a:r>
            <a:r>
              <a:rPr lang="en-US" baseline="30000" dirty="0" smtClean="0"/>
              <a:t>o</a:t>
            </a:r>
            <a:r>
              <a:rPr lang="en-US" dirty="0" smtClean="0"/>
              <a:t>/</a:t>
            </a:r>
            <a:r>
              <a:rPr lang="en-US" sz="1400" dirty="0" err="1" smtClean="0"/>
              <a:t>oo</a:t>
            </a:r>
            <a:r>
              <a:rPr lang="en-US" dirty="0" smtClean="0"/>
              <a:t> (</a:t>
            </a:r>
            <a:r>
              <a:rPr lang="en-US" baseline="30000" dirty="0" err="1" smtClean="0"/>
              <a:t>o</a:t>
            </a:r>
            <a:r>
              <a:rPr lang="en-US" dirty="0" err="1" smtClean="0"/>
              <a:t>C</a:t>
            </a:r>
            <a:r>
              <a:rPr lang="en-US" dirty="0" smtClean="0"/>
              <a:t>)</a:t>
            </a:r>
            <a:r>
              <a:rPr lang="en-US" baseline="30000" dirty="0" smtClean="0"/>
              <a:t>-1</a:t>
            </a:r>
          </a:p>
          <a:p>
            <a:r>
              <a:rPr lang="en-US" dirty="0" smtClean="0"/>
              <a:t>R  = 0.98</a:t>
            </a:r>
          </a:p>
          <a:p>
            <a:r>
              <a:rPr lang="en-US" dirty="0" smtClean="0"/>
              <a:t>N  = 91</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900" y="762000"/>
            <a:ext cx="8458200" cy="685800"/>
            <a:chOff x="704850" y="76200"/>
            <a:chExt cx="8458200" cy="685800"/>
          </a:xfrm>
        </p:grpSpPr>
        <p:sp>
          <p:nvSpPr>
            <p:cNvPr id="3" name="Rectangle 2"/>
            <p:cNvSpPr/>
            <p:nvPr/>
          </p:nvSpPr>
          <p:spPr>
            <a:xfrm>
              <a:off x="7048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128111" y="152400"/>
              <a:ext cx="7611678" cy="461665"/>
            </a:xfrm>
            <a:prstGeom prst="rect">
              <a:avLst/>
            </a:prstGeom>
            <a:noFill/>
          </p:spPr>
          <p:txBody>
            <a:bodyPr wrap="square" rtlCol="0">
              <a:spAutoFit/>
            </a:bodyPr>
            <a:lstStyle/>
            <a:p>
              <a:r>
                <a:rPr lang="en-US" sz="2400" dirty="0" smtClean="0"/>
                <a:t>Relationship between Ocean </a:t>
              </a:r>
              <a:r>
                <a:rPr lang="en-US" sz="2400" dirty="0" smtClean="0">
                  <a:latin typeface="Symbol" pitchFamily="18" charset="2"/>
                </a:rPr>
                <a:t>d</a:t>
              </a:r>
              <a:r>
                <a:rPr lang="en-US" sz="2400" baseline="30000" dirty="0" smtClean="0"/>
                <a:t>18</a:t>
              </a:r>
              <a:r>
                <a:rPr lang="en-US" sz="2400" dirty="0" smtClean="0"/>
                <a:t>O &amp; Continental Ice Volume</a:t>
              </a:r>
            </a:p>
          </p:txBody>
        </p:sp>
      </p:grpSp>
      <p:sp>
        <p:nvSpPr>
          <p:cNvPr id="5" name="TextBox 4"/>
          <p:cNvSpPr txBox="1"/>
          <p:nvPr/>
        </p:nvSpPr>
        <p:spPr>
          <a:xfrm>
            <a:off x="685800" y="2133600"/>
            <a:ext cx="7949933" cy="2031325"/>
          </a:xfrm>
          <a:prstGeom prst="rect">
            <a:avLst/>
          </a:prstGeom>
          <a:noFill/>
        </p:spPr>
        <p:txBody>
          <a:bodyPr wrap="none" rtlCol="0">
            <a:spAutoFit/>
          </a:bodyPr>
          <a:lstStyle/>
          <a:p>
            <a:pPr>
              <a:buFont typeface="Arial" pitchFamily="34" charset="0"/>
              <a:buChar char="•"/>
            </a:pPr>
            <a:r>
              <a:rPr lang="en-US" dirty="0" smtClean="0"/>
              <a:t>  Water made with </a:t>
            </a:r>
            <a:r>
              <a:rPr lang="en-US" baseline="30000" dirty="0" smtClean="0"/>
              <a:t>18</a:t>
            </a:r>
            <a:r>
              <a:rPr lang="en-US" dirty="0" smtClean="0"/>
              <a:t>O has 1% lower vapor pressure than water made with </a:t>
            </a:r>
            <a:r>
              <a:rPr lang="en-US" baseline="30000" dirty="0" smtClean="0"/>
              <a:t>16</a:t>
            </a:r>
            <a:r>
              <a:rPr lang="en-US" dirty="0" smtClean="0"/>
              <a:t>O. </a:t>
            </a:r>
          </a:p>
          <a:p>
            <a:pPr>
              <a:buFont typeface="Arial" pitchFamily="34" charset="0"/>
              <a:buChar char="•"/>
            </a:pPr>
            <a:endParaRPr lang="en-US" dirty="0" smtClean="0"/>
          </a:p>
          <a:p>
            <a:pPr>
              <a:buFont typeface="Arial" pitchFamily="34" charset="0"/>
              <a:buChar char="•"/>
            </a:pPr>
            <a:r>
              <a:rPr lang="en-US" dirty="0" smtClean="0"/>
              <a:t>  During evaporation, </a:t>
            </a:r>
            <a:r>
              <a:rPr lang="en-US" baseline="30000" dirty="0" smtClean="0"/>
              <a:t>18</a:t>
            </a:r>
            <a:r>
              <a:rPr lang="en-US" dirty="0" smtClean="0"/>
              <a:t>O is left behind in water relatively to </a:t>
            </a:r>
            <a:r>
              <a:rPr lang="en-US" baseline="30000" dirty="0" smtClean="0"/>
              <a:t>16</a:t>
            </a:r>
            <a:r>
              <a:rPr lang="en-US" dirty="0" smtClean="0"/>
              <a:t>O.</a:t>
            </a:r>
          </a:p>
          <a:p>
            <a:pPr>
              <a:buFont typeface="Arial" pitchFamily="34" charset="0"/>
              <a:buChar char="•"/>
            </a:pPr>
            <a:endParaRPr lang="en-US" dirty="0" smtClean="0"/>
          </a:p>
          <a:p>
            <a:pPr>
              <a:buFont typeface="Arial" pitchFamily="34" charset="0"/>
              <a:buChar char="•"/>
            </a:pPr>
            <a:r>
              <a:rPr lang="en-US" dirty="0" smtClean="0"/>
              <a:t>  The greater the removal of water from the ocean by evaporation, the greater the </a:t>
            </a:r>
          </a:p>
          <a:p>
            <a:r>
              <a:rPr lang="en-US" dirty="0" smtClean="0"/>
              <a:t>    amount of ice on continents and the greater the </a:t>
            </a:r>
            <a:r>
              <a:rPr lang="en-US" baseline="30000" dirty="0" smtClean="0"/>
              <a:t>18</a:t>
            </a:r>
            <a:r>
              <a:rPr lang="en-US" dirty="0" smtClean="0"/>
              <a:t>O enrichment in seawater </a:t>
            </a:r>
          </a:p>
          <a:p>
            <a:r>
              <a:rPr lang="en-US" dirty="0" smtClean="0"/>
              <a:t>    relative to </a:t>
            </a:r>
            <a:r>
              <a:rPr lang="en-US" baseline="30000" dirty="0" smtClean="0"/>
              <a:t>16</a:t>
            </a:r>
            <a:r>
              <a:rPr lang="en-US" dirty="0" smtClean="0"/>
              <a:t>O.</a:t>
            </a:r>
          </a:p>
        </p:txBody>
      </p:sp>
      <p:sp>
        <p:nvSpPr>
          <p:cNvPr id="6" name="TextBox 5"/>
          <p:cNvSpPr txBox="1"/>
          <p:nvPr/>
        </p:nvSpPr>
        <p:spPr>
          <a:xfrm>
            <a:off x="685800" y="4267200"/>
            <a:ext cx="8088625" cy="369332"/>
          </a:xfrm>
          <a:prstGeom prst="rect">
            <a:avLst/>
          </a:prstGeom>
          <a:noFill/>
        </p:spPr>
        <p:txBody>
          <a:bodyPr wrap="none" rtlCol="0">
            <a:spAutoFit/>
          </a:bodyPr>
          <a:lstStyle/>
          <a:p>
            <a:pPr>
              <a:buFont typeface="Arial" pitchFamily="34" charset="0"/>
              <a:buChar char="•"/>
            </a:pPr>
            <a:r>
              <a:rPr lang="en-US" dirty="0" smtClean="0"/>
              <a:t>  Seawater </a:t>
            </a:r>
            <a:r>
              <a:rPr lang="en-US" dirty="0" smtClean="0">
                <a:latin typeface="Symbol" pitchFamily="18" charset="2"/>
              </a:rPr>
              <a:t>d</a:t>
            </a:r>
            <a:r>
              <a:rPr lang="en-US" baseline="30000" dirty="0" smtClean="0"/>
              <a:t>18</a:t>
            </a:r>
            <a:r>
              <a:rPr lang="en-US" dirty="0" smtClean="0"/>
              <a:t>O is thus expected to be positively correlated with ice volume on land.</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rk09scifig1.png"/>
          <p:cNvPicPr>
            <a:picLocks noChangeAspect="1"/>
          </p:cNvPicPr>
          <p:nvPr/>
        </p:nvPicPr>
        <p:blipFill>
          <a:blip r:embed="rId3"/>
          <a:stretch>
            <a:fillRect/>
          </a:stretch>
        </p:blipFill>
        <p:spPr>
          <a:xfrm>
            <a:off x="3211943" y="1219200"/>
            <a:ext cx="2720115" cy="5143075"/>
          </a:xfrm>
          <a:prstGeom prst="rect">
            <a:avLst/>
          </a:prstGeom>
        </p:spPr>
      </p:pic>
      <p:sp>
        <p:nvSpPr>
          <p:cNvPr id="3" name="TextBox 2"/>
          <p:cNvSpPr txBox="1"/>
          <p:nvPr/>
        </p:nvSpPr>
        <p:spPr>
          <a:xfrm>
            <a:off x="6919187" y="6260068"/>
            <a:ext cx="1842556" cy="369332"/>
          </a:xfrm>
          <a:prstGeom prst="rect">
            <a:avLst/>
          </a:prstGeom>
          <a:noFill/>
        </p:spPr>
        <p:txBody>
          <a:bodyPr wrap="none" rtlCol="0">
            <a:spAutoFit/>
          </a:bodyPr>
          <a:lstStyle/>
          <a:p>
            <a:r>
              <a:rPr lang="en-US" i="1" dirty="0" smtClean="0"/>
              <a:t>Clark et al. (2009)</a:t>
            </a:r>
            <a:endParaRPr lang="fr-FR" i="1" dirty="0"/>
          </a:p>
        </p:txBody>
      </p:sp>
      <p:grpSp>
        <p:nvGrpSpPr>
          <p:cNvPr id="4" name="Group 3"/>
          <p:cNvGrpSpPr/>
          <p:nvPr/>
        </p:nvGrpSpPr>
        <p:grpSpPr>
          <a:xfrm>
            <a:off x="533400" y="228600"/>
            <a:ext cx="7924800" cy="609600"/>
            <a:chOff x="895350" y="76200"/>
            <a:chExt cx="7924800" cy="609600"/>
          </a:xfrm>
        </p:grpSpPr>
        <p:sp>
          <p:nvSpPr>
            <p:cNvPr id="5" name="Rectangle 4"/>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1779305" y="152400"/>
              <a:ext cx="6309291" cy="461665"/>
            </a:xfrm>
            <a:prstGeom prst="rect">
              <a:avLst/>
            </a:prstGeom>
            <a:noFill/>
          </p:spPr>
          <p:txBody>
            <a:bodyPr wrap="none" rtlCol="0">
              <a:spAutoFit/>
            </a:bodyPr>
            <a:lstStyle/>
            <a:p>
              <a:r>
                <a:rPr lang="en-US" sz="2400" dirty="0" smtClean="0">
                  <a:latin typeface="+mj-lt"/>
                </a:rPr>
                <a:t>Last Glacial Maximum (19.0 – 26.5 ka): </a:t>
              </a:r>
              <a:r>
                <a:rPr lang="en-US" sz="2400" dirty="0" smtClean="0">
                  <a:solidFill>
                    <a:srgbClr val="0070C0"/>
                  </a:solidFill>
                  <a:latin typeface="+mj-lt"/>
                </a:rPr>
                <a:t>Ice Sheets</a:t>
              </a:r>
              <a:endParaRPr lang="en-US" sz="2400" dirty="0" smtClean="0">
                <a:solidFill>
                  <a:srgbClr val="0070C0"/>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050" y="914400"/>
            <a:ext cx="5295900" cy="685800"/>
            <a:chOff x="2286000" y="76200"/>
            <a:chExt cx="5295900" cy="685800"/>
          </a:xfrm>
        </p:grpSpPr>
        <p:sp>
          <p:nvSpPr>
            <p:cNvPr id="3" name="Rectangle 2"/>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915562" y="152400"/>
              <a:ext cx="2036776" cy="523220"/>
            </a:xfrm>
            <a:prstGeom prst="rect">
              <a:avLst/>
            </a:prstGeom>
            <a:noFill/>
          </p:spPr>
          <p:txBody>
            <a:bodyPr wrap="none" rtlCol="0">
              <a:spAutoFit/>
            </a:bodyPr>
            <a:lstStyle/>
            <a:p>
              <a:r>
                <a:rPr lang="en-US" sz="2800" dirty="0" smtClean="0"/>
                <a:t>General Plan</a:t>
              </a:r>
              <a:endParaRPr lang="fr-FR" sz="2800" dirty="0">
                <a:solidFill>
                  <a:schemeClr val="bg1">
                    <a:lumMod val="65000"/>
                  </a:schemeClr>
                </a:solidFill>
              </a:endParaRPr>
            </a:p>
          </p:txBody>
        </p:sp>
      </p:grpSp>
      <p:sp>
        <p:nvSpPr>
          <p:cNvPr id="5" name="TextBox 4"/>
          <p:cNvSpPr txBox="1"/>
          <p:nvPr/>
        </p:nvSpPr>
        <p:spPr>
          <a:xfrm>
            <a:off x="1043694" y="2237125"/>
            <a:ext cx="7056612" cy="3477875"/>
          </a:xfrm>
          <a:prstGeom prst="rect">
            <a:avLst/>
          </a:prstGeom>
          <a:noFill/>
        </p:spPr>
        <p:txBody>
          <a:bodyPr wrap="none" rtlCol="0">
            <a:spAutoFit/>
          </a:bodyPr>
          <a:lstStyle/>
          <a:p>
            <a:pPr algn="just"/>
            <a:r>
              <a:rPr lang="en-US" sz="2000" dirty="0" smtClean="0"/>
              <a:t>1) Introduction</a:t>
            </a:r>
          </a:p>
          <a:p>
            <a:pPr algn="just">
              <a:buFont typeface="Arial" pitchFamily="34" charset="0"/>
              <a:buChar char="•"/>
            </a:pPr>
            <a:endParaRPr lang="en-US" sz="2000" dirty="0" smtClean="0"/>
          </a:p>
          <a:p>
            <a:pPr algn="just"/>
            <a:r>
              <a:rPr lang="en-US" sz="2000" dirty="0" smtClean="0"/>
              <a:t>2) Astronomical Theory of Climate Change</a:t>
            </a:r>
          </a:p>
          <a:p>
            <a:pPr algn="just">
              <a:buFont typeface="Arial" pitchFamily="34" charset="0"/>
              <a:buChar char="•"/>
            </a:pPr>
            <a:endParaRPr lang="en-US" sz="2000" dirty="0" smtClean="0"/>
          </a:p>
          <a:p>
            <a:pPr algn="just"/>
            <a:r>
              <a:rPr lang="en-US" sz="2000" dirty="0" smtClean="0"/>
              <a:t>3) Pleistocene Ice Ages</a:t>
            </a:r>
          </a:p>
          <a:p>
            <a:pPr algn="just"/>
            <a:endParaRPr lang="en-US" sz="2000" dirty="0" smtClean="0"/>
          </a:p>
          <a:p>
            <a:pPr algn="just"/>
            <a:r>
              <a:rPr lang="en-US" sz="2000" dirty="0" smtClean="0"/>
              <a:t>4) Rapid Climatic Changes: </a:t>
            </a:r>
            <a:r>
              <a:rPr lang="en-US" sz="2000" dirty="0" err="1" smtClean="0"/>
              <a:t>Dansgaard-Oeschger</a:t>
            </a:r>
            <a:r>
              <a:rPr lang="en-US" sz="2000" dirty="0" smtClean="0"/>
              <a:t> &amp; Heinrich Events</a:t>
            </a:r>
          </a:p>
          <a:p>
            <a:pPr algn="just">
              <a:buFont typeface="Arial" pitchFamily="34" charset="0"/>
              <a:buChar char="•"/>
            </a:pPr>
            <a:endParaRPr lang="en-US" sz="2000" dirty="0" smtClean="0"/>
          </a:p>
          <a:p>
            <a:pPr algn="just"/>
            <a:r>
              <a:rPr lang="en-US" sz="2000" dirty="0" smtClean="0"/>
              <a:t>5) Last Glacial Maximum &amp; Last (De)</a:t>
            </a:r>
            <a:r>
              <a:rPr lang="en-US" sz="2000" dirty="0" err="1" smtClean="0"/>
              <a:t>glaciation</a:t>
            </a:r>
            <a:endParaRPr lang="en-US" sz="2000" dirty="0" smtClean="0"/>
          </a:p>
          <a:p>
            <a:pPr algn="just"/>
            <a:endParaRPr lang="en-US" sz="2000" dirty="0" smtClean="0"/>
          </a:p>
          <a:p>
            <a:pPr algn="just"/>
            <a:r>
              <a:rPr lang="en-US" sz="2000" dirty="0" smtClean="0"/>
              <a:t>6) Quantitative Analysis of </a:t>
            </a:r>
            <a:r>
              <a:rPr lang="en-US" sz="2000" dirty="0" err="1" smtClean="0"/>
              <a:t>Paleoclimate</a:t>
            </a:r>
            <a:r>
              <a:rPr lang="en-US" sz="2000" dirty="0" smtClean="0"/>
              <a:t> Records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rk09scifig3.png"/>
          <p:cNvPicPr>
            <a:picLocks noChangeAspect="1"/>
          </p:cNvPicPr>
          <p:nvPr/>
        </p:nvPicPr>
        <p:blipFill>
          <a:blip r:embed="rId3"/>
          <a:stretch>
            <a:fillRect/>
          </a:stretch>
        </p:blipFill>
        <p:spPr>
          <a:xfrm>
            <a:off x="2829371" y="1295400"/>
            <a:ext cx="3571429" cy="5142858"/>
          </a:xfrm>
          <a:prstGeom prst="rect">
            <a:avLst/>
          </a:prstGeom>
        </p:spPr>
      </p:pic>
      <p:sp>
        <p:nvSpPr>
          <p:cNvPr id="3" name="TextBox 2"/>
          <p:cNvSpPr txBox="1"/>
          <p:nvPr/>
        </p:nvSpPr>
        <p:spPr>
          <a:xfrm>
            <a:off x="6919187" y="6260068"/>
            <a:ext cx="1842556" cy="369332"/>
          </a:xfrm>
          <a:prstGeom prst="rect">
            <a:avLst/>
          </a:prstGeom>
          <a:noFill/>
        </p:spPr>
        <p:txBody>
          <a:bodyPr wrap="none" rtlCol="0">
            <a:spAutoFit/>
          </a:bodyPr>
          <a:lstStyle/>
          <a:p>
            <a:r>
              <a:rPr lang="en-US" i="1" dirty="0" smtClean="0"/>
              <a:t>Clark et al. (2009)</a:t>
            </a:r>
            <a:endParaRPr lang="fr-FR" i="1" dirty="0"/>
          </a:p>
        </p:txBody>
      </p:sp>
      <p:grpSp>
        <p:nvGrpSpPr>
          <p:cNvPr id="4" name="Group 3"/>
          <p:cNvGrpSpPr/>
          <p:nvPr/>
        </p:nvGrpSpPr>
        <p:grpSpPr>
          <a:xfrm>
            <a:off x="533400" y="228600"/>
            <a:ext cx="7924800" cy="609600"/>
            <a:chOff x="895350" y="76200"/>
            <a:chExt cx="7924800" cy="609600"/>
          </a:xfrm>
        </p:grpSpPr>
        <p:sp>
          <p:nvSpPr>
            <p:cNvPr id="5" name="Rectangle 4"/>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1832813" y="152400"/>
              <a:ext cx="6202275" cy="461665"/>
            </a:xfrm>
            <a:prstGeom prst="rect">
              <a:avLst/>
            </a:prstGeom>
            <a:noFill/>
          </p:spPr>
          <p:txBody>
            <a:bodyPr wrap="none" rtlCol="0">
              <a:spAutoFit/>
            </a:bodyPr>
            <a:lstStyle/>
            <a:p>
              <a:r>
                <a:rPr lang="en-US" sz="2400" dirty="0" smtClean="0">
                  <a:latin typeface="+mj-lt"/>
                </a:rPr>
                <a:t>Last Glacial Maximum (19.0 – 26.5 ka): </a:t>
              </a:r>
              <a:r>
                <a:rPr lang="en-US" sz="2400" dirty="0" smtClean="0">
                  <a:solidFill>
                    <a:srgbClr val="0070C0"/>
                  </a:solidFill>
                  <a:latin typeface="+mj-lt"/>
                </a:rPr>
                <a:t>Sea Level</a:t>
              </a:r>
              <a:endParaRPr lang="en-US" sz="2400" dirty="0" smtClean="0">
                <a:solidFill>
                  <a:srgbClr val="0070C0"/>
                </a:solidFill>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228600"/>
            <a:ext cx="7924800" cy="609600"/>
            <a:chOff x="895350" y="76200"/>
            <a:chExt cx="7924800" cy="609600"/>
          </a:xfrm>
        </p:grpSpPr>
        <p:sp>
          <p:nvSpPr>
            <p:cNvPr id="3" name="Rectangle 2"/>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332740" y="152400"/>
              <a:ext cx="7202421" cy="461665"/>
            </a:xfrm>
            <a:prstGeom prst="rect">
              <a:avLst/>
            </a:prstGeom>
            <a:noFill/>
          </p:spPr>
          <p:txBody>
            <a:bodyPr wrap="none" rtlCol="0">
              <a:spAutoFit/>
            </a:bodyPr>
            <a:lstStyle/>
            <a:p>
              <a:r>
                <a:rPr lang="en-US" sz="2400" dirty="0" smtClean="0">
                  <a:latin typeface="+mj-lt"/>
                </a:rPr>
                <a:t>Last Glacial Maximum (19.0 – 26.5 ka): </a:t>
              </a:r>
              <a:r>
                <a:rPr lang="en-US" sz="2400" dirty="0" smtClean="0">
                  <a:solidFill>
                    <a:srgbClr val="0070C0"/>
                  </a:solidFill>
                  <a:latin typeface="+mj-lt"/>
                </a:rPr>
                <a:t>Pore Water </a:t>
              </a:r>
              <a:r>
                <a:rPr lang="en-US" sz="2400" dirty="0" smtClean="0">
                  <a:solidFill>
                    <a:srgbClr val="0070C0"/>
                  </a:solidFill>
                  <a:latin typeface="Symbol" pitchFamily="18" charset="2"/>
                </a:rPr>
                <a:t>d</a:t>
              </a:r>
              <a:r>
                <a:rPr lang="en-US" sz="2400" baseline="30000" dirty="0" smtClean="0">
                  <a:solidFill>
                    <a:srgbClr val="0070C0"/>
                  </a:solidFill>
                  <a:latin typeface="+mj-lt"/>
                </a:rPr>
                <a:t>18</a:t>
              </a:r>
              <a:r>
                <a:rPr lang="en-US" sz="2400" dirty="0" smtClean="0">
                  <a:solidFill>
                    <a:srgbClr val="0070C0"/>
                  </a:solidFill>
                  <a:latin typeface="+mj-lt"/>
                </a:rPr>
                <a:t>O</a:t>
              </a:r>
              <a:endParaRPr lang="en-US" sz="2400" dirty="0" smtClean="0">
                <a:solidFill>
                  <a:srgbClr val="0070C0"/>
                </a:solidFill>
              </a:endParaRPr>
            </a:p>
          </p:txBody>
        </p:sp>
      </p:grpSp>
      <p:pic>
        <p:nvPicPr>
          <p:cNvPr id="5" name="Picture 4" descr="adkinsxxscifig2.pdf.png"/>
          <p:cNvPicPr>
            <a:picLocks noChangeAspect="1"/>
          </p:cNvPicPr>
          <p:nvPr/>
        </p:nvPicPr>
        <p:blipFill>
          <a:blip r:embed="rId3"/>
          <a:stretch>
            <a:fillRect/>
          </a:stretch>
        </p:blipFill>
        <p:spPr>
          <a:xfrm>
            <a:off x="2133600" y="914400"/>
            <a:ext cx="4474286" cy="5708572"/>
          </a:xfrm>
          <a:prstGeom prst="rect">
            <a:avLst/>
          </a:prstGeom>
        </p:spPr>
      </p:pic>
      <p:sp>
        <p:nvSpPr>
          <p:cNvPr id="6" name="TextBox 5"/>
          <p:cNvSpPr txBox="1"/>
          <p:nvPr/>
        </p:nvSpPr>
        <p:spPr>
          <a:xfrm>
            <a:off x="6934200" y="6260068"/>
            <a:ext cx="1985223" cy="369332"/>
          </a:xfrm>
          <a:prstGeom prst="rect">
            <a:avLst/>
          </a:prstGeom>
          <a:noFill/>
        </p:spPr>
        <p:txBody>
          <a:bodyPr wrap="none" rtlCol="0">
            <a:spAutoFit/>
          </a:bodyPr>
          <a:lstStyle/>
          <a:p>
            <a:r>
              <a:rPr lang="en-US" i="1" dirty="0" smtClean="0"/>
              <a:t>Adkins et al. (2002)</a:t>
            </a:r>
            <a:endParaRPr lang="fr-FR" i="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3"/>
          <a:srcRect/>
          <a:stretch>
            <a:fillRect/>
          </a:stretch>
        </p:blipFill>
        <p:spPr bwMode="auto">
          <a:xfrm>
            <a:off x="1725930" y="1024890"/>
            <a:ext cx="5692140" cy="5452110"/>
          </a:xfrm>
          <a:prstGeom prst="rect">
            <a:avLst/>
          </a:prstGeom>
          <a:noFill/>
          <a:ln w="9525">
            <a:noFill/>
            <a:miter lim="800000"/>
            <a:headEnd/>
            <a:tailEnd/>
          </a:ln>
          <a:effectLst/>
        </p:spPr>
      </p:pic>
      <p:grpSp>
        <p:nvGrpSpPr>
          <p:cNvPr id="3" name="Group 2"/>
          <p:cNvGrpSpPr/>
          <p:nvPr/>
        </p:nvGrpSpPr>
        <p:grpSpPr>
          <a:xfrm>
            <a:off x="342900" y="152400"/>
            <a:ext cx="8458200" cy="461665"/>
            <a:chOff x="704850" y="152400"/>
            <a:chExt cx="8458200" cy="461665"/>
          </a:xfrm>
        </p:grpSpPr>
        <p:sp>
          <p:nvSpPr>
            <p:cNvPr id="4" name="Rectangle 3"/>
            <p:cNvSpPr/>
            <p:nvPr/>
          </p:nvSpPr>
          <p:spPr>
            <a:xfrm>
              <a:off x="704850" y="152400"/>
              <a:ext cx="8458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871028" y="152400"/>
              <a:ext cx="6125844" cy="461665"/>
            </a:xfrm>
            <a:prstGeom prst="rect">
              <a:avLst/>
            </a:prstGeom>
            <a:noFill/>
          </p:spPr>
          <p:txBody>
            <a:bodyPr wrap="none" rtlCol="0">
              <a:spAutoFit/>
            </a:bodyPr>
            <a:lstStyle/>
            <a:p>
              <a:r>
                <a:rPr lang="en-US" sz="2400" dirty="0" smtClean="0"/>
                <a:t>Distribution of </a:t>
              </a:r>
              <a:r>
                <a:rPr lang="en-US" sz="2400" dirty="0" smtClean="0">
                  <a:latin typeface="Symbol" pitchFamily="18" charset="2"/>
                </a:rPr>
                <a:t>d</a:t>
              </a:r>
              <a:r>
                <a:rPr lang="en-US" sz="2400" baseline="30000" dirty="0" smtClean="0"/>
                <a:t>18</a:t>
              </a:r>
              <a:r>
                <a:rPr lang="en-US" sz="2400" dirty="0" smtClean="0"/>
                <a:t>O &amp; Salinity in Surface Waters</a:t>
              </a:r>
            </a:p>
          </p:txBody>
        </p:sp>
      </p:grpSp>
      <p:sp>
        <p:nvSpPr>
          <p:cNvPr id="6" name="TextBox 5"/>
          <p:cNvSpPr txBox="1"/>
          <p:nvPr/>
        </p:nvSpPr>
        <p:spPr>
          <a:xfrm>
            <a:off x="7406448" y="6412468"/>
            <a:ext cx="1661352" cy="369332"/>
          </a:xfrm>
          <a:prstGeom prst="rect">
            <a:avLst/>
          </a:prstGeom>
          <a:noFill/>
        </p:spPr>
        <p:txBody>
          <a:bodyPr wrap="none" rtlCol="0">
            <a:spAutoFit/>
          </a:bodyPr>
          <a:lstStyle/>
          <a:p>
            <a:r>
              <a:rPr lang="en-US" i="1" dirty="0" err="1" smtClean="0"/>
              <a:t>Broecker</a:t>
            </a:r>
            <a:r>
              <a:rPr lang="en-US" i="1" dirty="0" smtClean="0"/>
              <a:t> (1998)</a:t>
            </a:r>
            <a:endParaRPr lang="fr-FR"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900" y="457200"/>
            <a:ext cx="8458200" cy="685800"/>
            <a:chOff x="704850" y="76200"/>
            <a:chExt cx="8458200" cy="685800"/>
          </a:xfrm>
        </p:grpSpPr>
        <p:sp>
          <p:nvSpPr>
            <p:cNvPr id="3" name="Rectangle 2"/>
            <p:cNvSpPr/>
            <p:nvPr/>
          </p:nvSpPr>
          <p:spPr>
            <a:xfrm>
              <a:off x="7048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128678" y="152400"/>
              <a:ext cx="7610545" cy="492443"/>
            </a:xfrm>
            <a:prstGeom prst="rect">
              <a:avLst/>
            </a:prstGeom>
            <a:noFill/>
          </p:spPr>
          <p:txBody>
            <a:bodyPr wrap="none" rtlCol="0">
              <a:spAutoFit/>
            </a:bodyPr>
            <a:lstStyle/>
            <a:p>
              <a:r>
                <a:rPr lang="en-US" sz="2600" dirty="0" smtClean="0"/>
                <a:t>Relationship between </a:t>
              </a:r>
              <a:r>
                <a:rPr lang="en-US" sz="2600" dirty="0" smtClean="0">
                  <a:latin typeface="Symbol" pitchFamily="18" charset="2"/>
                </a:rPr>
                <a:t>d</a:t>
              </a:r>
              <a:r>
                <a:rPr lang="en-US" sz="2600" baseline="30000" dirty="0" smtClean="0"/>
                <a:t>18</a:t>
              </a:r>
              <a:r>
                <a:rPr lang="en-US" sz="2600" dirty="0" smtClean="0"/>
                <a:t>O &amp; Salinity in Surface Waters</a:t>
              </a:r>
            </a:p>
          </p:txBody>
        </p:sp>
      </p:grpSp>
      <p:pic>
        <p:nvPicPr>
          <p:cNvPr id="5" name="Picture 4" descr="broecker89po.png"/>
          <p:cNvPicPr>
            <a:picLocks noChangeAspect="1"/>
          </p:cNvPicPr>
          <p:nvPr/>
        </p:nvPicPr>
        <p:blipFill>
          <a:blip r:embed="rId3"/>
          <a:stretch>
            <a:fillRect/>
          </a:stretch>
        </p:blipFill>
        <p:spPr>
          <a:xfrm>
            <a:off x="2070819" y="1864446"/>
            <a:ext cx="5002363" cy="4002954"/>
          </a:xfrm>
          <a:prstGeom prst="rect">
            <a:avLst/>
          </a:prstGeom>
        </p:spPr>
      </p:pic>
      <p:sp>
        <p:nvSpPr>
          <p:cNvPr id="6" name="TextBox 5"/>
          <p:cNvSpPr txBox="1"/>
          <p:nvPr/>
        </p:nvSpPr>
        <p:spPr>
          <a:xfrm>
            <a:off x="7177848" y="6172200"/>
            <a:ext cx="1661352" cy="369332"/>
          </a:xfrm>
          <a:prstGeom prst="rect">
            <a:avLst/>
          </a:prstGeom>
          <a:noFill/>
        </p:spPr>
        <p:txBody>
          <a:bodyPr wrap="none" rtlCol="0">
            <a:spAutoFit/>
          </a:bodyPr>
          <a:lstStyle/>
          <a:p>
            <a:r>
              <a:rPr lang="en-US" i="1" dirty="0" err="1" smtClean="0"/>
              <a:t>Broecker</a:t>
            </a:r>
            <a:r>
              <a:rPr lang="en-US" i="1" dirty="0" smtClean="0"/>
              <a:t> (1998)</a:t>
            </a:r>
            <a:endParaRPr lang="fr-FR"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533400"/>
            <a:ext cx="8077200" cy="685800"/>
            <a:chOff x="895350" y="76200"/>
            <a:chExt cx="8077200" cy="685800"/>
          </a:xfrm>
        </p:grpSpPr>
        <p:sp>
          <p:nvSpPr>
            <p:cNvPr id="3" name="Rectangle 2"/>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630773" y="152400"/>
              <a:ext cx="2606355" cy="523220"/>
            </a:xfrm>
            <a:prstGeom prst="rect">
              <a:avLst/>
            </a:prstGeom>
            <a:noFill/>
          </p:spPr>
          <p:txBody>
            <a:bodyPr wrap="none" rtlCol="0">
              <a:spAutoFit/>
            </a:bodyPr>
            <a:lstStyle/>
            <a:p>
              <a:r>
                <a:rPr lang="en-US" sz="2800" dirty="0" smtClean="0">
                  <a:solidFill>
                    <a:schemeClr val="tx2">
                      <a:lumMod val="60000"/>
                      <a:lumOff val="40000"/>
                    </a:schemeClr>
                  </a:solidFill>
                  <a:latin typeface="Symbol" pitchFamily="18" charset="2"/>
                </a:rPr>
                <a:t>d</a:t>
              </a:r>
              <a:r>
                <a:rPr lang="en-US" sz="2800" baseline="30000" dirty="0" smtClean="0">
                  <a:solidFill>
                    <a:schemeClr val="tx2">
                      <a:lumMod val="60000"/>
                      <a:lumOff val="40000"/>
                    </a:schemeClr>
                  </a:solidFill>
                </a:rPr>
                <a:t>18</a:t>
              </a:r>
              <a:r>
                <a:rPr lang="en-US" sz="2800" dirty="0" smtClean="0">
                  <a:solidFill>
                    <a:schemeClr val="tx2">
                      <a:lumMod val="60000"/>
                      <a:lumOff val="40000"/>
                    </a:schemeClr>
                  </a:solidFill>
                </a:rPr>
                <a:t>O: SUMMARY</a:t>
              </a:r>
            </a:p>
          </p:txBody>
        </p:sp>
      </p:grpSp>
      <p:sp>
        <p:nvSpPr>
          <p:cNvPr id="6" name="TextBox 5"/>
          <p:cNvSpPr txBox="1"/>
          <p:nvPr/>
        </p:nvSpPr>
        <p:spPr>
          <a:xfrm>
            <a:off x="228600" y="1752600"/>
            <a:ext cx="8344657" cy="830997"/>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latin typeface="Symbol" pitchFamily="18" charset="2"/>
              </a:rPr>
              <a:t>d</a:t>
            </a:r>
            <a:r>
              <a:rPr lang="en-US" sz="2400" baseline="30000" dirty="0" smtClean="0"/>
              <a:t>18</a:t>
            </a:r>
            <a:r>
              <a:rPr lang="en-US" sz="2400" dirty="0" smtClean="0"/>
              <a:t>O of calcite varies with </a:t>
            </a:r>
            <a:r>
              <a:rPr lang="en-US" sz="2400" dirty="0" smtClean="0">
                <a:latin typeface="Symbol" pitchFamily="18" charset="2"/>
              </a:rPr>
              <a:t>d</a:t>
            </a:r>
            <a:r>
              <a:rPr lang="en-US" sz="2400" baseline="30000" dirty="0" smtClean="0"/>
              <a:t>18</a:t>
            </a:r>
            <a:r>
              <a:rPr lang="en-US" sz="2400" dirty="0" smtClean="0"/>
              <a:t>O &amp; temperature of ambient water:</a:t>
            </a:r>
          </a:p>
          <a:p>
            <a:pPr>
              <a:buFont typeface="Arial" pitchFamily="34" charset="0"/>
              <a:buChar char="•"/>
            </a:pPr>
            <a:endParaRPr lang="fr-FR" sz="2400" dirty="0"/>
          </a:p>
        </p:txBody>
      </p:sp>
      <p:graphicFrame>
        <p:nvGraphicFramePr>
          <p:cNvPr id="7" name="Object 6"/>
          <p:cNvGraphicFramePr>
            <a:graphicFrameLocks noChangeAspect="1"/>
          </p:cNvGraphicFramePr>
          <p:nvPr/>
        </p:nvGraphicFramePr>
        <p:xfrm>
          <a:off x="2430841" y="2376487"/>
          <a:ext cx="1217612" cy="684213"/>
        </p:xfrm>
        <a:graphic>
          <a:graphicData uri="http://schemas.openxmlformats.org/presentationml/2006/ole">
            <p:oleObj spid="_x0000_s252930" name="Equation" r:id="rId4" imgW="812520" imgH="457200" progId="Equation.3">
              <p:embed/>
            </p:oleObj>
          </a:graphicData>
        </a:graphic>
      </p:graphicFrame>
      <p:graphicFrame>
        <p:nvGraphicFramePr>
          <p:cNvPr id="8" name="Object 5"/>
          <p:cNvGraphicFramePr>
            <a:graphicFrameLocks noChangeAspect="1"/>
          </p:cNvGraphicFramePr>
          <p:nvPr/>
        </p:nvGraphicFramePr>
        <p:xfrm>
          <a:off x="4385053" y="2362200"/>
          <a:ext cx="2759075" cy="627062"/>
        </p:xfrm>
        <a:graphic>
          <a:graphicData uri="http://schemas.openxmlformats.org/presentationml/2006/ole">
            <p:oleObj spid="_x0000_s252931" name="Equation" r:id="rId5" imgW="1841400" imgH="419040" progId="Equation.3">
              <p:embed/>
            </p:oleObj>
          </a:graphicData>
        </a:graphic>
      </p:graphicFrame>
      <p:sp>
        <p:nvSpPr>
          <p:cNvPr id="9" name="TextBox 8"/>
          <p:cNvSpPr txBox="1"/>
          <p:nvPr/>
        </p:nvSpPr>
        <p:spPr>
          <a:xfrm>
            <a:off x="7141404" y="2471519"/>
            <a:ext cx="1069524" cy="369332"/>
          </a:xfrm>
          <a:prstGeom prst="rect">
            <a:avLst/>
          </a:prstGeom>
          <a:noFill/>
        </p:spPr>
        <p:txBody>
          <a:bodyPr wrap="none" rtlCol="0">
            <a:spAutoFit/>
          </a:bodyPr>
          <a:lstStyle/>
          <a:p>
            <a:r>
              <a:rPr lang="en-US" baseline="30000" dirty="0" smtClean="0"/>
              <a:t>o</a:t>
            </a:r>
            <a:r>
              <a:rPr lang="en-US" dirty="0" smtClean="0"/>
              <a:t>/</a:t>
            </a:r>
            <a:r>
              <a:rPr lang="en-US" sz="1400" dirty="0" err="1" smtClean="0"/>
              <a:t>oo</a:t>
            </a:r>
            <a:r>
              <a:rPr lang="en-US" dirty="0" smtClean="0"/>
              <a:t> (</a:t>
            </a:r>
            <a:r>
              <a:rPr lang="en-US" baseline="30000" dirty="0" err="1" smtClean="0"/>
              <a:t>o</a:t>
            </a:r>
            <a:r>
              <a:rPr lang="en-US" dirty="0" err="1" smtClean="0"/>
              <a:t>C</a:t>
            </a:r>
            <a:r>
              <a:rPr lang="en-US" dirty="0" smtClean="0"/>
              <a:t>)</a:t>
            </a:r>
            <a:r>
              <a:rPr lang="en-US" baseline="30000" dirty="0" smtClean="0"/>
              <a:t>-1</a:t>
            </a:r>
            <a:endParaRPr lang="fr-FR" baseline="30000" dirty="0"/>
          </a:p>
        </p:txBody>
      </p:sp>
      <p:sp>
        <p:nvSpPr>
          <p:cNvPr id="11" name="TextBox 10"/>
          <p:cNvSpPr txBox="1"/>
          <p:nvPr/>
        </p:nvSpPr>
        <p:spPr>
          <a:xfrm>
            <a:off x="228600" y="4960203"/>
            <a:ext cx="8349850" cy="830997"/>
          </a:xfrm>
          <a:prstGeom prst="rect">
            <a:avLst/>
          </a:prstGeom>
          <a:noFill/>
        </p:spPr>
        <p:txBody>
          <a:bodyPr wrap="none" rtlCol="0">
            <a:spAutoFit/>
          </a:bodyPr>
          <a:lstStyle/>
          <a:p>
            <a:pPr>
              <a:buFont typeface="Arial" pitchFamily="34" charset="0"/>
              <a:buChar char="•"/>
            </a:pPr>
            <a:r>
              <a:rPr lang="en-US" sz="2400" dirty="0" smtClean="0"/>
              <a:t> In a glacial climate, seawater </a:t>
            </a:r>
            <a:r>
              <a:rPr lang="en-US" sz="2400" dirty="0" smtClean="0">
                <a:latin typeface="Symbol" pitchFamily="18" charset="2"/>
              </a:rPr>
              <a:t>d</a:t>
            </a:r>
            <a:r>
              <a:rPr lang="en-US" sz="2400" baseline="30000" dirty="0" smtClean="0"/>
              <a:t>18</a:t>
            </a:r>
            <a:r>
              <a:rPr lang="en-US" sz="2400" dirty="0" smtClean="0"/>
              <a:t>O &amp; T conspire to produce high</a:t>
            </a:r>
          </a:p>
          <a:p>
            <a:pPr algn="ctr"/>
            <a:r>
              <a:rPr lang="en-US" sz="2400" dirty="0" smtClean="0"/>
              <a:t>  </a:t>
            </a:r>
            <a:r>
              <a:rPr lang="en-US" sz="2400" dirty="0" smtClean="0">
                <a:latin typeface="Symbol" pitchFamily="18" charset="2"/>
              </a:rPr>
              <a:t>d</a:t>
            </a:r>
            <a:r>
              <a:rPr lang="en-US" sz="2400" baseline="30000" dirty="0" smtClean="0"/>
              <a:t>18</a:t>
            </a:r>
            <a:r>
              <a:rPr lang="en-US" sz="2400" dirty="0" smtClean="0"/>
              <a:t>O of </a:t>
            </a:r>
            <a:r>
              <a:rPr lang="en-US" sz="2400" dirty="0" err="1" smtClean="0"/>
              <a:t>foraminiferal</a:t>
            </a:r>
            <a:r>
              <a:rPr lang="en-US" sz="2400" dirty="0" smtClean="0"/>
              <a:t> tests</a:t>
            </a:r>
            <a:endParaRPr lang="fr-FR" sz="2400" dirty="0"/>
          </a:p>
        </p:txBody>
      </p:sp>
      <p:sp>
        <p:nvSpPr>
          <p:cNvPr id="12" name="TextBox 11"/>
          <p:cNvSpPr txBox="1"/>
          <p:nvPr/>
        </p:nvSpPr>
        <p:spPr>
          <a:xfrm>
            <a:off x="228600" y="3371671"/>
            <a:ext cx="8907823" cy="1200329"/>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latin typeface="Symbol" pitchFamily="18" charset="2"/>
              </a:rPr>
              <a:t>Dd</a:t>
            </a:r>
            <a:r>
              <a:rPr lang="en-US" sz="2400" baseline="30000" dirty="0" smtClean="0"/>
              <a:t>18</a:t>
            </a:r>
            <a:r>
              <a:rPr lang="en-US" sz="2400" dirty="0" smtClean="0"/>
              <a:t>O of BF &amp; PF can be due to: - </a:t>
            </a:r>
            <a:r>
              <a:rPr lang="en-US" sz="2400" dirty="0" smtClean="0">
                <a:latin typeface="Symbol" pitchFamily="18" charset="2"/>
              </a:rPr>
              <a:t>Dd</a:t>
            </a:r>
            <a:r>
              <a:rPr lang="en-US" sz="2400" baseline="30000" dirty="0" smtClean="0"/>
              <a:t>18</a:t>
            </a:r>
            <a:r>
              <a:rPr lang="en-US" sz="2400" dirty="0" smtClean="0"/>
              <a:t>O of seawater due to </a:t>
            </a:r>
            <a:r>
              <a:rPr lang="en-US" sz="2400" dirty="0" smtClean="0">
                <a:latin typeface="Symbol" pitchFamily="18" charset="2"/>
              </a:rPr>
              <a:t>D</a:t>
            </a:r>
            <a:r>
              <a:rPr lang="en-US" sz="2400" dirty="0" smtClean="0"/>
              <a:t>CIS</a:t>
            </a:r>
          </a:p>
          <a:p>
            <a:pPr lvl="2"/>
            <a:r>
              <a:rPr lang="en-US" sz="2400" dirty="0" smtClean="0"/>
              <a:t>			       - </a:t>
            </a:r>
            <a:r>
              <a:rPr lang="en-US" sz="2400" dirty="0" smtClean="0">
                <a:latin typeface="Symbol" pitchFamily="18" charset="2"/>
              </a:rPr>
              <a:t>Dd</a:t>
            </a:r>
            <a:r>
              <a:rPr lang="en-US" sz="2400" baseline="30000" dirty="0" smtClean="0"/>
              <a:t>18</a:t>
            </a:r>
            <a:r>
              <a:rPr lang="en-US" sz="2400" dirty="0" smtClean="0"/>
              <a:t>O of seawater due to other </a:t>
            </a:r>
            <a:r>
              <a:rPr lang="en-US" sz="2400" dirty="0" smtClean="0">
                <a:latin typeface="Symbol" pitchFamily="18" charset="2"/>
              </a:rPr>
              <a:t>D</a:t>
            </a:r>
            <a:r>
              <a:rPr lang="en-US" sz="2400" dirty="0" smtClean="0">
                <a:latin typeface="+mj-lt"/>
              </a:rPr>
              <a:t>’s</a:t>
            </a:r>
          </a:p>
          <a:p>
            <a:r>
              <a:rPr lang="en-US" sz="2400" dirty="0" smtClean="0"/>
              <a:t>				       - </a:t>
            </a:r>
            <a:r>
              <a:rPr lang="en-US" sz="2400" dirty="0" smtClean="0">
                <a:latin typeface="Symbol" pitchFamily="18" charset="2"/>
              </a:rPr>
              <a:t>D</a:t>
            </a:r>
            <a:r>
              <a:rPr lang="en-US" sz="2400" dirty="0" smtClean="0"/>
              <a:t>T</a:t>
            </a:r>
            <a:endParaRPr lang="fr-F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533400"/>
            <a:ext cx="8077200" cy="685800"/>
            <a:chOff x="895350" y="76200"/>
            <a:chExt cx="8077200" cy="685800"/>
          </a:xfrm>
        </p:grpSpPr>
        <p:sp>
          <p:nvSpPr>
            <p:cNvPr id="4" name="Rectangle 3"/>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827106" y="152400"/>
              <a:ext cx="6213689" cy="523220"/>
            </a:xfrm>
            <a:prstGeom prst="rect">
              <a:avLst/>
            </a:prstGeom>
            <a:noFill/>
          </p:spPr>
          <p:txBody>
            <a:bodyPr wrap="none" rtlCol="0">
              <a:spAutoFit/>
            </a:bodyPr>
            <a:lstStyle/>
            <a:p>
              <a:r>
                <a:rPr lang="en-US" sz="2800" dirty="0" smtClean="0">
                  <a:solidFill>
                    <a:schemeClr val="tx2">
                      <a:lumMod val="60000"/>
                      <a:lumOff val="40000"/>
                    </a:schemeClr>
                  </a:solidFill>
                </a:rPr>
                <a:t>Stable Carbon Isotopic Composition, </a:t>
              </a:r>
              <a:r>
                <a:rPr lang="en-US" sz="2800" dirty="0" smtClean="0">
                  <a:solidFill>
                    <a:schemeClr val="tx2">
                      <a:lumMod val="60000"/>
                      <a:lumOff val="40000"/>
                    </a:schemeClr>
                  </a:solidFill>
                  <a:latin typeface="Symbol" pitchFamily="18" charset="2"/>
                </a:rPr>
                <a:t>d</a:t>
              </a:r>
              <a:r>
                <a:rPr lang="en-US" sz="2800" baseline="30000" dirty="0" smtClean="0">
                  <a:solidFill>
                    <a:schemeClr val="tx2">
                      <a:lumMod val="60000"/>
                      <a:lumOff val="40000"/>
                    </a:schemeClr>
                  </a:solidFill>
                </a:rPr>
                <a:t>13</a:t>
              </a:r>
              <a:r>
                <a:rPr lang="en-US" sz="2800" dirty="0" smtClean="0">
                  <a:solidFill>
                    <a:schemeClr val="tx2">
                      <a:lumMod val="60000"/>
                      <a:lumOff val="40000"/>
                    </a:schemeClr>
                  </a:solidFill>
                </a:rPr>
                <a:t>C</a:t>
              </a:r>
            </a:p>
          </p:txBody>
        </p:sp>
      </p:grpSp>
      <p:sp>
        <p:nvSpPr>
          <p:cNvPr id="6" name="TextBox 5"/>
          <p:cNvSpPr txBox="1"/>
          <p:nvPr/>
        </p:nvSpPr>
        <p:spPr>
          <a:xfrm>
            <a:off x="461579" y="2011740"/>
            <a:ext cx="1595821" cy="461665"/>
          </a:xfrm>
          <a:prstGeom prst="rect">
            <a:avLst/>
          </a:prstGeom>
          <a:noFill/>
        </p:spPr>
        <p:txBody>
          <a:bodyPr wrap="none" rtlCol="0">
            <a:spAutoFit/>
          </a:bodyPr>
          <a:lstStyle/>
          <a:p>
            <a:pPr>
              <a:buFont typeface="Arial" pitchFamily="34" charset="0"/>
              <a:buChar char="•"/>
            </a:pPr>
            <a:r>
              <a:rPr lang="en-US" sz="2400" dirty="0" smtClean="0"/>
              <a:t> Definition</a:t>
            </a:r>
            <a:endParaRPr lang="fr-FR" sz="2400" dirty="0"/>
          </a:p>
        </p:txBody>
      </p:sp>
      <p:sp>
        <p:nvSpPr>
          <p:cNvPr id="7" name="TextBox 6"/>
          <p:cNvSpPr txBox="1"/>
          <p:nvPr/>
        </p:nvSpPr>
        <p:spPr>
          <a:xfrm>
            <a:off x="399672" y="4145340"/>
            <a:ext cx="8416599" cy="1938992"/>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latin typeface="Symbol" pitchFamily="18" charset="2"/>
              </a:rPr>
              <a:t>d</a:t>
            </a:r>
            <a:r>
              <a:rPr lang="en-US" sz="2400" baseline="30000" dirty="0" smtClean="0"/>
              <a:t>13</a:t>
            </a:r>
            <a:r>
              <a:rPr lang="en-US" sz="2400" dirty="0" smtClean="0"/>
              <a:t>C of DIC - increases during photosynthesis</a:t>
            </a:r>
          </a:p>
          <a:p>
            <a:r>
              <a:rPr lang="en-US" sz="2400" dirty="0" smtClean="0"/>
              <a:t>                       - decreases during respiration</a:t>
            </a:r>
          </a:p>
          <a:p>
            <a:r>
              <a:rPr lang="en-US" sz="2400" dirty="0" smtClean="0"/>
              <a:t>    	          - is </a:t>
            </a:r>
            <a:r>
              <a:rPr lang="en-US" sz="2400" dirty="0" smtClean="0">
                <a:sym typeface="Symbol"/>
              </a:rPr>
              <a:t> </a:t>
            </a:r>
            <a:r>
              <a:rPr lang="en-US" sz="2400" dirty="0" smtClean="0"/>
              <a:t>constant during CaCO</a:t>
            </a:r>
            <a:r>
              <a:rPr lang="en-US" sz="2400" baseline="-25000" dirty="0" smtClean="0"/>
              <a:t>3</a:t>
            </a:r>
            <a:r>
              <a:rPr lang="en-US" sz="2400" dirty="0" smtClean="0"/>
              <a:t> production &amp; dissolution</a:t>
            </a:r>
          </a:p>
          <a:p>
            <a:r>
              <a:rPr lang="en-US" sz="2400" dirty="0" smtClean="0"/>
              <a:t>	          - is affected by air-sea CO</a:t>
            </a:r>
            <a:r>
              <a:rPr lang="en-US" sz="2400" baseline="-25000" dirty="0" smtClean="0"/>
              <a:t>2</a:t>
            </a:r>
            <a:r>
              <a:rPr lang="en-US" sz="2400" dirty="0" smtClean="0"/>
              <a:t> flux (for surface DIC)</a:t>
            </a:r>
          </a:p>
          <a:p>
            <a:pPr>
              <a:buFont typeface="Arial" pitchFamily="34" charset="0"/>
              <a:buChar char="•"/>
            </a:pPr>
            <a:endParaRPr lang="fr-FR" sz="2400" dirty="0"/>
          </a:p>
        </p:txBody>
      </p:sp>
      <p:graphicFrame>
        <p:nvGraphicFramePr>
          <p:cNvPr id="189443" name="Object 3"/>
          <p:cNvGraphicFramePr>
            <a:graphicFrameLocks noChangeAspect="1"/>
          </p:cNvGraphicFramePr>
          <p:nvPr/>
        </p:nvGraphicFramePr>
        <p:xfrm>
          <a:off x="2860675" y="2487613"/>
          <a:ext cx="3494088" cy="1017587"/>
        </p:xfrm>
        <a:graphic>
          <a:graphicData uri="http://schemas.openxmlformats.org/presentationml/2006/ole">
            <p:oleObj spid="_x0000_s189443" name="Equation" r:id="rId4" imgW="2006280" imgH="58392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cstate="print"/>
          <a:srcRect/>
          <a:stretch>
            <a:fillRect/>
          </a:stretch>
        </p:blipFill>
        <p:spPr bwMode="auto">
          <a:xfrm rot="60000">
            <a:off x="4036219" y="1397497"/>
            <a:ext cx="3009138" cy="4752594"/>
          </a:xfrm>
          <a:prstGeom prst="rect">
            <a:avLst/>
          </a:prstGeom>
          <a:noFill/>
          <a:ln w="9525">
            <a:noFill/>
            <a:miter lim="800000"/>
            <a:headEnd/>
            <a:tailEnd/>
          </a:ln>
          <a:effectLst/>
        </p:spPr>
      </p:pic>
      <p:grpSp>
        <p:nvGrpSpPr>
          <p:cNvPr id="3" name="Group 2"/>
          <p:cNvGrpSpPr/>
          <p:nvPr/>
        </p:nvGrpSpPr>
        <p:grpSpPr>
          <a:xfrm>
            <a:off x="533400" y="381000"/>
            <a:ext cx="8077200" cy="685800"/>
            <a:chOff x="895350" y="76200"/>
            <a:chExt cx="8077200" cy="685800"/>
          </a:xfrm>
        </p:grpSpPr>
        <p:sp>
          <p:nvSpPr>
            <p:cNvPr id="4" name="Rectangle 3"/>
            <p:cNvSpPr/>
            <p:nvPr/>
          </p:nvSpPr>
          <p:spPr>
            <a:xfrm>
              <a:off x="895350" y="76200"/>
              <a:ext cx="8077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465069" y="152400"/>
              <a:ext cx="4937762" cy="492443"/>
            </a:xfrm>
            <a:prstGeom prst="rect">
              <a:avLst/>
            </a:prstGeom>
            <a:noFill/>
          </p:spPr>
          <p:txBody>
            <a:bodyPr wrap="none" rtlCol="0">
              <a:spAutoFit/>
            </a:bodyPr>
            <a:lstStyle/>
            <a:p>
              <a:r>
                <a:rPr lang="en-US" sz="2600" dirty="0" smtClean="0">
                  <a:latin typeface="Symbol" pitchFamily="18" charset="2"/>
                </a:rPr>
                <a:t>d</a:t>
              </a:r>
              <a:r>
                <a:rPr lang="en-US" sz="2600" baseline="30000" dirty="0" smtClean="0"/>
                <a:t>13</a:t>
              </a:r>
              <a:r>
                <a:rPr lang="en-US" sz="2600" dirty="0" smtClean="0"/>
                <a:t>C &amp; PO</a:t>
              </a:r>
              <a:r>
                <a:rPr lang="en-US" sz="2600" baseline="-25000" dirty="0" smtClean="0"/>
                <a:t>4</a:t>
              </a:r>
              <a:r>
                <a:rPr lang="en-US" sz="2600" dirty="0" smtClean="0"/>
                <a:t> in western North Pacific</a:t>
              </a:r>
            </a:p>
          </p:txBody>
        </p:sp>
      </p:grpSp>
      <p:sp>
        <p:nvSpPr>
          <p:cNvPr id="6" name="TextBox 5"/>
          <p:cNvSpPr txBox="1"/>
          <p:nvPr/>
        </p:nvSpPr>
        <p:spPr>
          <a:xfrm>
            <a:off x="6628799" y="6336268"/>
            <a:ext cx="2439001" cy="369332"/>
          </a:xfrm>
          <a:prstGeom prst="rect">
            <a:avLst/>
          </a:prstGeom>
          <a:noFill/>
        </p:spPr>
        <p:txBody>
          <a:bodyPr wrap="none" rtlCol="0">
            <a:spAutoFit/>
          </a:bodyPr>
          <a:lstStyle/>
          <a:p>
            <a:r>
              <a:rPr lang="en-US" i="1" dirty="0" err="1" smtClean="0"/>
              <a:t>Broecker</a:t>
            </a:r>
            <a:r>
              <a:rPr lang="en-US" i="1" dirty="0" smtClean="0"/>
              <a:t> &amp; </a:t>
            </a:r>
            <a:r>
              <a:rPr lang="en-US" i="1" dirty="0" err="1" smtClean="0"/>
              <a:t>Peng</a:t>
            </a:r>
            <a:r>
              <a:rPr lang="en-US" i="1" dirty="0" smtClean="0"/>
              <a:t>  (1982)</a:t>
            </a:r>
            <a:endParaRPr lang="fr-FR" i="1" dirty="0"/>
          </a:p>
        </p:txBody>
      </p:sp>
      <p:sp>
        <p:nvSpPr>
          <p:cNvPr id="7" name="TextBox 6"/>
          <p:cNvSpPr txBox="1"/>
          <p:nvPr/>
        </p:nvSpPr>
        <p:spPr>
          <a:xfrm>
            <a:off x="228600" y="3669268"/>
            <a:ext cx="3623749" cy="369332"/>
          </a:xfrm>
          <a:prstGeom prst="rect">
            <a:avLst/>
          </a:prstGeom>
          <a:noFill/>
        </p:spPr>
        <p:txBody>
          <a:bodyPr wrap="none" rtlCol="0">
            <a:spAutoFit/>
          </a:bodyPr>
          <a:lstStyle/>
          <a:p>
            <a:r>
              <a:rPr lang="en-US" dirty="0" smtClean="0"/>
              <a:t>GEOSECS station 346 (28</a:t>
            </a:r>
            <a:r>
              <a:rPr lang="en-US" baseline="30000" dirty="0" smtClean="0"/>
              <a:t>o</a:t>
            </a:r>
            <a:r>
              <a:rPr lang="en-US" dirty="0" smtClean="0"/>
              <a:t>N, 121</a:t>
            </a:r>
            <a:r>
              <a:rPr lang="en-US" baseline="30000" dirty="0" smtClean="0"/>
              <a:t>o</a:t>
            </a:r>
            <a:r>
              <a:rPr lang="en-US" dirty="0" smtClean="0"/>
              <a:t>W)</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srcRect/>
          <a:stretch>
            <a:fillRect/>
          </a:stretch>
        </p:blipFill>
        <p:spPr bwMode="auto">
          <a:xfrm>
            <a:off x="1447800" y="1570672"/>
            <a:ext cx="4749165" cy="4449128"/>
          </a:xfrm>
          <a:prstGeom prst="rect">
            <a:avLst/>
          </a:prstGeom>
          <a:noFill/>
          <a:ln w="9525">
            <a:noFill/>
            <a:miter lim="800000"/>
            <a:headEnd/>
            <a:tailEnd/>
          </a:ln>
          <a:effectLst/>
        </p:spPr>
      </p:pic>
      <p:grpSp>
        <p:nvGrpSpPr>
          <p:cNvPr id="3" name="Group 2"/>
          <p:cNvGrpSpPr/>
          <p:nvPr/>
        </p:nvGrpSpPr>
        <p:grpSpPr>
          <a:xfrm>
            <a:off x="381000" y="381000"/>
            <a:ext cx="8458200" cy="685800"/>
            <a:chOff x="742950" y="76200"/>
            <a:chExt cx="8458200" cy="685800"/>
          </a:xfrm>
        </p:grpSpPr>
        <p:sp>
          <p:nvSpPr>
            <p:cNvPr id="4" name="Rectangle 3"/>
            <p:cNvSpPr/>
            <p:nvPr/>
          </p:nvSpPr>
          <p:spPr>
            <a:xfrm>
              <a:off x="742950" y="76200"/>
              <a:ext cx="84582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598952" y="152400"/>
              <a:ext cx="4669996" cy="492443"/>
            </a:xfrm>
            <a:prstGeom prst="rect">
              <a:avLst/>
            </a:prstGeom>
            <a:noFill/>
          </p:spPr>
          <p:txBody>
            <a:bodyPr wrap="none" rtlCol="0">
              <a:spAutoFit/>
            </a:bodyPr>
            <a:lstStyle/>
            <a:p>
              <a:r>
                <a:rPr lang="en-US" sz="2600" dirty="0" smtClean="0">
                  <a:latin typeface="Symbol" pitchFamily="18" charset="2"/>
                </a:rPr>
                <a:t>d</a:t>
              </a:r>
              <a:r>
                <a:rPr lang="en-US" sz="2600" baseline="30000" dirty="0" smtClean="0"/>
                <a:t>13</a:t>
              </a:r>
              <a:r>
                <a:rPr lang="en-US" sz="2600" dirty="0" smtClean="0"/>
                <a:t>C</a:t>
              </a:r>
              <a:r>
                <a:rPr lang="en-US" sz="2600" baseline="-25000" dirty="0" smtClean="0"/>
                <a:t>b</a:t>
              </a:r>
              <a:r>
                <a:rPr lang="en-US" sz="2600" dirty="0" smtClean="0"/>
                <a:t> </a:t>
              </a:r>
              <a:r>
                <a:rPr lang="en-US" sz="2600" i="1" dirty="0" smtClean="0"/>
                <a:t>versus</a:t>
              </a:r>
              <a:r>
                <a:rPr lang="en-US" sz="2600" dirty="0" smtClean="0"/>
                <a:t> </a:t>
              </a:r>
              <a:r>
                <a:rPr lang="en-US" sz="2600" dirty="0" smtClean="0">
                  <a:latin typeface="Symbol" pitchFamily="18" charset="2"/>
                </a:rPr>
                <a:t>d</a:t>
              </a:r>
              <a:r>
                <a:rPr lang="en-US" sz="2600" baseline="30000" dirty="0" smtClean="0"/>
                <a:t>13</a:t>
              </a:r>
              <a:r>
                <a:rPr lang="en-US" sz="2600" dirty="0" smtClean="0"/>
                <a:t>C of Seawater DIC</a:t>
              </a:r>
            </a:p>
          </p:txBody>
        </p:sp>
      </p:grpSp>
      <p:sp>
        <p:nvSpPr>
          <p:cNvPr id="6" name="TextBox 5"/>
          <p:cNvSpPr txBox="1"/>
          <p:nvPr/>
        </p:nvSpPr>
        <p:spPr>
          <a:xfrm>
            <a:off x="6051770" y="6183868"/>
            <a:ext cx="2787430" cy="369332"/>
          </a:xfrm>
          <a:prstGeom prst="rect">
            <a:avLst/>
          </a:prstGeom>
          <a:noFill/>
        </p:spPr>
        <p:txBody>
          <a:bodyPr wrap="none" rtlCol="0">
            <a:spAutoFit/>
          </a:bodyPr>
          <a:lstStyle/>
          <a:p>
            <a:r>
              <a:rPr lang="en-US" i="1" dirty="0" smtClean="0"/>
              <a:t>data:  </a:t>
            </a:r>
            <a:r>
              <a:rPr lang="en-US" i="1" dirty="0" err="1" smtClean="0"/>
              <a:t>Duplessy</a:t>
            </a:r>
            <a:r>
              <a:rPr lang="en-US" i="1" dirty="0" smtClean="0"/>
              <a:t> et al. (1984)</a:t>
            </a:r>
          </a:p>
        </p:txBody>
      </p:sp>
      <p:sp>
        <p:nvSpPr>
          <p:cNvPr id="7" name="TextBox 6"/>
          <p:cNvSpPr txBox="1"/>
          <p:nvPr/>
        </p:nvSpPr>
        <p:spPr>
          <a:xfrm>
            <a:off x="6508909" y="2990671"/>
            <a:ext cx="2025491" cy="1200329"/>
          </a:xfrm>
          <a:prstGeom prst="rect">
            <a:avLst/>
          </a:prstGeom>
          <a:noFill/>
        </p:spPr>
        <p:txBody>
          <a:bodyPr wrap="none" rtlCol="0">
            <a:spAutoFit/>
          </a:bodyPr>
          <a:lstStyle/>
          <a:p>
            <a:r>
              <a:rPr lang="en-US" dirty="0" smtClean="0"/>
              <a:t>intercept = 0.13</a:t>
            </a:r>
            <a:r>
              <a:rPr lang="en-US" baseline="30000" dirty="0" smtClean="0"/>
              <a:t>o</a:t>
            </a:r>
            <a:r>
              <a:rPr lang="en-US" dirty="0" smtClean="0"/>
              <a:t>/</a:t>
            </a:r>
            <a:r>
              <a:rPr lang="en-US" sz="1400" dirty="0" err="1" smtClean="0"/>
              <a:t>oo</a:t>
            </a:r>
            <a:endParaRPr lang="en-US" sz="1400" dirty="0" smtClean="0"/>
          </a:p>
          <a:p>
            <a:r>
              <a:rPr lang="en-US" dirty="0" smtClean="0"/>
              <a:t>slope = 0.90</a:t>
            </a:r>
          </a:p>
          <a:p>
            <a:r>
              <a:rPr lang="en-US" dirty="0" smtClean="0"/>
              <a:t>R  = 0.94</a:t>
            </a:r>
          </a:p>
          <a:p>
            <a:r>
              <a:rPr lang="en-US" dirty="0" smtClean="0"/>
              <a:t>N  = 67</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korkle90pofiga.png"/>
          <p:cNvPicPr>
            <a:picLocks noChangeAspect="1"/>
          </p:cNvPicPr>
          <p:nvPr/>
        </p:nvPicPr>
        <p:blipFill>
          <a:blip r:embed="rId3"/>
          <a:stretch>
            <a:fillRect/>
          </a:stretch>
        </p:blipFill>
        <p:spPr>
          <a:xfrm>
            <a:off x="152400" y="2133016"/>
            <a:ext cx="2973926" cy="3429584"/>
          </a:xfrm>
          <a:prstGeom prst="rect">
            <a:avLst/>
          </a:prstGeom>
        </p:spPr>
      </p:pic>
      <p:pic>
        <p:nvPicPr>
          <p:cNvPr id="3" name="Picture 2" descr="mckorkle90pofigb.png"/>
          <p:cNvPicPr>
            <a:picLocks noChangeAspect="1"/>
          </p:cNvPicPr>
          <p:nvPr/>
        </p:nvPicPr>
        <p:blipFill>
          <a:blip r:embed="rId4"/>
          <a:stretch>
            <a:fillRect/>
          </a:stretch>
        </p:blipFill>
        <p:spPr>
          <a:xfrm>
            <a:off x="3505200" y="2189190"/>
            <a:ext cx="5486120" cy="2916210"/>
          </a:xfrm>
          <a:prstGeom prst="rect">
            <a:avLst/>
          </a:prstGeom>
        </p:spPr>
      </p:pic>
      <p:grpSp>
        <p:nvGrpSpPr>
          <p:cNvPr id="7" name="Group 6"/>
          <p:cNvGrpSpPr/>
          <p:nvPr/>
        </p:nvGrpSpPr>
        <p:grpSpPr>
          <a:xfrm>
            <a:off x="381000" y="381000"/>
            <a:ext cx="8458200" cy="1066800"/>
            <a:chOff x="742950" y="76200"/>
            <a:chExt cx="8458200" cy="1066800"/>
          </a:xfrm>
        </p:grpSpPr>
        <p:sp>
          <p:nvSpPr>
            <p:cNvPr id="8" name="Rectangle 7"/>
            <p:cNvSpPr/>
            <p:nvPr/>
          </p:nvSpPr>
          <p:spPr>
            <a:xfrm>
              <a:off x="742950" y="76200"/>
              <a:ext cx="8458200" cy="1066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133872" y="152400"/>
              <a:ext cx="7689926" cy="892552"/>
            </a:xfrm>
            <a:prstGeom prst="rect">
              <a:avLst/>
            </a:prstGeom>
            <a:noFill/>
          </p:spPr>
          <p:txBody>
            <a:bodyPr wrap="none" rtlCol="0">
              <a:spAutoFit/>
            </a:bodyPr>
            <a:lstStyle/>
            <a:p>
              <a:r>
                <a:rPr lang="en-US" sz="2600" dirty="0" smtClean="0"/>
                <a:t>Influence of Microhabitat on benthic </a:t>
              </a:r>
              <a:r>
                <a:rPr lang="en-US" sz="2600" dirty="0" err="1" smtClean="0"/>
                <a:t>foraminiferal</a:t>
              </a:r>
              <a:r>
                <a:rPr lang="en-US" sz="2600" dirty="0" smtClean="0"/>
                <a:t> </a:t>
              </a:r>
              <a:r>
                <a:rPr lang="en-US" sz="2600" dirty="0" smtClean="0">
                  <a:latin typeface="Symbol" pitchFamily="18" charset="2"/>
                </a:rPr>
                <a:t>d</a:t>
              </a:r>
              <a:r>
                <a:rPr lang="en-US" sz="2600" baseline="30000" dirty="0" smtClean="0"/>
                <a:t>13</a:t>
              </a:r>
              <a:r>
                <a:rPr lang="en-US" sz="2600" dirty="0" smtClean="0"/>
                <a:t>C:</a:t>
              </a:r>
            </a:p>
            <a:p>
              <a:pPr algn="ctr"/>
              <a:r>
                <a:rPr lang="en-US" sz="2600" dirty="0" err="1" smtClean="0"/>
                <a:t>Epifaunal</a:t>
              </a:r>
              <a:r>
                <a:rPr lang="en-US" sz="2600" dirty="0" smtClean="0"/>
                <a:t> vs. </a:t>
              </a:r>
              <a:r>
                <a:rPr lang="en-US" sz="2600" dirty="0" err="1" smtClean="0"/>
                <a:t>infaunal</a:t>
              </a:r>
              <a:endParaRPr lang="en-US" sz="2600" dirty="0" smtClean="0"/>
            </a:p>
          </p:txBody>
        </p:sp>
      </p:grpSp>
      <p:sp>
        <p:nvSpPr>
          <p:cNvPr id="10" name="TextBox 9"/>
          <p:cNvSpPr txBox="1"/>
          <p:nvPr/>
        </p:nvSpPr>
        <p:spPr>
          <a:xfrm>
            <a:off x="6592688" y="6183868"/>
            <a:ext cx="2246512" cy="369332"/>
          </a:xfrm>
          <a:prstGeom prst="rect">
            <a:avLst/>
          </a:prstGeom>
          <a:noFill/>
        </p:spPr>
        <p:txBody>
          <a:bodyPr wrap="none" rtlCol="0">
            <a:spAutoFit/>
          </a:bodyPr>
          <a:lstStyle/>
          <a:p>
            <a:r>
              <a:rPr lang="en-US" i="1" dirty="0" smtClean="0"/>
              <a:t>McCorkle et al. (1990)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381000"/>
            <a:ext cx="8458200" cy="1066800"/>
            <a:chOff x="742950" y="76200"/>
            <a:chExt cx="8458200" cy="1066800"/>
          </a:xfrm>
        </p:grpSpPr>
        <p:sp>
          <p:nvSpPr>
            <p:cNvPr id="8" name="Rectangle 7"/>
            <p:cNvSpPr/>
            <p:nvPr/>
          </p:nvSpPr>
          <p:spPr>
            <a:xfrm>
              <a:off x="742950" y="76200"/>
              <a:ext cx="8458200" cy="1066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133872" y="152400"/>
              <a:ext cx="7689926" cy="892552"/>
            </a:xfrm>
            <a:prstGeom prst="rect">
              <a:avLst/>
            </a:prstGeom>
            <a:noFill/>
          </p:spPr>
          <p:txBody>
            <a:bodyPr wrap="none" rtlCol="0">
              <a:spAutoFit/>
            </a:bodyPr>
            <a:lstStyle/>
            <a:p>
              <a:r>
                <a:rPr lang="en-US" sz="2600" dirty="0" smtClean="0"/>
                <a:t>Influence of Microhabitat on benthic </a:t>
              </a:r>
              <a:r>
                <a:rPr lang="en-US" sz="2600" dirty="0" err="1" smtClean="0"/>
                <a:t>foraminiferal</a:t>
              </a:r>
              <a:r>
                <a:rPr lang="en-US" sz="2600" dirty="0" smtClean="0"/>
                <a:t> </a:t>
              </a:r>
              <a:r>
                <a:rPr lang="en-US" sz="2600" dirty="0" smtClean="0">
                  <a:latin typeface="Symbol" pitchFamily="18" charset="2"/>
                </a:rPr>
                <a:t>d</a:t>
              </a:r>
              <a:r>
                <a:rPr lang="en-US" sz="2600" baseline="30000" dirty="0" smtClean="0"/>
                <a:t>13</a:t>
              </a:r>
              <a:r>
                <a:rPr lang="en-US" sz="2600" dirty="0" smtClean="0"/>
                <a:t>C:</a:t>
              </a:r>
            </a:p>
            <a:p>
              <a:pPr algn="ctr"/>
              <a:r>
                <a:rPr lang="en-US" sz="2600" dirty="0" smtClean="0"/>
                <a:t>                                     The “</a:t>
              </a:r>
              <a:r>
                <a:rPr lang="en-US" sz="2600" dirty="0" err="1" smtClean="0"/>
                <a:t>Mackensen</a:t>
              </a:r>
              <a:r>
                <a:rPr lang="en-US" sz="2600" dirty="0" smtClean="0"/>
                <a:t> effect”</a:t>
              </a:r>
            </a:p>
          </p:txBody>
        </p:sp>
      </p:grpSp>
      <p:sp>
        <p:nvSpPr>
          <p:cNvPr id="10" name="TextBox 9"/>
          <p:cNvSpPr txBox="1"/>
          <p:nvPr/>
        </p:nvSpPr>
        <p:spPr>
          <a:xfrm>
            <a:off x="6477000" y="6183868"/>
            <a:ext cx="2424766" cy="369332"/>
          </a:xfrm>
          <a:prstGeom prst="rect">
            <a:avLst/>
          </a:prstGeom>
          <a:noFill/>
        </p:spPr>
        <p:txBody>
          <a:bodyPr wrap="none" rtlCol="0">
            <a:spAutoFit/>
          </a:bodyPr>
          <a:lstStyle/>
          <a:p>
            <a:r>
              <a:rPr lang="en-US" i="1" dirty="0" err="1" smtClean="0"/>
              <a:t>Mackensen</a:t>
            </a:r>
            <a:r>
              <a:rPr lang="en-US" i="1" dirty="0" smtClean="0"/>
              <a:t> et al. (1993)</a:t>
            </a:r>
          </a:p>
        </p:txBody>
      </p:sp>
      <p:pic>
        <p:nvPicPr>
          <p:cNvPr id="11" name="Picture 10" descr="mackensen93pofiga.png"/>
          <p:cNvPicPr>
            <a:picLocks noChangeAspect="1"/>
          </p:cNvPicPr>
          <p:nvPr/>
        </p:nvPicPr>
        <p:blipFill>
          <a:blip r:embed="rId3" cstate="print"/>
          <a:stretch>
            <a:fillRect/>
          </a:stretch>
        </p:blipFill>
        <p:spPr>
          <a:xfrm>
            <a:off x="609600" y="989872"/>
            <a:ext cx="3291568" cy="5944328"/>
          </a:xfrm>
          <a:prstGeom prst="rect">
            <a:avLst/>
          </a:prstGeom>
        </p:spPr>
      </p:pic>
      <p:grpSp>
        <p:nvGrpSpPr>
          <p:cNvPr id="14" name="Group 13"/>
          <p:cNvGrpSpPr/>
          <p:nvPr/>
        </p:nvGrpSpPr>
        <p:grpSpPr>
          <a:xfrm>
            <a:off x="4114800" y="2343007"/>
            <a:ext cx="4648200" cy="3257954"/>
            <a:chOff x="4114800" y="2343007"/>
            <a:chExt cx="4648200" cy="3257954"/>
          </a:xfrm>
        </p:grpSpPr>
        <p:pic>
          <p:nvPicPr>
            <p:cNvPr id="12" name="Picture 11" descr="mackensen93pofigb.png"/>
            <p:cNvPicPr>
              <a:picLocks noChangeAspect="1"/>
            </p:cNvPicPr>
            <p:nvPr/>
          </p:nvPicPr>
          <p:blipFill>
            <a:blip r:embed="rId4"/>
            <a:stretch>
              <a:fillRect/>
            </a:stretch>
          </p:blipFill>
          <p:spPr>
            <a:xfrm>
              <a:off x="4302111" y="2343007"/>
              <a:ext cx="4460889" cy="3257954"/>
            </a:xfrm>
            <a:prstGeom prst="rect">
              <a:avLst/>
            </a:prstGeom>
          </p:spPr>
        </p:pic>
        <p:sp>
          <p:nvSpPr>
            <p:cNvPr id="13" name="Rectangle 12"/>
            <p:cNvSpPr/>
            <p:nvPr/>
          </p:nvSpPr>
          <p:spPr>
            <a:xfrm>
              <a:off x="4114800" y="24384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050" y="609600"/>
            <a:ext cx="5295900" cy="685800"/>
            <a:chOff x="2286000" y="76200"/>
            <a:chExt cx="5295900" cy="685800"/>
          </a:xfrm>
        </p:grpSpPr>
        <p:sp>
          <p:nvSpPr>
            <p:cNvPr id="3" name="Rectangle 2"/>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715251" y="152400"/>
              <a:ext cx="2437399" cy="523220"/>
            </a:xfrm>
            <a:prstGeom prst="rect">
              <a:avLst/>
            </a:prstGeom>
            <a:noFill/>
          </p:spPr>
          <p:txBody>
            <a:bodyPr wrap="none" rtlCol="0">
              <a:spAutoFit/>
            </a:bodyPr>
            <a:lstStyle/>
            <a:p>
              <a:r>
                <a:rPr lang="en-US" sz="2800" dirty="0" smtClean="0"/>
                <a:t>1. Introduction</a:t>
              </a:r>
              <a:endParaRPr lang="fr-FR" sz="2800" dirty="0">
                <a:solidFill>
                  <a:schemeClr val="bg1">
                    <a:lumMod val="65000"/>
                  </a:schemeClr>
                </a:solidFill>
              </a:endParaRPr>
            </a:p>
          </p:txBody>
        </p:sp>
      </p:grpSp>
      <p:sp>
        <p:nvSpPr>
          <p:cNvPr id="5" name="TextBox 4"/>
          <p:cNvSpPr txBox="1"/>
          <p:nvPr/>
        </p:nvSpPr>
        <p:spPr>
          <a:xfrm>
            <a:off x="677953" y="1932325"/>
            <a:ext cx="7598940" cy="4093428"/>
          </a:xfrm>
          <a:prstGeom prst="rect">
            <a:avLst/>
          </a:prstGeom>
          <a:noFill/>
        </p:spPr>
        <p:txBody>
          <a:bodyPr wrap="none" rtlCol="0">
            <a:spAutoFit/>
          </a:bodyPr>
          <a:lstStyle/>
          <a:p>
            <a:pPr algn="just"/>
            <a:r>
              <a:rPr lang="en-US" sz="2000" dirty="0" smtClean="0"/>
              <a:t>1) A definition of “climate”</a:t>
            </a:r>
          </a:p>
          <a:p>
            <a:pPr algn="just">
              <a:buFont typeface="Arial" pitchFamily="34" charset="0"/>
              <a:buChar char="•"/>
            </a:pPr>
            <a:endParaRPr lang="en-US" sz="2000" dirty="0" smtClean="0"/>
          </a:p>
          <a:p>
            <a:pPr algn="just"/>
            <a:r>
              <a:rPr lang="en-US" sz="2000" dirty="0" smtClean="0"/>
              <a:t>2) The Climate System</a:t>
            </a:r>
          </a:p>
          <a:p>
            <a:pPr algn="just">
              <a:buFont typeface="Arial" pitchFamily="34" charset="0"/>
              <a:buChar char="•"/>
            </a:pPr>
            <a:endParaRPr lang="en-US" sz="2000" dirty="0" smtClean="0"/>
          </a:p>
          <a:p>
            <a:pPr algn="just"/>
            <a:r>
              <a:rPr lang="en-US" sz="2000" dirty="0" smtClean="0"/>
              <a:t>3) The </a:t>
            </a:r>
            <a:r>
              <a:rPr lang="en-US" sz="2000" dirty="0" err="1" smtClean="0"/>
              <a:t>Radiative</a:t>
            </a:r>
            <a:r>
              <a:rPr lang="en-US" sz="2000" dirty="0" smtClean="0"/>
              <a:t> Budget of the Earth</a:t>
            </a:r>
          </a:p>
          <a:p>
            <a:pPr algn="just"/>
            <a:endParaRPr lang="en-US" sz="2000" dirty="0" smtClean="0"/>
          </a:p>
          <a:p>
            <a:pPr algn="just"/>
            <a:r>
              <a:rPr lang="en-US" sz="2000" dirty="0" smtClean="0"/>
              <a:t>4) The Estimated Climatic History of the Earth: A Brief Overview</a:t>
            </a:r>
          </a:p>
          <a:p>
            <a:pPr algn="just">
              <a:buFont typeface="Arial" pitchFamily="34" charset="0"/>
              <a:buChar char="•"/>
            </a:pPr>
            <a:endParaRPr lang="en-US" sz="2000" dirty="0" smtClean="0"/>
          </a:p>
          <a:p>
            <a:pPr algn="just"/>
            <a:r>
              <a:rPr lang="en-US" sz="2000" dirty="0" smtClean="0"/>
              <a:t>5) The </a:t>
            </a:r>
            <a:r>
              <a:rPr lang="en-US" sz="2000" dirty="0" err="1" smtClean="0"/>
              <a:t>Paleoceanographic</a:t>
            </a:r>
            <a:r>
              <a:rPr lang="en-US" sz="2000" dirty="0" smtClean="0"/>
              <a:t> Archives: Sediments &amp; Corals</a:t>
            </a:r>
          </a:p>
          <a:p>
            <a:pPr algn="just"/>
            <a:endParaRPr lang="en-US" sz="2000" dirty="0" smtClean="0"/>
          </a:p>
          <a:p>
            <a:pPr algn="just"/>
            <a:r>
              <a:rPr lang="en-US" sz="2000" dirty="0" smtClean="0"/>
              <a:t>6) Two </a:t>
            </a:r>
            <a:r>
              <a:rPr lang="en-US" sz="2000" dirty="0" err="1" smtClean="0"/>
              <a:t>Paleoceanographic</a:t>
            </a:r>
            <a:r>
              <a:rPr lang="en-US" sz="2000" dirty="0" smtClean="0"/>
              <a:t> Indicators: </a:t>
            </a:r>
            <a:r>
              <a:rPr lang="en-US" sz="2000" dirty="0" smtClean="0">
                <a:latin typeface="Symbol" pitchFamily="18" charset="2"/>
              </a:rPr>
              <a:t>d</a:t>
            </a:r>
            <a:r>
              <a:rPr lang="en-US" sz="2000" baseline="30000" dirty="0" smtClean="0"/>
              <a:t>18</a:t>
            </a:r>
            <a:r>
              <a:rPr lang="en-US" sz="2000" dirty="0" smtClean="0"/>
              <a:t>O &amp; </a:t>
            </a:r>
            <a:r>
              <a:rPr lang="en-US" sz="2000" dirty="0" smtClean="0">
                <a:latin typeface="Symbol" pitchFamily="18" charset="2"/>
              </a:rPr>
              <a:t>d</a:t>
            </a:r>
            <a:r>
              <a:rPr lang="en-US" sz="2000" baseline="30000" dirty="0" smtClean="0"/>
              <a:t>13</a:t>
            </a:r>
            <a:r>
              <a:rPr lang="en-US" sz="2000" dirty="0" smtClean="0"/>
              <a:t>C of </a:t>
            </a:r>
            <a:r>
              <a:rPr lang="en-US" sz="2000" dirty="0" err="1" smtClean="0"/>
              <a:t>Foraminiferal</a:t>
            </a:r>
            <a:r>
              <a:rPr lang="en-US" sz="2000" dirty="0" smtClean="0"/>
              <a:t> Tests</a:t>
            </a:r>
          </a:p>
          <a:p>
            <a:pPr algn="just"/>
            <a:endParaRPr lang="en-US" sz="2000" dirty="0" smtClean="0"/>
          </a:p>
          <a:p>
            <a:pPr algn="just"/>
            <a:r>
              <a:rPr lang="en-US" sz="2000" dirty="0" smtClean="0"/>
              <a:t>7) The Cenozoic </a:t>
            </a:r>
            <a:r>
              <a:rPr lang="en-US" sz="2000" dirty="0" smtClean="0">
                <a:latin typeface="Symbol" pitchFamily="18" charset="2"/>
              </a:rPr>
              <a:t>d</a:t>
            </a:r>
            <a:r>
              <a:rPr lang="en-US" sz="2000" baseline="30000" dirty="0" smtClean="0"/>
              <a:t>18</a:t>
            </a:r>
            <a:r>
              <a:rPr lang="en-US" sz="2000" dirty="0" smtClean="0"/>
              <a:t>O &amp; </a:t>
            </a:r>
            <a:r>
              <a:rPr lang="en-US" sz="2000" dirty="0" smtClean="0">
                <a:latin typeface="Symbol" pitchFamily="18" charset="2"/>
              </a:rPr>
              <a:t>d</a:t>
            </a:r>
            <a:r>
              <a:rPr lang="en-US" sz="2000" baseline="30000" dirty="0" smtClean="0"/>
              <a:t>13</a:t>
            </a:r>
            <a:r>
              <a:rPr lang="en-US" sz="2000" dirty="0" smtClean="0"/>
              <a:t>C  Records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ccorkle\My Documents\Talks\2003_CultureBenthics_OSU\World_031118.jpg"/>
          <p:cNvPicPr>
            <a:picLocks noChangeAspect="1" noChangeArrowheads="1"/>
          </p:cNvPicPr>
          <p:nvPr/>
        </p:nvPicPr>
        <p:blipFill>
          <a:blip r:embed="rId3"/>
          <a:srcRect l="5435" t="10747" r="4349" b="14781"/>
          <a:stretch>
            <a:fillRect/>
          </a:stretch>
        </p:blipFill>
        <p:spPr bwMode="auto">
          <a:xfrm>
            <a:off x="800100" y="1143000"/>
            <a:ext cx="7543800" cy="4997450"/>
          </a:xfrm>
          <a:prstGeom prst="rect">
            <a:avLst/>
          </a:prstGeom>
          <a:noFill/>
        </p:spPr>
      </p:pic>
      <p:sp>
        <p:nvSpPr>
          <p:cNvPr id="4" name="Text Box 3"/>
          <p:cNvSpPr txBox="1">
            <a:spLocks noChangeArrowheads="1"/>
          </p:cNvSpPr>
          <p:nvPr/>
        </p:nvSpPr>
        <p:spPr bwMode="auto">
          <a:xfrm>
            <a:off x="6324600" y="6172200"/>
            <a:ext cx="2520950" cy="366713"/>
          </a:xfrm>
          <a:prstGeom prst="rect">
            <a:avLst/>
          </a:prstGeom>
          <a:noFill/>
          <a:ln w="9525">
            <a:noFill/>
            <a:miter lim="800000"/>
            <a:headEnd/>
            <a:tailEnd/>
          </a:ln>
          <a:effectLst/>
        </p:spPr>
        <p:txBody>
          <a:bodyPr wrap="none">
            <a:spAutoFit/>
          </a:bodyPr>
          <a:lstStyle/>
          <a:p>
            <a:r>
              <a:rPr lang="en-US" dirty="0"/>
              <a:t>Courtesy of D. </a:t>
            </a:r>
            <a:r>
              <a:rPr lang="en-US" dirty="0" smtClean="0"/>
              <a:t>McCorkle</a:t>
            </a:r>
            <a:endParaRPr lang="en-US" dirty="0"/>
          </a:p>
        </p:txBody>
      </p:sp>
      <p:grpSp>
        <p:nvGrpSpPr>
          <p:cNvPr id="5" name="Group 9"/>
          <p:cNvGrpSpPr>
            <a:grpSpLocks/>
          </p:cNvGrpSpPr>
          <p:nvPr/>
        </p:nvGrpSpPr>
        <p:grpSpPr bwMode="auto">
          <a:xfrm>
            <a:off x="723900" y="533400"/>
            <a:ext cx="7696200" cy="685800"/>
            <a:chOff x="720" y="336"/>
            <a:chExt cx="4848" cy="432"/>
          </a:xfrm>
        </p:grpSpPr>
        <p:sp>
          <p:nvSpPr>
            <p:cNvPr id="6" name="Rectangle 5"/>
            <p:cNvSpPr>
              <a:spLocks noChangeArrowheads="1"/>
            </p:cNvSpPr>
            <p:nvPr/>
          </p:nvSpPr>
          <p:spPr bwMode="auto">
            <a:xfrm>
              <a:off x="720" y="336"/>
              <a:ext cx="4848" cy="432"/>
            </a:xfrm>
            <a:prstGeom prst="rect">
              <a:avLst/>
            </a:prstGeom>
            <a:noFill/>
            <a:ln w="9525">
              <a:solidFill>
                <a:schemeClr val="accent2"/>
              </a:solidFill>
              <a:miter lim="800000"/>
              <a:headEnd/>
              <a:tailEnd/>
            </a:ln>
            <a:effectLst/>
          </p:spPr>
          <p:txBody>
            <a:bodyPr wrap="none" anchor="ctr"/>
            <a:lstStyle/>
            <a:p>
              <a:endParaRPr lang="fr-FR"/>
            </a:p>
          </p:txBody>
        </p:sp>
        <p:sp>
          <p:nvSpPr>
            <p:cNvPr id="7" name="Text Box 7"/>
            <p:cNvSpPr txBox="1">
              <a:spLocks noChangeArrowheads="1"/>
            </p:cNvSpPr>
            <p:nvPr/>
          </p:nvSpPr>
          <p:spPr bwMode="auto">
            <a:xfrm>
              <a:off x="762" y="429"/>
              <a:ext cx="4702" cy="231"/>
            </a:xfrm>
            <a:prstGeom prst="rect">
              <a:avLst/>
            </a:prstGeom>
            <a:noFill/>
            <a:ln w="9525">
              <a:noFill/>
              <a:miter lim="800000"/>
              <a:headEnd/>
              <a:tailEnd/>
            </a:ln>
            <a:effectLst/>
          </p:spPr>
          <p:txBody>
            <a:bodyPr wrap="none">
              <a:spAutoFit/>
            </a:bodyPr>
            <a:lstStyle/>
            <a:p>
              <a:r>
                <a:rPr lang="en-US"/>
                <a:t> COMPARISON BETWEEN </a:t>
              </a:r>
              <a:r>
                <a:rPr lang="en-US">
                  <a:latin typeface="Symbol" charset="2"/>
                </a:rPr>
                <a:t>d</a:t>
              </a:r>
              <a:r>
                <a:rPr lang="en-US" baseline="30000"/>
                <a:t>13</a:t>
              </a:r>
              <a:r>
                <a:rPr lang="en-US"/>
                <a:t>C(benthic foraminifera) &amp; </a:t>
              </a:r>
              <a:r>
                <a:rPr lang="en-US">
                  <a:latin typeface="Symbol" charset="2"/>
                </a:rPr>
                <a:t>d</a:t>
              </a:r>
              <a:r>
                <a:rPr lang="en-US" baseline="30000"/>
                <a:t>13</a:t>
              </a:r>
              <a:r>
                <a:rPr lang="en-US"/>
                <a:t>C(bottom water)</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066800" y="1981200"/>
            <a:ext cx="7010400" cy="3044825"/>
          </a:xfrm>
          <a:prstGeom prst="rect">
            <a:avLst/>
          </a:prstGeom>
          <a:noFill/>
          <a:ln w="9525">
            <a:noFill/>
            <a:miter lim="800000"/>
            <a:headEnd/>
            <a:tailEnd/>
          </a:ln>
          <a:effectLst/>
        </p:spPr>
      </p:pic>
      <p:sp>
        <p:nvSpPr>
          <p:cNvPr id="3" name="Text Box 3"/>
          <p:cNvSpPr txBox="1">
            <a:spLocks noChangeArrowheads="1"/>
          </p:cNvSpPr>
          <p:nvPr/>
        </p:nvSpPr>
        <p:spPr bwMode="auto">
          <a:xfrm>
            <a:off x="6324600" y="6172200"/>
            <a:ext cx="2520950" cy="366713"/>
          </a:xfrm>
          <a:prstGeom prst="rect">
            <a:avLst/>
          </a:prstGeom>
          <a:noFill/>
          <a:ln w="9525">
            <a:noFill/>
            <a:miter lim="800000"/>
            <a:headEnd/>
            <a:tailEnd/>
          </a:ln>
          <a:effectLst/>
        </p:spPr>
        <p:txBody>
          <a:bodyPr wrap="none">
            <a:spAutoFit/>
          </a:bodyPr>
          <a:lstStyle/>
          <a:p>
            <a:r>
              <a:rPr lang="en-US" dirty="0"/>
              <a:t>Courtesy of D. </a:t>
            </a:r>
            <a:r>
              <a:rPr lang="en-US" dirty="0" smtClean="0"/>
              <a:t>McCorkle</a:t>
            </a:r>
            <a:endParaRPr lang="en-US" dirty="0"/>
          </a:p>
        </p:txBody>
      </p:sp>
      <p:grpSp>
        <p:nvGrpSpPr>
          <p:cNvPr id="4" name="Group 8"/>
          <p:cNvGrpSpPr>
            <a:grpSpLocks/>
          </p:cNvGrpSpPr>
          <p:nvPr/>
        </p:nvGrpSpPr>
        <p:grpSpPr bwMode="auto">
          <a:xfrm>
            <a:off x="723900" y="533400"/>
            <a:ext cx="7696200" cy="685800"/>
            <a:chOff x="720" y="336"/>
            <a:chExt cx="4848" cy="432"/>
          </a:xfrm>
        </p:grpSpPr>
        <p:sp>
          <p:nvSpPr>
            <p:cNvPr id="5" name="Rectangle 9"/>
            <p:cNvSpPr>
              <a:spLocks noChangeArrowheads="1"/>
            </p:cNvSpPr>
            <p:nvPr/>
          </p:nvSpPr>
          <p:spPr bwMode="auto">
            <a:xfrm>
              <a:off x="720" y="336"/>
              <a:ext cx="4848" cy="432"/>
            </a:xfrm>
            <a:prstGeom prst="rect">
              <a:avLst/>
            </a:prstGeom>
            <a:noFill/>
            <a:ln w="9525">
              <a:solidFill>
                <a:schemeClr val="accent2"/>
              </a:solidFill>
              <a:miter lim="800000"/>
              <a:headEnd/>
              <a:tailEnd/>
            </a:ln>
            <a:effectLst/>
          </p:spPr>
          <p:txBody>
            <a:bodyPr wrap="none" anchor="ctr"/>
            <a:lstStyle/>
            <a:p>
              <a:endParaRPr lang="fr-FR"/>
            </a:p>
          </p:txBody>
        </p:sp>
        <p:sp>
          <p:nvSpPr>
            <p:cNvPr id="6" name="Text Box 10"/>
            <p:cNvSpPr txBox="1">
              <a:spLocks noChangeArrowheads="1"/>
            </p:cNvSpPr>
            <p:nvPr/>
          </p:nvSpPr>
          <p:spPr bwMode="auto">
            <a:xfrm>
              <a:off x="762" y="429"/>
              <a:ext cx="4702" cy="231"/>
            </a:xfrm>
            <a:prstGeom prst="rect">
              <a:avLst/>
            </a:prstGeom>
            <a:noFill/>
            <a:ln w="9525">
              <a:noFill/>
              <a:miter lim="800000"/>
              <a:headEnd/>
              <a:tailEnd/>
            </a:ln>
            <a:effectLst/>
          </p:spPr>
          <p:txBody>
            <a:bodyPr wrap="none">
              <a:spAutoFit/>
            </a:bodyPr>
            <a:lstStyle/>
            <a:p>
              <a:r>
                <a:rPr lang="en-US"/>
                <a:t> COMPARISON BETWEEN </a:t>
              </a:r>
              <a:r>
                <a:rPr lang="en-US">
                  <a:latin typeface="Symbol" charset="2"/>
                </a:rPr>
                <a:t>d</a:t>
              </a:r>
              <a:r>
                <a:rPr lang="en-US" baseline="30000"/>
                <a:t>13</a:t>
              </a:r>
              <a:r>
                <a:rPr lang="en-US"/>
                <a:t>C(benthic foraminifera) &amp; </a:t>
              </a:r>
              <a:r>
                <a:rPr lang="en-US">
                  <a:latin typeface="Symbol" charset="2"/>
                </a:rPr>
                <a:t>d</a:t>
              </a:r>
              <a:r>
                <a:rPr lang="en-US" baseline="30000"/>
                <a:t>13</a:t>
              </a:r>
              <a:r>
                <a:rPr lang="en-US"/>
                <a:t>C(bottom water)</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762000" y="1143000"/>
            <a:ext cx="7440930" cy="5440680"/>
            <a:chOff x="914400" y="990600"/>
            <a:chExt cx="7086600" cy="5181600"/>
          </a:xfrm>
        </p:grpSpPr>
        <p:pic>
          <p:nvPicPr>
            <p:cNvPr id="3" name="Picture 2" descr="zachos01sci_fig2all.png"/>
            <p:cNvPicPr>
              <a:picLocks noChangeAspect="1"/>
            </p:cNvPicPr>
            <p:nvPr/>
          </p:nvPicPr>
          <p:blipFill>
            <a:blip r:embed="rId3"/>
            <a:stretch>
              <a:fillRect/>
            </a:stretch>
          </p:blipFill>
          <p:spPr>
            <a:xfrm>
              <a:off x="1119414" y="990600"/>
              <a:ext cx="6628572" cy="5028572"/>
            </a:xfrm>
            <a:prstGeom prst="rect">
              <a:avLst/>
            </a:prstGeom>
          </p:spPr>
        </p:pic>
        <p:sp>
          <p:nvSpPr>
            <p:cNvPr id="4" name="Rectangle 3"/>
            <p:cNvSpPr/>
            <p:nvPr/>
          </p:nvSpPr>
          <p:spPr>
            <a:xfrm>
              <a:off x="914400" y="5943600"/>
              <a:ext cx="7086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TextBox 4"/>
          <p:cNvSpPr txBox="1"/>
          <p:nvPr/>
        </p:nvSpPr>
        <p:spPr>
          <a:xfrm>
            <a:off x="6934200" y="6248400"/>
            <a:ext cx="2015167" cy="369332"/>
          </a:xfrm>
          <a:prstGeom prst="rect">
            <a:avLst/>
          </a:prstGeom>
          <a:noFill/>
        </p:spPr>
        <p:txBody>
          <a:bodyPr wrap="none" rtlCol="0">
            <a:spAutoFit/>
          </a:bodyPr>
          <a:lstStyle/>
          <a:p>
            <a:r>
              <a:rPr lang="en-US" i="1" dirty="0" err="1" smtClean="0"/>
              <a:t>Zachos</a:t>
            </a:r>
            <a:r>
              <a:rPr lang="en-US" i="1" dirty="0" smtClean="0"/>
              <a:t> et al. (2001)</a:t>
            </a:r>
            <a:endParaRPr lang="fr-FR" i="1" dirty="0"/>
          </a:p>
        </p:txBody>
      </p:sp>
      <p:grpSp>
        <p:nvGrpSpPr>
          <p:cNvPr id="6" name="Group 5"/>
          <p:cNvGrpSpPr/>
          <p:nvPr/>
        </p:nvGrpSpPr>
        <p:grpSpPr>
          <a:xfrm>
            <a:off x="533400" y="228600"/>
            <a:ext cx="7924800" cy="685800"/>
            <a:chOff x="895350" y="76200"/>
            <a:chExt cx="7924800" cy="685800"/>
          </a:xfrm>
        </p:grpSpPr>
        <p:sp>
          <p:nvSpPr>
            <p:cNvPr id="7" name="Rectangle 6"/>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2734726" y="152400"/>
              <a:ext cx="4398448" cy="461665"/>
            </a:xfrm>
            <a:prstGeom prst="rect">
              <a:avLst/>
            </a:prstGeom>
            <a:noFill/>
          </p:spPr>
          <p:txBody>
            <a:bodyPr wrap="none" rtlCol="0">
              <a:spAutoFit/>
            </a:bodyPr>
            <a:lstStyle/>
            <a:p>
              <a:r>
                <a:rPr lang="en-US" sz="2400" dirty="0" smtClean="0"/>
                <a:t>The Cenozoic </a:t>
              </a:r>
              <a:r>
                <a:rPr lang="en-US" sz="2400" dirty="0" smtClean="0">
                  <a:latin typeface="Symbol" pitchFamily="18" charset="2"/>
                </a:rPr>
                <a:t>d</a:t>
              </a:r>
              <a:r>
                <a:rPr lang="en-US" sz="2400" baseline="30000" dirty="0" smtClean="0"/>
                <a:t>18</a:t>
              </a:r>
              <a:r>
                <a:rPr lang="en-US" sz="2400" dirty="0" smtClean="0"/>
                <a:t>O &amp; </a:t>
              </a:r>
              <a:r>
                <a:rPr lang="en-US" sz="2400" dirty="0" smtClean="0">
                  <a:latin typeface="Symbol" pitchFamily="18" charset="2"/>
                </a:rPr>
                <a:t>d</a:t>
              </a:r>
              <a:r>
                <a:rPr lang="en-US" sz="2400" baseline="30000" dirty="0" smtClean="0"/>
                <a:t>13</a:t>
              </a:r>
              <a:r>
                <a:rPr lang="en-US" sz="2400" dirty="0" smtClean="0"/>
                <a:t>C Records</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1828800"/>
            <a:ext cx="7924800" cy="685800"/>
            <a:chOff x="895350" y="76200"/>
            <a:chExt cx="7924800" cy="685800"/>
          </a:xfrm>
        </p:grpSpPr>
        <p:sp>
          <p:nvSpPr>
            <p:cNvPr id="4" name="Rectangle 3"/>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3565979" y="152400"/>
              <a:ext cx="2735942" cy="492443"/>
            </a:xfrm>
            <a:prstGeom prst="rect">
              <a:avLst/>
            </a:prstGeom>
            <a:noFill/>
          </p:spPr>
          <p:txBody>
            <a:bodyPr wrap="none" rtlCol="0">
              <a:spAutoFit/>
            </a:bodyPr>
            <a:lstStyle/>
            <a:p>
              <a:r>
                <a:rPr lang="en-US" sz="2600" dirty="0" smtClean="0">
                  <a:latin typeface="+mj-lt"/>
                </a:rPr>
                <a:t>END OF LECTURE 1</a:t>
              </a:r>
              <a:endParaRPr lang="en-US" sz="2600" dirty="0" smtClean="0">
                <a:solidFill>
                  <a:srgbClr val="0070C0"/>
                </a:solidFill>
              </a:endParaRPr>
            </a:p>
          </p:txBody>
        </p:sp>
      </p:grpSp>
      <p:sp>
        <p:nvSpPr>
          <p:cNvPr id="6" name="TextBox 5"/>
          <p:cNvSpPr txBox="1"/>
          <p:nvPr/>
        </p:nvSpPr>
        <p:spPr>
          <a:xfrm>
            <a:off x="838200" y="3200400"/>
            <a:ext cx="7877478" cy="1200329"/>
          </a:xfrm>
          <a:prstGeom prst="rect">
            <a:avLst/>
          </a:prstGeom>
          <a:noFill/>
        </p:spPr>
        <p:txBody>
          <a:bodyPr wrap="none" rtlCol="0">
            <a:spAutoFit/>
          </a:bodyPr>
          <a:lstStyle/>
          <a:p>
            <a:pPr algn="ctr"/>
            <a:r>
              <a:rPr lang="en-US" b="1" dirty="0" smtClean="0"/>
              <a:t>Reading assignment for next class:</a:t>
            </a:r>
          </a:p>
          <a:p>
            <a:endParaRPr lang="en-US" dirty="0" smtClean="0"/>
          </a:p>
          <a:p>
            <a:r>
              <a:rPr lang="en-US" dirty="0" err="1" smtClean="0"/>
              <a:t>Zachos</a:t>
            </a:r>
            <a:r>
              <a:rPr lang="en-US" dirty="0" smtClean="0"/>
              <a:t> et al., Trends, rhythms, and aberrations in global climate 65 Ma to present,</a:t>
            </a:r>
          </a:p>
          <a:p>
            <a:r>
              <a:rPr lang="en-US" dirty="0" smtClean="0"/>
              <a:t>     </a:t>
            </a:r>
            <a:r>
              <a:rPr lang="en-US" u="sng" dirty="0" smtClean="0"/>
              <a:t>Science</a:t>
            </a:r>
            <a:r>
              <a:rPr lang="en-US" dirty="0" smtClean="0"/>
              <a:t>, 292, 686-693, 2001</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304800"/>
            <a:ext cx="7924800" cy="990600"/>
            <a:chOff x="895350" y="-76200"/>
            <a:chExt cx="7924800" cy="990600"/>
          </a:xfrm>
        </p:grpSpPr>
        <p:sp>
          <p:nvSpPr>
            <p:cNvPr id="5" name="Rectangle 4"/>
            <p:cNvSpPr/>
            <p:nvPr/>
          </p:nvSpPr>
          <p:spPr>
            <a:xfrm>
              <a:off x="895350" y="-76200"/>
              <a:ext cx="7924800" cy="99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491857" y="152400"/>
              <a:ext cx="2884187" cy="523220"/>
            </a:xfrm>
            <a:prstGeom prst="rect">
              <a:avLst/>
            </a:prstGeom>
            <a:noFill/>
          </p:spPr>
          <p:txBody>
            <a:bodyPr wrap="none" rtlCol="0">
              <a:spAutoFit/>
            </a:bodyPr>
            <a:lstStyle/>
            <a:p>
              <a:r>
                <a:rPr lang="en-US" sz="2800" dirty="0" smtClean="0"/>
                <a:t>What is “climate”?</a:t>
              </a:r>
            </a:p>
          </p:txBody>
        </p:sp>
      </p:grpSp>
      <p:sp>
        <p:nvSpPr>
          <p:cNvPr id="7" name="TextBox 6"/>
          <p:cNvSpPr txBox="1"/>
          <p:nvPr/>
        </p:nvSpPr>
        <p:spPr>
          <a:xfrm>
            <a:off x="566961" y="1752600"/>
            <a:ext cx="1308563" cy="461665"/>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solidFill>
                  <a:srgbClr val="0070C0"/>
                </a:solidFill>
              </a:rPr>
              <a:t>Climate</a:t>
            </a:r>
          </a:p>
        </p:txBody>
      </p:sp>
      <p:sp>
        <p:nvSpPr>
          <p:cNvPr id="8" name="TextBox 7"/>
          <p:cNvSpPr txBox="1"/>
          <p:nvPr/>
        </p:nvSpPr>
        <p:spPr>
          <a:xfrm>
            <a:off x="1950609" y="3940076"/>
            <a:ext cx="5242782" cy="2308324"/>
          </a:xfrm>
          <a:prstGeom prst="rect">
            <a:avLst/>
          </a:prstGeom>
          <a:noFill/>
        </p:spPr>
        <p:txBody>
          <a:bodyPr wrap="square" rtlCol="0">
            <a:spAutoFit/>
          </a:bodyPr>
          <a:lstStyle/>
          <a:p>
            <a:r>
              <a:rPr lang="en-US" sz="2400" dirty="0" smtClean="0"/>
              <a:t>mean, variance, and higher moments of:</a:t>
            </a:r>
          </a:p>
          <a:p>
            <a:r>
              <a:rPr lang="en-US" sz="2400" dirty="0" smtClean="0"/>
              <a:t>		- temperature</a:t>
            </a:r>
          </a:p>
          <a:p>
            <a:r>
              <a:rPr lang="en-US" sz="2400" dirty="0" smtClean="0"/>
              <a:t>		- precipitation</a:t>
            </a:r>
          </a:p>
          <a:p>
            <a:r>
              <a:rPr lang="en-US" sz="2400" dirty="0" smtClean="0"/>
              <a:t>		- wind velocity</a:t>
            </a:r>
          </a:p>
          <a:p>
            <a:r>
              <a:rPr lang="en-US" sz="2400" dirty="0" smtClean="0"/>
              <a:t>		- ...</a:t>
            </a:r>
            <a:endParaRPr lang="fr-FR" sz="2400" dirty="0" smtClean="0"/>
          </a:p>
          <a:p>
            <a:endParaRPr lang="fr-FR" sz="2400" dirty="0"/>
          </a:p>
        </p:txBody>
      </p:sp>
      <p:sp>
        <p:nvSpPr>
          <p:cNvPr id="9" name="Rectangle 8"/>
          <p:cNvSpPr/>
          <p:nvPr/>
        </p:nvSpPr>
        <p:spPr>
          <a:xfrm>
            <a:off x="1905000" y="2285999"/>
            <a:ext cx="5334000" cy="461665"/>
          </a:xfrm>
          <a:prstGeom prst="rect">
            <a:avLst/>
          </a:prstGeom>
        </p:spPr>
        <p:txBody>
          <a:bodyPr wrap="square">
            <a:spAutoFit/>
          </a:bodyPr>
          <a:lstStyle/>
          <a:p>
            <a:r>
              <a:rPr lang="en-US" sz="2400" dirty="0" smtClean="0">
                <a:sym typeface="Symbol"/>
              </a:rPr>
              <a:t> 30</a:t>
            </a:r>
            <a:r>
              <a:rPr lang="en-US" sz="2400" dirty="0" smtClean="0"/>
              <a:t>-yr average state of the atmosphere</a:t>
            </a:r>
          </a:p>
        </p:txBody>
      </p:sp>
      <p:sp>
        <p:nvSpPr>
          <p:cNvPr id="10" name="TextBox 9"/>
          <p:cNvSpPr txBox="1"/>
          <p:nvPr/>
        </p:nvSpPr>
        <p:spPr>
          <a:xfrm>
            <a:off x="609600" y="3318807"/>
            <a:ext cx="2438400" cy="461665"/>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solidFill>
                  <a:srgbClr val="0070C0"/>
                </a:solidFill>
              </a:rPr>
              <a:t>Average State</a:t>
            </a:r>
          </a:p>
        </p:txBody>
      </p:sp>
      <p:sp>
        <p:nvSpPr>
          <p:cNvPr id="11" name="TextBox 10"/>
          <p:cNvSpPr txBox="1"/>
          <p:nvPr/>
        </p:nvSpPr>
        <p:spPr>
          <a:xfrm>
            <a:off x="7439458" y="6172200"/>
            <a:ext cx="1399742" cy="369332"/>
          </a:xfrm>
          <a:prstGeom prst="rect">
            <a:avLst/>
          </a:prstGeom>
          <a:noFill/>
        </p:spPr>
        <p:txBody>
          <a:bodyPr wrap="none" rtlCol="0">
            <a:spAutoFit/>
          </a:bodyPr>
          <a:lstStyle/>
          <a:p>
            <a:r>
              <a:rPr lang="en-US" i="1" dirty="0" smtClean="0"/>
              <a:t>WMO (2015)</a:t>
            </a:r>
            <a:endParaRPr lang="fr-FR"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1.png"/>
          <p:cNvPicPr>
            <a:picLocks noChangeAspect="1"/>
          </p:cNvPicPr>
          <p:nvPr/>
        </p:nvPicPr>
        <p:blipFill>
          <a:blip r:embed="rId3" cstate="print"/>
          <a:stretch>
            <a:fillRect/>
          </a:stretch>
        </p:blipFill>
        <p:spPr>
          <a:xfrm>
            <a:off x="1999700" y="1447800"/>
            <a:ext cx="5144599" cy="5028785"/>
          </a:xfrm>
          <a:prstGeom prst="rect">
            <a:avLst/>
          </a:prstGeom>
        </p:spPr>
      </p:pic>
      <p:grpSp>
        <p:nvGrpSpPr>
          <p:cNvPr id="3" name="Group 2"/>
          <p:cNvGrpSpPr/>
          <p:nvPr/>
        </p:nvGrpSpPr>
        <p:grpSpPr>
          <a:xfrm>
            <a:off x="702847" y="381000"/>
            <a:ext cx="7734300" cy="685800"/>
            <a:chOff x="609600" y="76200"/>
            <a:chExt cx="7734300" cy="685800"/>
          </a:xfrm>
        </p:grpSpPr>
        <p:sp>
          <p:nvSpPr>
            <p:cNvPr id="4" name="Rectangle 3"/>
            <p:cNvSpPr/>
            <p:nvPr/>
          </p:nvSpPr>
          <p:spPr>
            <a:xfrm>
              <a:off x="609600" y="76200"/>
              <a:ext cx="77343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1107895" y="152400"/>
              <a:ext cx="6741717" cy="492443"/>
            </a:xfrm>
            <a:prstGeom prst="rect">
              <a:avLst/>
            </a:prstGeom>
            <a:noFill/>
          </p:spPr>
          <p:txBody>
            <a:bodyPr wrap="none" rtlCol="0">
              <a:spAutoFit/>
            </a:bodyPr>
            <a:lstStyle/>
            <a:p>
              <a:r>
                <a:rPr lang="en-US" sz="2600" dirty="0" smtClean="0"/>
                <a:t>Idealized Temperature Profile in the Atmosphere</a:t>
              </a:r>
              <a:endParaRPr lang="fr-FR" sz="2600" dirty="0">
                <a:solidFill>
                  <a:schemeClr val="bg1">
                    <a:lumMod val="65000"/>
                  </a:schemeClr>
                </a:solidFill>
              </a:endParaRPr>
            </a:p>
          </p:txBody>
        </p:sp>
      </p:grpSp>
      <p:sp>
        <p:nvSpPr>
          <p:cNvPr id="6" name="TextBox 5"/>
          <p:cNvSpPr txBox="1"/>
          <p:nvPr/>
        </p:nvSpPr>
        <p:spPr>
          <a:xfrm>
            <a:off x="6697357" y="6336268"/>
            <a:ext cx="2218043" cy="369332"/>
          </a:xfrm>
          <a:prstGeom prst="rect">
            <a:avLst/>
          </a:prstGeom>
          <a:noFill/>
        </p:spPr>
        <p:txBody>
          <a:bodyPr wrap="none" rtlCol="0">
            <a:spAutoFit/>
          </a:bodyPr>
          <a:lstStyle/>
          <a:p>
            <a:r>
              <a:rPr lang="en-US" i="1" dirty="0" err="1" smtClean="0"/>
              <a:t>Peixoto</a:t>
            </a:r>
            <a:r>
              <a:rPr lang="en-US" i="1" dirty="0" smtClean="0"/>
              <a:t> &amp; </a:t>
            </a:r>
            <a:r>
              <a:rPr lang="en-US" i="1" dirty="0" err="1" smtClean="0"/>
              <a:t>Oort</a:t>
            </a:r>
            <a:r>
              <a:rPr lang="en-US" i="1" dirty="0" smtClean="0"/>
              <a:t> (1992)</a:t>
            </a:r>
            <a:endParaRPr lang="fr-FR"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304800"/>
            <a:ext cx="7924800" cy="685800"/>
            <a:chOff x="895350" y="76200"/>
            <a:chExt cx="7924800" cy="685800"/>
          </a:xfrm>
        </p:grpSpPr>
        <p:sp>
          <p:nvSpPr>
            <p:cNvPr id="5" name="Rectangle 4"/>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3491857" y="152400"/>
              <a:ext cx="3031279" cy="523220"/>
            </a:xfrm>
            <a:prstGeom prst="rect">
              <a:avLst/>
            </a:prstGeom>
            <a:noFill/>
          </p:spPr>
          <p:txBody>
            <a:bodyPr wrap="none" rtlCol="0">
              <a:spAutoFit/>
            </a:bodyPr>
            <a:lstStyle/>
            <a:p>
              <a:r>
                <a:rPr lang="en-US" sz="2800" dirty="0" smtClean="0"/>
                <a:t>The Climate System</a:t>
              </a:r>
            </a:p>
          </p:txBody>
        </p:sp>
      </p:grpSp>
      <p:sp>
        <p:nvSpPr>
          <p:cNvPr id="9" name="TextBox 8"/>
          <p:cNvSpPr txBox="1"/>
          <p:nvPr/>
        </p:nvSpPr>
        <p:spPr>
          <a:xfrm>
            <a:off x="7161394" y="6336268"/>
            <a:ext cx="1754006" cy="369332"/>
          </a:xfrm>
          <a:prstGeom prst="rect">
            <a:avLst/>
          </a:prstGeom>
          <a:noFill/>
        </p:spPr>
        <p:txBody>
          <a:bodyPr wrap="none" rtlCol="0">
            <a:spAutoFit/>
          </a:bodyPr>
          <a:lstStyle/>
          <a:p>
            <a:r>
              <a:rPr lang="en-US" i="1" dirty="0" smtClean="0"/>
              <a:t>Saltzman  (2002)</a:t>
            </a:r>
            <a:endParaRPr lang="fr-FR" i="1" dirty="0"/>
          </a:p>
        </p:txBody>
      </p:sp>
      <p:grpSp>
        <p:nvGrpSpPr>
          <p:cNvPr id="12" name="Group 11"/>
          <p:cNvGrpSpPr>
            <a:grpSpLocks noChangeAspect="1"/>
          </p:cNvGrpSpPr>
          <p:nvPr/>
        </p:nvGrpSpPr>
        <p:grpSpPr>
          <a:xfrm>
            <a:off x="365760" y="1219200"/>
            <a:ext cx="7711440" cy="5196840"/>
            <a:chOff x="838200" y="1219200"/>
            <a:chExt cx="7010400" cy="4724400"/>
          </a:xfrm>
        </p:grpSpPr>
        <p:pic>
          <p:nvPicPr>
            <p:cNvPr id="8" name="Picture 7" descr="saltzmanfig1.png"/>
            <p:cNvPicPr>
              <a:picLocks noChangeAspect="1"/>
            </p:cNvPicPr>
            <p:nvPr/>
          </p:nvPicPr>
          <p:blipFill>
            <a:blip r:embed="rId3"/>
            <a:stretch>
              <a:fillRect/>
            </a:stretch>
          </p:blipFill>
          <p:spPr>
            <a:xfrm>
              <a:off x="1322796" y="1524000"/>
              <a:ext cx="6498409" cy="4352184"/>
            </a:xfrm>
            <a:prstGeom prst="rect">
              <a:avLst/>
            </a:prstGeom>
          </p:spPr>
        </p:pic>
        <p:sp>
          <p:nvSpPr>
            <p:cNvPr id="10" name="Rectangle 9"/>
            <p:cNvSpPr/>
            <p:nvPr/>
          </p:nvSpPr>
          <p:spPr>
            <a:xfrm>
              <a:off x="838200" y="1219200"/>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371600" y="5410200"/>
              <a:ext cx="6477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ixotofig1.png"/>
          <p:cNvPicPr>
            <a:picLocks noChangeAspect="1"/>
          </p:cNvPicPr>
          <p:nvPr/>
        </p:nvPicPr>
        <p:blipFill>
          <a:blip r:embed="rId3"/>
          <a:stretch>
            <a:fillRect/>
          </a:stretch>
        </p:blipFill>
        <p:spPr>
          <a:xfrm>
            <a:off x="2328555" y="1073362"/>
            <a:ext cx="4222960" cy="5632238"/>
          </a:xfrm>
          <a:prstGeom prst="rect">
            <a:avLst/>
          </a:prstGeom>
        </p:spPr>
      </p:pic>
      <p:grpSp>
        <p:nvGrpSpPr>
          <p:cNvPr id="8" name="Group 7"/>
          <p:cNvGrpSpPr/>
          <p:nvPr/>
        </p:nvGrpSpPr>
        <p:grpSpPr>
          <a:xfrm>
            <a:off x="533400" y="152400"/>
            <a:ext cx="7924800" cy="685800"/>
            <a:chOff x="895350" y="76200"/>
            <a:chExt cx="7924800" cy="685800"/>
          </a:xfrm>
        </p:grpSpPr>
        <p:sp>
          <p:nvSpPr>
            <p:cNvPr id="9" name="Rectangle 8"/>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1708997" y="152400"/>
              <a:ext cx="6449907" cy="461665"/>
            </a:xfrm>
            <a:prstGeom prst="rect">
              <a:avLst/>
            </a:prstGeom>
            <a:noFill/>
          </p:spPr>
          <p:txBody>
            <a:bodyPr wrap="none" rtlCol="0">
              <a:spAutoFit/>
            </a:bodyPr>
            <a:lstStyle/>
            <a:p>
              <a:r>
                <a:rPr lang="en-US" sz="2400" dirty="0" smtClean="0"/>
                <a:t>Black Body Radiation Curves &amp; Absorption Spectra</a:t>
              </a:r>
            </a:p>
          </p:txBody>
        </p:sp>
      </p:grpSp>
      <p:sp>
        <p:nvSpPr>
          <p:cNvPr id="11" name="TextBox 10"/>
          <p:cNvSpPr txBox="1"/>
          <p:nvPr/>
        </p:nvSpPr>
        <p:spPr>
          <a:xfrm>
            <a:off x="6849757" y="6248400"/>
            <a:ext cx="2218043" cy="369332"/>
          </a:xfrm>
          <a:prstGeom prst="rect">
            <a:avLst/>
          </a:prstGeom>
          <a:noFill/>
        </p:spPr>
        <p:txBody>
          <a:bodyPr wrap="none" rtlCol="0">
            <a:spAutoFit/>
          </a:bodyPr>
          <a:lstStyle/>
          <a:p>
            <a:r>
              <a:rPr lang="en-US" i="1" dirty="0" err="1" smtClean="0"/>
              <a:t>Peixoto</a:t>
            </a:r>
            <a:r>
              <a:rPr lang="en-US" i="1" dirty="0" smtClean="0"/>
              <a:t> &amp; </a:t>
            </a:r>
            <a:r>
              <a:rPr lang="en-US" i="1" dirty="0" err="1" smtClean="0"/>
              <a:t>Oort</a:t>
            </a:r>
            <a:r>
              <a:rPr lang="en-US" i="1" dirty="0" smtClean="0"/>
              <a:t> (1992)</a:t>
            </a:r>
            <a:endParaRPr lang="fr-FR"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10202</TotalTime>
  <Words>7128</Words>
  <Application>Microsoft Office PowerPoint</Application>
  <PresentationFormat>On-screen Show (4:3)</PresentationFormat>
  <Paragraphs>520</Paragraphs>
  <Slides>53</Slides>
  <Notes>48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Equation</vt:lpstr>
      <vt:lpstr>ELEMENTS OF PALAEOCLIMATOLOGY &amp; PALAEOCEANOGRAPHY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DEGLACIAL ATMOSPHERIC CO2 RISE</dc:title>
  <dc:creator>Olivier</dc:creator>
  <cp:lastModifiedBy>Olivier</cp:lastModifiedBy>
  <cp:revision>735</cp:revision>
  <dcterms:created xsi:type="dcterms:W3CDTF">2014-09-03T13:34:30Z</dcterms:created>
  <dcterms:modified xsi:type="dcterms:W3CDTF">2015-11-20T00:24:03Z</dcterms:modified>
</cp:coreProperties>
</file>