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61200" cy="43891200"/>
  <p:notesSz cx="6858000" cy="9144000"/>
  <p:defaultTextStyle>
    <a:defPPr>
      <a:defRPr lang="en-US"/>
    </a:defPPr>
    <a:lvl1pPr marL="0" algn="l" defTabSz="4362968" rtl="0" eaLnBrk="1" latinLnBrk="0" hangingPunct="1">
      <a:defRPr sz="8600" kern="1200">
        <a:solidFill>
          <a:schemeClr val="tx1"/>
        </a:solidFill>
        <a:latin typeface="+mn-lt"/>
        <a:ea typeface="+mn-ea"/>
        <a:cs typeface="+mn-cs"/>
      </a:defRPr>
    </a:lvl1pPr>
    <a:lvl2pPr marL="2181484" algn="l" defTabSz="4362968" rtl="0" eaLnBrk="1" latinLnBrk="0" hangingPunct="1">
      <a:defRPr sz="8600" kern="1200">
        <a:solidFill>
          <a:schemeClr val="tx1"/>
        </a:solidFill>
        <a:latin typeface="+mn-lt"/>
        <a:ea typeface="+mn-ea"/>
        <a:cs typeface="+mn-cs"/>
      </a:defRPr>
    </a:lvl2pPr>
    <a:lvl3pPr marL="4362968" algn="l" defTabSz="4362968" rtl="0" eaLnBrk="1" latinLnBrk="0" hangingPunct="1">
      <a:defRPr sz="8600" kern="1200">
        <a:solidFill>
          <a:schemeClr val="tx1"/>
        </a:solidFill>
        <a:latin typeface="+mn-lt"/>
        <a:ea typeface="+mn-ea"/>
        <a:cs typeface="+mn-cs"/>
      </a:defRPr>
    </a:lvl3pPr>
    <a:lvl4pPr marL="6544452" algn="l" defTabSz="4362968" rtl="0" eaLnBrk="1" latinLnBrk="0" hangingPunct="1">
      <a:defRPr sz="8600" kern="1200">
        <a:solidFill>
          <a:schemeClr val="tx1"/>
        </a:solidFill>
        <a:latin typeface="+mn-lt"/>
        <a:ea typeface="+mn-ea"/>
        <a:cs typeface="+mn-cs"/>
      </a:defRPr>
    </a:lvl4pPr>
    <a:lvl5pPr marL="8725936" algn="l" defTabSz="4362968" rtl="0" eaLnBrk="1" latinLnBrk="0" hangingPunct="1">
      <a:defRPr sz="8600" kern="1200">
        <a:solidFill>
          <a:schemeClr val="tx1"/>
        </a:solidFill>
        <a:latin typeface="+mn-lt"/>
        <a:ea typeface="+mn-ea"/>
        <a:cs typeface="+mn-cs"/>
      </a:defRPr>
    </a:lvl5pPr>
    <a:lvl6pPr marL="10907420" algn="l" defTabSz="4362968" rtl="0" eaLnBrk="1" latinLnBrk="0" hangingPunct="1">
      <a:defRPr sz="8600" kern="1200">
        <a:solidFill>
          <a:schemeClr val="tx1"/>
        </a:solidFill>
        <a:latin typeface="+mn-lt"/>
        <a:ea typeface="+mn-ea"/>
        <a:cs typeface="+mn-cs"/>
      </a:defRPr>
    </a:lvl6pPr>
    <a:lvl7pPr marL="13088904" algn="l" defTabSz="4362968" rtl="0" eaLnBrk="1" latinLnBrk="0" hangingPunct="1">
      <a:defRPr sz="8600" kern="1200">
        <a:solidFill>
          <a:schemeClr val="tx1"/>
        </a:solidFill>
        <a:latin typeface="+mn-lt"/>
        <a:ea typeface="+mn-ea"/>
        <a:cs typeface="+mn-cs"/>
      </a:defRPr>
    </a:lvl7pPr>
    <a:lvl8pPr marL="15270389" algn="l" defTabSz="4362968" rtl="0" eaLnBrk="1" latinLnBrk="0" hangingPunct="1">
      <a:defRPr sz="8600" kern="1200">
        <a:solidFill>
          <a:schemeClr val="tx1"/>
        </a:solidFill>
        <a:latin typeface="+mn-lt"/>
        <a:ea typeface="+mn-ea"/>
        <a:cs typeface="+mn-cs"/>
      </a:defRPr>
    </a:lvl8pPr>
    <a:lvl9pPr marL="17451873" algn="l" defTabSz="4362968"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327" autoAdjust="0"/>
    <p:restoredTop sz="94660"/>
  </p:normalViewPr>
  <p:slideViewPr>
    <p:cSldViewPr>
      <p:cViewPr>
        <p:scale>
          <a:sx n="33" d="100"/>
          <a:sy n="33" d="100"/>
        </p:scale>
        <p:origin x="-2040" y="546"/>
      </p:cViewPr>
      <p:guideLst>
        <p:guide orient="horz" pos="13824"/>
        <p:guide pos="102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4590" y="13634723"/>
            <a:ext cx="2759202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869180" y="24871680"/>
            <a:ext cx="22722840" cy="11216640"/>
          </a:xfrm>
        </p:spPr>
        <p:txBody>
          <a:bodyPr/>
          <a:lstStyle>
            <a:lvl1pPr marL="0" indent="0" algn="ctr">
              <a:buNone/>
              <a:defRPr>
                <a:solidFill>
                  <a:schemeClr val="tx1">
                    <a:tint val="75000"/>
                  </a:schemeClr>
                </a:solidFill>
              </a:defRPr>
            </a:lvl1pPr>
            <a:lvl2pPr marL="2181484" indent="0" algn="ctr">
              <a:buNone/>
              <a:defRPr>
                <a:solidFill>
                  <a:schemeClr val="tx1">
                    <a:tint val="75000"/>
                  </a:schemeClr>
                </a:solidFill>
              </a:defRPr>
            </a:lvl2pPr>
            <a:lvl3pPr marL="4362968" indent="0" algn="ctr">
              <a:buNone/>
              <a:defRPr>
                <a:solidFill>
                  <a:schemeClr val="tx1">
                    <a:tint val="75000"/>
                  </a:schemeClr>
                </a:solidFill>
              </a:defRPr>
            </a:lvl3pPr>
            <a:lvl4pPr marL="6544452" indent="0" algn="ctr">
              <a:buNone/>
              <a:defRPr>
                <a:solidFill>
                  <a:schemeClr val="tx1">
                    <a:tint val="75000"/>
                  </a:schemeClr>
                </a:solidFill>
              </a:defRPr>
            </a:lvl4pPr>
            <a:lvl5pPr marL="8725936" indent="0" algn="ctr">
              <a:buNone/>
              <a:defRPr>
                <a:solidFill>
                  <a:schemeClr val="tx1">
                    <a:tint val="75000"/>
                  </a:schemeClr>
                </a:solidFill>
              </a:defRPr>
            </a:lvl5pPr>
            <a:lvl6pPr marL="10907420" indent="0" algn="ctr">
              <a:buNone/>
              <a:defRPr>
                <a:solidFill>
                  <a:schemeClr val="tx1">
                    <a:tint val="75000"/>
                  </a:schemeClr>
                </a:solidFill>
              </a:defRPr>
            </a:lvl6pPr>
            <a:lvl7pPr marL="13088904" indent="0" algn="ctr">
              <a:buNone/>
              <a:defRPr>
                <a:solidFill>
                  <a:schemeClr val="tx1">
                    <a:tint val="75000"/>
                  </a:schemeClr>
                </a:solidFill>
              </a:defRPr>
            </a:lvl7pPr>
            <a:lvl8pPr marL="15270389" indent="0" algn="ctr">
              <a:buNone/>
              <a:defRPr>
                <a:solidFill>
                  <a:schemeClr val="tx1">
                    <a:tint val="75000"/>
                  </a:schemeClr>
                </a:solidFill>
              </a:defRPr>
            </a:lvl8pPr>
            <a:lvl9pPr marL="174518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48144" y="11247123"/>
            <a:ext cx="25929509"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59610" y="11247123"/>
            <a:ext cx="77247514"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64211" y="28204163"/>
            <a:ext cx="27592020" cy="8717280"/>
          </a:xfrm>
        </p:spPr>
        <p:txBody>
          <a:bodyPr anchor="t"/>
          <a:lstStyle>
            <a:lvl1pPr algn="l">
              <a:defRPr sz="19100" b="1" cap="all"/>
            </a:lvl1pPr>
          </a:lstStyle>
          <a:p>
            <a:r>
              <a:rPr lang="en-US" smtClean="0"/>
              <a:t>Click to edit Master title style</a:t>
            </a:r>
            <a:endParaRPr lang="en-US"/>
          </a:p>
        </p:txBody>
      </p:sp>
      <p:sp>
        <p:nvSpPr>
          <p:cNvPr id="3" name="Text Placeholder 2"/>
          <p:cNvSpPr>
            <a:spLocks noGrp="1"/>
          </p:cNvSpPr>
          <p:nvPr>
            <p:ph type="body" idx="1"/>
          </p:nvPr>
        </p:nvSpPr>
        <p:spPr>
          <a:xfrm>
            <a:off x="2564211" y="18602966"/>
            <a:ext cx="27592020" cy="9601197"/>
          </a:xfrm>
        </p:spPr>
        <p:txBody>
          <a:bodyPr anchor="b"/>
          <a:lstStyle>
            <a:lvl1pPr marL="0" indent="0">
              <a:buNone/>
              <a:defRPr sz="9500">
                <a:solidFill>
                  <a:schemeClr val="tx1">
                    <a:tint val="75000"/>
                  </a:schemeClr>
                </a:solidFill>
              </a:defRPr>
            </a:lvl1pPr>
            <a:lvl2pPr marL="2181484" indent="0">
              <a:buNone/>
              <a:defRPr sz="8600">
                <a:solidFill>
                  <a:schemeClr val="tx1">
                    <a:tint val="75000"/>
                  </a:schemeClr>
                </a:solidFill>
              </a:defRPr>
            </a:lvl2pPr>
            <a:lvl3pPr marL="4362968" indent="0">
              <a:buNone/>
              <a:defRPr sz="7600">
                <a:solidFill>
                  <a:schemeClr val="tx1">
                    <a:tint val="75000"/>
                  </a:schemeClr>
                </a:solidFill>
              </a:defRPr>
            </a:lvl3pPr>
            <a:lvl4pPr marL="6544452" indent="0">
              <a:buNone/>
              <a:defRPr sz="6700">
                <a:solidFill>
                  <a:schemeClr val="tx1">
                    <a:tint val="75000"/>
                  </a:schemeClr>
                </a:solidFill>
              </a:defRPr>
            </a:lvl4pPr>
            <a:lvl5pPr marL="8725936" indent="0">
              <a:buNone/>
              <a:defRPr sz="6700">
                <a:solidFill>
                  <a:schemeClr val="tx1">
                    <a:tint val="75000"/>
                  </a:schemeClr>
                </a:solidFill>
              </a:defRPr>
            </a:lvl5pPr>
            <a:lvl6pPr marL="10907420" indent="0">
              <a:buNone/>
              <a:defRPr sz="6700">
                <a:solidFill>
                  <a:schemeClr val="tx1">
                    <a:tint val="75000"/>
                  </a:schemeClr>
                </a:solidFill>
              </a:defRPr>
            </a:lvl6pPr>
            <a:lvl7pPr marL="13088904" indent="0">
              <a:buNone/>
              <a:defRPr sz="6700">
                <a:solidFill>
                  <a:schemeClr val="tx1">
                    <a:tint val="75000"/>
                  </a:schemeClr>
                </a:solidFill>
              </a:defRPr>
            </a:lvl7pPr>
            <a:lvl8pPr marL="15270389" indent="0">
              <a:buNone/>
              <a:defRPr sz="6700">
                <a:solidFill>
                  <a:schemeClr val="tx1">
                    <a:tint val="75000"/>
                  </a:schemeClr>
                </a:solidFill>
              </a:defRPr>
            </a:lvl8pPr>
            <a:lvl9pPr marL="17451873"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59611" y="65542163"/>
            <a:ext cx="51588511" cy="185389517"/>
          </a:xfrm>
        </p:spPr>
        <p:txBody>
          <a:bodyPr/>
          <a:lstStyle>
            <a:lvl1pPr>
              <a:defRPr sz="13400"/>
            </a:lvl1pPr>
            <a:lvl2pPr>
              <a:defRPr sz="11500"/>
            </a:lvl2pPr>
            <a:lvl3pPr>
              <a:defRPr sz="95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89142" y="65542163"/>
            <a:ext cx="51588511" cy="185389517"/>
          </a:xfrm>
        </p:spPr>
        <p:txBody>
          <a:bodyPr/>
          <a:lstStyle>
            <a:lvl1pPr>
              <a:defRPr sz="13400"/>
            </a:lvl1pPr>
            <a:lvl2pPr>
              <a:defRPr sz="11500"/>
            </a:lvl2pPr>
            <a:lvl3pPr>
              <a:defRPr sz="95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3060" y="1757683"/>
            <a:ext cx="2921508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3060" y="9824723"/>
            <a:ext cx="14342667" cy="4094477"/>
          </a:xfrm>
        </p:spPr>
        <p:txBody>
          <a:bodyPr anchor="b"/>
          <a:lstStyle>
            <a:lvl1pPr marL="0" indent="0">
              <a:buNone/>
              <a:defRPr sz="11500" b="1"/>
            </a:lvl1pPr>
            <a:lvl2pPr marL="2181484" indent="0">
              <a:buNone/>
              <a:defRPr sz="9500" b="1"/>
            </a:lvl2pPr>
            <a:lvl3pPr marL="4362968" indent="0">
              <a:buNone/>
              <a:defRPr sz="8600" b="1"/>
            </a:lvl3pPr>
            <a:lvl4pPr marL="6544452" indent="0">
              <a:buNone/>
              <a:defRPr sz="7600" b="1"/>
            </a:lvl4pPr>
            <a:lvl5pPr marL="8725936" indent="0">
              <a:buNone/>
              <a:defRPr sz="7600" b="1"/>
            </a:lvl5pPr>
            <a:lvl6pPr marL="10907420" indent="0">
              <a:buNone/>
              <a:defRPr sz="7600" b="1"/>
            </a:lvl6pPr>
            <a:lvl7pPr marL="13088904" indent="0">
              <a:buNone/>
              <a:defRPr sz="7600" b="1"/>
            </a:lvl7pPr>
            <a:lvl8pPr marL="15270389" indent="0">
              <a:buNone/>
              <a:defRPr sz="7600" b="1"/>
            </a:lvl8pPr>
            <a:lvl9pPr marL="17451873"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1623060" y="13919200"/>
            <a:ext cx="14342667" cy="25288243"/>
          </a:xfrm>
        </p:spPr>
        <p:txBody>
          <a:bodyPr/>
          <a:lstStyle>
            <a:lvl1pPr>
              <a:defRPr sz="11500"/>
            </a:lvl1pPr>
            <a:lvl2pPr>
              <a:defRPr sz="95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489841" y="9824723"/>
            <a:ext cx="14348301" cy="4094477"/>
          </a:xfrm>
        </p:spPr>
        <p:txBody>
          <a:bodyPr anchor="b"/>
          <a:lstStyle>
            <a:lvl1pPr marL="0" indent="0">
              <a:buNone/>
              <a:defRPr sz="11500" b="1"/>
            </a:lvl1pPr>
            <a:lvl2pPr marL="2181484" indent="0">
              <a:buNone/>
              <a:defRPr sz="9500" b="1"/>
            </a:lvl2pPr>
            <a:lvl3pPr marL="4362968" indent="0">
              <a:buNone/>
              <a:defRPr sz="8600" b="1"/>
            </a:lvl3pPr>
            <a:lvl4pPr marL="6544452" indent="0">
              <a:buNone/>
              <a:defRPr sz="7600" b="1"/>
            </a:lvl4pPr>
            <a:lvl5pPr marL="8725936" indent="0">
              <a:buNone/>
              <a:defRPr sz="7600" b="1"/>
            </a:lvl5pPr>
            <a:lvl6pPr marL="10907420" indent="0">
              <a:buNone/>
              <a:defRPr sz="7600" b="1"/>
            </a:lvl6pPr>
            <a:lvl7pPr marL="13088904" indent="0">
              <a:buNone/>
              <a:defRPr sz="7600" b="1"/>
            </a:lvl7pPr>
            <a:lvl8pPr marL="15270389" indent="0">
              <a:buNone/>
              <a:defRPr sz="7600" b="1"/>
            </a:lvl8pPr>
            <a:lvl9pPr marL="17451873"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16489841" y="13919200"/>
            <a:ext cx="14348301" cy="25288243"/>
          </a:xfrm>
        </p:spPr>
        <p:txBody>
          <a:bodyPr/>
          <a:lstStyle>
            <a:lvl1pPr>
              <a:defRPr sz="11500"/>
            </a:lvl1pPr>
            <a:lvl2pPr>
              <a:defRPr sz="95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3062" y="1747520"/>
            <a:ext cx="10679511" cy="7437120"/>
          </a:xfrm>
        </p:spPr>
        <p:txBody>
          <a:bodyPr anchor="b"/>
          <a:lstStyle>
            <a:lvl1pPr algn="l">
              <a:defRPr sz="9500" b="1"/>
            </a:lvl1pPr>
          </a:lstStyle>
          <a:p>
            <a:r>
              <a:rPr lang="en-US" smtClean="0"/>
              <a:t>Click to edit Master title style</a:t>
            </a:r>
            <a:endParaRPr lang="en-US"/>
          </a:p>
        </p:txBody>
      </p:sp>
      <p:sp>
        <p:nvSpPr>
          <p:cNvPr id="3" name="Content Placeholder 2"/>
          <p:cNvSpPr>
            <a:spLocks noGrp="1"/>
          </p:cNvSpPr>
          <p:nvPr>
            <p:ph idx="1"/>
          </p:nvPr>
        </p:nvSpPr>
        <p:spPr>
          <a:xfrm>
            <a:off x="12691427" y="1747523"/>
            <a:ext cx="18146713" cy="37459923"/>
          </a:xfrm>
        </p:spPr>
        <p:txBody>
          <a:bodyPr/>
          <a:lstStyle>
            <a:lvl1pPr>
              <a:defRPr sz="15300"/>
            </a:lvl1pPr>
            <a:lvl2pPr>
              <a:defRPr sz="13400"/>
            </a:lvl2pPr>
            <a:lvl3pPr>
              <a:defRPr sz="11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23062" y="9184643"/>
            <a:ext cx="10679511" cy="30022803"/>
          </a:xfrm>
        </p:spPr>
        <p:txBody>
          <a:bodyPr/>
          <a:lstStyle>
            <a:lvl1pPr marL="0" indent="0">
              <a:buNone/>
              <a:defRPr sz="6700"/>
            </a:lvl1pPr>
            <a:lvl2pPr marL="2181484" indent="0">
              <a:buNone/>
              <a:defRPr sz="5700"/>
            </a:lvl2pPr>
            <a:lvl3pPr marL="4362968" indent="0">
              <a:buNone/>
              <a:defRPr sz="4800"/>
            </a:lvl3pPr>
            <a:lvl4pPr marL="6544452" indent="0">
              <a:buNone/>
              <a:defRPr sz="4300"/>
            </a:lvl4pPr>
            <a:lvl5pPr marL="8725936" indent="0">
              <a:buNone/>
              <a:defRPr sz="4300"/>
            </a:lvl5pPr>
            <a:lvl6pPr marL="10907420" indent="0">
              <a:buNone/>
              <a:defRPr sz="4300"/>
            </a:lvl6pPr>
            <a:lvl7pPr marL="13088904" indent="0">
              <a:buNone/>
              <a:defRPr sz="4300"/>
            </a:lvl7pPr>
            <a:lvl8pPr marL="15270389" indent="0">
              <a:buNone/>
              <a:defRPr sz="4300"/>
            </a:lvl8pPr>
            <a:lvl9pPr marL="1745187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62622" y="30723840"/>
            <a:ext cx="19476720" cy="3627123"/>
          </a:xfrm>
        </p:spPr>
        <p:txBody>
          <a:bodyPr anchor="b"/>
          <a:lstStyle>
            <a:lvl1pPr algn="l">
              <a:defRPr sz="9500" b="1"/>
            </a:lvl1pPr>
          </a:lstStyle>
          <a:p>
            <a:r>
              <a:rPr lang="en-US" smtClean="0"/>
              <a:t>Click to edit Master title style</a:t>
            </a:r>
            <a:endParaRPr lang="en-US"/>
          </a:p>
        </p:txBody>
      </p:sp>
      <p:sp>
        <p:nvSpPr>
          <p:cNvPr id="3" name="Picture Placeholder 2"/>
          <p:cNvSpPr>
            <a:spLocks noGrp="1"/>
          </p:cNvSpPr>
          <p:nvPr>
            <p:ph type="pic" idx="1"/>
          </p:nvPr>
        </p:nvSpPr>
        <p:spPr>
          <a:xfrm>
            <a:off x="6362622" y="3921760"/>
            <a:ext cx="19476720" cy="26334720"/>
          </a:xfrm>
        </p:spPr>
        <p:txBody>
          <a:bodyPr/>
          <a:lstStyle>
            <a:lvl1pPr marL="0" indent="0">
              <a:buNone/>
              <a:defRPr sz="15300"/>
            </a:lvl1pPr>
            <a:lvl2pPr marL="2181484" indent="0">
              <a:buNone/>
              <a:defRPr sz="13400"/>
            </a:lvl2pPr>
            <a:lvl3pPr marL="4362968" indent="0">
              <a:buNone/>
              <a:defRPr sz="11500"/>
            </a:lvl3pPr>
            <a:lvl4pPr marL="6544452" indent="0">
              <a:buNone/>
              <a:defRPr sz="9500"/>
            </a:lvl4pPr>
            <a:lvl5pPr marL="8725936" indent="0">
              <a:buNone/>
              <a:defRPr sz="9500"/>
            </a:lvl5pPr>
            <a:lvl6pPr marL="10907420" indent="0">
              <a:buNone/>
              <a:defRPr sz="9500"/>
            </a:lvl6pPr>
            <a:lvl7pPr marL="13088904" indent="0">
              <a:buNone/>
              <a:defRPr sz="9500"/>
            </a:lvl7pPr>
            <a:lvl8pPr marL="15270389" indent="0">
              <a:buNone/>
              <a:defRPr sz="9500"/>
            </a:lvl8pPr>
            <a:lvl9pPr marL="17451873" indent="0">
              <a:buNone/>
              <a:defRPr sz="9500"/>
            </a:lvl9pPr>
          </a:lstStyle>
          <a:p>
            <a:endParaRPr lang="en-US"/>
          </a:p>
        </p:txBody>
      </p:sp>
      <p:sp>
        <p:nvSpPr>
          <p:cNvPr id="4" name="Text Placeholder 3"/>
          <p:cNvSpPr>
            <a:spLocks noGrp="1"/>
          </p:cNvSpPr>
          <p:nvPr>
            <p:ph type="body" sz="half" idx="2"/>
          </p:nvPr>
        </p:nvSpPr>
        <p:spPr>
          <a:xfrm>
            <a:off x="6362622" y="34350963"/>
            <a:ext cx="19476720" cy="5151117"/>
          </a:xfrm>
        </p:spPr>
        <p:txBody>
          <a:bodyPr/>
          <a:lstStyle>
            <a:lvl1pPr marL="0" indent="0">
              <a:buNone/>
              <a:defRPr sz="6700"/>
            </a:lvl1pPr>
            <a:lvl2pPr marL="2181484" indent="0">
              <a:buNone/>
              <a:defRPr sz="5700"/>
            </a:lvl2pPr>
            <a:lvl3pPr marL="4362968" indent="0">
              <a:buNone/>
              <a:defRPr sz="4800"/>
            </a:lvl3pPr>
            <a:lvl4pPr marL="6544452" indent="0">
              <a:buNone/>
              <a:defRPr sz="4300"/>
            </a:lvl4pPr>
            <a:lvl5pPr marL="8725936" indent="0">
              <a:buNone/>
              <a:defRPr sz="4300"/>
            </a:lvl5pPr>
            <a:lvl6pPr marL="10907420" indent="0">
              <a:buNone/>
              <a:defRPr sz="4300"/>
            </a:lvl6pPr>
            <a:lvl7pPr marL="13088904" indent="0">
              <a:buNone/>
              <a:defRPr sz="4300"/>
            </a:lvl7pPr>
            <a:lvl8pPr marL="15270389" indent="0">
              <a:buNone/>
              <a:defRPr sz="4300"/>
            </a:lvl8pPr>
            <a:lvl9pPr marL="17451873"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6B697-3172-4681-9FD9-37E4C6C44DB9}" type="datetimeFigureOut">
              <a:rPr lang="en-US" smtClean="0"/>
              <a:pPr/>
              <a:t>10/13/2013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15C35-C636-4D7B-A8AF-59B74C7FA3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3060" y="1757683"/>
            <a:ext cx="29215080" cy="7315200"/>
          </a:xfrm>
          <a:prstGeom prst="rect">
            <a:avLst/>
          </a:prstGeom>
        </p:spPr>
        <p:txBody>
          <a:bodyPr vert="horz" lIns="436297" tIns="218148" rIns="436297" bIns="21814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23060" y="10241283"/>
            <a:ext cx="29215080" cy="28966163"/>
          </a:xfrm>
          <a:prstGeom prst="rect">
            <a:avLst/>
          </a:prstGeom>
        </p:spPr>
        <p:txBody>
          <a:bodyPr vert="horz" lIns="436297" tIns="218148" rIns="436297" bIns="2181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23060" y="40680643"/>
            <a:ext cx="7574280" cy="2336800"/>
          </a:xfrm>
          <a:prstGeom prst="rect">
            <a:avLst/>
          </a:prstGeom>
        </p:spPr>
        <p:txBody>
          <a:bodyPr vert="horz" lIns="436297" tIns="218148" rIns="436297" bIns="218148" rtlCol="0" anchor="ctr"/>
          <a:lstStyle>
            <a:lvl1pPr algn="l">
              <a:defRPr sz="5700">
                <a:solidFill>
                  <a:schemeClr val="tx1">
                    <a:tint val="75000"/>
                  </a:schemeClr>
                </a:solidFill>
              </a:defRPr>
            </a:lvl1pPr>
          </a:lstStyle>
          <a:p>
            <a:fld id="{3BB6B697-3172-4681-9FD9-37E4C6C44DB9}" type="datetimeFigureOut">
              <a:rPr lang="en-US" smtClean="0"/>
              <a:pPr/>
              <a:t>10/13/2013</a:t>
            </a:fld>
            <a:endParaRPr lang="en-US"/>
          </a:p>
        </p:txBody>
      </p:sp>
      <p:sp>
        <p:nvSpPr>
          <p:cNvPr id="5" name="Footer Placeholder 4"/>
          <p:cNvSpPr>
            <a:spLocks noGrp="1"/>
          </p:cNvSpPr>
          <p:nvPr>
            <p:ph type="ftr" sz="quarter" idx="3"/>
          </p:nvPr>
        </p:nvSpPr>
        <p:spPr>
          <a:xfrm>
            <a:off x="11090910" y="40680643"/>
            <a:ext cx="10279380" cy="2336800"/>
          </a:xfrm>
          <a:prstGeom prst="rect">
            <a:avLst/>
          </a:prstGeom>
        </p:spPr>
        <p:txBody>
          <a:bodyPr vert="horz" lIns="436297" tIns="218148" rIns="436297" bIns="218148"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63860" y="40680643"/>
            <a:ext cx="7574280" cy="2336800"/>
          </a:xfrm>
          <a:prstGeom prst="rect">
            <a:avLst/>
          </a:prstGeom>
        </p:spPr>
        <p:txBody>
          <a:bodyPr vert="horz" lIns="436297" tIns="218148" rIns="436297" bIns="218148" rtlCol="0" anchor="ctr"/>
          <a:lstStyle>
            <a:lvl1pPr algn="r">
              <a:defRPr sz="5700">
                <a:solidFill>
                  <a:schemeClr val="tx1">
                    <a:tint val="75000"/>
                  </a:schemeClr>
                </a:solidFill>
              </a:defRPr>
            </a:lvl1pPr>
          </a:lstStyle>
          <a:p>
            <a:fld id="{01515C35-C636-4D7B-A8AF-59B74C7FA3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62968" rtl="0" eaLnBrk="1" latinLnBrk="0" hangingPunct="1">
        <a:spcBef>
          <a:spcPct val="0"/>
        </a:spcBef>
        <a:buNone/>
        <a:defRPr sz="21000" kern="1200">
          <a:solidFill>
            <a:schemeClr val="tx1"/>
          </a:solidFill>
          <a:latin typeface="+mj-lt"/>
          <a:ea typeface="+mj-ea"/>
          <a:cs typeface="+mj-cs"/>
        </a:defRPr>
      </a:lvl1pPr>
    </p:titleStyle>
    <p:bodyStyle>
      <a:lvl1pPr marL="1636113" indent="-1636113" algn="l" defTabSz="4362968" rtl="0" eaLnBrk="1" latinLnBrk="0" hangingPunct="1">
        <a:spcBef>
          <a:spcPct val="20000"/>
        </a:spcBef>
        <a:buFont typeface="Arial" pitchFamily="34" charset="0"/>
        <a:buChar char="•"/>
        <a:defRPr sz="15300" kern="1200">
          <a:solidFill>
            <a:schemeClr val="tx1"/>
          </a:solidFill>
          <a:latin typeface="+mn-lt"/>
          <a:ea typeface="+mn-ea"/>
          <a:cs typeface="+mn-cs"/>
        </a:defRPr>
      </a:lvl1pPr>
      <a:lvl2pPr marL="3544912" indent="-1363428" algn="l" defTabSz="436296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53710" indent="-1090742" algn="l" defTabSz="436296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35194" indent="-1090742" algn="l" defTabSz="4362968"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816678" indent="-1090742" algn="l" defTabSz="4362968"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998162" indent="-1090742" algn="l" defTabSz="4362968"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179647" indent="-1090742" algn="l" defTabSz="4362968"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361131" indent="-1090742" algn="l" defTabSz="4362968"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542615" indent="-1090742" algn="l" defTabSz="4362968"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362968" rtl="0" eaLnBrk="1" latinLnBrk="0" hangingPunct="1">
        <a:defRPr sz="8600" kern="1200">
          <a:solidFill>
            <a:schemeClr val="tx1"/>
          </a:solidFill>
          <a:latin typeface="+mn-lt"/>
          <a:ea typeface="+mn-ea"/>
          <a:cs typeface="+mn-cs"/>
        </a:defRPr>
      </a:lvl1pPr>
      <a:lvl2pPr marL="2181484" algn="l" defTabSz="4362968" rtl="0" eaLnBrk="1" latinLnBrk="0" hangingPunct="1">
        <a:defRPr sz="8600" kern="1200">
          <a:solidFill>
            <a:schemeClr val="tx1"/>
          </a:solidFill>
          <a:latin typeface="+mn-lt"/>
          <a:ea typeface="+mn-ea"/>
          <a:cs typeface="+mn-cs"/>
        </a:defRPr>
      </a:lvl2pPr>
      <a:lvl3pPr marL="4362968" algn="l" defTabSz="4362968" rtl="0" eaLnBrk="1" latinLnBrk="0" hangingPunct="1">
        <a:defRPr sz="8600" kern="1200">
          <a:solidFill>
            <a:schemeClr val="tx1"/>
          </a:solidFill>
          <a:latin typeface="+mn-lt"/>
          <a:ea typeface="+mn-ea"/>
          <a:cs typeface="+mn-cs"/>
        </a:defRPr>
      </a:lvl3pPr>
      <a:lvl4pPr marL="6544452" algn="l" defTabSz="4362968" rtl="0" eaLnBrk="1" latinLnBrk="0" hangingPunct="1">
        <a:defRPr sz="8600" kern="1200">
          <a:solidFill>
            <a:schemeClr val="tx1"/>
          </a:solidFill>
          <a:latin typeface="+mn-lt"/>
          <a:ea typeface="+mn-ea"/>
          <a:cs typeface="+mn-cs"/>
        </a:defRPr>
      </a:lvl4pPr>
      <a:lvl5pPr marL="8725936" algn="l" defTabSz="4362968" rtl="0" eaLnBrk="1" latinLnBrk="0" hangingPunct="1">
        <a:defRPr sz="8600" kern="1200">
          <a:solidFill>
            <a:schemeClr val="tx1"/>
          </a:solidFill>
          <a:latin typeface="+mn-lt"/>
          <a:ea typeface="+mn-ea"/>
          <a:cs typeface="+mn-cs"/>
        </a:defRPr>
      </a:lvl5pPr>
      <a:lvl6pPr marL="10907420" algn="l" defTabSz="4362968" rtl="0" eaLnBrk="1" latinLnBrk="0" hangingPunct="1">
        <a:defRPr sz="8600" kern="1200">
          <a:solidFill>
            <a:schemeClr val="tx1"/>
          </a:solidFill>
          <a:latin typeface="+mn-lt"/>
          <a:ea typeface="+mn-ea"/>
          <a:cs typeface="+mn-cs"/>
        </a:defRPr>
      </a:lvl6pPr>
      <a:lvl7pPr marL="13088904" algn="l" defTabSz="4362968" rtl="0" eaLnBrk="1" latinLnBrk="0" hangingPunct="1">
        <a:defRPr sz="8600" kern="1200">
          <a:solidFill>
            <a:schemeClr val="tx1"/>
          </a:solidFill>
          <a:latin typeface="+mn-lt"/>
          <a:ea typeface="+mn-ea"/>
          <a:cs typeface="+mn-cs"/>
        </a:defRPr>
      </a:lvl7pPr>
      <a:lvl8pPr marL="15270389" algn="l" defTabSz="4362968" rtl="0" eaLnBrk="1" latinLnBrk="0" hangingPunct="1">
        <a:defRPr sz="8600" kern="1200">
          <a:solidFill>
            <a:schemeClr val="tx1"/>
          </a:solidFill>
          <a:latin typeface="+mn-lt"/>
          <a:ea typeface="+mn-ea"/>
          <a:cs typeface="+mn-cs"/>
        </a:defRPr>
      </a:lvl8pPr>
      <a:lvl9pPr marL="17451873" algn="l" defTabSz="4362968"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chemeClr val="tx2">
                <a:lumMod val="20000"/>
                <a:lumOff val="80000"/>
              </a:schemeClr>
            </a:gs>
          </a:gsLst>
          <a:lin ang="0" scaled="1"/>
          <a:tileRect/>
        </a:gradFill>
        <a:effectLst/>
      </p:bgPr>
    </p:bg>
    <p:spTree>
      <p:nvGrpSpPr>
        <p:cNvPr id="1" name=""/>
        <p:cNvGrpSpPr/>
        <p:nvPr/>
      </p:nvGrpSpPr>
      <p:grpSpPr>
        <a:xfrm>
          <a:off x="0" y="0"/>
          <a:ext cx="0" cy="0"/>
          <a:chOff x="0" y="0"/>
          <a:chExt cx="0" cy="0"/>
        </a:xfrm>
      </p:grpSpPr>
      <p:grpSp>
        <p:nvGrpSpPr>
          <p:cNvPr id="213" name="Group 212"/>
          <p:cNvGrpSpPr/>
          <p:nvPr/>
        </p:nvGrpSpPr>
        <p:grpSpPr>
          <a:xfrm>
            <a:off x="15544800" y="42824400"/>
            <a:ext cx="14325600" cy="914400"/>
            <a:chOff x="32461200" y="41452800"/>
            <a:chExt cx="14325600" cy="914400"/>
          </a:xfrm>
        </p:grpSpPr>
        <p:sp>
          <p:nvSpPr>
            <p:cNvPr id="97" name="Rounded Rectangle 96"/>
            <p:cNvSpPr/>
            <p:nvPr/>
          </p:nvSpPr>
          <p:spPr>
            <a:xfrm>
              <a:off x="32461200" y="41452800"/>
              <a:ext cx="14325600" cy="914400"/>
            </a:xfrm>
            <a:prstGeom prst="round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8" name="TextBox 97"/>
            <p:cNvSpPr txBox="1"/>
            <p:nvPr/>
          </p:nvSpPr>
          <p:spPr>
            <a:xfrm>
              <a:off x="32537400" y="41529000"/>
              <a:ext cx="14097000" cy="830997"/>
            </a:xfrm>
            <a:prstGeom prst="rect">
              <a:avLst/>
            </a:prstGeom>
            <a:noFill/>
          </p:spPr>
          <p:txBody>
            <a:bodyPr wrap="square" rtlCol="0">
              <a:spAutoFit/>
            </a:bodyPr>
            <a:lstStyle/>
            <a:p>
              <a:r>
                <a:rPr lang="en-US" sz="2400" b="1" dirty="0" smtClean="0"/>
                <a:t>Acknowledgments:</a:t>
              </a:r>
              <a:r>
                <a:rPr lang="en-US" sz="2400" dirty="0" smtClean="0"/>
                <a:t> The study is funded by the Deep-C consortium and a grant from BOEM. Model experiments were performed at the Navy </a:t>
              </a:r>
              <a:r>
                <a:rPr lang="en-US" sz="2400" dirty="0" err="1" smtClean="0"/>
                <a:t>DoD</a:t>
              </a:r>
              <a:r>
                <a:rPr lang="en-US" sz="2400" dirty="0" smtClean="0"/>
                <a:t> HPC, NRL SSC and FSU HPC facilities. </a:t>
              </a:r>
              <a:endParaRPr lang="en-US" sz="2400" dirty="0"/>
            </a:p>
          </p:txBody>
        </p:sp>
      </p:grpSp>
      <p:grpSp>
        <p:nvGrpSpPr>
          <p:cNvPr id="176" name="Group 175"/>
          <p:cNvGrpSpPr/>
          <p:nvPr/>
        </p:nvGrpSpPr>
        <p:grpSpPr>
          <a:xfrm>
            <a:off x="381000" y="228600"/>
            <a:ext cx="31623000" cy="3505200"/>
            <a:chOff x="381000" y="609600"/>
            <a:chExt cx="31623000" cy="3505200"/>
          </a:xfrm>
        </p:grpSpPr>
        <p:sp>
          <p:nvSpPr>
            <p:cNvPr id="100" name="Rectangle 99"/>
            <p:cNvSpPr/>
            <p:nvPr/>
          </p:nvSpPr>
          <p:spPr>
            <a:xfrm>
              <a:off x="381000" y="609600"/>
              <a:ext cx="31623000" cy="35052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191000" y="685800"/>
              <a:ext cx="24155400" cy="1015663"/>
            </a:xfrm>
            <a:prstGeom prst="rect">
              <a:avLst/>
            </a:prstGeom>
            <a:noFill/>
          </p:spPr>
          <p:txBody>
            <a:bodyPr wrap="square" rtlCol="0">
              <a:spAutoFit/>
            </a:bodyPr>
            <a:lstStyle/>
            <a:p>
              <a:pPr algn="ct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rPr>
                <a:t> </a:t>
              </a:r>
              <a:r>
                <a:rPr lang="en-US" sz="6000" b="1" dirty="0" smtClean="0">
                  <a:latin typeface="Tahoma" pitchFamily="34" charset="0"/>
                  <a:ea typeface="Tahoma" pitchFamily="34" charset="0"/>
                  <a:cs typeface="Tahoma" pitchFamily="34" charset="0"/>
                </a:rPr>
                <a:t>Sea Ice Model Evaluation: A Topological Approach</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ahoma" pitchFamily="34" charset="0"/>
                <a:ea typeface="Tahoma" pitchFamily="34" charset="0"/>
                <a:cs typeface="Tahoma" pitchFamily="34" charset="0"/>
              </a:endParaRPr>
            </a:p>
          </p:txBody>
        </p:sp>
        <p:sp>
          <p:nvSpPr>
            <p:cNvPr id="6" name="TextBox 5"/>
            <p:cNvSpPr txBox="1"/>
            <p:nvPr/>
          </p:nvSpPr>
          <p:spPr>
            <a:xfrm>
              <a:off x="1524000" y="1752600"/>
              <a:ext cx="29260800" cy="784830"/>
            </a:xfrm>
            <a:prstGeom prst="rect">
              <a:avLst/>
            </a:prstGeom>
            <a:noFill/>
          </p:spPr>
          <p:txBody>
            <a:bodyPr wrap="square" rtlCol="0">
              <a:spAutoFit/>
            </a:bodyPr>
            <a:lstStyle/>
            <a:p>
              <a:pPr algn="ctr"/>
              <a:r>
                <a:rPr lang="en-US" sz="4500" b="1" i="1" dirty="0" smtClean="0">
                  <a:solidFill>
                    <a:srgbClr val="0000FF"/>
                  </a:solidFill>
                  <a:latin typeface="Times New Roman" pitchFamily="18" charset="0"/>
                  <a:cs typeface="Times New Roman" pitchFamily="18" charset="0"/>
                </a:rPr>
                <a:t>Dmitry Dukhovskoy</a:t>
              </a:r>
              <a:r>
                <a:rPr lang="en-US" sz="4500" b="1" i="1" baseline="30000" dirty="0" smtClean="0">
                  <a:solidFill>
                    <a:srgbClr val="0000FF"/>
                  </a:solidFill>
                  <a:latin typeface="Times New Roman" pitchFamily="18" charset="0"/>
                  <a:cs typeface="Times New Roman" pitchFamily="18" charset="0"/>
                </a:rPr>
                <a:t>(*)</a:t>
              </a:r>
              <a:r>
                <a:rPr lang="en-US" sz="4500" b="1" i="1" dirty="0" smtClean="0">
                  <a:solidFill>
                    <a:srgbClr val="0000FF"/>
                  </a:solidFill>
                  <a:latin typeface="Times New Roman" pitchFamily="18" charset="0"/>
                  <a:cs typeface="Times New Roman" pitchFamily="18" charset="0"/>
                </a:rPr>
                <a:t> and Jonathan </a:t>
              </a:r>
              <a:r>
                <a:rPr lang="en-US" sz="4500" b="1" i="1" dirty="0" err="1" smtClean="0">
                  <a:solidFill>
                    <a:srgbClr val="0000FF"/>
                  </a:solidFill>
                  <a:latin typeface="Times New Roman" pitchFamily="18" charset="0"/>
                  <a:cs typeface="Times New Roman" pitchFamily="18" charset="0"/>
                </a:rPr>
                <a:t>Ubnoske</a:t>
              </a:r>
              <a:endParaRPr lang="en-US" sz="4500" b="1" baseline="30000" dirty="0">
                <a:latin typeface="Times New Roman" pitchFamily="18" charset="0"/>
                <a:cs typeface="Times New Roman" pitchFamily="18" charset="0"/>
              </a:endParaRPr>
            </a:p>
          </p:txBody>
        </p:sp>
        <p:sp>
          <p:nvSpPr>
            <p:cNvPr id="7" name="Rectangle 6"/>
            <p:cNvSpPr/>
            <p:nvPr/>
          </p:nvSpPr>
          <p:spPr>
            <a:xfrm>
              <a:off x="7924800" y="2577405"/>
              <a:ext cx="16230600" cy="1384995"/>
            </a:xfrm>
            <a:prstGeom prst="rect">
              <a:avLst/>
            </a:prstGeom>
          </p:spPr>
          <p:txBody>
            <a:bodyPr>
              <a:spAutoFit/>
            </a:bodyPr>
            <a:lstStyle/>
            <a:p>
              <a:pPr marL="742950" indent="-742950" algn="ctr"/>
              <a:r>
                <a:rPr lang="en-US" sz="4800" b="1" dirty="0" smtClean="0">
                  <a:solidFill>
                    <a:schemeClr val="accent2">
                      <a:lumMod val="75000"/>
                    </a:schemeClr>
                  </a:solidFill>
                </a:rPr>
                <a:t>Florida State University</a:t>
              </a:r>
            </a:p>
            <a:p>
              <a:pPr marL="742950" indent="-742950" algn="ctr"/>
              <a:r>
                <a:rPr lang="en-US" sz="3600" baseline="30000" dirty="0" smtClean="0">
                  <a:solidFill>
                    <a:schemeClr val="accent4">
                      <a:lumMod val="75000"/>
                    </a:schemeClr>
                  </a:solidFill>
                </a:rPr>
                <a:t>(*)</a:t>
              </a:r>
              <a:r>
                <a:rPr lang="en-US" sz="3600" dirty="0" smtClean="0">
                  <a:solidFill>
                    <a:schemeClr val="accent4">
                      <a:lumMod val="75000"/>
                    </a:schemeClr>
                  </a:solidFill>
                </a:rPr>
                <a:t> </a:t>
              </a:r>
              <a:r>
                <a:rPr lang="en-US" sz="3600" dirty="0" err="1" smtClean="0">
                  <a:solidFill>
                    <a:schemeClr val="accent4">
                      <a:lumMod val="75000"/>
                    </a:schemeClr>
                  </a:solidFill>
                </a:rPr>
                <a:t>ddukhovskoy@fsu.edu</a:t>
              </a:r>
              <a:endParaRPr lang="en-US" sz="3600" dirty="0" smtClean="0">
                <a:solidFill>
                  <a:schemeClr val="accent4">
                    <a:lumMod val="75000"/>
                  </a:schemeClr>
                </a:solidFill>
              </a:endParaRPr>
            </a:p>
          </p:txBody>
        </p:sp>
        <p:pic>
          <p:nvPicPr>
            <p:cNvPr id="96" name="Picture 95" descr="deep-c_logo.png"/>
            <p:cNvPicPr>
              <a:picLocks noChangeAspect="1"/>
            </p:cNvPicPr>
            <p:nvPr/>
          </p:nvPicPr>
          <p:blipFill>
            <a:blip r:embed="rId2" cstate="print"/>
            <a:stretch>
              <a:fillRect/>
            </a:stretch>
          </p:blipFill>
          <p:spPr>
            <a:xfrm>
              <a:off x="28727400" y="2133600"/>
              <a:ext cx="2590800" cy="1518980"/>
            </a:xfrm>
            <a:prstGeom prst="rect">
              <a:avLst/>
            </a:prstGeom>
          </p:spPr>
        </p:pic>
        <p:pic>
          <p:nvPicPr>
            <p:cNvPr id="141" name="Picture 6" descr="type_coaps_logo_trans"/>
            <p:cNvPicPr>
              <a:picLocks noChangeAspect="1" noChangeArrowheads="1"/>
            </p:cNvPicPr>
            <p:nvPr/>
          </p:nvPicPr>
          <p:blipFill>
            <a:blip r:embed="rId3" cstate="print"/>
            <a:srcRect/>
            <a:stretch>
              <a:fillRect/>
            </a:stretch>
          </p:blipFill>
          <p:spPr bwMode="auto">
            <a:xfrm>
              <a:off x="26593800" y="1981200"/>
              <a:ext cx="1828800" cy="1828800"/>
            </a:xfrm>
            <a:prstGeom prst="rect">
              <a:avLst/>
            </a:prstGeom>
            <a:noFill/>
            <a:ln w="9525">
              <a:noFill/>
              <a:miter lim="800000"/>
              <a:headEnd/>
              <a:tailEnd/>
            </a:ln>
          </p:spPr>
        </p:pic>
        <p:pic>
          <p:nvPicPr>
            <p:cNvPr id="151" name="Picture 150" descr="fsu_seal.gif"/>
            <p:cNvPicPr>
              <a:picLocks noChangeAspect="1"/>
            </p:cNvPicPr>
            <p:nvPr/>
          </p:nvPicPr>
          <p:blipFill>
            <a:blip r:embed="rId4" cstate="print"/>
            <a:stretch>
              <a:fillRect/>
            </a:stretch>
          </p:blipFill>
          <p:spPr>
            <a:xfrm>
              <a:off x="24688800" y="2133600"/>
              <a:ext cx="1676400" cy="1583264"/>
            </a:xfrm>
            <a:prstGeom prst="rect">
              <a:avLst/>
            </a:prstGeom>
          </p:spPr>
        </p:pic>
      </p:grpSp>
      <p:sp>
        <p:nvSpPr>
          <p:cNvPr id="157" name="Rounded Rectangle 156"/>
          <p:cNvSpPr/>
          <p:nvPr/>
        </p:nvSpPr>
        <p:spPr>
          <a:xfrm>
            <a:off x="13868400" y="41300400"/>
            <a:ext cx="17983200" cy="1447800"/>
          </a:xfrm>
          <a:prstGeom prst="roundRect">
            <a:avLst/>
          </a:prstGeom>
          <a:solidFill>
            <a:schemeClr val="accent1">
              <a:lumMod val="20000"/>
              <a:lumOff val="8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4249400" y="41224200"/>
            <a:ext cx="17830800" cy="1446550"/>
          </a:xfrm>
          <a:prstGeom prst="rect">
            <a:avLst/>
          </a:prstGeom>
          <a:noFill/>
        </p:spPr>
        <p:txBody>
          <a:bodyPr wrap="square" rtlCol="0">
            <a:spAutoFit/>
          </a:bodyPr>
          <a:lstStyle/>
          <a:p>
            <a:pPr algn="ctr"/>
            <a:r>
              <a:rPr lang="en-US" sz="2200" b="1" dirty="0" smtClean="0"/>
              <a:t>References</a:t>
            </a:r>
            <a:r>
              <a:rPr lang="en-US" sz="2200" dirty="0" smtClean="0"/>
              <a:t> </a:t>
            </a:r>
          </a:p>
          <a:p>
            <a:r>
              <a:rPr lang="en-US" sz="2200" dirty="0" err="1" smtClean="0"/>
              <a:t>Hunke</a:t>
            </a:r>
            <a:r>
              <a:rPr lang="en-US" sz="2200" dirty="0" smtClean="0"/>
              <a:t>, E.C. and M.M. Holland (2007): Global atmospheric forcing data for Arctic ice-ocean modeling, JGR, 112, doi:10.1029/2006JC003640, 2007. </a:t>
            </a:r>
          </a:p>
          <a:p>
            <a:r>
              <a:rPr lang="en-US" sz="2200" dirty="0" smtClean="0"/>
              <a:t>Johnson, M., S. </a:t>
            </a:r>
            <a:r>
              <a:rPr lang="en-US" sz="2200" dirty="0" err="1" smtClean="0"/>
              <a:t>Gaffigan</a:t>
            </a:r>
            <a:r>
              <a:rPr lang="en-US" sz="2200" dirty="0" smtClean="0"/>
              <a:t>, E. </a:t>
            </a:r>
            <a:r>
              <a:rPr lang="en-US" sz="2200" dirty="0" err="1" smtClean="0"/>
              <a:t>Hunke</a:t>
            </a:r>
            <a:r>
              <a:rPr lang="en-US" sz="2200" dirty="0" smtClean="0"/>
              <a:t>, and R.  </a:t>
            </a:r>
            <a:r>
              <a:rPr lang="en-US" sz="2200" dirty="0" err="1" smtClean="0"/>
              <a:t>Gerdes</a:t>
            </a:r>
            <a:r>
              <a:rPr lang="en-US" sz="2200" dirty="0" smtClean="0"/>
              <a:t> (2007): A comparison of Arctic Ocean sea ice concentration among the coordinated AOMIP model experiments, JGR, 112, doi:10.1029/2006JC003690</a:t>
            </a:r>
          </a:p>
        </p:txBody>
      </p:sp>
      <p:sp>
        <p:nvSpPr>
          <p:cNvPr id="40" name="Rectangle 39"/>
          <p:cNvSpPr/>
          <p:nvPr/>
        </p:nvSpPr>
        <p:spPr>
          <a:xfrm>
            <a:off x="381000" y="25146000"/>
            <a:ext cx="20574000" cy="1415772"/>
          </a:xfrm>
          <a:prstGeom prst="rect">
            <a:avLst/>
          </a:prstGeom>
        </p:spPr>
        <p:txBody>
          <a:bodyPr>
            <a:spAutoFit/>
          </a:bodyPr>
          <a:lstStyle/>
          <a:p>
            <a:endParaRPr lang="en-US" dirty="0">
              <a:solidFill>
                <a:schemeClr val="tx1"/>
              </a:solidFill>
            </a:endParaRPr>
          </a:p>
        </p:txBody>
      </p:sp>
      <p:grpSp>
        <p:nvGrpSpPr>
          <p:cNvPr id="212" name="Group 211"/>
          <p:cNvGrpSpPr/>
          <p:nvPr/>
        </p:nvGrpSpPr>
        <p:grpSpPr>
          <a:xfrm>
            <a:off x="22783800" y="3962400"/>
            <a:ext cx="9448800" cy="11506200"/>
            <a:chOff x="22783800" y="3962400"/>
            <a:chExt cx="9448800" cy="11506200"/>
          </a:xfrm>
        </p:grpSpPr>
        <p:sp>
          <p:nvSpPr>
            <p:cNvPr id="58" name="Rectangle 57"/>
            <p:cNvSpPr/>
            <p:nvPr/>
          </p:nvSpPr>
          <p:spPr>
            <a:xfrm>
              <a:off x="22783800" y="3962400"/>
              <a:ext cx="9448800" cy="115062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41" name="Rectangle 40"/>
            <p:cNvSpPr/>
            <p:nvPr/>
          </p:nvSpPr>
          <p:spPr>
            <a:xfrm>
              <a:off x="23816970" y="4114800"/>
              <a:ext cx="6891630" cy="646331"/>
            </a:xfrm>
            <a:prstGeom prst="rect">
              <a:avLst/>
            </a:prstGeom>
          </p:spPr>
          <p:txBody>
            <a:bodyPr wrap="none">
              <a:spAutoFit/>
            </a:bodyPr>
            <a:lstStyle/>
            <a:p>
              <a:pPr algn="ctr">
                <a:spcBef>
                  <a:spcPct val="0"/>
                </a:spcBef>
                <a:defRPr/>
              </a:pPr>
              <a:r>
                <a:rPr lang="en-US" sz="3600" b="1" dirty="0" smtClean="0">
                  <a:solidFill>
                    <a:srgbClr val="0000FF"/>
                  </a:solidFill>
                  <a:latin typeface="Tahoma"/>
                  <a:cs typeface="Tahoma"/>
                </a:rPr>
                <a:t>Modified </a:t>
              </a:r>
              <a:r>
                <a:rPr lang="en-US" sz="3600" b="1" dirty="0" err="1" smtClean="0">
                  <a:solidFill>
                    <a:srgbClr val="0000FF"/>
                  </a:solidFill>
                  <a:latin typeface="Tahoma"/>
                  <a:cs typeface="Tahoma"/>
                </a:rPr>
                <a:t>Hausdorff</a:t>
              </a:r>
              <a:r>
                <a:rPr lang="en-US" sz="3600" b="1" dirty="0" smtClean="0">
                  <a:solidFill>
                    <a:srgbClr val="0000FF"/>
                  </a:solidFill>
                  <a:latin typeface="Tahoma"/>
                  <a:cs typeface="Tahoma"/>
                </a:rPr>
                <a:t> Distance </a:t>
              </a:r>
            </a:p>
          </p:txBody>
        </p:sp>
        <p:sp>
          <p:nvSpPr>
            <p:cNvPr id="44" name="Rectangle 43"/>
            <p:cNvSpPr/>
            <p:nvPr/>
          </p:nvSpPr>
          <p:spPr>
            <a:xfrm>
              <a:off x="22936200" y="4989493"/>
              <a:ext cx="9144000" cy="954107"/>
            </a:xfrm>
            <a:prstGeom prst="rect">
              <a:avLst/>
            </a:prstGeom>
          </p:spPr>
          <p:txBody>
            <a:bodyPr wrap="square">
              <a:spAutoFit/>
            </a:bodyPr>
            <a:lstStyle/>
            <a:p>
              <a:r>
                <a:rPr lang="en-US" sz="2800" dirty="0" smtClean="0">
                  <a:latin typeface="Tahoma"/>
                  <a:cs typeface="Tahoma"/>
                </a:rPr>
                <a:t>The suggest validation metric is based on the well-known </a:t>
              </a:r>
              <a:r>
                <a:rPr lang="en-US" sz="2800" b="1" dirty="0" err="1" smtClean="0">
                  <a:solidFill>
                    <a:schemeClr val="tx2">
                      <a:lumMod val="75000"/>
                    </a:schemeClr>
                  </a:solidFill>
                  <a:latin typeface="Tahoma"/>
                  <a:cs typeface="Tahoma"/>
                </a:rPr>
                <a:t>Hausdorff</a:t>
              </a:r>
              <a:r>
                <a:rPr lang="en-US" sz="2800" b="1" dirty="0" smtClean="0">
                  <a:solidFill>
                    <a:schemeClr val="tx2">
                      <a:lumMod val="75000"/>
                    </a:schemeClr>
                  </a:solidFill>
                  <a:latin typeface="Tahoma"/>
                  <a:cs typeface="Tahoma"/>
                </a:rPr>
                <a:t> Distance (HD)</a:t>
              </a:r>
              <a:r>
                <a:rPr lang="en-US" sz="2800" dirty="0" smtClean="0">
                  <a:latin typeface="Tahoma"/>
                  <a:cs typeface="Tahoma"/>
                </a:rPr>
                <a:t>:</a:t>
              </a:r>
              <a:endParaRPr lang="en-US" sz="2800" dirty="0"/>
            </a:p>
          </p:txBody>
        </p:sp>
        <p:pic>
          <p:nvPicPr>
            <p:cNvPr id="46" name="Picture 45" descr="Screen Shot 2013-10-08 at 12.52.51 PM.png"/>
            <p:cNvPicPr>
              <a:picLocks noChangeAspect="1"/>
            </p:cNvPicPr>
            <p:nvPr/>
          </p:nvPicPr>
          <p:blipFill>
            <a:blip r:embed="rId5" cstate="print"/>
            <a:stretch>
              <a:fillRect/>
            </a:stretch>
          </p:blipFill>
          <p:spPr>
            <a:xfrm>
              <a:off x="22860000" y="6019800"/>
              <a:ext cx="9296400" cy="1828800"/>
            </a:xfrm>
            <a:prstGeom prst="rect">
              <a:avLst/>
            </a:prstGeom>
          </p:spPr>
        </p:pic>
        <p:pic>
          <p:nvPicPr>
            <p:cNvPr id="47" name="Picture 46" descr="Screen Shot 2013-10-08 at 12.53.53 PM.png"/>
            <p:cNvPicPr>
              <a:picLocks noChangeAspect="1"/>
            </p:cNvPicPr>
            <p:nvPr/>
          </p:nvPicPr>
          <p:blipFill>
            <a:blip r:embed="rId6" cstate="print"/>
            <a:srcRect l="8333" r="5556"/>
            <a:stretch>
              <a:fillRect/>
            </a:stretch>
          </p:blipFill>
          <p:spPr>
            <a:xfrm>
              <a:off x="22936200" y="7924799"/>
              <a:ext cx="4343400" cy="3527358"/>
            </a:xfrm>
            <a:prstGeom prst="rect">
              <a:avLst/>
            </a:prstGeom>
          </p:spPr>
        </p:pic>
        <p:grpSp>
          <p:nvGrpSpPr>
            <p:cNvPr id="210" name="Group 209"/>
            <p:cNvGrpSpPr/>
            <p:nvPr/>
          </p:nvGrpSpPr>
          <p:grpSpPr>
            <a:xfrm>
              <a:off x="27813000" y="7948101"/>
              <a:ext cx="3886200" cy="1119699"/>
              <a:chOff x="27279600" y="7924800"/>
              <a:chExt cx="3886200" cy="1119699"/>
            </a:xfrm>
          </p:grpSpPr>
          <p:sp>
            <p:nvSpPr>
              <p:cNvPr id="48" name="Rectangle 47"/>
              <p:cNvSpPr/>
              <p:nvPr/>
            </p:nvSpPr>
            <p:spPr>
              <a:xfrm>
                <a:off x="27279600" y="7924800"/>
                <a:ext cx="3886200" cy="954107"/>
              </a:xfrm>
              <a:prstGeom prst="rect">
                <a:avLst/>
              </a:prstGeom>
            </p:spPr>
            <p:txBody>
              <a:bodyPr wrap="square">
                <a:spAutoFit/>
              </a:bodyPr>
              <a:lstStyle/>
              <a:p>
                <a:r>
                  <a:rPr lang="en-US" sz="2800" dirty="0" smtClean="0">
                    <a:latin typeface="Tahoma"/>
                    <a:cs typeface="Tahoma"/>
                  </a:rPr>
                  <a:t>In the diagram, line 1 represents </a:t>
                </a:r>
                <a:endParaRPr lang="en-US" sz="2800" dirty="0"/>
              </a:p>
            </p:txBody>
          </p:sp>
          <p:pic>
            <p:nvPicPr>
              <p:cNvPr id="51" name="Picture 50" descr="Eq4A_sup.png"/>
              <p:cNvPicPr>
                <a:picLocks noChangeAspect="1"/>
              </p:cNvPicPr>
              <p:nvPr/>
            </p:nvPicPr>
            <p:blipFill>
              <a:blip r:embed="rId7" cstate="print"/>
              <a:stretch>
                <a:fillRect/>
              </a:stretch>
            </p:blipFill>
            <p:spPr>
              <a:xfrm>
                <a:off x="29260800" y="8458200"/>
                <a:ext cx="1447800" cy="586299"/>
              </a:xfrm>
              <a:prstGeom prst="rect">
                <a:avLst/>
              </a:prstGeom>
            </p:spPr>
          </p:pic>
        </p:grpSp>
        <p:grpSp>
          <p:nvGrpSpPr>
            <p:cNvPr id="209" name="Group 208"/>
            <p:cNvGrpSpPr/>
            <p:nvPr/>
          </p:nvGrpSpPr>
          <p:grpSpPr>
            <a:xfrm>
              <a:off x="27584400" y="9220200"/>
              <a:ext cx="4648200" cy="685800"/>
              <a:chOff x="25374600" y="9743420"/>
              <a:chExt cx="4648200" cy="685800"/>
            </a:xfrm>
          </p:grpSpPr>
          <p:pic>
            <p:nvPicPr>
              <p:cNvPr id="52" name="Picture 51" descr="Eq4B_sup.png"/>
              <p:cNvPicPr>
                <a:picLocks noChangeAspect="1"/>
              </p:cNvPicPr>
              <p:nvPr/>
            </p:nvPicPr>
            <p:blipFill>
              <a:blip r:embed="rId8" cstate="print"/>
              <a:stretch>
                <a:fillRect/>
              </a:stretch>
            </p:blipFill>
            <p:spPr>
              <a:xfrm>
                <a:off x="28346400" y="9813323"/>
                <a:ext cx="1524000" cy="615897"/>
              </a:xfrm>
              <a:prstGeom prst="rect">
                <a:avLst/>
              </a:prstGeom>
            </p:spPr>
          </p:pic>
          <p:sp>
            <p:nvSpPr>
              <p:cNvPr id="53" name="Rectangle 52"/>
              <p:cNvSpPr/>
              <p:nvPr/>
            </p:nvSpPr>
            <p:spPr>
              <a:xfrm>
                <a:off x="25374600" y="9743420"/>
                <a:ext cx="4648200" cy="523220"/>
              </a:xfrm>
              <a:prstGeom prst="rect">
                <a:avLst/>
              </a:prstGeom>
            </p:spPr>
            <p:txBody>
              <a:bodyPr wrap="square">
                <a:spAutoFit/>
              </a:bodyPr>
              <a:lstStyle/>
              <a:p>
                <a:r>
                  <a:rPr lang="en-US" sz="2800" dirty="0" smtClean="0">
                    <a:latin typeface="Tahoma"/>
                    <a:cs typeface="Tahoma"/>
                  </a:rPr>
                  <a:t>Line 2 represents </a:t>
                </a:r>
                <a:endParaRPr lang="en-US" sz="2800" dirty="0"/>
              </a:p>
            </p:txBody>
          </p:sp>
        </p:grpSp>
        <p:sp>
          <p:nvSpPr>
            <p:cNvPr id="54" name="Rectangle 53"/>
            <p:cNvSpPr/>
            <p:nvPr/>
          </p:nvSpPr>
          <p:spPr>
            <a:xfrm>
              <a:off x="27660600" y="10134600"/>
              <a:ext cx="4267200" cy="954107"/>
            </a:xfrm>
            <a:prstGeom prst="rect">
              <a:avLst/>
            </a:prstGeom>
          </p:spPr>
          <p:txBody>
            <a:bodyPr wrap="square">
              <a:spAutoFit/>
            </a:bodyPr>
            <a:lstStyle/>
            <a:p>
              <a:r>
                <a:rPr lang="en-US" sz="2800" dirty="0" smtClean="0">
                  <a:latin typeface="Tahoma"/>
                  <a:cs typeface="Tahoma"/>
                </a:rPr>
                <a:t>The </a:t>
              </a:r>
              <a:r>
                <a:rPr lang="en-US" sz="2800" dirty="0" err="1" smtClean="0">
                  <a:latin typeface="Tahoma"/>
                  <a:cs typeface="Tahoma"/>
                </a:rPr>
                <a:t>Hausdorff</a:t>
              </a:r>
              <a:r>
                <a:rPr lang="en-US" sz="2800" dirty="0" smtClean="0">
                  <a:latin typeface="Tahoma"/>
                  <a:cs typeface="Tahoma"/>
                </a:rPr>
                <a:t> distance is Line 1. </a:t>
              </a:r>
              <a:endParaRPr lang="en-US" sz="2800" dirty="0"/>
            </a:p>
          </p:txBody>
        </p:sp>
        <p:sp>
          <p:nvSpPr>
            <p:cNvPr id="55" name="Rectangle 54"/>
            <p:cNvSpPr/>
            <p:nvPr/>
          </p:nvSpPr>
          <p:spPr>
            <a:xfrm>
              <a:off x="23545800" y="11668780"/>
              <a:ext cx="7620000" cy="523220"/>
            </a:xfrm>
            <a:prstGeom prst="rect">
              <a:avLst/>
            </a:prstGeom>
          </p:spPr>
          <p:txBody>
            <a:bodyPr wrap="square">
              <a:spAutoFit/>
            </a:bodyPr>
            <a:lstStyle/>
            <a:p>
              <a:r>
                <a:rPr lang="en-US" sz="2800" b="1" dirty="0" smtClean="0">
                  <a:solidFill>
                    <a:schemeClr val="tx2">
                      <a:lumMod val="75000"/>
                    </a:schemeClr>
                  </a:solidFill>
                  <a:latin typeface="Tahoma"/>
                  <a:cs typeface="Tahoma"/>
                </a:rPr>
                <a:t>The Modified </a:t>
              </a:r>
              <a:r>
                <a:rPr lang="en-US" sz="2800" b="1" dirty="0" err="1" smtClean="0">
                  <a:solidFill>
                    <a:schemeClr val="tx2">
                      <a:lumMod val="75000"/>
                    </a:schemeClr>
                  </a:solidFill>
                  <a:latin typeface="Tahoma"/>
                  <a:cs typeface="Tahoma"/>
                </a:rPr>
                <a:t>Hausdorff</a:t>
              </a:r>
              <a:r>
                <a:rPr lang="en-US" sz="2800" b="1" dirty="0" smtClean="0">
                  <a:solidFill>
                    <a:schemeClr val="tx2">
                      <a:lumMod val="75000"/>
                    </a:schemeClr>
                  </a:solidFill>
                  <a:latin typeface="Tahoma"/>
                  <a:cs typeface="Tahoma"/>
                </a:rPr>
                <a:t> Distance (</a:t>
              </a:r>
              <a:r>
                <a:rPr lang="en-US" sz="2800" b="1" dirty="0" err="1" smtClean="0">
                  <a:solidFill>
                    <a:schemeClr val="tx2">
                      <a:lumMod val="75000"/>
                    </a:schemeClr>
                  </a:solidFill>
                  <a:latin typeface="Tahoma"/>
                  <a:cs typeface="Tahoma"/>
                </a:rPr>
                <a:t>MHD</a:t>
              </a:r>
              <a:r>
                <a:rPr lang="en-US" sz="2800" b="1" dirty="0" smtClean="0">
                  <a:solidFill>
                    <a:schemeClr val="tx2">
                      <a:lumMod val="75000"/>
                    </a:schemeClr>
                  </a:solidFill>
                  <a:latin typeface="Tahoma"/>
                  <a:cs typeface="Tahoma"/>
                </a:rPr>
                <a:t>)</a:t>
              </a:r>
              <a:r>
                <a:rPr lang="en-US" sz="2800" dirty="0" smtClean="0">
                  <a:latin typeface="Tahoma"/>
                  <a:cs typeface="Tahoma"/>
                </a:rPr>
                <a:t>:</a:t>
              </a:r>
              <a:endParaRPr lang="en-US" sz="2800" dirty="0"/>
            </a:p>
          </p:txBody>
        </p:sp>
        <p:pic>
          <p:nvPicPr>
            <p:cNvPr id="56" name="Picture 55" descr="Screen Shot 2013-10-08 at 1.04.37 PM.png"/>
            <p:cNvPicPr>
              <a:picLocks noChangeAspect="1"/>
            </p:cNvPicPr>
            <p:nvPr/>
          </p:nvPicPr>
          <p:blipFill>
            <a:blip r:embed="rId9" cstate="print"/>
            <a:stretch>
              <a:fillRect/>
            </a:stretch>
          </p:blipFill>
          <p:spPr>
            <a:xfrm>
              <a:off x="22936199" y="12268200"/>
              <a:ext cx="9179997" cy="1828800"/>
            </a:xfrm>
            <a:prstGeom prst="rect">
              <a:avLst/>
            </a:prstGeom>
          </p:spPr>
        </p:pic>
        <p:sp>
          <p:nvSpPr>
            <p:cNvPr id="57" name="Rectangle 56"/>
            <p:cNvSpPr/>
            <p:nvPr/>
          </p:nvSpPr>
          <p:spPr>
            <a:xfrm>
              <a:off x="23012400" y="14285893"/>
              <a:ext cx="9067800" cy="954107"/>
            </a:xfrm>
            <a:prstGeom prst="rect">
              <a:avLst/>
            </a:prstGeom>
          </p:spPr>
          <p:txBody>
            <a:bodyPr wrap="square">
              <a:spAutoFit/>
            </a:bodyPr>
            <a:lstStyle/>
            <a:p>
              <a:pPr marL="288925" indent="-288925">
                <a:buFont typeface="Arial"/>
                <a:buChar char="•"/>
              </a:pPr>
              <a:r>
                <a:rPr lang="en-US" sz="2800" dirty="0" smtClean="0">
                  <a:solidFill>
                    <a:srgbClr val="002060"/>
                  </a:solidFill>
                  <a:latin typeface="Tahoma"/>
                  <a:cs typeface="Tahoma"/>
                </a:rPr>
                <a:t>The MHD is a generalization of the HD. </a:t>
              </a:r>
            </a:p>
            <a:p>
              <a:pPr marL="288925" indent="-288925">
                <a:buFont typeface="Arial"/>
                <a:buChar char="•"/>
              </a:pPr>
              <a:r>
                <a:rPr lang="en-US" sz="2800" dirty="0" smtClean="0">
                  <a:solidFill>
                    <a:srgbClr val="002060"/>
                  </a:solidFill>
                  <a:latin typeface="Tahoma"/>
                  <a:cs typeface="Tahoma"/>
                </a:rPr>
                <a:t>Compared to the HD, it is more resistant to outliers. </a:t>
              </a:r>
            </a:p>
          </p:txBody>
        </p:sp>
      </p:grpSp>
      <p:grpSp>
        <p:nvGrpSpPr>
          <p:cNvPr id="143" name="Group 142"/>
          <p:cNvGrpSpPr/>
          <p:nvPr/>
        </p:nvGrpSpPr>
        <p:grpSpPr>
          <a:xfrm>
            <a:off x="9220200" y="3962400"/>
            <a:ext cx="13335000" cy="7315200"/>
            <a:chOff x="9601200" y="6553200"/>
            <a:chExt cx="13335000" cy="7315200"/>
          </a:xfrm>
        </p:grpSpPr>
        <p:sp>
          <p:nvSpPr>
            <p:cNvPr id="159" name="Rectangle 158"/>
            <p:cNvSpPr/>
            <p:nvPr/>
          </p:nvSpPr>
          <p:spPr>
            <a:xfrm>
              <a:off x="9601200" y="6553200"/>
              <a:ext cx="13335000" cy="73152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160" name="Rectangle 159"/>
            <p:cNvSpPr/>
            <p:nvPr/>
          </p:nvSpPr>
          <p:spPr>
            <a:xfrm>
              <a:off x="11353800" y="6705600"/>
              <a:ext cx="9815508" cy="646331"/>
            </a:xfrm>
            <a:prstGeom prst="rect">
              <a:avLst/>
            </a:prstGeom>
          </p:spPr>
          <p:txBody>
            <a:bodyPr wrap="none">
              <a:spAutoFit/>
            </a:bodyPr>
            <a:lstStyle/>
            <a:p>
              <a:pPr algn="ctr">
                <a:spcBef>
                  <a:spcPct val="0"/>
                </a:spcBef>
                <a:defRPr/>
              </a:pPr>
              <a:r>
                <a:rPr lang="en-US" sz="3600" b="1" dirty="0" smtClean="0">
                  <a:solidFill>
                    <a:srgbClr val="0000FF"/>
                  </a:solidFill>
                  <a:latin typeface="Tahoma"/>
                  <a:cs typeface="Tahoma"/>
                </a:rPr>
                <a:t>Validation Metrics: Statistical Perspective</a:t>
              </a:r>
            </a:p>
          </p:txBody>
        </p:sp>
        <p:sp>
          <p:nvSpPr>
            <p:cNvPr id="168" name="Rectangle 167"/>
            <p:cNvSpPr/>
            <p:nvPr/>
          </p:nvSpPr>
          <p:spPr>
            <a:xfrm>
              <a:off x="10287000" y="7543800"/>
              <a:ext cx="4953000" cy="523220"/>
            </a:xfrm>
            <a:prstGeom prst="rect">
              <a:avLst/>
            </a:prstGeom>
          </p:spPr>
          <p:txBody>
            <a:bodyPr wrap="square">
              <a:spAutoFit/>
            </a:bodyPr>
            <a:lstStyle/>
            <a:p>
              <a:pPr algn="ctr"/>
              <a:r>
                <a:rPr lang="en-US" sz="2800" b="1" dirty="0" smtClean="0">
                  <a:latin typeface="Tahoma"/>
                  <a:cs typeface="Tahoma"/>
                </a:rPr>
                <a:t>Mean Displacement</a:t>
              </a:r>
              <a:endParaRPr lang="en-US" sz="2800" b="1" dirty="0"/>
            </a:p>
          </p:txBody>
        </p:sp>
        <p:sp>
          <p:nvSpPr>
            <p:cNvPr id="24" name="Rectangle 23"/>
            <p:cNvSpPr/>
            <p:nvPr/>
          </p:nvSpPr>
          <p:spPr>
            <a:xfrm>
              <a:off x="9677400" y="11811000"/>
              <a:ext cx="5943600" cy="1815882"/>
            </a:xfrm>
            <a:prstGeom prst="rect">
              <a:avLst/>
            </a:prstGeom>
          </p:spPr>
          <p:txBody>
            <a:bodyPr wrap="square">
              <a:spAutoFit/>
            </a:bodyPr>
            <a:lstStyle/>
            <a:p>
              <a:r>
                <a:rPr lang="en-US" sz="2800" dirty="0" smtClean="0">
                  <a:latin typeface="Tahoma"/>
                  <a:cs typeface="Tahoma"/>
                </a:rPr>
                <a:t>Where </a:t>
              </a:r>
              <a:r>
                <a:rPr lang="en-US" sz="2800" i="1" dirty="0" smtClean="0">
                  <a:latin typeface="Tahoma"/>
                  <a:cs typeface="Tahoma"/>
                </a:rPr>
                <a:t>P</a:t>
              </a:r>
              <a:r>
                <a:rPr lang="en-US" sz="2800" baseline="-25000" dirty="0" smtClean="0">
                  <a:latin typeface="Tahoma"/>
                  <a:cs typeface="Tahoma"/>
                </a:rPr>
                <a:t>0</a:t>
              </a:r>
              <a:r>
                <a:rPr lang="en-US" sz="2800" dirty="0" smtClean="0">
                  <a:latin typeface="Tahoma"/>
                  <a:cs typeface="Tahoma"/>
                </a:rPr>
                <a:t> is the </a:t>
              </a:r>
              <a:r>
                <a:rPr lang="en-US" sz="2800" dirty="0" err="1" smtClean="0">
                  <a:latin typeface="Tahoma"/>
                  <a:cs typeface="Tahoma"/>
                </a:rPr>
                <a:t>centroid</a:t>
              </a:r>
              <a:r>
                <a:rPr lang="en-US" sz="2800" dirty="0" smtClean="0">
                  <a:latin typeface="Tahoma"/>
                  <a:cs typeface="Tahoma"/>
                </a:rPr>
                <a:t> and </a:t>
              </a:r>
              <a:r>
                <a:rPr lang="en-US" sz="2800" i="1" dirty="0" err="1" smtClean="0">
                  <a:latin typeface="Tahoma"/>
                  <a:cs typeface="Tahoma"/>
                </a:rPr>
                <a:t>d</a:t>
              </a:r>
              <a:r>
                <a:rPr lang="en-US" sz="2800" i="1" baseline="-25000" dirty="0" err="1" smtClean="0">
                  <a:latin typeface="Tahoma"/>
                  <a:cs typeface="Tahoma"/>
                </a:rPr>
                <a:t>A,B</a:t>
              </a:r>
              <a:r>
                <a:rPr lang="en-US" sz="2800" dirty="0" smtClean="0">
                  <a:latin typeface="Tahoma"/>
                  <a:cs typeface="Tahoma"/>
                </a:rPr>
                <a:t> is the </a:t>
              </a:r>
              <a:r>
                <a:rPr lang="en-US" sz="2800" dirty="0" err="1" smtClean="0">
                  <a:latin typeface="Tahoma"/>
                  <a:cs typeface="Tahoma"/>
                </a:rPr>
                <a:t>centroid</a:t>
              </a:r>
              <a:r>
                <a:rPr lang="en-US" sz="2800" dirty="0" smtClean="0">
                  <a:latin typeface="Tahoma"/>
                  <a:cs typeface="Tahoma"/>
                </a:rPr>
                <a:t> distance.  </a:t>
              </a:r>
            </a:p>
            <a:p>
              <a:pPr marL="288925" indent="-288925">
                <a:buFont typeface="Arial"/>
                <a:buChar char="•"/>
              </a:pPr>
              <a:r>
                <a:rPr lang="en-US" sz="2800" dirty="0" smtClean="0">
                  <a:latin typeface="Tahoma"/>
                  <a:cs typeface="Tahoma"/>
                </a:rPr>
                <a:t>The two shapes match when </a:t>
              </a:r>
            </a:p>
            <a:p>
              <a:pPr marL="288925" indent="-288925"/>
              <a:r>
                <a:rPr lang="en-US" sz="2800" dirty="0" smtClean="0">
                  <a:latin typeface="Tahoma"/>
                  <a:cs typeface="Tahoma"/>
                </a:rPr>
                <a:t>   |D(A)-D(B)|</a:t>
              </a:r>
              <a:r>
                <a:rPr lang="en-US" sz="2800" dirty="0" smtClean="0">
                  <a:latin typeface="Wingdings"/>
                  <a:ea typeface="Wingdings"/>
                  <a:cs typeface="Wingdings"/>
                </a:rPr>
                <a:t></a:t>
              </a:r>
              <a:r>
                <a:rPr lang="en-US" sz="2800" dirty="0" smtClean="0">
                  <a:latin typeface="Tahoma"/>
                  <a:cs typeface="Tahoma"/>
                </a:rPr>
                <a:t>0.  </a:t>
              </a:r>
              <a:endParaRPr lang="en-US" sz="2800" dirty="0"/>
            </a:p>
          </p:txBody>
        </p:sp>
        <p:pic>
          <p:nvPicPr>
            <p:cNvPr id="26" name="Picture 25" descr="Eq2_meanDsplc.png"/>
            <p:cNvPicPr>
              <a:picLocks noChangeAspect="1"/>
            </p:cNvPicPr>
            <p:nvPr/>
          </p:nvPicPr>
          <p:blipFill>
            <a:blip r:embed="rId10" cstate="print"/>
            <a:stretch>
              <a:fillRect/>
            </a:stretch>
          </p:blipFill>
          <p:spPr>
            <a:xfrm>
              <a:off x="9677400" y="10668000"/>
              <a:ext cx="2895600" cy="941165"/>
            </a:xfrm>
            <a:prstGeom prst="rect">
              <a:avLst/>
            </a:prstGeom>
          </p:spPr>
        </p:pic>
        <p:pic>
          <p:nvPicPr>
            <p:cNvPr id="28" name="Picture 27" descr="Eq2B_meanDsplc.png"/>
            <p:cNvPicPr>
              <a:picLocks noChangeAspect="1"/>
            </p:cNvPicPr>
            <p:nvPr/>
          </p:nvPicPr>
          <p:blipFill>
            <a:blip r:embed="rId11" cstate="print"/>
            <a:stretch>
              <a:fillRect/>
            </a:stretch>
          </p:blipFill>
          <p:spPr>
            <a:xfrm>
              <a:off x="12649200" y="10680850"/>
              <a:ext cx="2962799" cy="946075"/>
            </a:xfrm>
            <a:prstGeom prst="rect">
              <a:avLst/>
            </a:prstGeom>
          </p:spPr>
        </p:pic>
        <p:pic>
          <p:nvPicPr>
            <p:cNvPr id="29" name="Picture 28" descr="distances_MeanSpread.png"/>
            <p:cNvPicPr>
              <a:picLocks noChangeAspect="1"/>
            </p:cNvPicPr>
            <p:nvPr/>
          </p:nvPicPr>
          <p:blipFill>
            <a:blip r:embed="rId12" cstate="print"/>
            <a:stretch>
              <a:fillRect/>
            </a:stretch>
          </p:blipFill>
          <p:spPr>
            <a:xfrm>
              <a:off x="9795734" y="8305800"/>
              <a:ext cx="5593976" cy="2286000"/>
            </a:xfrm>
            <a:prstGeom prst="rect">
              <a:avLst/>
            </a:prstGeom>
          </p:spPr>
        </p:pic>
        <p:sp>
          <p:nvSpPr>
            <p:cNvPr id="35" name="Rectangle 34"/>
            <p:cNvSpPr/>
            <p:nvPr/>
          </p:nvSpPr>
          <p:spPr>
            <a:xfrm>
              <a:off x="16459200" y="7543800"/>
              <a:ext cx="5562600" cy="523220"/>
            </a:xfrm>
            <a:prstGeom prst="rect">
              <a:avLst/>
            </a:prstGeom>
          </p:spPr>
          <p:txBody>
            <a:bodyPr wrap="square">
              <a:spAutoFit/>
            </a:bodyPr>
            <a:lstStyle/>
            <a:p>
              <a:pPr algn="ctr"/>
              <a:r>
                <a:rPr lang="en-US" sz="2800" b="1" dirty="0" smtClean="0">
                  <a:latin typeface="Tahoma"/>
                  <a:cs typeface="Tahoma"/>
                </a:rPr>
                <a:t>Weighted Mean Displacement</a:t>
              </a:r>
              <a:endParaRPr lang="en-US" sz="2800" b="1" dirty="0"/>
            </a:p>
          </p:txBody>
        </p:sp>
        <p:sp>
          <p:nvSpPr>
            <p:cNvPr id="36" name="Rectangle 35"/>
            <p:cNvSpPr/>
            <p:nvPr/>
          </p:nvSpPr>
          <p:spPr>
            <a:xfrm>
              <a:off x="15849600" y="8153400"/>
              <a:ext cx="6781800" cy="954107"/>
            </a:xfrm>
            <a:prstGeom prst="rect">
              <a:avLst/>
            </a:prstGeom>
          </p:spPr>
          <p:txBody>
            <a:bodyPr wrap="square">
              <a:spAutoFit/>
            </a:bodyPr>
            <a:lstStyle/>
            <a:p>
              <a:r>
                <a:rPr lang="en-US" sz="2800" dirty="0" smtClean="0">
                  <a:latin typeface="Tahoma"/>
                  <a:cs typeface="Tahoma"/>
                </a:rPr>
                <a:t>The third dimension can be added to the metric:</a:t>
              </a:r>
              <a:endParaRPr lang="en-US" sz="2800" dirty="0"/>
            </a:p>
          </p:txBody>
        </p:sp>
        <p:sp>
          <p:nvSpPr>
            <p:cNvPr id="37" name="Rectangle 36"/>
            <p:cNvSpPr/>
            <p:nvPr/>
          </p:nvSpPr>
          <p:spPr>
            <a:xfrm>
              <a:off x="15773400" y="10134600"/>
              <a:ext cx="6858000" cy="2246769"/>
            </a:xfrm>
            <a:prstGeom prst="rect">
              <a:avLst/>
            </a:prstGeom>
          </p:spPr>
          <p:txBody>
            <a:bodyPr wrap="square">
              <a:spAutoFit/>
            </a:bodyPr>
            <a:lstStyle/>
            <a:p>
              <a:pPr marL="230188" indent="-230188"/>
              <a:r>
                <a:rPr lang="en-US" sz="2800" dirty="0" smtClean="0">
                  <a:latin typeface="Tahoma"/>
                  <a:cs typeface="Tahoma"/>
                </a:rPr>
                <a:t>Where </a:t>
              </a:r>
              <a:r>
                <a:rPr lang="en-US" sz="2800" i="1" dirty="0" err="1" smtClean="0">
                  <a:latin typeface="Tahoma"/>
                  <a:cs typeface="Tahoma"/>
                </a:rPr>
                <a:t>f</a:t>
              </a:r>
              <a:r>
                <a:rPr lang="en-US" sz="2800" i="1" baseline="-25000" dirty="0" err="1" smtClean="0">
                  <a:latin typeface="Tahoma"/>
                  <a:cs typeface="Tahoma"/>
                </a:rPr>
                <a:t>i</a:t>
              </a:r>
              <a:r>
                <a:rPr lang="en-US" sz="2800" dirty="0" smtClean="0">
                  <a:latin typeface="Tahoma"/>
                  <a:cs typeface="Tahoma"/>
                </a:rPr>
                <a:t> is a weight of the </a:t>
              </a:r>
              <a:r>
                <a:rPr lang="en-US" sz="2800" dirty="0" err="1" smtClean="0">
                  <a:latin typeface="Tahoma"/>
                  <a:cs typeface="Tahoma"/>
                </a:rPr>
                <a:t>i</a:t>
              </a:r>
              <a:r>
                <a:rPr lang="en-US" sz="2800" baseline="30000" dirty="0" err="1" smtClean="0">
                  <a:latin typeface="Tahoma"/>
                  <a:cs typeface="Tahoma"/>
                </a:rPr>
                <a:t>th</a:t>
              </a:r>
              <a:r>
                <a:rPr lang="en-US" sz="2800" dirty="0" smtClean="0">
                  <a:latin typeface="Tahoma"/>
                  <a:cs typeface="Tahoma"/>
                </a:rPr>
                <a:t> grid cell.</a:t>
              </a:r>
            </a:p>
            <a:p>
              <a:pPr marL="230188" indent="-230188">
                <a:buFont typeface="Arial"/>
                <a:buChar char="•"/>
              </a:pPr>
              <a:r>
                <a:rPr lang="en-US" sz="2800" dirty="0" smtClean="0">
                  <a:latin typeface="Tahoma"/>
                  <a:cs typeface="Tahoma"/>
                </a:rPr>
                <a:t>The weight is calculated based on a sea ice characteristic (e.g., concentration).  </a:t>
              </a:r>
            </a:p>
            <a:p>
              <a:pPr marL="230188" indent="-230188">
                <a:buFont typeface="Arial"/>
                <a:buChar char="•"/>
              </a:pPr>
              <a:r>
                <a:rPr lang="en-US" sz="2800" dirty="0" smtClean="0">
                  <a:latin typeface="Tahoma"/>
                  <a:cs typeface="Tahoma"/>
                </a:rPr>
                <a:t>The two shapes match when </a:t>
              </a:r>
            </a:p>
            <a:p>
              <a:pPr marL="230188" indent="-230188"/>
              <a:r>
                <a:rPr lang="en-US" sz="2800" dirty="0" smtClean="0">
                  <a:latin typeface="Tahoma"/>
                  <a:cs typeface="Tahoma"/>
                </a:rPr>
                <a:t>   |D(A)-D(B)|</a:t>
              </a:r>
              <a:r>
                <a:rPr lang="en-US" sz="2800" dirty="0" smtClean="0">
                  <a:latin typeface="Wingdings"/>
                  <a:ea typeface="Wingdings"/>
                  <a:cs typeface="Wingdings"/>
                </a:rPr>
                <a:t></a:t>
              </a:r>
              <a:r>
                <a:rPr lang="en-US" sz="2800" dirty="0" smtClean="0">
                  <a:latin typeface="Tahoma"/>
                  <a:cs typeface="Tahoma"/>
                </a:rPr>
                <a:t>0.  </a:t>
              </a:r>
              <a:endParaRPr lang="en-US" sz="2800" dirty="0"/>
            </a:p>
          </p:txBody>
        </p:sp>
        <p:pic>
          <p:nvPicPr>
            <p:cNvPr id="38" name="Picture 37" descr="Eq3A_WmeanDsplc.png"/>
            <p:cNvPicPr>
              <a:picLocks noChangeAspect="1"/>
            </p:cNvPicPr>
            <p:nvPr/>
          </p:nvPicPr>
          <p:blipFill>
            <a:blip r:embed="rId13" cstate="print"/>
            <a:stretch>
              <a:fillRect/>
            </a:stretch>
          </p:blipFill>
          <p:spPr>
            <a:xfrm>
              <a:off x="15925800" y="9144000"/>
              <a:ext cx="3262071" cy="931070"/>
            </a:xfrm>
            <a:prstGeom prst="rect">
              <a:avLst/>
            </a:prstGeom>
          </p:spPr>
        </p:pic>
        <p:sp>
          <p:nvSpPr>
            <p:cNvPr id="43" name="Rectangle 42"/>
            <p:cNvSpPr/>
            <p:nvPr/>
          </p:nvSpPr>
          <p:spPr>
            <a:xfrm>
              <a:off x="15697200" y="12496800"/>
              <a:ext cx="7086600" cy="954107"/>
            </a:xfrm>
            <a:prstGeom prst="rect">
              <a:avLst/>
            </a:prstGeom>
          </p:spPr>
          <p:txBody>
            <a:bodyPr wrap="square">
              <a:spAutoFit/>
            </a:bodyPr>
            <a:lstStyle/>
            <a:p>
              <a:r>
                <a:rPr lang="en-US" sz="2800" dirty="0" smtClean="0">
                  <a:solidFill>
                    <a:srgbClr val="002060"/>
                  </a:solidFill>
                  <a:latin typeface="Tahoma"/>
                  <a:cs typeface="Tahoma"/>
                </a:rPr>
                <a:t>These validation metrics do not consider shape of the fields. </a:t>
              </a:r>
              <a:endParaRPr lang="en-US" sz="2800" dirty="0">
                <a:solidFill>
                  <a:srgbClr val="002060"/>
                </a:solidFill>
              </a:endParaRPr>
            </a:p>
          </p:txBody>
        </p:sp>
        <p:pic>
          <p:nvPicPr>
            <p:cNvPr id="13332" name="Picture 20" descr="C:\Users\dmitry\Documents\Dmitry\Work\travel_presentations\2013\FAMOS_whoi\Eq_wmdsplB.png"/>
            <p:cNvPicPr>
              <a:picLocks noChangeAspect="1" noChangeArrowheads="1"/>
            </p:cNvPicPr>
            <p:nvPr/>
          </p:nvPicPr>
          <p:blipFill>
            <a:blip r:embed="rId14" cstate="print"/>
            <a:srcRect/>
            <a:stretch>
              <a:fillRect/>
            </a:stretch>
          </p:blipFill>
          <p:spPr bwMode="auto">
            <a:xfrm>
              <a:off x="19354800" y="9144000"/>
              <a:ext cx="3124200" cy="876710"/>
            </a:xfrm>
            <a:prstGeom prst="rect">
              <a:avLst/>
            </a:prstGeom>
            <a:noFill/>
          </p:spPr>
        </p:pic>
      </p:grpSp>
      <p:grpSp>
        <p:nvGrpSpPr>
          <p:cNvPr id="144" name="Group 143"/>
          <p:cNvGrpSpPr/>
          <p:nvPr/>
        </p:nvGrpSpPr>
        <p:grpSpPr>
          <a:xfrm>
            <a:off x="381000" y="3886200"/>
            <a:ext cx="8610600" cy="12151995"/>
            <a:chOff x="381000" y="3886200"/>
            <a:chExt cx="8610600" cy="12151995"/>
          </a:xfrm>
        </p:grpSpPr>
        <p:sp>
          <p:nvSpPr>
            <p:cNvPr id="111" name="Rectangle 110"/>
            <p:cNvSpPr/>
            <p:nvPr/>
          </p:nvSpPr>
          <p:spPr>
            <a:xfrm>
              <a:off x="381000" y="3886200"/>
              <a:ext cx="8610600" cy="117348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a:off x="609600" y="4742795"/>
              <a:ext cx="8153400" cy="11295400"/>
            </a:xfrm>
            <a:prstGeom prst="rect">
              <a:avLst/>
            </a:prstGeom>
          </p:spPr>
          <p:txBody>
            <a:bodyPr wrap="square">
              <a:spAutoFit/>
            </a:bodyPr>
            <a:lstStyle/>
            <a:p>
              <a:pPr indent="635000" algn="just"/>
              <a:r>
                <a:rPr lang="en-US" sz="2800" dirty="0" smtClean="0">
                  <a:latin typeface="Tahoma"/>
                  <a:cs typeface="Tahoma"/>
                </a:rPr>
                <a:t>Model skill assessment is an important step in model evaluation and improvement (</a:t>
              </a:r>
              <a:r>
                <a:rPr lang="en-US" sz="2800" i="1" dirty="0" err="1" smtClean="0">
                  <a:latin typeface="Tahoma"/>
                  <a:cs typeface="Tahoma"/>
                </a:rPr>
                <a:t>Hunke</a:t>
              </a:r>
              <a:r>
                <a:rPr lang="en-US" sz="2800" i="1" dirty="0" smtClean="0">
                  <a:latin typeface="Tahoma"/>
                  <a:cs typeface="Tahoma"/>
                </a:rPr>
                <a:t> et al., </a:t>
              </a:r>
              <a:r>
                <a:rPr lang="en-US" sz="2800" dirty="0" smtClean="0">
                  <a:latin typeface="Tahoma"/>
                  <a:cs typeface="Tahoma"/>
                </a:rPr>
                <a:t>2007; </a:t>
              </a:r>
              <a:r>
                <a:rPr lang="en-US" sz="2800" i="1" dirty="0" smtClean="0">
                  <a:latin typeface="Tahoma"/>
                  <a:cs typeface="Tahoma"/>
                </a:rPr>
                <a:t>Johnson et al., </a:t>
              </a:r>
              <a:r>
                <a:rPr lang="en-US" sz="2800" dirty="0" smtClean="0">
                  <a:latin typeface="Tahoma"/>
                  <a:cs typeface="Tahoma"/>
                </a:rPr>
                <a:t>2007</a:t>
              </a:r>
              <a:r>
                <a:rPr lang="en-US" sz="2800" dirty="0" smtClean="0">
                  <a:latin typeface="Tahoma"/>
                  <a:cs typeface="Tahoma"/>
                </a:rPr>
                <a:t>). </a:t>
              </a:r>
              <a:r>
                <a:rPr lang="en-US" sz="2800" dirty="0" smtClean="0">
                  <a:latin typeface="Tahoma"/>
                  <a:cs typeface="Tahoma"/>
                </a:rPr>
                <a:t>In many studies, sea ice model comparison is conducted by qualitative description of spatial patterns of the sea ice between models and observations or among models. A quantitative approach is necessary for objective model-model and model-data skill assessment. We consider a skill metric that compares a simulated sea ice field to a control field by measuring their similarity in shape via a “shape distance” metric.  </a:t>
              </a:r>
            </a:p>
            <a:p>
              <a:pPr indent="635000"/>
              <a:r>
                <a:rPr lang="en-US" sz="2800" dirty="0" smtClean="0">
                  <a:latin typeface="Tahoma"/>
                  <a:cs typeface="Tahoma"/>
                </a:rPr>
                <a:t>The motivation for this approach stems from topology, namely from the theory of metric spaces. The approach is selected based on the following criteria:</a:t>
              </a:r>
            </a:p>
            <a:p>
              <a:pPr marL="400050" indent="-400050">
                <a:buFont typeface="Arial"/>
                <a:buChar char="•"/>
              </a:pPr>
              <a:r>
                <a:rPr lang="en-US" sz="2800" dirty="0" smtClean="0">
                  <a:solidFill>
                    <a:schemeClr val="tx2">
                      <a:lumMod val="75000"/>
                    </a:schemeClr>
                  </a:solidFill>
                  <a:latin typeface="Tahoma"/>
                  <a:cs typeface="Tahoma"/>
                </a:rPr>
                <a:t>A function can compare several sea ice fields and rank them according to similarity in </a:t>
              </a:r>
              <a:r>
                <a:rPr lang="en-US" sz="2800" b="1" i="1" dirty="0" smtClean="0">
                  <a:solidFill>
                    <a:schemeClr val="tx2">
                      <a:lumMod val="75000"/>
                    </a:schemeClr>
                  </a:solidFill>
                  <a:latin typeface="Tahoma"/>
                  <a:cs typeface="Tahoma"/>
                </a:rPr>
                <a:t>shape</a:t>
              </a:r>
              <a:r>
                <a:rPr lang="en-US" sz="2800" dirty="0" smtClean="0">
                  <a:solidFill>
                    <a:schemeClr val="tx2">
                      <a:lumMod val="75000"/>
                    </a:schemeClr>
                  </a:solidFill>
                  <a:latin typeface="Tahoma"/>
                  <a:cs typeface="Tahoma"/>
                </a:rPr>
                <a:t> from a </a:t>
              </a:r>
              <a:r>
                <a:rPr lang="en-US" sz="2800" i="1" dirty="0" smtClean="0">
                  <a:solidFill>
                    <a:schemeClr val="tx2">
                      <a:lumMod val="75000"/>
                    </a:schemeClr>
                  </a:solidFill>
                  <a:latin typeface="Tahoma"/>
                  <a:cs typeface="Tahoma"/>
                </a:rPr>
                <a:t>geometric</a:t>
              </a:r>
              <a:r>
                <a:rPr lang="en-US" sz="2800" dirty="0" smtClean="0">
                  <a:solidFill>
                    <a:schemeClr val="tx2">
                      <a:lumMod val="75000"/>
                    </a:schemeClr>
                  </a:solidFill>
                  <a:latin typeface="Tahoma"/>
                  <a:cs typeface="Tahoma"/>
                </a:rPr>
                <a:t> (rather than a </a:t>
              </a:r>
              <a:r>
                <a:rPr lang="en-US" sz="2800" i="1" dirty="0" smtClean="0">
                  <a:solidFill>
                    <a:schemeClr val="tx2">
                      <a:lumMod val="75000"/>
                    </a:schemeClr>
                  </a:solidFill>
                  <a:latin typeface="Tahoma"/>
                  <a:cs typeface="Tahoma"/>
                </a:rPr>
                <a:t>statistical</a:t>
              </a:r>
              <a:r>
                <a:rPr lang="en-US" sz="2800" dirty="0" smtClean="0">
                  <a:solidFill>
                    <a:schemeClr val="tx2">
                      <a:lumMod val="75000"/>
                    </a:schemeClr>
                  </a:solidFill>
                  <a:latin typeface="Tahoma"/>
                  <a:cs typeface="Tahoma"/>
                </a:rPr>
                <a:t>) perspective.</a:t>
              </a:r>
            </a:p>
            <a:p>
              <a:pPr marL="400050" indent="-400050">
                <a:buFont typeface="Arial"/>
                <a:buChar char="•"/>
              </a:pPr>
              <a:r>
                <a:rPr lang="en-US" sz="2800" dirty="0" smtClean="0">
                  <a:solidFill>
                    <a:schemeClr val="tx2">
                      <a:lumMod val="75000"/>
                    </a:schemeClr>
                  </a:solidFill>
                  <a:latin typeface="Tahoma"/>
                  <a:cs typeface="Tahoma"/>
                </a:rPr>
                <a:t>This function corresponds to human perception of shape and is robust to noisiness and outliers.</a:t>
              </a:r>
            </a:p>
            <a:p>
              <a:pPr marL="400050" indent="-400050">
                <a:buFont typeface="Arial"/>
                <a:buChar char="•"/>
              </a:pPr>
              <a:r>
                <a:rPr lang="en-US" sz="2800" dirty="0" smtClean="0">
                  <a:solidFill>
                    <a:schemeClr val="tx2">
                      <a:lumMod val="75000"/>
                    </a:schemeClr>
                  </a:solidFill>
                  <a:latin typeface="Tahoma"/>
                  <a:cs typeface="Tahoma"/>
                </a:rPr>
                <a:t>This function works for directed (a requirement for the </a:t>
              </a:r>
              <a:r>
                <a:rPr lang="en-US" sz="2800" dirty="0" err="1" smtClean="0">
                  <a:solidFill>
                    <a:schemeClr val="tx2">
                      <a:lumMod val="75000"/>
                    </a:schemeClr>
                  </a:solidFill>
                  <a:latin typeface="Tahoma"/>
                  <a:cs typeface="Tahoma"/>
                </a:rPr>
                <a:t>RMSE</a:t>
              </a:r>
              <a:r>
                <a:rPr lang="en-US" sz="2800" dirty="0" smtClean="0">
                  <a:solidFill>
                    <a:schemeClr val="tx2">
                      <a:lumMod val="75000"/>
                    </a:schemeClr>
                  </a:solidFill>
                  <a:latin typeface="Tahoma"/>
                  <a:cs typeface="Tahoma"/>
                </a:rPr>
                <a:t> or </a:t>
              </a:r>
              <a:r>
                <a:rPr lang="en-US" sz="2800" dirty="0" err="1" smtClean="0">
                  <a:solidFill>
                    <a:schemeClr val="tx2">
                      <a:lumMod val="75000"/>
                    </a:schemeClr>
                  </a:solidFill>
                  <a:latin typeface="Tahoma"/>
                  <a:cs typeface="Tahoma"/>
                </a:rPr>
                <a:t>Frechet</a:t>
              </a:r>
              <a:r>
                <a:rPr lang="en-US" sz="2800" dirty="0" smtClean="0">
                  <a:solidFill>
                    <a:schemeClr val="tx2">
                      <a:lumMod val="75000"/>
                    </a:schemeClr>
                  </a:solidFill>
                  <a:latin typeface="Tahoma"/>
                  <a:cs typeface="Tahoma"/>
                </a:rPr>
                <a:t> distance) and closed curves and any shape.  </a:t>
              </a:r>
            </a:p>
          </p:txBody>
        </p:sp>
        <p:sp>
          <p:nvSpPr>
            <p:cNvPr id="146" name="Rectangle 145"/>
            <p:cNvSpPr/>
            <p:nvPr/>
          </p:nvSpPr>
          <p:spPr>
            <a:xfrm>
              <a:off x="3200400" y="4038600"/>
              <a:ext cx="2956259" cy="646331"/>
            </a:xfrm>
            <a:prstGeom prst="rect">
              <a:avLst/>
            </a:prstGeom>
          </p:spPr>
          <p:txBody>
            <a:bodyPr wrap="none">
              <a:spAutoFit/>
            </a:bodyPr>
            <a:lstStyle/>
            <a:p>
              <a:pPr algn="ctr">
                <a:spcBef>
                  <a:spcPct val="0"/>
                </a:spcBef>
                <a:defRPr/>
              </a:pPr>
              <a:r>
                <a:rPr lang="en-US" sz="3600" b="1" dirty="0" smtClean="0">
                  <a:solidFill>
                    <a:srgbClr val="0000FF"/>
                  </a:solidFill>
                  <a:latin typeface="Tahoma"/>
                  <a:cs typeface="Tahoma"/>
                </a:rPr>
                <a:t>Background</a:t>
              </a:r>
            </a:p>
          </p:txBody>
        </p:sp>
      </p:grpSp>
      <p:grpSp>
        <p:nvGrpSpPr>
          <p:cNvPr id="205" name="Group 204"/>
          <p:cNvGrpSpPr/>
          <p:nvPr/>
        </p:nvGrpSpPr>
        <p:grpSpPr>
          <a:xfrm>
            <a:off x="152400" y="28117800"/>
            <a:ext cx="13716000" cy="9753600"/>
            <a:chOff x="-381000" y="28117800"/>
            <a:chExt cx="13716000" cy="9753600"/>
          </a:xfrm>
        </p:grpSpPr>
        <p:sp>
          <p:nvSpPr>
            <p:cNvPr id="90" name="Rectangle 89"/>
            <p:cNvSpPr/>
            <p:nvPr/>
          </p:nvSpPr>
          <p:spPr>
            <a:xfrm>
              <a:off x="-381000" y="28117800"/>
              <a:ext cx="13487400" cy="97536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3" name="Group 202"/>
            <p:cNvGrpSpPr/>
            <p:nvPr/>
          </p:nvGrpSpPr>
          <p:grpSpPr>
            <a:xfrm>
              <a:off x="6400800" y="28992493"/>
              <a:ext cx="6934200" cy="4374515"/>
              <a:chOff x="-16002000" y="10408285"/>
              <a:chExt cx="6934200" cy="4374515"/>
            </a:xfrm>
          </p:grpSpPr>
          <p:grpSp>
            <p:nvGrpSpPr>
              <p:cNvPr id="182" name="Group 181"/>
              <p:cNvGrpSpPr/>
              <p:nvPr/>
            </p:nvGrpSpPr>
            <p:grpSpPr>
              <a:xfrm>
                <a:off x="-16002000" y="10408285"/>
                <a:ext cx="6469720" cy="4374515"/>
                <a:chOff x="914400" y="35173285"/>
                <a:chExt cx="6469720" cy="4374515"/>
              </a:xfrm>
            </p:grpSpPr>
            <p:pic>
              <p:nvPicPr>
                <p:cNvPr id="93" name="Picture 92" descr="Screen Shot 2013-10-11 at 5.35.30 PM.png"/>
                <p:cNvPicPr>
                  <a:picLocks noChangeAspect="1"/>
                </p:cNvPicPr>
                <p:nvPr/>
              </p:nvPicPr>
              <p:blipFill>
                <a:blip r:embed="rId15" cstate="print"/>
                <a:stretch>
                  <a:fillRect/>
                </a:stretch>
              </p:blipFill>
              <p:spPr>
                <a:xfrm>
                  <a:off x="4191000" y="35173285"/>
                  <a:ext cx="3193120" cy="4325875"/>
                </a:xfrm>
                <a:prstGeom prst="rect">
                  <a:avLst/>
                </a:prstGeom>
              </p:spPr>
            </p:pic>
            <p:pic>
              <p:nvPicPr>
                <p:cNvPr id="94" name="Picture 93" descr="Screen Shot 2013-10-11 at 5.36.55 PM.png"/>
                <p:cNvPicPr>
                  <a:picLocks noChangeAspect="1"/>
                </p:cNvPicPr>
                <p:nvPr/>
              </p:nvPicPr>
              <p:blipFill>
                <a:blip r:embed="rId16" cstate="print"/>
                <a:stretch>
                  <a:fillRect/>
                </a:stretch>
              </p:blipFill>
              <p:spPr>
                <a:xfrm>
                  <a:off x="914400" y="35249485"/>
                  <a:ext cx="3195955" cy="4298315"/>
                </a:xfrm>
                <a:prstGeom prst="rect">
                  <a:avLst/>
                </a:prstGeom>
              </p:spPr>
            </p:pic>
            <p:sp>
              <p:nvSpPr>
                <p:cNvPr id="99" name="Oval 98"/>
                <p:cNvSpPr/>
                <p:nvPr/>
              </p:nvSpPr>
              <p:spPr>
                <a:xfrm rot="919529">
                  <a:off x="4823267" y="38705395"/>
                  <a:ext cx="990600" cy="304800"/>
                </a:xfrm>
                <a:prstGeom prst="ellipse">
                  <a:avLst/>
                </a:prstGeom>
                <a:no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rot="1274453">
                  <a:off x="1447800" y="38678485"/>
                  <a:ext cx="990600" cy="304800"/>
                </a:xfrm>
                <a:prstGeom prst="ellipse">
                  <a:avLst/>
                </a:prstGeom>
                <a:no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429000" y="37306885"/>
                  <a:ext cx="609600" cy="533400"/>
                </a:xfrm>
                <a:prstGeom prst="ellipse">
                  <a:avLst/>
                </a:prstGeom>
                <a:no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6705600" y="37230685"/>
                  <a:ext cx="609600" cy="533400"/>
                </a:xfrm>
                <a:prstGeom prst="ellipse">
                  <a:avLst/>
                </a:prstGeom>
                <a:noFill/>
                <a:ln w="2857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6" name="Rectangle 105"/>
              <p:cNvSpPr/>
              <p:nvPr/>
            </p:nvSpPr>
            <p:spPr>
              <a:xfrm>
                <a:off x="-14630400" y="10846713"/>
                <a:ext cx="2209800" cy="430887"/>
              </a:xfrm>
              <a:prstGeom prst="rect">
                <a:avLst/>
              </a:prstGeom>
            </p:spPr>
            <p:txBody>
              <a:bodyPr wrap="square">
                <a:spAutoFit/>
              </a:bodyPr>
              <a:lstStyle/>
              <a:p>
                <a:r>
                  <a:rPr lang="en-US" sz="2200" dirty="0" smtClean="0">
                    <a:latin typeface="Tahoma"/>
                    <a:cs typeface="Tahoma"/>
                  </a:rPr>
                  <a:t>Jan 11, 2006</a:t>
                </a:r>
                <a:endParaRPr lang="en-US" sz="2200" dirty="0">
                  <a:latin typeface="Tahoma"/>
                  <a:cs typeface="Tahoma"/>
                </a:endParaRPr>
              </a:p>
            </p:txBody>
          </p:sp>
          <p:sp>
            <p:nvSpPr>
              <p:cNvPr id="107" name="Rectangle 106"/>
              <p:cNvSpPr/>
              <p:nvPr/>
            </p:nvSpPr>
            <p:spPr>
              <a:xfrm>
                <a:off x="-11277600" y="10744200"/>
                <a:ext cx="2209800" cy="430887"/>
              </a:xfrm>
              <a:prstGeom prst="rect">
                <a:avLst/>
              </a:prstGeom>
            </p:spPr>
            <p:txBody>
              <a:bodyPr wrap="square">
                <a:spAutoFit/>
              </a:bodyPr>
              <a:lstStyle/>
              <a:p>
                <a:r>
                  <a:rPr lang="en-US" sz="2200" dirty="0" smtClean="0">
                    <a:latin typeface="Tahoma"/>
                    <a:cs typeface="Tahoma"/>
                  </a:rPr>
                  <a:t>Jan 12, 2006</a:t>
                </a:r>
                <a:endParaRPr lang="en-US" sz="2200" dirty="0">
                  <a:latin typeface="Tahoma"/>
                  <a:cs typeface="Tahoma"/>
                </a:endParaRPr>
              </a:p>
            </p:txBody>
          </p:sp>
        </p:grpSp>
        <p:grpSp>
          <p:nvGrpSpPr>
            <p:cNvPr id="197" name="Group 196"/>
            <p:cNvGrpSpPr/>
            <p:nvPr/>
          </p:nvGrpSpPr>
          <p:grpSpPr>
            <a:xfrm>
              <a:off x="-228600" y="29032200"/>
              <a:ext cx="6477000" cy="4648200"/>
              <a:chOff x="-11353800" y="5334000"/>
              <a:chExt cx="6477000" cy="4648200"/>
            </a:xfrm>
          </p:grpSpPr>
          <p:pic>
            <p:nvPicPr>
              <p:cNvPr id="91" name="Picture 90" descr="seaice_IceEdge_20060111.png"/>
              <p:cNvPicPr>
                <a:picLocks noChangeAspect="1"/>
              </p:cNvPicPr>
              <p:nvPr/>
            </p:nvPicPr>
            <p:blipFill>
              <a:blip r:embed="rId17" cstate="print"/>
              <a:srcRect l="29167" t="6945" r="26042" b="8333"/>
              <a:stretch>
                <a:fillRect/>
              </a:stretch>
            </p:blipFill>
            <p:spPr>
              <a:xfrm>
                <a:off x="-11353800" y="5334000"/>
                <a:ext cx="3276600" cy="4648200"/>
              </a:xfrm>
              <a:prstGeom prst="rect">
                <a:avLst/>
              </a:prstGeom>
            </p:spPr>
          </p:pic>
          <p:pic>
            <p:nvPicPr>
              <p:cNvPr id="92" name="Picture 91" descr="seaice_IceEdge_20060112.png"/>
              <p:cNvPicPr>
                <a:picLocks noChangeAspect="1"/>
              </p:cNvPicPr>
              <p:nvPr/>
            </p:nvPicPr>
            <p:blipFill>
              <a:blip r:embed="rId18" cstate="print"/>
              <a:srcRect l="30078" t="6944" r="27214" b="9722"/>
              <a:stretch>
                <a:fillRect/>
              </a:stretch>
            </p:blipFill>
            <p:spPr>
              <a:xfrm>
                <a:off x="-8077200" y="5334000"/>
                <a:ext cx="3124200" cy="4572000"/>
              </a:xfrm>
              <a:prstGeom prst="rect">
                <a:avLst/>
              </a:prstGeom>
            </p:spPr>
          </p:pic>
          <p:sp>
            <p:nvSpPr>
              <p:cNvPr id="173" name="Rectangle 172"/>
              <p:cNvSpPr/>
              <p:nvPr/>
            </p:nvSpPr>
            <p:spPr>
              <a:xfrm>
                <a:off x="-9220200" y="5898515"/>
                <a:ext cx="1143000" cy="461665"/>
              </a:xfrm>
              <a:prstGeom prst="rect">
                <a:avLst/>
              </a:prstGeom>
            </p:spPr>
            <p:txBody>
              <a:bodyPr wrap="square">
                <a:spAutoFit/>
              </a:bodyPr>
              <a:lstStyle/>
              <a:p>
                <a:r>
                  <a:rPr lang="en-US" sz="2400" dirty="0" smtClean="0">
                    <a:solidFill>
                      <a:schemeClr val="bg1"/>
                    </a:solidFill>
                    <a:latin typeface="Tahoma"/>
                    <a:cs typeface="Tahoma"/>
                  </a:rPr>
                  <a:t>Jan 11</a:t>
                </a:r>
                <a:endParaRPr lang="en-US" sz="2400" dirty="0">
                  <a:solidFill>
                    <a:schemeClr val="bg1"/>
                  </a:solidFill>
                  <a:latin typeface="Tahoma"/>
                  <a:cs typeface="Tahoma"/>
                </a:endParaRPr>
              </a:p>
            </p:txBody>
          </p:sp>
          <p:sp>
            <p:nvSpPr>
              <p:cNvPr id="174" name="Rectangle 173"/>
              <p:cNvSpPr/>
              <p:nvPr/>
            </p:nvSpPr>
            <p:spPr>
              <a:xfrm>
                <a:off x="-6019800" y="5898515"/>
                <a:ext cx="1143000" cy="461665"/>
              </a:xfrm>
              <a:prstGeom prst="rect">
                <a:avLst/>
              </a:prstGeom>
            </p:spPr>
            <p:txBody>
              <a:bodyPr wrap="square">
                <a:spAutoFit/>
              </a:bodyPr>
              <a:lstStyle/>
              <a:p>
                <a:r>
                  <a:rPr lang="en-US" sz="2400" dirty="0" smtClean="0">
                    <a:solidFill>
                      <a:schemeClr val="bg1"/>
                    </a:solidFill>
                    <a:latin typeface="Tahoma"/>
                    <a:cs typeface="Tahoma"/>
                  </a:rPr>
                  <a:t>Jan 12</a:t>
                </a:r>
                <a:endParaRPr lang="en-US" sz="2400" dirty="0">
                  <a:solidFill>
                    <a:schemeClr val="bg1"/>
                  </a:solidFill>
                  <a:latin typeface="Tahoma"/>
                  <a:cs typeface="Tahoma"/>
                </a:endParaRPr>
              </a:p>
            </p:txBody>
          </p:sp>
        </p:grpSp>
        <p:sp>
          <p:nvSpPr>
            <p:cNvPr id="162" name="Rectangle 161"/>
            <p:cNvSpPr/>
            <p:nvPr/>
          </p:nvSpPr>
          <p:spPr>
            <a:xfrm>
              <a:off x="-304800" y="35052000"/>
              <a:ext cx="13258800" cy="2677656"/>
            </a:xfrm>
            <a:prstGeom prst="rect">
              <a:avLst/>
            </a:prstGeom>
          </p:spPr>
          <p:txBody>
            <a:bodyPr wrap="square">
              <a:spAutoFit/>
            </a:bodyPr>
            <a:lstStyle/>
            <a:p>
              <a:pPr indent="514350" algn="just"/>
              <a:r>
                <a:rPr lang="en-US" sz="2800" dirty="0" smtClean="0">
                  <a:latin typeface="Tahoma"/>
                  <a:cs typeface="Tahoma"/>
                </a:rPr>
                <a:t>On January 12, the 80% contour in 020 has drastically changed: the contour goes around Greenland to the south, instead of going north as on the previous day. This results in a distinct change of the shape of the sea ice field correctly identified by the skill metrics. However, in reality the discrepancy in the sea ice distribution in the experiments is minor. </a:t>
              </a:r>
              <a:r>
                <a:rPr lang="en-US" sz="2800" b="1" dirty="0" smtClean="0">
                  <a:solidFill>
                    <a:srgbClr val="002060"/>
                  </a:solidFill>
                  <a:latin typeface="Tahoma"/>
                  <a:cs typeface="Tahoma"/>
                </a:rPr>
                <a:t>The strong response of the skill metrics is caused by imperfect definition of the sea ice boundary. </a:t>
              </a:r>
              <a:endParaRPr lang="en-US" sz="2800" b="1" dirty="0">
                <a:solidFill>
                  <a:srgbClr val="002060"/>
                </a:solidFill>
                <a:latin typeface="Tahoma"/>
                <a:cs typeface="Tahoma"/>
              </a:endParaRPr>
            </a:p>
          </p:txBody>
        </p:sp>
        <p:sp>
          <p:nvSpPr>
            <p:cNvPr id="183" name="Rectangle 182"/>
            <p:cNvSpPr/>
            <p:nvPr/>
          </p:nvSpPr>
          <p:spPr>
            <a:xfrm>
              <a:off x="-304800" y="33667005"/>
              <a:ext cx="6400800" cy="1384995"/>
            </a:xfrm>
            <a:prstGeom prst="rect">
              <a:avLst/>
            </a:prstGeom>
          </p:spPr>
          <p:txBody>
            <a:bodyPr wrap="square">
              <a:spAutoFit/>
            </a:bodyPr>
            <a:lstStyle/>
            <a:p>
              <a:pPr algn="just"/>
              <a:r>
                <a:rPr lang="en-US" sz="2800" dirty="0" smtClean="0">
                  <a:solidFill>
                    <a:srgbClr val="00B0F0"/>
                  </a:solidFill>
                  <a:latin typeface="Tahoma"/>
                  <a:cs typeface="Tahoma"/>
                </a:rPr>
                <a:t>The 80% contours from the model experiments follow closely the contour from the control run (011). </a:t>
              </a:r>
              <a:endParaRPr lang="en-US" sz="2800" dirty="0">
                <a:solidFill>
                  <a:srgbClr val="00B0F0"/>
                </a:solidFill>
                <a:latin typeface="Tahoma"/>
                <a:cs typeface="Tahoma"/>
              </a:endParaRPr>
            </a:p>
          </p:txBody>
        </p:sp>
        <p:sp>
          <p:nvSpPr>
            <p:cNvPr id="184" name="Rectangle 183"/>
            <p:cNvSpPr/>
            <p:nvPr/>
          </p:nvSpPr>
          <p:spPr>
            <a:xfrm>
              <a:off x="6400800" y="33412093"/>
              <a:ext cx="6477000" cy="954107"/>
            </a:xfrm>
            <a:prstGeom prst="rect">
              <a:avLst/>
            </a:prstGeom>
          </p:spPr>
          <p:txBody>
            <a:bodyPr wrap="square">
              <a:spAutoFit/>
            </a:bodyPr>
            <a:lstStyle/>
            <a:p>
              <a:pPr algn="just"/>
              <a:r>
                <a:rPr lang="en-US" sz="2800" dirty="0" smtClean="0">
                  <a:solidFill>
                    <a:srgbClr val="00B0F0"/>
                  </a:solidFill>
                  <a:latin typeface="Tahoma"/>
                  <a:cs typeface="Tahoma"/>
                </a:rPr>
                <a:t>The 80% Sea Ice Contours from 011 and 020. </a:t>
              </a:r>
              <a:endParaRPr lang="en-US" sz="2800" dirty="0">
                <a:solidFill>
                  <a:srgbClr val="00B0F0"/>
                </a:solidFill>
              </a:endParaRPr>
            </a:p>
          </p:txBody>
        </p:sp>
        <p:sp>
          <p:nvSpPr>
            <p:cNvPr id="185" name="Rectangle 184"/>
            <p:cNvSpPr/>
            <p:nvPr/>
          </p:nvSpPr>
          <p:spPr>
            <a:xfrm>
              <a:off x="228600" y="28157269"/>
              <a:ext cx="11734800" cy="646331"/>
            </a:xfrm>
            <a:prstGeom prst="rect">
              <a:avLst/>
            </a:prstGeom>
          </p:spPr>
          <p:txBody>
            <a:bodyPr wrap="square">
              <a:spAutoFit/>
            </a:bodyPr>
            <a:lstStyle/>
            <a:p>
              <a:pPr algn="ctr">
                <a:spcBef>
                  <a:spcPct val="0"/>
                </a:spcBef>
                <a:defRPr/>
              </a:pPr>
              <a:r>
                <a:rPr lang="en-US" sz="3600" b="1" dirty="0" smtClean="0">
                  <a:solidFill>
                    <a:srgbClr val="0000FF"/>
                  </a:solidFill>
                  <a:latin typeface="Tahoma"/>
                  <a:cs typeface="Tahoma"/>
                </a:rPr>
                <a:t>Analysis of the Sea Ice Field on January 12</a:t>
              </a:r>
            </a:p>
          </p:txBody>
        </p:sp>
      </p:grpSp>
      <p:grpSp>
        <p:nvGrpSpPr>
          <p:cNvPr id="206" name="Group 205"/>
          <p:cNvGrpSpPr/>
          <p:nvPr/>
        </p:nvGrpSpPr>
        <p:grpSpPr>
          <a:xfrm>
            <a:off x="13716000" y="28117800"/>
            <a:ext cx="18516600" cy="13106400"/>
            <a:chOff x="13639800" y="28117800"/>
            <a:chExt cx="18516600" cy="13106400"/>
          </a:xfrm>
        </p:grpSpPr>
        <p:sp>
          <p:nvSpPr>
            <p:cNvPr id="179" name="Rectangle 178"/>
            <p:cNvSpPr/>
            <p:nvPr/>
          </p:nvSpPr>
          <p:spPr>
            <a:xfrm>
              <a:off x="13639800" y="28117800"/>
              <a:ext cx="18516600" cy="131064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9" name="Group 198"/>
            <p:cNvGrpSpPr/>
            <p:nvPr/>
          </p:nvGrpSpPr>
          <p:grpSpPr>
            <a:xfrm>
              <a:off x="27127200" y="28956000"/>
              <a:ext cx="4724400" cy="5149082"/>
              <a:chOff x="48158400" y="23926799"/>
              <a:chExt cx="4724400" cy="5149082"/>
            </a:xfrm>
          </p:grpSpPr>
          <p:pic>
            <p:nvPicPr>
              <p:cNvPr id="2" name="Picture 12" descr="C:\Users\dmitry\Documents\Dmitry\Work\travel_presentations\2013\FAMOS_whoi\Fig_CFSR\cfsrBering2006-002.png"/>
              <p:cNvPicPr>
                <a:picLocks noChangeAspect="1" noChangeArrowheads="1"/>
              </p:cNvPicPr>
              <p:nvPr/>
            </p:nvPicPr>
            <p:blipFill>
              <a:blip r:embed="rId19" cstate="print"/>
              <a:srcRect l="8333" t="19444" r="7292" b="9722"/>
              <a:stretch>
                <a:fillRect/>
              </a:stretch>
            </p:blipFill>
            <p:spPr bwMode="auto">
              <a:xfrm>
                <a:off x="48158400" y="23926799"/>
                <a:ext cx="4724400" cy="2808017"/>
              </a:xfrm>
              <a:prstGeom prst="rect">
                <a:avLst/>
              </a:prstGeom>
              <a:noFill/>
            </p:spPr>
          </p:pic>
          <p:pic>
            <p:nvPicPr>
              <p:cNvPr id="9" name="Picture 16" descr="C:\Users\dmitry\Documents\Dmitry\Work\travel_presentations\2013\FAMOS_whoi\Fig_CFSR\cfsrBering2006-006.png"/>
              <p:cNvPicPr>
                <a:picLocks noChangeAspect="1" noChangeArrowheads="1"/>
              </p:cNvPicPr>
              <p:nvPr/>
            </p:nvPicPr>
            <p:blipFill>
              <a:blip r:embed="rId20" cstate="print"/>
              <a:srcRect l="8333" t="19444" r="7292" b="8333"/>
              <a:stretch>
                <a:fillRect/>
              </a:stretch>
            </p:blipFill>
            <p:spPr bwMode="auto">
              <a:xfrm>
                <a:off x="48158400" y="26212800"/>
                <a:ext cx="4724400" cy="2863081"/>
              </a:xfrm>
              <a:prstGeom prst="rect">
                <a:avLst/>
              </a:prstGeom>
              <a:noFill/>
            </p:spPr>
          </p:pic>
        </p:grpSp>
        <p:grpSp>
          <p:nvGrpSpPr>
            <p:cNvPr id="180" name="Group 179"/>
            <p:cNvGrpSpPr/>
            <p:nvPr/>
          </p:nvGrpSpPr>
          <p:grpSpPr>
            <a:xfrm>
              <a:off x="13944600" y="29184600"/>
              <a:ext cx="7391400" cy="4495800"/>
              <a:chOff x="8534400" y="29946600"/>
              <a:chExt cx="7391400" cy="4495800"/>
            </a:xfrm>
          </p:grpSpPr>
          <p:grpSp>
            <p:nvGrpSpPr>
              <p:cNvPr id="119" name="Group 118"/>
              <p:cNvGrpSpPr/>
              <p:nvPr/>
            </p:nvGrpSpPr>
            <p:grpSpPr>
              <a:xfrm>
                <a:off x="8534400" y="29946600"/>
                <a:ext cx="7391400" cy="4495800"/>
                <a:chOff x="9372600" y="33832800"/>
                <a:chExt cx="7848600" cy="4724400"/>
              </a:xfrm>
            </p:grpSpPr>
            <p:grpSp>
              <p:nvGrpSpPr>
                <p:cNvPr id="112" name="Group 111"/>
                <p:cNvGrpSpPr/>
                <p:nvPr/>
              </p:nvGrpSpPr>
              <p:grpSpPr>
                <a:xfrm>
                  <a:off x="9372600" y="33832800"/>
                  <a:ext cx="7848600" cy="4724400"/>
                  <a:chOff x="9601200" y="35280600"/>
                  <a:chExt cx="7848600" cy="4724400"/>
                </a:xfrm>
              </p:grpSpPr>
              <p:pic>
                <p:nvPicPr>
                  <p:cNvPr id="108" name="Picture 107" descr="seaice_011IceConc_20060218.png"/>
                  <p:cNvPicPr>
                    <a:picLocks noChangeAspect="1"/>
                  </p:cNvPicPr>
                  <p:nvPr/>
                </p:nvPicPr>
                <p:blipFill>
                  <a:blip r:embed="rId21" cstate="print"/>
                  <a:srcRect l="28125" t="6944" r="25000" b="6944"/>
                  <a:stretch>
                    <a:fillRect/>
                  </a:stretch>
                </p:blipFill>
                <p:spPr>
                  <a:xfrm>
                    <a:off x="9601200" y="35280600"/>
                    <a:ext cx="3429000" cy="4724400"/>
                  </a:xfrm>
                  <a:prstGeom prst="rect">
                    <a:avLst/>
                  </a:prstGeom>
                </p:spPr>
              </p:pic>
              <p:pic>
                <p:nvPicPr>
                  <p:cNvPr id="109" name="Picture 108" descr="seaice_011IceConc_20060219.png"/>
                  <p:cNvPicPr>
                    <a:picLocks noChangeAspect="1"/>
                  </p:cNvPicPr>
                  <p:nvPr/>
                </p:nvPicPr>
                <p:blipFill>
                  <a:blip r:embed="rId22" cstate="print"/>
                  <a:srcRect l="28125" t="6944" r="10417" b="6944"/>
                  <a:stretch>
                    <a:fillRect/>
                  </a:stretch>
                </p:blipFill>
                <p:spPr>
                  <a:xfrm>
                    <a:off x="12954000" y="35280600"/>
                    <a:ext cx="4495800" cy="4724400"/>
                  </a:xfrm>
                  <a:prstGeom prst="rect">
                    <a:avLst/>
                  </a:prstGeom>
                </p:spPr>
              </p:pic>
            </p:grpSp>
            <p:sp>
              <p:nvSpPr>
                <p:cNvPr id="103" name="Oval 102"/>
                <p:cNvSpPr/>
                <p:nvPr/>
              </p:nvSpPr>
              <p:spPr>
                <a:xfrm>
                  <a:off x="10363200" y="33985200"/>
                  <a:ext cx="838200" cy="1295400"/>
                </a:xfrm>
                <a:prstGeom prst="ellipse">
                  <a:avLst/>
                </a:prstGeom>
                <a:noFill/>
                <a:ln w="28575"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Oval 114"/>
                <p:cNvSpPr/>
                <p:nvPr/>
              </p:nvSpPr>
              <p:spPr>
                <a:xfrm>
                  <a:off x="13716000" y="33909000"/>
                  <a:ext cx="838200" cy="1295400"/>
                </a:xfrm>
                <a:prstGeom prst="ellipse">
                  <a:avLst/>
                </a:prstGeom>
                <a:noFill/>
                <a:ln w="28575"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5" name="Rectangle 164"/>
              <p:cNvSpPr/>
              <p:nvPr/>
            </p:nvSpPr>
            <p:spPr>
              <a:xfrm>
                <a:off x="10515600" y="30327600"/>
                <a:ext cx="1143000" cy="461665"/>
              </a:xfrm>
              <a:prstGeom prst="rect">
                <a:avLst/>
              </a:prstGeom>
            </p:spPr>
            <p:txBody>
              <a:bodyPr wrap="square">
                <a:spAutoFit/>
              </a:bodyPr>
              <a:lstStyle/>
              <a:p>
                <a:r>
                  <a:rPr lang="en-US" sz="2400" dirty="0" smtClean="0">
                    <a:solidFill>
                      <a:schemeClr val="bg1"/>
                    </a:solidFill>
                    <a:latin typeface="Tahoma"/>
                    <a:cs typeface="Tahoma"/>
                  </a:rPr>
                  <a:t>Feb 18</a:t>
                </a:r>
                <a:endParaRPr lang="en-US" sz="2400" dirty="0">
                  <a:solidFill>
                    <a:schemeClr val="bg1"/>
                  </a:solidFill>
                  <a:latin typeface="Tahoma"/>
                  <a:cs typeface="Tahoma"/>
                </a:endParaRPr>
              </a:p>
            </p:txBody>
          </p:sp>
          <p:sp>
            <p:nvSpPr>
              <p:cNvPr id="166" name="Rectangle 165"/>
              <p:cNvSpPr/>
              <p:nvPr/>
            </p:nvSpPr>
            <p:spPr>
              <a:xfrm>
                <a:off x="10668000" y="29946600"/>
                <a:ext cx="990600" cy="523220"/>
              </a:xfrm>
              <a:prstGeom prst="rect">
                <a:avLst/>
              </a:prstGeom>
            </p:spPr>
            <p:txBody>
              <a:bodyPr wrap="square">
                <a:spAutoFit/>
              </a:bodyPr>
              <a:lstStyle/>
              <a:p>
                <a:r>
                  <a:rPr lang="en-US" sz="2800" b="1" dirty="0" smtClean="0">
                    <a:solidFill>
                      <a:schemeClr val="bg1"/>
                    </a:solidFill>
                    <a:latin typeface="Tahoma"/>
                    <a:cs typeface="Tahoma"/>
                  </a:rPr>
                  <a:t>011</a:t>
                </a:r>
                <a:endParaRPr lang="en-US" sz="2800" b="1" dirty="0">
                  <a:solidFill>
                    <a:schemeClr val="bg1"/>
                  </a:solidFill>
                  <a:latin typeface="Tahoma"/>
                  <a:cs typeface="Tahoma"/>
                </a:endParaRPr>
              </a:p>
            </p:txBody>
          </p:sp>
          <p:sp>
            <p:nvSpPr>
              <p:cNvPr id="169" name="Rectangle 168"/>
              <p:cNvSpPr/>
              <p:nvPr/>
            </p:nvSpPr>
            <p:spPr>
              <a:xfrm>
                <a:off x="13639800" y="30480000"/>
                <a:ext cx="1143000" cy="461665"/>
              </a:xfrm>
              <a:prstGeom prst="rect">
                <a:avLst/>
              </a:prstGeom>
            </p:spPr>
            <p:txBody>
              <a:bodyPr wrap="square">
                <a:spAutoFit/>
              </a:bodyPr>
              <a:lstStyle/>
              <a:p>
                <a:r>
                  <a:rPr lang="en-US" sz="2400" dirty="0" smtClean="0">
                    <a:solidFill>
                      <a:schemeClr val="bg1"/>
                    </a:solidFill>
                    <a:latin typeface="Tahoma"/>
                    <a:cs typeface="Tahoma"/>
                  </a:rPr>
                  <a:t>Feb 19</a:t>
                </a:r>
                <a:endParaRPr lang="en-US" sz="2400" dirty="0">
                  <a:solidFill>
                    <a:schemeClr val="bg1"/>
                  </a:solidFill>
                  <a:latin typeface="Tahoma"/>
                  <a:cs typeface="Tahoma"/>
                </a:endParaRPr>
              </a:p>
            </p:txBody>
          </p:sp>
          <p:sp>
            <p:nvSpPr>
              <p:cNvPr id="170" name="Rectangle 169"/>
              <p:cNvSpPr/>
              <p:nvPr/>
            </p:nvSpPr>
            <p:spPr>
              <a:xfrm>
                <a:off x="13792200" y="30099000"/>
                <a:ext cx="990600" cy="523220"/>
              </a:xfrm>
              <a:prstGeom prst="rect">
                <a:avLst/>
              </a:prstGeom>
            </p:spPr>
            <p:txBody>
              <a:bodyPr wrap="square">
                <a:spAutoFit/>
              </a:bodyPr>
              <a:lstStyle/>
              <a:p>
                <a:r>
                  <a:rPr lang="en-US" sz="2800" b="1" dirty="0" smtClean="0">
                    <a:solidFill>
                      <a:schemeClr val="bg1"/>
                    </a:solidFill>
                    <a:latin typeface="Tahoma"/>
                    <a:cs typeface="Tahoma"/>
                  </a:rPr>
                  <a:t>011</a:t>
                </a:r>
                <a:endParaRPr lang="en-US" sz="2800" b="1" dirty="0">
                  <a:solidFill>
                    <a:schemeClr val="bg1"/>
                  </a:solidFill>
                  <a:latin typeface="Tahoma"/>
                  <a:cs typeface="Tahoma"/>
                </a:endParaRPr>
              </a:p>
            </p:txBody>
          </p:sp>
        </p:grpSp>
        <p:grpSp>
          <p:nvGrpSpPr>
            <p:cNvPr id="181" name="Group 180"/>
            <p:cNvGrpSpPr/>
            <p:nvPr/>
          </p:nvGrpSpPr>
          <p:grpSpPr>
            <a:xfrm>
              <a:off x="13792200" y="35509200"/>
              <a:ext cx="6324600" cy="4572000"/>
              <a:chOff x="9525000" y="34747200"/>
              <a:chExt cx="6324600" cy="4572000"/>
            </a:xfrm>
          </p:grpSpPr>
          <p:pic>
            <p:nvPicPr>
              <p:cNvPr id="113" name="Picture 112" descr="seaice_IceEdge_20060218.png"/>
              <p:cNvPicPr>
                <a:picLocks noChangeAspect="1"/>
              </p:cNvPicPr>
              <p:nvPr/>
            </p:nvPicPr>
            <p:blipFill>
              <a:blip r:embed="rId23" cstate="print"/>
              <a:srcRect l="30208" t="6944" r="27083" b="9722"/>
              <a:stretch>
                <a:fillRect/>
              </a:stretch>
            </p:blipFill>
            <p:spPr>
              <a:xfrm>
                <a:off x="9525000" y="34747200"/>
                <a:ext cx="3124200" cy="4572000"/>
              </a:xfrm>
              <a:prstGeom prst="rect">
                <a:avLst/>
              </a:prstGeom>
            </p:spPr>
          </p:pic>
          <p:pic>
            <p:nvPicPr>
              <p:cNvPr id="114" name="Picture 113" descr="seaice_IceEdge_20060219.png"/>
              <p:cNvPicPr>
                <a:picLocks noChangeAspect="1"/>
              </p:cNvPicPr>
              <p:nvPr/>
            </p:nvPicPr>
            <p:blipFill>
              <a:blip r:embed="rId24" cstate="print"/>
              <a:srcRect l="30208" t="6944" r="27083" b="9722"/>
              <a:stretch>
                <a:fillRect/>
              </a:stretch>
            </p:blipFill>
            <p:spPr>
              <a:xfrm>
                <a:off x="12725400" y="34747200"/>
                <a:ext cx="3124200" cy="4572000"/>
              </a:xfrm>
              <a:prstGeom prst="rect">
                <a:avLst/>
              </a:prstGeom>
            </p:spPr>
          </p:pic>
          <p:sp>
            <p:nvSpPr>
              <p:cNvPr id="171" name="Rectangle 170"/>
              <p:cNvSpPr/>
              <p:nvPr/>
            </p:nvSpPr>
            <p:spPr>
              <a:xfrm>
                <a:off x="11430000" y="35356800"/>
                <a:ext cx="1143000" cy="461665"/>
              </a:xfrm>
              <a:prstGeom prst="rect">
                <a:avLst/>
              </a:prstGeom>
            </p:spPr>
            <p:txBody>
              <a:bodyPr wrap="square">
                <a:spAutoFit/>
              </a:bodyPr>
              <a:lstStyle/>
              <a:p>
                <a:r>
                  <a:rPr lang="en-US" sz="2400" dirty="0" smtClean="0">
                    <a:solidFill>
                      <a:schemeClr val="bg1"/>
                    </a:solidFill>
                    <a:latin typeface="Tahoma"/>
                    <a:cs typeface="Tahoma"/>
                  </a:rPr>
                  <a:t>Feb 18</a:t>
                </a:r>
                <a:endParaRPr lang="en-US" sz="2400" dirty="0">
                  <a:solidFill>
                    <a:schemeClr val="bg1"/>
                  </a:solidFill>
                  <a:latin typeface="Tahoma"/>
                  <a:cs typeface="Tahoma"/>
                </a:endParaRPr>
              </a:p>
            </p:txBody>
          </p:sp>
          <p:sp>
            <p:nvSpPr>
              <p:cNvPr id="172" name="Rectangle 171"/>
              <p:cNvSpPr/>
              <p:nvPr/>
            </p:nvSpPr>
            <p:spPr>
              <a:xfrm>
                <a:off x="14706600" y="35433000"/>
                <a:ext cx="1143000" cy="461665"/>
              </a:xfrm>
              <a:prstGeom prst="rect">
                <a:avLst/>
              </a:prstGeom>
            </p:spPr>
            <p:txBody>
              <a:bodyPr wrap="square">
                <a:spAutoFit/>
              </a:bodyPr>
              <a:lstStyle/>
              <a:p>
                <a:r>
                  <a:rPr lang="en-US" sz="2400" dirty="0" smtClean="0">
                    <a:solidFill>
                      <a:schemeClr val="bg1"/>
                    </a:solidFill>
                    <a:latin typeface="Tahoma"/>
                    <a:cs typeface="Tahoma"/>
                  </a:rPr>
                  <a:t>Feb 19</a:t>
                </a:r>
                <a:endParaRPr lang="en-US" sz="2400" dirty="0">
                  <a:solidFill>
                    <a:schemeClr val="bg1"/>
                  </a:solidFill>
                  <a:latin typeface="Tahoma"/>
                  <a:cs typeface="Tahoma"/>
                </a:endParaRPr>
              </a:p>
            </p:txBody>
          </p:sp>
        </p:grpSp>
        <p:sp>
          <p:nvSpPr>
            <p:cNvPr id="186" name="Rectangle 185"/>
            <p:cNvSpPr/>
            <p:nvPr/>
          </p:nvSpPr>
          <p:spPr>
            <a:xfrm>
              <a:off x="17830800" y="28194000"/>
              <a:ext cx="10322057" cy="646331"/>
            </a:xfrm>
            <a:prstGeom prst="rect">
              <a:avLst/>
            </a:prstGeom>
          </p:spPr>
          <p:txBody>
            <a:bodyPr wrap="none">
              <a:spAutoFit/>
            </a:bodyPr>
            <a:lstStyle/>
            <a:p>
              <a:pPr algn="ctr">
                <a:spcBef>
                  <a:spcPct val="0"/>
                </a:spcBef>
                <a:defRPr/>
              </a:pPr>
              <a:r>
                <a:rPr lang="en-US" sz="3600" b="1" dirty="0" smtClean="0">
                  <a:solidFill>
                    <a:srgbClr val="0000FF"/>
                  </a:solidFill>
                  <a:latin typeface="Tahoma"/>
                  <a:cs typeface="Tahoma"/>
                </a:rPr>
                <a:t>Analysis of the Sea Ice Field on February 19</a:t>
              </a:r>
            </a:p>
          </p:txBody>
        </p:sp>
        <p:sp>
          <p:nvSpPr>
            <p:cNvPr id="187" name="Rectangle 186"/>
            <p:cNvSpPr/>
            <p:nvPr/>
          </p:nvSpPr>
          <p:spPr>
            <a:xfrm>
              <a:off x="13792200" y="33680400"/>
              <a:ext cx="7620000" cy="1815882"/>
            </a:xfrm>
            <a:prstGeom prst="rect">
              <a:avLst/>
            </a:prstGeom>
          </p:spPr>
          <p:txBody>
            <a:bodyPr wrap="square">
              <a:spAutoFit/>
            </a:bodyPr>
            <a:lstStyle/>
            <a:p>
              <a:pPr algn="just"/>
              <a:r>
                <a:rPr lang="en-US" sz="2800" dirty="0" smtClean="0">
                  <a:solidFill>
                    <a:srgbClr val="00B0F0"/>
                  </a:solidFill>
                  <a:latin typeface="Tahoma"/>
                  <a:cs typeface="Tahoma"/>
                </a:rPr>
                <a:t>Sea Ice Concentration from experiment 011. The sea ice field is only shown inside the 80% closed contour, as it is evaluated by the skill metrics.   </a:t>
              </a:r>
              <a:endParaRPr lang="en-US" sz="2800" dirty="0">
                <a:solidFill>
                  <a:srgbClr val="00B0F0"/>
                </a:solidFill>
              </a:endParaRPr>
            </a:p>
          </p:txBody>
        </p:sp>
        <p:sp>
          <p:nvSpPr>
            <p:cNvPr id="188" name="Rectangle 187"/>
            <p:cNvSpPr/>
            <p:nvPr/>
          </p:nvSpPr>
          <p:spPr>
            <a:xfrm>
              <a:off x="20269200" y="36576000"/>
              <a:ext cx="11658600" cy="3970318"/>
            </a:xfrm>
            <a:prstGeom prst="rect">
              <a:avLst/>
            </a:prstGeom>
          </p:spPr>
          <p:txBody>
            <a:bodyPr wrap="square">
              <a:spAutoFit/>
            </a:bodyPr>
            <a:lstStyle/>
            <a:p>
              <a:pPr indent="400050" algn="just"/>
              <a:r>
                <a:rPr lang="en-US" sz="2800" dirty="0" smtClean="0">
                  <a:latin typeface="Tahoma"/>
                  <a:cs typeface="Tahoma"/>
                </a:rPr>
                <a:t>There are noticeable changes in the simulated sea ice concentration in the Arctic Pacific sector.  These changes were caused by several storms impacted the North Pacific during February 18 and 19. In experiment 011, the sea ice concentration in the northern Bering Sea decreased and caused the retreat of the 80% contour  into the Arctic Ocean, north of Bering Strait. In all other experiments, the contour stayed extended into the Bering Sea. This difference in the contour shapes between the control run and other experiments caused high metric values, indicating apparent  difference among the experiments. </a:t>
              </a:r>
            </a:p>
          </p:txBody>
        </p:sp>
        <p:sp>
          <p:nvSpPr>
            <p:cNvPr id="191" name="Rectangle 190"/>
            <p:cNvSpPr/>
            <p:nvPr/>
          </p:nvSpPr>
          <p:spPr>
            <a:xfrm>
              <a:off x="13792200" y="40157400"/>
              <a:ext cx="6324600" cy="954107"/>
            </a:xfrm>
            <a:prstGeom prst="rect">
              <a:avLst/>
            </a:prstGeom>
          </p:spPr>
          <p:txBody>
            <a:bodyPr wrap="square">
              <a:spAutoFit/>
            </a:bodyPr>
            <a:lstStyle/>
            <a:p>
              <a:pPr algn="just"/>
              <a:r>
                <a:rPr lang="en-US" sz="2800" dirty="0" smtClean="0">
                  <a:solidFill>
                    <a:srgbClr val="00B0F0"/>
                  </a:solidFill>
                  <a:latin typeface="Tahoma"/>
                  <a:cs typeface="Tahoma"/>
                </a:rPr>
                <a:t>The 80% sea ice contours from all model experiments. </a:t>
              </a:r>
              <a:endParaRPr lang="en-US" sz="2800" dirty="0">
                <a:solidFill>
                  <a:srgbClr val="00B0F0"/>
                </a:solidFill>
              </a:endParaRPr>
            </a:p>
          </p:txBody>
        </p:sp>
        <p:grpSp>
          <p:nvGrpSpPr>
            <p:cNvPr id="134" name="Group 133"/>
            <p:cNvGrpSpPr/>
            <p:nvPr/>
          </p:nvGrpSpPr>
          <p:grpSpPr>
            <a:xfrm>
              <a:off x="21945600" y="29108400"/>
              <a:ext cx="4495800" cy="4724400"/>
              <a:chOff x="21640800" y="25527000"/>
              <a:chExt cx="4495800" cy="4724400"/>
            </a:xfrm>
          </p:grpSpPr>
          <p:pic>
            <p:nvPicPr>
              <p:cNvPr id="13324" name="Picture 12" descr="C:\Users\dmitry\Documents\Dmitry\Work\travel_presentations\2013\FAMOS_whoi\Fig_Hausdorff_seaice\seaice_011IceConcFull_20060219.png"/>
              <p:cNvPicPr>
                <a:picLocks noChangeAspect="1" noChangeArrowheads="1"/>
              </p:cNvPicPr>
              <p:nvPr/>
            </p:nvPicPr>
            <p:blipFill>
              <a:blip r:embed="rId25" cstate="print"/>
              <a:srcRect l="28125" t="6944" r="10417" b="6944"/>
              <a:stretch>
                <a:fillRect/>
              </a:stretch>
            </p:blipFill>
            <p:spPr bwMode="auto">
              <a:xfrm>
                <a:off x="21640800" y="25527000"/>
                <a:ext cx="4495800" cy="4724400"/>
              </a:xfrm>
              <a:prstGeom prst="rect">
                <a:avLst/>
              </a:prstGeom>
              <a:noFill/>
            </p:spPr>
          </p:pic>
          <p:sp>
            <p:nvSpPr>
              <p:cNvPr id="132" name="Rectangle 131"/>
              <p:cNvSpPr/>
              <p:nvPr/>
            </p:nvSpPr>
            <p:spPr>
              <a:xfrm>
                <a:off x="23926800" y="25751135"/>
                <a:ext cx="990600" cy="523220"/>
              </a:xfrm>
              <a:prstGeom prst="rect">
                <a:avLst/>
              </a:prstGeom>
            </p:spPr>
            <p:txBody>
              <a:bodyPr wrap="square">
                <a:spAutoFit/>
              </a:bodyPr>
              <a:lstStyle/>
              <a:p>
                <a:r>
                  <a:rPr lang="en-US" sz="2800" b="1" dirty="0" smtClean="0">
                    <a:solidFill>
                      <a:schemeClr val="bg1"/>
                    </a:solidFill>
                    <a:latin typeface="Tahoma"/>
                    <a:cs typeface="Tahoma"/>
                  </a:rPr>
                  <a:t>011</a:t>
                </a:r>
                <a:endParaRPr lang="en-US" sz="2800" b="1" dirty="0">
                  <a:solidFill>
                    <a:schemeClr val="bg1"/>
                  </a:solidFill>
                  <a:latin typeface="Tahoma"/>
                  <a:cs typeface="Tahoma"/>
                </a:endParaRPr>
              </a:p>
            </p:txBody>
          </p:sp>
          <p:sp>
            <p:nvSpPr>
              <p:cNvPr id="133" name="Rectangle 132"/>
              <p:cNvSpPr/>
              <p:nvPr/>
            </p:nvSpPr>
            <p:spPr>
              <a:xfrm>
                <a:off x="23850600" y="26132135"/>
                <a:ext cx="1143000" cy="461665"/>
              </a:xfrm>
              <a:prstGeom prst="rect">
                <a:avLst/>
              </a:prstGeom>
            </p:spPr>
            <p:txBody>
              <a:bodyPr wrap="square">
                <a:spAutoFit/>
              </a:bodyPr>
              <a:lstStyle/>
              <a:p>
                <a:r>
                  <a:rPr lang="en-US" sz="2400" dirty="0" smtClean="0">
                    <a:solidFill>
                      <a:schemeClr val="bg1"/>
                    </a:solidFill>
                    <a:latin typeface="Tahoma"/>
                    <a:cs typeface="Tahoma"/>
                  </a:rPr>
                  <a:t>Feb 19</a:t>
                </a:r>
                <a:endParaRPr lang="en-US" sz="2400" dirty="0">
                  <a:solidFill>
                    <a:schemeClr val="bg1"/>
                  </a:solidFill>
                  <a:latin typeface="Tahoma"/>
                  <a:cs typeface="Tahoma"/>
                </a:endParaRPr>
              </a:p>
            </p:txBody>
          </p:sp>
        </p:grpSp>
        <p:sp>
          <p:nvSpPr>
            <p:cNvPr id="136" name="Rectangle 135"/>
            <p:cNvSpPr/>
            <p:nvPr/>
          </p:nvSpPr>
          <p:spPr>
            <a:xfrm>
              <a:off x="21412200" y="33909000"/>
              <a:ext cx="5562600" cy="2677656"/>
            </a:xfrm>
            <a:prstGeom prst="rect">
              <a:avLst/>
            </a:prstGeom>
          </p:spPr>
          <p:txBody>
            <a:bodyPr wrap="square">
              <a:spAutoFit/>
            </a:bodyPr>
            <a:lstStyle/>
            <a:p>
              <a:pPr algn="just"/>
              <a:r>
                <a:rPr lang="en-US" sz="2800" dirty="0" smtClean="0">
                  <a:solidFill>
                    <a:srgbClr val="00B0F0"/>
                  </a:solidFill>
                  <a:latin typeface="Tahoma"/>
                  <a:cs typeface="Tahoma"/>
                </a:rPr>
                <a:t>Actual sea ice concentration from experiment 011. The definition of the sea ice boundary does not include sea ice fields in the northern Bering Sea separated from the Arctic Ocean sea ice. </a:t>
              </a:r>
              <a:endParaRPr lang="en-US" sz="2800" dirty="0">
                <a:solidFill>
                  <a:srgbClr val="00B0F0"/>
                </a:solidFill>
              </a:endParaRPr>
            </a:p>
          </p:txBody>
        </p:sp>
        <p:sp>
          <p:nvSpPr>
            <p:cNvPr id="137" name="Rectangle 136"/>
            <p:cNvSpPr/>
            <p:nvPr/>
          </p:nvSpPr>
          <p:spPr>
            <a:xfrm>
              <a:off x="27051000" y="34290000"/>
              <a:ext cx="4800600" cy="2246769"/>
            </a:xfrm>
            <a:prstGeom prst="rect">
              <a:avLst/>
            </a:prstGeom>
          </p:spPr>
          <p:txBody>
            <a:bodyPr wrap="square">
              <a:spAutoFit/>
            </a:bodyPr>
            <a:lstStyle/>
            <a:p>
              <a:pPr algn="just"/>
              <a:r>
                <a:rPr lang="en-US" sz="2800" dirty="0" err="1" smtClean="0">
                  <a:solidFill>
                    <a:srgbClr val="00B0F0"/>
                  </a:solidFill>
                  <a:latin typeface="Tahoma"/>
                  <a:cs typeface="Tahoma"/>
                </a:rPr>
                <a:t>CFSR</a:t>
              </a:r>
              <a:r>
                <a:rPr lang="en-US" sz="2800" dirty="0" smtClean="0">
                  <a:solidFill>
                    <a:srgbClr val="00B0F0"/>
                  </a:solidFill>
                  <a:latin typeface="Tahoma"/>
                  <a:cs typeface="Tahoma"/>
                </a:rPr>
                <a:t> surface winds in the North Pacific on Feb. 18 – 19, 2006. Storms impacted the region and caused changes in the sea ice fields.  </a:t>
              </a:r>
              <a:endParaRPr lang="en-US" sz="2800" dirty="0">
                <a:solidFill>
                  <a:srgbClr val="00B0F0"/>
                </a:solidFill>
              </a:endParaRPr>
            </a:p>
          </p:txBody>
        </p:sp>
      </p:grpSp>
      <p:grpSp>
        <p:nvGrpSpPr>
          <p:cNvPr id="208" name="Group 207"/>
          <p:cNvGrpSpPr/>
          <p:nvPr/>
        </p:nvGrpSpPr>
        <p:grpSpPr>
          <a:xfrm>
            <a:off x="381000" y="37947600"/>
            <a:ext cx="13258800" cy="5715000"/>
            <a:chOff x="304800" y="38176200"/>
            <a:chExt cx="13258800" cy="5715000"/>
          </a:xfrm>
        </p:grpSpPr>
        <p:sp>
          <p:nvSpPr>
            <p:cNvPr id="138" name="Rectangle 137"/>
            <p:cNvSpPr/>
            <p:nvPr/>
          </p:nvSpPr>
          <p:spPr>
            <a:xfrm>
              <a:off x="304800" y="38176200"/>
              <a:ext cx="13258800" cy="57150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Rectangle 138"/>
            <p:cNvSpPr/>
            <p:nvPr/>
          </p:nvSpPr>
          <p:spPr>
            <a:xfrm>
              <a:off x="359979" y="38938200"/>
              <a:ext cx="13053848" cy="4832092"/>
            </a:xfrm>
            <a:prstGeom prst="rect">
              <a:avLst/>
            </a:prstGeom>
          </p:spPr>
          <p:txBody>
            <a:bodyPr wrap="square">
              <a:spAutoFit/>
            </a:bodyPr>
            <a:lstStyle/>
            <a:p>
              <a:pPr marL="347663" indent="-347663" algn="just">
                <a:buFont typeface="Wingdings" pitchFamily="2" charset="2"/>
                <a:buChar char="§"/>
              </a:pPr>
              <a:r>
                <a:rPr lang="en-US" sz="2800" dirty="0" smtClean="0">
                  <a:solidFill>
                    <a:srgbClr val="002060"/>
                  </a:solidFill>
                  <a:latin typeface="Tahoma"/>
                  <a:cs typeface="Tahoma"/>
                </a:rPr>
                <a:t>Tested metrics demonstrate the ability to identify differences in the shape of the sea ice fields and sea ice concentration among the model experiments.</a:t>
              </a:r>
            </a:p>
            <a:p>
              <a:pPr marL="347663" indent="-347663" algn="just">
                <a:buFont typeface="Wingdings" pitchFamily="2" charset="2"/>
                <a:buChar char="§"/>
              </a:pPr>
              <a:r>
                <a:rPr lang="en-US" sz="2800" dirty="0" smtClean="0">
                  <a:solidFill>
                    <a:srgbClr val="002060"/>
                  </a:solidFill>
                  <a:latin typeface="Tahoma"/>
                  <a:cs typeface="Tahoma"/>
                </a:rPr>
                <a:t>The HD and Mean Displacement metrics are noisy due to their higher sensitivity to outliers compared to other metrics.</a:t>
              </a:r>
            </a:p>
            <a:p>
              <a:pPr marL="347663" indent="-347663" algn="just">
                <a:buFont typeface="Wingdings" pitchFamily="2" charset="2"/>
                <a:buChar char="§"/>
              </a:pPr>
              <a:r>
                <a:rPr lang="en-US" sz="2800" dirty="0" smtClean="0">
                  <a:solidFill>
                    <a:srgbClr val="002060"/>
                  </a:solidFill>
                  <a:latin typeface="Tahoma"/>
                  <a:cs typeface="Tahoma"/>
                </a:rPr>
                <a:t>All metrics, except for the Mean Displacement method, persistently rank 051 as the closest to the control run simulation. </a:t>
              </a:r>
            </a:p>
            <a:p>
              <a:pPr marL="347663" indent="-347663" algn="just">
                <a:buFont typeface="Wingdings" pitchFamily="2" charset="2"/>
                <a:buChar char="§"/>
              </a:pPr>
              <a:r>
                <a:rPr lang="en-US" sz="2800" dirty="0" smtClean="0">
                  <a:solidFill>
                    <a:srgbClr val="002060"/>
                  </a:solidFill>
                  <a:latin typeface="Tahoma"/>
                  <a:cs typeface="Tahoma"/>
                </a:rPr>
                <a:t>Only </a:t>
              </a:r>
              <a:r>
                <a:rPr lang="en-US" sz="2800" dirty="0" err="1" smtClean="0">
                  <a:solidFill>
                    <a:srgbClr val="002060"/>
                  </a:solidFill>
                  <a:latin typeface="Tahoma"/>
                  <a:cs typeface="Tahoma"/>
                </a:rPr>
                <a:t>MHD</a:t>
              </a:r>
              <a:r>
                <a:rPr lang="en-US" sz="2800" dirty="0" smtClean="0">
                  <a:solidFill>
                    <a:srgbClr val="002060"/>
                  </a:solidFill>
                  <a:latin typeface="Tahoma"/>
                  <a:cs typeface="Tahoma"/>
                </a:rPr>
                <a:t> rank all the models  close to the expectation.</a:t>
              </a:r>
            </a:p>
            <a:p>
              <a:pPr marL="347663" indent="-347663" algn="just">
                <a:buFont typeface="Wingdings" pitchFamily="2" charset="2"/>
                <a:buChar char="§"/>
              </a:pPr>
              <a:r>
                <a:rPr lang="en-US" sz="2800" dirty="0" smtClean="0">
                  <a:solidFill>
                    <a:srgbClr val="002060"/>
                  </a:solidFill>
                  <a:latin typeface="Tahoma"/>
                  <a:cs typeface="Tahoma"/>
                </a:rPr>
                <a:t>All skill metrics correctly identified two cases of distinct differences in the sea ice fields among the models, approximated by the 80% concentration contours. </a:t>
              </a:r>
            </a:p>
            <a:p>
              <a:pPr marL="347663" indent="-347663" algn="just">
                <a:buFont typeface="Wingdings" pitchFamily="2" charset="2"/>
                <a:buChar char="§"/>
              </a:pPr>
              <a:r>
                <a:rPr lang="en-US" sz="2800" dirty="0" smtClean="0">
                  <a:solidFill>
                    <a:srgbClr val="002060"/>
                  </a:solidFill>
                  <a:latin typeface="Tahoma"/>
                  <a:cs typeface="Tahoma"/>
                </a:rPr>
                <a:t>Selecting an accurate and robust definition of the sea ice boundary is crucial for the skill assessment and it seems to be a challenging problem. </a:t>
              </a:r>
              <a:endParaRPr lang="en-US" sz="2800" dirty="0" smtClean="0">
                <a:latin typeface="Tahoma"/>
                <a:cs typeface="Tahoma"/>
              </a:endParaRPr>
            </a:p>
          </p:txBody>
        </p:sp>
        <p:sp>
          <p:nvSpPr>
            <p:cNvPr id="142" name="Rectangle 141"/>
            <p:cNvSpPr/>
            <p:nvPr/>
          </p:nvSpPr>
          <p:spPr>
            <a:xfrm>
              <a:off x="4900448" y="38176200"/>
              <a:ext cx="3655908" cy="646331"/>
            </a:xfrm>
            <a:prstGeom prst="rect">
              <a:avLst/>
            </a:prstGeom>
          </p:spPr>
          <p:txBody>
            <a:bodyPr wrap="none">
              <a:spAutoFit/>
            </a:bodyPr>
            <a:lstStyle/>
            <a:p>
              <a:pPr algn="ctr">
                <a:spcBef>
                  <a:spcPct val="0"/>
                </a:spcBef>
                <a:defRPr/>
              </a:pPr>
              <a:r>
                <a:rPr lang="en-US" sz="3600" b="1" dirty="0" smtClean="0">
                  <a:solidFill>
                    <a:srgbClr val="0000FF"/>
                  </a:solidFill>
                  <a:latin typeface="Tahoma"/>
                  <a:cs typeface="Tahoma"/>
                </a:rPr>
                <a:t>Conclusions</a:t>
              </a:r>
            </a:p>
          </p:txBody>
        </p:sp>
      </p:grpSp>
      <p:grpSp>
        <p:nvGrpSpPr>
          <p:cNvPr id="154" name="Group 153"/>
          <p:cNvGrpSpPr/>
          <p:nvPr/>
        </p:nvGrpSpPr>
        <p:grpSpPr>
          <a:xfrm>
            <a:off x="11125200" y="11430000"/>
            <a:ext cx="7924800" cy="4114800"/>
            <a:chOff x="-10287000" y="10287000"/>
            <a:chExt cx="7924800" cy="4114800"/>
          </a:xfrm>
        </p:grpSpPr>
        <p:sp>
          <p:nvSpPr>
            <p:cNvPr id="71" name="Rectangle 70"/>
            <p:cNvSpPr/>
            <p:nvPr/>
          </p:nvSpPr>
          <p:spPr>
            <a:xfrm>
              <a:off x="-10287000" y="10287000"/>
              <a:ext cx="7924800" cy="41148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9933048" y="10363200"/>
              <a:ext cx="7048724" cy="615553"/>
            </a:xfrm>
            <a:prstGeom prst="rect">
              <a:avLst/>
            </a:prstGeom>
          </p:spPr>
          <p:txBody>
            <a:bodyPr wrap="none">
              <a:spAutoFit/>
            </a:bodyPr>
            <a:lstStyle/>
            <a:p>
              <a:pPr algn="ctr">
                <a:spcBef>
                  <a:spcPct val="0"/>
                </a:spcBef>
                <a:defRPr/>
              </a:pPr>
              <a:r>
                <a:rPr lang="en-US" sz="3400" b="1" dirty="0" smtClean="0">
                  <a:solidFill>
                    <a:srgbClr val="0000FF"/>
                  </a:solidFill>
                  <a:latin typeface="Tahoma"/>
                  <a:cs typeface="Tahoma"/>
                </a:rPr>
                <a:t>Table 1: ARCc0.08 Experiments</a:t>
              </a:r>
            </a:p>
          </p:txBody>
        </p:sp>
        <p:pic>
          <p:nvPicPr>
            <p:cNvPr id="153" name="Picture 152" descr="table1.png"/>
            <p:cNvPicPr>
              <a:picLocks noChangeAspect="1"/>
            </p:cNvPicPr>
            <p:nvPr/>
          </p:nvPicPr>
          <p:blipFill>
            <a:blip r:embed="rId26" cstate="print"/>
            <a:stretch>
              <a:fillRect/>
            </a:stretch>
          </p:blipFill>
          <p:spPr>
            <a:xfrm>
              <a:off x="-10134600" y="10972800"/>
              <a:ext cx="7620000" cy="3265714"/>
            </a:xfrm>
            <a:prstGeom prst="rect">
              <a:avLst/>
            </a:prstGeom>
          </p:spPr>
        </p:pic>
      </p:grpSp>
      <p:grpSp>
        <p:nvGrpSpPr>
          <p:cNvPr id="195" name="Group 194"/>
          <p:cNvGrpSpPr/>
          <p:nvPr/>
        </p:nvGrpSpPr>
        <p:grpSpPr>
          <a:xfrm>
            <a:off x="304800" y="15849600"/>
            <a:ext cx="31851600" cy="11963400"/>
            <a:chOff x="304800" y="16078200"/>
            <a:chExt cx="31851600" cy="11963400"/>
          </a:xfrm>
        </p:grpSpPr>
        <p:grpSp>
          <p:nvGrpSpPr>
            <p:cNvPr id="194" name="Group 193"/>
            <p:cNvGrpSpPr/>
            <p:nvPr/>
          </p:nvGrpSpPr>
          <p:grpSpPr>
            <a:xfrm>
              <a:off x="304800" y="16078200"/>
              <a:ext cx="31851600" cy="11963400"/>
              <a:chOff x="304800" y="16078200"/>
              <a:chExt cx="31851600" cy="11963400"/>
            </a:xfrm>
          </p:grpSpPr>
          <p:sp>
            <p:nvSpPr>
              <p:cNvPr id="64" name="Rectangle 63"/>
              <p:cNvSpPr/>
              <p:nvPr/>
            </p:nvSpPr>
            <p:spPr>
              <a:xfrm>
                <a:off x="304800" y="16078200"/>
                <a:ext cx="31851600" cy="11963400"/>
              </a:xfrm>
              <a:prstGeom prst="rect">
                <a:avLst/>
              </a:prstGeom>
              <a:solidFill>
                <a:schemeClr val="accent3">
                  <a:lumMod val="20000"/>
                  <a:lumOff val="80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11506200" y="16154400"/>
                <a:ext cx="10814454" cy="646331"/>
              </a:xfrm>
              <a:prstGeom prst="rect">
                <a:avLst/>
              </a:prstGeom>
            </p:spPr>
            <p:txBody>
              <a:bodyPr wrap="none">
                <a:spAutoFit/>
              </a:bodyPr>
              <a:lstStyle/>
              <a:p>
                <a:pPr algn="ctr">
                  <a:spcBef>
                    <a:spcPct val="0"/>
                  </a:spcBef>
                  <a:defRPr/>
                </a:pPr>
                <a:r>
                  <a:rPr lang="en-US" sz="3600" b="1" dirty="0" smtClean="0">
                    <a:solidFill>
                      <a:srgbClr val="0000FF"/>
                    </a:solidFill>
                    <a:latin typeface="Tahoma"/>
                    <a:cs typeface="Tahoma"/>
                  </a:rPr>
                  <a:t>Application of Validation Metrics to ARCc0.08  </a:t>
                </a:r>
              </a:p>
            </p:txBody>
          </p:sp>
          <p:sp>
            <p:nvSpPr>
              <p:cNvPr id="69" name="Rectangle 68"/>
              <p:cNvSpPr/>
              <p:nvPr/>
            </p:nvSpPr>
            <p:spPr>
              <a:xfrm>
                <a:off x="457200" y="16764000"/>
                <a:ext cx="31546800" cy="2677656"/>
              </a:xfrm>
              <a:prstGeom prst="rect">
                <a:avLst/>
              </a:prstGeom>
            </p:spPr>
            <p:txBody>
              <a:bodyPr wrap="square" numCol="1">
                <a:spAutoFit/>
              </a:bodyPr>
              <a:lstStyle/>
              <a:p>
                <a:pPr indent="288925" algn="just"/>
                <a:r>
                  <a:rPr lang="en-US" sz="2800" dirty="0" smtClean="0"/>
                  <a:t>Validation metrics are applied to the sea ice fields simulated in several twin experiments of the 1/12° Arctic Ocean HYCOM-CICE (ARCc0.08) (Table 1). All experiments are compared against a control run (experiment 011) over the time period January – February of 2006.  The comparison is conducted for shapes of the sea ice edge approximated by the 80% concentration contour. Also, the distribution of the sea ice concentration inside this contour is compared in the </a:t>
                </a:r>
                <a:r>
                  <a:rPr lang="en-US" sz="2800" dirty="0" err="1" smtClean="0"/>
                  <a:t>MDH</a:t>
                </a:r>
                <a:r>
                  <a:rPr lang="en-US" sz="2800" dirty="0" smtClean="0"/>
                  <a:t> and Weighted Mean Displacement metrics. Only </a:t>
                </a:r>
                <a:r>
                  <a:rPr lang="en-US" sz="2800" b="1" dirty="0" smtClean="0"/>
                  <a:t>one closed </a:t>
                </a:r>
                <a:r>
                  <a:rPr lang="en-US" sz="2800" dirty="0" smtClean="0"/>
                  <a:t>contour around the Arctic Ocean is considered. To make contours closed, they follow the coastline when the sea ice concentration is &gt;80% off the coast. Since experiment 051 is nearly identical to the control run, it is expected that a reliable skill metric should be able to identify this similarity.  The expected ranking of the simulated sea ice fields is listed in the Table 1. The diagrams below show time series of the validation metrics.  Some metrics compare only the shape of the 0.8 sea ice contour, the others compare both the shape and the concentration.   </a:t>
                </a:r>
                <a:endParaRPr lang="en-US" sz="2800" dirty="0"/>
              </a:p>
            </p:txBody>
          </p:sp>
          <p:sp>
            <p:nvSpPr>
              <p:cNvPr id="89" name="Rectangle 88"/>
              <p:cNvSpPr/>
              <p:nvPr/>
            </p:nvSpPr>
            <p:spPr>
              <a:xfrm>
                <a:off x="457200" y="25450800"/>
                <a:ext cx="31470600" cy="2246769"/>
              </a:xfrm>
              <a:prstGeom prst="rect">
                <a:avLst/>
              </a:prstGeom>
            </p:spPr>
            <p:txBody>
              <a:bodyPr wrap="square">
                <a:spAutoFit/>
              </a:bodyPr>
              <a:lstStyle/>
              <a:p>
                <a:pPr indent="288925">
                  <a:buFont typeface="Arial"/>
                  <a:buChar char="•"/>
                </a:pPr>
                <a:r>
                  <a:rPr lang="en-US" sz="2800" b="1" dirty="0" smtClean="0">
                    <a:solidFill>
                      <a:srgbClr val="002060"/>
                    </a:solidFill>
                  </a:rPr>
                  <a:t>All metrics have clearly ranked experiment 051 as the closest to the control run. </a:t>
                </a:r>
              </a:p>
              <a:p>
                <a:pPr indent="288925">
                  <a:buFont typeface="Arial"/>
                  <a:buChar char="•"/>
                </a:pPr>
                <a:r>
                  <a:rPr lang="en-US" sz="2800" b="1" dirty="0" smtClean="0">
                    <a:solidFill>
                      <a:srgbClr val="002060"/>
                    </a:solidFill>
                  </a:rPr>
                  <a:t>The </a:t>
                </a:r>
                <a:r>
                  <a:rPr lang="en-US" sz="2800" b="1" dirty="0" err="1" smtClean="0">
                    <a:solidFill>
                      <a:srgbClr val="002060"/>
                    </a:solidFill>
                  </a:rPr>
                  <a:t>MHD</a:t>
                </a:r>
                <a:r>
                  <a:rPr lang="en-US" sz="2800" b="1" dirty="0" smtClean="0">
                    <a:solidFill>
                      <a:srgbClr val="002060"/>
                    </a:solidFill>
                  </a:rPr>
                  <a:t> gives the most accurate skill scores to the model experiments according to the expected ranking (Table 1).</a:t>
                </a:r>
              </a:p>
              <a:p>
                <a:pPr indent="288925">
                  <a:buFont typeface="Arial"/>
                  <a:buChar char="•"/>
                </a:pPr>
                <a:r>
                  <a:rPr lang="en-US" sz="2800" b="1" dirty="0" smtClean="0">
                    <a:solidFill>
                      <a:srgbClr val="002060"/>
                    </a:solidFill>
                  </a:rPr>
                  <a:t>Compared to the MHD, the HD metric is noisier due to its higher sensitivity  to outliers in the sea ice contour.</a:t>
                </a:r>
              </a:p>
              <a:p>
                <a:pPr marL="342900" indent="-342900">
                  <a:buFont typeface="Arial"/>
                  <a:buChar char="•"/>
                </a:pPr>
                <a:r>
                  <a:rPr lang="en-US" sz="2800" b="1" dirty="0" smtClean="0">
                    <a:solidFill>
                      <a:srgbClr val="002060"/>
                    </a:solidFill>
                  </a:rPr>
                  <a:t>All metrics indicate a sudden change in the sea ice field simulated in experiment 020 on January 12. Another peak in the metrics occurs on February 19 for all experiments. These two jumps worth special investigation in order to understand what caused this high values of the evaluation metrics. </a:t>
                </a:r>
                <a:endParaRPr lang="en-US" sz="2800" dirty="0" smtClean="0">
                  <a:solidFill>
                    <a:srgbClr val="002060"/>
                  </a:solidFill>
                </a:endParaRPr>
              </a:p>
            </p:txBody>
          </p:sp>
        </p:grpSp>
        <p:grpSp>
          <p:nvGrpSpPr>
            <p:cNvPr id="193" name="Group 192"/>
            <p:cNvGrpSpPr/>
            <p:nvPr/>
          </p:nvGrpSpPr>
          <p:grpSpPr>
            <a:xfrm>
              <a:off x="457200" y="19583400"/>
              <a:ext cx="31623000" cy="5715000"/>
              <a:chOff x="457200" y="19583400"/>
              <a:chExt cx="31623000" cy="5715000"/>
            </a:xfrm>
          </p:grpSpPr>
          <p:grpSp>
            <p:nvGrpSpPr>
              <p:cNvPr id="88" name="Group 87"/>
              <p:cNvGrpSpPr/>
              <p:nvPr/>
            </p:nvGrpSpPr>
            <p:grpSpPr>
              <a:xfrm>
                <a:off x="457200" y="19583400"/>
                <a:ext cx="31623000" cy="5715000"/>
                <a:chOff x="533400" y="25527000"/>
                <a:chExt cx="31623000" cy="5715000"/>
              </a:xfrm>
            </p:grpSpPr>
            <p:sp>
              <p:nvSpPr>
                <p:cNvPr id="87" name="Rectangle 86"/>
                <p:cNvSpPr/>
                <p:nvPr/>
              </p:nvSpPr>
              <p:spPr>
                <a:xfrm>
                  <a:off x="533400" y="25527000"/>
                  <a:ext cx="31623000" cy="5715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 name="Picture 76" descr="seaice_HD_200601.png"/>
                <p:cNvPicPr>
                  <a:picLocks noChangeAspect="1"/>
                </p:cNvPicPr>
                <p:nvPr/>
              </p:nvPicPr>
              <p:blipFill>
                <a:blip r:embed="rId27" cstate="print"/>
                <a:srcRect l="6250" t="5556" r="6250"/>
                <a:stretch>
                  <a:fillRect/>
                </a:stretch>
              </p:blipFill>
              <p:spPr>
                <a:xfrm>
                  <a:off x="587188" y="26136600"/>
                  <a:ext cx="6118412" cy="4953000"/>
                </a:xfrm>
                <a:prstGeom prst="rect">
                  <a:avLst/>
                </a:prstGeom>
              </p:spPr>
            </p:pic>
            <p:pic>
              <p:nvPicPr>
                <p:cNvPr id="78" name="Picture 77" descr="seaice_Mean-Displ_200601.png"/>
                <p:cNvPicPr>
                  <a:picLocks noChangeAspect="1"/>
                </p:cNvPicPr>
                <p:nvPr/>
              </p:nvPicPr>
              <p:blipFill>
                <a:blip r:embed="rId28" cstate="print"/>
                <a:srcRect l="8333" t="8333" r="6250"/>
                <a:stretch>
                  <a:fillRect/>
                </a:stretch>
              </p:blipFill>
              <p:spPr>
                <a:xfrm>
                  <a:off x="19507200" y="26060400"/>
                  <a:ext cx="6248400" cy="5029200"/>
                </a:xfrm>
                <a:prstGeom prst="rect">
                  <a:avLst/>
                </a:prstGeom>
              </p:spPr>
            </p:pic>
            <p:pic>
              <p:nvPicPr>
                <p:cNvPr id="79" name="Picture 78" descr="seaice_MHD-shape_200601.png"/>
                <p:cNvPicPr>
                  <a:picLocks noChangeAspect="1"/>
                </p:cNvPicPr>
                <p:nvPr/>
              </p:nvPicPr>
              <p:blipFill>
                <a:blip r:embed="rId29" cstate="print"/>
                <a:srcRect l="6250" t="11111" r="6250"/>
                <a:stretch>
                  <a:fillRect/>
                </a:stretch>
              </p:blipFill>
              <p:spPr>
                <a:xfrm>
                  <a:off x="6705600" y="26136600"/>
                  <a:ext cx="6400800" cy="4876800"/>
                </a:xfrm>
                <a:prstGeom prst="rect">
                  <a:avLst/>
                </a:prstGeom>
              </p:spPr>
            </p:pic>
            <p:pic>
              <p:nvPicPr>
                <p:cNvPr id="80" name="Picture 79" descr="seaice_MHD3D_200601.png"/>
                <p:cNvPicPr>
                  <a:picLocks noChangeAspect="1"/>
                </p:cNvPicPr>
                <p:nvPr/>
              </p:nvPicPr>
              <p:blipFill>
                <a:blip r:embed="rId30" cstate="print"/>
                <a:srcRect l="6250" t="11111" r="7292"/>
                <a:stretch>
                  <a:fillRect/>
                </a:stretch>
              </p:blipFill>
              <p:spPr>
                <a:xfrm>
                  <a:off x="13106400" y="26136600"/>
                  <a:ext cx="6324600" cy="4876800"/>
                </a:xfrm>
                <a:prstGeom prst="rect">
                  <a:avLst/>
                </a:prstGeom>
              </p:spPr>
            </p:pic>
            <p:pic>
              <p:nvPicPr>
                <p:cNvPr id="81" name="Picture 80" descr="seaice_Weight-MeanDispl_200601.png"/>
                <p:cNvPicPr>
                  <a:picLocks noChangeAspect="1"/>
                </p:cNvPicPr>
                <p:nvPr/>
              </p:nvPicPr>
              <p:blipFill>
                <a:blip r:embed="rId31" cstate="print"/>
                <a:srcRect l="7292" t="6944" r="7292" b="1389"/>
                <a:stretch>
                  <a:fillRect/>
                </a:stretch>
              </p:blipFill>
              <p:spPr>
                <a:xfrm>
                  <a:off x="25831800" y="26060400"/>
                  <a:ext cx="6248400" cy="5029200"/>
                </a:xfrm>
                <a:prstGeom prst="rect">
                  <a:avLst/>
                </a:prstGeom>
              </p:spPr>
            </p:pic>
            <p:sp>
              <p:nvSpPr>
                <p:cNvPr id="82" name="Rectangle 81"/>
                <p:cNvSpPr/>
                <p:nvPr/>
              </p:nvSpPr>
              <p:spPr>
                <a:xfrm>
                  <a:off x="1600200" y="25603200"/>
                  <a:ext cx="3733800" cy="954107"/>
                </a:xfrm>
                <a:prstGeom prst="rect">
                  <a:avLst/>
                </a:prstGeom>
              </p:spPr>
              <p:txBody>
                <a:bodyPr wrap="square">
                  <a:spAutoFit/>
                </a:bodyPr>
                <a:lstStyle/>
                <a:p>
                  <a:pPr algn="ctr"/>
                  <a:r>
                    <a:rPr lang="en-US" sz="2800" b="1" dirty="0" err="1" smtClean="0">
                      <a:latin typeface="Tahoma"/>
                      <a:cs typeface="Tahoma"/>
                    </a:rPr>
                    <a:t>Hausdorff</a:t>
                  </a:r>
                  <a:r>
                    <a:rPr lang="en-US" sz="2800" b="1" dirty="0" smtClean="0">
                      <a:latin typeface="Tahoma"/>
                      <a:cs typeface="Tahoma"/>
                    </a:rPr>
                    <a:t> Distance (shape)  </a:t>
                  </a:r>
                  <a:endParaRPr lang="en-US" sz="2800" b="1" dirty="0"/>
                </a:p>
              </p:txBody>
            </p:sp>
            <p:sp>
              <p:nvSpPr>
                <p:cNvPr id="83" name="Rectangle 82"/>
                <p:cNvSpPr/>
                <p:nvPr/>
              </p:nvSpPr>
              <p:spPr>
                <a:xfrm>
                  <a:off x="7315200" y="25603200"/>
                  <a:ext cx="6477000" cy="954107"/>
                </a:xfrm>
                <a:prstGeom prst="rect">
                  <a:avLst/>
                </a:prstGeom>
              </p:spPr>
              <p:txBody>
                <a:bodyPr wrap="square">
                  <a:spAutoFit/>
                </a:bodyPr>
                <a:lstStyle/>
                <a:p>
                  <a:pPr algn="ctr"/>
                  <a:r>
                    <a:rPr lang="en-US" sz="2800" b="1" dirty="0" smtClean="0">
                      <a:latin typeface="Tahoma"/>
                      <a:cs typeface="Tahoma"/>
                    </a:rPr>
                    <a:t>Modified </a:t>
                  </a:r>
                  <a:r>
                    <a:rPr lang="en-US" sz="2800" b="1" dirty="0" err="1" smtClean="0">
                      <a:latin typeface="Tahoma"/>
                      <a:cs typeface="Tahoma"/>
                    </a:rPr>
                    <a:t>Hausdorff</a:t>
                  </a:r>
                  <a:r>
                    <a:rPr lang="en-US" sz="2800" b="1" dirty="0" smtClean="0">
                      <a:latin typeface="Tahoma"/>
                      <a:cs typeface="Tahoma"/>
                    </a:rPr>
                    <a:t> Distance (shape) </a:t>
                  </a:r>
                  <a:endParaRPr lang="en-US" sz="2800" b="1" dirty="0"/>
                </a:p>
              </p:txBody>
            </p:sp>
            <p:sp>
              <p:nvSpPr>
                <p:cNvPr id="84" name="Rectangle 83"/>
                <p:cNvSpPr/>
                <p:nvPr/>
              </p:nvSpPr>
              <p:spPr>
                <a:xfrm>
                  <a:off x="20497800" y="25603200"/>
                  <a:ext cx="4648200" cy="954107"/>
                </a:xfrm>
                <a:prstGeom prst="rect">
                  <a:avLst/>
                </a:prstGeom>
              </p:spPr>
              <p:txBody>
                <a:bodyPr wrap="square">
                  <a:spAutoFit/>
                </a:bodyPr>
                <a:lstStyle/>
                <a:p>
                  <a:pPr algn="ctr"/>
                  <a:r>
                    <a:rPr lang="en-US" sz="2800" b="1" dirty="0" smtClean="0">
                      <a:latin typeface="Tahoma"/>
                      <a:cs typeface="Tahoma"/>
                    </a:rPr>
                    <a:t>Mean Displacement </a:t>
                  </a:r>
                </a:p>
                <a:p>
                  <a:pPr algn="ctr"/>
                  <a:r>
                    <a:rPr lang="en-US" sz="2800" b="1" dirty="0" smtClean="0">
                      <a:latin typeface="Tahoma"/>
                      <a:cs typeface="Tahoma"/>
                    </a:rPr>
                    <a:t>(shape)</a:t>
                  </a:r>
                  <a:endParaRPr lang="en-US" sz="2800" b="1" dirty="0"/>
                </a:p>
              </p:txBody>
            </p:sp>
            <p:sp>
              <p:nvSpPr>
                <p:cNvPr id="85" name="Rectangle 84"/>
                <p:cNvSpPr/>
                <p:nvPr/>
              </p:nvSpPr>
              <p:spPr>
                <a:xfrm>
                  <a:off x="26365200" y="25563493"/>
                  <a:ext cx="5638800" cy="954107"/>
                </a:xfrm>
                <a:prstGeom prst="rect">
                  <a:avLst/>
                </a:prstGeom>
              </p:spPr>
              <p:txBody>
                <a:bodyPr wrap="square">
                  <a:spAutoFit/>
                </a:bodyPr>
                <a:lstStyle/>
                <a:p>
                  <a:pPr algn="ctr"/>
                  <a:r>
                    <a:rPr lang="en-US" sz="2800" b="1" dirty="0" smtClean="0">
                      <a:latin typeface="Tahoma"/>
                      <a:cs typeface="Tahoma"/>
                    </a:rPr>
                    <a:t>Weighted Mean Displacement </a:t>
                  </a:r>
                </a:p>
                <a:p>
                  <a:pPr algn="ctr"/>
                  <a:r>
                    <a:rPr lang="en-US" sz="2800" b="1" dirty="0" smtClean="0">
                      <a:latin typeface="Tahoma"/>
                      <a:cs typeface="Tahoma"/>
                    </a:rPr>
                    <a:t>(</a:t>
                  </a:r>
                  <a:r>
                    <a:rPr lang="en-US" sz="2800" b="1" dirty="0" err="1" smtClean="0">
                      <a:latin typeface="Tahoma"/>
                      <a:cs typeface="Tahoma"/>
                    </a:rPr>
                    <a:t>shape+conc</a:t>
                  </a:r>
                  <a:r>
                    <a:rPr lang="en-US" sz="2800" b="1" dirty="0" smtClean="0">
                      <a:latin typeface="Tahoma"/>
                      <a:cs typeface="Tahoma"/>
                    </a:rPr>
                    <a:t>.)</a:t>
                  </a:r>
                  <a:endParaRPr lang="en-US" sz="2800" b="1" dirty="0"/>
                </a:p>
              </p:txBody>
            </p:sp>
            <p:sp>
              <p:nvSpPr>
                <p:cNvPr id="86" name="Rectangle 85"/>
                <p:cNvSpPr/>
                <p:nvPr/>
              </p:nvSpPr>
              <p:spPr>
                <a:xfrm>
                  <a:off x="13716000" y="25527000"/>
                  <a:ext cx="5867400" cy="954107"/>
                </a:xfrm>
                <a:prstGeom prst="rect">
                  <a:avLst/>
                </a:prstGeom>
              </p:spPr>
              <p:txBody>
                <a:bodyPr wrap="square">
                  <a:spAutoFit/>
                </a:bodyPr>
                <a:lstStyle/>
                <a:p>
                  <a:pPr algn="ctr"/>
                  <a:r>
                    <a:rPr lang="en-US" sz="2800" b="1" dirty="0" smtClean="0">
                      <a:latin typeface="Tahoma"/>
                      <a:cs typeface="Tahoma"/>
                    </a:rPr>
                    <a:t>Modified </a:t>
                  </a:r>
                  <a:r>
                    <a:rPr lang="en-US" sz="2800" b="1" dirty="0" err="1" smtClean="0">
                      <a:latin typeface="Tahoma"/>
                      <a:cs typeface="Tahoma"/>
                    </a:rPr>
                    <a:t>Hausdorff</a:t>
                  </a:r>
                  <a:r>
                    <a:rPr lang="en-US" sz="2800" b="1" dirty="0" smtClean="0">
                      <a:latin typeface="Tahoma"/>
                      <a:cs typeface="Tahoma"/>
                    </a:rPr>
                    <a:t> Distance </a:t>
                  </a:r>
                </a:p>
                <a:p>
                  <a:pPr algn="ctr"/>
                  <a:r>
                    <a:rPr lang="en-US" sz="2800" b="1" dirty="0" smtClean="0">
                      <a:latin typeface="Tahoma"/>
                      <a:cs typeface="Tahoma"/>
                    </a:rPr>
                    <a:t>(</a:t>
                  </a:r>
                  <a:r>
                    <a:rPr lang="en-US" sz="2800" b="1" dirty="0" err="1" smtClean="0">
                      <a:latin typeface="Tahoma"/>
                      <a:cs typeface="Tahoma"/>
                    </a:rPr>
                    <a:t>shape+conc</a:t>
                  </a:r>
                  <a:r>
                    <a:rPr lang="en-US" sz="2800" b="1" dirty="0" smtClean="0">
                      <a:latin typeface="Tahoma"/>
                      <a:cs typeface="Tahoma"/>
                    </a:rPr>
                    <a:t>.) </a:t>
                  </a:r>
                  <a:endParaRPr lang="en-US" sz="2800" b="1" dirty="0"/>
                </a:p>
              </p:txBody>
            </p:sp>
          </p:grpSp>
          <p:sp>
            <p:nvSpPr>
              <p:cNvPr id="177" name="Rectangle 176"/>
              <p:cNvSpPr/>
              <p:nvPr/>
            </p:nvSpPr>
            <p:spPr>
              <a:xfrm>
                <a:off x="1066800" y="20812780"/>
                <a:ext cx="1905000" cy="523220"/>
              </a:xfrm>
              <a:prstGeom prst="rect">
                <a:avLst/>
              </a:prstGeom>
            </p:spPr>
            <p:txBody>
              <a:bodyPr wrap="square">
                <a:spAutoFit/>
              </a:bodyPr>
              <a:lstStyle/>
              <a:p>
                <a:pPr algn="ctr"/>
                <a:r>
                  <a:rPr lang="en-US" sz="2800" dirty="0" smtClean="0">
                    <a:latin typeface="Tahoma"/>
                    <a:cs typeface="Tahoma"/>
                  </a:rPr>
                  <a:t>Jan 12</a:t>
                </a:r>
                <a:endParaRPr lang="en-US" sz="2800" dirty="0"/>
              </a:p>
            </p:txBody>
          </p:sp>
          <p:sp>
            <p:nvSpPr>
              <p:cNvPr id="189" name="Rectangle 188"/>
              <p:cNvSpPr/>
              <p:nvPr/>
            </p:nvSpPr>
            <p:spPr>
              <a:xfrm>
                <a:off x="4876800" y="19898380"/>
                <a:ext cx="1905000" cy="523220"/>
              </a:xfrm>
              <a:prstGeom prst="rect">
                <a:avLst/>
              </a:prstGeom>
            </p:spPr>
            <p:txBody>
              <a:bodyPr wrap="square">
                <a:spAutoFit/>
              </a:bodyPr>
              <a:lstStyle/>
              <a:p>
                <a:pPr algn="ctr"/>
                <a:r>
                  <a:rPr lang="en-US" sz="2800" dirty="0" smtClean="0">
                    <a:latin typeface="Tahoma"/>
                    <a:cs typeface="Tahoma"/>
                  </a:rPr>
                  <a:t>Feb 19</a:t>
                </a:r>
                <a:endParaRPr lang="en-US" sz="2800" dirty="0"/>
              </a:p>
            </p:txBody>
          </p:sp>
        </p:grpSp>
      </p:grpSp>
      <p:sp>
        <p:nvSpPr>
          <p:cNvPr id="131" name="TextBox 130"/>
          <p:cNvSpPr txBox="1"/>
          <p:nvPr/>
        </p:nvSpPr>
        <p:spPr>
          <a:xfrm>
            <a:off x="685800" y="457200"/>
            <a:ext cx="2819400" cy="1015663"/>
          </a:xfrm>
          <a:prstGeom prst="rect">
            <a:avLst/>
          </a:prstGeom>
          <a:noFill/>
        </p:spPr>
        <p:txBody>
          <a:bodyPr wrap="square" rtlCol="0">
            <a:spAutoFit/>
          </a:bodyPr>
          <a:lstStyle/>
          <a:p>
            <a:pPr algn="ctr"/>
            <a:r>
              <a:rPr lang="en-US" sz="6000" b="1" dirty="0" smtClean="0">
                <a:ln w="1905"/>
                <a:solidFill>
                  <a:srgbClr val="002060"/>
                </a:solidFill>
                <a:effectLst>
                  <a:innerShdw blurRad="69850" dist="43180" dir="5400000">
                    <a:srgbClr val="000000">
                      <a:alpha val="65000"/>
                    </a:srgbClr>
                  </a:innerShdw>
                </a:effectLst>
                <a:latin typeface="Tahoma" pitchFamily="34" charset="0"/>
                <a:ea typeface="Tahoma" pitchFamily="34" charset="0"/>
                <a:cs typeface="Tahoma" pitchFamily="34" charset="0"/>
              </a:rPr>
              <a:t> </a:t>
            </a:r>
            <a:r>
              <a:rPr lang="en-US" sz="6000" b="1" dirty="0" smtClean="0">
                <a:solidFill>
                  <a:srgbClr val="002060"/>
                </a:solidFill>
                <a:latin typeface="Tahoma" pitchFamily="34" charset="0"/>
                <a:ea typeface="Tahoma" pitchFamily="34" charset="0"/>
                <a:cs typeface="Tahoma" pitchFamily="34" charset="0"/>
              </a:rPr>
              <a:t>A3</a:t>
            </a:r>
            <a:endParaRPr lang="en-US" sz="6000" b="1" dirty="0">
              <a:ln w="1905"/>
              <a:solidFill>
                <a:srgbClr val="002060"/>
              </a:solidFill>
              <a:effectLst>
                <a:innerShdw blurRad="69850" dist="43180" dir="5400000">
                  <a:srgbClr val="000000">
                    <a:alpha val="65000"/>
                  </a:srgbClr>
                </a:inn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3344</TotalTime>
  <Words>1330</Words>
  <Application>Microsoft Office PowerPoint</Application>
  <PresentationFormat>Custom</PresentationFormat>
  <Paragraphs>81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dmitry</dc:creator>
  <cp:lastModifiedBy>dmitry</cp:lastModifiedBy>
  <cp:revision>199</cp:revision>
  <dcterms:created xsi:type="dcterms:W3CDTF">2013-10-11T13:34:45Z</dcterms:created>
  <dcterms:modified xsi:type="dcterms:W3CDTF">2013-10-13T19:40:07Z</dcterms:modified>
</cp:coreProperties>
</file>