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3"/>
  </p:notesMasterIdLst>
  <p:sldIdLst>
    <p:sldId id="488" r:id="rId2"/>
    <p:sldId id="578" r:id="rId3"/>
    <p:sldId id="579" r:id="rId4"/>
    <p:sldId id="577" r:id="rId5"/>
    <p:sldId id="556" r:id="rId6"/>
    <p:sldId id="582" r:id="rId7"/>
    <p:sldId id="581" r:id="rId8"/>
    <p:sldId id="580" r:id="rId9"/>
    <p:sldId id="595" r:id="rId10"/>
    <p:sldId id="596" r:id="rId11"/>
    <p:sldId id="583" r:id="rId12"/>
    <p:sldId id="584" r:id="rId13"/>
    <p:sldId id="586" r:id="rId14"/>
    <p:sldId id="597" r:id="rId15"/>
    <p:sldId id="588" r:id="rId16"/>
    <p:sldId id="598" r:id="rId17"/>
    <p:sldId id="599" r:id="rId18"/>
    <p:sldId id="593" r:id="rId19"/>
    <p:sldId id="589" r:id="rId20"/>
    <p:sldId id="590" r:id="rId21"/>
    <p:sldId id="572" r:id="rId22"/>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kmort001" initials="kmm"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8C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0" autoAdjust="0"/>
    <p:restoredTop sz="85215" autoAdjust="0"/>
  </p:normalViewPr>
  <p:slideViewPr>
    <p:cSldViewPr snapToGrid="0">
      <p:cViewPr>
        <p:scale>
          <a:sx n="75" d="100"/>
          <a:sy n="75" d="100"/>
        </p:scale>
        <p:origin x="-1824" y="-462"/>
      </p:cViewPr>
      <p:guideLst>
        <p:guide orient="horz" pos="144"/>
        <p:guide orient="horz" pos="436"/>
        <p:guide orient="horz" pos="4176"/>
        <p:guide orient="horz" pos="3888"/>
        <p:guide orient="horz" pos="3984"/>
        <p:guide orient="horz" pos="1104"/>
        <p:guide orient="horz" pos="1008"/>
        <p:guide orient="horz" pos="2448"/>
        <p:guide orient="horz" pos="2544"/>
        <p:guide orient="horz" pos="336"/>
        <p:guide orient="horz" pos="4319"/>
        <p:guide pos="2832"/>
        <p:guide/>
        <p:guide pos="5424"/>
        <p:guide pos="2928"/>
        <p:guide pos="1968"/>
        <p:guide pos="2064"/>
        <p:guide pos="3792"/>
        <p:guide pos="1104"/>
        <p:guide pos="4656"/>
        <p:guide pos="4560"/>
        <p:guide pos="3696"/>
        <p:guide pos="1200"/>
        <p:guide pos="338"/>
      </p:guideLst>
    </p:cSldViewPr>
  </p:slideViewPr>
  <p:outlineViewPr>
    <p:cViewPr>
      <p:scale>
        <a:sx n="33" d="100"/>
        <a:sy n="33" d="100"/>
      </p:scale>
      <p:origin x="0" y="1013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63744" y="0"/>
            <a:ext cx="3032337" cy="464185"/>
          </a:xfrm>
          <a:prstGeom prst="rect">
            <a:avLst/>
          </a:prstGeom>
        </p:spPr>
        <p:txBody>
          <a:bodyPr vert="horz" lIns="91440" tIns="45720" rIns="91440" bIns="45720" rtlCol="0"/>
          <a:lstStyle>
            <a:lvl1pPr algn="r">
              <a:defRPr sz="1200"/>
            </a:lvl1pPr>
          </a:lstStyle>
          <a:p>
            <a:fld id="{5EFB8DA3-BCA9-4B7D-B50D-14F47506B614}" type="datetimeFigureOut">
              <a:rPr lang="en-GB" smtClean="0"/>
              <a:pPr/>
              <a:t>26/02/2014</a:t>
            </a:fld>
            <a:endParaRPr lang="en-GB" dirty="0"/>
          </a:p>
        </p:txBody>
      </p:sp>
      <p:sp>
        <p:nvSpPr>
          <p:cNvPr id="4" name="Slide Image Placeholder 3"/>
          <p:cNvSpPr>
            <a:spLocks noGrp="1" noRot="1" noChangeAspect="1"/>
          </p:cNvSpPr>
          <p:nvPr>
            <p:ph type="sldImg" idx="2"/>
          </p:nvPr>
        </p:nvSpPr>
        <p:spPr>
          <a:xfrm>
            <a:off x="1177925" y="695325"/>
            <a:ext cx="4641850" cy="348138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17904"/>
            <a:ext cx="3032337" cy="46418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1440" tIns="45720" rIns="91440" bIns="45720" rtlCol="0" anchor="b"/>
          <a:lstStyle>
            <a:lvl1pPr algn="r">
              <a:defRPr sz="1200"/>
            </a:lvl1pPr>
          </a:lstStyle>
          <a:p>
            <a:fld id="{F07B8F03-BC93-4120-96CA-A36DF640BE24}" type="slidenum">
              <a:rPr lang="en-GB" smtClean="0"/>
              <a:pPr/>
              <a:t>‹#›</a:t>
            </a:fld>
            <a:endParaRPr lang="en-GB" dirty="0"/>
          </a:p>
        </p:txBody>
      </p:sp>
    </p:spTree>
    <p:extLst>
      <p:ext uri="{BB962C8B-B14F-4D97-AF65-F5344CB8AC3E}">
        <p14:creationId xmlns:p14="http://schemas.microsoft.com/office/powerpoint/2010/main" val="2571635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First presenter moves to this slide to start introductions</a:t>
            </a:r>
          </a:p>
          <a:p>
            <a:r>
              <a:rPr lang="en-US" dirty="0"/>
              <a:t>Suggest using full name (nickname if preferred) , presenter’s title</a:t>
            </a:r>
            <a:r>
              <a:rPr lang="en-US" dirty="0" smtClean="0"/>
              <a:t>, and </a:t>
            </a:r>
            <a:r>
              <a:rPr lang="en-US" dirty="0"/>
              <a:t>resident office for each presenter</a:t>
            </a:r>
          </a:p>
          <a:p>
            <a:r>
              <a:rPr lang="en-US" dirty="0"/>
              <a:t>WebEx audio allows “open mics” for presenters</a:t>
            </a:r>
            <a:r>
              <a:rPr lang="en-US" dirty="0" smtClean="0"/>
              <a:t>. It </a:t>
            </a:r>
            <a:r>
              <a:rPr lang="en-US" dirty="0"/>
              <a:t>is easy for co presenters to speak keeping the dialogue robust and encouraging interaction from the audience.</a:t>
            </a:r>
          </a:p>
          <a:p>
            <a:r>
              <a:rPr lang="en-US" sz="1100" dirty="0">
                <a:solidFill>
                  <a:srgbClr val="002060"/>
                </a:solidFill>
              </a:rPr>
              <a:t>Think about adding a photo for each presenter to make the experience more personal</a:t>
            </a:r>
          </a:p>
          <a:p>
            <a:endParaRPr lang="en-US" b="1" dirty="0"/>
          </a:p>
          <a:p>
            <a:r>
              <a:rPr lang="en-US" b="1" dirty="0"/>
              <a:t>Design suggestions</a:t>
            </a:r>
          </a:p>
          <a:p>
            <a:pPr>
              <a:buFont typeface="Arial" pitchFamily="34" charset="0"/>
              <a:buChar char="•"/>
            </a:pPr>
            <a:r>
              <a:rPr lang="en-US" b="1" dirty="0"/>
              <a:t> </a:t>
            </a:r>
            <a:r>
              <a:rPr lang="en-US" dirty="0"/>
              <a:t>After instructor introductions, this presents a good time to ask the audience a question or pose a quick activity to solicit audience input.</a:t>
            </a:r>
          </a:p>
          <a:p>
            <a:pPr>
              <a:buFont typeface="Arial" pitchFamily="34" charset="0"/>
              <a:buChar char="•"/>
            </a:pPr>
            <a:r>
              <a:rPr lang="en-US" dirty="0"/>
              <a:t> Activity can be used to gage audience experience or background related to course content. </a:t>
            </a:r>
          </a:p>
          <a:p>
            <a:pPr>
              <a:buFont typeface="Arial" pitchFamily="34" charset="0"/>
              <a:buChar char="•"/>
            </a:pPr>
            <a:r>
              <a:rPr lang="en-US" dirty="0"/>
              <a:t> Can use any WebEx tool (annotation, text chat, verbal response, Green check for YES, etc). </a:t>
            </a:r>
          </a:p>
          <a:p>
            <a:pPr>
              <a:buFont typeface="Arial" pitchFamily="34" charset="0"/>
              <a:buChar char="•"/>
            </a:pPr>
            <a:endParaRPr lang="en-US" dirty="0"/>
          </a:p>
          <a:p>
            <a:pPr>
              <a:buFont typeface="Arial" pitchFamily="34" charset="0"/>
              <a:buNone/>
            </a:pPr>
            <a:r>
              <a:rPr lang="en-US" b="1" dirty="0"/>
              <a:t>Presenter /Instructor </a:t>
            </a:r>
          </a:p>
          <a:p>
            <a:pPr>
              <a:defRPr/>
            </a:pPr>
            <a:r>
              <a:rPr lang="en-US" dirty="0"/>
              <a:t>Re-Welcome the learners. </a:t>
            </a:r>
            <a:br>
              <a:rPr lang="en-US" dirty="0"/>
            </a:br>
            <a:r>
              <a:rPr lang="en-US" dirty="0"/>
              <a:t>• Introduce yourself and allow the co-presenter(s) to introduce him/ herself. Share your:</a:t>
            </a:r>
            <a:br>
              <a:rPr lang="en-US" dirty="0"/>
            </a:br>
            <a:r>
              <a:rPr lang="en-US" dirty="0"/>
              <a:t>- Name</a:t>
            </a:r>
            <a:br>
              <a:rPr lang="en-US" dirty="0"/>
            </a:br>
            <a:r>
              <a:rPr lang="en-US" dirty="0"/>
              <a:t>- Level</a:t>
            </a:r>
            <a:br>
              <a:rPr lang="en-US" dirty="0"/>
            </a:br>
            <a:r>
              <a:rPr lang="en-US" dirty="0"/>
              <a:t>- Office</a:t>
            </a:r>
            <a:br>
              <a:rPr lang="en-US" dirty="0"/>
            </a:br>
            <a:r>
              <a:rPr lang="en-US" dirty="0"/>
              <a:t>- Background and experience with course content</a:t>
            </a:r>
            <a:br>
              <a:rPr lang="en-US" dirty="0"/>
            </a:br>
            <a:r>
              <a:rPr lang="en-US" dirty="0"/>
              <a:t>- Personal endorsement of the program</a:t>
            </a:r>
            <a:br>
              <a:rPr lang="en-US" dirty="0"/>
            </a:br>
            <a:r>
              <a:rPr lang="en-US" dirty="0"/>
              <a:t>• Indicate the session will be highly interactive. </a:t>
            </a:r>
          </a:p>
          <a:p>
            <a:pPr>
              <a:buFont typeface="Arial" pitchFamily="34" charset="0"/>
              <a:buNone/>
            </a:pPr>
            <a:endParaRPr lang="en-US" b="1" dirty="0"/>
          </a:p>
          <a:p>
            <a:pPr>
              <a:buFont typeface="Arial" pitchFamily="34" charset="0"/>
              <a:buNone/>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
        <p:nvSpPr>
          <p:cNvPr id="12" name="TextBox 11"/>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
        <p:nvSpPr>
          <p:cNvPr id="12" name="TextBox 11"/>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GB" smtClean="0"/>
              <a:t>You make the difference</a:t>
            </a:r>
            <a:endParaRPr lang="en-GB" dirty="0"/>
          </a:p>
        </p:txBody>
      </p:sp>
      <p:sp>
        <p:nvSpPr>
          <p:cNvPr id="29" name="TextBox 28"/>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2800">
                <a:solidFill>
                  <a:schemeClr val="tx1"/>
                </a:solidFill>
              </a:defRPr>
            </a:lvl1pPr>
          </a:lstStyle>
          <a:p>
            <a:r>
              <a:rPr lang="en-US" noProof="0" smtClean="0"/>
              <a:t>Click to edit Master title style</a:t>
            </a:r>
            <a:endParaRPr lang="en-GB" noProof="0" smtClean="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smtClean="0"/>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
        <p:nvSpPr>
          <p:cNvPr id="34" name="TextBox 33"/>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2800" baseline="0">
                <a:solidFill>
                  <a:schemeClr val="bg1"/>
                </a:solidFill>
              </a:defRPr>
            </a:lvl1pPr>
          </a:lstStyle>
          <a:p>
            <a:r>
              <a:rPr lang="en-US" noProof="0" smtClean="0"/>
              <a:t>Click to edit Master title style</a:t>
            </a:r>
            <a:endParaRPr lang="en-GB"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28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GB" smtClean="0"/>
              <a:t>You make the difference</a:t>
            </a:r>
            <a:endParaRPr lang="en-GB" dirty="0"/>
          </a:p>
        </p:txBody>
      </p:sp>
      <p:sp>
        <p:nvSpPr>
          <p:cNvPr id="38" name="TextBox 37"/>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smtClean="0"/>
              <a:t>Click to edit Master title style</a:t>
            </a:r>
            <a:endParaRPr lang="en-GB" noProof="0" smtClean="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GB" smtClean="0"/>
              <a:t>You make the difference</a:t>
            </a:r>
            <a:endParaRPr lang="en-GB" dirty="0"/>
          </a:p>
        </p:txBody>
      </p:sp>
      <p:sp>
        <p:nvSpPr>
          <p:cNvPr id="32" name="TextBox 31"/>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dirty="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dirty="0" smtClean="0"/>
              <a:t>Click icon to add picture</a:t>
            </a:r>
            <a:endParaRPr lang="en-GB"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2000"/>
            </a:lvl1pPr>
          </a:lstStyle>
          <a:p>
            <a:r>
              <a:rPr lang="en-US" noProof="0" dirty="0" smtClean="0"/>
              <a:t>Click to edit Master title style</a:t>
            </a:r>
            <a:endParaRPr lang="en-GB" noProof="0" dirty="0"/>
          </a:p>
        </p:txBody>
      </p:sp>
      <p:sp>
        <p:nvSpPr>
          <p:cNvPr id="31" name="Content Placeholder 26"/>
          <p:cNvSpPr>
            <a:spLocks noGrp="1"/>
          </p:cNvSpPr>
          <p:nvPr>
            <p:ph sz="quarter" idx="15"/>
          </p:nvPr>
        </p:nvSpPr>
        <p:spPr>
          <a:xfrm>
            <a:off x="533400" y="1752600"/>
            <a:ext cx="8077200" cy="4419600"/>
          </a:xfrm>
        </p:spPr>
        <p:txBody>
          <a:bodyPr/>
          <a:lstStyle>
            <a:lvl1pPr>
              <a:defRPr sz="1600" baseline="0"/>
            </a:lvl1pPr>
            <a:lvl2pPr>
              <a:defRPr sz="1600"/>
            </a:lvl2pPr>
            <a:lvl3pPr>
              <a:defRPr sz="1600"/>
            </a:lvl3pPr>
            <a:lvl4pP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
        <p:nvSpPr>
          <p:cNvPr id="32" name="TextBox 31"/>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smtClean="0"/>
              <a:t>Click to edit Master title style</a:t>
            </a:r>
            <a:endParaRPr lang="en-GB"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
        <p:nvSpPr>
          <p:cNvPr id="33" name="TextBox 32"/>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smtClean="0"/>
              <a:t>Click to edit Master title style</a:t>
            </a:r>
            <a:endParaRPr lang="en-GB"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8" name="Content Placeholder 26"/>
          <p:cNvSpPr>
            <a:spLocks noGrp="1"/>
          </p:cNvSpPr>
          <p:nvPr>
            <p:ph sz="quarter" idx="14"/>
          </p:nvPr>
        </p:nvSpPr>
        <p:spPr>
          <a:xfrm>
            <a:off x="3276601" y="1752601"/>
            <a:ext cx="2590799"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
        <p:nvSpPr>
          <p:cNvPr id="37" name="TextBox 36"/>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
        <p:nvSpPr>
          <p:cNvPr id="33" name="TextBox 32"/>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
        <p:nvSpPr>
          <p:cNvPr id="20" name="TextBox 19"/>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
        <p:nvSpPr>
          <p:cNvPr id="20" name="TextBox 19"/>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
        <p:nvSpPr>
          <p:cNvPr id="19" name="TextBox 18"/>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1" smtClean="0">
                <a:latin typeface="Arial" pitchFamily="34" charset="0"/>
                <a:cs typeface="Arial" pitchFamily="34" charset="0"/>
              </a:rPr>
              <a:t>PwC</a:t>
            </a:r>
            <a:endParaRPr lang="en-GB" sz="1000" noProof="1">
              <a:latin typeface="Arial" pitchFamily="34" charset="0"/>
              <a:cs typeface="Arial" pitchFamily="34" charset="0"/>
            </a:endParaRP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
        <p:nvSpPr>
          <p:cNvPr id="16" name="TextBox 15"/>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September 2011</a:t>
            </a:r>
            <a:endParaRPr lang="en-GB"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You make the difference</a:t>
            </a:r>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sldNum="0" hdr="0" ftr="0" dt="0"/>
  <p:txStyles>
    <p:titleStyle>
      <a:lvl1pPr algn="l" defTabSz="914400" rtl="0" eaLnBrk="1" latinLnBrk="0" hangingPunct="1">
        <a:lnSpc>
          <a:spcPct val="100000"/>
        </a:lnSpc>
        <a:spcBef>
          <a:spcPct val="0"/>
        </a:spcBef>
        <a:buNone/>
        <a:defRPr sz="20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18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18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18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18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18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816848" y="734349"/>
            <a:ext cx="6519078" cy="1275203"/>
          </a:xfrm>
        </p:spPr>
        <p:txBody>
          <a:bodyPr/>
          <a:lstStyle/>
          <a:p>
            <a:r>
              <a:rPr lang="en-US" dirty="0" smtClean="0"/>
              <a:t>Woods Hole Oceanographic Institution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800" i="0" dirty="0" smtClean="0"/>
              <a:t/>
            </a:r>
            <a:br>
              <a:rPr lang="en-US" sz="2800" i="0" dirty="0" smtClean="0"/>
            </a:br>
            <a:r>
              <a:rPr lang="en-US" i="0" dirty="0" smtClean="0"/>
              <a:t/>
            </a:r>
            <a:br>
              <a:rPr lang="en-US" i="0" dirty="0" smtClean="0"/>
            </a:br>
            <a:r>
              <a:rPr lang="en-US" sz="2500" dirty="0" smtClean="0"/>
              <a:t/>
            </a:r>
            <a:br>
              <a:rPr lang="en-US" sz="2500" dirty="0" smtClean="0"/>
            </a:br>
            <a:r>
              <a:rPr lang="en-US" sz="2500" dirty="0" smtClean="0"/>
              <a:t>February, 2014</a:t>
            </a:r>
            <a:br>
              <a:rPr lang="en-US" sz="2500" dirty="0" smtClean="0"/>
            </a:br>
            <a:endParaRPr lang="en-US" sz="2500" dirty="0" smtClean="0"/>
          </a:p>
        </p:txBody>
      </p:sp>
      <p:sp>
        <p:nvSpPr>
          <p:cNvPr id="8" name="Subtitle 7"/>
          <p:cNvSpPr>
            <a:spLocks noGrp="1"/>
          </p:cNvSpPr>
          <p:nvPr>
            <p:ph type="subTitle" idx="1"/>
          </p:nvPr>
        </p:nvSpPr>
        <p:spPr>
          <a:xfrm>
            <a:off x="1871411" y="1703960"/>
            <a:ext cx="5592645" cy="922281"/>
          </a:xfrm>
        </p:spPr>
        <p:txBody>
          <a:bodyPr/>
          <a:lstStyle/>
          <a:p>
            <a:r>
              <a:rPr lang="en-GB" sz="2400" dirty="0" smtClean="0"/>
              <a:t/>
            </a:r>
            <a:br>
              <a:rPr lang="en-GB" sz="2400" dirty="0" smtClean="0"/>
            </a:br>
            <a:r>
              <a:rPr lang="en-GB" sz="2800" b="1" dirty="0" smtClean="0"/>
              <a:t>Worker Classification Training</a:t>
            </a:r>
          </a:p>
          <a:p>
            <a:endParaRPr lang="en-GB" sz="2400" i="1" dirty="0"/>
          </a:p>
        </p:txBody>
      </p:sp>
      <p:sp>
        <p:nvSpPr>
          <p:cNvPr id="2" name="Text Placeholder 1"/>
          <p:cNvSpPr>
            <a:spLocks noGrp="1"/>
          </p:cNvSpPr>
          <p:nvPr>
            <p:ph type="body" sz="quarter" idx="10"/>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a:t>Worker classification</a:t>
            </a:r>
            <a:br>
              <a:rPr lang="en-US" sz="2400" dirty="0"/>
            </a:br>
            <a:r>
              <a:rPr lang="en-US" sz="2400" b="0" i="0" dirty="0"/>
              <a:t>Categories of </a:t>
            </a:r>
            <a:r>
              <a:rPr lang="en-US" sz="2400" b="0" i="0" dirty="0" smtClean="0"/>
              <a:t>evidence –</a:t>
            </a:r>
            <a:r>
              <a:rPr lang="en-US" sz="2400" b="0" i="0" dirty="0"/>
              <a:t> </a:t>
            </a:r>
            <a:r>
              <a:rPr lang="en-US" sz="2400" b="0" i="0" dirty="0" smtClean="0"/>
              <a:t>Behavioral </a:t>
            </a:r>
            <a:r>
              <a:rPr lang="en-US" sz="2400" b="0" i="0" dirty="0"/>
              <a:t>control</a:t>
            </a:r>
          </a:p>
        </p:txBody>
      </p:sp>
      <p:sp>
        <p:nvSpPr>
          <p:cNvPr id="3" name="Content Placeholder 2"/>
          <p:cNvSpPr>
            <a:spLocks noGrp="1"/>
          </p:cNvSpPr>
          <p:nvPr>
            <p:ph sz="quarter" idx="15"/>
          </p:nvPr>
        </p:nvSpPr>
        <p:spPr>
          <a:xfrm>
            <a:off x="546100" y="1510382"/>
            <a:ext cx="8077200" cy="4285789"/>
          </a:xfrm>
        </p:spPr>
        <p:txBody>
          <a:bodyPr>
            <a:spAutoFit/>
          </a:bodyPr>
          <a:lstStyle/>
          <a:p>
            <a:pPr marL="0" lvl="1" indent="0">
              <a:buNone/>
            </a:pPr>
            <a:r>
              <a:rPr lang="en-US" sz="2000" b="1" dirty="0" smtClean="0">
                <a:solidFill>
                  <a:schemeClr val="tx2"/>
                </a:solidFill>
              </a:rPr>
              <a:t>Example – Degree of Instruction</a:t>
            </a:r>
          </a:p>
          <a:p>
            <a:pPr marL="0" lvl="1" indent="0">
              <a:buNone/>
            </a:pPr>
            <a:r>
              <a:rPr lang="en-US" sz="1700" dirty="0" smtClean="0"/>
              <a:t>Mr. Smith is an independent truck driver.  On March 1, Mr. Smith receives a call from XYZ manufacturing company to make a delivery run from Boston to Washington, DC.  Mr. Smith accepts the job and agrees to pick up the cargo the next morning.  Upon arriving at the warehouse, Mr. Smith is given an address to where to deliver the cargo and is advised that the delivery must be completed within two days.  </a:t>
            </a:r>
          </a:p>
          <a:p>
            <a:pPr lvl="1"/>
            <a:r>
              <a:rPr lang="en-US" sz="1700" dirty="0" smtClean="0"/>
              <a:t>The degree of instruction is consistent with independent contractor status because it is guidance as to </a:t>
            </a:r>
            <a:r>
              <a:rPr lang="en-US" sz="1700" b="1" dirty="0" smtClean="0"/>
              <a:t>what</a:t>
            </a:r>
            <a:r>
              <a:rPr lang="en-US" sz="1700" dirty="0" smtClean="0"/>
              <a:t> is to be done rather than </a:t>
            </a:r>
            <a:r>
              <a:rPr lang="en-US" sz="1700" b="1" dirty="0" smtClean="0"/>
              <a:t>how</a:t>
            </a:r>
            <a:r>
              <a:rPr lang="en-US" sz="1700" dirty="0" smtClean="0"/>
              <a:t> it is to be done.</a:t>
            </a:r>
          </a:p>
          <a:p>
            <a:pPr marL="0" lvl="1" indent="0">
              <a:buNone/>
            </a:pPr>
            <a:r>
              <a:rPr lang="en-US" sz="1700" dirty="0" smtClean="0"/>
              <a:t>In contrast, consider the following scenario: </a:t>
            </a:r>
          </a:p>
          <a:p>
            <a:pPr marL="0" lvl="1" indent="0">
              <a:buNone/>
            </a:pPr>
            <a:r>
              <a:rPr lang="en-US" sz="1700" dirty="0" smtClean="0"/>
              <a:t>Mr. Smith performs local deliveries for XYZ Manufacturing Company.  Mr. Smith reports to the warehouse every morning.  The warehouse manager tells Mr. Smith what deliveries to make, how to load the cargo on the truck, what routes to take, and the order in which the cargo must be delivered.  </a:t>
            </a:r>
          </a:p>
          <a:p>
            <a:pPr lvl="1"/>
            <a:r>
              <a:rPr lang="en-US" sz="1700" dirty="0" smtClean="0"/>
              <a:t>This degree of instruction is consistent with employee status.</a:t>
            </a:r>
            <a:endParaRPr lang="en-US" sz="1700" dirty="0"/>
          </a:p>
        </p:txBody>
      </p:sp>
    </p:spTree>
    <p:extLst>
      <p:ext uri="{BB962C8B-B14F-4D97-AF65-F5344CB8AC3E}">
        <p14:creationId xmlns:p14="http://schemas.microsoft.com/office/powerpoint/2010/main" val="4190462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a:t>Worker classification</a:t>
            </a:r>
            <a:br>
              <a:rPr lang="en-US" sz="2400" dirty="0"/>
            </a:br>
            <a:r>
              <a:rPr lang="en-US" sz="2400" b="0" i="0" dirty="0"/>
              <a:t>Categories of </a:t>
            </a:r>
            <a:r>
              <a:rPr lang="en-US" sz="2400" b="0" i="0" dirty="0" smtClean="0"/>
              <a:t>evidence – Financial </a:t>
            </a:r>
            <a:r>
              <a:rPr lang="en-US" sz="2400" b="0" i="0" dirty="0"/>
              <a:t>control</a:t>
            </a:r>
          </a:p>
        </p:txBody>
      </p:sp>
      <p:sp>
        <p:nvSpPr>
          <p:cNvPr id="3" name="Content Placeholder 2"/>
          <p:cNvSpPr>
            <a:spLocks noGrp="1"/>
          </p:cNvSpPr>
          <p:nvPr>
            <p:ph sz="quarter" idx="15"/>
          </p:nvPr>
        </p:nvSpPr>
        <p:spPr>
          <a:xfrm>
            <a:off x="533400" y="1928109"/>
            <a:ext cx="8077200" cy="3154710"/>
          </a:xfrm>
        </p:spPr>
        <p:txBody>
          <a:bodyPr>
            <a:spAutoFit/>
          </a:bodyPr>
          <a:lstStyle/>
          <a:p>
            <a:pPr marL="0" lvl="1" indent="0">
              <a:buNone/>
            </a:pPr>
            <a:r>
              <a:rPr lang="en-US" sz="2000" b="1" dirty="0">
                <a:solidFill>
                  <a:schemeClr val="tx2"/>
                </a:solidFill>
              </a:rPr>
              <a:t>Who controls the financial aspects of the relationship?</a:t>
            </a:r>
          </a:p>
          <a:p>
            <a:pPr marL="0" lvl="1" indent="0">
              <a:buNone/>
            </a:pPr>
            <a:r>
              <a:rPr lang="en-US" sz="2000" dirty="0"/>
              <a:t>Evidence may include whether the worker:</a:t>
            </a:r>
          </a:p>
          <a:p>
            <a:pPr marL="341313" lvl="1" indent="-341313"/>
            <a:r>
              <a:rPr lang="en-US" sz="2000" dirty="0"/>
              <a:t>Has the opportunity to make a profit or incur a loss;</a:t>
            </a:r>
          </a:p>
          <a:p>
            <a:pPr marL="341313" lvl="1" indent="-341313"/>
            <a:r>
              <a:rPr lang="en-US" sz="2000" dirty="0"/>
              <a:t>Incurs significant unreimbursed expenses;</a:t>
            </a:r>
          </a:p>
          <a:p>
            <a:pPr marL="341313" lvl="1" indent="-341313"/>
            <a:r>
              <a:rPr lang="en-US" sz="2000" dirty="0"/>
              <a:t>Makes services available to the public;</a:t>
            </a:r>
          </a:p>
          <a:p>
            <a:pPr marL="341313" lvl="1" indent="-341313"/>
            <a:r>
              <a:rPr lang="en-US" sz="2000" dirty="0"/>
              <a:t>Is paid a regular wage or is paid by the job;</a:t>
            </a:r>
          </a:p>
          <a:p>
            <a:pPr marL="341313" lvl="1" indent="-341313"/>
            <a:r>
              <a:rPr lang="en-US" sz="2000" dirty="0"/>
              <a:t>Incurs a significant investment in tools, materials, supplies, equipment, etc.</a:t>
            </a:r>
          </a:p>
        </p:txBody>
      </p:sp>
    </p:spTree>
    <p:extLst>
      <p:ext uri="{BB962C8B-B14F-4D97-AF65-F5344CB8AC3E}">
        <p14:creationId xmlns:p14="http://schemas.microsoft.com/office/powerpoint/2010/main" val="1336339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a:t>Worker classification</a:t>
            </a:r>
            <a:br>
              <a:rPr lang="en-US" sz="2400" dirty="0"/>
            </a:br>
            <a:r>
              <a:rPr lang="en-US" sz="2400" b="0" i="0" dirty="0"/>
              <a:t>Categories of evidence – Relationship of the </a:t>
            </a:r>
            <a:r>
              <a:rPr lang="en-US" sz="2400" b="0" i="0" dirty="0" smtClean="0"/>
              <a:t>parties</a:t>
            </a:r>
            <a:endParaRPr lang="en-US" sz="2400" b="0" i="0" dirty="0"/>
          </a:p>
        </p:txBody>
      </p:sp>
      <p:sp>
        <p:nvSpPr>
          <p:cNvPr id="3" name="Content Placeholder 2"/>
          <p:cNvSpPr>
            <a:spLocks noGrp="1"/>
          </p:cNvSpPr>
          <p:nvPr>
            <p:ph sz="quarter" idx="15"/>
          </p:nvPr>
        </p:nvSpPr>
        <p:spPr>
          <a:xfrm>
            <a:off x="544032" y="1906843"/>
            <a:ext cx="8077200" cy="4001095"/>
          </a:xfrm>
        </p:spPr>
        <p:txBody>
          <a:bodyPr>
            <a:spAutoFit/>
          </a:bodyPr>
          <a:lstStyle/>
          <a:p>
            <a:pPr marL="0" lvl="1" indent="0">
              <a:buNone/>
            </a:pPr>
            <a:r>
              <a:rPr lang="en-US" sz="2000" b="1" dirty="0">
                <a:solidFill>
                  <a:schemeClr val="tx2"/>
                </a:solidFill>
              </a:rPr>
              <a:t>How do the parties perceive their relationship?</a:t>
            </a:r>
          </a:p>
          <a:p>
            <a:pPr marL="0" lvl="1" indent="0">
              <a:buNone/>
            </a:pPr>
            <a:r>
              <a:rPr lang="en-US" sz="2000" dirty="0"/>
              <a:t>Evidence may include:</a:t>
            </a:r>
          </a:p>
          <a:p>
            <a:pPr marL="341313" lvl="1" indent="-341313"/>
            <a:r>
              <a:rPr lang="en-US" sz="2000" dirty="0"/>
              <a:t>Contractual provisions;</a:t>
            </a:r>
          </a:p>
          <a:p>
            <a:pPr marL="341313" lvl="1" indent="-341313"/>
            <a:r>
              <a:rPr lang="en-US" sz="2000" dirty="0"/>
              <a:t>Intent of the parties;</a:t>
            </a:r>
          </a:p>
          <a:p>
            <a:pPr marL="341313" lvl="1" indent="-341313"/>
            <a:r>
              <a:rPr lang="en-US" sz="2000" dirty="0"/>
              <a:t>Payment of fringe benefits;</a:t>
            </a:r>
          </a:p>
          <a:p>
            <a:pPr marL="341313" lvl="1" indent="-341313"/>
            <a:r>
              <a:rPr lang="en-US" sz="2000" dirty="0"/>
              <a:t>Right to discharge or terminate the worker;</a:t>
            </a:r>
          </a:p>
          <a:p>
            <a:pPr marL="341313" lvl="1" indent="-341313"/>
            <a:r>
              <a:rPr lang="en-US" sz="2000" dirty="0"/>
              <a:t>Permanency of relationship;</a:t>
            </a:r>
          </a:p>
          <a:p>
            <a:pPr marL="341313" lvl="1" indent="-341313"/>
            <a:r>
              <a:rPr lang="en-US" sz="2000" dirty="0"/>
              <a:t>Whether worker performs services that are a key aspect </a:t>
            </a:r>
            <a:r>
              <a:rPr lang="en-US" sz="2000" dirty="0" smtClean="0"/>
              <a:t>of</a:t>
            </a:r>
            <a:br>
              <a:rPr lang="en-US" sz="2000" dirty="0" smtClean="0"/>
            </a:br>
            <a:r>
              <a:rPr lang="en-US" sz="2000" dirty="0" smtClean="0"/>
              <a:t>the business;</a:t>
            </a:r>
            <a:endParaRPr lang="en-US" sz="2000" dirty="0"/>
          </a:p>
          <a:p>
            <a:pPr marL="341313" lvl="1" indent="-341313"/>
            <a:r>
              <a:rPr lang="en-US" sz="2000" dirty="0" smtClean="0"/>
              <a:t>Have Forms W-2 been issued?</a:t>
            </a:r>
            <a:endParaRPr lang="en-US" sz="2000" dirty="0"/>
          </a:p>
        </p:txBody>
      </p:sp>
    </p:spTree>
    <p:extLst>
      <p:ext uri="{BB962C8B-B14F-4D97-AF65-F5344CB8AC3E}">
        <p14:creationId xmlns:p14="http://schemas.microsoft.com/office/powerpoint/2010/main" val="3794082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a:t>Misclassification of </a:t>
            </a:r>
            <a:r>
              <a:rPr lang="en-US" sz="2400" dirty="0" smtClean="0"/>
              <a:t>Employees</a:t>
            </a:r>
            <a:r>
              <a:rPr lang="en-US" sz="2400" dirty="0"/>
              <a:t/>
            </a:r>
            <a:br>
              <a:rPr lang="en-US" sz="2400" dirty="0"/>
            </a:br>
            <a:r>
              <a:rPr lang="en-US" sz="2400" b="0" i="0" dirty="0" smtClean="0"/>
              <a:t> Penalties &amp; Enforcement </a:t>
            </a:r>
            <a:endParaRPr lang="en-US" sz="2400" b="0" i="0" dirty="0"/>
          </a:p>
        </p:txBody>
      </p:sp>
      <p:sp>
        <p:nvSpPr>
          <p:cNvPr id="3" name="Content Placeholder 2"/>
          <p:cNvSpPr>
            <a:spLocks noGrp="1"/>
          </p:cNvSpPr>
          <p:nvPr>
            <p:ph sz="quarter" idx="15"/>
          </p:nvPr>
        </p:nvSpPr>
        <p:spPr>
          <a:xfrm>
            <a:off x="546100" y="1735836"/>
            <a:ext cx="8077200" cy="4293483"/>
          </a:xfrm>
        </p:spPr>
        <p:txBody>
          <a:bodyPr>
            <a:spAutoFit/>
          </a:bodyPr>
          <a:lstStyle/>
          <a:p>
            <a:pPr marL="0" lvl="1" indent="0">
              <a:buNone/>
            </a:pPr>
            <a:r>
              <a:rPr lang="en-US" sz="1800" b="1" dirty="0">
                <a:solidFill>
                  <a:schemeClr val="tx2"/>
                </a:solidFill>
              </a:rPr>
              <a:t>Tax </a:t>
            </a:r>
            <a:r>
              <a:rPr lang="en-US" sz="1800" b="1" dirty="0" smtClean="0">
                <a:solidFill>
                  <a:schemeClr val="tx2"/>
                </a:solidFill>
              </a:rPr>
              <a:t>Liabilities and Penalties</a:t>
            </a:r>
            <a:endParaRPr lang="en-US" sz="1800" b="1" dirty="0">
              <a:solidFill>
                <a:schemeClr val="tx2"/>
              </a:solidFill>
            </a:endParaRPr>
          </a:p>
          <a:p>
            <a:pPr lvl="1"/>
            <a:r>
              <a:rPr lang="en-US" sz="1800" dirty="0"/>
              <a:t>The IRC provides special reduced tax rates for misclassification.</a:t>
            </a:r>
          </a:p>
          <a:p>
            <a:pPr marL="341313" lvl="1" indent="-341313"/>
            <a:r>
              <a:rPr lang="en-US" sz="1800" dirty="0" smtClean="0"/>
              <a:t>However, the special rates are not </a:t>
            </a:r>
            <a:r>
              <a:rPr lang="en-US" sz="1800" dirty="0"/>
              <a:t>available if misclassification is due to “intentional </a:t>
            </a:r>
            <a:r>
              <a:rPr lang="en-US" sz="1800" dirty="0" smtClean="0"/>
              <a:t>disregard.”</a:t>
            </a:r>
            <a:endParaRPr lang="en-US" sz="1800" b="1" dirty="0" smtClean="0">
              <a:solidFill>
                <a:schemeClr val="tx2"/>
              </a:solidFill>
            </a:endParaRPr>
          </a:p>
          <a:p>
            <a:pPr marL="0" lvl="1" indent="0">
              <a:buNone/>
            </a:pPr>
            <a:r>
              <a:rPr lang="en-US" sz="1800" b="1" dirty="0" smtClean="0">
                <a:solidFill>
                  <a:schemeClr val="tx2"/>
                </a:solidFill>
              </a:rPr>
              <a:t>Section </a:t>
            </a:r>
            <a:r>
              <a:rPr lang="en-US" sz="1800" b="1" dirty="0">
                <a:solidFill>
                  <a:schemeClr val="tx2"/>
                </a:solidFill>
              </a:rPr>
              <a:t>530 </a:t>
            </a:r>
            <a:r>
              <a:rPr lang="en-US" sz="1800" b="1" dirty="0" smtClean="0">
                <a:solidFill>
                  <a:schemeClr val="tx2"/>
                </a:solidFill>
              </a:rPr>
              <a:t>Relief</a:t>
            </a:r>
            <a:endParaRPr lang="en-US" sz="1800" b="1" dirty="0">
              <a:solidFill>
                <a:schemeClr val="tx2"/>
              </a:solidFill>
            </a:endParaRPr>
          </a:p>
          <a:p>
            <a:pPr marL="0" lvl="1" indent="0">
              <a:buNone/>
            </a:pPr>
            <a:r>
              <a:rPr lang="en-US" sz="1800" dirty="0"/>
              <a:t>Section 530 </a:t>
            </a:r>
            <a:r>
              <a:rPr lang="en-US" sz="1800" dirty="0" smtClean="0"/>
              <a:t>provides </a:t>
            </a:r>
            <a:r>
              <a:rPr lang="en-US" sz="1800" dirty="0"/>
              <a:t>businesses with relief from federal employment tax obligations if certain requirements are met</a:t>
            </a:r>
            <a:r>
              <a:rPr lang="en-US" sz="1800" dirty="0" smtClean="0"/>
              <a:t>. It </a:t>
            </a:r>
            <a:r>
              <a:rPr lang="en-US" sz="1800" dirty="0"/>
              <a:t>terminates the business’ employment tax liability, </a:t>
            </a:r>
            <a:r>
              <a:rPr lang="en-US" sz="1800" b="1" dirty="0"/>
              <a:t>not the worker’s</a:t>
            </a:r>
            <a:r>
              <a:rPr lang="en-US" sz="1800" dirty="0"/>
              <a:t>, and any related interest or penalties.</a:t>
            </a:r>
          </a:p>
          <a:p>
            <a:pPr marL="341313" lvl="1" indent="-341313"/>
            <a:r>
              <a:rPr lang="en-US" sz="1800" dirty="0"/>
              <a:t>Section 530 of the Revenue Act of 1978 is not part of the IRC.</a:t>
            </a:r>
          </a:p>
          <a:p>
            <a:pPr marL="341313" lvl="1" indent="-341313"/>
            <a:r>
              <a:rPr lang="en-US" sz="1800" dirty="0"/>
              <a:t>If a business qualifies for section 530 relief, it will not be liable for employment taxes with respect to that worker and those in similar positions either </a:t>
            </a:r>
            <a:r>
              <a:rPr lang="en-US" sz="1800" b="1" i="1" dirty="0"/>
              <a:t>retroactively</a:t>
            </a:r>
            <a:r>
              <a:rPr lang="en-US" sz="1800" dirty="0"/>
              <a:t> or </a:t>
            </a:r>
            <a:r>
              <a:rPr lang="en-US" sz="1800" b="1" i="1" dirty="0"/>
              <a:t>prospectively</a:t>
            </a:r>
            <a:r>
              <a:rPr lang="en-US" sz="1800" dirty="0"/>
              <a:t>. </a:t>
            </a:r>
          </a:p>
        </p:txBody>
      </p:sp>
    </p:spTree>
    <p:extLst>
      <p:ext uri="{BB962C8B-B14F-4D97-AF65-F5344CB8AC3E}">
        <p14:creationId xmlns:p14="http://schemas.microsoft.com/office/powerpoint/2010/main" val="4111530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smtClean="0"/>
              <a:t>Worker Classification</a:t>
            </a:r>
            <a:br>
              <a:rPr lang="en-US" sz="2400" dirty="0" smtClean="0"/>
            </a:br>
            <a:r>
              <a:rPr lang="en-US" sz="2400" b="0" i="0" dirty="0" smtClean="0"/>
              <a:t>Application of the Rules</a:t>
            </a:r>
            <a:endParaRPr lang="en-US" sz="2400" b="0" i="0" dirty="0"/>
          </a:p>
        </p:txBody>
      </p:sp>
      <p:sp>
        <p:nvSpPr>
          <p:cNvPr id="3" name="Content Placeholder 2"/>
          <p:cNvSpPr>
            <a:spLocks noGrp="1"/>
          </p:cNvSpPr>
          <p:nvPr>
            <p:ph sz="quarter" idx="15"/>
          </p:nvPr>
        </p:nvSpPr>
        <p:spPr>
          <a:xfrm>
            <a:off x="533400" y="1545336"/>
            <a:ext cx="8077200" cy="3293209"/>
          </a:xfrm>
        </p:spPr>
        <p:txBody>
          <a:bodyPr>
            <a:spAutoFit/>
          </a:bodyPr>
          <a:lstStyle/>
          <a:p>
            <a:pPr marL="341313" lvl="1" indent="-341313"/>
            <a:endParaRPr lang="en-US" dirty="0" smtClean="0"/>
          </a:p>
          <a:p>
            <a:pPr marL="341313" lvl="1" indent="-341313"/>
            <a:r>
              <a:rPr lang="en-US" sz="2400" dirty="0" smtClean="0"/>
              <a:t>Incorporated entities – do they really offer adequate protection?</a:t>
            </a:r>
          </a:p>
          <a:p>
            <a:pPr marL="341313" lvl="1" indent="-341313"/>
            <a:r>
              <a:rPr lang="en-US" sz="2400" dirty="0" smtClean="0"/>
              <a:t>Retired employees returning as contractors – what risks does this create for the organization?</a:t>
            </a:r>
            <a:endParaRPr lang="en-US" dirty="0"/>
          </a:p>
          <a:p>
            <a:pPr marL="341313" lvl="1" indent="-341313"/>
            <a:r>
              <a:rPr lang="en-US" sz="2400" dirty="0" smtClean="0"/>
              <a:t>What about highly skilled workers?</a:t>
            </a:r>
          </a:p>
          <a:p>
            <a:pPr marL="615633" lvl="2" indent="-341313"/>
            <a:r>
              <a:rPr lang="en-US" sz="2400" dirty="0" smtClean="0"/>
              <a:t>Evidence of financial control and the relationship of the parties tends to be especially important.</a:t>
            </a:r>
          </a:p>
        </p:txBody>
      </p:sp>
    </p:spTree>
    <p:extLst>
      <p:ext uri="{BB962C8B-B14F-4D97-AF65-F5344CB8AC3E}">
        <p14:creationId xmlns:p14="http://schemas.microsoft.com/office/powerpoint/2010/main" val="2133206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smtClean="0"/>
              <a:t>Worker Classification</a:t>
            </a:r>
            <a:br>
              <a:rPr lang="en-US" sz="2400" dirty="0" smtClean="0"/>
            </a:br>
            <a:r>
              <a:rPr lang="en-US" sz="2400" b="0" i="0" dirty="0" smtClean="0"/>
              <a:t>Application of the Rules</a:t>
            </a:r>
            <a:endParaRPr lang="en-US" sz="2400" b="0" i="0" dirty="0"/>
          </a:p>
        </p:txBody>
      </p:sp>
      <p:sp>
        <p:nvSpPr>
          <p:cNvPr id="3" name="Content Placeholder 2"/>
          <p:cNvSpPr>
            <a:spLocks noGrp="1"/>
          </p:cNvSpPr>
          <p:nvPr>
            <p:ph sz="quarter" idx="15"/>
          </p:nvPr>
        </p:nvSpPr>
        <p:spPr>
          <a:xfrm>
            <a:off x="533400" y="1545336"/>
            <a:ext cx="8077200" cy="4224233"/>
          </a:xfrm>
        </p:spPr>
        <p:txBody>
          <a:bodyPr>
            <a:spAutoFit/>
          </a:bodyPr>
          <a:lstStyle/>
          <a:p>
            <a:pPr marL="0" lvl="1" indent="0">
              <a:buNone/>
            </a:pPr>
            <a:r>
              <a:rPr lang="en-US" sz="1800" b="1" dirty="0" smtClean="0">
                <a:solidFill>
                  <a:schemeClr val="accent2"/>
                </a:solidFill>
              </a:rPr>
              <a:t>Example – Weighing the Evidence</a:t>
            </a:r>
          </a:p>
          <a:p>
            <a:pPr marL="0" lvl="1" indent="0">
              <a:buNone/>
            </a:pPr>
            <a:r>
              <a:rPr lang="en-US" sz="1800" dirty="0" smtClean="0"/>
              <a:t>Dr. A owns and operates Z medical center, which provides a variety of medical services.  To better serve her patients, Dr. A purchased an x-ray machine and hired Dr. B to read the x-rays.  Dr. B is a highly skilled and highly trained professional in the field of radiology.  </a:t>
            </a:r>
          </a:p>
          <a:p>
            <a:pPr marL="0" lvl="1" indent="0">
              <a:buNone/>
            </a:pPr>
            <a:r>
              <a:rPr lang="en-US" sz="1800" dirty="0" smtClean="0"/>
              <a:t>Even though Dr. A does not instruct Dr. B on how to take and read x-rays, other evidence, such as financial control or the contractual relationship of the parties, may indicate a right to direct and control Dr. B to an extent consistent with employee status.  </a:t>
            </a:r>
          </a:p>
          <a:p>
            <a:pPr marL="0" lvl="1" indent="0">
              <a:buNone/>
            </a:pPr>
            <a:r>
              <a:rPr lang="en-US" sz="1800" dirty="0" smtClean="0"/>
              <a:t>On the other hand, a lack of financial control by Dr. A over such details of Dr. B’s practice such as fees, billings and collections may indicate Dr. B’s autonomy that is consistent with independent contractor status (notwithstanding Dr. B’s use of Dr. A’s equipment).  This is especially true if their contract evidences an intent to create an independent contractor relationship. </a:t>
            </a:r>
          </a:p>
        </p:txBody>
      </p:sp>
    </p:spTree>
    <p:extLst>
      <p:ext uri="{BB962C8B-B14F-4D97-AF65-F5344CB8AC3E}">
        <p14:creationId xmlns:p14="http://schemas.microsoft.com/office/powerpoint/2010/main" val="2709967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smtClean="0"/>
              <a:t>Worker Classification</a:t>
            </a:r>
            <a:br>
              <a:rPr lang="en-US" sz="2400" dirty="0" smtClean="0"/>
            </a:br>
            <a:r>
              <a:rPr lang="en-US" sz="2400" b="0" i="0" dirty="0" smtClean="0"/>
              <a:t>Application of the Rules – Case Study #1</a:t>
            </a:r>
            <a:endParaRPr lang="en-US" sz="2400" b="0" i="0" dirty="0"/>
          </a:p>
        </p:txBody>
      </p:sp>
      <p:sp>
        <p:nvSpPr>
          <p:cNvPr id="3" name="Content Placeholder 2"/>
          <p:cNvSpPr>
            <a:spLocks noGrp="1"/>
          </p:cNvSpPr>
          <p:nvPr>
            <p:ph sz="quarter" idx="15"/>
          </p:nvPr>
        </p:nvSpPr>
        <p:spPr>
          <a:xfrm>
            <a:off x="533400" y="1545336"/>
            <a:ext cx="8077200" cy="4662815"/>
          </a:xfrm>
        </p:spPr>
        <p:txBody>
          <a:bodyPr>
            <a:spAutoFit/>
          </a:bodyPr>
          <a:lstStyle/>
          <a:p>
            <a:pPr marL="0" lvl="1" indent="0">
              <a:buNone/>
            </a:pPr>
            <a:r>
              <a:rPr lang="en-US" dirty="0"/>
              <a:t>A</a:t>
            </a:r>
            <a:r>
              <a:rPr lang="en-US" dirty="0" smtClean="0"/>
              <a:t>n attorney is a sole practitioner who rents office space and pays for the following items: telephone, computer, on-line legal research services, fax machine and photocopier.  The attorney buys office supplies and pays bar dues and membership dues for three other professional organizations.  The attorney has a part-time receptionist who also does the bookkeeping.  The attorney pays the receptionist, withholds and pays federal and state employment taxes and files a Form W-2 each year.  </a:t>
            </a:r>
          </a:p>
          <a:p>
            <a:pPr marL="0" lvl="1" indent="0">
              <a:buNone/>
            </a:pPr>
            <a:r>
              <a:rPr lang="en-US" dirty="0" smtClean="0"/>
              <a:t>For the past two years, the attorney has had only one client, a corporation for which there has been a long-standing relationship.  The attorney charges the corporation an hourly rate for services and sends monthly bills detailing the work performed for the prior month.  The bills include charges for long distance calls, on-line research fees, photocopies, mailing costs and travel expenses for which the corporation has agreed to reimburse. </a:t>
            </a:r>
          </a:p>
          <a:p>
            <a:pPr lvl="1">
              <a:spcAft>
                <a:spcPts val="0"/>
              </a:spcAft>
            </a:pPr>
            <a:r>
              <a:rPr lang="en-US" dirty="0" smtClean="0"/>
              <a:t>What facts illustrate the attorney’s autonomy with respect to how the legal services are performed?</a:t>
            </a:r>
          </a:p>
          <a:p>
            <a:pPr lvl="1">
              <a:spcAft>
                <a:spcPts val="0"/>
              </a:spcAft>
            </a:pPr>
            <a:r>
              <a:rPr lang="en-US" dirty="0" smtClean="0"/>
              <a:t>What facts illustrate the corporation’s right to control how the legal services are performed?</a:t>
            </a:r>
          </a:p>
          <a:p>
            <a:pPr lvl="1">
              <a:spcAft>
                <a:spcPts val="0"/>
              </a:spcAft>
            </a:pPr>
            <a:r>
              <a:rPr lang="en-US" dirty="0" smtClean="0"/>
              <a:t>What facts are neutral (and, thus, should be disregarded in the analysis)?</a:t>
            </a:r>
          </a:p>
          <a:p>
            <a:pPr lvl="1">
              <a:spcAft>
                <a:spcPts val="0"/>
              </a:spcAft>
            </a:pPr>
            <a:r>
              <a:rPr lang="en-US" dirty="0" smtClean="0"/>
              <a:t>Weigh the evidence and make a conclusion.</a:t>
            </a:r>
          </a:p>
        </p:txBody>
      </p:sp>
    </p:spTree>
    <p:extLst>
      <p:ext uri="{BB962C8B-B14F-4D97-AF65-F5344CB8AC3E}">
        <p14:creationId xmlns:p14="http://schemas.microsoft.com/office/powerpoint/2010/main" val="3970945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smtClean="0"/>
              <a:t>Worker Classification</a:t>
            </a:r>
            <a:br>
              <a:rPr lang="en-US" sz="2400" dirty="0" smtClean="0"/>
            </a:br>
            <a:r>
              <a:rPr lang="en-US" sz="2400" b="0" i="0" dirty="0" smtClean="0"/>
              <a:t>Application of the Rules – Case Study #2</a:t>
            </a:r>
            <a:endParaRPr lang="en-US" sz="2400" b="0" i="0" dirty="0"/>
          </a:p>
        </p:txBody>
      </p:sp>
      <p:sp>
        <p:nvSpPr>
          <p:cNvPr id="3" name="Content Placeholder 2"/>
          <p:cNvSpPr>
            <a:spLocks noGrp="1"/>
          </p:cNvSpPr>
          <p:nvPr>
            <p:ph sz="quarter" idx="15"/>
          </p:nvPr>
        </p:nvSpPr>
        <p:spPr>
          <a:xfrm>
            <a:off x="533400" y="1545336"/>
            <a:ext cx="8077200" cy="4555093"/>
          </a:xfrm>
        </p:spPr>
        <p:txBody>
          <a:bodyPr>
            <a:spAutoFit/>
          </a:bodyPr>
          <a:lstStyle/>
          <a:p>
            <a:pPr marL="0" lvl="1" indent="0">
              <a:spcAft>
                <a:spcPts val="0"/>
              </a:spcAft>
              <a:buNone/>
            </a:pPr>
            <a:r>
              <a:rPr lang="en-US" dirty="0" smtClean="0"/>
              <a:t>A computer programmer is laid-off due to a downsizing at Company X.  However, Company X agrees to pay the programmer $25,000 to complete a one-time project to create a certain product.  It is not clear how long the project will take to complete and the programmer is not guaranteed any minimum payment for the hours spent on the project.  The programmer performs the work on a new high-end computer, which cost him $5,000.  The programmer works at home and is not expected or allowed to attend meetings of the software development group.  Company X provides the programmer with no instructions beyond the specifications for the product itself.  The programmer and Company X have a written contract, which provides that the programmer is considered to be an independent contractor, is required to pay federal and state taxes, and receives no employee benefits from Company X.</a:t>
            </a:r>
          </a:p>
          <a:p>
            <a:pPr lvl="1">
              <a:lnSpc>
                <a:spcPct val="150000"/>
              </a:lnSpc>
              <a:spcAft>
                <a:spcPts val="0"/>
              </a:spcAft>
            </a:pPr>
            <a:r>
              <a:rPr lang="en-US" dirty="0" smtClean="0"/>
              <a:t>What facts illustrate the programmer’s autonomy with respect to how the services are performed?</a:t>
            </a:r>
          </a:p>
          <a:p>
            <a:pPr lvl="1">
              <a:lnSpc>
                <a:spcPct val="150000"/>
              </a:lnSpc>
              <a:spcAft>
                <a:spcPts val="0"/>
              </a:spcAft>
            </a:pPr>
            <a:r>
              <a:rPr lang="en-US" dirty="0" smtClean="0"/>
              <a:t>What facts illustrate the corporation’s right to control how the services are performed?</a:t>
            </a:r>
          </a:p>
          <a:p>
            <a:pPr lvl="1">
              <a:lnSpc>
                <a:spcPct val="150000"/>
              </a:lnSpc>
              <a:spcAft>
                <a:spcPts val="0"/>
              </a:spcAft>
            </a:pPr>
            <a:r>
              <a:rPr lang="en-US" dirty="0" smtClean="0"/>
              <a:t>What facts are neutral (and, thus, should be disregarded in the analysis)?</a:t>
            </a:r>
          </a:p>
          <a:p>
            <a:pPr lvl="1">
              <a:lnSpc>
                <a:spcPct val="150000"/>
              </a:lnSpc>
              <a:spcAft>
                <a:spcPts val="0"/>
              </a:spcAft>
            </a:pPr>
            <a:r>
              <a:rPr lang="en-US" dirty="0" smtClean="0"/>
              <a:t>Weigh the evidence and make a conclusion.</a:t>
            </a:r>
          </a:p>
        </p:txBody>
      </p:sp>
    </p:spTree>
    <p:extLst>
      <p:ext uri="{BB962C8B-B14F-4D97-AF65-F5344CB8AC3E}">
        <p14:creationId xmlns:p14="http://schemas.microsoft.com/office/powerpoint/2010/main" val="1989262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smtClean="0"/>
              <a:t>Worker Classification</a:t>
            </a:r>
            <a:br>
              <a:rPr lang="en-US" sz="2400" dirty="0" smtClean="0"/>
            </a:br>
            <a:r>
              <a:rPr lang="en-US" sz="2400" b="0" i="0" dirty="0" smtClean="0"/>
              <a:t>Red Flags</a:t>
            </a:r>
            <a:endParaRPr lang="en-US" sz="2400" b="0" i="0" dirty="0"/>
          </a:p>
        </p:txBody>
      </p:sp>
      <p:sp>
        <p:nvSpPr>
          <p:cNvPr id="3" name="Content Placeholder 2"/>
          <p:cNvSpPr>
            <a:spLocks noGrp="1"/>
          </p:cNvSpPr>
          <p:nvPr>
            <p:ph sz="quarter" idx="15"/>
          </p:nvPr>
        </p:nvSpPr>
        <p:spPr>
          <a:xfrm>
            <a:off x="533400" y="1545336"/>
            <a:ext cx="8077200" cy="3154710"/>
          </a:xfrm>
        </p:spPr>
        <p:txBody>
          <a:bodyPr>
            <a:spAutoFit/>
          </a:bodyPr>
          <a:lstStyle/>
          <a:p>
            <a:pPr marL="341313" lvl="1" indent="-341313"/>
            <a:endParaRPr lang="en-US" dirty="0" smtClean="0"/>
          </a:p>
          <a:p>
            <a:pPr marL="342900" indent="-342900">
              <a:buFont typeface="Arial" panose="020B0604020202020204" pitchFamily="34" charset="0"/>
              <a:buChar char="•"/>
            </a:pPr>
            <a:r>
              <a:rPr lang="en-US" altLang="en-US" sz="2400" dirty="0"/>
              <a:t>Former </a:t>
            </a:r>
            <a:r>
              <a:rPr lang="en-US" altLang="en-US" sz="2400" dirty="0" smtClean="0"/>
              <a:t>employees returning as contractors</a:t>
            </a:r>
            <a:endParaRPr lang="en-US" altLang="en-US" sz="2400" dirty="0"/>
          </a:p>
          <a:p>
            <a:pPr marL="342900" indent="-342900">
              <a:buFont typeface="Arial" panose="020B0604020202020204" pitchFamily="34" charset="0"/>
              <a:buChar char="•"/>
            </a:pPr>
            <a:r>
              <a:rPr lang="en-US" altLang="en-US" sz="2400" dirty="0"/>
              <a:t>Form 1099 &amp; Form </a:t>
            </a:r>
            <a:r>
              <a:rPr lang="en-US" altLang="en-US" sz="2400" dirty="0" smtClean="0"/>
              <a:t>W-2 issued in same year</a:t>
            </a:r>
            <a:endParaRPr lang="en-US" altLang="en-US" sz="2400" dirty="0"/>
          </a:p>
          <a:p>
            <a:pPr marL="342900" indent="-342900">
              <a:buFont typeface="Arial" panose="020B0604020202020204" pitchFamily="34" charset="0"/>
              <a:buChar char="•"/>
            </a:pPr>
            <a:r>
              <a:rPr lang="en-US" altLang="en-US" sz="2400" dirty="0"/>
              <a:t>Form 1099 - multiple years</a:t>
            </a:r>
          </a:p>
          <a:p>
            <a:pPr marL="342900" indent="-342900">
              <a:buFont typeface="Arial" panose="020B0604020202020204" pitchFamily="34" charset="0"/>
              <a:buChar char="•"/>
            </a:pPr>
            <a:r>
              <a:rPr lang="en-US" altLang="en-US" sz="2400" dirty="0"/>
              <a:t>Industry Focus</a:t>
            </a:r>
          </a:p>
          <a:p>
            <a:pPr marL="342900" indent="-342900">
              <a:buFont typeface="Arial" panose="020B0604020202020204" pitchFamily="34" charset="0"/>
              <a:buChar char="•"/>
            </a:pPr>
            <a:r>
              <a:rPr lang="en-US" altLang="en-US" sz="2400" dirty="0" smtClean="0"/>
              <a:t>Leads </a:t>
            </a:r>
            <a:r>
              <a:rPr lang="en-US" altLang="en-US" sz="2400" dirty="0"/>
              <a:t>- IRS Internal </a:t>
            </a:r>
            <a:r>
              <a:rPr lang="en-US" altLang="en-US" sz="2400" dirty="0" smtClean="0"/>
              <a:t>Database</a:t>
            </a:r>
          </a:p>
          <a:p>
            <a:pPr marL="342900" indent="-342900">
              <a:buFont typeface="Arial" panose="020B0604020202020204" pitchFamily="34" charset="0"/>
              <a:buChar char="•"/>
            </a:pPr>
            <a:r>
              <a:rPr lang="en-US" altLang="en-US" sz="2400" dirty="0" smtClean="0"/>
              <a:t>SS-8 Determinations</a:t>
            </a:r>
            <a:endParaRPr lang="en-US" altLang="en-US" sz="2400" dirty="0"/>
          </a:p>
        </p:txBody>
      </p:sp>
    </p:spTree>
    <p:extLst>
      <p:ext uri="{BB962C8B-B14F-4D97-AF65-F5344CB8AC3E}">
        <p14:creationId xmlns:p14="http://schemas.microsoft.com/office/powerpoint/2010/main" val="2089106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smtClean="0"/>
              <a:t>Worker Classification</a:t>
            </a:r>
            <a:br>
              <a:rPr lang="en-US" sz="2400" dirty="0" smtClean="0"/>
            </a:br>
            <a:r>
              <a:rPr lang="en-US" sz="2400" b="0" i="0" dirty="0" smtClean="0"/>
              <a:t>Other Considerations</a:t>
            </a:r>
            <a:endParaRPr lang="en-US" sz="2400" b="0" i="0" dirty="0"/>
          </a:p>
        </p:txBody>
      </p:sp>
      <p:sp>
        <p:nvSpPr>
          <p:cNvPr id="3" name="Content Placeholder 2"/>
          <p:cNvSpPr>
            <a:spLocks noGrp="1"/>
          </p:cNvSpPr>
          <p:nvPr>
            <p:ph sz="quarter" idx="15"/>
          </p:nvPr>
        </p:nvSpPr>
        <p:spPr>
          <a:xfrm>
            <a:off x="544033" y="1545336"/>
            <a:ext cx="8077200" cy="6270947"/>
          </a:xfrm>
        </p:spPr>
        <p:txBody>
          <a:bodyPr>
            <a:spAutoFit/>
          </a:bodyPr>
          <a:lstStyle/>
          <a:p>
            <a:pPr lvl="1"/>
            <a:r>
              <a:rPr lang="en-US" sz="2000" dirty="0" smtClean="0">
                <a:latin typeface="+mj-lt"/>
              </a:rPr>
              <a:t>What “best practices” should the organization consider adopting in order to reduce or mitigate its exposure?</a:t>
            </a:r>
          </a:p>
          <a:p>
            <a:pPr lvl="2">
              <a:lnSpc>
                <a:spcPct val="150000"/>
              </a:lnSpc>
              <a:spcAft>
                <a:spcPts val="0"/>
              </a:spcAft>
            </a:pPr>
            <a:r>
              <a:rPr lang="en-US" sz="1800" dirty="0" smtClean="0"/>
              <a:t>Establish written corporate policies; </a:t>
            </a:r>
          </a:p>
          <a:p>
            <a:pPr lvl="2">
              <a:lnSpc>
                <a:spcPct val="150000"/>
              </a:lnSpc>
              <a:spcAft>
                <a:spcPts val="0"/>
              </a:spcAft>
            </a:pPr>
            <a:r>
              <a:rPr lang="en-US" sz="1800" dirty="0" smtClean="0"/>
              <a:t>Draft contractual agreements carefully;</a:t>
            </a:r>
          </a:p>
          <a:p>
            <a:pPr lvl="2">
              <a:lnSpc>
                <a:spcPct val="150000"/>
              </a:lnSpc>
              <a:spcAft>
                <a:spcPts val="0"/>
              </a:spcAft>
            </a:pPr>
            <a:r>
              <a:rPr lang="en-US" altLang="en-US" sz="1800" dirty="0" smtClean="0"/>
              <a:t>Minimize </a:t>
            </a:r>
            <a:r>
              <a:rPr lang="en-US" altLang="en-US" sz="1800" dirty="0"/>
              <a:t>the factors demonstrating </a:t>
            </a:r>
            <a:r>
              <a:rPr lang="en-US" altLang="en-US" sz="1800" dirty="0" smtClean="0"/>
              <a:t>control;</a:t>
            </a:r>
          </a:p>
          <a:p>
            <a:pPr lvl="2">
              <a:lnSpc>
                <a:spcPct val="150000"/>
              </a:lnSpc>
              <a:spcAft>
                <a:spcPts val="0"/>
              </a:spcAft>
            </a:pPr>
            <a:r>
              <a:rPr lang="en-US" altLang="en-US" sz="1800" dirty="0"/>
              <a:t>Document differences between employees and independent </a:t>
            </a:r>
            <a:r>
              <a:rPr lang="en-US" altLang="en-US" sz="1800" dirty="0" smtClean="0"/>
              <a:t>contractors;</a:t>
            </a:r>
          </a:p>
          <a:p>
            <a:pPr lvl="2">
              <a:lnSpc>
                <a:spcPct val="150000"/>
              </a:lnSpc>
              <a:spcAft>
                <a:spcPts val="0"/>
              </a:spcAft>
            </a:pPr>
            <a:r>
              <a:rPr lang="en-US" altLang="en-US" sz="1800" dirty="0" smtClean="0"/>
              <a:t>Train </a:t>
            </a:r>
            <a:r>
              <a:rPr lang="en-US" altLang="en-US" sz="1800" dirty="0"/>
              <a:t>operations managers &amp; decision </a:t>
            </a:r>
            <a:r>
              <a:rPr lang="en-US" altLang="en-US" sz="1800" dirty="0" smtClean="0"/>
              <a:t>makers;</a:t>
            </a:r>
          </a:p>
          <a:p>
            <a:pPr lvl="2">
              <a:lnSpc>
                <a:spcPct val="150000"/>
              </a:lnSpc>
              <a:spcAft>
                <a:spcPts val="0"/>
              </a:spcAft>
            </a:pPr>
            <a:r>
              <a:rPr lang="en-US" altLang="en-US" sz="1800" dirty="0" smtClean="0"/>
              <a:t>Monitor </a:t>
            </a:r>
            <a:r>
              <a:rPr lang="en-US" altLang="en-US" sz="1800" dirty="0"/>
              <a:t>the actual </a:t>
            </a:r>
            <a:r>
              <a:rPr lang="en-US" altLang="en-US" sz="1800" dirty="0" smtClean="0"/>
              <a:t>relationship;</a:t>
            </a:r>
          </a:p>
          <a:p>
            <a:pPr lvl="2">
              <a:lnSpc>
                <a:spcPct val="150000"/>
              </a:lnSpc>
              <a:spcAft>
                <a:spcPts val="0"/>
              </a:spcAft>
            </a:pPr>
            <a:r>
              <a:rPr lang="en-US" sz="1800" dirty="0" smtClean="0"/>
              <a:t>Create </a:t>
            </a:r>
            <a:r>
              <a:rPr lang="en-US" sz="1800" dirty="0"/>
              <a:t>“audit-ready” file</a:t>
            </a:r>
            <a:r>
              <a:rPr lang="en-US" sz="1800" dirty="0" smtClean="0"/>
              <a:t>;</a:t>
            </a:r>
          </a:p>
          <a:p>
            <a:pPr lvl="2">
              <a:lnSpc>
                <a:spcPct val="150000"/>
              </a:lnSpc>
              <a:spcAft>
                <a:spcPts val="0"/>
              </a:spcAft>
            </a:pPr>
            <a:r>
              <a:rPr lang="en-US" altLang="en-US" sz="1800" dirty="0"/>
              <a:t>Monitor legislation and current developments in the law</a:t>
            </a:r>
            <a:r>
              <a:rPr lang="en-US" altLang="en-US" sz="1800" dirty="0" smtClean="0"/>
              <a:t>;</a:t>
            </a:r>
          </a:p>
          <a:p>
            <a:pPr lvl="2">
              <a:lnSpc>
                <a:spcPct val="150000"/>
              </a:lnSpc>
              <a:spcAft>
                <a:spcPts val="0"/>
              </a:spcAft>
            </a:pPr>
            <a:r>
              <a:rPr lang="en-US" altLang="en-US" sz="1800" dirty="0"/>
              <a:t>Handle agency inquiries with caution;</a:t>
            </a:r>
          </a:p>
          <a:p>
            <a:pPr lvl="2">
              <a:lnSpc>
                <a:spcPct val="150000"/>
              </a:lnSpc>
              <a:spcAft>
                <a:spcPts val="0"/>
              </a:spcAft>
            </a:pPr>
            <a:endParaRPr lang="en-US" altLang="en-US" sz="1800" dirty="0"/>
          </a:p>
          <a:p>
            <a:pPr lvl="2">
              <a:lnSpc>
                <a:spcPct val="150000"/>
              </a:lnSpc>
              <a:spcAft>
                <a:spcPts val="0"/>
              </a:spcAft>
            </a:pPr>
            <a:endParaRPr lang="en-US" sz="1800" dirty="0"/>
          </a:p>
          <a:p>
            <a:pPr lvl="2">
              <a:lnSpc>
                <a:spcPct val="150000"/>
              </a:lnSpc>
              <a:spcAft>
                <a:spcPts val="0"/>
              </a:spcAft>
            </a:pPr>
            <a:endParaRPr lang="en-US" altLang="en-US" sz="1800" dirty="0"/>
          </a:p>
          <a:p>
            <a:pPr marL="274320" lvl="2" indent="0">
              <a:spcAft>
                <a:spcPts val="0"/>
              </a:spcAft>
              <a:buNone/>
            </a:pPr>
            <a:endParaRPr lang="en-US" sz="2000" dirty="0" smtClean="0">
              <a:latin typeface="+mj-lt"/>
            </a:endParaRPr>
          </a:p>
          <a:p>
            <a:pPr lvl="2"/>
            <a:endParaRPr lang="en-US" dirty="0">
              <a:latin typeface="Calibri"/>
            </a:endParaRPr>
          </a:p>
        </p:txBody>
      </p:sp>
    </p:spTree>
    <p:extLst>
      <p:ext uri="{BB962C8B-B14F-4D97-AF65-F5344CB8AC3E}">
        <p14:creationId xmlns:p14="http://schemas.microsoft.com/office/powerpoint/2010/main" val="1468662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492443"/>
          </a:xfrm>
        </p:spPr>
        <p:txBody>
          <a:bodyPr>
            <a:spAutoFit/>
          </a:bodyPr>
          <a:lstStyle/>
          <a:p>
            <a:r>
              <a:rPr lang="en-US" sz="3200" dirty="0"/>
              <a:t>Today’s </a:t>
            </a:r>
            <a:r>
              <a:rPr lang="en-US" sz="3200" dirty="0" smtClean="0"/>
              <a:t>Presenters</a:t>
            </a:r>
            <a:endParaRPr lang="en-US" sz="3200" dirty="0"/>
          </a:p>
        </p:txBody>
      </p:sp>
      <p:sp>
        <p:nvSpPr>
          <p:cNvPr id="3" name="Content Placeholder 2"/>
          <p:cNvSpPr>
            <a:spLocks noGrp="1"/>
          </p:cNvSpPr>
          <p:nvPr>
            <p:ph sz="quarter" idx="15"/>
          </p:nvPr>
        </p:nvSpPr>
        <p:spPr>
          <a:xfrm>
            <a:off x="544033" y="1917476"/>
            <a:ext cx="8077200" cy="2846933"/>
          </a:xfrm>
        </p:spPr>
        <p:txBody>
          <a:bodyPr>
            <a:spAutoFit/>
          </a:bodyPr>
          <a:lstStyle/>
          <a:p>
            <a:pPr marL="0" lvl="1" indent="0">
              <a:buNone/>
            </a:pPr>
            <a:r>
              <a:rPr lang="en-US" sz="2000" b="1" dirty="0" smtClean="0"/>
              <a:t>Kathy Mort</a:t>
            </a:r>
            <a:endParaRPr lang="en-US" sz="2000" b="1" dirty="0"/>
          </a:p>
          <a:p>
            <a:pPr marL="341313" lvl="1" indent="-341313"/>
            <a:r>
              <a:rPr lang="en-US" sz="2000" dirty="0" smtClean="0"/>
              <a:t>Managing Director</a:t>
            </a:r>
            <a:r>
              <a:rPr lang="en-US" sz="2000" dirty="0"/>
              <a:t>, </a:t>
            </a:r>
            <a:r>
              <a:rPr lang="en-US" sz="2000" dirty="0" smtClean="0"/>
              <a:t>PwC, Pittsburgh, PA</a:t>
            </a:r>
            <a:endParaRPr lang="en-US" sz="2000" dirty="0"/>
          </a:p>
          <a:p>
            <a:pPr marL="341313" lvl="1" indent="-341313"/>
            <a:r>
              <a:rPr lang="en-US" sz="2000" dirty="0"/>
              <a:t>WNTS, Tax Controversy and Dispute Resolution</a:t>
            </a:r>
          </a:p>
          <a:p>
            <a:pPr marL="0" lvl="1" indent="0">
              <a:buNone/>
            </a:pPr>
            <a:endParaRPr lang="en-US" sz="2000" b="1" dirty="0" smtClean="0"/>
          </a:p>
          <a:p>
            <a:pPr marL="0" lvl="1" indent="0">
              <a:buNone/>
            </a:pPr>
            <a:r>
              <a:rPr lang="en-US" sz="2000" b="1" dirty="0" smtClean="0"/>
              <a:t>Christine </a:t>
            </a:r>
            <a:r>
              <a:rPr lang="en-US" sz="2000" b="1" dirty="0"/>
              <a:t>Flohr</a:t>
            </a:r>
          </a:p>
          <a:p>
            <a:pPr marL="341313" lvl="1" indent="-341313"/>
            <a:r>
              <a:rPr lang="en-US" sz="2000" dirty="0"/>
              <a:t>Manager, </a:t>
            </a:r>
            <a:r>
              <a:rPr lang="en-US" sz="2000" dirty="0" smtClean="0"/>
              <a:t>PwC, Washington</a:t>
            </a:r>
            <a:r>
              <a:rPr lang="en-US" sz="2000" dirty="0"/>
              <a:t>, DC</a:t>
            </a:r>
          </a:p>
          <a:p>
            <a:pPr marL="341313" lvl="1" indent="-341313"/>
            <a:r>
              <a:rPr lang="en-US" sz="2000" dirty="0"/>
              <a:t>WNTS, Tax Controversy and Dispute </a:t>
            </a:r>
            <a:r>
              <a:rPr lang="en-US" sz="2000" dirty="0" smtClean="0"/>
              <a:t>Resolution</a:t>
            </a:r>
            <a:endParaRPr lang="en-US" sz="2000" dirty="0"/>
          </a:p>
        </p:txBody>
      </p:sp>
    </p:spTree>
    <p:extLst>
      <p:ext uri="{BB962C8B-B14F-4D97-AF65-F5344CB8AC3E}">
        <p14:creationId xmlns:p14="http://schemas.microsoft.com/office/powerpoint/2010/main" val="2189503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dirty="0" smtClean="0"/>
              <a:t>Questions?</a:t>
            </a:r>
            <a:endParaRPr lang="en-US" sz="2800" dirty="0"/>
          </a:p>
        </p:txBody>
      </p:sp>
    </p:spTree>
    <p:extLst>
      <p:ext uri="{BB962C8B-B14F-4D97-AF65-F5344CB8AC3E}">
        <p14:creationId xmlns:p14="http://schemas.microsoft.com/office/powerpoint/2010/main" val="1347355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799"/>
            <a:ext cx="8077200" cy="3173819"/>
          </a:xfrm>
        </p:spPr>
        <p:txBody>
          <a:bodyPr/>
          <a:lstStyle/>
          <a:p>
            <a:pPr lvl="0" algn="ctr"/>
            <a:r>
              <a:rPr lang="en-US" sz="4000" i="0" u="sng" dirty="0" smtClean="0">
                <a:solidFill>
                  <a:srgbClr val="FFFFFF"/>
                </a:solidFill>
              </a:rPr>
              <a:t>Contacts</a:t>
            </a:r>
            <a:r>
              <a:rPr lang="en-US" u="sng" dirty="0" smtClean="0">
                <a:solidFill>
                  <a:srgbClr val="FFFFFF"/>
                </a:solidFill>
              </a:rPr>
              <a:t/>
            </a:r>
            <a:br>
              <a:rPr lang="en-US" u="sng" dirty="0" smtClean="0">
                <a:solidFill>
                  <a:srgbClr val="FFFFFF"/>
                </a:solidFill>
              </a:rPr>
            </a:br>
            <a:r>
              <a:rPr lang="en-US" u="sng" dirty="0" smtClean="0">
                <a:solidFill>
                  <a:srgbClr val="FFFFFF"/>
                </a:solidFill>
              </a:rPr>
              <a:t/>
            </a:r>
            <a:br>
              <a:rPr lang="en-US" u="sng" dirty="0" smtClean="0">
                <a:solidFill>
                  <a:srgbClr val="FFFFFF"/>
                </a:solidFill>
              </a:rPr>
            </a:br>
            <a:r>
              <a:rPr lang="en-US" u="sng" dirty="0" smtClean="0">
                <a:solidFill>
                  <a:srgbClr val="FFFFFF"/>
                </a:solidFill>
              </a:rPr>
              <a:t/>
            </a:r>
            <a:br>
              <a:rPr lang="en-US" u="sng" dirty="0" smtClean="0">
                <a:solidFill>
                  <a:srgbClr val="FFFFFF"/>
                </a:solidFill>
              </a:rPr>
            </a:br>
            <a:r>
              <a:rPr lang="en-US" b="0" i="0" dirty="0" smtClean="0">
                <a:solidFill>
                  <a:srgbClr val="FFFFFF"/>
                </a:solidFill>
              </a:rPr>
              <a:t>Kathy Mort, Managing Director – (412) 355-6064</a:t>
            </a:r>
            <a:br>
              <a:rPr lang="en-US" b="0" i="0" dirty="0" smtClean="0">
                <a:solidFill>
                  <a:srgbClr val="FFFFFF"/>
                </a:solidFill>
              </a:rPr>
            </a:br>
            <a:r>
              <a:rPr lang="en-US" b="0" i="0" dirty="0" smtClean="0">
                <a:solidFill>
                  <a:srgbClr val="FFFFFF"/>
                </a:solidFill>
              </a:rPr>
              <a:t>Christine </a:t>
            </a:r>
            <a:r>
              <a:rPr lang="en-US" b="0" i="0" dirty="0" err="1" smtClean="0">
                <a:solidFill>
                  <a:srgbClr val="FFFFFF"/>
                </a:solidFill>
              </a:rPr>
              <a:t>Flohr</a:t>
            </a:r>
            <a:r>
              <a:rPr lang="en-US" b="0" i="0" dirty="0" smtClean="0">
                <a:solidFill>
                  <a:srgbClr val="FFFFFF"/>
                </a:solidFill>
              </a:rPr>
              <a:t>, Manager – (202) 346-5294 </a:t>
            </a:r>
            <a:r>
              <a:rPr lang="en-US" b="0" i="0" dirty="0" smtClean="0"/>
              <a:t/>
            </a:r>
            <a:br>
              <a:rPr lang="en-US" b="0" i="0" dirty="0" smtClean="0"/>
            </a:br>
            <a:endParaRPr lang="en-US" b="0" i="0" dirty="0"/>
          </a:p>
        </p:txBody>
      </p:sp>
      <p:sp>
        <p:nvSpPr>
          <p:cNvPr id="3" name="Subtitle 2"/>
          <p:cNvSpPr>
            <a:spLocks noGrp="1"/>
          </p:cNvSpPr>
          <p:nvPr>
            <p:ph type="subTitle" idx="1"/>
          </p:nvPr>
        </p:nvSpPr>
        <p:spPr>
          <a:xfrm>
            <a:off x="533400" y="4582633"/>
            <a:ext cx="8077200" cy="1679943"/>
          </a:xfrm>
        </p:spPr>
        <p:txBody>
          <a:bodyPr>
            <a:normAutofit fontScale="47500" lnSpcReduction="20000"/>
          </a:bodyPr>
          <a:lstStyle/>
          <a:p>
            <a:pPr algn="ctr" defTabSz="1019056">
              <a:lnSpc>
                <a:spcPct val="120000"/>
              </a:lnSpc>
            </a:pPr>
            <a:r>
              <a:rPr lang="en-US" u="sng" dirty="0" smtClean="0">
                <a:solidFill>
                  <a:schemeClr val="tx1"/>
                </a:solidFill>
              </a:rPr>
              <a:t>IRS Circular 230 Disclosure</a:t>
            </a:r>
          </a:p>
          <a:p>
            <a:pPr algn="ctr" defTabSz="1019056">
              <a:lnSpc>
                <a:spcPct val="120000"/>
              </a:lnSpc>
            </a:pPr>
            <a:r>
              <a:rPr lang="en-US" dirty="0" smtClean="0">
                <a:solidFill>
                  <a:schemeClr val="tx1"/>
                </a:solidFill>
              </a:rPr>
              <a:t>This document was not intended or written to be used, and it cannot be used, for the purpose of avoiding U.S. federal, state or local tax penalties. This includes penalties that may apply if the transaction that is the subject of this document is found to lack economic substance or fails to satisfy any other similar rule of law. This document has been prepared pursuant to an engagement between PricewaterhouseCoopers LLP and Berry Petroleum Company, and is intended solely for the use and benefit of Berry, and not for reliance by any other person.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Agenda</a:t>
            </a:r>
            <a:endParaRPr lang="en-US" sz="3200" dirty="0"/>
          </a:p>
        </p:txBody>
      </p:sp>
      <p:sp>
        <p:nvSpPr>
          <p:cNvPr id="3" name="Content Placeholder 2"/>
          <p:cNvSpPr>
            <a:spLocks noGrp="1"/>
          </p:cNvSpPr>
          <p:nvPr>
            <p:ph sz="quarter" idx="15"/>
          </p:nvPr>
        </p:nvSpPr>
        <p:spPr>
          <a:xfrm>
            <a:off x="533400" y="1433624"/>
            <a:ext cx="8077200" cy="4847481"/>
          </a:xfrm>
        </p:spPr>
        <p:txBody>
          <a:bodyPr>
            <a:spAutoFit/>
          </a:bodyPr>
          <a:lstStyle/>
          <a:p>
            <a:pPr marL="341313" lvl="1" indent="-341313"/>
            <a:r>
              <a:rPr lang="en-US" sz="2400" dirty="0"/>
              <a:t>Introduction </a:t>
            </a:r>
            <a:endParaRPr lang="en-US" sz="2400" dirty="0" smtClean="0"/>
          </a:p>
          <a:p>
            <a:pPr marL="341313" lvl="1" indent="-341313"/>
            <a:r>
              <a:rPr lang="en-US" sz="2400" dirty="0" smtClean="0"/>
              <a:t>Overview of Rules</a:t>
            </a:r>
            <a:endParaRPr lang="en-US" sz="2400" dirty="0"/>
          </a:p>
          <a:p>
            <a:pPr marL="341313" lvl="1" indent="-341313"/>
            <a:r>
              <a:rPr lang="en-US" sz="2400" dirty="0" smtClean="0"/>
              <a:t>Application of the Rules</a:t>
            </a:r>
          </a:p>
          <a:p>
            <a:pPr marL="615633" lvl="2" indent="-341313"/>
            <a:r>
              <a:rPr lang="en-US" sz="2000" dirty="0" smtClean="0"/>
              <a:t>Retired employees returning as independent contractors</a:t>
            </a:r>
          </a:p>
          <a:p>
            <a:pPr marL="615633" lvl="2" indent="-341313"/>
            <a:r>
              <a:rPr lang="en-US" sz="2000" dirty="0" smtClean="0"/>
              <a:t>Incorporated Entities</a:t>
            </a:r>
          </a:p>
          <a:p>
            <a:pPr marL="615633" lvl="2" indent="-341313"/>
            <a:r>
              <a:rPr lang="en-US" sz="2000" dirty="0" smtClean="0"/>
              <a:t>Highly skilled service providers</a:t>
            </a:r>
          </a:p>
          <a:p>
            <a:pPr marL="341313" lvl="1" indent="-341313"/>
            <a:r>
              <a:rPr lang="en-US" sz="2400" dirty="0" smtClean="0"/>
              <a:t>Other Considerations</a:t>
            </a:r>
          </a:p>
          <a:p>
            <a:pPr marL="615633" lvl="2" indent="-341313"/>
            <a:r>
              <a:rPr lang="en-US" sz="2000" dirty="0" smtClean="0"/>
              <a:t>IRS Enforcement &amp; Penalties</a:t>
            </a:r>
          </a:p>
          <a:p>
            <a:pPr marL="615633" lvl="2" indent="-341313"/>
            <a:r>
              <a:rPr lang="en-US" sz="2000" dirty="0"/>
              <a:t>Potential “Red Flags</a:t>
            </a:r>
            <a:r>
              <a:rPr lang="en-US" sz="2000" dirty="0" smtClean="0"/>
              <a:t>”</a:t>
            </a:r>
          </a:p>
          <a:p>
            <a:pPr marL="615633" lvl="2" indent="-341313"/>
            <a:r>
              <a:rPr lang="en-US" sz="2000" dirty="0" smtClean="0"/>
              <a:t>Best Practices </a:t>
            </a:r>
          </a:p>
          <a:p>
            <a:pPr marL="341313" lvl="1" indent="-341313"/>
            <a:r>
              <a:rPr lang="en-US" sz="2400" dirty="0" smtClean="0"/>
              <a:t>Q&amp;A</a:t>
            </a:r>
            <a:endParaRPr lang="en-US" sz="2400" dirty="0"/>
          </a:p>
        </p:txBody>
      </p:sp>
    </p:spTree>
    <p:extLst>
      <p:ext uri="{BB962C8B-B14F-4D97-AF65-F5344CB8AC3E}">
        <p14:creationId xmlns:p14="http://schemas.microsoft.com/office/powerpoint/2010/main" val="2962846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a:t>Worker classification</a:t>
            </a:r>
            <a:br>
              <a:rPr lang="en-US" sz="2400" dirty="0"/>
            </a:br>
            <a:r>
              <a:rPr lang="en-US" sz="2400" b="0" i="0" dirty="0"/>
              <a:t>Why is it important?</a:t>
            </a:r>
          </a:p>
        </p:txBody>
      </p:sp>
      <p:sp>
        <p:nvSpPr>
          <p:cNvPr id="3" name="Content Placeholder 2"/>
          <p:cNvSpPr>
            <a:spLocks noGrp="1"/>
          </p:cNvSpPr>
          <p:nvPr>
            <p:ph sz="quarter" idx="15"/>
          </p:nvPr>
        </p:nvSpPr>
        <p:spPr>
          <a:xfrm>
            <a:off x="544033" y="1683559"/>
            <a:ext cx="8077200" cy="4455066"/>
          </a:xfrm>
        </p:spPr>
        <p:txBody>
          <a:bodyPr>
            <a:spAutoFit/>
          </a:bodyPr>
          <a:lstStyle/>
          <a:p>
            <a:pPr indent="0"/>
            <a:r>
              <a:rPr lang="en-US" sz="1800" b="1" dirty="0">
                <a:solidFill>
                  <a:schemeClr val="tx2"/>
                </a:solidFill>
              </a:rPr>
              <a:t>Significant Employment Tax Implications</a:t>
            </a:r>
          </a:p>
          <a:p>
            <a:pPr marL="342900" indent="-342900">
              <a:buFont typeface="Arial" panose="020B0604020202020204" pitchFamily="34" charset="0"/>
              <a:buChar char="•"/>
            </a:pPr>
            <a:r>
              <a:rPr lang="en-US" sz="1800" dirty="0"/>
              <a:t>Companies that classify workers as independent contractors (“IC’s”) are not responsible for withholding, paying and reporting the following: (1) FICA taxes; (2) Unemployment insurance taxes and (3) Federal income taxes.</a:t>
            </a:r>
          </a:p>
          <a:p>
            <a:pPr marL="342900" indent="-342900">
              <a:buFont typeface="Arial" panose="020B0604020202020204" pitchFamily="34" charset="0"/>
              <a:buChar char="•"/>
            </a:pPr>
            <a:r>
              <a:rPr lang="en-US" sz="1800" dirty="0"/>
              <a:t>Companies do not have to adhere to minimum wage </a:t>
            </a:r>
            <a:r>
              <a:rPr lang="en-US" sz="1800" dirty="0" smtClean="0"/>
              <a:t>and</a:t>
            </a:r>
            <a:br>
              <a:rPr lang="en-US" sz="1800" dirty="0" smtClean="0"/>
            </a:br>
            <a:r>
              <a:rPr lang="en-US" sz="1800" dirty="0" smtClean="0"/>
              <a:t>overtime </a:t>
            </a:r>
            <a:r>
              <a:rPr lang="en-US" sz="1800" dirty="0"/>
              <a:t>laws.</a:t>
            </a:r>
          </a:p>
          <a:p>
            <a:pPr marL="342900" indent="-342900">
              <a:buFont typeface="Arial" panose="020B0604020202020204" pitchFamily="34" charset="0"/>
              <a:buChar char="•"/>
            </a:pPr>
            <a:r>
              <a:rPr lang="en-US" sz="1800" dirty="0"/>
              <a:t>IC’s are generally not entitled to fringe benefits such as health care, life insurance or retirement</a:t>
            </a:r>
            <a:r>
              <a:rPr lang="en-US" sz="1800" dirty="0" smtClean="0"/>
              <a:t>.</a:t>
            </a:r>
          </a:p>
          <a:p>
            <a:pPr marL="342900" indent="-342900">
              <a:buFont typeface="Arial" panose="020B0604020202020204" pitchFamily="34" charset="0"/>
              <a:buChar char="•"/>
            </a:pPr>
            <a:r>
              <a:rPr lang="en-US" sz="1800" dirty="0" smtClean="0"/>
              <a:t>Affordable Care Act (“ACA”) - </a:t>
            </a:r>
            <a:r>
              <a:rPr lang="en-US" sz="1800" dirty="0"/>
              <a:t>the reclassification of </a:t>
            </a:r>
            <a:r>
              <a:rPr lang="en-US" sz="1800" dirty="0" smtClean="0"/>
              <a:t>workers could impact whether the employer is ultimately liable for the </a:t>
            </a:r>
            <a:r>
              <a:rPr lang="en-US" sz="1800" dirty="0" smtClean="0">
                <a:latin typeface="+mj-lt"/>
              </a:rPr>
              <a:t>§4980H excise tax under the ACA.</a:t>
            </a:r>
            <a:endParaRPr lang="en-US" sz="1800" dirty="0">
              <a:latin typeface="+mj-lt"/>
            </a:endParaRPr>
          </a:p>
          <a:p>
            <a:pPr marL="342900" indent="-342900">
              <a:buFont typeface="Arial" panose="020B0604020202020204" pitchFamily="34" charset="0"/>
              <a:buChar char="•"/>
            </a:pPr>
            <a:r>
              <a:rPr lang="en-US" sz="1800" dirty="0"/>
              <a:t>Increased IRS scrutiny – the IRS uses several different programs to detect worker misclassification (e.g., 1099 Matching Program, </a:t>
            </a:r>
            <a:r>
              <a:rPr lang="en-US" sz="1800" dirty="0" smtClean="0"/>
              <a:t>agreements to </a:t>
            </a:r>
            <a:r>
              <a:rPr lang="en-US" sz="1800" dirty="0"/>
              <a:t>share info with state unemployment agencies, etc</a:t>
            </a:r>
            <a:r>
              <a:rPr lang="en-US" sz="1800" dirty="0" smtClean="0"/>
              <a:t>.).</a:t>
            </a:r>
            <a:endParaRPr lang="en-US" sz="1800" dirty="0"/>
          </a:p>
        </p:txBody>
      </p:sp>
    </p:spTree>
    <p:extLst>
      <p:ext uri="{BB962C8B-B14F-4D97-AF65-F5344CB8AC3E}">
        <p14:creationId xmlns:p14="http://schemas.microsoft.com/office/powerpoint/2010/main" val="4176432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Worker Classification</a:t>
            </a:r>
            <a:br>
              <a:rPr lang="en-US" sz="2400" dirty="0" smtClean="0"/>
            </a:br>
            <a:r>
              <a:rPr lang="en-US" sz="2400" b="0" i="0" dirty="0" smtClean="0"/>
              <a:t>Overview of Rules</a:t>
            </a:r>
            <a:r>
              <a:rPr lang="en-US" sz="2400" dirty="0" smtClean="0"/>
              <a:t/>
            </a:r>
            <a:br>
              <a:rPr lang="en-US" sz="2400" dirty="0" smtClean="0"/>
            </a:br>
            <a:endParaRPr lang="en-US" sz="2400" dirty="0"/>
          </a:p>
        </p:txBody>
      </p:sp>
      <p:sp>
        <p:nvSpPr>
          <p:cNvPr id="3" name="Content Placeholder 2"/>
          <p:cNvSpPr>
            <a:spLocks noGrp="1"/>
          </p:cNvSpPr>
          <p:nvPr>
            <p:ph sz="quarter" idx="15"/>
          </p:nvPr>
        </p:nvSpPr>
        <p:spPr>
          <a:xfrm>
            <a:off x="512135" y="1661780"/>
            <a:ext cx="8077200" cy="4739019"/>
          </a:xfrm>
        </p:spPr>
        <p:txBody>
          <a:bodyPr/>
          <a:lstStyle/>
          <a:p>
            <a:r>
              <a:rPr lang="en-US" b="1" dirty="0" smtClean="0">
                <a:solidFill>
                  <a:schemeClr val="accent1"/>
                </a:solidFill>
              </a:rPr>
              <a:t>Common Law Standard</a:t>
            </a:r>
          </a:p>
          <a:p>
            <a:pPr marL="0" lvl="1" indent="0">
              <a:buNone/>
            </a:pPr>
            <a:r>
              <a:rPr lang="en-US" dirty="0"/>
              <a:t>T</a:t>
            </a:r>
            <a:r>
              <a:rPr lang="en-US" dirty="0" smtClean="0"/>
              <a:t>here is no definition of “employee” in the Internal Revenue Code or regulations; workers must be classified using the “common law test.”</a:t>
            </a:r>
          </a:p>
          <a:p>
            <a:pPr lvl="1"/>
            <a:r>
              <a:rPr lang="en-US" dirty="0" smtClean="0"/>
              <a:t>Following the common law standard, the Treasury regulations provide that an employer-employee relationship exists if the business has the </a:t>
            </a:r>
            <a:r>
              <a:rPr lang="en-US" i="1" u="sng" dirty="0" smtClean="0">
                <a:solidFill>
                  <a:schemeClr val="accent2"/>
                </a:solidFill>
              </a:rPr>
              <a:t>right to direct and control </a:t>
            </a:r>
            <a:r>
              <a:rPr lang="en-US" dirty="0" smtClean="0"/>
              <a:t>the worker who performs the services. </a:t>
            </a:r>
          </a:p>
          <a:p>
            <a:pPr lvl="2"/>
            <a:r>
              <a:rPr lang="en-US" dirty="0" smtClean="0"/>
              <a:t>In other words, the worker is subject to the will and control of the business as to </a:t>
            </a:r>
            <a:r>
              <a:rPr lang="en-US" i="1" dirty="0" smtClean="0"/>
              <a:t>how</a:t>
            </a:r>
            <a:r>
              <a:rPr lang="en-US" dirty="0" smtClean="0"/>
              <a:t> the work will be done (not just the type of work that will be done).</a:t>
            </a:r>
          </a:p>
          <a:p>
            <a:pPr lvl="2"/>
            <a:r>
              <a:rPr lang="en-US" dirty="0" smtClean="0"/>
              <a:t>In contrast, if the worker is subject to the control or direction of another only as to </a:t>
            </a:r>
            <a:r>
              <a:rPr lang="en-US" i="1" dirty="0" smtClean="0"/>
              <a:t>the results to be accomplished</a:t>
            </a:r>
            <a:r>
              <a:rPr lang="en-US" dirty="0" smtClean="0"/>
              <a:t>, rather than the means or details by which those results  are accomplished, the individual would be an independent contractor.  </a:t>
            </a:r>
          </a:p>
          <a:p>
            <a:pPr lvl="2"/>
            <a:r>
              <a:rPr lang="en-US" dirty="0" smtClean="0"/>
              <a:t>It is not necessary that the business actually direct or control the manner in which the services are performed; it is sufficient if the business has the right to do so.</a:t>
            </a:r>
          </a:p>
          <a:p>
            <a:pPr lvl="2"/>
            <a:r>
              <a:rPr lang="en-US" dirty="0"/>
              <a:t>The designation or description of the relationship by the parties</a:t>
            </a:r>
            <a:br>
              <a:rPr lang="en-US" dirty="0"/>
            </a:br>
            <a:r>
              <a:rPr lang="en-US" dirty="0"/>
              <a:t>is immaterial.</a:t>
            </a:r>
          </a:p>
          <a:p>
            <a:pPr lvl="4"/>
            <a:endParaRPr lang="en-US" dirty="0" smtClean="0"/>
          </a:p>
          <a:p>
            <a:pPr lvl="4"/>
            <a:endParaRPr lang="en-US"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Worker Classification</a:t>
            </a:r>
            <a:r>
              <a:rPr lang="en-US" sz="2400" b="0" i="0" dirty="0" smtClean="0"/>
              <a:t/>
            </a:r>
            <a:br>
              <a:rPr lang="en-US" sz="2400" b="0" i="0" dirty="0" smtClean="0"/>
            </a:br>
            <a:r>
              <a:rPr lang="en-US" sz="2400" b="0" i="0" dirty="0" smtClean="0"/>
              <a:t>Overview of Rules</a:t>
            </a:r>
            <a:r>
              <a:rPr lang="en-US" dirty="0" smtClean="0"/>
              <a:t/>
            </a:r>
            <a:br>
              <a:rPr lang="en-US" dirty="0" smtClean="0"/>
            </a:br>
            <a:endParaRPr lang="en-US" dirty="0"/>
          </a:p>
        </p:txBody>
      </p:sp>
      <p:sp>
        <p:nvSpPr>
          <p:cNvPr id="3" name="Content Placeholder 2"/>
          <p:cNvSpPr>
            <a:spLocks noGrp="1"/>
          </p:cNvSpPr>
          <p:nvPr>
            <p:ph sz="quarter" idx="15"/>
          </p:nvPr>
        </p:nvSpPr>
        <p:spPr>
          <a:xfrm>
            <a:off x="522768" y="1544822"/>
            <a:ext cx="8077200" cy="4642402"/>
          </a:xfrm>
        </p:spPr>
        <p:txBody>
          <a:bodyPr/>
          <a:lstStyle/>
          <a:p>
            <a:r>
              <a:rPr lang="en-US" sz="1800" b="1" dirty="0" smtClean="0">
                <a:solidFill>
                  <a:schemeClr val="accent2"/>
                </a:solidFill>
              </a:rPr>
              <a:t>Common Law Standard</a:t>
            </a:r>
            <a:endParaRPr lang="en-US" sz="1800" b="1" dirty="0">
              <a:solidFill>
                <a:schemeClr val="accent2"/>
              </a:solidFill>
            </a:endParaRPr>
          </a:p>
          <a:p>
            <a:r>
              <a:rPr lang="en-US" sz="1800" dirty="0" smtClean="0"/>
              <a:t>To determine whether the control test is satisfied in a particular case, the facts and circumstances must be examined. </a:t>
            </a:r>
          </a:p>
          <a:p>
            <a:pPr marL="285750" lvl="1" indent="-285750">
              <a:buFont typeface="Arial" panose="020B0604020202020204" pitchFamily="34" charset="0"/>
              <a:buChar char="•"/>
            </a:pPr>
            <a:r>
              <a:rPr lang="en-US" sz="1800" dirty="0" smtClean="0"/>
              <a:t>A correct determination can only be made by examining the </a:t>
            </a:r>
            <a:r>
              <a:rPr lang="en-US" sz="1800" b="1" dirty="0" smtClean="0">
                <a:solidFill>
                  <a:schemeClr val="accent2"/>
                </a:solidFill>
              </a:rPr>
              <a:t>relationship</a:t>
            </a:r>
            <a:r>
              <a:rPr lang="en-US" sz="1800" dirty="0" smtClean="0"/>
              <a:t> of the worker and the business. When making a determination, consider the following:</a:t>
            </a:r>
          </a:p>
          <a:p>
            <a:pPr lvl="2">
              <a:spcAft>
                <a:spcPts val="0"/>
              </a:spcAft>
            </a:pPr>
            <a:r>
              <a:rPr lang="en-US" sz="1800" dirty="0" smtClean="0"/>
              <a:t>Examine the entire relationship between the organization and the worker.  </a:t>
            </a:r>
          </a:p>
          <a:p>
            <a:pPr lvl="2">
              <a:spcAft>
                <a:spcPts val="0"/>
              </a:spcAft>
            </a:pPr>
            <a:r>
              <a:rPr lang="en-US" sz="1800" dirty="0" smtClean="0"/>
              <a:t>Weigh the evidence (i.e., some factors will indicate control while others will not).</a:t>
            </a:r>
          </a:p>
          <a:p>
            <a:pPr lvl="2">
              <a:spcAft>
                <a:spcPts val="0"/>
              </a:spcAft>
            </a:pPr>
            <a:r>
              <a:rPr lang="en-US" sz="1800" dirty="0" smtClean="0"/>
              <a:t>Control is a matter of degree. </a:t>
            </a:r>
          </a:p>
          <a:p>
            <a:pPr lvl="2">
              <a:spcAft>
                <a:spcPts val="0"/>
              </a:spcAft>
            </a:pPr>
            <a:r>
              <a:rPr lang="en-US" sz="1800" dirty="0" smtClean="0"/>
              <a:t>Consider the evidence of both autonomy and the right to control.</a:t>
            </a:r>
          </a:p>
          <a:p>
            <a:pPr lvl="1"/>
            <a:r>
              <a:rPr lang="en-US" sz="1800" dirty="0" smtClean="0"/>
              <a:t>Over the years, the IRS developed a list of 20 factors (commonly referred to as the “Twenty Factor Test”) to determine a worker’s status. While these factors may still be helpful in analyzing a particular situation, they are no longer the IRS's standard for determining worker classification.  </a:t>
            </a:r>
          </a:p>
          <a:p>
            <a:pPr lvl="4"/>
            <a:endParaRPr lang="en-US" dirty="0" smtClean="0"/>
          </a:p>
          <a:p>
            <a:endParaRPr lang="en-US" dirty="0" smtClean="0"/>
          </a:p>
        </p:txBody>
      </p:sp>
    </p:spTree>
    <p:extLst>
      <p:ext uri="{BB962C8B-B14F-4D97-AF65-F5344CB8AC3E}">
        <p14:creationId xmlns:p14="http://schemas.microsoft.com/office/powerpoint/2010/main" val="3448032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a:t>Worker classification</a:t>
            </a:r>
            <a:br>
              <a:rPr lang="en-US" sz="2400" dirty="0"/>
            </a:br>
            <a:r>
              <a:rPr lang="en-US" sz="2400" b="0" i="0" dirty="0"/>
              <a:t>Control </a:t>
            </a:r>
            <a:r>
              <a:rPr lang="en-US" sz="2400" b="0" i="0" dirty="0" smtClean="0"/>
              <a:t>test – Categories </a:t>
            </a:r>
            <a:r>
              <a:rPr lang="en-US" sz="2400" b="0" i="0" dirty="0"/>
              <a:t>of evidence</a:t>
            </a:r>
          </a:p>
        </p:txBody>
      </p:sp>
      <p:sp>
        <p:nvSpPr>
          <p:cNvPr id="3" name="Content Placeholder 2"/>
          <p:cNvSpPr>
            <a:spLocks noGrp="1"/>
          </p:cNvSpPr>
          <p:nvPr>
            <p:ph sz="quarter" idx="15"/>
          </p:nvPr>
        </p:nvSpPr>
        <p:spPr>
          <a:xfrm>
            <a:off x="533400" y="1832415"/>
            <a:ext cx="8077200" cy="2192908"/>
          </a:xfrm>
        </p:spPr>
        <p:txBody>
          <a:bodyPr>
            <a:spAutoFit/>
          </a:bodyPr>
          <a:lstStyle/>
          <a:p>
            <a:pPr marL="0" lvl="1" indent="0">
              <a:buNone/>
            </a:pPr>
            <a:r>
              <a:rPr lang="en-US" sz="2000" dirty="0"/>
              <a:t>Currently examiners focus on the following three categories of evidence to ascertain the degree of control and independence exercised </a:t>
            </a:r>
            <a:r>
              <a:rPr lang="en-US" sz="2000" dirty="0" smtClean="0"/>
              <a:t>by</a:t>
            </a:r>
            <a:br>
              <a:rPr lang="en-US" sz="2000" dirty="0" smtClean="0"/>
            </a:br>
            <a:r>
              <a:rPr lang="en-US" sz="2000" dirty="0" smtClean="0"/>
              <a:t>an </a:t>
            </a:r>
            <a:r>
              <a:rPr lang="en-US" sz="2000" dirty="0"/>
              <a:t>employer:</a:t>
            </a:r>
          </a:p>
          <a:p>
            <a:pPr marL="341313" lvl="1" indent="-341313"/>
            <a:r>
              <a:rPr lang="en-US" sz="2000" dirty="0"/>
              <a:t>Behavioral Control</a:t>
            </a:r>
          </a:p>
          <a:p>
            <a:pPr marL="341313" lvl="1" indent="-341313"/>
            <a:r>
              <a:rPr lang="en-US" sz="2000" dirty="0"/>
              <a:t>Financial Control</a:t>
            </a:r>
          </a:p>
          <a:p>
            <a:pPr marL="341313" lvl="1" indent="-341313"/>
            <a:r>
              <a:rPr lang="en-US" sz="2000" dirty="0"/>
              <a:t>Relationship of the Parties</a:t>
            </a:r>
          </a:p>
        </p:txBody>
      </p:sp>
    </p:spTree>
    <p:extLst>
      <p:ext uri="{BB962C8B-B14F-4D97-AF65-F5344CB8AC3E}">
        <p14:creationId xmlns:p14="http://schemas.microsoft.com/office/powerpoint/2010/main" val="1163683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a:t>Worker classification</a:t>
            </a:r>
            <a:br>
              <a:rPr lang="en-US" sz="2400" dirty="0"/>
            </a:br>
            <a:r>
              <a:rPr lang="en-US" sz="2400" b="0" i="0" dirty="0"/>
              <a:t>Categories of </a:t>
            </a:r>
            <a:r>
              <a:rPr lang="en-US" sz="2400" b="0" i="0" dirty="0" smtClean="0"/>
              <a:t>evidence –</a:t>
            </a:r>
            <a:r>
              <a:rPr lang="en-US" sz="2400" b="0" i="0" dirty="0"/>
              <a:t> </a:t>
            </a:r>
            <a:r>
              <a:rPr lang="en-US" sz="2400" b="0" i="0" dirty="0" smtClean="0"/>
              <a:t>Behavioral </a:t>
            </a:r>
            <a:r>
              <a:rPr lang="en-US" sz="2400" b="0" i="0" dirty="0"/>
              <a:t>control</a:t>
            </a:r>
          </a:p>
        </p:txBody>
      </p:sp>
      <p:sp>
        <p:nvSpPr>
          <p:cNvPr id="3" name="Content Placeholder 2"/>
          <p:cNvSpPr>
            <a:spLocks noGrp="1"/>
          </p:cNvSpPr>
          <p:nvPr>
            <p:ph sz="quarter" idx="15"/>
          </p:nvPr>
        </p:nvSpPr>
        <p:spPr>
          <a:xfrm>
            <a:off x="533400" y="1545336"/>
            <a:ext cx="8077200" cy="4324261"/>
          </a:xfrm>
        </p:spPr>
        <p:txBody>
          <a:bodyPr>
            <a:spAutoFit/>
          </a:bodyPr>
          <a:lstStyle/>
          <a:p>
            <a:pPr marL="0" lvl="1" indent="0">
              <a:buNone/>
            </a:pPr>
            <a:r>
              <a:rPr lang="en-US" sz="2000" b="1" dirty="0">
                <a:solidFill>
                  <a:schemeClr val="tx2"/>
                </a:solidFill>
              </a:rPr>
              <a:t>Who controls how the worker performs the specific task</a:t>
            </a:r>
            <a:r>
              <a:rPr lang="en-US" sz="2000" b="1" dirty="0" smtClean="0">
                <a:solidFill>
                  <a:schemeClr val="tx2"/>
                </a:solidFill>
              </a:rPr>
              <a:t>?</a:t>
            </a:r>
          </a:p>
          <a:p>
            <a:pPr lvl="1"/>
            <a:r>
              <a:rPr lang="en-US" sz="1800" dirty="0" smtClean="0"/>
              <a:t>The goal is to determine whether the business has retained the right to control the details of a worker’s performance or instead has given up its right to control those details. </a:t>
            </a:r>
            <a:endParaRPr lang="en-US" sz="1800" dirty="0"/>
          </a:p>
          <a:p>
            <a:pPr lvl="1"/>
            <a:r>
              <a:rPr lang="en-US" sz="1800" dirty="0"/>
              <a:t>Evidence may include:</a:t>
            </a:r>
          </a:p>
          <a:p>
            <a:pPr marL="615633" lvl="2" indent="-341313"/>
            <a:r>
              <a:rPr lang="en-US" sz="1800" dirty="0" smtClean="0"/>
              <a:t>Type and amount </a:t>
            </a:r>
            <a:r>
              <a:rPr lang="en-US" sz="1800" dirty="0"/>
              <a:t>of </a:t>
            </a:r>
            <a:r>
              <a:rPr lang="en-US" sz="1800" dirty="0" smtClean="0"/>
              <a:t>instructions given (e.g., when to do the work, where to do the work, what tools or equipment to use, what order or sequence to follow, etc.);</a:t>
            </a:r>
            <a:endParaRPr lang="en-US" sz="1800" dirty="0"/>
          </a:p>
          <a:p>
            <a:pPr marL="615633" lvl="2" indent="-341313"/>
            <a:r>
              <a:rPr lang="en-US" sz="1800" dirty="0"/>
              <a:t>Degree of </a:t>
            </a:r>
            <a:r>
              <a:rPr lang="en-US" sz="1800" dirty="0" smtClean="0"/>
              <a:t>instruction – the more detailed the instructions, the more evidence of control;</a:t>
            </a:r>
            <a:endParaRPr lang="en-US" sz="1800" dirty="0"/>
          </a:p>
          <a:p>
            <a:pPr marL="615633" lvl="2" indent="-341313"/>
            <a:r>
              <a:rPr lang="en-US" sz="1800" dirty="0" smtClean="0"/>
              <a:t>Training – How much and how often do workers receive training?;</a:t>
            </a:r>
          </a:p>
          <a:p>
            <a:pPr marL="615633" lvl="2" indent="-341313"/>
            <a:r>
              <a:rPr lang="en-US" sz="1800" dirty="0" smtClean="0"/>
              <a:t>Evaluation systems – how does the evaluation system influence the worker’s behavior?</a:t>
            </a:r>
            <a:endParaRPr lang="en-US" sz="1800" dirty="0"/>
          </a:p>
        </p:txBody>
      </p:sp>
    </p:spTree>
    <p:extLst>
      <p:ext uri="{BB962C8B-B14F-4D97-AF65-F5344CB8AC3E}">
        <p14:creationId xmlns:p14="http://schemas.microsoft.com/office/powerpoint/2010/main" val="1904675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3400" y="685800"/>
            <a:ext cx="8077200" cy="738664"/>
          </a:xfrm>
        </p:spPr>
        <p:txBody>
          <a:bodyPr>
            <a:spAutoFit/>
          </a:bodyPr>
          <a:lstStyle/>
          <a:p>
            <a:r>
              <a:rPr lang="en-US" sz="2400" dirty="0"/>
              <a:t>Worker classification</a:t>
            </a:r>
            <a:br>
              <a:rPr lang="en-US" sz="2400" dirty="0"/>
            </a:br>
            <a:r>
              <a:rPr lang="en-US" sz="2400" b="0" i="0" dirty="0"/>
              <a:t>Categories of </a:t>
            </a:r>
            <a:r>
              <a:rPr lang="en-US" sz="2400" b="0" i="0" dirty="0" smtClean="0"/>
              <a:t>evidence –</a:t>
            </a:r>
            <a:r>
              <a:rPr lang="en-US" sz="2400" b="0" i="0" dirty="0"/>
              <a:t> </a:t>
            </a:r>
            <a:r>
              <a:rPr lang="en-US" sz="2400" b="0" i="0" dirty="0" smtClean="0"/>
              <a:t>Behavioral </a:t>
            </a:r>
            <a:r>
              <a:rPr lang="en-US" sz="2400" b="0" i="0" dirty="0"/>
              <a:t>control</a:t>
            </a:r>
          </a:p>
        </p:txBody>
      </p:sp>
      <p:sp>
        <p:nvSpPr>
          <p:cNvPr id="3" name="Content Placeholder 2"/>
          <p:cNvSpPr>
            <a:spLocks noGrp="1"/>
          </p:cNvSpPr>
          <p:nvPr>
            <p:ph sz="quarter" idx="15"/>
          </p:nvPr>
        </p:nvSpPr>
        <p:spPr>
          <a:xfrm>
            <a:off x="546100" y="1596136"/>
            <a:ext cx="8077200" cy="4809009"/>
          </a:xfrm>
        </p:spPr>
        <p:txBody>
          <a:bodyPr>
            <a:spAutoFit/>
          </a:bodyPr>
          <a:lstStyle/>
          <a:p>
            <a:pPr marL="0" lvl="1" indent="0">
              <a:buNone/>
            </a:pPr>
            <a:r>
              <a:rPr lang="en-US" sz="2000" b="1" dirty="0" smtClean="0">
                <a:solidFill>
                  <a:schemeClr val="tx2"/>
                </a:solidFill>
              </a:rPr>
              <a:t>Example – Types of Instructions Given</a:t>
            </a:r>
          </a:p>
          <a:p>
            <a:pPr marL="0" lvl="1" indent="0">
              <a:buNone/>
            </a:pPr>
            <a:r>
              <a:rPr lang="en-US" sz="1800" dirty="0" smtClean="0"/>
              <a:t>Mr. Jones was hired by ABC Manufacturing Company as a management consultant for its sales department.  Under the terms of their agreement, Mr. Jones’ responsibilities are: (1) to ensure that the sales department is fully staffed; (2) to ensure that all materials used by the sales agents are stocked and available and (3) to review all sales contracts.  In addition, Mr. Jones must secure prior approval from ABC before he can:</a:t>
            </a:r>
          </a:p>
          <a:p>
            <a:pPr marL="891540" lvl="3" indent="-342900">
              <a:spcAft>
                <a:spcPts val="0"/>
              </a:spcAft>
              <a:buAutoNum type="alphaLcParenBoth"/>
            </a:pPr>
            <a:r>
              <a:rPr lang="en-US" sz="1800" dirty="0" smtClean="0"/>
              <a:t>Hire and/or fire employees within the sales department; </a:t>
            </a:r>
          </a:p>
          <a:p>
            <a:pPr marL="891540" lvl="3" indent="-342900">
              <a:spcAft>
                <a:spcPts val="0"/>
              </a:spcAft>
              <a:buAutoNum type="alphaLcParenBoth"/>
            </a:pPr>
            <a:r>
              <a:rPr lang="en-US" sz="1800" dirty="0" smtClean="0"/>
              <a:t>purchase additional materials and </a:t>
            </a:r>
          </a:p>
          <a:p>
            <a:pPr marL="891540" lvl="3" indent="-342900">
              <a:spcAft>
                <a:spcPts val="0"/>
              </a:spcAft>
              <a:buAutoNum type="alphaLcParenBoth"/>
            </a:pPr>
            <a:r>
              <a:rPr lang="en-US" sz="1800" dirty="0" smtClean="0"/>
              <a:t>accept any sales contracts.</a:t>
            </a:r>
          </a:p>
          <a:p>
            <a:pPr marL="548640" lvl="3" indent="0">
              <a:spcAft>
                <a:spcPts val="0"/>
              </a:spcAft>
              <a:buNone/>
            </a:pPr>
            <a:endParaRPr lang="en-US" sz="1800" dirty="0" smtClean="0"/>
          </a:p>
          <a:p>
            <a:pPr marL="0" lvl="1" indent="0">
              <a:buNone/>
            </a:pPr>
            <a:r>
              <a:rPr lang="en-US" sz="1800" dirty="0" smtClean="0"/>
              <a:t>ABC’s requirement that Mr. Jones secure </a:t>
            </a:r>
            <a:r>
              <a:rPr lang="en-US" sz="1800" b="1" dirty="0" smtClean="0"/>
              <a:t>prior approval </a:t>
            </a:r>
            <a:r>
              <a:rPr lang="en-US" sz="1800" dirty="0" smtClean="0"/>
              <a:t>is evidence of control over Mr. Jones’ behavior in the performance of his duties.</a:t>
            </a:r>
          </a:p>
          <a:p>
            <a:pPr marL="0" lvl="1" indent="0">
              <a:buNone/>
            </a:pPr>
            <a:r>
              <a:rPr lang="en-US" sz="1800" dirty="0" smtClean="0"/>
              <a:t>In contrast, if ABC did not require prior approval, it would demonstrate a lack of control as Mr. Jones would be permitted to take whatever actions he deemed necessary to perform his duties.  </a:t>
            </a:r>
            <a:endParaRPr lang="en-US" sz="1800" dirty="0"/>
          </a:p>
        </p:txBody>
      </p:sp>
    </p:spTree>
    <p:extLst>
      <p:ext uri="{BB962C8B-B14F-4D97-AF65-F5344CB8AC3E}">
        <p14:creationId xmlns:p14="http://schemas.microsoft.com/office/powerpoint/2010/main" val="755924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PwC Presentation Orange">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PwC Presentation Orange</Template>
  <TotalTime>9223</TotalTime>
  <Words>2281</Words>
  <Application>Microsoft Office PowerPoint</Application>
  <PresentationFormat>On-screen Show (4:3)</PresentationFormat>
  <Paragraphs>183</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PwC Presentation Orange</vt:lpstr>
      <vt:lpstr>Woods Hole Oceanographic Institution        February, 2014 </vt:lpstr>
      <vt:lpstr>Today’s Presenters</vt:lpstr>
      <vt:lpstr>Agenda</vt:lpstr>
      <vt:lpstr>Worker classification Why is it important?</vt:lpstr>
      <vt:lpstr>Worker Classification Overview of Rules </vt:lpstr>
      <vt:lpstr>Worker Classification Overview of Rules </vt:lpstr>
      <vt:lpstr>Worker classification Control test – Categories of evidence</vt:lpstr>
      <vt:lpstr>Worker classification Categories of evidence – Behavioral control</vt:lpstr>
      <vt:lpstr>Worker classification Categories of evidence – Behavioral control</vt:lpstr>
      <vt:lpstr>Worker classification Categories of evidence – Behavioral control</vt:lpstr>
      <vt:lpstr>Worker classification Categories of evidence – Financial control</vt:lpstr>
      <vt:lpstr>Worker classification Categories of evidence – Relationship of the parties</vt:lpstr>
      <vt:lpstr>Misclassification of Employees  Penalties &amp; Enforcement </vt:lpstr>
      <vt:lpstr>Worker Classification Application of the Rules</vt:lpstr>
      <vt:lpstr>Worker Classification Application of the Rules</vt:lpstr>
      <vt:lpstr>Worker Classification Application of the Rules – Case Study #1</vt:lpstr>
      <vt:lpstr>Worker Classification Application of the Rules – Case Study #2</vt:lpstr>
      <vt:lpstr>Worker Classification Red Flags</vt:lpstr>
      <vt:lpstr>Worker Classification Other Considerations</vt:lpstr>
      <vt:lpstr>Questions?</vt:lpstr>
      <vt:lpstr>Contacts   Kathy Mort, Managing Director – (412) 355-6064 Christine Flohr, Manager – (202) 346-5294  </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384837</dc:creator>
  <cp:lastModifiedBy>Dana Fernandez</cp:lastModifiedBy>
  <cp:revision>683</cp:revision>
  <dcterms:created xsi:type="dcterms:W3CDTF">2011-05-20T20:33:07Z</dcterms:created>
  <dcterms:modified xsi:type="dcterms:W3CDTF">2014-02-27T01:41:18Z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