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66" r:id="rId4"/>
    <p:sldId id="368" r:id="rId5"/>
    <p:sldId id="383" r:id="rId6"/>
    <p:sldId id="385" r:id="rId7"/>
    <p:sldId id="384" r:id="rId8"/>
    <p:sldId id="356" r:id="rId9"/>
    <p:sldId id="370" r:id="rId10"/>
    <p:sldId id="375" r:id="rId11"/>
    <p:sldId id="361" r:id="rId12"/>
    <p:sldId id="377" r:id="rId13"/>
    <p:sldId id="378" r:id="rId14"/>
    <p:sldId id="379" r:id="rId15"/>
    <p:sldId id="380" r:id="rId16"/>
    <p:sldId id="382" r:id="rId17"/>
    <p:sldId id="342" r:id="rId18"/>
    <p:sldId id="296" r:id="rId19"/>
    <p:sldId id="364" r:id="rId20"/>
    <p:sldId id="363" r:id="rId21"/>
    <p:sldId id="343" r:id="rId22"/>
    <p:sldId id="355" r:id="rId23"/>
    <p:sldId id="362" r:id="rId24"/>
    <p:sldId id="359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1F5"/>
    <a:srgbClr val="88F985"/>
    <a:srgbClr val="6EDD2F"/>
    <a:srgbClr val="3CAFFF"/>
    <a:srgbClr val="FF3009"/>
    <a:srgbClr val="FF3FCF"/>
    <a:srgbClr val="00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44F82-E3DE-804B-8732-CE080BF7B80C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63C04-11D4-B74E-BB2A-F119CA0C7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10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11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12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13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14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15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16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17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E5EA7-D9DD-4E4B-99E2-DADC20695F1E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19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20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21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22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23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24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25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3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4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5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6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7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8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1A1AD9-A768-F543-A836-C2B80E3A1BCB}" type="slidenum">
              <a:rPr lang="en-GB" sz="1200">
                <a:latin typeface="Times" charset="0"/>
              </a:rPr>
              <a:pPr algn="r"/>
              <a:t>9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7EEA-EC1F-8341-ABE9-D4A4B928F666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AE9C-969F-D344-BC8B-7FACB7497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66800" y="5634753"/>
            <a:ext cx="7086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95300" indent="-495300" algn="ctr">
              <a:defRPr/>
            </a:pPr>
            <a:r>
              <a:rPr lang="en-GB" sz="16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GB" sz="1600" baseline="30000" dirty="0" smtClean="0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lang="en-GB" sz="1600" dirty="0" smtClean="0">
                <a:solidFill>
                  <a:srgbClr val="000090"/>
                </a:solidFill>
                <a:latin typeface="Arial"/>
                <a:cs typeface="Arial"/>
              </a:rPr>
              <a:t> FAMOS Annual Workshop</a:t>
            </a:r>
          </a:p>
          <a:p>
            <a:pPr marL="495300" indent="-495300" algn="ctr">
              <a:defRPr/>
            </a:pPr>
            <a:r>
              <a:rPr lang="en-GB" sz="1600" dirty="0">
                <a:solidFill>
                  <a:srgbClr val="000090"/>
                </a:solidFill>
                <a:latin typeface="Arial"/>
                <a:cs typeface="Arial"/>
              </a:rPr>
              <a:t>WHOI,</a:t>
            </a:r>
            <a:r>
              <a:rPr lang="en-GB" sz="16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22-25 October 2013</a:t>
            </a:r>
            <a:endParaRPr lang="en-US" sz="16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66700" y="1573642"/>
            <a:ext cx="8610600" cy="32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Yevgeny Aksenov</a:t>
            </a:r>
            <a:r>
              <a:rPr lang="en-US" sz="2400" baseline="3000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, Michael Karcher</a:t>
            </a:r>
            <a:r>
              <a:rPr lang="en-US" sz="2400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Christophe Herbaut</a:t>
            </a:r>
            <a:r>
              <a:rPr lang="en-US" sz="2400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, Marie-Noelle Houssais</a:t>
            </a:r>
            <a:r>
              <a:rPr lang="en-US" sz="2400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George Nurser</a:t>
            </a:r>
            <a:r>
              <a:rPr lang="en-US" sz="2400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, Elena Golubeva</a:t>
            </a:r>
            <a:r>
              <a:rPr lang="en-US" sz="2400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4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, and Gennady Platov</a:t>
            </a:r>
            <a:r>
              <a:rPr lang="en-US" sz="2400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4</a:t>
            </a:r>
            <a:endParaRPr lang="en-US" sz="2400" dirty="0" smtClean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US" sz="1400" i="1" baseline="30000" dirty="0" smtClean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  <a:p>
            <a:pPr algn="ctr"/>
            <a:endParaRPr lang="en-US" sz="1400" i="1" baseline="30000" dirty="0" smtClean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  <a:p>
            <a:pPr algn="ctr"/>
            <a:r>
              <a:rPr lang="en-US" sz="1600" i="1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1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National </a:t>
            </a:r>
            <a:r>
              <a:rPr lang="en-US" sz="1600" i="1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Oceanography Centre, Southampton, U.K.</a:t>
            </a:r>
            <a:endParaRPr lang="en-US" sz="1600" i="1" dirty="0" smtClean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  <a:p>
            <a:pPr algn="ctr"/>
            <a:r>
              <a:rPr lang="en-US" sz="1600" i="1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2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Alfred Wegener Institute, Bremerhaven, Germany</a:t>
            </a:r>
          </a:p>
          <a:p>
            <a:pPr algn="ctr"/>
            <a:r>
              <a:rPr lang="en-US" sz="1600" i="1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5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ILOCEAN-IPSL, Paris, France</a:t>
            </a:r>
          </a:p>
          <a:p>
            <a:pPr algn="ctr"/>
            <a:r>
              <a:rPr lang="en-US" sz="1600" i="1" baseline="3000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4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Institute of Computational Mathematics and Mathematical Geophysics, RAS, Novosibirsk, Russia.</a:t>
            </a:r>
            <a:endParaRPr lang="en-GB" sz="1600" i="1" dirty="0" smtClean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  <a:p>
            <a:pPr algn="ctr"/>
            <a:endParaRPr lang="en-GB" sz="1400" i="1" dirty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66700" y="143662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/>
              <a:t>Coordinated water circulation experiments in 2013 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ram-1996-09-a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443" y="3676751"/>
            <a:ext cx="4221881" cy="2796312"/>
          </a:xfrm>
          <a:prstGeom prst="rect">
            <a:avLst/>
          </a:prstGeom>
        </p:spPr>
      </p:pic>
      <p:pic>
        <p:nvPicPr>
          <p:cNvPr id="39" name="Picture 38" descr="fram_trcer_sect-199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7" y="976666"/>
            <a:ext cx="4428000" cy="2556000"/>
          </a:xfrm>
          <a:prstGeom prst="rect">
            <a:avLst/>
          </a:prstGeom>
        </p:spPr>
      </p:pic>
      <p:pic>
        <p:nvPicPr>
          <p:cNvPr id="33" name="Picture 32" descr="Fram_tracer_1996_110W_70E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1359"/>
            <a:ext cx="4824000" cy="280800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273" y="85724"/>
            <a:ext cx="8825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Tracer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8" name="Picture 27" descr="bsb-init79-1996-09-230m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81" y="729717"/>
            <a:ext cx="2827039" cy="268544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186743" y="1956565"/>
            <a:ext cx="11876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93633" y="2885068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Alaska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96518" y="2907313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Siberia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4233" y="5538284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Alaska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8743" y="5519750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Siberia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2758" y="5480618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Alaska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53769" y="5480618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Siberia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5475" y="3301989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NEMO 1/4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54086" y="3378189"/>
            <a:ext cx="572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AWI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7875" y="622557"/>
            <a:ext cx="906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ICMMG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3906" y="85724"/>
            <a:ext cx="88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Burden of Barents Sea 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Tracers in NEMO 1 deg.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470" y="1146834"/>
            <a:ext cx="4176000" cy="4157804"/>
            <a:chOff x="116470" y="1163929"/>
            <a:chExt cx="4176000" cy="4157804"/>
          </a:xfrm>
        </p:grpSpPr>
        <p:pic>
          <p:nvPicPr>
            <p:cNvPr id="22" name="Picture 21" descr="sozBSO_ORCA1-N208_2010y01VTRC_panopgc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470" y="1163929"/>
              <a:ext cx="4176000" cy="4157804"/>
            </a:xfrm>
            <a:prstGeom prst="rect">
              <a:avLst/>
            </a:prstGeom>
          </p:spPr>
        </p:pic>
        <p:grpSp>
          <p:nvGrpSpPr>
            <p:cNvPr id="2" name="Group 11"/>
            <p:cNvGrpSpPr/>
            <p:nvPr/>
          </p:nvGrpSpPr>
          <p:grpSpPr>
            <a:xfrm>
              <a:off x="2286006" y="3668470"/>
              <a:ext cx="577848" cy="586036"/>
              <a:chOff x="2059518" y="4011083"/>
              <a:chExt cx="577848" cy="58603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518366" y="4011083"/>
                <a:ext cx="119000" cy="889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2319865" y="4121154"/>
                <a:ext cx="203200" cy="2476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059518" y="4320120"/>
                <a:ext cx="5096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BSO</a:t>
                </a:r>
                <a:endParaRPr lang="en-US" sz="12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815600" y="1146834"/>
            <a:ext cx="4176000" cy="4166862"/>
            <a:chOff x="243470" y="1146834"/>
            <a:chExt cx="4176000" cy="4166862"/>
          </a:xfrm>
        </p:grpSpPr>
        <p:pic>
          <p:nvPicPr>
            <p:cNvPr id="25" name="Picture 24" descr="sozFSD_ORCA1-N208_2010y01VTRC_panopgct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470" y="1146834"/>
              <a:ext cx="4176000" cy="4166862"/>
            </a:xfrm>
            <a:prstGeom prst="rect">
              <a:avLst/>
            </a:prstGeom>
          </p:spPr>
        </p:pic>
        <p:grpSp>
          <p:nvGrpSpPr>
            <p:cNvPr id="29" name="Group 13"/>
            <p:cNvGrpSpPr/>
            <p:nvPr/>
          </p:nvGrpSpPr>
          <p:grpSpPr>
            <a:xfrm>
              <a:off x="2533650" y="3555419"/>
              <a:ext cx="565473" cy="604968"/>
              <a:chOff x="2381236" y="4038034"/>
              <a:chExt cx="565473" cy="60496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2381236" y="4038034"/>
                <a:ext cx="76214" cy="76776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2" idx="0"/>
              </p:cNvCxnSpPr>
              <p:nvPr/>
            </p:nvCxnSpPr>
            <p:spPr>
              <a:xfrm flipH="1" flipV="1">
                <a:off x="2533960" y="4229110"/>
                <a:ext cx="222095" cy="136893"/>
              </a:xfrm>
              <a:prstGeom prst="straightConnector1">
                <a:avLst/>
              </a:prstGeom>
              <a:ln w="38100">
                <a:solidFill>
                  <a:srgbClr val="FFFFFF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565400" y="4366003"/>
                <a:ext cx="38130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Sf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3" y="1547157"/>
            <a:ext cx="8647694" cy="376368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854" y="85724"/>
            <a:ext cx="8822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Total water mass classes modification in NEMO 1 degree 2007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55882" y="5310844"/>
            <a:ext cx="1159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DT/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dt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5408" y="5310844"/>
            <a:ext cx="1159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DS/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dt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4755" y="1177825"/>
            <a:ext cx="115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Sv/psu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84054" y="1177825"/>
            <a:ext cx="115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/Deg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3554" y="85724"/>
            <a:ext cx="8796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Surface forcing for T&amp;S classes in NEMO 1 degree,  2007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Sur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6" y="2120304"/>
            <a:ext cx="8781648" cy="261739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9928" y="4737696"/>
            <a:ext cx="1430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Heating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954" y="4737696"/>
            <a:ext cx="2015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Salinity flux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4659263"/>
            <a:ext cx="1159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P-E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2551" y="1750972"/>
            <a:ext cx="115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Sv/psu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10501" y="1750972"/>
            <a:ext cx="115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/Deg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57872" y="1750972"/>
            <a:ext cx="1718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Sv/psu/deg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7" y="1540769"/>
            <a:ext cx="8727986" cy="377646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8907" y="85724"/>
            <a:ext cx="7586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Water mass modification (mixing) in NEMO 1 degree 2007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5882" y="5310844"/>
            <a:ext cx="1159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DT/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dt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5408" y="5310844"/>
            <a:ext cx="1159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DS/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dt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4755" y="1177825"/>
            <a:ext cx="115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Sv/psu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4054" y="1177825"/>
            <a:ext cx="1159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Sv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/Deg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8907" y="85724"/>
            <a:ext cx="758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Water mass census in NEMO 1 degree in 2007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vo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33" y="754277"/>
            <a:ext cx="7441335" cy="534944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21163" y="2806700"/>
            <a:ext cx="11599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Log(m3)/PSU/Deg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Sflow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4" y="623451"/>
            <a:ext cx="8058272" cy="561109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4348" y="85723"/>
            <a:ext cx="9192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Volume transport (+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northwards) of T&amp;S classes in NEMO 1 deg.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21163" y="2806700"/>
            <a:ext cx="11599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Sv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/PSU/Deg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931050"/>
            <a:ext cx="7689850" cy="59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800" dirty="0" smtClean="0">
                <a:latin typeface="Arial"/>
                <a:cs typeface="Arial"/>
              </a:rPr>
              <a:t>2014 experiments (for discussion)</a:t>
            </a:r>
          </a:p>
          <a:p>
            <a:pPr marL="457200" indent="-457200" algn="ctr">
              <a:buFont typeface="Times" charset="0"/>
              <a:buChar char="•"/>
            </a:pPr>
            <a:endParaRPr lang="en-US" sz="800" dirty="0" smtClean="0">
              <a:latin typeface="Arial"/>
              <a:cs typeface="Arial"/>
            </a:endParaRPr>
          </a:p>
          <a:p>
            <a:pPr marL="457200" indent="-457200" algn="just">
              <a:buFont typeface="Times" charset="0"/>
              <a:buChar char="•"/>
            </a:pPr>
            <a:endParaRPr lang="en-US" sz="800" dirty="0" smtClean="0">
              <a:latin typeface="Arial"/>
              <a:cs typeface="Arial"/>
            </a:endParaRPr>
          </a:p>
          <a:p>
            <a:pPr marL="457200" indent="-457200" algn="just"/>
            <a:r>
              <a:rPr lang="en-US" sz="2400" i="1" dirty="0" smtClean="0">
                <a:latin typeface="Arial"/>
                <a:cs typeface="Arial"/>
              </a:rPr>
              <a:t>	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Fram</a:t>
            </a:r>
            <a:r>
              <a:rPr lang="en-US" sz="2400" dirty="0" smtClean="0">
                <a:latin typeface="Arial"/>
                <a:cs typeface="Arial"/>
              </a:rPr>
              <a:t> and Barents water branches interactions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Heat loss and variability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What drives the </a:t>
            </a:r>
            <a:r>
              <a:rPr lang="en-US" sz="2400" dirty="0" err="1" smtClean="0">
                <a:latin typeface="Arial"/>
                <a:cs typeface="Arial"/>
              </a:rPr>
              <a:t>Fram</a:t>
            </a:r>
            <a:r>
              <a:rPr lang="en-US" sz="2400" dirty="0" smtClean="0">
                <a:latin typeface="Arial"/>
                <a:cs typeface="Arial"/>
              </a:rPr>
              <a:t> Strait inflow? – Mike Spall et al.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Driving Beaufort Gyre. – Camille </a:t>
            </a:r>
            <a:r>
              <a:rPr lang="en-US" sz="2400" dirty="0" err="1" smtClean="0">
                <a:latin typeface="Arial"/>
                <a:cs typeface="Arial"/>
              </a:rPr>
              <a:t>Lique</a:t>
            </a:r>
            <a:r>
              <a:rPr lang="en-US" sz="2400" dirty="0" smtClean="0">
                <a:latin typeface="Arial"/>
                <a:cs typeface="Arial"/>
              </a:rPr>
              <a:t> et al.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</a:rPr>
              <a:t>Models Validation</a:t>
            </a:r>
          </a:p>
          <a:p>
            <a:pPr>
              <a:buFont typeface="Arial"/>
              <a:buChar char="•"/>
            </a:pPr>
            <a:endParaRPr lang="en-GB" sz="24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</a:rPr>
              <a:t>Diagnostics: Temperature tracers, water </a:t>
            </a:r>
            <a:r>
              <a:rPr lang="en-GB" sz="2400" smtClean="0">
                <a:latin typeface="Arial"/>
                <a:cs typeface="Arial"/>
              </a:rPr>
              <a:t>mass transformation</a:t>
            </a:r>
            <a:r>
              <a:rPr lang="en-GB" sz="2400" dirty="0" smtClean="0">
                <a:latin typeface="Arial"/>
                <a:cs typeface="Arial"/>
              </a:rPr>
              <a:t>, etc..</a:t>
            </a:r>
          </a:p>
        </p:txBody>
      </p:sp>
    </p:spTree>
    <p:extLst>
      <p:ext uri="{BB962C8B-B14F-4D97-AF65-F5344CB8AC3E}">
        <p14:creationId xmlns:p14="http://schemas.microsoft.com/office/powerpoint/2010/main" val="38031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1524000" y="304800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Thank you!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otmaxFSD_ORCA1-N208_2010y01VTRC_panopgc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09" y="1168157"/>
            <a:ext cx="4212000" cy="4148182"/>
          </a:xfrm>
          <a:prstGeom prst="rect">
            <a:avLst/>
          </a:prstGeom>
        </p:spPr>
      </p:pic>
      <p:pic>
        <p:nvPicPr>
          <p:cNvPr id="20" name="Picture 19" descr="sozwmaxFSD_ORCA1-N208_2010y01VTRC_panopgc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00" y="1148123"/>
            <a:ext cx="4212000" cy="4166416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Tracer in NEMO 1 degree in 2010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2698750" y="3555419"/>
            <a:ext cx="463873" cy="503368"/>
            <a:chOff x="2381236" y="4038034"/>
            <a:chExt cx="463873" cy="50336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381236" y="4038034"/>
              <a:ext cx="76214" cy="767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7" idx="0"/>
            </p:cNvCxnSpPr>
            <p:nvPr/>
          </p:nvCxnSpPr>
          <p:spPr>
            <a:xfrm flipH="1" flipV="1">
              <a:off x="2432360" y="4127510"/>
              <a:ext cx="222095" cy="1368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63800" y="4264403"/>
              <a:ext cx="3813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FS</a:t>
              </a:r>
              <a:endParaRPr lang="en-US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7188200" y="3549062"/>
            <a:ext cx="470223" cy="515499"/>
            <a:chOff x="2374886" y="4025903"/>
            <a:chExt cx="470223" cy="515499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374886" y="4025903"/>
              <a:ext cx="76214" cy="767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3" idx="0"/>
            </p:cNvCxnSpPr>
            <p:nvPr/>
          </p:nvCxnSpPr>
          <p:spPr>
            <a:xfrm flipH="1" flipV="1">
              <a:off x="2432360" y="4127510"/>
              <a:ext cx="222095" cy="13689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63800" y="4264403"/>
              <a:ext cx="3813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/>
                  <a:cs typeface="Arial"/>
                </a:rPr>
                <a:t>FS</a:t>
              </a:r>
              <a:endParaRPr lang="en-US" sz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5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710921"/>
            <a:ext cx="768985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Outline</a:t>
            </a:r>
          </a:p>
          <a:p>
            <a:pPr algn="ctr"/>
            <a:endParaRPr lang="en-US" sz="2800" dirty="0" smtClean="0">
              <a:latin typeface="Arial"/>
              <a:cs typeface="Arial"/>
            </a:endParaRPr>
          </a:p>
          <a:p>
            <a:pPr algn="just"/>
            <a:endParaRPr lang="en-US" sz="800" dirty="0" smtClean="0">
              <a:latin typeface="Arial"/>
              <a:cs typeface="Arial"/>
            </a:endParaRPr>
          </a:p>
          <a:p>
            <a:pPr algn="just"/>
            <a:endParaRPr lang="en-US" sz="800" dirty="0" smtClean="0">
              <a:latin typeface="Arial"/>
              <a:cs typeface="Arial"/>
            </a:endParaRPr>
          </a:p>
          <a:p>
            <a:pPr algn="just"/>
            <a:endParaRPr lang="en-US" sz="800" dirty="0" smtClean="0">
              <a:latin typeface="Arial"/>
              <a:cs typeface="Arial"/>
            </a:endParaRPr>
          </a:p>
          <a:p>
            <a:pPr marL="457200" indent="-457200" algn="just">
              <a:buFont typeface="Times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Motivation</a:t>
            </a:r>
          </a:p>
          <a:p>
            <a:pPr marL="457200" indent="-457200" algn="just">
              <a:buFont typeface="Times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57200" indent="-457200" algn="just">
              <a:buFont typeface="Times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Setup for Atlantic Water model experiments</a:t>
            </a:r>
          </a:p>
          <a:p>
            <a:pPr marL="457200" indent="-457200" algn="just">
              <a:buFont typeface="Times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57200" indent="-457200" algn="just">
              <a:buFont typeface="Times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Results in 2013</a:t>
            </a:r>
          </a:p>
          <a:p>
            <a:pPr marL="457200" indent="-457200" algn="just">
              <a:buFont typeface="Times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57200" indent="-457200" algn="just">
              <a:buFont typeface="Times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Ideas for diagnostics</a:t>
            </a:r>
          </a:p>
          <a:p>
            <a:pPr marL="457200" indent="-457200" algn="just"/>
            <a:endParaRPr lang="en-GB" sz="2400" dirty="0" smtClean="0">
              <a:latin typeface="Arial"/>
              <a:cs typeface="Arial"/>
            </a:endParaRPr>
          </a:p>
          <a:p>
            <a:pPr marL="457200" indent="-457200" algn="just">
              <a:buFont typeface="Times" charset="0"/>
              <a:buChar char="•"/>
            </a:pPr>
            <a:r>
              <a:rPr lang="en-GB" sz="2400" dirty="0" smtClean="0">
                <a:latin typeface="Arial"/>
                <a:cs typeface="Arial"/>
              </a:rPr>
              <a:t>Future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otmaxBSO_ORCA1-N208_2010y01VTRC_panopgc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0" y="1190802"/>
            <a:ext cx="4176000" cy="4148824"/>
          </a:xfrm>
          <a:prstGeom prst="rect">
            <a:avLst/>
          </a:prstGeom>
        </p:spPr>
      </p:pic>
      <p:pic>
        <p:nvPicPr>
          <p:cNvPr id="16" name="Picture 15" descr="sozwmaxBSO_ORCA1-N208_2010y01VTRC_panpgc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632" y="1163929"/>
            <a:ext cx="4248637" cy="417474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Barents Sea Tracer in NEMO 1 degree in 2010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286006" y="3668470"/>
            <a:ext cx="577848" cy="586036"/>
            <a:chOff x="2059518" y="4011083"/>
            <a:chExt cx="577848" cy="58603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8366" y="4011083"/>
              <a:ext cx="119000" cy="889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6868587" y="3660003"/>
            <a:ext cx="577848" cy="586036"/>
            <a:chOff x="2059518" y="4011083"/>
            <a:chExt cx="577848" cy="58603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18366" y="4011083"/>
              <a:ext cx="119000" cy="889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sb-init79-1996-09-sf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0" y="1150998"/>
            <a:ext cx="4356000" cy="4168980"/>
          </a:xfrm>
          <a:prstGeom prst="rect">
            <a:avLst/>
          </a:prstGeom>
        </p:spPr>
      </p:pic>
      <p:pic>
        <p:nvPicPr>
          <p:cNvPr id="24" name="Picture 23" descr="BSO_ORCA1-N208_1996m09P_surf_panopg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1176399"/>
            <a:ext cx="4284000" cy="4170064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907" y="85724"/>
            <a:ext cx="798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Barents Sea Water Tracer at the surface in Sep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4606" y="3668470"/>
            <a:ext cx="577848" cy="586036"/>
            <a:chOff x="2059518" y="4011083"/>
            <a:chExt cx="577848" cy="58603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18366" y="4011083"/>
              <a:ext cx="119000" cy="889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69672" y="3601022"/>
            <a:ext cx="609593" cy="586036"/>
            <a:chOff x="2059518" y="4011083"/>
            <a:chExt cx="609593" cy="5860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67564" y="4011083"/>
              <a:ext cx="201547" cy="6744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5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FSD_ORCA1-N208_1996m09P_surf_panopgc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7" y="1150998"/>
            <a:ext cx="4284000" cy="4154643"/>
          </a:xfrm>
          <a:prstGeom prst="rect">
            <a:avLst/>
          </a:prstGeom>
        </p:spPr>
      </p:pic>
      <p:pic>
        <p:nvPicPr>
          <p:cNvPr id="18" name="Picture 17" descr="fram-init79-1996-09-sf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00" y="1150998"/>
            <a:ext cx="4320000" cy="415712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8907" y="85724"/>
            <a:ext cx="758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Water Tracer at the surface in Sep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05100" y="3561769"/>
            <a:ext cx="463873" cy="503368"/>
            <a:chOff x="2381236" y="4038034"/>
            <a:chExt cx="463873" cy="50336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381236" y="4038034"/>
              <a:ext cx="76214" cy="767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7" idx="0"/>
            </p:cNvCxnSpPr>
            <p:nvPr/>
          </p:nvCxnSpPr>
          <p:spPr>
            <a:xfrm flipH="1" flipV="1">
              <a:off x="2432360" y="4127510"/>
              <a:ext cx="222095" cy="1368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63800" y="4264403"/>
              <a:ext cx="3813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FS</a:t>
              </a:r>
              <a:endParaRPr lang="en-US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26300" y="3460162"/>
            <a:ext cx="470223" cy="515499"/>
            <a:chOff x="2374886" y="4025903"/>
            <a:chExt cx="470223" cy="515499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374886" y="4025903"/>
              <a:ext cx="76214" cy="767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3" idx="0"/>
            </p:cNvCxnSpPr>
            <p:nvPr/>
          </p:nvCxnSpPr>
          <p:spPr>
            <a:xfrm flipH="1" flipV="1">
              <a:off x="2432360" y="4127510"/>
              <a:ext cx="222095" cy="1368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63800" y="4264403"/>
              <a:ext cx="3813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FS</a:t>
              </a:r>
              <a:endParaRPr lang="en-US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8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sb-1996-09-230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22" y="1162857"/>
            <a:ext cx="4320000" cy="4165438"/>
          </a:xfrm>
          <a:prstGeom prst="rect">
            <a:avLst/>
          </a:prstGeom>
        </p:spPr>
      </p:pic>
      <p:pic>
        <p:nvPicPr>
          <p:cNvPr id="16" name="Picture 15" descr="bsb-init79-1996-09-230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66" y="1163929"/>
            <a:ext cx="4396203" cy="4176000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>
            <a:off x="7069672" y="3601022"/>
            <a:ext cx="609593" cy="586036"/>
            <a:chOff x="2059518" y="4011083"/>
            <a:chExt cx="609593" cy="5860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67564" y="4011083"/>
              <a:ext cx="201547" cy="6744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8545" y="85724"/>
            <a:ext cx="8506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Initial Conditions: Barents Sea Tracer in AWI model at ~250m in Sep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7" name="Group 26"/>
          <p:cNvGrpSpPr/>
          <p:nvPr/>
        </p:nvGrpSpPr>
        <p:grpSpPr>
          <a:xfrm>
            <a:off x="2520957" y="3617670"/>
            <a:ext cx="609593" cy="586036"/>
            <a:chOff x="2059518" y="4011083"/>
            <a:chExt cx="609593" cy="58603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467564" y="4011083"/>
              <a:ext cx="201547" cy="6744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25008" y="5600700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1948-1996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71496" y="5607050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1979-1996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-1996-09-230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2" y="1181613"/>
            <a:ext cx="4354860" cy="4176000"/>
          </a:xfrm>
          <a:prstGeom prst="rect">
            <a:avLst/>
          </a:prstGeom>
        </p:spPr>
      </p:pic>
      <p:pic>
        <p:nvPicPr>
          <p:cNvPr id="6" name="Picture 5" descr="fram-init79-1996-09-230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0" y="1175263"/>
            <a:ext cx="4356000" cy="415303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545" y="85724"/>
            <a:ext cx="8506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Initial Conditions: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Tracer in AWI model at ~250m in Sep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226300" y="3447462"/>
            <a:ext cx="470223" cy="515499"/>
            <a:chOff x="2374886" y="4025903"/>
            <a:chExt cx="470223" cy="515499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374886" y="4025903"/>
              <a:ext cx="76214" cy="767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3" idx="0"/>
            </p:cNvCxnSpPr>
            <p:nvPr/>
          </p:nvCxnSpPr>
          <p:spPr>
            <a:xfrm flipH="1" flipV="1">
              <a:off x="2432360" y="4127510"/>
              <a:ext cx="222095" cy="1368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63800" y="4264403"/>
              <a:ext cx="3813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FS</a:t>
              </a:r>
              <a:endParaRPr lang="en-US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86219" y="3495093"/>
            <a:ext cx="470223" cy="515499"/>
            <a:chOff x="2374886" y="4025903"/>
            <a:chExt cx="470223" cy="515499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374886" y="4025903"/>
              <a:ext cx="76214" cy="767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22" idx="0"/>
            </p:cNvCxnSpPr>
            <p:nvPr/>
          </p:nvCxnSpPr>
          <p:spPr>
            <a:xfrm flipH="1" flipV="1">
              <a:off x="2432360" y="4127510"/>
              <a:ext cx="222095" cy="1368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63800" y="4264403"/>
              <a:ext cx="3813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FS</a:t>
              </a:r>
              <a:endParaRPr lang="en-US" sz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25008" y="5600700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1948-1996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71496" y="5607050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1979-1996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Water Tracer at ~950m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0710" y="2007856"/>
            <a:ext cx="2950158" cy="2876667"/>
            <a:chOff x="282009" y="1175263"/>
            <a:chExt cx="4282686" cy="4176000"/>
          </a:xfrm>
        </p:grpSpPr>
        <p:pic>
          <p:nvPicPr>
            <p:cNvPr id="4" name="Picture 3" descr="FSD_ORCA1-N208_1996m09P_947m_panopgct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09" y="1175263"/>
              <a:ext cx="4282686" cy="41760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98750" y="3555419"/>
              <a:ext cx="463873" cy="503368"/>
              <a:chOff x="2381236" y="4038034"/>
              <a:chExt cx="463873" cy="50336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2381236" y="4038034"/>
                <a:ext cx="76214" cy="767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7" idx="0"/>
              </p:cNvCxnSpPr>
              <p:nvPr/>
            </p:nvCxnSpPr>
            <p:spPr>
              <a:xfrm flipH="1" flipV="1">
                <a:off x="2432360" y="4127510"/>
                <a:ext cx="222095" cy="13689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463800" y="4264403"/>
                <a:ext cx="38130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094601" y="1965898"/>
            <a:ext cx="3023999" cy="2909783"/>
            <a:chOff x="4824000" y="1173523"/>
            <a:chExt cx="4320000" cy="4156834"/>
          </a:xfrm>
        </p:grpSpPr>
        <p:pic>
          <p:nvPicPr>
            <p:cNvPr id="5" name="Picture 4" descr="fram-init79-1996-09-940m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000" y="1173523"/>
              <a:ext cx="4320000" cy="415683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7226300" y="3491912"/>
              <a:ext cx="470223" cy="515499"/>
              <a:chOff x="2374886" y="4025903"/>
              <a:chExt cx="470223" cy="51549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2374886" y="4025903"/>
                <a:ext cx="76214" cy="7677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3" idx="0"/>
              </p:cNvCxnSpPr>
              <p:nvPr/>
            </p:nvCxnSpPr>
            <p:spPr>
              <a:xfrm flipH="1" flipV="1">
                <a:off x="2432360" y="4127510"/>
                <a:ext cx="222095" cy="13689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463800" y="4264403"/>
                <a:ext cx="38130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114000" y="1965966"/>
            <a:ext cx="2916000" cy="2909647"/>
            <a:chOff x="3367618" y="1957687"/>
            <a:chExt cx="2916000" cy="2909647"/>
          </a:xfrm>
        </p:grpSpPr>
        <p:pic>
          <p:nvPicPr>
            <p:cNvPr id="20" name="Picture 19" descr="ORCA025_IPSL_FSD_950m_1996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7618" y="1957687"/>
              <a:ext cx="2916000" cy="290964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000827" y="3640081"/>
              <a:ext cx="329156" cy="360849"/>
              <a:chOff x="7954010" y="3749381"/>
              <a:chExt cx="329156" cy="36084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7954010" y="3749381"/>
                <a:ext cx="53350" cy="537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3" idx="0"/>
              </p:cNvCxnSpPr>
              <p:nvPr/>
            </p:nvCxnSpPr>
            <p:spPr>
              <a:xfrm flipH="1" flipV="1">
                <a:off x="7994242" y="3820506"/>
                <a:ext cx="155466" cy="958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8016250" y="3916331"/>
                <a:ext cx="266916" cy="193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1130015"/>
            <a:ext cx="76898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800" dirty="0" smtClean="0">
                <a:latin typeface="Arial"/>
                <a:cs typeface="Arial"/>
              </a:rPr>
              <a:t>Motivation</a:t>
            </a:r>
          </a:p>
          <a:p>
            <a:pPr marL="457200" indent="-457200" algn="ctr"/>
            <a:endParaRPr lang="en-US" sz="2800" dirty="0" smtClean="0">
              <a:latin typeface="Arial"/>
              <a:cs typeface="Arial"/>
            </a:endParaRPr>
          </a:p>
          <a:p>
            <a:pPr marL="457200" indent="-457200" algn="just"/>
            <a:r>
              <a:rPr lang="en-US" sz="2400" dirty="0" smtClean="0">
                <a:latin typeface="Arial"/>
                <a:cs typeface="Arial"/>
              </a:rPr>
              <a:t>	(</a:t>
            </a:r>
            <a:r>
              <a:rPr lang="en-US" sz="2400" dirty="0" err="1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) Examine dynamics and distribution of </a:t>
            </a:r>
            <a:r>
              <a:rPr lang="en-US" sz="2400" dirty="0" err="1" smtClean="0">
                <a:latin typeface="Arial"/>
                <a:cs typeface="Arial"/>
              </a:rPr>
              <a:t>Fram</a:t>
            </a:r>
            <a:r>
              <a:rPr lang="en-US" sz="2400" dirty="0" smtClean="0">
                <a:latin typeface="Arial"/>
                <a:cs typeface="Arial"/>
              </a:rPr>
              <a:t> Strait and Barents Sea Branches in the models </a:t>
            </a:r>
          </a:p>
          <a:p>
            <a:pPr marL="457200" indent="-457200" algn="just"/>
            <a:r>
              <a:rPr lang="en-US" sz="2400" dirty="0" smtClean="0">
                <a:latin typeface="Arial"/>
                <a:cs typeface="Arial"/>
              </a:rPr>
              <a:t>	</a:t>
            </a:r>
          </a:p>
          <a:p>
            <a:pPr marL="457200" indent="-457200" algn="just"/>
            <a:r>
              <a:rPr lang="en-US" sz="2400" dirty="0" smtClean="0">
                <a:latin typeface="Arial"/>
                <a:cs typeface="Arial"/>
              </a:rPr>
              <a:t>	(ii) How good are models in simulating AW </a:t>
            </a:r>
          </a:p>
          <a:p>
            <a:pPr marL="457200" indent="-457200" algn="just"/>
            <a:r>
              <a:rPr lang="en-US" sz="2400" dirty="0" smtClean="0">
                <a:latin typeface="Arial"/>
                <a:cs typeface="Arial"/>
              </a:rPr>
              <a:t>		variability? </a:t>
            </a:r>
          </a:p>
          <a:p>
            <a:pPr marL="457200" indent="-17463" algn="just"/>
            <a:endParaRPr lang="en-US" sz="2400" dirty="0" smtClean="0">
              <a:latin typeface="Arial"/>
              <a:cs typeface="Arial"/>
            </a:endParaRPr>
          </a:p>
          <a:p>
            <a:pPr marL="457200" indent="-17463" algn="just"/>
            <a:r>
              <a:rPr lang="en-US" sz="2400" dirty="0" smtClean="0">
                <a:latin typeface="Arial"/>
                <a:cs typeface="Arial"/>
              </a:rPr>
              <a:t>(iii) Can improve simulations?</a:t>
            </a:r>
          </a:p>
          <a:p>
            <a:pPr marL="457200" indent="-17463" algn="just"/>
            <a:endParaRPr lang="en-US" sz="2400" dirty="0" smtClean="0">
              <a:latin typeface="Arial"/>
              <a:cs typeface="Arial"/>
            </a:endParaRPr>
          </a:p>
          <a:p>
            <a:pPr marL="457200" indent="-17463" algn="just"/>
            <a:r>
              <a:rPr lang="en-US" sz="2400" dirty="0" smtClean="0">
                <a:latin typeface="Arial"/>
                <a:cs typeface="Arial"/>
              </a:rPr>
              <a:t>(iv) Driving mechanisms of the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207176"/>
            <a:ext cx="7689850" cy="495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800" dirty="0" smtClean="0">
                <a:latin typeface="Arial"/>
                <a:cs typeface="Arial"/>
              </a:rPr>
              <a:t>Setup</a:t>
            </a:r>
          </a:p>
          <a:p>
            <a:pPr marL="457200" indent="-12700" algn="just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Model on-line passive tracers released in the inflow area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439738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Tracer release: Eastern </a:t>
            </a:r>
            <a:r>
              <a:rPr lang="en-US" sz="2400" dirty="0" err="1" smtClean="0">
                <a:latin typeface="Arial"/>
                <a:cs typeface="Arial"/>
              </a:rPr>
              <a:t>Fram</a:t>
            </a:r>
            <a:r>
              <a:rPr lang="en-US" sz="2400" dirty="0" smtClean="0">
                <a:latin typeface="Arial"/>
                <a:cs typeface="Arial"/>
              </a:rPr>
              <a:t> Strait, WSC (5°E-coast) and Western Barents Sea (</a:t>
            </a:r>
            <a:r>
              <a:rPr lang="en-US" sz="2400" dirty="0" err="1" smtClean="0">
                <a:latin typeface="Arial"/>
                <a:cs typeface="Arial"/>
              </a:rPr>
              <a:t>Bjørnøya</a:t>
            </a:r>
            <a:r>
              <a:rPr lang="en-US" sz="2400" dirty="0" smtClean="0">
                <a:latin typeface="Arial"/>
                <a:cs typeface="Arial"/>
              </a:rPr>
              <a:t>-Norway)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439738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Spin-up 1958-1978 and release 1979-2010</a:t>
            </a:r>
          </a:p>
          <a:p>
            <a:pPr marL="439738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439738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NAOSIM (AWI): NCEP, regional</a:t>
            </a:r>
            <a:endParaRPr lang="en-GB" sz="2400" dirty="0" smtClean="0">
              <a:latin typeface="Arial"/>
              <a:cs typeface="Arial"/>
            </a:endParaRPr>
          </a:p>
          <a:p>
            <a:pPr marL="439738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ICMMG (RAS): NCEP, regional </a:t>
            </a:r>
            <a:endParaRPr lang="en-GB" sz="2400" dirty="0" smtClean="0">
              <a:latin typeface="Arial"/>
              <a:cs typeface="Arial"/>
            </a:endParaRPr>
          </a:p>
          <a:p>
            <a:pPr marL="439738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NEMO-1 (NOC): ERA, global</a:t>
            </a:r>
          </a:p>
          <a:p>
            <a:pPr marL="439738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NEMO-1/4 (LOCEAN): ERA, regional.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ORCA025_IPSL_BSO_250m_1996_cro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0" y="999392"/>
            <a:ext cx="4176000" cy="464126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27000" y="1014550"/>
            <a:ext cx="4248000" cy="4629842"/>
            <a:chOff x="50800" y="633550"/>
            <a:chExt cx="4248000" cy="4629842"/>
          </a:xfrm>
        </p:grpSpPr>
        <p:pic>
          <p:nvPicPr>
            <p:cNvPr id="40" name="Picture 39" descr="BSO_ORCA1-N208_1996m09P_245m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" y="633550"/>
              <a:ext cx="4248000" cy="4629842"/>
            </a:xfrm>
            <a:prstGeom prst="rect">
              <a:avLst/>
            </a:prstGeom>
          </p:spPr>
        </p:pic>
        <p:grpSp>
          <p:nvGrpSpPr>
            <p:cNvPr id="45" name="Group 23"/>
            <p:cNvGrpSpPr/>
            <p:nvPr/>
          </p:nvGrpSpPr>
          <p:grpSpPr>
            <a:xfrm>
              <a:off x="2413006" y="3757370"/>
              <a:ext cx="577848" cy="586036"/>
              <a:chOff x="2059518" y="4011083"/>
              <a:chExt cx="577848" cy="58603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518366" y="4011083"/>
                <a:ext cx="119000" cy="889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319865" y="4121154"/>
                <a:ext cx="203200" cy="24765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059518" y="4320120"/>
                <a:ext cx="5096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BSO</a:t>
                </a:r>
                <a:endParaRPr lang="en-US" sz="1200" dirty="0">
                  <a:solidFill>
                    <a:srgbClr val="FFFF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49" name="Picture 48" descr="ORCA025_IPSL_colorb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036" y="5939072"/>
            <a:ext cx="5611928" cy="648000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73394" y="5515102"/>
            <a:ext cx="29972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BSW Tracer concentration [non-dimensional]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Barents Sea Water Tracer at ~250m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st-1996-250_crop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69465" y="1556539"/>
            <a:ext cx="3888127" cy="368584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4300" y="1014550"/>
            <a:ext cx="4286658" cy="4628419"/>
            <a:chOff x="114300" y="1014550"/>
            <a:chExt cx="4286658" cy="4628419"/>
          </a:xfrm>
        </p:grpSpPr>
        <p:pic>
          <p:nvPicPr>
            <p:cNvPr id="12" name="Picture 11" descr="bsb-1996-09-230m_crop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" y="1014550"/>
              <a:ext cx="4286658" cy="4628419"/>
            </a:xfrm>
            <a:prstGeom prst="rect">
              <a:avLst/>
            </a:prstGeom>
          </p:spPr>
        </p:pic>
        <p:grpSp>
          <p:nvGrpSpPr>
            <p:cNvPr id="3" name="Group 23"/>
            <p:cNvGrpSpPr/>
            <p:nvPr/>
          </p:nvGrpSpPr>
          <p:grpSpPr>
            <a:xfrm>
              <a:off x="2552706" y="4125670"/>
              <a:ext cx="577848" cy="586036"/>
              <a:chOff x="2059518" y="4011083"/>
              <a:chExt cx="577848" cy="58603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518366" y="4011083"/>
                <a:ext cx="119000" cy="8890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319865" y="4121154"/>
                <a:ext cx="203200" cy="24765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059518" y="4320120"/>
                <a:ext cx="5096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BSO</a:t>
                </a:r>
                <a:endParaRPr lang="en-US" sz="1200" dirty="0">
                  <a:solidFill>
                    <a:srgbClr val="FFFF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49" name="Picture 48" descr="ORCA025_IPSL_colorb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036" y="5939072"/>
            <a:ext cx="5611928" cy="648000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73394" y="5515102"/>
            <a:ext cx="29972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BSW Tracer concentration [non-dimensional]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Barents Sea Water Tracer at ~250m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2" name="Group 23"/>
          <p:cNvGrpSpPr/>
          <p:nvPr/>
        </p:nvGrpSpPr>
        <p:grpSpPr>
          <a:xfrm>
            <a:off x="7127140" y="3985970"/>
            <a:ext cx="577848" cy="586036"/>
            <a:chOff x="2059518" y="4011083"/>
            <a:chExt cx="577848" cy="58603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518366" y="4011083"/>
              <a:ext cx="119000" cy="889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319865" y="4121154"/>
              <a:ext cx="203200" cy="2476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59518" y="4320120"/>
              <a:ext cx="509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latin typeface="Arial"/>
                  <a:cs typeface="Arial"/>
                </a:rPr>
                <a:t>BSO</a:t>
              </a:r>
              <a:endParaRPr lang="en-US" sz="12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Water Tracer at ~250m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45"/>
          <p:cNvGrpSpPr>
            <a:grpSpLocks noChangeAspect="1"/>
          </p:cNvGrpSpPr>
          <p:nvPr/>
        </p:nvGrpSpPr>
        <p:grpSpPr>
          <a:xfrm>
            <a:off x="-440268" y="1038104"/>
            <a:ext cx="5366811" cy="4604204"/>
            <a:chOff x="908051" y="400050"/>
            <a:chExt cx="3342036" cy="2867146"/>
          </a:xfrm>
        </p:grpSpPr>
        <p:pic>
          <p:nvPicPr>
            <p:cNvPr id="44" name="Picture 43" descr="FSD_ORCA1-N208_1996m09P_247m_crop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051" y="400050"/>
              <a:ext cx="3342036" cy="2867146"/>
            </a:xfrm>
            <a:prstGeom prst="rect">
              <a:avLst/>
            </a:prstGeom>
          </p:spPr>
        </p:pic>
        <p:grpSp>
          <p:nvGrpSpPr>
            <p:cNvPr id="3" name="Group 13"/>
            <p:cNvGrpSpPr/>
            <p:nvPr/>
          </p:nvGrpSpPr>
          <p:grpSpPr>
            <a:xfrm>
              <a:off x="2818040" y="2276997"/>
              <a:ext cx="438157" cy="385730"/>
              <a:chOff x="2399683" y="4093373"/>
              <a:chExt cx="636375" cy="56023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2399683" y="4093373"/>
                <a:ext cx="76214" cy="76776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7" idx="0"/>
              </p:cNvCxnSpPr>
              <p:nvPr/>
            </p:nvCxnSpPr>
            <p:spPr>
              <a:xfrm rot="16200000" flipV="1">
                <a:off x="2536533" y="4134015"/>
                <a:ext cx="136897" cy="30834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482248" y="4356636"/>
                <a:ext cx="553810" cy="296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4"/>
          <p:cNvGrpSpPr/>
          <p:nvPr/>
        </p:nvGrpSpPr>
        <p:grpSpPr>
          <a:xfrm>
            <a:off x="4509976" y="1039761"/>
            <a:ext cx="5092253" cy="4600891"/>
            <a:chOff x="4509976" y="1039761"/>
            <a:chExt cx="5092253" cy="4600891"/>
          </a:xfrm>
        </p:grpSpPr>
        <p:pic>
          <p:nvPicPr>
            <p:cNvPr id="38" name="Picture 37" descr="ORCA025_IPSL_FSD_250m_1996_crop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9976" y="1039761"/>
              <a:ext cx="5092253" cy="4600891"/>
            </a:xfrm>
            <a:prstGeom prst="rect">
              <a:avLst/>
            </a:prstGeom>
          </p:spPr>
        </p:pic>
        <p:grpSp>
          <p:nvGrpSpPr>
            <p:cNvPr id="5" name="Group 38"/>
            <p:cNvGrpSpPr/>
            <p:nvPr/>
          </p:nvGrpSpPr>
          <p:grpSpPr>
            <a:xfrm>
              <a:off x="7393784" y="4014211"/>
              <a:ext cx="750171" cy="575797"/>
              <a:chOff x="7226026" y="5289343"/>
              <a:chExt cx="466131" cy="357781"/>
            </a:xfrm>
          </p:grpSpPr>
          <p:grpSp>
            <p:nvGrpSpPr>
              <p:cNvPr id="6" name="Group 26"/>
              <p:cNvGrpSpPr/>
              <p:nvPr/>
            </p:nvGrpSpPr>
            <p:grpSpPr>
              <a:xfrm>
                <a:off x="7289036" y="5349971"/>
                <a:ext cx="403121" cy="297153"/>
                <a:chOff x="7289036" y="5349971"/>
                <a:chExt cx="403121" cy="297153"/>
              </a:xfrm>
            </p:grpSpPr>
            <p:cxnSp>
              <p:nvCxnSpPr>
                <p:cNvPr id="42" name="Straight Arrow Connector 41"/>
                <p:cNvCxnSpPr>
                  <a:stCxn id="43" idx="0"/>
                </p:cNvCxnSpPr>
                <p:nvPr/>
              </p:nvCxnSpPr>
              <p:spPr>
                <a:xfrm rot="16200000" flipV="1">
                  <a:off x="7347781" y="5291226"/>
                  <a:ext cx="94978" cy="212467"/>
                </a:xfrm>
                <a:prstGeom prst="straightConnector1">
                  <a:avLst/>
                </a:prstGeom>
                <a:ln w="38100">
                  <a:solidFill>
                    <a:srgbClr val="FFFFFF"/>
                  </a:solidFill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7310848" y="5444949"/>
                  <a:ext cx="381309" cy="2021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FS</a:t>
                  </a:r>
                  <a:endParaRPr lang="en-US" sz="120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 flipV="1">
                <a:off x="7226026" y="5289343"/>
                <a:ext cx="52878" cy="53267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 descr="ORCA025_IPSL_colorb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036" y="5939072"/>
            <a:ext cx="5611928" cy="648000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73394" y="5515102"/>
            <a:ext cx="29972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FSW Tracer concentration [non-dimensional]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8713" y="85724"/>
            <a:ext cx="6866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Fram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Strait Water Tracer at ~250m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-431484" y="1024336"/>
            <a:ext cx="5436000" cy="4620600"/>
            <a:chOff x="-431484" y="1024336"/>
            <a:chExt cx="5436000" cy="4620600"/>
          </a:xfrm>
        </p:grpSpPr>
        <p:pic>
          <p:nvPicPr>
            <p:cNvPr id="50" name="Picture 49" descr="fram-1996-09-230m_crop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31484" y="1024336"/>
              <a:ext cx="5436000" cy="462060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661466" y="3987313"/>
              <a:ext cx="704138" cy="703296"/>
              <a:chOff x="2374886" y="4025903"/>
              <a:chExt cx="638505" cy="63773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2374886" y="4025903"/>
                <a:ext cx="76214" cy="76774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3" idx="0"/>
              </p:cNvCxnSpPr>
              <p:nvPr/>
            </p:nvCxnSpPr>
            <p:spPr>
              <a:xfrm rot="16200000" flipV="1">
                <a:off x="2517031" y="4042838"/>
                <a:ext cx="136893" cy="306235"/>
              </a:xfrm>
              <a:prstGeom prst="straightConnector1">
                <a:avLst/>
              </a:prstGeom>
              <a:ln w="38100">
                <a:solidFill>
                  <a:srgbClr val="FFFFFF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463804" y="4264399"/>
                <a:ext cx="549587" cy="399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37" name="Picture 36" descr="ORCA025_IPSL_colorb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036" y="5939072"/>
            <a:ext cx="5611928" cy="648000"/>
          </a:xfrm>
          <a:prstGeom prst="rect">
            <a:avLst/>
          </a:prstGeom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73394" y="5515102"/>
            <a:ext cx="29972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FSW Tracer concentration [non-dimensional]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813199" y="1546476"/>
            <a:ext cx="3864265" cy="3693048"/>
            <a:chOff x="4813199" y="1546476"/>
            <a:chExt cx="3864265" cy="3693048"/>
          </a:xfrm>
        </p:grpSpPr>
        <p:pic>
          <p:nvPicPr>
            <p:cNvPr id="53" name="Picture 52" descr="fst-1996-250_edit.gif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3199" y="1546476"/>
              <a:ext cx="3864265" cy="3693048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6975095" y="3968669"/>
              <a:ext cx="704135" cy="703299"/>
              <a:chOff x="2737669" y="3682505"/>
              <a:chExt cx="704135" cy="70329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2737669" y="3682505"/>
                <a:ext cx="84048" cy="84666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6" idx="0"/>
              </p:cNvCxnSpPr>
              <p:nvPr/>
            </p:nvCxnSpPr>
            <p:spPr>
              <a:xfrm rot="16200000" flipV="1">
                <a:off x="2894426" y="3701181"/>
                <a:ext cx="150965" cy="337714"/>
              </a:xfrm>
              <a:prstGeom prst="straightConnector1">
                <a:avLst/>
              </a:prstGeom>
              <a:ln w="38100">
                <a:solidFill>
                  <a:srgbClr val="FFFFFF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835724" y="3945521"/>
                <a:ext cx="606080" cy="440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FS</a:t>
                </a:r>
                <a:endParaRPr lang="en-US" sz="12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5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sect_bar-96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96" y="763847"/>
            <a:ext cx="4427999" cy="2553084"/>
          </a:xfrm>
          <a:prstGeom prst="rect">
            <a:avLst/>
          </a:prstGeom>
        </p:spPr>
      </p:pic>
      <p:pic>
        <p:nvPicPr>
          <p:cNvPr id="28" name="Picture 27" descr="bsb-init79-1996-09-230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16" y="711456"/>
            <a:ext cx="2844000" cy="2701545"/>
          </a:xfrm>
          <a:prstGeom prst="rect">
            <a:avLst/>
          </a:prstGeom>
        </p:spPr>
      </p:pic>
      <p:pic>
        <p:nvPicPr>
          <p:cNvPr id="38" name="Picture 37" descr="bsb-1996-09-ar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443" y="3686203"/>
            <a:ext cx="4238270" cy="2783748"/>
          </a:xfrm>
          <a:prstGeom prst="rect">
            <a:avLst/>
          </a:prstGeom>
        </p:spPr>
      </p:pic>
      <p:pic>
        <p:nvPicPr>
          <p:cNvPr id="27" name="Picture 26" descr="BSO_tracer_1996_110W_70E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9273" y="3450614"/>
            <a:ext cx="4824000" cy="2802019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273" y="85724"/>
            <a:ext cx="8825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Barents Sea Tracers in 1996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212143" y="1956565"/>
            <a:ext cx="11876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42833" y="2859668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Alaska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60018" y="2881913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Siberia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3133" y="5538284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Alaska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57643" y="5519750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Siberia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51658" y="5480618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Alaska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42669" y="5480618"/>
            <a:ext cx="8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Siberia</a:t>
            </a:r>
            <a:endParaRPr lang="en-US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74375" y="3301989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NEMO 1/4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342986" y="3378189"/>
            <a:ext cx="572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AWI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226775" y="546357"/>
            <a:ext cx="906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ICMMG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5076532" y="3817997"/>
            <a:ext cx="3501284" cy="1573721"/>
            <a:chOff x="1582333" y="555855"/>
            <a:chExt cx="3501284" cy="1573721"/>
          </a:xfrm>
        </p:grpSpPr>
        <p:grpSp>
          <p:nvGrpSpPr>
            <p:cNvPr id="78" name="Group 77"/>
            <p:cNvGrpSpPr/>
            <p:nvPr/>
          </p:nvGrpSpPr>
          <p:grpSpPr>
            <a:xfrm>
              <a:off x="1582333" y="999630"/>
              <a:ext cx="1863602" cy="1129946"/>
              <a:chOff x="3892169" y="770646"/>
              <a:chExt cx="1863602" cy="1129946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4641365" y="770646"/>
                <a:ext cx="1114406" cy="515112"/>
              </a:xfrm>
              <a:prstGeom prst="straightConnector1">
                <a:avLst/>
              </a:prstGeom>
              <a:ln w="41275" cap="flat" cmpd="sng" algn="ctr">
                <a:solidFill>
                  <a:srgbClr val="88F985"/>
                </a:solidFill>
                <a:prstDash val="solid"/>
                <a:round/>
                <a:headEnd type="none" w="med" len="med"/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892169" y="1192706"/>
                <a:ext cx="1485352" cy="707886"/>
              </a:xfrm>
              <a:prstGeom prst="rect">
                <a:avLst/>
              </a:prstGeom>
              <a:noFill/>
              <a:ln>
                <a:solidFill>
                  <a:srgbClr val="6EDD2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88F985"/>
                    </a:solidFill>
                  </a:rPr>
                  <a:t>Lower mode</a:t>
                </a:r>
              </a:p>
              <a:p>
                <a:r>
                  <a:rPr lang="en-US" sz="2000" dirty="0" smtClean="0">
                    <a:solidFill>
                      <a:srgbClr val="88F985"/>
                    </a:solidFill>
                  </a:rPr>
                  <a:t> of BSW</a:t>
                </a:r>
                <a:endParaRPr lang="en-US" sz="2000" dirty="0">
                  <a:solidFill>
                    <a:srgbClr val="88F985"/>
                  </a:solidFill>
                </a:endParaRPr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 rot="16200000" flipV="1">
              <a:off x="3471264" y="644824"/>
              <a:ext cx="776469" cy="598531"/>
            </a:xfrm>
            <a:prstGeom prst="straightConnector1">
              <a:avLst/>
            </a:prstGeom>
            <a:ln w="41275" cap="flat" cmpd="sng" algn="ctr">
              <a:solidFill>
                <a:srgbClr val="8CE1F5"/>
              </a:solidFill>
              <a:prstDash val="solid"/>
              <a:round/>
              <a:headEnd type="none" w="med" len="med"/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87369" y="1290073"/>
              <a:ext cx="1496248" cy="707886"/>
            </a:xfrm>
            <a:prstGeom prst="rect">
              <a:avLst/>
            </a:prstGeom>
            <a:noFill/>
            <a:ln>
              <a:solidFill>
                <a:srgbClr val="8CE1F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8CE1F5"/>
                  </a:solidFill>
                </a:rPr>
                <a:t>Upper mode</a:t>
              </a:r>
            </a:p>
            <a:p>
              <a:r>
                <a:rPr lang="en-US" sz="2000" dirty="0" smtClean="0">
                  <a:solidFill>
                    <a:srgbClr val="8CE1F5"/>
                  </a:solidFill>
                </a:rPr>
                <a:t> of BSW</a:t>
              </a:r>
              <a:endParaRPr lang="en-US" sz="2000" dirty="0">
                <a:solidFill>
                  <a:srgbClr val="8CE1F5"/>
                </a:solidFill>
              </a:endParaRPr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 rot="16200000" flipV="1">
            <a:off x="5310013" y="4375468"/>
            <a:ext cx="890174" cy="39657"/>
          </a:xfrm>
          <a:prstGeom prst="straightConnector1">
            <a:avLst/>
          </a:prstGeom>
          <a:ln w="41275" cap="flat" cmpd="sng" algn="ctr">
            <a:solidFill>
              <a:srgbClr val="88F985"/>
            </a:solidFill>
            <a:prstDash val="solid"/>
            <a:round/>
            <a:headEnd type="none" w="med" len="med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460</Words>
  <Application>Microsoft Office PowerPoint</Application>
  <PresentationFormat>On-screen Show (4:3)</PresentationFormat>
  <Paragraphs>177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yka Aksenov</dc:creator>
  <cp:lastModifiedBy>Andrey</cp:lastModifiedBy>
  <cp:revision>843</cp:revision>
  <dcterms:created xsi:type="dcterms:W3CDTF">2013-10-25T12:13:32Z</dcterms:created>
  <dcterms:modified xsi:type="dcterms:W3CDTF">2013-10-27T15:17:37Z</dcterms:modified>
</cp:coreProperties>
</file>