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ov" ContentType="video/unknown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82" r:id="rId2"/>
    <p:sldId id="283" r:id="rId3"/>
    <p:sldId id="284" r:id="rId4"/>
    <p:sldId id="285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95" r:id="rId15"/>
    <p:sldId id="296" r:id="rId16"/>
    <p:sldId id="297" r:id="rId17"/>
    <p:sldId id="298" r:id="rId18"/>
    <p:sldId id="301" r:id="rId19"/>
    <p:sldId id="314" r:id="rId20"/>
    <p:sldId id="299" r:id="rId21"/>
    <p:sldId id="257" r:id="rId22"/>
    <p:sldId id="303" r:id="rId23"/>
    <p:sldId id="304" r:id="rId24"/>
    <p:sldId id="305" r:id="rId25"/>
    <p:sldId id="306" r:id="rId26"/>
    <p:sldId id="307" r:id="rId27"/>
    <p:sldId id="308" r:id="rId28"/>
    <p:sldId id="309" r:id="rId29"/>
    <p:sldId id="310" r:id="rId30"/>
    <p:sldId id="311" r:id="rId31"/>
    <p:sldId id="312" r:id="rId32"/>
    <p:sldId id="313" r:id="rId33"/>
    <p:sldId id="316" r:id="rId34"/>
    <p:sldId id="315" r:id="rId35"/>
    <p:sldId id="326" r:id="rId36"/>
    <p:sldId id="318" r:id="rId37"/>
    <p:sldId id="320" r:id="rId38"/>
    <p:sldId id="322" r:id="rId39"/>
    <p:sldId id="323" r:id="rId40"/>
    <p:sldId id="353" r:id="rId41"/>
    <p:sldId id="325" r:id="rId42"/>
    <p:sldId id="258" r:id="rId43"/>
    <p:sldId id="354" r:id="rId44"/>
    <p:sldId id="355" r:id="rId45"/>
    <p:sldId id="330" r:id="rId46"/>
    <p:sldId id="332" r:id="rId47"/>
    <p:sldId id="350" r:id="rId48"/>
    <p:sldId id="334" r:id="rId49"/>
    <p:sldId id="335" r:id="rId50"/>
    <p:sldId id="336" r:id="rId51"/>
    <p:sldId id="338" r:id="rId52"/>
    <p:sldId id="356" r:id="rId53"/>
    <p:sldId id="340" r:id="rId54"/>
    <p:sldId id="341" r:id="rId55"/>
    <p:sldId id="343" r:id="rId56"/>
    <p:sldId id="344" r:id="rId57"/>
    <p:sldId id="352" r:id="rId58"/>
    <p:sldId id="346" r:id="rId59"/>
    <p:sldId id="348" r:id="rId60"/>
    <p:sldId id="347" r:id="rId61"/>
    <p:sldId id="349" r:id="rId62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8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A0F03FFC-D76C-42B8-9305-1FB61D6267AD}" type="datetimeFigureOut">
              <a:rPr lang="en-US" smtClean="0"/>
              <a:t>1/15/2014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08A13ADF-7B79-4C91-980D-A08D1A707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402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55439EB-25C2-4602-9C21-C5EF4C7D19D2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15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1575" y="704850"/>
            <a:ext cx="4641850" cy="3481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99071" y="4408880"/>
            <a:ext cx="5588286" cy="417737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DB4A1-5A6C-4F98-9E92-421BBD170D39}" type="slidenum">
              <a:rPr lang="en-US" smtClean="0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1DB564-EFE5-4ECD-B6CB-2F5BF2A44555}" type="slidenum">
              <a:rPr lang="en-CA" altLang="en-US"/>
              <a:pPr/>
              <a:t>52</a:t>
            </a:fld>
            <a:endParaRPr lang="en-CA" altLang="en-US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C64B2-FCDC-4DE6-85E1-68FEBB4DC673}" type="datetimeFigureOut">
              <a:rPr lang="en-US" smtClean="0"/>
              <a:t>1/15/2014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CB6F4-50D6-4176-A050-5A89F93EE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10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C64B2-FCDC-4DE6-85E1-68FEBB4DC673}" type="datetimeFigureOut">
              <a:rPr lang="en-US" smtClean="0"/>
              <a:t>1/15/2014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CB6F4-50D6-4176-A050-5A89F93EE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187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C64B2-FCDC-4DE6-85E1-68FEBB4DC673}" type="datetimeFigureOut">
              <a:rPr lang="en-US" smtClean="0"/>
              <a:t>1/15/2014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CB6F4-50D6-4176-A050-5A89F93EE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065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760" y="620706"/>
            <a:ext cx="7672320" cy="9274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489600" y="5731802"/>
            <a:ext cx="2128320" cy="47093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2963520" y="5757725"/>
            <a:ext cx="2897280" cy="47093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196321" y="5757725"/>
            <a:ext cx="2128320" cy="470930"/>
          </a:xfrm>
        </p:spPr>
        <p:txBody>
          <a:bodyPr/>
          <a:lstStyle>
            <a:lvl1pPr>
              <a:defRPr/>
            </a:lvl1pPr>
          </a:lstStyle>
          <a:p>
            <a:fld id="{47C96772-1A3D-473E-AF8A-6A0DE3C376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7929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C64B2-FCDC-4DE6-85E1-68FEBB4DC673}" type="datetimeFigureOut">
              <a:rPr lang="en-US" smtClean="0"/>
              <a:t>1/15/2014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CB6F4-50D6-4176-A050-5A89F93EE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80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C64B2-FCDC-4DE6-85E1-68FEBB4DC673}" type="datetimeFigureOut">
              <a:rPr lang="en-US" smtClean="0"/>
              <a:t>1/15/2014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CB6F4-50D6-4176-A050-5A89F93EE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301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C64B2-FCDC-4DE6-85E1-68FEBB4DC673}" type="datetimeFigureOut">
              <a:rPr lang="en-US" smtClean="0"/>
              <a:t>1/15/2014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CB6F4-50D6-4176-A050-5A89F93EE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532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C64B2-FCDC-4DE6-85E1-68FEBB4DC673}" type="datetimeFigureOut">
              <a:rPr lang="en-US" smtClean="0"/>
              <a:t>1/15/2014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CB6F4-50D6-4176-A050-5A89F93EE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968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C64B2-FCDC-4DE6-85E1-68FEBB4DC673}" type="datetimeFigureOut">
              <a:rPr lang="en-US" smtClean="0"/>
              <a:t>1/15/2014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CB6F4-50D6-4176-A050-5A89F93EE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117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C64B2-FCDC-4DE6-85E1-68FEBB4DC673}" type="datetimeFigureOut">
              <a:rPr lang="en-US" smtClean="0"/>
              <a:t>1/15/2014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CB6F4-50D6-4176-A050-5A89F93EE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124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C64B2-FCDC-4DE6-85E1-68FEBB4DC673}" type="datetimeFigureOut">
              <a:rPr lang="en-US" smtClean="0"/>
              <a:t>1/15/2014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CB6F4-50D6-4176-A050-5A89F93EE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048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C64B2-FCDC-4DE6-85E1-68FEBB4DC673}" type="datetimeFigureOut">
              <a:rPr lang="en-US" smtClean="0"/>
              <a:t>1/15/2014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CB6F4-50D6-4176-A050-5A89F93EE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666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C64B2-FCDC-4DE6-85E1-68FEBB4DC673}" type="datetimeFigureOut">
              <a:rPr lang="en-US" smtClean="0"/>
              <a:t>1/15/2014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CB6F4-50D6-4176-A050-5A89F93EE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792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emf"/><Relationship Id="rId4" Type="http://schemas.openxmlformats.org/officeDocument/2006/relationships/image" Target="../media/image66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" y="0"/>
            <a:ext cx="91429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605135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A.1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19762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1"/>
            <a:ext cx="9144000" cy="68536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224022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A.10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64704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61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2644" y="11430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A.12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80671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381000"/>
            <a:ext cx="8382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A.13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82247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05600" y="1143000"/>
            <a:ext cx="8382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A.14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5043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6300" y="914400"/>
            <a:ext cx="8382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A.15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1360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5000" y="152400"/>
            <a:ext cx="8382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A.16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466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71800" y="2209800"/>
            <a:ext cx="8382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A.17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4547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1066800"/>
            <a:ext cx="64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Michel </a:t>
            </a:r>
            <a:r>
              <a:rPr lang="en-US" b="1" dirty="0" err="1" smtClean="0"/>
              <a:t>Tsamados</a:t>
            </a:r>
            <a:endParaRPr lang="en-US" b="1" dirty="0" smtClean="0"/>
          </a:p>
          <a:p>
            <a:pPr algn="ctr"/>
            <a:endParaRPr lang="en-US" b="1" dirty="0"/>
          </a:p>
          <a:p>
            <a:pPr algn="ctr"/>
            <a:r>
              <a:rPr lang="en-US" b="1" dirty="0" smtClean="0"/>
              <a:t>Impact of variable drag coefficient….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211"/>
            <a:ext cx="9144000" cy="64655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1075267"/>
            <a:ext cx="8382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A.18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2662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02720" y="745998"/>
            <a:ext cx="7673760" cy="1065712"/>
          </a:xfrm>
          <a:ln/>
        </p:spPr>
        <p:txBody>
          <a:bodyPr tIns="32803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altLang="en-US" dirty="0"/>
              <a:t>Unexpected Results in a Simplified Domain (V-P Sea Ice)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840" y="1990290"/>
            <a:ext cx="4230720" cy="4231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152400"/>
            <a:ext cx="69342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A.20:                          James Williams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367503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7311" y="1066800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A.2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07574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1595735"/>
            <a:ext cx="556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Jinping</a:t>
            </a:r>
            <a:r>
              <a:rPr lang="en-US" sz="2400" b="1" dirty="0" smtClean="0"/>
              <a:t> Zhao</a:t>
            </a:r>
          </a:p>
          <a:p>
            <a:r>
              <a:rPr lang="en-US" sz="2400" b="1" dirty="0" smtClean="0"/>
              <a:t>Non-numerical forecast…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905000" y="152400"/>
            <a:ext cx="8382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A.21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" y="228600"/>
            <a:ext cx="8382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A.21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4049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1676400"/>
            <a:ext cx="8382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B.1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0484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7556" y="1066800"/>
            <a:ext cx="8382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B.2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3254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9" t="16354" r="57142" b="-16354"/>
          <a:stretch/>
        </p:blipFill>
        <p:spPr bwMode="auto">
          <a:xfrm>
            <a:off x="-10724" y="8467"/>
            <a:ext cx="9464040" cy="841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7556" y="152400"/>
            <a:ext cx="8382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B.3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14115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7556" y="152400"/>
            <a:ext cx="8382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B.4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9481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34200" y="304800"/>
            <a:ext cx="8382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B.5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0558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0523" y="152399"/>
            <a:ext cx="8382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B.6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7163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629"/>
            <a:ext cx="9144000" cy="64607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1828800"/>
            <a:ext cx="8382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B.7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57925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1"/>
            <a:ext cx="9144000" cy="685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62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136266"/>
            <a:ext cx="20550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76400" y="1371600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Pål</a:t>
            </a:r>
            <a:r>
              <a:rPr lang="en-US" sz="2400" b="1" dirty="0"/>
              <a:t> </a:t>
            </a:r>
            <a:r>
              <a:rPr lang="en-US" sz="2400" b="1" dirty="0" smtClean="0"/>
              <a:t>Erik </a:t>
            </a:r>
            <a:r>
              <a:rPr lang="en-US" sz="2400" b="1" dirty="0" err="1" smtClean="0"/>
              <a:t>Isachsen</a:t>
            </a:r>
            <a:r>
              <a:rPr lang="en-US" sz="2400" b="1" dirty="0" smtClean="0"/>
              <a:t>: Ocean eddy fluxes…</a:t>
            </a:r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9"/>
            <a:ext cx="9144000" cy="68510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1828800"/>
            <a:ext cx="8382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B.9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54613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6911" y="605135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A.3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1158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1143000"/>
            <a:ext cx="8382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B.10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12921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1143000"/>
            <a:ext cx="8382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B.11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4920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1243209"/>
            <a:ext cx="655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Hyunjung</a:t>
            </a:r>
            <a:r>
              <a:rPr lang="en-US" sz="2400" b="1" dirty="0" smtClean="0"/>
              <a:t> Lee: Annual variability in water column…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50522" y="381000"/>
            <a:ext cx="8382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B.12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40419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0522" y="381000"/>
            <a:ext cx="8382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B.13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02922" y="2205335"/>
            <a:ext cx="6817078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Ho Jin Lee: Tidal mixing effect on the Arctic sea circulation…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9194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990600"/>
            <a:ext cx="8382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B.14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8554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0" y="1752600"/>
            <a:ext cx="8382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B.15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8763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1422" y="1295400"/>
            <a:ext cx="8382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B.16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42258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32" y="196949"/>
            <a:ext cx="8532440" cy="927795"/>
          </a:xfrm>
        </p:spPr>
        <p:txBody>
          <a:bodyPr>
            <a:normAutofit fontScale="90000"/>
          </a:bodyPr>
          <a:lstStyle/>
          <a:p>
            <a:r>
              <a:rPr lang="nb-NO" dirty="0" smtClean="0">
                <a:latin typeface="Calibri" pitchFamily="34" charset="0"/>
              </a:rPr>
              <a:t>Arctic ocean stratification and the changing river runoff</a:t>
            </a:r>
            <a:endParaRPr lang="en-US" dirty="0"/>
          </a:p>
        </p:txBody>
      </p:sp>
      <p:pic>
        <p:nvPicPr>
          <p:cNvPr id="4" name="Content Placeholder 5" descr="RiverRunoffNorESMrcp8.5_python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2621" y="2099206"/>
            <a:ext cx="5681507" cy="4282121"/>
          </a:xfrm>
        </p:spPr>
      </p:pic>
      <p:sp>
        <p:nvSpPr>
          <p:cNvPr id="9" name="TextBox 8"/>
          <p:cNvSpPr txBox="1"/>
          <p:nvPr/>
        </p:nvSpPr>
        <p:spPr>
          <a:xfrm>
            <a:off x="0" y="6021288"/>
            <a:ext cx="2843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alibri" pitchFamily="34" charset="0"/>
              </a:rPr>
              <a:t>Also Rawlins et al. (2010)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r="7656" b="-142"/>
          <a:stretch>
            <a:fillRect/>
          </a:stretch>
        </p:blipFill>
        <p:spPr bwMode="auto">
          <a:xfrm>
            <a:off x="2051720" y="2092532"/>
            <a:ext cx="5184576" cy="421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1520" y="1268760"/>
            <a:ext cx="7992888" cy="64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>
                <a:latin typeface="Calibri" pitchFamily="34" charset="0"/>
                <a:cs typeface="Andalus" pitchFamily="18" charset="-78"/>
              </a:rPr>
              <a:t>Aleksi Nummelin, Camille Li  &amp; Lars Henrik Smedsrud</a:t>
            </a:r>
          </a:p>
          <a:p>
            <a:r>
              <a:rPr lang="en-GB" dirty="0" smtClean="0">
                <a:latin typeface="Calibri" pitchFamily="34" charset="0"/>
                <a:cs typeface="Andalus" pitchFamily="18" charset="-78"/>
              </a:rPr>
              <a:t>University of Bergen &amp; </a:t>
            </a:r>
            <a:r>
              <a:rPr lang="en-GB" dirty="0" err="1" smtClean="0">
                <a:latin typeface="Calibri" pitchFamily="34" charset="0"/>
                <a:cs typeface="Andalus" pitchFamily="18" charset="-78"/>
              </a:rPr>
              <a:t>Bjerknes</a:t>
            </a:r>
            <a:r>
              <a:rPr lang="en-GB" dirty="0" smtClean="0">
                <a:latin typeface="Calibri" pitchFamily="34" charset="0"/>
                <a:cs typeface="Andalus" pitchFamily="18" charset="-78"/>
              </a:rPr>
              <a:t> Centre for Climate Research, Bergen, Norway</a:t>
            </a:r>
            <a:endParaRPr lang="en-US" dirty="0">
              <a:latin typeface="Calibri" pitchFamily="34" charset="0"/>
              <a:cs typeface="Andalus" pitchFamily="18" charset="-78"/>
            </a:endParaRPr>
          </a:p>
        </p:txBody>
      </p:sp>
      <p:pic>
        <p:nvPicPr>
          <p:cNvPr id="8" name="Picture 7" descr="MaxTchange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25566" y="1340768"/>
            <a:ext cx="5309239" cy="55758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3200" y="685800"/>
            <a:ext cx="8382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B.17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5761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1752600"/>
            <a:ext cx="8382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B.18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3326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92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615" y="228600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A.4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0859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856" y="612783"/>
            <a:ext cx="640744" cy="58396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2616" y="922886"/>
            <a:ext cx="1443659" cy="37094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9" name="Rectangle 2"/>
          <p:cNvSpPr>
            <a:spLocks/>
          </p:cNvSpPr>
          <p:nvPr/>
        </p:nvSpPr>
        <p:spPr bwMode="auto">
          <a:xfrm>
            <a:off x="258356" y="116632"/>
            <a:ext cx="8706132" cy="1063934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l"/>
            <a:r>
              <a:rPr lang="en-US" sz="2000" b="1" dirty="0"/>
              <a:t>Upper-ocean vertical fluxes in the Atlantic Water inflow region North of </a:t>
            </a:r>
            <a:r>
              <a:rPr lang="en-US" sz="2000" b="1" dirty="0" smtClean="0"/>
              <a:t>Svalbard</a:t>
            </a:r>
          </a:p>
          <a:p>
            <a:pPr algn="ctr">
              <a:lnSpc>
                <a:spcPts val="1200"/>
              </a:lnSpc>
            </a:pPr>
            <a:endParaRPr lang="en-US" sz="1600" dirty="0">
              <a:solidFill>
                <a:schemeClr val="tx1"/>
              </a:solidFill>
              <a:latin typeface="Helvetica" charset="0"/>
              <a:cs typeface="Helvetica" charset="0"/>
              <a:sym typeface="Helvetica" charset="0"/>
            </a:endParaRPr>
          </a:p>
          <a:p>
            <a:pPr algn="ctr">
              <a:lnSpc>
                <a:spcPts val="1200"/>
              </a:lnSpc>
              <a:spcAft>
                <a:spcPts val="600"/>
              </a:spcAft>
            </a:pPr>
            <a:r>
              <a:rPr lang="en-US" sz="1600" dirty="0" smtClean="0">
                <a:solidFill>
                  <a:schemeClr val="tx1"/>
                </a:solidFill>
                <a:latin typeface="Helvetica" charset="0"/>
                <a:cs typeface="Helvetica" charset="0"/>
                <a:sym typeface="Helvetica" charset="0"/>
              </a:rPr>
              <a:t>A. Sundfjord, A. Renner, A. Randelhoff, V. Pavlov, S. Hudson, M. Granskog</a:t>
            </a:r>
            <a:endParaRPr lang="en-US" sz="1600" dirty="0">
              <a:solidFill>
                <a:schemeClr val="tx1"/>
              </a:solidFill>
              <a:latin typeface="Helvetica" charset="0"/>
              <a:cs typeface="Helvetica" charset="0"/>
              <a:sym typeface="Helvetica" charset="0"/>
            </a:endParaRPr>
          </a:p>
          <a:p>
            <a:pPr algn="ctr">
              <a:lnSpc>
                <a:spcPts val="1200"/>
              </a:lnSpc>
              <a:spcAft>
                <a:spcPts val="600"/>
              </a:spcAft>
            </a:pPr>
            <a:r>
              <a:rPr lang="en-US" sz="1600" dirty="0" smtClean="0">
                <a:solidFill>
                  <a:schemeClr val="tx1"/>
                </a:solidFill>
                <a:latin typeface="Helvetica" charset="0"/>
                <a:cs typeface="Helvetica" charset="0"/>
                <a:sym typeface="Helvetica" charset="0"/>
              </a:rPr>
              <a:t>		Norwegian </a:t>
            </a:r>
            <a:r>
              <a:rPr lang="en-US" sz="1600" dirty="0">
                <a:solidFill>
                  <a:schemeClr val="tx1"/>
                </a:solidFill>
                <a:latin typeface="Helvetica" charset="0"/>
                <a:cs typeface="Helvetica" charset="0"/>
                <a:sym typeface="Helvetica" charset="0"/>
              </a:rPr>
              <a:t>Polar Institute, Tromsø, </a:t>
            </a:r>
            <a:r>
              <a:rPr lang="en-US" sz="1600" dirty="0" smtClean="0">
                <a:solidFill>
                  <a:schemeClr val="tx1"/>
                </a:solidFill>
                <a:latin typeface="Helvetica" charset="0"/>
                <a:cs typeface="Helvetica" charset="0"/>
                <a:sym typeface="Helvetica" charset="0"/>
              </a:rPr>
              <a:t>Norway	</a:t>
            </a:r>
            <a:r>
              <a:rPr lang="en-US" sz="2800" dirty="0" smtClean="0">
                <a:solidFill>
                  <a:schemeClr val="tx1"/>
                </a:solidFill>
                <a:latin typeface="Helvetica" charset="0"/>
                <a:cs typeface="Helvetica" charset="0"/>
                <a:sym typeface="Helvetica" charset="0"/>
              </a:rPr>
              <a:t>						</a:t>
            </a:r>
            <a:endParaRPr lang="en-US" sz="2800" dirty="0">
              <a:solidFill>
                <a:schemeClr val="tx1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95736" y="6577607"/>
            <a:ext cx="2005677" cy="30777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algn="r"/>
            <a:r>
              <a:rPr lang="en-US" sz="1400" dirty="0" smtClean="0">
                <a:solidFill>
                  <a:schemeClr val="tx1"/>
                </a:solidFill>
                <a:latin typeface="Helvetica" pitchFamily="34" charset="0"/>
                <a:cs typeface="Helvetica" charset="0"/>
                <a:sym typeface="Helvetica" charset="0"/>
              </a:rPr>
              <a:t>WHOI; 21-25 Oct 2013</a:t>
            </a:r>
            <a:endParaRPr lang="en-US" sz="1400" dirty="0">
              <a:solidFill>
                <a:schemeClr val="tx1"/>
              </a:solidFill>
              <a:latin typeface="Helvetica" pitchFamily="34" charset="0"/>
              <a:cs typeface="Helvetica" charset="0"/>
              <a:sym typeface="Helvetica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95736" y="6309320"/>
            <a:ext cx="20162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 smtClean="0">
                <a:solidFill>
                  <a:schemeClr val="tx1"/>
                </a:solidFill>
                <a:latin typeface="Helvetica" charset="0"/>
                <a:cs typeface="Helvetica" charset="0"/>
                <a:sym typeface="Helvetica" charset="0"/>
              </a:rPr>
              <a:t>arild@npolar.no</a:t>
            </a:r>
            <a:endParaRPr lang="en-US" sz="2000" dirty="0"/>
          </a:p>
        </p:txBody>
      </p:sp>
      <p:pic>
        <p:nvPicPr>
          <p:cNvPr id="12" name="Picture 11" descr="Picture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8356" y="1365834"/>
            <a:ext cx="2559721" cy="19191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771800" y="1639833"/>
            <a:ext cx="47275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00" indent="-108000">
              <a:buFontTx/>
              <a:buChar char="-"/>
            </a:pPr>
            <a:r>
              <a:rPr lang="en-US" dirty="0" smtClean="0">
                <a:solidFill>
                  <a:schemeClr val="tx1"/>
                </a:solidFill>
              </a:rPr>
              <a:t>15% more absorption in ice and melt ponds</a:t>
            </a:r>
          </a:p>
          <a:p>
            <a:pPr marL="72000" indent="-108000">
              <a:buFontTx/>
              <a:buChar char="-"/>
            </a:pPr>
            <a:r>
              <a:rPr lang="en-US" dirty="0" smtClean="0">
                <a:solidFill>
                  <a:schemeClr val="tx1"/>
                </a:solidFill>
              </a:rPr>
              <a:t>45% more transmission to ocean below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40872" y="2804735"/>
            <a:ext cx="474245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 smtClean="0">
                <a:latin typeface="Calibri" pitchFamily="34" charset="0"/>
              </a:rPr>
              <a:t>Ice-Ocean Boundary Layer dynamics;</a:t>
            </a:r>
          </a:p>
          <a:p>
            <a:pPr indent="-108000" algn="r">
              <a:buFontTx/>
              <a:buChar char="-"/>
            </a:pPr>
            <a:r>
              <a:rPr lang="en-US" dirty="0" smtClean="0">
                <a:latin typeface="Calibri" pitchFamily="34" charset="0"/>
              </a:rPr>
              <a:t>Keels enhance downstream mixing by 50% </a:t>
            </a:r>
          </a:p>
          <a:p>
            <a:pPr indent="-108000" algn="r">
              <a:buFontTx/>
              <a:buChar char="-"/>
            </a:pPr>
            <a:r>
              <a:rPr lang="en-US" dirty="0" smtClean="0">
                <a:latin typeface="Calibri" pitchFamily="34" charset="0"/>
              </a:rPr>
              <a:t>Shallow stratification; compressed Ekman layer</a:t>
            </a:r>
          </a:p>
          <a:p>
            <a:pPr indent="-108000" algn="r">
              <a:buFontTx/>
              <a:buChar char="-"/>
            </a:pPr>
            <a:r>
              <a:rPr lang="en-US" dirty="0" smtClean="0">
                <a:latin typeface="Calibri" pitchFamily="34" charset="0"/>
              </a:rPr>
              <a:t>Large local variability </a:t>
            </a:r>
            <a:r>
              <a:rPr lang="en-US" dirty="0">
                <a:latin typeface="Calibri" pitchFamily="34" charset="0"/>
              </a:rPr>
              <a:t>(</a:t>
            </a:r>
            <a:r>
              <a:rPr lang="en-US" dirty="0" smtClean="0">
                <a:latin typeface="Calibri" pitchFamily="34" charset="0"/>
              </a:rPr>
              <a:t>floe-lead) + AW depth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t="19100" b="-4336"/>
          <a:stretch/>
        </p:blipFill>
        <p:spPr bwMode="auto">
          <a:xfrm>
            <a:off x="7183324" y="2060848"/>
            <a:ext cx="1833816" cy="2335474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2864104" y="1340768"/>
            <a:ext cx="2211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Calibri" pitchFamily="34" charset="0"/>
              </a:rPr>
              <a:t>New thin ice regime; </a:t>
            </a:r>
          </a:p>
        </p:txBody>
      </p:sp>
      <p:pic>
        <p:nvPicPr>
          <p:cNvPr id="32" name="Picture 1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4029" y="4775666"/>
            <a:ext cx="1728192" cy="1797842"/>
          </a:xfrm>
          <a:prstGeom prst="rect">
            <a:avLst/>
          </a:prstGeom>
          <a:noFill/>
          <a:ln w="25400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33" name="Picture 4" descr="C:\Users\angelika\Documents\presentations\arild_at_WHOI_poster_oct2013\T_201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4229" y="4775665"/>
            <a:ext cx="2336682" cy="1733709"/>
          </a:xfrm>
          <a:prstGeom prst="rect">
            <a:avLst/>
          </a:prstGeom>
          <a:noFill/>
        </p:spPr>
      </p:pic>
      <p:pic>
        <p:nvPicPr>
          <p:cNvPr id="35" name="Picture 2" descr="arctic360_noregions"/>
          <p:cNvPicPr>
            <a:picLocks noChangeAspect="1" noChangeArrowheads="1"/>
          </p:cNvPicPr>
          <p:nvPr/>
        </p:nvPicPr>
        <p:blipFill>
          <a:blip r:embed="rId8" cstate="print"/>
          <a:srcRect l="41258" t="27996" r="20979" b="8399"/>
          <a:stretch>
            <a:fillRect/>
          </a:stretch>
        </p:blipFill>
        <p:spPr bwMode="auto">
          <a:xfrm>
            <a:off x="395536" y="3927686"/>
            <a:ext cx="1458050" cy="245364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  <p:cxnSp>
        <p:nvCxnSpPr>
          <p:cNvPr id="36" name="Straight Connector 35"/>
          <p:cNvCxnSpPr/>
          <p:nvPr/>
        </p:nvCxnSpPr>
        <p:spPr>
          <a:xfrm flipH="1">
            <a:off x="683568" y="5149382"/>
            <a:ext cx="308167" cy="439858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6200000">
            <a:off x="8402225" y="5593871"/>
            <a:ext cx="1070949" cy="19759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/>
        </p:nvSpPr>
        <p:spPr>
          <a:xfrm>
            <a:off x="4504029" y="4437112"/>
            <a:ext cx="36313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latin typeface="Calibri" pitchFamily="34" charset="0"/>
              </a:rPr>
              <a:t>New time series covering AW inflow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942845" y="4204547"/>
            <a:ext cx="1326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N-ICE2015</a:t>
            </a:r>
            <a:endParaRPr lang="nb-NO" dirty="0"/>
          </a:p>
        </p:txBody>
      </p:sp>
      <p:sp>
        <p:nvSpPr>
          <p:cNvPr id="40" name="Rectangle 39"/>
          <p:cNvSpPr/>
          <p:nvPr/>
        </p:nvSpPr>
        <p:spPr>
          <a:xfrm>
            <a:off x="1942845" y="4533762"/>
            <a:ext cx="15574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RV Lance will be frozen into the drift ice for 6 months </a:t>
            </a:r>
            <a:endParaRPr lang="nb-NO" dirty="0"/>
          </a:p>
        </p:txBody>
      </p:sp>
      <p:sp>
        <p:nvSpPr>
          <p:cNvPr id="20" name="TextBox 19"/>
          <p:cNvSpPr txBox="1"/>
          <p:nvPr/>
        </p:nvSpPr>
        <p:spPr>
          <a:xfrm>
            <a:off x="1357536" y="846645"/>
            <a:ext cx="8382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B.20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8013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752600"/>
            <a:ext cx="56388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B.21 </a:t>
            </a:r>
            <a:r>
              <a:rPr lang="en-US" sz="2400" b="1" dirty="0" err="1" smtClean="0"/>
              <a:t>Timmermans</a:t>
            </a:r>
            <a:r>
              <a:rPr lang="en-US" sz="2400" b="1" dirty="0" smtClean="0"/>
              <a:t>…. 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72400" y="452735"/>
            <a:ext cx="10668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B.21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92092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67600" y="152400"/>
            <a:ext cx="10668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B.22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8147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925"/>
            <a:ext cx="8686800" cy="1417638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Gulim" pitchFamily="34" charset="-127"/>
              </a:rPr>
              <a:t>Seasonal Arctic heat budget in CMIP5</a:t>
            </a:r>
            <a:r>
              <a:rPr lang="zh-CN" altLang="en-US" sz="2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Gulim" pitchFamily="34" charset="-127"/>
              </a:rPr>
              <a:t> 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Gulim" pitchFamily="34" charset="-127"/>
              </a:rPr>
              <a:t>models</a:t>
            </a:r>
            <a:b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Gulim" pitchFamily="34" charset="-127"/>
              </a:rPr>
            </a:b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Gulim" pitchFamily="34" charset="-127"/>
              </a:rPr>
              <a:t> </a:t>
            </a:r>
            <a:r>
              <a:rPr lang="en-US" sz="1600" b="1" u="sng" dirty="0" smtClean="0"/>
              <a:t>Y</a:t>
            </a:r>
            <a:r>
              <a:rPr lang="en-US" altLang="zh-CN" sz="1600" b="1" u="sng" dirty="0" smtClean="0"/>
              <a:t>anni</a:t>
            </a:r>
            <a:r>
              <a:rPr lang="en-US" sz="1600" b="1" u="sng" dirty="0" smtClean="0"/>
              <a:t> D</a:t>
            </a:r>
            <a:r>
              <a:rPr lang="en-US" altLang="zh-CN" sz="1600" b="1" u="sng" dirty="0" smtClean="0"/>
              <a:t>i</a:t>
            </a:r>
            <a:r>
              <a:rPr lang="en-US" sz="1600" b="1" u="sng" dirty="0" smtClean="0"/>
              <a:t>ng</a:t>
            </a:r>
            <a:r>
              <a:rPr lang="en-US" sz="1600" b="1" dirty="0" smtClean="0"/>
              <a:t>, J</a:t>
            </a:r>
            <a:r>
              <a:rPr lang="en-US" altLang="zh-CN" sz="1600" b="1" dirty="0" smtClean="0"/>
              <a:t>ames</a:t>
            </a:r>
            <a:r>
              <a:rPr lang="zh-CN" altLang="en-US" sz="1600" b="1" dirty="0" smtClean="0"/>
              <a:t> </a:t>
            </a:r>
            <a:r>
              <a:rPr lang="en-US" altLang="zh-CN" sz="1600" b="1" dirty="0" smtClean="0"/>
              <a:t>A.</a:t>
            </a:r>
            <a:r>
              <a:rPr lang="zh-CN" altLang="en-US" sz="1600" b="1" dirty="0" smtClean="0"/>
              <a:t> </a:t>
            </a:r>
            <a:r>
              <a:rPr lang="en-US" altLang="zh-CN" sz="1600" b="1" dirty="0" smtClean="0"/>
              <a:t>Carton,</a:t>
            </a:r>
            <a:r>
              <a:rPr lang="zh-CN" altLang="en-US" sz="1600" b="1" dirty="0" smtClean="0"/>
              <a:t> </a:t>
            </a:r>
            <a:r>
              <a:rPr lang="en-US" altLang="zh-CN" sz="1600" b="1" dirty="0" smtClean="0"/>
              <a:t>Gennady</a:t>
            </a:r>
            <a:r>
              <a:rPr lang="zh-CN" altLang="en-US" sz="1600" b="1" dirty="0" smtClean="0"/>
              <a:t> </a:t>
            </a:r>
            <a:r>
              <a:rPr lang="en-US" altLang="zh-CN" sz="1600" b="1" dirty="0" err="1" smtClean="0"/>
              <a:t>Chepurin</a:t>
            </a: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en-US" sz="1600" dirty="0" smtClean="0"/>
              <a:t>University of Maryland, College Park, Maryland, 20742</a:t>
            </a:r>
            <a:br>
              <a:rPr lang="en-US" sz="1600" dirty="0" smtClean="0"/>
            </a:b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568" y="1315340"/>
            <a:ext cx="8229600" cy="3346432"/>
          </a:xfrm>
        </p:spPr>
        <p:txBody>
          <a:bodyPr>
            <a:normAutofit/>
          </a:bodyPr>
          <a:lstStyle/>
          <a:p>
            <a:pPr marL="411480" indent="-411480" eaLnBrk="0" hangingPunct="0">
              <a:buFontTx/>
              <a:buChar char="•"/>
              <a:defRPr/>
            </a:pPr>
            <a:r>
              <a:rPr lang="en-US" sz="2300" dirty="0" smtClean="0"/>
              <a:t>I</a:t>
            </a:r>
            <a:r>
              <a:rPr lang="en-US" altLang="zh-CN" sz="2300" dirty="0" smtClean="0"/>
              <a:t>ntroduction</a:t>
            </a:r>
          </a:p>
          <a:p>
            <a:pPr marL="411480" indent="-411480" eaLnBrk="0" hangingPunct="0">
              <a:buFontTx/>
              <a:buChar char="•"/>
              <a:defRPr/>
            </a:pPr>
            <a:endParaRPr lang="en-US" altLang="zh-CN" sz="2300" dirty="0"/>
          </a:p>
          <a:p>
            <a:pPr marL="411480" indent="-411480" eaLnBrk="0" hangingPunct="0">
              <a:buFontTx/>
              <a:buChar char="•"/>
              <a:defRPr/>
            </a:pPr>
            <a:endParaRPr lang="en-US" altLang="zh-CN" sz="2300" dirty="0" smtClean="0"/>
          </a:p>
          <a:p>
            <a:pPr marL="0" indent="0" eaLnBrk="0" hangingPunct="0">
              <a:buNone/>
              <a:defRPr/>
            </a:pPr>
            <a:endParaRPr lang="en-US" altLang="zh-CN" sz="1200" dirty="0"/>
          </a:p>
          <a:p>
            <a:pPr marL="411480" indent="-411480" eaLnBrk="0" hangingPunct="0">
              <a:buFontTx/>
              <a:buChar char="•"/>
              <a:defRPr/>
            </a:pPr>
            <a:r>
              <a:rPr lang="en-US" altLang="zh-CN" sz="2300" dirty="0" smtClean="0"/>
              <a:t>Main</a:t>
            </a:r>
            <a:r>
              <a:rPr lang="zh-CN" altLang="en-US" sz="2300" dirty="0" smtClean="0"/>
              <a:t> </a:t>
            </a:r>
            <a:r>
              <a:rPr lang="en-US" altLang="zh-CN" sz="2300" dirty="0" smtClean="0"/>
              <a:t>Results:</a:t>
            </a:r>
          </a:p>
          <a:p>
            <a:pPr marL="411480" indent="-411480" eaLnBrk="0" hangingPunct="0">
              <a:buFontTx/>
              <a:buChar char="•"/>
              <a:defRPr/>
            </a:pPr>
            <a:endParaRPr lang="en-US" sz="2300" kern="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sz="2600" dirty="0" smtClean="0"/>
          </a:p>
          <a:p>
            <a:endParaRPr lang="en-US" sz="2600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726901"/>
            <a:ext cx="79465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0" hangingPunct="0">
              <a:buFont typeface="Wingdings" charset="0"/>
              <a:buChar char="v"/>
              <a:defRPr/>
            </a:pPr>
            <a:r>
              <a:rPr lang="en-US" sz="1600" dirty="0" smtClean="0"/>
              <a:t>Seasonal  </a:t>
            </a:r>
            <a:r>
              <a:rPr lang="en-US" sz="1600" dirty="0"/>
              <a:t>response </a:t>
            </a:r>
            <a:r>
              <a:rPr lang="en-US" altLang="zh-CN" sz="1600" dirty="0" smtClean="0"/>
              <a:t>p</a:t>
            </a:r>
            <a:r>
              <a:rPr lang="en-US" sz="1600" dirty="0" smtClean="0"/>
              <a:t>art </a:t>
            </a:r>
            <a:r>
              <a:rPr lang="en-US" sz="1600" dirty="0"/>
              <a:t>of a broader examination of atmosphere/ocean/ice interactions at high latitude. </a:t>
            </a:r>
            <a:endParaRPr lang="en-US" sz="1600" dirty="0" smtClean="0"/>
          </a:p>
          <a:p>
            <a:pPr marL="285750" indent="-285750" eaLnBrk="0" hangingPunct="0">
              <a:buFont typeface="Wingdings" charset="0"/>
              <a:buChar char="v"/>
              <a:defRPr/>
            </a:pPr>
            <a:r>
              <a:rPr lang="en-US" sz="1600" dirty="0" smtClean="0"/>
              <a:t>Examin</a:t>
            </a:r>
            <a:r>
              <a:rPr lang="en-US" altLang="zh-CN" sz="1600" dirty="0" smtClean="0"/>
              <a:t>e</a:t>
            </a:r>
            <a:r>
              <a:rPr lang="en-US" sz="1600" dirty="0" smtClean="0"/>
              <a:t> </a:t>
            </a:r>
            <a:r>
              <a:rPr lang="en-US" sz="1600" dirty="0"/>
              <a:t>the behavior of the heat and salt budgets in 145 year long ‘nature runs’ in  a set of 15 CMIP5 coupled models, many of which have multiple ensemble members.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2408" y="3211160"/>
            <a:ext cx="425723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0" hangingPunct="0">
              <a:buFont typeface="Wingdings" charset="0"/>
              <a:buChar char="v"/>
              <a:defRPr/>
            </a:pPr>
            <a:r>
              <a:rPr 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net </a:t>
            </a:r>
            <a:r>
              <a:rPr lang="en-US" altLang="zh-CN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surface</a:t>
            </a:r>
            <a:r>
              <a:rPr lang="zh-CN" alt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zh-CN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fluxes</a:t>
            </a:r>
            <a:r>
              <a:rPr lang="zh-CN" alt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zh-CN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and</a:t>
            </a:r>
            <a:r>
              <a:rPr lang="zh-CN" alt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zh-CN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reflectivity</a:t>
            </a:r>
            <a:r>
              <a:rPr lang="zh-CN" alt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zh-CN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over</a:t>
            </a:r>
            <a:r>
              <a:rPr lang="zh-CN" alt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zh-CN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Arctic</a:t>
            </a:r>
            <a:r>
              <a:rPr lang="zh-CN" alt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zh-CN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Ocean</a:t>
            </a:r>
            <a:r>
              <a:rPr lang="zh-CN" alt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zh-CN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vary</a:t>
            </a:r>
            <a:r>
              <a:rPr lang="zh-CN" alt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zh-CN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from</a:t>
            </a:r>
            <a:r>
              <a:rPr lang="zh-CN" alt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zh-CN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model</a:t>
            </a:r>
            <a:r>
              <a:rPr lang="zh-CN" alt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zh-CN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to</a:t>
            </a:r>
            <a:r>
              <a:rPr lang="zh-CN" alt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zh-CN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model. The</a:t>
            </a:r>
            <a:r>
              <a:rPr lang="zh-CN" alt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zh-CN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seasonal</a:t>
            </a:r>
            <a:r>
              <a:rPr lang="zh-CN" alt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zh-CN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cycle</a:t>
            </a:r>
            <a:r>
              <a:rPr lang="zh-CN" alt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zh-CN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of</a:t>
            </a:r>
            <a:r>
              <a:rPr lang="zh-CN" alt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zh-CN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</a:t>
            </a:r>
            <a:r>
              <a:rPr lang="zh-CN" alt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zh-CN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sea</a:t>
            </a:r>
            <a:r>
              <a:rPr lang="zh-CN" alt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zh-CN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ice</a:t>
            </a:r>
            <a:r>
              <a:rPr lang="zh-CN" alt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zh-CN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extent</a:t>
            </a:r>
            <a:r>
              <a:rPr lang="zh-CN" alt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zh-CN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and</a:t>
            </a:r>
            <a:r>
              <a:rPr lang="zh-CN" alt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zh-CN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</a:t>
            </a:r>
            <a:r>
              <a:rPr lang="zh-CN" alt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zh-CN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cloud</a:t>
            </a:r>
            <a:r>
              <a:rPr lang="zh-CN" alt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zh-CN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fraction</a:t>
            </a:r>
            <a:r>
              <a:rPr lang="zh-CN" alt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zh-CN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both</a:t>
            </a:r>
            <a:r>
              <a:rPr lang="zh-CN" alt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zh-CN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contribute</a:t>
            </a:r>
            <a:r>
              <a:rPr lang="zh-CN" alt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zh-CN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to</a:t>
            </a:r>
            <a:r>
              <a:rPr lang="zh-CN" alt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zh-CN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these</a:t>
            </a:r>
            <a:r>
              <a:rPr lang="zh-CN" alt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zh-CN" sz="1600" kern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variations</a:t>
            </a:r>
          </a:p>
          <a:p>
            <a:pPr marL="285750" indent="-285750" eaLnBrk="0" hangingPunct="0">
              <a:buFont typeface="Wingdings" charset="0"/>
              <a:buChar char="v"/>
              <a:defRPr/>
            </a:pPr>
            <a:r>
              <a:rPr lang="en-US" altLang="zh-CN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zh-CN" alt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zh-CN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 simulations the seasonal cycle of atmospheric</a:t>
            </a:r>
            <a:r>
              <a:rPr lang="zh-CN" alt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zh-CN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surface </a:t>
            </a:r>
            <a:r>
              <a:rPr lang="en-US" altLang="zh-CN" sz="1600" kern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radiative</a:t>
            </a:r>
            <a:r>
              <a:rPr lang="zh-CN" alt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zh-CN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flux</a:t>
            </a:r>
            <a:r>
              <a:rPr lang="zh-CN" alt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zh-CN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controls the</a:t>
            </a:r>
            <a:r>
              <a:rPr lang="zh-CN" alt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zh-CN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seasonal</a:t>
            </a:r>
            <a:r>
              <a:rPr lang="zh-CN" alt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zh-CN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cycle</a:t>
            </a:r>
            <a:r>
              <a:rPr lang="zh-CN" alt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zh-CN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of</a:t>
            </a:r>
            <a:r>
              <a:rPr lang="zh-CN" alt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zh-CN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ocean heat content.</a:t>
            </a:r>
            <a:r>
              <a:rPr lang="zh-CN" alt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altLang="zh-CN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However, decadal timescales Ocean advection of heat becomes a dominant term (not shown here). </a:t>
            </a:r>
          </a:p>
          <a:p>
            <a:pPr marL="285750" indent="-285750" eaLnBrk="0" hangingPunct="0">
              <a:buFont typeface="Wingdings" charset="0"/>
              <a:buChar char="v"/>
              <a:defRPr/>
            </a:pPr>
            <a:r>
              <a:rPr lang="en-US" sz="1600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</a:t>
            </a:r>
            <a:r>
              <a:rPr lang="en-US" altLang="zh-CN" sz="1600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</a:t>
            </a:r>
            <a:r>
              <a:rPr lang="en-US" altLang="zh-CN" sz="1600" kern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zh-CN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</a:t>
            </a:r>
            <a:r>
              <a:rPr lang="zh-CN" alt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zh-CN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sensitivity</a:t>
            </a:r>
            <a:r>
              <a:rPr lang="zh-CN" alt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zh-CN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of</a:t>
            </a:r>
            <a:r>
              <a:rPr lang="zh-CN" alt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zh-CN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sea</a:t>
            </a:r>
            <a:r>
              <a:rPr lang="zh-CN" alt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zh-CN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ice</a:t>
            </a:r>
            <a:r>
              <a:rPr lang="zh-CN" alt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zh-CN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volume</a:t>
            </a:r>
            <a:r>
              <a:rPr lang="zh-CN" alt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zh-CN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to</a:t>
            </a:r>
            <a:r>
              <a:rPr lang="zh-CN" alt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zh-CN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</a:t>
            </a:r>
            <a:r>
              <a:rPr lang="zh-CN" alt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zh-CN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increasing</a:t>
            </a:r>
            <a:r>
              <a:rPr lang="zh-CN" alt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zh-CN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ocean</a:t>
            </a:r>
            <a:r>
              <a:rPr lang="zh-CN" alt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zh-CN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temperature</a:t>
            </a:r>
            <a:r>
              <a:rPr lang="zh-CN" alt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zh-CN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varies</a:t>
            </a:r>
            <a:r>
              <a:rPr lang="zh-CN" alt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zh-CN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among</a:t>
            </a:r>
            <a:r>
              <a:rPr lang="zh-CN" alt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zh-CN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different</a:t>
            </a:r>
            <a:r>
              <a:rPr lang="zh-CN" alt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zh-CN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models</a:t>
            </a:r>
            <a:r>
              <a:rPr lang="en-US" altLang="zh-CN" sz="1600" kern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altLang="zh-CN" sz="1600" kern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Picture 6" descr="annual_HC_diff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" t="8262" r="6824" b="10323"/>
          <a:stretch/>
        </p:blipFill>
        <p:spPr>
          <a:xfrm>
            <a:off x="4714432" y="2883330"/>
            <a:ext cx="4429567" cy="39492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000" y="641108"/>
            <a:ext cx="10668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C.1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1041026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775" y="5742214"/>
            <a:ext cx="2181225" cy="9525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76200" y="2743200"/>
            <a:ext cx="5166360" cy="3352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600" b="1" dirty="0" smtClean="0">
                <a:solidFill>
                  <a:schemeClr val="tx1"/>
                </a:solidFill>
              </a:rPr>
              <a:t>We quantify ocean model errors derived solely from atmospheric uncertainties. </a:t>
            </a:r>
          </a:p>
          <a:p>
            <a:pPr marL="457200" indent="-4572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600" b="1" dirty="0" smtClean="0">
                <a:solidFill>
                  <a:schemeClr val="tx1"/>
                </a:solidFill>
              </a:rPr>
              <a:t>How much of  model-data differences can be ascribed completely to errors in forcing?</a:t>
            </a:r>
          </a:p>
          <a:p>
            <a:pPr marL="457200" indent="-4572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600" b="1" dirty="0" smtClean="0">
                <a:solidFill>
                  <a:schemeClr val="tx1"/>
                </a:solidFill>
              </a:rPr>
              <a:t>Do adjustments to forcing fields suffice in optimization procedures of surface fields such as sea ice, temperature, salinity?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152400"/>
            <a:ext cx="8763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Impact of atmospheric forcing uncertainties on Arctic state </a:t>
            </a:r>
            <a:r>
              <a:rPr lang="en-US" sz="3200" b="1" dirty="0" smtClean="0"/>
              <a:t> estimates</a:t>
            </a:r>
          </a:p>
          <a:p>
            <a:pPr algn="ctr"/>
            <a:endParaRPr lang="en-US" sz="2400" b="1" dirty="0" smtClean="0"/>
          </a:p>
          <a:p>
            <a:pPr algn="ctr"/>
            <a:r>
              <a:rPr lang="en-US" sz="2400" b="1" dirty="0" err="1" smtClean="0"/>
              <a:t>Ayan</a:t>
            </a:r>
            <a:r>
              <a:rPr lang="en-US" sz="2400" b="1" dirty="0" smtClean="0"/>
              <a:t> </a:t>
            </a:r>
            <a:r>
              <a:rPr lang="en-US" sz="2400" b="1" dirty="0"/>
              <a:t>H. </a:t>
            </a:r>
            <a:r>
              <a:rPr lang="en-US" sz="2400" b="1" dirty="0" err="1" smtClean="0"/>
              <a:t>Chaudhuri</a:t>
            </a:r>
            <a:r>
              <a:rPr lang="en-US" sz="2400" b="1" dirty="0" smtClean="0"/>
              <a:t> &amp; </a:t>
            </a:r>
            <a:r>
              <a:rPr lang="en-US" sz="2400" b="1" dirty="0" err="1" smtClean="0"/>
              <a:t>Rui</a:t>
            </a:r>
            <a:r>
              <a:rPr lang="en-US" sz="2400" b="1" dirty="0" smtClean="0"/>
              <a:t> </a:t>
            </a:r>
            <a:r>
              <a:rPr lang="en-US" sz="2400" b="1" dirty="0"/>
              <a:t>M. Ponte</a:t>
            </a:r>
          </a:p>
          <a:p>
            <a:endParaRPr lang="en-US" sz="2800" dirty="0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560" y="2590800"/>
            <a:ext cx="3744339" cy="28090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1000" y="1296517"/>
            <a:ext cx="10668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C.2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04254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467199"/>
            <a:ext cx="7927109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Recent Temperature Microstructure Measurements From The Eurasian Basin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08068" y="5554788"/>
            <a:ext cx="2658841" cy="953101"/>
          </a:xfrm>
        </p:spPr>
        <p:txBody>
          <a:bodyPr>
            <a:normAutofit/>
          </a:bodyPr>
          <a:lstStyle/>
          <a:p>
            <a:pPr algn="l">
              <a:lnSpc>
                <a:spcPct val="50000"/>
              </a:lnSpc>
            </a:pPr>
            <a:r>
              <a:rPr lang="en-US" sz="2400" dirty="0" smtClean="0"/>
              <a:t>John Guthrie</a:t>
            </a:r>
          </a:p>
          <a:p>
            <a:pPr algn="l">
              <a:lnSpc>
                <a:spcPct val="50000"/>
              </a:lnSpc>
            </a:pPr>
            <a:r>
              <a:rPr lang="en-US" sz="2400" dirty="0" err="1" smtClean="0"/>
              <a:t>Ilker</a:t>
            </a:r>
            <a:r>
              <a:rPr lang="en-US" sz="2400" dirty="0" smtClean="0"/>
              <a:t> </a:t>
            </a:r>
            <a:r>
              <a:rPr lang="en-US" sz="2400" dirty="0" err="1" smtClean="0"/>
              <a:t>Fer</a:t>
            </a:r>
            <a:endParaRPr lang="en-US" sz="2400" dirty="0" smtClean="0"/>
          </a:p>
          <a:p>
            <a:pPr algn="l">
              <a:lnSpc>
                <a:spcPct val="50000"/>
              </a:lnSpc>
            </a:pPr>
            <a:r>
              <a:rPr lang="en-US" sz="2400" dirty="0" smtClean="0"/>
              <a:t>James Morison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2389831"/>
            <a:ext cx="8047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Can the double diffusive laboratory flux laws be validated observationally?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1600200"/>
            <a:ext cx="10668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C.3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34308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3" y="0"/>
            <a:ext cx="9142858" cy="68571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533400"/>
            <a:ext cx="10668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C.6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6314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1213302"/>
            <a:ext cx="10668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C.7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5329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5400" y="824425"/>
            <a:ext cx="10668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C.8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0449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609600"/>
            <a:ext cx="10668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C.9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67858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82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593592"/>
            <a:ext cx="807720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C.10: Gennady </a:t>
            </a:r>
            <a:r>
              <a:rPr lang="en-US" sz="2400" b="1" dirty="0" err="1" smtClean="0"/>
              <a:t>Platov</a:t>
            </a:r>
            <a:r>
              <a:rPr lang="en-US" sz="2400" b="1" dirty="0" smtClean="0"/>
              <a:t>: On the freshwater content modeling in the Arctic basin…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74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745992"/>
            <a:ext cx="807720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C.12: </a:t>
            </a:r>
            <a:r>
              <a:rPr lang="en-US" sz="2400" b="1" dirty="0" err="1" smtClean="0"/>
              <a:t>Hyodae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Seo</a:t>
            </a:r>
            <a:r>
              <a:rPr lang="en-US" sz="2400" b="1" dirty="0" smtClean="0"/>
              <a:t>: Dynamics of the near-surface wind response…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0"/>
            <a:ext cx="9141767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53400" y="381000"/>
            <a:ext cx="8382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C.12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8995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083012 0809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0338" y="0"/>
            <a:ext cx="9144001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807045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1547813" y="795338"/>
            <a:ext cx="6022975" cy="15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CA" altLang="en-US" sz="3200" b="1"/>
              <a:t>Changes in the Beaufort Gyre </a:t>
            </a:r>
          </a:p>
          <a:p>
            <a:pPr algn="ctr"/>
            <a:r>
              <a:rPr lang="en-CA" altLang="en-US" sz="3200" b="1"/>
              <a:t>between </a:t>
            </a:r>
          </a:p>
          <a:p>
            <a:pPr algn="ctr"/>
            <a:r>
              <a:rPr lang="en-CA" altLang="en-US" sz="3200" b="1"/>
              <a:t>August 2012 and August 2013</a:t>
            </a:r>
            <a:endParaRPr lang="en-CA" altLang="en-US" sz="3200"/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-624807" y="5300662"/>
            <a:ext cx="8930608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CA" altLang="en-US" sz="2800" b="1" dirty="0"/>
              <a:t>Bill Williams, </a:t>
            </a:r>
            <a:r>
              <a:rPr lang="en-CA" altLang="en-US" sz="2800" b="1" dirty="0" smtClean="0"/>
              <a:t>Richard </a:t>
            </a:r>
            <a:r>
              <a:rPr lang="en-CA" altLang="en-US" sz="2800" b="1" dirty="0" err="1" smtClean="0"/>
              <a:t>Krishfield</a:t>
            </a:r>
            <a:r>
              <a:rPr lang="en-CA" altLang="en-US" sz="2800" b="1" dirty="0" smtClean="0"/>
              <a:t>, </a:t>
            </a:r>
            <a:r>
              <a:rPr lang="en-CA" altLang="en-US" sz="2800" b="1" dirty="0" err="1" smtClean="0"/>
              <a:t>Michiyo</a:t>
            </a:r>
            <a:r>
              <a:rPr lang="en-CA" altLang="en-US" sz="2800" b="1" dirty="0" smtClean="0"/>
              <a:t> </a:t>
            </a:r>
            <a:r>
              <a:rPr lang="en-CA" altLang="en-US" sz="2800" b="1" dirty="0"/>
              <a:t>Yamamoto-Kawai, </a:t>
            </a:r>
          </a:p>
          <a:p>
            <a:pPr algn="ctr"/>
            <a:r>
              <a:rPr lang="en-CA" altLang="en-US" sz="2800" b="1" dirty="0"/>
              <a:t>Jenny Hutchings,</a:t>
            </a:r>
            <a:r>
              <a:rPr lang="en-CA" altLang="en-US" sz="2800" dirty="0"/>
              <a:t> </a:t>
            </a:r>
            <a:r>
              <a:rPr lang="en-CA" altLang="en-US" sz="2800" b="1" dirty="0"/>
              <a:t>Sarah Zimmermann</a:t>
            </a:r>
            <a:endParaRPr lang="en-CA" alt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-1043908" y="779091"/>
            <a:ext cx="8382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C.13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4250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0" y="1371600"/>
            <a:ext cx="8382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C.14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9143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72200" y="1447800"/>
            <a:ext cx="8382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D.1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8549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685800"/>
            <a:ext cx="54864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D.3: </a:t>
            </a:r>
            <a:r>
              <a:rPr lang="en-US" sz="2400" b="1" dirty="0" err="1" smtClean="0"/>
              <a:t>Rubao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Ji</a:t>
            </a:r>
            <a:r>
              <a:rPr lang="en-US" sz="2400" b="1" dirty="0" smtClean="0"/>
              <a:t>: Phenology od Sea ice…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0133" y="1058797"/>
            <a:ext cx="7620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D.3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14717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0133" y="1058797"/>
            <a:ext cx="7620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D.4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55173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121670"/>
            <a:ext cx="69847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kern="0" dirty="0" smtClean="0">
                <a:latin typeface="Garamond"/>
              </a:rPr>
              <a:t>M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Garamond"/>
              </a:rPr>
              <a:t>odelling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aramond"/>
              </a:rPr>
              <a:t>  of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aramond"/>
              </a:rPr>
              <a:t>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aramond"/>
              </a:rPr>
              <a:t>the subsea permafrost related</a:t>
            </a:r>
          </a:p>
          <a:p>
            <a:pPr algn="ctr"/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aramond"/>
              </a:rPr>
              <a:t> methane emissions in the East Siberian Arctic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Garamond"/>
              </a:rPr>
              <a:t>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aramond"/>
              </a:rPr>
              <a:t>Shelf.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aramond"/>
              </a:rPr>
              <a:t/>
            </a:r>
            <a:b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aramond"/>
              </a:rPr>
            </a:br>
            <a:r>
              <a:rPr lang="en-US" b="1" kern="0" dirty="0">
                <a:latin typeface="Garamond"/>
                <a:ea typeface="Tahoma" pitchFamily="34" charset="0"/>
                <a:cs typeface="Tahoma" pitchFamily="34" charset="0"/>
              </a:rPr>
              <a:t>V.V</a:t>
            </a:r>
            <a:r>
              <a:rPr lang="ru-RU" b="1" kern="0" dirty="0">
                <a:latin typeface="Garamond"/>
                <a:ea typeface="Tahoma" pitchFamily="34" charset="0"/>
                <a:cs typeface="Tahoma" pitchFamily="34" charset="0"/>
              </a:rPr>
              <a:t>. </a:t>
            </a:r>
            <a:r>
              <a:rPr lang="en-US" b="1" kern="0" dirty="0" err="1">
                <a:latin typeface="Garamond"/>
                <a:ea typeface="Tahoma" pitchFamily="34" charset="0"/>
                <a:cs typeface="Tahoma" pitchFamily="34" charset="0"/>
              </a:rPr>
              <a:t>Malakhova</a:t>
            </a:r>
            <a:r>
              <a:rPr lang="en-US" b="1" kern="0" dirty="0">
                <a:latin typeface="Garamond"/>
                <a:ea typeface="Tahoma" pitchFamily="34" charset="0"/>
                <a:cs typeface="Tahoma" pitchFamily="34" charset="0"/>
              </a:rPr>
              <a:t> and E.N. </a:t>
            </a:r>
            <a:r>
              <a:rPr lang="en-US" b="1" kern="0" dirty="0" err="1">
                <a:latin typeface="Garamond"/>
                <a:ea typeface="Tahoma" pitchFamily="34" charset="0"/>
                <a:cs typeface="Tahoma" pitchFamily="34" charset="0"/>
              </a:rPr>
              <a:t>Golubeva</a:t>
            </a:r>
            <a:r>
              <a:rPr lang="ru-RU" b="1" kern="0" dirty="0">
                <a:latin typeface="Garamond"/>
                <a:ea typeface="Tahoma" pitchFamily="34" charset="0"/>
                <a:cs typeface="Tahoma" pitchFamily="34" charset="0"/>
              </a:rPr>
              <a:t> </a:t>
            </a:r>
            <a:br>
              <a:rPr lang="ru-RU" b="1" kern="0" dirty="0">
                <a:latin typeface="Garamond"/>
                <a:ea typeface="Tahoma" pitchFamily="34" charset="0"/>
                <a:cs typeface="Tahoma" pitchFamily="34" charset="0"/>
              </a:rPr>
            </a:br>
            <a:r>
              <a:rPr lang="en-US" sz="1600" b="1" kern="0" dirty="0">
                <a:latin typeface="Garamond"/>
                <a:ea typeface="Tahoma" pitchFamily="34" charset="0"/>
                <a:cs typeface="Tahoma" pitchFamily="34" charset="0"/>
              </a:rPr>
              <a:t>ICM MG SB RAS</a:t>
            </a:r>
            <a:r>
              <a:rPr lang="ru-RU" sz="1600" b="1" kern="0" dirty="0">
                <a:latin typeface="Garamond"/>
                <a:ea typeface="Tahoma" pitchFamily="34" charset="0"/>
                <a:cs typeface="Tahoma" pitchFamily="34" charset="0"/>
              </a:rPr>
              <a:t>, </a:t>
            </a:r>
            <a:r>
              <a:rPr lang="en-US" sz="1600" b="1" kern="0" dirty="0" smtClean="0">
                <a:latin typeface="Garamond"/>
                <a:ea typeface="Tahoma" pitchFamily="34" charset="0"/>
                <a:cs typeface="Tahoma" pitchFamily="34" charset="0"/>
              </a:rPr>
              <a:t>Novosibirsk, Russia</a:t>
            </a:r>
            <a:endParaRPr lang="ru-RU" sz="1600" dirty="0"/>
          </a:p>
        </p:txBody>
      </p:sp>
      <p:sp>
        <p:nvSpPr>
          <p:cNvPr id="4" name="Прямоугольник 2"/>
          <p:cNvSpPr>
            <a:spLocks noChangeArrowheads="1"/>
          </p:cNvSpPr>
          <p:nvPr/>
        </p:nvSpPr>
        <p:spPr bwMode="auto">
          <a:xfrm>
            <a:off x="429060" y="1459468"/>
            <a:ext cx="17139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800" b="1" i="1" dirty="0" smtClean="0">
                <a:latin typeface="Tahoma" pitchFamily="34" charset="0"/>
              </a:rPr>
              <a:t>OBJECTIVES: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9636" y="1786681"/>
            <a:ext cx="36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Simulate the variability of the ESAS water masses state</a:t>
            </a:r>
            <a:endParaRPr lang="en-US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661538" y="1727324"/>
            <a:ext cx="45071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Examine the stability of the ESAS submarine permafrost and the permafrost‐related gas hydrate stability zone</a:t>
            </a:r>
            <a:endParaRPr lang="en-US" sz="1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631" y="2634289"/>
            <a:ext cx="2431578" cy="210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62" y="5045367"/>
            <a:ext cx="2808312" cy="1674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46924" y="4460592"/>
            <a:ext cx="511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Simulate the dissolved methane transport </a:t>
            </a:r>
          </a:p>
          <a:p>
            <a:r>
              <a:rPr lang="en-US" sz="1600" b="1" dirty="0" smtClean="0"/>
              <a:t>from the bottom reservoirs in the shelf water</a:t>
            </a:r>
            <a:endParaRPr lang="en-US" sz="16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6" t="25935" r="26481" b="26274"/>
          <a:stretch/>
        </p:blipFill>
        <p:spPr bwMode="auto">
          <a:xfrm>
            <a:off x="7596336" y="121670"/>
            <a:ext cx="1383891" cy="1403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11690">
            <a:off x="6738687" y="2793944"/>
            <a:ext cx="2095039" cy="1816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592" y="5322412"/>
            <a:ext cx="3564395" cy="1461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631664" y="4737637"/>
            <a:ext cx="3760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Estimate  the diffusive methane</a:t>
            </a:r>
          </a:p>
          <a:p>
            <a:r>
              <a:rPr lang="en-US" sz="1600" b="1" dirty="0" smtClean="0"/>
              <a:t> flux from ESAS to the atmosphere</a:t>
            </a:r>
            <a:endParaRPr lang="en-US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69636" y="126229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D5</a:t>
            </a:r>
            <a:endParaRPr lang="ru-RU" sz="2400" b="1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" t="-3861" r="52039" b="60409"/>
          <a:stretch/>
        </p:blipFill>
        <p:spPr>
          <a:xfrm>
            <a:off x="286662" y="2318881"/>
            <a:ext cx="3466260" cy="212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10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71735"/>
            <a:ext cx="8382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D.6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3901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rctic_fast50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431" y="0"/>
            <a:ext cx="8640000" cy="62531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4431" y="62116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Has a new pathway between the Pacific and Atlantic oceans been opened?</a:t>
            </a:r>
          </a:p>
          <a:p>
            <a:pPr algn="ctr"/>
            <a:r>
              <a:rPr lang="en-US" dirty="0" smtClean="0"/>
              <a:t>Josie Robinson, National Oceanography Centre, Southampton.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990600"/>
            <a:ext cx="8382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D.7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983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1295400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A.6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7028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685800"/>
            <a:ext cx="746760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D.9: </a:t>
            </a:r>
            <a:r>
              <a:rPr lang="en-US" sz="2400" b="1" dirty="0" err="1" smtClean="0"/>
              <a:t>Nadja</a:t>
            </a:r>
            <a:r>
              <a:rPr lang="en-US" sz="2400" b="1" dirty="0" smtClean="0"/>
              <a:t> Steiner: Model </a:t>
            </a:r>
            <a:r>
              <a:rPr lang="en-US" sz="2400" b="1" dirty="0" err="1" smtClean="0"/>
              <a:t>intercomparisons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withing</a:t>
            </a:r>
            <a:r>
              <a:rPr lang="en-US" sz="2400" b="1" dirty="0" smtClean="0"/>
              <a:t> the SCOR WG BEPSII…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1"/>
            <a:ext cx="9144000" cy="68536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990600"/>
            <a:ext cx="8382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D.9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6961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5000" y="9906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D10. Jean Eric </a:t>
            </a:r>
            <a:r>
              <a:rPr lang="en-US" b="1" dirty="0" err="1" smtClean="0"/>
              <a:t>Tramblay</a:t>
            </a:r>
            <a:r>
              <a:rPr lang="en-US" b="1" dirty="0" smtClean="0"/>
              <a:t>: Nutrients and biological productivity…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990600"/>
            <a:ext cx="8382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D.10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56174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105835"/>
            <a:ext cx="8534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/>
              <a:t>Jari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Haapala</a:t>
            </a:r>
            <a:endParaRPr lang="en-US" sz="2000" b="1" dirty="0" smtClean="0"/>
          </a:p>
          <a:p>
            <a:pPr algn="ctr"/>
            <a:endParaRPr lang="en-US" sz="2000" b="1" dirty="0"/>
          </a:p>
          <a:p>
            <a:pPr algn="ctr"/>
            <a:r>
              <a:rPr lang="en-US" sz="2000" b="1" dirty="0" smtClean="0"/>
              <a:t>Small Scale ice dynamics revealed by the coastal ice radar</a:t>
            </a:r>
            <a:endParaRPr lang="en-US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3"/>
            <a:ext cx="9144000" cy="68510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914400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A.7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3754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9956" y="23968"/>
            <a:ext cx="8534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Yukie </a:t>
            </a:r>
            <a:r>
              <a:rPr lang="en-US" sz="2000" b="1" dirty="0" err="1" smtClean="0"/>
              <a:t>Hata</a:t>
            </a:r>
            <a:endParaRPr lang="en-US" sz="2000" b="1" dirty="0" smtClean="0"/>
          </a:p>
          <a:p>
            <a:pPr algn="ctr"/>
            <a:endParaRPr lang="en-US" sz="2000" b="1" dirty="0"/>
          </a:p>
          <a:p>
            <a:pPr algn="ctr"/>
            <a:r>
              <a:rPr lang="en-US" sz="2000" dirty="0"/>
              <a:t>In-Situ Internal Sea-Ice Stress Data from Canadian Arctic Archipelago and </a:t>
            </a:r>
            <a:r>
              <a:rPr lang="en-US" sz="2000" dirty="0" err="1"/>
              <a:t>Anisotoropic</a:t>
            </a:r>
            <a:r>
              <a:rPr lang="en-US" sz="2000" dirty="0"/>
              <a:t> Thermal Stress Model for Sea Ice</a:t>
            </a:r>
            <a:endParaRPr lang="en-US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49956" y="1600200"/>
            <a:ext cx="8413044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/>
              <a:t>An internal Ice Stress Buoy (ISB) was deployed on the multiyear floe in Viscount Melville Sound (VMS) in the Canadian Arctic Archipelago (CAA) and measured nearly eight-month long internal sea-ice stress between October 2010 and May 2011. The aim of this experiment is to examine the relationship between internal sea-ice stress and sea-ice dynamics within the CAA, where the sea ice is expected to be </a:t>
            </a:r>
            <a:r>
              <a:rPr lang="en-US" sz="1700" dirty="0" err="1"/>
              <a:t>landfast</a:t>
            </a:r>
            <a:r>
              <a:rPr lang="en-US" sz="1700" dirty="0"/>
              <a:t> in </a:t>
            </a:r>
            <a:r>
              <a:rPr lang="en-US" sz="1700" dirty="0" err="1"/>
              <a:t>winter.The</a:t>
            </a:r>
            <a:r>
              <a:rPr lang="en-US" sz="1700" dirty="0"/>
              <a:t> position records indicate that the </a:t>
            </a:r>
            <a:r>
              <a:rPr lang="en-US" sz="1700" dirty="0" err="1"/>
              <a:t>landfast</a:t>
            </a:r>
            <a:r>
              <a:rPr lang="en-US" sz="1700" dirty="0"/>
              <a:t> season was nearly six-month long and started in middle of January 2011. Analyzing averaged wind data over VMS before and after sea ice became </a:t>
            </a:r>
            <a:r>
              <a:rPr lang="en-US" sz="1700" dirty="0" err="1"/>
              <a:t>landfast</a:t>
            </a:r>
            <a:r>
              <a:rPr lang="en-US" sz="1700" dirty="0"/>
              <a:t>, the </a:t>
            </a:r>
            <a:r>
              <a:rPr lang="en-US" sz="1700" dirty="0" err="1"/>
              <a:t>firstyear</a:t>
            </a:r>
            <a:r>
              <a:rPr lang="en-US" sz="1700" dirty="0"/>
              <a:t> ice strength is estimated around 30 </a:t>
            </a:r>
            <a:r>
              <a:rPr lang="en-US" sz="1700" dirty="0" err="1"/>
              <a:t>kN</a:t>
            </a:r>
            <a:r>
              <a:rPr lang="en-US" sz="1700" dirty="0"/>
              <a:t>/m. Overall, thermally induced stresses are the dominant source of internal stress in the CAA, whereas dynamic stresses are seldom observed. During the </a:t>
            </a:r>
            <a:r>
              <a:rPr lang="en-US" sz="1700" dirty="0" err="1"/>
              <a:t>landfast</a:t>
            </a:r>
            <a:r>
              <a:rPr lang="en-US" sz="1700" dirty="0"/>
              <a:t> season, internal sea-ice stress data indicates anisotropic behaviors associated with large temperature changes. We hypothesize that these anisotropic stresses are a result of thermal stresses fracture in a preferred direction. A one-dimension anisotropic thermal stress model is developed to verify our hypothesis. In the model the preferred crystal c-axis orientation is assumed, leading to good agreement between modeled and measured maximum shear stresses. Results suggest that thermally induced stresses may not be assumed as isotropic within the </a:t>
            </a:r>
            <a:r>
              <a:rPr lang="en-US" sz="1700" dirty="0" err="1"/>
              <a:t>firstyear</a:t>
            </a:r>
            <a:r>
              <a:rPr lang="en-US" sz="1700" dirty="0"/>
              <a:t> sea ice in the CAA. Ultimately, it would be necessary to consider c axis alignment within the CAA to simulate smaller scale sea-ice dynamics since it brings not only anisotropic thermal stress but also different sea-ice strength for each direction [Kovacs1978, </a:t>
            </a:r>
            <a:r>
              <a:rPr lang="en-US" sz="1700" dirty="0" smtClean="0"/>
              <a:t>Richter-Menge1998. 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224022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A.8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8749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224022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A.9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25594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824</TotalTime>
  <Words>982</Words>
  <Application>Microsoft Office PowerPoint</Application>
  <PresentationFormat>On-screen Show (4:3)</PresentationFormat>
  <Paragraphs>143</Paragraphs>
  <Slides>61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Unexpected Results in a Simplified Domain (V-P Sea Ice)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Arctic ocean stratification and the changing river runoff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Seasonal Arctic heat budget in CMIP5 models  Yanni Ding, James A. Carton, Gennady Chepurin University of Maryland, College Park, Maryland, 20742 </vt:lpstr>
      <vt:lpstr>PowerPoint Presentation</vt:lpstr>
      <vt:lpstr>Recent Temperature Microstructure Measurements From The Eurasian Basin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Andrey</dc:creator>
  <cp:lastModifiedBy>Susan Sholi</cp:lastModifiedBy>
  <cp:revision>37</cp:revision>
  <cp:lastPrinted>2013-10-21T19:37:43Z</cp:lastPrinted>
  <dcterms:created xsi:type="dcterms:W3CDTF">2013-10-17T21:25:46Z</dcterms:created>
  <dcterms:modified xsi:type="dcterms:W3CDTF">2014-01-15T16:49:56Z</dcterms:modified>
</cp:coreProperties>
</file>