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536" r:id="rId3"/>
    <p:sldId id="525" r:id="rId4"/>
    <p:sldId id="620" r:id="rId5"/>
    <p:sldId id="629" r:id="rId6"/>
    <p:sldId id="622" r:id="rId7"/>
    <p:sldId id="623" r:id="rId8"/>
    <p:sldId id="624" r:id="rId9"/>
    <p:sldId id="625" r:id="rId10"/>
    <p:sldId id="619" r:id="rId11"/>
    <p:sldId id="626" r:id="rId12"/>
    <p:sldId id="627" r:id="rId13"/>
    <p:sldId id="605" r:id="rId14"/>
    <p:sldId id="631" r:id="rId15"/>
    <p:sldId id="630" r:id="rId16"/>
    <p:sldId id="628" r:id="rId17"/>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2" autoAdjust="0"/>
    <p:restoredTop sz="64167" autoAdjust="0"/>
  </p:normalViewPr>
  <p:slideViewPr>
    <p:cSldViewPr>
      <p:cViewPr>
        <p:scale>
          <a:sx n="70" d="100"/>
          <a:sy n="70" d="100"/>
        </p:scale>
        <p:origin x="-1158"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fr-FR"/>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a:defRPr sz="1300"/>
            </a:lvl1pPr>
          </a:lstStyle>
          <a:p>
            <a:fld id="{457DF936-956D-496F-BEAD-F0BAD743336E}" type="datetimeFigureOut">
              <a:rPr lang="fr-FR" smtClean="0"/>
              <a:pPr/>
              <a:t>11/09/2017</a:t>
            </a:fld>
            <a:endParaRPr lang="fr-F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endParaRPr lang="fr-F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endParaRPr lang="fr-F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3BCEAA57-A09A-4A48-A91F-488F196ED0A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a:t>
            </a:r>
            <a:r>
              <a:rPr lang="en-US" baseline="0" dirty="0" smtClean="0"/>
              <a:t> climate system is composed of three major interacting components: (</a:t>
            </a:r>
            <a:r>
              <a:rPr lang="en-US" baseline="0" dirty="0" err="1" smtClean="0"/>
              <a:t>i</a:t>
            </a:r>
            <a:r>
              <a:rPr lang="en-US" baseline="0" dirty="0" smtClean="0"/>
              <a:t>) the atmosphere with its lower boundary layer, (ii) the ocean with sea ice, and (iii) the continents with snow- and ice-covered regions, lakes, etc.</a:t>
            </a:r>
          </a:p>
          <a:p>
            <a:endParaRPr lang="en-US" baseline="0" dirty="0" smtClean="0"/>
          </a:p>
          <a:p>
            <a:r>
              <a:rPr lang="en-US" baseline="0" dirty="0" smtClean="0"/>
              <a:t>The components and subcomponents of the climate system are characterized by response times that vary over a huge range. Thus, the atmosphere has estimated response times of days to months, the ocean from months to a millennium, sea ice from months to decades, ice sheets from 1,000 to 10,000 years, etc.</a:t>
            </a:r>
          </a:p>
          <a:p>
            <a:endParaRPr lang="en-US" baseline="0" dirty="0" smtClean="0"/>
          </a:p>
          <a:p>
            <a:r>
              <a:rPr lang="en-US" baseline="0" dirty="0" smtClean="0"/>
              <a:t>The climate system as a whole is forced by two types of external agents: </a:t>
            </a:r>
            <a:r>
              <a:rPr lang="en-US" baseline="0" dirty="0" err="1" smtClean="0"/>
              <a:t>radiative</a:t>
            </a:r>
            <a:r>
              <a:rPr lang="en-US" baseline="0" dirty="0" smtClean="0"/>
              <a:t> forcing and tectonic/geothermal forcing. By external agent is meant an agent that can influence climate but that could not be influenced by it. In that spirit, the anthropogenic forcing should be regarded as an internal agent, since greenhouse gas emission, for example, could be influenced by climatic conditions.</a:t>
            </a:r>
          </a:p>
          <a:p>
            <a:endParaRPr lang="en-US" baseline="0" dirty="0" smtClean="0"/>
          </a:p>
          <a:p>
            <a:r>
              <a:rPr lang="en-US" baseline="0" dirty="0" err="1" smtClean="0"/>
              <a:t>Radiative</a:t>
            </a:r>
            <a:r>
              <a:rPr lang="en-US" baseline="0" dirty="0" smtClean="0"/>
              <a:t> forcing: this includes variations in the solar irradiance at the “top of the atmosphere” (which we will call “</a:t>
            </a:r>
            <a:r>
              <a:rPr lang="en-US" baseline="0" dirty="0" err="1" smtClean="0"/>
              <a:t>insolation</a:t>
            </a:r>
            <a:r>
              <a:rPr lang="en-US" baseline="0" dirty="0" smtClean="0"/>
              <a:t>”). These variations can be caused by (</a:t>
            </a:r>
            <a:r>
              <a:rPr lang="en-US" baseline="0" dirty="0" err="1" smtClean="0"/>
              <a:t>i</a:t>
            </a:r>
            <a:r>
              <a:rPr lang="en-US" baseline="0" dirty="0" smtClean="0"/>
              <a:t>) changes in the solar “constant” and (ii) changes in </a:t>
            </a:r>
            <a:r>
              <a:rPr lang="en-US" baseline="0" dirty="0" err="1" smtClean="0"/>
              <a:t>insolation</a:t>
            </a:r>
            <a:r>
              <a:rPr lang="en-US" baseline="0" dirty="0" smtClean="0"/>
              <a:t> due to changes in the parameters that determine the orbit of the earth around the Sun (eccentricity, obliquity, and precession)</a:t>
            </a:r>
          </a:p>
          <a:p>
            <a:endParaRPr lang="en-US" baseline="0" dirty="0" smtClean="0"/>
          </a:p>
          <a:p>
            <a:r>
              <a:rPr lang="en-US" baseline="0" dirty="0" smtClean="0"/>
              <a:t>Tectonic/geothermal forcing: this forcing emanates from plate movements and from geothermal fluxes from the ground or the seafloor. Re. the effect of plate movements, consider, for example, the positioning of continents near the poles that may favor glaciations, the gradual emission of CO2 to the atmosphere from volcanism, the </a:t>
            </a:r>
            <a:r>
              <a:rPr lang="en-US" baseline="0" dirty="0" err="1" smtClean="0"/>
              <a:t>orogenesis</a:t>
            </a:r>
            <a:r>
              <a:rPr lang="en-US" baseline="0" dirty="0" smtClean="0"/>
              <a:t> that may favor the onset of monsoons, etc. </a:t>
            </a:r>
          </a:p>
          <a:p>
            <a:endParaRPr lang="en-US" baseline="0" dirty="0" smtClean="0"/>
          </a:p>
          <a:p>
            <a:r>
              <a:rPr lang="en-US" baseline="0" dirty="0" smtClean="0"/>
              <a:t>Anthropogenic forcing: fossil fuel combustion and tropical deforestation are two prominent examples thereof.</a:t>
            </a:r>
          </a:p>
          <a:p>
            <a:endParaRPr lang="en-US" baseline="0" dirty="0" smtClean="0"/>
          </a:p>
          <a:p>
            <a:r>
              <a:rPr lang="en-US" baseline="0" dirty="0" smtClean="0"/>
              <a:t>It is interesting to contrast the longest response time, on the order of 10,000 yr for the ice sheets, with the length of the instrumental records, which is on the order of 100 yr at best. Thus, the span of even the longest instrumental records amounts to only 1% the response time of ice sheets. Clearly, instrumental records are utterly inadequate to provide a comprehensive picture of climate variability.</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3BCEAA57-A09A-4A48-A91F-488F196ED0A2}"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75813-31FD-43F3-B96E-538337A899C1}" type="datetimeFigureOut">
              <a:rPr lang="fr-FR" smtClean="0"/>
              <a:pPr/>
              <a:t>11/09/2017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AFCDC-4E9E-4943-A61B-6C6E610108FE}"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75813-31FD-43F3-B96E-538337A899C1}" type="datetimeFigureOut">
              <a:rPr lang="fr-FR" smtClean="0"/>
              <a:pPr/>
              <a:t>11/09/2017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AFCDC-4E9E-4943-A61B-6C6E610108FE}"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2079248"/>
            <a:ext cx="5334000" cy="914400"/>
          </a:xfrm>
        </p:spPr>
        <p:txBody>
          <a:bodyPr>
            <a:normAutofit/>
          </a:bodyPr>
          <a:lstStyle/>
          <a:p>
            <a:pPr algn="l"/>
            <a:r>
              <a:rPr lang="en-US" sz="2200" dirty="0" smtClean="0"/>
              <a:t>Delia OPPO 		</a:t>
            </a:r>
            <a:r>
              <a:rPr lang="en-US" sz="2200" i="1" dirty="0" smtClean="0"/>
              <a:t>doppo@whoi.edu</a:t>
            </a:r>
          </a:p>
          <a:p>
            <a:pPr algn="l"/>
            <a:r>
              <a:rPr lang="en-US" sz="2200" dirty="0" smtClean="0"/>
              <a:t>Olivier MARCHAL	</a:t>
            </a:r>
            <a:r>
              <a:rPr lang="en-US" sz="2200" i="1" dirty="0" smtClean="0"/>
              <a:t>omarchal@whoi.edu</a:t>
            </a:r>
          </a:p>
          <a:p>
            <a:endParaRPr lang="fr-FR" sz="2200" baseline="-25000" dirty="0"/>
          </a:p>
        </p:txBody>
      </p:sp>
      <p:sp>
        <p:nvSpPr>
          <p:cNvPr id="4" name="TextBox 3"/>
          <p:cNvSpPr txBox="1"/>
          <p:nvPr/>
        </p:nvSpPr>
        <p:spPr>
          <a:xfrm>
            <a:off x="1651040" y="1545848"/>
            <a:ext cx="5841920" cy="492443"/>
          </a:xfrm>
          <a:prstGeom prst="rect">
            <a:avLst/>
          </a:prstGeom>
          <a:noFill/>
        </p:spPr>
        <p:txBody>
          <a:bodyPr wrap="none" rtlCol="0">
            <a:spAutoFit/>
          </a:bodyPr>
          <a:lstStyle/>
          <a:p>
            <a:r>
              <a:rPr lang="en-US" sz="2600" i="1" dirty="0" smtClean="0"/>
              <a:t>12.708: Special Topics in </a:t>
            </a:r>
            <a:r>
              <a:rPr lang="en-US" sz="2600" i="1" dirty="0" err="1" smtClean="0"/>
              <a:t>Paleoclimatology</a:t>
            </a:r>
            <a:endParaRPr lang="fr-FR" sz="2600" i="1" dirty="0"/>
          </a:p>
        </p:txBody>
      </p:sp>
      <p:sp>
        <p:nvSpPr>
          <p:cNvPr id="6" name="TextBox 5"/>
          <p:cNvSpPr txBox="1"/>
          <p:nvPr/>
        </p:nvSpPr>
        <p:spPr>
          <a:xfrm>
            <a:off x="1808154" y="3603249"/>
            <a:ext cx="5527693" cy="511551"/>
          </a:xfrm>
          <a:prstGeom prst="rect">
            <a:avLst/>
          </a:prstGeom>
          <a:noFill/>
        </p:spPr>
        <p:txBody>
          <a:bodyPr wrap="square" rtlCol="0">
            <a:spAutoFit/>
          </a:bodyPr>
          <a:lstStyle/>
          <a:p>
            <a:r>
              <a:rPr lang="en-US" sz="2600" i="1" dirty="0" err="1" smtClean="0">
                <a:solidFill>
                  <a:srgbClr val="0070C0"/>
                </a:solidFill>
              </a:rPr>
              <a:t>Paleoclimatic</a:t>
            </a:r>
            <a:r>
              <a:rPr lang="en-US" sz="2600" i="1" dirty="0" smtClean="0">
                <a:solidFill>
                  <a:srgbClr val="0070C0"/>
                </a:solidFill>
              </a:rPr>
              <a:t> Perspectives on AIS &amp; GIS</a:t>
            </a:r>
            <a:endParaRPr lang="fr-FR" sz="2600" i="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17.png"/>
          <p:cNvPicPr>
            <a:picLocks noChangeAspect="1"/>
          </p:cNvPicPr>
          <p:nvPr/>
        </p:nvPicPr>
        <p:blipFill>
          <a:blip r:embed="rId2" cstate="print"/>
          <a:stretch>
            <a:fillRect/>
          </a:stretch>
        </p:blipFill>
        <p:spPr>
          <a:xfrm>
            <a:off x="1200064" y="1370605"/>
            <a:ext cx="6743872" cy="41167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18.png"/>
          <p:cNvPicPr>
            <a:picLocks noChangeAspect="1"/>
          </p:cNvPicPr>
          <p:nvPr/>
        </p:nvPicPr>
        <p:blipFill>
          <a:blip r:embed="rId2" cstate="print"/>
          <a:stretch>
            <a:fillRect/>
          </a:stretch>
        </p:blipFill>
        <p:spPr>
          <a:xfrm>
            <a:off x="1199666" y="628119"/>
            <a:ext cx="6744667" cy="56017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25.png"/>
          <p:cNvPicPr>
            <a:picLocks noChangeAspect="1"/>
          </p:cNvPicPr>
          <p:nvPr/>
        </p:nvPicPr>
        <p:blipFill>
          <a:blip r:embed="rId2"/>
          <a:stretch>
            <a:fillRect/>
          </a:stretch>
        </p:blipFill>
        <p:spPr>
          <a:xfrm>
            <a:off x="1558512" y="0"/>
            <a:ext cx="6026975"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23" y="1752600"/>
            <a:ext cx="8323754" cy="4247317"/>
          </a:xfrm>
          <a:prstGeom prst="rect">
            <a:avLst/>
          </a:prstGeom>
          <a:noFill/>
        </p:spPr>
        <p:txBody>
          <a:bodyPr wrap="none" rtlCol="0">
            <a:spAutoFit/>
          </a:bodyPr>
          <a:lstStyle/>
          <a:p>
            <a:pPr>
              <a:buFont typeface="Arial" pitchFamily="34" charset="0"/>
              <a:buChar char="•"/>
            </a:pPr>
            <a:r>
              <a:rPr lang="en-US" dirty="0" smtClean="0"/>
              <a:t> </a:t>
            </a:r>
            <a:r>
              <a:rPr lang="en-US" dirty="0" smtClean="0"/>
              <a:t>What do </a:t>
            </a:r>
            <a:r>
              <a:rPr lang="en-US" dirty="0" err="1" smtClean="0"/>
              <a:t>paleo</a:t>
            </a:r>
            <a:r>
              <a:rPr lang="en-US" dirty="0" smtClean="0"/>
              <a:t>-climate records tell us about SH &amp; NH ice sheets?</a:t>
            </a:r>
            <a:endParaRPr lang="en-US" i="1" dirty="0" smtClean="0"/>
          </a:p>
          <a:p>
            <a:endParaRPr lang="en-US" dirty="0" smtClean="0"/>
          </a:p>
          <a:p>
            <a:pPr>
              <a:buFont typeface="Arial" pitchFamily="34" charset="0"/>
              <a:buChar char="•"/>
            </a:pPr>
            <a:r>
              <a:rPr lang="en-US" dirty="0" smtClean="0"/>
              <a:t> </a:t>
            </a:r>
            <a:r>
              <a:rPr lang="en-US" dirty="0" smtClean="0"/>
              <a:t>When did AIS &amp; GIS form?</a:t>
            </a:r>
            <a:endParaRPr lang="en-US" dirty="0" smtClean="0"/>
          </a:p>
          <a:p>
            <a:pPr>
              <a:buFont typeface="Arial" pitchFamily="34" charset="0"/>
              <a:buChar char="•"/>
            </a:pPr>
            <a:endParaRPr lang="en-US" dirty="0" smtClean="0"/>
          </a:p>
          <a:p>
            <a:pPr>
              <a:buFont typeface="Arial" pitchFamily="34" charset="0"/>
              <a:buChar char="•"/>
            </a:pPr>
            <a:r>
              <a:rPr lang="en-US" dirty="0" smtClean="0"/>
              <a:t> </a:t>
            </a:r>
            <a:r>
              <a:rPr lang="en-US" dirty="0" smtClean="0"/>
              <a:t>What are the apparent natural time scales of variability of SH &amp; NH ice sheets?</a:t>
            </a:r>
            <a:endParaRPr lang="en-US" dirty="0" smtClean="0"/>
          </a:p>
          <a:p>
            <a:endParaRPr lang="en-US" dirty="0" smtClean="0"/>
          </a:p>
          <a:p>
            <a:pPr>
              <a:buFont typeface="Arial" pitchFamily="34" charset="0"/>
              <a:buChar char="•"/>
            </a:pPr>
            <a:r>
              <a:rPr lang="en-US" dirty="0" smtClean="0"/>
              <a:t> What may have caused past changes in SH &amp; NH ice sheets? </a:t>
            </a:r>
            <a:r>
              <a:rPr lang="en-US" dirty="0" smtClean="0"/>
              <a:t>What are the </a:t>
            </a:r>
          </a:p>
          <a:p>
            <a:r>
              <a:rPr lang="en-US" dirty="0" smtClean="0"/>
              <a:t> </a:t>
            </a:r>
            <a:r>
              <a:rPr lang="en-US" dirty="0" smtClean="0"/>
              <a:t>  observational evidences for these causes?</a:t>
            </a:r>
          </a:p>
          <a:p>
            <a:endParaRPr lang="en-US" dirty="0" smtClean="0"/>
          </a:p>
          <a:p>
            <a:pPr>
              <a:buFont typeface="Arial" pitchFamily="34" charset="0"/>
              <a:buChar char="•"/>
            </a:pPr>
            <a:r>
              <a:rPr lang="en-US" dirty="0" smtClean="0"/>
              <a:t> What may have been the effects of past changes in SH &amp; NH ice sheets? What are the </a:t>
            </a:r>
          </a:p>
          <a:p>
            <a:r>
              <a:rPr lang="en-US" dirty="0" smtClean="0"/>
              <a:t> </a:t>
            </a:r>
            <a:r>
              <a:rPr lang="en-US" dirty="0" smtClean="0"/>
              <a:t>  the observational evidences for these effects?</a:t>
            </a:r>
          </a:p>
          <a:p>
            <a:endParaRPr lang="en-US" dirty="0" smtClean="0"/>
          </a:p>
          <a:p>
            <a:pPr>
              <a:buFont typeface="Arial" pitchFamily="34" charset="0"/>
              <a:buChar char="•"/>
            </a:pPr>
            <a:r>
              <a:rPr lang="en-US" dirty="0" smtClean="0"/>
              <a:t> etc.</a:t>
            </a:r>
          </a:p>
          <a:p>
            <a:endParaRPr lang="en-US" dirty="0" smtClean="0"/>
          </a:p>
          <a:p>
            <a:endParaRPr lang="fr-FR" dirty="0"/>
          </a:p>
        </p:txBody>
      </p:sp>
      <p:grpSp>
        <p:nvGrpSpPr>
          <p:cNvPr id="6" name="Group 5"/>
          <p:cNvGrpSpPr/>
          <p:nvPr/>
        </p:nvGrpSpPr>
        <p:grpSpPr>
          <a:xfrm>
            <a:off x="533400" y="457200"/>
            <a:ext cx="7924800" cy="609600"/>
            <a:chOff x="895350" y="76200"/>
            <a:chExt cx="7924800" cy="609600"/>
          </a:xfrm>
        </p:grpSpPr>
        <p:sp>
          <p:nvSpPr>
            <p:cNvPr id="7" name="Rectangle 6"/>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4238151" y="152400"/>
              <a:ext cx="1391599" cy="446276"/>
            </a:xfrm>
            <a:prstGeom prst="rect">
              <a:avLst/>
            </a:prstGeom>
            <a:noFill/>
          </p:spPr>
          <p:txBody>
            <a:bodyPr wrap="none" rtlCol="0">
              <a:spAutoFit/>
            </a:bodyPr>
            <a:lstStyle/>
            <a:p>
              <a:r>
                <a:rPr lang="en-US" sz="2300" dirty="0" smtClean="0"/>
                <a:t>Questions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2819400"/>
            <a:ext cx="7924800" cy="609600"/>
            <a:chOff x="895350" y="76200"/>
            <a:chExt cx="7924800" cy="609600"/>
          </a:xfrm>
        </p:grpSpPr>
        <p:sp>
          <p:nvSpPr>
            <p:cNvPr id="3" name="Rectangle 2"/>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947142" y="152400"/>
              <a:ext cx="1973617" cy="461665"/>
            </a:xfrm>
            <a:prstGeom prst="rect">
              <a:avLst/>
            </a:prstGeom>
            <a:noFill/>
          </p:spPr>
          <p:txBody>
            <a:bodyPr wrap="none" rtlCol="0">
              <a:spAutoFit/>
            </a:bodyPr>
            <a:lstStyle/>
            <a:p>
              <a:r>
                <a:rPr lang="en-US" sz="2400" dirty="0" smtClean="0">
                  <a:solidFill>
                    <a:srgbClr val="0070C0"/>
                  </a:solidFill>
                </a:rPr>
                <a:t>Back-up Slides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7924800" cy="609600"/>
            <a:chOff x="895350" y="76200"/>
            <a:chExt cx="7924800" cy="609600"/>
          </a:xfrm>
        </p:grpSpPr>
        <p:sp>
          <p:nvSpPr>
            <p:cNvPr id="3" name="Rectangle 2"/>
            <p:cNvSpPr/>
            <p:nvPr/>
          </p:nvSpPr>
          <p:spPr>
            <a:xfrm>
              <a:off x="895350" y="76200"/>
              <a:ext cx="79248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4238151" y="152400"/>
              <a:ext cx="1609736" cy="446276"/>
            </a:xfrm>
            <a:prstGeom prst="rect">
              <a:avLst/>
            </a:prstGeom>
            <a:noFill/>
          </p:spPr>
          <p:txBody>
            <a:bodyPr wrap="none" rtlCol="0">
              <a:spAutoFit/>
            </a:bodyPr>
            <a:lstStyle/>
            <a:p>
              <a:r>
                <a:rPr lang="en-US" sz="2300" dirty="0" smtClean="0"/>
                <a:t>Conclusions</a:t>
              </a:r>
            </a:p>
          </p:txBody>
        </p:sp>
      </p:grpSp>
      <p:sp>
        <p:nvSpPr>
          <p:cNvPr id="5" name="TextBox 4"/>
          <p:cNvSpPr txBox="1"/>
          <p:nvPr/>
        </p:nvSpPr>
        <p:spPr>
          <a:xfrm>
            <a:off x="271368" y="1752600"/>
            <a:ext cx="8772658" cy="3693319"/>
          </a:xfrm>
          <a:prstGeom prst="rect">
            <a:avLst/>
          </a:prstGeom>
          <a:noFill/>
        </p:spPr>
        <p:txBody>
          <a:bodyPr wrap="none" rtlCol="0">
            <a:spAutoFit/>
          </a:bodyPr>
          <a:lstStyle/>
          <a:p>
            <a:pPr>
              <a:buFont typeface="Arial" pitchFamily="34" charset="0"/>
              <a:buChar char="•"/>
            </a:pPr>
            <a:r>
              <a:rPr lang="en-US" dirty="0" smtClean="0"/>
              <a:t> </a:t>
            </a:r>
            <a:r>
              <a:rPr lang="en-US" dirty="0" smtClean="0"/>
              <a:t>What do </a:t>
            </a:r>
            <a:r>
              <a:rPr lang="en-US" dirty="0" err="1" smtClean="0"/>
              <a:t>paleo</a:t>
            </a:r>
            <a:r>
              <a:rPr lang="en-US" dirty="0" smtClean="0"/>
              <a:t>-climate records tell us about SH &amp; NH ice sheets?</a:t>
            </a:r>
            <a:endParaRPr lang="en-US" i="1" dirty="0" smtClean="0"/>
          </a:p>
          <a:p>
            <a:endParaRPr lang="en-US" dirty="0" smtClean="0"/>
          </a:p>
          <a:p>
            <a:pPr>
              <a:buFont typeface="Arial" pitchFamily="34" charset="0"/>
              <a:buChar char="•"/>
            </a:pPr>
            <a:r>
              <a:rPr lang="en-US" dirty="0" smtClean="0"/>
              <a:t> </a:t>
            </a:r>
            <a:r>
              <a:rPr lang="en-US" dirty="0" smtClean="0"/>
              <a:t>Was the 2002 collapse of Larsen B ice shelf unprecedented over past 10,000 yr? </a:t>
            </a:r>
            <a:endParaRPr lang="en-US" dirty="0" smtClean="0"/>
          </a:p>
          <a:p>
            <a:pPr>
              <a:buFont typeface="Arial" pitchFamily="34" charset="0"/>
              <a:buChar char="•"/>
            </a:pPr>
            <a:endParaRPr lang="en-US" dirty="0" smtClean="0"/>
          </a:p>
          <a:p>
            <a:pPr>
              <a:buFont typeface="Arial" pitchFamily="34" charset="0"/>
              <a:buChar char="•"/>
            </a:pPr>
            <a:r>
              <a:rPr lang="en-US" dirty="0" smtClean="0"/>
              <a:t> </a:t>
            </a:r>
            <a:r>
              <a:rPr lang="en-US" dirty="0" smtClean="0"/>
              <a:t>Were ice sheet volumes much smaller in the past 106 yr during periods with temperatures</a:t>
            </a:r>
          </a:p>
          <a:p>
            <a:r>
              <a:rPr lang="en-US" dirty="0" smtClean="0"/>
              <a:t> </a:t>
            </a:r>
            <a:r>
              <a:rPr lang="en-US" dirty="0" smtClean="0"/>
              <a:t>  similar to those predicted for the next century?</a:t>
            </a:r>
          </a:p>
          <a:p>
            <a:endParaRPr lang="en-US" dirty="0" smtClean="0"/>
          </a:p>
          <a:p>
            <a:pPr>
              <a:buFont typeface="Arial" pitchFamily="34" charset="0"/>
              <a:buChar char="•"/>
            </a:pPr>
            <a:r>
              <a:rPr lang="en-US" dirty="0" smtClean="0"/>
              <a:t> Are present thinning rates of ice in Amundsen Sea sector larger than millennial-scale</a:t>
            </a:r>
          </a:p>
          <a:p>
            <a:r>
              <a:rPr lang="en-US" dirty="0" smtClean="0"/>
              <a:t> </a:t>
            </a:r>
            <a:r>
              <a:rPr lang="en-US" dirty="0" smtClean="0"/>
              <a:t>  thinning rates in this area?</a:t>
            </a:r>
          </a:p>
          <a:p>
            <a:endParaRPr lang="en-US" dirty="0" smtClean="0"/>
          </a:p>
          <a:p>
            <a:pPr>
              <a:buFont typeface="Arial" pitchFamily="34" charset="0"/>
              <a:buChar char="•"/>
            </a:pPr>
            <a:r>
              <a:rPr lang="en-US" dirty="0" smtClean="0"/>
              <a:t> etc.</a:t>
            </a:r>
            <a:endParaRPr lang="en-US" dirty="0" smtClean="0"/>
          </a:p>
          <a:p>
            <a:endParaRPr lang="en-US" dirty="0" smtClean="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304800"/>
            <a:ext cx="7924800" cy="685800"/>
            <a:chOff x="895350" y="76200"/>
            <a:chExt cx="7924800" cy="685800"/>
          </a:xfrm>
        </p:grpSpPr>
        <p:sp>
          <p:nvSpPr>
            <p:cNvPr id="3" name="Rectangle 2"/>
            <p:cNvSpPr/>
            <p:nvPr/>
          </p:nvSpPr>
          <p:spPr>
            <a:xfrm>
              <a:off x="895350" y="76200"/>
              <a:ext cx="79248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3519268" y="152400"/>
              <a:ext cx="2829364" cy="492443"/>
            </a:xfrm>
            <a:prstGeom prst="rect">
              <a:avLst/>
            </a:prstGeom>
            <a:noFill/>
          </p:spPr>
          <p:txBody>
            <a:bodyPr wrap="none" rtlCol="0">
              <a:spAutoFit/>
            </a:bodyPr>
            <a:lstStyle/>
            <a:p>
              <a:r>
                <a:rPr lang="en-US" sz="2600" dirty="0" smtClean="0"/>
                <a:t>The Climate System</a:t>
              </a:r>
            </a:p>
          </p:txBody>
        </p:sp>
      </p:grpSp>
      <p:sp>
        <p:nvSpPr>
          <p:cNvPr id="5" name="TextBox 4"/>
          <p:cNvSpPr txBox="1"/>
          <p:nvPr/>
        </p:nvSpPr>
        <p:spPr>
          <a:xfrm>
            <a:off x="7161394" y="6336268"/>
            <a:ext cx="1754006" cy="369332"/>
          </a:xfrm>
          <a:prstGeom prst="rect">
            <a:avLst/>
          </a:prstGeom>
          <a:noFill/>
        </p:spPr>
        <p:txBody>
          <a:bodyPr wrap="none" rtlCol="0">
            <a:spAutoFit/>
          </a:bodyPr>
          <a:lstStyle/>
          <a:p>
            <a:r>
              <a:rPr lang="en-US" i="1" dirty="0" smtClean="0"/>
              <a:t>Saltzman  (2002)</a:t>
            </a:r>
            <a:endParaRPr lang="fr-FR" i="1" dirty="0"/>
          </a:p>
        </p:txBody>
      </p:sp>
      <p:grpSp>
        <p:nvGrpSpPr>
          <p:cNvPr id="6" name="Group 5"/>
          <p:cNvGrpSpPr>
            <a:grpSpLocks noChangeAspect="1"/>
          </p:cNvGrpSpPr>
          <p:nvPr/>
        </p:nvGrpSpPr>
        <p:grpSpPr>
          <a:xfrm>
            <a:off x="365760" y="1219200"/>
            <a:ext cx="7711440" cy="5196840"/>
            <a:chOff x="838200" y="1219200"/>
            <a:chExt cx="7010400" cy="4724400"/>
          </a:xfrm>
        </p:grpSpPr>
        <p:pic>
          <p:nvPicPr>
            <p:cNvPr id="7" name="Picture 6" descr="saltzmanfig1.png"/>
            <p:cNvPicPr>
              <a:picLocks noChangeAspect="1"/>
            </p:cNvPicPr>
            <p:nvPr/>
          </p:nvPicPr>
          <p:blipFill>
            <a:blip r:embed="rId3"/>
            <a:stretch>
              <a:fillRect/>
            </a:stretch>
          </p:blipFill>
          <p:spPr>
            <a:xfrm>
              <a:off x="1322796" y="1524000"/>
              <a:ext cx="6498409" cy="4352184"/>
            </a:xfrm>
            <a:prstGeom prst="rect">
              <a:avLst/>
            </a:prstGeom>
          </p:spPr>
        </p:pic>
        <p:sp>
          <p:nvSpPr>
            <p:cNvPr id="8" name="Rectangle 7"/>
            <p:cNvSpPr/>
            <p:nvPr/>
          </p:nvSpPr>
          <p:spPr>
            <a:xfrm>
              <a:off x="838200" y="1219200"/>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371600" y="5410200"/>
              <a:ext cx="6477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952" y="802957"/>
            <a:ext cx="2028248" cy="492443"/>
          </a:xfrm>
          <a:prstGeom prst="rect">
            <a:avLst/>
          </a:prstGeom>
          <a:noFill/>
        </p:spPr>
        <p:txBody>
          <a:bodyPr wrap="none" rtlCol="0">
            <a:spAutoFit/>
          </a:bodyPr>
          <a:lstStyle/>
          <a:p>
            <a:r>
              <a:rPr lang="en-US" sz="2600" b="1" dirty="0" smtClean="0">
                <a:solidFill>
                  <a:srgbClr val="0070C0"/>
                </a:solidFill>
              </a:rPr>
              <a:t>Assignments</a:t>
            </a:r>
            <a:r>
              <a:rPr lang="en-US" sz="2600" b="1" dirty="0" smtClean="0"/>
              <a:t>:</a:t>
            </a:r>
            <a:endParaRPr lang="fr-FR" sz="2600" b="1" dirty="0"/>
          </a:p>
        </p:txBody>
      </p:sp>
      <p:sp>
        <p:nvSpPr>
          <p:cNvPr id="3" name="TextBox 2"/>
          <p:cNvSpPr txBox="1"/>
          <p:nvPr/>
        </p:nvSpPr>
        <p:spPr>
          <a:xfrm>
            <a:off x="0" y="1600200"/>
            <a:ext cx="9031383" cy="3970318"/>
          </a:xfrm>
          <a:prstGeom prst="rect">
            <a:avLst/>
          </a:prstGeom>
          <a:noFill/>
        </p:spPr>
        <p:txBody>
          <a:bodyPr wrap="none" rtlCol="0">
            <a:spAutoFit/>
          </a:bodyPr>
          <a:lstStyle/>
          <a:p>
            <a:pPr marL="342900" indent="-342900">
              <a:buAutoNum type="arabicPeriod"/>
            </a:pPr>
            <a:r>
              <a:rPr lang="en-US" dirty="0" smtClean="0">
                <a:solidFill>
                  <a:srgbClr val="0070C0"/>
                </a:solidFill>
              </a:rPr>
              <a:t>READ!</a:t>
            </a:r>
            <a:endParaRPr lang="en-US" i="1" dirty="0" smtClean="0">
              <a:solidFill>
                <a:srgbClr val="0070C0"/>
              </a:solidFill>
            </a:endParaRPr>
          </a:p>
          <a:p>
            <a:pPr marL="342900" indent="-342900" algn="just"/>
            <a:r>
              <a:rPr lang="en-US" dirty="0" smtClean="0"/>
              <a:t>	One or two papers will be posted prior to each class. Please </a:t>
            </a:r>
            <a:r>
              <a:rPr lang="en-US" u="sng" dirty="0" smtClean="0"/>
              <a:t>read</a:t>
            </a:r>
            <a:r>
              <a:rPr lang="en-US" dirty="0" smtClean="0"/>
              <a:t> these papers carefully</a:t>
            </a:r>
          </a:p>
          <a:p>
            <a:pPr marL="342900" indent="-342900" algn="just"/>
            <a:r>
              <a:rPr lang="en-US" dirty="0" smtClean="0"/>
              <a:t> 	&amp; </a:t>
            </a:r>
            <a:r>
              <a:rPr lang="en-US" u="sng" dirty="0" smtClean="0"/>
              <a:t>prepare a list of questions</a:t>
            </a:r>
            <a:r>
              <a:rPr lang="en-US" dirty="0" smtClean="0"/>
              <a:t> about them for next class. You will ask your questions in class.</a:t>
            </a:r>
          </a:p>
          <a:p>
            <a:pPr marL="342900" indent="-342900" algn="just"/>
            <a:endParaRPr lang="en-US" dirty="0" smtClean="0"/>
          </a:p>
          <a:p>
            <a:pPr marL="342900" indent="-342900">
              <a:buAutoNum type="arabicPeriod" startAt="2"/>
            </a:pPr>
            <a:r>
              <a:rPr lang="en-US" dirty="0" smtClean="0">
                <a:solidFill>
                  <a:srgbClr val="0070C0"/>
                </a:solidFill>
              </a:rPr>
              <a:t>PRESENT!</a:t>
            </a:r>
          </a:p>
          <a:p>
            <a:pPr marL="342900" indent="-342900" algn="just"/>
            <a:r>
              <a:rPr lang="en-US" dirty="0" smtClean="0"/>
              <a:t>	You will present a particular paper in class (</a:t>
            </a:r>
            <a:r>
              <a:rPr lang="en-US" u="sng" dirty="0" err="1" smtClean="0"/>
              <a:t>ppt</a:t>
            </a:r>
            <a:r>
              <a:rPr lang="en-US" u="sng" dirty="0" smtClean="0"/>
              <a:t>, ca. 15-min</a:t>
            </a:r>
            <a:r>
              <a:rPr lang="en-US" dirty="0" smtClean="0"/>
              <a:t>). You will summarize the paper, </a:t>
            </a:r>
          </a:p>
          <a:p>
            <a:pPr marL="342900" indent="-342900" algn="just"/>
            <a:r>
              <a:rPr lang="en-US" dirty="0" smtClean="0"/>
              <a:t>	put it in perspective, and identify its pros &amp; cons. Please insert in your presentation </a:t>
            </a:r>
          </a:p>
          <a:p>
            <a:pPr marL="342900" indent="-342900" algn="just"/>
            <a:r>
              <a:rPr lang="en-US" dirty="0" smtClean="0"/>
              <a:t>	(</a:t>
            </a:r>
            <a:r>
              <a:rPr lang="en-US" dirty="0" err="1" smtClean="0"/>
              <a:t>i</a:t>
            </a:r>
            <a:r>
              <a:rPr lang="en-US" dirty="0" smtClean="0"/>
              <a:t>) key points of the paper and (ii) questions to be addressed in class. Your </a:t>
            </a:r>
            <a:r>
              <a:rPr lang="en-US" dirty="0" err="1" smtClean="0"/>
              <a:t>ppt</a:t>
            </a:r>
            <a:r>
              <a:rPr lang="en-US" dirty="0" smtClean="0"/>
              <a:t> will be</a:t>
            </a:r>
          </a:p>
          <a:p>
            <a:pPr marL="342900" indent="-342900" algn="just"/>
            <a:r>
              <a:rPr lang="en-US" dirty="0" smtClean="0"/>
              <a:t>        circulated among the class participants.</a:t>
            </a:r>
          </a:p>
          <a:p>
            <a:pPr marL="342900" indent="-342900"/>
            <a:endParaRPr lang="en-US" dirty="0" smtClean="0"/>
          </a:p>
          <a:p>
            <a:pPr marL="342900" indent="-342900">
              <a:buAutoNum type="arabicPeriod" startAt="3"/>
            </a:pPr>
            <a:r>
              <a:rPr lang="en-US" dirty="0" smtClean="0">
                <a:solidFill>
                  <a:srgbClr val="0070C0"/>
                </a:solidFill>
              </a:rPr>
              <a:t>PARTICIPATE!</a:t>
            </a:r>
          </a:p>
          <a:p>
            <a:pPr marL="342900" indent="-342900"/>
            <a:r>
              <a:rPr lang="en-US" dirty="0" smtClean="0"/>
              <a:t>	Please contribute to the discussion in class. Do not hesitate to </a:t>
            </a:r>
            <a:r>
              <a:rPr lang="en-US" u="sng" dirty="0" smtClean="0"/>
              <a:t>ask questions</a:t>
            </a:r>
            <a:r>
              <a:rPr lang="en-US" dirty="0" smtClean="0"/>
              <a:t>, including</a:t>
            </a:r>
          </a:p>
          <a:p>
            <a:pPr marL="342900" indent="-342900"/>
            <a:r>
              <a:rPr lang="en-US" dirty="0" smtClean="0"/>
              <a:t>	</a:t>
            </a:r>
            <a:r>
              <a:rPr lang="en-US" u="sng" dirty="0" smtClean="0"/>
              <a:t>very basic ones</a:t>
            </a:r>
            <a:r>
              <a:rPr lang="en-US" dirty="0" smtClean="0"/>
              <a:t>, and try to </a:t>
            </a:r>
            <a:r>
              <a:rPr lang="en-US" u="sng" dirty="0" smtClean="0"/>
              <a:t>answer the others’ questions</a:t>
            </a:r>
            <a:r>
              <a:rPr lang="en-US" dirty="0" smtClean="0"/>
              <a:t>. </a:t>
            </a:r>
          </a:p>
          <a:p>
            <a:pPr marL="342900" indent="-342900"/>
            <a:endParaRPr lang="fr-F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4050" y="914400"/>
            <a:ext cx="5295900" cy="685800"/>
            <a:chOff x="2286000" y="76200"/>
            <a:chExt cx="5295900" cy="685800"/>
          </a:xfrm>
        </p:grpSpPr>
        <p:sp>
          <p:nvSpPr>
            <p:cNvPr id="3" name="Rectangle 2"/>
            <p:cNvSpPr/>
            <p:nvPr/>
          </p:nvSpPr>
          <p:spPr>
            <a:xfrm>
              <a:off x="2286000" y="76200"/>
              <a:ext cx="52959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2550926" y="152400"/>
              <a:ext cx="4766048" cy="523220"/>
            </a:xfrm>
            <a:prstGeom prst="rect">
              <a:avLst/>
            </a:prstGeom>
            <a:noFill/>
          </p:spPr>
          <p:txBody>
            <a:bodyPr wrap="none" rtlCol="0">
              <a:spAutoFit/>
            </a:bodyPr>
            <a:lstStyle/>
            <a:p>
              <a:r>
                <a:rPr lang="en-US" sz="2800" dirty="0" smtClean="0">
                  <a:solidFill>
                    <a:srgbClr val="0070C0"/>
                  </a:solidFill>
                </a:rPr>
                <a:t>Today: </a:t>
              </a:r>
              <a:r>
                <a:rPr lang="en-US" sz="2800" dirty="0" smtClean="0">
                  <a:solidFill>
                    <a:srgbClr val="0070C0"/>
                  </a:solidFill>
                </a:rPr>
                <a:t>Summary of AR5 of IPCC</a:t>
              </a:r>
              <a:endParaRPr lang="fr-FR" sz="2800" dirty="0">
                <a:solidFill>
                  <a:srgbClr val="0070C0"/>
                </a:solidFill>
              </a:endParaRPr>
            </a:p>
          </p:txBody>
        </p:sp>
      </p:grpSp>
      <p:sp>
        <p:nvSpPr>
          <p:cNvPr id="5" name="TextBox 4"/>
          <p:cNvSpPr txBox="1"/>
          <p:nvPr/>
        </p:nvSpPr>
        <p:spPr>
          <a:xfrm>
            <a:off x="3541303" y="2133600"/>
            <a:ext cx="2097497" cy="3477875"/>
          </a:xfrm>
          <a:prstGeom prst="rect">
            <a:avLst/>
          </a:prstGeom>
          <a:noFill/>
        </p:spPr>
        <p:txBody>
          <a:bodyPr wrap="none" rtlCol="0">
            <a:spAutoFit/>
          </a:bodyPr>
          <a:lstStyle/>
          <a:p>
            <a:pPr marL="457200" indent="-457200" algn="just"/>
            <a:r>
              <a:rPr lang="en-US" sz="2000" dirty="0" smtClean="0"/>
              <a:t>1) </a:t>
            </a:r>
            <a:r>
              <a:rPr lang="en-US" sz="2000" dirty="0" smtClean="0"/>
              <a:t>Sea ice</a:t>
            </a:r>
            <a:endParaRPr lang="en-US" sz="2000" dirty="0" smtClean="0"/>
          </a:p>
          <a:p>
            <a:pPr marL="457200" indent="-457200" algn="just"/>
            <a:endParaRPr lang="en-US" sz="2000" dirty="0" smtClean="0"/>
          </a:p>
          <a:p>
            <a:pPr algn="just"/>
            <a:r>
              <a:rPr lang="en-US" sz="2000" dirty="0" smtClean="0"/>
              <a:t>2) </a:t>
            </a:r>
            <a:r>
              <a:rPr lang="en-US" sz="2000" dirty="0" smtClean="0"/>
              <a:t>Glaciers</a:t>
            </a:r>
            <a:endParaRPr lang="en-US" sz="2000" dirty="0" smtClean="0"/>
          </a:p>
          <a:p>
            <a:pPr algn="just"/>
            <a:endParaRPr lang="en-US" sz="2000" dirty="0" smtClean="0"/>
          </a:p>
          <a:p>
            <a:pPr algn="just"/>
            <a:r>
              <a:rPr lang="en-US" sz="2000" dirty="0" smtClean="0"/>
              <a:t>3) </a:t>
            </a:r>
            <a:r>
              <a:rPr lang="en-US" sz="2000" dirty="0" smtClean="0">
                <a:solidFill>
                  <a:srgbClr val="FF0000"/>
                </a:solidFill>
              </a:rPr>
              <a:t>Ice Sheets</a:t>
            </a:r>
            <a:endParaRPr lang="en-US" sz="2000" dirty="0" smtClean="0">
              <a:solidFill>
                <a:srgbClr val="FF0000"/>
              </a:solidFill>
            </a:endParaRPr>
          </a:p>
          <a:p>
            <a:pPr algn="just"/>
            <a:endParaRPr lang="en-US" sz="2000" dirty="0" smtClean="0"/>
          </a:p>
          <a:p>
            <a:pPr algn="just"/>
            <a:r>
              <a:rPr lang="en-US" sz="2000" dirty="0" smtClean="0"/>
              <a:t>4) </a:t>
            </a:r>
            <a:r>
              <a:rPr lang="en-US" sz="2000" dirty="0" smtClean="0"/>
              <a:t>Seasonal Snow</a:t>
            </a:r>
          </a:p>
          <a:p>
            <a:pPr algn="just"/>
            <a:endParaRPr lang="en-US" sz="2000" dirty="0" smtClean="0"/>
          </a:p>
          <a:p>
            <a:pPr algn="just"/>
            <a:r>
              <a:rPr lang="en-US" sz="2000" dirty="0" smtClean="0"/>
              <a:t>5) Lake &amp; River Ice</a:t>
            </a:r>
          </a:p>
          <a:p>
            <a:pPr algn="just"/>
            <a:endParaRPr lang="en-US" sz="2000" dirty="0" smtClean="0"/>
          </a:p>
          <a:p>
            <a:pPr algn="just"/>
            <a:r>
              <a:rPr lang="en-US" sz="2000" dirty="0" smtClean="0"/>
              <a:t>6) Frozen Ground</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09800" y="555818"/>
            <a:ext cx="4868791" cy="6302182"/>
          </a:xfrm>
          <a:prstGeom prst="rect">
            <a:avLst/>
          </a:prstGeom>
          <a:noFill/>
          <a:ln w="9525">
            <a:noFill/>
            <a:miter lim="800000"/>
            <a:headEnd/>
            <a:tailEnd/>
          </a:ln>
          <a:effectLst/>
        </p:spPr>
      </p:pic>
      <p:grpSp>
        <p:nvGrpSpPr>
          <p:cNvPr id="3" name="Group 2"/>
          <p:cNvGrpSpPr/>
          <p:nvPr/>
        </p:nvGrpSpPr>
        <p:grpSpPr>
          <a:xfrm>
            <a:off x="2562225" y="76200"/>
            <a:ext cx="4019550" cy="685800"/>
            <a:chOff x="2286000" y="76200"/>
            <a:chExt cx="4019550" cy="685800"/>
          </a:xfrm>
        </p:grpSpPr>
        <p:sp>
          <p:nvSpPr>
            <p:cNvPr id="4" name="Rectangle 3"/>
            <p:cNvSpPr/>
            <p:nvPr/>
          </p:nvSpPr>
          <p:spPr>
            <a:xfrm>
              <a:off x="2286000" y="76200"/>
              <a:ext cx="401955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550926" y="152400"/>
              <a:ext cx="3534109" cy="523220"/>
            </a:xfrm>
            <a:prstGeom prst="rect">
              <a:avLst/>
            </a:prstGeom>
            <a:noFill/>
          </p:spPr>
          <p:txBody>
            <a:bodyPr wrap="none" rtlCol="0">
              <a:spAutoFit/>
            </a:bodyPr>
            <a:lstStyle/>
            <a:p>
              <a:r>
                <a:rPr lang="en-US" sz="2800" dirty="0" err="1" smtClean="0">
                  <a:solidFill>
                    <a:srgbClr val="0070C0"/>
                  </a:solidFill>
                </a:rPr>
                <a:t>Cryosphere</a:t>
              </a:r>
              <a:r>
                <a:rPr lang="en-US" sz="2800" dirty="0" smtClean="0">
                  <a:solidFill>
                    <a:srgbClr val="0070C0"/>
                  </a:solidFill>
                </a:rPr>
                <a:t> in NH &amp; SH</a:t>
              </a:r>
              <a:endParaRPr lang="fr-FR" sz="2800" dirty="0">
                <a:solidFill>
                  <a:srgbClr val="0070C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4.1.png"/>
          <p:cNvPicPr>
            <a:picLocks noChangeAspect="1"/>
          </p:cNvPicPr>
          <p:nvPr/>
        </p:nvPicPr>
        <p:blipFill>
          <a:blip r:embed="rId2"/>
          <a:stretch>
            <a:fillRect/>
          </a:stretch>
        </p:blipFill>
        <p:spPr>
          <a:xfrm>
            <a:off x="1200571" y="743285"/>
            <a:ext cx="6742857" cy="53714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13.png"/>
          <p:cNvPicPr>
            <a:picLocks noChangeAspect="1"/>
          </p:cNvPicPr>
          <p:nvPr/>
        </p:nvPicPr>
        <p:blipFill>
          <a:blip r:embed="rId2" cstate="print"/>
          <a:stretch>
            <a:fillRect/>
          </a:stretch>
        </p:blipFill>
        <p:spPr>
          <a:xfrm>
            <a:off x="1255076" y="0"/>
            <a:ext cx="6633847"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14.png"/>
          <p:cNvPicPr>
            <a:picLocks noChangeAspect="1"/>
          </p:cNvPicPr>
          <p:nvPr/>
        </p:nvPicPr>
        <p:blipFill>
          <a:blip r:embed="rId2" cstate="print"/>
          <a:stretch>
            <a:fillRect/>
          </a:stretch>
        </p:blipFill>
        <p:spPr>
          <a:xfrm>
            <a:off x="1199988" y="914557"/>
            <a:ext cx="6744024" cy="50288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15.png"/>
          <p:cNvPicPr>
            <a:picLocks noChangeAspect="1"/>
          </p:cNvPicPr>
          <p:nvPr/>
        </p:nvPicPr>
        <p:blipFill>
          <a:blip r:embed="rId2" cstate="print"/>
          <a:stretch>
            <a:fillRect/>
          </a:stretch>
        </p:blipFill>
        <p:spPr>
          <a:xfrm>
            <a:off x="1199656" y="1485211"/>
            <a:ext cx="6744687" cy="388757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4.16.png"/>
          <p:cNvPicPr>
            <a:picLocks noChangeAspect="1"/>
          </p:cNvPicPr>
          <p:nvPr/>
        </p:nvPicPr>
        <p:blipFill>
          <a:blip r:embed="rId2" cstate="print"/>
          <a:stretch>
            <a:fillRect/>
          </a:stretch>
        </p:blipFill>
        <p:spPr>
          <a:xfrm>
            <a:off x="1199656" y="1485211"/>
            <a:ext cx="6744687" cy="38875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12809</TotalTime>
  <Words>654</Words>
  <Application>Microsoft Office PowerPoint</Application>
  <PresentationFormat>On-screen Show (4:3)</PresentationFormat>
  <Paragraphs>77</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DEGLACIAL ATMOSPHERIC CO2 RISE</dc:title>
  <dc:creator>Olivier</dc:creator>
  <cp:lastModifiedBy>Olivier</cp:lastModifiedBy>
  <cp:revision>854</cp:revision>
  <dcterms:created xsi:type="dcterms:W3CDTF">2014-09-03T13:34:30Z</dcterms:created>
  <dcterms:modified xsi:type="dcterms:W3CDTF">2017-09-11T19:59:27Z</dcterms:modified>
</cp:coreProperties>
</file>