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656" r:id="rId2"/>
    <p:sldId id="683" r:id="rId3"/>
    <p:sldId id="679" r:id="rId4"/>
    <p:sldId id="684" r:id="rId5"/>
    <p:sldId id="685" r:id="rId6"/>
    <p:sldId id="671" r:id="rId7"/>
    <p:sldId id="680" r:id="rId8"/>
    <p:sldId id="698" r:id="rId9"/>
    <p:sldId id="678" r:id="rId10"/>
    <p:sldId id="688" r:id="rId11"/>
    <p:sldId id="689" r:id="rId12"/>
    <p:sldId id="690" r:id="rId13"/>
    <p:sldId id="691" r:id="rId14"/>
    <p:sldId id="718" r:id="rId15"/>
    <p:sldId id="674" r:id="rId16"/>
    <p:sldId id="693" r:id="rId17"/>
    <p:sldId id="694" r:id="rId18"/>
    <p:sldId id="714" r:id="rId19"/>
    <p:sldId id="665" r:id="rId20"/>
    <p:sldId id="716" r:id="rId21"/>
    <p:sldId id="701" r:id="rId22"/>
    <p:sldId id="717" r:id="rId23"/>
    <p:sldId id="702" r:id="rId24"/>
    <p:sldId id="703" r:id="rId25"/>
    <p:sldId id="705" r:id="rId26"/>
    <p:sldId id="704" r:id="rId27"/>
    <p:sldId id="707" r:id="rId28"/>
    <p:sldId id="708" r:id="rId29"/>
    <p:sldId id="710" r:id="rId30"/>
    <p:sldId id="712" r:id="rId31"/>
    <p:sldId id="658" r:id="rId32"/>
    <p:sldId id="713" r:id="rId33"/>
    <p:sldId id="709" r:id="rId34"/>
    <p:sldId id="696" r:id="rId35"/>
    <p:sldId id="651" r:id="rId36"/>
  </p:sldIdLst>
  <p:sldSz cx="9144000" cy="6858000" type="screen4x3"/>
  <p:notesSz cx="9855200" cy="6731000"/>
  <p:defaultTextStyle>
    <a:defPPr>
      <a:defRPr lang="pl-PL"/>
    </a:defPPr>
    <a:lvl1pPr algn="l" rtl="0" fontAlgn="base">
      <a:spcBef>
        <a:spcPct val="0"/>
      </a:spcBef>
      <a:spcAft>
        <a:spcPct val="0"/>
      </a:spcAft>
      <a:defRPr kern="1200">
        <a:solidFill>
          <a:srgbClr val="003366"/>
        </a:solidFill>
        <a:latin typeface="AvantGarde Md BT" pitchFamily="34" charset="0"/>
        <a:ea typeface="+mn-ea"/>
        <a:cs typeface="+mn-cs"/>
      </a:defRPr>
    </a:lvl1pPr>
    <a:lvl2pPr marL="457200" algn="l" rtl="0" fontAlgn="base">
      <a:spcBef>
        <a:spcPct val="0"/>
      </a:spcBef>
      <a:spcAft>
        <a:spcPct val="0"/>
      </a:spcAft>
      <a:defRPr kern="1200">
        <a:solidFill>
          <a:srgbClr val="003366"/>
        </a:solidFill>
        <a:latin typeface="AvantGarde Md BT" pitchFamily="34" charset="0"/>
        <a:ea typeface="+mn-ea"/>
        <a:cs typeface="+mn-cs"/>
      </a:defRPr>
    </a:lvl2pPr>
    <a:lvl3pPr marL="914400" algn="l" rtl="0" fontAlgn="base">
      <a:spcBef>
        <a:spcPct val="0"/>
      </a:spcBef>
      <a:spcAft>
        <a:spcPct val="0"/>
      </a:spcAft>
      <a:defRPr kern="1200">
        <a:solidFill>
          <a:srgbClr val="003366"/>
        </a:solidFill>
        <a:latin typeface="AvantGarde Md BT" pitchFamily="34" charset="0"/>
        <a:ea typeface="+mn-ea"/>
        <a:cs typeface="+mn-cs"/>
      </a:defRPr>
    </a:lvl3pPr>
    <a:lvl4pPr marL="1371600" algn="l" rtl="0" fontAlgn="base">
      <a:spcBef>
        <a:spcPct val="0"/>
      </a:spcBef>
      <a:spcAft>
        <a:spcPct val="0"/>
      </a:spcAft>
      <a:defRPr kern="1200">
        <a:solidFill>
          <a:srgbClr val="003366"/>
        </a:solidFill>
        <a:latin typeface="AvantGarde Md BT" pitchFamily="34" charset="0"/>
        <a:ea typeface="+mn-ea"/>
        <a:cs typeface="+mn-cs"/>
      </a:defRPr>
    </a:lvl4pPr>
    <a:lvl5pPr marL="1828800" algn="l" rtl="0" fontAlgn="base">
      <a:spcBef>
        <a:spcPct val="0"/>
      </a:spcBef>
      <a:spcAft>
        <a:spcPct val="0"/>
      </a:spcAft>
      <a:defRPr kern="1200">
        <a:solidFill>
          <a:srgbClr val="003366"/>
        </a:solidFill>
        <a:latin typeface="AvantGarde Md BT" pitchFamily="34" charset="0"/>
        <a:ea typeface="+mn-ea"/>
        <a:cs typeface="+mn-cs"/>
      </a:defRPr>
    </a:lvl5pPr>
    <a:lvl6pPr marL="2286000" algn="l" defTabSz="914400" rtl="0" eaLnBrk="1" latinLnBrk="0" hangingPunct="1">
      <a:defRPr kern="1200">
        <a:solidFill>
          <a:srgbClr val="003366"/>
        </a:solidFill>
        <a:latin typeface="AvantGarde Md BT" pitchFamily="34" charset="0"/>
        <a:ea typeface="+mn-ea"/>
        <a:cs typeface="+mn-cs"/>
      </a:defRPr>
    </a:lvl6pPr>
    <a:lvl7pPr marL="2743200" algn="l" defTabSz="914400" rtl="0" eaLnBrk="1" latinLnBrk="0" hangingPunct="1">
      <a:defRPr kern="1200">
        <a:solidFill>
          <a:srgbClr val="003366"/>
        </a:solidFill>
        <a:latin typeface="AvantGarde Md BT" pitchFamily="34" charset="0"/>
        <a:ea typeface="+mn-ea"/>
        <a:cs typeface="+mn-cs"/>
      </a:defRPr>
    </a:lvl7pPr>
    <a:lvl8pPr marL="3200400" algn="l" defTabSz="914400" rtl="0" eaLnBrk="1" latinLnBrk="0" hangingPunct="1">
      <a:defRPr kern="1200">
        <a:solidFill>
          <a:srgbClr val="003366"/>
        </a:solidFill>
        <a:latin typeface="AvantGarde Md BT" pitchFamily="34" charset="0"/>
        <a:ea typeface="+mn-ea"/>
        <a:cs typeface="+mn-cs"/>
      </a:defRPr>
    </a:lvl8pPr>
    <a:lvl9pPr marL="3657600" algn="l" defTabSz="914400" rtl="0" eaLnBrk="1" latinLnBrk="0" hangingPunct="1">
      <a:defRPr kern="1200">
        <a:solidFill>
          <a:srgbClr val="003366"/>
        </a:solidFill>
        <a:latin typeface="AvantGarde Md B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33"/>
    <a:srgbClr val="DDDDDD"/>
    <a:srgbClr val="FF0000"/>
    <a:srgbClr val="333399"/>
    <a:srgbClr val="FF3300"/>
    <a:srgbClr val="FF5050"/>
    <a:srgbClr val="FF9999"/>
    <a:srgbClr val="FF7C8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95582" autoAdjust="0"/>
  </p:normalViewPr>
  <p:slideViewPr>
    <p:cSldViewPr>
      <p:cViewPr>
        <p:scale>
          <a:sx n="70" d="100"/>
          <a:sy n="70" d="100"/>
        </p:scale>
        <p:origin x="-1332" y="-228"/>
      </p:cViewPr>
      <p:guideLst>
        <p:guide orient="horz" pos="2568"/>
        <p:guide pos="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bwMode="auto">
          <a:xfrm>
            <a:off x="0" y="0"/>
            <a:ext cx="4271660" cy="335851"/>
          </a:xfrm>
          <a:prstGeom prst="rect">
            <a:avLst/>
          </a:prstGeom>
          <a:noFill/>
          <a:ln w="9525">
            <a:noFill/>
            <a:miter lim="800000"/>
            <a:headEnd/>
            <a:tailEnd/>
          </a:ln>
          <a:effectLst/>
        </p:spPr>
        <p:txBody>
          <a:bodyPr vert="horz" wrap="square" lIns="91403" tIns="45699" rIns="91403" bIns="45699" numCol="1" anchor="t" anchorCtr="0" compatLnSpc="1">
            <a:prstTxWarp prst="textNoShape">
              <a:avLst/>
            </a:prstTxWarp>
          </a:bodyPr>
          <a:lstStyle>
            <a:lvl1pPr algn="l">
              <a:defRPr sz="1200">
                <a:solidFill>
                  <a:schemeClr val="tx1"/>
                </a:solidFill>
                <a:latin typeface="Times New Roman" pitchFamily="18" charset="0"/>
              </a:defRPr>
            </a:lvl1pPr>
          </a:lstStyle>
          <a:p>
            <a:pPr>
              <a:defRPr/>
            </a:pPr>
            <a:endParaRPr lang="de-DE"/>
          </a:p>
        </p:txBody>
      </p:sp>
      <p:sp>
        <p:nvSpPr>
          <p:cNvPr id="222211" name="Rectangle 3"/>
          <p:cNvSpPr>
            <a:spLocks noGrp="1" noChangeArrowheads="1"/>
          </p:cNvSpPr>
          <p:nvPr>
            <p:ph type="dt" sz="quarter" idx="1"/>
          </p:nvPr>
        </p:nvSpPr>
        <p:spPr bwMode="auto">
          <a:xfrm>
            <a:off x="5581238" y="0"/>
            <a:ext cx="4271660" cy="335851"/>
          </a:xfrm>
          <a:prstGeom prst="rect">
            <a:avLst/>
          </a:prstGeom>
          <a:noFill/>
          <a:ln w="9525">
            <a:noFill/>
            <a:miter lim="800000"/>
            <a:headEnd/>
            <a:tailEnd/>
          </a:ln>
          <a:effectLst/>
        </p:spPr>
        <p:txBody>
          <a:bodyPr vert="horz" wrap="square" lIns="91403" tIns="45699" rIns="91403" bIns="45699"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de-DE"/>
          </a:p>
        </p:txBody>
      </p:sp>
      <p:sp>
        <p:nvSpPr>
          <p:cNvPr id="222212" name="Rectangle 4"/>
          <p:cNvSpPr>
            <a:spLocks noGrp="1" noChangeArrowheads="1"/>
          </p:cNvSpPr>
          <p:nvPr>
            <p:ph type="ftr" sz="quarter" idx="2"/>
          </p:nvPr>
        </p:nvSpPr>
        <p:spPr bwMode="auto">
          <a:xfrm>
            <a:off x="0" y="6395149"/>
            <a:ext cx="4271660" cy="334774"/>
          </a:xfrm>
          <a:prstGeom prst="rect">
            <a:avLst/>
          </a:prstGeom>
          <a:noFill/>
          <a:ln w="9525">
            <a:noFill/>
            <a:miter lim="800000"/>
            <a:headEnd/>
            <a:tailEnd/>
          </a:ln>
          <a:effectLst/>
        </p:spPr>
        <p:txBody>
          <a:bodyPr vert="horz" wrap="square" lIns="91403" tIns="45699" rIns="91403" bIns="45699" numCol="1" anchor="b" anchorCtr="0" compatLnSpc="1">
            <a:prstTxWarp prst="textNoShape">
              <a:avLst/>
            </a:prstTxWarp>
          </a:bodyPr>
          <a:lstStyle>
            <a:lvl1pPr algn="l">
              <a:defRPr sz="1200">
                <a:solidFill>
                  <a:schemeClr val="tx1"/>
                </a:solidFill>
                <a:latin typeface="Times New Roman" pitchFamily="18" charset="0"/>
              </a:defRPr>
            </a:lvl1pPr>
          </a:lstStyle>
          <a:p>
            <a:pPr>
              <a:defRPr/>
            </a:pPr>
            <a:endParaRPr lang="de-DE"/>
          </a:p>
        </p:txBody>
      </p:sp>
      <p:sp>
        <p:nvSpPr>
          <p:cNvPr id="222213" name="Rectangle 5"/>
          <p:cNvSpPr>
            <a:spLocks noGrp="1" noChangeArrowheads="1"/>
          </p:cNvSpPr>
          <p:nvPr>
            <p:ph type="sldNum" sz="quarter" idx="3"/>
          </p:nvPr>
        </p:nvSpPr>
        <p:spPr bwMode="auto">
          <a:xfrm>
            <a:off x="5581238" y="6395149"/>
            <a:ext cx="4271660" cy="334774"/>
          </a:xfrm>
          <a:prstGeom prst="rect">
            <a:avLst/>
          </a:prstGeom>
          <a:noFill/>
          <a:ln w="9525">
            <a:noFill/>
            <a:miter lim="800000"/>
            <a:headEnd/>
            <a:tailEnd/>
          </a:ln>
          <a:effectLst/>
        </p:spPr>
        <p:txBody>
          <a:bodyPr vert="horz" wrap="square" lIns="91403" tIns="45699" rIns="91403" bIns="45699"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C7D4894D-E3A6-4DE7-A9FB-17BFF7841ED9}" type="slidenum">
              <a:rPr lang="de-DE"/>
              <a:pPr>
                <a:defRPr/>
              </a:pPr>
              <a:t>‹Nr.›</a:t>
            </a:fld>
            <a:endParaRPr lang="de-DE"/>
          </a:p>
        </p:txBody>
      </p:sp>
    </p:spTree>
    <p:extLst>
      <p:ext uri="{BB962C8B-B14F-4D97-AF65-F5344CB8AC3E}">
        <p14:creationId xmlns:p14="http://schemas.microsoft.com/office/powerpoint/2010/main" val="3340396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4271660" cy="335851"/>
          </a:xfrm>
          <a:prstGeom prst="rect">
            <a:avLst/>
          </a:prstGeom>
          <a:noFill/>
          <a:ln w="9525">
            <a:noFill/>
            <a:miter lim="800000"/>
            <a:headEnd/>
            <a:tailEnd/>
          </a:ln>
          <a:effectLst/>
        </p:spPr>
        <p:txBody>
          <a:bodyPr vert="horz" wrap="square" lIns="91403" tIns="45699" rIns="91403" bIns="45699" numCol="1" anchor="t" anchorCtr="0" compatLnSpc="1">
            <a:prstTxWarp prst="textNoShape">
              <a:avLst/>
            </a:prstTxWarp>
          </a:bodyPr>
          <a:lstStyle>
            <a:lvl1pPr algn="l">
              <a:defRPr sz="1200" b="1">
                <a:solidFill>
                  <a:srgbClr val="FF3300"/>
                </a:solidFill>
                <a:latin typeface="Americana XBd BT" pitchFamily="18" charset="0"/>
              </a:defRPr>
            </a:lvl1pPr>
          </a:lstStyle>
          <a:p>
            <a:pPr>
              <a:defRPr/>
            </a:pPr>
            <a:endParaRPr lang="pl-PL"/>
          </a:p>
        </p:txBody>
      </p:sp>
      <p:sp>
        <p:nvSpPr>
          <p:cNvPr id="102403" name="Rectangle 3"/>
          <p:cNvSpPr>
            <a:spLocks noGrp="1" noChangeArrowheads="1"/>
          </p:cNvSpPr>
          <p:nvPr>
            <p:ph type="dt" idx="1"/>
          </p:nvPr>
        </p:nvSpPr>
        <p:spPr bwMode="auto">
          <a:xfrm>
            <a:off x="5583540" y="0"/>
            <a:ext cx="4271660" cy="335851"/>
          </a:xfrm>
          <a:prstGeom prst="rect">
            <a:avLst/>
          </a:prstGeom>
          <a:noFill/>
          <a:ln w="9525">
            <a:noFill/>
            <a:miter lim="800000"/>
            <a:headEnd/>
            <a:tailEnd/>
          </a:ln>
          <a:effectLst/>
        </p:spPr>
        <p:txBody>
          <a:bodyPr vert="horz" wrap="square" lIns="91403" tIns="45699" rIns="91403" bIns="45699" numCol="1" anchor="t" anchorCtr="0" compatLnSpc="1">
            <a:prstTxWarp prst="textNoShape">
              <a:avLst/>
            </a:prstTxWarp>
          </a:bodyPr>
          <a:lstStyle>
            <a:lvl1pPr algn="r">
              <a:defRPr sz="1200" b="1">
                <a:solidFill>
                  <a:srgbClr val="FF3300"/>
                </a:solidFill>
                <a:latin typeface="Americana XBd BT" pitchFamily="18" charset="0"/>
              </a:defRPr>
            </a:lvl1pPr>
          </a:lstStyle>
          <a:p>
            <a:pPr>
              <a:defRPr/>
            </a:pPr>
            <a:endParaRPr lang="pl-PL"/>
          </a:p>
        </p:txBody>
      </p:sp>
      <p:sp>
        <p:nvSpPr>
          <p:cNvPr id="17412" name="Rectangle 4"/>
          <p:cNvSpPr>
            <a:spLocks noGrp="1" noRot="1" noChangeAspect="1" noChangeArrowheads="1" noTextEdit="1"/>
          </p:cNvSpPr>
          <p:nvPr>
            <p:ph type="sldImg" idx="2"/>
          </p:nvPr>
        </p:nvSpPr>
        <p:spPr bwMode="auto">
          <a:xfrm>
            <a:off x="3244850" y="506413"/>
            <a:ext cx="3365500" cy="2524125"/>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1314181" y="3197037"/>
            <a:ext cx="7226840" cy="3028035"/>
          </a:xfrm>
          <a:prstGeom prst="rect">
            <a:avLst/>
          </a:prstGeom>
          <a:noFill/>
          <a:ln w="9525">
            <a:noFill/>
            <a:miter lim="800000"/>
            <a:headEnd/>
            <a:tailEnd/>
          </a:ln>
          <a:effectLst/>
        </p:spPr>
        <p:txBody>
          <a:bodyPr vert="horz" wrap="square" lIns="91403" tIns="45699" rIns="91403" bIns="45699"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102406" name="Rectangle 6"/>
          <p:cNvSpPr>
            <a:spLocks noGrp="1" noChangeArrowheads="1"/>
          </p:cNvSpPr>
          <p:nvPr>
            <p:ph type="ftr" sz="quarter" idx="4"/>
          </p:nvPr>
        </p:nvSpPr>
        <p:spPr bwMode="auto">
          <a:xfrm>
            <a:off x="0" y="6395149"/>
            <a:ext cx="4271660" cy="335851"/>
          </a:xfrm>
          <a:prstGeom prst="rect">
            <a:avLst/>
          </a:prstGeom>
          <a:noFill/>
          <a:ln w="9525">
            <a:noFill/>
            <a:miter lim="800000"/>
            <a:headEnd/>
            <a:tailEnd/>
          </a:ln>
          <a:effectLst/>
        </p:spPr>
        <p:txBody>
          <a:bodyPr vert="horz" wrap="square" lIns="91403" tIns="45699" rIns="91403" bIns="45699" numCol="1" anchor="b" anchorCtr="0" compatLnSpc="1">
            <a:prstTxWarp prst="textNoShape">
              <a:avLst/>
            </a:prstTxWarp>
          </a:bodyPr>
          <a:lstStyle>
            <a:lvl1pPr algn="l">
              <a:defRPr sz="1200" b="1">
                <a:solidFill>
                  <a:srgbClr val="FF3300"/>
                </a:solidFill>
                <a:latin typeface="Americana XBd BT" pitchFamily="18" charset="0"/>
              </a:defRPr>
            </a:lvl1pPr>
          </a:lstStyle>
          <a:p>
            <a:pPr>
              <a:defRPr/>
            </a:pPr>
            <a:endParaRPr lang="pl-PL"/>
          </a:p>
        </p:txBody>
      </p:sp>
      <p:sp>
        <p:nvSpPr>
          <p:cNvPr id="102407" name="Rectangle 7"/>
          <p:cNvSpPr>
            <a:spLocks noGrp="1" noChangeArrowheads="1"/>
          </p:cNvSpPr>
          <p:nvPr>
            <p:ph type="sldNum" sz="quarter" idx="5"/>
          </p:nvPr>
        </p:nvSpPr>
        <p:spPr bwMode="auto">
          <a:xfrm>
            <a:off x="5583540" y="6395149"/>
            <a:ext cx="4271660" cy="335851"/>
          </a:xfrm>
          <a:prstGeom prst="rect">
            <a:avLst/>
          </a:prstGeom>
          <a:noFill/>
          <a:ln w="9525">
            <a:noFill/>
            <a:miter lim="800000"/>
            <a:headEnd/>
            <a:tailEnd/>
          </a:ln>
          <a:effectLst/>
        </p:spPr>
        <p:txBody>
          <a:bodyPr vert="horz" wrap="square" lIns="91403" tIns="45699" rIns="91403" bIns="45699" numCol="1" anchor="b" anchorCtr="0" compatLnSpc="1">
            <a:prstTxWarp prst="textNoShape">
              <a:avLst/>
            </a:prstTxWarp>
          </a:bodyPr>
          <a:lstStyle>
            <a:lvl1pPr algn="r">
              <a:defRPr sz="1200" b="1">
                <a:solidFill>
                  <a:srgbClr val="FF3300"/>
                </a:solidFill>
                <a:latin typeface="Americana XBd BT" pitchFamily="18" charset="0"/>
              </a:defRPr>
            </a:lvl1pPr>
          </a:lstStyle>
          <a:p>
            <a:pPr>
              <a:defRPr/>
            </a:pPr>
            <a:fld id="{3AB1B31F-6322-4AD1-AECE-D329C7B484C1}" type="slidenum">
              <a:rPr lang="pl-PL"/>
              <a:pPr>
                <a:defRPr/>
              </a:pPr>
              <a:t>‹Nr.›</a:t>
            </a:fld>
            <a:endParaRPr lang="pl-PL"/>
          </a:p>
        </p:txBody>
      </p:sp>
    </p:spTree>
    <p:extLst>
      <p:ext uri="{BB962C8B-B14F-4D97-AF65-F5344CB8AC3E}">
        <p14:creationId xmlns:p14="http://schemas.microsoft.com/office/powerpoint/2010/main" val="410117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457A60-7B99-473A-8225-551315E42540}" type="slidenum">
              <a:rPr lang="pl-PL" smtClean="0">
                <a:latin typeface="Americana XBd BT"/>
              </a:rPr>
              <a:pPr/>
              <a:t>1</a:t>
            </a:fld>
            <a:endParaRPr lang="pl-PL" smtClean="0">
              <a:latin typeface="Americana XBd BT"/>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a:t>Session Towards </a:t>
            </a:r>
            <a:r>
              <a:rPr lang="en-US" dirty="0"/>
              <a:t>comprehensive Observing Systems in Polar Regions </a:t>
            </a:r>
          </a:p>
          <a:p>
            <a:pPr eaLnBrk="1" hangingPunct="1"/>
            <a:endParaRPr lang="en-US" dirty="0"/>
          </a:p>
          <a:p>
            <a:pPr eaLnBrk="1" hangingPunct="1"/>
            <a:r>
              <a:rPr lang="de-DE" dirty="0" smtClean="0"/>
              <a:t>The title </a:t>
            </a:r>
            <a:r>
              <a:rPr lang="de-DE" dirty="0" err="1" smtClean="0"/>
              <a:t>implies</a:t>
            </a:r>
            <a:r>
              <a:rPr lang="de-DE" dirty="0" smtClean="0"/>
              <a:t> </a:t>
            </a:r>
            <a:r>
              <a:rPr lang="de-DE" dirty="0" err="1" smtClean="0"/>
              <a:t>that</a:t>
            </a:r>
            <a:r>
              <a:rPr lang="de-DE" dirty="0" smtClean="0"/>
              <a:t> </a:t>
            </a:r>
            <a:r>
              <a:rPr lang="de-DE" dirty="0" err="1" smtClean="0"/>
              <a:t>today</a:t>
            </a:r>
            <a:r>
              <a:rPr lang="de-DE" dirty="0" smtClean="0"/>
              <a:t> </a:t>
            </a:r>
            <a:r>
              <a:rPr lang="de-DE" dirty="0" err="1" smtClean="0"/>
              <a:t>we</a:t>
            </a:r>
            <a:r>
              <a:rPr lang="de-DE" dirty="0" smtClean="0"/>
              <a:t> </a:t>
            </a:r>
            <a:r>
              <a:rPr lang="de-DE" dirty="0" err="1" smtClean="0"/>
              <a:t>can</a:t>
            </a:r>
            <a:r>
              <a:rPr lang="de-DE" baseline="0" dirty="0" smtClean="0"/>
              <a:t> </a:t>
            </a:r>
            <a:r>
              <a:rPr lang="de-DE" baseline="0" dirty="0" err="1" smtClean="0"/>
              <a:t>only</a:t>
            </a:r>
            <a:r>
              <a:rPr lang="de-DE" baseline="0" dirty="0" smtClean="0"/>
              <a:t> </a:t>
            </a:r>
            <a:r>
              <a:rPr lang="de-DE" baseline="0" dirty="0" err="1" smtClean="0"/>
              <a:t>poorly</a:t>
            </a:r>
            <a:r>
              <a:rPr lang="de-DE" baseline="0" dirty="0" smtClean="0"/>
              <a:t> </a:t>
            </a:r>
            <a:r>
              <a:rPr lang="de-DE" baseline="0" dirty="0" err="1" smtClean="0"/>
              <a:t>assess</a:t>
            </a:r>
            <a:r>
              <a:rPr lang="de-DE" baseline="0" dirty="0" smtClean="0"/>
              <a:t> </a:t>
            </a:r>
            <a:r>
              <a:rPr lang="de-DE" baseline="0" dirty="0" err="1" smtClean="0"/>
              <a:t>the</a:t>
            </a:r>
            <a:r>
              <a:rPr lang="de-DE" baseline="0" dirty="0" smtClean="0"/>
              <a:t> </a:t>
            </a:r>
            <a:r>
              <a:rPr lang="de-DE" baseline="0" dirty="0" err="1" smtClean="0"/>
              <a:t>changes</a:t>
            </a:r>
            <a:endParaRPr lang="de-DE" baseline="0" dirty="0" smtClean="0"/>
          </a:p>
          <a:p>
            <a:pPr eaLnBrk="1" hangingPunct="1"/>
            <a:r>
              <a:rPr lang="de-DE" baseline="0" dirty="0" err="1" smtClean="0"/>
              <a:t>And</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simply</a:t>
            </a:r>
            <a:r>
              <a:rPr lang="de-DE" baseline="0" dirty="0" smtClean="0"/>
              <a:t> </a:t>
            </a:r>
            <a:r>
              <a:rPr lang="de-DE" baseline="0" dirty="0" err="1" smtClean="0"/>
              <a:t>answer</a:t>
            </a:r>
            <a:r>
              <a:rPr lang="de-DE" baseline="0" dirty="0" smtClean="0"/>
              <a:t> </a:t>
            </a:r>
            <a:r>
              <a:rPr lang="de-DE" baseline="0" dirty="0" err="1" smtClean="0"/>
              <a:t>would</a:t>
            </a:r>
            <a:r>
              <a:rPr lang="de-DE" baseline="0" dirty="0" smtClean="0"/>
              <a:t> just </a:t>
            </a:r>
            <a:r>
              <a:rPr lang="de-DE" baseline="0" dirty="0" err="1" smtClean="0"/>
              <a:t>be</a:t>
            </a:r>
            <a:r>
              <a:rPr lang="de-DE" baseline="0" dirty="0" smtClean="0"/>
              <a:t>: More </a:t>
            </a:r>
            <a:r>
              <a:rPr lang="de-DE" baseline="0" dirty="0" err="1" smtClean="0"/>
              <a:t>measurements</a:t>
            </a:r>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smtClean="0">
                <a:solidFill>
                  <a:schemeClr val="tx1"/>
                </a:solidFill>
                <a:effectLst/>
                <a:latin typeface="+mn-lt"/>
                <a:ea typeface="+mn-ea"/>
                <a:cs typeface="+mn-cs"/>
              </a:rPr>
              <a:t>Heat difference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smtClean="0">
                <a:solidFill>
                  <a:schemeClr val="tx1"/>
                </a:solidFill>
                <a:effectLst/>
                <a:latin typeface="+mn-lt"/>
                <a:ea typeface="+mn-ea"/>
                <a:cs typeface="+mn-cs"/>
              </a:rPr>
              <a:t>1991-1997mEWG       	1998-2008mEWG</a:t>
            </a:r>
          </a:p>
          <a:p>
            <a:r>
              <a:rPr lang="de-DE" sz="1200" b="0" i="0" u="none" strike="noStrike" kern="1200" smtClean="0">
                <a:solidFill>
                  <a:schemeClr val="tx1"/>
                </a:solidFill>
                <a:effectLst/>
                <a:latin typeface="+mn-lt"/>
                <a:ea typeface="+mn-ea"/>
                <a:cs typeface="+mn-cs"/>
              </a:rPr>
              <a:t>1,00E+09</a:t>
            </a:r>
            <a:r>
              <a:rPr lang="de-DE" smtClean="0"/>
              <a:t>  TJ            	</a:t>
            </a:r>
            <a:r>
              <a:rPr lang="de-DE" sz="1200" b="0" i="0" u="none" strike="noStrike" kern="1200" smtClean="0">
                <a:solidFill>
                  <a:schemeClr val="tx1"/>
                </a:solidFill>
                <a:effectLst/>
                <a:latin typeface="+mn-lt"/>
                <a:ea typeface="+mn-ea"/>
                <a:cs typeface="+mn-cs"/>
              </a:rPr>
              <a:t>1,11E+09</a:t>
            </a:r>
            <a:r>
              <a:rPr lang="de-DE" smtClean="0"/>
              <a:t>  TJ         </a:t>
            </a:r>
            <a:r>
              <a:rPr lang="de-DE" sz="1200" b="0" i="0" u="none" strike="noStrike" kern="1200" smtClean="0">
                <a:solidFill>
                  <a:schemeClr val="tx1"/>
                </a:solidFill>
                <a:effectLst/>
                <a:latin typeface="+mn-lt"/>
                <a:ea typeface="+mn-ea"/>
                <a:cs typeface="+mn-cs"/>
              </a:rPr>
              <a:t>Diff=10,4E+07 </a:t>
            </a:r>
            <a:r>
              <a:rPr lang="de-DE" smtClean="0"/>
              <a:t> TJ</a:t>
            </a:r>
          </a:p>
          <a:p>
            <a:r>
              <a:rPr lang="de-DE" smtClean="0"/>
              <a:t>1 ZJ		1,11 ZJ		0,1</a:t>
            </a:r>
            <a:r>
              <a:rPr lang="de-DE" baseline="0" smtClean="0"/>
              <a:t> ZJ</a:t>
            </a:r>
            <a:endParaRPr lang="de-DE"/>
          </a:p>
        </p:txBody>
      </p:sp>
      <p:sp>
        <p:nvSpPr>
          <p:cNvPr id="4" name="Foliennummernplatzhalter 3"/>
          <p:cNvSpPr>
            <a:spLocks noGrp="1"/>
          </p:cNvSpPr>
          <p:nvPr>
            <p:ph type="sldNum" sz="quarter" idx="10"/>
          </p:nvPr>
        </p:nvSpPr>
        <p:spPr/>
        <p:txBody>
          <a:bodyPr/>
          <a:lstStyle/>
          <a:p>
            <a:fld id="{9D0C324A-04FF-49C4-982C-D188C21B1FBB}" type="slidenum">
              <a:rPr lang="de-DE" smtClean="0"/>
              <a:pPr/>
              <a:t>28</a:t>
            </a:fld>
            <a:endParaRPr lang="de-DE"/>
          </a:p>
        </p:txBody>
      </p:sp>
    </p:spTree>
    <p:extLst>
      <p:ext uri="{BB962C8B-B14F-4D97-AF65-F5344CB8AC3E}">
        <p14:creationId xmlns:p14="http://schemas.microsoft.com/office/powerpoint/2010/main" val="299480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smtClean="0">
                <a:solidFill>
                  <a:schemeClr val="tx1"/>
                </a:solidFill>
                <a:effectLst/>
                <a:latin typeface="+mn-lt"/>
                <a:ea typeface="+mn-ea"/>
                <a:cs typeface="+mn-cs"/>
              </a:rPr>
              <a:t>Heat difference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smtClean="0">
                <a:solidFill>
                  <a:schemeClr val="tx1"/>
                </a:solidFill>
                <a:effectLst/>
                <a:latin typeface="+mn-lt"/>
                <a:ea typeface="+mn-ea"/>
                <a:cs typeface="+mn-cs"/>
              </a:rPr>
              <a:t>1991-1997mEWG       	1998-2008mEWG</a:t>
            </a:r>
          </a:p>
          <a:p>
            <a:r>
              <a:rPr lang="de-DE" sz="1200" b="0" i="0" u="none" strike="noStrike" kern="1200" smtClean="0">
                <a:solidFill>
                  <a:schemeClr val="tx1"/>
                </a:solidFill>
                <a:effectLst/>
                <a:latin typeface="+mn-lt"/>
                <a:ea typeface="+mn-ea"/>
                <a:cs typeface="+mn-cs"/>
              </a:rPr>
              <a:t>1,00E+09</a:t>
            </a:r>
            <a:r>
              <a:rPr lang="de-DE" smtClean="0"/>
              <a:t>  TJ            	</a:t>
            </a:r>
            <a:r>
              <a:rPr lang="de-DE" sz="1200" b="0" i="0" u="none" strike="noStrike" kern="1200" smtClean="0">
                <a:solidFill>
                  <a:schemeClr val="tx1"/>
                </a:solidFill>
                <a:effectLst/>
                <a:latin typeface="+mn-lt"/>
                <a:ea typeface="+mn-ea"/>
                <a:cs typeface="+mn-cs"/>
              </a:rPr>
              <a:t>1,11E+09</a:t>
            </a:r>
            <a:r>
              <a:rPr lang="de-DE" smtClean="0"/>
              <a:t>  TJ         </a:t>
            </a:r>
            <a:r>
              <a:rPr lang="de-DE" sz="1200" b="0" i="0" u="none" strike="noStrike" kern="1200" smtClean="0">
                <a:solidFill>
                  <a:schemeClr val="tx1"/>
                </a:solidFill>
                <a:effectLst/>
                <a:latin typeface="+mn-lt"/>
                <a:ea typeface="+mn-ea"/>
                <a:cs typeface="+mn-cs"/>
              </a:rPr>
              <a:t>Diff=10,4E+07 </a:t>
            </a:r>
            <a:r>
              <a:rPr lang="de-DE" smtClean="0"/>
              <a:t> TJ</a:t>
            </a:r>
          </a:p>
          <a:p>
            <a:r>
              <a:rPr lang="de-DE" smtClean="0"/>
              <a:t>1 ZJ		1,11 ZJ		0,1</a:t>
            </a:r>
            <a:r>
              <a:rPr lang="de-DE" baseline="0" smtClean="0"/>
              <a:t> ZJ</a:t>
            </a:r>
            <a:endParaRPr lang="de-DE"/>
          </a:p>
        </p:txBody>
      </p:sp>
      <p:sp>
        <p:nvSpPr>
          <p:cNvPr id="4" name="Foliennummernplatzhalter 3"/>
          <p:cNvSpPr>
            <a:spLocks noGrp="1"/>
          </p:cNvSpPr>
          <p:nvPr>
            <p:ph type="sldNum" sz="quarter" idx="10"/>
          </p:nvPr>
        </p:nvSpPr>
        <p:spPr/>
        <p:txBody>
          <a:bodyPr/>
          <a:lstStyle/>
          <a:p>
            <a:fld id="{9D0C324A-04FF-49C4-982C-D188C21B1FBB}" type="slidenum">
              <a:rPr lang="de-DE" smtClean="0"/>
              <a:pPr/>
              <a:t>29</a:t>
            </a:fld>
            <a:endParaRPr lang="de-DE"/>
          </a:p>
        </p:txBody>
      </p:sp>
    </p:spTree>
    <p:extLst>
      <p:ext uri="{BB962C8B-B14F-4D97-AF65-F5344CB8AC3E}">
        <p14:creationId xmlns:p14="http://schemas.microsoft.com/office/powerpoint/2010/main" val="299480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smtClean="0">
                <a:solidFill>
                  <a:schemeClr val="tx1"/>
                </a:solidFill>
                <a:effectLst/>
                <a:latin typeface="+mn-lt"/>
                <a:ea typeface="+mn-ea"/>
                <a:cs typeface="+mn-cs"/>
              </a:rPr>
              <a:t>Heat difference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smtClean="0">
                <a:solidFill>
                  <a:schemeClr val="tx1"/>
                </a:solidFill>
                <a:effectLst/>
                <a:latin typeface="+mn-lt"/>
                <a:ea typeface="+mn-ea"/>
                <a:cs typeface="+mn-cs"/>
              </a:rPr>
              <a:t>1991-2002 mEWG       	2003-2008mEWG	Diff</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smtClean="0">
                <a:solidFill>
                  <a:schemeClr val="tx1"/>
                </a:solidFill>
                <a:effectLst/>
                <a:latin typeface="+mn-lt"/>
                <a:ea typeface="+mn-ea"/>
                <a:cs typeface="+mn-cs"/>
              </a:rPr>
              <a:t>1,14E+09</a:t>
            </a:r>
            <a:r>
              <a:rPr lang="de-DE" smtClean="0"/>
              <a:t> </a:t>
            </a:r>
            <a:r>
              <a:rPr lang="de-DE" baseline="0" smtClean="0"/>
              <a:t> </a:t>
            </a:r>
            <a:r>
              <a:rPr lang="de-DE" smtClean="0"/>
              <a:t>TJ		</a:t>
            </a:r>
            <a:r>
              <a:rPr lang="de-DE" sz="1200" b="0" i="0" u="none" strike="noStrike" kern="1200" smtClean="0">
                <a:solidFill>
                  <a:schemeClr val="tx1"/>
                </a:solidFill>
                <a:effectLst/>
                <a:latin typeface="+mn-lt"/>
                <a:ea typeface="+mn-ea"/>
                <a:cs typeface="+mn-cs"/>
              </a:rPr>
              <a:t>1,09E+09</a:t>
            </a:r>
            <a:r>
              <a:rPr lang="de-DE" smtClean="0"/>
              <a:t> </a:t>
            </a:r>
            <a:r>
              <a:rPr lang="de-DE" baseline="0" smtClean="0"/>
              <a:t> TJ	</a:t>
            </a:r>
            <a:r>
              <a:rPr lang="de-DE" smtClean="0"/>
              <a:t>	</a:t>
            </a:r>
            <a:r>
              <a:rPr lang="de-DE" sz="1200" b="0" i="0" u="none" strike="noStrike" kern="1200" smtClean="0">
                <a:solidFill>
                  <a:schemeClr val="tx1"/>
                </a:solidFill>
                <a:effectLst/>
                <a:latin typeface="+mn-lt"/>
                <a:ea typeface="+mn-ea"/>
                <a:cs typeface="+mn-cs"/>
              </a:rPr>
              <a:t>-4,11E+07</a:t>
            </a:r>
            <a:r>
              <a:rPr lang="de-DE" smtClean="0"/>
              <a:t> TJ</a:t>
            </a:r>
          </a:p>
          <a:p>
            <a:pPr marL="0" marR="0" indent="0" algn="l" defTabSz="914400" rtl="0" eaLnBrk="1" fontAlgn="auto" latinLnBrk="0" hangingPunct="1">
              <a:lnSpc>
                <a:spcPct val="100000"/>
              </a:lnSpc>
              <a:spcBef>
                <a:spcPts val="0"/>
              </a:spcBef>
              <a:spcAft>
                <a:spcPts val="0"/>
              </a:spcAft>
              <a:buClrTx/>
              <a:buSzTx/>
              <a:buFontTx/>
              <a:buNone/>
              <a:tabLst/>
              <a:defRPr/>
            </a:pPr>
            <a:r>
              <a:rPr lang="de-DE" smtClean="0"/>
              <a:t>1,14 ZJ		1,09 ZJ		-0.04 ZJ</a:t>
            </a:r>
            <a:endParaRPr lang="de-DE"/>
          </a:p>
        </p:txBody>
      </p:sp>
      <p:sp>
        <p:nvSpPr>
          <p:cNvPr id="4" name="Foliennummernplatzhalter 3"/>
          <p:cNvSpPr>
            <a:spLocks noGrp="1"/>
          </p:cNvSpPr>
          <p:nvPr>
            <p:ph type="sldNum" sz="quarter" idx="10"/>
          </p:nvPr>
        </p:nvSpPr>
        <p:spPr/>
        <p:txBody>
          <a:bodyPr/>
          <a:lstStyle/>
          <a:p>
            <a:fld id="{9D0C324A-04FF-49C4-982C-D188C21B1FBB}" type="slidenum">
              <a:rPr lang="de-DE" smtClean="0"/>
              <a:pPr/>
              <a:t>30</a:t>
            </a:fld>
            <a:endParaRPr lang="de-DE"/>
          </a:p>
        </p:txBody>
      </p:sp>
    </p:spTree>
    <p:extLst>
      <p:ext uri="{BB962C8B-B14F-4D97-AF65-F5344CB8AC3E}">
        <p14:creationId xmlns:p14="http://schemas.microsoft.com/office/powerpoint/2010/main" val="239531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Per </a:t>
            </a:r>
            <a:r>
              <a:rPr lang="de-DE" dirty="0" err="1" smtClean="0"/>
              <a:t>paper</a:t>
            </a:r>
            <a:r>
              <a:rPr lang="de-DE" dirty="0" smtClean="0"/>
              <a:t> </a:t>
            </a:r>
            <a:r>
              <a:rPr lang="de-DE" dirty="0" err="1" smtClean="0"/>
              <a:t>several</a:t>
            </a:r>
            <a:r>
              <a:rPr lang="de-DE" dirty="0" smtClean="0"/>
              <a:t> </a:t>
            </a:r>
            <a:r>
              <a:rPr lang="de-DE" dirty="0" err="1" smtClean="0"/>
              <a:t>authors</a:t>
            </a:r>
            <a:r>
              <a:rPr lang="de-DE" dirty="0" smtClean="0"/>
              <a:t>, </a:t>
            </a:r>
            <a:r>
              <a:rPr lang="de-DE" dirty="0" err="1" smtClean="0"/>
              <a:t>at</a:t>
            </a:r>
            <a:r>
              <a:rPr lang="de-DE" dirty="0" smtClean="0"/>
              <a:t> least </a:t>
            </a:r>
            <a:r>
              <a:rPr lang="de-DE" dirty="0" err="1" smtClean="0"/>
              <a:t>two</a:t>
            </a:r>
            <a:r>
              <a:rPr lang="de-DE" dirty="0" smtClean="0"/>
              <a:t> </a:t>
            </a:r>
            <a:r>
              <a:rPr lang="de-DE" dirty="0" err="1" smtClean="0"/>
              <a:t>reviewers</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D4F69537-480B-4026-95DD-76BA8FF1EFBA}" type="slidenum">
              <a:rPr lang="pl-PL" smtClean="0"/>
              <a:pPr>
                <a:defRPr/>
              </a:pPr>
              <a:t>34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E19E12F-7C3D-4575-91D2-8E0FC6F764A4}" type="slidenum">
              <a:rPr lang="pl-PL" smtClean="0"/>
              <a:pPr/>
              <a:t>2</a:t>
            </a:fld>
            <a:endParaRPr lang="pl-PL"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Before checking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Per </a:t>
            </a:r>
            <a:r>
              <a:rPr lang="de-DE" dirty="0" err="1" smtClean="0"/>
              <a:t>paper</a:t>
            </a:r>
            <a:r>
              <a:rPr lang="de-DE" dirty="0" smtClean="0"/>
              <a:t> </a:t>
            </a:r>
            <a:r>
              <a:rPr lang="de-DE" dirty="0" err="1" smtClean="0"/>
              <a:t>several</a:t>
            </a:r>
            <a:r>
              <a:rPr lang="de-DE" dirty="0" smtClean="0"/>
              <a:t> </a:t>
            </a:r>
            <a:r>
              <a:rPr lang="de-DE" dirty="0" err="1" smtClean="0"/>
              <a:t>authors</a:t>
            </a:r>
            <a:r>
              <a:rPr lang="de-DE" dirty="0" smtClean="0"/>
              <a:t>, </a:t>
            </a:r>
            <a:r>
              <a:rPr lang="de-DE" dirty="0" err="1" smtClean="0"/>
              <a:t>at</a:t>
            </a:r>
            <a:r>
              <a:rPr lang="de-DE" dirty="0" smtClean="0"/>
              <a:t> least </a:t>
            </a:r>
            <a:r>
              <a:rPr lang="de-DE" dirty="0" err="1" smtClean="0"/>
              <a:t>two</a:t>
            </a:r>
            <a:r>
              <a:rPr lang="de-DE" dirty="0" smtClean="0"/>
              <a:t> </a:t>
            </a:r>
            <a:r>
              <a:rPr lang="de-DE" dirty="0" err="1" smtClean="0"/>
              <a:t>reviewers</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D4F69537-480B-4026-95DD-76BA8FF1EFBA}" type="slidenum">
              <a:rPr lang="pl-PL" smtClean="0"/>
              <a:pPr>
                <a:defRPr/>
              </a:pPr>
              <a:t>4</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C2E5B25-7910-4FB5-9D19-2E46691DA8DE}" type="slidenum">
              <a:rPr lang="de-DE" smtClean="0"/>
              <a:pPr/>
              <a:t>11</a:t>
            </a:fld>
            <a:endParaRPr 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BB928B1-6FCC-487E-AA9F-669F97C447F1}" type="slidenum">
              <a:rPr lang="de-DE" smtClean="0"/>
              <a:pPr/>
              <a:t>12</a:t>
            </a:fld>
            <a:endParaRPr 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de-DE" smtClean="0"/>
              <a:t>BSO outflow and FS inflow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BB928B1-6FCC-487E-AA9F-669F97C447F1}" type="slidenum">
              <a:rPr lang="de-DE" smtClean="0"/>
              <a:pPr/>
              <a:t>13</a:t>
            </a:fld>
            <a:endParaRPr 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de-DE" smtClean="0"/>
              <a:t>BSO outflow and FS inflow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DCCBDEA-712E-461C-87A7-1701DF07A801}" type="slidenum">
              <a:rPr lang="pl-PL" smtClean="0"/>
              <a:pPr/>
              <a:t>17</a:t>
            </a:fld>
            <a:endParaRPr lang="pl-PL"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1311079" y="3197659"/>
            <a:ext cx="7233046" cy="3027651"/>
          </a:xfrm>
          <a:noFill/>
          <a:ln/>
        </p:spPr>
        <p:txBody>
          <a:bodyPr/>
          <a:lstStyle/>
          <a:p>
            <a:pPr eaLnBrk="1" hangingPunct="1"/>
            <a:r>
              <a:rPr lang="de-DE" dirty="0" smtClean="0"/>
              <a:t>Barents </a:t>
            </a:r>
            <a:r>
              <a:rPr lang="de-DE" dirty="0" err="1" smtClean="0"/>
              <a:t>Sea</a:t>
            </a:r>
            <a:r>
              <a:rPr lang="de-DE" dirty="0" smtClean="0"/>
              <a:t> </a:t>
            </a:r>
            <a:r>
              <a:rPr lang="de-DE" dirty="0" err="1" smtClean="0"/>
              <a:t>water</a:t>
            </a:r>
            <a:r>
              <a:rPr lang="de-DE" dirty="0" smtClean="0"/>
              <a:t> </a:t>
            </a:r>
            <a:r>
              <a:rPr lang="de-DE" dirty="0" err="1" smtClean="0"/>
              <a:t>looses</a:t>
            </a:r>
            <a:r>
              <a:rPr lang="de-DE" dirty="0" smtClean="0"/>
              <a:t> </a:t>
            </a:r>
            <a:r>
              <a:rPr lang="de-DE" dirty="0" err="1" smtClean="0"/>
              <a:t>much</a:t>
            </a:r>
            <a:r>
              <a:rPr lang="de-DE" dirty="0" smtClean="0"/>
              <a:t> </a:t>
            </a:r>
            <a:r>
              <a:rPr lang="de-DE" dirty="0" err="1" smtClean="0"/>
              <a:t>of</a:t>
            </a:r>
            <a:r>
              <a:rPr lang="de-DE" dirty="0" smtClean="0"/>
              <a:t> </a:t>
            </a:r>
            <a:r>
              <a:rPr lang="de-DE" dirty="0" err="1" smtClean="0"/>
              <a:t>its</a:t>
            </a:r>
            <a:r>
              <a:rPr lang="de-DE" dirty="0" smtClean="0"/>
              <a:t> </a:t>
            </a:r>
            <a:r>
              <a:rPr lang="de-DE" dirty="0" err="1" smtClean="0"/>
              <a:t>heat</a:t>
            </a:r>
            <a:r>
              <a:rPr lang="de-DE" dirty="0" smtClean="0"/>
              <a:t> in </a:t>
            </a:r>
            <a:r>
              <a:rPr lang="de-DE" dirty="0" err="1" smtClean="0"/>
              <a:t>the</a:t>
            </a:r>
            <a:r>
              <a:rPr lang="de-DE" dirty="0" smtClean="0"/>
              <a:t> Barents </a:t>
            </a:r>
            <a:r>
              <a:rPr lang="de-DE" dirty="0" err="1" smtClean="0"/>
              <a:t>and</a:t>
            </a:r>
            <a:r>
              <a:rPr lang="de-DE" dirty="0" smtClean="0"/>
              <a:t> Kara </a:t>
            </a:r>
            <a:r>
              <a:rPr lang="de-DE" dirty="0" err="1" smtClean="0"/>
              <a:t>seas</a:t>
            </a:r>
            <a:r>
              <a:rPr lang="de-DE" dirty="0" smtClean="0"/>
              <a:t> so </a:t>
            </a:r>
            <a:r>
              <a:rPr lang="de-DE" dirty="0" err="1" smtClean="0"/>
              <a:t>that</a:t>
            </a:r>
            <a:r>
              <a:rPr lang="de-DE" dirty="0" smtClean="0"/>
              <a:t> </a:t>
            </a:r>
            <a:r>
              <a:rPr lang="de-DE" dirty="0" err="1" smtClean="0"/>
              <a:t>it</a:t>
            </a:r>
            <a:r>
              <a:rPr lang="de-DE" dirty="0" smtClean="0"/>
              <a:t> </a:t>
            </a:r>
            <a:r>
              <a:rPr lang="de-DE" dirty="0" err="1" smtClean="0"/>
              <a:t>is</a:t>
            </a:r>
            <a:r>
              <a:rPr lang="de-DE" dirty="0" smtClean="0"/>
              <a:t> </a:t>
            </a:r>
            <a:r>
              <a:rPr lang="de-DE" dirty="0" err="1" smtClean="0"/>
              <a:t>densified</a:t>
            </a:r>
            <a:r>
              <a:rPr lang="de-DE" dirty="0" smtClean="0"/>
              <a:t> </a:t>
            </a:r>
            <a:r>
              <a:rPr lang="de-DE" dirty="0" err="1" smtClean="0"/>
              <a:t>and</a:t>
            </a:r>
            <a:r>
              <a:rPr lang="de-DE" dirty="0" smtClean="0"/>
              <a:t> </a:t>
            </a:r>
            <a:r>
              <a:rPr lang="de-DE" dirty="0" err="1" smtClean="0"/>
              <a:t>sinks</a:t>
            </a:r>
            <a:endParaRPr lang="de-DE" dirty="0" smtClean="0"/>
          </a:p>
          <a:p>
            <a:pPr eaLnBrk="1" hangingPunct="1"/>
            <a:r>
              <a:rPr lang="de-DE" dirty="0" err="1" smtClean="0"/>
              <a:t>to</a:t>
            </a:r>
            <a:r>
              <a:rPr lang="de-DE" dirty="0" smtClean="0"/>
              <a:t> intermediate </a:t>
            </a:r>
            <a:r>
              <a:rPr lang="de-DE" dirty="0" err="1" smtClean="0"/>
              <a:t>depths</a:t>
            </a:r>
            <a:r>
              <a:rPr lang="de-DE" dirty="0" smtClean="0"/>
              <a:t> </a:t>
            </a:r>
            <a:r>
              <a:rPr lang="de-DE" dirty="0" err="1" smtClean="0"/>
              <a:t>when</a:t>
            </a:r>
            <a:r>
              <a:rPr lang="de-DE" dirty="0" smtClean="0"/>
              <a:t> </a:t>
            </a:r>
            <a:r>
              <a:rPr lang="de-DE" dirty="0" err="1" smtClean="0"/>
              <a:t>entering</a:t>
            </a:r>
            <a:r>
              <a:rPr lang="de-DE" dirty="0" smtClean="0"/>
              <a:t> </a:t>
            </a:r>
            <a:r>
              <a:rPr lang="de-DE" dirty="0" err="1" smtClean="0"/>
              <a:t>the</a:t>
            </a:r>
            <a:r>
              <a:rPr lang="de-DE" dirty="0" smtClean="0"/>
              <a:t> </a:t>
            </a:r>
            <a:r>
              <a:rPr lang="de-DE" dirty="0" err="1" smtClean="0"/>
              <a:t>Eurasian</a:t>
            </a:r>
            <a:r>
              <a:rPr lang="de-DE" dirty="0" smtClean="0"/>
              <a:t> </a:t>
            </a:r>
            <a:r>
              <a:rPr lang="de-DE" dirty="0" err="1" smtClean="0"/>
              <a:t>Basin</a:t>
            </a:r>
            <a:r>
              <a:rPr lang="de-DE" dirty="0" smtClean="0"/>
              <a:t>. </a:t>
            </a:r>
            <a:r>
              <a:rPr lang="de-DE" dirty="0" err="1" smtClean="0"/>
              <a:t>According</a:t>
            </a:r>
            <a:r>
              <a:rPr lang="de-DE" dirty="0" smtClean="0"/>
              <a:t> </a:t>
            </a:r>
            <a:r>
              <a:rPr lang="de-DE" dirty="0" err="1" smtClean="0"/>
              <a:t>to</a:t>
            </a:r>
            <a:r>
              <a:rPr lang="de-DE" dirty="0" smtClean="0"/>
              <a:t> </a:t>
            </a:r>
            <a:r>
              <a:rPr lang="de-DE" dirty="0" err="1" smtClean="0"/>
              <a:t>observations</a:t>
            </a:r>
            <a:endParaRPr lang="de-DE" dirty="0" smtClean="0"/>
          </a:p>
          <a:p>
            <a:pPr eaLnBrk="1" hangingPunct="1"/>
            <a:r>
              <a:rPr lang="de-DE" dirty="0" err="1" smtClean="0"/>
              <a:t>taken</a:t>
            </a:r>
            <a:r>
              <a:rPr lang="de-DE" dirty="0" smtClean="0"/>
              <a:t> </a:t>
            </a:r>
            <a:r>
              <a:rPr lang="de-DE" dirty="0" err="1" smtClean="0"/>
              <a:t>between</a:t>
            </a:r>
            <a:r>
              <a:rPr lang="de-DE" dirty="0" smtClean="0"/>
              <a:t> </a:t>
            </a:r>
            <a:r>
              <a:rPr lang="de-DE" dirty="0" err="1" smtClean="0"/>
              <a:t>the</a:t>
            </a:r>
            <a:r>
              <a:rPr lang="de-DE" dirty="0" smtClean="0"/>
              <a:t> 1960s </a:t>
            </a:r>
            <a:r>
              <a:rPr lang="de-DE" dirty="0" err="1" smtClean="0"/>
              <a:t>and</a:t>
            </a:r>
            <a:r>
              <a:rPr lang="de-DE" dirty="0" smtClean="0"/>
              <a:t> mid-1990s (Schauer et al. 2002) all </a:t>
            </a:r>
            <a:r>
              <a:rPr lang="de-DE" dirty="0" err="1" smtClean="0"/>
              <a:t>Atlantic</a:t>
            </a:r>
            <a:r>
              <a:rPr lang="de-DE" dirty="0" smtClean="0"/>
              <a:t> </a:t>
            </a:r>
            <a:r>
              <a:rPr lang="de-DE" dirty="0" err="1" smtClean="0"/>
              <a:t>Water</a:t>
            </a:r>
            <a:endParaRPr lang="de-DE" dirty="0" smtClean="0"/>
          </a:p>
          <a:p>
            <a:pPr eaLnBrk="1" hangingPunct="1"/>
            <a:r>
              <a:rPr lang="de-DE" dirty="0" err="1" smtClean="0"/>
              <a:t>that</a:t>
            </a:r>
            <a:r>
              <a:rPr lang="de-DE" dirty="0" smtClean="0"/>
              <a:t> </a:t>
            </a:r>
            <a:r>
              <a:rPr lang="de-DE" dirty="0" err="1" smtClean="0"/>
              <a:t>leaves</a:t>
            </a:r>
            <a:r>
              <a:rPr lang="de-DE" dirty="0" smtClean="0"/>
              <a:t> </a:t>
            </a:r>
            <a:r>
              <a:rPr lang="de-DE" dirty="0" err="1" smtClean="0"/>
              <a:t>the</a:t>
            </a:r>
            <a:r>
              <a:rPr lang="de-DE" dirty="0" smtClean="0"/>
              <a:t> northern Kara </a:t>
            </a:r>
            <a:r>
              <a:rPr lang="de-DE" dirty="0" err="1" smtClean="0"/>
              <a:t>Sea</a:t>
            </a:r>
            <a:r>
              <a:rPr lang="de-DE" dirty="0" smtClean="0"/>
              <a:t> </a:t>
            </a:r>
            <a:r>
              <a:rPr lang="de-DE" dirty="0" err="1" smtClean="0"/>
              <a:t>is</a:t>
            </a:r>
            <a:r>
              <a:rPr lang="de-DE" dirty="0" smtClean="0"/>
              <a:t> </a:t>
            </a:r>
            <a:r>
              <a:rPr lang="de-DE" dirty="0" err="1" smtClean="0"/>
              <a:t>colder</a:t>
            </a:r>
            <a:r>
              <a:rPr lang="de-DE" dirty="0" smtClean="0"/>
              <a:t> </a:t>
            </a:r>
            <a:r>
              <a:rPr lang="de-DE" dirty="0" err="1" smtClean="0"/>
              <a:t>than</a:t>
            </a:r>
            <a:r>
              <a:rPr lang="de-DE" dirty="0" smtClean="0"/>
              <a:t> 1 °C.</a:t>
            </a:r>
          </a:p>
          <a:p>
            <a:pPr eaLnBrk="1" hangingPunct="1"/>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F626C92-DFF0-4B37-9422-7DDFBE203BF1}" type="slidenum">
              <a:rPr lang="pl-PL"/>
              <a:pPr/>
              <a:t>19</a:t>
            </a:fld>
            <a:endParaRPr lang="pl-PL"/>
          </a:p>
        </p:txBody>
      </p:sp>
      <p:sp>
        <p:nvSpPr>
          <p:cNvPr id="39939" name="Rectangle 2"/>
          <p:cNvSpPr>
            <a:spLocks noGrp="1" noRot="1" noChangeAspect="1" noChangeArrowheads="1" noTextEdit="1"/>
          </p:cNvSpPr>
          <p:nvPr>
            <p:ph type="sldImg"/>
          </p:nvPr>
        </p:nvSpPr>
        <p:spPr>
          <a:xfrm>
            <a:off x="3244850" y="504825"/>
            <a:ext cx="3365500" cy="2524125"/>
          </a:xfrm>
          <a:ln/>
        </p:spPr>
      </p:sp>
      <p:sp>
        <p:nvSpPr>
          <p:cNvPr id="39940" name="Rectangle 3"/>
          <p:cNvSpPr>
            <a:spLocks noGrp="1" noChangeArrowheads="1"/>
          </p:cNvSpPr>
          <p:nvPr>
            <p:ph type="body" idx="1"/>
          </p:nvPr>
        </p:nvSpPr>
        <p:spPr>
          <a:xfrm>
            <a:off x="1313407" y="3197659"/>
            <a:ext cx="7228389" cy="3028733"/>
          </a:xfrm>
          <a:noFill/>
          <a:ln/>
        </p:spPr>
        <p:txBody>
          <a:bodyPr/>
          <a:lstStyle/>
          <a:p>
            <a:pPr eaLnBrk="1" hangingPunct="1"/>
            <a:r>
              <a:rPr lang="en-US" smtClean="0"/>
              <a:t>Time series of volume transport through the entire Fram Strait (including the Norwegian moorings), upper plot – monthly means, lower plot – winter-centered annual averages. </a:t>
            </a:r>
          </a:p>
          <a:p>
            <a:pPr eaLnBrk="1" hangingPunct="1"/>
            <a:r>
              <a:rPr lang="en-US" smtClean="0"/>
              <a:t>Difference between early years with low resolution of moorings and instruments is visible in standard deviation before and after 2002 deployment. Value 2.5 Sv southward for net transport is higher that given in the 'ASOF book' (2.2 Sv) due to including the last two years with stronger southward transport.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31F72-8698-4506-BE0A-A574CDA99CB8}" type="slidenum">
              <a:rPr lang="pl-PL"/>
              <a:pPr/>
              <a:t>23</a:t>
            </a:fld>
            <a:endParaRPr lang="pl-PL"/>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4D8B54E-F0C3-4A23-9A47-311CDB6563F8}" type="slidenum">
              <a:rPr lang="pl-PL"/>
              <a:pPr>
                <a:defRPr/>
              </a:pPr>
              <a:t>‹Nr.›</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FFC5F422-078F-4460-A5B2-5F7995A5BEBA}" type="slidenum">
              <a:rPr lang="pl-PL"/>
              <a:pPr>
                <a:defRPr/>
              </a:pPr>
              <a:t>‹Nr.›</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83D6496D-30E3-4B7C-AA05-CB03357345B5}" type="slidenum">
              <a:rPr lang="pl-PL"/>
              <a:pPr>
                <a:defRPr/>
              </a:pPr>
              <a:t>‹Nr.›</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2CF8B24-963D-4E21-A267-90581C0F3C99}" type="slidenum">
              <a:rPr lang="pl-PL"/>
              <a:pPr>
                <a:defRPr/>
              </a:pPr>
              <a:t>‹Nr.›</a:t>
            </a:fld>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9DDC3143-1BBB-4A60-B513-89BD6464D305}" type="slidenum">
              <a:rPr lang="pl-PL"/>
              <a:pPr>
                <a:defRPr/>
              </a:pPr>
              <a:t>‹Nr.›</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F49B2F51-9497-478E-B995-A24603AECBE6}" type="slidenum">
              <a:rPr lang="pl-PL"/>
              <a:pPr>
                <a:defRPr/>
              </a:pPr>
              <a:t>‹Nr.›</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6193314A-87F1-407A-B261-8FA99BBF5543}" type="slidenum">
              <a:rPr lang="pl-PL"/>
              <a:pPr>
                <a:defRPr/>
              </a:pPr>
              <a:t>‹Nr.›</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5937C59E-0488-4984-923F-7AA3BA1C25F0}" type="slidenum">
              <a:rPr lang="pl-PL"/>
              <a:pPr>
                <a:defRPr/>
              </a:pPr>
              <a:t>‹Nr.›</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ADFB10A5-7388-42D7-B93D-56EBB8AAC7B4}" type="slidenum">
              <a:rPr lang="pl-PL"/>
              <a:pPr>
                <a:defRPr/>
              </a:pPr>
              <a:t>‹Nr.›</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3265398-1106-4152-9AC5-EACBDB698121}" type="slidenum">
              <a:rPr lang="pl-PL"/>
              <a:pPr>
                <a:defRPr/>
              </a:pPr>
              <a:t>‹Nr.›</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58369B56-FE6A-451A-AD25-6B79B97C6E0C}" type="slidenum">
              <a:rPr lang="pl-PL"/>
              <a:pPr>
                <a:defRPr/>
              </a:pPr>
              <a:t>‹Nr.›</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2FB975C4-9A50-4A50-AF83-9FBA405D8F1A}" type="slidenum">
              <a:rPr lang="pl-PL"/>
              <a:pPr>
                <a:defRPr/>
              </a:pPr>
              <a:t>‹Nr.›</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9.bin"/><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p:txBody>
          <a:bodyPr/>
          <a:lstStyle/>
          <a:p>
            <a:pPr>
              <a:defRPr/>
            </a:pPr>
            <a:fld id="{B1FBBF18-4E9F-4C09-BE45-485158D85050}" type="slidenum">
              <a:rPr lang="pl-PL"/>
              <a:pPr>
                <a:defRPr/>
              </a:pPr>
              <a:t>1</a:t>
            </a:fld>
            <a:endParaRPr lang="pl-PL"/>
          </a:p>
        </p:txBody>
      </p:sp>
      <p:pic>
        <p:nvPicPr>
          <p:cNvPr id="2051" name="Picture 2" descr="heatloss_1"/>
          <p:cNvPicPr>
            <a:picLocks noChangeAspect="1" noChangeArrowheads="1"/>
          </p:cNvPicPr>
          <p:nvPr/>
        </p:nvPicPr>
        <p:blipFill>
          <a:blip r:embed="rId3" cstate="screen">
            <a:lum bright="16000"/>
          </a:blip>
          <a:srcRect/>
          <a:stretch>
            <a:fillRect/>
          </a:stretch>
        </p:blipFill>
        <p:spPr bwMode="auto">
          <a:xfrm>
            <a:off x="0" y="-104775"/>
            <a:ext cx="9144000" cy="6096000"/>
          </a:xfrm>
          <a:prstGeom prst="rect">
            <a:avLst/>
          </a:prstGeom>
          <a:noFill/>
          <a:ln w="9525">
            <a:noFill/>
            <a:miter lim="800000"/>
            <a:headEnd/>
            <a:tailEnd/>
          </a:ln>
        </p:spPr>
      </p:pic>
      <p:sp>
        <p:nvSpPr>
          <p:cNvPr id="2053" name="Rectangle 4"/>
          <p:cNvSpPr>
            <a:spLocks noGrp="1" noChangeArrowheads="1"/>
          </p:cNvSpPr>
          <p:nvPr>
            <p:ph type="ctrTitle"/>
          </p:nvPr>
        </p:nvSpPr>
        <p:spPr>
          <a:xfrm>
            <a:off x="611560" y="620688"/>
            <a:ext cx="7848872" cy="1569660"/>
          </a:xfrm>
        </p:spPr>
        <p:txBody>
          <a:bodyPr wrap="square">
            <a:spAutoFit/>
          </a:bodyPr>
          <a:lstStyle/>
          <a:p>
            <a:pPr eaLnBrk="1" hangingPunct="1"/>
            <a:r>
              <a:rPr lang="en-US" sz="3200" smtClean="0">
                <a:solidFill>
                  <a:srgbClr val="CC0000"/>
                </a:solidFill>
                <a:latin typeface="Arial Rounded MT Bold" pitchFamily="34" charset="0"/>
                <a:cs typeface="Times New Roman" pitchFamily="18" charset="0"/>
              </a:rPr>
              <a:t>Atlantic </a:t>
            </a:r>
            <a:r>
              <a:rPr lang="en-US" sz="3200">
                <a:solidFill>
                  <a:srgbClr val="CC0000"/>
                </a:solidFill>
                <a:latin typeface="Arial Rounded MT Bold" pitchFamily="34" charset="0"/>
                <a:cs typeface="Times New Roman" pitchFamily="18" charset="0"/>
              </a:rPr>
              <a:t>Water </a:t>
            </a:r>
            <a:r>
              <a:rPr lang="en-US" sz="3200" smtClean="0">
                <a:solidFill>
                  <a:srgbClr val="CC0000"/>
                </a:solidFill>
                <a:latin typeface="Arial Rounded MT Bold" pitchFamily="34" charset="0"/>
                <a:cs typeface="Times New Roman" pitchFamily="18" charset="0"/>
              </a:rPr>
              <a:t>in the Arctic Ocean – can we estimate the heat supplied through its inflow?</a:t>
            </a:r>
            <a:endParaRPr lang="pl-PL" sz="3200" dirty="0" smtClean="0">
              <a:solidFill>
                <a:srgbClr val="CC0000"/>
              </a:solidFill>
              <a:latin typeface="Arial Rounded MT Bold" pitchFamily="34" charset="0"/>
              <a:cs typeface="Times New Roman" pitchFamily="18" charset="0"/>
            </a:endParaRPr>
          </a:p>
        </p:txBody>
      </p:sp>
      <p:pic>
        <p:nvPicPr>
          <p:cNvPr id="2054" name="Picture 5" descr="all_awi"/>
          <p:cNvPicPr>
            <a:picLocks noChangeAspect="1" noChangeArrowheads="1"/>
          </p:cNvPicPr>
          <p:nvPr/>
        </p:nvPicPr>
        <p:blipFill>
          <a:blip r:embed="rId4" cstate="screen"/>
          <a:srcRect/>
          <a:stretch>
            <a:fillRect/>
          </a:stretch>
        </p:blipFill>
        <p:spPr bwMode="auto">
          <a:xfrm>
            <a:off x="223838" y="5538788"/>
            <a:ext cx="3521075" cy="525462"/>
          </a:xfrm>
          <a:prstGeom prst="rect">
            <a:avLst/>
          </a:prstGeom>
          <a:noFill/>
          <a:ln w="9525">
            <a:noFill/>
            <a:miter lim="800000"/>
            <a:headEnd/>
            <a:tailEnd/>
          </a:ln>
        </p:spPr>
      </p:pic>
      <p:pic>
        <p:nvPicPr>
          <p:cNvPr id="2055" name="Picture 6" descr="KOPFZEILE"/>
          <p:cNvPicPr>
            <a:picLocks noChangeAspect="1" noChangeArrowheads="1"/>
          </p:cNvPicPr>
          <p:nvPr/>
        </p:nvPicPr>
        <p:blipFill>
          <a:blip r:embed="rId5" cstate="screen"/>
          <a:srcRect/>
          <a:stretch>
            <a:fillRect/>
          </a:stretch>
        </p:blipFill>
        <p:spPr bwMode="auto">
          <a:xfrm>
            <a:off x="0" y="5572140"/>
            <a:ext cx="9144000" cy="1466850"/>
          </a:xfrm>
          <a:prstGeom prst="rect">
            <a:avLst/>
          </a:prstGeom>
          <a:noFill/>
          <a:ln w="9525">
            <a:noFill/>
            <a:miter lim="800000"/>
            <a:headEnd/>
            <a:tailEnd/>
          </a:ln>
        </p:spPr>
      </p:pic>
      <p:sp>
        <p:nvSpPr>
          <p:cNvPr id="2052" name="Text Box 3"/>
          <p:cNvSpPr txBox="1">
            <a:spLocks noChangeArrowheads="1"/>
          </p:cNvSpPr>
          <p:nvPr/>
        </p:nvSpPr>
        <p:spPr bwMode="auto">
          <a:xfrm>
            <a:off x="611560" y="4143380"/>
            <a:ext cx="8280920" cy="1077218"/>
          </a:xfrm>
          <a:prstGeom prst="rect">
            <a:avLst/>
          </a:prstGeom>
          <a:noFill/>
          <a:ln w="9525">
            <a:noFill/>
            <a:miter lim="800000"/>
            <a:headEnd/>
            <a:tailEnd/>
          </a:ln>
        </p:spPr>
        <p:txBody>
          <a:bodyPr wrap="square">
            <a:spAutoFit/>
          </a:bodyPr>
          <a:lstStyle/>
          <a:p>
            <a:pPr algn="ctr" eaLnBrk="0" hangingPunct="0"/>
            <a:r>
              <a:rPr lang="en-GB" sz="1600" dirty="0" smtClean="0">
                <a:solidFill>
                  <a:srgbClr val="CC0000"/>
                </a:solidFill>
                <a:latin typeface="Arial Rounded MT Bold" pitchFamily="34" charset="0"/>
              </a:rPr>
              <a:t>Ursula </a:t>
            </a:r>
            <a:r>
              <a:rPr lang="en-GB" sz="1600" dirty="0" err="1" smtClean="0">
                <a:solidFill>
                  <a:srgbClr val="CC0000"/>
                </a:solidFill>
                <a:latin typeface="Arial Rounded MT Bold" pitchFamily="34" charset="0"/>
              </a:rPr>
              <a:t>Schauer</a:t>
            </a:r>
            <a:endParaRPr lang="en-GB" sz="1600" dirty="0" smtClean="0">
              <a:solidFill>
                <a:srgbClr val="CC0000"/>
              </a:solidFill>
              <a:latin typeface="Arial Rounded MT Bold" pitchFamily="34" charset="0"/>
            </a:endParaRPr>
          </a:p>
          <a:p>
            <a:pPr algn="ctr" eaLnBrk="0" hangingPunct="0"/>
            <a:endParaRPr lang="en-GB" sz="1600" dirty="0" smtClean="0">
              <a:solidFill>
                <a:srgbClr val="CC0000"/>
              </a:solidFill>
              <a:latin typeface="Arial Rounded MT Bold" pitchFamily="34" charset="0"/>
            </a:endParaRPr>
          </a:p>
          <a:p>
            <a:pPr algn="ctr" eaLnBrk="0" hangingPunct="0"/>
            <a:r>
              <a:rPr lang="en-GB" sz="1600" dirty="0" smtClean="0">
                <a:solidFill>
                  <a:srgbClr val="CC0000"/>
                </a:solidFill>
                <a:latin typeface="Arial Rounded MT Bold" pitchFamily="34" charset="0"/>
              </a:rPr>
              <a:t>+ </a:t>
            </a:r>
            <a:r>
              <a:rPr lang="en-GB" sz="1600" dirty="0" err="1" smtClean="0">
                <a:solidFill>
                  <a:srgbClr val="CC0000"/>
                </a:solidFill>
                <a:latin typeface="Arial Rounded MT Bold" pitchFamily="34" charset="0"/>
              </a:rPr>
              <a:t>Agnieszka</a:t>
            </a:r>
            <a:r>
              <a:rPr lang="en-GB" sz="1600" dirty="0" smtClean="0">
                <a:solidFill>
                  <a:srgbClr val="CC0000"/>
                </a:solidFill>
                <a:latin typeface="Arial Rounded MT Bold" pitchFamily="34" charset="0"/>
              </a:rPr>
              <a:t> </a:t>
            </a:r>
            <a:r>
              <a:rPr lang="en-GB" sz="1600" dirty="0" err="1" smtClean="0">
                <a:solidFill>
                  <a:srgbClr val="CC0000"/>
                </a:solidFill>
                <a:latin typeface="Arial Rounded MT Bold" pitchFamily="34" charset="0"/>
              </a:rPr>
              <a:t>Beszczynska-Möller</a:t>
            </a:r>
            <a:r>
              <a:rPr lang="en-GB" sz="1600" smtClean="0">
                <a:solidFill>
                  <a:srgbClr val="CC0000"/>
                </a:solidFill>
                <a:latin typeface="Arial Rounded MT Bold" pitchFamily="34" charset="0"/>
              </a:rPr>
              <a:t>, Eberhard </a:t>
            </a:r>
            <a:r>
              <a:rPr lang="en-GB" sz="1600" dirty="0" err="1" smtClean="0">
                <a:solidFill>
                  <a:srgbClr val="CC0000"/>
                </a:solidFill>
                <a:latin typeface="Arial Rounded MT Bold" pitchFamily="34" charset="0"/>
              </a:rPr>
              <a:t>Fahrbach</a:t>
            </a:r>
            <a:r>
              <a:rPr lang="en-GB" sz="1600" dirty="0" smtClean="0">
                <a:solidFill>
                  <a:srgbClr val="CC0000"/>
                </a:solidFill>
                <a:latin typeface="Arial Rounded MT Bold" pitchFamily="34" charset="0"/>
              </a:rPr>
              <a:t>, </a:t>
            </a:r>
            <a:r>
              <a:rPr lang="de-DE" sz="1600" dirty="0" smtClean="0">
                <a:solidFill>
                  <a:srgbClr val="CC0000"/>
                </a:solidFill>
                <a:latin typeface="Arial Rounded MT Bold" pitchFamily="34" charset="0"/>
              </a:rPr>
              <a:t>AWI</a:t>
            </a:r>
            <a:r>
              <a:rPr lang="en-GB" sz="1600" dirty="0" smtClean="0">
                <a:solidFill>
                  <a:srgbClr val="CC0000"/>
                </a:solidFill>
                <a:latin typeface="Arial Rounded MT Bold" pitchFamily="34" charset="0"/>
              </a:rPr>
              <a:t> Bremerhaven</a:t>
            </a:r>
            <a:r>
              <a:rPr lang="en-GB" sz="1600" smtClean="0">
                <a:solidFill>
                  <a:srgbClr val="CC0000"/>
                </a:solidFill>
                <a:latin typeface="Arial Rounded MT Bold" pitchFamily="34" charset="0"/>
              </a:rPr>
              <a:t>; </a:t>
            </a:r>
          </a:p>
          <a:p>
            <a:pPr algn="ctr" eaLnBrk="0" hangingPunct="0"/>
            <a:r>
              <a:rPr lang="en-GB" sz="1600" smtClean="0">
                <a:solidFill>
                  <a:srgbClr val="CC0000"/>
                </a:solidFill>
                <a:latin typeface="Arial Rounded MT Bold" pitchFamily="34" charset="0"/>
              </a:rPr>
              <a:t>Edmond </a:t>
            </a:r>
            <a:r>
              <a:rPr lang="en-GB" sz="1600" dirty="0" smtClean="0">
                <a:solidFill>
                  <a:srgbClr val="CC0000"/>
                </a:solidFill>
                <a:latin typeface="Arial Rounded MT Bold" pitchFamily="34" charset="0"/>
              </a:rPr>
              <a:t>Hansen, </a:t>
            </a:r>
            <a:r>
              <a:rPr lang="en-GB" sz="1600" smtClean="0">
                <a:solidFill>
                  <a:srgbClr val="CC0000"/>
                </a:solidFill>
                <a:latin typeface="Arial Rounded MT Bold" pitchFamily="34" charset="0"/>
              </a:rPr>
              <a:t>NPI Tromsö</a:t>
            </a:r>
            <a:endParaRPr lang="nb-NO" sz="1600" dirty="0">
              <a:solidFill>
                <a:srgbClr val="CC000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B5BEA557-8AD9-4097-82E6-C8AB1646773B}" type="slidenum">
              <a:rPr lang="pl-PL" smtClean="0"/>
              <a:pPr>
                <a:defRPr/>
              </a:pPr>
              <a:t>10</a:t>
            </a:fld>
            <a:endParaRPr lang="pl-PL" dirty="0"/>
          </a:p>
        </p:txBody>
      </p:sp>
      <p:sp>
        <p:nvSpPr>
          <p:cNvPr id="3" name="Textfeld 2"/>
          <p:cNvSpPr txBox="1"/>
          <p:nvPr/>
        </p:nvSpPr>
        <p:spPr>
          <a:xfrm>
            <a:off x="871144" y="1140032"/>
            <a:ext cx="7512835" cy="1938992"/>
          </a:xfrm>
          <a:prstGeom prst="rect">
            <a:avLst/>
          </a:prstGeom>
          <a:noFill/>
        </p:spPr>
        <p:txBody>
          <a:bodyPr wrap="square" rtlCol="0">
            <a:spAutoFit/>
          </a:bodyPr>
          <a:lstStyle/>
          <a:p>
            <a:pPr algn="l"/>
            <a:r>
              <a:rPr lang="de-DE" sz="2400" dirty="0" smtClean="0">
                <a:solidFill>
                  <a:schemeClr val="tx1"/>
                </a:solidFill>
              </a:rPr>
              <a:t>Well</a:t>
            </a:r>
            <a:r>
              <a:rPr lang="de-DE" sz="2400" smtClean="0">
                <a:solidFill>
                  <a:schemeClr val="tx1"/>
                </a:solidFill>
              </a:rPr>
              <a:t>, </a:t>
            </a:r>
          </a:p>
          <a:p>
            <a:pPr algn="l"/>
            <a:endParaRPr lang="de-DE" sz="2400" dirty="0" smtClean="0">
              <a:solidFill>
                <a:schemeClr val="tx1"/>
              </a:solidFill>
            </a:endParaRPr>
          </a:p>
          <a:p>
            <a:pPr algn="l"/>
            <a:r>
              <a:rPr lang="de-DE" sz="2400" dirty="0" smtClean="0">
                <a:solidFill>
                  <a:schemeClr val="tx1"/>
                </a:solidFill>
              </a:rPr>
              <a:t>but </a:t>
            </a:r>
            <a:r>
              <a:rPr lang="de-DE" sz="2400" dirty="0" err="1" smtClean="0">
                <a:solidFill>
                  <a:schemeClr val="tx1"/>
                </a:solidFill>
              </a:rPr>
              <a:t>what</a:t>
            </a:r>
            <a:r>
              <a:rPr lang="de-DE" sz="2400" dirty="0" smtClean="0">
                <a:solidFill>
                  <a:schemeClr val="tx1"/>
                </a:solidFill>
              </a:rPr>
              <a:t> </a:t>
            </a:r>
            <a:r>
              <a:rPr lang="de-DE" sz="2400" dirty="0" err="1" smtClean="0">
                <a:solidFill>
                  <a:schemeClr val="tx1"/>
                </a:solidFill>
              </a:rPr>
              <a:t>if</a:t>
            </a:r>
            <a:r>
              <a:rPr lang="de-DE" sz="2400" dirty="0" smtClean="0">
                <a:solidFill>
                  <a:schemeClr val="tx1"/>
                </a:solidFill>
              </a:rPr>
              <a:t> </a:t>
            </a:r>
            <a:r>
              <a:rPr lang="de-DE" sz="2400" dirty="0" err="1" smtClean="0">
                <a:solidFill>
                  <a:schemeClr val="tx1"/>
                </a:solidFill>
              </a:rPr>
              <a:t>we</a:t>
            </a:r>
            <a:r>
              <a:rPr lang="de-DE" sz="2400" dirty="0" smtClean="0">
                <a:solidFill>
                  <a:schemeClr val="tx1"/>
                </a:solidFill>
              </a:rPr>
              <a:t> </a:t>
            </a:r>
            <a:r>
              <a:rPr lang="de-DE" sz="2400" dirty="0" err="1" smtClean="0">
                <a:solidFill>
                  <a:schemeClr val="tx1"/>
                </a:solidFill>
              </a:rPr>
              <a:t>only</a:t>
            </a:r>
            <a:r>
              <a:rPr lang="de-DE" sz="2400" dirty="0" smtClean="0">
                <a:solidFill>
                  <a:schemeClr val="tx1"/>
                </a:solidFill>
              </a:rPr>
              <a:t> </a:t>
            </a:r>
            <a:r>
              <a:rPr lang="de-DE" sz="2400" dirty="0" err="1" smtClean="0">
                <a:solidFill>
                  <a:schemeClr val="tx1"/>
                </a:solidFill>
              </a:rPr>
              <a:t>want</a:t>
            </a:r>
            <a:r>
              <a:rPr lang="de-DE" sz="2400" dirty="0" smtClean="0">
                <a:solidFill>
                  <a:schemeClr val="tx1"/>
                </a:solidFill>
              </a:rPr>
              <a:t> </a:t>
            </a:r>
            <a:r>
              <a:rPr lang="de-DE" sz="2400" dirty="0" err="1" smtClean="0">
                <a:solidFill>
                  <a:schemeClr val="tx1"/>
                </a:solidFill>
              </a:rPr>
              <a:t>to</a:t>
            </a:r>
            <a:r>
              <a:rPr lang="de-DE" sz="2400" dirty="0" smtClean="0">
                <a:solidFill>
                  <a:schemeClr val="tx1"/>
                </a:solidFill>
              </a:rPr>
              <a:t> </a:t>
            </a:r>
            <a:r>
              <a:rPr lang="de-DE" sz="2400" dirty="0" err="1" smtClean="0">
                <a:solidFill>
                  <a:schemeClr val="tx1"/>
                </a:solidFill>
              </a:rPr>
              <a:t>evaluate</a:t>
            </a:r>
            <a:r>
              <a:rPr lang="de-DE" sz="2400" dirty="0" smtClean="0">
                <a:solidFill>
                  <a:schemeClr val="tx1"/>
                </a:solidFill>
              </a:rPr>
              <a:t> </a:t>
            </a:r>
            <a:r>
              <a:rPr lang="de-DE" sz="2400" b="1" i="1" dirty="0" err="1" smtClean="0">
                <a:solidFill>
                  <a:schemeClr val="tx1"/>
                </a:solidFill>
              </a:rPr>
              <a:t>changes</a:t>
            </a:r>
            <a:r>
              <a:rPr lang="de-DE" sz="2400" dirty="0" smtClean="0">
                <a:solidFill>
                  <a:schemeClr val="tx1"/>
                </a:solidFill>
              </a:rPr>
              <a:t>?</a:t>
            </a:r>
          </a:p>
          <a:p>
            <a:pPr algn="l"/>
            <a:r>
              <a:rPr lang="de-DE" sz="2400" dirty="0" smtClean="0">
                <a:solidFill>
                  <a:schemeClr val="tx1"/>
                </a:solidFill>
              </a:rPr>
              <a:t> </a:t>
            </a:r>
          </a:p>
          <a:p>
            <a:pPr algn="l"/>
            <a:r>
              <a:rPr lang="de-DE" sz="2400" dirty="0" smtClean="0">
                <a:solidFill>
                  <a:schemeClr val="tx1"/>
                </a:solidFill>
              </a:rPr>
              <a:t>… </a:t>
            </a:r>
            <a:r>
              <a:rPr lang="de-DE" sz="2400" dirty="0" err="1" smtClean="0">
                <a:solidFill>
                  <a:schemeClr val="tx1"/>
                </a:solidFill>
              </a:rPr>
              <a:t>Or</a:t>
            </a:r>
            <a:r>
              <a:rPr lang="de-DE" sz="2400" dirty="0" smtClean="0">
                <a:solidFill>
                  <a:schemeClr val="tx1"/>
                </a:solidFill>
              </a:rPr>
              <a:t> </a:t>
            </a:r>
            <a:r>
              <a:rPr lang="de-DE" sz="2400" b="1" i="1" dirty="0" err="1" smtClean="0">
                <a:solidFill>
                  <a:schemeClr val="tx1"/>
                </a:solidFill>
              </a:rPr>
              <a:t>compare</a:t>
            </a:r>
            <a:r>
              <a:rPr lang="de-DE" sz="2400" dirty="0" smtClean="0">
                <a:solidFill>
                  <a:schemeClr val="tx1"/>
                </a:solidFill>
              </a:rPr>
              <a:t> different </a:t>
            </a:r>
            <a:r>
              <a:rPr lang="de-DE" sz="2400" dirty="0" err="1" smtClean="0">
                <a:solidFill>
                  <a:schemeClr val="tx1"/>
                </a:solidFill>
              </a:rPr>
              <a:t>sections</a:t>
            </a:r>
            <a:r>
              <a:rPr lang="de-DE" sz="2400" dirty="0" smtClean="0">
                <a:solidFill>
                  <a:schemeClr val="tx1"/>
                </a:solidFill>
              </a:rPr>
              <a:t>?</a:t>
            </a:r>
            <a:endParaRPr lang="de-DE" sz="2400" dirty="0">
              <a:solidFill>
                <a:schemeClr val="tx1"/>
              </a:solidFill>
            </a:endParaRPr>
          </a:p>
        </p:txBody>
      </p:sp>
    </p:spTree>
    <p:extLst>
      <p:ext uri="{BB962C8B-B14F-4D97-AF65-F5344CB8AC3E}">
        <p14:creationId xmlns:p14="http://schemas.microsoft.com/office/powerpoint/2010/main" val="38100404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3" cstate="print"/>
          <a:srcRect/>
          <a:stretch>
            <a:fillRect/>
          </a:stretch>
        </p:blipFill>
        <p:spPr bwMode="auto">
          <a:xfrm>
            <a:off x="4989336" y="1167342"/>
            <a:ext cx="3409950" cy="2152650"/>
          </a:xfrm>
          <a:prstGeom prst="rect">
            <a:avLst/>
          </a:prstGeom>
          <a:noFill/>
          <a:ln w="9525">
            <a:noFill/>
            <a:miter lim="800000"/>
            <a:headEnd/>
            <a:tailEnd/>
          </a:ln>
        </p:spPr>
      </p:pic>
      <p:pic>
        <p:nvPicPr>
          <p:cNvPr id="73730" name="Picture 2"/>
          <p:cNvPicPr>
            <a:picLocks noChangeAspect="1" noChangeArrowheads="1"/>
          </p:cNvPicPr>
          <p:nvPr/>
        </p:nvPicPr>
        <p:blipFill>
          <a:blip r:embed="rId4" cstate="print"/>
          <a:srcRect/>
          <a:stretch>
            <a:fillRect/>
          </a:stretch>
        </p:blipFill>
        <p:spPr bwMode="auto">
          <a:xfrm>
            <a:off x="4932892" y="4079875"/>
            <a:ext cx="3409950" cy="2152650"/>
          </a:xfrm>
          <a:prstGeom prst="rect">
            <a:avLst/>
          </a:prstGeom>
          <a:noFill/>
          <a:ln w="9525">
            <a:noFill/>
            <a:miter lim="800000"/>
            <a:headEnd/>
            <a:tailEnd/>
          </a:ln>
        </p:spPr>
      </p:pic>
      <p:pic>
        <p:nvPicPr>
          <p:cNvPr id="73729" name="Picture 1"/>
          <p:cNvPicPr>
            <a:picLocks noChangeAspect="1" noChangeArrowheads="1"/>
          </p:cNvPicPr>
          <p:nvPr/>
        </p:nvPicPr>
        <p:blipFill>
          <a:blip r:embed="rId5" cstate="print"/>
          <a:srcRect/>
          <a:stretch>
            <a:fillRect/>
          </a:stretch>
        </p:blipFill>
        <p:spPr bwMode="auto">
          <a:xfrm>
            <a:off x="442913" y="1077029"/>
            <a:ext cx="3429176" cy="2183081"/>
          </a:xfrm>
          <a:prstGeom prst="rect">
            <a:avLst/>
          </a:prstGeom>
          <a:noFill/>
          <a:ln w="12700">
            <a:solidFill>
              <a:schemeClr val="accent1"/>
            </a:solidFill>
            <a:miter lim="800000"/>
            <a:headEnd/>
            <a:tailEnd/>
          </a:ln>
        </p:spPr>
      </p:pic>
      <p:sp>
        <p:nvSpPr>
          <p:cNvPr id="15366" name="Oval 8"/>
          <p:cNvSpPr>
            <a:spLocks noChangeArrowheads="1"/>
          </p:cNvSpPr>
          <p:nvPr/>
        </p:nvSpPr>
        <p:spPr bwMode="auto">
          <a:xfrm>
            <a:off x="5972971" y="1610579"/>
            <a:ext cx="576262" cy="287338"/>
          </a:xfrm>
          <a:prstGeom prst="ellipse">
            <a:avLst/>
          </a:prstGeom>
          <a:noFill/>
          <a:ln w="12700">
            <a:solidFill>
              <a:srgbClr val="FF0000"/>
            </a:solidFill>
            <a:round/>
            <a:headEnd/>
            <a:tailEnd/>
          </a:ln>
        </p:spPr>
        <p:txBody>
          <a:bodyPr wrap="none" anchor="ctr"/>
          <a:lstStyle/>
          <a:p>
            <a:endParaRPr lang="de-DE"/>
          </a:p>
        </p:txBody>
      </p:sp>
      <p:sp>
        <p:nvSpPr>
          <p:cNvPr id="35865" name="Line 25"/>
          <p:cNvSpPr>
            <a:spLocks noChangeShapeType="1"/>
          </p:cNvSpPr>
          <p:nvPr/>
        </p:nvSpPr>
        <p:spPr bwMode="auto">
          <a:xfrm flipH="1">
            <a:off x="8286776" y="2238304"/>
            <a:ext cx="360362" cy="0"/>
          </a:xfrm>
          <a:prstGeom prst="line">
            <a:avLst/>
          </a:prstGeom>
          <a:noFill/>
          <a:ln w="28575">
            <a:solidFill>
              <a:srgbClr val="FF0000"/>
            </a:solidFill>
            <a:round/>
            <a:headEnd/>
            <a:tailEnd type="triangle" w="med" len="med"/>
          </a:ln>
        </p:spPr>
        <p:txBody>
          <a:bodyPr/>
          <a:lstStyle/>
          <a:p>
            <a:endParaRPr lang="de-DE"/>
          </a:p>
        </p:txBody>
      </p:sp>
      <p:sp>
        <p:nvSpPr>
          <p:cNvPr id="35866" name="Line 26"/>
          <p:cNvSpPr>
            <a:spLocks noChangeShapeType="1"/>
          </p:cNvSpPr>
          <p:nvPr/>
        </p:nvSpPr>
        <p:spPr bwMode="auto">
          <a:xfrm flipH="1">
            <a:off x="8286776" y="2468478"/>
            <a:ext cx="360362" cy="0"/>
          </a:xfrm>
          <a:prstGeom prst="line">
            <a:avLst/>
          </a:prstGeom>
          <a:noFill/>
          <a:ln w="28575">
            <a:solidFill>
              <a:srgbClr val="FF0000"/>
            </a:solidFill>
            <a:round/>
            <a:headEnd/>
            <a:tailEnd type="triangle" w="med" len="med"/>
          </a:ln>
        </p:spPr>
        <p:txBody>
          <a:bodyPr/>
          <a:lstStyle/>
          <a:p>
            <a:endParaRPr lang="de-DE"/>
          </a:p>
        </p:txBody>
      </p:sp>
      <p:sp>
        <p:nvSpPr>
          <p:cNvPr id="35858" name="Line 18"/>
          <p:cNvSpPr>
            <a:spLocks noChangeShapeType="1"/>
          </p:cNvSpPr>
          <p:nvPr/>
        </p:nvSpPr>
        <p:spPr bwMode="auto">
          <a:xfrm flipH="1">
            <a:off x="3786182" y="2143116"/>
            <a:ext cx="360363" cy="0"/>
          </a:xfrm>
          <a:prstGeom prst="line">
            <a:avLst/>
          </a:prstGeom>
          <a:noFill/>
          <a:ln w="28575">
            <a:solidFill>
              <a:srgbClr val="FF0000"/>
            </a:solidFill>
            <a:round/>
            <a:headEnd/>
            <a:tailEnd type="triangle" w="med" len="med"/>
          </a:ln>
        </p:spPr>
        <p:txBody>
          <a:bodyPr/>
          <a:lstStyle/>
          <a:p>
            <a:endParaRPr lang="de-DE"/>
          </a:p>
        </p:txBody>
      </p:sp>
      <p:sp>
        <p:nvSpPr>
          <p:cNvPr id="35864" name="Line 24"/>
          <p:cNvSpPr>
            <a:spLocks noChangeShapeType="1"/>
          </p:cNvSpPr>
          <p:nvPr/>
        </p:nvSpPr>
        <p:spPr bwMode="auto">
          <a:xfrm flipH="1">
            <a:off x="3790941" y="2373290"/>
            <a:ext cx="360363" cy="0"/>
          </a:xfrm>
          <a:prstGeom prst="line">
            <a:avLst/>
          </a:prstGeom>
          <a:noFill/>
          <a:ln w="28575">
            <a:solidFill>
              <a:srgbClr val="FF0000"/>
            </a:solidFill>
            <a:round/>
            <a:headEnd/>
            <a:tailEnd type="triangle" w="med" len="med"/>
          </a:ln>
        </p:spPr>
        <p:txBody>
          <a:bodyPr/>
          <a:lstStyle/>
          <a:p>
            <a:endParaRPr lang="de-DE"/>
          </a:p>
        </p:txBody>
      </p:sp>
      <p:sp>
        <p:nvSpPr>
          <p:cNvPr id="17" name="Textfeld 16"/>
          <p:cNvSpPr txBox="1"/>
          <p:nvPr/>
        </p:nvSpPr>
        <p:spPr>
          <a:xfrm>
            <a:off x="0" y="0"/>
            <a:ext cx="1417375" cy="307777"/>
          </a:xfrm>
          <a:prstGeom prst="rect">
            <a:avLst/>
          </a:prstGeom>
          <a:solidFill>
            <a:schemeClr val="bg1">
              <a:lumMod val="75000"/>
            </a:schemeClr>
          </a:solidFill>
        </p:spPr>
        <p:txBody>
          <a:bodyPr wrap="none">
            <a:spAutoFit/>
          </a:bodyPr>
          <a:lstStyle/>
          <a:p>
            <a:pPr>
              <a:buFont typeface="Wingdings" pitchFamily="2" charset="2"/>
              <a:buChar char="Ø"/>
              <a:defRPr/>
            </a:pPr>
            <a:r>
              <a:rPr lang="de-DE" sz="1400" dirty="0" smtClean="0">
                <a:solidFill>
                  <a:schemeClr val="tx1"/>
                </a:solidFill>
              </a:rPr>
              <a:t>Little </a:t>
            </a:r>
            <a:r>
              <a:rPr lang="de-DE" sz="1400" dirty="0" err="1" smtClean="0">
                <a:solidFill>
                  <a:schemeClr val="tx1"/>
                </a:solidFill>
              </a:rPr>
              <a:t>exercise</a:t>
            </a:r>
            <a:endParaRPr lang="de-DE" sz="1400" dirty="0">
              <a:solidFill>
                <a:schemeClr val="tx1"/>
              </a:solidFill>
            </a:endParaRPr>
          </a:p>
        </p:txBody>
      </p:sp>
      <p:sp>
        <p:nvSpPr>
          <p:cNvPr id="19" name="Oval 8"/>
          <p:cNvSpPr>
            <a:spLocks noChangeArrowheads="1"/>
          </p:cNvSpPr>
          <p:nvPr/>
        </p:nvSpPr>
        <p:spPr bwMode="auto">
          <a:xfrm>
            <a:off x="5972971" y="4533923"/>
            <a:ext cx="576262" cy="287338"/>
          </a:xfrm>
          <a:prstGeom prst="ellipse">
            <a:avLst/>
          </a:prstGeom>
          <a:noFill/>
          <a:ln w="12700">
            <a:solidFill>
              <a:srgbClr val="FF0000"/>
            </a:solidFill>
            <a:round/>
            <a:headEnd/>
            <a:tailEnd/>
          </a:ln>
        </p:spPr>
        <p:txBody>
          <a:bodyPr wrap="none" anchor="ctr"/>
          <a:lstStyle/>
          <a:p>
            <a:endParaRPr lang="de-DE"/>
          </a:p>
        </p:txBody>
      </p:sp>
      <p:sp>
        <p:nvSpPr>
          <p:cNvPr id="20" name="Textfeld 19"/>
          <p:cNvSpPr txBox="1"/>
          <p:nvPr/>
        </p:nvSpPr>
        <p:spPr>
          <a:xfrm>
            <a:off x="1876945" y="137346"/>
            <a:ext cx="6224781" cy="523220"/>
          </a:xfrm>
          <a:prstGeom prst="rect">
            <a:avLst/>
          </a:prstGeom>
          <a:noFill/>
        </p:spPr>
        <p:txBody>
          <a:bodyPr wrap="none" rtlCol="0">
            <a:spAutoFit/>
          </a:bodyPr>
          <a:lstStyle/>
          <a:p>
            <a:pPr algn="l"/>
            <a:r>
              <a:rPr lang="de-DE" sz="2800" dirty="0" err="1" smtClean="0">
                <a:solidFill>
                  <a:schemeClr val="tx1"/>
                </a:solidFill>
              </a:rPr>
              <a:t>Comparison</a:t>
            </a:r>
            <a:r>
              <a:rPr lang="de-DE" sz="2800" dirty="0" smtClean="0">
                <a:solidFill>
                  <a:schemeClr val="tx1"/>
                </a:solidFill>
              </a:rPr>
              <a:t> </a:t>
            </a:r>
            <a:r>
              <a:rPr lang="de-DE" sz="2800" err="1" smtClean="0">
                <a:solidFill>
                  <a:schemeClr val="tx1"/>
                </a:solidFill>
              </a:rPr>
              <a:t>of</a:t>
            </a:r>
            <a:r>
              <a:rPr lang="de-DE" sz="2800" smtClean="0">
                <a:solidFill>
                  <a:schemeClr val="tx1"/>
                </a:solidFill>
              </a:rPr>
              <a:t> flow through passages</a:t>
            </a:r>
            <a:endParaRPr lang="de-DE" sz="2800" dirty="0">
              <a:solidFill>
                <a:schemeClr val="tx1"/>
              </a:solidFill>
            </a:endParaRPr>
          </a:p>
        </p:txBody>
      </p:sp>
      <p:sp>
        <p:nvSpPr>
          <p:cNvPr id="21" name="Textfeld 20"/>
          <p:cNvSpPr txBox="1"/>
          <p:nvPr/>
        </p:nvSpPr>
        <p:spPr>
          <a:xfrm>
            <a:off x="3876668" y="2468478"/>
            <a:ext cx="711220" cy="646331"/>
          </a:xfrm>
          <a:prstGeom prst="rect">
            <a:avLst/>
          </a:prstGeom>
          <a:noFill/>
        </p:spPr>
        <p:txBody>
          <a:bodyPr wrap="none" rtlCol="0">
            <a:spAutoFit/>
          </a:bodyPr>
          <a:lstStyle/>
          <a:p>
            <a:r>
              <a:rPr lang="de-DE" dirty="0" smtClean="0">
                <a:solidFill>
                  <a:srgbClr val="FF0000"/>
                </a:solidFill>
              </a:rPr>
              <a:t>Ratio</a:t>
            </a:r>
          </a:p>
          <a:p>
            <a:r>
              <a:rPr lang="de-DE" dirty="0" smtClean="0">
                <a:solidFill>
                  <a:srgbClr val="FF0000"/>
                </a:solidFill>
              </a:rPr>
              <a:t>2.25</a:t>
            </a:r>
            <a:endParaRPr lang="de-DE" dirty="0">
              <a:solidFill>
                <a:srgbClr val="FF0000"/>
              </a:solidFill>
            </a:endParaRPr>
          </a:p>
        </p:txBody>
      </p:sp>
      <p:sp>
        <p:nvSpPr>
          <p:cNvPr id="22" name="Textfeld 21"/>
          <p:cNvSpPr txBox="1"/>
          <p:nvPr/>
        </p:nvSpPr>
        <p:spPr>
          <a:xfrm>
            <a:off x="8353268" y="5033989"/>
            <a:ext cx="513282" cy="369332"/>
          </a:xfrm>
          <a:prstGeom prst="rect">
            <a:avLst/>
          </a:prstGeom>
          <a:noFill/>
        </p:spPr>
        <p:txBody>
          <a:bodyPr wrap="none" rtlCol="0">
            <a:spAutoFit/>
          </a:bodyPr>
          <a:lstStyle/>
          <a:p>
            <a:r>
              <a:rPr lang="de-DE" dirty="0" smtClean="0">
                <a:solidFill>
                  <a:srgbClr val="FF0000"/>
                </a:solidFill>
              </a:rPr>
              <a:t>2.9</a:t>
            </a:r>
            <a:endParaRPr lang="de-DE" dirty="0">
              <a:solidFill>
                <a:srgbClr val="FF0000"/>
              </a:solidFill>
            </a:endParaRPr>
          </a:p>
        </p:txBody>
      </p:sp>
      <p:sp>
        <p:nvSpPr>
          <p:cNvPr id="23" name="Textfeld 22"/>
          <p:cNvSpPr txBox="1"/>
          <p:nvPr/>
        </p:nvSpPr>
        <p:spPr>
          <a:xfrm>
            <a:off x="8356428" y="2571744"/>
            <a:ext cx="644728" cy="369332"/>
          </a:xfrm>
          <a:prstGeom prst="rect">
            <a:avLst/>
          </a:prstGeom>
          <a:noFill/>
        </p:spPr>
        <p:txBody>
          <a:bodyPr wrap="none" rtlCol="0">
            <a:spAutoFit/>
          </a:bodyPr>
          <a:lstStyle/>
          <a:p>
            <a:r>
              <a:rPr lang="de-DE" dirty="0" smtClean="0">
                <a:solidFill>
                  <a:srgbClr val="FF0000"/>
                </a:solidFill>
              </a:rPr>
              <a:t>4.46</a:t>
            </a:r>
            <a:endParaRPr lang="de-DE" dirty="0">
              <a:solidFill>
                <a:srgbClr val="FF0000"/>
              </a:solidFill>
            </a:endParaRPr>
          </a:p>
        </p:txBody>
      </p:sp>
    </p:spTree>
    <p:extLst>
      <p:ext uri="{BB962C8B-B14F-4D97-AF65-F5344CB8AC3E}">
        <p14:creationId xmlns:p14="http://schemas.microsoft.com/office/powerpoint/2010/main" val="254672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58"/>
                                        </p:tgtEl>
                                        <p:attrNameLst>
                                          <p:attrName>style.visibility</p:attrName>
                                        </p:attrNameLst>
                                      </p:cBhvr>
                                      <p:to>
                                        <p:strVal val="visible"/>
                                      </p:to>
                                    </p:set>
                                    <p:animEffect transition="in" filter="blinds(horizontal)">
                                      <p:cBhvr>
                                        <p:cTn id="7" dur="500"/>
                                        <p:tgtEl>
                                          <p:spTgt spid="358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864"/>
                                        </p:tgtEl>
                                        <p:attrNameLst>
                                          <p:attrName>style.visibility</p:attrName>
                                        </p:attrNameLst>
                                      </p:cBhvr>
                                      <p:to>
                                        <p:strVal val="visible"/>
                                      </p:to>
                                    </p:set>
                                    <p:animEffect transition="in" filter="blinds(horizontal)">
                                      <p:cBhvr>
                                        <p:cTn id="10" dur="500"/>
                                        <p:tgtEl>
                                          <p:spTgt spid="3586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373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3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5865"/>
                                        </p:tgtEl>
                                        <p:attrNameLst>
                                          <p:attrName>style.visibility</p:attrName>
                                        </p:attrNameLst>
                                      </p:cBhvr>
                                      <p:to>
                                        <p:strVal val="visible"/>
                                      </p:to>
                                    </p:set>
                                    <p:animEffect transition="in" filter="blinds(horizontal)">
                                      <p:cBhvr>
                                        <p:cTn id="24" dur="500"/>
                                        <p:tgtEl>
                                          <p:spTgt spid="3586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5866"/>
                                        </p:tgtEl>
                                        <p:attrNameLst>
                                          <p:attrName>style.visibility</p:attrName>
                                        </p:attrNameLst>
                                      </p:cBhvr>
                                      <p:to>
                                        <p:strVal val="visible"/>
                                      </p:to>
                                    </p:set>
                                    <p:animEffect transition="in" filter="blinds(horizontal)">
                                      <p:cBhvr>
                                        <p:cTn id="27" dur="500"/>
                                        <p:tgtEl>
                                          <p:spTgt spid="35866"/>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7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35865" grpId="0" animBg="1"/>
      <p:bldP spid="35866" grpId="0" animBg="1"/>
      <p:bldP spid="35858" grpId="0" animBg="1"/>
      <p:bldP spid="35864" grpId="0" animBg="1"/>
      <p:bldP spid="19" grpId="0" animBg="1"/>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368653" y="3627085"/>
            <a:ext cx="3371850" cy="2200275"/>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5068358" y="1088320"/>
            <a:ext cx="3409950" cy="2152650"/>
          </a:xfrm>
          <a:prstGeom prst="rect">
            <a:avLst/>
          </a:prstGeom>
          <a:noFill/>
          <a:ln w="9525">
            <a:noFill/>
            <a:miter lim="800000"/>
            <a:headEnd/>
            <a:tailEnd/>
          </a:ln>
        </p:spPr>
      </p:pic>
      <p:pic>
        <p:nvPicPr>
          <p:cNvPr id="71681" name="Picture 1"/>
          <p:cNvPicPr>
            <a:picLocks noChangeAspect="1" noChangeArrowheads="1"/>
          </p:cNvPicPr>
          <p:nvPr/>
        </p:nvPicPr>
        <p:blipFill>
          <a:blip r:embed="rId5" cstate="print"/>
          <a:srcRect/>
          <a:stretch>
            <a:fillRect/>
          </a:stretch>
        </p:blipFill>
        <p:spPr bwMode="auto">
          <a:xfrm>
            <a:off x="5090936" y="3751263"/>
            <a:ext cx="3409950" cy="2200275"/>
          </a:xfrm>
          <a:prstGeom prst="rect">
            <a:avLst/>
          </a:prstGeom>
          <a:noFill/>
          <a:ln w="9525">
            <a:noFill/>
            <a:miter lim="800000"/>
            <a:headEnd/>
            <a:tailEnd/>
          </a:ln>
        </p:spPr>
      </p:pic>
      <p:pic>
        <p:nvPicPr>
          <p:cNvPr id="18" name="Picture 1"/>
          <p:cNvPicPr>
            <a:picLocks noChangeAspect="1" noChangeArrowheads="1"/>
          </p:cNvPicPr>
          <p:nvPr/>
        </p:nvPicPr>
        <p:blipFill>
          <a:blip r:embed="rId6" cstate="print"/>
          <a:srcRect/>
          <a:stretch>
            <a:fillRect/>
          </a:stretch>
        </p:blipFill>
        <p:spPr bwMode="auto">
          <a:xfrm>
            <a:off x="375180" y="1054451"/>
            <a:ext cx="3429176" cy="2183081"/>
          </a:xfrm>
          <a:prstGeom prst="rect">
            <a:avLst/>
          </a:prstGeom>
          <a:noFill/>
          <a:ln w="12700">
            <a:solidFill>
              <a:schemeClr val="accent1"/>
            </a:solidFill>
            <a:miter lim="800000"/>
            <a:headEnd/>
            <a:tailEnd/>
          </a:ln>
        </p:spPr>
      </p:pic>
      <p:sp>
        <p:nvSpPr>
          <p:cNvPr id="16387" name="Text Box 8"/>
          <p:cNvSpPr txBox="1">
            <a:spLocks noChangeArrowheads="1"/>
          </p:cNvSpPr>
          <p:nvPr/>
        </p:nvSpPr>
        <p:spPr bwMode="auto">
          <a:xfrm>
            <a:off x="2428860" y="460511"/>
            <a:ext cx="4125167" cy="400110"/>
          </a:xfrm>
          <a:prstGeom prst="rect">
            <a:avLst/>
          </a:prstGeom>
          <a:noFill/>
          <a:ln w="9525">
            <a:noFill/>
            <a:miter lim="800000"/>
            <a:headEnd/>
            <a:tailEnd/>
          </a:ln>
        </p:spPr>
        <p:txBody>
          <a:bodyPr wrap="none">
            <a:spAutoFit/>
          </a:bodyPr>
          <a:lstStyle/>
          <a:p>
            <a:r>
              <a:rPr lang="de-DE" sz="2000" dirty="0" err="1" smtClean="0">
                <a:solidFill>
                  <a:schemeClr val="tx1"/>
                </a:solidFill>
              </a:rPr>
              <a:t>Increase</a:t>
            </a:r>
            <a:r>
              <a:rPr lang="de-DE" sz="2000" dirty="0" smtClean="0">
                <a:solidFill>
                  <a:schemeClr val="tx1"/>
                </a:solidFill>
              </a:rPr>
              <a:t> FS </a:t>
            </a:r>
            <a:r>
              <a:rPr lang="de-DE" sz="2000" dirty="0" err="1">
                <a:solidFill>
                  <a:schemeClr val="tx1"/>
                </a:solidFill>
              </a:rPr>
              <a:t>inflow</a:t>
            </a:r>
            <a:r>
              <a:rPr lang="de-DE" sz="2000" dirty="0">
                <a:solidFill>
                  <a:schemeClr val="tx1"/>
                </a:solidFill>
              </a:rPr>
              <a:t> </a:t>
            </a:r>
            <a:r>
              <a:rPr lang="de-DE" sz="2000" dirty="0" err="1">
                <a:solidFill>
                  <a:schemeClr val="tx1"/>
                </a:solidFill>
              </a:rPr>
              <a:t>and</a:t>
            </a:r>
            <a:r>
              <a:rPr lang="de-DE" sz="2000" dirty="0">
                <a:solidFill>
                  <a:schemeClr val="tx1"/>
                </a:solidFill>
              </a:rPr>
              <a:t> </a:t>
            </a:r>
            <a:r>
              <a:rPr lang="de-DE" sz="2000" dirty="0" smtClean="0">
                <a:solidFill>
                  <a:schemeClr val="tx1"/>
                </a:solidFill>
              </a:rPr>
              <a:t>CA </a:t>
            </a:r>
            <a:r>
              <a:rPr lang="de-DE" sz="2000" dirty="0" err="1">
                <a:solidFill>
                  <a:schemeClr val="tx1"/>
                </a:solidFill>
              </a:rPr>
              <a:t>outflow</a:t>
            </a:r>
            <a:endParaRPr lang="de-DE" sz="2000" dirty="0">
              <a:solidFill>
                <a:schemeClr val="tx1"/>
              </a:solidFill>
            </a:endParaRPr>
          </a:p>
        </p:txBody>
      </p:sp>
      <p:sp>
        <p:nvSpPr>
          <p:cNvPr id="13" name="Line 24"/>
          <p:cNvSpPr>
            <a:spLocks noChangeShapeType="1"/>
          </p:cNvSpPr>
          <p:nvPr/>
        </p:nvSpPr>
        <p:spPr bwMode="auto">
          <a:xfrm flipH="1">
            <a:off x="3729730" y="2357430"/>
            <a:ext cx="360363" cy="0"/>
          </a:xfrm>
          <a:prstGeom prst="line">
            <a:avLst/>
          </a:prstGeom>
          <a:noFill/>
          <a:ln w="28575">
            <a:solidFill>
              <a:srgbClr val="FF0000"/>
            </a:solidFill>
            <a:round/>
            <a:headEnd/>
            <a:tailEnd type="triangle" w="med" len="med"/>
          </a:ln>
        </p:spPr>
        <p:txBody>
          <a:bodyPr/>
          <a:lstStyle/>
          <a:p>
            <a:endParaRPr lang="de-DE"/>
          </a:p>
        </p:txBody>
      </p:sp>
      <p:sp>
        <p:nvSpPr>
          <p:cNvPr id="15" name="Textfeld 14"/>
          <p:cNvSpPr txBox="1"/>
          <p:nvPr/>
        </p:nvSpPr>
        <p:spPr>
          <a:xfrm>
            <a:off x="2911468" y="29624"/>
            <a:ext cx="3241208" cy="523220"/>
          </a:xfrm>
          <a:prstGeom prst="rect">
            <a:avLst/>
          </a:prstGeom>
          <a:noFill/>
        </p:spPr>
        <p:txBody>
          <a:bodyPr wrap="none" rtlCol="0">
            <a:spAutoFit/>
          </a:bodyPr>
          <a:lstStyle/>
          <a:p>
            <a:pPr algn="l"/>
            <a:r>
              <a:rPr lang="de-DE" sz="2800" dirty="0" smtClean="0">
                <a:solidFill>
                  <a:schemeClr val="tx1"/>
                </a:solidFill>
              </a:rPr>
              <a:t>Temporal </a:t>
            </a:r>
            <a:r>
              <a:rPr lang="de-DE" sz="2800" dirty="0" err="1" smtClean="0">
                <a:solidFill>
                  <a:schemeClr val="tx1"/>
                </a:solidFill>
              </a:rPr>
              <a:t>changes</a:t>
            </a:r>
            <a:endParaRPr lang="de-DE" sz="2800" dirty="0">
              <a:solidFill>
                <a:schemeClr val="tx1"/>
              </a:solidFill>
            </a:endParaRPr>
          </a:p>
        </p:txBody>
      </p:sp>
      <p:sp>
        <p:nvSpPr>
          <p:cNvPr id="16" name="Textfeld 15"/>
          <p:cNvSpPr txBox="1"/>
          <p:nvPr/>
        </p:nvSpPr>
        <p:spPr>
          <a:xfrm>
            <a:off x="3729730" y="4966611"/>
            <a:ext cx="956688" cy="646331"/>
          </a:xfrm>
          <a:prstGeom prst="rect">
            <a:avLst/>
          </a:prstGeom>
          <a:noFill/>
        </p:spPr>
        <p:txBody>
          <a:bodyPr wrap="square" rtlCol="0">
            <a:spAutoFit/>
          </a:bodyPr>
          <a:lstStyle/>
          <a:p>
            <a:r>
              <a:rPr lang="de-DE" dirty="0" err="1" smtClean="0">
                <a:solidFill>
                  <a:srgbClr val="FF0000"/>
                </a:solidFill>
              </a:rPr>
              <a:t>Diff</a:t>
            </a:r>
            <a:r>
              <a:rPr lang="de-DE" dirty="0" smtClean="0">
                <a:solidFill>
                  <a:srgbClr val="FF0000"/>
                </a:solidFill>
              </a:rPr>
              <a:t>= 30 TW</a:t>
            </a:r>
            <a:endParaRPr lang="de-DE" dirty="0">
              <a:solidFill>
                <a:srgbClr val="FF0000"/>
              </a:solidFill>
            </a:endParaRPr>
          </a:p>
        </p:txBody>
      </p:sp>
      <p:sp>
        <p:nvSpPr>
          <p:cNvPr id="22" name="Oval 8"/>
          <p:cNvSpPr>
            <a:spLocks noChangeArrowheads="1"/>
          </p:cNvSpPr>
          <p:nvPr/>
        </p:nvSpPr>
        <p:spPr bwMode="auto">
          <a:xfrm>
            <a:off x="6152676" y="1526456"/>
            <a:ext cx="576262" cy="287338"/>
          </a:xfrm>
          <a:prstGeom prst="ellipse">
            <a:avLst/>
          </a:prstGeom>
          <a:noFill/>
          <a:ln w="12700">
            <a:solidFill>
              <a:srgbClr val="FF0000"/>
            </a:solidFill>
            <a:round/>
            <a:headEnd/>
            <a:tailEnd/>
          </a:ln>
        </p:spPr>
        <p:txBody>
          <a:bodyPr wrap="none" anchor="ctr"/>
          <a:lstStyle/>
          <a:p>
            <a:endParaRPr lang="de-DE"/>
          </a:p>
        </p:txBody>
      </p:sp>
      <p:sp>
        <p:nvSpPr>
          <p:cNvPr id="23" name="Line 24"/>
          <p:cNvSpPr>
            <a:spLocks noChangeShapeType="1"/>
          </p:cNvSpPr>
          <p:nvPr/>
        </p:nvSpPr>
        <p:spPr bwMode="auto">
          <a:xfrm flipH="1">
            <a:off x="8477253" y="2357430"/>
            <a:ext cx="360363" cy="0"/>
          </a:xfrm>
          <a:prstGeom prst="line">
            <a:avLst/>
          </a:prstGeom>
          <a:noFill/>
          <a:ln w="28575">
            <a:solidFill>
              <a:srgbClr val="FF0000"/>
            </a:solidFill>
            <a:round/>
            <a:headEnd/>
            <a:tailEnd type="triangle" w="med" len="med"/>
          </a:ln>
        </p:spPr>
        <p:txBody>
          <a:bodyPr/>
          <a:lstStyle/>
          <a:p>
            <a:endParaRPr lang="de-DE"/>
          </a:p>
        </p:txBody>
      </p:sp>
      <p:sp>
        <p:nvSpPr>
          <p:cNvPr id="24" name="Textfeld 23"/>
          <p:cNvSpPr txBox="1"/>
          <p:nvPr/>
        </p:nvSpPr>
        <p:spPr>
          <a:xfrm>
            <a:off x="8336694" y="5079501"/>
            <a:ext cx="956688" cy="646331"/>
          </a:xfrm>
          <a:prstGeom prst="rect">
            <a:avLst/>
          </a:prstGeom>
          <a:noFill/>
        </p:spPr>
        <p:txBody>
          <a:bodyPr wrap="square" rtlCol="0">
            <a:spAutoFit/>
          </a:bodyPr>
          <a:lstStyle/>
          <a:p>
            <a:r>
              <a:rPr lang="de-DE" dirty="0" err="1" smtClean="0">
                <a:solidFill>
                  <a:srgbClr val="FF0000"/>
                </a:solidFill>
              </a:rPr>
              <a:t>Diff</a:t>
            </a:r>
            <a:r>
              <a:rPr lang="de-DE" dirty="0" smtClean="0">
                <a:solidFill>
                  <a:srgbClr val="FF0000"/>
                </a:solidFill>
              </a:rPr>
              <a:t>= 38 TW</a:t>
            </a:r>
            <a:endParaRPr lang="de-DE" dirty="0">
              <a:solidFill>
                <a:srgbClr val="FF0000"/>
              </a:solidFill>
            </a:endParaRPr>
          </a:p>
        </p:txBody>
      </p:sp>
      <p:sp>
        <p:nvSpPr>
          <p:cNvPr id="25" name="Textfeld 24"/>
          <p:cNvSpPr txBox="1"/>
          <p:nvPr/>
        </p:nvSpPr>
        <p:spPr>
          <a:xfrm>
            <a:off x="2233271" y="6244730"/>
            <a:ext cx="3713645" cy="461665"/>
          </a:xfrm>
          <a:prstGeom prst="rect">
            <a:avLst/>
          </a:prstGeom>
          <a:noFill/>
          <a:ln>
            <a:solidFill>
              <a:schemeClr val="accent6">
                <a:lumMod val="50000"/>
              </a:schemeClr>
            </a:solidFill>
          </a:ln>
        </p:spPr>
        <p:txBody>
          <a:bodyPr wrap="none" rtlCol="0">
            <a:spAutoFit/>
          </a:bodyPr>
          <a:lstStyle/>
          <a:p>
            <a:r>
              <a:rPr lang="de-DE" sz="2400" b="1" dirty="0" smtClean="0">
                <a:solidFill>
                  <a:srgbClr val="C00000"/>
                </a:solidFill>
              </a:rPr>
              <a:t>True </a:t>
            </a:r>
            <a:r>
              <a:rPr lang="de-DE" sz="2400" b="1" dirty="0" err="1" smtClean="0">
                <a:solidFill>
                  <a:srgbClr val="C00000"/>
                </a:solidFill>
              </a:rPr>
              <a:t>Difference</a:t>
            </a:r>
            <a:r>
              <a:rPr lang="de-DE" sz="2400" b="1" dirty="0" smtClean="0">
                <a:solidFill>
                  <a:srgbClr val="C00000"/>
                </a:solidFill>
              </a:rPr>
              <a:t>= 32.8 TW</a:t>
            </a:r>
            <a:endParaRPr lang="de-DE" sz="2400" b="1" dirty="0">
              <a:solidFill>
                <a:srgbClr val="C00000"/>
              </a:solidFill>
            </a:endParaRPr>
          </a:p>
        </p:txBody>
      </p:sp>
      <p:sp>
        <p:nvSpPr>
          <p:cNvPr id="27" name="Oval 8"/>
          <p:cNvSpPr>
            <a:spLocks noChangeArrowheads="1"/>
          </p:cNvSpPr>
          <p:nvPr/>
        </p:nvSpPr>
        <p:spPr bwMode="auto">
          <a:xfrm>
            <a:off x="6261102" y="4246585"/>
            <a:ext cx="576262" cy="287338"/>
          </a:xfrm>
          <a:prstGeom prst="ellipse">
            <a:avLst/>
          </a:prstGeom>
          <a:noFill/>
          <a:ln w="12700">
            <a:solidFill>
              <a:srgbClr val="FF0000"/>
            </a:solidFill>
            <a:round/>
            <a:headEnd/>
            <a:tailEnd/>
          </a:ln>
        </p:spPr>
        <p:txBody>
          <a:bodyPr wrap="none" anchor="ctr"/>
          <a:lstStyle/>
          <a:p>
            <a:endParaRPr lang="de-DE"/>
          </a:p>
        </p:txBody>
      </p:sp>
      <p:sp>
        <p:nvSpPr>
          <p:cNvPr id="29" name="Line 24"/>
          <p:cNvSpPr>
            <a:spLocks noChangeShapeType="1"/>
          </p:cNvSpPr>
          <p:nvPr/>
        </p:nvSpPr>
        <p:spPr bwMode="auto">
          <a:xfrm flipH="1">
            <a:off x="3701948" y="4966611"/>
            <a:ext cx="360363" cy="0"/>
          </a:xfrm>
          <a:prstGeom prst="line">
            <a:avLst/>
          </a:prstGeom>
          <a:noFill/>
          <a:ln w="28575">
            <a:solidFill>
              <a:srgbClr val="FF0000"/>
            </a:solidFill>
            <a:round/>
            <a:headEnd/>
            <a:tailEnd type="triangle" w="med" len="med"/>
          </a:ln>
        </p:spPr>
        <p:txBody>
          <a:bodyPr/>
          <a:lstStyle/>
          <a:p>
            <a:endParaRPr lang="de-DE"/>
          </a:p>
        </p:txBody>
      </p:sp>
      <p:sp>
        <p:nvSpPr>
          <p:cNvPr id="30" name="Line 24"/>
          <p:cNvSpPr>
            <a:spLocks noChangeShapeType="1"/>
          </p:cNvSpPr>
          <p:nvPr/>
        </p:nvSpPr>
        <p:spPr bwMode="auto">
          <a:xfrm flipH="1">
            <a:off x="8426893" y="5079501"/>
            <a:ext cx="360363" cy="0"/>
          </a:xfrm>
          <a:prstGeom prst="line">
            <a:avLst/>
          </a:prstGeom>
          <a:noFill/>
          <a:ln w="28575">
            <a:solidFill>
              <a:srgbClr val="FF0000"/>
            </a:solidFill>
            <a:round/>
            <a:headEnd/>
            <a:tailEnd type="triangle" w="med" len="med"/>
          </a:ln>
        </p:spPr>
        <p:txBody>
          <a:bodyPr/>
          <a:lstStyle/>
          <a:p>
            <a:endParaRPr lang="de-DE"/>
          </a:p>
        </p:txBody>
      </p:sp>
      <p:sp>
        <p:nvSpPr>
          <p:cNvPr id="31" name="Textfeld 30"/>
          <p:cNvSpPr txBox="1"/>
          <p:nvPr/>
        </p:nvSpPr>
        <p:spPr>
          <a:xfrm>
            <a:off x="0" y="0"/>
            <a:ext cx="1417375" cy="307777"/>
          </a:xfrm>
          <a:prstGeom prst="rect">
            <a:avLst/>
          </a:prstGeom>
          <a:solidFill>
            <a:schemeClr val="bg1">
              <a:lumMod val="75000"/>
            </a:schemeClr>
          </a:solidFill>
        </p:spPr>
        <p:txBody>
          <a:bodyPr wrap="none">
            <a:spAutoFit/>
          </a:bodyPr>
          <a:lstStyle/>
          <a:p>
            <a:pPr>
              <a:buFont typeface="Wingdings" pitchFamily="2" charset="2"/>
              <a:buChar char="Ø"/>
              <a:defRPr/>
            </a:pPr>
            <a:r>
              <a:rPr lang="de-DE" sz="1400" dirty="0" smtClean="0">
                <a:solidFill>
                  <a:schemeClr val="tx1"/>
                </a:solidFill>
              </a:rPr>
              <a:t>Little </a:t>
            </a:r>
            <a:r>
              <a:rPr lang="de-DE" sz="1400" dirty="0" err="1" smtClean="0">
                <a:solidFill>
                  <a:schemeClr val="tx1"/>
                </a:solidFill>
              </a:rPr>
              <a:t>exercise</a:t>
            </a:r>
            <a:endParaRPr lang="de-DE" sz="1400" dirty="0">
              <a:solidFill>
                <a:schemeClr val="tx1"/>
              </a:solidFill>
            </a:endParaRPr>
          </a:p>
        </p:txBody>
      </p:sp>
    </p:spTree>
    <p:extLst>
      <p:ext uri="{BB962C8B-B14F-4D97-AF65-F5344CB8AC3E}">
        <p14:creationId xmlns:p14="http://schemas.microsoft.com/office/powerpoint/2010/main" val="147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2" grpId="0" animBg="1"/>
      <p:bldP spid="23" grpId="0" animBg="1"/>
      <p:bldP spid="24" grpId="0"/>
      <p:bldP spid="25" grpId="0" animBg="1"/>
      <p:bldP spid="27"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srcRect/>
          <a:stretch>
            <a:fillRect/>
          </a:stretch>
        </p:blipFill>
        <p:spPr bwMode="auto">
          <a:xfrm>
            <a:off x="4978047" y="1122188"/>
            <a:ext cx="3409950" cy="2152650"/>
          </a:xfrm>
          <a:prstGeom prst="rect">
            <a:avLst/>
          </a:prstGeom>
          <a:noFill/>
          <a:ln w="9525">
            <a:noFill/>
            <a:miter lim="800000"/>
            <a:headEnd/>
            <a:tailEnd/>
          </a:ln>
        </p:spPr>
      </p:pic>
      <p:pic>
        <p:nvPicPr>
          <p:cNvPr id="69634" name="Picture 2"/>
          <p:cNvPicPr>
            <a:picLocks noChangeAspect="1" noChangeArrowheads="1"/>
          </p:cNvPicPr>
          <p:nvPr/>
        </p:nvPicPr>
        <p:blipFill>
          <a:blip r:embed="rId4" cstate="print"/>
          <a:srcRect/>
          <a:stretch>
            <a:fillRect/>
          </a:stretch>
        </p:blipFill>
        <p:spPr bwMode="auto">
          <a:xfrm>
            <a:off x="5021969" y="3668713"/>
            <a:ext cx="3457575" cy="2162175"/>
          </a:xfrm>
          <a:prstGeom prst="rect">
            <a:avLst/>
          </a:prstGeom>
          <a:noFill/>
          <a:ln w="9525">
            <a:noFill/>
            <a:miter lim="800000"/>
            <a:headEnd/>
            <a:tailEnd/>
          </a:ln>
        </p:spPr>
      </p:pic>
      <p:pic>
        <p:nvPicPr>
          <p:cNvPr id="18" name="Picture 1"/>
          <p:cNvPicPr>
            <a:picLocks noChangeAspect="1" noChangeArrowheads="1"/>
          </p:cNvPicPr>
          <p:nvPr/>
        </p:nvPicPr>
        <p:blipFill>
          <a:blip r:embed="rId5" cstate="print"/>
          <a:srcRect/>
          <a:stretch>
            <a:fillRect/>
          </a:stretch>
        </p:blipFill>
        <p:spPr bwMode="auto">
          <a:xfrm>
            <a:off x="251002" y="1099607"/>
            <a:ext cx="3429176" cy="2183081"/>
          </a:xfrm>
          <a:prstGeom prst="rect">
            <a:avLst/>
          </a:prstGeom>
          <a:noFill/>
          <a:ln w="12700">
            <a:solidFill>
              <a:schemeClr val="accent1"/>
            </a:solidFill>
            <a:miter lim="800000"/>
            <a:headEnd/>
            <a:tailEnd/>
          </a:ln>
        </p:spPr>
      </p:pic>
      <p:sp>
        <p:nvSpPr>
          <p:cNvPr id="16387" name="Text Box 8"/>
          <p:cNvSpPr txBox="1">
            <a:spLocks noChangeArrowheads="1"/>
          </p:cNvSpPr>
          <p:nvPr/>
        </p:nvSpPr>
        <p:spPr bwMode="auto">
          <a:xfrm>
            <a:off x="1712320" y="460511"/>
            <a:ext cx="5558253" cy="400110"/>
          </a:xfrm>
          <a:prstGeom prst="rect">
            <a:avLst/>
          </a:prstGeom>
          <a:noFill/>
          <a:ln w="9525">
            <a:noFill/>
            <a:miter lim="800000"/>
            <a:headEnd/>
            <a:tailEnd/>
          </a:ln>
        </p:spPr>
        <p:txBody>
          <a:bodyPr wrap="none">
            <a:spAutoFit/>
          </a:bodyPr>
          <a:lstStyle/>
          <a:p>
            <a:r>
              <a:rPr lang="de-DE" sz="2000" dirty="0" err="1" smtClean="0">
                <a:solidFill>
                  <a:schemeClr val="tx1"/>
                </a:solidFill>
              </a:rPr>
              <a:t>Increase</a:t>
            </a:r>
            <a:r>
              <a:rPr lang="de-DE" sz="2000" dirty="0" smtClean="0">
                <a:solidFill>
                  <a:schemeClr val="tx1"/>
                </a:solidFill>
              </a:rPr>
              <a:t> BS </a:t>
            </a:r>
            <a:r>
              <a:rPr lang="de-DE" sz="2000" dirty="0" err="1" smtClean="0">
                <a:solidFill>
                  <a:schemeClr val="tx1"/>
                </a:solidFill>
              </a:rPr>
              <a:t>inflow</a:t>
            </a:r>
            <a:r>
              <a:rPr lang="de-DE" sz="2000" dirty="0" smtClean="0">
                <a:solidFill>
                  <a:schemeClr val="tx1"/>
                </a:solidFill>
              </a:rPr>
              <a:t> </a:t>
            </a:r>
            <a:r>
              <a:rPr lang="de-DE" sz="2000" dirty="0" err="1" smtClean="0">
                <a:solidFill>
                  <a:schemeClr val="tx1"/>
                </a:solidFill>
              </a:rPr>
              <a:t>and</a:t>
            </a:r>
            <a:r>
              <a:rPr lang="de-DE" sz="2000" dirty="0" smtClean="0">
                <a:solidFill>
                  <a:schemeClr val="tx1"/>
                </a:solidFill>
              </a:rPr>
              <a:t> FS </a:t>
            </a:r>
            <a:r>
              <a:rPr lang="de-DE" sz="2000" dirty="0" err="1" smtClean="0">
                <a:solidFill>
                  <a:schemeClr val="tx1"/>
                </a:solidFill>
              </a:rPr>
              <a:t>outflow</a:t>
            </a:r>
            <a:r>
              <a:rPr lang="de-DE" sz="2000" dirty="0" smtClean="0">
                <a:solidFill>
                  <a:schemeClr val="tx1"/>
                </a:solidFill>
              </a:rPr>
              <a:t> </a:t>
            </a:r>
            <a:r>
              <a:rPr lang="de-DE" sz="2000" dirty="0" err="1" smtClean="0">
                <a:solidFill>
                  <a:schemeClr val="tx1"/>
                </a:solidFill>
              </a:rPr>
              <a:t>temperature</a:t>
            </a:r>
            <a:endParaRPr lang="de-DE" sz="2000" dirty="0">
              <a:solidFill>
                <a:schemeClr val="tx1"/>
              </a:solidFill>
            </a:endParaRPr>
          </a:p>
        </p:txBody>
      </p:sp>
      <p:sp>
        <p:nvSpPr>
          <p:cNvPr id="13" name="Line 24"/>
          <p:cNvSpPr>
            <a:spLocks noChangeShapeType="1"/>
          </p:cNvSpPr>
          <p:nvPr/>
        </p:nvSpPr>
        <p:spPr bwMode="auto">
          <a:xfrm flipH="1">
            <a:off x="3666836" y="2167425"/>
            <a:ext cx="360363" cy="0"/>
          </a:xfrm>
          <a:prstGeom prst="line">
            <a:avLst/>
          </a:prstGeom>
          <a:noFill/>
          <a:ln w="28575">
            <a:solidFill>
              <a:srgbClr val="FF0000"/>
            </a:solidFill>
            <a:round/>
            <a:headEnd/>
            <a:tailEnd type="triangle" w="med" len="med"/>
          </a:ln>
        </p:spPr>
        <p:txBody>
          <a:bodyPr/>
          <a:lstStyle/>
          <a:p>
            <a:endParaRPr lang="de-DE"/>
          </a:p>
        </p:txBody>
      </p:sp>
      <p:sp>
        <p:nvSpPr>
          <p:cNvPr id="15" name="Textfeld 14"/>
          <p:cNvSpPr txBox="1"/>
          <p:nvPr/>
        </p:nvSpPr>
        <p:spPr>
          <a:xfrm>
            <a:off x="2911468" y="29624"/>
            <a:ext cx="3241208" cy="523220"/>
          </a:xfrm>
          <a:prstGeom prst="rect">
            <a:avLst/>
          </a:prstGeom>
          <a:noFill/>
        </p:spPr>
        <p:txBody>
          <a:bodyPr wrap="none" rtlCol="0">
            <a:spAutoFit/>
          </a:bodyPr>
          <a:lstStyle/>
          <a:p>
            <a:pPr algn="l"/>
            <a:r>
              <a:rPr lang="de-DE" sz="2800" dirty="0" smtClean="0">
                <a:solidFill>
                  <a:schemeClr val="tx1"/>
                </a:solidFill>
              </a:rPr>
              <a:t>Temporal </a:t>
            </a:r>
            <a:r>
              <a:rPr lang="de-DE" sz="2800" dirty="0" err="1" smtClean="0">
                <a:solidFill>
                  <a:schemeClr val="tx1"/>
                </a:solidFill>
              </a:rPr>
              <a:t>changes</a:t>
            </a:r>
            <a:endParaRPr lang="de-DE" sz="2800" dirty="0">
              <a:solidFill>
                <a:schemeClr val="tx1"/>
              </a:solidFill>
            </a:endParaRPr>
          </a:p>
        </p:txBody>
      </p:sp>
      <p:sp>
        <p:nvSpPr>
          <p:cNvPr id="16" name="Textfeld 15"/>
          <p:cNvSpPr txBox="1"/>
          <p:nvPr/>
        </p:nvSpPr>
        <p:spPr>
          <a:xfrm>
            <a:off x="3729730" y="4853721"/>
            <a:ext cx="956688" cy="646331"/>
          </a:xfrm>
          <a:prstGeom prst="rect">
            <a:avLst/>
          </a:prstGeom>
          <a:noFill/>
        </p:spPr>
        <p:txBody>
          <a:bodyPr wrap="square" rtlCol="0">
            <a:spAutoFit/>
          </a:bodyPr>
          <a:lstStyle/>
          <a:p>
            <a:r>
              <a:rPr lang="de-DE" dirty="0" err="1" smtClean="0">
                <a:solidFill>
                  <a:srgbClr val="FF0000"/>
                </a:solidFill>
              </a:rPr>
              <a:t>Diff</a:t>
            </a:r>
            <a:r>
              <a:rPr lang="de-DE" dirty="0" smtClean="0">
                <a:solidFill>
                  <a:srgbClr val="FF0000"/>
                </a:solidFill>
              </a:rPr>
              <a:t>= </a:t>
            </a:r>
          </a:p>
          <a:p>
            <a:r>
              <a:rPr lang="de-DE" dirty="0" smtClean="0">
                <a:solidFill>
                  <a:srgbClr val="FF0000"/>
                </a:solidFill>
              </a:rPr>
              <a:t>8 TW</a:t>
            </a:r>
            <a:endParaRPr lang="de-DE" dirty="0">
              <a:solidFill>
                <a:srgbClr val="FF0000"/>
              </a:solidFill>
            </a:endParaRPr>
          </a:p>
        </p:txBody>
      </p:sp>
      <p:sp>
        <p:nvSpPr>
          <p:cNvPr id="22" name="Oval 8"/>
          <p:cNvSpPr>
            <a:spLocks noChangeArrowheads="1"/>
          </p:cNvSpPr>
          <p:nvPr/>
        </p:nvSpPr>
        <p:spPr bwMode="auto">
          <a:xfrm>
            <a:off x="6152676" y="1571612"/>
            <a:ext cx="576262" cy="287338"/>
          </a:xfrm>
          <a:prstGeom prst="ellipse">
            <a:avLst/>
          </a:prstGeom>
          <a:noFill/>
          <a:ln w="12700">
            <a:solidFill>
              <a:srgbClr val="FF0000"/>
            </a:solidFill>
            <a:round/>
            <a:headEnd/>
            <a:tailEnd/>
          </a:ln>
        </p:spPr>
        <p:txBody>
          <a:bodyPr wrap="none" anchor="ctr"/>
          <a:lstStyle/>
          <a:p>
            <a:endParaRPr lang="de-DE"/>
          </a:p>
        </p:txBody>
      </p:sp>
      <p:sp>
        <p:nvSpPr>
          <p:cNvPr id="23" name="Line 24"/>
          <p:cNvSpPr>
            <a:spLocks noChangeShapeType="1"/>
          </p:cNvSpPr>
          <p:nvPr/>
        </p:nvSpPr>
        <p:spPr bwMode="auto">
          <a:xfrm flipH="1">
            <a:off x="8453503" y="2155549"/>
            <a:ext cx="360363" cy="0"/>
          </a:xfrm>
          <a:prstGeom prst="line">
            <a:avLst/>
          </a:prstGeom>
          <a:noFill/>
          <a:ln w="28575">
            <a:solidFill>
              <a:srgbClr val="FF0000"/>
            </a:solidFill>
            <a:round/>
            <a:headEnd/>
            <a:tailEnd type="triangle" w="med" len="med"/>
          </a:ln>
        </p:spPr>
        <p:txBody>
          <a:bodyPr/>
          <a:lstStyle/>
          <a:p>
            <a:endParaRPr lang="de-DE"/>
          </a:p>
        </p:txBody>
      </p:sp>
      <p:sp>
        <p:nvSpPr>
          <p:cNvPr id="24" name="Textfeld 23"/>
          <p:cNvSpPr txBox="1"/>
          <p:nvPr/>
        </p:nvSpPr>
        <p:spPr>
          <a:xfrm>
            <a:off x="8325405" y="4740831"/>
            <a:ext cx="956688" cy="646331"/>
          </a:xfrm>
          <a:prstGeom prst="rect">
            <a:avLst/>
          </a:prstGeom>
          <a:noFill/>
        </p:spPr>
        <p:txBody>
          <a:bodyPr wrap="square" rtlCol="0">
            <a:spAutoFit/>
          </a:bodyPr>
          <a:lstStyle/>
          <a:p>
            <a:r>
              <a:rPr lang="de-DE" dirty="0" err="1" smtClean="0">
                <a:solidFill>
                  <a:srgbClr val="FF0000"/>
                </a:solidFill>
              </a:rPr>
              <a:t>Diff</a:t>
            </a:r>
            <a:r>
              <a:rPr lang="de-DE" dirty="0" smtClean="0">
                <a:solidFill>
                  <a:srgbClr val="FF0000"/>
                </a:solidFill>
              </a:rPr>
              <a:t>= </a:t>
            </a:r>
          </a:p>
          <a:p>
            <a:r>
              <a:rPr lang="de-DE" dirty="0" smtClean="0">
                <a:solidFill>
                  <a:srgbClr val="FF0000"/>
                </a:solidFill>
              </a:rPr>
              <a:t>8 TW</a:t>
            </a:r>
            <a:endParaRPr lang="de-DE" dirty="0">
              <a:solidFill>
                <a:srgbClr val="FF0000"/>
              </a:solidFill>
            </a:endParaRPr>
          </a:p>
        </p:txBody>
      </p:sp>
      <p:sp>
        <p:nvSpPr>
          <p:cNvPr id="25" name="Textfeld 24"/>
          <p:cNvSpPr txBox="1"/>
          <p:nvPr/>
        </p:nvSpPr>
        <p:spPr>
          <a:xfrm>
            <a:off x="2453684" y="6244730"/>
            <a:ext cx="3414460" cy="461665"/>
          </a:xfrm>
          <a:prstGeom prst="rect">
            <a:avLst/>
          </a:prstGeom>
          <a:noFill/>
          <a:ln>
            <a:solidFill>
              <a:schemeClr val="accent6">
                <a:lumMod val="50000"/>
              </a:schemeClr>
            </a:solidFill>
          </a:ln>
        </p:spPr>
        <p:txBody>
          <a:bodyPr wrap="square" rtlCol="0">
            <a:spAutoFit/>
          </a:bodyPr>
          <a:lstStyle/>
          <a:p>
            <a:r>
              <a:rPr lang="de-DE" sz="2400" b="1" dirty="0" smtClean="0">
                <a:solidFill>
                  <a:srgbClr val="C00000"/>
                </a:solidFill>
              </a:rPr>
              <a:t>True </a:t>
            </a:r>
            <a:r>
              <a:rPr lang="de-DE" sz="2400" b="1" dirty="0" err="1" smtClean="0">
                <a:solidFill>
                  <a:srgbClr val="C00000"/>
                </a:solidFill>
              </a:rPr>
              <a:t>Difference</a:t>
            </a:r>
            <a:r>
              <a:rPr lang="de-DE" sz="2400" b="1" dirty="0" smtClean="0">
                <a:solidFill>
                  <a:srgbClr val="C00000"/>
                </a:solidFill>
              </a:rPr>
              <a:t>= 0 TW</a:t>
            </a:r>
            <a:endParaRPr lang="de-DE" sz="2400" b="1" dirty="0">
              <a:solidFill>
                <a:srgbClr val="C00000"/>
              </a:solidFill>
            </a:endParaRPr>
          </a:p>
        </p:txBody>
      </p:sp>
      <p:sp>
        <p:nvSpPr>
          <p:cNvPr id="27" name="Oval 8"/>
          <p:cNvSpPr>
            <a:spLocks noChangeArrowheads="1"/>
          </p:cNvSpPr>
          <p:nvPr/>
        </p:nvSpPr>
        <p:spPr bwMode="auto">
          <a:xfrm>
            <a:off x="6175043" y="4148505"/>
            <a:ext cx="576262" cy="287338"/>
          </a:xfrm>
          <a:prstGeom prst="ellipse">
            <a:avLst/>
          </a:prstGeom>
          <a:noFill/>
          <a:ln w="12700">
            <a:solidFill>
              <a:srgbClr val="FF0000"/>
            </a:solidFill>
            <a:round/>
            <a:headEnd/>
            <a:tailEnd/>
          </a:ln>
        </p:spPr>
        <p:txBody>
          <a:bodyPr wrap="none" anchor="ctr"/>
          <a:lstStyle/>
          <a:p>
            <a:endParaRPr lang="de-DE"/>
          </a:p>
        </p:txBody>
      </p:sp>
      <p:sp>
        <p:nvSpPr>
          <p:cNvPr id="29" name="Line 24"/>
          <p:cNvSpPr>
            <a:spLocks noChangeShapeType="1"/>
          </p:cNvSpPr>
          <p:nvPr/>
        </p:nvSpPr>
        <p:spPr bwMode="auto">
          <a:xfrm flipH="1">
            <a:off x="3713823" y="4770594"/>
            <a:ext cx="360363" cy="0"/>
          </a:xfrm>
          <a:prstGeom prst="line">
            <a:avLst/>
          </a:prstGeom>
          <a:noFill/>
          <a:ln w="28575">
            <a:solidFill>
              <a:srgbClr val="FF0000"/>
            </a:solidFill>
            <a:round/>
            <a:headEnd/>
            <a:tailEnd type="triangle" w="med" len="med"/>
          </a:ln>
        </p:spPr>
        <p:txBody>
          <a:bodyPr/>
          <a:lstStyle/>
          <a:p>
            <a:endParaRPr lang="de-DE"/>
          </a:p>
        </p:txBody>
      </p:sp>
      <p:sp>
        <p:nvSpPr>
          <p:cNvPr id="30" name="Line 24"/>
          <p:cNvSpPr>
            <a:spLocks noChangeShapeType="1"/>
          </p:cNvSpPr>
          <p:nvPr/>
        </p:nvSpPr>
        <p:spPr bwMode="auto">
          <a:xfrm flipH="1">
            <a:off x="8415604" y="4740831"/>
            <a:ext cx="360363" cy="0"/>
          </a:xfrm>
          <a:prstGeom prst="line">
            <a:avLst/>
          </a:prstGeom>
          <a:noFill/>
          <a:ln w="28575">
            <a:solidFill>
              <a:srgbClr val="FF0000"/>
            </a:solidFill>
            <a:round/>
            <a:headEnd/>
            <a:tailEnd type="triangle" w="med" len="med"/>
          </a:ln>
        </p:spPr>
        <p:txBody>
          <a:bodyPr/>
          <a:lstStyle/>
          <a:p>
            <a:endParaRPr lang="de-DE"/>
          </a:p>
        </p:txBody>
      </p:sp>
      <p:sp>
        <p:nvSpPr>
          <p:cNvPr id="20" name="Textfeld 19"/>
          <p:cNvSpPr txBox="1"/>
          <p:nvPr/>
        </p:nvSpPr>
        <p:spPr>
          <a:xfrm>
            <a:off x="0" y="0"/>
            <a:ext cx="1417375" cy="307777"/>
          </a:xfrm>
          <a:prstGeom prst="rect">
            <a:avLst/>
          </a:prstGeom>
          <a:solidFill>
            <a:schemeClr val="bg1">
              <a:lumMod val="75000"/>
            </a:schemeClr>
          </a:solidFill>
        </p:spPr>
        <p:txBody>
          <a:bodyPr wrap="none">
            <a:spAutoFit/>
          </a:bodyPr>
          <a:lstStyle/>
          <a:p>
            <a:pPr>
              <a:buFont typeface="Wingdings" pitchFamily="2" charset="2"/>
              <a:buChar char="Ø"/>
              <a:defRPr/>
            </a:pPr>
            <a:r>
              <a:rPr lang="de-DE" sz="1400" dirty="0" smtClean="0">
                <a:solidFill>
                  <a:schemeClr val="tx1"/>
                </a:solidFill>
              </a:rPr>
              <a:t>Little </a:t>
            </a:r>
            <a:r>
              <a:rPr lang="de-DE" sz="1400" dirty="0" err="1" smtClean="0">
                <a:solidFill>
                  <a:schemeClr val="tx1"/>
                </a:solidFill>
              </a:rPr>
              <a:t>exercise</a:t>
            </a:r>
            <a:endParaRPr lang="de-DE" sz="1400" dirty="0">
              <a:solidFill>
                <a:schemeClr val="tx1"/>
              </a:solidFill>
            </a:endParaRPr>
          </a:p>
        </p:txBody>
      </p:sp>
      <p:pic>
        <p:nvPicPr>
          <p:cNvPr id="69633" name="Picture 1"/>
          <p:cNvPicPr>
            <a:picLocks noChangeAspect="1" noChangeArrowheads="1"/>
          </p:cNvPicPr>
          <p:nvPr/>
        </p:nvPicPr>
        <p:blipFill>
          <a:blip r:embed="rId6" cstate="print"/>
          <a:srcRect/>
          <a:stretch>
            <a:fillRect/>
          </a:stretch>
        </p:blipFill>
        <p:spPr bwMode="auto">
          <a:xfrm>
            <a:off x="312208" y="3668713"/>
            <a:ext cx="3371850" cy="2162175"/>
          </a:xfrm>
          <a:prstGeom prst="rect">
            <a:avLst/>
          </a:prstGeom>
          <a:noFill/>
          <a:ln w="9525">
            <a:noFill/>
            <a:miter lim="800000"/>
            <a:headEnd/>
            <a:tailEnd/>
          </a:ln>
        </p:spPr>
      </p:pic>
    </p:spTree>
    <p:extLst>
      <p:ext uri="{BB962C8B-B14F-4D97-AF65-F5344CB8AC3E}">
        <p14:creationId xmlns:p14="http://schemas.microsoft.com/office/powerpoint/2010/main" val="8991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696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2" grpId="0" animBg="1"/>
      <p:bldP spid="23" grpId="0" animBg="1"/>
      <p:bldP spid="24" grpId="0"/>
      <p:bldP spid="25" grpId="0" animBg="1"/>
      <p:bldP spid="27"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_inte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6568419" cy="518457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 name="Foliennummernplatzhalter 1"/>
          <p:cNvSpPr>
            <a:spLocks noGrp="1"/>
          </p:cNvSpPr>
          <p:nvPr>
            <p:ph type="sldNum" sz="quarter" idx="4294967295"/>
          </p:nvPr>
        </p:nvSpPr>
        <p:spPr>
          <a:xfrm>
            <a:off x="7092950" y="6308725"/>
            <a:ext cx="1905000" cy="457200"/>
          </a:xfrm>
          <a:prstGeom prst="rect">
            <a:avLst/>
          </a:prstGeom>
        </p:spPr>
        <p:txBody>
          <a:bodyPr/>
          <a:lstStyle/>
          <a:p>
            <a:pPr>
              <a:defRPr/>
            </a:pPr>
            <a:fld id="{2B7CF7CF-29C8-47AC-9844-9BCA9A11192C}" type="slidenum">
              <a:rPr lang="de-DE">
                <a:solidFill>
                  <a:schemeClr val="bg1"/>
                </a:solidFill>
              </a:rPr>
              <a:pPr>
                <a:defRPr/>
              </a:pPr>
              <a:t>14</a:t>
            </a:fld>
            <a:endParaRPr lang="de-DE">
              <a:solidFill>
                <a:schemeClr val="bg1"/>
              </a:solidFill>
            </a:endParaRPr>
          </a:p>
        </p:txBody>
      </p:sp>
      <p:pic>
        <p:nvPicPr>
          <p:cNvPr id="27651" name="Picture 12"/>
          <p:cNvPicPr>
            <a:picLocks noChangeAspect="1" noChangeArrowheads="1"/>
          </p:cNvPicPr>
          <p:nvPr/>
        </p:nvPicPr>
        <p:blipFill>
          <a:blip r:embed="rId3" cstate="print"/>
          <a:srcRect l="-3925" t="-3017" r="-3925" b="-3017"/>
          <a:stretch>
            <a:fillRect/>
          </a:stretch>
        </p:blipFill>
        <p:spPr bwMode="auto">
          <a:xfrm>
            <a:off x="-4212976" y="908720"/>
            <a:ext cx="3959845" cy="5273777"/>
          </a:xfrm>
          <a:prstGeom prst="rect">
            <a:avLst/>
          </a:prstGeom>
          <a:solidFill>
            <a:schemeClr val="bg1"/>
          </a:solidFill>
          <a:ln w="19050">
            <a:solidFill>
              <a:srgbClr val="000066"/>
            </a:solidFill>
            <a:miter lim="800000"/>
            <a:headEnd/>
            <a:tailEnd/>
          </a:ln>
        </p:spPr>
      </p:pic>
      <p:sp>
        <p:nvSpPr>
          <p:cNvPr id="27652" name="Text Box 4"/>
          <p:cNvSpPr txBox="1">
            <a:spLocks noChangeArrowheads="1"/>
          </p:cNvSpPr>
          <p:nvPr/>
        </p:nvSpPr>
        <p:spPr bwMode="auto">
          <a:xfrm>
            <a:off x="1835696" y="5805264"/>
            <a:ext cx="1677062" cy="307777"/>
          </a:xfrm>
          <a:prstGeom prst="rect">
            <a:avLst/>
          </a:prstGeom>
          <a:noFill/>
          <a:ln w="38100">
            <a:noFill/>
            <a:miter lim="800000"/>
            <a:headEnd/>
            <a:tailEnd/>
          </a:ln>
        </p:spPr>
        <p:txBody>
          <a:bodyPr wrap="none">
            <a:spAutoFit/>
          </a:bodyPr>
          <a:lstStyle/>
          <a:p>
            <a:pPr algn="l"/>
            <a:r>
              <a:rPr lang="de-DE" sz="1400" i="1">
                <a:solidFill>
                  <a:schemeClr val="tx1"/>
                </a:solidFill>
                <a:latin typeface="AvantGarde Md BT" pitchFamily="34" charset="0"/>
              </a:rPr>
              <a:t>Rudels et al., </a:t>
            </a:r>
            <a:r>
              <a:rPr lang="de-DE" sz="1400" i="1" smtClean="0">
                <a:solidFill>
                  <a:schemeClr val="tx1"/>
                </a:solidFill>
                <a:latin typeface="AvantGarde Md BT" pitchFamily="34" charset="0"/>
              </a:rPr>
              <a:t>2005</a:t>
            </a:r>
            <a:endParaRPr lang="de-DE" sz="1400" i="1">
              <a:solidFill>
                <a:schemeClr val="tx1"/>
              </a:solidFill>
              <a:latin typeface="AvantGarde Md BT" pitchFamily="34" charset="0"/>
            </a:endParaRPr>
          </a:p>
        </p:txBody>
      </p:sp>
      <p:sp>
        <p:nvSpPr>
          <p:cNvPr id="27653" name="Rectangle 13"/>
          <p:cNvSpPr>
            <a:spLocks noChangeArrowheads="1"/>
          </p:cNvSpPr>
          <p:nvPr/>
        </p:nvSpPr>
        <p:spPr bwMode="auto">
          <a:xfrm>
            <a:off x="0" y="0"/>
            <a:ext cx="9144000" cy="369332"/>
          </a:xfrm>
          <a:prstGeom prst="rect">
            <a:avLst/>
          </a:prstGeom>
          <a:solidFill>
            <a:srgbClr val="FFCC00"/>
          </a:solidFill>
          <a:ln w="9525">
            <a:noFill/>
            <a:miter lim="800000"/>
            <a:headEnd/>
            <a:tailEnd/>
          </a:ln>
        </p:spPr>
        <p:txBody>
          <a:bodyPr>
            <a:spAutoFit/>
          </a:bodyPr>
          <a:lstStyle/>
          <a:p>
            <a:pPr algn="l"/>
            <a:r>
              <a:rPr lang="de-DE" sz="1800" smtClean="0">
                <a:solidFill>
                  <a:schemeClr val="tx1"/>
                </a:solidFill>
                <a:latin typeface="Arial" pitchFamily="34" charset="0"/>
                <a:cs typeface="Arial" pitchFamily="34" charset="0"/>
              </a:rPr>
              <a:t>Arctic Ocean exchange through various passages</a:t>
            </a:r>
            <a:endParaRPr lang="de-DE" sz="1800">
              <a:solidFill>
                <a:schemeClr val="tx1"/>
              </a:solidFill>
              <a:latin typeface="Arial" pitchFamily="34" charset="0"/>
              <a:cs typeface="Arial" pitchFamily="34" charset="0"/>
            </a:endParaRPr>
          </a:p>
        </p:txBody>
      </p:sp>
      <p:sp>
        <p:nvSpPr>
          <p:cNvPr id="298003" name="Text Box 19"/>
          <p:cNvSpPr txBox="1">
            <a:spLocks noChangeArrowheads="1"/>
          </p:cNvSpPr>
          <p:nvPr/>
        </p:nvSpPr>
        <p:spPr bwMode="auto">
          <a:xfrm>
            <a:off x="-2139950" y="3501008"/>
            <a:ext cx="2139950" cy="641350"/>
          </a:xfrm>
          <a:prstGeom prst="rect">
            <a:avLst/>
          </a:prstGeom>
          <a:solidFill>
            <a:srgbClr val="FFFFFF">
              <a:alpha val="65097"/>
            </a:srgbClr>
          </a:solidFill>
          <a:ln w="9525">
            <a:noFill/>
            <a:miter lim="800000"/>
            <a:headEnd/>
            <a:tailEnd/>
          </a:ln>
        </p:spPr>
        <p:txBody>
          <a:bodyPr wrap="none">
            <a:spAutoFit/>
          </a:bodyPr>
          <a:lstStyle/>
          <a:p>
            <a:r>
              <a:rPr lang="en-US" sz="1800">
                <a:latin typeface="Arial" pitchFamily="34" charset="0"/>
                <a:cs typeface="Arial" pitchFamily="34" charset="0"/>
              </a:rPr>
              <a:t>Barents Sea, 200m</a:t>
            </a:r>
          </a:p>
          <a:p>
            <a:r>
              <a:rPr lang="en-US" sz="1800" b="1">
                <a:solidFill>
                  <a:srgbClr val="FF0000"/>
                </a:solidFill>
                <a:latin typeface="Arial" pitchFamily="34" charset="0"/>
                <a:cs typeface="Arial" pitchFamily="34" charset="0"/>
              </a:rPr>
              <a:t>2 Sv</a:t>
            </a:r>
          </a:p>
        </p:txBody>
      </p:sp>
      <p:sp>
        <p:nvSpPr>
          <p:cNvPr id="298004" name="Text Box 20"/>
          <p:cNvSpPr txBox="1">
            <a:spLocks noChangeArrowheads="1"/>
          </p:cNvSpPr>
          <p:nvPr/>
        </p:nvSpPr>
        <p:spPr bwMode="auto">
          <a:xfrm>
            <a:off x="-4717801" y="3932908"/>
            <a:ext cx="2139950" cy="641350"/>
          </a:xfrm>
          <a:prstGeom prst="rect">
            <a:avLst/>
          </a:prstGeom>
          <a:solidFill>
            <a:srgbClr val="FFFFFF">
              <a:alpha val="74117"/>
            </a:srgbClr>
          </a:solidFill>
          <a:ln w="9525">
            <a:noFill/>
            <a:miter lim="800000"/>
            <a:headEnd/>
            <a:tailEnd/>
          </a:ln>
        </p:spPr>
        <p:txBody>
          <a:bodyPr wrap="none">
            <a:spAutoFit/>
          </a:bodyPr>
          <a:lstStyle/>
          <a:p>
            <a:r>
              <a:rPr lang="en-US" sz="1800">
                <a:latin typeface="Arial" pitchFamily="34" charset="0"/>
                <a:cs typeface="Arial" pitchFamily="34" charset="0"/>
              </a:rPr>
              <a:t>Fram Strait, 2600m</a:t>
            </a:r>
          </a:p>
          <a:p>
            <a:r>
              <a:rPr lang="en-US" sz="1800" b="1">
                <a:solidFill>
                  <a:srgbClr val="008000"/>
                </a:solidFill>
                <a:latin typeface="Arial" pitchFamily="34" charset="0"/>
                <a:cs typeface="Arial" pitchFamily="34" charset="0"/>
              </a:rPr>
              <a:t>11 Sv,</a:t>
            </a:r>
            <a:r>
              <a:rPr lang="en-US" sz="1800" b="1">
                <a:solidFill>
                  <a:srgbClr val="FF0000"/>
                </a:solidFill>
                <a:latin typeface="Arial" pitchFamily="34" charset="0"/>
                <a:cs typeface="Arial" pitchFamily="34" charset="0"/>
              </a:rPr>
              <a:t> 9 Sv</a:t>
            </a:r>
          </a:p>
        </p:txBody>
      </p:sp>
      <p:sp>
        <p:nvSpPr>
          <p:cNvPr id="298006" name="AutoShape 22"/>
          <p:cNvSpPr>
            <a:spLocks noChangeArrowheads="1"/>
          </p:cNvSpPr>
          <p:nvPr/>
        </p:nvSpPr>
        <p:spPr bwMode="auto">
          <a:xfrm rot="2252128">
            <a:off x="2154068" y="1780842"/>
            <a:ext cx="360363" cy="287338"/>
          </a:xfrm>
          <a:prstGeom prst="rightArrow">
            <a:avLst>
              <a:gd name="adj1" fmla="val 50000"/>
              <a:gd name="adj2" fmla="val 31354"/>
            </a:avLst>
          </a:prstGeom>
          <a:solidFill>
            <a:srgbClr val="FF0000"/>
          </a:solidFill>
          <a:ln w="9525">
            <a:noFill/>
            <a:miter lim="800000"/>
            <a:headEnd/>
            <a:tailEnd/>
          </a:ln>
        </p:spPr>
        <p:txBody>
          <a:bodyPr wrap="none" anchor="ctr"/>
          <a:lstStyle/>
          <a:p>
            <a:endParaRPr lang="de-DE" sz="1800">
              <a:latin typeface="Arial" pitchFamily="34" charset="0"/>
              <a:cs typeface="Arial" pitchFamily="34" charset="0"/>
            </a:endParaRPr>
          </a:p>
        </p:txBody>
      </p:sp>
      <p:sp>
        <p:nvSpPr>
          <p:cNvPr id="298009" name="AutoShape 25"/>
          <p:cNvSpPr>
            <a:spLocks noChangeArrowheads="1"/>
          </p:cNvSpPr>
          <p:nvPr/>
        </p:nvSpPr>
        <p:spPr bwMode="auto">
          <a:xfrm rot="-4498568">
            <a:off x="-1543396" y="4382050"/>
            <a:ext cx="360362" cy="287337"/>
          </a:xfrm>
          <a:prstGeom prst="rightArrow">
            <a:avLst>
              <a:gd name="adj1" fmla="val 50000"/>
              <a:gd name="adj2" fmla="val 31354"/>
            </a:avLst>
          </a:prstGeom>
          <a:solidFill>
            <a:srgbClr val="FF0000"/>
          </a:solidFill>
          <a:ln w="9525">
            <a:solidFill>
              <a:schemeClr val="tx1"/>
            </a:solidFill>
            <a:miter lim="800000"/>
            <a:headEnd/>
            <a:tailEnd/>
          </a:ln>
        </p:spPr>
        <p:txBody>
          <a:bodyPr wrap="none" anchor="ctr"/>
          <a:lstStyle/>
          <a:p>
            <a:endParaRPr lang="de-DE" sz="1800">
              <a:latin typeface="Arial" pitchFamily="34" charset="0"/>
              <a:cs typeface="Arial" pitchFamily="34" charset="0"/>
            </a:endParaRPr>
          </a:p>
        </p:txBody>
      </p:sp>
      <p:sp>
        <p:nvSpPr>
          <p:cNvPr id="298010" name="AutoShape 26"/>
          <p:cNvSpPr>
            <a:spLocks noChangeArrowheads="1"/>
          </p:cNvSpPr>
          <p:nvPr/>
        </p:nvSpPr>
        <p:spPr bwMode="auto">
          <a:xfrm rot="4719099">
            <a:off x="3569134" y="3305665"/>
            <a:ext cx="360363" cy="287337"/>
          </a:xfrm>
          <a:prstGeom prst="rightArrow">
            <a:avLst>
              <a:gd name="adj1" fmla="val 50000"/>
              <a:gd name="adj2" fmla="val 31354"/>
            </a:avLst>
          </a:prstGeom>
          <a:solidFill>
            <a:srgbClr val="008000"/>
          </a:solidFill>
          <a:ln w="9525">
            <a:noFill/>
            <a:miter lim="800000"/>
            <a:headEnd/>
            <a:tailEnd/>
          </a:ln>
        </p:spPr>
        <p:txBody>
          <a:bodyPr wrap="none" anchor="ctr"/>
          <a:lstStyle/>
          <a:p>
            <a:endParaRPr lang="de-DE" sz="1800"/>
          </a:p>
        </p:txBody>
      </p:sp>
      <p:sp>
        <p:nvSpPr>
          <p:cNvPr id="15" name="AutoShape 22"/>
          <p:cNvSpPr>
            <a:spLocks noChangeArrowheads="1"/>
          </p:cNvSpPr>
          <p:nvPr/>
        </p:nvSpPr>
        <p:spPr bwMode="auto">
          <a:xfrm rot="13910935">
            <a:off x="5776317" y="2923679"/>
            <a:ext cx="360363" cy="287338"/>
          </a:xfrm>
          <a:prstGeom prst="rightArrow">
            <a:avLst>
              <a:gd name="adj1" fmla="val 50000"/>
              <a:gd name="adj2" fmla="val 31354"/>
            </a:avLst>
          </a:prstGeom>
          <a:solidFill>
            <a:srgbClr val="FF0000"/>
          </a:solidFill>
          <a:ln w="9525">
            <a:noFill/>
            <a:miter lim="800000"/>
            <a:headEnd/>
            <a:tailEnd/>
          </a:ln>
        </p:spPr>
        <p:txBody>
          <a:bodyPr wrap="none" anchor="ctr"/>
          <a:lstStyle/>
          <a:p>
            <a:endParaRPr lang="de-DE" sz="1800">
              <a:latin typeface="Arial" pitchFamily="34" charset="0"/>
              <a:cs typeface="Arial" pitchFamily="34" charset="0"/>
            </a:endParaRPr>
          </a:p>
        </p:txBody>
      </p:sp>
      <p:sp>
        <p:nvSpPr>
          <p:cNvPr id="17" name="AutoShape 25"/>
          <p:cNvSpPr>
            <a:spLocks noChangeArrowheads="1"/>
          </p:cNvSpPr>
          <p:nvPr/>
        </p:nvSpPr>
        <p:spPr bwMode="auto">
          <a:xfrm rot="12755282">
            <a:off x="4981052" y="2855355"/>
            <a:ext cx="360362" cy="287337"/>
          </a:xfrm>
          <a:prstGeom prst="rightArrow">
            <a:avLst>
              <a:gd name="adj1" fmla="val 50000"/>
              <a:gd name="adj2" fmla="val 31354"/>
            </a:avLst>
          </a:prstGeom>
          <a:solidFill>
            <a:srgbClr val="FF0000"/>
          </a:solidFill>
          <a:ln w="9525">
            <a:noFill/>
            <a:miter lim="800000"/>
            <a:headEnd/>
            <a:tailEnd/>
          </a:ln>
        </p:spPr>
        <p:txBody>
          <a:bodyPr wrap="none" anchor="ctr"/>
          <a:lstStyle/>
          <a:p>
            <a:endParaRPr lang="de-DE" sz="1800">
              <a:latin typeface="Arial" pitchFamily="34" charset="0"/>
              <a:cs typeface="Arial" pitchFamily="34" charset="0"/>
            </a:endParaRPr>
          </a:p>
        </p:txBody>
      </p:sp>
      <p:sp>
        <p:nvSpPr>
          <p:cNvPr id="18" name="AutoShape 26"/>
          <p:cNvSpPr>
            <a:spLocks noChangeArrowheads="1"/>
          </p:cNvSpPr>
          <p:nvPr/>
        </p:nvSpPr>
        <p:spPr bwMode="auto">
          <a:xfrm rot="2424184">
            <a:off x="4916027" y="3095364"/>
            <a:ext cx="397701" cy="255557"/>
          </a:xfrm>
          <a:prstGeom prst="rightArrow">
            <a:avLst>
              <a:gd name="adj1" fmla="val 50000"/>
              <a:gd name="adj2" fmla="val 31354"/>
            </a:avLst>
          </a:prstGeom>
          <a:solidFill>
            <a:srgbClr val="008000"/>
          </a:solidFill>
          <a:ln w="9525">
            <a:noFill/>
            <a:miter lim="800000"/>
            <a:headEnd/>
            <a:tailEnd/>
          </a:ln>
        </p:spPr>
        <p:txBody>
          <a:bodyPr wrap="none" anchor="ctr"/>
          <a:lstStyle/>
          <a:p>
            <a:endParaRPr lang="de-DE" sz="1800"/>
          </a:p>
        </p:txBody>
      </p:sp>
      <p:sp>
        <p:nvSpPr>
          <p:cNvPr id="2" name="Textfeld 1"/>
          <p:cNvSpPr txBox="1"/>
          <p:nvPr/>
        </p:nvSpPr>
        <p:spPr>
          <a:xfrm>
            <a:off x="645913" y="3821683"/>
            <a:ext cx="2379566" cy="1200329"/>
          </a:xfrm>
          <a:prstGeom prst="rect">
            <a:avLst/>
          </a:prstGeom>
          <a:solidFill>
            <a:schemeClr val="bg1"/>
          </a:solidFill>
          <a:ln>
            <a:solidFill>
              <a:srgbClr val="FFC000"/>
            </a:solidFill>
          </a:ln>
        </p:spPr>
        <p:txBody>
          <a:bodyPr wrap="square" rtlCol="0">
            <a:spAutoFit/>
          </a:bodyPr>
          <a:lstStyle/>
          <a:p>
            <a:r>
              <a:rPr lang="de-DE" smtClean="0">
                <a:solidFill>
                  <a:schemeClr val="tx1"/>
                </a:solidFill>
              </a:rPr>
              <a:t>Since late 1990s mooring arrays in the straits</a:t>
            </a:r>
          </a:p>
          <a:p>
            <a:r>
              <a:rPr lang="de-DE" smtClean="0">
                <a:solidFill>
                  <a:schemeClr val="tx1"/>
                </a:solidFill>
              </a:rPr>
              <a:t>(ASOF)</a:t>
            </a:r>
            <a:endParaRPr lang="de-DE">
              <a:solidFill>
                <a:schemeClr val="tx1"/>
              </a:solidFill>
            </a:endParaRPr>
          </a:p>
        </p:txBody>
      </p:sp>
      <p:sp>
        <p:nvSpPr>
          <p:cNvPr id="3" name="Textfeld 2"/>
          <p:cNvSpPr txBox="1"/>
          <p:nvPr/>
        </p:nvSpPr>
        <p:spPr>
          <a:xfrm>
            <a:off x="6180783" y="2780928"/>
            <a:ext cx="646331" cy="369332"/>
          </a:xfrm>
          <a:prstGeom prst="rect">
            <a:avLst/>
          </a:prstGeom>
          <a:solidFill>
            <a:schemeClr val="bg2">
              <a:lumMod val="40000"/>
              <a:lumOff val="60000"/>
            </a:schemeClr>
          </a:solidFill>
        </p:spPr>
        <p:txBody>
          <a:bodyPr wrap="none" rtlCol="0">
            <a:spAutoFit/>
          </a:bodyPr>
          <a:lstStyle/>
          <a:p>
            <a:r>
              <a:rPr lang="de-DE" smtClean="0">
                <a:solidFill>
                  <a:srgbClr val="FF0000"/>
                </a:solidFill>
              </a:rPr>
              <a:t>2 Sv</a:t>
            </a:r>
          </a:p>
        </p:txBody>
      </p:sp>
      <p:sp>
        <p:nvSpPr>
          <p:cNvPr id="19" name="Textfeld 18"/>
          <p:cNvSpPr txBox="1"/>
          <p:nvPr/>
        </p:nvSpPr>
        <p:spPr>
          <a:xfrm>
            <a:off x="5219057" y="2550250"/>
            <a:ext cx="646331" cy="369332"/>
          </a:xfrm>
          <a:prstGeom prst="rect">
            <a:avLst/>
          </a:prstGeom>
          <a:solidFill>
            <a:schemeClr val="bg2">
              <a:lumMod val="40000"/>
              <a:lumOff val="60000"/>
            </a:schemeClr>
          </a:solidFill>
        </p:spPr>
        <p:txBody>
          <a:bodyPr wrap="none" rtlCol="0">
            <a:spAutoFit/>
          </a:bodyPr>
          <a:lstStyle/>
          <a:p>
            <a:r>
              <a:rPr lang="de-DE" smtClean="0">
                <a:solidFill>
                  <a:srgbClr val="FF0000"/>
                </a:solidFill>
              </a:rPr>
              <a:t>9 Sv</a:t>
            </a:r>
          </a:p>
        </p:txBody>
      </p:sp>
      <p:sp>
        <p:nvSpPr>
          <p:cNvPr id="20" name="Textfeld 19"/>
          <p:cNvSpPr txBox="1"/>
          <p:nvPr/>
        </p:nvSpPr>
        <p:spPr>
          <a:xfrm>
            <a:off x="2286519" y="1331476"/>
            <a:ext cx="646331" cy="369332"/>
          </a:xfrm>
          <a:prstGeom prst="rect">
            <a:avLst/>
          </a:prstGeom>
          <a:solidFill>
            <a:schemeClr val="bg2">
              <a:lumMod val="40000"/>
              <a:lumOff val="60000"/>
            </a:schemeClr>
          </a:solidFill>
        </p:spPr>
        <p:txBody>
          <a:bodyPr wrap="none" rtlCol="0">
            <a:spAutoFit/>
          </a:bodyPr>
          <a:lstStyle/>
          <a:p>
            <a:r>
              <a:rPr lang="de-DE" smtClean="0">
                <a:solidFill>
                  <a:srgbClr val="FF0000"/>
                </a:solidFill>
              </a:rPr>
              <a:t>1 Sv</a:t>
            </a:r>
          </a:p>
        </p:txBody>
      </p:sp>
      <p:sp>
        <p:nvSpPr>
          <p:cNvPr id="21" name="Textfeld 20"/>
          <p:cNvSpPr txBox="1"/>
          <p:nvPr/>
        </p:nvSpPr>
        <p:spPr>
          <a:xfrm>
            <a:off x="2866427" y="3289710"/>
            <a:ext cx="646331" cy="369332"/>
          </a:xfrm>
          <a:prstGeom prst="rect">
            <a:avLst/>
          </a:prstGeom>
          <a:solidFill>
            <a:schemeClr val="bg2">
              <a:lumMod val="40000"/>
              <a:lumOff val="60000"/>
            </a:schemeClr>
          </a:solidFill>
        </p:spPr>
        <p:txBody>
          <a:bodyPr wrap="none" rtlCol="0">
            <a:spAutoFit/>
          </a:bodyPr>
          <a:lstStyle/>
          <a:p>
            <a:r>
              <a:rPr lang="de-DE" smtClean="0">
                <a:solidFill>
                  <a:srgbClr val="006600"/>
                </a:solidFill>
              </a:rPr>
              <a:t>1 Sv</a:t>
            </a:r>
          </a:p>
        </p:txBody>
      </p:sp>
      <p:sp>
        <p:nvSpPr>
          <p:cNvPr id="22" name="Textfeld 21"/>
          <p:cNvSpPr txBox="1"/>
          <p:nvPr/>
        </p:nvSpPr>
        <p:spPr>
          <a:xfrm>
            <a:off x="4514902" y="3316342"/>
            <a:ext cx="757451" cy="369332"/>
          </a:xfrm>
          <a:prstGeom prst="rect">
            <a:avLst/>
          </a:prstGeom>
          <a:solidFill>
            <a:schemeClr val="bg2">
              <a:lumMod val="40000"/>
              <a:lumOff val="60000"/>
            </a:schemeClr>
          </a:solidFill>
        </p:spPr>
        <p:txBody>
          <a:bodyPr wrap="none" rtlCol="0">
            <a:spAutoFit/>
          </a:bodyPr>
          <a:lstStyle/>
          <a:p>
            <a:r>
              <a:rPr lang="de-DE" smtClean="0">
                <a:solidFill>
                  <a:srgbClr val="006600"/>
                </a:solidFill>
              </a:rPr>
              <a:t>11 Sv</a:t>
            </a:r>
          </a:p>
        </p:txBody>
      </p:sp>
    </p:spTree>
    <p:extLst>
      <p:ext uri="{BB962C8B-B14F-4D97-AF65-F5344CB8AC3E}">
        <p14:creationId xmlns:p14="http://schemas.microsoft.com/office/powerpoint/2010/main" val="93088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3"/>
          <p:cNvSpPr>
            <a:spLocks noGrp="1"/>
          </p:cNvSpPr>
          <p:nvPr>
            <p:ph type="sldNum" sz="quarter" idx="12"/>
          </p:nvPr>
        </p:nvSpPr>
        <p:spPr/>
        <p:txBody>
          <a:bodyPr/>
          <a:lstStyle/>
          <a:p>
            <a:fld id="{058D530B-1BD4-4091-80D0-FA6A38BB5A3F}" type="slidenum">
              <a:rPr lang="pl-PL"/>
              <a:pPr/>
              <a:t>15</a:t>
            </a:fld>
            <a:endParaRPr lang="pl-PL"/>
          </a:p>
        </p:txBody>
      </p:sp>
      <p:pic>
        <p:nvPicPr>
          <p:cNvPr id="58573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1012825"/>
            <a:ext cx="404971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5734" name="Freeform 6"/>
          <p:cNvSpPr>
            <a:spLocks/>
          </p:cNvSpPr>
          <p:nvPr/>
        </p:nvSpPr>
        <p:spPr bwMode="auto">
          <a:xfrm>
            <a:off x="2384425" y="1885950"/>
            <a:ext cx="1682750" cy="1820863"/>
          </a:xfrm>
          <a:custGeom>
            <a:avLst/>
            <a:gdLst>
              <a:gd name="T0" fmla="*/ 509 w 1060"/>
              <a:gd name="T1" fmla="*/ 1147 h 1147"/>
              <a:gd name="T2" fmla="*/ 752 w 1060"/>
              <a:gd name="T3" fmla="*/ 1120 h 1147"/>
              <a:gd name="T4" fmla="*/ 890 w 1060"/>
              <a:gd name="T5" fmla="*/ 260 h 1147"/>
              <a:gd name="T6" fmla="*/ 268 w 1060"/>
              <a:gd name="T7" fmla="*/ 1128 h 1147"/>
              <a:gd name="T8" fmla="*/ 348 w 1060"/>
              <a:gd name="T9" fmla="*/ 1070 h 1147"/>
              <a:gd name="T10" fmla="*/ 350 w 1060"/>
              <a:gd name="T11" fmla="*/ 1074 h 1147"/>
              <a:gd name="T12" fmla="*/ 450 w 1060"/>
              <a:gd name="T13" fmla="*/ 1128 h 1147"/>
              <a:gd name="T14" fmla="*/ 516 w 1060"/>
              <a:gd name="T15" fmla="*/ 731 h 1147"/>
              <a:gd name="T16" fmla="*/ 509 w 1060"/>
              <a:gd name="T17"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 h="1147">
                <a:moveTo>
                  <a:pt x="509" y="1147"/>
                </a:moveTo>
                <a:cubicBezTo>
                  <a:pt x="569" y="1144"/>
                  <a:pt x="642" y="1011"/>
                  <a:pt x="752" y="1120"/>
                </a:cubicBezTo>
                <a:cubicBezTo>
                  <a:pt x="628" y="780"/>
                  <a:pt x="1060" y="678"/>
                  <a:pt x="890" y="260"/>
                </a:cubicBezTo>
                <a:cubicBezTo>
                  <a:pt x="824" y="96"/>
                  <a:pt x="0" y="0"/>
                  <a:pt x="268" y="1128"/>
                </a:cubicBezTo>
                <a:cubicBezTo>
                  <a:pt x="312" y="1102"/>
                  <a:pt x="310" y="1066"/>
                  <a:pt x="348" y="1070"/>
                </a:cubicBezTo>
                <a:cubicBezTo>
                  <a:pt x="292" y="148"/>
                  <a:pt x="466" y="546"/>
                  <a:pt x="350" y="1074"/>
                </a:cubicBezTo>
                <a:cubicBezTo>
                  <a:pt x="440" y="1116"/>
                  <a:pt x="400" y="1045"/>
                  <a:pt x="450" y="1128"/>
                </a:cubicBezTo>
                <a:cubicBezTo>
                  <a:pt x="440" y="959"/>
                  <a:pt x="464" y="742"/>
                  <a:pt x="516" y="731"/>
                </a:cubicBezTo>
                <a:cubicBezTo>
                  <a:pt x="559" y="722"/>
                  <a:pt x="543" y="1004"/>
                  <a:pt x="509" y="1147"/>
                </a:cubicBezTo>
                <a:close/>
              </a:path>
            </a:pathLst>
          </a:custGeom>
          <a:gradFill rotWithShape="1">
            <a:gsLst>
              <a:gs pos="0">
                <a:srgbClr val="3333FF"/>
              </a:gs>
              <a:gs pos="100000">
                <a:srgbClr val="FF0000"/>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5736" name="Oval 8"/>
          <p:cNvSpPr>
            <a:spLocks noChangeArrowheads="1"/>
          </p:cNvSpPr>
          <p:nvPr/>
        </p:nvSpPr>
        <p:spPr bwMode="auto">
          <a:xfrm rot="2387422">
            <a:off x="3157538" y="3513138"/>
            <a:ext cx="431800" cy="431800"/>
          </a:xfrm>
          <a:prstGeom prst="ellipse">
            <a:avLst/>
          </a:prstGeom>
          <a:gradFill rotWithShape="1">
            <a:gsLst>
              <a:gs pos="0">
                <a:srgbClr val="CC0000"/>
              </a:gs>
              <a:gs pos="100000">
                <a:srgbClr val="CC0000">
                  <a:gamma/>
                  <a:shade val="46275"/>
                  <a:invGamma/>
                </a:srgbClr>
              </a:gs>
            </a:gsLst>
            <a:lin ang="0" scaled="1"/>
          </a:gradFill>
          <a:ln w="9525" cap="rnd" algn="ctr">
            <a:solidFill>
              <a:srgbClr val="292929"/>
            </a:solidFill>
            <a:round/>
            <a:headEnd/>
            <a:tailEnd/>
          </a:ln>
          <a:effectLst/>
          <a:extLst>
            <a:ext uri="{AF507438-7753-43E0-B8FC-AC1667EBCBE1}">
              <a14:hiddenEffects xmlns:a14="http://schemas.microsoft.com/office/drawing/2010/main">
                <a:effectLst>
                  <a:outerShdw dist="181836" dir="1486508" algn="ctr" rotWithShape="0">
                    <a:schemeClr val="tx2"/>
                  </a:outerShdw>
                </a:effectLst>
              </a14:hiddenEffects>
            </a:ext>
          </a:extLst>
        </p:spPr>
        <p:txBody>
          <a:bodyPr wrap="none" anchor="ctr"/>
          <a:lstStyle/>
          <a:p>
            <a:endParaRPr lang="de-DE"/>
          </a:p>
        </p:txBody>
      </p:sp>
      <p:sp>
        <p:nvSpPr>
          <p:cNvPr id="585735" name="Freeform 7"/>
          <p:cNvSpPr>
            <a:spLocks/>
          </p:cNvSpPr>
          <p:nvPr/>
        </p:nvSpPr>
        <p:spPr bwMode="auto">
          <a:xfrm rot="2920894">
            <a:off x="2776538" y="3482975"/>
            <a:ext cx="496888" cy="509587"/>
          </a:xfrm>
          <a:custGeom>
            <a:avLst/>
            <a:gdLst>
              <a:gd name="T0" fmla="*/ 239 w 313"/>
              <a:gd name="T1" fmla="*/ 0 h 321"/>
              <a:gd name="T2" fmla="*/ 20 w 313"/>
              <a:gd name="T3" fmla="*/ 321 h 321"/>
              <a:gd name="T4" fmla="*/ 313 w 313"/>
              <a:gd name="T5" fmla="*/ 286 h 321"/>
              <a:gd name="T6" fmla="*/ 239 w 313"/>
              <a:gd name="T7" fmla="*/ 0 h 321"/>
            </a:gdLst>
            <a:ahLst/>
            <a:cxnLst>
              <a:cxn ang="0">
                <a:pos x="T0" y="T1"/>
              </a:cxn>
              <a:cxn ang="0">
                <a:pos x="T2" y="T3"/>
              </a:cxn>
              <a:cxn ang="0">
                <a:pos x="T4" y="T5"/>
              </a:cxn>
              <a:cxn ang="0">
                <a:pos x="T6" y="T7"/>
              </a:cxn>
            </a:cxnLst>
            <a:rect l="0" t="0" r="r" b="b"/>
            <a:pathLst>
              <a:path w="313" h="321">
                <a:moveTo>
                  <a:pt x="239" y="0"/>
                </a:moveTo>
                <a:cubicBezTo>
                  <a:pt x="76" y="2"/>
                  <a:pt x="0" y="174"/>
                  <a:pt x="20" y="321"/>
                </a:cubicBezTo>
                <a:cubicBezTo>
                  <a:pt x="61" y="297"/>
                  <a:pt x="145" y="235"/>
                  <a:pt x="313" y="286"/>
                </a:cubicBezTo>
                <a:cubicBezTo>
                  <a:pt x="219" y="139"/>
                  <a:pt x="231" y="33"/>
                  <a:pt x="239" y="0"/>
                </a:cubicBezTo>
                <a:close/>
              </a:path>
            </a:pathLst>
          </a:custGeom>
          <a:gradFill rotWithShape="1">
            <a:gsLst>
              <a:gs pos="0">
                <a:srgbClr val="6600CC"/>
              </a:gs>
              <a:gs pos="100000">
                <a:srgbClr val="CC0000"/>
              </a:gs>
            </a:gsLst>
            <a:lin ang="0" scaled="1"/>
          </a:gradFill>
          <a:ln w="3175" cap="flat" cmpd="sng">
            <a:solidFill>
              <a:srgbClr val="29292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5742" name="Text Box 14"/>
          <p:cNvSpPr txBox="1">
            <a:spLocks noChangeArrowheads="1"/>
          </p:cNvSpPr>
          <p:nvPr/>
        </p:nvSpPr>
        <p:spPr bwMode="auto">
          <a:xfrm>
            <a:off x="320675" y="174625"/>
            <a:ext cx="6196013" cy="646331"/>
          </a:xfrm>
          <a:prstGeom prst="rect">
            <a:avLst/>
          </a:prstGeom>
          <a:solidFill>
            <a:schemeClr val="bg1"/>
          </a:solidFill>
          <a:ln w="9525">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rPr>
              <a:t>Integration over Fram Strait only reasonable with a stream tube concept</a:t>
            </a:r>
          </a:p>
        </p:txBody>
      </p:sp>
    </p:spTree>
    <p:extLst>
      <p:ext uri="{BB962C8B-B14F-4D97-AF65-F5344CB8AC3E}">
        <p14:creationId xmlns:p14="http://schemas.microsoft.com/office/powerpoint/2010/main" val="650692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grpId="0" nodeType="afterEffect">
                                  <p:stCondLst>
                                    <p:cond delay="500"/>
                                  </p:stCondLst>
                                  <p:childTnLst>
                                    <p:set>
                                      <p:cBhvr>
                                        <p:cTn id="6" dur="1" fill="hold">
                                          <p:stCondLst>
                                            <p:cond delay="0"/>
                                          </p:stCondLst>
                                        </p:cTn>
                                        <p:tgtEl>
                                          <p:spTgt spid="585736"/>
                                        </p:tgtEl>
                                        <p:attrNameLst>
                                          <p:attrName>style.visibility</p:attrName>
                                        </p:attrNameLst>
                                      </p:cBhvr>
                                      <p:to>
                                        <p:strVal val="visible"/>
                                      </p:to>
                                    </p:set>
                                    <p:animEffect transition="in" filter="strips(upLeft)">
                                      <p:cBhvr>
                                        <p:cTn id="7" dur="500"/>
                                        <p:tgtEl>
                                          <p:spTgt spid="585736"/>
                                        </p:tgtEl>
                                      </p:cBhvr>
                                    </p:animEffect>
                                  </p:childTnLst>
                                </p:cTn>
                              </p:par>
                            </p:childTnLst>
                          </p:cTn>
                        </p:par>
                        <p:par>
                          <p:cTn id="8" fill="hold" nodeType="afterGroup">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85734"/>
                                        </p:tgtEl>
                                        <p:attrNameLst>
                                          <p:attrName>style.visibility</p:attrName>
                                        </p:attrNameLst>
                                      </p:cBhvr>
                                      <p:to>
                                        <p:strVal val="visible"/>
                                      </p:to>
                                    </p:set>
                                    <p:animEffect transition="in" filter="wipe(right)">
                                      <p:cBhvr>
                                        <p:cTn id="11" dur="500"/>
                                        <p:tgtEl>
                                          <p:spTgt spid="585734"/>
                                        </p:tgtEl>
                                      </p:cBhvr>
                                    </p:animEffect>
                                  </p:childTnLst>
                                </p:cTn>
                              </p:par>
                            </p:childTnLst>
                          </p:cTn>
                        </p:par>
                        <p:par>
                          <p:cTn id="12" fill="hold" nodeType="afterGroup">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85735"/>
                                        </p:tgtEl>
                                        <p:attrNameLst>
                                          <p:attrName>style.visibility</p:attrName>
                                        </p:attrNameLst>
                                      </p:cBhvr>
                                      <p:to>
                                        <p:strVal val="visible"/>
                                      </p:to>
                                    </p:set>
                                    <p:animEffect transition="in" filter="strips(downRight)">
                                      <p:cBhvr>
                                        <p:cTn id="15" dur="500"/>
                                        <p:tgtEl>
                                          <p:spTgt spid="585735"/>
                                        </p:tgtEl>
                                      </p:cBhvr>
                                    </p:animEffect>
                                  </p:childTnLst>
                                </p:cTn>
                              </p:par>
                            </p:childTnLst>
                          </p:cTn>
                        </p:par>
                        <p:par>
                          <p:cTn id="16" fill="hold" nodeType="afterGroup">
                            <p:stCondLst>
                              <p:cond delay="2000"/>
                            </p:stCondLst>
                            <p:childTnLst>
                              <p:par>
                                <p:cTn id="17" presetID="18" presetClass="entr" presetSubtype="6" fill="hold" grpId="0" nodeType="afterEffect">
                                  <p:stCondLst>
                                    <p:cond delay="0"/>
                                  </p:stCondLst>
                                  <p:childTnLst>
                                    <p:set>
                                      <p:cBhvr>
                                        <p:cTn id="18" dur="1" fill="hold">
                                          <p:stCondLst>
                                            <p:cond delay="0"/>
                                          </p:stCondLst>
                                        </p:cTn>
                                        <p:tgtEl>
                                          <p:spTgt spid="585742"/>
                                        </p:tgtEl>
                                        <p:attrNameLst>
                                          <p:attrName>style.visibility</p:attrName>
                                        </p:attrNameLst>
                                      </p:cBhvr>
                                      <p:to>
                                        <p:strVal val="visible"/>
                                      </p:to>
                                    </p:set>
                                    <p:animEffect transition="in" filter="strips(downRight)">
                                      <p:cBhvr>
                                        <p:cTn id="19" dur="500"/>
                                        <p:tgtEl>
                                          <p:spTgt spid="585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4" grpId="0" animBg="1"/>
      <p:bldP spid="585736" grpId="0" animBg="1"/>
      <p:bldP spid="585735" grpId="0" animBg="1"/>
      <p:bldP spid="5857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3"/>
          <p:cNvSpPr>
            <a:spLocks noGrp="1"/>
          </p:cNvSpPr>
          <p:nvPr>
            <p:ph type="sldNum" sz="quarter" idx="12"/>
          </p:nvPr>
        </p:nvSpPr>
        <p:spPr/>
        <p:txBody>
          <a:bodyPr/>
          <a:lstStyle/>
          <a:p>
            <a:pPr>
              <a:defRPr/>
            </a:pPr>
            <a:fld id="{435DE455-616F-4259-9D11-3CE2DE44625F}" type="slidenum">
              <a:rPr lang="pl-PL"/>
              <a:pPr>
                <a:defRPr/>
              </a:pPr>
              <a:t>16</a:t>
            </a:fld>
            <a:endParaRPr lang="pl-PL"/>
          </a:p>
        </p:txBody>
      </p:sp>
      <p:pic>
        <p:nvPicPr>
          <p:cNvPr id="35843" name="Picture 2"/>
          <p:cNvPicPr>
            <a:picLocks noChangeAspect="1" noChangeArrowheads="1"/>
          </p:cNvPicPr>
          <p:nvPr/>
        </p:nvPicPr>
        <p:blipFill>
          <a:blip r:embed="rId2" cstate="print"/>
          <a:srcRect/>
          <a:stretch>
            <a:fillRect/>
          </a:stretch>
        </p:blipFill>
        <p:spPr bwMode="auto">
          <a:xfrm>
            <a:off x="6516688" y="620713"/>
            <a:ext cx="1649412" cy="2160587"/>
          </a:xfrm>
          <a:prstGeom prst="rect">
            <a:avLst/>
          </a:prstGeom>
          <a:solidFill>
            <a:schemeClr val="bg1"/>
          </a:solidFill>
          <a:ln w="28575">
            <a:solidFill>
              <a:srgbClr val="000066"/>
            </a:solidFill>
            <a:miter lim="800000"/>
            <a:headEnd/>
            <a:tailEnd/>
          </a:ln>
        </p:spPr>
      </p:pic>
      <p:sp>
        <p:nvSpPr>
          <p:cNvPr id="549891" name="Text Box 3"/>
          <p:cNvSpPr txBox="1">
            <a:spLocks noChangeArrowheads="1"/>
          </p:cNvSpPr>
          <p:nvPr/>
        </p:nvSpPr>
        <p:spPr bwMode="auto">
          <a:xfrm>
            <a:off x="5580063" y="2924175"/>
            <a:ext cx="3313112" cy="1015663"/>
          </a:xfrm>
          <a:prstGeom prst="rect">
            <a:avLst/>
          </a:prstGeom>
          <a:solidFill>
            <a:srgbClr val="DDDDDD"/>
          </a:solidFill>
          <a:ln w="9525">
            <a:solidFill>
              <a:srgbClr val="A50021"/>
            </a:solidFill>
            <a:miter lim="800000"/>
            <a:headEnd/>
            <a:tailEnd/>
          </a:ln>
        </p:spPr>
        <p:txBody>
          <a:bodyPr>
            <a:spAutoFit/>
          </a:bodyPr>
          <a:lstStyle/>
          <a:p>
            <a:pPr algn="l"/>
            <a:r>
              <a:rPr lang="de-DE" sz="2000" dirty="0" smtClean="0">
                <a:solidFill>
                  <a:srgbClr val="CC0000"/>
                </a:solidFill>
                <a:latin typeface="Arial" charset="0"/>
              </a:rPr>
              <a:t>All </a:t>
            </a:r>
            <a:r>
              <a:rPr lang="de-DE" sz="2000" dirty="0" err="1" smtClean="0">
                <a:solidFill>
                  <a:srgbClr val="CC0000"/>
                </a:solidFill>
                <a:latin typeface="Arial" charset="0"/>
              </a:rPr>
              <a:t>water</a:t>
            </a:r>
            <a:r>
              <a:rPr lang="de-DE" sz="2000" dirty="0" smtClean="0">
                <a:solidFill>
                  <a:srgbClr val="CC0000"/>
                </a:solidFill>
                <a:latin typeface="Arial" charset="0"/>
              </a:rPr>
              <a:t> </a:t>
            </a:r>
            <a:r>
              <a:rPr lang="de-DE" sz="2000" dirty="0" err="1" smtClean="0">
                <a:solidFill>
                  <a:srgbClr val="CC0000"/>
                </a:solidFill>
                <a:latin typeface="Arial" charset="0"/>
              </a:rPr>
              <a:t>entering</a:t>
            </a:r>
            <a:r>
              <a:rPr lang="de-DE" sz="2000" dirty="0" smtClean="0">
                <a:solidFill>
                  <a:srgbClr val="CC0000"/>
                </a:solidFill>
                <a:latin typeface="Arial" charset="0"/>
              </a:rPr>
              <a:t> </a:t>
            </a:r>
            <a:r>
              <a:rPr lang="de-DE" sz="2000" dirty="0" err="1" smtClean="0">
                <a:solidFill>
                  <a:srgbClr val="CC0000"/>
                </a:solidFill>
                <a:latin typeface="Arial" charset="0"/>
              </a:rPr>
              <a:t>the</a:t>
            </a:r>
            <a:r>
              <a:rPr lang="de-DE" sz="2000" dirty="0" smtClean="0">
                <a:solidFill>
                  <a:srgbClr val="CC0000"/>
                </a:solidFill>
                <a:latin typeface="Arial" charset="0"/>
              </a:rPr>
              <a:t> </a:t>
            </a:r>
            <a:r>
              <a:rPr lang="de-DE" sz="2000" dirty="0" err="1" smtClean="0">
                <a:solidFill>
                  <a:srgbClr val="CC0000"/>
                </a:solidFill>
                <a:latin typeface="Arial" charset="0"/>
              </a:rPr>
              <a:t>Arctic</a:t>
            </a:r>
            <a:r>
              <a:rPr lang="de-DE" sz="2000" dirty="0" smtClean="0">
                <a:solidFill>
                  <a:srgbClr val="CC0000"/>
                </a:solidFill>
                <a:latin typeface="Arial" charset="0"/>
              </a:rPr>
              <a:t> </a:t>
            </a:r>
            <a:r>
              <a:rPr lang="de-DE" sz="2000" dirty="0" err="1" smtClean="0">
                <a:solidFill>
                  <a:srgbClr val="CC0000"/>
                </a:solidFill>
                <a:latin typeface="Arial" charset="0"/>
              </a:rPr>
              <a:t>Ocean</a:t>
            </a:r>
            <a:r>
              <a:rPr lang="de-DE" sz="2000" dirty="0" smtClean="0">
                <a:solidFill>
                  <a:srgbClr val="CC0000"/>
                </a:solidFill>
                <a:latin typeface="Arial" charset="0"/>
              </a:rPr>
              <a:t> </a:t>
            </a:r>
            <a:r>
              <a:rPr lang="de-DE" sz="2000" dirty="0" err="1" smtClean="0">
                <a:solidFill>
                  <a:srgbClr val="CC0000"/>
                </a:solidFill>
                <a:latin typeface="Arial" charset="0"/>
              </a:rPr>
              <a:t>through</a:t>
            </a:r>
            <a:r>
              <a:rPr lang="de-DE" sz="2000" dirty="0" smtClean="0">
                <a:solidFill>
                  <a:srgbClr val="CC0000"/>
                </a:solidFill>
                <a:latin typeface="Arial" charset="0"/>
              </a:rPr>
              <a:t> </a:t>
            </a:r>
            <a:r>
              <a:rPr lang="de-DE" sz="2000" dirty="0" err="1" smtClean="0">
                <a:solidFill>
                  <a:srgbClr val="CC0000"/>
                </a:solidFill>
                <a:latin typeface="Arial" charset="0"/>
              </a:rPr>
              <a:t>Fram</a:t>
            </a:r>
            <a:r>
              <a:rPr lang="de-DE" sz="2000" dirty="0" smtClean="0">
                <a:solidFill>
                  <a:srgbClr val="CC0000"/>
                </a:solidFill>
                <a:latin typeface="Arial" charset="0"/>
              </a:rPr>
              <a:t> </a:t>
            </a:r>
            <a:r>
              <a:rPr lang="de-DE" sz="2000" dirty="0" err="1">
                <a:solidFill>
                  <a:srgbClr val="CC0000"/>
                </a:solidFill>
                <a:latin typeface="Arial" charset="0"/>
              </a:rPr>
              <a:t>Strait</a:t>
            </a:r>
            <a:r>
              <a:rPr lang="de-DE" sz="2000" dirty="0">
                <a:solidFill>
                  <a:srgbClr val="CC0000"/>
                </a:solidFill>
                <a:latin typeface="Arial" charset="0"/>
              </a:rPr>
              <a:t> </a:t>
            </a:r>
            <a:r>
              <a:rPr lang="de-DE" sz="2000" dirty="0" smtClean="0">
                <a:solidFill>
                  <a:srgbClr val="CC0000"/>
                </a:solidFill>
                <a:latin typeface="Arial" charset="0"/>
              </a:rPr>
              <a:t>also </a:t>
            </a:r>
            <a:r>
              <a:rPr lang="de-DE" sz="2000" dirty="0" err="1" smtClean="0">
                <a:solidFill>
                  <a:srgbClr val="CC0000"/>
                </a:solidFill>
                <a:latin typeface="Arial" charset="0"/>
              </a:rPr>
              <a:t>exits</a:t>
            </a:r>
            <a:r>
              <a:rPr lang="de-DE" sz="2000" dirty="0" smtClean="0">
                <a:solidFill>
                  <a:srgbClr val="CC0000"/>
                </a:solidFill>
                <a:latin typeface="Arial" charset="0"/>
              </a:rPr>
              <a:t> </a:t>
            </a:r>
            <a:r>
              <a:rPr lang="de-DE" sz="2000" dirty="0" err="1" smtClean="0">
                <a:solidFill>
                  <a:srgbClr val="CC0000"/>
                </a:solidFill>
                <a:latin typeface="Arial" charset="0"/>
              </a:rPr>
              <a:t>through</a:t>
            </a:r>
            <a:r>
              <a:rPr lang="de-DE" sz="2000" dirty="0" smtClean="0">
                <a:solidFill>
                  <a:srgbClr val="CC0000"/>
                </a:solidFill>
                <a:latin typeface="Arial" charset="0"/>
              </a:rPr>
              <a:t> FS.</a:t>
            </a:r>
            <a:endParaRPr lang="de-DE" sz="2000" dirty="0">
              <a:solidFill>
                <a:srgbClr val="CC0000"/>
              </a:solidFill>
              <a:latin typeface="Arial" charset="0"/>
            </a:endParaRPr>
          </a:p>
        </p:txBody>
      </p:sp>
      <p:pic>
        <p:nvPicPr>
          <p:cNvPr id="549892" name="Picture 4" descr="MM_2005_12_TEMP"/>
          <p:cNvPicPr>
            <a:picLocks noChangeAspect="1" noChangeArrowheads="1"/>
          </p:cNvPicPr>
          <p:nvPr/>
        </p:nvPicPr>
        <p:blipFill>
          <a:blip r:embed="rId3" cstate="print"/>
          <a:srcRect/>
          <a:stretch>
            <a:fillRect/>
          </a:stretch>
        </p:blipFill>
        <p:spPr bwMode="auto">
          <a:xfrm>
            <a:off x="250825" y="2565400"/>
            <a:ext cx="4916488" cy="2101850"/>
          </a:xfrm>
          <a:prstGeom prst="rect">
            <a:avLst/>
          </a:prstGeom>
          <a:noFill/>
          <a:ln w="9525">
            <a:noFill/>
            <a:miter lim="800000"/>
            <a:headEnd/>
            <a:tailEnd/>
          </a:ln>
        </p:spPr>
      </p:pic>
      <p:pic>
        <p:nvPicPr>
          <p:cNvPr id="549893" name="Picture 5" descr="MM_2005_12_VEL"/>
          <p:cNvPicPr>
            <a:picLocks noChangeAspect="1" noChangeArrowheads="1"/>
          </p:cNvPicPr>
          <p:nvPr/>
        </p:nvPicPr>
        <p:blipFill>
          <a:blip r:embed="rId4" cstate="print"/>
          <a:srcRect/>
          <a:stretch>
            <a:fillRect/>
          </a:stretch>
        </p:blipFill>
        <p:spPr bwMode="auto">
          <a:xfrm>
            <a:off x="250825" y="549275"/>
            <a:ext cx="4895850" cy="2101850"/>
          </a:xfrm>
          <a:prstGeom prst="rect">
            <a:avLst/>
          </a:prstGeom>
          <a:noFill/>
          <a:ln w="9525">
            <a:noFill/>
            <a:miter lim="800000"/>
            <a:headEnd/>
            <a:tailEnd/>
          </a:ln>
        </p:spPr>
      </p:pic>
      <p:sp>
        <p:nvSpPr>
          <p:cNvPr id="35847" name="Rectangle 6"/>
          <p:cNvSpPr>
            <a:spLocks noChangeArrowheads="1"/>
          </p:cNvSpPr>
          <p:nvPr/>
        </p:nvSpPr>
        <p:spPr bwMode="auto">
          <a:xfrm>
            <a:off x="0" y="0"/>
            <a:ext cx="9144000" cy="396875"/>
          </a:xfrm>
          <a:prstGeom prst="rect">
            <a:avLst/>
          </a:prstGeom>
          <a:solidFill>
            <a:srgbClr val="FFCC00"/>
          </a:solidFill>
          <a:ln w="9525">
            <a:noFill/>
            <a:miter lim="800000"/>
            <a:headEnd/>
            <a:tailEnd/>
          </a:ln>
        </p:spPr>
        <p:txBody>
          <a:bodyPr>
            <a:spAutoFit/>
          </a:bodyPr>
          <a:lstStyle/>
          <a:p>
            <a:pPr algn="l"/>
            <a:r>
              <a:rPr lang="de-DE" sz="2000" smtClean="0">
                <a:solidFill>
                  <a:schemeClr val="tx1"/>
                </a:solidFill>
                <a:latin typeface="Arial Unicode MS" pitchFamily="34" charset="-128"/>
                <a:ea typeface="Arial Unicode MS" pitchFamily="34" charset="-128"/>
                <a:cs typeface="Arial Unicode MS" pitchFamily="34" charset="-128"/>
              </a:rPr>
              <a:t>Heat </a:t>
            </a:r>
            <a:r>
              <a:rPr lang="de-DE" sz="2000">
                <a:solidFill>
                  <a:schemeClr val="tx1"/>
                </a:solidFill>
                <a:latin typeface="Arial Unicode MS" pitchFamily="34" charset="-128"/>
                <a:ea typeface="Arial Unicode MS" pitchFamily="34" charset="-128"/>
                <a:cs typeface="Arial Unicode MS" pitchFamily="34" charset="-128"/>
              </a:rPr>
              <a:t>transport through Fram Strait </a:t>
            </a:r>
            <a:r>
              <a:rPr lang="de-DE" sz="2000" smtClean="0">
                <a:solidFill>
                  <a:schemeClr val="tx1"/>
                </a:solidFill>
                <a:latin typeface="Arial Unicode MS" pitchFamily="34" charset="-128"/>
                <a:ea typeface="Arial Unicode MS" pitchFamily="34" charset="-128"/>
                <a:cs typeface="Arial Unicode MS" pitchFamily="34" charset="-128"/>
              </a:rPr>
              <a:t>estimated with </a:t>
            </a:r>
            <a:r>
              <a:rPr lang="de-DE" sz="2000">
                <a:solidFill>
                  <a:schemeClr val="tx1"/>
                </a:solidFill>
                <a:latin typeface="Arial Unicode MS" pitchFamily="34" charset="-128"/>
                <a:ea typeface="Arial Unicode MS" pitchFamily="34" charset="-128"/>
                <a:cs typeface="Arial Unicode MS" pitchFamily="34" charset="-128"/>
              </a:rPr>
              <a:t>assumptions … </a:t>
            </a:r>
          </a:p>
        </p:txBody>
      </p:sp>
      <p:sp>
        <p:nvSpPr>
          <p:cNvPr id="549896" name="Text Box 8"/>
          <p:cNvSpPr txBox="1">
            <a:spLocks noChangeArrowheads="1"/>
          </p:cNvSpPr>
          <p:nvPr/>
        </p:nvSpPr>
        <p:spPr bwMode="auto">
          <a:xfrm>
            <a:off x="5404345" y="4274458"/>
            <a:ext cx="3739655" cy="2031325"/>
          </a:xfrm>
          <a:prstGeom prst="rect">
            <a:avLst/>
          </a:prstGeom>
          <a:solidFill>
            <a:srgbClr val="DDDDDD"/>
          </a:solidFill>
          <a:ln w="9525">
            <a:noFill/>
            <a:miter lim="800000"/>
            <a:headEnd/>
            <a:tailEnd/>
          </a:ln>
        </p:spPr>
        <p:txBody>
          <a:bodyPr wrap="square">
            <a:spAutoFit/>
          </a:bodyPr>
          <a:lstStyle/>
          <a:p>
            <a:pPr algn="l"/>
            <a:r>
              <a:rPr lang="de-DE" dirty="0" err="1">
                <a:solidFill>
                  <a:srgbClr val="292929"/>
                </a:solidFill>
                <a:latin typeface="Arial" pitchFamily="34" charset="0"/>
                <a:cs typeface="Arial" pitchFamily="34" charset="0"/>
              </a:rPr>
              <a:t>Inflow</a:t>
            </a:r>
            <a:r>
              <a:rPr lang="de-DE" dirty="0">
                <a:solidFill>
                  <a:schemeClr val="tx1"/>
                </a:solidFill>
                <a:latin typeface="Arial" pitchFamily="34" charset="0"/>
                <a:cs typeface="Arial" pitchFamily="34" charset="0"/>
              </a:rPr>
              <a:t>:</a:t>
            </a:r>
            <a:r>
              <a:rPr lang="de-DE" dirty="0">
                <a:solidFill>
                  <a:srgbClr val="CC0000"/>
                </a:solidFill>
                <a:latin typeface="Arial" pitchFamily="34" charset="0"/>
                <a:cs typeface="Arial" pitchFamily="34" charset="0"/>
              </a:rPr>
              <a:t> </a:t>
            </a:r>
          </a:p>
          <a:p>
            <a:pPr algn="l"/>
            <a:r>
              <a:rPr lang="de-DE" dirty="0" err="1">
                <a:solidFill>
                  <a:srgbClr val="CC0000"/>
                </a:solidFill>
                <a:latin typeface="Arial" pitchFamily="34" charset="0"/>
                <a:cs typeface="Arial" pitchFamily="34" charset="0"/>
              </a:rPr>
              <a:t>Only</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water</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with</a:t>
            </a:r>
            <a:r>
              <a:rPr lang="de-DE" dirty="0">
                <a:solidFill>
                  <a:srgbClr val="CC0000"/>
                </a:solidFill>
                <a:latin typeface="Arial" pitchFamily="34" charset="0"/>
                <a:cs typeface="Arial" pitchFamily="34" charset="0"/>
              </a:rPr>
              <a:t> T&gt;1°C </a:t>
            </a:r>
            <a:r>
              <a:rPr lang="de-DE" dirty="0" err="1">
                <a:solidFill>
                  <a:srgbClr val="CC0000"/>
                </a:solidFill>
                <a:latin typeface="Arial" pitchFamily="34" charset="0"/>
                <a:cs typeface="Arial" pitchFamily="34" charset="0"/>
              </a:rPr>
              <a:t>considered</a:t>
            </a:r>
            <a:r>
              <a:rPr lang="de-DE" dirty="0">
                <a:solidFill>
                  <a:srgbClr val="CC0000"/>
                </a:solidFill>
                <a:latin typeface="Arial" pitchFamily="34" charset="0"/>
                <a:cs typeface="Arial" pitchFamily="34" charset="0"/>
              </a:rPr>
              <a:t>. </a:t>
            </a:r>
          </a:p>
          <a:p>
            <a:pPr algn="l"/>
            <a:r>
              <a:rPr lang="de-DE" dirty="0" smtClean="0">
                <a:solidFill>
                  <a:srgbClr val="CC0000"/>
                </a:solidFill>
                <a:latin typeface="Arial" pitchFamily="34" charset="0"/>
                <a:cs typeface="Arial" pitchFamily="34" charset="0"/>
              </a:rPr>
              <a:t>Can </a:t>
            </a:r>
            <a:r>
              <a:rPr lang="de-DE" dirty="0" err="1">
                <a:solidFill>
                  <a:srgbClr val="CC0000"/>
                </a:solidFill>
                <a:latin typeface="Arial" pitchFamily="34" charset="0"/>
                <a:cs typeface="Arial" pitchFamily="34" charset="0"/>
              </a:rPr>
              <a:t>only</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return</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at</a:t>
            </a:r>
            <a:r>
              <a:rPr lang="de-DE" dirty="0">
                <a:solidFill>
                  <a:srgbClr val="CC0000"/>
                </a:solidFill>
                <a:latin typeface="Arial" pitchFamily="34" charset="0"/>
                <a:cs typeface="Arial" pitchFamily="34" charset="0"/>
              </a:rPr>
              <a:t> same </a:t>
            </a:r>
            <a:r>
              <a:rPr lang="de-DE" dirty="0" err="1">
                <a:solidFill>
                  <a:srgbClr val="CC0000"/>
                </a:solidFill>
                <a:latin typeface="Arial" pitchFamily="34" charset="0"/>
                <a:cs typeface="Arial" pitchFamily="34" charset="0"/>
              </a:rPr>
              <a:t>temperature</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or</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colder</a:t>
            </a:r>
            <a:r>
              <a:rPr lang="de-DE" dirty="0">
                <a:solidFill>
                  <a:srgbClr val="CC0000"/>
                </a:solidFill>
                <a:latin typeface="Arial" pitchFamily="34" charset="0"/>
                <a:cs typeface="Arial" pitchFamily="34" charset="0"/>
              </a:rPr>
              <a:t>.</a:t>
            </a:r>
          </a:p>
          <a:p>
            <a:pPr algn="l"/>
            <a:r>
              <a:rPr lang="de-DE" dirty="0" err="1">
                <a:solidFill>
                  <a:srgbClr val="6666FF"/>
                </a:solidFill>
                <a:latin typeface="Arial" pitchFamily="34" charset="0"/>
                <a:cs typeface="Arial" pitchFamily="34" charset="0"/>
              </a:rPr>
              <a:t>Outflow</a:t>
            </a:r>
            <a:r>
              <a:rPr lang="de-DE" dirty="0">
                <a:solidFill>
                  <a:srgbClr val="6666FF"/>
                </a:solidFill>
                <a:latin typeface="Arial" pitchFamily="34" charset="0"/>
                <a:cs typeface="Arial" pitchFamily="34" charset="0"/>
              </a:rPr>
              <a:t>:</a:t>
            </a:r>
          </a:p>
          <a:p>
            <a:pPr algn="l"/>
            <a:r>
              <a:rPr lang="de-DE" dirty="0">
                <a:solidFill>
                  <a:srgbClr val="CC0000"/>
                </a:solidFill>
                <a:latin typeface="Arial" pitchFamily="34" charset="0"/>
                <a:cs typeface="Arial" pitchFamily="34" charset="0"/>
              </a:rPr>
              <a:t>Integrated </a:t>
            </a:r>
            <a:r>
              <a:rPr lang="de-DE" dirty="0" err="1">
                <a:solidFill>
                  <a:srgbClr val="CC0000"/>
                </a:solidFill>
                <a:latin typeface="Arial" pitchFamily="34" charset="0"/>
                <a:cs typeface="Arial" pitchFamily="34" charset="0"/>
              </a:rPr>
              <a:t>until</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net</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volume</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flux</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is</a:t>
            </a:r>
            <a:r>
              <a:rPr lang="de-DE" dirty="0">
                <a:solidFill>
                  <a:srgbClr val="CC0000"/>
                </a:solidFill>
                <a:latin typeface="Arial" pitchFamily="34" charset="0"/>
                <a:cs typeface="Arial" pitchFamily="34" charset="0"/>
              </a:rPr>
              <a:t> </a:t>
            </a:r>
            <a:r>
              <a:rPr lang="de-DE" dirty="0" err="1">
                <a:solidFill>
                  <a:srgbClr val="CC0000"/>
                </a:solidFill>
                <a:latin typeface="Arial" pitchFamily="34" charset="0"/>
                <a:cs typeface="Arial" pitchFamily="34" charset="0"/>
              </a:rPr>
              <a:t>zero</a:t>
            </a:r>
            <a:r>
              <a:rPr lang="de-DE" dirty="0">
                <a:solidFill>
                  <a:srgbClr val="CC0000"/>
                </a:solidFill>
                <a:latin typeface="Arial" pitchFamily="34" charset="0"/>
                <a:cs typeface="Arial" pitchFamily="34" charset="0"/>
              </a:rPr>
              <a:t>.</a:t>
            </a:r>
          </a:p>
        </p:txBody>
      </p:sp>
      <p:pic>
        <p:nvPicPr>
          <p:cNvPr id="549897" name="Picture 9" descr="Streamtube_HF_Schema"/>
          <p:cNvPicPr>
            <a:picLocks noChangeAspect="1" noChangeArrowheads="1"/>
          </p:cNvPicPr>
          <p:nvPr/>
        </p:nvPicPr>
        <p:blipFill>
          <a:blip r:embed="rId5" cstate="print"/>
          <a:srcRect/>
          <a:stretch>
            <a:fillRect/>
          </a:stretch>
        </p:blipFill>
        <p:spPr bwMode="auto">
          <a:xfrm>
            <a:off x="247650" y="4673600"/>
            <a:ext cx="4516438" cy="2133600"/>
          </a:xfrm>
          <a:prstGeom prst="rect">
            <a:avLst/>
          </a:prstGeom>
          <a:noFill/>
          <a:ln w="19050">
            <a:solidFill>
              <a:srgbClr val="CC0000"/>
            </a:solidFill>
            <a:miter lim="800000"/>
            <a:headEnd/>
            <a:tailEnd/>
          </a:ln>
        </p:spPr>
      </p:pic>
      <p:sp>
        <p:nvSpPr>
          <p:cNvPr id="549898" name="Line 10"/>
          <p:cNvSpPr>
            <a:spLocks noChangeShapeType="1"/>
          </p:cNvSpPr>
          <p:nvPr/>
        </p:nvSpPr>
        <p:spPr bwMode="auto">
          <a:xfrm flipV="1">
            <a:off x="4114800" y="4533900"/>
            <a:ext cx="247650" cy="438150"/>
          </a:xfrm>
          <a:prstGeom prst="line">
            <a:avLst/>
          </a:prstGeom>
          <a:noFill/>
          <a:ln w="76200">
            <a:solidFill>
              <a:schemeClr val="tx1"/>
            </a:solidFill>
            <a:round/>
            <a:headEnd/>
            <a:tailEnd type="triangle" w="med" len="med"/>
          </a:ln>
        </p:spPr>
        <p:txBody>
          <a:bodyPr/>
          <a:lstStyle/>
          <a:p>
            <a:endParaRPr lang="de-DE"/>
          </a:p>
        </p:txBody>
      </p:sp>
      <p:sp>
        <p:nvSpPr>
          <p:cNvPr id="549899" name="Line 11"/>
          <p:cNvSpPr>
            <a:spLocks noChangeShapeType="1"/>
          </p:cNvSpPr>
          <p:nvPr/>
        </p:nvSpPr>
        <p:spPr bwMode="auto">
          <a:xfrm flipV="1">
            <a:off x="3216275" y="4483100"/>
            <a:ext cx="247650" cy="438150"/>
          </a:xfrm>
          <a:prstGeom prst="line">
            <a:avLst/>
          </a:prstGeom>
          <a:noFill/>
          <a:ln w="76200">
            <a:solidFill>
              <a:schemeClr val="tx1"/>
            </a:solidFill>
            <a:round/>
            <a:headEnd/>
            <a:tailEnd type="triangle" w="med" len="med"/>
          </a:ln>
        </p:spPr>
        <p:txBody>
          <a:bodyPr/>
          <a:lstStyle/>
          <a:p>
            <a:endParaRPr lang="de-DE"/>
          </a:p>
        </p:txBody>
      </p:sp>
      <p:sp>
        <p:nvSpPr>
          <p:cNvPr id="549900" name="Line 12"/>
          <p:cNvSpPr>
            <a:spLocks noChangeShapeType="1"/>
          </p:cNvSpPr>
          <p:nvPr/>
        </p:nvSpPr>
        <p:spPr bwMode="auto">
          <a:xfrm flipH="1">
            <a:off x="1841500" y="5032375"/>
            <a:ext cx="333375" cy="409575"/>
          </a:xfrm>
          <a:prstGeom prst="line">
            <a:avLst/>
          </a:prstGeom>
          <a:noFill/>
          <a:ln w="76200">
            <a:solidFill>
              <a:srgbClr val="6666FF"/>
            </a:solidFill>
            <a:round/>
            <a:headEnd/>
            <a:tailEnd type="triangle" w="med" len="med"/>
          </a:ln>
        </p:spPr>
        <p:txBody>
          <a:bodyPr/>
          <a:lstStyle/>
          <a:p>
            <a:endParaRPr lang="de-DE"/>
          </a:p>
        </p:txBody>
      </p:sp>
      <p:sp>
        <p:nvSpPr>
          <p:cNvPr id="549901" name="Line 13"/>
          <p:cNvSpPr>
            <a:spLocks noChangeShapeType="1"/>
          </p:cNvSpPr>
          <p:nvPr/>
        </p:nvSpPr>
        <p:spPr bwMode="auto">
          <a:xfrm flipH="1">
            <a:off x="3267075" y="5114925"/>
            <a:ext cx="333375" cy="409575"/>
          </a:xfrm>
          <a:prstGeom prst="line">
            <a:avLst/>
          </a:prstGeom>
          <a:noFill/>
          <a:ln w="76200">
            <a:solidFill>
              <a:srgbClr val="6666FF"/>
            </a:solidFill>
            <a:round/>
            <a:headEnd/>
            <a:tailEnd type="triangle" w="med" len="med"/>
          </a:ln>
        </p:spPr>
        <p:txBody>
          <a:bodyPr/>
          <a:lstStyle/>
          <a:p>
            <a:endParaRPr lang="de-DE"/>
          </a:p>
        </p:txBody>
      </p:sp>
      <p:sp>
        <p:nvSpPr>
          <p:cNvPr id="549902" name="Line 14"/>
          <p:cNvSpPr>
            <a:spLocks noChangeShapeType="1"/>
          </p:cNvSpPr>
          <p:nvPr/>
        </p:nvSpPr>
        <p:spPr bwMode="auto">
          <a:xfrm flipH="1">
            <a:off x="2606675" y="5083175"/>
            <a:ext cx="333375" cy="409575"/>
          </a:xfrm>
          <a:prstGeom prst="line">
            <a:avLst/>
          </a:prstGeom>
          <a:noFill/>
          <a:ln w="76200">
            <a:solidFill>
              <a:srgbClr val="6666FF"/>
            </a:solidFill>
            <a:round/>
            <a:headEnd/>
            <a:tailEnd type="triangle" w="med" len="med"/>
          </a:ln>
        </p:spPr>
        <p:txBody>
          <a:bodyPr/>
          <a:lstStyle/>
          <a:p>
            <a:endParaRPr lang="de-DE"/>
          </a:p>
        </p:txBody>
      </p:sp>
      <p:sp>
        <p:nvSpPr>
          <p:cNvPr id="15" name="AutoShape 11"/>
          <p:cNvSpPr>
            <a:spLocks noChangeArrowheads="1"/>
          </p:cNvSpPr>
          <p:nvPr/>
        </p:nvSpPr>
        <p:spPr bwMode="auto">
          <a:xfrm rot="-4545816">
            <a:off x="7254628" y="1734610"/>
            <a:ext cx="360362" cy="174625"/>
          </a:xfrm>
          <a:prstGeom prst="rightArrow">
            <a:avLst>
              <a:gd name="adj1" fmla="val 50000"/>
              <a:gd name="adj2" fmla="val 41703"/>
            </a:avLst>
          </a:prstGeom>
          <a:solidFill>
            <a:srgbClr val="FF5050"/>
          </a:solidFill>
          <a:ln w="9525">
            <a:solidFill>
              <a:srgbClr val="FF0000"/>
            </a:solidFill>
            <a:miter lim="800000"/>
            <a:headEnd/>
            <a:tailEnd/>
          </a:ln>
        </p:spPr>
        <p:txBody>
          <a:bodyPr wrap="none" anchor="ctr"/>
          <a:lstStyle/>
          <a:p>
            <a:endParaRPr lang="de-DE"/>
          </a:p>
        </p:txBody>
      </p:sp>
      <p:cxnSp>
        <p:nvCxnSpPr>
          <p:cNvPr id="17" name="Gerade Verbindung mit Pfeil 16"/>
          <p:cNvCxnSpPr/>
          <p:nvPr/>
        </p:nvCxnSpPr>
        <p:spPr bwMode="auto">
          <a:xfrm rot="5400000">
            <a:off x="6949033" y="1768742"/>
            <a:ext cx="642937" cy="71438"/>
          </a:xfrm>
          <a:prstGeom prst="straightConnector1">
            <a:avLst/>
          </a:prstGeom>
          <a:solidFill>
            <a:schemeClr val="accent1"/>
          </a:solidFill>
          <a:ln w="76200" cap="flat" cmpd="sng" algn="ctr">
            <a:solidFill>
              <a:schemeClr val="accent6">
                <a:lumMod val="50000"/>
              </a:schemeClr>
            </a:solidFill>
            <a:prstDash val="solid"/>
            <a:round/>
            <a:headEnd type="none" w="med" len="med"/>
            <a:tailEnd type="triangle" w="med" len="med"/>
          </a:ln>
          <a:effectLst/>
        </p:spPr>
      </p:cxnSp>
    </p:spTree>
    <p:extLst>
      <p:ext uri="{BB962C8B-B14F-4D97-AF65-F5344CB8AC3E}">
        <p14:creationId xmlns:p14="http://schemas.microsoft.com/office/powerpoint/2010/main" val="20333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49893"/>
                                        </p:tgtEl>
                                        <p:attrNameLst>
                                          <p:attrName>style.opacity</p:attrName>
                                        </p:attrNameLst>
                                      </p:cBhvr>
                                      <p:to>
                                        <p:strVal val="0.5"/>
                                      </p:to>
                                    </p:set>
                                    <p:animEffect filter="image" prLst="opacity: 0.5">
                                      <p:cBhvr rctx="IE">
                                        <p:cTn id="7" dur="indefinite"/>
                                        <p:tgtEl>
                                          <p:spTgt spid="549893"/>
                                        </p:tgtEl>
                                      </p:cBhvr>
                                    </p:animEffect>
                                  </p:childTnLst>
                                </p:cTn>
                              </p:par>
                              <p:par>
                                <p:cTn id="8" presetID="9" presetClass="emph" presetSubtype="0" nodeType="withEffect">
                                  <p:stCondLst>
                                    <p:cond delay="0"/>
                                  </p:stCondLst>
                                  <p:childTnLst>
                                    <p:set>
                                      <p:cBhvr rctx="PPT">
                                        <p:cTn id="9" dur="indefinite"/>
                                        <p:tgtEl>
                                          <p:spTgt spid="549892"/>
                                        </p:tgtEl>
                                        <p:attrNameLst>
                                          <p:attrName>style.opacity</p:attrName>
                                        </p:attrNameLst>
                                      </p:cBhvr>
                                      <p:to>
                                        <p:strVal val="0.5"/>
                                      </p:to>
                                    </p:set>
                                    <p:animEffect filter="image" prLst="opacity: 0.5">
                                      <p:cBhvr rctx="IE">
                                        <p:cTn id="10" dur="indefinite"/>
                                        <p:tgtEl>
                                          <p:spTgt spid="549892"/>
                                        </p:tgtEl>
                                      </p:cBhvr>
                                    </p:animEffect>
                                  </p:childTnLst>
                                </p:cTn>
                              </p:par>
                              <p:par>
                                <p:cTn id="11" presetID="18" presetClass="entr" presetSubtype="6" fill="hold" nodeType="withEffect">
                                  <p:stCondLst>
                                    <p:cond delay="0"/>
                                  </p:stCondLst>
                                  <p:childTnLst>
                                    <p:set>
                                      <p:cBhvr>
                                        <p:cTn id="12" dur="1" fill="hold">
                                          <p:stCondLst>
                                            <p:cond delay="0"/>
                                          </p:stCondLst>
                                        </p:cTn>
                                        <p:tgtEl>
                                          <p:spTgt spid="549897"/>
                                        </p:tgtEl>
                                        <p:attrNameLst>
                                          <p:attrName>style.visibility</p:attrName>
                                        </p:attrNameLst>
                                      </p:cBhvr>
                                      <p:to>
                                        <p:strVal val="visible"/>
                                      </p:to>
                                    </p:set>
                                    <p:animEffect transition="in" filter="strips(downRight)">
                                      <p:cBhvr>
                                        <p:cTn id="13" dur="500"/>
                                        <p:tgtEl>
                                          <p:spTgt spid="549897"/>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49898"/>
                                        </p:tgtEl>
                                        <p:attrNameLst>
                                          <p:attrName>style.visibility</p:attrName>
                                        </p:attrNameLst>
                                      </p:cBhvr>
                                      <p:to>
                                        <p:strVal val="visible"/>
                                      </p:to>
                                    </p:set>
                                    <p:animEffect transition="in" filter="wipe(down)">
                                      <p:cBhvr>
                                        <p:cTn id="17" dur="500"/>
                                        <p:tgtEl>
                                          <p:spTgt spid="54989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49899"/>
                                        </p:tgtEl>
                                        <p:attrNameLst>
                                          <p:attrName>style.visibility</p:attrName>
                                        </p:attrNameLst>
                                      </p:cBhvr>
                                      <p:to>
                                        <p:strVal val="visible"/>
                                      </p:to>
                                    </p:set>
                                    <p:animEffect transition="in" filter="wipe(down)">
                                      <p:cBhvr>
                                        <p:cTn id="20" dur="500"/>
                                        <p:tgtEl>
                                          <p:spTgt spid="549899"/>
                                        </p:tgtEl>
                                      </p:cBhvr>
                                    </p:animEffect>
                                  </p:childTnLst>
                                </p:cTn>
                              </p:par>
                              <p:par>
                                <p:cTn id="21" presetID="22" presetClass="entr" presetSubtype="8" fill="hold" nodeType="withEffect">
                                  <p:stCondLst>
                                    <p:cond delay="0"/>
                                  </p:stCondLst>
                                  <p:childTnLst>
                                    <p:set>
                                      <p:cBhvr>
                                        <p:cTn id="22" dur="1" fill="hold">
                                          <p:stCondLst>
                                            <p:cond delay="0"/>
                                          </p:stCondLst>
                                        </p:cTn>
                                        <p:tgtEl>
                                          <p:spTgt spid="549896">
                                            <p:txEl>
                                              <p:pRg st="0" end="0"/>
                                            </p:txEl>
                                          </p:spTgt>
                                        </p:tgtEl>
                                        <p:attrNameLst>
                                          <p:attrName>style.visibility</p:attrName>
                                        </p:attrNameLst>
                                      </p:cBhvr>
                                      <p:to>
                                        <p:strVal val="visible"/>
                                      </p:to>
                                    </p:set>
                                    <p:animEffect transition="in" filter="wipe(left)">
                                      <p:cBhvr>
                                        <p:cTn id="23" dur="500"/>
                                        <p:tgtEl>
                                          <p:spTgt spid="549896">
                                            <p:txEl>
                                              <p:pRg st="0" end="0"/>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49896">
                                            <p:txEl>
                                              <p:pRg st="1" end="1"/>
                                            </p:txEl>
                                          </p:spTgt>
                                        </p:tgtEl>
                                        <p:attrNameLst>
                                          <p:attrName>style.visibility</p:attrName>
                                        </p:attrNameLst>
                                      </p:cBhvr>
                                      <p:to>
                                        <p:strVal val="visible"/>
                                      </p:to>
                                    </p:set>
                                    <p:animEffect transition="in" filter="wipe(left)">
                                      <p:cBhvr>
                                        <p:cTn id="26" dur="500"/>
                                        <p:tgtEl>
                                          <p:spTgt spid="549896">
                                            <p:txEl>
                                              <p:pRg st="1" end="1"/>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549896">
                                            <p:txEl>
                                              <p:pRg st="2" end="2"/>
                                            </p:txEl>
                                          </p:spTgt>
                                        </p:tgtEl>
                                        <p:attrNameLst>
                                          <p:attrName>style.visibility</p:attrName>
                                        </p:attrNameLst>
                                      </p:cBhvr>
                                      <p:to>
                                        <p:strVal val="visible"/>
                                      </p:to>
                                    </p:set>
                                    <p:animEffect transition="in" filter="wipe(left)">
                                      <p:cBhvr>
                                        <p:cTn id="30" dur="500"/>
                                        <p:tgtEl>
                                          <p:spTgt spid="549896">
                                            <p:txEl>
                                              <p:pRg st="2" end="2"/>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549896">
                                            <p:txEl>
                                              <p:pRg st="3" end="3"/>
                                            </p:txEl>
                                          </p:spTgt>
                                        </p:tgtEl>
                                        <p:attrNameLst>
                                          <p:attrName>style.visibility</p:attrName>
                                        </p:attrNameLst>
                                      </p:cBhvr>
                                      <p:to>
                                        <p:strVal val="visible"/>
                                      </p:to>
                                    </p:set>
                                    <p:animEffect transition="in" filter="wipe(left)">
                                      <p:cBhvr>
                                        <p:cTn id="34" dur="500"/>
                                        <p:tgtEl>
                                          <p:spTgt spid="549896">
                                            <p:txEl>
                                              <p:pRg st="3" end="3"/>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549896">
                                            <p:txEl>
                                              <p:pRg st="4" end="4"/>
                                            </p:txEl>
                                          </p:spTgt>
                                        </p:tgtEl>
                                        <p:attrNameLst>
                                          <p:attrName>style.visibility</p:attrName>
                                        </p:attrNameLst>
                                      </p:cBhvr>
                                      <p:to>
                                        <p:strVal val="visible"/>
                                      </p:to>
                                    </p:set>
                                    <p:animEffect transition="in" filter="wipe(left)">
                                      <p:cBhvr>
                                        <p:cTn id="37" dur="500"/>
                                        <p:tgtEl>
                                          <p:spTgt spid="549896">
                                            <p:txEl>
                                              <p:pRg st="4" end="4"/>
                                            </p:txEl>
                                          </p:spTgt>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49900"/>
                                        </p:tgtEl>
                                        <p:attrNameLst>
                                          <p:attrName>style.visibility</p:attrName>
                                        </p:attrNameLst>
                                      </p:cBhvr>
                                      <p:to>
                                        <p:strVal val="visible"/>
                                      </p:to>
                                    </p:set>
                                    <p:animEffect transition="in" filter="strips(downLeft)">
                                      <p:cBhvr>
                                        <p:cTn id="40" dur="500"/>
                                        <p:tgtEl>
                                          <p:spTgt spid="549900"/>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549901"/>
                                        </p:tgtEl>
                                        <p:attrNameLst>
                                          <p:attrName>style.visibility</p:attrName>
                                        </p:attrNameLst>
                                      </p:cBhvr>
                                      <p:to>
                                        <p:strVal val="visible"/>
                                      </p:to>
                                    </p:set>
                                    <p:animEffect transition="in" filter="strips(downLeft)">
                                      <p:cBhvr>
                                        <p:cTn id="43" dur="500"/>
                                        <p:tgtEl>
                                          <p:spTgt spid="549901"/>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549902"/>
                                        </p:tgtEl>
                                        <p:attrNameLst>
                                          <p:attrName>style.visibility</p:attrName>
                                        </p:attrNameLst>
                                      </p:cBhvr>
                                      <p:to>
                                        <p:strVal val="visible"/>
                                      </p:to>
                                    </p:set>
                                    <p:animEffect transition="in" filter="strips(downLeft)">
                                      <p:cBhvr>
                                        <p:cTn id="46" dur="500"/>
                                        <p:tgtEl>
                                          <p:spTgt spid="549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8" grpId="0" animBg="1"/>
      <p:bldP spid="549899" grpId="0" animBg="1"/>
      <p:bldP spid="549900" grpId="0" animBg="1"/>
      <p:bldP spid="549901" grpId="0" animBg="1"/>
      <p:bldP spid="5499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4"/>
          <p:cNvSpPr>
            <a:spLocks noGrp="1"/>
          </p:cNvSpPr>
          <p:nvPr>
            <p:ph type="sldNum" sz="quarter" idx="12"/>
          </p:nvPr>
        </p:nvSpPr>
        <p:spPr>
          <a:xfrm>
            <a:off x="7239000" y="6400800"/>
            <a:ext cx="1905000" cy="457200"/>
          </a:xfrm>
        </p:spPr>
        <p:txBody>
          <a:bodyPr/>
          <a:lstStyle/>
          <a:p>
            <a:pPr>
              <a:defRPr/>
            </a:pPr>
            <a:fld id="{AD196F82-1F22-4C81-8CBC-F4F856F87E75}" type="slidenum">
              <a:rPr lang="pl-PL"/>
              <a:pPr>
                <a:defRPr/>
              </a:pPr>
              <a:t>17</a:t>
            </a:fld>
            <a:endParaRPr lang="pl-PL" dirty="0"/>
          </a:p>
        </p:txBody>
      </p:sp>
      <p:sp>
        <p:nvSpPr>
          <p:cNvPr id="20484" name="Rectangle 3"/>
          <p:cNvSpPr>
            <a:spLocks noChangeArrowheads="1"/>
          </p:cNvSpPr>
          <p:nvPr/>
        </p:nvSpPr>
        <p:spPr bwMode="auto">
          <a:xfrm>
            <a:off x="3071813" y="2446338"/>
            <a:ext cx="9144000" cy="0"/>
          </a:xfrm>
          <a:prstGeom prst="rect">
            <a:avLst/>
          </a:prstGeom>
          <a:noFill/>
          <a:ln w="9525">
            <a:noFill/>
            <a:miter lim="800000"/>
            <a:headEnd/>
            <a:tailEnd/>
          </a:ln>
        </p:spPr>
        <p:txBody>
          <a:bodyPr>
            <a:spAutoFit/>
          </a:bodyPr>
          <a:lstStyle/>
          <a:p>
            <a:endParaRPr lang="de-DE"/>
          </a:p>
        </p:txBody>
      </p:sp>
      <p:sp>
        <p:nvSpPr>
          <p:cNvPr id="20485" name="Rectangle 4"/>
          <p:cNvSpPr>
            <a:spLocks noChangeArrowheads="1"/>
          </p:cNvSpPr>
          <p:nvPr/>
        </p:nvSpPr>
        <p:spPr bwMode="auto">
          <a:xfrm>
            <a:off x="3067050" y="2446338"/>
            <a:ext cx="9144000" cy="0"/>
          </a:xfrm>
          <a:prstGeom prst="rect">
            <a:avLst/>
          </a:prstGeom>
          <a:noFill/>
          <a:ln w="9525">
            <a:noFill/>
            <a:miter lim="800000"/>
            <a:headEnd/>
            <a:tailEnd/>
          </a:ln>
        </p:spPr>
        <p:txBody>
          <a:bodyPr>
            <a:spAutoFit/>
          </a:bodyPr>
          <a:lstStyle/>
          <a:p>
            <a:endParaRPr lang="de-DE"/>
          </a:p>
        </p:txBody>
      </p:sp>
      <p:sp>
        <p:nvSpPr>
          <p:cNvPr id="20486" name="Rectangle 5"/>
          <p:cNvSpPr>
            <a:spLocks noChangeArrowheads="1"/>
          </p:cNvSpPr>
          <p:nvPr/>
        </p:nvSpPr>
        <p:spPr bwMode="auto">
          <a:xfrm>
            <a:off x="2397125" y="2481263"/>
            <a:ext cx="9144000" cy="0"/>
          </a:xfrm>
          <a:prstGeom prst="rect">
            <a:avLst/>
          </a:prstGeom>
          <a:noFill/>
          <a:ln w="9525">
            <a:noFill/>
            <a:miter lim="800000"/>
            <a:headEnd/>
            <a:tailEnd/>
          </a:ln>
        </p:spPr>
        <p:txBody>
          <a:bodyPr>
            <a:spAutoFit/>
          </a:bodyPr>
          <a:lstStyle/>
          <a:p>
            <a:endParaRPr lang="de-DE"/>
          </a:p>
        </p:txBody>
      </p:sp>
      <p:sp>
        <p:nvSpPr>
          <p:cNvPr id="20487" name="Rectangle 6"/>
          <p:cNvSpPr>
            <a:spLocks noChangeArrowheads="1"/>
          </p:cNvSpPr>
          <p:nvPr/>
        </p:nvSpPr>
        <p:spPr bwMode="auto">
          <a:xfrm>
            <a:off x="2568575" y="1379538"/>
            <a:ext cx="9144000" cy="0"/>
          </a:xfrm>
          <a:prstGeom prst="rect">
            <a:avLst/>
          </a:prstGeom>
          <a:noFill/>
          <a:ln w="9525">
            <a:noFill/>
            <a:miter lim="800000"/>
            <a:headEnd/>
            <a:tailEnd/>
          </a:ln>
        </p:spPr>
        <p:txBody>
          <a:bodyPr>
            <a:spAutoFit/>
          </a:bodyPr>
          <a:lstStyle/>
          <a:p>
            <a:endParaRPr lang="de-DE"/>
          </a:p>
        </p:txBody>
      </p:sp>
      <p:sp>
        <p:nvSpPr>
          <p:cNvPr id="564245" name="Text Box 21"/>
          <p:cNvSpPr txBox="1">
            <a:spLocks noChangeArrowheads="1"/>
          </p:cNvSpPr>
          <p:nvPr/>
        </p:nvSpPr>
        <p:spPr bwMode="auto">
          <a:xfrm>
            <a:off x="3635896" y="2643188"/>
            <a:ext cx="5357812" cy="646112"/>
          </a:xfrm>
          <a:prstGeom prst="rect">
            <a:avLst/>
          </a:prstGeom>
          <a:solidFill>
            <a:schemeClr val="bg1">
              <a:lumMod val="85000"/>
            </a:schemeClr>
          </a:solidFill>
          <a:ln w="9525">
            <a:solidFill>
              <a:srgbClr val="FF0000"/>
            </a:solidFill>
            <a:miter lim="800000"/>
            <a:headEnd/>
            <a:tailEnd/>
          </a:ln>
        </p:spPr>
        <p:txBody>
          <a:bodyPr>
            <a:spAutoFit/>
          </a:bodyPr>
          <a:lstStyle/>
          <a:p>
            <a:r>
              <a:rPr lang="de-DE">
                <a:solidFill>
                  <a:schemeClr val="tx1"/>
                </a:solidFill>
                <a:latin typeface="Arial" charset="0"/>
              </a:rPr>
              <a:t>Mean temperature of </a:t>
            </a:r>
            <a:r>
              <a:rPr lang="de-DE">
                <a:solidFill>
                  <a:srgbClr val="FF0000"/>
                </a:solidFill>
                <a:latin typeface="Arial" charset="0"/>
              </a:rPr>
              <a:t>Atlantic inflow </a:t>
            </a:r>
            <a:r>
              <a:rPr lang="de-DE">
                <a:solidFill>
                  <a:schemeClr val="tx1"/>
                </a:solidFill>
                <a:latin typeface="Arial" charset="0"/>
              </a:rPr>
              <a:t>increased by ca. 1°C between 1997 and 2006.</a:t>
            </a:r>
          </a:p>
        </p:txBody>
      </p:sp>
      <p:pic>
        <p:nvPicPr>
          <p:cNvPr id="20490" name="Picture 5" descr="c_interm"/>
          <p:cNvPicPr>
            <a:picLocks noChangeAspect="1" noChangeArrowheads="1"/>
          </p:cNvPicPr>
          <p:nvPr/>
        </p:nvPicPr>
        <p:blipFill>
          <a:blip r:embed="rId3" cstate="print">
            <a:lum bright="16000" contrast="24000"/>
          </a:blip>
          <a:srcRect/>
          <a:stretch>
            <a:fillRect/>
          </a:stretch>
        </p:blipFill>
        <p:spPr bwMode="auto">
          <a:xfrm>
            <a:off x="389467" y="1772180"/>
            <a:ext cx="2746375" cy="2166937"/>
          </a:xfrm>
          <a:prstGeom prst="rect">
            <a:avLst/>
          </a:prstGeom>
          <a:noFill/>
          <a:ln w="9525">
            <a:solidFill>
              <a:srgbClr val="003399"/>
            </a:solidFill>
            <a:miter lim="800000"/>
            <a:headEnd/>
            <a:tailEnd/>
          </a:ln>
        </p:spPr>
      </p:pic>
      <p:cxnSp>
        <p:nvCxnSpPr>
          <p:cNvPr id="20491" name="Gerade Verbindung mit Pfeil 33"/>
          <p:cNvCxnSpPr>
            <a:cxnSpLocks noChangeShapeType="1"/>
          </p:cNvCxnSpPr>
          <p:nvPr/>
        </p:nvCxnSpPr>
        <p:spPr bwMode="auto">
          <a:xfrm rot="10800000">
            <a:off x="1889655" y="2700867"/>
            <a:ext cx="285750" cy="214313"/>
          </a:xfrm>
          <a:prstGeom prst="straightConnector1">
            <a:avLst/>
          </a:prstGeom>
          <a:noFill/>
          <a:ln w="57150" algn="ctr">
            <a:solidFill>
              <a:srgbClr val="FF0000"/>
            </a:solidFill>
            <a:round/>
            <a:headEnd/>
            <a:tailEnd type="triangle" w="med" len="med"/>
          </a:ln>
        </p:spPr>
      </p:cxnSp>
      <p:pic>
        <p:nvPicPr>
          <p:cNvPr id="1026" name="Picture 2" descr="D:\Manuskripte\HeatfluxNonsense\Figures\os_2009_25_Fig_4.jpg"/>
          <p:cNvPicPr>
            <a:picLocks noChangeAspect="1" noChangeArrowheads="1"/>
          </p:cNvPicPr>
          <p:nvPr/>
        </p:nvPicPr>
        <p:blipFill>
          <a:blip r:embed="rId4" cstate="print"/>
          <a:srcRect/>
          <a:stretch>
            <a:fillRect/>
          </a:stretch>
        </p:blipFill>
        <p:spPr bwMode="auto">
          <a:xfrm>
            <a:off x="3786188" y="285750"/>
            <a:ext cx="5105400" cy="2190750"/>
          </a:xfrm>
          <a:prstGeom prst="rect">
            <a:avLst/>
          </a:prstGeom>
          <a:noFill/>
          <a:ln w="9525">
            <a:noFill/>
            <a:miter lim="800000"/>
            <a:headEnd/>
            <a:tailEnd/>
          </a:ln>
        </p:spPr>
      </p:pic>
      <p:pic>
        <p:nvPicPr>
          <p:cNvPr id="1027" name="Picture 3" descr="D:\Manuskripte\HeatfluxNonsense\Figures\os_2009_25_Fig_3a.jpg"/>
          <p:cNvPicPr>
            <a:picLocks noChangeAspect="1" noChangeArrowheads="1"/>
          </p:cNvPicPr>
          <p:nvPr/>
        </p:nvPicPr>
        <p:blipFill>
          <a:blip r:embed="rId5" cstate="print"/>
          <a:srcRect/>
          <a:stretch>
            <a:fillRect/>
          </a:stretch>
        </p:blipFill>
        <p:spPr bwMode="auto">
          <a:xfrm>
            <a:off x="3714750" y="3645024"/>
            <a:ext cx="5141913" cy="2457450"/>
          </a:xfrm>
          <a:prstGeom prst="rect">
            <a:avLst/>
          </a:prstGeom>
          <a:noFill/>
          <a:ln w="9525">
            <a:noFill/>
            <a:miter lim="800000"/>
            <a:headEnd/>
            <a:tailEnd/>
          </a:ln>
        </p:spPr>
      </p:pic>
      <p:sp>
        <p:nvSpPr>
          <p:cNvPr id="23" name="Freihandform 22"/>
          <p:cNvSpPr>
            <a:spLocks/>
          </p:cNvSpPr>
          <p:nvPr/>
        </p:nvSpPr>
        <p:spPr bwMode="auto">
          <a:xfrm>
            <a:off x="4572000" y="4805486"/>
            <a:ext cx="534988" cy="206375"/>
          </a:xfrm>
          <a:custGeom>
            <a:avLst/>
            <a:gdLst>
              <a:gd name="T0" fmla="*/ 0 w 535258"/>
              <a:gd name="T1" fmla="*/ 205183 h 205183"/>
              <a:gd name="T2" fmla="*/ 165038 w 535258"/>
              <a:gd name="T3" fmla="*/ 151657 h 205183"/>
              <a:gd name="T4" fmla="*/ 249787 w 535258"/>
              <a:gd name="T5" fmla="*/ 89210 h 205183"/>
              <a:gd name="T6" fmla="*/ 285471 w 535258"/>
              <a:gd name="T7" fmla="*/ 98131 h 205183"/>
              <a:gd name="T8" fmla="*/ 379141 w 535258"/>
              <a:gd name="T9" fmla="*/ 35684 h 205183"/>
              <a:gd name="T10" fmla="*/ 419285 w 535258"/>
              <a:gd name="T11" fmla="*/ 22303 h 205183"/>
              <a:gd name="T12" fmla="*/ 450509 w 535258"/>
              <a:gd name="T13" fmla="*/ 31224 h 205183"/>
              <a:gd name="T14" fmla="*/ 535258 w 535258"/>
              <a:gd name="T15" fmla="*/ 0 h 205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258" h="205183">
                <a:moveTo>
                  <a:pt x="0" y="205183"/>
                </a:moveTo>
                <a:cubicBezTo>
                  <a:pt x="61703" y="188084"/>
                  <a:pt x="123407" y="170986"/>
                  <a:pt x="165038" y="151657"/>
                </a:cubicBezTo>
                <a:cubicBezTo>
                  <a:pt x="206669" y="132328"/>
                  <a:pt x="229715" y="98131"/>
                  <a:pt x="249787" y="89210"/>
                </a:cubicBezTo>
                <a:cubicBezTo>
                  <a:pt x="269859" y="80289"/>
                  <a:pt x="263912" y="107052"/>
                  <a:pt x="285471" y="98131"/>
                </a:cubicBezTo>
                <a:cubicBezTo>
                  <a:pt x="307030" y="89210"/>
                  <a:pt x="356839" y="48322"/>
                  <a:pt x="379141" y="35684"/>
                </a:cubicBezTo>
                <a:cubicBezTo>
                  <a:pt x="401443" y="23046"/>
                  <a:pt x="407390" y="23046"/>
                  <a:pt x="419285" y="22303"/>
                </a:cubicBezTo>
                <a:cubicBezTo>
                  <a:pt x="431180" y="21560"/>
                  <a:pt x="431180" y="34941"/>
                  <a:pt x="450509" y="31224"/>
                </a:cubicBezTo>
                <a:cubicBezTo>
                  <a:pt x="469838" y="27507"/>
                  <a:pt x="502548" y="13753"/>
                  <a:pt x="535258" y="0"/>
                </a:cubicBezTo>
              </a:path>
            </a:pathLst>
          </a:custGeom>
          <a:noFill/>
          <a:ln w="28575" cap="flat" cmpd="sng" algn="ctr">
            <a:solidFill>
              <a:srgbClr val="FF0000"/>
            </a:solidFill>
            <a:prstDash val="solid"/>
            <a:round/>
            <a:headEnd type="none" w="med" len="med"/>
            <a:tailEnd type="none" w="med" len="med"/>
          </a:ln>
        </p:spPr>
        <p:txBody>
          <a:bodyPr/>
          <a:lstStyle/>
          <a:p>
            <a:endParaRPr lang="de-DE"/>
          </a:p>
        </p:txBody>
      </p:sp>
      <p:sp>
        <p:nvSpPr>
          <p:cNvPr id="25" name="Freihandform 24"/>
          <p:cNvSpPr>
            <a:spLocks/>
          </p:cNvSpPr>
          <p:nvPr/>
        </p:nvSpPr>
        <p:spPr bwMode="auto">
          <a:xfrm>
            <a:off x="5629275" y="4483224"/>
            <a:ext cx="3013075" cy="511175"/>
          </a:xfrm>
          <a:custGeom>
            <a:avLst/>
            <a:gdLst>
              <a:gd name="T0" fmla="*/ 0 w 3012316"/>
              <a:gd name="T1" fmla="*/ 385089 h 510726"/>
              <a:gd name="T2" fmla="*/ 35684 w 3012316"/>
              <a:gd name="T3" fmla="*/ 438615 h 510726"/>
              <a:gd name="T4" fmla="*/ 80289 w 3012316"/>
              <a:gd name="T5" fmla="*/ 407391 h 510726"/>
              <a:gd name="T6" fmla="*/ 182880 w 3012316"/>
              <a:gd name="T7" fmla="*/ 389549 h 510726"/>
              <a:gd name="T8" fmla="*/ 205183 w 3012316"/>
              <a:gd name="T9" fmla="*/ 394010 h 510726"/>
              <a:gd name="T10" fmla="*/ 276550 w 3012316"/>
              <a:gd name="T11" fmla="*/ 447536 h 510726"/>
              <a:gd name="T12" fmla="*/ 388063 w 3012316"/>
              <a:gd name="T13" fmla="*/ 483220 h 510726"/>
              <a:gd name="T14" fmla="*/ 450509 w 3012316"/>
              <a:gd name="T15" fmla="*/ 465378 h 510726"/>
              <a:gd name="T16" fmla="*/ 486193 w 3012316"/>
              <a:gd name="T17" fmla="*/ 509983 h 510726"/>
              <a:gd name="T18" fmla="*/ 535259 w 3012316"/>
              <a:gd name="T19" fmla="*/ 460917 h 510726"/>
              <a:gd name="T20" fmla="*/ 557561 w 3012316"/>
              <a:gd name="T21" fmla="*/ 371708 h 510726"/>
              <a:gd name="T22" fmla="*/ 633389 w 3012316"/>
              <a:gd name="T23" fmla="*/ 327103 h 510726"/>
              <a:gd name="T24" fmla="*/ 664613 w 3012316"/>
              <a:gd name="T25" fmla="*/ 318182 h 510726"/>
              <a:gd name="T26" fmla="*/ 802888 w 3012316"/>
              <a:gd name="T27" fmla="*/ 162065 h 510726"/>
              <a:gd name="T28" fmla="*/ 838572 w 3012316"/>
              <a:gd name="T29" fmla="*/ 179907 h 510726"/>
              <a:gd name="T30" fmla="*/ 878716 w 3012316"/>
              <a:gd name="T31" fmla="*/ 179907 h 510726"/>
              <a:gd name="T32" fmla="*/ 963466 w 3012316"/>
              <a:gd name="T33" fmla="*/ 286958 h 510726"/>
              <a:gd name="T34" fmla="*/ 1012531 w 3012316"/>
              <a:gd name="T35" fmla="*/ 304800 h 510726"/>
              <a:gd name="T36" fmla="*/ 1034833 w 3012316"/>
              <a:gd name="T37" fmla="*/ 251274 h 510726"/>
              <a:gd name="T38" fmla="*/ 1115122 w 3012316"/>
              <a:gd name="T39" fmla="*/ 242353 h 510726"/>
              <a:gd name="T40" fmla="*/ 1222174 w 3012316"/>
              <a:gd name="T41" fmla="*/ 77315 h 510726"/>
              <a:gd name="T42" fmla="*/ 1244476 w 3012316"/>
              <a:gd name="T43" fmla="*/ 86236 h 510726"/>
              <a:gd name="T44" fmla="*/ 1289081 w 3012316"/>
              <a:gd name="T45" fmla="*/ 41631 h 510726"/>
              <a:gd name="T46" fmla="*/ 1355988 w 3012316"/>
              <a:gd name="T47" fmla="*/ 10408 h 510726"/>
              <a:gd name="T48" fmla="*/ 1431817 w 3012316"/>
              <a:gd name="T49" fmla="*/ 104078 h 510726"/>
              <a:gd name="T50" fmla="*/ 1467501 w 3012316"/>
              <a:gd name="T51" fmla="*/ 112999 h 510726"/>
              <a:gd name="T52" fmla="*/ 1498724 w 3012316"/>
              <a:gd name="T53" fmla="*/ 95157 h 510726"/>
              <a:gd name="T54" fmla="*/ 1570092 w 3012316"/>
              <a:gd name="T55" fmla="*/ 224511 h 510726"/>
              <a:gd name="T56" fmla="*/ 1605776 w 3012316"/>
              <a:gd name="T57" fmla="*/ 153144 h 510726"/>
              <a:gd name="T58" fmla="*/ 1726209 w 3012316"/>
              <a:gd name="T59" fmla="*/ 81776 h 510726"/>
              <a:gd name="T60" fmla="*/ 1775274 w 3012316"/>
              <a:gd name="T61" fmla="*/ 72855 h 510726"/>
              <a:gd name="T62" fmla="*/ 1855563 w 3012316"/>
              <a:gd name="T63" fmla="*/ 121920 h 510726"/>
              <a:gd name="T64" fmla="*/ 1877866 w 3012316"/>
              <a:gd name="T65" fmla="*/ 162065 h 510726"/>
              <a:gd name="T66" fmla="*/ 1962615 w 3012316"/>
              <a:gd name="T67" fmla="*/ 139762 h 510726"/>
              <a:gd name="T68" fmla="*/ 1998299 w 3012316"/>
              <a:gd name="T69" fmla="*/ 188828 h 510726"/>
              <a:gd name="T70" fmla="*/ 2025062 w 3012316"/>
              <a:gd name="T71" fmla="*/ 188828 h 510726"/>
              <a:gd name="T72" fmla="*/ 2087508 w 3012316"/>
              <a:gd name="T73" fmla="*/ 246814 h 510726"/>
              <a:gd name="T74" fmla="*/ 2118732 w 3012316"/>
              <a:gd name="T75" fmla="*/ 300340 h 510726"/>
              <a:gd name="T76" fmla="*/ 2154416 w 3012316"/>
              <a:gd name="T77" fmla="*/ 291419 h 510726"/>
              <a:gd name="T78" fmla="*/ 2190100 w 3012316"/>
              <a:gd name="T79" fmla="*/ 313721 h 510726"/>
              <a:gd name="T80" fmla="*/ 2243626 w 3012316"/>
              <a:gd name="T81" fmla="*/ 228972 h 510726"/>
              <a:gd name="T82" fmla="*/ 2301612 w 3012316"/>
              <a:gd name="T83" fmla="*/ 179907 h 510726"/>
              <a:gd name="T84" fmla="*/ 2372980 w 3012316"/>
              <a:gd name="T85" fmla="*/ 224511 h 510726"/>
              <a:gd name="T86" fmla="*/ 2417584 w 3012316"/>
              <a:gd name="T87" fmla="*/ 153144 h 510726"/>
              <a:gd name="T88" fmla="*/ 2488952 w 3012316"/>
              <a:gd name="T89" fmla="*/ 121920 h 510726"/>
              <a:gd name="T90" fmla="*/ 2546938 w 3012316"/>
              <a:gd name="T91" fmla="*/ 188828 h 510726"/>
              <a:gd name="T92" fmla="*/ 2578162 w 3012316"/>
              <a:gd name="T93" fmla="*/ 206669 h 510726"/>
              <a:gd name="T94" fmla="*/ 2627228 w 3012316"/>
              <a:gd name="T95" fmla="*/ 300340 h 510726"/>
              <a:gd name="T96" fmla="*/ 2662910 w 3012316"/>
              <a:gd name="T97" fmla="*/ 313721 h 510726"/>
              <a:gd name="T98" fmla="*/ 2685214 w 3012316"/>
              <a:gd name="T99" fmla="*/ 371708 h 510726"/>
              <a:gd name="T100" fmla="*/ 2738740 w 3012316"/>
              <a:gd name="T101" fmla="*/ 371708 h 510726"/>
              <a:gd name="T102" fmla="*/ 2756582 w 3012316"/>
              <a:gd name="T103" fmla="*/ 349405 h 510726"/>
              <a:gd name="T104" fmla="*/ 2814568 w 3012316"/>
              <a:gd name="T105" fmla="*/ 438615 h 510726"/>
              <a:gd name="T106" fmla="*/ 2859172 w 3012316"/>
              <a:gd name="T107" fmla="*/ 398470 h 510726"/>
              <a:gd name="T108" fmla="*/ 2935000 w 3012316"/>
              <a:gd name="T109" fmla="*/ 349405 h 510726"/>
              <a:gd name="T110" fmla="*/ 2966224 w 3012316"/>
              <a:gd name="T111" fmla="*/ 380629 h 510726"/>
              <a:gd name="T112" fmla="*/ 3006368 w 3012316"/>
              <a:gd name="T113" fmla="*/ 398470 h 510726"/>
              <a:gd name="T114" fmla="*/ 3001908 w 3012316"/>
              <a:gd name="T115" fmla="*/ 394010 h 510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12316" h="510726">
                <a:moveTo>
                  <a:pt x="0" y="385089"/>
                </a:moveTo>
                <a:cubicBezTo>
                  <a:pt x="11151" y="409993"/>
                  <a:pt x="22303" y="434898"/>
                  <a:pt x="35684" y="438615"/>
                </a:cubicBezTo>
                <a:cubicBezTo>
                  <a:pt x="49066" y="442332"/>
                  <a:pt x="55756" y="415569"/>
                  <a:pt x="80289" y="407391"/>
                </a:cubicBezTo>
                <a:cubicBezTo>
                  <a:pt x="104822" y="399213"/>
                  <a:pt x="162064" y="391779"/>
                  <a:pt x="182880" y="389549"/>
                </a:cubicBezTo>
                <a:cubicBezTo>
                  <a:pt x="203696" y="387319"/>
                  <a:pt x="189571" y="384346"/>
                  <a:pt x="205183" y="394010"/>
                </a:cubicBezTo>
                <a:cubicBezTo>
                  <a:pt x="220795" y="403675"/>
                  <a:pt x="246070" y="432668"/>
                  <a:pt x="276550" y="447536"/>
                </a:cubicBezTo>
                <a:cubicBezTo>
                  <a:pt x="307030" y="462404"/>
                  <a:pt x="359070" y="480246"/>
                  <a:pt x="388063" y="483220"/>
                </a:cubicBezTo>
                <a:cubicBezTo>
                  <a:pt x="417056" y="486194"/>
                  <a:pt x="434154" y="460918"/>
                  <a:pt x="450509" y="465378"/>
                </a:cubicBezTo>
                <a:cubicBezTo>
                  <a:pt x="466864" y="469838"/>
                  <a:pt x="472068" y="510726"/>
                  <a:pt x="486193" y="509983"/>
                </a:cubicBezTo>
                <a:cubicBezTo>
                  <a:pt x="500318" y="509240"/>
                  <a:pt x="523364" y="483963"/>
                  <a:pt x="535259" y="460917"/>
                </a:cubicBezTo>
                <a:cubicBezTo>
                  <a:pt x="547154" y="437871"/>
                  <a:pt x="541206" y="394010"/>
                  <a:pt x="557561" y="371708"/>
                </a:cubicBezTo>
                <a:cubicBezTo>
                  <a:pt x="573916" y="349406"/>
                  <a:pt x="615547" y="336024"/>
                  <a:pt x="633389" y="327103"/>
                </a:cubicBezTo>
                <a:cubicBezTo>
                  <a:pt x="651231" y="318182"/>
                  <a:pt x="636363" y="345688"/>
                  <a:pt x="664613" y="318182"/>
                </a:cubicBezTo>
                <a:cubicBezTo>
                  <a:pt x="692863" y="290676"/>
                  <a:pt x="773895" y="185111"/>
                  <a:pt x="802888" y="162065"/>
                </a:cubicBezTo>
                <a:cubicBezTo>
                  <a:pt x="831881" y="139019"/>
                  <a:pt x="825934" y="176933"/>
                  <a:pt x="838572" y="179907"/>
                </a:cubicBezTo>
                <a:cubicBezTo>
                  <a:pt x="851210" y="182881"/>
                  <a:pt x="857900" y="162065"/>
                  <a:pt x="878716" y="179907"/>
                </a:cubicBezTo>
                <a:cubicBezTo>
                  <a:pt x="899532" y="197749"/>
                  <a:pt x="941164" y="266143"/>
                  <a:pt x="963466" y="286958"/>
                </a:cubicBezTo>
                <a:cubicBezTo>
                  <a:pt x="985769" y="307774"/>
                  <a:pt x="1000637" y="310747"/>
                  <a:pt x="1012531" y="304800"/>
                </a:cubicBezTo>
                <a:cubicBezTo>
                  <a:pt x="1024425" y="298853"/>
                  <a:pt x="1017735" y="261682"/>
                  <a:pt x="1034833" y="251274"/>
                </a:cubicBezTo>
                <a:cubicBezTo>
                  <a:pt x="1051931" y="240866"/>
                  <a:pt x="1083898" y="271346"/>
                  <a:pt x="1115122" y="242353"/>
                </a:cubicBezTo>
                <a:cubicBezTo>
                  <a:pt x="1146346" y="213360"/>
                  <a:pt x="1200615" y="103334"/>
                  <a:pt x="1222174" y="77315"/>
                </a:cubicBezTo>
                <a:cubicBezTo>
                  <a:pt x="1243733" y="51296"/>
                  <a:pt x="1233325" y="92183"/>
                  <a:pt x="1244476" y="86236"/>
                </a:cubicBezTo>
                <a:cubicBezTo>
                  <a:pt x="1255627" y="80289"/>
                  <a:pt x="1270496" y="54269"/>
                  <a:pt x="1289081" y="41631"/>
                </a:cubicBezTo>
                <a:cubicBezTo>
                  <a:pt x="1307666" y="28993"/>
                  <a:pt x="1332199" y="0"/>
                  <a:pt x="1355988" y="10408"/>
                </a:cubicBezTo>
                <a:cubicBezTo>
                  <a:pt x="1379777" y="20816"/>
                  <a:pt x="1413232" y="86980"/>
                  <a:pt x="1431817" y="104078"/>
                </a:cubicBezTo>
                <a:cubicBezTo>
                  <a:pt x="1450402" y="121176"/>
                  <a:pt x="1456350" y="114486"/>
                  <a:pt x="1467501" y="112999"/>
                </a:cubicBezTo>
                <a:cubicBezTo>
                  <a:pt x="1478652" y="111512"/>
                  <a:pt x="1481626" y="76572"/>
                  <a:pt x="1498724" y="95157"/>
                </a:cubicBezTo>
                <a:cubicBezTo>
                  <a:pt x="1515823" y="113742"/>
                  <a:pt x="1552250" y="214847"/>
                  <a:pt x="1570092" y="224511"/>
                </a:cubicBezTo>
                <a:cubicBezTo>
                  <a:pt x="1587934" y="234175"/>
                  <a:pt x="1579757" y="176933"/>
                  <a:pt x="1605776" y="153144"/>
                </a:cubicBezTo>
                <a:cubicBezTo>
                  <a:pt x="1631795" y="129355"/>
                  <a:pt x="1697959" y="95157"/>
                  <a:pt x="1726209" y="81776"/>
                </a:cubicBezTo>
                <a:cubicBezTo>
                  <a:pt x="1754459" y="68395"/>
                  <a:pt x="1753715" y="66164"/>
                  <a:pt x="1775274" y="72855"/>
                </a:cubicBezTo>
                <a:cubicBezTo>
                  <a:pt x="1796833" y="79546"/>
                  <a:pt x="1838464" y="107052"/>
                  <a:pt x="1855563" y="121920"/>
                </a:cubicBezTo>
                <a:cubicBezTo>
                  <a:pt x="1872662" y="136788"/>
                  <a:pt x="1860024" y="159091"/>
                  <a:pt x="1877866" y="162065"/>
                </a:cubicBezTo>
                <a:cubicBezTo>
                  <a:pt x="1895708" y="165039"/>
                  <a:pt x="1942543" y="135302"/>
                  <a:pt x="1962615" y="139762"/>
                </a:cubicBezTo>
                <a:cubicBezTo>
                  <a:pt x="1982687" y="144222"/>
                  <a:pt x="1987891" y="180650"/>
                  <a:pt x="1998299" y="188828"/>
                </a:cubicBezTo>
                <a:cubicBezTo>
                  <a:pt x="2008707" y="197006"/>
                  <a:pt x="2010194" y="179164"/>
                  <a:pt x="2025062" y="188828"/>
                </a:cubicBezTo>
                <a:cubicBezTo>
                  <a:pt x="2039930" y="198492"/>
                  <a:pt x="2071896" y="228229"/>
                  <a:pt x="2087508" y="246814"/>
                </a:cubicBezTo>
                <a:cubicBezTo>
                  <a:pt x="2103120" y="265399"/>
                  <a:pt x="2107581" y="292906"/>
                  <a:pt x="2118732" y="300340"/>
                </a:cubicBezTo>
                <a:cubicBezTo>
                  <a:pt x="2129883" y="307774"/>
                  <a:pt x="2142521" y="289189"/>
                  <a:pt x="2154416" y="291419"/>
                </a:cubicBezTo>
                <a:cubicBezTo>
                  <a:pt x="2166311" y="293649"/>
                  <a:pt x="2175232" y="324129"/>
                  <a:pt x="2190100" y="313721"/>
                </a:cubicBezTo>
                <a:cubicBezTo>
                  <a:pt x="2204968" y="303313"/>
                  <a:pt x="2225041" y="251274"/>
                  <a:pt x="2243626" y="228972"/>
                </a:cubicBezTo>
                <a:cubicBezTo>
                  <a:pt x="2262211" y="206670"/>
                  <a:pt x="2280053" y="180650"/>
                  <a:pt x="2301612" y="179907"/>
                </a:cubicBezTo>
                <a:cubicBezTo>
                  <a:pt x="2323171" y="179164"/>
                  <a:pt x="2353651" y="228972"/>
                  <a:pt x="2372980" y="224511"/>
                </a:cubicBezTo>
                <a:cubicBezTo>
                  <a:pt x="2392309" y="220051"/>
                  <a:pt x="2398256" y="170242"/>
                  <a:pt x="2417585" y="153144"/>
                </a:cubicBezTo>
                <a:cubicBezTo>
                  <a:pt x="2436914" y="136046"/>
                  <a:pt x="2467393" y="115973"/>
                  <a:pt x="2488952" y="121920"/>
                </a:cubicBezTo>
                <a:cubicBezTo>
                  <a:pt x="2510511" y="127867"/>
                  <a:pt x="2532071" y="174703"/>
                  <a:pt x="2546939" y="188828"/>
                </a:cubicBezTo>
                <a:cubicBezTo>
                  <a:pt x="2561807" y="202953"/>
                  <a:pt x="2564781" y="188084"/>
                  <a:pt x="2578162" y="206669"/>
                </a:cubicBezTo>
                <a:cubicBezTo>
                  <a:pt x="2591543" y="225254"/>
                  <a:pt x="2613103" y="282498"/>
                  <a:pt x="2627228" y="300340"/>
                </a:cubicBezTo>
                <a:cubicBezTo>
                  <a:pt x="2641353" y="318182"/>
                  <a:pt x="2653247" y="301826"/>
                  <a:pt x="2662911" y="313721"/>
                </a:cubicBezTo>
                <a:cubicBezTo>
                  <a:pt x="2672575" y="325616"/>
                  <a:pt x="2672576" y="362044"/>
                  <a:pt x="2685214" y="371708"/>
                </a:cubicBezTo>
                <a:cubicBezTo>
                  <a:pt x="2697852" y="381372"/>
                  <a:pt x="2726846" y="375425"/>
                  <a:pt x="2738740" y="371708"/>
                </a:cubicBezTo>
                <a:cubicBezTo>
                  <a:pt x="2750634" y="367991"/>
                  <a:pt x="2743944" y="338254"/>
                  <a:pt x="2756582" y="349405"/>
                </a:cubicBezTo>
                <a:cubicBezTo>
                  <a:pt x="2769220" y="360556"/>
                  <a:pt x="2797470" y="430438"/>
                  <a:pt x="2814568" y="438615"/>
                </a:cubicBezTo>
                <a:cubicBezTo>
                  <a:pt x="2831667" y="446793"/>
                  <a:pt x="2839101" y="413338"/>
                  <a:pt x="2859173" y="398470"/>
                </a:cubicBezTo>
                <a:cubicBezTo>
                  <a:pt x="2879245" y="383602"/>
                  <a:pt x="2917159" y="352379"/>
                  <a:pt x="2935001" y="349405"/>
                </a:cubicBezTo>
                <a:cubicBezTo>
                  <a:pt x="2952843" y="346432"/>
                  <a:pt x="2954330" y="372452"/>
                  <a:pt x="2966225" y="380629"/>
                </a:cubicBezTo>
                <a:cubicBezTo>
                  <a:pt x="2978120" y="388807"/>
                  <a:pt x="3000422" y="396240"/>
                  <a:pt x="3006369" y="398470"/>
                </a:cubicBezTo>
                <a:cubicBezTo>
                  <a:pt x="3012316" y="400700"/>
                  <a:pt x="3007112" y="397355"/>
                  <a:pt x="3001908" y="394010"/>
                </a:cubicBezTo>
              </a:path>
            </a:pathLst>
          </a:custGeom>
          <a:noFill/>
          <a:ln w="28575" cap="flat" cmpd="sng" algn="ctr">
            <a:solidFill>
              <a:srgbClr val="FF0000"/>
            </a:solidFill>
            <a:prstDash val="solid"/>
            <a:round/>
            <a:headEnd type="none" w="med" len="med"/>
            <a:tailEnd type="none" w="med" len="med"/>
          </a:ln>
        </p:spPr>
        <p:txBody>
          <a:bodyPr/>
          <a:lstStyle/>
          <a:p>
            <a:endParaRPr lang="de-DE"/>
          </a:p>
        </p:txBody>
      </p:sp>
      <p:sp>
        <p:nvSpPr>
          <p:cNvPr id="20498" name="Textfeld 18"/>
          <p:cNvSpPr txBox="1">
            <a:spLocks noChangeArrowheads="1"/>
          </p:cNvSpPr>
          <p:nvPr/>
        </p:nvSpPr>
        <p:spPr bwMode="auto">
          <a:xfrm>
            <a:off x="13257" y="6550223"/>
            <a:ext cx="3122585" cy="307777"/>
          </a:xfrm>
          <a:prstGeom prst="rect">
            <a:avLst/>
          </a:prstGeom>
          <a:noFill/>
          <a:ln w="9525">
            <a:noFill/>
            <a:miter lim="800000"/>
            <a:headEnd/>
            <a:tailEnd/>
          </a:ln>
        </p:spPr>
        <p:txBody>
          <a:bodyPr wrap="none">
            <a:spAutoFit/>
          </a:bodyPr>
          <a:lstStyle/>
          <a:p>
            <a:r>
              <a:rPr lang="de-DE" sz="1400" i="1" dirty="0">
                <a:solidFill>
                  <a:schemeClr val="tx1"/>
                </a:solidFill>
              </a:rPr>
              <a:t>Schauer </a:t>
            </a:r>
            <a:r>
              <a:rPr lang="de-DE" sz="1400" i="1" dirty="0" smtClean="0">
                <a:solidFill>
                  <a:schemeClr val="tx1"/>
                </a:solidFill>
              </a:rPr>
              <a:t>&amp; </a:t>
            </a:r>
            <a:r>
              <a:rPr lang="de-DE" sz="1400" i="1" dirty="0" err="1">
                <a:solidFill>
                  <a:schemeClr val="tx1"/>
                </a:solidFill>
              </a:rPr>
              <a:t>Beszczynska</a:t>
            </a:r>
            <a:r>
              <a:rPr lang="de-DE" sz="1400" i="1" dirty="0">
                <a:solidFill>
                  <a:schemeClr val="tx1"/>
                </a:solidFill>
              </a:rPr>
              <a:t>-Möller, 2009</a:t>
            </a:r>
          </a:p>
        </p:txBody>
      </p:sp>
      <p:cxnSp>
        <p:nvCxnSpPr>
          <p:cNvPr id="20499" name="Gerade Verbindung mit Pfeil 28"/>
          <p:cNvCxnSpPr>
            <a:cxnSpLocks noChangeShapeType="1"/>
          </p:cNvCxnSpPr>
          <p:nvPr/>
        </p:nvCxnSpPr>
        <p:spPr bwMode="auto">
          <a:xfrm rot="10800000" flipH="1" flipV="1">
            <a:off x="1892830" y="2834217"/>
            <a:ext cx="285750" cy="214313"/>
          </a:xfrm>
          <a:prstGeom prst="straightConnector1">
            <a:avLst/>
          </a:prstGeom>
          <a:noFill/>
          <a:ln w="57150" algn="ctr">
            <a:solidFill>
              <a:schemeClr val="accent2"/>
            </a:solidFill>
            <a:round/>
            <a:headEnd/>
            <a:tailEnd type="triangle" w="med" len="med"/>
          </a:ln>
        </p:spPr>
      </p:cxnSp>
      <p:sp>
        <p:nvSpPr>
          <p:cNvPr id="31" name="Text Box 21"/>
          <p:cNvSpPr txBox="1">
            <a:spLocks noChangeArrowheads="1"/>
          </p:cNvSpPr>
          <p:nvPr/>
        </p:nvSpPr>
        <p:spPr bwMode="auto">
          <a:xfrm>
            <a:off x="3635896" y="3357563"/>
            <a:ext cx="5357812" cy="369887"/>
          </a:xfrm>
          <a:prstGeom prst="rect">
            <a:avLst/>
          </a:prstGeom>
          <a:solidFill>
            <a:schemeClr val="bg1">
              <a:lumMod val="85000"/>
            </a:schemeClr>
          </a:solidFill>
          <a:ln w="9525">
            <a:solidFill>
              <a:srgbClr val="FF0000"/>
            </a:solidFill>
            <a:miter lim="800000"/>
            <a:headEnd/>
            <a:tailEnd/>
          </a:ln>
        </p:spPr>
        <p:txBody>
          <a:bodyPr>
            <a:spAutoFit/>
          </a:bodyPr>
          <a:lstStyle/>
          <a:p>
            <a:pPr>
              <a:defRPr/>
            </a:pPr>
            <a:r>
              <a:rPr lang="de-DE" dirty="0">
                <a:solidFill>
                  <a:schemeClr val="tx1"/>
                </a:solidFill>
                <a:latin typeface="Arial" pitchFamily="34" charset="0"/>
              </a:rPr>
              <a:t>But also </a:t>
            </a:r>
            <a:r>
              <a:rPr lang="de-DE" dirty="0" err="1">
                <a:solidFill>
                  <a:schemeClr val="tx1"/>
                </a:solidFill>
                <a:latin typeface="Arial" pitchFamily="34" charset="0"/>
              </a:rPr>
              <a:t>temperature</a:t>
            </a:r>
            <a:r>
              <a:rPr lang="de-DE" dirty="0">
                <a:solidFill>
                  <a:schemeClr val="tx1"/>
                </a:solidFill>
                <a:latin typeface="Arial" pitchFamily="34" charset="0"/>
              </a:rPr>
              <a:t> </a:t>
            </a:r>
            <a:r>
              <a:rPr lang="de-DE" dirty="0" err="1">
                <a:solidFill>
                  <a:schemeClr val="tx1"/>
                </a:solidFill>
                <a:latin typeface="Arial" pitchFamily="34" charset="0"/>
              </a:rPr>
              <a:t>of</a:t>
            </a:r>
            <a:r>
              <a:rPr lang="de-DE" dirty="0">
                <a:solidFill>
                  <a:schemeClr val="tx1"/>
                </a:solidFill>
                <a:latin typeface="Arial" pitchFamily="34" charset="0"/>
              </a:rPr>
              <a:t> </a:t>
            </a:r>
            <a:r>
              <a:rPr lang="de-DE" dirty="0" err="1">
                <a:solidFill>
                  <a:schemeClr val="accent6"/>
                </a:solidFill>
                <a:latin typeface="Arial" pitchFamily="34" charset="0"/>
              </a:rPr>
              <a:t>Atlantic</a:t>
            </a:r>
            <a:r>
              <a:rPr lang="de-DE" dirty="0">
                <a:solidFill>
                  <a:schemeClr val="accent6"/>
                </a:solidFill>
                <a:latin typeface="Arial" pitchFamily="34" charset="0"/>
              </a:rPr>
              <a:t> </a:t>
            </a:r>
            <a:r>
              <a:rPr lang="de-DE" dirty="0" err="1">
                <a:solidFill>
                  <a:schemeClr val="accent6"/>
                </a:solidFill>
                <a:latin typeface="Arial" pitchFamily="34" charset="0"/>
              </a:rPr>
              <a:t>outflow</a:t>
            </a:r>
            <a:r>
              <a:rPr lang="de-DE" dirty="0">
                <a:solidFill>
                  <a:schemeClr val="accent6"/>
                </a:solidFill>
                <a:latin typeface="Arial" pitchFamily="34" charset="0"/>
              </a:rPr>
              <a:t> </a:t>
            </a:r>
            <a:r>
              <a:rPr lang="de-DE" dirty="0" err="1">
                <a:solidFill>
                  <a:srgbClr val="000066"/>
                </a:solidFill>
                <a:latin typeface="Arial" pitchFamily="34" charset="0"/>
              </a:rPr>
              <a:t>varied</a:t>
            </a:r>
            <a:r>
              <a:rPr lang="de-DE" dirty="0">
                <a:solidFill>
                  <a:srgbClr val="000066"/>
                </a:solidFill>
                <a:latin typeface="Arial" pitchFamily="34" charset="0"/>
              </a:rPr>
              <a:t>.</a:t>
            </a:r>
          </a:p>
        </p:txBody>
      </p:sp>
      <p:sp>
        <p:nvSpPr>
          <p:cNvPr id="32" name="Line 26"/>
          <p:cNvSpPr>
            <a:spLocks noChangeShapeType="1"/>
          </p:cNvSpPr>
          <p:nvPr/>
        </p:nvSpPr>
        <p:spPr bwMode="auto">
          <a:xfrm flipV="1">
            <a:off x="4286250" y="4943599"/>
            <a:ext cx="1928813" cy="0"/>
          </a:xfrm>
          <a:prstGeom prst="line">
            <a:avLst/>
          </a:prstGeom>
          <a:noFill/>
          <a:ln w="57150">
            <a:solidFill>
              <a:schemeClr val="bg2">
                <a:lumMod val="75000"/>
              </a:schemeClr>
            </a:solidFill>
            <a:round/>
            <a:headEnd/>
            <a:tailEnd/>
          </a:ln>
        </p:spPr>
        <p:txBody>
          <a:bodyPr/>
          <a:lstStyle/>
          <a:p>
            <a:pPr>
              <a:defRPr/>
            </a:pPr>
            <a:endParaRPr lang="de-DE"/>
          </a:p>
        </p:txBody>
      </p:sp>
      <p:sp>
        <p:nvSpPr>
          <p:cNvPr id="33" name="Line 27"/>
          <p:cNvSpPr>
            <a:spLocks noChangeShapeType="1"/>
          </p:cNvSpPr>
          <p:nvPr/>
        </p:nvSpPr>
        <p:spPr bwMode="auto">
          <a:xfrm flipV="1">
            <a:off x="6215063" y="4695949"/>
            <a:ext cx="2071687" cy="7937"/>
          </a:xfrm>
          <a:prstGeom prst="line">
            <a:avLst/>
          </a:prstGeom>
          <a:noFill/>
          <a:ln w="57150">
            <a:solidFill>
              <a:schemeClr val="bg2">
                <a:lumMod val="75000"/>
              </a:schemeClr>
            </a:solidFill>
            <a:prstDash val="solid"/>
            <a:round/>
            <a:headEnd/>
            <a:tailEnd/>
          </a:ln>
        </p:spPr>
        <p:txBody>
          <a:bodyPr/>
          <a:lstStyle/>
          <a:p>
            <a:pPr>
              <a:defRPr/>
            </a:pPr>
            <a:endParaRPr lang="de-DE"/>
          </a:p>
        </p:txBody>
      </p:sp>
      <p:sp>
        <p:nvSpPr>
          <p:cNvPr id="28" name="Rechteck 27"/>
          <p:cNvSpPr/>
          <p:nvPr/>
        </p:nvSpPr>
        <p:spPr>
          <a:xfrm>
            <a:off x="0" y="0"/>
            <a:ext cx="3871702" cy="307777"/>
          </a:xfrm>
          <a:prstGeom prst="rect">
            <a:avLst/>
          </a:prstGeom>
          <a:solidFill>
            <a:schemeClr val="bg1">
              <a:lumMod val="75000"/>
            </a:schemeClr>
          </a:solidFill>
        </p:spPr>
        <p:txBody>
          <a:bodyPr wrap="none">
            <a:spAutoFit/>
          </a:bodyPr>
          <a:lstStyle/>
          <a:p>
            <a:pPr algn="l">
              <a:buFont typeface="Wingdings" pitchFamily="2" charset="2"/>
              <a:buChar char="Ø"/>
              <a:defRPr/>
            </a:pPr>
            <a:r>
              <a:rPr lang="de-DE" sz="1400" dirty="0" smtClean="0"/>
              <a:t> </a:t>
            </a:r>
            <a:r>
              <a:rPr lang="de-DE" sz="1400" dirty="0" err="1" smtClean="0"/>
              <a:t>Oceanic</a:t>
            </a:r>
            <a:r>
              <a:rPr lang="de-DE" sz="1400" dirty="0" smtClean="0"/>
              <a:t> </a:t>
            </a:r>
            <a:r>
              <a:rPr lang="de-DE" sz="1400" dirty="0" err="1" smtClean="0"/>
              <a:t>heat</a:t>
            </a:r>
            <a:r>
              <a:rPr lang="de-DE" sz="1400" dirty="0" smtClean="0"/>
              <a:t> </a:t>
            </a:r>
            <a:r>
              <a:rPr lang="de-DE" sz="1400" dirty="0" err="1" smtClean="0"/>
              <a:t>transport</a:t>
            </a:r>
            <a:r>
              <a:rPr lang="de-DE" sz="1400" dirty="0" smtClean="0"/>
              <a:t> </a:t>
            </a:r>
            <a:r>
              <a:rPr lang="de-DE" sz="1400" dirty="0" err="1" smtClean="0"/>
              <a:t>through</a:t>
            </a:r>
            <a:r>
              <a:rPr lang="de-DE" sz="1400" dirty="0" smtClean="0"/>
              <a:t> </a:t>
            </a:r>
            <a:r>
              <a:rPr lang="de-DE" sz="1400" dirty="0" err="1" smtClean="0"/>
              <a:t>Fram</a:t>
            </a:r>
            <a:r>
              <a:rPr lang="de-DE" sz="1400" dirty="0" smtClean="0"/>
              <a:t> </a:t>
            </a:r>
            <a:r>
              <a:rPr lang="de-DE" sz="1400" dirty="0" err="1" smtClean="0"/>
              <a:t>Strait</a:t>
            </a:r>
            <a:endParaRPr lang="de-DE" sz="1400" dirty="0"/>
          </a:p>
        </p:txBody>
      </p:sp>
      <p:sp>
        <p:nvSpPr>
          <p:cNvPr id="21" name="Text Box 29"/>
          <p:cNvSpPr txBox="1">
            <a:spLocks noChangeArrowheads="1"/>
          </p:cNvSpPr>
          <p:nvPr/>
        </p:nvSpPr>
        <p:spPr bwMode="auto">
          <a:xfrm>
            <a:off x="3635896" y="6237312"/>
            <a:ext cx="5357812" cy="369332"/>
          </a:xfrm>
          <a:prstGeom prst="rect">
            <a:avLst/>
          </a:prstGeom>
          <a:noFill/>
          <a:ln w="9525">
            <a:solidFill>
              <a:srgbClr val="C00000"/>
            </a:solidFill>
            <a:miter lim="800000"/>
            <a:headEnd/>
            <a:tailEnd/>
          </a:ln>
          <a:effectLst/>
        </p:spPr>
        <p:txBody>
          <a:bodyPr wrap="square">
            <a:spAutoFit/>
          </a:bodyPr>
          <a:lstStyle/>
          <a:p>
            <a:r>
              <a:rPr lang="en-US" b="1" smtClean="0">
                <a:solidFill>
                  <a:srgbClr val="FF0000"/>
                </a:solidFill>
                <a:latin typeface="Arial" pitchFamily="34" charset="0"/>
                <a:cs typeface="Arial" pitchFamily="34" charset="0"/>
              </a:rPr>
              <a:t>Increase from 29 TW to 43 TW for 5 years</a:t>
            </a:r>
          </a:p>
        </p:txBody>
      </p:sp>
    </p:spTree>
    <p:extLst>
      <p:ext uri="{BB962C8B-B14F-4D97-AF65-F5344CB8AC3E}">
        <p14:creationId xmlns:p14="http://schemas.microsoft.com/office/powerpoint/2010/main" val="235951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5937C59E-0488-4984-923F-7AA3BA1C25F0}" type="slidenum">
              <a:rPr lang="pl-PL" smtClean="0"/>
              <a:pPr>
                <a:defRPr/>
              </a:pPr>
              <a:t>18</a:t>
            </a:fld>
            <a:endParaRPr lang="pl-PL"/>
          </a:p>
        </p:txBody>
      </p:sp>
      <p:sp>
        <p:nvSpPr>
          <p:cNvPr id="4" name="Textfeld 3"/>
          <p:cNvSpPr txBox="1"/>
          <p:nvPr/>
        </p:nvSpPr>
        <p:spPr>
          <a:xfrm>
            <a:off x="1791701" y="1124744"/>
            <a:ext cx="2204450" cy="461665"/>
          </a:xfrm>
          <a:prstGeom prst="rect">
            <a:avLst/>
          </a:prstGeom>
          <a:noFill/>
        </p:spPr>
        <p:txBody>
          <a:bodyPr wrap="none" rtlCol="0">
            <a:spAutoFit/>
          </a:bodyPr>
          <a:lstStyle/>
          <a:p>
            <a:r>
              <a:rPr lang="de-DE" sz="2400" smtClean="0">
                <a:solidFill>
                  <a:schemeClr val="tx1"/>
                </a:solidFill>
              </a:rPr>
              <a:t>Error sources?</a:t>
            </a:r>
            <a:endParaRPr lang="de-DE" sz="2400">
              <a:solidFill>
                <a:schemeClr val="tx1"/>
              </a:solidFill>
            </a:endParaRPr>
          </a:p>
        </p:txBody>
      </p:sp>
    </p:spTree>
    <p:extLst>
      <p:ext uri="{BB962C8B-B14F-4D97-AF65-F5344CB8AC3E}">
        <p14:creationId xmlns:p14="http://schemas.microsoft.com/office/powerpoint/2010/main" val="11042975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liennummernplatzhalter 3"/>
          <p:cNvSpPr>
            <a:spLocks noGrp="1"/>
          </p:cNvSpPr>
          <p:nvPr>
            <p:ph type="sldNum" sz="quarter" idx="12"/>
          </p:nvPr>
        </p:nvSpPr>
        <p:spPr>
          <a:xfrm>
            <a:off x="7227504" y="6463678"/>
            <a:ext cx="1905000" cy="457200"/>
          </a:xfrm>
        </p:spPr>
        <p:txBody>
          <a:bodyPr/>
          <a:lstStyle/>
          <a:p>
            <a:pPr>
              <a:defRPr/>
            </a:pPr>
            <a:fld id="{5A45597D-DAD7-48C6-B000-97C43D47515C}" type="slidenum">
              <a:rPr lang="pl-PL"/>
              <a:pPr>
                <a:defRPr/>
              </a:pPr>
              <a:t>19</a:t>
            </a:fld>
            <a:endParaRPr lang="pl-PL" dirty="0"/>
          </a:p>
        </p:txBody>
      </p:sp>
      <p:pic>
        <p:nvPicPr>
          <p:cNvPr id="19459" name="Picture 3" descr="Transport_MM_1997-2008_vol"/>
          <p:cNvPicPr>
            <a:picLocks noChangeAspect="1" noChangeArrowheads="1"/>
          </p:cNvPicPr>
          <p:nvPr/>
        </p:nvPicPr>
        <p:blipFill>
          <a:blip r:embed="rId3" cstate="print"/>
          <a:srcRect/>
          <a:stretch>
            <a:fillRect/>
          </a:stretch>
        </p:blipFill>
        <p:spPr bwMode="auto">
          <a:xfrm>
            <a:off x="887413" y="1413292"/>
            <a:ext cx="7204075" cy="3151188"/>
          </a:xfrm>
          <a:prstGeom prst="rect">
            <a:avLst/>
          </a:prstGeom>
          <a:noFill/>
          <a:ln w="9525">
            <a:noFill/>
            <a:miter lim="800000"/>
            <a:headEnd/>
            <a:tailEnd/>
          </a:ln>
        </p:spPr>
      </p:pic>
      <p:sp>
        <p:nvSpPr>
          <p:cNvPr id="599046" name="Text Box 6"/>
          <p:cNvSpPr txBox="1">
            <a:spLocks noChangeArrowheads="1"/>
          </p:cNvSpPr>
          <p:nvPr/>
        </p:nvSpPr>
        <p:spPr bwMode="auto">
          <a:xfrm>
            <a:off x="2181225" y="4572417"/>
            <a:ext cx="1737976" cy="584775"/>
          </a:xfrm>
          <a:prstGeom prst="rect">
            <a:avLst/>
          </a:prstGeom>
          <a:noFill/>
          <a:ln w="9525" algn="ctr">
            <a:noFill/>
            <a:miter lim="800000"/>
            <a:headEnd/>
            <a:tailEnd/>
          </a:ln>
        </p:spPr>
        <p:txBody>
          <a:bodyPr wrap="none">
            <a:spAutoFit/>
          </a:bodyPr>
          <a:lstStyle/>
          <a:p>
            <a:r>
              <a:rPr lang="en-US" sz="1600">
                <a:solidFill>
                  <a:srgbClr val="006600"/>
                </a:solidFill>
                <a:latin typeface="Arial" pitchFamily="34" charset="0"/>
                <a:ea typeface="Arial Unicode MS" pitchFamily="34" charset="-128"/>
                <a:cs typeface="Arial" pitchFamily="34" charset="0"/>
              </a:rPr>
              <a:t>net mean 2.1 Sv </a:t>
            </a:r>
          </a:p>
          <a:p>
            <a:r>
              <a:rPr lang="en-US" sz="1600">
                <a:solidFill>
                  <a:srgbClr val="006600"/>
                </a:solidFill>
                <a:latin typeface="Arial" pitchFamily="34" charset="0"/>
                <a:ea typeface="Arial Unicode MS" pitchFamily="34" charset="-128"/>
                <a:cs typeface="Arial" pitchFamily="34" charset="0"/>
              </a:rPr>
              <a:t>std 5.9 Sv</a:t>
            </a:r>
          </a:p>
        </p:txBody>
      </p:sp>
      <p:sp>
        <p:nvSpPr>
          <p:cNvPr id="599047" name="Line 7"/>
          <p:cNvSpPr>
            <a:spLocks noChangeShapeType="1"/>
          </p:cNvSpPr>
          <p:nvPr/>
        </p:nvSpPr>
        <p:spPr bwMode="auto">
          <a:xfrm>
            <a:off x="4572001" y="1517438"/>
            <a:ext cx="0" cy="3071834"/>
          </a:xfrm>
          <a:prstGeom prst="line">
            <a:avLst/>
          </a:prstGeom>
          <a:noFill/>
          <a:ln w="38100">
            <a:solidFill>
              <a:srgbClr val="FF9900"/>
            </a:solidFill>
            <a:prstDash val="sysDot"/>
            <a:round/>
            <a:headEnd/>
            <a:tailEnd/>
          </a:ln>
        </p:spPr>
        <p:txBody>
          <a:bodyPr anchor="ctr"/>
          <a:lstStyle/>
          <a:p>
            <a:endParaRPr lang="de-DE"/>
          </a:p>
        </p:txBody>
      </p:sp>
      <p:sp>
        <p:nvSpPr>
          <p:cNvPr id="19462" name="Text Box 8"/>
          <p:cNvSpPr txBox="1">
            <a:spLocks noChangeArrowheads="1"/>
          </p:cNvSpPr>
          <p:nvPr/>
        </p:nvSpPr>
        <p:spPr bwMode="auto">
          <a:xfrm>
            <a:off x="5715008" y="1445999"/>
            <a:ext cx="1220206" cy="307777"/>
          </a:xfrm>
          <a:prstGeom prst="rect">
            <a:avLst/>
          </a:prstGeom>
          <a:noFill/>
          <a:ln w="9525">
            <a:noFill/>
            <a:miter lim="800000"/>
            <a:headEnd/>
            <a:tailEnd/>
          </a:ln>
        </p:spPr>
        <p:txBody>
          <a:bodyPr wrap="none">
            <a:spAutoFit/>
          </a:bodyPr>
          <a:lstStyle/>
          <a:p>
            <a:r>
              <a:rPr lang="en-US" sz="1400" b="1" dirty="0" smtClean="0">
                <a:solidFill>
                  <a:srgbClr val="000066"/>
                </a:solidFill>
                <a:latin typeface="AvantGarde Bk BT" pitchFamily="34" charset="0"/>
              </a:rPr>
              <a:t>14 moorings</a:t>
            </a:r>
            <a:endParaRPr lang="en-US" sz="1400" b="1" dirty="0">
              <a:solidFill>
                <a:srgbClr val="000066"/>
              </a:solidFill>
              <a:latin typeface="AvantGarde Bk BT" pitchFamily="34" charset="0"/>
            </a:endParaRPr>
          </a:p>
        </p:txBody>
      </p:sp>
      <p:sp>
        <p:nvSpPr>
          <p:cNvPr id="19463" name="Text Box 9"/>
          <p:cNvSpPr txBox="1">
            <a:spLocks noChangeArrowheads="1"/>
          </p:cNvSpPr>
          <p:nvPr/>
        </p:nvSpPr>
        <p:spPr bwMode="auto">
          <a:xfrm>
            <a:off x="2571736" y="1445999"/>
            <a:ext cx="1220206" cy="307777"/>
          </a:xfrm>
          <a:prstGeom prst="rect">
            <a:avLst/>
          </a:prstGeom>
          <a:noFill/>
          <a:ln w="9525">
            <a:noFill/>
            <a:miter lim="800000"/>
            <a:headEnd/>
            <a:tailEnd/>
          </a:ln>
        </p:spPr>
        <p:txBody>
          <a:bodyPr wrap="none">
            <a:spAutoFit/>
          </a:bodyPr>
          <a:lstStyle/>
          <a:p>
            <a:r>
              <a:rPr lang="en-US" sz="1400" b="1" dirty="0" smtClean="0">
                <a:solidFill>
                  <a:srgbClr val="000066"/>
                </a:solidFill>
                <a:latin typeface="AvantGarde Bk BT" pitchFamily="34" charset="0"/>
              </a:rPr>
              <a:t>12 moorings</a:t>
            </a:r>
            <a:endParaRPr lang="en-US" sz="1400" b="1" dirty="0">
              <a:solidFill>
                <a:srgbClr val="000066"/>
              </a:solidFill>
              <a:latin typeface="AvantGarde Bk BT" pitchFamily="34" charset="0"/>
            </a:endParaRPr>
          </a:p>
        </p:txBody>
      </p:sp>
      <p:sp>
        <p:nvSpPr>
          <p:cNvPr id="19464" name="Rectangle 11"/>
          <p:cNvSpPr>
            <a:spLocks noChangeArrowheads="1"/>
          </p:cNvSpPr>
          <p:nvPr/>
        </p:nvSpPr>
        <p:spPr bwMode="auto">
          <a:xfrm>
            <a:off x="2181225" y="686773"/>
            <a:ext cx="3760626" cy="369332"/>
          </a:xfrm>
          <a:prstGeom prst="rect">
            <a:avLst/>
          </a:prstGeom>
          <a:noFill/>
          <a:ln w="9525">
            <a:noFill/>
            <a:miter lim="800000"/>
            <a:headEnd/>
            <a:tailEnd/>
          </a:ln>
        </p:spPr>
        <p:txBody>
          <a:bodyPr wrap="square">
            <a:spAutoFit/>
          </a:bodyPr>
          <a:lstStyle/>
          <a:p>
            <a:r>
              <a:rPr lang="en-US">
                <a:solidFill>
                  <a:schemeClr val="tx1"/>
                </a:solidFill>
                <a:latin typeface="Arial" pitchFamily="34" charset="0"/>
                <a:cs typeface="Arial" pitchFamily="34" charset="0"/>
              </a:rPr>
              <a:t> </a:t>
            </a:r>
            <a:r>
              <a:rPr lang="en-US" smtClean="0">
                <a:solidFill>
                  <a:schemeClr val="tx1"/>
                </a:solidFill>
                <a:latin typeface="Arial" pitchFamily="34" charset="0"/>
                <a:cs typeface="Arial" pitchFamily="34" charset="0"/>
              </a:rPr>
              <a:t>       </a:t>
            </a:r>
            <a:r>
              <a:rPr lang="en-US">
                <a:solidFill>
                  <a:schemeClr val="tx1"/>
                </a:solidFill>
                <a:latin typeface="Arial" pitchFamily="34" charset="0"/>
                <a:cs typeface="Arial" pitchFamily="34" charset="0"/>
              </a:rPr>
              <a:t>monthly mean </a:t>
            </a:r>
            <a:r>
              <a:rPr lang="en-US" smtClean="0">
                <a:solidFill>
                  <a:schemeClr val="tx1"/>
                </a:solidFill>
                <a:latin typeface="Arial" pitchFamily="34" charset="0"/>
                <a:cs typeface="Arial" pitchFamily="34" charset="0"/>
              </a:rPr>
              <a:t>volume fluxes</a:t>
            </a:r>
            <a:endParaRPr lang="en-US" dirty="0">
              <a:solidFill>
                <a:schemeClr val="tx1"/>
              </a:solidFill>
              <a:latin typeface="Arial" pitchFamily="34" charset="0"/>
              <a:cs typeface="Arial" pitchFamily="34" charset="0"/>
            </a:endParaRPr>
          </a:p>
        </p:txBody>
      </p:sp>
      <p:sp>
        <p:nvSpPr>
          <p:cNvPr id="599053" name="Rectangle 13"/>
          <p:cNvSpPr>
            <a:spLocks noChangeArrowheads="1"/>
          </p:cNvSpPr>
          <p:nvPr/>
        </p:nvSpPr>
        <p:spPr bwMode="auto">
          <a:xfrm>
            <a:off x="5375275" y="4564480"/>
            <a:ext cx="1680268" cy="584775"/>
          </a:xfrm>
          <a:prstGeom prst="rect">
            <a:avLst/>
          </a:prstGeom>
          <a:noFill/>
          <a:ln w="9525">
            <a:noFill/>
            <a:miter lim="800000"/>
            <a:headEnd/>
            <a:tailEnd/>
          </a:ln>
        </p:spPr>
        <p:txBody>
          <a:bodyPr wrap="none">
            <a:spAutoFit/>
          </a:bodyPr>
          <a:lstStyle/>
          <a:p>
            <a:pPr>
              <a:spcBef>
                <a:spcPct val="50000"/>
              </a:spcBef>
            </a:pPr>
            <a:r>
              <a:rPr lang="en-US" sz="1600">
                <a:solidFill>
                  <a:srgbClr val="006600"/>
                </a:solidFill>
                <a:latin typeface="Arial Unicode MS" pitchFamily="34" charset="-128"/>
                <a:ea typeface="Arial Unicode MS" pitchFamily="34" charset="-128"/>
                <a:cs typeface="Arial Unicode MS" pitchFamily="34" charset="-128"/>
              </a:rPr>
              <a:t>net mean 2.8 Sv</a:t>
            </a:r>
            <a:br>
              <a:rPr lang="en-US" sz="1600">
                <a:solidFill>
                  <a:srgbClr val="006600"/>
                </a:solidFill>
                <a:latin typeface="Arial Unicode MS" pitchFamily="34" charset="-128"/>
                <a:ea typeface="Arial Unicode MS" pitchFamily="34" charset="-128"/>
                <a:cs typeface="Arial Unicode MS" pitchFamily="34" charset="-128"/>
              </a:rPr>
            </a:br>
            <a:r>
              <a:rPr lang="en-US" sz="1600">
                <a:solidFill>
                  <a:srgbClr val="006600"/>
                </a:solidFill>
                <a:latin typeface="Arial Unicode MS" pitchFamily="34" charset="-128"/>
                <a:ea typeface="Arial Unicode MS" pitchFamily="34" charset="-128"/>
                <a:cs typeface="Arial Unicode MS" pitchFamily="34" charset="-128"/>
              </a:rPr>
              <a:t>std 2.6 Sv</a:t>
            </a:r>
          </a:p>
        </p:txBody>
      </p:sp>
      <p:sp>
        <p:nvSpPr>
          <p:cNvPr id="599054" name="Text Box 14"/>
          <p:cNvSpPr txBox="1">
            <a:spLocks noChangeArrowheads="1"/>
          </p:cNvSpPr>
          <p:nvPr/>
        </p:nvSpPr>
        <p:spPr bwMode="auto">
          <a:xfrm>
            <a:off x="394074" y="5445224"/>
            <a:ext cx="8498406" cy="923330"/>
          </a:xfrm>
          <a:prstGeom prst="rect">
            <a:avLst/>
          </a:prstGeom>
          <a:noFill/>
          <a:ln w="9525">
            <a:solidFill>
              <a:srgbClr val="CC0000"/>
            </a:solidFill>
            <a:miter lim="800000"/>
            <a:headEnd/>
            <a:tailEnd/>
          </a:ln>
        </p:spPr>
        <p:txBody>
          <a:bodyPr wrap="square">
            <a:spAutoFit/>
          </a:bodyPr>
          <a:lstStyle/>
          <a:p>
            <a:pPr algn="l">
              <a:buFontTx/>
              <a:buChar char="•"/>
            </a:pP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Unrealistic</a:t>
            </a: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high</a:t>
            </a:r>
            <a:r>
              <a:rPr lang="de-DE" dirty="0" smtClean="0">
                <a:solidFill>
                  <a:schemeClr val="tx1"/>
                </a:solidFill>
                <a:latin typeface="Arial" pitchFamily="34" charset="0"/>
                <a:cs typeface="Arial" pitchFamily="34" charset="0"/>
              </a:rPr>
              <a:t> (+-5 </a:t>
            </a:r>
            <a:r>
              <a:rPr lang="de-DE" dirty="0" err="1" smtClean="0">
                <a:solidFill>
                  <a:schemeClr val="tx1"/>
                </a:solidFill>
                <a:latin typeface="Arial" pitchFamily="34" charset="0"/>
                <a:cs typeface="Arial" pitchFamily="34" charset="0"/>
              </a:rPr>
              <a:t>Sv</a:t>
            </a: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variability</a:t>
            </a:r>
            <a:r>
              <a:rPr lang="de-DE" dirty="0" smtClean="0">
                <a:solidFill>
                  <a:schemeClr val="tx1"/>
                </a:solidFill>
                <a:latin typeface="Arial" pitchFamily="34" charset="0"/>
                <a:cs typeface="Arial" pitchFamily="34" charset="0"/>
              </a:rPr>
              <a:t> in </a:t>
            </a:r>
            <a:r>
              <a:rPr lang="de-DE" dirty="0" err="1">
                <a:solidFill>
                  <a:schemeClr val="tx1"/>
                </a:solidFill>
                <a:latin typeface="Arial" pitchFamily="34" charset="0"/>
                <a:cs typeface="Arial" pitchFamily="34" charset="0"/>
              </a:rPr>
              <a:t>net</a:t>
            </a:r>
            <a:r>
              <a:rPr lang="de-DE" dirty="0">
                <a:solidFill>
                  <a:schemeClr val="tx1"/>
                </a:solidFill>
                <a:latin typeface="Arial" pitchFamily="34" charset="0"/>
                <a:cs typeface="Arial" pitchFamily="34" charset="0"/>
              </a:rPr>
              <a:t> </a:t>
            </a:r>
            <a:r>
              <a:rPr lang="de-DE" err="1" smtClean="0">
                <a:solidFill>
                  <a:schemeClr val="tx1"/>
                </a:solidFill>
                <a:latin typeface="Arial" pitchFamily="34" charset="0"/>
                <a:cs typeface="Arial" pitchFamily="34" charset="0"/>
              </a:rPr>
              <a:t>flow</a:t>
            </a:r>
            <a:r>
              <a:rPr lang="de-DE" smtClean="0">
                <a:solidFill>
                  <a:schemeClr val="tx1"/>
                </a:solidFill>
                <a:latin typeface="Arial" pitchFamily="34" charset="0"/>
                <a:cs typeface="Arial" pitchFamily="34" charset="0"/>
              </a:rPr>
              <a:t> </a:t>
            </a:r>
          </a:p>
          <a:p>
            <a:pPr algn="l">
              <a:buFontTx/>
              <a:buChar char="•"/>
            </a:pPr>
            <a:r>
              <a:rPr lang="de-DE">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  This </a:t>
            </a:r>
            <a:r>
              <a:rPr lang="de-DE" dirty="0" smtClean="0">
                <a:solidFill>
                  <a:schemeClr val="tx1"/>
                </a:solidFill>
                <a:latin typeface="Arial" pitchFamily="34" charset="0"/>
                <a:cs typeface="Arial" pitchFamily="34" charset="0"/>
              </a:rPr>
              <a:t>„</a:t>
            </a:r>
            <a:r>
              <a:rPr lang="de-DE" dirty="0" err="1" smtClean="0">
                <a:solidFill>
                  <a:schemeClr val="tx1"/>
                </a:solidFill>
                <a:latin typeface="Arial" pitchFamily="34" charset="0"/>
                <a:cs typeface="Arial" pitchFamily="34" charset="0"/>
              </a:rPr>
              <a:t>control</a:t>
            </a: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is</a:t>
            </a: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available</a:t>
            </a:r>
            <a:r>
              <a:rPr lang="de-DE" dirty="0" smtClean="0">
                <a:solidFill>
                  <a:schemeClr val="tx1"/>
                </a:solidFill>
                <a:latin typeface="Arial" pitchFamily="34" charset="0"/>
                <a:cs typeface="Arial" pitchFamily="34" charset="0"/>
              </a:rPr>
              <a:t> in </a:t>
            </a:r>
            <a:r>
              <a:rPr lang="de-DE" dirty="0" err="1" smtClean="0">
                <a:solidFill>
                  <a:schemeClr val="tx1"/>
                </a:solidFill>
                <a:latin typeface="Arial" pitchFamily="34" charset="0"/>
                <a:cs typeface="Arial" pitchFamily="34" charset="0"/>
              </a:rPr>
              <a:t>Fram</a:t>
            </a: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Strait</a:t>
            </a: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measurements</a:t>
            </a:r>
            <a:r>
              <a:rPr lang="de-DE" dirty="0" smtClean="0">
                <a:solidFill>
                  <a:schemeClr val="tx1"/>
                </a:solidFill>
                <a:latin typeface="Arial" pitchFamily="34" charset="0"/>
                <a:cs typeface="Arial" pitchFamily="34" charset="0"/>
              </a:rPr>
              <a:t> but not in </a:t>
            </a:r>
            <a:r>
              <a:rPr lang="de-DE" dirty="0" err="1" smtClean="0">
                <a:solidFill>
                  <a:schemeClr val="tx1"/>
                </a:solidFill>
                <a:latin typeface="Arial" pitchFamily="34" charset="0"/>
                <a:cs typeface="Arial" pitchFamily="34" charset="0"/>
              </a:rPr>
              <a:t>the</a:t>
            </a: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other</a:t>
            </a:r>
            <a:r>
              <a:rPr lang="de-DE" dirty="0" smtClean="0">
                <a:solidFill>
                  <a:schemeClr val="tx1"/>
                </a:solidFill>
                <a:latin typeface="Arial" pitchFamily="34" charset="0"/>
                <a:cs typeface="Arial" pitchFamily="34" charset="0"/>
              </a:rPr>
              <a:t> </a:t>
            </a:r>
            <a:r>
              <a:rPr lang="de-DE" dirty="0" err="1" smtClean="0">
                <a:solidFill>
                  <a:schemeClr val="tx1"/>
                </a:solidFill>
                <a:latin typeface="Arial" pitchFamily="34" charset="0"/>
                <a:cs typeface="Arial" pitchFamily="34" charset="0"/>
              </a:rPr>
              <a:t>straits</a:t>
            </a:r>
            <a:r>
              <a:rPr lang="de-DE" dirty="0" smtClean="0">
                <a:solidFill>
                  <a:schemeClr val="tx1"/>
                </a:solidFill>
                <a:latin typeface="Arial" pitchFamily="34" charset="0"/>
                <a:cs typeface="Arial" pitchFamily="34" charset="0"/>
              </a:rPr>
              <a:t>.</a:t>
            </a:r>
            <a:endParaRPr lang="de-DE" dirty="0">
              <a:solidFill>
                <a:schemeClr val="tx1"/>
              </a:solidFill>
              <a:latin typeface="Arial" pitchFamily="34" charset="0"/>
              <a:cs typeface="Arial" pitchFamily="34" charset="0"/>
            </a:endParaRPr>
          </a:p>
        </p:txBody>
      </p:sp>
      <p:sp>
        <p:nvSpPr>
          <p:cNvPr id="19468" name="Line 16"/>
          <p:cNvSpPr>
            <a:spLocks noChangeShapeType="1"/>
          </p:cNvSpPr>
          <p:nvPr/>
        </p:nvSpPr>
        <p:spPr bwMode="auto">
          <a:xfrm>
            <a:off x="1824038" y="1273592"/>
            <a:ext cx="431800" cy="0"/>
          </a:xfrm>
          <a:prstGeom prst="line">
            <a:avLst/>
          </a:prstGeom>
          <a:noFill/>
          <a:ln w="57150">
            <a:solidFill>
              <a:srgbClr val="FF0000"/>
            </a:solidFill>
            <a:round/>
            <a:headEnd/>
            <a:tailEnd/>
          </a:ln>
        </p:spPr>
        <p:txBody>
          <a:bodyPr/>
          <a:lstStyle/>
          <a:p>
            <a:endParaRPr lang="de-DE"/>
          </a:p>
        </p:txBody>
      </p:sp>
      <p:sp>
        <p:nvSpPr>
          <p:cNvPr id="19469" name="Text Box 17"/>
          <p:cNvSpPr txBox="1">
            <a:spLocks noChangeArrowheads="1"/>
          </p:cNvSpPr>
          <p:nvPr/>
        </p:nvSpPr>
        <p:spPr bwMode="auto">
          <a:xfrm>
            <a:off x="2273300" y="1056105"/>
            <a:ext cx="1210588" cy="369332"/>
          </a:xfrm>
          <a:prstGeom prst="rect">
            <a:avLst/>
          </a:prstGeom>
          <a:noFill/>
          <a:ln w="9525">
            <a:noFill/>
            <a:miter lim="800000"/>
            <a:headEnd/>
            <a:tailEnd/>
          </a:ln>
        </p:spPr>
        <p:txBody>
          <a:bodyPr wrap="none">
            <a:spAutoFit/>
          </a:bodyPr>
          <a:lstStyle/>
          <a:p>
            <a:r>
              <a:rPr lang="de-DE" dirty="0" err="1">
                <a:solidFill>
                  <a:schemeClr val="tx1"/>
                </a:solidFill>
                <a:latin typeface="Arial" pitchFamily="34" charset="0"/>
                <a:cs typeface="Arial" pitchFamily="34" charset="0"/>
              </a:rPr>
              <a:t>northward</a:t>
            </a:r>
            <a:endParaRPr lang="de-DE" dirty="0">
              <a:solidFill>
                <a:schemeClr val="tx1"/>
              </a:solidFill>
              <a:latin typeface="Arial" pitchFamily="34" charset="0"/>
              <a:cs typeface="Arial" pitchFamily="34" charset="0"/>
            </a:endParaRPr>
          </a:p>
        </p:txBody>
      </p:sp>
      <p:sp>
        <p:nvSpPr>
          <p:cNvPr id="19470" name="Line 18"/>
          <p:cNvSpPr>
            <a:spLocks noChangeShapeType="1"/>
          </p:cNvSpPr>
          <p:nvPr/>
        </p:nvSpPr>
        <p:spPr bwMode="auto">
          <a:xfrm>
            <a:off x="3911600" y="1273592"/>
            <a:ext cx="503238" cy="0"/>
          </a:xfrm>
          <a:prstGeom prst="line">
            <a:avLst/>
          </a:prstGeom>
          <a:noFill/>
          <a:ln w="57150">
            <a:solidFill>
              <a:schemeClr val="accent2"/>
            </a:solidFill>
            <a:round/>
            <a:headEnd/>
            <a:tailEnd/>
          </a:ln>
        </p:spPr>
        <p:txBody>
          <a:bodyPr/>
          <a:lstStyle/>
          <a:p>
            <a:endParaRPr lang="de-DE"/>
          </a:p>
        </p:txBody>
      </p:sp>
      <p:sp>
        <p:nvSpPr>
          <p:cNvPr id="19471" name="Text Box 19"/>
          <p:cNvSpPr txBox="1">
            <a:spLocks noChangeArrowheads="1"/>
          </p:cNvSpPr>
          <p:nvPr/>
        </p:nvSpPr>
        <p:spPr bwMode="auto">
          <a:xfrm>
            <a:off x="4416425" y="1056105"/>
            <a:ext cx="1249060" cy="369332"/>
          </a:xfrm>
          <a:prstGeom prst="rect">
            <a:avLst/>
          </a:prstGeom>
          <a:noFill/>
          <a:ln w="9525">
            <a:noFill/>
            <a:miter lim="800000"/>
            <a:headEnd/>
            <a:tailEnd/>
          </a:ln>
        </p:spPr>
        <p:txBody>
          <a:bodyPr wrap="none">
            <a:spAutoFit/>
          </a:bodyPr>
          <a:lstStyle/>
          <a:p>
            <a:r>
              <a:rPr lang="de-DE">
                <a:solidFill>
                  <a:schemeClr val="tx1"/>
                </a:solidFill>
                <a:latin typeface="Arial" pitchFamily="34" charset="0"/>
                <a:cs typeface="Arial" pitchFamily="34" charset="0"/>
              </a:rPr>
              <a:t>southward</a:t>
            </a:r>
          </a:p>
        </p:txBody>
      </p:sp>
      <p:sp>
        <p:nvSpPr>
          <p:cNvPr id="19472" name="Text Box 20"/>
          <p:cNvSpPr txBox="1">
            <a:spLocks noChangeArrowheads="1"/>
          </p:cNvSpPr>
          <p:nvPr/>
        </p:nvSpPr>
        <p:spPr bwMode="auto">
          <a:xfrm>
            <a:off x="6594475" y="1056105"/>
            <a:ext cx="505267" cy="369332"/>
          </a:xfrm>
          <a:prstGeom prst="rect">
            <a:avLst/>
          </a:prstGeom>
          <a:noFill/>
          <a:ln w="9525">
            <a:noFill/>
            <a:miter lim="800000"/>
            <a:headEnd/>
            <a:tailEnd/>
          </a:ln>
        </p:spPr>
        <p:txBody>
          <a:bodyPr wrap="none">
            <a:spAutoFit/>
          </a:bodyPr>
          <a:lstStyle/>
          <a:p>
            <a:r>
              <a:rPr lang="de-DE">
                <a:solidFill>
                  <a:schemeClr val="tx1"/>
                </a:solidFill>
                <a:latin typeface="Arial" pitchFamily="34" charset="0"/>
                <a:cs typeface="Arial" pitchFamily="34" charset="0"/>
              </a:rPr>
              <a:t>net</a:t>
            </a:r>
          </a:p>
        </p:txBody>
      </p:sp>
      <p:sp>
        <p:nvSpPr>
          <p:cNvPr id="19473" name="Line 21"/>
          <p:cNvSpPr>
            <a:spLocks noChangeShapeType="1"/>
          </p:cNvSpPr>
          <p:nvPr/>
        </p:nvSpPr>
        <p:spPr bwMode="auto">
          <a:xfrm>
            <a:off x="6072188" y="1273592"/>
            <a:ext cx="503237" cy="0"/>
          </a:xfrm>
          <a:prstGeom prst="line">
            <a:avLst/>
          </a:prstGeom>
          <a:noFill/>
          <a:ln w="57150">
            <a:solidFill>
              <a:srgbClr val="00FF00"/>
            </a:solidFill>
            <a:round/>
            <a:headEnd/>
            <a:tailEnd/>
          </a:ln>
        </p:spPr>
        <p:txBody>
          <a:bodyPr/>
          <a:lstStyle/>
          <a:p>
            <a:endParaRPr lang="de-DE">
              <a:solidFill>
                <a:schemeClr val="tx1"/>
              </a:solidFill>
              <a:latin typeface="Arial" pitchFamily="34" charset="0"/>
              <a:cs typeface="Arial" pitchFamily="34" charset="0"/>
            </a:endParaRPr>
          </a:p>
        </p:txBody>
      </p:sp>
      <p:sp>
        <p:nvSpPr>
          <p:cNvPr id="18" name="Rechteck 17"/>
          <p:cNvSpPr/>
          <p:nvPr/>
        </p:nvSpPr>
        <p:spPr>
          <a:xfrm>
            <a:off x="0" y="0"/>
            <a:ext cx="1550424" cy="307777"/>
          </a:xfrm>
          <a:prstGeom prst="rect">
            <a:avLst/>
          </a:prstGeom>
          <a:solidFill>
            <a:schemeClr val="bg1">
              <a:lumMod val="75000"/>
            </a:schemeClr>
          </a:solidFill>
        </p:spPr>
        <p:txBody>
          <a:bodyPr wrap="none">
            <a:spAutoFit/>
          </a:bodyPr>
          <a:lstStyle/>
          <a:p>
            <a:pPr>
              <a:buFont typeface="Wingdings" pitchFamily="2" charset="2"/>
              <a:buChar char="Ø"/>
            </a:pPr>
            <a:r>
              <a:rPr lang="de-DE" sz="1400" smtClean="0">
                <a:solidFill>
                  <a:schemeClr val="tx1"/>
                </a:solidFill>
              </a:rPr>
              <a:t>   Error sources</a:t>
            </a:r>
            <a:endParaRPr lang="de-DE" sz="1400" dirty="0">
              <a:solidFill>
                <a:schemeClr val="tx1"/>
              </a:solidFill>
            </a:endParaRPr>
          </a:p>
        </p:txBody>
      </p:sp>
      <p:sp>
        <p:nvSpPr>
          <p:cNvPr id="2" name="Textfeld 1"/>
          <p:cNvSpPr txBox="1"/>
          <p:nvPr/>
        </p:nvSpPr>
        <p:spPr>
          <a:xfrm>
            <a:off x="2307219" y="168659"/>
            <a:ext cx="3711999" cy="369332"/>
          </a:xfrm>
          <a:prstGeom prst="rect">
            <a:avLst/>
          </a:prstGeom>
          <a:noFill/>
          <a:ln>
            <a:solidFill>
              <a:srgbClr val="FF0000"/>
            </a:solidFill>
          </a:ln>
        </p:spPr>
        <p:txBody>
          <a:bodyPr wrap="square" rtlCol="0">
            <a:spAutoFit/>
          </a:bodyPr>
          <a:lstStyle/>
          <a:p>
            <a:r>
              <a:rPr lang="de-DE" smtClean="0">
                <a:solidFill>
                  <a:schemeClr val="tx1"/>
                </a:solidFill>
                <a:latin typeface="Arial Rounded MT Bold" pitchFamily="34" charset="0"/>
              </a:rPr>
              <a:t>Insufficient </a:t>
            </a:r>
            <a:r>
              <a:rPr lang="de-DE">
                <a:solidFill>
                  <a:schemeClr val="tx1"/>
                </a:solidFill>
                <a:latin typeface="Arial Rounded MT Bold" pitchFamily="34" charset="0"/>
              </a:rPr>
              <a:t>spatial </a:t>
            </a:r>
            <a:r>
              <a:rPr lang="de-DE" smtClean="0">
                <a:solidFill>
                  <a:schemeClr val="tx1"/>
                </a:solidFill>
                <a:latin typeface="Arial Rounded MT Bold" pitchFamily="34" charset="0"/>
              </a:rPr>
              <a:t>resolution</a:t>
            </a:r>
            <a:endParaRPr lang="de-DE"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0"/>
            <a:ext cx="9144000" cy="400050"/>
          </a:xfrm>
          <a:prstGeom prst="rect">
            <a:avLst/>
          </a:prstGeom>
          <a:solidFill>
            <a:srgbClr val="FFCC00"/>
          </a:solidFill>
          <a:ln w="9525">
            <a:noFill/>
            <a:miter lim="800000"/>
            <a:headEnd/>
            <a:tailEnd/>
          </a:ln>
        </p:spPr>
        <p:txBody>
          <a:bodyPr>
            <a:spAutoFit/>
          </a:bodyPr>
          <a:lstStyle/>
          <a:p>
            <a:pPr algn="l"/>
            <a:r>
              <a:rPr lang="de-DE" sz="2000">
                <a:solidFill>
                  <a:schemeClr val="tx1"/>
                </a:solidFill>
                <a:latin typeface="Arial" charset="0"/>
              </a:rPr>
              <a:t> Motivation I</a:t>
            </a:r>
          </a:p>
        </p:txBody>
      </p:sp>
      <p:sp>
        <p:nvSpPr>
          <p:cNvPr id="10243" name="Text Box 9"/>
          <p:cNvSpPr txBox="1">
            <a:spLocks noChangeArrowheads="1"/>
          </p:cNvSpPr>
          <p:nvPr/>
        </p:nvSpPr>
        <p:spPr bwMode="auto">
          <a:xfrm>
            <a:off x="2759075" y="6290686"/>
            <a:ext cx="6384925" cy="338554"/>
          </a:xfrm>
          <a:prstGeom prst="rect">
            <a:avLst/>
          </a:prstGeom>
          <a:noFill/>
          <a:ln w="9525">
            <a:noFill/>
            <a:miter lim="800000"/>
            <a:headEnd/>
            <a:tailEnd/>
          </a:ln>
        </p:spPr>
        <p:txBody>
          <a:bodyPr>
            <a:spAutoFit/>
          </a:bodyPr>
          <a:lstStyle/>
          <a:p>
            <a:r>
              <a:rPr lang="de-DE" sz="1600" i="1" dirty="0" err="1"/>
              <a:t>Bryden</a:t>
            </a:r>
            <a:r>
              <a:rPr lang="de-DE" sz="1600" i="1" dirty="0"/>
              <a:t> </a:t>
            </a:r>
            <a:r>
              <a:rPr lang="de-DE" sz="1600" i="1" dirty="0" err="1"/>
              <a:t>and</a:t>
            </a:r>
            <a:r>
              <a:rPr lang="de-DE" sz="1600" i="1" dirty="0"/>
              <a:t> </a:t>
            </a:r>
            <a:r>
              <a:rPr lang="de-DE" sz="1600" i="1" dirty="0" err="1"/>
              <a:t>Imawaki</a:t>
            </a:r>
            <a:r>
              <a:rPr lang="de-DE" sz="1600" i="1" dirty="0"/>
              <a:t> (2001</a:t>
            </a:r>
            <a:r>
              <a:rPr lang="de-DE" sz="1600" i="1" dirty="0" smtClean="0"/>
              <a:t>)</a:t>
            </a:r>
            <a:endParaRPr lang="de-DE" sz="1600" i="1" dirty="0"/>
          </a:p>
        </p:txBody>
      </p:sp>
      <p:sp>
        <p:nvSpPr>
          <p:cNvPr id="10245" name="Rechteck 19"/>
          <p:cNvSpPr>
            <a:spLocks noChangeArrowheads="1"/>
          </p:cNvSpPr>
          <p:nvPr/>
        </p:nvSpPr>
        <p:spPr bwMode="auto">
          <a:xfrm>
            <a:off x="142875" y="574675"/>
            <a:ext cx="8799513" cy="954107"/>
          </a:xfrm>
          <a:prstGeom prst="rect">
            <a:avLst/>
          </a:prstGeom>
          <a:noFill/>
          <a:ln w="9525">
            <a:noFill/>
            <a:miter lim="800000"/>
            <a:headEnd/>
            <a:tailEnd/>
          </a:ln>
        </p:spPr>
        <p:txBody>
          <a:bodyPr>
            <a:spAutoFit/>
          </a:bodyPr>
          <a:lstStyle/>
          <a:p>
            <a:r>
              <a:rPr lang="de-DE" sz="2800" dirty="0" err="1">
                <a:solidFill>
                  <a:schemeClr val="tx1"/>
                </a:solidFill>
                <a:latin typeface="Arial" charset="0"/>
              </a:rPr>
              <a:t>Oceanic</a:t>
            </a:r>
            <a:r>
              <a:rPr lang="de-DE" sz="2800" dirty="0">
                <a:solidFill>
                  <a:schemeClr val="tx1"/>
                </a:solidFill>
                <a:latin typeface="Arial" charset="0"/>
              </a:rPr>
              <a:t> </a:t>
            </a:r>
            <a:r>
              <a:rPr lang="de-DE" sz="2800" dirty="0" err="1">
                <a:solidFill>
                  <a:schemeClr val="tx1"/>
                </a:solidFill>
                <a:latin typeface="Arial" charset="0"/>
              </a:rPr>
              <a:t>heat</a:t>
            </a:r>
            <a:r>
              <a:rPr lang="de-DE" sz="2800" dirty="0">
                <a:solidFill>
                  <a:schemeClr val="tx1"/>
                </a:solidFill>
                <a:latin typeface="Arial" charset="0"/>
              </a:rPr>
              <a:t> </a:t>
            </a:r>
            <a:r>
              <a:rPr lang="de-DE" sz="2800" dirty="0" err="1">
                <a:solidFill>
                  <a:schemeClr val="tx1"/>
                </a:solidFill>
                <a:latin typeface="Arial" charset="0"/>
              </a:rPr>
              <a:t>transport</a:t>
            </a:r>
            <a:r>
              <a:rPr lang="de-DE" sz="2800" dirty="0">
                <a:solidFill>
                  <a:schemeClr val="tx1"/>
                </a:solidFill>
                <a:latin typeface="Arial" charset="0"/>
              </a:rPr>
              <a:t> </a:t>
            </a:r>
            <a:r>
              <a:rPr lang="de-DE" sz="2800" dirty="0" err="1">
                <a:solidFill>
                  <a:schemeClr val="tx1"/>
                </a:solidFill>
                <a:latin typeface="Arial" charset="0"/>
              </a:rPr>
              <a:t>is</a:t>
            </a:r>
            <a:r>
              <a:rPr lang="de-DE" sz="2800" dirty="0">
                <a:solidFill>
                  <a:schemeClr val="tx1"/>
                </a:solidFill>
                <a:latin typeface="Arial" charset="0"/>
              </a:rPr>
              <a:t> </a:t>
            </a:r>
            <a:r>
              <a:rPr lang="de-DE" sz="2800" dirty="0" smtClean="0">
                <a:solidFill>
                  <a:schemeClr val="tx1"/>
                </a:solidFill>
                <a:latin typeface="Arial" charset="0"/>
              </a:rPr>
              <a:t>an </a:t>
            </a:r>
            <a:r>
              <a:rPr lang="de-DE" sz="2800" dirty="0" err="1" smtClean="0">
                <a:solidFill>
                  <a:schemeClr val="tx1"/>
                </a:solidFill>
                <a:latin typeface="Arial" charset="0"/>
              </a:rPr>
              <a:t>important</a:t>
            </a:r>
            <a:r>
              <a:rPr lang="de-DE" sz="2800" dirty="0" smtClean="0">
                <a:solidFill>
                  <a:schemeClr val="tx1"/>
                </a:solidFill>
                <a:latin typeface="Arial" charset="0"/>
              </a:rPr>
              <a:t> </a:t>
            </a:r>
            <a:r>
              <a:rPr lang="de-DE" sz="2800" dirty="0" err="1">
                <a:solidFill>
                  <a:schemeClr val="tx1"/>
                </a:solidFill>
                <a:latin typeface="Arial" charset="0"/>
              </a:rPr>
              <a:t>component</a:t>
            </a:r>
            <a:r>
              <a:rPr lang="de-DE" sz="2800" dirty="0">
                <a:solidFill>
                  <a:schemeClr val="tx1"/>
                </a:solidFill>
                <a:latin typeface="Arial" charset="0"/>
              </a:rPr>
              <a:t> </a:t>
            </a:r>
            <a:r>
              <a:rPr lang="de-DE" sz="2800" dirty="0" err="1">
                <a:solidFill>
                  <a:schemeClr val="tx1"/>
                </a:solidFill>
                <a:latin typeface="Arial" charset="0"/>
              </a:rPr>
              <a:t>of</a:t>
            </a:r>
            <a:r>
              <a:rPr lang="de-DE" sz="2800" dirty="0">
                <a:solidFill>
                  <a:schemeClr val="tx1"/>
                </a:solidFill>
                <a:latin typeface="Arial" charset="0"/>
              </a:rPr>
              <a:t> global </a:t>
            </a:r>
            <a:r>
              <a:rPr lang="de-DE" sz="2800" dirty="0" err="1">
                <a:solidFill>
                  <a:schemeClr val="tx1"/>
                </a:solidFill>
                <a:latin typeface="Arial" charset="0"/>
              </a:rPr>
              <a:t>and</a:t>
            </a:r>
            <a:r>
              <a:rPr lang="de-DE" sz="2800" dirty="0">
                <a:solidFill>
                  <a:schemeClr val="tx1"/>
                </a:solidFill>
                <a:latin typeface="Arial" charset="0"/>
              </a:rPr>
              <a:t> regional </a:t>
            </a:r>
            <a:r>
              <a:rPr lang="de-DE" sz="2800" dirty="0" err="1">
                <a:solidFill>
                  <a:schemeClr val="tx1"/>
                </a:solidFill>
                <a:latin typeface="Arial" charset="0"/>
              </a:rPr>
              <a:t>climate</a:t>
            </a:r>
            <a:r>
              <a:rPr lang="de-DE" sz="2800" dirty="0">
                <a:solidFill>
                  <a:schemeClr val="tx1"/>
                </a:solidFill>
                <a:latin typeface="Arial" charset="0"/>
              </a:rPr>
              <a:t> </a:t>
            </a:r>
          </a:p>
        </p:txBody>
      </p:sp>
      <p:sp>
        <p:nvSpPr>
          <p:cNvPr id="6" name="Foliennummernplatzhalter 5"/>
          <p:cNvSpPr>
            <a:spLocks noGrp="1"/>
          </p:cNvSpPr>
          <p:nvPr>
            <p:ph type="sldNum" sz="quarter" idx="12"/>
          </p:nvPr>
        </p:nvSpPr>
        <p:spPr/>
        <p:txBody>
          <a:bodyPr/>
          <a:lstStyle/>
          <a:p>
            <a:pPr>
              <a:defRPr/>
            </a:pPr>
            <a:fld id="{FB64D2D7-41C7-48EA-B0E1-B6FFE622F0AF}" type="slidenum">
              <a:rPr lang="pl-PL"/>
              <a:pPr>
                <a:defRPr/>
              </a:pPr>
              <a:t>2</a:t>
            </a:fld>
            <a:endParaRPr lang="pl-PL" dirty="0"/>
          </a:p>
        </p:txBody>
      </p:sp>
      <p:pic>
        <p:nvPicPr>
          <p:cNvPr id="7" name="Picture 10" descr="global_energy_balance"/>
          <p:cNvPicPr>
            <a:picLocks noChangeAspect="1" noChangeArrowheads="1"/>
          </p:cNvPicPr>
          <p:nvPr/>
        </p:nvPicPr>
        <p:blipFill>
          <a:blip r:embed="rId3" cstate="print"/>
          <a:srcRect/>
          <a:stretch>
            <a:fillRect/>
          </a:stretch>
        </p:blipFill>
        <p:spPr bwMode="auto">
          <a:xfrm>
            <a:off x="1072356" y="1700808"/>
            <a:ext cx="6940550" cy="4464050"/>
          </a:xfrm>
          <a:prstGeom prst="rect">
            <a:avLst/>
          </a:prstGeom>
          <a:noFill/>
          <a:ln w="9525">
            <a:noFill/>
            <a:miter lim="800000"/>
            <a:headEnd/>
            <a:tailEnd/>
          </a:ln>
        </p:spPr>
      </p:pic>
    </p:spTree>
    <p:extLst>
      <p:ext uri="{BB962C8B-B14F-4D97-AF65-F5344CB8AC3E}">
        <p14:creationId xmlns:p14="http://schemas.microsoft.com/office/powerpoint/2010/main" val="28180134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237287" y="2996952"/>
            <a:ext cx="6628971" cy="2308324"/>
          </a:xfrm>
          <a:prstGeom prst="rect">
            <a:avLst/>
          </a:prstGeom>
          <a:noFill/>
        </p:spPr>
        <p:txBody>
          <a:bodyPr wrap="square" rtlCol="0">
            <a:spAutoFit/>
          </a:bodyPr>
          <a:lstStyle/>
          <a:p>
            <a:r>
              <a:rPr lang="de-DE" smtClean="0">
                <a:solidFill>
                  <a:schemeClr val="tx1"/>
                </a:solidFill>
              </a:rPr>
              <a:t>If the outflow implied to our balance contains cold Barents Sea Water (mixing) we </a:t>
            </a:r>
            <a:r>
              <a:rPr lang="de-DE" i="1" smtClean="0">
                <a:solidFill>
                  <a:schemeClr val="tx1"/>
                </a:solidFill>
              </a:rPr>
              <a:t>overestimate</a:t>
            </a:r>
            <a:r>
              <a:rPr lang="de-DE" smtClean="0">
                <a:solidFill>
                  <a:schemeClr val="tx1"/>
                </a:solidFill>
              </a:rPr>
              <a:t> the heat transport, </a:t>
            </a:r>
          </a:p>
          <a:p>
            <a:endParaRPr lang="de-DE">
              <a:solidFill>
                <a:schemeClr val="tx1"/>
              </a:solidFill>
            </a:endParaRPr>
          </a:p>
          <a:p>
            <a:r>
              <a:rPr lang="de-DE" smtClean="0">
                <a:solidFill>
                  <a:schemeClr val="tx1"/>
                </a:solidFill>
              </a:rPr>
              <a:t>BUT</a:t>
            </a:r>
          </a:p>
          <a:p>
            <a:endParaRPr lang="de-DE">
              <a:solidFill>
                <a:schemeClr val="tx1"/>
              </a:solidFill>
            </a:endParaRPr>
          </a:p>
          <a:p>
            <a:r>
              <a:rPr lang="de-DE" smtClean="0">
                <a:solidFill>
                  <a:schemeClr val="tx1"/>
                </a:solidFill>
              </a:rPr>
              <a:t>If ice is exported</a:t>
            </a:r>
          </a:p>
          <a:p>
            <a:r>
              <a:rPr lang="de-DE" smtClean="0">
                <a:solidFill>
                  <a:schemeClr val="tx1"/>
                </a:solidFill>
              </a:rPr>
              <a:t>we </a:t>
            </a:r>
            <a:r>
              <a:rPr lang="de-DE" i="1" smtClean="0">
                <a:solidFill>
                  <a:schemeClr val="tx1"/>
                </a:solidFill>
              </a:rPr>
              <a:t>underestimate</a:t>
            </a:r>
            <a:r>
              <a:rPr lang="de-DE" smtClean="0">
                <a:solidFill>
                  <a:schemeClr val="tx1"/>
                </a:solidFill>
              </a:rPr>
              <a:t> </a:t>
            </a:r>
          </a:p>
          <a:p>
            <a:r>
              <a:rPr lang="de-DE" smtClean="0">
                <a:solidFill>
                  <a:schemeClr val="tx1"/>
                </a:solidFill>
              </a:rPr>
              <a:t>the heat transport.</a:t>
            </a:r>
          </a:p>
        </p:txBody>
      </p:sp>
      <p:sp>
        <p:nvSpPr>
          <p:cNvPr id="4" name="Rechteck 3"/>
          <p:cNvSpPr/>
          <p:nvPr/>
        </p:nvSpPr>
        <p:spPr bwMode="auto">
          <a:xfrm>
            <a:off x="2080763" y="578467"/>
            <a:ext cx="3816423" cy="1214446"/>
          </a:xfrm>
          <a:prstGeom prst="rect">
            <a:avLst/>
          </a:prstGeom>
          <a:gradFill>
            <a:gsLst>
              <a:gs pos="0">
                <a:srgbClr val="000082"/>
              </a:gs>
              <a:gs pos="100000">
                <a:srgbClr val="FF8200"/>
              </a:gs>
            </a:gsLst>
            <a:lin ang="108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smtClean="0">
              <a:ln>
                <a:noFill/>
              </a:ln>
              <a:solidFill>
                <a:srgbClr val="C00000"/>
              </a:solidFill>
              <a:effectLst/>
              <a:latin typeface="AvantGarde Md BT"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b="1" dirty="0" err="1" smtClean="0">
                <a:solidFill>
                  <a:schemeClr val="bg1"/>
                </a:solidFill>
              </a:rPr>
              <a:t>Temp</a:t>
            </a:r>
            <a:r>
              <a:rPr lang="de-DE" b="1" dirty="0" smtClean="0">
                <a:solidFill>
                  <a:schemeClr val="bg1"/>
                </a:solidFill>
              </a:rPr>
              <a:t> </a:t>
            </a:r>
            <a:r>
              <a:rPr lang="de-DE" b="1" smtClean="0">
                <a:solidFill>
                  <a:schemeClr val="bg1"/>
                </a:solidFill>
              </a:rPr>
              <a:t>(x,t)</a:t>
            </a:r>
            <a:endParaRPr kumimoji="0" lang="de-DE" sz="1800" b="1" i="0" u="none" strike="noStrike" cap="none" normalizeH="0" baseline="0" dirty="0" smtClean="0">
              <a:ln>
                <a:noFill/>
              </a:ln>
              <a:solidFill>
                <a:schemeClr val="bg1"/>
              </a:solidFill>
              <a:effectLst/>
            </a:endParaRPr>
          </a:p>
        </p:txBody>
      </p:sp>
      <p:sp>
        <p:nvSpPr>
          <p:cNvPr id="5" name="Pfeil nach rechts 4"/>
          <p:cNvSpPr/>
          <p:nvPr/>
        </p:nvSpPr>
        <p:spPr bwMode="auto">
          <a:xfrm>
            <a:off x="659798" y="1042814"/>
            <a:ext cx="1143008" cy="285752"/>
          </a:xfrm>
          <a:prstGeom prst="rightArrow">
            <a:avLst/>
          </a:prstGeom>
          <a:solidFill>
            <a:srgbClr val="FF33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6" name="Pfeil nach rechts 5"/>
          <p:cNvSpPr/>
          <p:nvPr/>
        </p:nvSpPr>
        <p:spPr bwMode="auto">
          <a:xfrm>
            <a:off x="6015856" y="1229512"/>
            <a:ext cx="1143008" cy="285752"/>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11" name="Textfeld 10"/>
          <p:cNvSpPr txBox="1"/>
          <p:nvPr/>
        </p:nvSpPr>
        <p:spPr>
          <a:xfrm>
            <a:off x="64539" y="696742"/>
            <a:ext cx="1774845" cy="369332"/>
          </a:xfrm>
          <a:prstGeom prst="rect">
            <a:avLst/>
          </a:prstGeom>
          <a:noFill/>
        </p:spPr>
        <p:txBody>
          <a:bodyPr wrap="none" rtlCol="0">
            <a:spAutoFit/>
          </a:bodyPr>
          <a:lstStyle/>
          <a:p>
            <a:r>
              <a:rPr lang="de-DE" b="1" smtClean="0">
                <a:solidFill>
                  <a:schemeClr val="tx1"/>
                </a:solidFill>
              </a:rPr>
              <a:t>Advection (s</a:t>
            </a:r>
            <a:r>
              <a:rPr lang="de-DE" b="1" baseline="-25000" smtClean="0">
                <a:solidFill>
                  <a:schemeClr val="tx1"/>
                </a:solidFill>
              </a:rPr>
              <a:t>1</a:t>
            </a:r>
            <a:r>
              <a:rPr lang="de-DE" b="1" smtClean="0">
                <a:solidFill>
                  <a:schemeClr val="tx1"/>
                </a:solidFill>
              </a:rPr>
              <a:t>)</a:t>
            </a:r>
            <a:endParaRPr lang="de-DE" b="1" dirty="0" smtClean="0">
              <a:solidFill>
                <a:schemeClr val="tx1"/>
              </a:solidFill>
            </a:endParaRPr>
          </a:p>
        </p:txBody>
      </p:sp>
      <p:sp>
        <p:nvSpPr>
          <p:cNvPr id="13" name="Textfeld 12"/>
          <p:cNvSpPr txBox="1"/>
          <p:nvPr/>
        </p:nvSpPr>
        <p:spPr>
          <a:xfrm>
            <a:off x="5953889" y="849356"/>
            <a:ext cx="1774845" cy="369332"/>
          </a:xfrm>
          <a:prstGeom prst="rect">
            <a:avLst/>
          </a:prstGeom>
          <a:noFill/>
        </p:spPr>
        <p:txBody>
          <a:bodyPr wrap="none" rtlCol="0">
            <a:spAutoFit/>
          </a:bodyPr>
          <a:lstStyle/>
          <a:p>
            <a:r>
              <a:rPr lang="de-DE" b="1" err="1" smtClean="0">
                <a:solidFill>
                  <a:schemeClr val="tx1"/>
                </a:solidFill>
              </a:rPr>
              <a:t>Advection</a:t>
            </a:r>
            <a:r>
              <a:rPr lang="de-DE" b="1" smtClean="0">
                <a:solidFill>
                  <a:schemeClr val="tx1"/>
                </a:solidFill>
              </a:rPr>
              <a:t> (s</a:t>
            </a:r>
            <a:r>
              <a:rPr lang="de-DE" b="1" baseline="-25000" smtClean="0">
                <a:solidFill>
                  <a:schemeClr val="tx1"/>
                </a:solidFill>
              </a:rPr>
              <a:t>2</a:t>
            </a:r>
            <a:r>
              <a:rPr lang="de-DE" b="1" smtClean="0">
                <a:solidFill>
                  <a:schemeClr val="tx1"/>
                </a:solidFill>
              </a:rPr>
              <a:t>)</a:t>
            </a:r>
            <a:endParaRPr lang="de-DE" b="1" dirty="0">
              <a:solidFill>
                <a:schemeClr val="tx1"/>
              </a:solidFill>
            </a:endParaRPr>
          </a:p>
        </p:txBody>
      </p:sp>
      <p:sp>
        <p:nvSpPr>
          <p:cNvPr id="14" name="Rechteck 13"/>
          <p:cNvSpPr/>
          <p:nvPr/>
        </p:nvSpPr>
        <p:spPr>
          <a:xfrm>
            <a:off x="0" y="0"/>
            <a:ext cx="1550424" cy="307777"/>
          </a:xfrm>
          <a:prstGeom prst="rect">
            <a:avLst/>
          </a:prstGeom>
          <a:solidFill>
            <a:schemeClr val="bg1">
              <a:lumMod val="75000"/>
            </a:schemeClr>
          </a:solidFill>
        </p:spPr>
        <p:txBody>
          <a:bodyPr wrap="none">
            <a:spAutoFit/>
          </a:bodyPr>
          <a:lstStyle/>
          <a:p>
            <a:pPr>
              <a:buFont typeface="Wingdings" pitchFamily="2" charset="2"/>
              <a:buChar char="Ø"/>
            </a:pPr>
            <a:r>
              <a:rPr lang="de-DE" sz="1400" smtClean="0"/>
              <a:t>   Error sources</a:t>
            </a:r>
            <a:endParaRPr lang="de-DE" sz="1400"/>
          </a:p>
        </p:txBody>
      </p:sp>
      <p:sp>
        <p:nvSpPr>
          <p:cNvPr id="24" name="Bogen 23"/>
          <p:cNvSpPr/>
          <p:nvPr/>
        </p:nvSpPr>
        <p:spPr bwMode="auto">
          <a:xfrm flipV="1">
            <a:off x="5897186" y="974843"/>
            <a:ext cx="936342" cy="1331816"/>
          </a:xfrm>
          <a:prstGeom prst="arc">
            <a:avLst/>
          </a:prstGeom>
          <a:noFill/>
          <a:ln w="2857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25" name="Bogen 24"/>
          <p:cNvSpPr/>
          <p:nvPr/>
        </p:nvSpPr>
        <p:spPr bwMode="auto">
          <a:xfrm flipH="1" flipV="1">
            <a:off x="605918" y="849356"/>
            <a:ext cx="1470518" cy="1331816"/>
          </a:xfrm>
          <a:prstGeom prst="arc">
            <a:avLst/>
          </a:prstGeom>
          <a:noFill/>
          <a:ln w="2857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36" name="Foliennummernplatzhalter 1"/>
          <p:cNvSpPr txBox="1">
            <a:spLocks/>
          </p:cNvSpPr>
          <p:nvPr/>
        </p:nvSpPr>
        <p:spPr bwMode="auto">
          <a:xfrm>
            <a:off x="7224464" y="6460336"/>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pl-PL"/>
            </a:defPPr>
            <a:lvl1pPr algn="r" rtl="0" fontAlgn="base">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kern="1200">
                <a:solidFill>
                  <a:srgbClr val="003366"/>
                </a:solidFill>
                <a:latin typeface="AvantGarde Md BT" pitchFamily="34" charset="0"/>
                <a:ea typeface="+mn-ea"/>
                <a:cs typeface="+mn-cs"/>
              </a:defRPr>
            </a:lvl2pPr>
            <a:lvl3pPr marL="914400" algn="l" rtl="0" fontAlgn="base">
              <a:spcBef>
                <a:spcPct val="0"/>
              </a:spcBef>
              <a:spcAft>
                <a:spcPct val="0"/>
              </a:spcAft>
              <a:defRPr kern="1200">
                <a:solidFill>
                  <a:srgbClr val="003366"/>
                </a:solidFill>
                <a:latin typeface="AvantGarde Md BT" pitchFamily="34" charset="0"/>
                <a:ea typeface="+mn-ea"/>
                <a:cs typeface="+mn-cs"/>
              </a:defRPr>
            </a:lvl3pPr>
            <a:lvl4pPr marL="1371600" algn="l" rtl="0" fontAlgn="base">
              <a:spcBef>
                <a:spcPct val="0"/>
              </a:spcBef>
              <a:spcAft>
                <a:spcPct val="0"/>
              </a:spcAft>
              <a:defRPr kern="1200">
                <a:solidFill>
                  <a:srgbClr val="003366"/>
                </a:solidFill>
                <a:latin typeface="AvantGarde Md BT" pitchFamily="34" charset="0"/>
                <a:ea typeface="+mn-ea"/>
                <a:cs typeface="+mn-cs"/>
              </a:defRPr>
            </a:lvl4pPr>
            <a:lvl5pPr marL="1828800" algn="l" rtl="0" fontAlgn="base">
              <a:spcBef>
                <a:spcPct val="0"/>
              </a:spcBef>
              <a:spcAft>
                <a:spcPct val="0"/>
              </a:spcAft>
              <a:defRPr kern="1200">
                <a:solidFill>
                  <a:srgbClr val="003366"/>
                </a:solidFill>
                <a:latin typeface="AvantGarde Md BT" pitchFamily="34" charset="0"/>
                <a:ea typeface="+mn-ea"/>
                <a:cs typeface="+mn-cs"/>
              </a:defRPr>
            </a:lvl5pPr>
            <a:lvl6pPr marL="2286000" algn="l" defTabSz="914400" rtl="0" eaLnBrk="1" latinLnBrk="0" hangingPunct="1">
              <a:defRPr kern="1200">
                <a:solidFill>
                  <a:srgbClr val="003366"/>
                </a:solidFill>
                <a:latin typeface="AvantGarde Md BT" pitchFamily="34" charset="0"/>
                <a:ea typeface="+mn-ea"/>
                <a:cs typeface="+mn-cs"/>
              </a:defRPr>
            </a:lvl6pPr>
            <a:lvl7pPr marL="2743200" algn="l" defTabSz="914400" rtl="0" eaLnBrk="1" latinLnBrk="0" hangingPunct="1">
              <a:defRPr kern="1200">
                <a:solidFill>
                  <a:srgbClr val="003366"/>
                </a:solidFill>
                <a:latin typeface="AvantGarde Md BT" pitchFamily="34" charset="0"/>
                <a:ea typeface="+mn-ea"/>
                <a:cs typeface="+mn-cs"/>
              </a:defRPr>
            </a:lvl7pPr>
            <a:lvl8pPr marL="3200400" algn="l" defTabSz="914400" rtl="0" eaLnBrk="1" latinLnBrk="0" hangingPunct="1">
              <a:defRPr kern="1200">
                <a:solidFill>
                  <a:srgbClr val="003366"/>
                </a:solidFill>
                <a:latin typeface="AvantGarde Md BT" pitchFamily="34" charset="0"/>
                <a:ea typeface="+mn-ea"/>
                <a:cs typeface="+mn-cs"/>
              </a:defRPr>
            </a:lvl8pPr>
            <a:lvl9pPr marL="3657600" algn="l" defTabSz="914400" rtl="0" eaLnBrk="1" latinLnBrk="0" hangingPunct="1">
              <a:defRPr kern="1200">
                <a:solidFill>
                  <a:srgbClr val="003366"/>
                </a:solidFill>
                <a:latin typeface="AvantGarde Md BT" pitchFamily="34" charset="0"/>
                <a:ea typeface="+mn-ea"/>
                <a:cs typeface="+mn-cs"/>
              </a:defRPr>
            </a:lvl9pPr>
          </a:lstStyle>
          <a:p>
            <a:pPr>
              <a:defRPr/>
            </a:pPr>
            <a:fld id="{CEE8055F-C702-491C-817A-48409F17618C}" type="slidenum">
              <a:rPr lang="pl-PL" smtClean="0"/>
              <a:pPr>
                <a:defRPr/>
              </a:pPr>
              <a:t>20</a:t>
            </a:fld>
            <a:endParaRPr lang="pl-PL"/>
          </a:p>
        </p:txBody>
      </p:sp>
      <p:graphicFrame>
        <p:nvGraphicFramePr>
          <p:cNvPr id="22" name="Object 2"/>
          <p:cNvGraphicFramePr>
            <a:graphicFrameLocks noChangeAspect="1"/>
          </p:cNvGraphicFramePr>
          <p:nvPr>
            <p:extLst>
              <p:ext uri="{D42A27DB-BD31-4B8C-83A1-F6EECF244321}">
                <p14:modId xmlns:p14="http://schemas.microsoft.com/office/powerpoint/2010/main" val="1098129656"/>
              </p:ext>
            </p:extLst>
          </p:nvPr>
        </p:nvGraphicFramePr>
        <p:xfrm>
          <a:off x="2062318" y="1885047"/>
          <a:ext cx="3834868" cy="843223"/>
        </p:xfrm>
        <a:graphic>
          <a:graphicData uri="http://schemas.openxmlformats.org/presentationml/2006/ole">
            <mc:AlternateContent xmlns:mc="http://schemas.openxmlformats.org/markup-compatibility/2006">
              <mc:Choice xmlns:v="urn:schemas-microsoft-com:vml" Requires="v">
                <p:oleObj spid="_x0000_s10294" name="Formel" r:id="rId3" imgW="2197080" imgH="482400" progId="Equation.3">
                  <p:embed/>
                </p:oleObj>
              </mc:Choice>
              <mc:Fallback>
                <p:oleObj name="Formel" r:id="rId3" imgW="21970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318" y="1885047"/>
                        <a:ext cx="3834868" cy="843223"/>
                      </a:xfrm>
                      <a:prstGeom prst="rect">
                        <a:avLst/>
                      </a:prstGeom>
                      <a:solidFill>
                        <a:srgbClr val="FFFFFF"/>
                      </a:solidFill>
                      <a:ln w="19050">
                        <a:solidFill>
                          <a:srgbClr val="FF0000"/>
                        </a:solidFill>
                      </a:ln>
                    </p:spPr>
                  </p:pic>
                </p:oleObj>
              </mc:Fallback>
            </mc:AlternateContent>
          </a:graphicData>
        </a:graphic>
      </p:graphicFrame>
      <p:graphicFrame>
        <p:nvGraphicFramePr>
          <p:cNvPr id="28" name="Object 2"/>
          <p:cNvGraphicFramePr>
            <a:graphicFrameLocks noChangeAspect="1"/>
          </p:cNvGraphicFramePr>
          <p:nvPr>
            <p:extLst>
              <p:ext uri="{D42A27DB-BD31-4B8C-83A1-F6EECF244321}">
                <p14:modId xmlns:p14="http://schemas.microsoft.com/office/powerpoint/2010/main" val="2940025106"/>
              </p:ext>
            </p:extLst>
          </p:nvPr>
        </p:nvGraphicFramePr>
        <p:xfrm>
          <a:off x="4947160" y="3962817"/>
          <a:ext cx="2670724" cy="1005780"/>
        </p:xfrm>
        <a:graphic>
          <a:graphicData uri="http://schemas.openxmlformats.org/presentationml/2006/ole">
            <mc:AlternateContent xmlns:mc="http://schemas.openxmlformats.org/markup-compatibility/2006">
              <mc:Choice xmlns:v="urn:schemas-microsoft-com:vml" Requires="v">
                <p:oleObj spid="_x0000_s10295" name="Formel" r:id="rId5" imgW="1282680" imgH="482400" progId="Equation.3">
                  <p:embed/>
                </p:oleObj>
              </mc:Choice>
              <mc:Fallback>
                <p:oleObj name="Formel" r:id="rId5" imgW="128268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7160" y="3962817"/>
                        <a:ext cx="2670724" cy="1005780"/>
                      </a:xfrm>
                      <a:prstGeom prst="rect">
                        <a:avLst/>
                      </a:prstGeom>
                      <a:solidFill>
                        <a:srgbClr val="FFFFFF"/>
                      </a:solidFill>
                      <a:ln w="19050">
                        <a:solidFill>
                          <a:srgbClr val="FF0000"/>
                        </a:solidFill>
                      </a:ln>
                    </p:spPr>
                  </p:pic>
                </p:oleObj>
              </mc:Fallback>
            </mc:AlternateContent>
          </a:graphicData>
        </a:graphic>
      </p:graphicFrame>
      <p:sp>
        <p:nvSpPr>
          <p:cNvPr id="33" name="Textfeld 32"/>
          <p:cNvSpPr txBox="1"/>
          <p:nvPr/>
        </p:nvSpPr>
        <p:spPr>
          <a:xfrm>
            <a:off x="4458231" y="5108991"/>
            <a:ext cx="3996265" cy="1200329"/>
          </a:xfrm>
          <a:prstGeom prst="rect">
            <a:avLst/>
          </a:prstGeom>
          <a:noFill/>
          <a:ln>
            <a:noFill/>
          </a:ln>
        </p:spPr>
        <p:txBody>
          <a:bodyPr wrap="square" rtlCol="0">
            <a:spAutoFit/>
          </a:bodyPr>
          <a:lstStyle/>
          <a:p>
            <a:pPr algn="l"/>
            <a:r>
              <a:rPr lang="de-DE" dirty="0" err="1" smtClean="0">
                <a:solidFill>
                  <a:schemeClr val="tx1"/>
                </a:solidFill>
              </a:rPr>
              <a:t>Mean</a:t>
            </a:r>
            <a:r>
              <a:rPr lang="de-DE" dirty="0" smtClean="0">
                <a:solidFill>
                  <a:schemeClr val="tx1"/>
                </a:solidFill>
              </a:rPr>
              <a:t> </a:t>
            </a:r>
            <a:r>
              <a:rPr lang="de-DE" dirty="0" err="1" smtClean="0">
                <a:solidFill>
                  <a:schemeClr val="tx1"/>
                </a:solidFill>
              </a:rPr>
              <a:t>sea</a:t>
            </a:r>
            <a:r>
              <a:rPr lang="de-DE" dirty="0" smtClean="0">
                <a:solidFill>
                  <a:schemeClr val="tx1"/>
                </a:solidFill>
              </a:rPr>
              <a:t> </a:t>
            </a:r>
            <a:r>
              <a:rPr lang="de-DE" dirty="0" err="1" smtClean="0">
                <a:solidFill>
                  <a:schemeClr val="tx1"/>
                </a:solidFill>
              </a:rPr>
              <a:t>ice</a:t>
            </a:r>
            <a:r>
              <a:rPr lang="de-DE" dirty="0" smtClean="0">
                <a:solidFill>
                  <a:schemeClr val="tx1"/>
                </a:solidFill>
              </a:rPr>
              <a:t> </a:t>
            </a:r>
            <a:r>
              <a:rPr lang="de-DE" dirty="0" err="1" smtClean="0">
                <a:solidFill>
                  <a:schemeClr val="tx1"/>
                </a:solidFill>
              </a:rPr>
              <a:t>export</a:t>
            </a:r>
            <a:r>
              <a:rPr lang="de-DE" dirty="0" smtClean="0">
                <a:solidFill>
                  <a:schemeClr val="tx1"/>
                </a:solidFill>
              </a:rPr>
              <a:t> </a:t>
            </a:r>
            <a:r>
              <a:rPr lang="de-DE" dirty="0" err="1" smtClean="0">
                <a:solidFill>
                  <a:schemeClr val="tx1"/>
                </a:solidFill>
              </a:rPr>
              <a:t>through</a:t>
            </a:r>
            <a:r>
              <a:rPr lang="de-DE" dirty="0" smtClean="0">
                <a:solidFill>
                  <a:schemeClr val="tx1"/>
                </a:solidFill>
              </a:rPr>
              <a:t> </a:t>
            </a:r>
            <a:r>
              <a:rPr lang="de-DE" dirty="0" err="1" smtClean="0">
                <a:solidFill>
                  <a:schemeClr val="tx1"/>
                </a:solidFill>
              </a:rPr>
              <a:t>Fram</a:t>
            </a:r>
            <a:r>
              <a:rPr lang="de-DE" dirty="0" smtClean="0">
                <a:solidFill>
                  <a:schemeClr val="tx1"/>
                </a:solidFill>
              </a:rPr>
              <a:t> </a:t>
            </a:r>
            <a:r>
              <a:rPr lang="de-DE" dirty="0" err="1" smtClean="0">
                <a:solidFill>
                  <a:schemeClr val="tx1"/>
                </a:solidFill>
              </a:rPr>
              <a:t>Strait</a:t>
            </a:r>
            <a:r>
              <a:rPr lang="de-DE" dirty="0" smtClean="0">
                <a:solidFill>
                  <a:schemeClr val="tx1"/>
                </a:solidFill>
              </a:rPr>
              <a:t> O(0.1 </a:t>
            </a:r>
            <a:r>
              <a:rPr lang="de-DE" dirty="0" err="1" smtClean="0">
                <a:solidFill>
                  <a:schemeClr val="tx1"/>
                </a:solidFill>
              </a:rPr>
              <a:t>Sv</a:t>
            </a:r>
            <a:r>
              <a:rPr lang="de-DE" dirty="0" smtClean="0">
                <a:solidFill>
                  <a:schemeClr val="tx1"/>
                </a:solidFill>
              </a:rPr>
              <a:t>) (</a:t>
            </a:r>
            <a:r>
              <a:rPr lang="de-DE" dirty="0" err="1" smtClean="0">
                <a:solidFill>
                  <a:schemeClr val="tx1"/>
                </a:solidFill>
              </a:rPr>
              <a:t>Vinje</a:t>
            </a:r>
            <a:r>
              <a:rPr lang="de-DE" dirty="0" smtClean="0">
                <a:solidFill>
                  <a:schemeClr val="tx1"/>
                </a:solidFill>
              </a:rPr>
              <a:t> et al., 2001).</a:t>
            </a:r>
          </a:p>
          <a:p>
            <a:pPr algn="l"/>
            <a:endParaRPr lang="de-DE" dirty="0" smtClean="0">
              <a:solidFill>
                <a:srgbClr val="FF0000"/>
              </a:solidFill>
            </a:endParaRPr>
          </a:p>
          <a:p>
            <a:pPr algn="l"/>
            <a:r>
              <a:rPr lang="de-DE" b="1" dirty="0" err="1" smtClean="0">
                <a:solidFill>
                  <a:srgbClr val="FF0000"/>
                </a:solidFill>
              </a:rPr>
              <a:t>Corresponds</a:t>
            </a:r>
            <a:r>
              <a:rPr lang="de-DE" b="1" dirty="0" smtClean="0">
                <a:solidFill>
                  <a:srgbClr val="FF0000"/>
                </a:solidFill>
              </a:rPr>
              <a:t> </a:t>
            </a:r>
            <a:r>
              <a:rPr lang="de-DE" b="1" dirty="0" err="1" smtClean="0">
                <a:solidFill>
                  <a:srgbClr val="FF0000"/>
                </a:solidFill>
              </a:rPr>
              <a:t>to</a:t>
            </a:r>
            <a:r>
              <a:rPr lang="de-DE" b="1" dirty="0" smtClean="0">
                <a:solidFill>
                  <a:srgbClr val="FF0000"/>
                </a:solidFill>
              </a:rPr>
              <a:t> 33 TW!</a:t>
            </a:r>
            <a:endParaRPr lang="de-DE" b="1" dirty="0">
              <a:solidFill>
                <a:srgbClr val="FF0000"/>
              </a:solidFill>
            </a:endParaRPr>
          </a:p>
        </p:txBody>
      </p:sp>
      <p:sp>
        <p:nvSpPr>
          <p:cNvPr id="34" name="Rechteck 33"/>
          <p:cNvSpPr/>
          <p:nvPr/>
        </p:nvSpPr>
        <p:spPr bwMode="auto">
          <a:xfrm>
            <a:off x="4947160" y="424065"/>
            <a:ext cx="950026" cy="35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err="1" smtClean="0">
                <a:ln>
                  <a:noFill/>
                </a:ln>
                <a:solidFill>
                  <a:schemeClr val="accent2">
                    <a:lumMod val="50000"/>
                  </a:schemeClr>
                </a:solidFill>
                <a:effectLst/>
                <a:latin typeface="AvantGarde Md BT" pitchFamily="34" charset="0"/>
              </a:rPr>
              <a:t>Ice</a:t>
            </a:r>
            <a:endParaRPr kumimoji="0" lang="de-DE" sz="1800" b="1" i="0" u="none" strike="noStrike" cap="none" normalizeH="0" baseline="0" dirty="0" smtClean="0">
              <a:ln>
                <a:noFill/>
              </a:ln>
              <a:solidFill>
                <a:schemeClr val="accent2">
                  <a:lumMod val="50000"/>
                </a:schemeClr>
              </a:solidFill>
              <a:effectLst/>
              <a:latin typeface="AvantGarde Md BT" pitchFamily="34" charset="0"/>
            </a:endParaRPr>
          </a:p>
        </p:txBody>
      </p:sp>
      <p:sp>
        <p:nvSpPr>
          <p:cNvPr id="39" name="Pfeil nach rechts 5"/>
          <p:cNvSpPr>
            <a:spLocks noChangeArrowheads="1"/>
          </p:cNvSpPr>
          <p:nvPr/>
        </p:nvSpPr>
        <p:spPr bwMode="auto">
          <a:xfrm>
            <a:off x="5995219" y="602196"/>
            <a:ext cx="1143000" cy="205682"/>
          </a:xfrm>
          <a:prstGeom prst="rightArrow">
            <a:avLst>
              <a:gd name="adj1" fmla="val 50000"/>
              <a:gd name="adj2" fmla="val 50000"/>
            </a:avLst>
          </a:prstGeom>
          <a:solidFill>
            <a:srgbClr val="99CCFF"/>
          </a:solidFill>
          <a:ln w="9525" algn="ctr">
            <a:solidFill>
              <a:schemeClr val="tx1"/>
            </a:solidFill>
            <a:round/>
            <a:headEnd/>
            <a:tailEnd/>
          </a:ln>
        </p:spPr>
        <p:txBody>
          <a:bodyPr/>
          <a:lstStyle/>
          <a:p>
            <a:endParaRPr lang="de-DE"/>
          </a:p>
        </p:txBody>
      </p:sp>
      <p:sp>
        <p:nvSpPr>
          <p:cNvPr id="40" name="Bogen 39"/>
          <p:cNvSpPr/>
          <p:nvPr/>
        </p:nvSpPr>
        <p:spPr bwMode="auto">
          <a:xfrm rot="20990004" flipV="1">
            <a:off x="7121370" y="556983"/>
            <a:ext cx="1014666" cy="3965727"/>
          </a:xfrm>
          <a:prstGeom prst="arc">
            <a:avLst>
              <a:gd name="adj1" fmla="val 16200000"/>
              <a:gd name="adj2" fmla="val 4589803"/>
            </a:avLst>
          </a:prstGeom>
          <a:noFill/>
          <a:ln w="2857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Tree>
    <p:extLst>
      <p:ext uri="{BB962C8B-B14F-4D97-AF65-F5344CB8AC3E}">
        <p14:creationId xmlns:p14="http://schemas.microsoft.com/office/powerpoint/2010/main" val="4291921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0.70"/>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wipe(left)">
                                      <p:cBhvr>
                                        <p:cTn id="41" dur="500"/>
                                        <p:tgtEl>
                                          <p:spTgt spid="7">
                                            <p:txEl>
                                              <p:pRg st="4" end="4"/>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wipe(left)">
                                      <p:cBhvr>
                                        <p:cTn id="44" dur="500"/>
                                        <p:tgtEl>
                                          <p:spTgt spid="7">
                                            <p:txEl>
                                              <p:pRg st="5" end="5"/>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wipe(left)">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chauer\AppData\Local\Temp\7zE51C3.tmp\FS_Heat_flux_mean_TAW_1degC_1997-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92696"/>
            <a:ext cx="4896760" cy="229818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a:xfrm>
            <a:off x="7010400" y="6492875"/>
            <a:ext cx="2133600" cy="365125"/>
          </a:xfrm>
        </p:spPr>
        <p:txBody>
          <a:bodyPr/>
          <a:lstStyle/>
          <a:p>
            <a:fld id="{B2876C6A-94EF-4BE1-98BE-668D550E6199}" type="slidenum">
              <a:rPr lang="de-DE" smtClean="0">
                <a:solidFill>
                  <a:schemeClr val="tx1"/>
                </a:solidFill>
              </a:rPr>
              <a:pPr/>
              <a:t>21</a:t>
            </a:fld>
            <a:endParaRPr lang="de-DE">
              <a:solidFill>
                <a:schemeClr val="tx1"/>
              </a:solidFill>
            </a:endParaRPr>
          </a:p>
        </p:txBody>
      </p:sp>
      <p:sp>
        <p:nvSpPr>
          <p:cNvPr id="15" name="Rectangle 13"/>
          <p:cNvSpPr>
            <a:spLocks noChangeArrowheads="1"/>
          </p:cNvSpPr>
          <p:nvPr/>
        </p:nvSpPr>
        <p:spPr bwMode="auto">
          <a:xfrm>
            <a:off x="0" y="0"/>
            <a:ext cx="9144000" cy="369332"/>
          </a:xfrm>
          <a:prstGeom prst="rect">
            <a:avLst/>
          </a:prstGeom>
          <a:solidFill>
            <a:srgbClr val="FFCC00"/>
          </a:solidFill>
          <a:ln w="9525">
            <a:noFill/>
            <a:miter lim="800000"/>
            <a:headEnd/>
            <a:tailEnd/>
          </a:ln>
        </p:spPr>
        <p:txBody>
          <a:bodyPr>
            <a:spAutoFit/>
          </a:bodyPr>
          <a:lstStyle/>
          <a:p>
            <a:r>
              <a:rPr lang="de-DE" smtClean="0">
                <a:solidFill>
                  <a:schemeClr val="tx1"/>
                </a:solidFill>
                <a:latin typeface="Arial" pitchFamily="34" charset="0"/>
                <a:cs typeface="Arial" pitchFamily="34" charset="0"/>
              </a:rPr>
              <a:t>What happens with the heat – what about the additional heat?</a:t>
            </a:r>
            <a:endParaRPr lang="de-DE" sz="1800">
              <a:solidFill>
                <a:schemeClr val="tx1"/>
              </a:solidFill>
              <a:latin typeface="Arial" pitchFamily="34" charset="0"/>
              <a:cs typeface="Arial" pitchFamily="34" charset="0"/>
            </a:endParaRPr>
          </a:p>
        </p:txBody>
      </p:sp>
      <p:pic>
        <p:nvPicPr>
          <p:cNvPr id="18" name="Picture 19" descr="AO_gesamt_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48680"/>
            <a:ext cx="1423987" cy="1847850"/>
          </a:xfrm>
          <a:prstGeom prst="rect">
            <a:avLst/>
          </a:prstGeom>
          <a:noFill/>
        </p:spPr>
      </p:pic>
      <p:sp>
        <p:nvSpPr>
          <p:cNvPr id="11" name="Line 21"/>
          <p:cNvSpPr>
            <a:spLocks noChangeShapeType="1"/>
          </p:cNvSpPr>
          <p:nvPr/>
        </p:nvSpPr>
        <p:spPr bwMode="auto">
          <a:xfrm flipH="1" flipV="1">
            <a:off x="8244407" y="1700808"/>
            <a:ext cx="70867" cy="360362"/>
          </a:xfrm>
          <a:prstGeom prst="line">
            <a:avLst/>
          </a:prstGeom>
          <a:noFill/>
          <a:ln w="57150">
            <a:solidFill>
              <a:srgbClr val="C00000"/>
            </a:solidFill>
            <a:round/>
            <a:headEnd/>
            <a:tailEnd type="triangle" w="med" len="med"/>
          </a:ln>
        </p:spPr>
        <p:txBody>
          <a:bodyPr/>
          <a:lstStyle/>
          <a:p>
            <a:endParaRPr lang="de-DE"/>
          </a:p>
        </p:txBody>
      </p:sp>
      <p:sp>
        <p:nvSpPr>
          <p:cNvPr id="8" name="Textfeld 7"/>
          <p:cNvSpPr txBox="1"/>
          <p:nvPr/>
        </p:nvSpPr>
        <p:spPr>
          <a:xfrm>
            <a:off x="5156751" y="1947160"/>
            <a:ext cx="1944216" cy="369332"/>
          </a:xfrm>
          <a:prstGeom prst="rect">
            <a:avLst/>
          </a:prstGeom>
          <a:noFill/>
        </p:spPr>
        <p:txBody>
          <a:bodyPr wrap="square" rtlCol="0">
            <a:spAutoFit/>
          </a:bodyPr>
          <a:lstStyle/>
          <a:p>
            <a:r>
              <a:rPr lang="de-DE" smtClean="0">
                <a:latin typeface="Arial" pitchFamily="34" charset="0"/>
                <a:cs typeface="Arial" pitchFamily="34" charset="0"/>
              </a:rPr>
              <a:t>Heat transport</a:t>
            </a:r>
          </a:p>
        </p:txBody>
      </p:sp>
      <p:sp>
        <p:nvSpPr>
          <p:cNvPr id="22" name="Line 26"/>
          <p:cNvSpPr>
            <a:spLocks noChangeShapeType="1"/>
          </p:cNvSpPr>
          <p:nvPr/>
        </p:nvSpPr>
        <p:spPr bwMode="auto">
          <a:xfrm flipV="1">
            <a:off x="899592" y="2072723"/>
            <a:ext cx="1296144" cy="0"/>
          </a:xfrm>
          <a:prstGeom prst="line">
            <a:avLst/>
          </a:prstGeom>
          <a:noFill/>
          <a:ln w="57150">
            <a:solidFill>
              <a:schemeClr val="tx2">
                <a:lumMod val="60000"/>
                <a:lumOff val="40000"/>
              </a:schemeClr>
            </a:solidFill>
            <a:round/>
            <a:headEnd/>
            <a:tailEnd/>
          </a:ln>
          <a:effectLst/>
        </p:spPr>
        <p:txBody>
          <a:bodyPr/>
          <a:lstStyle/>
          <a:p>
            <a:endParaRPr lang="de-DE"/>
          </a:p>
        </p:txBody>
      </p:sp>
      <p:sp>
        <p:nvSpPr>
          <p:cNvPr id="23" name="Line 27"/>
          <p:cNvSpPr>
            <a:spLocks noChangeShapeType="1"/>
          </p:cNvSpPr>
          <p:nvPr/>
        </p:nvSpPr>
        <p:spPr bwMode="auto">
          <a:xfrm flipV="1">
            <a:off x="2195736" y="1974210"/>
            <a:ext cx="1440160" cy="0"/>
          </a:xfrm>
          <a:prstGeom prst="line">
            <a:avLst/>
          </a:prstGeom>
          <a:noFill/>
          <a:ln w="57150">
            <a:solidFill>
              <a:srgbClr val="C00000"/>
            </a:solidFill>
            <a:round/>
            <a:headEnd/>
            <a:tailEnd/>
          </a:ln>
          <a:effectLst/>
        </p:spPr>
        <p:txBody>
          <a:bodyPr/>
          <a:lstStyle/>
          <a:p>
            <a:endParaRPr lang="de-DE"/>
          </a:p>
        </p:txBody>
      </p:sp>
      <p:sp>
        <p:nvSpPr>
          <p:cNvPr id="24" name="Text Box 29"/>
          <p:cNvSpPr txBox="1">
            <a:spLocks noChangeArrowheads="1"/>
          </p:cNvSpPr>
          <p:nvPr/>
        </p:nvSpPr>
        <p:spPr bwMode="auto">
          <a:xfrm>
            <a:off x="775985" y="4648671"/>
            <a:ext cx="3780420" cy="646331"/>
          </a:xfrm>
          <a:prstGeom prst="rect">
            <a:avLst/>
          </a:prstGeom>
          <a:noFill/>
          <a:ln w="9525">
            <a:noFill/>
            <a:miter lim="800000"/>
            <a:headEnd/>
            <a:tailEnd/>
          </a:ln>
          <a:effectLst/>
        </p:spPr>
        <p:txBody>
          <a:bodyPr wrap="square">
            <a:spAutoFit/>
          </a:bodyPr>
          <a:lstStyle/>
          <a:p>
            <a:r>
              <a:rPr lang="en-US" smtClean="0">
                <a:solidFill>
                  <a:srgbClr val="C00000"/>
                </a:solidFill>
                <a:latin typeface="Arial" pitchFamily="34" charset="0"/>
                <a:cs typeface="Arial" pitchFamily="34" charset="0"/>
              </a:rPr>
              <a:t>Increase from 29 TW to 43 TW for 5 years -&gt; additional heat of </a:t>
            </a:r>
            <a:r>
              <a:rPr lang="en-US" b="1" smtClean="0">
                <a:solidFill>
                  <a:srgbClr val="C00000"/>
                </a:solidFill>
                <a:latin typeface="Arial" pitchFamily="34" charset="0"/>
                <a:cs typeface="Arial" pitchFamily="34" charset="0"/>
              </a:rPr>
              <a:t>2.2 ZJ</a:t>
            </a:r>
            <a:endParaRPr lang="en-US" b="1">
              <a:solidFill>
                <a:srgbClr val="C00000"/>
              </a:solidFill>
              <a:latin typeface="Arial" pitchFamily="34" charset="0"/>
              <a:cs typeface="Arial" pitchFamily="34" charset="0"/>
            </a:endParaRPr>
          </a:p>
        </p:txBody>
      </p:sp>
      <p:pic>
        <p:nvPicPr>
          <p:cNvPr id="38" name="Picture 19" descr="AO_gesamt_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2693" y="4588242"/>
            <a:ext cx="1423987" cy="1847850"/>
          </a:xfrm>
          <a:prstGeom prst="rect">
            <a:avLst/>
          </a:prstGeom>
          <a:noFill/>
        </p:spPr>
      </p:pic>
      <p:sp>
        <p:nvSpPr>
          <p:cNvPr id="2051" name="Ellipse 2050"/>
          <p:cNvSpPr/>
          <p:nvPr/>
        </p:nvSpPr>
        <p:spPr>
          <a:xfrm rot="1712559">
            <a:off x="6356087" y="5108607"/>
            <a:ext cx="288032" cy="864000"/>
          </a:xfrm>
          <a:prstGeom prst="ellipse">
            <a:avLst/>
          </a:prstGeom>
          <a:solidFill>
            <a:srgbClr val="FF3300">
              <a:alpha val="60000"/>
            </a:srgbClr>
          </a:solidFill>
          <a:ln>
            <a:solidFill>
              <a:srgbClr val="C00000"/>
            </a:solidFill>
          </a:ln>
        </p:spPr>
        <p:txBody>
          <a:bodyPr rtlCol="0" anchor="ctr">
            <a:spAutoFit/>
          </a:bodyPr>
          <a:lstStyle/>
          <a:p>
            <a:pPr algn="ctr"/>
            <a:endParaRPr lang="de-DE">
              <a:latin typeface="Arial" pitchFamily="34" charset="0"/>
              <a:cs typeface="Arial" pitchFamily="34" charset="0"/>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298781657"/>
              </p:ext>
            </p:extLst>
          </p:nvPr>
        </p:nvGraphicFramePr>
        <p:xfrm>
          <a:off x="723900" y="3714305"/>
          <a:ext cx="7791450" cy="795337"/>
        </p:xfrm>
        <a:graphic>
          <a:graphicData uri="http://schemas.openxmlformats.org/presentationml/2006/ole">
            <mc:AlternateContent xmlns:mc="http://schemas.openxmlformats.org/markup-compatibility/2006">
              <mc:Choice xmlns:v="urn:schemas-microsoft-com:vml" Requires="v">
                <p:oleObj spid="_x0000_s11290" name="Formel" r:id="rId5" imgW="5016240" imgH="507960" progId="Equation.3">
                  <p:embed/>
                </p:oleObj>
              </mc:Choice>
              <mc:Fallback>
                <p:oleObj name="Formel" r:id="rId5" imgW="5016240" imgH="507960" progId="Equation.3">
                  <p:embed/>
                  <p:pic>
                    <p:nvPicPr>
                      <p:cNvPr id="0" name="Objekt 2"/>
                      <p:cNvPicPr>
                        <a:picLocks noChangeAspect="1" noChangeArrowheads="1"/>
                      </p:cNvPicPr>
                      <p:nvPr/>
                    </p:nvPicPr>
                    <p:blipFill>
                      <a:blip r:embed="rId6"/>
                      <a:srcRect/>
                      <a:stretch>
                        <a:fillRect/>
                      </a:stretch>
                    </p:blipFill>
                    <p:spPr bwMode="auto">
                      <a:xfrm>
                        <a:off x="723900" y="3714305"/>
                        <a:ext cx="7791450" cy="795337"/>
                      </a:xfrm>
                      <a:prstGeom prst="rect">
                        <a:avLst/>
                      </a:prstGeom>
                      <a:solidFill>
                        <a:srgbClr val="FFFFFF"/>
                      </a:solidFill>
                      <a:ln>
                        <a:noFill/>
                      </a:ln>
                    </p:spPr>
                  </p:pic>
                </p:oleObj>
              </mc:Fallback>
            </mc:AlternateContent>
          </a:graphicData>
        </a:graphic>
      </p:graphicFrame>
      <p:sp>
        <p:nvSpPr>
          <p:cNvPr id="26" name="Freihandform 25"/>
          <p:cNvSpPr/>
          <p:nvPr/>
        </p:nvSpPr>
        <p:spPr bwMode="auto">
          <a:xfrm>
            <a:off x="8069680" y="3241264"/>
            <a:ext cx="195943" cy="403761"/>
          </a:xfrm>
          <a:custGeom>
            <a:avLst/>
            <a:gdLst>
              <a:gd name="connsiteX0" fmla="*/ 158337 w 195943"/>
              <a:gd name="connsiteY0" fmla="*/ 403761 h 403761"/>
              <a:gd name="connsiteX1" fmla="*/ 3958 w 195943"/>
              <a:gd name="connsiteY1" fmla="*/ 320634 h 403761"/>
              <a:gd name="connsiteX2" fmla="*/ 182088 w 195943"/>
              <a:gd name="connsiteY2" fmla="*/ 261258 h 403761"/>
              <a:gd name="connsiteX3" fmla="*/ 3958 w 195943"/>
              <a:gd name="connsiteY3" fmla="*/ 190006 h 403761"/>
              <a:gd name="connsiteX4" fmla="*/ 182088 w 195943"/>
              <a:gd name="connsiteY4" fmla="*/ 106878 h 403761"/>
              <a:gd name="connsiteX5" fmla="*/ 87086 w 195943"/>
              <a:gd name="connsiteY5" fmla="*/ 47502 h 403761"/>
              <a:gd name="connsiteX6" fmla="*/ 75210 w 195943"/>
              <a:gd name="connsiteY6"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403761">
                <a:moveTo>
                  <a:pt x="158337" y="403761"/>
                </a:moveTo>
                <a:cubicBezTo>
                  <a:pt x="79168" y="374072"/>
                  <a:pt x="0" y="344384"/>
                  <a:pt x="3958" y="320634"/>
                </a:cubicBezTo>
                <a:cubicBezTo>
                  <a:pt x="7916" y="296884"/>
                  <a:pt x="182088" y="283029"/>
                  <a:pt x="182088" y="261258"/>
                </a:cubicBezTo>
                <a:cubicBezTo>
                  <a:pt x="182088" y="239487"/>
                  <a:pt x="3958" y="215736"/>
                  <a:pt x="3958" y="190006"/>
                </a:cubicBezTo>
                <a:cubicBezTo>
                  <a:pt x="3958" y="164276"/>
                  <a:pt x="168233" y="130629"/>
                  <a:pt x="182088" y="106878"/>
                </a:cubicBezTo>
                <a:cubicBezTo>
                  <a:pt x="195943" y="83127"/>
                  <a:pt x="104899" y="65315"/>
                  <a:pt x="87086" y="47502"/>
                </a:cubicBezTo>
                <a:cubicBezTo>
                  <a:pt x="69273" y="29689"/>
                  <a:pt x="72241" y="14844"/>
                  <a:pt x="7521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5" name="Abgerundetes Rechteck 4"/>
          <p:cNvSpPr/>
          <p:nvPr/>
        </p:nvSpPr>
        <p:spPr bwMode="auto">
          <a:xfrm>
            <a:off x="611560" y="3645025"/>
            <a:ext cx="4032448" cy="186714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27" name="Abgerundetes Rechteck 26"/>
          <p:cNvSpPr/>
          <p:nvPr/>
        </p:nvSpPr>
        <p:spPr bwMode="auto">
          <a:xfrm>
            <a:off x="4788023" y="3443143"/>
            <a:ext cx="2900893" cy="3154209"/>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29" name="Abgerundetes Rechteck 28"/>
          <p:cNvSpPr/>
          <p:nvPr/>
        </p:nvSpPr>
        <p:spPr bwMode="auto">
          <a:xfrm>
            <a:off x="7812360" y="3134893"/>
            <a:ext cx="864096" cy="1513778"/>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cxnSp>
        <p:nvCxnSpPr>
          <p:cNvPr id="9" name="Gerade Verbindung mit Pfeil 8"/>
          <p:cNvCxnSpPr>
            <a:stCxn id="22" idx="1"/>
          </p:cNvCxnSpPr>
          <p:nvPr/>
        </p:nvCxnSpPr>
        <p:spPr bwMode="auto">
          <a:xfrm>
            <a:off x="2195736" y="2072722"/>
            <a:ext cx="0" cy="10245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feld 9"/>
          <p:cNvSpPr txBox="1"/>
          <p:nvPr/>
        </p:nvSpPr>
        <p:spPr>
          <a:xfrm>
            <a:off x="1997432" y="3145139"/>
            <a:ext cx="377026" cy="369332"/>
          </a:xfrm>
          <a:prstGeom prst="rect">
            <a:avLst/>
          </a:prstGeom>
          <a:noFill/>
        </p:spPr>
        <p:txBody>
          <a:bodyPr wrap="none" rtlCol="0">
            <a:spAutoFit/>
          </a:bodyPr>
          <a:lstStyle/>
          <a:p>
            <a:r>
              <a:rPr lang="de-DE" smtClean="0">
                <a:solidFill>
                  <a:schemeClr val="tx1"/>
                </a:solidFill>
              </a:rPr>
              <a:t>t1</a:t>
            </a:r>
          </a:p>
        </p:txBody>
      </p:sp>
      <p:cxnSp>
        <p:nvCxnSpPr>
          <p:cNvPr id="30" name="Gerade Verbindung mit Pfeil 29"/>
          <p:cNvCxnSpPr/>
          <p:nvPr/>
        </p:nvCxnSpPr>
        <p:spPr bwMode="auto">
          <a:xfrm>
            <a:off x="3635896" y="2061170"/>
            <a:ext cx="0" cy="10245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feld 30"/>
          <p:cNvSpPr txBox="1"/>
          <p:nvPr/>
        </p:nvSpPr>
        <p:spPr>
          <a:xfrm>
            <a:off x="3447383" y="3153568"/>
            <a:ext cx="377026" cy="369332"/>
          </a:xfrm>
          <a:prstGeom prst="rect">
            <a:avLst/>
          </a:prstGeom>
          <a:noFill/>
        </p:spPr>
        <p:txBody>
          <a:bodyPr wrap="none" rtlCol="0">
            <a:spAutoFit/>
          </a:bodyPr>
          <a:lstStyle/>
          <a:p>
            <a:r>
              <a:rPr lang="de-DE" smtClean="0">
                <a:solidFill>
                  <a:schemeClr val="tx1"/>
                </a:solidFill>
              </a:rPr>
              <a:t>t2</a:t>
            </a:r>
          </a:p>
        </p:txBody>
      </p:sp>
      <p:sp>
        <p:nvSpPr>
          <p:cNvPr id="13" name="Textfeld 12"/>
          <p:cNvSpPr txBox="1"/>
          <p:nvPr/>
        </p:nvSpPr>
        <p:spPr>
          <a:xfrm>
            <a:off x="717441" y="5619584"/>
            <a:ext cx="886781" cy="369332"/>
          </a:xfrm>
          <a:prstGeom prst="rect">
            <a:avLst/>
          </a:prstGeom>
          <a:noFill/>
        </p:spPr>
        <p:txBody>
          <a:bodyPr wrap="none" rtlCol="0">
            <a:spAutoFit/>
          </a:bodyPr>
          <a:lstStyle/>
          <a:p>
            <a:r>
              <a:rPr lang="de-DE" smtClean="0">
                <a:solidFill>
                  <a:schemeClr val="tx1"/>
                </a:solidFill>
              </a:rPr>
              <a:t>Z=10</a:t>
            </a:r>
            <a:r>
              <a:rPr lang="de-DE" baseline="30000" smtClean="0">
                <a:solidFill>
                  <a:schemeClr val="tx1"/>
                </a:solidFill>
              </a:rPr>
              <a:t>21</a:t>
            </a:r>
          </a:p>
        </p:txBody>
      </p:sp>
    </p:spTree>
    <p:extLst>
      <p:ext uri="{BB962C8B-B14F-4D97-AF65-F5344CB8AC3E}">
        <p14:creationId xmlns:p14="http://schemas.microsoft.com/office/powerpoint/2010/main" val="2228837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51"/>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6" grpId="0" animBg="1"/>
      <p:bldP spid="5" grpId="0" animBg="1"/>
      <p:bldP spid="27" grpId="0" animBg="1"/>
      <p:bldP spid="29" grpId="0" animBg="1"/>
      <p:bldP spid="10" grpId="0"/>
      <p:bldP spid="3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chauer\AppData\Local\Temp\7zE63E9.tmp\FS_meanT_150-400m_box_7-9E_785-792N_a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501008"/>
            <a:ext cx="5616624" cy="29501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chauer\AppData\Local\Temp\7zE51C3.tmp\FS_Heat_flux_mean_TAW_1degC_1997-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92696"/>
            <a:ext cx="4896760" cy="229818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a:xfrm>
            <a:off x="7010400" y="6492875"/>
            <a:ext cx="2133600" cy="365125"/>
          </a:xfrm>
        </p:spPr>
        <p:txBody>
          <a:bodyPr/>
          <a:lstStyle/>
          <a:p>
            <a:fld id="{B2876C6A-94EF-4BE1-98BE-668D550E6199}" type="slidenum">
              <a:rPr lang="de-DE" smtClean="0">
                <a:solidFill>
                  <a:schemeClr val="tx1"/>
                </a:solidFill>
              </a:rPr>
              <a:pPr/>
              <a:t>22</a:t>
            </a:fld>
            <a:endParaRPr lang="de-DE">
              <a:solidFill>
                <a:schemeClr val="tx1"/>
              </a:solidFill>
            </a:endParaRPr>
          </a:p>
        </p:txBody>
      </p:sp>
      <p:cxnSp>
        <p:nvCxnSpPr>
          <p:cNvPr id="4" name="Gerade Verbindung 3"/>
          <p:cNvCxnSpPr/>
          <p:nvPr/>
        </p:nvCxnSpPr>
        <p:spPr>
          <a:xfrm>
            <a:off x="2915816" y="5877272"/>
            <a:ext cx="864096" cy="4775"/>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3851920" y="5877272"/>
            <a:ext cx="1440160" cy="0"/>
          </a:xfrm>
          <a:prstGeom prst="line">
            <a:avLst/>
          </a:prstGeom>
          <a:ln w="571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 name="Rectangle 13"/>
          <p:cNvSpPr>
            <a:spLocks noChangeArrowheads="1"/>
          </p:cNvSpPr>
          <p:nvPr/>
        </p:nvSpPr>
        <p:spPr bwMode="auto">
          <a:xfrm>
            <a:off x="0" y="0"/>
            <a:ext cx="9144000" cy="369332"/>
          </a:xfrm>
          <a:prstGeom prst="rect">
            <a:avLst/>
          </a:prstGeom>
          <a:solidFill>
            <a:srgbClr val="FFCC00"/>
          </a:solidFill>
          <a:ln w="9525">
            <a:noFill/>
            <a:miter lim="800000"/>
            <a:headEnd/>
            <a:tailEnd/>
          </a:ln>
        </p:spPr>
        <p:txBody>
          <a:bodyPr>
            <a:spAutoFit/>
          </a:bodyPr>
          <a:lstStyle/>
          <a:p>
            <a:r>
              <a:rPr lang="de-DE" smtClean="0">
                <a:solidFill>
                  <a:schemeClr val="tx1"/>
                </a:solidFill>
                <a:latin typeface="Arial" pitchFamily="34" charset="0"/>
                <a:cs typeface="Arial" pitchFamily="34" charset="0"/>
              </a:rPr>
              <a:t>What happens with the heat – what about the additional heat?</a:t>
            </a:r>
            <a:endParaRPr lang="de-DE" sz="1800">
              <a:solidFill>
                <a:schemeClr val="tx1"/>
              </a:solidFill>
              <a:latin typeface="Arial" pitchFamily="34" charset="0"/>
              <a:cs typeface="Arial" pitchFamily="34" charset="0"/>
            </a:endParaRPr>
          </a:p>
        </p:txBody>
      </p:sp>
      <p:pic>
        <p:nvPicPr>
          <p:cNvPr id="18" name="Picture 19" descr="AO_gesamt_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48680"/>
            <a:ext cx="1423987" cy="1847850"/>
          </a:xfrm>
          <a:prstGeom prst="rect">
            <a:avLst/>
          </a:prstGeom>
          <a:noFill/>
        </p:spPr>
      </p:pic>
      <p:sp>
        <p:nvSpPr>
          <p:cNvPr id="11" name="Line 21"/>
          <p:cNvSpPr>
            <a:spLocks noChangeShapeType="1"/>
          </p:cNvSpPr>
          <p:nvPr/>
        </p:nvSpPr>
        <p:spPr bwMode="auto">
          <a:xfrm flipH="1" flipV="1">
            <a:off x="8244407" y="1700808"/>
            <a:ext cx="70867" cy="360362"/>
          </a:xfrm>
          <a:prstGeom prst="line">
            <a:avLst/>
          </a:prstGeom>
          <a:noFill/>
          <a:ln w="57150">
            <a:solidFill>
              <a:srgbClr val="C00000"/>
            </a:solidFill>
            <a:round/>
            <a:headEnd/>
            <a:tailEnd type="triangle" w="med" len="med"/>
          </a:ln>
        </p:spPr>
        <p:txBody>
          <a:bodyPr/>
          <a:lstStyle/>
          <a:p>
            <a:endParaRPr lang="de-DE"/>
          </a:p>
        </p:txBody>
      </p:sp>
      <p:sp>
        <p:nvSpPr>
          <p:cNvPr id="22" name="Line 26"/>
          <p:cNvSpPr>
            <a:spLocks noChangeShapeType="1"/>
          </p:cNvSpPr>
          <p:nvPr/>
        </p:nvSpPr>
        <p:spPr bwMode="auto">
          <a:xfrm flipV="1">
            <a:off x="899592" y="2072723"/>
            <a:ext cx="1296144" cy="0"/>
          </a:xfrm>
          <a:prstGeom prst="line">
            <a:avLst/>
          </a:prstGeom>
          <a:noFill/>
          <a:ln w="57150">
            <a:solidFill>
              <a:schemeClr val="tx2">
                <a:lumMod val="60000"/>
                <a:lumOff val="40000"/>
              </a:schemeClr>
            </a:solidFill>
            <a:round/>
            <a:headEnd/>
            <a:tailEnd/>
          </a:ln>
          <a:effectLst/>
        </p:spPr>
        <p:txBody>
          <a:bodyPr/>
          <a:lstStyle/>
          <a:p>
            <a:endParaRPr lang="de-DE"/>
          </a:p>
        </p:txBody>
      </p:sp>
      <p:sp>
        <p:nvSpPr>
          <p:cNvPr id="23" name="Line 27"/>
          <p:cNvSpPr>
            <a:spLocks noChangeShapeType="1"/>
          </p:cNvSpPr>
          <p:nvPr/>
        </p:nvSpPr>
        <p:spPr bwMode="auto">
          <a:xfrm flipV="1">
            <a:off x="2195736" y="1974210"/>
            <a:ext cx="1440160" cy="0"/>
          </a:xfrm>
          <a:prstGeom prst="line">
            <a:avLst/>
          </a:prstGeom>
          <a:noFill/>
          <a:ln w="57150">
            <a:solidFill>
              <a:srgbClr val="C00000"/>
            </a:solidFill>
            <a:round/>
            <a:headEnd/>
            <a:tailEnd/>
          </a:ln>
          <a:effectLst/>
        </p:spPr>
        <p:txBody>
          <a:bodyPr/>
          <a:lstStyle/>
          <a:p>
            <a:endParaRPr lang="de-DE"/>
          </a:p>
        </p:txBody>
      </p:sp>
      <p:sp>
        <p:nvSpPr>
          <p:cNvPr id="24" name="Text Box 29"/>
          <p:cNvSpPr txBox="1">
            <a:spLocks noChangeArrowheads="1"/>
          </p:cNvSpPr>
          <p:nvPr/>
        </p:nvSpPr>
        <p:spPr bwMode="auto">
          <a:xfrm>
            <a:off x="5220072" y="1772816"/>
            <a:ext cx="2376264" cy="646331"/>
          </a:xfrm>
          <a:prstGeom prst="rect">
            <a:avLst/>
          </a:prstGeom>
          <a:noFill/>
          <a:ln w="9525">
            <a:solidFill>
              <a:srgbClr val="C00000"/>
            </a:solidFill>
            <a:miter lim="800000"/>
            <a:headEnd/>
            <a:tailEnd/>
          </a:ln>
          <a:effectLst/>
        </p:spPr>
        <p:txBody>
          <a:bodyPr wrap="square">
            <a:spAutoFit/>
          </a:bodyPr>
          <a:lstStyle/>
          <a:p>
            <a:pPr algn="ctr"/>
            <a:r>
              <a:rPr lang="en-US" smtClean="0">
                <a:solidFill>
                  <a:srgbClr val="C00000"/>
                </a:solidFill>
                <a:latin typeface="Arial" pitchFamily="34" charset="0"/>
                <a:cs typeface="Arial" pitchFamily="34" charset="0"/>
              </a:rPr>
              <a:t>-&gt; </a:t>
            </a:r>
            <a:r>
              <a:rPr lang="en-US" smtClean="0">
                <a:solidFill>
                  <a:srgbClr val="C00000"/>
                </a:solidFill>
                <a:latin typeface="Arial" pitchFamily="34" charset="0"/>
                <a:cs typeface="Arial" pitchFamily="34" charset="0"/>
              </a:rPr>
              <a:t>additional heat of </a:t>
            </a:r>
            <a:r>
              <a:rPr lang="en-US" b="1" smtClean="0">
                <a:solidFill>
                  <a:srgbClr val="C00000"/>
                </a:solidFill>
                <a:latin typeface="Arial" pitchFamily="34" charset="0"/>
                <a:cs typeface="Arial" pitchFamily="34" charset="0"/>
              </a:rPr>
              <a:t>2.2 ZJ</a:t>
            </a:r>
            <a:endParaRPr lang="en-US" b="1">
              <a:solidFill>
                <a:srgbClr val="C00000"/>
              </a:solidFill>
              <a:latin typeface="Arial" pitchFamily="34" charset="0"/>
              <a:cs typeface="Arial" pitchFamily="34" charset="0"/>
            </a:endParaRPr>
          </a:p>
        </p:txBody>
      </p:sp>
      <p:sp>
        <p:nvSpPr>
          <p:cNvPr id="25" name="Textfeld 24"/>
          <p:cNvSpPr txBox="1"/>
          <p:nvPr/>
        </p:nvSpPr>
        <p:spPr>
          <a:xfrm>
            <a:off x="971600" y="3356992"/>
            <a:ext cx="2181046" cy="646331"/>
          </a:xfrm>
          <a:prstGeom prst="rect">
            <a:avLst/>
          </a:prstGeom>
          <a:solidFill>
            <a:schemeClr val="bg1"/>
          </a:solidFill>
        </p:spPr>
        <p:txBody>
          <a:bodyPr wrap="none" rtlCol="0">
            <a:spAutoFit/>
          </a:bodyPr>
          <a:lstStyle/>
          <a:p>
            <a:r>
              <a:rPr lang="de-DE" smtClean="0">
                <a:solidFill>
                  <a:schemeClr val="tx1"/>
                </a:solidFill>
                <a:latin typeface="Arial" pitchFamily="34" charset="0"/>
                <a:cs typeface="Arial" pitchFamily="34" charset="0"/>
              </a:rPr>
              <a:t>summer CTD data</a:t>
            </a:r>
          </a:p>
          <a:p>
            <a:r>
              <a:rPr lang="de-DE" smtClean="0">
                <a:solidFill>
                  <a:schemeClr val="tx1"/>
                </a:solidFill>
                <a:latin typeface="Arial" pitchFamily="34" charset="0"/>
                <a:cs typeface="Arial" pitchFamily="34" charset="0"/>
              </a:rPr>
              <a:t>in West Spitsb Curr</a:t>
            </a:r>
            <a:endParaRPr lang="de-DE" dirty="0" smtClean="0">
              <a:solidFill>
                <a:schemeClr val="tx1"/>
              </a:solidFill>
              <a:latin typeface="Arial" pitchFamily="34" charset="0"/>
              <a:cs typeface="Arial" pitchFamily="34" charset="0"/>
            </a:endParaRPr>
          </a:p>
        </p:txBody>
      </p:sp>
      <p:cxnSp>
        <p:nvCxnSpPr>
          <p:cNvPr id="12" name="Gerade Verbindung mit Pfeil 11"/>
          <p:cNvCxnSpPr/>
          <p:nvPr/>
        </p:nvCxnSpPr>
        <p:spPr>
          <a:xfrm>
            <a:off x="827584" y="2420888"/>
            <a:ext cx="3168352"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4283968" y="2420888"/>
            <a:ext cx="1296144"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2915816" y="5589240"/>
            <a:ext cx="1512168"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4572000" y="5589240"/>
            <a:ext cx="720080" cy="0"/>
          </a:xfrm>
          <a:prstGeom prst="line">
            <a:avLst/>
          </a:prstGeom>
          <a:ln w="571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8" name="Picture 19" descr="AO_gesamt_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959" y="4665315"/>
            <a:ext cx="1423987" cy="1847850"/>
          </a:xfrm>
          <a:prstGeom prst="rect">
            <a:avLst/>
          </a:prstGeom>
          <a:noFill/>
        </p:spPr>
      </p:pic>
      <p:sp>
        <p:nvSpPr>
          <p:cNvPr id="2051" name="Ellipse 2050"/>
          <p:cNvSpPr/>
          <p:nvPr/>
        </p:nvSpPr>
        <p:spPr>
          <a:xfrm rot="1712559">
            <a:off x="6865353" y="5185680"/>
            <a:ext cx="288032" cy="864000"/>
          </a:xfrm>
          <a:prstGeom prst="ellipse">
            <a:avLst/>
          </a:prstGeom>
          <a:solidFill>
            <a:srgbClr val="FF3300">
              <a:alpha val="60000"/>
            </a:srgbClr>
          </a:solidFill>
          <a:ln>
            <a:solidFill>
              <a:srgbClr val="C00000"/>
            </a:solidFill>
          </a:ln>
        </p:spPr>
        <p:txBody>
          <a:bodyPr rtlCol="0" anchor="ctr">
            <a:spAutoFit/>
          </a:bodyPr>
          <a:lstStyle/>
          <a:p>
            <a:pPr algn="ctr"/>
            <a:endParaRPr lang="de-DE">
              <a:latin typeface="Arial" pitchFamily="34" charset="0"/>
              <a:cs typeface="Arial" pitchFamily="34" charset="0"/>
            </a:endParaRPr>
          </a:p>
        </p:txBody>
      </p:sp>
    </p:spTree>
    <p:extLst>
      <p:ext uri="{BB962C8B-B14F-4D97-AF65-F5344CB8AC3E}">
        <p14:creationId xmlns:p14="http://schemas.microsoft.com/office/powerpoint/2010/main" val="3791630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a:xfrm>
            <a:off x="8353425" y="6524624"/>
            <a:ext cx="790575" cy="333375"/>
          </a:xfrm>
        </p:spPr>
        <p:txBody>
          <a:bodyPr/>
          <a:lstStyle/>
          <a:p>
            <a:fld id="{FFFB27F7-018E-452E-9E98-8654E7AE78AC}" type="slidenum">
              <a:rPr lang="pl-PL">
                <a:solidFill>
                  <a:schemeClr val="bg2">
                    <a:lumMod val="40000"/>
                    <a:lumOff val="60000"/>
                  </a:schemeClr>
                </a:solidFill>
              </a:rPr>
              <a:pPr/>
              <a:t>23</a:t>
            </a:fld>
            <a:endParaRPr lang="pl-PL">
              <a:solidFill>
                <a:schemeClr val="bg2">
                  <a:lumMod val="40000"/>
                  <a:lumOff val="60000"/>
                </a:schemeClr>
              </a:solidFill>
            </a:endParaRPr>
          </a:p>
        </p:txBody>
      </p:sp>
      <p:pic>
        <p:nvPicPr>
          <p:cNvPr id="6348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41" y="791283"/>
            <a:ext cx="1947862" cy="3889375"/>
          </a:xfrm>
          <a:prstGeom prst="rect">
            <a:avLst/>
          </a:prstGeom>
          <a:noFill/>
          <a:ln w="9525">
            <a:noFill/>
            <a:miter lim="800000"/>
            <a:headEnd/>
            <a:tailEnd/>
          </a:ln>
          <a:effectLst/>
        </p:spPr>
      </p:pic>
      <p:pic>
        <p:nvPicPr>
          <p:cNvPr id="634888" name="Picture 8" descr="IMG_06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8460" y="703016"/>
            <a:ext cx="4689573" cy="3517543"/>
          </a:xfrm>
          <a:prstGeom prst="rect">
            <a:avLst/>
          </a:prstGeom>
          <a:noFill/>
          <a:ln w="19050">
            <a:solidFill>
              <a:srgbClr val="000066"/>
            </a:solidFill>
            <a:miter lim="800000"/>
            <a:headEnd/>
            <a:tailEnd/>
          </a:ln>
        </p:spPr>
      </p:pic>
      <p:sp>
        <p:nvSpPr>
          <p:cNvPr id="9" name="Rectangle 2"/>
          <p:cNvSpPr txBox="1">
            <a:spLocks noChangeArrowheads="1"/>
          </p:cNvSpPr>
          <p:nvPr/>
        </p:nvSpPr>
        <p:spPr>
          <a:xfrm>
            <a:off x="0" y="0"/>
            <a:ext cx="9144000" cy="323850"/>
          </a:xfrm>
          <a:prstGeom prst="rect">
            <a:avLst/>
          </a:prstGeom>
          <a:solidFill>
            <a:srgbClr val="FFC000"/>
          </a:solidFill>
        </p:spPr>
        <p:txBody>
          <a:bodyPr/>
          <a:lstStyle/>
          <a:p>
            <a:pPr lvl="0" fontAlgn="base">
              <a:spcBef>
                <a:spcPct val="0"/>
              </a:spcBef>
              <a:spcAft>
                <a:spcPct val="0"/>
              </a:spcAft>
              <a:defRPr/>
            </a:pPr>
            <a:r>
              <a:rPr lang="de-DE" kern="0" smtClean="0">
                <a:latin typeface="Arial" pitchFamily="34" charset="0"/>
                <a:ea typeface="+mj-ea"/>
                <a:cs typeface="Arial" pitchFamily="34" charset="0"/>
              </a:rPr>
              <a:t>No Argo floats – but since </a:t>
            </a:r>
            <a:r>
              <a:rPr lang="de-DE" kern="0">
                <a:latin typeface="Arial" pitchFamily="34" charset="0"/>
                <a:ea typeface="+mj-ea"/>
                <a:cs typeface="Arial" pitchFamily="34" charset="0"/>
              </a:rPr>
              <a:t>2007 autonomous drifting </a:t>
            </a:r>
            <a:r>
              <a:rPr lang="de-DE" kern="0" smtClean="0">
                <a:latin typeface="Arial" pitchFamily="34" charset="0"/>
                <a:ea typeface="+mj-ea"/>
                <a:cs typeface="Arial" pitchFamily="34" charset="0"/>
              </a:rPr>
              <a:t>profilers (ITPs and POPs)</a:t>
            </a:r>
            <a:endParaRPr kumimoji="0" lang="pl-PL" sz="1800" b="0" i="0" u="none" strike="noStrike" kern="0" cap="none" spc="0" normalizeH="0" baseline="0" noProof="0" dirty="0" smtClean="0">
              <a:ln>
                <a:noFill/>
              </a:ln>
              <a:effectLst/>
              <a:uLnTx/>
              <a:uFillTx/>
              <a:latin typeface="Arial" pitchFamily="34" charset="0"/>
              <a:ea typeface="+mj-ea"/>
              <a:cs typeface="Arial" pitchFamily="34" charset="0"/>
            </a:endParaRPr>
          </a:p>
        </p:txBody>
      </p:sp>
      <p:pic>
        <p:nvPicPr>
          <p:cNvPr id="3074" name="Picture 2" descr="D:\FieldWork\ARK22_2\Photos\ITP\Deployment2\p91100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4365104"/>
            <a:ext cx="2821440" cy="211608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99941" y="4680658"/>
            <a:ext cx="813043" cy="369332"/>
          </a:xfrm>
          <a:prstGeom prst="rect">
            <a:avLst/>
          </a:prstGeom>
          <a:noFill/>
        </p:spPr>
        <p:txBody>
          <a:bodyPr wrap="none" rtlCol="0">
            <a:spAutoFit/>
          </a:bodyPr>
          <a:lstStyle/>
          <a:p>
            <a:r>
              <a:rPr lang="de-DE" smtClean="0">
                <a:solidFill>
                  <a:schemeClr val="tx1"/>
                </a:solidFill>
              </a:rPr>
              <a:t>WHOI</a:t>
            </a:r>
          </a:p>
        </p:txBody>
      </p:sp>
    </p:spTree>
    <p:extLst>
      <p:ext uri="{BB962C8B-B14F-4D97-AF65-F5344CB8AC3E}">
        <p14:creationId xmlns:p14="http://schemas.microsoft.com/office/powerpoint/2010/main" val="1990918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B2876C6A-94EF-4BE1-98BE-668D550E6199}" type="slidenum">
              <a:rPr lang="de-DE" smtClean="0"/>
              <a:pPr/>
              <a:t>24</a:t>
            </a:fld>
            <a:endParaRPr lang="de-DE"/>
          </a:p>
        </p:txBody>
      </p:sp>
      <p:pic>
        <p:nvPicPr>
          <p:cNvPr id="2050" name="Picture 2" descr="D:\Manuskripte\EurasianWarming\Sergey\2011_March_figures\tpotObs150_400_03_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76672"/>
            <a:ext cx="4273166" cy="38884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Manuskripte\EurasianWarming\Sergey\2011_March_figures\tpotObs150_400_91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76672"/>
            <a:ext cx="4273166"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015080" y="1484784"/>
            <a:ext cx="1297150" cy="369332"/>
          </a:xfrm>
          <a:prstGeom prst="rect">
            <a:avLst/>
          </a:prstGeom>
          <a:noFill/>
        </p:spPr>
        <p:txBody>
          <a:bodyPr wrap="none" rtlCol="0">
            <a:spAutoFit/>
          </a:bodyPr>
          <a:lstStyle/>
          <a:p>
            <a:r>
              <a:rPr lang="de-DE" b="1" smtClean="0">
                <a:solidFill>
                  <a:srgbClr val="0070C0"/>
                </a:solidFill>
              </a:rPr>
              <a:t>1991 - 2002</a:t>
            </a:r>
            <a:endParaRPr lang="de-DE" b="1" dirty="0" smtClean="0">
              <a:solidFill>
                <a:srgbClr val="0070C0"/>
              </a:solidFill>
            </a:endParaRPr>
          </a:p>
        </p:txBody>
      </p:sp>
      <p:sp>
        <p:nvSpPr>
          <p:cNvPr id="7" name="Textfeld 6"/>
          <p:cNvSpPr txBox="1"/>
          <p:nvPr/>
        </p:nvSpPr>
        <p:spPr>
          <a:xfrm>
            <a:off x="5390617" y="1484784"/>
            <a:ext cx="1297150" cy="369332"/>
          </a:xfrm>
          <a:prstGeom prst="rect">
            <a:avLst/>
          </a:prstGeom>
          <a:noFill/>
        </p:spPr>
        <p:txBody>
          <a:bodyPr wrap="none" rtlCol="0">
            <a:spAutoFit/>
          </a:bodyPr>
          <a:lstStyle/>
          <a:p>
            <a:r>
              <a:rPr lang="de-DE" b="1" smtClean="0">
                <a:solidFill>
                  <a:srgbClr val="FF0000"/>
                </a:solidFill>
              </a:rPr>
              <a:t>2003 - 2008</a:t>
            </a:r>
            <a:endParaRPr lang="de-DE" b="1" dirty="0" smtClean="0">
              <a:solidFill>
                <a:srgbClr val="FF0000"/>
              </a:solidFill>
            </a:endParaRPr>
          </a:p>
        </p:txBody>
      </p:sp>
      <p:sp>
        <p:nvSpPr>
          <p:cNvPr id="14" name="Rectangle 9"/>
          <p:cNvSpPr txBox="1">
            <a:spLocks noChangeArrowheads="1"/>
          </p:cNvSpPr>
          <p:nvPr/>
        </p:nvSpPr>
        <p:spPr>
          <a:xfrm>
            <a:off x="0" y="0"/>
            <a:ext cx="9144000" cy="404813"/>
          </a:xfrm>
          <a:prstGeom prst="rect">
            <a:avLst/>
          </a:prstGeom>
          <a:solidFill>
            <a:srgbClr val="FFCC00"/>
          </a:solidFill>
          <a:ln/>
          <a:extLst>
            <a:ext uri="{91240B29-F687-4F45-9708-019B960494DF}">
              <a14:hiddenLine xmlns:a14="http://schemas.microsoft.com/office/drawing/2010/main" w="38100" cmpd="sng">
                <a:solidFill>
                  <a:srgbClr val="FF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smtClean="0">
                <a:latin typeface="Arial" pitchFamily="34" charset="0"/>
                <a:cs typeface="Arial" pitchFamily="34" charset="0"/>
              </a:rPr>
              <a:t>Mean temperature between 150 and 400 m in the Eurasian Basin</a:t>
            </a:r>
            <a:endParaRPr lang="pl-PL" sz="2000">
              <a:latin typeface="Arial" pitchFamily="34" charset="0"/>
              <a:cs typeface="Arial" pitchFamily="34" charset="0"/>
            </a:endParaRPr>
          </a:p>
        </p:txBody>
      </p:sp>
      <p:pic>
        <p:nvPicPr>
          <p:cNvPr id="15" name="Picture 5" descr="C:\Users\uschauer\AppData\Local\Temp\7zE63E9.tmp\FS_meanT_150-400m_box_7-9E_785-792N_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797152"/>
            <a:ext cx="4680520" cy="191203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15"/>
          <p:cNvCxnSpPr/>
          <p:nvPr/>
        </p:nvCxnSpPr>
        <p:spPr>
          <a:xfrm>
            <a:off x="2555776" y="6187543"/>
            <a:ext cx="720080" cy="0"/>
          </a:xfrm>
          <a:prstGeom prst="line">
            <a:avLst/>
          </a:prstGeom>
          <a:ln w="952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3323861" y="6187543"/>
            <a:ext cx="1200133" cy="0"/>
          </a:xfrm>
          <a:prstGeom prst="line">
            <a:avLst/>
          </a:prstGeom>
          <a:ln w="952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863588" y="4858890"/>
            <a:ext cx="2135521" cy="338554"/>
          </a:xfrm>
          <a:prstGeom prst="rect">
            <a:avLst/>
          </a:prstGeom>
          <a:solidFill>
            <a:schemeClr val="bg1"/>
          </a:solidFill>
        </p:spPr>
        <p:txBody>
          <a:bodyPr wrap="none" rtlCol="0">
            <a:spAutoFit/>
          </a:bodyPr>
          <a:lstStyle/>
          <a:p>
            <a:r>
              <a:rPr lang="de-DE" sz="1600" smtClean="0">
                <a:solidFill>
                  <a:schemeClr val="tx1"/>
                </a:solidFill>
                <a:latin typeface="Arial" pitchFamily="34" charset="0"/>
                <a:cs typeface="Arial" pitchFamily="34" charset="0"/>
              </a:rPr>
              <a:t>Fram Strait CTD data</a:t>
            </a:r>
            <a:endParaRPr lang="de-DE" sz="1600" dirty="0" smtClean="0">
              <a:solidFill>
                <a:schemeClr val="tx1"/>
              </a:solidFill>
              <a:latin typeface="Arial" pitchFamily="34" charset="0"/>
              <a:cs typeface="Arial" pitchFamily="34" charset="0"/>
            </a:endParaRPr>
          </a:p>
        </p:txBody>
      </p:sp>
      <p:cxnSp>
        <p:nvCxnSpPr>
          <p:cNvPr id="19" name="Gerade Verbindung 18"/>
          <p:cNvCxnSpPr/>
          <p:nvPr/>
        </p:nvCxnSpPr>
        <p:spPr>
          <a:xfrm>
            <a:off x="2555776" y="5971519"/>
            <a:ext cx="1224136"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3923928" y="5970175"/>
            <a:ext cx="600067" cy="1344"/>
          </a:xfrm>
          <a:prstGeom prst="line">
            <a:avLst/>
          </a:prstGeom>
          <a:ln w="571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1307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D:\Manuskripte\EurasianWarming\Sergey\2012\mapTpotEWG_175_375_A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4704"/>
            <a:ext cx="4669546" cy="4249123"/>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B2876C6A-94EF-4BE1-98BE-668D550E6199}" type="slidenum">
              <a:rPr lang="de-DE" smtClean="0"/>
              <a:pPr/>
              <a:t>25</a:t>
            </a:fld>
            <a:endParaRPr lang="de-DE"/>
          </a:p>
        </p:txBody>
      </p:sp>
      <p:sp>
        <p:nvSpPr>
          <p:cNvPr id="18" name="Textfeld 7"/>
          <p:cNvSpPr txBox="1">
            <a:spLocks noChangeArrowheads="1"/>
          </p:cNvSpPr>
          <p:nvPr/>
        </p:nvSpPr>
        <p:spPr bwMode="auto">
          <a:xfrm>
            <a:off x="3758431" y="822649"/>
            <a:ext cx="885577" cy="518119"/>
          </a:xfrm>
          <a:prstGeom prst="rect">
            <a:avLst/>
          </a:prstGeom>
          <a:noFill/>
          <a:ln>
            <a:noFill/>
          </a:ln>
          <a:extLst/>
        </p:spPr>
        <p:txBody>
          <a:bodyPr wrap="square" lIns="86388" tIns="43194" rIns="86388" bIns="4319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de-DE" sz="1400" dirty="0" err="1"/>
              <a:t>Temp</a:t>
            </a:r>
            <a:r>
              <a:rPr lang="de-DE" sz="1400" dirty="0"/>
              <a:t> </a:t>
            </a:r>
          </a:p>
          <a:p>
            <a:pPr algn="ctr" eaLnBrk="1" hangingPunct="1"/>
            <a:r>
              <a:rPr lang="de-DE" sz="1400" dirty="0"/>
              <a:t>°C</a:t>
            </a:r>
          </a:p>
        </p:txBody>
      </p:sp>
      <p:sp>
        <p:nvSpPr>
          <p:cNvPr id="11" name="Rectangle 9"/>
          <p:cNvSpPr txBox="1">
            <a:spLocks noChangeArrowheads="1"/>
          </p:cNvSpPr>
          <p:nvPr/>
        </p:nvSpPr>
        <p:spPr>
          <a:xfrm>
            <a:off x="0" y="0"/>
            <a:ext cx="9144000" cy="404664"/>
          </a:xfrm>
          <a:prstGeom prst="rect">
            <a:avLst/>
          </a:prstGeom>
          <a:solidFill>
            <a:srgbClr val="FFCC00"/>
          </a:solidFill>
          <a:ln/>
          <a:extLst>
            <a:ext uri="{91240B29-F687-4F45-9708-019B960494DF}">
              <a14:hiddenLine xmlns:a14="http://schemas.microsoft.com/office/drawing/2010/main" w="38100" cmpd="sng">
                <a:solidFill>
                  <a:srgbClr val="FF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a:solidFill>
                  <a:prstClr val="black"/>
                </a:solidFill>
                <a:latin typeface="Arial" pitchFamily="34" charset="0"/>
                <a:ea typeface="Times New Roman" pitchFamily="18" charset="0"/>
                <a:cs typeface="Arial" pitchFamily="34" charset="0"/>
              </a:rPr>
              <a:t>Mean </a:t>
            </a:r>
            <a:r>
              <a:rPr lang="en-US" sz="2000" smtClean="0">
                <a:solidFill>
                  <a:prstClr val="black"/>
                </a:solidFill>
                <a:latin typeface="Arial" pitchFamily="34" charset="0"/>
                <a:ea typeface="Times New Roman" pitchFamily="18" charset="0"/>
                <a:cs typeface="Arial" pitchFamily="34" charset="0"/>
              </a:rPr>
              <a:t>(1950 </a:t>
            </a:r>
            <a:r>
              <a:rPr lang="en-US" sz="2000">
                <a:solidFill>
                  <a:prstClr val="black"/>
                </a:solidFill>
                <a:latin typeface="Arial" pitchFamily="34" charset="0"/>
                <a:ea typeface="Times New Roman" pitchFamily="18" charset="0"/>
                <a:cs typeface="Arial" pitchFamily="34" charset="0"/>
              </a:rPr>
              <a:t>– </a:t>
            </a:r>
            <a:r>
              <a:rPr lang="en-US" sz="2000" smtClean="0">
                <a:solidFill>
                  <a:prstClr val="black"/>
                </a:solidFill>
                <a:latin typeface="Arial" pitchFamily="34" charset="0"/>
                <a:ea typeface="Times New Roman" pitchFamily="18" charset="0"/>
                <a:cs typeface="Arial" pitchFamily="34" charset="0"/>
              </a:rPr>
              <a:t>1990) winter temperature </a:t>
            </a:r>
            <a:r>
              <a:rPr lang="en-US" sz="2000">
                <a:solidFill>
                  <a:prstClr val="black"/>
                </a:solidFill>
                <a:latin typeface="Arial" pitchFamily="34" charset="0"/>
                <a:ea typeface="Times New Roman" pitchFamily="18" charset="0"/>
                <a:cs typeface="Arial" pitchFamily="34" charset="0"/>
              </a:rPr>
              <a:t>between 150 and 400 </a:t>
            </a:r>
            <a:r>
              <a:rPr lang="en-US" sz="2000" smtClean="0">
                <a:solidFill>
                  <a:prstClr val="black"/>
                </a:solidFill>
                <a:latin typeface="Arial" pitchFamily="34" charset="0"/>
                <a:ea typeface="Times New Roman" pitchFamily="18" charset="0"/>
                <a:cs typeface="Arial" pitchFamily="34" charset="0"/>
              </a:rPr>
              <a:t>m </a:t>
            </a:r>
            <a:r>
              <a:rPr lang="en-US" sz="2000">
                <a:solidFill>
                  <a:prstClr val="black"/>
                </a:solidFill>
                <a:latin typeface="Arial" pitchFamily="34" charset="0"/>
                <a:ea typeface="Times New Roman" pitchFamily="18" charset="0"/>
                <a:cs typeface="Arial" pitchFamily="34" charset="0"/>
              </a:rPr>
              <a:t>(EWG 1998) </a:t>
            </a:r>
            <a:endParaRPr lang="pl-PL" sz="2000">
              <a:latin typeface="Arial" pitchFamily="34" charset="0"/>
              <a:cs typeface="Arial" pitchFamily="34" charset="0"/>
            </a:endParaRPr>
          </a:p>
        </p:txBody>
      </p:sp>
      <p:sp>
        <p:nvSpPr>
          <p:cNvPr id="3" name="Rechteck 2"/>
          <p:cNvSpPr/>
          <p:nvPr/>
        </p:nvSpPr>
        <p:spPr>
          <a:xfrm>
            <a:off x="5220072" y="1052736"/>
            <a:ext cx="3744416" cy="1631216"/>
          </a:xfrm>
          <a:prstGeom prst="rect">
            <a:avLst/>
          </a:prstGeom>
        </p:spPr>
        <p:txBody>
          <a:bodyPr wrap="square">
            <a:spAutoFit/>
          </a:bodyPr>
          <a:lstStyle/>
          <a:p>
            <a:r>
              <a:rPr lang="de-DE" sz="2000" smtClean="0">
                <a:solidFill>
                  <a:schemeClr val="tx1"/>
                </a:solidFill>
                <a:latin typeface="Arial" pitchFamily="34" charset="0"/>
                <a:cs typeface="Arial" pitchFamily="34" charset="0"/>
              </a:rPr>
              <a:t>All </a:t>
            </a:r>
            <a:r>
              <a:rPr lang="de-DE" sz="2000">
                <a:solidFill>
                  <a:schemeClr val="tx1"/>
                </a:solidFill>
                <a:latin typeface="Arial" pitchFamily="34" charset="0"/>
                <a:cs typeface="Arial" pitchFamily="34" charset="0"/>
              </a:rPr>
              <a:t>data referenced to temperature climatology </a:t>
            </a:r>
            <a:endParaRPr lang="de-DE" sz="2000" smtClean="0">
              <a:solidFill>
                <a:schemeClr val="tx1"/>
              </a:solidFill>
              <a:latin typeface="Arial" pitchFamily="34" charset="0"/>
              <a:cs typeface="Arial" pitchFamily="34" charset="0"/>
            </a:endParaRPr>
          </a:p>
          <a:p>
            <a:r>
              <a:rPr lang="en-US" sz="2000" smtClean="0">
                <a:solidFill>
                  <a:schemeClr val="tx1"/>
                </a:solidFill>
                <a:latin typeface="Arial" pitchFamily="34" charset="0"/>
                <a:ea typeface="Times New Roman" pitchFamily="18" charset="0"/>
                <a:cs typeface="Arial" pitchFamily="34" charset="0"/>
              </a:rPr>
              <a:t>(</a:t>
            </a:r>
            <a:r>
              <a:rPr lang="en-US" sz="2000">
                <a:solidFill>
                  <a:schemeClr val="tx1"/>
                </a:solidFill>
                <a:latin typeface="Arial" pitchFamily="34" charset="0"/>
                <a:ea typeface="Times New Roman" pitchFamily="18" charset="0"/>
                <a:cs typeface="Arial" pitchFamily="34" charset="0"/>
              </a:rPr>
              <a:t>EWG 1998) </a:t>
            </a:r>
            <a:endParaRPr lang="pl-PL" sz="2000">
              <a:solidFill>
                <a:schemeClr val="tx1"/>
              </a:solidFill>
              <a:latin typeface="Arial" pitchFamily="34" charset="0"/>
              <a:cs typeface="Arial" pitchFamily="34" charset="0"/>
            </a:endParaRPr>
          </a:p>
          <a:p>
            <a:endParaRPr lang="en-US" sz="2000">
              <a:solidFill>
                <a:schemeClr val="tx1"/>
              </a:solidFill>
              <a:latin typeface="Arial" pitchFamily="34" charset="0"/>
              <a:ea typeface="Times New Roman" pitchFamily="18" charset="0"/>
              <a:cs typeface="Arial" pitchFamily="34" charset="0"/>
            </a:endParaRPr>
          </a:p>
          <a:p>
            <a:r>
              <a:rPr lang="en-US" sz="2000" smtClean="0">
                <a:solidFill>
                  <a:schemeClr val="tx1"/>
                </a:solidFill>
                <a:latin typeface="Arial" pitchFamily="34" charset="0"/>
                <a:ea typeface="Times New Roman" pitchFamily="18" charset="0"/>
                <a:cs typeface="Arial" pitchFamily="34" charset="0"/>
              </a:rPr>
              <a:t>grid </a:t>
            </a:r>
            <a:r>
              <a:rPr lang="en-US" sz="2000">
                <a:solidFill>
                  <a:schemeClr val="tx1"/>
                </a:solidFill>
                <a:latin typeface="Arial" pitchFamily="34" charset="0"/>
                <a:ea typeface="Times New Roman" pitchFamily="18" charset="0"/>
                <a:cs typeface="Arial" pitchFamily="34" charset="0"/>
              </a:rPr>
              <a:t>cells of 55 *55 </a:t>
            </a:r>
            <a:r>
              <a:rPr lang="en-US" sz="2000" smtClean="0">
                <a:solidFill>
                  <a:schemeClr val="tx1"/>
                </a:solidFill>
                <a:latin typeface="Arial" pitchFamily="34" charset="0"/>
                <a:ea typeface="Times New Roman" pitchFamily="18" charset="0"/>
                <a:cs typeface="Arial" pitchFamily="34" charset="0"/>
              </a:rPr>
              <a:t>km</a:t>
            </a:r>
            <a:r>
              <a:rPr lang="en-US" sz="2000" baseline="30000" smtClean="0">
                <a:solidFill>
                  <a:schemeClr val="tx1"/>
                </a:solidFill>
                <a:latin typeface="Arial" pitchFamily="34" charset="0"/>
                <a:ea typeface="Times New Roman" pitchFamily="18" charset="0"/>
                <a:cs typeface="Arial" pitchFamily="34" charset="0"/>
              </a:rPr>
              <a:t>2</a:t>
            </a:r>
            <a:r>
              <a:rPr lang="en-US" sz="2000" smtClean="0">
                <a:solidFill>
                  <a:schemeClr val="tx1"/>
                </a:solidFill>
                <a:latin typeface="Arial" pitchFamily="34" charset="0"/>
                <a:ea typeface="Times New Roman" pitchFamily="18" charset="0"/>
                <a:cs typeface="Arial" pitchFamily="34" charset="0"/>
              </a:rPr>
              <a:t> </a:t>
            </a:r>
            <a:endParaRPr lang="de-DE" sz="2000">
              <a:solidFill>
                <a:schemeClr val="tx1"/>
              </a:solidFill>
            </a:endParaRPr>
          </a:p>
        </p:txBody>
      </p:sp>
    </p:spTree>
    <p:extLst>
      <p:ext uri="{BB962C8B-B14F-4D97-AF65-F5344CB8AC3E}">
        <p14:creationId xmlns:p14="http://schemas.microsoft.com/office/powerpoint/2010/main" val="40415399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B2876C6A-94EF-4BE1-98BE-668D550E6199}" type="slidenum">
              <a:rPr lang="de-DE" smtClean="0"/>
              <a:pPr/>
              <a:t>26</a:t>
            </a:fld>
            <a:endParaRPr lang="de-DE"/>
          </a:p>
        </p:txBody>
      </p:sp>
      <p:pic>
        <p:nvPicPr>
          <p:cNvPr id="2051" name="Picture 3" descr="D:\Manuskripte\EurasianWarming\Sergey\2011_March_figures\years_in_squares400_91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76672"/>
            <a:ext cx="4561443" cy="4150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Manuskripte\EurasianWarming\Sergey\2011_March_figures\years_in_squares400_03_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257" y="504486"/>
            <a:ext cx="4542231" cy="4133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971600" y="1653681"/>
            <a:ext cx="1224136" cy="369332"/>
          </a:xfrm>
          <a:prstGeom prst="rect">
            <a:avLst/>
          </a:prstGeom>
          <a:noFill/>
        </p:spPr>
        <p:txBody>
          <a:bodyPr wrap="square" rtlCol="0">
            <a:spAutoFit/>
          </a:bodyPr>
          <a:lstStyle/>
          <a:p>
            <a:r>
              <a:rPr lang="de-DE" b="1" dirty="0" smtClean="0">
                <a:solidFill>
                  <a:srgbClr val="0070C0"/>
                </a:solidFill>
                <a:cs typeface="Arial" pitchFamily="34" charset="0"/>
              </a:rPr>
              <a:t>1991-2002</a:t>
            </a:r>
          </a:p>
        </p:txBody>
      </p:sp>
      <p:sp>
        <p:nvSpPr>
          <p:cNvPr id="8" name="Textfeld 7"/>
          <p:cNvSpPr txBox="1"/>
          <p:nvPr/>
        </p:nvSpPr>
        <p:spPr>
          <a:xfrm>
            <a:off x="5364088" y="1628800"/>
            <a:ext cx="1296144" cy="369332"/>
          </a:xfrm>
          <a:prstGeom prst="rect">
            <a:avLst/>
          </a:prstGeom>
          <a:noFill/>
        </p:spPr>
        <p:txBody>
          <a:bodyPr wrap="square" rtlCol="0">
            <a:spAutoFit/>
          </a:bodyPr>
          <a:lstStyle/>
          <a:p>
            <a:r>
              <a:rPr lang="de-DE" b="1" dirty="0" smtClean="0">
                <a:solidFill>
                  <a:srgbClr val="FF0000"/>
                </a:solidFill>
                <a:cs typeface="Arial" pitchFamily="34" charset="0"/>
              </a:rPr>
              <a:t>2003-2008</a:t>
            </a:r>
          </a:p>
        </p:txBody>
      </p:sp>
      <p:sp>
        <p:nvSpPr>
          <p:cNvPr id="9" name="Rectangle 9"/>
          <p:cNvSpPr txBox="1">
            <a:spLocks noChangeArrowheads="1"/>
          </p:cNvSpPr>
          <p:nvPr/>
        </p:nvSpPr>
        <p:spPr>
          <a:xfrm>
            <a:off x="0" y="0"/>
            <a:ext cx="9144000" cy="692696"/>
          </a:xfrm>
          <a:prstGeom prst="rect">
            <a:avLst/>
          </a:prstGeom>
          <a:solidFill>
            <a:srgbClr val="FFCC00"/>
          </a:solidFill>
          <a:ln/>
          <a:extLst>
            <a:ext uri="{91240B29-F687-4F45-9708-019B960494DF}">
              <a14:hiddenLine xmlns:a14="http://schemas.microsoft.com/office/drawing/2010/main" w="38100" cmpd="sng">
                <a:solidFill>
                  <a:srgbClr val="FF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smtClean="0">
                <a:latin typeface="Arial" pitchFamily="34" charset="0"/>
                <a:cs typeface="Arial" pitchFamily="34" charset="0"/>
              </a:rPr>
              <a:t>Number </a:t>
            </a:r>
            <a:r>
              <a:rPr lang="en-US" sz="2000">
                <a:latin typeface="Arial" pitchFamily="34" charset="0"/>
                <a:cs typeface="Arial" pitchFamily="34" charset="0"/>
              </a:rPr>
              <a:t>of years during which observations were </a:t>
            </a:r>
            <a:r>
              <a:rPr lang="en-US" sz="2000" smtClean="0">
                <a:latin typeface="Arial" pitchFamily="34" charset="0"/>
                <a:cs typeface="Arial" pitchFamily="34" charset="0"/>
              </a:rPr>
              <a:t>made </a:t>
            </a:r>
          </a:p>
          <a:p>
            <a:pPr algn="l"/>
            <a:r>
              <a:rPr lang="en-US" sz="2000" smtClean="0">
                <a:latin typeface="Arial" pitchFamily="34" charset="0"/>
                <a:cs typeface="Arial" pitchFamily="34" charset="0"/>
              </a:rPr>
              <a:t>in a grid cell of 55 *55 km</a:t>
            </a:r>
            <a:r>
              <a:rPr lang="en-US" sz="2000" baseline="30000" smtClean="0">
                <a:latin typeface="Arial" pitchFamily="34" charset="0"/>
                <a:cs typeface="Arial" pitchFamily="34" charset="0"/>
              </a:rPr>
              <a:t>2</a:t>
            </a:r>
            <a:endParaRPr lang="pl-PL" sz="2000" baseline="30000">
              <a:latin typeface="Arial" pitchFamily="34" charset="0"/>
              <a:cs typeface="Arial" pitchFamily="34" charset="0"/>
            </a:endParaRPr>
          </a:p>
        </p:txBody>
      </p:sp>
      <p:pic>
        <p:nvPicPr>
          <p:cNvPr id="10" name="Picture 5" descr="C:\Users\uschauer\AppData\Local\Temp\7zE63E9.tmp\FS_meanT_150-400m_box_7-9E_785-792N_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797152"/>
            <a:ext cx="4680520" cy="19120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 Verbindung 10"/>
          <p:cNvCxnSpPr/>
          <p:nvPr/>
        </p:nvCxnSpPr>
        <p:spPr>
          <a:xfrm>
            <a:off x="2555776" y="6187543"/>
            <a:ext cx="720080" cy="0"/>
          </a:xfrm>
          <a:prstGeom prst="line">
            <a:avLst/>
          </a:prstGeom>
          <a:ln w="952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323861" y="6187543"/>
            <a:ext cx="1200133" cy="0"/>
          </a:xfrm>
          <a:prstGeom prst="line">
            <a:avLst/>
          </a:prstGeom>
          <a:ln w="952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863588" y="4858890"/>
            <a:ext cx="2135521" cy="338554"/>
          </a:xfrm>
          <a:prstGeom prst="rect">
            <a:avLst/>
          </a:prstGeom>
          <a:solidFill>
            <a:schemeClr val="bg1"/>
          </a:solidFill>
        </p:spPr>
        <p:txBody>
          <a:bodyPr wrap="none" rtlCol="0">
            <a:spAutoFit/>
          </a:bodyPr>
          <a:lstStyle/>
          <a:p>
            <a:r>
              <a:rPr lang="de-DE" sz="1600" smtClean="0">
                <a:solidFill>
                  <a:schemeClr val="tx1"/>
                </a:solidFill>
                <a:latin typeface="Arial" pitchFamily="34" charset="0"/>
                <a:cs typeface="Arial" pitchFamily="34" charset="0"/>
              </a:rPr>
              <a:t>Fram Strait CTD data</a:t>
            </a:r>
            <a:endParaRPr lang="de-DE" sz="1600" dirty="0" smtClean="0">
              <a:solidFill>
                <a:schemeClr val="tx1"/>
              </a:solidFill>
              <a:latin typeface="Arial" pitchFamily="34" charset="0"/>
              <a:cs typeface="Arial" pitchFamily="34" charset="0"/>
            </a:endParaRPr>
          </a:p>
        </p:txBody>
      </p:sp>
      <p:cxnSp>
        <p:nvCxnSpPr>
          <p:cNvPr id="14" name="Gerade Verbindung 13"/>
          <p:cNvCxnSpPr/>
          <p:nvPr/>
        </p:nvCxnSpPr>
        <p:spPr>
          <a:xfrm>
            <a:off x="2555776" y="5971519"/>
            <a:ext cx="1224136"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3923928" y="5970175"/>
            <a:ext cx="600067" cy="1344"/>
          </a:xfrm>
          <a:prstGeom prst="line">
            <a:avLst/>
          </a:prstGeom>
          <a:ln w="571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3142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750962" y="801767"/>
            <a:ext cx="3866456" cy="321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2947" y="899301"/>
            <a:ext cx="3744414" cy="28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2"/>
          </p:nvPr>
        </p:nvSpPr>
        <p:spPr>
          <a:xfrm>
            <a:off x="7010400" y="6492875"/>
            <a:ext cx="2133600" cy="365125"/>
          </a:xfrm>
        </p:spPr>
        <p:txBody>
          <a:bodyPr/>
          <a:lstStyle/>
          <a:p>
            <a:fld id="{B2876C6A-94EF-4BE1-98BE-668D550E6199}" type="slidenum">
              <a:rPr lang="de-DE" smtClean="0"/>
              <a:pPr/>
              <a:t>27</a:t>
            </a:fld>
            <a:endParaRPr lang="de-DE"/>
          </a:p>
        </p:txBody>
      </p:sp>
      <p:sp>
        <p:nvSpPr>
          <p:cNvPr id="12" name="Rectangle 9"/>
          <p:cNvSpPr txBox="1">
            <a:spLocks noChangeArrowheads="1"/>
          </p:cNvSpPr>
          <p:nvPr/>
        </p:nvSpPr>
        <p:spPr>
          <a:xfrm>
            <a:off x="0" y="0"/>
            <a:ext cx="9144000" cy="369332"/>
          </a:xfrm>
          <a:prstGeom prst="rect">
            <a:avLst/>
          </a:prstGeom>
          <a:solidFill>
            <a:srgbClr val="FFCC00"/>
          </a:solidFill>
          <a:ln/>
          <a:extLst>
            <a:ext uri="{91240B29-F687-4F45-9708-019B960494DF}">
              <a14:hiddenLine xmlns:a14="http://schemas.microsoft.com/office/drawing/2010/main" w="38100" cmpd="sng">
                <a:solidFill>
                  <a:srgbClr val="FF0000"/>
                </a:solidFill>
                <a:miter lim="800000"/>
                <a:headEnd/>
                <a:tailEnd/>
              </a14:hiddenLine>
            </a:ext>
          </a:extLst>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smtClean="0">
                <a:solidFill>
                  <a:prstClr val="black"/>
                </a:solidFill>
                <a:latin typeface="Arial" pitchFamily="34" charset="0"/>
                <a:ea typeface="Times New Roman" pitchFamily="18" charset="0"/>
                <a:cs typeface="Arial" pitchFamily="34" charset="0"/>
              </a:rPr>
              <a:t>Eurasian Basin mean </a:t>
            </a:r>
            <a:r>
              <a:rPr lang="en-US" sz="1800">
                <a:latin typeface="Arial" pitchFamily="34" charset="0"/>
                <a:cs typeface="Arial" pitchFamily="34" charset="0"/>
              </a:rPr>
              <a:t>potential temperature </a:t>
            </a:r>
            <a:r>
              <a:rPr lang="en-US" sz="1800" smtClean="0">
                <a:latin typeface="Arial" pitchFamily="34" charset="0"/>
                <a:cs typeface="Arial" pitchFamily="34" charset="0"/>
              </a:rPr>
              <a:t>profiles 1991-1997 and 1998-2008</a:t>
            </a:r>
            <a:endParaRPr lang="pl-PL" sz="1800">
              <a:latin typeface="Arial" pitchFamily="34" charset="0"/>
              <a:cs typeface="Arial" pitchFamily="34" charset="0"/>
            </a:endParaRPr>
          </a:p>
        </p:txBody>
      </p:sp>
      <p:sp>
        <p:nvSpPr>
          <p:cNvPr id="13" name="Textfeld 12"/>
          <p:cNvSpPr txBox="1"/>
          <p:nvPr/>
        </p:nvSpPr>
        <p:spPr>
          <a:xfrm>
            <a:off x="1187624" y="1412776"/>
            <a:ext cx="1297150" cy="369332"/>
          </a:xfrm>
          <a:prstGeom prst="rect">
            <a:avLst/>
          </a:prstGeom>
          <a:noFill/>
        </p:spPr>
        <p:txBody>
          <a:bodyPr wrap="none" rtlCol="0">
            <a:spAutoFit/>
          </a:bodyPr>
          <a:lstStyle/>
          <a:p>
            <a:r>
              <a:rPr lang="de-DE" b="1" smtClean="0">
                <a:solidFill>
                  <a:srgbClr val="0070C0"/>
                </a:solidFill>
              </a:rPr>
              <a:t>1991 - 1997</a:t>
            </a:r>
            <a:endParaRPr lang="de-DE" b="1" dirty="0" smtClean="0">
              <a:solidFill>
                <a:srgbClr val="0070C0"/>
              </a:solidFill>
            </a:endParaRPr>
          </a:p>
        </p:txBody>
      </p:sp>
      <p:sp>
        <p:nvSpPr>
          <p:cNvPr id="14" name="Textfeld 13"/>
          <p:cNvSpPr txBox="1"/>
          <p:nvPr/>
        </p:nvSpPr>
        <p:spPr>
          <a:xfrm>
            <a:off x="1187624" y="1772816"/>
            <a:ext cx="1297150" cy="369332"/>
          </a:xfrm>
          <a:prstGeom prst="rect">
            <a:avLst/>
          </a:prstGeom>
          <a:noFill/>
        </p:spPr>
        <p:txBody>
          <a:bodyPr wrap="none" rtlCol="0">
            <a:spAutoFit/>
          </a:bodyPr>
          <a:lstStyle/>
          <a:p>
            <a:r>
              <a:rPr lang="de-DE" b="1" smtClean="0">
                <a:solidFill>
                  <a:srgbClr val="FF0000"/>
                </a:solidFill>
              </a:rPr>
              <a:t>1998 - 2008</a:t>
            </a:r>
            <a:endParaRPr lang="de-DE" b="1" dirty="0" smtClean="0">
              <a:solidFill>
                <a:srgbClr val="FF0000"/>
              </a:solidFill>
            </a:endParaRPr>
          </a:p>
        </p:txBody>
      </p:sp>
      <p:sp>
        <p:nvSpPr>
          <p:cNvPr id="3" name="Textfeld 2"/>
          <p:cNvSpPr txBox="1"/>
          <p:nvPr/>
        </p:nvSpPr>
        <p:spPr>
          <a:xfrm>
            <a:off x="5580112" y="1916832"/>
            <a:ext cx="1232069" cy="369332"/>
          </a:xfrm>
          <a:prstGeom prst="rect">
            <a:avLst/>
          </a:prstGeom>
          <a:solidFill>
            <a:schemeClr val="bg1"/>
          </a:solidFill>
        </p:spPr>
        <p:txBody>
          <a:bodyPr wrap="none" rtlCol="0">
            <a:spAutoFit/>
          </a:bodyPr>
          <a:lstStyle/>
          <a:p>
            <a:r>
              <a:rPr lang="de-DE" smtClean="0">
                <a:solidFill>
                  <a:srgbClr val="00B050"/>
                </a:solidFill>
                <a:latin typeface="Arial" pitchFamily="34" charset="0"/>
                <a:cs typeface="Arial" pitchFamily="34" charset="0"/>
              </a:rPr>
              <a:t>Difference</a:t>
            </a:r>
          </a:p>
        </p:txBody>
      </p:sp>
      <p:cxnSp>
        <p:nvCxnSpPr>
          <p:cNvPr id="16" name="Gerade Verbindung 15"/>
          <p:cNvCxnSpPr/>
          <p:nvPr/>
        </p:nvCxnSpPr>
        <p:spPr>
          <a:xfrm>
            <a:off x="6832712" y="1124744"/>
            <a:ext cx="0" cy="29523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6588224" y="700906"/>
            <a:ext cx="505267" cy="369332"/>
          </a:xfrm>
          <a:prstGeom prst="rect">
            <a:avLst/>
          </a:prstGeom>
          <a:solidFill>
            <a:schemeClr val="bg1"/>
          </a:solidFill>
        </p:spPr>
        <p:txBody>
          <a:bodyPr wrap="none" rtlCol="0">
            <a:spAutoFit/>
          </a:bodyPr>
          <a:lstStyle/>
          <a:p>
            <a:r>
              <a:rPr lang="de-DE" smtClean="0">
                <a:latin typeface="Arial" pitchFamily="34" charset="0"/>
                <a:cs typeface="Arial" pitchFamily="34" charset="0"/>
              </a:rPr>
              <a:t>0.0</a:t>
            </a:r>
          </a:p>
        </p:txBody>
      </p:sp>
      <p:pic>
        <p:nvPicPr>
          <p:cNvPr id="21" name="Picture 5" descr="C:\Users\uschauer\AppData\Local\Temp\7zE63E9.tmp\FS_meanT_150-400m_box_7-9E_785-792N_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918929"/>
            <a:ext cx="4680520" cy="1912038"/>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Gerade Verbindung 21"/>
          <p:cNvCxnSpPr/>
          <p:nvPr/>
        </p:nvCxnSpPr>
        <p:spPr>
          <a:xfrm>
            <a:off x="2543775" y="6338904"/>
            <a:ext cx="720080" cy="4094"/>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3323861" y="6338904"/>
            <a:ext cx="1200133" cy="0"/>
          </a:xfrm>
          <a:prstGeom prst="line">
            <a:avLst/>
          </a:prstGeom>
          <a:ln w="571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863588" y="4980667"/>
            <a:ext cx="2135521" cy="338554"/>
          </a:xfrm>
          <a:prstGeom prst="rect">
            <a:avLst/>
          </a:prstGeom>
          <a:solidFill>
            <a:schemeClr val="bg1"/>
          </a:solidFill>
        </p:spPr>
        <p:txBody>
          <a:bodyPr wrap="none" rtlCol="0">
            <a:spAutoFit/>
          </a:bodyPr>
          <a:lstStyle/>
          <a:p>
            <a:r>
              <a:rPr lang="de-DE" sz="1600" smtClean="0">
                <a:solidFill>
                  <a:schemeClr val="tx1"/>
                </a:solidFill>
                <a:latin typeface="Arial" pitchFamily="34" charset="0"/>
                <a:cs typeface="Arial" pitchFamily="34" charset="0"/>
              </a:rPr>
              <a:t>Fram Strait CTD data</a:t>
            </a:r>
            <a:endParaRPr lang="de-DE" sz="1600" dirty="0" smtClean="0">
              <a:solidFill>
                <a:schemeClr val="tx1"/>
              </a:solidFill>
              <a:latin typeface="Arial" pitchFamily="34" charset="0"/>
              <a:cs typeface="Arial" pitchFamily="34" charset="0"/>
            </a:endParaRPr>
          </a:p>
        </p:txBody>
      </p:sp>
      <p:cxnSp>
        <p:nvCxnSpPr>
          <p:cNvPr id="25" name="Gerade Verbindung 24"/>
          <p:cNvCxnSpPr/>
          <p:nvPr/>
        </p:nvCxnSpPr>
        <p:spPr>
          <a:xfrm>
            <a:off x="2555776" y="6093296"/>
            <a:ext cx="1224136" cy="0"/>
          </a:xfrm>
          <a:prstGeom prst="line">
            <a:avLst/>
          </a:prstGeom>
          <a:ln w="317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3851920" y="6093296"/>
            <a:ext cx="720080" cy="0"/>
          </a:xfrm>
          <a:prstGeom prst="line">
            <a:avLst/>
          </a:prstGeom>
          <a:ln w="317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598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3196" y="897484"/>
            <a:ext cx="38195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44974" y="915266"/>
            <a:ext cx="382951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2"/>
          </p:nvPr>
        </p:nvSpPr>
        <p:spPr/>
        <p:txBody>
          <a:bodyPr/>
          <a:lstStyle/>
          <a:p>
            <a:fld id="{B2876C6A-94EF-4BE1-98BE-668D550E6199}" type="slidenum">
              <a:rPr lang="de-DE" smtClean="0"/>
              <a:pPr/>
              <a:t>28</a:t>
            </a:fld>
            <a:endParaRPr lang="de-DE"/>
          </a:p>
        </p:txBody>
      </p:sp>
      <p:sp>
        <p:nvSpPr>
          <p:cNvPr id="14" name="Textfeld 13"/>
          <p:cNvSpPr txBox="1"/>
          <p:nvPr/>
        </p:nvSpPr>
        <p:spPr>
          <a:xfrm>
            <a:off x="1043608" y="1268760"/>
            <a:ext cx="1342034" cy="369332"/>
          </a:xfrm>
          <a:prstGeom prst="rect">
            <a:avLst/>
          </a:prstGeom>
          <a:noFill/>
        </p:spPr>
        <p:txBody>
          <a:bodyPr wrap="none" rtlCol="0">
            <a:spAutoFit/>
          </a:bodyPr>
          <a:lstStyle/>
          <a:p>
            <a:r>
              <a:rPr lang="de-DE" b="1" smtClean="0">
                <a:solidFill>
                  <a:srgbClr val="0070C0"/>
                </a:solidFill>
              </a:rPr>
              <a:t>1991 – 1997</a:t>
            </a:r>
          </a:p>
        </p:txBody>
      </p:sp>
      <p:sp>
        <p:nvSpPr>
          <p:cNvPr id="17" name="Textfeld 16"/>
          <p:cNvSpPr txBox="1"/>
          <p:nvPr/>
        </p:nvSpPr>
        <p:spPr>
          <a:xfrm>
            <a:off x="1043608" y="1628800"/>
            <a:ext cx="1297150" cy="369332"/>
          </a:xfrm>
          <a:prstGeom prst="rect">
            <a:avLst/>
          </a:prstGeom>
          <a:noFill/>
        </p:spPr>
        <p:txBody>
          <a:bodyPr wrap="none" rtlCol="0">
            <a:spAutoFit/>
          </a:bodyPr>
          <a:lstStyle/>
          <a:p>
            <a:r>
              <a:rPr lang="de-DE" b="1" smtClean="0">
                <a:solidFill>
                  <a:srgbClr val="FF0000"/>
                </a:solidFill>
              </a:rPr>
              <a:t>1998 - 2008</a:t>
            </a:r>
            <a:endParaRPr lang="de-DE" b="1" dirty="0" smtClean="0">
              <a:solidFill>
                <a:srgbClr val="FF0000"/>
              </a:solidFill>
            </a:endParaRPr>
          </a:p>
        </p:txBody>
      </p:sp>
      <p:sp>
        <p:nvSpPr>
          <p:cNvPr id="21" name="Rectangle 9"/>
          <p:cNvSpPr txBox="1">
            <a:spLocks noChangeArrowheads="1"/>
          </p:cNvSpPr>
          <p:nvPr/>
        </p:nvSpPr>
        <p:spPr>
          <a:xfrm>
            <a:off x="0" y="0"/>
            <a:ext cx="9144000" cy="369332"/>
          </a:xfrm>
          <a:prstGeom prst="rect">
            <a:avLst/>
          </a:prstGeom>
          <a:solidFill>
            <a:srgbClr val="FFCC00"/>
          </a:solidFill>
          <a:ln/>
          <a:extLst>
            <a:ext uri="{91240B29-F687-4F45-9708-019B960494DF}">
              <a14:hiddenLine xmlns:a14="http://schemas.microsoft.com/office/drawing/2010/main" w="38100" cmpd="sng">
                <a:solidFill>
                  <a:srgbClr val="FF0000"/>
                </a:solidFill>
                <a:miter lim="800000"/>
                <a:headEnd/>
                <a:tailEnd/>
              </a14:hiddenLine>
            </a:ext>
          </a:extLst>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smtClean="0">
                <a:solidFill>
                  <a:prstClr val="black"/>
                </a:solidFill>
                <a:latin typeface="Arial" pitchFamily="34" charset="0"/>
                <a:ea typeface="Times New Roman" pitchFamily="18" charset="0"/>
                <a:cs typeface="Arial" pitchFamily="34" charset="0"/>
              </a:rPr>
              <a:t>Temperature anomalies to EWG climatology  1950-1990        </a:t>
            </a:r>
            <a:endParaRPr lang="pl-PL" sz="1800">
              <a:latin typeface="Arial" pitchFamily="34" charset="0"/>
              <a:cs typeface="Arial" pitchFamily="34" charset="0"/>
            </a:endParaRPr>
          </a:p>
        </p:txBody>
      </p:sp>
      <p:sp>
        <p:nvSpPr>
          <p:cNvPr id="22" name="Textfeld 21"/>
          <p:cNvSpPr txBox="1"/>
          <p:nvPr/>
        </p:nvSpPr>
        <p:spPr>
          <a:xfrm>
            <a:off x="6948264" y="1484784"/>
            <a:ext cx="1232069" cy="369332"/>
          </a:xfrm>
          <a:prstGeom prst="rect">
            <a:avLst/>
          </a:prstGeom>
          <a:solidFill>
            <a:schemeClr val="bg1"/>
          </a:solidFill>
        </p:spPr>
        <p:txBody>
          <a:bodyPr wrap="none" rtlCol="0">
            <a:spAutoFit/>
          </a:bodyPr>
          <a:lstStyle/>
          <a:p>
            <a:r>
              <a:rPr lang="de-DE" smtClean="0">
                <a:solidFill>
                  <a:srgbClr val="00B050"/>
                </a:solidFill>
                <a:latin typeface="Arial" pitchFamily="34" charset="0"/>
                <a:cs typeface="Arial" pitchFamily="34" charset="0"/>
              </a:rPr>
              <a:t>Difference</a:t>
            </a:r>
          </a:p>
        </p:txBody>
      </p:sp>
      <p:cxnSp>
        <p:nvCxnSpPr>
          <p:cNvPr id="24" name="Gerade Verbindung 23"/>
          <p:cNvCxnSpPr/>
          <p:nvPr/>
        </p:nvCxnSpPr>
        <p:spPr>
          <a:xfrm flipH="1">
            <a:off x="6271958" y="1196752"/>
            <a:ext cx="1" cy="3168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6012160" y="908720"/>
            <a:ext cx="505267" cy="369332"/>
          </a:xfrm>
          <a:prstGeom prst="rect">
            <a:avLst/>
          </a:prstGeom>
          <a:solidFill>
            <a:schemeClr val="bg1"/>
          </a:solidFill>
        </p:spPr>
        <p:txBody>
          <a:bodyPr wrap="none" rtlCol="0">
            <a:spAutoFit/>
          </a:bodyPr>
          <a:lstStyle/>
          <a:p>
            <a:r>
              <a:rPr lang="de-DE" smtClean="0">
                <a:latin typeface="Arial" pitchFamily="34" charset="0"/>
                <a:cs typeface="Arial" pitchFamily="34" charset="0"/>
              </a:rPr>
              <a:t>0.0</a:t>
            </a:r>
          </a:p>
        </p:txBody>
      </p:sp>
      <p:pic>
        <p:nvPicPr>
          <p:cNvPr id="35" name="Picture 5" descr="C:\Users\uschauer\AppData\Local\Temp\7zE63E9.tmp\FS_meanT_150-400m_box_7-9E_785-792N_a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918929"/>
            <a:ext cx="4680520" cy="191203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Gerade Verbindung 35"/>
          <p:cNvCxnSpPr/>
          <p:nvPr/>
        </p:nvCxnSpPr>
        <p:spPr>
          <a:xfrm>
            <a:off x="2543775" y="6338904"/>
            <a:ext cx="720080" cy="4094"/>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3323861" y="6338904"/>
            <a:ext cx="1200133" cy="0"/>
          </a:xfrm>
          <a:prstGeom prst="line">
            <a:avLst/>
          </a:prstGeom>
          <a:ln w="571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863588" y="4980667"/>
            <a:ext cx="2135521" cy="338554"/>
          </a:xfrm>
          <a:prstGeom prst="rect">
            <a:avLst/>
          </a:prstGeom>
          <a:solidFill>
            <a:schemeClr val="bg1"/>
          </a:solidFill>
        </p:spPr>
        <p:txBody>
          <a:bodyPr wrap="none" rtlCol="0">
            <a:spAutoFit/>
          </a:bodyPr>
          <a:lstStyle/>
          <a:p>
            <a:r>
              <a:rPr lang="de-DE" sz="1600" smtClean="0">
                <a:solidFill>
                  <a:schemeClr val="tx1"/>
                </a:solidFill>
                <a:latin typeface="Arial" pitchFamily="34" charset="0"/>
                <a:cs typeface="Arial" pitchFamily="34" charset="0"/>
              </a:rPr>
              <a:t>Fram Strait CTD data</a:t>
            </a:r>
            <a:endParaRPr lang="de-DE" sz="1600" dirty="0" smtClean="0">
              <a:solidFill>
                <a:schemeClr val="tx1"/>
              </a:solidFill>
              <a:latin typeface="Arial" pitchFamily="34" charset="0"/>
              <a:cs typeface="Arial" pitchFamily="34" charset="0"/>
            </a:endParaRPr>
          </a:p>
        </p:txBody>
      </p:sp>
      <p:cxnSp>
        <p:nvCxnSpPr>
          <p:cNvPr id="39" name="Gerade Verbindung 38"/>
          <p:cNvCxnSpPr/>
          <p:nvPr/>
        </p:nvCxnSpPr>
        <p:spPr>
          <a:xfrm>
            <a:off x="2555776" y="6093296"/>
            <a:ext cx="1224136" cy="0"/>
          </a:xfrm>
          <a:prstGeom prst="line">
            <a:avLst/>
          </a:prstGeom>
          <a:ln w="317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3851920" y="6093296"/>
            <a:ext cx="720080" cy="0"/>
          </a:xfrm>
          <a:prstGeom prst="line">
            <a:avLst/>
          </a:prstGeom>
          <a:ln w="317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73164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3196" y="897484"/>
            <a:ext cx="38195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44974" y="915266"/>
            <a:ext cx="382951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2"/>
          </p:nvPr>
        </p:nvSpPr>
        <p:spPr/>
        <p:txBody>
          <a:bodyPr/>
          <a:lstStyle/>
          <a:p>
            <a:fld id="{B2876C6A-94EF-4BE1-98BE-668D550E6199}" type="slidenum">
              <a:rPr lang="de-DE" smtClean="0"/>
              <a:pPr/>
              <a:t>29</a:t>
            </a:fld>
            <a:endParaRPr lang="de-DE"/>
          </a:p>
        </p:txBody>
      </p:sp>
      <p:sp>
        <p:nvSpPr>
          <p:cNvPr id="14" name="Textfeld 13"/>
          <p:cNvSpPr txBox="1"/>
          <p:nvPr/>
        </p:nvSpPr>
        <p:spPr>
          <a:xfrm>
            <a:off x="1043608" y="1268760"/>
            <a:ext cx="1342034" cy="369332"/>
          </a:xfrm>
          <a:prstGeom prst="rect">
            <a:avLst/>
          </a:prstGeom>
          <a:noFill/>
        </p:spPr>
        <p:txBody>
          <a:bodyPr wrap="none" rtlCol="0">
            <a:spAutoFit/>
          </a:bodyPr>
          <a:lstStyle/>
          <a:p>
            <a:r>
              <a:rPr lang="de-DE" b="1" smtClean="0">
                <a:solidFill>
                  <a:srgbClr val="0070C0"/>
                </a:solidFill>
              </a:rPr>
              <a:t>1991 – 1997</a:t>
            </a:r>
          </a:p>
        </p:txBody>
      </p:sp>
      <p:sp>
        <p:nvSpPr>
          <p:cNvPr id="17" name="Textfeld 16"/>
          <p:cNvSpPr txBox="1"/>
          <p:nvPr/>
        </p:nvSpPr>
        <p:spPr>
          <a:xfrm>
            <a:off x="1043608" y="1628800"/>
            <a:ext cx="1297150" cy="369332"/>
          </a:xfrm>
          <a:prstGeom prst="rect">
            <a:avLst/>
          </a:prstGeom>
          <a:noFill/>
        </p:spPr>
        <p:txBody>
          <a:bodyPr wrap="none" rtlCol="0">
            <a:spAutoFit/>
          </a:bodyPr>
          <a:lstStyle/>
          <a:p>
            <a:r>
              <a:rPr lang="de-DE" b="1" smtClean="0">
                <a:solidFill>
                  <a:srgbClr val="FF0000"/>
                </a:solidFill>
              </a:rPr>
              <a:t>1998 - 2008</a:t>
            </a:r>
            <a:endParaRPr lang="de-DE" b="1" dirty="0" smtClean="0">
              <a:solidFill>
                <a:srgbClr val="FF0000"/>
              </a:solidFill>
            </a:endParaRPr>
          </a:p>
        </p:txBody>
      </p:sp>
      <p:sp>
        <p:nvSpPr>
          <p:cNvPr id="21" name="Rectangle 9"/>
          <p:cNvSpPr txBox="1">
            <a:spLocks noChangeArrowheads="1"/>
          </p:cNvSpPr>
          <p:nvPr/>
        </p:nvSpPr>
        <p:spPr>
          <a:xfrm>
            <a:off x="0" y="0"/>
            <a:ext cx="9144000" cy="369332"/>
          </a:xfrm>
          <a:prstGeom prst="rect">
            <a:avLst/>
          </a:prstGeom>
          <a:solidFill>
            <a:srgbClr val="FFCC00"/>
          </a:solidFill>
          <a:ln/>
          <a:extLst>
            <a:ext uri="{91240B29-F687-4F45-9708-019B960494DF}">
              <a14:hiddenLine xmlns:a14="http://schemas.microsoft.com/office/drawing/2010/main" w="38100" cmpd="sng">
                <a:solidFill>
                  <a:srgbClr val="FF0000"/>
                </a:solidFill>
                <a:miter lim="800000"/>
                <a:headEnd/>
                <a:tailEnd/>
              </a14:hiddenLine>
            </a:ext>
          </a:extLst>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smtClean="0">
                <a:solidFill>
                  <a:prstClr val="black"/>
                </a:solidFill>
                <a:latin typeface="Arial" pitchFamily="34" charset="0"/>
                <a:ea typeface="Times New Roman" pitchFamily="18" charset="0"/>
                <a:cs typeface="Arial" pitchFamily="34" charset="0"/>
              </a:rPr>
              <a:t>Temperature anomalies to EWG climatology  1950-1990        </a:t>
            </a:r>
            <a:endParaRPr lang="pl-PL" sz="1800">
              <a:latin typeface="Arial" pitchFamily="34" charset="0"/>
              <a:cs typeface="Arial" pitchFamily="34" charset="0"/>
            </a:endParaRPr>
          </a:p>
        </p:txBody>
      </p:sp>
      <p:sp>
        <p:nvSpPr>
          <p:cNvPr id="22" name="Textfeld 21"/>
          <p:cNvSpPr txBox="1"/>
          <p:nvPr/>
        </p:nvSpPr>
        <p:spPr>
          <a:xfrm>
            <a:off x="6948264" y="1484784"/>
            <a:ext cx="1232069" cy="369332"/>
          </a:xfrm>
          <a:prstGeom prst="rect">
            <a:avLst/>
          </a:prstGeom>
          <a:solidFill>
            <a:schemeClr val="bg1"/>
          </a:solidFill>
        </p:spPr>
        <p:txBody>
          <a:bodyPr wrap="none" rtlCol="0">
            <a:spAutoFit/>
          </a:bodyPr>
          <a:lstStyle/>
          <a:p>
            <a:r>
              <a:rPr lang="de-DE" smtClean="0">
                <a:solidFill>
                  <a:srgbClr val="00B050"/>
                </a:solidFill>
                <a:latin typeface="Arial" pitchFamily="34" charset="0"/>
                <a:cs typeface="Arial" pitchFamily="34" charset="0"/>
              </a:rPr>
              <a:t>Difference</a:t>
            </a:r>
          </a:p>
        </p:txBody>
      </p:sp>
      <p:cxnSp>
        <p:nvCxnSpPr>
          <p:cNvPr id="24" name="Gerade Verbindung 23"/>
          <p:cNvCxnSpPr/>
          <p:nvPr/>
        </p:nvCxnSpPr>
        <p:spPr>
          <a:xfrm flipH="1">
            <a:off x="6271958" y="1196752"/>
            <a:ext cx="1" cy="3168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6012160" y="908720"/>
            <a:ext cx="505267" cy="369332"/>
          </a:xfrm>
          <a:prstGeom prst="rect">
            <a:avLst/>
          </a:prstGeom>
          <a:solidFill>
            <a:schemeClr val="bg1"/>
          </a:solidFill>
        </p:spPr>
        <p:txBody>
          <a:bodyPr wrap="none" rtlCol="0">
            <a:spAutoFit/>
          </a:bodyPr>
          <a:lstStyle/>
          <a:p>
            <a:r>
              <a:rPr lang="de-DE" smtClean="0">
                <a:latin typeface="Arial" pitchFamily="34" charset="0"/>
                <a:cs typeface="Arial" pitchFamily="34" charset="0"/>
              </a:rPr>
              <a:t>0.0</a:t>
            </a:r>
          </a:p>
        </p:txBody>
      </p:sp>
      <p:sp>
        <p:nvSpPr>
          <p:cNvPr id="33" name="Textfeld 32"/>
          <p:cNvSpPr txBox="1"/>
          <p:nvPr/>
        </p:nvSpPr>
        <p:spPr>
          <a:xfrm>
            <a:off x="2339752" y="2132856"/>
            <a:ext cx="838691" cy="646331"/>
          </a:xfrm>
          <a:prstGeom prst="rect">
            <a:avLst/>
          </a:prstGeom>
          <a:noFill/>
        </p:spPr>
        <p:txBody>
          <a:bodyPr wrap="none" rtlCol="0">
            <a:spAutoFit/>
          </a:bodyPr>
          <a:lstStyle/>
          <a:p>
            <a:r>
              <a:rPr lang="de-DE" b="1" smtClean="0">
                <a:solidFill>
                  <a:srgbClr val="0070C0"/>
                </a:solidFill>
                <a:latin typeface="Arial" pitchFamily="34" charset="0"/>
                <a:cs typeface="Arial" pitchFamily="34" charset="0"/>
              </a:rPr>
              <a:t>1.0 ZJ</a:t>
            </a:r>
          </a:p>
          <a:p>
            <a:r>
              <a:rPr lang="de-DE" b="1" smtClean="0">
                <a:solidFill>
                  <a:srgbClr val="FF0000"/>
                </a:solidFill>
                <a:latin typeface="Arial" pitchFamily="34" charset="0"/>
                <a:cs typeface="Arial" pitchFamily="34" charset="0"/>
              </a:rPr>
              <a:t>1.1 ZJ</a:t>
            </a:r>
            <a:endParaRPr lang="de-DE" b="1">
              <a:solidFill>
                <a:srgbClr val="FF0000"/>
              </a:solidFill>
              <a:latin typeface="Arial" pitchFamily="34" charset="0"/>
              <a:cs typeface="Arial" pitchFamily="34" charset="0"/>
            </a:endParaRPr>
          </a:p>
        </p:txBody>
      </p:sp>
      <p:sp>
        <p:nvSpPr>
          <p:cNvPr id="34" name="Textfeld 33"/>
          <p:cNvSpPr txBox="1"/>
          <p:nvPr/>
        </p:nvSpPr>
        <p:spPr>
          <a:xfrm>
            <a:off x="7092280" y="1988840"/>
            <a:ext cx="838691" cy="369332"/>
          </a:xfrm>
          <a:prstGeom prst="rect">
            <a:avLst/>
          </a:prstGeom>
          <a:solidFill>
            <a:schemeClr val="bg1"/>
          </a:solidFill>
        </p:spPr>
        <p:txBody>
          <a:bodyPr wrap="none" rtlCol="0">
            <a:spAutoFit/>
          </a:bodyPr>
          <a:lstStyle/>
          <a:p>
            <a:r>
              <a:rPr lang="de-DE" b="1" smtClean="0">
                <a:solidFill>
                  <a:srgbClr val="00B050"/>
                </a:solidFill>
                <a:latin typeface="Arial" pitchFamily="34" charset="0"/>
                <a:cs typeface="Arial" pitchFamily="34" charset="0"/>
              </a:rPr>
              <a:t>0.1 ZJ</a:t>
            </a:r>
          </a:p>
        </p:txBody>
      </p:sp>
      <p:pic>
        <p:nvPicPr>
          <p:cNvPr id="35" name="Picture 5" descr="C:\Users\uschauer\AppData\Local\Temp\7zE63E9.tmp\FS_meanT_150-400m_box_7-9E_785-792N_a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918929"/>
            <a:ext cx="4680520" cy="191203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Gerade Verbindung 35"/>
          <p:cNvCxnSpPr/>
          <p:nvPr/>
        </p:nvCxnSpPr>
        <p:spPr>
          <a:xfrm>
            <a:off x="2543775" y="6338904"/>
            <a:ext cx="720080" cy="4094"/>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3323861" y="6338904"/>
            <a:ext cx="1200133" cy="0"/>
          </a:xfrm>
          <a:prstGeom prst="line">
            <a:avLst/>
          </a:prstGeom>
          <a:ln w="571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863588" y="4980667"/>
            <a:ext cx="2135521" cy="338554"/>
          </a:xfrm>
          <a:prstGeom prst="rect">
            <a:avLst/>
          </a:prstGeom>
          <a:solidFill>
            <a:schemeClr val="bg1"/>
          </a:solidFill>
        </p:spPr>
        <p:txBody>
          <a:bodyPr wrap="none" rtlCol="0">
            <a:spAutoFit/>
          </a:bodyPr>
          <a:lstStyle/>
          <a:p>
            <a:r>
              <a:rPr lang="de-DE" sz="1600" smtClean="0">
                <a:solidFill>
                  <a:schemeClr val="tx1"/>
                </a:solidFill>
                <a:latin typeface="Arial" pitchFamily="34" charset="0"/>
                <a:cs typeface="Arial" pitchFamily="34" charset="0"/>
              </a:rPr>
              <a:t>Fram Strait CTD data</a:t>
            </a:r>
            <a:endParaRPr lang="de-DE" sz="1600" dirty="0" smtClean="0">
              <a:solidFill>
                <a:schemeClr val="tx1"/>
              </a:solidFill>
              <a:latin typeface="Arial" pitchFamily="34" charset="0"/>
              <a:cs typeface="Arial" pitchFamily="34" charset="0"/>
            </a:endParaRPr>
          </a:p>
        </p:txBody>
      </p:sp>
      <p:cxnSp>
        <p:nvCxnSpPr>
          <p:cNvPr id="39" name="Gerade Verbindung 38"/>
          <p:cNvCxnSpPr/>
          <p:nvPr/>
        </p:nvCxnSpPr>
        <p:spPr>
          <a:xfrm>
            <a:off x="2555776" y="6093296"/>
            <a:ext cx="1224136" cy="0"/>
          </a:xfrm>
          <a:prstGeom prst="line">
            <a:avLst/>
          </a:prstGeom>
          <a:ln w="317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3851920" y="6093296"/>
            <a:ext cx="720080" cy="0"/>
          </a:xfrm>
          <a:prstGeom prst="line">
            <a:avLst/>
          </a:prstGeom>
          <a:ln w="317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364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12CF8B24-963D-4E21-A267-90581C0F3C99}" type="slidenum">
              <a:rPr lang="pl-PL" smtClean="0"/>
              <a:pPr>
                <a:defRPr/>
              </a:pPr>
              <a:t>3</a:t>
            </a:fld>
            <a:endParaRPr lang="pl-PL"/>
          </a:p>
        </p:txBody>
      </p:sp>
      <p:pic>
        <p:nvPicPr>
          <p:cNvPr id="5" name="Bild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908720"/>
            <a:ext cx="483235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0" y="0"/>
            <a:ext cx="9144000" cy="369332"/>
          </a:xfrm>
          <a:prstGeom prst="rect">
            <a:avLst/>
          </a:prstGeom>
          <a:solidFill>
            <a:srgbClr val="FFCC00"/>
          </a:solidFill>
          <a:ln w="9525">
            <a:noFill/>
            <a:miter lim="800000"/>
            <a:headEnd/>
            <a:tailEnd/>
          </a:ln>
        </p:spPr>
        <p:txBody>
          <a:bodyPr>
            <a:spAutoFit/>
          </a:bodyPr>
          <a:lstStyle/>
          <a:p>
            <a:pPr algn="l"/>
            <a:r>
              <a:rPr lang="de-DE" sz="1800" smtClean="0">
                <a:solidFill>
                  <a:schemeClr val="tx1"/>
                </a:solidFill>
                <a:latin typeface="Arial" pitchFamily="34" charset="0"/>
                <a:cs typeface="Arial" pitchFamily="34" charset="0"/>
              </a:rPr>
              <a:t>Atlantic warm water circulation extends to the Arctic Ocean</a:t>
            </a:r>
            <a:endParaRPr lang="de-DE" sz="1800">
              <a:solidFill>
                <a:schemeClr val="tx1"/>
              </a:solidFill>
              <a:latin typeface="Arial" pitchFamily="34" charset="0"/>
              <a:cs typeface="Arial" pitchFamily="34" charset="0"/>
            </a:endParaRPr>
          </a:p>
        </p:txBody>
      </p:sp>
      <p:sp>
        <p:nvSpPr>
          <p:cNvPr id="7" name="Textfeld 13"/>
          <p:cNvSpPr txBox="1">
            <a:spLocks noChangeArrowheads="1"/>
          </p:cNvSpPr>
          <p:nvPr/>
        </p:nvSpPr>
        <p:spPr bwMode="auto">
          <a:xfrm>
            <a:off x="2155825" y="5321970"/>
            <a:ext cx="1256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300">
                <a:solidFill>
                  <a:schemeClr val="tx1"/>
                </a:solidFill>
                <a:latin typeface="Arial" pitchFamily="34" charset="0"/>
                <a:ea typeface="ＭＳ Ｐゴシック" pitchFamily="34" charset="-128"/>
              </a:defRPr>
            </a:lvl1pPr>
            <a:lvl2pPr marL="742950" indent="-285750" eaLnBrk="0" hangingPunct="0">
              <a:defRPr sz="2300">
                <a:solidFill>
                  <a:schemeClr val="tx1"/>
                </a:solidFill>
                <a:latin typeface="Arial" pitchFamily="34" charset="0"/>
                <a:ea typeface="ＭＳ Ｐゴシック" pitchFamily="34" charset="-128"/>
              </a:defRPr>
            </a:lvl2pPr>
            <a:lvl3pPr marL="1143000" indent="-228600" eaLnBrk="0" hangingPunct="0">
              <a:defRPr sz="2300">
                <a:solidFill>
                  <a:schemeClr val="tx1"/>
                </a:solidFill>
                <a:latin typeface="Arial" pitchFamily="34" charset="0"/>
                <a:ea typeface="ＭＳ Ｐゴシック" pitchFamily="34" charset="-128"/>
              </a:defRPr>
            </a:lvl3pPr>
            <a:lvl4pPr marL="1600200" indent="-228600" eaLnBrk="0" hangingPunct="0">
              <a:defRPr sz="2300">
                <a:solidFill>
                  <a:schemeClr val="tx1"/>
                </a:solidFill>
                <a:latin typeface="Arial" pitchFamily="34" charset="0"/>
                <a:ea typeface="ＭＳ Ｐゴシック" pitchFamily="34" charset="-128"/>
              </a:defRPr>
            </a:lvl4pPr>
            <a:lvl5pPr marL="2057400" indent="-228600" eaLnBrk="0" hangingPunct="0">
              <a:defRPr sz="2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r>
              <a:rPr lang="de-DE" sz="1600" i="1" smtClean="0">
                <a:cs typeface="Arial" pitchFamily="34" charset="0"/>
              </a:rPr>
              <a:t>Oberlander</a:t>
            </a:r>
            <a:endParaRPr lang="de-DE" sz="1600" i="1">
              <a:cs typeface="Arial" pitchFamily="34" charset="0"/>
            </a:endParaRPr>
          </a:p>
        </p:txBody>
      </p:sp>
    </p:spTree>
    <p:extLst>
      <p:ext uri="{BB962C8B-B14F-4D97-AF65-F5344CB8AC3E}">
        <p14:creationId xmlns:p14="http://schemas.microsoft.com/office/powerpoint/2010/main" val="1606115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B2876C6A-94EF-4BE1-98BE-668D550E6199}" type="slidenum">
              <a:rPr lang="de-DE" smtClean="0"/>
              <a:pPr/>
              <a:t>30</a:t>
            </a:fld>
            <a:endParaRPr lang="de-D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48036" y="988668"/>
            <a:ext cx="41923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9"/>
          <p:cNvSpPr txBox="1">
            <a:spLocks noChangeArrowheads="1"/>
          </p:cNvSpPr>
          <p:nvPr/>
        </p:nvSpPr>
        <p:spPr>
          <a:xfrm>
            <a:off x="0" y="0"/>
            <a:ext cx="9144000" cy="369332"/>
          </a:xfrm>
          <a:prstGeom prst="rect">
            <a:avLst/>
          </a:prstGeom>
          <a:solidFill>
            <a:srgbClr val="FFCC00"/>
          </a:solidFill>
          <a:ln/>
          <a:extLst>
            <a:ext uri="{91240B29-F687-4F45-9708-019B960494DF}">
              <a14:hiddenLine xmlns:a14="http://schemas.microsoft.com/office/drawing/2010/main" w="38100" cmpd="sng">
                <a:solidFill>
                  <a:srgbClr val="FF0000"/>
                </a:solidFill>
                <a:miter lim="800000"/>
                <a:headEnd/>
                <a:tailEnd/>
              </a14:hiddenLine>
            </a:ext>
          </a:extLst>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a:solidFill>
                  <a:prstClr val="black"/>
                </a:solidFill>
                <a:latin typeface="Arial" pitchFamily="34" charset="0"/>
                <a:ea typeface="Times New Roman" pitchFamily="18" charset="0"/>
                <a:cs typeface="Arial" pitchFamily="34" charset="0"/>
              </a:rPr>
              <a:t>Temperature anomalies to EWG </a:t>
            </a:r>
            <a:r>
              <a:rPr lang="en-US" sz="1800" smtClean="0">
                <a:solidFill>
                  <a:prstClr val="black"/>
                </a:solidFill>
                <a:latin typeface="Arial" pitchFamily="34" charset="0"/>
                <a:ea typeface="Times New Roman" pitchFamily="18" charset="0"/>
                <a:cs typeface="Arial" pitchFamily="34" charset="0"/>
              </a:rPr>
              <a:t>climatology (1950-1990)</a:t>
            </a:r>
            <a:endParaRPr lang="pl-PL" sz="1800">
              <a:latin typeface="Arial" pitchFamily="34" charset="0"/>
              <a:cs typeface="Arial" pitchFamily="34" charset="0"/>
            </a:endParaRPr>
          </a:p>
        </p:txBody>
      </p:sp>
      <p:sp>
        <p:nvSpPr>
          <p:cNvPr id="5" name="Textfeld 4"/>
          <p:cNvSpPr txBox="1"/>
          <p:nvPr/>
        </p:nvSpPr>
        <p:spPr>
          <a:xfrm>
            <a:off x="7020272" y="1556792"/>
            <a:ext cx="1232069" cy="369332"/>
          </a:xfrm>
          <a:prstGeom prst="rect">
            <a:avLst/>
          </a:prstGeom>
          <a:solidFill>
            <a:schemeClr val="bg1"/>
          </a:solidFill>
        </p:spPr>
        <p:txBody>
          <a:bodyPr wrap="none" rtlCol="0">
            <a:spAutoFit/>
          </a:bodyPr>
          <a:lstStyle/>
          <a:p>
            <a:r>
              <a:rPr lang="de-DE" smtClean="0">
                <a:solidFill>
                  <a:srgbClr val="00B050"/>
                </a:solidFill>
                <a:latin typeface="Arial" pitchFamily="34" charset="0"/>
                <a:cs typeface="Arial" pitchFamily="34" charset="0"/>
              </a:rPr>
              <a:t>Difference</a:t>
            </a:r>
          </a:p>
        </p:txBody>
      </p:sp>
      <p:cxnSp>
        <p:nvCxnSpPr>
          <p:cNvPr id="6" name="Gerade Verbindung 5"/>
          <p:cNvCxnSpPr/>
          <p:nvPr/>
        </p:nvCxnSpPr>
        <p:spPr>
          <a:xfrm flipH="1">
            <a:off x="6660232" y="1146010"/>
            <a:ext cx="9424" cy="3363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421731" y="857978"/>
            <a:ext cx="505267" cy="369332"/>
          </a:xfrm>
          <a:prstGeom prst="rect">
            <a:avLst/>
          </a:prstGeom>
          <a:solidFill>
            <a:schemeClr val="bg1"/>
          </a:solidFill>
        </p:spPr>
        <p:txBody>
          <a:bodyPr wrap="none" rtlCol="0">
            <a:spAutoFit/>
          </a:bodyPr>
          <a:lstStyle/>
          <a:p>
            <a:r>
              <a:rPr lang="de-DE" smtClean="0">
                <a:latin typeface="Arial" pitchFamily="34" charset="0"/>
                <a:cs typeface="Arial" pitchFamily="34" charset="0"/>
              </a:rPr>
              <a:t>0.0</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870" y="1034455"/>
            <a:ext cx="41148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1068709" y="1340768"/>
            <a:ext cx="1297150" cy="369332"/>
          </a:xfrm>
          <a:prstGeom prst="rect">
            <a:avLst/>
          </a:prstGeom>
          <a:noFill/>
        </p:spPr>
        <p:txBody>
          <a:bodyPr wrap="none" rtlCol="0">
            <a:spAutoFit/>
          </a:bodyPr>
          <a:lstStyle/>
          <a:p>
            <a:r>
              <a:rPr lang="de-DE" b="1" smtClean="0">
                <a:solidFill>
                  <a:srgbClr val="0070C0"/>
                </a:solidFill>
              </a:rPr>
              <a:t>1991 - 2002</a:t>
            </a:r>
            <a:endParaRPr lang="de-DE" b="1" dirty="0" smtClean="0">
              <a:solidFill>
                <a:srgbClr val="0070C0"/>
              </a:solidFill>
            </a:endParaRPr>
          </a:p>
        </p:txBody>
      </p:sp>
      <p:sp>
        <p:nvSpPr>
          <p:cNvPr id="12" name="Textfeld 11"/>
          <p:cNvSpPr txBox="1"/>
          <p:nvPr/>
        </p:nvSpPr>
        <p:spPr>
          <a:xfrm>
            <a:off x="1068709" y="1700808"/>
            <a:ext cx="1297150" cy="369332"/>
          </a:xfrm>
          <a:prstGeom prst="rect">
            <a:avLst/>
          </a:prstGeom>
          <a:noFill/>
        </p:spPr>
        <p:txBody>
          <a:bodyPr wrap="none" rtlCol="0">
            <a:spAutoFit/>
          </a:bodyPr>
          <a:lstStyle/>
          <a:p>
            <a:r>
              <a:rPr lang="de-DE" b="1" smtClean="0">
                <a:solidFill>
                  <a:srgbClr val="FF0000"/>
                </a:solidFill>
              </a:rPr>
              <a:t>2003 - 2008</a:t>
            </a:r>
            <a:endParaRPr lang="de-DE" b="1" dirty="0" smtClean="0">
              <a:solidFill>
                <a:srgbClr val="FF0000"/>
              </a:solidFill>
            </a:endParaRPr>
          </a:p>
        </p:txBody>
      </p:sp>
      <p:pic>
        <p:nvPicPr>
          <p:cNvPr id="25" name="Picture 5" descr="C:\Users\uschauer\AppData\Local\Temp\7zE63E9.tmp\FS_meanT_150-400m_box_7-9E_785-792N_a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918929"/>
            <a:ext cx="4680520" cy="1912038"/>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Gerade Verbindung 25"/>
          <p:cNvCxnSpPr/>
          <p:nvPr/>
        </p:nvCxnSpPr>
        <p:spPr>
          <a:xfrm>
            <a:off x="2555776" y="6309320"/>
            <a:ext cx="720080" cy="0"/>
          </a:xfrm>
          <a:prstGeom prst="line">
            <a:avLst/>
          </a:prstGeom>
          <a:ln w="9525">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3323861" y="6309320"/>
            <a:ext cx="1200133" cy="0"/>
          </a:xfrm>
          <a:prstGeom prst="line">
            <a:avLst/>
          </a:prstGeom>
          <a:ln w="952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863588" y="4980667"/>
            <a:ext cx="2135521" cy="338554"/>
          </a:xfrm>
          <a:prstGeom prst="rect">
            <a:avLst/>
          </a:prstGeom>
          <a:solidFill>
            <a:schemeClr val="bg1"/>
          </a:solidFill>
        </p:spPr>
        <p:txBody>
          <a:bodyPr wrap="none" rtlCol="0">
            <a:spAutoFit/>
          </a:bodyPr>
          <a:lstStyle/>
          <a:p>
            <a:r>
              <a:rPr lang="de-DE" sz="1600" smtClean="0">
                <a:solidFill>
                  <a:schemeClr val="tx1"/>
                </a:solidFill>
                <a:latin typeface="Arial" pitchFamily="34" charset="0"/>
                <a:cs typeface="Arial" pitchFamily="34" charset="0"/>
              </a:rPr>
              <a:t>Fram Strait CTD data</a:t>
            </a:r>
            <a:endParaRPr lang="de-DE" sz="1600" dirty="0" smtClean="0">
              <a:solidFill>
                <a:schemeClr val="tx1"/>
              </a:solidFill>
              <a:latin typeface="Arial" pitchFamily="34" charset="0"/>
              <a:cs typeface="Arial" pitchFamily="34" charset="0"/>
            </a:endParaRPr>
          </a:p>
        </p:txBody>
      </p:sp>
      <p:cxnSp>
        <p:nvCxnSpPr>
          <p:cNvPr id="29" name="Gerade Verbindung 28"/>
          <p:cNvCxnSpPr/>
          <p:nvPr/>
        </p:nvCxnSpPr>
        <p:spPr>
          <a:xfrm>
            <a:off x="2555776" y="6093296"/>
            <a:ext cx="1224136" cy="0"/>
          </a:xfrm>
          <a:prstGeom prst="line">
            <a:avLst/>
          </a:prstGeom>
          <a:ln w="5715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V="1">
            <a:off x="3923928" y="6091952"/>
            <a:ext cx="600067" cy="1344"/>
          </a:xfrm>
          <a:prstGeom prst="line">
            <a:avLst/>
          </a:prstGeom>
          <a:ln w="57150">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2339752" y="2132856"/>
            <a:ext cx="966931" cy="646331"/>
          </a:xfrm>
          <a:prstGeom prst="rect">
            <a:avLst/>
          </a:prstGeom>
          <a:noFill/>
        </p:spPr>
        <p:txBody>
          <a:bodyPr wrap="none" rtlCol="0">
            <a:spAutoFit/>
          </a:bodyPr>
          <a:lstStyle/>
          <a:p>
            <a:r>
              <a:rPr lang="de-DE" b="1" smtClean="0">
                <a:solidFill>
                  <a:srgbClr val="0070C0"/>
                </a:solidFill>
                <a:latin typeface="Arial" pitchFamily="34" charset="0"/>
                <a:cs typeface="Arial" pitchFamily="34" charset="0"/>
              </a:rPr>
              <a:t>1.14 ZJ</a:t>
            </a:r>
          </a:p>
          <a:p>
            <a:r>
              <a:rPr lang="de-DE" b="1" smtClean="0">
                <a:solidFill>
                  <a:srgbClr val="FF0000"/>
                </a:solidFill>
                <a:latin typeface="Arial" pitchFamily="34" charset="0"/>
                <a:cs typeface="Arial" pitchFamily="34" charset="0"/>
              </a:rPr>
              <a:t>1.09 ZJ</a:t>
            </a:r>
            <a:endParaRPr lang="de-DE" b="1">
              <a:solidFill>
                <a:srgbClr val="FF0000"/>
              </a:solidFill>
              <a:latin typeface="Arial" pitchFamily="34" charset="0"/>
              <a:cs typeface="Arial" pitchFamily="34" charset="0"/>
            </a:endParaRPr>
          </a:p>
        </p:txBody>
      </p:sp>
      <p:sp>
        <p:nvSpPr>
          <p:cNvPr id="32" name="Textfeld 31"/>
          <p:cNvSpPr txBox="1"/>
          <p:nvPr/>
        </p:nvSpPr>
        <p:spPr>
          <a:xfrm>
            <a:off x="7092280" y="1988840"/>
            <a:ext cx="1043876" cy="369332"/>
          </a:xfrm>
          <a:prstGeom prst="rect">
            <a:avLst/>
          </a:prstGeom>
          <a:solidFill>
            <a:schemeClr val="bg1"/>
          </a:solidFill>
        </p:spPr>
        <p:txBody>
          <a:bodyPr wrap="none" rtlCol="0">
            <a:spAutoFit/>
          </a:bodyPr>
          <a:lstStyle/>
          <a:p>
            <a:r>
              <a:rPr lang="de-DE" b="1" smtClean="0">
                <a:solidFill>
                  <a:srgbClr val="00B050"/>
                </a:solidFill>
                <a:latin typeface="Arial" pitchFamily="34" charset="0"/>
                <a:cs typeface="Arial" pitchFamily="34" charset="0"/>
              </a:rPr>
              <a:t>-0.04 ZJ</a:t>
            </a:r>
          </a:p>
        </p:txBody>
      </p:sp>
    </p:spTree>
    <p:extLst>
      <p:ext uri="{BB962C8B-B14F-4D97-AF65-F5344CB8AC3E}">
        <p14:creationId xmlns:p14="http://schemas.microsoft.com/office/powerpoint/2010/main" val="1223767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FB10A5-7388-42D7-B93D-56EBB8AAC7B4}" type="slidenum">
              <a:rPr lang="pl-PL" smtClean="0"/>
              <a:pPr>
                <a:defRPr/>
              </a:pPr>
              <a:t>31</a:t>
            </a:fld>
            <a:endParaRPr lang="pl-PL"/>
          </a:p>
        </p:txBody>
      </p:sp>
      <p:sp>
        <p:nvSpPr>
          <p:cNvPr id="3" name="Textfeld 2"/>
          <p:cNvSpPr txBox="1"/>
          <p:nvPr/>
        </p:nvSpPr>
        <p:spPr>
          <a:xfrm>
            <a:off x="499516" y="1000107"/>
            <a:ext cx="8072494" cy="3693319"/>
          </a:xfrm>
          <a:prstGeom prst="rect">
            <a:avLst/>
          </a:prstGeom>
          <a:noFill/>
        </p:spPr>
        <p:txBody>
          <a:bodyPr wrap="square" rtlCol="0">
            <a:spAutoFit/>
          </a:bodyPr>
          <a:lstStyle/>
          <a:p>
            <a:pPr>
              <a:buFont typeface="Wingdings" pitchFamily="2" charset="2"/>
              <a:buChar char="Ø"/>
            </a:pPr>
            <a:r>
              <a:rPr lang="de-DE" dirty="0" smtClean="0">
                <a:solidFill>
                  <a:schemeClr val="tx1"/>
                </a:solidFill>
              </a:rPr>
              <a:t>    </a:t>
            </a:r>
            <a:r>
              <a:rPr lang="de-DE" dirty="0" err="1" smtClean="0">
                <a:solidFill>
                  <a:schemeClr val="tx1"/>
                </a:solidFill>
              </a:rPr>
              <a:t>Observe</a:t>
            </a:r>
            <a:r>
              <a:rPr lang="de-DE" dirty="0" smtClean="0">
                <a:solidFill>
                  <a:schemeClr val="tx1"/>
                </a:solidFill>
              </a:rPr>
              <a:t> </a:t>
            </a:r>
            <a:r>
              <a:rPr lang="de-DE" dirty="0" err="1" smtClean="0">
                <a:solidFill>
                  <a:schemeClr val="tx1"/>
                </a:solidFill>
              </a:rPr>
              <a:t>fluxes</a:t>
            </a:r>
            <a:r>
              <a:rPr lang="de-DE" dirty="0" smtClean="0">
                <a:solidFill>
                  <a:schemeClr val="tx1"/>
                </a:solidFill>
              </a:rPr>
              <a:t> </a:t>
            </a:r>
            <a:r>
              <a:rPr lang="de-DE" dirty="0" err="1" smtClean="0">
                <a:solidFill>
                  <a:schemeClr val="tx1"/>
                </a:solidFill>
              </a:rPr>
              <a:t>at</a:t>
            </a:r>
            <a:r>
              <a:rPr lang="de-DE" dirty="0" smtClean="0">
                <a:solidFill>
                  <a:schemeClr val="tx1"/>
                </a:solidFill>
              </a:rPr>
              <a:t> </a:t>
            </a:r>
            <a:r>
              <a:rPr lang="de-DE" u="sng" dirty="0" err="1" smtClean="0">
                <a:solidFill>
                  <a:schemeClr val="tx1"/>
                </a:solidFill>
              </a:rPr>
              <a:t>entrance</a:t>
            </a:r>
            <a:r>
              <a:rPr lang="de-DE" u="sng" dirty="0" smtClean="0">
                <a:solidFill>
                  <a:schemeClr val="tx1"/>
                </a:solidFill>
              </a:rPr>
              <a:t> </a:t>
            </a:r>
            <a:r>
              <a:rPr lang="de-DE" u="sng" dirty="0" err="1" smtClean="0">
                <a:solidFill>
                  <a:schemeClr val="tx1"/>
                </a:solidFill>
              </a:rPr>
              <a:t>and</a:t>
            </a:r>
            <a:r>
              <a:rPr lang="de-DE" u="sng" dirty="0" smtClean="0">
                <a:solidFill>
                  <a:schemeClr val="tx1"/>
                </a:solidFill>
              </a:rPr>
              <a:t> </a:t>
            </a:r>
            <a:r>
              <a:rPr lang="de-DE" u="sng" dirty="0" err="1" smtClean="0">
                <a:solidFill>
                  <a:schemeClr val="tx1"/>
                </a:solidFill>
              </a:rPr>
              <a:t>exits</a:t>
            </a:r>
            <a:r>
              <a:rPr lang="de-DE" u="sng" dirty="0" smtClean="0">
                <a:solidFill>
                  <a:schemeClr val="tx1"/>
                </a:solidFill>
              </a:rPr>
              <a:t> </a:t>
            </a:r>
            <a:r>
              <a:rPr lang="de-DE" dirty="0" err="1" smtClean="0">
                <a:solidFill>
                  <a:schemeClr val="tx1"/>
                </a:solidFill>
              </a:rPr>
              <a:t>of</a:t>
            </a:r>
            <a:r>
              <a:rPr lang="de-DE" dirty="0" smtClean="0">
                <a:solidFill>
                  <a:schemeClr val="tx1"/>
                </a:solidFill>
              </a:rPr>
              <a:t> </a:t>
            </a:r>
            <a:r>
              <a:rPr lang="de-DE" dirty="0" err="1" smtClean="0">
                <a:solidFill>
                  <a:schemeClr val="tx1"/>
                </a:solidFill>
              </a:rPr>
              <a:t>connected</a:t>
            </a:r>
            <a:r>
              <a:rPr lang="de-DE" dirty="0" smtClean="0">
                <a:solidFill>
                  <a:schemeClr val="tx1"/>
                </a:solidFill>
              </a:rPr>
              <a:t> </a:t>
            </a:r>
            <a:r>
              <a:rPr lang="de-DE" dirty="0" err="1" smtClean="0">
                <a:solidFill>
                  <a:schemeClr val="tx1"/>
                </a:solidFill>
              </a:rPr>
              <a:t>streamtubes</a:t>
            </a:r>
            <a:r>
              <a:rPr lang="de-DE" dirty="0" smtClean="0">
                <a:solidFill>
                  <a:schemeClr val="tx1"/>
                </a:solidFill>
              </a:rPr>
              <a:t>.</a:t>
            </a:r>
          </a:p>
          <a:p>
            <a:endParaRPr lang="de-DE" dirty="0" smtClean="0">
              <a:solidFill>
                <a:schemeClr val="tx1"/>
              </a:solidFill>
            </a:endParaRPr>
          </a:p>
          <a:p>
            <a:r>
              <a:rPr lang="de-DE" dirty="0" smtClean="0">
                <a:solidFill>
                  <a:schemeClr val="tx1"/>
                </a:solidFill>
              </a:rPr>
              <a:t>	</a:t>
            </a:r>
          </a:p>
          <a:p>
            <a:pPr>
              <a:buFont typeface="Wingdings" pitchFamily="2" charset="2"/>
              <a:buChar char="Ø"/>
            </a:pPr>
            <a:r>
              <a:rPr lang="de-DE" dirty="0" smtClean="0">
                <a:solidFill>
                  <a:schemeClr val="tx1"/>
                </a:solidFill>
              </a:rPr>
              <a:t>    </a:t>
            </a:r>
            <a:r>
              <a:rPr lang="de-DE" dirty="0" err="1" smtClean="0">
                <a:solidFill>
                  <a:schemeClr val="tx1"/>
                </a:solidFill>
              </a:rPr>
              <a:t>Observe</a:t>
            </a:r>
            <a:r>
              <a:rPr lang="de-DE" dirty="0" smtClean="0">
                <a:solidFill>
                  <a:schemeClr val="tx1"/>
                </a:solidFill>
              </a:rPr>
              <a:t> </a:t>
            </a:r>
            <a:r>
              <a:rPr lang="de-DE" dirty="0" err="1" smtClean="0">
                <a:solidFill>
                  <a:schemeClr val="tx1"/>
                </a:solidFill>
              </a:rPr>
              <a:t>fluxes</a:t>
            </a:r>
            <a:r>
              <a:rPr lang="de-DE" dirty="0" smtClean="0">
                <a:solidFill>
                  <a:schemeClr val="tx1"/>
                </a:solidFill>
              </a:rPr>
              <a:t> </a:t>
            </a:r>
            <a:r>
              <a:rPr lang="de-DE" dirty="0" err="1" smtClean="0">
                <a:solidFill>
                  <a:schemeClr val="tx1"/>
                </a:solidFill>
              </a:rPr>
              <a:t>at</a:t>
            </a:r>
            <a:r>
              <a:rPr lang="de-DE" dirty="0" smtClean="0">
                <a:solidFill>
                  <a:schemeClr val="tx1"/>
                </a:solidFill>
              </a:rPr>
              <a:t> </a:t>
            </a:r>
            <a:r>
              <a:rPr lang="de-DE" dirty="0" err="1" smtClean="0">
                <a:solidFill>
                  <a:schemeClr val="tx1"/>
                </a:solidFill>
              </a:rPr>
              <a:t>high</a:t>
            </a:r>
            <a:r>
              <a:rPr lang="de-DE" dirty="0" smtClean="0">
                <a:solidFill>
                  <a:schemeClr val="tx1"/>
                </a:solidFill>
              </a:rPr>
              <a:t> </a:t>
            </a:r>
            <a:r>
              <a:rPr lang="de-DE" dirty="0" err="1" smtClean="0">
                <a:solidFill>
                  <a:schemeClr val="tx1"/>
                </a:solidFill>
              </a:rPr>
              <a:t>enough</a:t>
            </a:r>
            <a:r>
              <a:rPr lang="de-DE" dirty="0" smtClean="0">
                <a:solidFill>
                  <a:schemeClr val="tx1"/>
                </a:solidFill>
              </a:rPr>
              <a:t> </a:t>
            </a:r>
            <a:r>
              <a:rPr lang="de-DE" dirty="0" err="1" smtClean="0">
                <a:solidFill>
                  <a:schemeClr val="tx1"/>
                </a:solidFill>
              </a:rPr>
              <a:t>spatial</a:t>
            </a:r>
            <a:r>
              <a:rPr lang="de-DE" dirty="0" smtClean="0">
                <a:solidFill>
                  <a:schemeClr val="tx1"/>
                </a:solidFill>
              </a:rPr>
              <a:t> </a:t>
            </a:r>
            <a:r>
              <a:rPr lang="de-DE" dirty="0" err="1" smtClean="0">
                <a:solidFill>
                  <a:schemeClr val="tx1"/>
                </a:solidFill>
              </a:rPr>
              <a:t>resolution</a:t>
            </a:r>
            <a:r>
              <a:rPr lang="de-DE" dirty="0" smtClean="0">
                <a:solidFill>
                  <a:schemeClr val="tx1"/>
                </a:solidFill>
              </a:rPr>
              <a:t> </a:t>
            </a:r>
            <a:r>
              <a:rPr lang="de-DE" dirty="0" err="1" smtClean="0">
                <a:solidFill>
                  <a:schemeClr val="tx1"/>
                </a:solidFill>
              </a:rPr>
              <a:t>to</a:t>
            </a:r>
            <a:r>
              <a:rPr lang="de-DE" dirty="0" smtClean="0">
                <a:solidFill>
                  <a:schemeClr val="tx1"/>
                </a:solidFill>
              </a:rPr>
              <a:t> </a:t>
            </a:r>
            <a:r>
              <a:rPr lang="de-DE" dirty="0" err="1" smtClean="0">
                <a:solidFill>
                  <a:schemeClr val="tx1"/>
                </a:solidFill>
              </a:rPr>
              <a:t>enable</a:t>
            </a:r>
            <a:r>
              <a:rPr lang="de-DE" dirty="0" smtClean="0">
                <a:solidFill>
                  <a:schemeClr val="tx1"/>
                </a:solidFill>
              </a:rPr>
              <a:t> </a:t>
            </a:r>
            <a:r>
              <a:rPr lang="de-DE" dirty="0" err="1" smtClean="0">
                <a:solidFill>
                  <a:schemeClr val="tx1"/>
                </a:solidFill>
              </a:rPr>
              <a:t>integrals</a:t>
            </a:r>
            <a:r>
              <a:rPr lang="de-DE" dirty="0" smtClean="0">
                <a:solidFill>
                  <a:schemeClr val="tx1"/>
                </a:solidFill>
              </a:rPr>
              <a:t> 	</a:t>
            </a:r>
            <a:r>
              <a:rPr lang="de-DE" err="1" smtClean="0">
                <a:solidFill>
                  <a:schemeClr val="tx1"/>
                </a:solidFill>
              </a:rPr>
              <a:t>over</a:t>
            </a:r>
            <a:r>
              <a:rPr lang="de-DE" smtClean="0">
                <a:solidFill>
                  <a:schemeClr val="tx1"/>
                </a:solidFill>
              </a:rPr>
              <a:t>   	v*T </a:t>
            </a:r>
            <a:r>
              <a:rPr lang="de-DE" dirty="0" smtClean="0">
                <a:solidFill>
                  <a:schemeClr val="tx1"/>
                </a:solidFill>
              </a:rPr>
              <a:t>(</a:t>
            </a:r>
            <a:r>
              <a:rPr lang="de-DE" dirty="0" err="1" smtClean="0">
                <a:solidFill>
                  <a:schemeClr val="tx1"/>
                </a:solidFill>
              </a:rPr>
              <a:t>or</a:t>
            </a:r>
            <a:r>
              <a:rPr lang="de-DE" dirty="0" smtClean="0">
                <a:solidFill>
                  <a:schemeClr val="tx1"/>
                </a:solidFill>
              </a:rPr>
              <a:t> v*S</a:t>
            </a:r>
            <a:r>
              <a:rPr lang="de-DE" smtClean="0">
                <a:solidFill>
                  <a:schemeClr val="tx1"/>
                </a:solidFill>
              </a:rPr>
              <a:t>) </a:t>
            </a:r>
          </a:p>
          <a:p>
            <a:pPr>
              <a:buFont typeface="Wingdings" pitchFamily="2" charset="2"/>
              <a:buChar char="Ø"/>
            </a:pPr>
            <a:endParaRPr lang="de-DE">
              <a:solidFill>
                <a:schemeClr val="tx1"/>
              </a:solidFill>
            </a:endParaRPr>
          </a:p>
          <a:p>
            <a:pPr>
              <a:buFont typeface="Wingdings" pitchFamily="2" charset="2"/>
              <a:buChar char="Ø"/>
            </a:pPr>
            <a:r>
              <a:rPr lang="de-DE" smtClean="0">
                <a:solidFill>
                  <a:schemeClr val="tx1"/>
                </a:solidFill>
              </a:rPr>
              <a:t>    Include ice fluxes</a:t>
            </a:r>
            <a:r>
              <a:rPr lang="de-DE" dirty="0" smtClean="0">
                <a:solidFill>
                  <a:schemeClr val="tx1"/>
                </a:solidFill>
              </a:rPr>
              <a:t>	</a:t>
            </a:r>
          </a:p>
          <a:p>
            <a:r>
              <a:rPr lang="de-DE" dirty="0" smtClean="0">
                <a:solidFill>
                  <a:schemeClr val="tx1"/>
                </a:solidFill>
              </a:rPr>
              <a:t>	</a:t>
            </a:r>
          </a:p>
          <a:p>
            <a:pPr>
              <a:buFont typeface="Wingdings" pitchFamily="2" charset="2"/>
              <a:buChar char="Ø"/>
            </a:pPr>
            <a:r>
              <a:rPr lang="de-DE" dirty="0" smtClean="0">
                <a:solidFill>
                  <a:schemeClr val="tx1"/>
                </a:solidFill>
              </a:rPr>
              <a:t>    </a:t>
            </a:r>
            <a:r>
              <a:rPr lang="de-DE" err="1" smtClean="0">
                <a:solidFill>
                  <a:schemeClr val="tx1"/>
                </a:solidFill>
              </a:rPr>
              <a:t>Panarctic</a:t>
            </a:r>
            <a:r>
              <a:rPr lang="de-DE" smtClean="0">
                <a:solidFill>
                  <a:schemeClr val="tx1"/>
                </a:solidFill>
              </a:rPr>
              <a:t> surveys (every </a:t>
            </a:r>
            <a:r>
              <a:rPr lang="de-DE" dirty="0" smtClean="0">
                <a:solidFill>
                  <a:schemeClr val="tx1"/>
                </a:solidFill>
              </a:rPr>
              <a:t>5 (</a:t>
            </a:r>
            <a:r>
              <a:rPr lang="de-DE" dirty="0" err="1" smtClean="0">
                <a:solidFill>
                  <a:schemeClr val="tx1"/>
                </a:solidFill>
              </a:rPr>
              <a:t>or</a:t>
            </a:r>
            <a:r>
              <a:rPr lang="de-DE" dirty="0" smtClean="0">
                <a:solidFill>
                  <a:schemeClr val="tx1"/>
                </a:solidFill>
              </a:rPr>
              <a:t> </a:t>
            </a:r>
            <a:r>
              <a:rPr lang="de-DE" dirty="0" err="1" smtClean="0">
                <a:solidFill>
                  <a:schemeClr val="tx1"/>
                </a:solidFill>
              </a:rPr>
              <a:t>more</a:t>
            </a:r>
            <a:r>
              <a:rPr lang="de-DE" smtClean="0">
                <a:solidFill>
                  <a:schemeClr val="tx1"/>
                </a:solidFill>
              </a:rPr>
              <a:t>) years?) </a:t>
            </a:r>
            <a:r>
              <a:rPr lang="de-DE" dirty="0" smtClean="0">
                <a:solidFill>
                  <a:schemeClr val="tx1"/>
                </a:solidFill>
              </a:rPr>
              <a:t>– </a:t>
            </a:r>
          </a:p>
          <a:p>
            <a:r>
              <a:rPr lang="de-DE" dirty="0" smtClean="0">
                <a:solidFill>
                  <a:schemeClr val="tx1"/>
                </a:solidFill>
              </a:rPr>
              <a:t>	i.e. </a:t>
            </a:r>
            <a:r>
              <a:rPr lang="de-DE" err="1" smtClean="0">
                <a:solidFill>
                  <a:schemeClr val="tx1"/>
                </a:solidFill>
              </a:rPr>
              <a:t>needs</a:t>
            </a:r>
            <a:r>
              <a:rPr lang="de-DE" smtClean="0">
                <a:solidFill>
                  <a:schemeClr val="tx1"/>
                </a:solidFill>
              </a:rPr>
              <a:t> </a:t>
            </a:r>
            <a:r>
              <a:rPr lang="de-DE" smtClean="0">
                <a:solidFill>
                  <a:schemeClr val="tx1"/>
                </a:solidFill>
              </a:rPr>
              <a:t>international </a:t>
            </a:r>
            <a:r>
              <a:rPr lang="de-DE" dirty="0" err="1" smtClean="0">
                <a:solidFill>
                  <a:schemeClr val="tx1"/>
                </a:solidFill>
              </a:rPr>
              <a:t>coordinated</a:t>
            </a:r>
            <a:r>
              <a:rPr lang="de-DE" dirty="0" smtClean="0">
                <a:solidFill>
                  <a:schemeClr val="tx1"/>
                </a:solidFill>
              </a:rPr>
              <a:t> </a:t>
            </a:r>
            <a:r>
              <a:rPr lang="de-DE" dirty="0" err="1" smtClean="0">
                <a:solidFill>
                  <a:schemeClr val="tx1"/>
                </a:solidFill>
              </a:rPr>
              <a:t>multiship</a:t>
            </a:r>
            <a:r>
              <a:rPr lang="de-DE" dirty="0" smtClean="0">
                <a:solidFill>
                  <a:schemeClr val="tx1"/>
                </a:solidFill>
              </a:rPr>
              <a:t> </a:t>
            </a:r>
            <a:r>
              <a:rPr lang="de-DE" dirty="0" err="1" smtClean="0">
                <a:solidFill>
                  <a:schemeClr val="tx1"/>
                </a:solidFill>
              </a:rPr>
              <a:t>effort</a:t>
            </a:r>
            <a:endParaRPr lang="de-DE" dirty="0" smtClean="0">
              <a:solidFill>
                <a:schemeClr val="tx1"/>
              </a:solidFill>
            </a:endParaRPr>
          </a:p>
          <a:p>
            <a:r>
              <a:rPr lang="de-DE" dirty="0">
                <a:solidFill>
                  <a:schemeClr val="tx1"/>
                </a:solidFill>
              </a:rPr>
              <a:t>	</a:t>
            </a:r>
            <a:r>
              <a:rPr lang="de-DE" smtClean="0">
                <a:solidFill>
                  <a:schemeClr val="tx1"/>
                </a:solidFill>
              </a:rPr>
              <a:t>supported </a:t>
            </a:r>
            <a:r>
              <a:rPr lang="de-DE" dirty="0" err="1" smtClean="0">
                <a:solidFill>
                  <a:schemeClr val="tx1"/>
                </a:solidFill>
              </a:rPr>
              <a:t>by</a:t>
            </a:r>
            <a:r>
              <a:rPr lang="de-DE" dirty="0" smtClean="0">
                <a:solidFill>
                  <a:schemeClr val="tx1"/>
                </a:solidFill>
              </a:rPr>
              <a:t> </a:t>
            </a:r>
            <a:r>
              <a:rPr lang="de-DE" dirty="0" err="1" smtClean="0">
                <a:solidFill>
                  <a:schemeClr val="tx1"/>
                </a:solidFill>
              </a:rPr>
              <a:t>synoptic</a:t>
            </a:r>
            <a:r>
              <a:rPr lang="de-DE" dirty="0" smtClean="0">
                <a:solidFill>
                  <a:schemeClr val="tx1"/>
                </a:solidFill>
              </a:rPr>
              <a:t> </a:t>
            </a:r>
            <a:r>
              <a:rPr lang="de-DE" dirty="0" err="1" smtClean="0">
                <a:solidFill>
                  <a:schemeClr val="tx1"/>
                </a:solidFill>
              </a:rPr>
              <a:t>panarctic</a:t>
            </a:r>
            <a:r>
              <a:rPr lang="de-DE" dirty="0" smtClean="0">
                <a:solidFill>
                  <a:schemeClr val="tx1"/>
                </a:solidFill>
              </a:rPr>
              <a:t> </a:t>
            </a:r>
            <a:r>
              <a:rPr lang="de-DE" dirty="0" err="1" smtClean="0">
                <a:solidFill>
                  <a:schemeClr val="tx1"/>
                </a:solidFill>
              </a:rPr>
              <a:t>seeding</a:t>
            </a:r>
            <a:r>
              <a:rPr lang="de-DE" dirty="0" smtClean="0">
                <a:solidFill>
                  <a:schemeClr val="tx1"/>
                </a:solidFill>
              </a:rPr>
              <a:t> </a:t>
            </a:r>
            <a:r>
              <a:rPr lang="de-DE" dirty="0" err="1" smtClean="0">
                <a:solidFill>
                  <a:schemeClr val="tx1"/>
                </a:solidFill>
              </a:rPr>
              <a:t>with</a:t>
            </a:r>
            <a:r>
              <a:rPr lang="de-DE" dirty="0" smtClean="0">
                <a:solidFill>
                  <a:schemeClr val="tx1"/>
                </a:solidFill>
              </a:rPr>
              <a:t> </a:t>
            </a:r>
            <a:r>
              <a:rPr lang="de-DE" dirty="0" err="1" smtClean="0">
                <a:solidFill>
                  <a:schemeClr val="tx1"/>
                </a:solidFill>
              </a:rPr>
              <a:t>autonomous</a:t>
            </a:r>
            <a:r>
              <a:rPr lang="de-DE" dirty="0" smtClean="0">
                <a:solidFill>
                  <a:schemeClr val="tx1"/>
                </a:solidFill>
              </a:rPr>
              <a:t> </a:t>
            </a:r>
            <a:r>
              <a:rPr lang="de-DE" dirty="0" err="1" smtClean="0">
                <a:solidFill>
                  <a:schemeClr val="tx1"/>
                </a:solidFill>
              </a:rPr>
              <a:t>platforms</a:t>
            </a:r>
            <a:r>
              <a:rPr lang="de-DE" smtClean="0">
                <a:solidFill>
                  <a:schemeClr val="tx1"/>
                </a:solidFill>
              </a:rPr>
              <a:t>: 	ITPs </a:t>
            </a:r>
            <a:r>
              <a:rPr lang="de-DE" dirty="0" smtClean="0">
                <a:solidFill>
                  <a:schemeClr val="tx1"/>
                </a:solidFill>
              </a:rPr>
              <a:t>on </a:t>
            </a:r>
            <a:r>
              <a:rPr lang="de-DE" dirty="0" err="1" smtClean="0">
                <a:solidFill>
                  <a:schemeClr val="tx1"/>
                </a:solidFill>
              </a:rPr>
              <a:t>ice</a:t>
            </a:r>
            <a:r>
              <a:rPr lang="de-DE" dirty="0" smtClean="0">
                <a:solidFill>
                  <a:schemeClr val="tx1"/>
                </a:solidFill>
              </a:rPr>
              <a:t> </a:t>
            </a:r>
            <a:r>
              <a:rPr lang="de-DE" dirty="0" err="1" smtClean="0">
                <a:solidFill>
                  <a:schemeClr val="tx1"/>
                </a:solidFill>
              </a:rPr>
              <a:t>and</a:t>
            </a:r>
            <a:r>
              <a:rPr lang="de-DE" dirty="0" smtClean="0">
                <a:solidFill>
                  <a:schemeClr val="tx1"/>
                </a:solidFill>
              </a:rPr>
              <a:t> in open </a:t>
            </a:r>
            <a:r>
              <a:rPr lang="de-DE" dirty="0" err="1" smtClean="0">
                <a:solidFill>
                  <a:schemeClr val="tx1"/>
                </a:solidFill>
              </a:rPr>
              <a:t>water</a:t>
            </a:r>
            <a:r>
              <a:rPr lang="de-DE" dirty="0" smtClean="0">
                <a:solidFill>
                  <a:schemeClr val="tx1"/>
                </a:solidFill>
              </a:rPr>
              <a:t>, </a:t>
            </a:r>
            <a:r>
              <a:rPr lang="de-DE" dirty="0" err="1" smtClean="0">
                <a:solidFill>
                  <a:schemeClr val="tx1"/>
                </a:solidFill>
              </a:rPr>
              <a:t>later</a:t>
            </a:r>
            <a:r>
              <a:rPr lang="de-DE" dirty="0" smtClean="0">
                <a:solidFill>
                  <a:schemeClr val="tx1"/>
                </a:solidFill>
              </a:rPr>
              <a:t> (</a:t>
            </a:r>
            <a:r>
              <a:rPr lang="de-DE" dirty="0" err="1" smtClean="0">
                <a:solidFill>
                  <a:schemeClr val="tx1"/>
                </a:solidFill>
              </a:rPr>
              <a:t>when</a:t>
            </a:r>
            <a:r>
              <a:rPr lang="de-DE" dirty="0" smtClean="0">
                <a:solidFill>
                  <a:schemeClr val="tx1"/>
                </a:solidFill>
              </a:rPr>
              <a:t> </a:t>
            </a:r>
            <a:r>
              <a:rPr lang="de-DE" dirty="0" err="1" smtClean="0">
                <a:solidFill>
                  <a:schemeClr val="tx1"/>
                </a:solidFill>
              </a:rPr>
              <a:t>ice</a:t>
            </a:r>
            <a:r>
              <a:rPr lang="de-DE" dirty="0" smtClean="0">
                <a:solidFill>
                  <a:schemeClr val="tx1"/>
                </a:solidFill>
              </a:rPr>
              <a:t> </a:t>
            </a:r>
            <a:r>
              <a:rPr lang="de-DE" dirty="0" err="1" smtClean="0">
                <a:solidFill>
                  <a:schemeClr val="tx1"/>
                </a:solidFill>
              </a:rPr>
              <a:t>is</a:t>
            </a:r>
            <a:r>
              <a:rPr lang="de-DE" dirty="0" smtClean="0">
                <a:solidFill>
                  <a:schemeClr val="tx1"/>
                </a:solidFill>
              </a:rPr>
              <a:t> </a:t>
            </a:r>
            <a:r>
              <a:rPr lang="de-DE" dirty="0" err="1" smtClean="0">
                <a:solidFill>
                  <a:schemeClr val="tx1"/>
                </a:solidFill>
              </a:rPr>
              <a:t>shrinking</a:t>
            </a:r>
            <a:r>
              <a:rPr lang="de-DE" dirty="0" smtClean="0">
                <a:solidFill>
                  <a:schemeClr val="tx1"/>
                </a:solidFill>
              </a:rPr>
              <a:t>) </a:t>
            </a:r>
            <a:r>
              <a:rPr lang="de-DE" smtClean="0">
                <a:solidFill>
                  <a:schemeClr val="tx1"/>
                </a:solidFill>
              </a:rPr>
              <a:t>also 	acoustically </a:t>
            </a:r>
            <a:r>
              <a:rPr lang="de-DE" dirty="0" err="1" smtClean="0">
                <a:solidFill>
                  <a:schemeClr val="tx1"/>
                </a:solidFill>
              </a:rPr>
              <a:t>tracked</a:t>
            </a:r>
            <a:r>
              <a:rPr lang="de-DE" dirty="0" smtClean="0">
                <a:solidFill>
                  <a:schemeClr val="tx1"/>
                </a:solidFill>
              </a:rPr>
              <a:t> ARGO </a:t>
            </a:r>
            <a:r>
              <a:rPr lang="de-DE" dirty="0" err="1" smtClean="0">
                <a:solidFill>
                  <a:schemeClr val="tx1"/>
                </a:solidFill>
              </a:rPr>
              <a:t>floats</a:t>
            </a:r>
            <a:endParaRPr lang="de-DE" dirty="0">
              <a:solidFill>
                <a:schemeClr val="tx1"/>
              </a:solidFill>
            </a:endParaRPr>
          </a:p>
        </p:txBody>
      </p:sp>
      <p:sp>
        <p:nvSpPr>
          <p:cNvPr id="4" name="Rechteck 3"/>
          <p:cNvSpPr/>
          <p:nvPr/>
        </p:nvSpPr>
        <p:spPr>
          <a:xfrm>
            <a:off x="-35719" y="-27384"/>
            <a:ext cx="9144000" cy="369332"/>
          </a:xfrm>
          <a:prstGeom prst="rect">
            <a:avLst/>
          </a:prstGeom>
          <a:solidFill>
            <a:srgbClr val="FFC000"/>
          </a:solidFill>
        </p:spPr>
        <p:txBody>
          <a:bodyPr wrap="square">
            <a:spAutoFit/>
          </a:bodyPr>
          <a:lstStyle/>
          <a:p>
            <a:pPr lvl="0"/>
            <a:r>
              <a:rPr lang="de-DE" smtClean="0">
                <a:solidFill>
                  <a:srgbClr val="000000"/>
                </a:solidFill>
              </a:rPr>
              <a:t>Take problems into account assessing the </a:t>
            </a:r>
            <a:r>
              <a:rPr lang="de-DE" dirty="0" err="1" smtClean="0">
                <a:solidFill>
                  <a:srgbClr val="000000"/>
                </a:solidFill>
              </a:rPr>
              <a:t>Arctic</a:t>
            </a:r>
            <a:r>
              <a:rPr lang="de-DE" dirty="0" smtClean="0">
                <a:solidFill>
                  <a:srgbClr val="000000"/>
                </a:solidFill>
              </a:rPr>
              <a:t> </a:t>
            </a:r>
            <a:r>
              <a:rPr lang="de-DE" dirty="0" err="1" smtClean="0">
                <a:solidFill>
                  <a:srgbClr val="000000"/>
                </a:solidFill>
              </a:rPr>
              <a:t>ocean</a:t>
            </a:r>
            <a:r>
              <a:rPr lang="de-DE" dirty="0" smtClean="0">
                <a:solidFill>
                  <a:srgbClr val="000000"/>
                </a:solidFill>
              </a:rPr>
              <a:t> </a:t>
            </a:r>
            <a:r>
              <a:rPr lang="de-DE" dirty="0" err="1" smtClean="0">
                <a:solidFill>
                  <a:srgbClr val="000000"/>
                </a:solidFill>
              </a:rPr>
              <a:t>heat</a:t>
            </a:r>
            <a:r>
              <a:rPr lang="de-DE" dirty="0" smtClean="0">
                <a:solidFill>
                  <a:srgbClr val="000000"/>
                </a:solidFill>
              </a:rPr>
              <a:t> </a:t>
            </a:r>
            <a:r>
              <a:rPr lang="de-DE" dirty="0" err="1" smtClean="0">
                <a:solidFill>
                  <a:srgbClr val="000000"/>
                </a:solidFill>
              </a:rPr>
              <a:t>budget</a:t>
            </a:r>
            <a:r>
              <a:rPr lang="de-DE" dirty="0" smtClean="0">
                <a:solidFill>
                  <a:srgbClr val="00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B2876C6A-94EF-4BE1-98BE-668D550E6199}" type="slidenum">
              <a:rPr lang="de-DE" smtClean="0"/>
              <a:pPr/>
              <a:t>32</a:t>
            </a:fld>
            <a:endParaRPr lang="de-DE"/>
          </a:p>
        </p:txBody>
      </p:sp>
      <p:sp>
        <p:nvSpPr>
          <p:cNvPr id="3" name="Rectangle 9"/>
          <p:cNvSpPr txBox="1">
            <a:spLocks noChangeArrowheads="1"/>
          </p:cNvSpPr>
          <p:nvPr/>
        </p:nvSpPr>
        <p:spPr>
          <a:xfrm>
            <a:off x="0" y="0"/>
            <a:ext cx="9144000" cy="404813"/>
          </a:xfrm>
          <a:prstGeom prst="rect">
            <a:avLst/>
          </a:prstGeom>
          <a:solidFill>
            <a:srgbClr val="FFCC00"/>
          </a:solidFill>
          <a:ln/>
          <a:extLst>
            <a:ext uri="{91240B29-F687-4F45-9708-019B960494DF}">
              <a14:hiddenLine xmlns:a14="http://schemas.microsoft.com/office/drawing/2010/main" w="38100" cmpd="sng">
                <a:solidFill>
                  <a:srgbClr val="FF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smtClean="0">
                <a:latin typeface="Arial" pitchFamily="34" charset="0"/>
                <a:cs typeface="Arial" pitchFamily="34" charset="0"/>
              </a:rPr>
              <a:t>Results sofar</a:t>
            </a:r>
            <a:endParaRPr lang="pl-PL" sz="2000">
              <a:latin typeface="Arial" pitchFamily="34" charset="0"/>
              <a:cs typeface="Arial" pitchFamily="34" charset="0"/>
            </a:endParaRPr>
          </a:p>
        </p:txBody>
      </p:sp>
      <p:sp>
        <p:nvSpPr>
          <p:cNvPr id="4" name="Textfeld 3"/>
          <p:cNvSpPr txBox="1"/>
          <p:nvPr/>
        </p:nvSpPr>
        <p:spPr>
          <a:xfrm>
            <a:off x="395536" y="620688"/>
            <a:ext cx="8496944" cy="6186309"/>
          </a:xfrm>
          <a:prstGeom prst="rect">
            <a:avLst/>
          </a:prstGeom>
          <a:noFill/>
        </p:spPr>
        <p:txBody>
          <a:bodyPr wrap="square" rtlCol="0">
            <a:spAutoFit/>
          </a:bodyPr>
          <a:lstStyle/>
          <a:p>
            <a:pPr marL="285750" indent="-285750">
              <a:buFont typeface="Arial" pitchFamily="34" charset="0"/>
              <a:buChar char="•"/>
            </a:pPr>
            <a:r>
              <a:rPr lang="de-DE" smtClean="0">
                <a:solidFill>
                  <a:schemeClr val="tx1"/>
                </a:solidFill>
                <a:latin typeface="Arial" pitchFamily="34" charset="0"/>
                <a:cs typeface="Arial" pitchFamily="34" charset="0"/>
              </a:rPr>
              <a:t>Multiannual heat transport through Fram Strait after 1997 </a:t>
            </a:r>
          </a:p>
          <a:p>
            <a:r>
              <a:rPr lang="de-DE">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between </a:t>
            </a:r>
            <a:r>
              <a:rPr lang="de-DE" smtClean="0">
                <a:solidFill>
                  <a:schemeClr val="tx1"/>
                </a:solidFill>
                <a:latin typeface="Arial" pitchFamily="34" charset="0"/>
                <a:cs typeface="Arial" pitchFamily="34" charset="0"/>
              </a:rPr>
              <a:t>29 and 43 TW,</a:t>
            </a:r>
          </a:p>
          <a:p>
            <a:r>
              <a:rPr lang="de-DE">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    difference makes additional supply of	</a:t>
            </a:r>
            <a:r>
              <a:rPr lang="de-DE" b="1" smtClean="0">
                <a:solidFill>
                  <a:schemeClr val="tx1"/>
                </a:solidFill>
                <a:latin typeface="Arial" pitchFamily="34" charset="0"/>
                <a:cs typeface="Arial" pitchFamily="34" charset="0"/>
              </a:rPr>
              <a:t>2.2 </a:t>
            </a:r>
            <a:r>
              <a:rPr lang="de-DE" b="1" smtClean="0">
                <a:solidFill>
                  <a:schemeClr val="tx1"/>
                </a:solidFill>
                <a:latin typeface="Arial" pitchFamily="34" charset="0"/>
                <a:cs typeface="Arial" pitchFamily="34" charset="0"/>
              </a:rPr>
              <a:t>ZJ     </a:t>
            </a:r>
            <a:r>
              <a:rPr lang="de-DE" smtClean="0">
                <a:solidFill>
                  <a:schemeClr val="tx1"/>
                </a:solidFill>
                <a:latin typeface="Arial" pitchFamily="34" charset="0"/>
                <a:cs typeface="Arial" pitchFamily="34" charset="0"/>
              </a:rPr>
              <a:t>in early 2000s</a:t>
            </a:r>
            <a:endParaRPr lang="de-DE" smtClean="0">
              <a:solidFill>
                <a:schemeClr val="tx1"/>
              </a:solidFill>
              <a:latin typeface="Arial" pitchFamily="34" charset="0"/>
              <a:cs typeface="Arial" pitchFamily="34" charset="0"/>
            </a:endParaRPr>
          </a:p>
          <a:p>
            <a:pPr marL="285750" indent="-285750">
              <a:buFont typeface="Arial" pitchFamily="34" charset="0"/>
              <a:buChar char="•"/>
            </a:pPr>
            <a:endParaRPr lang="de-DE">
              <a:solidFill>
                <a:schemeClr val="tx1"/>
              </a:solidFill>
              <a:latin typeface="Arial" pitchFamily="34" charset="0"/>
              <a:cs typeface="Arial" pitchFamily="34" charset="0"/>
            </a:endParaRPr>
          </a:p>
          <a:p>
            <a:pPr marL="285750" indent="-285750">
              <a:buFont typeface="Arial" pitchFamily="34" charset="0"/>
              <a:buChar char="•"/>
            </a:pPr>
            <a:r>
              <a:rPr lang="de-DE" smtClean="0">
                <a:solidFill>
                  <a:schemeClr val="tx1"/>
                </a:solidFill>
                <a:latin typeface="Arial" pitchFamily="34" charset="0"/>
                <a:cs typeface="Arial" pitchFamily="34" charset="0"/>
              </a:rPr>
              <a:t>Heat changes in European Basin between 150 and 1000 m depth from EWG </a:t>
            </a:r>
            <a:r>
              <a:rPr lang="de-DE" i="1" smtClean="0">
                <a:solidFill>
                  <a:schemeClr val="tx1"/>
                </a:solidFill>
                <a:latin typeface="Arial" pitchFamily="34" charset="0"/>
                <a:cs typeface="Arial" pitchFamily="34" charset="0"/>
              </a:rPr>
              <a:t>to</a:t>
            </a:r>
            <a:r>
              <a:rPr lang="de-DE" smtClean="0">
                <a:solidFill>
                  <a:schemeClr val="tx1"/>
                </a:solidFill>
                <a:latin typeface="Arial" pitchFamily="34" charset="0"/>
                <a:cs typeface="Arial" pitchFamily="34" charset="0"/>
              </a:rPr>
              <a:t> last two decades</a:t>
            </a:r>
          </a:p>
          <a:p>
            <a:pPr lvl="3"/>
            <a:r>
              <a:rPr lang="de-DE">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			</a:t>
            </a:r>
            <a:r>
              <a:rPr lang="de-DE" b="1" smtClean="0">
                <a:solidFill>
                  <a:schemeClr val="tx1"/>
                </a:solidFill>
                <a:latin typeface="Arial" pitchFamily="34" charset="0"/>
                <a:cs typeface="Arial" pitchFamily="34" charset="0"/>
              </a:rPr>
              <a:t>1 – 1.1 ZJ</a:t>
            </a:r>
          </a:p>
          <a:p>
            <a:pPr marL="285750" indent="-285750">
              <a:buFont typeface="Arial" pitchFamily="34" charset="0"/>
              <a:buChar char="•"/>
            </a:pPr>
            <a:endParaRPr lang="de-DE">
              <a:solidFill>
                <a:schemeClr val="tx1"/>
              </a:solidFill>
              <a:latin typeface="Arial" pitchFamily="34" charset="0"/>
              <a:cs typeface="Arial" pitchFamily="34" charset="0"/>
            </a:endParaRPr>
          </a:p>
          <a:p>
            <a:pPr marL="285750" indent="-285750">
              <a:buFont typeface="Arial" pitchFamily="34" charset="0"/>
              <a:buChar char="•"/>
            </a:pPr>
            <a:r>
              <a:rPr lang="de-DE" smtClean="0">
                <a:solidFill>
                  <a:schemeClr val="tx1"/>
                </a:solidFill>
                <a:latin typeface="Arial" pitchFamily="34" charset="0"/>
                <a:cs typeface="Arial" pitchFamily="34" charset="0"/>
              </a:rPr>
              <a:t>Multiannual heat changes in Eurasian Basin </a:t>
            </a:r>
            <a:r>
              <a:rPr lang="de-DE" i="1" smtClean="0">
                <a:solidFill>
                  <a:schemeClr val="tx1"/>
                </a:solidFill>
                <a:latin typeface="Arial" pitchFamily="34" charset="0"/>
                <a:cs typeface="Arial" pitchFamily="34" charset="0"/>
              </a:rPr>
              <a:t>within</a:t>
            </a:r>
            <a:r>
              <a:rPr lang="de-DE" smtClean="0">
                <a:solidFill>
                  <a:schemeClr val="tx1"/>
                </a:solidFill>
                <a:latin typeface="Arial" pitchFamily="34" charset="0"/>
                <a:cs typeface="Arial" pitchFamily="34" charset="0"/>
              </a:rPr>
              <a:t> the last two decades</a:t>
            </a:r>
          </a:p>
          <a:p>
            <a:r>
              <a:rPr lang="de-DE" smtClean="0">
                <a:solidFill>
                  <a:schemeClr val="tx1"/>
                </a:solidFill>
                <a:latin typeface="Arial" pitchFamily="34" charset="0"/>
                <a:cs typeface="Arial" pitchFamily="34" charset="0"/>
              </a:rPr>
              <a:t>	</a:t>
            </a:r>
            <a:r>
              <a:rPr lang="de-DE">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			</a:t>
            </a:r>
            <a:r>
              <a:rPr lang="de-DE" b="1" smtClean="0">
                <a:solidFill>
                  <a:schemeClr val="tx1"/>
                </a:solidFill>
                <a:latin typeface="Arial" pitchFamily="34" charset="0"/>
                <a:cs typeface="Arial" pitchFamily="34" charset="0"/>
              </a:rPr>
              <a:t>-0.04 – 0.1 ZJ, i.e. none</a:t>
            </a:r>
          </a:p>
          <a:p>
            <a:endParaRPr lang="de-DE" smtClean="0">
              <a:solidFill>
                <a:schemeClr val="tx1"/>
              </a:solidFill>
              <a:latin typeface="Arial" pitchFamily="34" charset="0"/>
              <a:cs typeface="Arial" pitchFamily="34" charset="0"/>
            </a:endParaRPr>
          </a:p>
          <a:p>
            <a:pPr marL="285750" indent="-285750">
              <a:buFont typeface="Arial" pitchFamily="34" charset="0"/>
              <a:buChar char="•"/>
            </a:pPr>
            <a:endParaRPr lang="de-DE">
              <a:solidFill>
                <a:schemeClr val="tx1"/>
              </a:solidFill>
              <a:latin typeface="Arial" pitchFamily="34" charset="0"/>
              <a:cs typeface="Arial" pitchFamily="34" charset="0"/>
            </a:endParaRPr>
          </a:p>
          <a:p>
            <a:pPr marL="285750" indent="-285750">
              <a:buFont typeface="Arial" pitchFamily="34" charset="0"/>
              <a:buChar char="•"/>
            </a:pPr>
            <a:r>
              <a:rPr lang="de-DE" smtClean="0">
                <a:solidFill>
                  <a:schemeClr val="tx1"/>
                </a:solidFill>
                <a:latin typeface="Arial" pitchFamily="34" charset="0"/>
                <a:cs typeface="Arial" pitchFamily="34" charset="0"/>
              </a:rPr>
              <a:t>„Imbalance“ of </a:t>
            </a:r>
            <a:r>
              <a:rPr lang="de-DE" b="1" smtClean="0">
                <a:solidFill>
                  <a:schemeClr val="tx1"/>
                </a:solidFill>
                <a:latin typeface="Arial" pitchFamily="34" charset="0"/>
                <a:cs typeface="Arial" pitchFamily="34" charset="0"/>
              </a:rPr>
              <a:t>O(1 ZJ</a:t>
            </a:r>
            <a:r>
              <a:rPr lang="de-DE" smtClean="0">
                <a:solidFill>
                  <a:schemeClr val="tx1"/>
                </a:solidFill>
                <a:latin typeface="Arial" pitchFamily="34" charset="0"/>
                <a:cs typeface="Arial" pitchFamily="34" charset="0"/>
              </a:rPr>
              <a:t>)</a:t>
            </a:r>
          </a:p>
          <a:p>
            <a:pPr lvl="1"/>
            <a:r>
              <a:rPr lang="de-DE" smtClean="0">
                <a:solidFill>
                  <a:schemeClr val="tx1"/>
                </a:solidFill>
                <a:latin typeface="Arial" pitchFamily="34" charset="0"/>
                <a:cs typeface="Arial" pitchFamily="34" charset="0"/>
              </a:rPr>
              <a:t>	- Released  to atmosphere immediately north of Fram Strait?</a:t>
            </a:r>
          </a:p>
          <a:p>
            <a:pPr lvl="1"/>
            <a:r>
              <a:rPr lang="de-DE">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 Transfered to Canadian Basin?</a:t>
            </a:r>
          </a:p>
          <a:p>
            <a:pPr lvl="1"/>
            <a:r>
              <a:rPr lang="de-DE">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 Released to atmosphere/sea ice on Eurasian shelves?</a:t>
            </a:r>
          </a:p>
          <a:p>
            <a:pPr lvl="1"/>
            <a:r>
              <a:rPr lang="de-DE">
                <a:solidFill>
                  <a:schemeClr val="tx1"/>
                </a:solidFill>
                <a:latin typeface="Arial" pitchFamily="34" charset="0"/>
                <a:cs typeface="Arial" pitchFamily="34" charset="0"/>
              </a:rPr>
              <a:t>	</a:t>
            </a:r>
            <a:r>
              <a:rPr lang="de-DE" smtClean="0">
                <a:solidFill>
                  <a:schemeClr val="tx1"/>
                </a:solidFill>
                <a:latin typeface="Arial" pitchFamily="34" charset="0"/>
                <a:cs typeface="Arial" pitchFamily="34" charset="0"/>
              </a:rPr>
              <a:t>- Balanced within error limits of heat transport estimates (FS) and 	temperature changes (EB), and taking into account the temporal 	mismatch?</a:t>
            </a:r>
          </a:p>
          <a:p>
            <a:pPr lvl="1"/>
            <a:endParaRPr lang="de-DE">
              <a:solidFill>
                <a:schemeClr val="tx1"/>
              </a:solidFill>
              <a:latin typeface="Arial" pitchFamily="34" charset="0"/>
              <a:cs typeface="Arial" pitchFamily="34" charset="0"/>
            </a:endParaRPr>
          </a:p>
          <a:p>
            <a:pPr lvl="1"/>
            <a:r>
              <a:rPr lang="de-DE" smtClean="0">
                <a:solidFill>
                  <a:schemeClr val="tx1"/>
                </a:solidFill>
                <a:latin typeface="Arial" pitchFamily="34" charset="0"/>
                <a:cs typeface="Arial" pitchFamily="34" charset="0"/>
              </a:rPr>
              <a:t>	Probably a mixture of all.</a:t>
            </a:r>
          </a:p>
          <a:p>
            <a:pPr lvl="1"/>
            <a:r>
              <a:rPr lang="de-DE" smtClean="0">
                <a:solidFill>
                  <a:schemeClr val="tx1"/>
                </a:solidFill>
                <a:latin typeface="Arial" pitchFamily="34" charset="0"/>
                <a:cs typeface="Arial" pitchFamily="34" charset="0"/>
              </a:rPr>
              <a:t>			         THANK YOU.</a:t>
            </a:r>
            <a:endParaRPr lang="de-DE">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36634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left)">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left)">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left)">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wipe(left)">
                                      <p:cBhvr>
                                        <p:cTn id="42" dur="500"/>
                                        <p:tgtEl>
                                          <p:spTgt spid="4">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left)">
                                      <p:cBhvr>
                                        <p:cTn id="47" dur="500"/>
                                        <p:tgtEl>
                                          <p:spTgt spid="4">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wipe(left)">
                                      <p:cBhvr>
                                        <p:cTn id="52" dur="500"/>
                                        <p:tgtEl>
                                          <p:spTgt spid="4">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Effect transition="in" filter="wipe(left)">
                                      <p:cBhvr>
                                        <p:cTn id="57" dur="500"/>
                                        <p:tgtEl>
                                          <p:spTgt spid="4">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xEl>
                                              <p:pRg st="17" end="17"/>
                                            </p:txEl>
                                          </p:spTgt>
                                        </p:tgtEl>
                                        <p:attrNameLst>
                                          <p:attrName>style.visibility</p:attrName>
                                        </p:attrNameLst>
                                      </p:cBhvr>
                                      <p:to>
                                        <p:strVal val="visible"/>
                                      </p:to>
                                    </p:set>
                                    <p:animEffect transition="in" filter="wipe(left)">
                                      <p:cBhvr>
                                        <p:cTn id="62" dur="500"/>
                                        <p:tgtEl>
                                          <p:spTgt spid="4">
                                            <p:txEl>
                                              <p:pRg st="17" end="17"/>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4">
                                            <p:txEl>
                                              <p:pRg st="18" end="18"/>
                                            </p:txEl>
                                          </p:spTgt>
                                        </p:tgtEl>
                                        <p:attrNameLst>
                                          <p:attrName>style.visibility</p:attrName>
                                        </p:attrNameLst>
                                      </p:cBhvr>
                                      <p:to>
                                        <p:strVal val="visible"/>
                                      </p:to>
                                    </p:set>
                                    <p:animEffect transition="in" filter="wipe(left)">
                                      <p:cBhvr>
                                        <p:cTn id="66"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B2876C6A-94EF-4BE1-98BE-668D550E6199}" type="slidenum">
              <a:rPr lang="de-DE" smtClean="0"/>
              <a:pPr/>
              <a:t>33</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813159" cy="597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2483768" y="1844824"/>
            <a:ext cx="576064" cy="1296144"/>
          </a:xfrm>
          <a:prstGeom prst="rect">
            <a:avLst/>
          </a:prstGeom>
          <a:ln w="57150">
            <a:solidFill>
              <a:srgbClr val="002060"/>
            </a:solidFill>
          </a:ln>
        </p:spPr>
        <p:txBody>
          <a:bodyPr rtlCol="0" anchor="ctr">
            <a:spAutoFit/>
          </a:bodyPr>
          <a:lstStyle/>
          <a:p>
            <a:pPr algn="ctr"/>
            <a:endParaRPr lang="de-DE">
              <a:latin typeface="Arial" pitchFamily="34" charset="0"/>
              <a:cs typeface="Arial" pitchFamily="34" charset="0"/>
            </a:endParaRPr>
          </a:p>
        </p:txBody>
      </p:sp>
      <p:sp>
        <p:nvSpPr>
          <p:cNvPr id="5" name="Rechteck 4"/>
          <p:cNvSpPr/>
          <p:nvPr/>
        </p:nvSpPr>
        <p:spPr>
          <a:xfrm>
            <a:off x="6444208" y="1916832"/>
            <a:ext cx="576064" cy="1296144"/>
          </a:xfrm>
          <a:prstGeom prst="rect">
            <a:avLst/>
          </a:prstGeom>
          <a:ln w="57150">
            <a:solidFill>
              <a:srgbClr val="002060"/>
            </a:solidFill>
          </a:ln>
        </p:spPr>
        <p:txBody>
          <a:bodyPr rtlCol="0" anchor="ctr">
            <a:spAutoFit/>
          </a:bodyPr>
          <a:lstStyle/>
          <a:p>
            <a:pPr algn="ctr"/>
            <a:endParaRPr lang="de-DE">
              <a:latin typeface="Arial" pitchFamily="34" charset="0"/>
              <a:cs typeface="Arial" pitchFamily="34" charset="0"/>
            </a:endParaRPr>
          </a:p>
        </p:txBody>
      </p:sp>
      <p:sp>
        <p:nvSpPr>
          <p:cNvPr id="4" name="Textfeld 3"/>
          <p:cNvSpPr txBox="1"/>
          <p:nvPr/>
        </p:nvSpPr>
        <p:spPr>
          <a:xfrm>
            <a:off x="6516216" y="4365104"/>
            <a:ext cx="2381934" cy="369332"/>
          </a:xfrm>
          <a:prstGeom prst="rect">
            <a:avLst/>
          </a:prstGeom>
          <a:solidFill>
            <a:schemeClr val="bg1"/>
          </a:solidFill>
          <a:ln>
            <a:solidFill>
              <a:schemeClr val="accent1"/>
            </a:solidFill>
          </a:ln>
        </p:spPr>
        <p:txBody>
          <a:bodyPr wrap="none" rtlCol="0">
            <a:spAutoFit/>
          </a:bodyPr>
          <a:lstStyle/>
          <a:p>
            <a:r>
              <a:rPr lang="de-DE" smtClean="0">
                <a:latin typeface="Arial" pitchFamily="34" charset="0"/>
                <a:cs typeface="Arial" pitchFamily="34" charset="0"/>
              </a:rPr>
              <a:t>Michael Karcher, AWI</a:t>
            </a:r>
          </a:p>
        </p:txBody>
      </p:sp>
    </p:spTree>
    <p:extLst>
      <p:ext uri="{BB962C8B-B14F-4D97-AF65-F5344CB8AC3E}">
        <p14:creationId xmlns:p14="http://schemas.microsoft.com/office/powerpoint/2010/main" val="72162036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266F9B4-B619-4B57-A094-545DB6DD7747}" type="slidenum">
              <a:rPr lang="pl-PL"/>
              <a:pPr>
                <a:defRPr/>
              </a:pPr>
              <a:t>34</a:t>
            </a:fld>
            <a:endParaRPr lang="pl-PL"/>
          </a:p>
        </p:txBody>
      </p:sp>
      <p:sp>
        <p:nvSpPr>
          <p:cNvPr id="11267" name="Rectangle 4"/>
          <p:cNvSpPr>
            <a:spLocks noChangeArrowheads="1"/>
          </p:cNvSpPr>
          <p:nvPr/>
        </p:nvSpPr>
        <p:spPr bwMode="auto">
          <a:xfrm>
            <a:off x="0" y="0"/>
            <a:ext cx="9144000" cy="400050"/>
          </a:xfrm>
          <a:prstGeom prst="rect">
            <a:avLst/>
          </a:prstGeom>
          <a:solidFill>
            <a:srgbClr val="FFCC00"/>
          </a:solidFill>
          <a:ln w="9525">
            <a:noFill/>
            <a:miter lim="800000"/>
            <a:headEnd/>
            <a:tailEnd/>
          </a:ln>
        </p:spPr>
        <p:txBody>
          <a:bodyPr>
            <a:spAutoFit/>
          </a:bodyPr>
          <a:lstStyle/>
          <a:p>
            <a:pPr algn="l"/>
            <a:r>
              <a:rPr lang="de-DE" sz="2000" dirty="0">
                <a:latin typeface="Arial" charset="0"/>
              </a:rPr>
              <a:t> </a:t>
            </a:r>
            <a:r>
              <a:rPr lang="de-DE" sz="2000" dirty="0" err="1" smtClean="0">
                <a:latin typeface="Arial" charset="0"/>
              </a:rPr>
              <a:t>Summary</a:t>
            </a:r>
            <a:endParaRPr lang="de-DE" sz="2000" dirty="0">
              <a:latin typeface="Arial" charset="0"/>
            </a:endParaRPr>
          </a:p>
        </p:txBody>
      </p:sp>
      <p:sp>
        <p:nvSpPr>
          <p:cNvPr id="11268" name="Textfeld 8"/>
          <p:cNvSpPr txBox="1">
            <a:spLocks noChangeArrowheads="1"/>
          </p:cNvSpPr>
          <p:nvPr/>
        </p:nvSpPr>
        <p:spPr bwMode="auto">
          <a:xfrm>
            <a:off x="3776663" y="4440238"/>
            <a:ext cx="7289800" cy="646112"/>
          </a:xfrm>
          <a:prstGeom prst="rect">
            <a:avLst/>
          </a:prstGeom>
          <a:noFill/>
          <a:ln w="9525">
            <a:noFill/>
            <a:miter lim="800000"/>
            <a:headEnd/>
            <a:tailEnd/>
          </a:ln>
        </p:spPr>
        <p:txBody>
          <a:bodyPr>
            <a:spAutoFit/>
          </a:bodyPr>
          <a:lstStyle/>
          <a:p>
            <a:pPr algn="l"/>
            <a:r>
              <a:rPr lang="en-GB"/>
              <a:t> </a:t>
            </a:r>
            <a:endParaRPr lang="de-DE"/>
          </a:p>
          <a:p>
            <a:pPr algn="l"/>
            <a:endParaRPr lang="de-DE"/>
          </a:p>
        </p:txBody>
      </p:sp>
      <p:sp>
        <p:nvSpPr>
          <p:cNvPr id="34" name="Textfeld 33"/>
          <p:cNvSpPr txBox="1">
            <a:spLocks noChangeArrowheads="1"/>
          </p:cNvSpPr>
          <p:nvPr/>
        </p:nvSpPr>
        <p:spPr bwMode="auto">
          <a:xfrm>
            <a:off x="356908" y="989884"/>
            <a:ext cx="8430183" cy="3477875"/>
          </a:xfrm>
          <a:prstGeom prst="rect">
            <a:avLst/>
          </a:prstGeom>
          <a:noFill/>
          <a:ln w="9525">
            <a:noFill/>
            <a:miter lim="800000"/>
            <a:headEnd/>
            <a:tailEnd/>
          </a:ln>
        </p:spPr>
        <p:txBody>
          <a:bodyPr wrap="square">
            <a:spAutoFit/>
          </a:bodyPr>
          <a:lstStyle/>
          <a:p>
            <a:pPr algn="l">
              <a:buFont typeface="Wingdings" pitchFamily="2" charset="2"/>
              <a:buChar char="Ø"/>
            </a:pPr>
            <a:r>
              <a:rPr lang="de-DE" sz="2000" b="1" dirty="0">
                <a:solidFill>
                  <a:schemeClr val="tx1"/>
                </a:solidFill>
              </a:rPr>
              <a:t>    </a:t>
            </a:r>
            <a:r>
              <a:rPr lang="en-US" sz="2000" b="1" dirty="0" smtClean="0">
                <a:solidFill>
                  <a:schemeClr val="tx1"/>
                </a:solidFill>
              </a:rPr>
              <a:t>Heat transport computation only possible with net zero volume flux</a:t>
            </a:r>
          </a:p>
          <a:p>
            <a:pPr algn="l">
              <a:buFont typeface="Wingdings" pitchFamily="2" charset="2"/>
              <a:buChar char="Ø"/>
            </a:pPr>
            <a:endParaRPr lang="en-US" sz="2000" b="1" dirty="0" smtClean="0">
              <a:solidFill>
                <a:schemeClr val="tx1"/>
              </a:solidFill>
            </a:endParaRPr>
          </a:p>
          <a:p>
            <a:pPr algn="l">
              <a:buFont typeface="Wingdings" pitchFamily="2" charset="2"/>
              <a:buChar char="Ø"/>
            </a:pPr>
            <a:r>
              <a:rPr lang="en-US" sz="2000" b="1" dirty="0" smtClean="0">
                <a:solidFill>
                  <a:schemeClr val="tx1"/>
                </a:solidFill>
              </a:rPr>
              <a:t>     This is true also for relative values such as comparison between 	passages or temporal variability</a:t>
            </a:r>
          </a:p>
          <a:p>
            <a:pPr algn="l">
              <a:buFont typeface="Wingdings" pitchFamily="2" charset="2"/>
              <a:buChar char="Ø"/>
            </a:pPr>
            <a:endParaRPr lang="en-US" sz="2000" b="1" dirty="0" smtClean="0">
              <a:solidFill>
                <a:schemeClr val="tx1"/>
              </a:solidFill>
            </a:endParaRPr>
          </a:p>
          <a:p>
            <a:pPr algn="l"/>
            <a:r>
              <a:rPr lang="de-DE" sz="2000" b="1" dirty="0" smtClean="0">
                <a:solidFill>
                  <a:schemeClr val="tx1"/>
                </a:solidFill>
              </a:rPr>
              <a:t>       I.e. in </a:t>
            </a:r>
            <a:r>
              <a:rPr lang="de-DE" sz="2000" b="1" dirty="0" err="1" smtClean="0">
                <a:solidFill>
                  <a:schemeClr val="tx1"/>
                </a:solidFill>
              </a:rPr>
              <a:t>the</a:t>
            </a:r>
            <a:r>
              <a:rPr lang="de-DE" sz="2000" b="1" dirty="0" smtClean="0">
                <a:solidFill>
                  <a:schemeClr val="tx1"/>
                </a:solidFill>
              </a:rPr>
              <a:t> </a:t>
            </a:r>
            <a:r>
              <a:rPr lang="de-DE" sz="2000" b="1" dirty="0" err="1" smtClean="0">
                <a:solidFill>
                  <a:schemeClr val="tx1"/>
                </a:solidFill>
              </a:rPr>
              <a:t>Arctic</a:t>
            </a:r>
            <a:r>
              <a:rPr lang="de-DE" sz="2000" b="1" dirty="0" smtClean="0">
                <a:solidFill>
                  <a:schemeClr val="tx1"/>
                </a:solidFill>
              </a:rPr>
              <a:t> </a:t>
            </a:r>
            <a:r>
              <a:rPr lang="de-DE" sz="2000" b="1" dirty="0" err="1" smtClean="0">
                <a:solidFill>
                  <a:schemeClr val="tx1"/>
                </a:solidFill>
              </a:rPr>
              <a:t>Ocean</a:t>
            </a:r>
            <a:r>
              <a:rPr lang="de-DE" sz="2000" b="1" dirty="0" smtClean="0">
                <a:solidFill>
                  <a:schemeClr val="tx1"/>
                </a:solidFill>
              </a:rPr>
              <a:t> </a:t>
            </a:r>
            <a:r>
              <a:rPr lang="de-DE" sz="2000" b="1" dirty="0" err="1" smtClean="0">
                <a:solidFill>
                  <a:schemeClr val="tx1"/>
                </a:solidFill>
              </a:rPr>
              <a:t>fluxes</a:t>
            </a:r>
            <a:r>
              <a:rPr lang="de-DE" sz="2000" b="1" dirty="0" smtClean="0">
                <a:solidFill>
                  <a:schemeClr val="tx1"/>
                </a:solidFill>
              </a:rPr>
              <a:t> must </a:t>
            </a:r>
            <a:r>
              <a:rPr lang="de-DE" sz="2000" b="1" dirty="0" err="1" smtClean="0">
                <a:solidFill>
                  <a:schemeClr val="tx1"/>
                </a:solidFill>
              </a:rPr>
              <a:t>be</a:t>
            </a:r>
            <a:r>
              <a:rPr lang="de-DE" sz="2000" b="1" dirty="0" smtClean="0">
                <a:solidFill>
                  <a:schemeClr val="tx1"/>
                </a:solidFill>
              </a:rPr>
              <a:t> </a:t>
            </a:r>
            <a:r>
              <a:rPr lang="de-DE" sz="2000" b="1" dirty="0" err="1" smtClean="0">
                <a:solidFill>
                  <a:schemeClr val="tx1"/>
                </a:solidFill>
              </a:rPr>
              <a:t>observed</a:t>
            </a:r>
            <a:r>
              <a:rPr lang="de-DE" sz="2000" b="1" dirty="0" smtClean="0">
                <a:solidFill>
                  <a:schemeClr val="tx1"/>
                </a:solidFill>
              </a:rPr>
              <a:t>/</a:t>
            </a:r>
            <a:r>
              <a:rPr lang="de-DE" sz="2000" b="1" dirty="0" err="1" smtClean="0">
                <a:solidFill>
                  <a:schemeClr val="tx1"/>
                </a:solidFill>
              </a:rPr>
              <a:t>simulated</a:t>
            </a:r>
            <a:r>
              <a:rPr lang="de-DE" sz="2000" b="1" dirty="0" smtClean="0">
                <a:solidFill>
                  <a:schemeClr val="tx1"/>
                </a:solidFill>
              </a:rPr>
              <a:t> </a:t>
            </a:r>
            <a:r>
              <a:rPr lang="de-DE" sz="2000" b="1" dirty="0" err="1" smtClean="0">
                <a:solidFill>
                  <a:schemeClr val="tx1"/>
                </a:solidFill>
              </a:rPr>
              <a:t>at</a:t>
            </a:r>
            <a:r>
              <a:rPr lang="de-DE" sz="2000" b="1" dirty="0" smtClean="0">
                <a:solidFill>
                  <a:schemeClr val="tx1"/>
                </a:solidFill>
              </a:rPr>
              <a:t>                      	</a:t>
            </a:r>
            <a:r>
              <a:rPr lang="de-DE" sz="2000" b="1" dirty="0" err="1" smtClean="0">
                <a:solidFill>
                  <a:schemeClr val="tx1"/>
                </a:solidFill>
              </a:rPr>
              <a:t>entrance</a:t>
            </a:r>
            <a:r>
              <a:rPr lang="de-DE" sz="2000" b="1" dirty="0" smtClean="0">
                <a:solidFill>
                  <a:schemeClr val="tx1"/>
                </a:solidFill>
              </a:rPr>
              <a:t> </a:t>
            </a:r>
            <a:r>
              <a:rPr lang="de-DE" sz="2000" b="1" dirty="0" err="1">
                <a:solidFill>
                  <a:schemeClr val="tx1"/>
                </a:solidFill>
              </a:rPr>
              <a:t>and</a:t>
            </a:r>
            <a:r>
              <a:rPr lang="de-DE" sz="2000" b="1" dirty="0">
                <a:solidFill>
                  <a:schemeClr val="tx1"/>
                </a:solidFill>
              </a:rPr>
              <a:t> </a:t>
            </a:r>
            <a:r>
              <a:rPr lang="de-DE" sz="2000" b="1" dirty="0" err="1">
                <a:solidFill>
                  <a:schemeClr val="tx1"/>
                </a:solidFill>
              </a:rPr>
              <a:t>exits</a:t>
            </a:r>
            <a:r>
              <a:rPr lang="de-DE" sz="2000" b="1" dirty="0">
                <a:solidFill>
                  <a:schemeClr val="tx1"/>
                </a:solidFill>
              </a:rPr>
              <a:t> </a:t>
            </a:r>
            <a:r>
              <a:rPr lang="de-DE" sz="2000" b="1" dirty="0" err="1">
                <a:solidFill>
                  <a:schemeClr val="tx1"/>
                </a:solidFill>
              </a:rPr>
              <a:t>of</a:t>
            </a:r>
            <a:r>
              <a:rPr lang="de-DE" sz="2000" b="1" dirty="0">
                <a:solidFill>
                  <a:schemeClr val="tx1"/>
                </a:solidFill>
              </a:rPr>
              <a:t> </a:t>
            </a:r>
            <a:r>
              <a:rPr lang="de-DE" sz="2000" b="1" dirty="0" err="1" smtClean="0">
                <a:solidFill>
                  <a:schemeClr val="tx1"/>
                </a:solidFill>
              </a:rPr>
              <a:t>streamtubes</a:t>
            </a:r>
            <a:r>
              <a:rPr lang="de-DE" sz="2000" b="1" dirty="0">
                <a:solidFill>
                  <a:schemeClr val="tx1"/>
                </a:solidFill>
              </a:rPr>
              <a:t>	</a:t>
            </a:r>
          </a:p>
          <a:p>
            <a:pPr algn="l"/>
            <a:r>
              <a:rPr lang="de-DE" sz="2000" b="1" dirty="0">
                <a:solidFill>
                  <a:schemeClr val="tx1"/>
                </a:solidFill>
              </a:rPr>
              <a:t>		</a:t>
            </a:r>
          </a:p>
          <a:p>
            <a:pPr algn="l">
              <a:buFont typeface="Wingdings" pitchFamily="2" charset="2"/>
              <a:buChar char="Ø"/>
            </a:pPr>
            <a:r>
              <a:rPr lang="de-DE" sz="2000" b="1" dirty="0">
                <a:solidFill>
                  <a:schemeClr val="tx1"/>
                </a:solidFill>
              </a:rPr>
              <a:t>    </a:t>
            </a:r>
            <a:r>
              <a:rPr lang="de-DE" sz="2000" b="1" dirty="0" smtClean="0">
                <a:solidFill>
                  <a:schemeClr val="tx1"/>
                </a:solidFill>
              </a:rPr>
              <a:t>In </a:t>
            </a:r>
            <a:r>
              <a:rPr lang="de-DE" sz="2000" b="1" dirty="0" err="1" smtClean="0">
                <a:solidFill>
                  <a:schemeClr val="tx1"/>
                </a:solidFill>
              </a:rPr>
              <a:t>the</a:t>
            </a:r>
            <a:r>
              <a:rPr lang="de-DE" sz="2000" b="1" dirty="0" smtClean="0">
                <a:solidFill>
                  <a:schemeClr val="tx1"/>
                </a:solidFill>
              </a:rPr>
              <a:t> </a:t>
            </a:r>
            <a:r>
              <a:rPr lang="de-DE" sz="2000" b="1" dirty="0" err="1" smtClean="0">
                <a:solidFill>
                  <a:schemeClr val="tx1"/>
                </a:solidFill>
              </a:rPr>
              <a:t>Arctic</a:t>
            </a:r>
            <a:r>
              <a:rPr lang="de-DE" sz="2000" b="1" dirty="0" smtClean="0">
                <a:solidFill>
                  <a:schemeClr val="tx1"/>
                </a:solidFill>
              </a:rPr>
              <a:t> </a:t>
            </a:r>
            <a:r>
              <a:rPr lang="de-DE" sz="2000" b="1" dirty="0" err="1" smtClean="0">
                <a:solidFill>
                  <a:schemeClr val="tx1"/>
                </a:solidFill>
              </a:rPr>
              <a:t>Ocean</a:t>
            </a:r>
            <a:r>
              <a:rPr lang="de-DE" sz="2000" b="1" dirty="0" smtClean="0">
                <a:solidFill>
                  <a:schemeClr val="tx1"/>
                </a:solidFill>
              </a:rPr>
              <a:t> </a:t>
            </a:r>
            <a:r>
              <a:rPr lang="de-DE" sz="2000" b="1" dirty="0" err="1" smtClean="0">
                <a:solidFill>
                  <a:schemeClr val="tx1"/>
                </a:solidFill>
              </a:rPr>
              <a:t>sea</a:t>
            </a:r>
            <a:r>
              <a:rPr lang="de-DE" sz="2000" b="1" dirty="0" smtClean="0">
                <a:solidFill>
                  <a:schemeClr val="tx1"/>
                </a:solidFill>
              </a:rPr>
              <a:t> </a:t>
            </a:r>
            <a:r>
              <a:rPr lang="de-DE" sz="2000" b="1" dirty="0" err="1" smtClean="0">
                <a:solidFill>
                  <a:schemeClr val="tx1"/>
                </a:solidFill>
              </a:rPr>
              <a:t>ice</a:t>
            </a:r>
            <a:r>
              <a:rPr lang="de-DE" sz="2000" b="1" dirty="0" smtClean="0">
                <a:solidFill>
                  <a:schemeClr val="tx1"/>
                </a:solidFill>
              </a:rPr>
              <a:t> must </a:t>
            </a:r>
            <a:r>
              <a:rPr lang="de-DE" sz="2000" b="1" dirty="0" err="1" smtClean="0">
                <a:solidFill>
                  <a:schemeClr val="tx1"/>
                </a:solidFill>
              </a:rPr>
              <a:t>be</a:t>
            </a:r>
            <a:r>
              <a:rPr lang="de-DE" sz="2000" b="1" dirty="0" smtClean="0">
                <a:solidFill>
                  <a:schemeClr val="tx1"/>
                </a:solidFill>
              </a:rPr>
              <a:t> </a:t>
            </a:r>
            <a:r>
              <a:rPr lang="de-DE" sz="2000" b="1" dirty="0" err="1" smtClean="0">
                <a:solidFill>
                  <a:schemeClr val="tx1"/>
                </a:solidFill>
              </a:rPr>
              <a:t>included</a:t>
            </a:r>
            <a:r>
              <a:rPr lang="de-DE" sz="2000" b="1" dirty="0" smtClean="0">
                <a:solidFill>
                  <a:schemeClr val="tx1"/>
                </a:solidFill>
              </a:rPr>
              <a:t> in </a:t>
            </a:r>
            <a:r>
              <a:rPr lang="de-DE" sz="2000" b="1" dirty="0" err="1" smtClean="0">
                <a:solidFill>
                  <a:schemeClr val="tx1"/>
                </a:solidFill>
              </a:rPr>
              <a:t>the</a:t>
            </a:r>
            <a:r>
              <a:rPr lang="de-DE" sz="2000" b="1" dirty="0" smtClean="0">
                <a:solidFill>
                  <a:schemeClr val="tx1"/>
                </a:solidFill>
              </a:rPr>
              <a:t> </a:t>
            </a:r>
            <a:r>
              <a:rPr lang="de-DE" sz="2000" b="1" dirty="0" err="1" smtClean="0">
                <a:solidFill>
                  <a:schemeClr val="tx1"/>
                </a:solidFill>
              </a:rPr>
              <a:t>oceanic</a:t>
            </a:r>
            <a:r>
              <a:rPr lang="de-DE" sz="2000" b="1" dirty="0" smtClean="0">
                <a:solidFill>
                  <a:schemeClr val="tx1"/>
                </a:solidFill>
              </a:rPr>
              <a:t> 	</a:t>
            </a:r>
            <a:r>
              <a:rPr lang="de-DE" sz="2000" b="1" dirty="0" err="1" smtClean="0">
                <a:solidFill>
                  <a:schemeClr val="tx1"/>
                </a:solidFill>
              </a:rPr>
              <a:t>heat</a:t>
            </a:r>
            <a:r>
              <a:rPr lang="de-DE" sz="2000" b="1" dirty="0" smtClean="0">
                <a:solidFill>
                  <a:schemeClr val="tx1"/>
                </a:solidFill>
              </a:rPr>
              <a:t> </a:t>
            </a:r>
            <a:r>
              <a:rPr lang="de-DE" sz="2000" b="1" dirty="0" err="1" smtClean="0">
                <a:solidFill>
                  <a:schemeClr val="tx1"/>
                </a:solidFill>
              </a:rPr>
              <a:t>transport</a:t>
            </a:r>
            <a:r>
              <a:rPr lang="de-DE" sz="2000" b="1" dirty="0" smtClean="0">
                <a:solidFill>
                  <a:schemeClr val="tx1"/>
                </a:solidFill>
              </a:rPr>
              <a:t>.</a:t>
            </a:r>
          </a:p>
        </p:txBody>
      </p:sp>
    </p:spTree>
    <p:extLst>
      <p:ext uri="{BB962C8B-B14F-4D97-AF65-F5344CB8AC3E}">
        <p14:creationId xmlns:p14="http://schemas.microsoft.com/office/powerpoint/2010/main" val="158240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wipe(left)">
                                      <p:cBhvr>
                                        <p:cTn id="12" dur="500"/>
                                        <p:tgtEl>
                                          <p:spTgt spid="34">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1000"/>
                                  </p:stCondLst>
                                  <p:childTnLst>
                                    <p:set>
                                      <p:cBhvr>
                                        <p:cTn id="15" dur="1" fill="hold">
                                          <p:stCondLst>
                                            <p:cond delay="0"/>
                                          </p:stCondLst>
                                        </p:cTn>
                                        <p:tgtEl>
                                          <p:spTgt spid="34">
                                            <p:txEl>
                                              <p:pRg st="4" end="4"/>
                                            </p:txEl>
                                          </p:spTgt>
                                        </p:tgtEl>
                                        <p:attrNameLst>
                                          <p:attrName>style.visibility</p:attrName>
                                        </p:attrNameLst>
                                      </p:cBhvr>
                                      <p:to>
                                        <p:strVal val="visible"/>
                                      </p:to>
                                    </p:set>
                                    <p:animEffect transition="in" filter="wipe(left)">
                                      <p:cBhvr>
                                        <p:cTn id="16" dur="500"/>
                                        <p:tgtEl>
                                          <p:spTgt spid="34">
                                            <p:txEl>
                                              <p:pRg st="4" end="4"/>
                                            </p:txEl>
                                          </p:spTgt>
                                        </p:tgtEl>
                                      </p:cBhvr>
                                    </p:animEffect>
                                  </p:childTnLst>
                                </p:cTn>
                              </p:par>
                              <p:par>
                                <p:cTn id="17" presetID="22" presetClass="entr" presetSubtype="8" fill="hold" nodeType="withEffect">
                                  <p:stCondLst>
                                    <p:cond delay="500"/>
                                  </p:stCondLst>
                                  <p:childTnLst>
                                    <p:set>
                                      <p:cBhvr>
                                        <p:cTn id="18" dur="1" fill="hold">
                                          <p:stCondLst>
                                            <p:cond delay="0"/>
                                          </p:stCondLst>
                                        </p:cTn>
                                        <p:tgtEl>
                                          <p:spTgt spid="34">
                                            <p:txEl>
                                              <p:pRg st="5" end="5"/>
                                            </p:txEl>
                                          </p:spTgt>
                                        </p:tgtEl>
                                        <p:attrNameLst>
                                          <p:attrName>style.visibility</p:attrName>
                                        </p:attrNameLst>
                                      </p:cBhvr>
                                      <p:to>
                                        <p:strVal val="visible"/>
                                      </p:to>
                                    </p:set>
                                    <p:animEffect transition="in" filter="wipe(left)">
                                      <p:cBhvr>
                                        <p:cTn id="19" dur="500"/>
                                        <p:tgtEl>
                                          <p:spTgt spid="3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
                                            <p:txEl>
                                              <p:pRg st="6" end="6"/>
                                            </p:txEl>
                                          </p:spTgt>
                                        </p:tgtEl>
                                        <p:attrNameLst>
                                          <p:attrName>style.visibility</p:attrName>
                                        </p:attrNameLst>
                                      </p:cBhvr>
                                      <p:to>
                                        <p:strVal val="visible"/>
                                      </p:to>
                                    </p:set>
                                    <p:animEffect transition="in" filter="wipe(left)">
                                      <p:cBhvr>
                                        <p:cTn id="24" dur="500"/>
                                        <p:tgtEl>
                                          <p:spTgt spid="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060C7194-45BD-4346-8CFF-7310E4F0C8C0}" type="slidenum">
              <a:rPr lang="pl-PL" smtClean="0"/>
              <a:pPr>
                <a:defRPr/>
              </a:pPr>
              <a:t>35</a:t>
            </a:fld>
            <a:endParaRPr lang="pl-PL"/>
          </a:p>
        </p:txBody>
      </p:sp>
      <p:pic>
        <p:nvPicPr>
          <p:cNvPr id="14339" name="Picture 2" descr="D:\FieldWork\ARK22_2\CTD_section_plots\map_2007_withFedorov_h.jpg"/>
          <p:cNvPicPr>
            <a:picLocks noChangeAspect="1" noChangeArrowheads="1"/>
          </p:cNvPicPr>
          <p:nvPr/>
        </p:nvPicPr>
        <p:blipFill>
          <a:blip r:embed="rId2" cstate="screen"/>
          <a:srcRect/>
          <a:stretch>
            <a:fillRect/>
          </a:stretch>
        </p:blipFill>
        <p:spPr bwMode="auto">
          <a:xfrm>
            <a:off x="0" y="642918"/>
            <a:ext cx="5643563" cy="3941762"/>
          </a:xfrm>
          <a:prstGeom prst="rect">
            <a:avLst/>
          </a:prstGeom>
          <a:noFill/>
          <a:ln w="9525">
            <a:solidFill>
              <a:srgbClr val="000066"/>
            </a:solidFill>
            <a:miter lim="800000"/>
            <a:headEnd/>
            <a:tailEnd/>
          </a:ln>
        </p:spPr>
      </p:pic>
      <p:sp>
        <p:nvSpPr>
          <p:cNvPr id="14340" name="Rectangle 13"/>
          <p:cNvSpPr>
            <a:spLocks noChangeArrowheads="1"/>
          </p:cNvSpPr>
          <p:nvPr/>
        </p:nvSpPr>
        <p:spPr bwMode="auto">
          <a:xfrm>
            <a:off x="0" y="0"/>
            <a:ext cx="9144000" cy="648512"/>
          </a:xfrm>
          <a:prstGeom prst="rect">
            <a:avLst/>
          </a:prstGeom>
          <a:noFill/>
          <a:ln w="28575">
            <a:noFill/>
            <a:miter lim="800000"/>
            <a:headEnd/>
            <a:tailEnd/>
          </a:ln>
        </p:spPr>
        <p:txBody>
          <a:bodyPr lIns="90000" tIns="46800" rIns="90000" bIns="46800" anchor="ctr">
            <a:spAutoFit/>
          </a:bodyPr>
          <a:lstStyle/>
          <a:p>
            <a:pPr eaLnBrk="0" hangingPunct="0"/>
            <a:r>
              <a:rPr lang="de-DE" dirty="0" err="1" smtClean="0">
                <a:solidFill>
                  <a:schemeClr val="tx1"/>
                </a:solidFill>
                <a:latin typeface="Arial" pitchFamily="34" charset="0"/>
              </a:rPr>
              <a:t>Hydro</a:t>
            </a:r>
            <a:r>
              <a:rPr lang="de-DE" dirty="0" smtClean="0">
                <a:solidFill>
                  <a:schemeClr val="tx1"/>
                </a:solidFill>
                <a:latin typeface="Arial" pitchFamily="34" charset="0"/>
              </a:rPr>
              <a:t> </a:t>
            </a:r>
            <a:r>
              <a:rPr lang="de-DE" dirty="0" err="1" smtClean="0">
                <a:solidFill>
                  <a:schemeClr val="tx1"/>
                </a:solidFill>
                <a:latin typeface="Arial" pitchFamily="34" charset="0"/>
              </a:rPr>
              <a:t>stations</a:t>
            </a:r>
            <a:r>
              <a:rPr lang="de-DE" dirty="0" smtClean="0">
                <a:solidFill>
                  <a:schemeClr val="tx1"/>
                </a:solidFill>
                <a:latin typeface="Arial" pitchFamily="34" charset="0"/>
              </a:rPr>
              <a:t> </a:t>
            </a:r>
            <a:r>
              <a:rPr lang="de-DE" dirty="0" err="1" smtClean="0">
                <a:solidFill>
                  <a:schemeClr val="tx1"/>
                </a:solidFill>
                <a:latin typeface="Arial" pitchFamily="34" charset="0"/>
              </a:rPr>
              <a:t>during</a:t>
            </a:r>
            <a:r>
              <a:rPr lang="de-DE" dirty="0" smtClean="0">
                <a:solidFill>
                  <a:schemeClr val="tx1"/>
                </a:solidFill>
                <a:latin typeface="Arial" pitchFamily="34" charset="0"/>
              </a:rPr>
              <a:t> International Polar Year 2007/08 </a:t>
            </a:r>
            <a:r>
              <a:rPr lang="de-DE" dirty="0" err="1" smtClean="0">
                <a:solidFill>
                  <a:schemeClr val="tx1"/>
                </a:solidFill>
                <a:latin typeface="Arial" pitchFamily="34" charset="0"/>
              </a:rPr>
              <a:t>provided</a:t>
            </a:r>
            <a:r>
              <a:rPr lang="de-DE" dirty="0" smtClean="0">
                <a:solidFill>
                  <a:schemeClr val="tx1"/>
                </a:solidFill>
                <a:latin typeface="Arial" pitchFamily="34" charset="0"/>
              </a:rPr>
              <a:t> </a:t>
            </a:r>
            <a:r>
              <a:rPr lang="de-DE" dirty="0" err="1" smtClean="0">
                <a:solidFill>
                  <a:schemeClr val="tx1"/>
                </a:solidFill>
                <a:latin typeface="Arial" pitchFamily="34" charset="0"/>
              </a:rPr>
              <a:t>the</a:t>
            </a:r>
            <a:r>
              <a:rPr lang="de-DE" dirty="0" smtClean="0">
                <a:solidFill>
                  <a:schemeClr val="tx1"/>
                </a:solidFill>
                <a:latin typeface="Arial" pitchFamily="34" charset="0"/>
              </a:rPr>
              <a:t> </a:t>
            </a:r>
            <a:r>
              <a:rPr lang="de-DE" dirty="0" err="1" smtClean="0">
                <a:solidFill>
                  <a:schemeClr val="tx1"/>
                </a:solidFill>
                <a:latin typeface="Arial" pitchFamily="34" charset="0"/>
              </a:rPr>
              <a:t>best</a:t>
            </a:r>
            <a:r>
              <a:rPr lang="de-DE" dirty="0" smtClean="0">
                <a:solidFill>
                  <a:schemeClr val="tx1"/>
                </a:solidFill>
                <a:latin typeface="Arial" pitchFamily="34" charset="0"/>
              </a:rPr>
              <a:t> </a:t>
            </a:r>
            <a:r>
              <a:rPr lang="de-DE" dirty="0" err="1" smtClean="0">
                <a:solidFill>
                  <a:schemeClr val="tx1"/>
                </a:solidFill>
                <a:latin typeface="Arial" pitchFamily="34" charset="0"/>
              </a:rPr>
              <a:t>coverage</a:t>
            </a:r>
            <a:r>
              <a:rPr lang="de-DE" dirty="0" smtClean="0">
                <a:solidFill>
                  <a:schemeClr val="tx1"/>
                </a:solidFill>
                <a:latin typeface="Arial" pitchFamily="34" charset="0"/>
              </a:rPr>
              <a:t> </a:t>
            </a:r>
            <a:r>
              <a:rPr lang="de-DE" dirty="0" err="1" smtClean="0">
                <a:solidFill>
                  <a:schemeClr val="tx1"/>
                </a:solidFill>
                <a:latin typeface="Arial" pitchFamily="34" charset="0"/>
              </a:rPr>
              <a:t>since</a:t>
            </a:r>
            <a:r>
              <a:rPr lang="de-DE" dirty="0" smtClean="0">
                <a:solidFill>
                  <a:schemeClr val="tx1"/>
                </a:solidFill>
                <a:latin typeface="Arial" pitchFamily="34" charset="0"/>
              </a:rPr>
              <a:t> </a:t>
            </a:r>
            <a:r>
              <a:rPr lang="de-DE" dirty="0" err="1" smtClean="0">
                <a:solidFill>
                  <a:schemeClr val="tx1"/>
                </a:solidFill>
                <a:latin typeface="Arial" pitchFamily="34" charset="0"/>
              </a:rPr>
              <a:t>the</a:t>
            </a:r>
            <a:r>
              <a:rPr lang="de-DE" dirty="0" smtClean="0">
                <a:solidFill>
                  <a:schemeClr val="tx1"/>
                </a:solidFill>
                <a:latin typeface="Arial" pitchFamily="34" charset="0"/>
              </a:rPr>
              <a:t> 1950s </a:t>
            </a:r>
            <a:r>
              <a:rPr lang="de-DE" dirty="0" err="1" smtClean="0">
                <a:solidFill>
                  <a:schemeClr val="tx1"/>
                </a:solidFill>
                <a:latin typeface="Arial" pitchFamily="34" charset="0"/>
              </a:rPr>
              <a:t>to</a:t>
            </a:r>
            <a:r>
              <a:rPr lang="de-DE" dirty="0" smtClean="0">
                <a:solidFill>
                  <a:schemeClr val="tx1"/>
                </a:solidFill>
                <a:latin typeface="Arial" pitchFamily="34" charset="0"/>
              </a:rPr>
              <a:t> 1980s (EWG Atlas)</a:t>
            </a:r>
            <a:endParaRPr lang="en-US" dirty="0"/>
          </a:p>
        </p:txBody>
      </p:sp>
      <p:pic>
        <p:nvPicPr>
          <p:cNvPr id="14341" name="Picture 3"/>
          <p:cNvPicPr>
            <a:picLocks noChangeAspect="1" noChangeArrowheads="1"/>
          </p:cNvPicPr>
          <p:nvPr/>
        </p:nvPicPr>
        <p:blipFill>
          <a:blip r:embed="rId3" cstate="screen"/>
          <a:srcRect/>
          <a:stretch>
            <a:fillRect/>
          </a:stretch>
        </p:blipFill>
        <p:spPr bwMode="auto">
          <a:xfrm>
            <a:off x="7572396" y="428604"/>
            <a:ext cx="1285859" cy="1285860"/>
          </a:xfrm>
          <a:prstGeom prst="rect">
            <a:avLst/>
          </a:prstGeom>
          <a:noFill/>
          <a:ln w="9525">
            <a:noFill/>
            <a:miter lim="800000"/>
            <a:headEnd/>
            <a:tailEnd/>
          </a:ln>
        </p:spPr>
      </p:pic>
      <p:pic>
        <p:nvPicPr>
          <p:cNvPr id="2053" name="Picture 5" descr="D:\FieldWork\ARK22_2\Photos\ITPdepl_Karel\DSC00270.JPG"/>
          <p:cNvPicPr>
            <a:picLocks noChangeAspect="1" noChangeArrowheads="1"/>
          </p:cNvPicPr>
          <p:nvPr/>
        </p:nvPicPr>
        <p:blipFill>
          <a:blip r:embed="rId4" cstate="screen">
            <a:lum bright="16000"/>
          </a:blip>
          <a:srcRect/>
          <a:stretch>
            <a:fillRect/>
          </a:stretch>
        </p:blipFill>
        <p:spPr bwMode="auto">
          <a:xfrm>
            <a:off x="2714612" y="4286256"/>
            <a:ext cx="4317592" cy="2428892"/>
          </a:xfrm>
          <a:prstGeom prst="rect">
            <a:avLst/>
          </a:prstGeom>
          <a:noFill/>
          <a:ln w="9525">
            <a:solidFill>
              <a:srgbClr val="000066"/>
            </a:solidFill>
            <a:miter lim="800000"/>
            <a:headEnd/>
            <a:tailEnd/>
          </a:ln>
        </p:spPr>
      </p:pic>
      <p:sp>
        <p:nvSpPr>
          <p:cNvPr id="14344" name="Textfeld 11"/>
          <p:cNvSpPr txBox="1">
            <a:spLocks noChangeArrowheads="1"/>
          </p:cNvSpPr>
          <p:nvPr/>
        </p:nvSpPr>
        <p:spPr bwMode="auto">
          <a:xfrm>
            <a:off x="3857620" y="928670"/>
            <a:ext cx="711200" cy="369888"/>
          </a:xfrm>
          <a:prstGeom prst="rect">
            <a:avLst/>
          </a:prstGeom>
          <a:noFill/>
          <a:ln w="9525">
            <a:noFill/>
            <a:miter lim="800000"/>
            <a:headEnd/>
            <a:tailEnd/>
          </a:ln>
        </p:spPr>
        <p:txBody>
          <a:bodyPr wrap="none">
            <a:spAutoFit/>
          </a:bodyPr>
          <a:lstStyle/>
          <a:p>
            <a:pPr algn="ctr"/>
            <a:r>
              <a:rPr lang="de-DE" b="1" dirty="0">
                <a:solidFill>
                  <a:srgbClr val="FF0000"/>
                </a:solidFill>
              </a:rPr>
              <a:t>2007</a:t>
            </a:r>
          </a:p>
        </p:txBody>
      </p:sp>
      <p:pic>
        <p:nvPicPr>
          <p:cNvPr id="1026" name="Picture 2"/>
          <p:cNvPicPr>
            <a:picLocks noChangeAspect="1" noChangeArrowheads="1"/>
          </p:cNvPicPr>
          <p:nvPr/>
        </p:nvPicPr>
        <p:blipFill>
          <a:blip r:embed="rId5" cstate="print"/>
          <a:srcRect/>
          <a:stretch>
            <a:fillRect/>
          </a:stretch>
        </p:blipFill>
        <p:spPr bwMode="auto">
          <a:xfrm>
            <a:off x="6989973" y="2413875"/>
            <a:ext cx="2154027" cy="4300549"/>
          </a:xfrm>
          <a:prstGeom prst="rect">
            <a:avLst/>
          </a:prstGeom>
          <a:noFill/>
          <a:ln w="9525">
            <a:noFill/>
            <a:miter lim="800000"/>
            <a:headEnd/>
            <a:tailEnd/>
          </a:ln>
        </p:spPr>
      </p:pic>
      <p:sp>
        <p:nvSpPr>
          <p:cNvPr id="11" name="Rectangle 13"/>
          <p:cNvSpPr>
            <a:spLocks noChangeArrowheads="1"/>
          </p:cNvSpPr>
          <p:nvPr/>
        </p:nvSpPr>
        <p:spPr bwMode="auto">
          <a:xfrm>
            <a:off x="5286380" y="1933179"/>
            <a:ext cx="2500330" cy="1202510"/>
          </a:xfrm>
          <a:prstGeom prst="rect">
            <a:avLst/>
          </a:prstGeom>
          <a:solidFill>
            <a:srgbClr val="FFCC00"/>
          </a:solidFill>
          <a:ln w="28575">
            <a:noFill/>
            <a:miter lim="800000"/>
            <a:headEnd/>
            <a:tailEnd/>
          </a:ln>
        </p:spPr>
        <p:txBody>
          <a:bodyPr wrap="square" lIns="90000" tIns="46800" rIns="90000" bIns="46800" anchor="ctr">
            <a:spAutoFit/>
          </a:bodyPr>
          <a:lstStyle/>
          <a:p>
            <a:pPr eaLnBrk="0" hangingPunct="0"/>
            <a:r>
              <a:rPr lang="de-DE" dirty="0" err="1" smtClean="0">
                <a:solidFill>
                  <a:schemeClr val="tx1"/>
                </a:solidFill>
                <a:latin typeface="Arial" pitchFamily="34" charset="0"/>
              </a:rPr>
              <a:t>Largely</a:t>
            </a:r>
            <a:r>
              <a:rPr lang="de-DE" dirty="0" smtClean="0">
                <a:solidFill>
                  <a:schemeClr val="tx1"/>
                </a:solidFill>
                <a:latin typeface="Arial" pitchFamily="34" charset="0"/>
              </a:rPr>
              <a:t> </a:t>
            </a:r>
            <a:r>
              <a:rPr lang="de-DE" dirty="0" err="1" smtClean="0">
                <a:solidFill>
                  <a:schemeClr val="tx1"/>
                </a:solidFill>
                <a:latin typeface="Arial" pitchFamily="34" charset="0"/>
              </a:rPr>
              <a:t>augmented</a:t>
            </a:r>
            <a:r>
              <a:rPr lang="de-DE" dirty="0" smtClean="0">
                <a:solidFill>
                  <a:schemeClr val="tx1"/>
                </a:solidFill>
                <a:latin typeface="Arial" pitchFamily="34" charset="0"/>
              </a:rPr>
              <a:t> </a:t>
            </a:r>
            <a:r>
              <a:rPr lang="de-DE" dirty="0" err="1" smtClean="0">
                <a:solidFill>
                  <a:schemeClr val="tx1"/>
                </a:solidFill>
                <a:latin typeface="Arial" pitchFamily="34" charset="0"/>
              </a:rPr>
              <a:t>through</a:t>
            </a:r>
            <a:r>
              <a:rPr lang="de-DE" dirty="0" smtClean="0">
                <a:solidFill>
                  <a:schemeClr val="tx1"/>
                </a:solidFill>
                <a:latin typeface="Arial" pitchFamily="34" charset="0"/>
              </a:rPr>
              <a:t> </a:t>
            </a:r>
            <a:r>
              <a:rPr lang="de-DE" dirty="0" err="1" smtClean="0">
                <a:solidFill>
                  <a:schemeClr val="tx1"/>
                </a:solidFill>
                <a:latin typeface="Arial" pitchFamily="34" charset="0"/>
              </a:rPr>
              <a:t>profiles</a:t>
            </a:r>
            <a:r>
              <a:rPr lang="de-DE" dirty="0" smtClean="0">
                <a:solidFill>
                  <a:schemeClr val="tx1"/>
                </a:solidFill>
                <a:latin typeface="Arial" pitchFamily="34" charset="0"/>
              </a:rPr>
              <a:t> </a:t>
            </a:r>
            <a:r>
              <a:rPr lang="de-DE" dirty="0" err="1" smtClean="0">
                <a:solidFill>
                  <a:schemeClr val="tx1"/>
                </a:solidFill>
                <a:latin typeface="Arial" pitchFamily="34" charset="0"/>
              </a:rPr>
              <a:t>from</a:t>
            </a:r>
            <a:r>
              <a:rPr lang="de-DE" dirty="0" smtClean="0">
                <a:solidFill>
                  <a:schemeClr val="tx1"/>
                </a:solidFill>
                <a:latin typeface="Arial" pitchFamily="34" charset="0"/>
              </a:rPr>
              <a:t> </a:t>
            </a:r>
            <a:r>
              <a:rPr lang="de-DE" dirty="0" err="1" smtClean="0">
                <a:solidFill>
                  <a:schemeClr val="tx1"/>
                </a:solidFill>
                <a:latin typeface="Arial" pitchFamily="34" charset="0"/>
              </a:rPr>
              <a:t>autonomous</a:t>
            </a:r>
            <a:r>
              <a:rPr lang="de-DE" dirty="0" smtClean="0">
                <a:solidFill>
                  <a:schemeClr val="tx1"/>
                </a:solidFill>
                <a:latin typeface="Arial" pitchFamily="34" charset="0"/>
              </a:rPr>
              <a:t> </a:t>
            </a:r>
            <a:r>
              <a:rPr lang="de-DE" dirty="0" err="1" smtClean="0">
                <a:solidFill>
                  <a:schemeClr val="tx1"/>
                </a:solidFill>
                <a:latin typeface="Arial" pitchFamily="34" charset="0"/>
              </a:rPr>
              <a:t>Ice</a:t>
            </a:r>
            <a:r>
              <a:rPr lang="de-DE" dirty="0" smtClean="0">
                <a:solidFill>
                  <a:schemeClr val="tx1"/>
                </a:solidFill>
                <a:latin typeface="Arial" pitchFamily="34" charset="0"/>
              </a:rPr>
              <a:t> </a:t>
            </a:r>
            <a:r>
              <a:rPr lang="de-DE" dirty="0" err="1" smtClean="0">
                <a:solidFill>
                  <a:schemeClr val="tx1"/>
                </a:solidFill>
                <a:latin typeface="Arial" pitchFamily="34" charset="0"/>
              </a:rPr>
              <a:t>Tethered</a:t>
            </a:r>
            <a:r>
              <a:rPr lang="de-DE" dirty="0" smtClean="0">
                <a:solidFill>
                  <a:schemeClr val="tx1"/>
                </a:solidFill>
                <a:latin typeface="Arial" pitchFamily="34" charset="0"/>
              </a:rPr>
              <a:t> </a:t>
            </a:r>
            <a:r>
              <a:rPr lang="de-DE" dirty="0" err="1" smtClean="0">
                <a:solidFill>
                  <a:schemeClr val="tx1"/>
                </a:solidFill>
                <a:latin typeface="Arial" pitchFamily="34" charset="0"/>
              </a:rPr>
              <a:t>Platforms</a:t>
            </a:r>
            <a:endParaRPr lang="en-US" dirty="0"/>
          </a:p>
        </p:txBody>
      </p:sp>
      <p:sp>
        <p:nvSpPr>
          <p:cNvPr id="10" name="Textfeld 9"/>
          <p:cNvSpPr txBox="1"/>
          <p:nvPr/>
        </p:nvSpPr>
        <p:spPr>
          <a:xfrm>
            <a:off x="8215338" y="6488668"/>
            <a:ext cx="755335" cy="369332"/>
          </a:xfrm>
          <a:prstGeom prst="rect">
            <a:avLst/>
          </a:prstGeom>
          <a:noFill/>
        </p:spPr>
        <p:txBody>
          <a:bodyPr wrap="none" rtlCol="0">
            <a:spAutoFit/>
          </a:bodyPr>
          <a:lstStyle/>
          <a:p>
            <a:r>
              <a:rPr lang="de-DE" dirty="0" smtClean="0"/>
              <a:t>WHOI</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par>
                                <p:cTn id="8" presetID="18" presetClass="entr" presetSubtype="6"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strips(downRight)">
                                      <p:cBhvr>
                                        <p:cTn id="10" dur="500"/>
                                        <p:tgtEl>
                                          <p:spTgt spid="2053"/>
                                        </p:tgtEl>
                                      </p:cBhvr>
                                    </p:animEffect>
                                  </p:childTnLst>
                                </p:cTn>
                              </p:par>
                            </p:childTnLst>
                          </p:cTn>
                        </p:par>
                        <p:par>
                          <p:cTn id="11" fill="hold">
                            <p:stCondLst>
                              <p:cond delay="500"/>
                            </p:stCondLst>
                            <p:childTnLst>
                              <p:par>
                                <p:cTn id="12" presetID="18" presetClass="entr" presetSubtype="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strips(downRight)">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266F9B4-B619-4B57-A094-545DB6DD7747}" type="slidenum">
              <a:rPr lang="pl-PL"/>
              <a:pPr>
                <a:defRPr/>
              </a:pPr>
              <a:t>4</a:t>
            </a:fld>
            <a:endParaRPr lang="pl-PL"/>
          </a:p>
        </p:txBody>
      </p:sp>
      <p:sp>
        <p:nvSpPr>
          <p:cNvPr id="11267" name="Rectangle 4"/>
          <p:cNvSpPr>
            <a:spLocks noChangeArrowheads="1"/>
          </p:cNvSpPr>
          <p:nvPr/>
        </p:nvSpPr>
        <p:spPr bwMode="auto">
          <a:xfrm>
            <a:off x="0" y="0"/>
            <a:ext cx="9144000" cy="400050"/>
          </a:xfrm>
          <a:prstGeom prst="rect">
            <a:avLst/>
          </a:prstGeom>
          <a:solidFill>
            <a:srgbClr val="FFCC00"/>
          </a:solidFill>
          <a:ln w="9525">
            <a:noFill/>
            <a:miter lim="800000"/>
            <a:headEnd/>
            <a:tailEnd/>
          </a:ln>
        </p:spPr>
        <p:txBody>
          <a:bodyPr>
            <a:spAutoFit/>
          </a:bodyPr>
          <a:lstStyle/>
          <a:p>
            <a:pPr algn="l"/>
            <a:r>
              <a:rPr lang="de-DE" sz="2000">
                <a:latin typeface="Arial" charset="0"/>
              </a:rPr>
              <a:t> Motivation II</a:t>
            </a:r>
          </a:p>
        </p:txBody>
      </p:sp>
      <p:sp>
        <p:nvSpPr>
          <p:cNvPr id="11268" name="Textfeld 8"/>
          <p:cNvSpPr txBox="1">
            <a:spLocks noChangeArrowheads="1"/>
          </p:cNvSpPr>
          <p:nvPr/>
        </p:nvSpPr>
        <p:spPr bwMode="auto">
          <a:xfrm>
            <a:off x="3776663" y="4440238"/>
            <a:ext cx="7289800" cy="646112"/>
          </a:xfrm>
          <a:prstGeom prst="rect">
            <a:avLst/>
          </a:prstGeom>
          <a:noFill/>
          <a:ln w="9525">
            <a:noFill/>
            <a:miter lim="800000"/>
            <a:headEnd/>
            <a:tailEnd/>
          </a:ln>
        </p:spPr>
        <p:txBody>
          <a:bodyPr>
            <a:spAutoFit/>
          </a:bodyPr>
          <a:lstStyle/>
          <a:p>
            <a:pPr algn="l"/>
            <a:r>
              <a:rPr lang="en-GB"/>
              <a:t> </a:t>
            </a:r>
            <a:endParaRPr lang="de-DE"/>
          </a:p>
          <a:p>
            <a:pPr algn="l"/>
            <a:endParaRPr lang="de-DE"/>
          </a:p>
        </p:txBody>
      </p:sp>
      <p:sp>
        <p:nvSpPr>
          <p:cNvPr id="11288" name="Rechteck 51"/>
          <p:cNvSpPr>
            <a:spLocks noChangeArrowheads="1"/>
          </p:cNvSpPr>
          <p:nvPr/>
        </p:nvSpPr>
        <p:spPr bwMode="auto">
          <a:xfrm>
            <a:off x="400367" y="1340768"/>
            <a:ext cx="8277225" cy="954107"/>
          </a:xfrm>
          <a:prstGeom prst="rect">
            <a:avLst/>
          </a:prstGeom>
          <a:noFill/>
          <a:ln w="19050">
            <a:noFill/>
            <a:miter lim="800000"/>
            <a:headEnd/>
            <a:tailEnd/>
          </a:ln>
        </p:spPr>
        <p:txBody>
          <a:bodyPr>
            <a:spAutoFit/>
          </a:bodyPr>
          <a:lstStyle/>
          <a:p>
            <a:r>
              <a:rPr lang="de-DE" sz="2800" smtClean="0">
                <a:solidFill>
                  <a:schemeClr val="tx1"/>
                </a:solidFill>
                <a:latin typeface="Arial" charset="0"/>
              </a:rPr>
              <a:t>Ocean </a:t>
            </a:r>
            <a:r>
              <a:rPr lang="de-DE" sz="2800">
                <a:solidFill>
                  <a:schemeClr val="tx1"/>
                </a:solidFill>
                <a:latin typeface="Arial" charset="0"/>
              </a:rPr>
              <a:t>heat transport is very often computed </a:t>
            </a:r>
            <a:r>
              <a:rPr lang="de-DE" sz="2800" smtClean="0">
                <a:solidFill>
                  <a:schemeClr val="tx1"/>
                </a:solidFill>
                <a:latin typeface="Arial" charset="0"/>
              </a:rPr>
              <a:t>incorrectly.</a:t>
            </a:r>
            <a:endParaRPr lang="de-DE" sz="2800">
              <a:solidFill>
                <a:schemeClr val="tx1"/>
              </a:solidFill>
              <a:latin typeface="Arial" charset="0"/>
            </a:endParaRPr>
          </a:p>
        </p:txBody>
      </p:sp>
    </p:spTree>
    <p:extLst>
      <p:ext uri="{BB962C8B-B14F-4D97-AF65-F5344CB8AC3E}">
        <p14:creationId xmlns:p14="http://schemas.microsoft.com/office/powerpoint/2010/main" val="1891400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1094141" y="920398"/>
            <a:ext cx="6286500" cy="4092778"/>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lgn="l">
              <a:defRPr/>
            </a:pPr>
            <a:endParaRPr lang="de-DE" dirty="0">
              <a:solidFill>
                <a:schemeClr val="tx1"/>
              </a:solidFill>
            </a:endParaRPr>
          </a:p>
        </p:txBody>
      </p:sp>
      <p:sp>
        <p:nvSpPr>
          <p:cNvPr id="2" name="Foliennummernplatzhalter 1"/>
          <p:cNvSpPr>
            <a:spLocks noGrp="1"/>
          </p:cNvSpPr>
          <p:nvPr>
            <p:ph type="sldNum" sz="quarter" idx="12"/>
          </p:nvPr>
        </p:nvSpPr>
        <p:spPr/>
        <p:txBody>
          <a:bodyPr/>
          <a:lstStyle/>
          <a:p>
            <a:pPr>
              <a:defRPr/>
            </a:pPr>
            <a:fld id="{D3F4D7B3-FF4A-4324-80D7-A44D3635DCAF}" type="slidenum">
              <a:rPr lang="pl-PL" smtClean="0"/>
              <a:pPr>
                <a:defRPr/>
              </a:pPr>
              <a:t>5</a:t>
            </a:fld>
            <a:endParaRPr lang="pl-PL"/>
          </a:p>
        </p:txBody>
      </p:sp>
      <p:sp>
        <p:nvSpPr>
          <p:cNvPr id="14" name="Textfeld 13"/>
          <p:cNvSpPr txBox="1"/>
          <p:nvPr/>
        </p:nvSpPr>
        <p:spPr>
          <a:xfrm>
            <a:off x="1224316" y="1026761"/>
            <a:ext cx="5420074" cy="4339650"/>
          </a:xfrm>
          <a:prstGeom prst="rect">
            <a:avLst/>
          </a:prstGeom>
          <a:noFill/>
        </p:spPr>
        <p:txBody>
          <a:bodyPr wrap="none">
            <a:spAutoFit/>
          </a:bodyPr>
          <a:lstStyle/>
          <a:p>
            <a:pPr algn="l">
              <a:defRPr/>
            </a:pPr>
            <a:r>
              <a:rPr lang="de-DE" sz="2400" dirty="0">
                <a:solidFill>
                  <a:schemeClr val="tx1"/>
                </a:solidFill>
                <a:latin typeface="Arial Rounded MT Bold" pitchFamily="34" charset="0"/>
              </a:rPr>
              <a:t>Outline:</a:t>
            </a:r>
          </a:p>
          <a:p>
            <a:pPr algn="l">
              <a:defRPr/>
            </a:pPr>
            <a:endParaRPr lang="de-DE" dirty="0">
              <a:solidFill>
                <a:schemeClr val="tx1"/>
              </a:solidFill>
            </a:endParaRPr>
          </a:p>
          <a:p>
            <a:pPr algn="l">
              <a:buFont typeface="Wingdings" pitchFamily="2" charset="2"/>
              <a:buChar char="Ø"/>
              <a:defRPr/>
            </a:pPr>
            <a:r>
              <a:rPr lang="de-DE" dirty="0">
                <a:solidFill>
                  <a:schemeClr val="tx1"/>
                </a:solidFill>
              </a:rPr>
              <a:t>   Motivation</a:t>
            </a:r>
          </a:p>
          <a:p>
            <a:pPr algn="l">
              <a:buFont typeface="Wingdings" pitchFamily="2" charset="2"/>
              <a:buChar char="Ø"/>
              <a:defRPr/>
            </a:pPr>
            <a:endParaRPr lang="de-DE" dirty="0">
              <a:solidFill>
                <a:schemeClr val="tx1"/>
              </a:solidFill>
            </a:endParaRPr>
          </a:p>
          <a:p>
            <a:pPr algn="l">
              <a:buFont typeface="Wingdings" pitchFamily="2" charset="2"/>
              <a:buChar char="Ø"/>
              <a:defRPr/>
            </a:pP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is</a:t>
            </a:r>
            <a:r>
              <a:rPr lang="de-DE" dirty="0">
                <a:solidFill>
                  <a:schemeClr val="tx1"/>
                </a:solidFill>
              </a:rPr>
              <a:t> </a:t>
            </a:r>
            <a:r>
              <a:rPr lang="de-DE" dirty="0" err="1" smtClean="0">
                <a:solidFill>
                  <a:schemeClr val="tx1"/>
                </a:solidFill>
              </a:rPr>
              <a:t>and</a:t>
            </a:r>
            <a:r>
              <a:rPr lang="de-DE" dirty="0" smtClean="0">
                <a:solidFill>
                  <a:schemeClr val="tx1"/>
                </a:solidFill>
              </a:rPr>
              <a:t> </a:t>
            </a:r>
            <a:r>
              <a:rPr lang="de-DE" dirty="0" err="1" smtClean="0">
                <a:solidFill>
                  <a:schemeClr val="tx1"/>
                </a:solidFill>
              </a:rPr>
              <a:t>what</a:t>
            </a:r>
            <a:r>
              <a:rPr lang="de-DE" dirty="0" smtClean="0">
                <a:solidFill>
                  <a:schemeClr val="tx1"/>
                </a:solidFill>
              </a:rPr>
              <a:t> </a:t>
            </a:r>
            <a:r>
              <a:rPr lang="de-DE" dirty="0" err="1" smtClean="0">
                <a:solidFill>
                  <a:schemeClr val="tx1"/>
                </a:solidFill>
              </a:rPr>
              <a:t>is</a:t>
            </a:r>
            <a:r>
              <a:rPr lang="de-DE" dirty="0" smtClean="0">
                <a:solidFill>
                  <a:schemeClr val="tx1"/>
                </a:solidFill>
              </a:rPr>
              <a:t> </a:t>
            </a:r>
            <a:r>
              <a:rPr lang="de-DE" smtClean="0">
                <a:solidFill>
                  <a:schemeClr val="tx1"/>
                </a:solidFill>
              </a:rPr>
              <a:t>not ocean heat </a:t>
            </a:r>
            <a:r>
              <a:rPr lang="de-DE" dirty="0" err="1">
                <a:solidFill>
                  <a:schemeClr val="tx1"/>
                </a:solidFill>
              </a:rPr>
              <a:t>transport</a:t>
            </a:r>
            <a:r>
              <a:rPr lang="de-DE" dirty="0">
                <a:solidFill>
                  <a:schemeClr val="tx1"/>
                </a:solidFill>
              </a:rPr>
              <a:t>?</a:t>
            </a:r>
          </a:p>
          <a:p>
            <a:pPr algn="l">
              <a:buFont typeface="Wingdings" pitchFamily="2" charset="2"/>
              <a:buChar char="Ø"/>
              <a:defRPr/>
            </a:pPr>
            <a:endParaRPr lang="de-DE" dirty="0">
              <a:solidFill>
                <a:schemeClr val="tx1"/>
              </a:solidFill>
            </a:endParaRPr>
          </a:p>
          <a:p>
            <a:pPr algn="l">
              <a:buFont typeface="Wingdings" pitchFamily="2" charset="2"/>
              <a:buChar char="Ø"/>
              <a:defRPr/>
            </a:pPr>
            <a:r>
              <a:rPr lang="de-DE" dirty="0">
                <a:solidFill>
                  <a:schemeClr val="tx1"/>
                </a:solidFill>
              </a:rPr>
              <a:t>   Can </a:t>
            </a:r>
            <a:r>
              <a:rPr lang="de-DE" dirty="0" err="1">
                <a:solidFill>
                  <a:schemeClr val="tx1"/>
                </a:solidFill>
              </a:rPr>
              <a:t>it</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determined</a:t>
            </a:r>
            <a:r>
              <a:rPr lang="de-DE" dirty="0">
                <a:solidFill>
                  <a:schemeClr val="tx1"/>
                </a:solidFill>
              </a:rPr>
              <a:t> </a:t>
            </a:r>
            <a:r>
              <a:rPr lang="de-DE" dirty="0" err="1">
                <a:solidFill>
                  <a:schemeClr val="tx1"/>
                </a:solidFill>
              </a:rPr>
              <a:t>for</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Arctic</a:t>
            </a:r>
            <a:r>
              <a:rPr lang="de-DE" dirty="0">
                <a:solidFill>
                  <a:schemeClr val="tx1"/>
                </a:solidFill>
              </a:rPr>
              <a:t> </a:t>
            </a:r>
            <a:r>
              <a:rPr lang="de-DE" dirty="0" err="1">
                <a:solidFill>
                  <a:schemeClr val="tx1"/>
                </a:solidFill>
              </a:rPr>
              <a:t>Ocean</a:t>
            </a:r>
            <a:r>
              <a:rPr lang="de-DE" dirty="0">
                <a:solidFill>
                  <a:schemeClr val="tx1"/>
                </a:solidFill>
              </a:rPr>
              <a:t>?</a:t>
            </a:r>
          </a:p>
          <a:p>
            <a:pPr algn="l">
              <a:buFont typeface="Wingdings" pitchFamily="2" charset="2"/>
              <a:buChar char="Ø"/>
              <a:defRPr/>
            </a:pPr>
            <a:endParaRPr lang="de-DE" dirty="0">
              <a:solidFill>
                <a:schemeClr val="tx1"/>
              </a:solidFill>
            </a:endParaRPr>
          </a:p>
          <a:p>
            <a:pPr marL="0" lvl="2" algn="l">
              <a:buFont typeface="Wingdings" pitchFamily="2" charset="2"/>
              <a:buChar char="Ø"/>
              <a:defRPr/>
            </a:pPr>
            <a:r>
              <a:rPr lang="de-DE" dirty="0">
                <a:solidFill>
                  <a:schemeClr val="tx1"/>
                </a:solidFill>
              </a:rPr>
              <a:t>   </a:t>
            </a:r>
            <a:r>
              <a:rPr lang="de-DE" dirty="0" err="1">
                <a:solidFill>
                  <a:schemeClr val="tx1"/>
                </a:solidFill>
              </a:rPr>
              <a:t>Example</a:t>
            </a:r>
            <a:r>
              <a:rPr lang="de-DE" dirty="0">
                <a:solidFill>
                  <a:schemeClr val="tx1"/>
                </a:solidFill>
              </a:rPr>
              <a:t> </a:t>
            </a:r>
            <a:r>
              <a:rPr lang="de-DE" err="1">
                <a:solidFill>
                  <a:schemeClr val="tx1"/>
                </a:solidFill>
              </a:rPr>
              <a:t>Fram</a:t>
            </a:r>
            <a:r>
              <a:rPr lang="de-DE">
                <a:solidFill>
                  <a:schemeClr val="tx1"/>
                </a:solidFill>
              </a:rPr>
              <a:t> </a:t>
            </a:r>
            <a:r>
              <a:rPr lang="de-DE" smtClean="0">
                <a:solidFill>
                  <a:schemeClr val="tx1"/>
                </a:solidFill>
              </a:rPr>
              <a:t>Strait</a:t>
            </a:r>
          </a:p>
          <a:p>
            <a:pPr marL="0" lvl="2" algn="l">
              <a:buFont typeface="Wingdings" pitchFamily="2" charset="2"/>
              <a:buChar char="Ø"/>
              <a:defRPr/>
            </a:pPr>
            <a:endParaRPr lang="de-DE">
              <a:solidFill>
                <a:schemeClr val="tx1"/>
              </a:solidFill>
            </a:endParaRPr>
          </a:p>
          <a:p>
            <a:pPr marL="0" lvl="2" algn="l">
              <a:buFont typeface="Wingdings" pitchFamily="2" charset="2"/>
              <a:buChar char="Ø"/>
              <a:defRPr/>
            </a:pPr>
            <a:r>
              <a:rPr lang="de-DE" smtClean="0">
                <a:solidFill>
                  <a:schemeClr val="tx1"/>
                </a:solidFill>
              </a:rPr>
              <a:t>   Error bars?</a:t>
            </a:r>
          </a:p>
          <a:p>
            <a:pPr marL="0" lvl="2" algn="l">
              <a:buFont typeface="Wingdings" pitchFamily="2" charset="2"/>
              <a:buChar char="Ø"/>
              <a:defRPr/>
            </a:pPr>
            <a:endParaRPr lang="de-DE">
              <a:solidFill>
                <a:schemeClr val="tx1"/>
              </a:solidFill>
            </a:endParaRPr>
          </a:p>
          <a:p>
            <a:pPr marL="0" lvl="2">
              <a:buFont typeface="Wingdings" pitchFamily="2" charset="2"/>
              <a:buChar char="Ø"/>
              <a:defRPr/>
            </a:pPr>
            <a:r>
              <a:rPr lang="de-DE" smtClean="0">
                <a:solidFill>
                  <a:schemeClr val="tx1"/>
                </a:solidFill>
              </a:rPr>
              <a:t>   Suggestions </a:t>
            </a:r>
            <a:r>
              <a:rPr lang="de-DE">
                <a:solidFill>
                  <a:schemeClr val="tx1"/>
                </a:solidFill>
              </a:rPr>
              <a:t>for observing strategies</a:t>
            </a:r>
          </a:p>
          <a:p>
            <a:pPr marL="0" lvl="2" algn="l">
              <a:buFont typeface="Wingdings" pitchFamily="2" charset="2"/>
              <a:buChar char="Ø"/>
              <a:defRPr/>
            </a:pPr>
            <a:endParaRPr lang="de-DE" dirty="0">
              <a:solidFill>
                <a:schemeClr val="tx1"/>
              </a:solidFill>
            </a:endParaRPr>
          </a:p>
          <a:p>
            <a:pPr lvl="2" algn="l">
              <a:buFont typeface="Wingdings" pitchFamily="2" charset="2"/>
              <a:buChar char="Ø"/>
              <a:defRPr/>
            </a:pPr>
            <a:endParaRPr lang="de-DE" dirty="0">
              <a:solidFill>
                <a:schemeClr val="tx1"/>
              </a:solidFill>
            </a:endParaRPr>
          </a:p>
        </p:txBody>
      </p:sp>
    </p:spTree>
    <p:extLst>
      <p:ext uri="{BB962C8B-B14F-4D97-AF65-F5344CB8AC3E}">
        <p14:creationId xmlns:p14="http://schemas.microsoft.com/office/powerpoint/2010/main" val="24116883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FB10A5-7388-42D7-B93D-56EBB8AAC7B4}" type="slidenum">
              <a:rPr lang="pl-PL" smtClean="0"/>
              <a:pPr>
                <a:defRPr/>
              </a:pPr>
              <a:t>6</a:t>
            </a:fld>
            <a:endParaRPr lang="pl-PL"/>
          </a:p>
        </p:txBody>
      </p:sp>
      <p:sp>
        <p:nvSpPr>
          <p:cNvPr id="4" name="Rechteck 3"/>
          <p:cNvSpPr/>
          <p:nvPr/>
        </p:nvSpPr>
        <p:spPr bwMode="auto">
          <a:xfrm>
            <a:off x="3624669" y="3500438"/>
            <a:ext cx="1447398" cy="1214446"/>
          </a:xfrm>
          <a:prstGeom prst="rect">
            <a:avLst/>
          </a:prstGeom>
          <a:solidFill>
            <a:srgbClr val="33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smtClean="0">
              <a:ln>
                <a:noFill/>
              </a:ln>
              <a:solidFill>
                <a:srgbClr val="C00000"/>
              </a:solidFill>
              <a:effectLst/>
              <a:latin typeface="AvantGarde Md BT"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b="1" dirty="0" err="1" smtClean="0">
                <a:solidFill>
                  <a:schemeClr val="bg1"/>
                </a:solidFill>
              </a:rPr>
              <a:t>Temp</a:t>
            </a:r>
            <a:r>
              <a:rPr lang="de-DE" b="1" dirty="0" smtClean="0">
                <a:solidFill>
                  <a:schemeClr val="bg1"/>
                </a:solidFill>
              </a:rPr>
              <a:t> </a:t>
            </a:r>
            <a:r>
              <a:rPr lang="de-DE" b="1" smtClean="0">
                <a:solidFill>
                  <a:schemeClr val="bg1"/>
                </a:solidFill>
              </a:rPr>
              <a:t>(x,t)</a:t>
            </a:r>
            <a:endParaRPr kumimoji="0" lang="de-DE" sz="1800" b="1" i="0" u="none" strike="noStrike" cap="none" normalizeH="0" baseline="0" dirty="0" smtClean="0">
              <a:ln>
                <a:noFill/>
              </a:ln>
              <a:solidFill>
                <a:schemeClr val="bg1"/>
              </a:solidFill>
              <a:effectLst/>
            </a:endParaRPr>
          </a:p>
        </p:txBody>
      </p:sp>
      <p:sp>
        <p:nvSpPr>
          <p:cNvPr id="5" name="Pfeil nach rechts 4"/>
          <p:cNvSpPr/>
          <p:nvPr/>
        </p:nvSpPr>
        <p:spPr bwMode="auto">
          <a:xfrm>
            <a:off x="2357422" y="3964785"/>
            <a:ext cx="1143008" cy="285752"/>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6" name="Pfeil nach rechts 5"/>
          <p:cNvSpPr/>
          <p:nvPr/>
        </p:nvSpPr>
        <p:spPr bwMode="auto">
          <a:xfrm>
            <a:off x="5220870" y="3988045"/>
            <a:ext cx="1143008" cy="285752"/>
          </a:xfrm>
          <a:prstGeom prst="rightArrow">
            <a:avLst/>
          </a:prstGeom>
          <a:solidFill>
            <a:schemeClr val="accent6"/>
          </a:solidFill>
          <a:ln w="9525"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8" name="Freihandform 7"/>
          <p:cNvSpPr/>
          <p:nvPr/>
        </p:nvSpPr>
        <p:spPr bwMode="auto">
          <a:xfrm flipV="1">
            <a:off x="4247408" y="3087584"/>
            <a:ext cx="195943" cy="403761"/>
          </a:xfrm>
          <a:custGeom>
            <a:avLst/>
            <a:gdLst>
              <a:gd name="connsiteX0" fmla="*/ 158337 w 195943"/>
              <a:gd name="connsiteY0" fmla="*/ 403761 h 403761"/>
              <a:gd name="connsiteX1" fmla="*/ 3958 w 195943"/>
              <a:gd name="connsiteY1" fmla="*/ 320634 h 403761"/>
              <a:gd name="connsiteX2" fmla="*/ 182088 w 195943"/>
              <a:gd name="connsiteY2" fmla="*/ 261258 h 403761"/>
              <a:gd name="connsiteX3" fmla="*/ 3958 w 195943"/>
              <a:gd name="connsiteY3" fmla="*/ 190006 h 403761"/>
              <a:gd name="connsiteX4" fmla="*/ 182088 w 195943"/>
              <a:gd name="connsiteY4" fmla="*/ 106878 h 403761"/>
              <a:gd name="connsiteX5" fmla="*/ 87086 w 195943"/>
              <a:gd name="connsiteY5" fmla="*/ 47502 h 403761"/>
              <a:gd name="connsiteX6" fmla="*/ 75210 w 195943"/>
              <a:gd name="connsiteY6"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403761">
                <a:moveTo>
                  <a:pt x="158337" y="403761"/>
                </a:moveTo>
                <a:cubicBezTo>
                  <a:pt x="79168" y="374072"/>
                  <a:pt x="0" y="344384"/>
                  <a:pt x="3958" y="320634"/>
                </a:cubicBezTo>
                <a:cubicBezTo>
                  <a:pt x="7916" y="296884"/>
                  <a:pt x="182088" y="283029"/>
                  <a:pt x="182088" y="261258"/>
                </a:cubicBezTo>
                <a:cubicBezTo>
                  <a:pt x="182088" y="239487"/>
                  <a:pt x="3958" y="215736"/>
                  <a:pt x="3958" y="190006"/>
                </a:cubicBezTo>
                <a:cubicBezTo>
                  <a:pt x="3958" y="164276"/>
                  <a:pt x="168233" y="130629"/>
                  <a:pt x="182088" y="106878"/>
                </a:cubicBezTo>
                <a:cubicBezTo>
                  <a:pt x="195943" y="83127"/>
                  <a:pt x="104899" y="65315"/>
                  <a:pt x="87086" y="47502"/>
                </a:cubicBezTo>
                <a:cubicBezTo>
                  <a:pt x="69273" y="29689"/>
                  <a:pt x="72241" y="14844"/>
                  <a:pt x="7521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9" name="Freihandform 8"/>
          <p:cNvSpPr/>
          <p:nvPr/>
        </p:nvSpPr>
        <p:spPr bwMode="auto">
          <a:xfrm>
            <a:off x="3786182" y="3071810"/>
            <a:ext cx="195943" cy="403761"/>
          </a:xfrm>
          <a:custGeom>
            <a:avLst/>
            <a:gdLst>
              <a:gd name="connsiteX0" fmla="*/ 158337 w 195943"/>
              <a:gd name="connsiteY0" fmla="*/ 403761 h 403761"/>
              <a:gd name="connsiteX1" fmla="*/ 3958 w 195943"/>
              <a:gd name="connsiteY1" fmla="*/ 320634 h 403761"/>
              <a:gd name="connsiteX2" fmla="*/ 182088 w 195943"/>
              <a:gd name="connsiteY2" fmla="*/ 261258 h 403761"/>
              <a:gd name="connsiteX3" fmla="*/ 3958 w 195943"/>
              <a:gd name="connsiteY3" fmla="*/ 190006 h 403761"/>
              <a:gd name="connsiteX4" fmla="*/ 182088 w 195943"/>
              <a:gd name="connsiteY4" fmla="*/ 106878 h 403761"/>
              <a:gd name="connsiteX5" fmla="*/ 87086 w 195943"/>
              <a:gd name="connsiteY5" fmla="*/ 47502 h 403761"/>
              <a:gd name="connsiteX6" fmla="*/ 75210 w 195943"/>
              <a:gd name="connsiteY6"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403761">
                <a:moveTo>
                  <a:pt x="158337" y="403761"/>
                </a:moveTo>
                <a:cubicBezTo>
                  <a:pt x="79168" y="374072"/>
                  <a:pt x="0" y="344384"/>
                  <a:pt x="3958" y="320634"/>
                </a:cubicBezTo>
                <a:cubicBezTo>
                  <a:pt x="7916" y="296884"/>
                  <a:pt x="182088" y="283029"/>
                  <a:pt x="182088" y="261258"/>
                </a:cubicBezTo>
                <a:cubicBezTo>
                  <a:pt x="182088" y="239487"/>
                  <a:pt x="3958" y="215736"/>
                  <a:pt x="3958" y="190006"/>
                </a:cubicBezTo>
                <a:cubicBezTo>
                  <a:pt x="3958" y="164276"/>
                  <a:pt x="168233" y="130629"/>
                  <a:pt x="182088" y="106878"/>
                </a:cubicBezTo>
                <a:cubicBezTo>
                  <a:pt x="195943" y="83127"/>
                  <a:pt x="104899" y="65315"/>
                  <a:pt x="87086" y="47502"/>
                </a:cubicBezTo>
                <a:cubicBezTo>
                  <a:pt x="69273" y="29689"/>
                  <a:pt x="72241" y="14844"/>
                  <a:pt x="7521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10" name="Freihandform 9"/>
          <p:cNvSpPr/>
          <p:nvPr/>
        </p:nvSpPr>
        <p:spPr bwMode="auto">
          <a:xfrm>
            <a:off x="4714876" y="3071810"/>
            <a:ext cx="195943" cy="403761"/>
          </a:xfrm>
          <a:custGeom>
            <a:avLst/>
            <a:gdLst>
              <a:gd name="connsiteX0" fmla="*/ 158337 w 195943"/>
              <a:gd name="connsiteY0" fmla="*/ 403761 h 403761"/>
              <a:gd name="connsiteX1" fmla="*/ 3958 w 195943"/>
              <a:gd name="connsiteY1" fmla="*/ 320634 h 403761"/>
              <a:gd name="connsiteX2" fmla="*/ 182088 w 195943"/>
              <a:gd name="connsiteY2" fmla="*/ 261258 h 403761"/>
              <a:gd name="connsiteX3" fmla="*/ 3958 w 195943"/>
              <a:gd name="connsiteY3" fmla="*/ 190006 h 403761"/>
              <a:gd name="connsiteX4" fmla="*/ 182088 w 195943"/>
              <a:gd name="connsiteY4" fmla="*/ 106878 h 403761"/>
              <a:gd name="connsiteX5" fmla="*/ 87086 w 195943"/>
              <a:gd name="connsiteY5" fmla="*/ 47502 h 403761"/>
              <a:gd name="connsiteX6" fmla="*/ 75210 w 195943"/>
              <a:gd name="connsiteY6"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403761">
                <a:moveTo>
                  <a:pt x="158337" y="403761"/>
                </a:moveTo>
                <a:cubicBezTo>
                  <a:pt x="79168" y="374072"/>
                  <a:pt x="0" y="344384"/>
                  <a:pt x="3958" y="320634"/>
                </a:cubicBezTo>
                <a:cubicBezTo>
                  <a:pt x="7916" y="296884"/>
                  <a:pt x="182088" y="283029"/>
                  <a:pt x="182088" y="261258"/>
                </a:cubicBezTo>
                <a:cubicBezTo>
                  <a:pt x="182088" y="239487"/>
                  <a:pt x="3958" y="215736"/>
                  <a:pt x="3958" y="190006"/>
                </a:cubicBezTo>
                <a:cubicBezTo>
                  <a:pt x="3958" y="164276"/>
                  <a:pt x="168233" y="130629"/>
                  <a:pt x="182088" y="106878"/>
                </a:cubicBezTo>
                <a:cubicBezTo>
                  <a:pt x="195943" y="83127"/>
                  <a:pt x="104899" y="65315"/>
                  <a:pt x="87086" y="47502"/>
                </a:cubicBezTo>
                <a:cubicBezTo>
                  <a:pt x="69273" y="29689"/>
                  <a:pt x="72241" y="14844"/>
                  <a:pt x="75210" y="0"/>
                </a:cubicBezTo>
              </a:path>
            </a:pathLst>
          </a:custGeom>
          <a:noFill/>
          <a:ln w="38100"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11" name="Textfeld 10"/>
          <p:cNvSpPr txBox="1"/>
          <p:nvPr/>
        </p:nvSpPr>
        <p:spPr>
          <a:xfrm>
            <a:off x="1619672" y="3618713"/>
            <a:ext cx="1992853" cy="369332"/>
          </a:xfrm>
          <a:prstGeom prst="rect">
            <a:avLst/>
          </a:prstGeom>
          <a:noFill/>
        </p:spPr>
        <p:txBody>
          <a:bodyPr wrap="none" rtlCol="0">
            <a:spAutoFit/>
          </a:bodyPr>
          <a:lstStyle/>
          <a:p>
            <a:r>
              <a:rPr lang="de-DE" b="1" smtClean="0">
                <a:solidFill>
                  <a:srgbClr val="00B050"/>
                </a:solidFill>
              </a:rPr>
              <a:t>Advection (x-</a:t>
            </a:r>
            <a:r>
              <a:rPr lang="de-DE" b="1" smtClean="0">
                <a:solidFill>
                  <a:srgbClr val="00B050"/>
                </a:solidFill>
                <a:latin typeface="Symbol" pitchFamily="18" charset="2"/>
              </a:rPr>
              <a:t>D</a:t>
            </a:r>
            <a:r>
              <a:rPr lang="de-DE" b="1" smtClean="0">
                <a:solidFill>
                  <a:srgbClr val="00B050"/>
                </a:solidFill>
              </a:rPr>
              <a:t>x)</a:t>
            </a:r>
            <a:endParaRPr lang="de-DE" b="1" dirty="0" smtClean="0">
              <a:solidFill>
                <a:srgbClr val="00B050"/>
              </a:solidFill>
            </a:endParaRPr>
          </a:p>
        </p:txBody>
      </p:sp>
      <p:sp>
        <p:nvSpPr>
          <p:cNvPr id="12" name="Textfeld 11"/>
          <p:cNvSpPr txBox="1"/>
          <p:nvPr/>
        </p:nvSpPr>
        <p:spPr>
          <a:xfrm>
            <a:off x="5072066" y="3000372"/>
            <a:ext cx="2256195" cy="369332"/>
          </a:xfrm>
          <a:prstGeom prst="rect">
            <a:avLst/>
          </a:prstGeom>
          <a:noFill/>
        </p:spPr>
        <p:txBody>
          <a:bodyPr wrap="none" rtlCol="0">
            <a:spAutoFit/>
          </a:bodyPr>
          <a:lstStyle/>
          <a:p>
            <a:r>
              <a:rPr lang="de-DE" dirty="0" err="1" smtClean="0"/>
              <a:t>Surface</a:t>
            </a:r>
            <a:r>
              <a:rPr lang="de-DE" dirty="0" smtClean="0"/>
              <a:t> </a:t>
            </a:r>
            <a:r>
              <a:rPr lang="de-DE" dirty="0" err="1" smtClean="0"/>
              <a:t>heat</a:t>
            </a:r>
            <a:r>
              <a:rPr lang="de-DE" dirty="0" smtClean="0"/>
              <a:t> </a:t>
            </a:r>
            <a:r>
              <a:rPr lang="de-DE" dirty="0" err="1" smtClean="0"/>
              <a:t>flux</a:t>
            </a:r>
            <a:r>
              <a:rPr lang="de-DE" dirty="0" smtClean="0"/>
              <a:t> (x)</a:t>
            </a:r>
            <a:endParaRPr lang="de-DE" dirty="0"/>
          </a:p>
        </p:txBody>
      </p:sp>
      <p:sp>
        <p:nvSpPr>
          <p:cNvPr id="13" name="Textfeld 12"/>
          <p:cNvSpPr txBox="1"/>
          <p:nvPr/>
        </p:nvSpPr>
        <p:spPr>
          <a:xfrm>
            <a:off x="5083922" y="3621762"/>
            <a:ext cx="2050561" cy="369332"/>
          </a:xfrm>
          <a:prstGeom prst="rect">
            <a:avLst/>
          </a:prstGeom>
          <a:noFill/>
        </p:spPr>
        <p:txBody>
          <a:bodyPr wrap="none" rtlCol="0">
            <a:spAutoFit/>
          </a:bodyPr>
          <a:lstStyle/>
          <a:p>
            <a:r>
              <a:rPr lang="de-DE" b="1" dirty="0" err="1" smtClean="0">
                <a:solidFill>
                  <a:srgbClr val="00B050"/>
                </a:solidFill>
              </a:rPr>
              <a:t>Advection</a:t>
            </a:r>
            <a:r>
              <a:rPr lang="de-DE" b="1" dirty="0" smtClean="0">
                <a:solidFill>
                  <a:srgbClr val="00B050"/>
                </a:solidFill>
              </a:rPr>
              <a:t> (</a:t>
            </a:r>
            <a:r>
              <a:rPr lang="de-DE" b="1" dirty="0" err="1" smtClean="0">
                <a:solidFill>
                  <a:srgbClr val="00B050"/>
                </a:solidFill>
              </a:rPr>
              <a:t>x+</a:t>
            </a:r>
            <a:r>
              <a:rPr lang="de-DE" b="1" dirty="0" err="1" smtClean="0">
                <a:solidFill>
                  <a:srgbClr val="00B050"/>
                </a:solidFill>
                <a:latin typeface="Symbol" pitchFamily="18" charset="2"/>
              </a:rPr>
              <a:t>D</a:t>
            </a:r>
            <a:r>
              <a:rPr lang="de-DE" b="1" dirty="0" err="1" smtClean="0">
                <a:solidFill>
                  <a:srgbClr val="00B050"/>
                </a:solidFill>
              </a:rPr>
              <a:t>x</a:t>
            </a:r>
            <a:r>
              <a:rPr lang="de-DE" b="1" dirty="0" smtClean="0">
                <a:solidFill>
                  <a:srgbClr val="00B050"/>
                </a:solidFill>
              </a:rPr>
              <a:t>)</a:t>
            </a:r>
            <a:endParaRPr lang="de-DE" b="1" dirty="0">
              <a:solidFill>
                <a:srgbClr val="00B050"/>
              </a:solidFill>
            </a:endParaRPr>
          </a:p>
        </p:txBody>
      </p:sp>
      <p:sp>
        <p:nvSpPr>
          <p:cNvPr id="14" name="Rechteck 13"/>
          <p:cNvSpPr/>
          <p:nvPr/>
        </p:nvSpPr>
        <p:spPr>
          <a:xfrm>
            <a:off x="0" y="0"/>
            <a:ext cx="2385589" cy="307777"/>
          </a:xfrm>
          <a:prstGeom prst="rect">
            <a:avLst/>
          </a:prstGeom>
          <a:solidFill>
            <a:schemeClr val="bg1">
              <a:lumMod val="75000"/>
            </a:schemeClr>
          </a:solidFill>
        </p:spPr>
        <p:txBody>
          <a:bodyPr wrap="none">
            <a:spAutoFit/>
          </a:bodyPr>
          <a:lstStyle/>
          <a:p>
            <a:pPr>
              <a:buFont typeface="Wingdings" pitchFamily="2" charset="2"/>
              <a:buChar char="Ø"/>
            </a:pPr>
            <a:r>
              <a:rPr lang="de-DE" sz="1400" smtClean="0">
                <a:solidFill>
                  <a:schemeClr val="tx1"/>
                </a:solidFill>
              </a:rPr>
              <a:t>   Oceanic heat transport?</a:t>
            </a:r>
            <a:endParaRPr lang="de-DE" sz="1400" dirty="0">
              <a:solidFill>
                <a:schemeClr val="tx1"/>
              </a:solidFill>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1139663731"/>
              </p:ext>
            </p:extLst>
          </p:nvPr>
        </p:nvGraphicFramePr>
        <p:xfrm>
          <a:off x="2696420" y="620688"/>
          <a:ext cx="3101975" cy="879475"/>
        </p:xfrm>
        <a:graphic>
          <a:graphicData uri="http://schemas.openxmlformats.org/presentationml/2006/ole">
            <mc:AlternateContent xmlns:mc="http://schemas.openxmlformats.org/markup-compatibility/2006">
              <mc:Choice xmlns:v="urn:schemas-microsoft-com:vml" Requires="v">
                <p:oleObj spid="_x0000_s3123" name="Formel" r:id="rId3" imgW="1574640" imgH="444240" progId="Equation.3">
                  <p:embed/>
                </p:oleObj>
              </mc:Choice>
              <mc:Fallback>
                <p:oleObj name="Formel" r:id="rId3" imgW="1574640" imgH="444240" progId="Equation.3">
                  <p:embed/>
                  <p:pic>
                    <p:nvPicPr>
                      <p:cNvPr id="0" name="Objek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420" y="620688"/>
                        <a:ext cx="3101975" cy="879475"/>
                      </a:xfrm>
                      <a:prstGeom prst="rect">
                        <a:avLst/>
                      </a:prstGeom>
                      <a:solidFill>
                        <a:srgbClr val="FFFFFF"/>
                      </a:solidFill>
                      <a:ln>
                        <a:solidFill>
                          <a:srgbClr val="FF0000"/>
                        </a:solidFill>
                      </a:ln>
                    </p:spPr>
                  </p:pic>
                </p:oleObj>
              </mc:Fallback>
            </mc:AlternateContent>
          </a:graphicData>
        </a:graphic>
      </p:graphicFrame>
      <p:sp>
        <p:nvSpPr>
          <p:cNvPr id="15" name="Textfeld 14"/>
          <p:cNvSpPr txBox="1"/>
          <p:nvPr/>
        </p:nvSpPr>
        <p:spPr>
          <a:xfrm>
            <a:off x="3153179" y="1660158"/>
            <a:ext cx="2108269" cy="369332"/>
          </a:xfrm>
          <a:prstGeom prst="rect">
            <a:avLst/>
          </a:prstGeom>
          <a:noFill/>
          <a:ln>
            <a:solidFill>
              <a:srgbClr val="FF0000"/>
            </a:solidFill>
          </a:ln>
        </p:spPr>
        <p:txBody>
          <a:bodyPr wrap="none" rtlCol="0">
            <a:spAutoFit/>
          </a:bodyPr>
          <a:lstStyle/>
          <a:p>
            <a:r>
              <a:rPr lang="de-DE" smtClean="0">
                <a:solidFill>
                  <a:schemeClr val="tx1"/>
                </a:solidFill>
              </a:rPr>
              <a:t>Heat conservation </a:t>
            </a:r>
            <a:endParaRPr lang="de-DE">
              <a:solidFill>
                <a:schemeClr val="tx1"/>
              </a:solidFill>
            </a:endParaRPr>
          </a:p>
        </p:txBody>
      </p:sp>
      <p:sp>
        <p:nvSpPr>
          <p:cNvPr id="18" name="Rechteck 17"/>
          <p:cNvSpPr/>
          <p:nvPr/>
        </p:nvSpPr>
        <p:spPr>
          <a:xfrm>
            <a:off x="3729127" y="4713822"/>
            <a:ext cx="1238481" cy="369332"/>
          </a:xfrm>
          <a:prstGeom prst="rect">
            <a:avLst/>
          </a:prstGeom>
        </p:spPr>
        <p:txBody>
          <a:bodyPr wrap="none">
            <a:spAutoFit/>
          </a:bodyPr>
          <a:lstStyle/>
          <a:p>
            <a:pPr lvl="0"/>
            <a:r>
              <a:rPr lang="de-DE"/>
              <a:t>+ </a:t>
            </a:r>
            <a:r>
              <a:rPr lang="de-DE" smtClean="0"/>
              <a:t>diffusion</a:t>
            </a:r>
            <a:endParaRPr lang="de-DE" dirty="0"/>
          </a:p>
        </p:txBody>
      </p:sp>
      <p:sp>
        <p:nvSpPr>
          <p:cNvPr id="19" name="Ellipse 18"/>
          <p:cNvSpPr/>
          <p:nvPr/>
        </p:nvSpPr>
        <p:spPr bwMode="auto">
          <a:xfrm>
            <a:off x="2555776" y="548680"/>
            <a:ext cx="792088" cy="100811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20" name="Ellipse 19"/>
          <p:cNvSpPr/>
          <p:nvPr/>
        </p:nvSpPr>
        <p:spPr bwMode="auto">
          <a:xfrm>
            <a:off x="3390138" y="548680"/>
            <a:ext cx="792088" cy="1008112"/>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B050"/>
              </a:solidFill>
              <a:effectLst/>
              <a:latin typeface="AvantGarde Md BT" pitchFamily="34" charset="0"/>
            </a:endParaRPr>
          </a:p>
        </p:txBody>
      </p:sp>
      <p:sp>
        <p:nvSpPr>
          <p:cNvPr id="21" name="Ellipse 20"/>
          <p:cNvSpPr/>
          <p:nvPr/>
        </p:nvSpPr>
        <p:spPr bwMode="auto">
          <a:xfrm>
            <a:off x="4443351" y="548680"/>
            <a:ext cx="1636195" cy="100811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0"/>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p:bldP spid="12" grpId="0"/>
      <p:bldP spid="13" grpId="0"/>
      <p:bldP spid="18" grpId="0"/>
      <p:bldP spid="19" grpId="0" animBg="1"/>
      <p:bldP spid="19" grpId="1" animBg="1"/>
      <p:bldP spid="20" grpId="0" animBg="1"/>
      <p:bldP spid="20" grpId="1"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DFB10A5-7388-42D7-B93D-56EBB8AAC7B4}" type="slidenum">
              <a:rPr lang="pl-PL" smtClean="0"/>
              <a:pPr>
                <a:defRPr/>
              </a:pPr>
              <a:t>7</a:t>
            </a:fld>
            <a:endParaRPr lang="pl-PL"/>
          </a:p>
        </p:txBody>
      </p:sp>
      <p:sp>
        <p:nvSpPr>
          <p:cNvPr id="4" name="Rechteck 3"/>
          <p:cNvSpPr/>
          <p:nvPr/>
        </p:nvSpPr>
        <p:spPr bwMode="auto">
          <a:xfrm>
            <a:off x="2555776" y="2704930"/>
            <a:ext cx="3816423" cy="1214446"/>
          </a:xfrm>
          <a:prstGeom prst="rect">
            <a:avLst/>
          </a:prstGeom>
          <a:gradFill>
            <a:gsLst>
              <a:gs pos="0">
                <a:srgbClr val="000082"/>
              </a:gs>
              <a:gs pos="100000">
                <a:srgbClr val="FF8200"/>
              </a:gs>
            </a:gsLst>
            <a:lin ang="108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smtClean="0">
              <a:ln>
                <a:noFill/>
              </a:ln>
              <a:solidFill>
                <a:srgbClr val="C00000"/>
              </a:solidFill>
              <a:effectLst/>
              <a:latin typeface="AvantGarde Md BT"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b="1" dirty="0" err="1" smtClean="0">
                <a:solidFill>
                  <a:schemeClr val="bg1"/>
                </a:solidFill>
              </a:rPr>
              <a:t>Temp</a:t>
            </a:r>
            <a:r>
              <a:rPr lang="de-DE" b="1" dirty="0" smtClean="0">
                <a:solidFill>
                  <a:schemeClr val="bg1"/>
                </a:solidFill>
              </a:rPr>
              <a:t> </a:t>
            </a:r>
            <a:r>
              <a:rPr lang="de-DE" b="1" smtClean="0">
                <a:solidFill>
                  <a:schemeClr val="bg1"/>
                </a:solidFill>
              </a:rPr>
              <a:t>(x,t)</a:t>
            </a:r>
            <a:endParaRPr kumimoji="0" lang="de-DE" sz="1800" b="1" i="0" u="none" strike="noStrike" cap="none" normalizeH="0" baseline="0" dirty="0" smtClean="0">
              <a:ln>
                <a:noFill/>
              </a:ln>
              <a:solidFill>
                <a:schemeClr val="bg1"/>
              </a:solidFill>
              <a:effectLst/>
            </a:endParaRPr>
          </a:p>
        </p:txBody>
      </p:sp>
      <p:sp>
        <p:nvSpPr>
          <p:cNvPr id="5" name="Pfeil nach rechts 4"/>
          <p:cNvSpPr/>
          <p:nvPr/>
        </p:nvSpPr>
        <p:spPr bwMode="auto">
          <a:xfrm>
            <a:off x="1134811" y="3169277"/>
            <a:ext cx="1143008" cy="285752"/>
          </a:xfrm>
          <a:prstGeom prst="rightArrow">
            <a:avLst/>
          </a:prstGeom>
          <a:solidFill>
            <a:srgbClr val="FF33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6" name="Pfeil nach rechts 5"/>
          <p:cNvSpPr/>
          <p:nvPr/>
        </p:nvSpPr>
        <p:spPr bwMode="auto">
          <a:xfrm>
            <a:off x="6756757" y="3173734"/>
            <a:ext cx="1143008" cy="285752"/>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8" name="Freihandform 7"/>
          <p:cNvSpPr/>
          <p:nvPr/>
        </p:nvSpPr>
        <p:spPr bwMode="auto">
          <a:xfrm flipV="1">
            <a:off x="4247408" y="2292076"/>
            <a:ext cx="195943" cy="403761"/>
          </a:xfrm>
          <a:custGeom>
            <a:avLst/>
            <a:gdLst>
              <a:gd name="connsiteX0" fmla="*/ 158337 w 195943"/>
              <a:gd name="connsiteY0" fmla="*/ 403761 h 403761"/>
              <a:gd name="connsiteX1" fmla="*/ 3958 w 195943"/>
              <a:gd name="connsiteY1" fmla="*/ 320634 h 403761"/>
              <a:gd name="connsiteX2" fmla="*/ 182088 w 195943"/>
              <a:gd name="connsiteY2" fmla="*/ 261258 h 403761"/>
              <a:gd name="connsiteX3" fmla="*/ 3958 w 195943"/>
              <a:gd name="connsiteY3" fmla="*/ 190006 h 403761"/>
              <a:gd name="connsiteX4" fmla="*/ 182088 w 195943"/>
              <a:gd name="connsiteY4" fmla="*/ 106878 h 403761"/>
              <a:gd name="connsiteX5" fmla="*/ 87086 w 195943"/>
              <a:gd name="connsiteY5" fmla="*/ 47502 h 403761"/>
              <a:gd name="connsiteX6" fmla="*/ 75210 w 195943"/>
              <a:gd name="connsiteY6"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403761">
                <a:moveTo>
                  <a:pt x="158337" y="403761"/>
                </a:moveTo>
                <a:cubicBezTo>
                  <a:pt x="79168" y="374072"/>
                  <a:pt x="0" y="344384"/>
                  <a:pt x="3958" y="320634"/>
                </a:cubicBezTo>
                <a:cubicBezTo>
                  <a:pt x="7916" y="296884"/>
                  <a:pt x="182088" y="283029"/>
                  <a:pt x="182088" y="261258"/>
                </a:cubicBezTo>
                <a:cubicBezTo>
                  <a:pt x="182088" y="239487"/>
                  <a:pt x="3958" y="215736"/>
                  <a:pt x="3958" y="190006"/>
                </a:cubicBezTo>
                <a:cubicBezTo>
                  <a:pt x="3958" y="164276"/>
                  <a:pt x="168233" y="130629"/>
                  <a:pt x="182088" y="106878"/>
                </a:cubicBezTo>
                <a:cubicBezTo>
                  <a:pt x="195943" y="83127"/>
                  <a:pt x="104899" y="65315"/>
                  <a:pt x="87086" y="47502"/>
                </a:cubicBezTo>
                <a:cubicBezTo>
                  <a:pt x="69273" y="29689"/>
                  <a:pt x="72241" y="14844"/>
                  <a:pt x="7521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9" name="Freihandform 8"/>
          <p:cNvSpPr/>
          <p:nvPr/>
        </p:nvSpPr>
        <p:spPr bwMode="auto">
          <a:xfrm>
            <a:off x="3786182" y="2276302"/>
            <a:ext cx="195943" cy="403761"/>
          </a:xfrm>
          <a:custGeom>
            <a:avLst/>
            <a:gdLst>
              <a:gd name="connsiteX0" fmla="*/ 158337 w 195943"/>
              <a:gd name="connsiteY0" fmla="*/ 403761 h 403761"/>
              <a:gd name="connsiteX1" fmla="*/ 3958 w 195943"/>
              <a:gd name="connsiteY1" fmla="*/ 320634 h 403761"/>
              <a:gd name="connsiteX2" fmla="*/ 182088 w 195943"/>
              <a:gd name="connsiteY2" fmla="*/ 261258 h 403761"/>
              <a:gd name="connsiteX3" fmla="*/ 3958 w 195943"/>
              <a:gd name="connsiteY3" fmla="*/ 190006 h 403761"/>
              <a:gd name="connsiteX4" fmla="*/ 182088 w 195943"/>
              <a:gd name="connsiteY4" fmla="*/ 106878 h 403761"/>
              <a:gd name="connsiteX5" fmla="*/ 87086 w 195943"/>
              <a:gd name="connsiteY5" fmla="*/ 47502 h 403761"/>
              <a:gd name="connsiteX6" fmla="*/ 75210 w 195943"/>
              <a:gd name="connsiteY6"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403761">
                <a:moveTo>
                  <a:pt x="158337" y="403761"/>
                </a:moveTo>
                <a:cubicBezTo>
                  <a:pt x="79168" y="374072"/>
                  <a:pt x="0" y="344384"/>
                  <a:pt x="3958" y="320634"/>
                </a:cubicBezTo>
                <a:cubicBezTo>
                  <a:pt x="7916" y="296884"/>
                  <a:pt x="182088" y="283029"/>
                  <a:pt x="182088" y="261258"/>
                </a:cubicBezTo>
                <a:cubicBezTo>
                  <a:pt x="182088" y="239487"/>
                  <a:pt x="3958" y="215736"/>
                  <a:pt x="3958" y="190006"/>
                </a:cubicBezTo>
                <a:cubicBezTo>
                  <a:pt x="3958" y="164276"/>
                  <a:pt x="168233" y="130629"/>
                  <a:pt x="182088" y="106878"/>
                </a:cubicBezTo>
                <a:cubicBezTo>
                  <a:pt x="195943" y="83127"/>
                  <a:pt x="104899" y="65315"/>
                  <a:pt x="87086" y="47502"/>
                </a:cubicBezTo>
                <a:cubicBezTo>
                  <a:pt x="69273" y="29689"/>
                  <a:pt x="72241" y="14844"/>
                  <a:pt x="7521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10" name="Freihandform 9"/>
          <p:cNvSpPr/>
          <p:nvPr/>
        </p:nvSpPr>
        <p:spPr bwMode="auto">
          <a:xfrm>
            <a:off x="4714876" y="2276302"/>
            <a:ext cx="195943" cy="403761"/>
          </a:xfrm>
          <a:custGeom>
            <a:avLst/>
            <a:gdLst>
              <a:gd name="connsiteX0" fmla="*/ 158337 w 195943"/>
              <a:gd name="connsiteY0" fmla="*/ 403761 h 403761"/>
              <a:gd name="connsiteX1" fmla="*/ 3958 w 195943"/>
              <a:gd name="connsiteY1" fmla="*/ 320634 h 403761"/>
              <a:gd name="connsiteX2" fmla="*/ 182088 w 195943"/>
              <a:gd name="connsiteY2" fmla="*/ 261258 h 403761"/>
              <a:gd name="connsiteX3" fmla="*/ 3958 w 195943"/>
              <a:gd name="connsiteY3" fmla="*/ 190006 h 403761"/>
              <a:gd name="connsiteX4" fmla="*/ 182088 w 195943"/>
              <a:gd name="connsiteY4" fmla="*/ 106878 h 403761"/>
              <a:gd name="connsiteX5" fmla="*/ 87086 w 195943"/>
              <a:gd name="connsiteY5" fmla="*/ 47502 h 403761"/>
              <a:gd name="connsiteX6" fmla="*/ 75210 w 195943"/>
              <a:gd name="connsiteY6" fmla="*/ 0 h 40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3" h="403761">
                <a:moveTo>
                  <a:pt x="158337" y="403761"/>
                </a:moveTo>
                <a:cubicBezTo>
                  <a:pt x="79168" y="374072"/>
                  <a:pt x="0" y="344384"/>
                  <a:pt x="3958" y="320634"/>
                </a:cubicBezTo>
                <a:cubicBezTo>
                  <a:pt x="7916" y="296884"/>
                  <a:pt x="182088" y="283029"/>
                  <a:pt x="182088" y="261258"/>
                </a:cubicBezTo>
                <a:cubicBezTo>
                  <a:pt x="182088" y="239487"/>
                  <a:pt x="3958" y="215736"/>
                  <a:pt x="3958" y="190006"/>
                </a:cubicBezTo>
                <a:cubicBezTo>
                  <a:pt x="3958" y="164276"/>
                  <a:pt x="168233" y="130629"/>
                  <a:pt x="182088" y="106878"/>
                </a:cubicBezTo>
                <a:cubicBezTo>
                  <a:pt x="195943" y="83127"/>
                  <a:pt x="104899" y="65315"/>
                  <a:pt x="87086" y="47502"/>
                </a:cubicBezTo>
                <a:cubicBezTo>
                  <a:pt x="69273" y="29689"/>
                  <a:pt x="72241" y="14844"/>
                  <a:pt x="75210" y="0"/>
                </a:cubicBezTo>
              </a:path>
            </a:pathLst>
          </a:custGeom>
          <a:noFill/>
          <a:ln w="381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11" name="Textfeld 10"/>
          <p:cNvSpPr txBox="1"/>
          <p:nvPr/>
        </p:nvSpPr>
        <p:spPr>
          <a:xfrm>
            <a:off x="539552" y="2823205"/>
            <a:ext cx="1731564" cy="369332"/>
          </a:xfrm>
          <a:prstGeom prst="rect">
            <a:avLst/>
          </a:prstGeom>
          <a:noFill/>
        </p:spPr>
        <p:txBody>
          <a:bodyPr wrap="none" rtlCol="0">
            <a:spAutoFit/>
          </a:bodyPr>
          <a:lstStyle/>
          <a:p>
            <a:r>
              <a:rPr lang="de-DE" b="1" smtClean="0">
                <a:solidFill>
                  <a:srgbClr val="00B050"/>
                </a:solidFill>
              </a:rPr>
              <a:t>Advection </a:t>
            </a:r>
            <a:r>
              <a:rPr lang="de-DE" b="1">
                <a:solidFill>
                  <a:srgbClr val="339933"/>
                </a:solidFill>
              </a:rPr>
              <a:t>(s</a:t>
            </a:r>
            <a:r>
              <a:rPr lang="de-DE" b="1" baseline="-25000">
                <a:solidFill>
                  <a:srgbClr val="339933"/>
                </a:solidFill>
              </a:rPr>
              <a:t>1</a:t>
            </a:r>
            <a:r>
              <a:rPr lang="de-DE" b="1">
                <a:solidFill>
                  <a:srgbClr val="339933"/>
                </a:solidFill>
              </a:rPr>
              <a:t>)</a:t>
            </a:r>
            <a:endParaRPr lang="de-DE" b="1" dirty="0">
              <a:solidFill>
                <a:srgbClr val="339933"/>
              </a:solidFill>
            </a:endParaRPr>
          </a:p>
        </p:txBody>
      </p:sp>
      <p:sp>
        <p:nvSpPr>
          <p:cNvPr id="12" name="Textfeld 11"/>
          <p:cNvSpPr txBox="1"/>
          <p:nvPr/>
        </p:nvSpPr>
        <p:spPr>
          <a:xfrm>
            <a:off x="5072066" y="2204864"/>
            <a:ext cx="2256195" cy="369332"/>
          </a:xfrm>
          <a:prstGeom prst="rect">
            <a:avLst/>
          </a:prstGeom>
          <a:noFill/>
        </p:spPr>
        <p:txBody>
          <a:bodyPr wrap="none" rtlCol="0">
            <a:spAutoFit/>
          </a:bodyPr>
          <a:lstStyle/>
          <a:p>
            <a:r>
              <a:rPr lang="de-DE" dirty="0" err="1" smtClean="0"/>
              <a:t>Surface</a:t>
            </a:r>
            <a:r>
              <a:rPr lang="de-DE" dirty="0" smtClean="0"/>
              <a:t> </a:t>
            </a:r>
            <a:r>
              <a:rPr lang="de-DE" dirty="0" err="1" smtClean="0"/>
              <a:t>heat</a:t>
            </a:r>
            <a:r>
              <a:rPr lang="de-DE" dirty="0" smtClean="0"/>
              <a:t> </a:t>
            </a:r>
            <a:r>
              <a:rPr lang="de-DE" dirty="0" err="1" smtClean="0"/>
              <a:t>flux</a:t>
            </a:r>
            <a:r>
              <a:rPr lang="de-DE" dirty="0" smtClean="0"/>
              <a:t> (x)</a:t>
            </a:r>
            <a:endParaRPr lang="de-DE" dirty="0"/>
          </a:p>
        </p:txBody>
      </p:sp>
      <p:sp>
        <p:nvSpPr>
          <p:cNvPr id="13" name="Textfeld 12"/>
          <p:cNvSpPr txBox="1"/>
          <p:nvPr/>
        </p:nvSpPr>
        <p:spPr>
          <a:xfrm>
            <a:off x="6619809" y="2807451"/>
            <a:ext cx="1731564" cy="369332"/>
          </a:xfrm>
          <a:prstGeom prst="rect">
            <a:avLst/>
          </a:prstGeom>
          <a:noFill/>
        </p:spPr>
        <p:txBody>
          <a:bodyPr wrap="none" rtlCol="0">
            <a:spAutoFit/>
          </a:bodyPr>
          <a:lstStyle/>
          <a:p>
            <a:r>
              <a:rPr lang="de-DE" b="1" err="1" smtClean="0">
                <a:solidFill>
                  <a:srgbClr val="00B050"/>
                </a:solidFill>
              </a:rPr>
              <a:t>Advection</a:t>
            </a:r>
            <a:r>
              <a:rPr lang="de-DE" b="1" smtClean="0">
                <a:solidFill>
                  <a:srgbClr val="00B050"/>
                </a:solidFill>
              </a:rPr>
              <a:t> </a:t>
            </a:r>
            <a:r>
              <a:rPr lang="de-DE" b="1">
                <a:solidFill>
                  <a:srgbClr val="339933"/>
                </a:solidFill>
              </a:rPr>
              <a:t>(</a:t>
            </a:r>
            <a:r>
              <a:rPr lang="de-DE" b="1" smtClean="0">
                <a:solidFill>
                  <a:srgbClr val="339933"/>
                </a:solidFill>
              </a:rPr>
              <a:t>s</a:t>
            </a:r>
            <a:r>
              <a:rPr lang="de-DE" b="1" baseline="-25000" smtClean="0">
                <a:solidFill>
                  <a:srgbClr val="339933"/>
                </a:solidFill>
              </a:rPr>
              <a:t>2</a:t>
            </a:r>
            <a:r>
              <a:rPr lang="de-DE" b="1" smtClean="0">
                <a:solidFill>
                  <a:srgbClr val="339933"/>
                </a:solidFill>
              </a:rPr>
              <a:t>)</a:t>
            </a:r>
            <a:endParaRPr lang="de-DE" b="1" dirty="0">
              <a:solidFill>
                <a:srgbClr val="339933"/>
              </a:solidFill>
            </a:endParaRPr>
          </a:p>
        </p:txBody>
      </p:sp>
      <p:sp>
        <p:nvSpPr>
          <p:cNvPr id="14" name="Rechteck 13"/>
          <p:cNvSpPr/>
          <p:nvPr/>
        </p:nvSpPr>
        <p:spPr>
          <a:xfrm>
            <a:off x="0" y="0"/>
            <a:ext cx="2385589" cy="307777"/>
          </a:xfrm>
          <a:prstGeom prst="rect">
            <a:avLst/>
          </a:prstGeom>
          <a:solidFill>
            <a:schemeClr val="bg1">
              <a:lumMod val="75000"/>
            </a:schemeClr>
          </a:solidFill>
        </p:spPr>
        <p:txBody>
          <a:bodyPr wrap="none">
            <a:spAutoFit/>
          </a:bodyPr>
          <a:lstStyle/>
          <a:p>
            <a:pPr>
              <a:buFont typeface="Wingdings" pitchFamily="2" charset="2"/>
              <a:buChar char="Ø"/>
            </a:pPr>
            <a:r>
              <a:rPr lang="de-DE" sz="1400" smtClean="0"/>
              <a:t>   </a:t>
            </a:r>
            <a:r>
              <a:rPr lang="de-DE" sz="1400"/>
              <a:t>Oceanic heat transport</a:t>
            </a:r>
            <a:r>
              <a:rPr lang="de-DE" sz="1400" smtClean="0"/>
              <a:t>?</a:t>
            </a:r>
            <a:endParaRPr lang="de-DE" sz="1400"/>
          </a:p>
        </p:txBody>
      </p:sp>
      <p:graphicFrame>
        <p:nvGraphicFramePr>
          <p:cNvPr id="7" name="Objekt 6"/>
          <p:cNvGraphicFramePr>
            <a:graphicFrameLocks noChangeAspect="1"/>
          </p:cNvGraphicFramePr>
          <p:nvPr>
            <p:extLst>
              <p:ext uri="{D42A27DB-BD31-4B8C-83A1-F6EECF244321}">
                <p14:modId xmlns:p14="http://schemas.microsoft.com/office/powerpoint/2010/main" val="3229448976"/>
              </p:ext>
            </p:extLst>
          </p:nvPr>
        </p:nvGraphicFramePr>
        <p:xfrm>
          <a:off x="3166713" y="153888"/>
          <a:ext cx="2594547" cy="735609"/>
        </p:xfrm>
        <a:graphic>
          <a:graphicData uri="http://schemas.openxmlformats.org/presentationml/2006/ole">
            <mc:AlternateContent xmlns:mc="http://schemas.openxmlformats.org/markup-compatibility/2006">
              <mc:Choice xmlns:v="urn:schemas-microsoft-com:vml" Requires="v">
                <p:oleObj spid="_x0000_s4192" name="Formel" r:id="rId3" imgW="1574640" imgH="444240" progId="Equation.3">
                  <p:embed/>
                </p:oleObj>
              </mc:Choice>
              <mc:Fallback>
                <p:oleObj name="Formel" r:id="rId3" imgW="157464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713" y="153888"/>
                        <a:ext cx="2594547" cy="735609"/>
                      </a:xfrm>
                      <a:prstGeom prst="rect">
                        <a:avLst/>
                      </a:prstGeom>
                      <a:solidFill>
                        <a:srgbClr val="FFFFFF"/>
                      </a:solidFill>
                      <a:ln>
                        <a:noFill/>
                      </a:ln>
                    </p:spPr>
                  </p:pic>
                </p:oleObj>
              </mc:Fallback>
            </mc:AlternateContent>
          </a:graphicData>
        </a:graphic>
      </p:graphicFrame>
      <p:sp>
        <p:nvSpPr>
          <p:cNvPr id="15" name="Textfeld 14"/>
          <p:cNvSpPr txBox="1"/>
          <p:nvPr/>
        </p:nvSpPr>
        <p:spPr>
          <a:xfrm>
            <a:off x="2174945" y="1522096"/>
            <a:ext cx="5275803" cy="369332"/>
          </a:xfrm>
          <a:prstGeom prst="rect">
            <a:avLst/>
          </a:prstGeom>
          <a:noFill/>
          <a:ln>
            <a:solidFill>
              <a:srgbClr val="FF0000"/>
            </a:solidFill>
          </a:ln>
        </p:spPr>
        <p:txBody>
          <a:bodyPr wrap="none" rtlCol="0">
            <a:spAutoFit/>
          </a:bodyPr>
          <a:lstStyle/>
          <a:p>
            <a:r>
              <a:rPr lang="de-DE" smtClean="0">
                <a:solidFill>
                  <a:schemeClr val="tx1"/>
                </a:solidFill>
              </a:rPr>
              <a:t>Heat conservation for an extended piece of ocean</a:t>
            </a:r>
            <a:endParaRPr lang="de-DE">
              <a:solidFill>
                <a:schemeClr val="tx1"/>
              </a:solidFill>
            </a:endParaRPr>
          </a:p>
        </p:txBody>
      </p:sp>
      <p:sp>
        <p:nvSpPr>
          <p:cNvPr id="18" name="Rechteck 17"/>
          <p:cNvSpPr/>
          <p:nvPr/>
        </p:nvSpPr>
        <p:spPr>
          <a:xfrm>
            <a:off x="3729127" y="3918314"/>
            <a:ext cx="1238481" cy="369332"/>
          </a:xfrm>
          <a:prstGeom prst="rect">
            <a:avLst/>
          </a:prstGeom>
        </p:spPr>
        <p:txBody>
          <a:bodyPr wrap="none">
            <a:spAutoFit/>
          </a:bodyPr>
          <a:lstStyle/>
          <a:p>
            <a:pPr lvl="0"/>
            <a:r>
              <a:rPr lang="de-DE"/>
              <a:t>+ </a:t>
            </a:r>
            <a:r>
              <a:rPr lang="de-DE" smtClean="0"/>
              <a:t>diffusion</a:t>
            </a:r>
            <a:endParaRPr lang="de-DE" dirty="0"/>
          </a:p>
        </p:txBody>
      </p:sp>
      <p:graphicFrame>
        <p:nvGraphicFramePr>
          <p:cNvPr id="17" name="Object 3"/>
          <p:cNvGraphicFramePr>
            <a:graphicFrameLocks noChangeAspect="1"/>
          </p:cNvGraphicFramePr>
          <p:nvPr>
            <p:extLst>
              <p:ext uri="{D42A27DB-BD31-4B8C-83A1-F6EECF244321}">
                <p14:modId xmlns:p14="http://schemas.microsoft.com/office/powerpoint/2010/main" val="53917521"/>
              </p:ext>
            </p:extLst>
          </p:nvPr>
        </p:nvGraphicFramePr>
        <p:xfrm>
          <a:off x="246784" y="4990368"/>
          <a:ext cx="4422775" cy="933450"/>
        </p:xfrm>
        <a:graphic>
          <a:graphicData uri="http://schemas.openxmlformats.org/presentationml/2006/ole">
            <mc:AlternateContent xmlns:mc="http://schemas.openxmlformats.org/markup-compatibility/2006">
              <mc:Choice xmlns:v="urn:schemas-microsoft-com:vml" Requires="v">
                <p:oleObj spid="_x0000_s4193" name="Formel" r:id="rId5" imgW="2286000" imgH="482400" progId="Equation.3">
                  <p:embed/>
                </p:oleObj>
              </mc:Choice>
              <mc:Fallback>
                <p:oleObj name="Formel" r:id="rId5" imgW="22860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784" y="4990368"/>
                        <a:ext cx="4422775" cy="933450"/>
                      </a:xfrm>
                      <a:prstGeom prst="rect">
                        <a:avLst/>
                      </a:prstGeom>
                      <a:solidFill>
                        <a:srgbClr val="FFFFFF"/>
                      </a:solidFill>
                    </p:spPr>
                  </p:pic>
                </p:oleObj>
              </mc:Fallback>
            </mc:AlternateContent>
          </a:graphicData>
        </a:graphic>
      </p:graphicFrame>
      <p:sp>
        <p:nvSpPr>
          <p:cNvPr id="19" name="Line 5"/>
          <p:cNvSpPr>
            <a:spLocks noChangeShapeType="1"/>
          </p:cNvSpPr>
          <p:nvPr/>
        </p:nvSpPr>
        <p:spPr bwMode="auto">
          <a:xfrm flipV="1">
            <a:off x="2208810" y="5249501"/>
            <a:ext cx="427512" cy="344384"/>
          </a:xfrm>
          <a:prstGeom prst="line">
            <a:avLst/>
          </a:prstGeom>
          <a:noFill/>
          <a:ln w="57150">
            <a:solidFill>
              <a:srgbClr val="FF0000"/>
            </a:solidFill>
            <a:round/>
            <a:headEnd/>
            <a:tailEnd/>
          </a:ln>
        </p:spPr>
        <p:txBody>
          <a:bodyPr/>
          <a:lstStyle/>
          <a:p>
            <a:endParaRPr lang="de-DE"/>
          </a:p>
        </p:txBody>
      </p:sp>
      <p:sp>
        <p:nvSpPr>
          <p:cNvPr id="20" name="Line 6"/>
          <p:cNvSpPr>
            <a:spLocks noChangeShapeType="1"/>
          </p:cNvSpPr>
          <p:nvPr/>
        </p:nvSpPr>
        <p:spPr bwMode="auto">
          <a:xfrm flipH="1" flipV="1">
            <a:off x="2220686" y="5249500"/>
            <a:ext cx="320632" cy="380009"/>
          </a:xfrm>
          <a:prstGeom prst="line">
            <a:avLst/>
          </a:prstGeom>
          <a:noFill/>
          <a:ln w="57150">
            <a:solidFill>
              <a:srgbClr val="FF0000"/>
            </a:solidFill>
            <a:round/>
            <a:headEnd/>
            <a:tailEnd/>
          </a:ln>
        </p:spPr>
        <p:txBody>
          <a:bodyPr/>
          <a:lstStyle/>
          <a:p>
            <a:endParaRPr lang="de-DE"/>
          </a:p>
        </p:txBody>
      </p:sp>
      <p:sp>
        <p:nvSpPr>
          <p:cNvPr id="21" name="Text Box 12"/>
          <p:cNvSpPr txBox="1">
            <a:spLocks noChangeArrowheads="1"/>
          </p:cNvSpPr>
          <p:nvPr/>
        </p:nvSpPr>
        <p:spPr bwMode="auto">
          <a:xfrm>
            <a:off x="3643314" y="5951021"/>
            <a:ext cx="1202885" cy="646331"/>
          </a:xfrm>
          <a:prstGeom prst="rect">
            <a:avLst/>
          </a:prstGeom>
          <a:noFill/>
          <a:ln w="9525">
            <a:noFill/>
            <a:miter lim="800000"/>
            <a:headEnd/>
            <a:tailEnd/>
          </a:ln>
        </p:spPr>
        <p:txBody>
          <a:bodyPr wrap="square">
            <a:spAutoFit/>
          </a:bodyPr>
          <a:lstStyle/>
          <a:p>
            <a:r>
              <a:rPr lang="de-DE" dirty="0" err="1">
                <a:solidFill>
                  <a:srgbClr val="FF0000"/>
                </a:solidFill>
                <a:latin typeface="Arial Rounded MT Bold" pitchFamily="34" charset="0"/>
              </a:rPr>
              <a:t>arbitrary</a:t>
            </a:r>
            <a:r>
              <a:rPr lang="de-DE" dirty="0">
                <a:solidFill>
                  <a:srgbClr val="FF0000"/>
                </a:solidFill>
                <a:latin typeface="Arial Rounded MT Bold" pitchFamily="34" charset="0"/>
              </a:rPr>
              <a:t> </a:t>
            </a:r>
            <a:r>
              <a:rPr lang="de-DE" dirty="0" err="1">
                <a:solidFill>
                  <a:srgbClr val="FF0000"/>
                </a:solidFill>
                <a:latin typeface="Arial Rounded MT Bold" pitchFamily="34" charset="0"/>
              </a:rPr>
              <a:t>scale</a:t>
            </a:r>
            <a:endParaRPr lang="de-DE" dirty="0">
              <a:solidFill>
                <a:srgbClr val="FF0000"/>
              </a:solidFill>
              <a:latin typeface="Arial Rounded MT Bold" pitchFamily="34" charset="0"/>
            </a:endParaRPr>
          </a:p>
        </p:txBody>
      </p:sp>
      <p:sp>
        <p:nvSpPr>
          <p:cNvPr id="22" name="Line 13"/>
          <p:cNvSpPr>
            <a:spLocks noChangeShapeType="1"/>
          </p:cNvSpPr>
          <p:nvPr/>
        </p:nvSpPr>
        <p:spPr bwMode="auto">
          <a:xfrm flipV="1">
            <a:off x="4243573" y="5639188"/>
            <a:ext cx="0" cy="289372"/>
          </a:xfrm>
          <a:prstGeom prst="line">
            <a:avLst/>
          </a:prstGeom>
          <a:noFill/>
          <a:ln w="28575">
            <a:solidFill>
              <a:srgbClr val="FF0000"/>
            </a:solidFill>
            <a:round/>
            <a:headEnd/>
            <a:tailEnd type="triangle" w="med" len="med"/>
          </a:ln>
        </p:spPr>
        <p:txBody>
          <a:bodyPr/>
          <a:lstStyle/>
          <a:p>
            <a:endParaRPr lang="de-DE"/>
          </a:p>
        </p:txBody>
      </p:sp>
      <p:sp>
        <p:nvSpPr>
          <p:cNvPr id="23" name="Bogen 22"/>
          <p:cNvSpPr/>
          <p:nvPr/>
        </p:nvSpPr>
        <p:spPr bwMode="auto">
          <a:xfrm rot="20117423" flipV="1">
            <a:off x="973270" y="2909233"/>
            <a:ext cx="859036" cy="1673307"/>
          </a:xfrm>
          <a:prstGeom prst="arc">
            <a:avLst/>
          </a:prstGeom>
          <a:noFill/>
          <a:ln w="2857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3" name="Rechteck 2"/>
          <p:cNvSpPr/>
          <p:nvPr/>
        </p:nvSpPr>
        <p:spPr bwMode="auto">
          <a:xfrm>
            <a:off x="4644008" y="153888"/>
            <a:ext cx="1224136" cy="754832"/>
          </a:xfrm>
          <a:prstGeom prst="rect">
            <a:avLst/>
          </a:prstGeom>
          <a:solidFill>
            <a:srgbClr val="DDDDDD">
              <a:alpha val="6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Tree>
    <p:extLst>
      <p:ext uri="{BB962C8B-B14F-4D97-AF65-F5344CB8AC3E}">
        <p14:creationId xmlns:p14="http://schemas.microsoft.com/office/powerpoint/2010/main" val="3962905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trips(downRight)">
                                      <p:cBhvr>
                                        <p:cTn id="14" dur="500"/>
                                        <p:tgtEl>
                                          <p:spTgt spid="19"/>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Right)">
                                      <p:cBhvr>
                                        <p:cTn id="17" dur="500"/>
                                        <p:tgtEl>
                                          <p:spTgt spid="20"/>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500"/>
                                        <p:tgtEl>
                                          <p:spTgt spid="22"/>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downRigh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10" presetClass="exit" presetSubtype="0" fill="hold" grpId="1" nodeType="after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P spid="10" grpId="1" animBg="1"/>
      <p:bldP spid="12" grpId="1"/>
      <p:bldP spid="18" grpId="1"/>
      <p:bldP spid="19" grpId="0" animBg="1"/>
      <p:bldP spid="20" grpId="0" animBg="1"/>
      <p:bldP spid="21" grpId="0"/>
      <p:bldP spid="22" grpId="0" animBg="1"/>
      <p:bldP spid="23"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kt 30"/>
          <p:cNvGraphicFramePr>
            <a:graphicFrameLocks noChangeAspect="1"/>
          </p:cNvGraphicFramePr>
          <p:nvPr>
            <p:extLst>
              <p:ext uri="{D42A27DB-BD31-4B8C-83A1-F6EECF244321}">
                <p14:modId xmlns:p14="http://schemas.microsoft.com/office/powerpoint/2010/main" val="2436314503"/>
              </p:ext>
            </p:extLst>
          </p:nvPr>
        </p:nvGraphicFramePr>
        <p:xfrm>
          <a:off x="3166713" y="153888"/>
          <a:ext cx="2594547" cy="735609"/>
        </p:xfrm>
        <a:graphic>
          <a:graphicData uri="http://schemas.openxmlformats.org/presentationml/2006/ole">
            <mc:AlternateContent xmlns:mc="http://schemas.openxmlformats.org/markup-compatibility/2006">
              <mc:Choice xmlns:v="urn:schemas-microsoft-com:vml" Requires="v">
                <p:oleObj spid="_x0000_s9339" name="Formel" r:id="rId3" imgW="1574640" imgH="444240" progId="Equation.3">
                  <p:embed/>
                </p:oleObj>
              </mc:Choice>
              <mc:Fallback>
                <p:oleObj name="Formel" r:id="rId3" imgW="157464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713" y="153888"/>
                        <a:ext cx="2594547" cy="735609"/>
                      </a:xfrm>
                      <a:prstGeom prst="rect">
                        <a:avLst/>
                      </a:prstGeom>
                      <a:solidFill>
                        <a:srgbClr val="FFFFFF"/>
                      </a:solidFill>
                      <a:ln>
                        <a:noFill/>
                      </a:ln>
                    </p:spPr>
                  </p:pic>
                </p:oleObj>
              </mc:Fallback>
            </mc:AlternateContent>
          </a:graphicData>
        </a:graphic>
      </p:graphicFrame>
      <p:sp>
        <p:nvSpPr>
          <p:cNvPr id="32" name="Rechteck 31"/>
          <p:cNvSpPr/>
          <p:nvPr/>
        </p:nvSpPr>
        <p:spPr bwMode="auto">
          <a:xfrm>
            <a:off x="4644008" y="153888"/>
            <a:ext cx="1224136" cy="754832"/>
          </a:xfrm>
          <a:prstGeom prst="rect">
            <a:avLst/>
          </a:prstGeom>
          <a:solidFill>
            <a:srgbClr val="DDDDDD">
              <a:alpha val="6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4" name="Rechteck 3"/>
          <p:cNvSpPr/>
          <p:nvPr/>
        </p:nvSpPr>
        <p:spPr bwMode="auto">
          <a:xfrm>
            <a:off x="2555776" y="2492896"/>
            <a:ext cx="3816423" cy="1214446"/>
          </a:xfrm>
          <a:prstGeom prst="rect">
            <a:avLst/>
          </a:prstGeom>
          <a:gradFill>
            <a:gsLst>
              <a:gs pos="0">
                <a:srgbClr val="000082"/>
              </a:gs>
              <a:gs pos="100000">
                <a:srgbClr val="FF8200"/>
              </a:gs>
            </a:gsLst>
            <a:lin ang="108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smtClean="0">
              <a:ln>
                <a:noFill/>
              </a:ln>
              <a:solidFill>
                <a:srgbClr val="C00000"/>
              </a:solidFill>
              <a:effectLst/>
              <a:latin typeface="AvantGarde Md BT"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b="1" dirty="0" err="1" smtClean="0">
                <a:solidFill>
                  <a:schemeClr val="bg1"/>
                </a:solidFill>
              </a:rPr>
              <a:t>Temp</a:t>
            </a:r>
            <a:r>
              <a:rPr lang="de-DE" b="1" dirty="0" smtClean="0">
                <a:solidFill>
                  <a:schemeClr val="bg1"/>
                </a:solidFill>
              </a:rPr>
              <a:t> </a:t>
            </a:r>
            <a:r>
              <a:rPr lang="de-DE" b="1" smtClean="0">
                <a:solidFill>
                  <a:schemeClr val="bg1"/>
                </a:solidFill>
              </a:rPr>
              <a:t>(x,t)</a:t>
            </a:r>
            <a:endParaRPr kumimoji="0" lang="de-DE" sz="1800" b="1" i="0" u="none" strike="noStrike" cap="none" normalizeH="0" baseline="0" dirty="0" smtClean="0">
              <a:ln>
                <a:noFill/>
              </a:ln>
              <a:solidFill>
                <a:schemeClr val="bg1"/>
              </a:solidFill>
              <a:effectLst/>
            </a:endParaRPr>
          </a:p>
        </p:txBody>
      </p:sp>
      <p:sp>
        <p:nvSpPr>
          <p:cNvPr id="5" name="Pfeil nach rechts 4"/>
          <p:cNvSpPr/>
          <p:nvPr/>
        </p:nvSpPr>
        <p:spPr bwMode="auto">
          <a:xfrm>
            <a:off x="1134811" y="2957243"/>
            <a:ext cx="1143008" cy="285752"/>
          </a:xfrm>
          <a:prstGeom prst="rightArrow">
            <a:avLst/>
          </a:prstGeom>
          <a:solidFill>
            <a:srgbClr val="FF33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6" name="Pfeil nach rechts 5"/>
          <p:cNvSpPr/>
          <p:nvPr/>
        </p:nvSpPr>
        <p:spPr bwMode="auto">
          <a:xfrm>
            <a:off x="6756757" y="2961700"/>
            <a:ext cx="1143008" cy="285752"/>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11" name="Textfeld 10"/>
          <p:cNvSpPr txBox="1"/>
          <p:nvPr/>
        </p:nvSpPr>
        <p:spPr>
          <a:xfrm>
            <a:off x="539552" y="2611171"/>
            <a:ext cx="1774845" cy="369332"/>
          </a:xfrm>
          <a:prstGeom prst="rect">
            <a:avLst/>
          </a:prstGeom>
          <a:noFill/>
        </p:spPr>
        <p:txBody>
          <a:bodyPr wrap="none" rtlCol="0">
            <a:spAutoFit/>
          </a:bodyPr>
          <a:lstStyle/>
          <a:p>
            <a:r>
              <a:rPr lang="de-DE" b="1" smtClean="0">
                <a:solidFill>
                  <a:srgbClr val="339933"/>
                </a:solidFill>
              </a:rPr>
              <a:t>Advection (s</a:t>
            </a:r>
            <a:r>
              <a:rPr lang="de-DE" b="1" baseline="-25000" smtClean="0">
                <a:solidFill>
                  <a:srgbClr val="339933"/>
                </a:solidFill>
              </a:rPr>
              <a:t>1</a:t>
            </a:r>
            <a:r>
              <a:rPr lang="de-DE" b="1" smtClean="0">
                <a:solidFill>
                  <a:srgbClr val="339933"/>
                </a:solidFill>
              </a:rPr>
              <a:t>)</a:t>
            </a:r>
            <a:endParaRPr lang="de-DE" b="1" dirty="0" smtClean="0">
              <a:solidFill>
                <a:srgbClr val="339933"/>
              </a:solidFill>
            </a:endParaRPr>
          </a:p>
        </p:txBody>
      </p:sp>
      <p:sp>
        <p:nvSpPr>
          <p:cNvPr id="13" name="Textfeld 12"/>
          <p:cNvSpPr txBox="1"/>
          <p:nvPr/>
        </p:nvSpPr>
        <p:spPr>
          <a:xfrm>
            <a:off x="6619809" y="2595417"/>
            <a:ext cx="1774845" cy="369332"/>
          </a:xfrm>
          <a:prstGeom prst="rect">
            <a:avLst/>
          </a:prstGeom>
          <a:noFill/>
        </p:spPr>
        <p:txBody>
          <a:bodyPr wrap="none" rtlCol="0">
            <a:spAutoFit/>
          </a:bodyPr>
          <a:lstStyle/>
          <a:p>
            <a:r>
              <a:rPr lang="de-DE" b="1" err="1" smtClean="0">
                <a:solidFill>
                  <a:srgbClr val="00B050"/>
                </a:solidFill>
              </a:rPr>
              <a:t>Advection</a:t>
            </a:r>
            <a:r>
              <a:rPr lang="de-DE" b="1" smtClean="0">
                <a:solidFill>
                  <a:srgbClr val="00B050"/>
                </a:solidFill>
              </a:rPr>
              <a:t> (s</a:t>
            </a:r>
            <a:r>
              <a:rPr lang="de-DE" b="1" baseline="-25000" smtClean="0">
                <a:solidFill>
                  <a:srgbClr val="00B050"/>
                </a:solidFill>
              </a:rPr>
              <a:t>2</a:t>
            </a:r>
            <a:r>
              <a:rPr lang="de-DE" b="1" smtClean="0">
                <a:solidFill>
                  <a:srgbClr val="00B050"/>
                </a:solidFill>
              </a:rPr>
              <a:t>)</a:t>
            </a:r>
            <a:endParaRPr lang="de-DE" b="1" dirty="0">
              <a:solidFill>
                <a:srgbClr val="00B050"/>
              </a:solidFill>
            </a:endParaRPr>
          </a:p>
        </p:txBody>
      </p:sp>
      <p:sp>
        <p:nvSpPr>
          <p:cNvPr id="14" name="Rechteck 13"/>
          <p:cNvSpPr/>
          <p:nvPr/>
        </p:nvSpPr>
        <p:spPr>
          <a:xfrm>
            <a:off x="0" y="0"/>
            <a:ext cx="2385589" cy="307777"/>
          </a:xfrm>
          <a:prstGeom prst="rect">
            <a:avLst/>
          </a:prstGeom>
          <a:solidFill>
            <a:schemeClr val="bg1">
              <a:lumMod val="75000"/>
            </a:schemeClr>
          </a:solidFill>
        </p:spPr>
        <p:txBody>
          <a:bodyPr wrap="none">
            <a:spAutoFit/>
          </a:bodyPr>
          <a:lstStyle/>
          <a:p>
            <a:pPr>
              <a:buFont typeface="Wingdings" pitchFamily="2" charset="2"/>
              <a:buChar char="Ø"/>
            </a:pPr>
            <a:r>
              <a:rPr lang="de-DE" sz="1400" smtClean="0"/>
              <a:t>   </a:t>
            </a:r>
            <a:r>
              <a:rPr lang="de-DE" sz="1400"/>
              <a:t>Oceanic heat transport</a:t>
            </a:r>
            <a:r>
              <a:rPr lang="de-DE" sz="1400" smtClean="0"/>
              <a:t>?</a:t>
            </a:r>
            <a:endParaRPr lang="de-DE" sz="1400"/>
          </a:p>
        </p:txBody>
      </p:sp>
      <p:graphicFrame>
        <p:nvGraphicFramePr>
          <p:cNvPr id="3" name="Objekt 2"/>
          <p:cNvGraphicFramePr>
            <a:graphicFrameLocks noChangeAspect="1"/>
          </p:cNvGraphicFramePr>
          <p:nvPr>
            <p:extLst>
              <p:ext uri="{D42A27DB-BD31-4B8C-83A1-F6EECF244321}">
                <p14:modId xmlns:p14="http://schemas.microsoft.com/office/powerpoint/2010/main" val="2933626546"/>
              </p:ext>
            </p:extLst>
          </p:nvPr>
        </p:nvGraphicFramePr>
        <p:xfrm>
          <a:off x="433086" y="1088367"/>
          <a:ext cx="8383980" cy="817777"/>
        </p:xfrm>
        <a:graphic>
          <a:graphicData uri="http://schemas.openxmlformats.org/presentationml/2006/ole">
            <mc:AlternateContent xmlns:mc="http://schemas.openxmlformats.org/markup-compatibility/2006">
              <mc:Choice xmlns:v="urn:schemas-microsoft-com:vml" Requires="v">
                <p:oleObj spid="_x0000_s9340" name="Formel" r:id="rId5" imgW="5244840" imgH="507960" progId="Equation.3">
                  <p:embed/>
                </p:oleObj>
              </mc:Choice>
              <mc:Fallback>
                <p:oleObj name="Formel" r:id="rId5" imgW="5244840" imgH="507960" progId="Equation.3">
                  <p:embed/>
                  <p:pic>
                    <p:nvPicPr>
                      <p:cNvPr id="0" name="Objek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86" y="1088367"/>
                        <a:ext cx="8383980" cy="817777"/>
                      </a:xfrm>
                      <a:prstGeom prst="rect">
                        <a:avLst/>
                      </a:prstGeom>
                      <a:solidFill>
                        <a:srgbClr val="FFFFFF"/>
                      </a:solidFill>
                      <a:ln>
                        <a:noFill/>
                      </a:ln>
                    </p:spPr>
                  </p:pic>
                </p:oleObj>
              </mc:Fallback>
            </mc:AlternateContent>
          </a:graphicData>
        </a:graphic>
      </p:graphicFrame>
      <p:sp>
        <p:nvSpPr>
          <p:cNvPr id="24" name="Bogen 23"/>
          <p:cNvSpPr/>
          <p:nvPr/>
        </p:nvSpPr>
        <p:spPr bwMode="auto">
          <a:xfrm flipV="1">
            <a:off x="5083163" y="2889272"/>
            <a:ext cx="2225378" cy="1470400"/>
          </a:xfrm>
          <a:prstGeom prst="arc">
            <a:avLst/>
          </a:prstGeom>
          <a:noFill/>
          <a:ln w="2857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25" name="Bogen 24"/>
          <p:cNvSpPr/>
          <p:nvPr/>
        </p:nvSpPr>
        <p:spPr bwMode="auto">
          <a:xfrm flipH="1" flipV="1">
            <a:off x="1589314" y="2889272"/>
            <a:ext cx="2139812" cy="1448629"/>
          </a:xfrm>
          <a:prstGeom prst="arc">
            <a:avLst/>
          </a:prstGeom>
          <a:noFill/>
          <a:ln w="2857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4040647614"/>
              </p:ext>
            </p:extLst>
          </p:nvPr>
        </p:nvGraphicFramePr>
        <p:xfrm>
          <a:off x="3302731" y="4083107"/>
          <a:ext cx="2322512" cy="509588"/>
        </p:xfrm>
        <a:graphic>
          <a:graphicData uri="http://schemas.openxmlformats.org/presentationml/2006/ole">
            <mc:AlternateContent xmlns:mc="http://schemas.openxmlformats.org/markup-compatibility/2006">
              <mc:Choice xmlns:v="urn:schemas-microsoft-com:vml" Requires="v">
                <p:oleObj spid="_x0000_s9341" name="Formel" r:id="rId7" imgW="1041120" imgH="228600" progId="Equation.3">
                  <p:embed/>
                </p:oleObj>
              </mc:Choice>
              <mc:Fallback>
                <p:oleObj name="Formel" r:id="rId7" imgW="1041120" imgH="228600" progId="Equation.3">
                  <p:embed/>
                  <p:pic>
                    <p:nvPicPr>
                      <p:cNvPr id="0" name=""/>
                      <p:cNvPicPr>
                        <a:picLocks noChangeAspect="1" noChangeArrowheads="1"/>
                      </p:cNvPicPr>
                      <p:nvPr/>
                    </p:nvPicPr>
                    <p:blipFill>
                      <a:blip r:embed="rId8"/>
                      <a:srcRect/>
                      <a:stretch>
                        <a:fillRect/>
                      </a:stretch>
                    </p:blipFill>
                    <p:spPr bwMode="auto">
                      <a:xfrm>
                        <a:off x="3302731" y="4083107"/>
                        <a:ext cx="2322512" cy="509588"/>
                      </a:xfrm>
                      <a:prstGeom prst="rect">
                        <a:avLst/>
                      </a:prstGeom>
                      <a:solidFill>
                        <a:srgbClr val="FFFFFF"/>
                      </a:solidFill>
                      <a:ln w="38100">
                        <a:solidFill>
                          <a:srgbClr val="339933"/>
                        </a:solidFill>
                      </a:ln>
                    </p:spPr>
                  </p:pic>
                </p:oleObj>
              </mc:Fallback>
            </mc:AlternateContent>
          </a:graphicData>
        </a:graphic>
      </p:graphicFrame>
      <p:sp>
        <p:nvSpPr>
          <p:cNvPr id="27" name="Oval 3"/>
          <p:cNvSpPr>
            <a:spLocks noChangeArrowheads="1"/>
          </p:cNvSpPr>
          <p:nvPr/>
        </p:nvSpPr>
        <p:spPr bwMode="auto">
          <a:xfrm>
            <a:off x="395536" y="1377627"/>
            <a:ext cx="233362" cy="214313"/>
          </a:xfrm>
          <a:prstGeom prst="ellipse">
            <a:avLst/>
          </a:prstGeom>
          <a:noFill/>
          <a:ln w="57150">
            <a:solidFill>
              <a:srgbClr val="FF0000"/>
            </a:solidFill>
            <a:round/>
            <a:headEnd/>
            <a:tailEnd/>
          </a:ln>
        </p:spPr>
        <p:txBody>
          <a:bodyPr wrap="none" anchor="ctr"/>
          <a:lstStyle/>
          <a:p>
            <a:endParaRPr lang="de-DE"/>
          </a:p>
        </p:txBody>
      </p:sp>
      <p:sp>
        <p:nvSpPr>
          <p:cNvPr id="16" name="Abgerundetes Rechteck 15"/>
          <p:cNvSpPr/>
          <p:nvPr/>
        </p:nvSpPr>
        <p:spPr bwMode="auto">
          <a:xfrm>
            <a:off x="3729127" y="153888"/>
            <a:ext cx="704637" cy="682824"/>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30" name="Abgerundetes Rechteck 29"/>
          <p:cNvSpPr/>
          <p:nvPr/>
        </p:nvSpPr>
        <p:spPr bwMode="auto">
          <a:xfrm>
            <a:off x="395536" y="980728"/>
            <a:ext cx="4395481" cy="1008112"/>
          </a:xfrm>
          <a:prstGeom prst="round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35" name="Rechteck 34"/>
          <p:cNvSpPr/>
          <p:nvPr/>
        </p:nvSpPr>
        <p:spPr bwMode="auto">
          <a:xfrm>
            <a:off x="7782586" y="1062224"/>
            <a:ext cx="1224136" cy="874700"/>
          </a:xfrm>
          <a:prstGeom prst="rect">
            <a:avLst/>
          </a:prstGeom>
          <a:solidFill>
            <a:srgbClr val="DDDDDD">
              <a:alpha val="6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3366"/>
              </a:solidFill>
              <a:effectLst/>
              <a:latin typeface="AvantGarde Md BT" pitchFamily="34" charset="0"/>
            </a:endParaRPr>
          </a:p>
        </p:txBody>
      </p:sp>
      <p:sp>
        <p:nvSpPr>
          <p:cNvPr id="36" name="Foliennummernplatzhalter 1"/>
          <p:cNvSpPr txBox="1">
            <a:spLocks/>
          </p:cNvSpPr>
          <p:nvPr/>
        </p:nvSpPr>
        <p:spPr bwMode="auto">
          <a:xfrm>
            <a:off x="7224464" y="6460336"/>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pl-PL"/>
            </a:defPPr>
            <a:lvl1pPr algn="r" rtl="0" fontAlgn="base">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kern="1200">
                <a:solidFill>
                  <a:srgbClr val="003366"/>
                </a:solidFill>
                <a:latin typeface="AvantGarde Md BT" pitchFamily="34" charset="0"/>
                <a:ea typeface="+mn-ea"/>
                <a:cs typeface="+mn-cs"/>
              </a:defRPr>
            </a:lvl2pPr>
            <a:lvl3pPr marL="914400" algn="l" rtl="0" fontAlgn="base">
              <a:spcBef>
                <a:spcPct val="0"/>
              </a:spcBef>
              <a:spcAft>
                <a:spcPct val="0"/>
              </a:spcAft>
              <a:defRPr kern="1200">
                <a:solidFill>
                  <a:srgbClr val="003366"/>
                </a:solidFill>
                <a:latin typeface="AvantGarde Md BT" pitchFamily="34" charset="0"/>
                <a:ea typeface="+mn-ea"/>
                <a:cs typeface="+mn-cs"/>
              </a:defRPr>
            </a:lvl3pPr>
            <a:lvl4pPr marL="1371600" algn="l" rtl="0" fontAlgn="base">
              <a:spcBef>
                <a:spcPct val="0"/>
              </a:spcBef>
              <a:spcAft>
                <a:spcPct val="0"/>
              </a:spcAft>
              <a:defRPr kern="1200">
                <a:solidFill>
                  <a:srgbClr val="003366"/>
                </a:solidFill>
                <a:latin typeface="AvantGarde Md BT" pitchFamily="34" charset="0"/>
                <a:ea typeface="+mn-ea"/>
                <a:cs typeface="+mn-cs"/>
              </a:defRPr>
            </a:lvl4pPr>
            <a:lvl5pPr marL="1828800" algn="l" rtl="0" fontAlgn="base">
              <a:spcBef>
                <a:spcPct val="0"/>
              </a:spcBef>
              <a:spcAft>
                <a:spcPct val="0"/>
              </a:spcAft>
              <a:defRPr kern="1200">
                <a:solidFill>
                  <a:srgbClr val="003366"/>
                </a:solidFill>
                <a:latin typeface="AvantGarde Md BT" pitchFamily="34" charset="0"/>
                <a:ea typeface="+mn-ea"/>
                <a:cs typeface="+mn-cs"/>
              </a:defRPr>
            </a:lvl5pPr>
            <a:lvl6pPr marL="2286000" algn="l" defTabSz="914400" rtl="0" eaLnBrk="1" latinLnBrk="0" hangingPunct="1">
              <a:defRPr kern="1200">
                <a:solidFill>
                  <a:srgbClr val="003366"/>
                </a:solidFill>
                <a:latin typeface="AvantGarde Md BT" pitchFamily="34" charset="0"/>
                <a:ea typeface="+mn-ea"/>
                <a:cs typeface="+mn-cs"/>
              </a:defRPr>
            </a:lvl6pPr>
            <a:lvl7pPr marL="2743200" algn="l" defTabSz="914400" rtl="0" eaLnBrk="1" latinLnBrk="0" hangingPunct="1">
              <a:defRPr kern="1200">
                <a:solidFill>
                  <a:srgbClr val="003366"/>
                </a:solidFill>
                <a:latin typeface="AvantGarde Md BT" pitchFamily="34" charset="0"/>
                <a:ea typeface="+mn-ea"/>
                <a:cs typeface="+mn-cs"/>
              </a:defRPr>
            </a:lvl7pPr>
            <a:lvl8pPr marL="3200400" algn="l" defTabSz="914400" rtl="0" eaLnBrk="1" latinLnBrk="0" hangingPunct="1">
              <a:defRPr kern="1200">
                <a:solidFill>
                  <a:srgbClr val="003366"/>
                </a:solidFill>
                <a:latin typeface="AvantGarde Md BT" pitchFamily="34" charset="0"/>
                <a:ea typeface="+mn-ea"/>
                <a:cs typeface="+mn-cs"/>
              </a:defRPr>
            </a:lvl8pPr>
            <a:lvl9pPr marL="3657600" algn="l" defTabSz="914400" rtl="0" eaLnBrk="1" latinLnBrk="0" hangingPunct="1">
              <a:defRPr kern="1200">
                <a:solidFill>
                  <a:srgbClr val="003366"/>
                </a:solidFill>
                <a:latin typeface="AvantGarde Md BT" pitchFamily="34" charset="0"/>
                <a:ea typeface="+mn-ea"/>
                <a:cs typeface="+mn-cs"/>
              </a:defRPr>
            </a:lvl9pPr>
          </a:lstStyle>
          <a:p>
            <a:pPr>
              <a:defRPr/>
            </a:pPr>
            <a:fld id="{CEE8055F-C702-491C-817A-48409F17618C}" type="slidenum">
              <a:rPr lang="pl-PL" smtClean="0"/>
              <a:pPr>
                <a:defRPr/>
              </a:pPr>
              <a:t>8</a:t>
            </a:fld>
            <a:endParaRPr lang="pl-PL"/>
          </a:p>
        </p:txBody>
      </p:sp>
      <p:sp>
        <p:nvSpPr>
          <p:cNvPr id="37" name="Text Box 15"/>
          <p:cNvSpPr txBox="1">
            <a:spLocks noChangeArrowheads="1"/>
          </p:cNvSpPr>
          <p:nvPr/>
        </p:nvSpPr>
        <p:spPr bwMode="auto">
          <a:xfrm>
            <a:off x="1329234" y="4863710"/>
            <a:ext cx="6442794" cy="461665"/>
          </a:xfrm>
          <a:prstGeom prst="rect">
            <a:avLst/>
          </a:prstGeom>
          <a:noFill/>
          <a:ln w="38100">
            <a:solidFill>
              <a:srgbClr val="339933"/>
            </a:solidFill>
            <a:miter lim="800000"/>
            <a:headEnd/>
            <a:tailEnd/>
          </a:ln>
        </p:spPr>
        <p:txBody>
          <a:bodyPr wrap="square">
            <a:spAutoFit/>
          </a:bodyPr>
          <a:lstStyle/>
          <a:p>
            <a:r>
              <a:rPr lang="de-DE" sz="2400" i="1" smtClean="0">
                <a:solidFill>
                  <a:schemeClr val="tx1"/>
                </a:solidFill>
                <a:latin typeface="Arial" pitchFamily="34" charset="0"/>
                <a:cs typeface="Arial" pitchFamily="34" charset="0"/>
              </a:rPr>
              <a:t>can be derived only with </a:t>
            </a:r>
            <a:r>
              <a:rPr lang="de-DE" sz="2400" i="1" u="sng" dirty="0" err="1">
                <a:solidFill>
                  <a:schemeClr val="tx1"/>
                </a:solidFill>
                <a:latin typeface="Arial" pitchFamily="34" charset="0"/>
                <a:cs typeface="Arial" pitchFamily="34" charset="0"/>
              </a:rPr>
              <a:t>net</a:t>
            </a:r>
            <a:r>
              <a:rPr lang="de-DE" sz="2400" i="1" u="sng" dirty="0">
                <a:solidFill>
                  <a:schemeClr val="tx1"/>
                </a:solidFill>
                <a:latin typeface="Arial" pitchFamily="34" charset="0"/>
                <a:cs typeface="Arial" pitchFamily="34" charset="0"/>
              </a:rPr>
              <a:t> </a:t>
            </a:r>
            <a:r>
              <a:rPr lang="de-DE" sz="2400" i="1" u="sng" dirty="0" err="1">
                <a:solidFill>
                  <a:schemeClr val="tx1"/>
                </a:solidFill>
                <a:latin typeface="Arial" pitchFamily="34" charset="0"/>
                <a:cs typeface="Arial" pitchFamily="34" charset="0"/>
              </a:rPr>
              <a:t>zero</a:t>
            </a:r>
            <a:r>
              <a:rPr lang="de-DE" sz="2400" i="1" u="sng" dirty="0">
                <a:solidFill>
                  <a:schemeClr val="tx1"/>
                </a:solidFill>
                <a:latin typeface="Arial" pitchFamily="34" charset="0"/>
                <a:cs typeface="Arial" pitchFamily="34" charset="0"/>
              </a:rPr>
              <a:t> </a:t>
            </a:r>
            <a:r>
              <a:rPr lang="de-DE" sz="2400" i="1" u="sng" dirty="0" err="1">
                <a:solidFill>
                  <a:schemeClr val="tx1"/>
                </a:solidFill>
                <a:latin typeface="Arial" pitchFamily="34" charset="0"/>
                <a:cs typeface="Arial" pitchFamily="34" charset="0"/>
              </a:rPr>
              <a:t>volume</a:t>
            </a:r>
            <a:r>
              <a:rPr lang="de-DE" sz="2400" i="1" u="sng" dirty="0">
                <a:solidFill>
                  <a:schemeClr val="tx1"/>
                </a:solidFill>
                <a:latin typeface="Arial" pitchFamily="34" charset="0"/>
                <a:cs typeface="Arial" pitchFamily="34" charset="0"/>
              </a:rPr>
              <a:t> </a:t>
            </a:r>
            <a:r>
              <a:rPr lang="de-DE" sz="2400" i="1" u="sng" dirty="0" err="1">
                <a:solidFill>
                  <a:schemeClr val="tx1"/>
                </a:solidFill>
                <a:latin typeface="Arial" pitchFamily="34" charset="0"/>
                <a:cs typeface="Arial" pitchFamily="34" charset="0"/>
              </a:rPr>
              <a:t>flux</a:t>
            </a:r>
            <a:endParaRPr lang="de-DE" sz="2400" i="1" u="sng" dirty="0">
              <a:solidFill>
                <a:schemeClr val="tx1"/>
              </a:solidFill>
              <a:latin typeface="Arial" pitchFamily="34" charset="0"/>
              <a:cs typeface="Arial" pitchFamily="34" charset="0"/>
            </a:endParaRPr>
          </a:p>
        </p:txBody>
      </p:sp>
      <p:sp>
        <p:nvSpPr>
          <p:cNvPr id="38" name="Textfeld 37"/>
          <p:cNvSpPr txBox="1"/>
          <p:nvPr/>
        </p:nvSpPr>
        <p:spPr>
          <a:xfrm>
            <a:off x="1319355" y="5438276"/>
            <a:ext cx="6099042" cy="338554"/>
          </a:xfrm>
          <a:prstGeom prst="rect">
            <a:avLst/>
          </a:prstGeom>
          <a:noFill/>
        </p:spPr>
        <p:txBody>
          <a:bodyPr wrap="none" rtlCol="0">
            <a:spAutoFit/>
          </a:bodyPr>
          <a:lstStyle/>
          <a:p>
            <a:pPr algn="l"/>
            <a:r>
              <a:rPr lang="de-DE" sz="1600" i="1" dirty="0" smtClean="0">
                <a:solidFill>
                  <a:schemeClr val="tx1"/>
                </a:solidFill>
              </a:rPr>
              <a:t>Montgomery, 1974; Hall &amp; </a:t>
            </a:r>
            <a:r>
              <a:rPr lang="de-DE" sz="1600" i="1" dirty="0" err="1" smtClean="0">
                <a:solidFill>
                  <a:schemeClr val="tx1"/>
                </a:solidFill>
              </a:rPr>
              <a:t>Bryden</a:t>
            </a:r>
            <a:r>
              <a:rPr lang="de-DE" sz="1600" i="1" dirty="0" smtClean="0">
                <a:solidFill>
                  <a:schemeClr val="tx1"/>
                </a:solidFill>
              </a:rPr>
              <a:t>, 1982; Wallace, 2008; …; … </a:t>
            </a:r>
            <a:endParaRPr lang="de-DE" sz="1600" i="1" dirty="0">
              <a:solidFill>
                <a:schemeClr val="tx1"/>
              </a:solidFill>
            </a:endParaRPr>
          </a:p>
        </p:txBody>
      </p:sp>
    </p:spTree>
    <p:extLst>
      <p:ext uri="{BB962C8B-B14F-4D97-AF65-F5344CB8AC3E}">
        <p14:creationId xmlns:p14="http://schemas.microsoft.com/office/powerpoint/2010/main" val="2557728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2"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2" animBg="1"/>
      <p:bldP spid="16" grpId="0" animBg="1"/>
      <p:bldP spid="30"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_inte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6568419" cy="518457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 name="Foliennummernplatzhalter 1"/>
          <p:cNvSpPr>
            <a:spLocks noGrp="1"/>
          </p:cNvSpPr>
          <p:nvPr>
            <p:ph type="sldNum" sz="quarter" idx="4294967295"/>
          </p:nvPr>
        </p:nvSpPr>
        <p:spPr>
          <a:xfrm>
            <a:off x="7092950" y="6308725"/>
            <a:ext cx="1905000" cy="457200"/>
          </a:xfrm>
          <a:prstGeom prst="rect">
            <a:avLst/>
          </a:prstGeom>
        </p:spPr>
        <p:txBody>
          <a:bodyPr/>
          <a:lstStyle/>
          <a:p>
            <a:pPr>
              <a:defRPr/>
            </a:pPr>
            <a:fld id="{2B7CF7CF-29C8-47AC-9844-9BCA9A11192C}" type="slidenum">
              <a:rPr lang="de-DE">
                <a:solidFill>
                  <a:schemeClr val="bg1"/>
                </a:solidFill>
              </a:rPr>
              <a:pPr>
                <a:defRPr/>
              </a:pPr>
              <a:t>9</a:t>
            </a:fld>
            <a:endParaRPr lang="de-DE">
              <a:solidFill>
                <a:schemeClr val="bg1"/>
              </a:solidFill>
            </a:endParaRPr>
          </a:p>
        </p:txBody>
      </p:sp>
      <p:pic>
        <p:nvPicPr>
          <p:cNvPr id="27651" name="Picture 12"/>
          <p:cNvPicPr>
            <a:picLocks noChangeAspect="1" noChangeArrowheads="1"/>
          </p:cNvPicPr>
          <p:nvPr/>
        </p:nvPicPr>
        <p:blipFill>
          <a:blip r:embed="rId3" cstate="print"/>
          <a:srcRect l="-3925" t="-3017" r="-3925" b="-3017"/>
          <a:stretch>
            <a:fillRect/>
          </a:stretch>
        </p:blipFill>
        <p:spPr bwMode="auto">
          <a:xfrm>
            <a:off x="-4212976" y="908720"/>
            <a:ext cx="3959845" cy="5273777"/>
          </a:xfrm>
          <a:prstGeom prst="rect">
            <a:avLst/>
          </a:prstGeom>
          <a:solidFill>
            <a:schemeClr val="bg1"/>
          </a:solidFill>
          <a:ln w="19050">
            <a:solidFill>
              <a:srgbClr val="000066"/>
            </a:solidFill>
            <a:miter lim="800000"/>
            <a:headEnd/>
            <a:tailEnd/>
          </a:ln>
        </p:spPr>
      </p:pic>
      <p:sp>
        <p:nvSpPr>
          <p:cNvPr id="27652" name="Text Box 4"/>
          <p:cNvSpPr txBox="1">
            <a:spLocks noChangeArrowheads="1"/>
          </p:cNvSpPr>
          <p:nvPr/>
        </p:nvSpPr>
        <p:spPr bwMode="auto">
          <a:xfrm>
            <a:off x="1835696" y="5805264"/>
            <a:ext cx="1677062" cy="307777"/>
          </a:xfrm>
          <a:prstGeom prst="rect">
            <a:avLst/>
          </a:prstGeom>
          <a:noFill/>
          <a:ln w="38100">
            <a:noFill/>
            <a:miter lim="800000"/>
            <a:headEnd/>
            <a:tailEnd/>
          </a:ln>
        </p:spPr>
        <p:txBody>
          <a:bodyPr wrap="none">
            <a:spAutoFit/>
          </a:bodyPr>
          <a:lstStyle/>
          <a:p>
            <a:pPr algn="l"/>
            <a:r>
              <a:rPr lang="de-DE" sz="1400" i="1">
                <a:solidFill>
                  <a:schemeClr val="tx1"/>
                </a:solidFill>
                <a:latin typeface="AvantGarde Md BT" pitchFamily="34" charset="0"/>
              </a:rPr>
              <a:t>Rudels et al., </a:t>
            </a:r>
            <a:r>
              <a:rPr lang="de-DE" sz="1400" i="1" smtClean="0">
                <a:solidFill>
                  <a:schemeClr val="tx1"/>
                </a:solidFill>
                <a:latin typeface="AvantGarde Md BT" pitchFamily="34" charset="0"/>
              </a:rPr>
              <a:t>2005</a:t>
            </a:r>
            <a:endParaRPr lang="de-DE" sz="1400" i="1">
              <a:solidFill>
                <a:schemeClr val="tx1"/>
              </a:solidFill>
              <a:latin typeface="AvantGarde Md BT" pitchFamily="34" charset="0"/>
            </a:endParaRPr>
          </a:p>
        </p:txBody>
      </p:sp>
      <p:sp>
        <p:nvSpPr>
          <p:cNvPr id="27653" name="Rectangle 13"/>
          <p:cNvSpPr>
            <a:spLocks noChangeArrowheads="1"/>
          </p:cNvSpPr>
          <p:nvPr/>
        </p:nvSpPr>
        <p:spPr bwMode="auto">
          <a:xfrm>
            <a:off x="0" y="0"/>
            <a:ext cx="9144000" cy="369332"/>
          </a:xfrm>
          <a:prstGeom prst="rect">
            <a:avLst/>
          </a:prstGeom>
          <a:solidFill>
            <a:srgbClr val="FFCC00"/>
          </a:solidFill>
          <a:ln w="9525">
            <a:noFill/>
            <a:miter lim="800000"/>
            <a:headEnd/>
            <a:tailEnd/>
          </a:ln>
        </p:spPr>
        <p:txBody>
          <a:bodyPr>
            <a:spAutoFit/>
          </a:bodyPr>
          <a:lstStyle/>
          <a:p>
            <a:pPr algn="l"/>
            <a:r>
              <a:rPr lang="de-DE" sz="1800" smtClean="0">
                <a:solidFill>
                  <a:schemeClr val="tx1"/>
                </a:solidFill>
                <a:latin typeface="Arial" pitchFamily="34" charset="0"/>
                <a:cs typeface="Arial" pitchFamily="34" charset="0"/>
              </a:rPr>
              <a:t>Arctic Ocean exchange through various passages</a:t>
            </a:r>
            <a:endParaRPr lang="de-DE" sz="1800">
              <a:solidFill>
                <a:schemeClr val="tx1"/>
              </a:solidFill>
              <a:latin typeface="Arial" pitchFamily="34" charset="0"/>
              <a:cs typeface="Arial" pitchFamily="34" charset="0"/>
            </a:endParaRPr>
          </a:p>
        </p:txBody>
      </p:sp>
      <p:sp>
        <p:nvSpPr>
          <p:cNvPr id="298003" name="Text Box 19"/>
          <p:cNvSpPr txBox="1">
            <a:spLocks noChangeArrowheads="1"/>
          </p:cNvSpPr>
          <p:nvPr/>
        </p:nvSpPr>
        <p:spPr bwMode="auto">
          <a:xfrm>
            <a:off x="-2139950" y="3501008"/>
            <a:ext cx="2139950" cy="641350"/>
          </a:xfrm>
          <a:prstGeom prst="rect">
            <a:avLst/>
          </a:prstGeom>
          <a:solidFill>
            <a:srgbClr val="FFFFFF">
              <a:alpha val="65097"/>
            </a:srgbClr>
          </a:solidFill>
          <a:ln w="9525">
            <a:noFill/>
            <a:miter lim="800000"/>
            <a:headEnd/>
            <a:tailEnd/>
          </a:ln>
        </p:spPr>
        <p:txBody>
          <a:bodyPr wrap="none">
            <a:spAutoFit/>
          </a:bodyPr>
          <a:lstStyle/>
          <a:p>
            <a:r>
              <a:rPr lang="en-US" sz="1800">
                <a:latin typeface="Arial" pitchFamily="34" charset="0"/>
                <a:cs typeface="Arial" pitchFamily="34" charset="0"/>
              </a:rPr>
              <a:t>Barents Sea, 200m</a:t>
            </a:r>
          </a:p>
          <a:p>
            <a:r>
              <a:rPr lang="en-US" sz="1800" b="1">
                <a:solidFill>
                  <a:srgbClr val="FF0000"/>
                </a:solidFill>
                <a:latin typeface="Arial" pitchFamily="34" charset="0"/>
                <a:cs typeface="Arial" pitchFamily="34" charset="0"/>
              </a:rPr>
              <a:t>2 Sv</a:t>
            </a:r>
          </a:p>
        </p:txBody>
      </p:sp>
      <p:sp>
        <p:nvSpPr>
          <p:cNvPr id="298004" name="Text Box 20"/>
          <p:cNvSpPr txBox="1">
            <a:spLocks noChangeArrowheads="1"/>
          </p:cNvSpPr>
          <p:nvPr/>
        </p:nvSpPr>
        <p:spPr bwMode="auto">
          <a:xfrm>
            <a:off x="-4717801" y="3932908"/>
            <a:ext cx="2139950" cy="641350"/>
          </a:xfrm>
          <a:prstGeom prst="rect">
            <a:avLst/>
          </a:prstGeom>
          <a:solidFill>
            <a:srgbClr val="FFFFFF">
              <a:alpha val="74117"/>
            </a:srgbClr>
          </a:solidFill>
          <a:ln w="9525">
            <a:noFill/>
            <a:miter lim="800000"/>
            <a:headEnd/>
            <a:tailEnd/>
          </a:ln>
        </p:spPr>
        <p:txBody>
          <a:bodyPr wrap="none">
            <a:spAutoFit/>
          </a:bodyPr>
          <a:lstStyle/>
          <a:p>
            <a:r>
              <a:rPr lang="en-US" sz="1800">
                <a:latin typeface="Arial" pitchFamily="34" charset="0"/>
                <a:cs typeface="Arial" pitchFamily="34" charset="0"/>
              </a:rPr>
              <a:t>Fram Strait, 2600m</a:t>
            </a:r>
          </a:p>
          <a:p>
            <a:r>
              <a:rPr lang="en-US" sz="1800" b="1">
                <a:solidFill>
                  <a:srgbClr val="008000"/>
                </a:solidFill>
                <a:latin typeface="Arial" pitchFamily="34" charset="0"/>
                <a:cs typeface="Arial" pitchFamily="34" charset="0"/>
              </a:rPr>
              <a:t>11 Sv,</a:t>
            </a:r>
            <a:r>
              <a:rPr lang="en-US" sz="1800" b="1">
                <a:solidFill>
                  <a:srgbClr val="FF0000"/>
                </a:solidFill>
                <a:latin typeface="Arial" pitchFamily="34" charset="0"/>
                <a:cs typeface="Arial" pitchFamily="34" charset="0"/>
              </a:rPr>
              <a:t> 9 Sv</a:t>
            </a:r>
          </a:p>
        </p:txBody>
      </p:sp>
      <p:sp>
        <p:nvSpPr>
          <p:cNvPr id="298006" name="AutoShape 22"/>
          <p:cNvSpPr>
            <a:spLocks noChangeArrowheads="1"/>
          </p:cNvSpPr>
          <p:nvPr/>
        </p:nvSpPr>
        <p:spPr bwMode="auto">
          <a:xfrm rot="2252128">
            <a:off x="2154068" y="1780842"/>
            <a:ext cx="360363" cy="287338"/>
          </a:xfrm>
          <a:prstGeom prst="rightArrow">
            <a:avLst>
              <a:gd name="adj1" fmla="val 50000"/>
              <a:gd name="adj2" fmla="val 31354"/>
            </a:avLst>
          </a:prstGeom>
          <a:solidFill>
            <a:srgbClr val="FF0000"/>
          </a:solidFill>
          <a:ln w="9525">
            <a:noFill/>
            <a:miter lim="800000"/>
            <a:headEnd/>
            <a:tailEnd/>
          </a:ln>
        </p:spPr>
        <p:txBody>
          <a:bodyPr wrap="none" anchor="ctr"/>
          <a:lstStyle/>
          <a:p>
            <a:endParaRPr lang="de-DE" sz="1800">
              <a:latin typeface="Arial" pitchFamily="34" charset="0"/>
              <a:cs typeface="Arial" pitchFamily="34" charset="0"/>
            </a:endParaRPr>
          </a:p>
        </p:txBody>
      </p:sp>
      <p:sp>
        <p:nvSpPr>
          <p:cNvPr id="298009" name="AutoShape 25"/>
          <p:cNvSpPr>
            <a:spLocks noChangeArrowheads="1"/>
          </p:cNvSpPr>
          <p:nvPr/>
        </p:nvSpPr>
        <p:spPr bwMode="auto">
          <a:xfrm rot="-4498568">
            <a:off x="-1543396" y="4382050"/>
            <a:ext cx="360362" cy="287337"/>
          </a:xfrm>
          <a:prstGeom prst="rightArrow">
            <a:avLst>
              <a:gd name="adj1" fmla="val 50000"/>
              <a:gd name="adj2" fmla="val 31354"/>
            </a:avLst>
          </a:prstGeom>
          <a:solidFill>
            <a:srgbClr val="FF0000"/>
          </a:solidFill>
          <a:ln w="9525">
            <a:solidFill>
              <a:schemeClr val="tx1"/>
            </a:solidFill>
            <a:miter lim="800000"/>
            <a:headEnd/>
            <a:tailEnd/>
          </a:ln>
        </p:spPr>
        <p:txBody>
          <a:bodyPr wrap="none" anchor="ctr"/>
          <a:lstStyle/>
          <a:p>
            <a:endParaRPr lang="de-DE" sz="1800">
              <a:latin typeface="Arial" pitchFamily="34" charset="0"/>
              <a:cs typeface="Arial" pitchFamily="34" charset="0"/>
            </a:endParaRPr>
          </a:p>
        </p:txBody>
      </p:sp>
      <p:sp>
        <p:nvSpPr>
          <p:cNvPr id="298010" name="AutoShape 26"/>
          <p:cNvSpPr>
            <a:spLocks noChangeArrowheads="1"/>
          </p:cNvSpPr>
          <p:nvPr/>
        </p:nvSpPr>
        <p:spPr bwMode="auto">
          <a:xfrm rot="4719099">
            <a:off x="3569134" y="3305665"/>
            <a:ext cx="360363" cy="287337"/>
          </a:xfrm>
          <a:prstGeom prst="rightArrow">
            <a:avLst>
              <a:gd name="adj1" fmla="val 50000"/>
              <a:gd name="adj2" fmla="val 31354"/>
            </a:avLst>
          </a:prstGeom>
          <a:solidFill>
            <a:srgbClr val="008000"/>
          </a:solidFill>
          <a:ln w="9525">
            <a:noFill/>
            <a:miter lim="800000"/>
            <a:headEnd/>
            <a:tailEnd/>
          </a:ln>
        </p:spPr>
        <p:txBody>
          <a:bodyPr wrap="none" anchor="ctr"/>
          <a:lstStyle/>
          <a:p>
            <a:endParaRPr lang="de-DE" sz="1800"/>
          </a:p>
        </p:txBody>
      </p:sp>
      <p:sp>
        <p:nvSpPr>
          <p:cNvPr id="15" name="AutoShape 22"/>
          <p:cNvSpPr>
            <a:spLocks noChangeArrowheads="1"/>
          </p:cNvSpPr>
          <p:nvPr/>
        </p:nvSpPr>
        <p:spPr bwMode="auto">
          <a:xfrm rot="13910935">
            <a:off x="5776317" y="2923679"/>
            <a:ext cx="360363" cy="287338"/>
          </a:xfrm>
          <a:prstGeom prst="rightArrow">
            <a:avLst>
              <a:gd name="adj1" fmla="val 50000"/>
              <a:gd name="adj2" fmla="val 31354"/>
            </a:avLst>
          </a:prstGeom>
          <a:solidFill>
            <a:srgbClr val="FF0000"/>
          </a:solidFill>
          <a:ln w="9525">
            <a:noFill/>
            <a:miter lim="800000"/>
            <a:headEnd/>
            <a:tailEnd/>
          </a:ln>
        </p:spPr>
        <p:txBody>
          <a:bodyPr wrap="none" anchor="ctr"/>
          <a:lstStyle/>
          <a:p>
            <a:endParaRPr lang="de-DE" sz="1800">
              <a:latin typeface="Arial" pitchFamily="34" charset="0"/>
              <a:cs typeface="Arial" pitchFamily="34" charset="0"/>
            </a:endParaRPr>
          </a:p>
        </p:txBody>
      </p:sp>
      <p:sp>
        <p:nvSpPr>
          <p:cNvPr id="17" name="AutoShape 25"/>
          <p:cNvSpPr>
            <a:spLocks noChangeArrowheads="1"/>
          </p:cNvSpPr>
          <p:nvPr/>
        </p:nvSpPr>
        <p:spPr bwMode="auto">
          <a:xfrm rot="12755282">
            <a:off x="4981052" y="2855355"/>
            <a:ext cx="360362" cy="287337"/>
          </a:xfrm>
          <a:prstGeom prst="rightArrow">
            <a:avLst>
              <a:gd name="adj1" fmla="val 50000"/>
              <a:gd name="adj2" fmla="val 31354"/>
            </a:avLst>
          </a:prstGeom>
          <a:solidFill>
            <a:srgbClr val="FF0000"/>
          </a:solidFill>
          <a:ln w="9525">
            <a:noFill/>
            <a:miter lim="800000"/>
            <a:headEnd/>
            <a:tailEnd/>
          </a:ln>
        </p:spPr>
        <p:txBody>
          <a:bodyPr wrap="none" anchor="ctr"/>
          <a:lstStyle/>
          <a:p>
            <a:endParaRPr lang="de-DE" sz="1800">
              <a:latin typeface="Arial" pitchFamily="34" charset="0"/>
              <a:cs typeface="Arial" pitchFamily="34" charset="0"/>
            </a:endParaRPr>
          </a:p>
        </p:txBody>
      </p:sp>
      <p:sp>
        <p:nvSpPr>
          <p:cNvPr id="18" name="AutoShape 26"/>
          <p:cNvSpPr>
            <a:spLocks noChangeArrowheads="1"/>
          </p:cNvSpPr>
          <p:nvPr/>
        </p:nvSpPr>
        <p:spPr bwMode="auto">
          <a:xfrm rot="2424184">
            <a:off x="4910180" y="3079474"/>
            <a:ext cx="360363" cy="287337"/>
          </a:xfrm>
          <a:prstGeom prst="rightArrow">
            <a:avLst>
              <a:gd name="adj1" fmla="val 50000"/>
              <a:gd name="adj2" fmla="val 31354"/>
            </a:avLst>
          </a:prstGeom>
          <a:solidFill>
            <a:srgbClr val="008000"/>
          </a:solidFill>
          <a:ln w="9525">
            <a:noFill/>
            <a:miter lim="800000"/>
            <a:headEnd/>
            <a:tailEnd/>
          </a:ln>
        </p:spPr>
        <p:txBody>
          <a:bodyPr wrap="none" anchor="ctr"/>
          <a:lstStyle/>
          <a:p>
            <a:endParaRPr lang="de-DE" sz="1800"/>
          </a:p>
        </p:txBody>
      </p:sp>
      <p:sp>
        <p:nvSpPr>
          <p:cNvPr id="2" name="Textfeld 1"/>
          <p:cNvSpPr txBox="1"/>
          <p:nvPr/>
        </p:nvSpPr>
        <p:spPr>
          <a:xfrm>
            <a:off x="645913" y="3821683"/>
            <a:ext cx="2379566" cy="1200329"/>
          </a:xfrm>
          <a:prstGeom prst="rect">
            <a:avLst/>
          </a:prstGeom>
          <a:solidFill>
            <a:schemeClr val="bg1"/>
          </a:solidFill>
          <a:ln>
            <a:solidFill>
              <a:srgbClr val="FFC000"/>
            </a:solidFill>
          </a:ln>
        </p:spPr>
        <p:txBody>
          <a:bodyPr wrap="square" rtlCol="0">
            <a:spAutoFit/>
          </a:bodyPr>
          <a:lstStyle/>
          <a:p>
            <a:r>
              <a:rPr lang="de-DE" smtClean="0">
                <a:solidFill>
                  <a:schemeClr val="tx1"/>
                </a:solidFill>
              </a:rPr>
              <a:t>Since late 1990s mooring arrays in the straits</a:t>
            </a:r>
          </a:p>
          <a:p>
            <a:r>
              <a:rPr lang="de-DE" smtClean="0">
                <a:solidFill>
                  <a:schemeClr val="tx1"/>
                </a:solidFill>
              </a:rPr>
              <a:t>(ASOF)</a:t>
            </a:r>
            <a:endParaRPr lang="de-DE">
              <a:solidFill>
                <a:schemeClr val="tx1"/>
              </a:solidFill>
            </a:endParaRPr>
          </a:p>
        </p:txBody>
      </p:sp>
    </p:spTree>
    <p:extLst>
      <p:ext uri="{BB962C8B-B14F-4D97-AF65-F5344CB8AC3E}">
        <p14:creationId xmlns:p14="http://schemas.microsoft.com/office/powerpoint/2010/main" val="62532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rgbClr val="003366"/>
            </a:solidFill>
            <a:effectLst/>
            <a:latin typeface="AvantGarde Md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rgbClr val="003366"/>
            </a:solidFill>
            <a:effectLst/>
            <a:latin typeface="AvantGarde Md BT" pitchFamily="34" charset="0"/>
          </a:defRPr>
        </a:defPPr>
      </a:lstStyle>
    </a:lnDef>
    <a:txDef>
      <a:spPr>
        <a:noFill/>
      </a:spPr>
      <a:bodyPr wrap="none" rtlCol="0">
        <a:spAutoFit/>
      </a:bodyPr>
      <a:lstStyle>
        <a:defPPr>
          <a:defRPr smtClean="0">
            <a:solidFill>
              <a:schemeClr val="tx1"/>
            </a:solidFill>
          </a:defRPr>
        </a:defPPr>
      </a:lstStyle>
    </a:tx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Bildschirmpräsentation (4:3)</PresentationFormat>
  <Paragraphs>314</Paragraphs>
  <Slides>35</Slides>
  <Notes>13</Notes>
  <HiddenSlides>4</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35</vt:i4>
      </vt:variant>
    </vt:vector>
  </HeadingPairs>
  <TitlesOfParts>
    <vt:vector size="37" baseType="lpstr">
      <vt:lpstr>Projekt domyślny</vt:lpstr>
      <vt:lpstr>Formel</vt:lpstr>
      <vt:lpstr>Atlantic Water in the Arctic Ocean – can we estimate the heat supplied through its inflow?</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ARCTIC WARMING  THROUGH THE FRAM STRAIT  – OCEANIC HEAT TRANSPORT  FROM THREE YEARS OF MEASUREMENTS</dc:title>
  <dc:creator/>
  <cp:lastModifiedBy>Ursula Schauer</cp:lastModifiedBy>
  <cp:revision>1191</cp:revision>
  <cp:lastPrinted>2012-09-18T10:07:31Z</cp:lastPrinted>
  <dcterms:created xsi:type="dcterms:W3CDTF">2003-03-21T13:19:43Z</dcterms:created>
  <dcterms:modified xsi:type="dcterms:W3CDTF">2012-10-23T11:37:48Z</dcterms:modified>
</cp:coreProperties>
</file>