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66" r:id="rId2"/>
    <p:sldId id="368" r:id="rId3"/>
    <p:sldId id="369" r:id="rId4"/>
    <p:sldId id="370" r:id="rId5"/>
    <p:sldId id="371" r:id="rId6"/>
    <p:sldId id="400" r:id="rId7"/>
    <p:sldId id="386" r:id="rId8"/>
    <p:sldId id="387" r:id="rId9"/>
    <p:sldId id="388" r:id="rId10"/>
    <p:sldId id="391" r:id="rId11"/>
    <p:sldId id="395" r:id="rId12"/>
    <p:sldId id="399" r:id="rId13"/>
    <p:sldId id="396" r:id="rId14"/>
    <p:sldId id="401" r:id="rId15"/>
    <p:sldId id="402" r:id="rId16"/>
    <p:sldId id="376" r:id="rId17"/>
    <p:sldId id="403" r:id="rId18"/>
    <p:sldId id="404" r:id="rId19"/>
    <p:sldId id="428" r:id="rId20"/>
    <p:sldId id="408" r:id="rId21"/>
    <p:sldId id="407" r:id="rId22"/>
    <p:sldId id="378" r:id="rId23"/>
    <p:sldId id="447" r:id="rId24"/>
    <p:sldId id="505" r:id="rId25"/>
    <p:sldId id="483" r:id="rId26"/>
    <p:sldId id="412" r:id="rId27"/>
    <p:sldId id="500" r:id="rId28"/>
    <p:sldId id="499" r:id="rId29"/>
    <p:sldId id="487" r:id="rId30"/>
    <p:sldId id="506" r:id="rId31"/>
    <p:sldId id="501" r:id="rId32"/>
    <p:sldId id="502" r:id="rId33"/>
    <p:sldId id="503" r:id="rId34"/>
    <p:sldId id="504" r:id="rId35"/>
    <p:sldId id="496" r:id="rId36"/>
    <p:sldId id="509" r:id="rId37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B0"/>
    <a:srgbClr val="D07C00"/>
    <a:srgbClr val="333399"/>
    <a:srgbClr val="660066"/>
    <a:srgbClr val="FFFF00"/>
    <a:srgbClr val="A50021"/>
    <a:srgbClr val="008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118" autoAdjust="0"/>
    <p:restoredTop sz="99802" autoAdjust="0"/>
  </p:normalViewPr>
  <p:slideViewPr>
    <p:cSldViewPr>
      <p:cViewPr varScale="1">
        <p:scale>
          <a:sx n="115" d="100"/>
          <a:sy n="115" d="100"/>
        </p:scale>
        <p:origin x="-72" y="-246"/>
      </p:cViewPr>
      <p:guideLst>
        <p:guide orient="horz" pos="2886"/>
        <p:guide pos="3207"/>
        <p:guide pos="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544" y="-91"/>
      </p:cViewPr>
      <p:guideLst>
        <p:guide orient="horz" pos="2908"/>
        <p:guide pos="2184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86263"/>
            <a:ext cx="508635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709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pitchFamily="18" charset="0"/>
              </a:defRPr>
            </a:lvl1pPr>
          </a:lstStyle>
          <a:p>
            <a:fld id="{B7149BA9-77F9-4A3A-AB16-7F8ECBFC717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C54242-AE2F-4EF4-874A-D7772C6C59ED}" type="slidenum">
              <a:rPr lang="en-US"/>
              <a:pPr/>
              <a:t>1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BD7735-3A16-4E51-A43B-76BC12D7C37D}" type="slidenum">
              <a:rPr lang="en-US"/>
              <a:pPr/>
              <a:t>10</a:t>
            </a:fld>
            <a:endParaRPr lang="en-US"/>
          </a:p>
        </p:txBody>
      </p:sp>
      <p:sp>
        <p:nvSpPr>
          <p:cNvPr id="56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3827F9-3B12-4362-AAE6-45ADC86293EE}" type="slidenum">
              <a:rPr lang="en-US"/>
              <a:pPr/>
              <a:t>11</a:t>
            </a:fld>
            <a:endParaRPr lang="en-US"/>
          </a:p>
        </p:txBody>
      </p:sp>
      <p:sp>
        <p:nvSpPr>
          <p:cNvPr id="56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D71CDB-DA1D-4391-987C-4039DAF73156}" type="slidenum">
              <a:rPr lang="en-US"/>
              <a:pPr/>
              <a:t>12</a:t>
            </a:fld>
            <a:endParaRPr lang="en-US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E7C66-6E5E-4199-8070-C61D45F20DD3}" type="slidenum">
              <a:rPr lang="en-US"/>
              <a:pPr/>
              <a:t>13</a:t>
            </a:fld>
            <a:endParaRPr lang="en-US"/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A7D0F0-86BA-4482-9085-EA669EAAAEA9}" type="slidenum">
              <a:rPr lang="en-US"/>
              <a:pPr/>
              <a:t>14</a:t>
            </a:fld>
            <a:endParaRPr lang="en-US"/>
          </a:p>
        </p:txBody>
      </p:sp>
      <p:sp>
        <p:nvSpPr>
          <p:cNvPr id="59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3550C1-E538-44BB-962E-2EFF0711AE01}" type="slidenum">
              <a:rPr lang="en-US"/>
              <a:pPr/>
              <a:t>15</a:t>
            </a:fld>
            <a:endParaRPr lang="en-US"/>
          </a:p>
        </p:txBody>
      </p:sp>
      <p:sp>
        <p:nvSpPr>
          <p:cNvPr id="59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1C931F-06CF-4E4F-8AFB-E812B9B5A629}" type="slidenum">
              <a:rPr lang="en-US"/>
              <a:pPr/>
              <a:t>16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386263"/>
            <a:ext cx="5546725" cy="4154487"/>
          </a:xfrm>
        </p:spPr>
        <p:txBody>
          <a:bodyPr/>
          <a:lstStyle/>
          <a:p>
            <a:r>
              <a:rPr lang="en-US"/>
              <a:t>DH: Pac-Nordic = over a meter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20044D-DE7D-4AF0-918B-7C3562A47F45}" type="slidenum">
              <a:rPr lang="en-US"/>
              <a:pPr/>
              <a:t>17</a:t>
            </a:fld>
            <a:endParaRPr lang="en-US"/>
          </a:p>
        </p:txBody>
      </p:sp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80F3E9-D053-4F50-BA8E-833F6702F184}" type="slidenum">
              <a:rPr lang="en-US"/>
              <a:pPr/>
              <a:t>18</a:t>
            </a:fld>
            <a:endParaRPr lang="en-US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C474CE-3D83-48CD-8A46-AD8DAD0C5FB0}" type="slidenum">
              <a:rPr lang="en-US"/>
              <a:pPr/>
              <a:t>19</a:t>
            </a:fld>
            <a:endParaRPr lang="en-US"/>
          </a:p>
        </p:txBody>
      </p:sp>
      <p:sp>
        <p:nvSpPr>
          <p:cNvPr id="63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9AF420-A1CB-43E8-9AF3-5EBC82E5EB90}" type="slidenum">
              <a:rPr lang="en-US"/>
              <a:pPr/>
              <a:t>2</a:t>
            </a:fld>
            <a:endParaRPr lang="en-US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9B9830-F340-4A60-9E25-242F7C411528}" type="slidenum">
              <a:rPr lang="en-US"/>
              <a:pPr/>
              <a:t>20</a:t>
            </a:fld>
            <a:endParaRPr lang="en-US"/>
          </a:p>
        </p:txBody>
      </p:sp>
      <p:sp>
        <p:nvSpPr>
          <p:cNvPr id="62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50D6A9-A81A-4D89-B1D6-B2ABB1957756}" type="slidenum">
              <a:rPr lang="en-US"/>
              <a:pPr/>
              <a:t>21</a:t>
            </a:fld>
            <a:endParaRPr lang="en-US"/>
          </a:p>
        </p:txBody>
      </p:sp>
      <p:sp>
        <p:nvSpPr>
          <p:cNvPr id="63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D60E12-A312-4AA4-94E9-CC525A2ADE6C}" type="slidenum">
              <a:rPr lang="en-US"/>
              <a:pPr/>
              <a:t>22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386263"/>
            <a:ext cx="5546725" cy="4154487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Short time series… POSSIBLE flywheel</a:t>
            </a:r>
          </a:p>
          <a:p>
            <a:pPr>
              <a:buFontTx/>
              <a:buChar char="•"/>
            </a:pPr>
            <a:r>
              <a:rPr lang="en-US"/>
              <a:t>Cite Proshutinsky’s FW flywheel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952A7D-572C-40BA-975E-F08AE135E73D}" type="slidenum">
              <a:rPr lang="en-US"/>
              <a:pPr/>
              <a:t>23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BC56E3-95CC-405D-A1B6-62025EF26A69}" type="slidenum">
              <a:rPr lang="en-US"/>
              <a:pPr/>
              <a:t>24</a:t>
            </a:fld>
            <a:endParaRPr lang="en-US"/>
          </a:p>
        </p:txBody>
      </p:sp>
      <p:sp>
        <p:nvSpPr>
          <p:cNvPr id="100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386263"/>
            <a:ext cx="5546725" cy="4154487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Short time series… POSSIBLE flywheel</a:t>
            </a:r>
          </a:p>
          <a:p>
            <a:pPr>
              <a:buFontTx/>
              <a:buChar char="•"/>
            </a:pPr>
            <a:r>
              <a:rPr lang="en-US"/>
              <a:t>Cite Proshutinsky’s FW flywheel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6C8D21-8396-4E1E-925A-D648E874DBC9}" type="slidenum">
              <a:rPr lang="en-US"/>
              <a:pPr/>
              <a:t>25</a:t>
            </a:fld>
            <a:endParaRPr lang="en-US"/>
          </a:p>
        </p:txBody>
      </p:sp>
      <p:sp>
        <p:nvSpPr>
          <p:cNvPr id="76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B4772C-0497-4F46-AE63-2FF4101AF29F}" type="slidenum">
              <a:rPr lang="en-US"/>
              <a:pPr/>
              <a:t>26</a:t>
            </a:fld>
            <a:endParaRPr lang="en-US"/>
          </a:p>
        </p:txBody>
      </p:sp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B24FEB-833C-4A8D-A24B-289D80C7DFA1}" type="slidenum">
              <a:rPr lang="en-US"/>
              <a:pPr/>
              <a:t>27</a:t>
            </a:fld>
            <a:endParaRPr lang="en-US"/>
          </a:p>
        </p:txBody>
      </p:sp>
      <p:sp>
        <p:nvSpPr>
          <p:cNvPr id="95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5D6CC9-124A-471E-9E63-99C775033001}" type="slidenum">
              <a:rPr lang="en-US"/>
              <a:pPr/>
              <a:t>28</a:t>
            </a:fld>
            <a:endParaRPr lang="en-US"/>
          </a:p>
        </p:txBody>
      </p:sp>
      <p:sp>
        <p:nvSpPr>
          <p:cNvPr id="956418" name="Text Box 2"/>
          <p:cNvSpPr txBox="1">
            <a:spLocks noChangeArrowheads="1"/>
          </p:cNvSpPr>
          <p:nvPr/>
        </p:nvSpPr>
        <p:spPr bwMode="auto">
          <a:xfrm>
            <a:off x="1163638" y="692150"/>
            <a:ext cx="4608512" cy="3462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641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3925" y="4384675"/>
            <a:ext cx="5086350" cy="4156075"/>
          </a:xfrm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DCE510-9487-4429-8940-2907BFA8B083}" type="slidenum">
              <a:rPr lang="en-US"/>
              <a:pPr/>
              <a:t>29</a:t>
            </a:fld>
            <a:endParaRPr lang="en-US"/>
          </a:p>
        </p:txBody>
      </p:sp>
      <p:sp>
        <p:nvSpPr>
          <p:cNvPr id="87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791CA3-A273-406D-BE16-2FD97268636F}" type="slidenum">
              <a:rPr lang="en-US"/>
              <a:pPr/>
              <a:t>3</a:t>
            </a:fld>
            <a:endParaRPr lang="en-US"/>
          </a:p>
        </p:txBody>
      </p:sp>
      <p:sp>
        <p:nvSpPr>
          <p:cNvPr id="4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61D70A-2C5E-42CE-A995-DBBB4E220582}" type="slidenum">
              <a:rPr lang="en-US"/>
              <a:pPr/>
              <a:t>30</a:t>
            </a:fld>
            <a:endParaRPr lang="en-US"/>
          </a:p>
        </p:txBody>
      </p:sp>
      <p:sp>
        <p:nvSpPr>
          <p:cNvPr id="100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21C0D-9C24-4F18-A412-FF7575FB491F}" type="slidenum">
              <a:rPr lang="en-US"/>
              <a:pPr/>
              <a:t>31</a:t>
            </a:fld>
            <a:endParaRPr lang="en-US"/>
          </a:p>
        </p:txBody>
      </p:sp>
      <p:sp>
        <p:nvSpPr>
          <p:cNvPr id="96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73D18C-00AE-4A26-B654-401ECD47B889}" type="slidenum">
              <a:rPr lang="en-US"/>
              <a:pPr/>
              <a:t>32</a:t>
            </a:fld>
            <a:endParaRPr lang="en-US"/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45D0E3-5975-40C6-9236-5DDE384F8598}" type="slidenum">
              <a:rPr lang="en-US"/>
              <a:pPr/>
              <a:t>33</a:t>
            </a:fld>
            <a:endParaRPr lang="en-US"/>
          </a:p>
        </p:txBody>
      </p:sp>
      <p:sp>
        <p:nvSpPr>
          <p:cNvPr id="99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7F1FDF-FF8D-4CD6-9940-6555780B68D9}" type="slidenum">
              <a:rPr lang="en-US"/>
              <a:pPr/>
              <a:t>34</a:t>
            </a:fld>
            <a:endParaRPr lang="en-US"/>
          </a:p>
        </p:txBody>
      </p:sp>
      <p:sp>
        <p:nvSpPr>
          <p:cNvPr id="99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83D39-4AF6-41C7-8F9C-EC0DD34DEDAC}" type="slidenum">
              <a:rPr lang="en-US"/>
              <a:pPr/>
              <a:t>35</a:t>
            </a:fld>
            <a:endParaRPr lang="en-US"/>
          </a:p>
        </p:txBody>
      </p:sp>
      <p:sp>
        <p:nvSpPr>
          <p:cNvPr id="94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33FC5A-952E-498D-8590-285ED481FD87}" type="slidenum">
              <a:rPr lang="en-US"/>
              <a:pPr/>
              <a:t>36</a:t>
            </a:fld>
            <a:endParaRPr lang="en-US"/>
          </a:p>
        </p:txBody>
      </p:sp>
      <p:sp>
        <p:nvSpPr>
          <p:cNvPr id="101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9630F4-03F2-42AB-BE9E-3ED55D6140F3}" type="slidenum">
              <a:rPr lang="en-US"/>
              <a:pPr/>
              <a:t>4</a:t>
            </a:fld>
            <a:endParaRPr lang="en-US"/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386263"/>
            <a:ext cx="5546725" cy="41544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D048E7-8FF2-428E-9C4D-316D6EED76D7}" type="slidenum">
              <a:rPr lang="en-US"/>
              <a:pPr/>
              <a:t>5</a:t>
            </a:fld>
            <a:endParaRPr lang="en-US"/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CE0C27-B8BA-4833-AC50-0C455904FD27}" type="slidenum">
              <a:rPr lang="en-US"/>
              <a:pPr/>
              <a:t>6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7CE87C-E331-444F-B18D-1B79389A7AC3}" type="slidenum">
              <a:rPr lang="en-US"/>
              <a:pPr/>
              <a:t>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70A1A-D633-4079-B1B7-40F9889E465D}" type="slidenum">
              <a:rPr lang="en-US"/>
              <a:pPr/>
              <a:t>8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A52810-9D63-4AA9-9BB1-87464042AE73}" type="slidenum">
              <a:rPr lang="en-US"/>
              <a:pPr/>
              <a:t>9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F7922-3D9A-4AC2-A172-BFF8B929A6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0EFD7-B963-44E6-BE78-3D99470EBA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96B71-B1C8-4590-9948-D64F7932D4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B610748-C8A4-4AAC-9885-EAA51619E7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01B3925-E138-4E04-8DC2-EBE1B5AD2D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ED094-5B2C-46BD-A439-D89F39E3A8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D8D3C-3A7C-4877-9E3E-940CACF4D0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003A9-16BC-4FD5-AACC-AEF814E2B0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5581F-EB57-49FA-B55E-58A2DA1410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A7737-5DEB-49F9-91B8-1752930126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A399F-6B88-4AB8-9AD4-5EE4E30441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16A6E-0366-4C2C-A9EB-42C90DA852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A18A4-5DB0-46CC-A9BD-E757D16D52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D7BE1B6-3614-4930-B940-1DEC0391353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psc_logo_horiz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400" y="26988"/>
            <a:ext cx="720725" cy="382587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741363" y="26988"/>
            <a:ext cx="12636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4" tIns="9144" rIns="9144" bIns="9144">
            <a:spAutoFit/>
          </a:bodyPr>
          <a:lstStyle/>
          <a:p>
            <a:r>
              <a:rPr lang="en-US" sz="900">
                <a:latin typeface="Arial" charset="0"/>
              </a:rPr>
              <a:t>Michael Steele</a:t>
            </a:r>
          </a:p>
          <a:p>
            <a:r>
              <a:rPr lang="en-US" sz="800">
                <a:latin typeface="Arial" charset="0"/>
              </a:rPr>
              <a:t>Polar Science Center / APL</a:t>
            </a:r>
          </a:p>
          <a:p>
            <a:r>
              <a:rPr lang="en-US" sz="800">
                <a:latin typeface="Arial" charset="0"/>
              </a:rPr>
              <a:t>University of Washington</a:t>
            </a: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23813" y="25400"/>
            <a:ext cx="2017712" cy="3889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8077200" y="0"/>
            <a:ext cx="1066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45720" rIns="45720"/>
          <a:lstStyle/>
          <a:p>
            <a:pPr algn="ctr"/>
            <a:r>
              <a:rPr lang="en-US" sz="1200" b="1"/>
              <a:t>Oct 20, 2009</a:t>
            </a:r>
          </a:p>
          <a:p>
            <a:pPr algn="ctr"/>
            <a:r>
              <a:rPr lang="en-US" sz="1100">
                <a:latin typeface="Monotype Corsiva" pitchFamily="66" charset="0"/>
              </a:rPr>
              <a:t>AOMIP @ WHOI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5.jpe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30.emf"/><Relationship Id="rId5" Type="http://schemas.openxmlformats.org/officeDocument/2006/relationships/image" Target="../media/image19.png"/><Relationship Id="rId10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Documents%20and%20Settings\Mike%20Steele\My%20Documents\MASDIR\FWI\FWImeetings\June06_mtg\103496main_sea_ice2004_320x240.mpeg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5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wmf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1314450" y="368300"/>
            <a:ext cx="8420100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bg1"/>
            </a:outerShdw>
          </a:effectLst>
        </p:spPr>
        <p:txBody>
          <a:bodyPr lIns="82945" tIns="41473" rIns="82945" bIns="41473">
            <a:spAutoFit/>
          </a:bodyPr>
          <a:lstStyle/>
          <a:p>
            <a:pPr marL="457200" indent="-457200" algn="ctr" defTabSz="828675" eaLnBrk="0" hangingPunct="0"/>
            <a:r>
              <a:rPr lang="en-US" sz="3600" b="1" i="1"/>
              <a:t>Arctic Ocean Freshwater:  </a:t>
            </a:r>
          </a:p>
          <a:p>
            <a:pPr marL="457200" indent="-457200" algn="ctr" defTabSz="828675" eaLnBrk="0" hangingPunct="0"/>
            <a:r>
              <a:rPr lang="en-US" sz="3200" b="1" i="1"/>
              <a:t>past, present, &amp; future</a:t>
            </a:r>
            <a:r>
              <a:rPr lang="en-US" sz="3200"/>
              <a:t> </a:t>
            </a:r>
            <a:endParaRPr lang="en-US" sz="3200" b="1" u="sng">
              <a:solidFill>
                <a:srgbClr val="CC00CC"/>
              </a:solidFill>
              <a:latin typeface="Arial" charset="0"/>
            </a:endParaRPr>
          </a:p>
          <a:p>
            <a:pPr marL="457200" indent="-457200" algn="ctr" defTabSz="828675" eaLnBrk="0" hangingPunct="0"/>
            <a:endParaRPr lang="en-US" b="1">
              <a:solidFill>
                <a:srgbClr val="003300"/>
              </a:solidFill>
              <a:latin typeface="Arial" charset="0"/>
            </a:endParaRPr>
          </a:p>
          <a:p>
            <a:pPr marL="457200" indent="-457200" algn="ctr" defTabSz="828675" eaLnBrk="0" hangingPunct="0"/>
            <a:endParaRPr lang="en-US" b="1">
              <a:solidFill>
                <a:srgbClr val="003300"/>
              </a:solidFill>
              <a:latin typeface="Arial" charset="0"/>
            </a:endParaRPr>
          </a:p>
          <a:p>
            <a:pPr marL="457200" indent="-457200" algn="ctr" defTabSz="828675" eaLnBrk="0" hangingPunct="0"/>
            <a:r>
              <a:rPr lang="en-US" sz="2500" b="1">
                <a:solidFill>
                  <a:srgbClr val="003300"/>
                </a:solidFill>
                <a:latin typeface="Arial" charset="0"/>
              </a:rPr>
              <a:t> </a:t>
            </a:r>
            <a:r>
              <a:rPr lang="en-US" sz="2600" b="1">
                <a:latin typeface="Arial" charset="0"/>
              </a:rPr>
              <a:t>Michael Steele</a:t>
            </a:r>
          </a:p>
          <a:p>
            <a:pPr marL="457200" indent="-457200" algn="ctr" defTabSz="828675" eaLnBrk="0" hangingPunct="0">
              <a:lnSpc>
                <a:spcPct val="20000"/>
              </a:lnSpc>
            </a:pPr>
            <a:endParaRPr lang="en-US" sz="2600" b="1">
              <a:latin typeface="Arial" charset="0"/>
            </a:endParaRPr>
          </a:p>
          <a:p>
            <a:pPr marL="457200" indent="-457200" algn="ctr" defTabSz="828675" eaLnBrk="0" hangingPunct="0">
              <a:lnSpc>
                <a:spcPct val="50000"/>
              </a:lnSpc>
            </a:pPr>
            <a:endParaRPr lang="en-US" sz="2500" b="1">
              <a:solidFill>
                <a:srgbClr val="003300"/>
              </a:solidFill>
              <a:latin typeface="Arial" charset="0"/>
            </a:endParaRPr>
          </a:p>
          <a:p>
            <a:pPr marL="457200" indent="-457200" algn="ctr" defTabSz="828675" eaLnBrk="0" hangingPunct="0">
              <a:lnSpc>
                <a:spcPct val="50000"/>
              </a:lnSpc>
            </a:pPr>
            <a:endParaRPr lang="en-US" sz="2500" b="1">
              <a:solidFill>
                <a:srgbClr val="003300"/>
              </a:solidFill>
              <a:latin typeface="Arial" charset="0"/>
            </a:endParaRPr>
          </a:p>
          <a:p>
            <a:pPr marL="457200" indent="-457200" algn="ctr" defTabSz="828675" eaLnBrk="0" hangingPunct="0">
              <a:lnSpc>
                <a:spcPct val="50000"/>
              </a:lnSpc>
            </a:pPr>
            <a:endParaRPr lang="en-US" sz="2500" b="1">
              <a:solidFill>
                <a:srgbClr val="003300"/>
              </a:solidFill>
              <a:latin typeface="Arial" charset="0"/>
            </a:endParaRPr>
          </a:p>
          <a:p>
            <a:pPr marL="457200" indent="-457200" algn="ctr" defTabSz="828675" eaLnBrk="0" hangingPunct="0"/>
            <a:r>
              <a:rPr lang="en-US" b="1" i="1">
                <a:solidFill>
                  <a:srgbClr val="003300"/>
                </a:solidFill>
                <a:latin typeface="Arial" charset="0"/>
              </a:rPr>
              <a:t>Polar Science Center,  </a:t>
            </a:r>
          </a:p>
          <a:p>
            <a:pPr marL="457200" indent="-457200" algn="ctr" defTabSz="828675" eaLnBrk="0" hangingPunct="0"/>
            <a:r>
              <a:rPr lang="en-US" b="1" i="1">
                <a:solidFill>
                  <a:srgbClr val="003300"/>
                </a:solidFill>
                <a:latin typeface="Arial" charset="0"/>
              </a:rPr>
              <a:t>Applied Physics Laboratory, </a:t>
            </a:r>
          </a:p>
          <a:p>
            <a:pPr marL="457200" indent="-457200" algn="ctr" defTabSz="828675" eaLnBrk="0" hangingPunct="0"/>
            <a:r>
              <a:rPr lang="en-US" b="1" i="1">
                <a:solidFill>
                  <a:srgbClr val="003300"/>
                </a:solidFill>
                <a:latin typeface="Arial" charset="0"/>
              </a:rPr>
              <a:t>University of Washington,  Seattle WA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5913" y="152400"/>
            <a:ext cx="6694487" cy="550863"/>
          </a:xfrm>
        </p:spPr>
        <p:txBody>
          <a:bodyPr/>
          <a:lstStyle/>
          <a:p>
            <a:r>
              <a:rPr lang="en-US" sz="2800" b="1">
                <a:latin typeface="Comic Sans MS" pitchFamily="66" charset="0"/>
              </a:rPr>
              <a:t>FWC:  How to integrate?</a:t>
            </a:r>
          </a:p>
        </p:txBody>
      </p:sp>
      <p:sp>
        <p:nvSpPr>
          <p:cNvPr id="559135" name="Text Box 31"/>
          <p:cNvSpPr txBox="1">
            <a:spLocks noChangeArrowheads="1"/>
          </p:cNvSpPr>
          <p:nvPr/>
        </p:nvSpPr>
        <p:spPr bwMode="auto">
          <a:xfrm>
            <a:off x="4211638" y="800100"/>
            <a:ext cx="2860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ym typeface="Symbol" pitchFamily="18" charset="2"/>
              </a:rPr>
              <a:t> (S</a:t>
            </a:r>
            <a:r>
              <a:rPr lang="en-US" sz="2800" baseline="-25000">
                <a:sym typeface="Symbol" pitchFamily="18" charset="2"/>
              </a:rPr>
              <a:t>ref</a:t>
            </a:r>
            <a:r>
              <a:rPr lang="en-US" sz="2800">
                <a:sym typeface="Symbol" pitchFamily="18" charset="2"/>
              </a:rPr>
              <a:t> – S)/S</a:t>
            </a:r>
            <a:r>
              <a:rPr lang="en-US" sz="2800" baseline="-25000">
                <a:sym typeface="Symbol" pitchFamily="18" charset="2"/>
              </a:rPr>
              <a:t>ref</a:t>
            </a:r>
            <a:r>
              <a:rPr lang="en-US" sz="2800">
                <a:sym typeface="Symbol" pitchFamily="18" charset="2"/>
              </a:rPr>
              <a:t> dz</a:t>
            </a:r>
          </a:p>
        </p:txBody>
      </p:sp>
      <p:sp>
        <p:nvSpPr>
          <p:cNvPr id="559140" name="Text Box 36"/>
          <p:cNvSpPr txBox="1">
            <a:spLocks noChangeArrowheads="1"/>
          </p:cNvSpPr>
          <p:nvPr/>
        </p:nvSpPr>
        <p:spPr bwMode="auto">
          <a:xfrm>
            <a:off x="8347075" y="280987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559141" name="Group 37"/>
          <p:cNvGrpSpPr>
            <a:grpSpLocks/>
          </p:cNvGrpSpPr>
          <p:nvPr/>
        </p:nvGrpSpPr>
        <p:grpSpPr bwMode="auto">
          <a:xfrm>
            <a:off x="7343775" y="2420938"/>
            <a:ext cx="1227138" cy="4140200"/>
            <a:chOff x="4853" y="1457"/>
            <a:chExt cx="773" cy="2608"/>
          </a:xfrm>
        </p:grpSpPr>
        <p:pic>
          <p:nvPicPr>
            <p:cNvPr id="559142" name="Picture 38" descr="Picture 17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V="1">
              <a:off x="4997" y="1692"/>
              <a:ext cx="429" cy="2373"/>
            </a:xfrm>
            <a:prstGeom prst="rect">
              <a:avLst/>
            </a:prstGeom>
            <a:noFill/>
          </p:spPr>
        </p:pic>
        <p:sp>
          <p:nvSpPr>
            <p:cNvPr id="559143" name="Text Box 39" descr="Water droplets"/>
            <p:cNvSpPr txBox="1">
              <a:spLocks noChangeArrowheads="1"/>
            </p:cNvSpPr>
            <p:nvPr/>
          </p:nvSpPr>
          <p:spPr bwMode="auto">
            <a:xfrm>
              <a:off x="5269" y="1799"/>
              <a:ext cx="236" cy="2137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>
              <a:spAutoFit/>
            </a:bodyPr>
            <a:lstStyle/>
            <a:p>
              <a:r>
                <a:rPr lang="en-US" sz="1600"/>
                <a:t> </a:t>
              </a:r>
              <a:r>
                <a:rPr lang="en-US" sz="1600" b="1"/>
                <a:t>50</a:t>
              </a:r>
            </a:p>
            <a:p>
              <a:endParaRPr lang="en-US" sz="1600" b="1"/>
            </a:p>
            <a:p>
              <a:endParaRPr lang="en-US" sz="800" b="1"/>
            </a:p>
            <a:p>
              <a:r>
                <a:rPr lang="en-US" sz="1600" b="1"/>
                <a:t> 40</a:t>
              </a:r>
            </a:p>
            <a:p>
              <a:endParaRPr lang="en-US" sz="1600" b="1"/>
            </a:p>
            <a:p>
              <a:endParaRPr lang="en-US" sz="800" b="1"/>
            </a:p>
            <a:p>
              <a:r>
                <a:rPr lang="en-US" sz="1600" b="1"/>
                <a:t> 30</a:t>
              </a:r>
            </a:p>
            <a:p>
              <a:endParaRPr lang="en-US" sz="1600" b="1"/>
            </a:p>
            <a:p>
              <a:endParaRPr lang="en-US" sz="800" b="1"/>
            </a:p>
            <a:p>
              <a:r>
                <a:rPr lang="en-US" sz="1600" b="1"/>
                <a:t> 20</a:t>
              </a:r>
            </a:p>
            <a:p>
              <a:endParaRPr lang="en-US" sz="1600" b="1"/>
            </a:p>
            <a:p>
              <a:endParaRPr lang="en-US" sz="800" b="1"/>
            </a:p>
            <a:p>
              <a:r>
                <a:rPr lang="en-US" sz="1600" b="1"/>
                <a:t> 10</a:t>
              </a:r>
            </a:p>
            <a:p>
              <a:endParaRPr lang="en-US" sz="1600" b="1"/>
            </a:p>
            <a:p>
              <a:endParaRPr lang="en-US" sz="800" b="1"/>
            </a:p>
            <a:p>
              <a:r>
                <a:rPr lang="en-US" sz="1600" b="1"/>
                <a:t> 0</a:t>
              </a:r>
            </a:p>
          </p:txBody>
        </p:sp>
        <p:sp>
          <p:nvSpPr>
            <p:cNvPr id="559144" name="Text Box 40"/>
            <p:cNvSpPr txBox="1">
              <a:spLocks noChangeArrowheads="1"/>
            </p:cNvSpPr>
            <p:nvPr/>
          </p:nvSpPr>
          <p:spPr bwMode="auto">
            <a:xfrm>
              <a:off x="4853" y="1457"/>
              <a:ext cx="77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FWC (m)</a:t>
              </a:r>
            </a:p>
          </p:txBody>
        </p:sp>
      </p:grpSp>
      <p:sp>
        <p:nvSpPr>
          <p:cNvPr id="559155" name="Text Box 51"/>
          <p:cNvSpPr txBox="1">
            <a:spLocks noChangeArrowheads="1"/>
          </p:cNvSpPr>
          <p:nvPr/>
        </p:nvSpPr>
        <p:spPr bwMode="auto">
          <a:xfrm>
            <a:off x="3730625" y="1573213"/>
            <a:ext cx="5305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b="1" u="sng">
                <a:solidFill>
                  <a:srgbClr val="CC0000"/>
                </a:solidFill>
              </a:rPr>
              <a:t>Option 2</a:t>
            </a:r>
            <a:r>
              <a:rPr lang="en-US"/>
              <a:t>: Integrate down to a fixed depth z</a:t>
            </a:r>
            <a:r>
              <a:rPr lang="en-US" baseline="-25000"/>
              <a:t>ref</a:t>
            </a:r>
            <a:r>
              <a:rPr lang="en-US"/>
              <a:t>, allowing “negative freshwater”</a:t>
            </a:r>
          </a:p>
        </p:txBody>
      </p:sp>
      <p:grpSp>
        <p:nvGrpSpPr>
          <p:cNvPr id="559190" name="Group 86"/>
          <p:cNvGrpSpPr>
            <a:grpSpLocks/>
          </p:cNvGrpSpPr>
          <p:nvPr/>
        </p:nvGrpSpPr>
        <p:grpSpPr bwMode="auto">
          <a:xfrm>
            <a:off x="287338" y="728663"/>
            <a:ext cx="3454400" cy="3667125"/>
            <a:chOff x="158" y="663"/>
            <a:chExt cx="2826" cy="3022"/>
          </a:xfrm>
        </p:grpSpPr>
        <p:sp>
          <p:nvSpPr>
            <p:cNvPr id="559156" name="Line 52"/>
            <p:cNvSpPr>
              <a:spLocks noChangeShapeType="1"/>
            </p:cNvSpPr>
            <p:nvPr/>
          </p:nvSpPr>
          <p:spPr bwMode="auto">
            <a:xfrm>
              <a:off x="160" y="760"/>
              <a:ext cx="16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9157" name="Freeform 53"/>
            <p:cNvSpPr>
              <a:spLocks/>
            </p:cNvSpPr>
            <p:nvPr/>
          </p:nvSpPr>
          <p:spPr bwMode="auto">
            <a:xfrm>
              <a:off x="158" y="1185"/>
              <a:ext cx="1619" cy="118"/>
            </a:xfrm>
            <a:custGeom>
              <a:avLst/>
              <a:gdLst/>
              <a:ahLst/>
              <a:cxnLst>
                <a:cxn ang="0">
                  <a:pos x="0" y="165"/>
                </a:cxn>
                <a:cxn ang="0">
                  <a:pos x="101" y="92"/>
                </a:cxn>
                <a:cxn ang="0">
                  <a:pos x="315" y="9"/>
                </a:cxn>
                <a:cxn ang="0">
                  <a:pos x="459" y="41"/>
                </a:cxn>
                <a:cxn ang="0">
                  <a:pos x="612" y="129"/>
                </a:cxn>
                <a:cxn ang="0">
                  <a:pos x="798" y="204"/>
                </a:cxn>
                <a:cxn ang="0">
                  <a:pos x="1012" y="199"/>
                </a:cxn>
                <a:cxn ang="0">
                  <a:pos x="1239" y="120"/>
                </a:cxn>
                <a:cxn ang="0">
                  <a:pos x="1397" y="41"/>
                </a:cxn>
                <a:cxn ang="0">
                  <a:pos x="1574" y="4"/>
                </a:cxn>
                <a:cxn ang="0">
                  <a:pos x="1736" y="18"/>
                </a:cxn>
              </a:cxnLst>
              <a:rect l="0" t="0" r="r" b="b"/>
              <a:pathLst>
                <a:path w="1736" h="216">
                  <a:moveTo>
                    <a:pt x="0" y="165"/>
                  </a:moveTo>
                  <a:cubicBezTo>
                    <a:pt x="24" y="141"/>
                    <a:pt x="49" y="118"/>
                    <a:pt x="101" y="92"/>
                  </a:cubicBezTo>
                  <a:cubicBezTo>
                    <a:pt x="153" y="66"/>
                    <a:pt x="255" y="17"/>
                    <a:pt x="315" y="9"/>
                  </a:cubicBezTo>
                  <a:cubicBezTo>
                    <a:pt x="375" y="1"/>
                    <a:pt x="410" y="21"/>
                    <a:pt x="459" y="41"/>
                  </a:cubicBezTo>
                  <a:cubicBezTo>
                    <a:pt x="508" y="61"/>
                    <a:pt x="556" y="102"/>
                    <a:pt x="612" y="129"/>
                  </a:cubicBezTo>
                  <a:cubicBezTo>
                    <a:pt x="668" y="156"/>
                    <a:pt x="731" y="192"/>
                    <a:pt x="798" y="204"/>
                  </a:cubicBezTo>
                  <a:cubicBezTo>
                    <a:pt x="865" y="216"/>
                    <a:pt x="939" y="213"/>
                    <a:pt x="1012" y="199"/>
                  </a:cubicBezTo>
                  <a:cubicBezTo>
                    <a:pt x="1085" y="185"/>
                    <a:pt x="1175" y="146"/>
                    <a:pt x="1239" y="120"/>
                  </a:cubicBezTo>
                  <a:cubicBezTo>
                    <a:pt x="1303" y="94"/>
                    <a:pt x="1341" y="60"/>
                    <a:pt x="1397" y="41"/>
                  </a:cubicBezTo>
                  <a:cubicBezTo>
                    <a:pt x="1453" y="22"/>
                    <a:pt x="1517" y="8"/>
                    <a:pt x="1574" y="4"/>
                  </a:cubicBezTo>
                  <a:cubicBezTo>
                    <a:pt x="1631" y="0"/>
                    <a:pt x="1709" y="16"/>
                    <a:pt x="1736" y="18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9158" name="Group 54"/>
            <p:cNvGrpSpPr>
              <a:grpSpLocks/>
            </p:cNvGrpSpPr>
            <p:nvPr/>
          </p:nvGrpSpPr>
          <p:grpSpPr bwMode="auto">
            <a:xfrm>
              <a:off x="192" y="3207"/>
              <a:ext cx="1607" cy="478"/>
              <a:chOff x="295" y="1933"/>
              <a:chExt cx="1723" cy="478"/>
            </a:xfrm>
          </p:grpSpPr>
          <p:sp>
            <p:nvSpPr>
              <p:cNvPr id="559159" name="Freeform 55"/>
              <p:cNvSpPr>
                <a:spLocks/>
              </p:cNvSpPr>
              <p:nvPr/>
            </p:nvSpPr>
            <p:spPr bwMode="auto">
              <a:xfrm>
                <a:off x="295" y="1933"/>
                <a:ext cx="1723" cy="340"/>
              </a:xfrm>
              <a:custGeom>
                <a:avLst/>
                <a:gdLst/>
                <a:ahLst/>
                <a:cxnLst>
                  <a:cxn ang="0">
                    <a:pos x="0" y="295"/>
                  </a:cxn>
                  <a:cxn ang="0">
                    <a:pos x="136" y="182"/>
                  </a:cxn>
                  <a:cxn ang="0">
                    <a:pos x="272" y="136"/>
                  </a:cxn>
                  <a:cxn ang="0">
                    <a:pos x="408" y="227"/>
                  </a:cxn>
                  <a:cxn ang="0">
                    <a:pos x="567" y="340"/>
                  </a:cxn>
                  <a:cxn ang="0">
                    <a:pos x="703" y="250"/>
                  </a:cxn>
                  <a:cxn ang="0">
                    <a:pos x="907" y="114"/>
                  </a:cxn>
                  <a:cxn ang="0">
                    <a:pos x="1088" y="23"/>
                  </a:cxn>
                  <a:cxn ang="0">
                    <a:pos x="1202" y="0"/>
                  </a:cxn>
                  <a:cxn ang="0">
                    <a:pos x="1315" y="136"/>
                  </a:cxn>
                  <a:cxn ang="0">
                    <a:pos x="1496" y="318"/>
                  </a:cxn>
                  <a:cxn ang="0">
                    <a:pos x="1519" y="340"/>
                  </a:cxn>
                  <a:cxn ang="0">
                    <a:pos x="1723" y="272"/>
                  </a:cxn>
                </a:cxnLst>
                <a:rect l="0" t="0" r="r" b="b"/>
                <a:pathLst>
                  <a:path w="1723" h="340">
                    <a:moveTo>
                      <a:pt x="0" y="295"/>
                    </a:moveTo>
                    <a:lnTo>
                      <a:pt x="136" y="182"/>
                    </a:lnTo>
                    <a:lnTo>
                      <a:pt x="272" y="136"/>
                    </a:lnTo>
                    <a:lnTo>
                      <a:pt x="408" y="227"/>
                    </a:lnTo>
                    <a:lnTo>
                      <a:pt x="567" y="340"/>
                    </a:lnTo>
                    <a:lnTo>
                      <a:pt x="703" y="250"/>
                    </a:lnTo>
                    <a:lnTo>
                      <a:pt x="907" y="114"/>
                    </a:lnTo>
                    <a:lnTo>
                      <a:pt x="1088" y="23"/>
                    </a:lnTo>
                    <a:lnTo>
                      <a:pt x="1202" y="0"/>
                    </a:lnTo>
                    <a:lnTo>
                      <a:pt x="1315" y="136"/>
                    </a:lnTo>
                    <a:lnTo>
                      <a:pt x="1496" y="318"/>
                    </a:lnTo>
                    <a:lnTo>
                      <a:pt x="1519" y="340"/>
                    </a:lnTo>
                    <a:lnTo>
                      <a:pt x="1723" y="272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160" name="Line 56"/>
              <p:cNvSpPr>
                <a:spLocks noChangeShapeType="1"/>
              </p:cNvSpPr>
              <p:nvPr/>
            </p:nvSpPr>
            <p:spPr bwMode="auto">
              <a:xfrm flipH="1">
                <a:off x="302" y="2183"/>
                <a:ext cx="52" cy="12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161" name="Line 57"/>
              <p:cNvSpPr>
                <a:spLocks noChangeShapeType="1"/>
              </p:cNvSpPr>
              <p:nvPr/>
            </p:nvSpPr>
            <p:spPr bwMode="auto">
              <a:xfrm flipH="1">
                <a:off x="847" y="2256"/>
                <a:ext cx="52" cy="12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162" name="Line 58"/>
              <p:cNvSpPr>
                <a:spLocks noChangeShapeType="1"/>
              </p:cNvSpPr>
              <p:nvPr/>
            </p:nvSpPr>
            <p:spPr bwMode="auto">
              <a:xfrm flipH="1">
                <a:off x="429" y="2103"/>
                <a:ext cx="52" cy="12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163" name="Line 59"/>
              <p:cNvSpPr>
                <a:spLocks noChangeShapeType="1"/>
              </p:cNvSpPr>
              <p:nvPr/>
            </p:nvSpPr>
            <p:spPr bwMode="auto">
              <a:xfrm flipH="1">
                <a:off x="981" y="2160"/>
                <a:ext cx="52" cy="12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164" name="Line 60"/>
              <p:cNvSpPr>
                <a:spLocks noChangeShapeType="1"/>
              </p:cNvSpPr>
              <p:nvPr/>
            </p:nvSpPr>
            <p:spPr bwMode="auto">
              <a:xfrm flipH="1">
                <a:off x="545" y="2085"/>
                <a:ext cx="52" cy="12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165" name="Line 61"/>
              <p:cNvSpPr>
                <a:spLocks noChangeShapeType="1"/>
              </p:cNvSpPr>
              <p:nvPr/>
            </p:nvSpPr>
            <p:spPr bwMode="auto">
              <a:xfrm flipH="1">
                <a:off x="1119" y="2082"/>
                <a:ext cx="52" cy="12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166" name="Line 62"/>
              <p:cNvSpPr>
                <a:spLocks noChangeShapeType="1"/>
              </p:cNvSpPr>
              <p:nvPr/>
            </p:nvSpPr>
            <p:spPr bwMode="auto">
              <a:xfrm flipH="1">
                <a:off x="630" y="2141"/>
                <a:ext cx="52" cy="12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167" name="Line 63"/>
              <p:cNvSpPr>
                <a:spLocks noChangeShapeType="1"/>
              </p:cNvSpPr>
              <p:nvPr/>
            </p:nvSpPr>
            <p:spPr bwMode="auto">
              <a:xfrm flipH="1">
                <a:off x="1259" y="1999"/>
                <a:ext cx="52" cy="12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168" name="Line 64"/>
              <p:cNvSpPr>
                <a:spLocks noChangeShapeType="1"/>
              </p:cNvSpPr>
              <p:nvPr/>
            </p:nvSpPr>
            <p:spPr bwMode="auto">
              <a:xfrm flipH="1">
                <a:off x="734" y="2224"/>
                <a:ext cx="52" cy="12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169" name="Line 65"/>
              <p:cNvSpPr>
                <a:spLocks noChangeShapeType="1"/>
              </p:cNvSpPr>
              <p:nvPr/>
            </p:nvSpPr>
            <p:spPr bwMode="auto">
              <a:xfrm flipH="1">
                <a:off x="1397" y="1950"/>
                <a:ext cx="52" cy="12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170" name="Line 66"/>
              <p:cNvSpPr>
                <a:spLocks noChangeShapeType="1"/>
              </p:cNvSpPr>
              <p:nvPr/>
            </p:nvSpPr>
            <p:spPr bwMode="auto">
              <a:xfrm flipH="1">
                <a:off x="836" y="2282"/>
                <a:ext cx="52" cy="12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171" name="Line 67"/>
              <p:cNvSpPr>
                <a:spLocks noChangeShapeType="1"/>
              </p:cNvSpPr>
              <p:nvPr/>
            </p:nvSpPr>
            <p:spPr bwMode="auto">
              <a:xfrm flipH="1">
                <a:off x="1499" y="2008"/>
                <a:ext cx="52" cy="12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172" name="Line 68"/>
              <p:cNvSpPr>
                <a:spLocks noChangeShapeType="1"/>
              </p:cNvSpPr>
              <p:nvPr/>
            </p:nvSpPr>
            <p:spPr bwMode="auto">
              <a:xfrm flipH="1">
                <a:off x="1590" y="2095"/>
                <a:ext cx="52" cy="12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173" name="Line 69"/>
              <p:cNvSpPr>
                <a:spLocks noChangeShapeType="1"/>
              </p:cNvSpPr>
              <p:nvPr/>
            </p:nvSpPr>
            <p:spPr bwMode="auto">
              <a:xfrm flipH="1">
                <a:off x="1677" y="2196"/>
                <a:ext cx="52" cy="12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174" name="Line 70"/>
              <p:cNvSpPr>
                <a:spLocks noChangeShapeType="1"/>
              </p:cNvSpPr>
              <p:nvPr/>
            </p:nvSpPr>
            <p:spPr bwMode="auto">
              <a:xfrm flipH="1">
                <a:off x="1795" y="2264"/>
                <a:ext cx="52" cy="12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175" name="Line 71"/>
              <p:cNvSpPr>
                <a:spLocks noChangeShapeType="1"/>
              </p:cNvSpPr>
              <p:nvPr/>
            </p:nvSpPr>
            <p:spPr bwMode="auto">
              <a:xfrm flipH="1">
                <a:off x="1941" y="2231"/>
                <a:ext cx="52" cy="12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9176" name="Text Box 72"/>
            <p:cNvSpPr txBox="1">
              <a:spLocks noChangeArrowheads="1"/>
            </p:cNvSpPr>
            <p:nvPr/>
          </p:nvSpPr>
          <p:spPr bwMode="auto">
            <a:xfrm>
              <a:off x="1734" y="1065"/>
              <a:ext cx="46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S</a:t>
              </a:r>
              <a:r>
                <a:rPr lang="en-US" b="1" baseline="-25000"/>
                <a:t>ref</a:t>
              </a:r>
            </a:p>
          </p:txBody>
        </p:sp>
        <p:sp>
          <p:nvSpPr>
            <p:cNvPr id="559177" name="Line 73"/>
            <p:cNvSpPr>
              <a:spLocks noChangeShapeType="1"/>
            </p:cNvSpPr>
            <p:nvPr/>
          </p:nvSpPr>
          <p:spPr bwMode="auto">
            <a:xfrm>
              <a:off x="871" y="765"/>
              <a:ext cx="0" cy="517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lg" len="lg"/>
            </a:ln>
            <a:effectLst>
              <a:prstShdw prst="shdw17" dist="17961" dir="2700000">
                <a:schemeClr val="bg1"/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59178" name="Line 74"/>
            <p:cNvSpPr>
              <a:spLocks noChangeShapeType="1"/>
            </p:cNvSpPr>
            <p:nvPr/>
          </p:nvSpPr>
          <p:spPr bwMode="auto">
            <a:xfrm>
              <a:off x="1139" y="757"/>
              <a:ext cx="0" cy="251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lg" len="lg"/>
            </a:ln>
            <a:effectLst>
              <a:prstShdw prst="shdw17" dist="17961" dir="2700000">
                <a:schemeClr val="bg1"/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59179" name="Line 75"/>
            <p:cNvSpPr>
              <a:spLocks noChangeShapeType="1"/>
            </p:cNvSpPr>
            <p:nvPr/>
          </p:nvSpPr>
          <p:spPr bwMode="auto">
            <a:xfrm>
              <a:off x="168" y="1745"/>
              <a:ext cx="1629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9180" name="Line 76"/>
            <p:cNvSpPr>
              <a:spLocks noChangeShapeType="1"/>
            </p:cNvSpPr>
            <p:nvPr/>
          </p:nvSpPr>
          <p:spPr bwMode="auto">
            <a:xfrm>
              <a:off x="1464" y="765"/>
              <a:ext cx="0" cy="98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lg" len="lg"/>
            </a:ln>
            <a:effectLst>
              <a:prstShdw prst="shdw17" dist="17961" dir="2700000">
                <a:schemeClr val="bg1"/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59181" name="Text Box 77"/>
            <p:cNvSpPr txBox="1">
              <a:spLocks noChangeArrowheads="1"/>
            </p:cNvSpPr>
            <p:nvPr/>
          </p:nvSpPr>
          <p:spPr bwMode="auto">
            <a:xfrm>
              <a:off x="1774" y="1594"/>
              <a:ext cx="428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z</a:t>
              </a:r>
              <a:r>
                <a:rPr lang="en-US" b="1" baseline="-25000"/>
                <a:t>ref</a:t>
              </a:r>
            </a:p>
          </p:txBody>
        </p:sp>
        <p:sp>
          <p:nvSpPr>
            <p:cNvPr id="559182" name="Text Box 78"/>
            <p:cNvSpPr txBox="1">
              <a:spLocks noChangeArrowheads="1"/>
            </p:cNvSpPr>
            <p:nvPr/>
          </p:nvSpPr>
          <p:spPr bwMode="auto">
            <a:xfrm>
              <a:off x="1752" y="663"/>
              <a:ext cx="515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i="1">
                  <a:latin typeface="Arial Narrow" pitchFamily="34" charset="0"/>
                </a:rPr>
                <a:t>surface</a:t>
              </a:r>
            </a:p>
          </p:txBody>
        </p:sp>
        <p:sp>
          <p:nvSpPr>
            <p:cNvPr id="559183" name="Text Box 79"/>
            <p:cNvSpPr txBox="1">
              <a:spLocks noChangeArrowheads="1"/>
            </p:cNvSpPr>
            <p:nvPr/>
          </p:nvSpPr>
          <p:spPr bwMode="auto">
            <a:xfrm>
              <a:off x="1751" y="3368"/>
              <a:ext cx="49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i="1">
                  <a:latin typeface="Arial Narrow" pitchFamily="34" charset="0"/>
                </a:rPr>
                <a:t>bottom</a:t>
              </a:r>
            </a:p>
          </p:txBody>
        </p:sp>
        <p:sp>
          <p:nvSpPr>
            <p:cNvPr id="559184" name="Freeform 80"/>
            <p:cNvSpPr>
              <a:spLocks/>
            </p:cNvSpPr>
            <p:nvPr/>
          </p:nvSpPr>
          <p:spPr bwMode="auto">
            <a:xfrm>
              <a:off x="229" y="765"/>
              <a:ext cx="382" cy="268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1" y="378"/>
                </a:cxn>
                <a:cxn ang="0">
                  <a:pos x="310" y="668"/>
                </a:cxn>
                <a:cxn ang="0">
                  <a:pos x="382" y="2682"/>
                </a:cxn>
              </a:cxnLst>
              <a:rect l="0" t="0" r="r" b="b"/>
              <a:pathLst>
                <a:path w="382" h="2682">
                  <a:moveTo>
                    <a:pt x="1" y="0"/>
                  </a:moveTo>
                  <a:cubicBezTo>
                    <a:pt x="9" y="63"/>
                    <a:pt x="0" y="267"/>
                    <a:pt x="51" y="378"/>
                  </a:cubicBezTo>
                  <a:cubicBezTo>
                    <a:pt x="102" y="489"/>
                    <a:pt x="255" y="284"/>
                    <a:pt x="310" y="668"/>
                  </a:cubicBezTo>
                  <a:cubicBezTo>
                    <a:pt x="365" y="1052"/>
                    <a:pt x="367" y="2263"/>
                    <a:pt x="382" y="2682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9185" name="Text Box 81"/>
            <p:cNvSpPr txBox="1">
              <a:spLocks noChangeArrowheads="1"/>
            </p:cNvSpPr>
            <p:nvPr/>
          </p:nvSpPr>
          <p:spPr bwMode="auto">
            <a:xfrm>
              <a:off x="567" y="1986"/>
              <a:ext cx="53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S(z)</a:t>
              </a:r>
              <a:endParaRPr lang="en-US" b="1" baseline="-25000"/>
            </a:p>
          </p:txBody>
        </p:sp>
        <p:sp>
          <p:nvSpPr>
            <p:cNvPr id="559186" name="Text Box 82"/>
            <p:cNvSpPr txBox="1">
              <a:spLocks noChangeArrowheads="1"/>
            </p:cNvSpPr>
            <p:nvPr/>
          </p:nvSpPr>
          <p:spPr bwMode="auto">
            <a:xfrm>
              <a:off x="1565" y="849"/>
              <a:ext cx="1193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i="1">
                  <a:solidFill>
                    <a:srgbClr val="003300"/>
                  </a:solidFill>
                  <a:latin typeface="Arial Narrow" pitchFamily="34" charset="0"/>
                </a:rPr>
                <a:t>freshwater layer</a:t>
              </a:r>
            </a:p>
          </p:txBody>
        </p:sp>
        <p:sp>
          <p:nvSpPr>
            <p:cNvPr id="559187" name="Text Box 83"/>
            <p:cNvSpPr txBox="1">
              <a:spLocks noChangeArrowheads="1"/>
            </p:cNvSpPr>
            <p:nvPr/>
          </p:nvSpPr>
          <p:spPr bwMode="auto">
            <a:xfrm>
              <a:off x="1564" y="1371"/>
              <a:ext cx="1420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i="1">
                  <a:solidFill>
                    <a:srgbClr val="003300"/>
                  </a:solidFill>
                  <a:latin typeface="Arial Narrow" pitchFamily="34" charset="0"/>
                </a:rPr>
                <a:t>Atlantic Water layer</a:t>
              </a:r>
            </a:p>
          </p:txBody>
        </p:sp>
      </p:grpSp>
      <p:pic>
        <p:nvPicPr>
          <p:cNvPr id="559188" name="Picture 84" descr="Picture 20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43100" y="3105150"/>
            <a:ext cx="2955925" cy="2733675"/>
          </a:xfrm>
          <a:prstGeom prst="rect">
            <a:avLst/>
          </a:prstGeom>
          <a:noFill/>
        </p:spPr>
      </p:pic>
      <p:pic>
        <p:nvPicPr>
          <p:cNvPr id="559189" name="Picture 85" descr="Picture 2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9488" y="3176588"/>
            <a:ext cx="3035300" cy="2786062"/>
          </a:xfrm>
          <a:prstGeom prst="rect">
            <a:avLst/>
          </a:prstGeom>
          <a:noFill/>
        </p:spPr>
      </p:pic>
      <p:sp>
        <p:nvSpPr>
          <p:cNvPr id="559191" name="Text Box 87"/>
          <p:cNvSpPr txBox="1">
            <a:spLocks noChangeArrowheads="1"/>
          </p:cNvSpPr>
          <p:nvPr/>
        </p:nvSpPr>
        <p:spPr bwMode="auto">
          <a:xfrm>
            <a:off x="2795588" y="2673350"/>
            <a:ext cx="1557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Z</a:t>
            </a:r>
            <a:r>
              <a:rPr lang="en-US" b="1" baseline="-25000">
                <a:latin typeface="Arial" charset="0"/>
              </a:rPr>
              <a:t>ref</a:t>
            </a:r>
            <a:r>
              <a:rPr lang="en-US" b="1">
                <a:latin typeface="Arial" charset="0"/>
              </a:rPr>
              <a:t> = 500 m</a:t>
            </a:r>
          </a:p>
        </p:txBody>
      </p:sp>
      <p:sp>
        <p:nvSpPr>
          <p:cNvPr id="559192" name="Text Box 88"/>
          <p:cNvSpPr txBox="1">
            <a:spLocks noChangeArrowheads="1"/>
          </p:cNvSpPr>
          <p:nvPr/>
        </p:nvSpPr>
        <p:spPr bwMode="auto">
          <a:xfrm>
            <a:off x="5667375" y="2760663"/>
            <a:ext cx="1698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Z</a:t>
            </a:r>
            <a:r>
              <a:rPr lang="en-US" b="1" baseline="-25000">
                <a:latin typeface="Arial" charset="0"/>
              </a:rPr>
              <a:t>ref</a:t>
            </a:r>
            <a:r>
              <a:rPr lang="en-US" b="1">
                <a:latin typeface="Arial" charset="0"/>
              </a:rPr>
              <a:t> = 1000 m</a:t>
            </a:r>
          </a:p>
        </p:txBody>
      </p:sp>
      <p:sp>
        <p:nvSpPr>
          <p:cNvPr id="559194" name="Freeform 90" descr="Wide downward diagonal"/>
          <p:cNvSpPr>
            <a:spLocks/>
          </p:cNvSpPr>
          <p:nvPr/>
        </p:nvSpPr>
        <p:spPr bwMode="auto">
          <a:xfrm>
            <a:off x="622300" y="1381125"/>
            <a:ext cx="133350" cy="642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05"/>
              </a:cxn>
              <a:cxn ang="0">
                <a:pos x="104" y="405"/>
              </a:cxn>
              <a:cxn ang="0">
                <a:pos x="104" y="269"/>
              </a:cxn>
              <a:cxn ang="0">
                <a:pos x="78" y="129"/>
              </a:cxn>
              <a:cxn ang="0">
                <a:pos x="50" y="57"/>
              </a:cxn>
              <a:cxn ang="0">
                <a:pos x="36" y="29"/>
              </a:cxn>
            </a:cxnLst>
            <a:rect l="0" t="0" r="r" b="b"/>
            <a:pathLst>
              <a:path w="104" h="405">
                <a:moveTo>
                  <a:pt x="0" y="0"/>
                </a:moveTo>
                <a:lnTo>
                  <a:pt x="0" y="405"/>
                </a:lnTo>
                <a:lnTo>
                  <a:pt x="104" y="405"/>
                </a:lnTo>
                <a:lnTo>
                  <a:pt x="104" y="269"/>
                </a:lnTo>
                <a:lnTo>
                  <a:pt x="78" y="129"/>
                </a:lnTo>
                <a:lnTo>
                  <a:pt x="50" y="57"/>
                </a:lnTo>
                <a:lnTo>
                  <a:pt x="36" y="29"/>
                </a:lnTo>
              </a:path>
            </a:pathLst>
          </a:custGeom>
          <a:pattFill prst="wd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9195" name="Freeform 91" descr="Wide downward diagonal"/>
          <p:cNvSpPr>
            <a:spLocks/>
          </p:cNvSpPr>
          <p:nvPr/>
        </p:nvSpPr>
        <p:spPr bwMode="auto">
          <a:xfrm>
            <a:off x="404813" y="865188"/>
            <a:ext cx="214312" cy="4714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129"/>
              </a:cxn>
              <a:cxn ang="0">
                <a:pos x="24" y="252"/>
              </a:cxn>
              <a:cxn ang="0">
                <a:pos x="48" y="286"/>
              </a:cxn>
              <a:cxn ang="0">
                <a:pos x="92" y="295"/>
              </a:cxn>
              <a:cxn ang="0">
                <a:pos x="131" y="297"/>
              </a:cxn>
              <a:cxn ang="0">
                <a:pos x="131" y="0"/>
              </a:cxn>
            </a:cxnLst>
            <a:rect l="0" t="0" r="r" b="b"/>
            <a:pathLst>
              <a:path w="131" h="297">
                <a:moveTo>
                  <a:pt x="0" y="0"/>
                </a:moveTo>
                <a:lnTo>
                  <a:pt x="6" y="129"/>
                </a:lnTo>
                <a:lnTo>
                  <a:pt x="24" y="252"/>
                </a:lnTo>
                <a:lnTo>
                  <a:pt x="48" y="286"/>
                </a:lnTo>
                <a:lnTo>
                  <a:pt x="92" y="295"/>
                </a:lnTo>
                <a:lnTo>
                  <a:pt x="131" y="297"/>
                </a:lnTo>
                <a:lnTo>
                  <a:pt x="131" y="0"/>
                </a:lnTo>
              </a:path>
            </a:pathLst>
          </a:custGeom>
          <a:pattFill prst="wd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9196" name="Text Box 92" descr="Water droplets"/>
          <p:cNvSpPr txBox="1">
            <a:spLocks noChangeArrowheads="1"/>
          </p:cNvSpPr>
          <p:nvPr/>
        </p:nvSpPr>
        <p:spPr bwMode="auto">
          <a:xfrm>
            <a:off x="1116013" y="6021388"/>
            <a:ext cx="4927600" cy="47307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76200" cmpd="tri">
            <a:solidFill>
              <a:srgbClr val="CC00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00"/>
                </a:solidFill>
              </a:rPr>
              <a:t>freshwater layer + Atlantic Water layer </a:t>
            </a:r>
            <a:endParaRPr lang="en-US" sz="1600" b="1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347" name="Picture 51" descr="Picture 16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48150" y="3057525"/>
            <a:ext cx="39338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85913" y="152400"/>
            <a:ext cx="6694487" cy="550863"/>
          </a:xfrm>
        </p:spPr>
        <p:txBody>
          <a:bodyPr/>
          <a:lstStyle/>
          <a:p>
            <a:r>
              <a:rPr lang="en-US" sz="2800" b="1">
                <a:latin typeface="Comic Sans MS" pitchFamily="66" charset="0"/>
              </a:rPr>
              <a:t>FWC:  How to integrate?</a:t>
            </a:r>
          </a:p>
        </p:txBody>
      </p:sp>
      <p:sp>
        <p:nvSpPr>
          <p:cNvPr id="567299" name="Text Box 3"/>
          <p:cNvSpPr txBox="1">
            <a:spLocks noChangeArrowheads="1"/>
          </p:cNvSpPr>
          <p:nvPr/>
        </p:nvSpPr>
        <p:spPr bwMode="auto">
          <a:xfrm>
            <a:off x="4211638" y="800100"/>
            <a:ext cx="2860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ym typeface="Symbol" pitchFamily="18" charset="2"/>
              </a:rPr>
              <a:t> (S</a:t>
            </a:r>
            <a:r>
              <a:rPr lang="en-US" sz="2800" baseline="-25000">
                <a:sym typeface="Symbol" pitchFamily="18" charset="2"/>
              </a:rPr>
              <a:t>ref</a:t>
            </a:r>
            <a:r>
              <a:rPr lang="en-US" sz="2800">
                <a:sym typeface="Symbol" pitchFamily="18" charset="2"/>
              </a:rPr>
              <a:t> – S)/S</a:t>
            </a:r>
            <a:r>
              <a:rPr lang="en-US" sz="2800" baseline="-25000">
                <a:sym typeface="Symbol" pitchFamily="18" charset="2"/>
              </a:rPr>
              <a:t>ref</a:t>
            </a:r>
            <a:r>
              <a:rPr lang="en-US" sz="2800">
                <a:sym typeface="Symbol" pitchFamily="18" charset="2"/>
              </a:rPr>
              <a:t> dz</a:t>
            </a:r>
          </a:p>
        </p:txBody>
      </p:sp>
      <p:sp>
        <p:nvSpPr>
          <p:cNvPr id="567300" name="Text Box 4"/>
          <p:cNvSpPr txBox="1">
            <a:spLocks noChangeArrowheads="1"/>
          </p:cNvSpPr>
          <p:nvPr/>
        </p:nvSpPr>
        <p:spPr bwMode="auto">
          <a:xfrm>
            <a:off x="8347075" y="280987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67305" name="Text Box 9"/>
          <p:cNvSpPr txBox="1">
            <a:spLocks noChangeArrowheads="1"/>
          </p:cNvSpPr>
          <p:nvPr/>
        </p:nvSpPr>
        <p:spPr bwMode="auto">
          <a:xfrm>
            <a:off x="3708400" y="1881188"/>
            <a:ext cx="5305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b="1" u="sng">
                <a:solidFill>
                  <a:srgbClr val="CC0000"/>
                </a:solidFill>
              </a:rPr>
              <a:t>Option 3</a:t>
            </a:r>
            <a:r>
              <a:rPr lang="en-US"/>
              <a:t>: Integrate down to S</a:t>
            </a:r>
            <a:r>
              <a:rPr lang="en-US" baseline="-25000"/>
              <a:t>ref</a:t>
            </a:r>
            <a:r>
              <a:rPr lang="en-US"/>
              <a:t> (</a:t>
            </a:r>
            <a:r>
              <a:rPr lang="en-US" sz="1800" i="1"/>
              <a:t>no neg FW</a:t>
            </a:r>
            <a:r>
              <a:rPr lang="en-US"/>
              <a:t>)</a:t>
            </a:r>
            <a:endParaRPr lang="en-US" baseline="-25000"/>
          </a:p>
        </p:txBody>
      </p:sp>
      <p:sp>
        <p:nvSpPr>
          <p:cNvPr id="567307" name="Line 11"/>
          <p:cNvSpPr>
            <a:spLocks noChangeShapeType="1"/>
          </p:cNvSpPr>
          <p:nvPr/>
        </p:nvSpPr>
        <p:spPr bwMode="auto">
          <a:xfrm>
            <a:off x="290513" y="846138"/>
            <a:ext cx="19796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7308" name="Freeform 12"/>
          <p:cNvSpPr>
            <a:spLocks/>
          </p:cNvSpPr>
          <p:nvPr/>
        </p:nvSpPr>
        <p:spPr bwMode="auto">
          <a:xfrm>
            <a:off x="287338" y="1362075"/>
            <a:ext cx="1979612" cy="142875"/>
          </a:xfrm>
          <a:custGeom>
            <a:avLst/>
            <a:gdLst/>
            <a:ahLst/>
            <a:cxnLst>
              <a:cxn ang="0">
                <a:pos x="0" y="165"/>
              </a:cxn>
              <a:cxn ang="0">
                <a:pos x="101" y="92"/>
              </a:cxn>
              <a:cxn ang="0">
                <a:pos x="315" y="9"/>
              </a:cxn>
              <a:cxn ang="0">
                <a:pos x="459" y="41"/>
              </a:cxn>
              <a:cxn ang="0">
                <a:pos x="612" y="129"/>
              </a:cxn>
              <a:cxn ang="0">
                <a:pos x="798" y="204"/>
              </a:cxn>
              <a:cxn ang="0">
                <a:pos x="1012" y="199"/>
              </a:cxn>
              <a:cxn ang="0">
                <a:pos x="1239" y="120"/>
              </a:cxn>
              <a:cxn ang="0">
                <a:pos x="1397" y="41"/>
              </a:cxn>
              <a:cxn ang="0">
                <a:pos x="1574" y="4"/>
              </a:cxn>
              <a:cxn ang="0">
                <a:pos x="1736" y="18"/>
              </a:cxn>
            </a:cxnLst>
            <a:rect l="0" t="0" r="r" b="b"/>
            <a:pathLst>
              <a:path w="1736" h="216">
                <a:moveTo>
                  <a:pt x="0" y="165"/>
                </a:moveTo>
                <a:cubicBezTo>
                  <a:pt x="24" y="141"/>
                  <a:pt x="49" y="118"/>
                  <a:pt x="101" y="92"/>
                </a:cubicBezTo>
                <a:cubicBezTo>
                  <a:pt x="153" y="66"/>
                  <a:pt x="255" y="17"/>
                  <a:pt x="315" y="9"/>
                </a:cubicBezTo>
                <a:cubicBezTo>
                  <a:pt x="375" y="1"/>
                  <a:pt x="410" y="21"/>
                  <a:pt x="459" y="41"/>
                </a:cubicBezTo>
                <a:cubicBezTo>
                  <a:pt x="508" y="61"/>
                  <a:pt x="556" y="102"/>
                  <a:pt x="612" y="129"/>
                </a:cubicBezTo>
                <a:cubicBezTo>
                  <a:pt x="668" y="156"/>
                  <a:pt x="731" y="192"/>
                  <a:pt x="798" y="204"/>
                </a:cubicBezTo>
                <a:cubicBezTo>
                  <a:pt x="865" y="216"/>
                  <a:pt x="939" y="213"/>
                  <a:pt x="1012" y="199"/>
                </a:cubicBezTo>
                <a:cubicBezTo>
                  <a:pt x="1085" y="185"/>
                  <a:pt x="1175" y="146"/>
                  <a:pt x="1239" y="120"/>
                </a:cubicBezTo>
                <a:cubicBezTo>
                  <a:pt x="1303" y="94"/>
                  <a:pt x="1341" y="60"/>
                  <a:pt x="1397" y="41"/>
                </a:cubicBezTo>
                <a:cubicBezTo>
                  <a:pt x="1453" y="22"/>
                  <a:pt x="1517" y="8"/>
                  <a:pt x="1574" y="4"/>
                </a:cubicBezTo>
                <a:cubicBezTo>
                  <a:pt x="1631" y="0"/>
                  <a:pt x="1709" y="16"/>
                  <a:pt x="1736" y="1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67309" name="Group 13"/>
          <p:cNvGrpSpPr>
            <a:grpSpLocks/>
          </p:cNvGrpSpPr>
          <p:nvPr/>
        </p:nvGrpSpPr>
        <p:grpSpPr bwMode="auto">
          <a:xfrm>
            <a:off x="328613" y="3816350"/>
            <a:ext cx="1965325" cy="579438"/>
            <a:chOff x="295" y="1933"/>
            <a:chExt cx="1723" cy="478"/>
          </a:xfrm>
        </p:grpSpPr>
        <p:sp>
          <p:nvSpPr>
            <p:cNvPr id="567310" name="Freeform 14"/>
            <p:cNvSpPr>
              <a:spLocks/>
            </p:cNvSpPr>
            <p:nvPr/>
          </p:nvSpPr>
          <p:spPr bwMode="auto">
            <a:xfrm>
              <a:off x="295" y="1933"/>
              <a:ext cx="1723" cy="340"/>
            </a:xfrm>
            <a:custGeom>
              <a:avLst/>
              <a:gdLst/>
              <a:ahLst/>
              <a:cxnLst>
                <a:cxn ang="0">
                  <a:pos x="0" y="295"/>
                </a:cxn>
                <a:cxn ang="0">
                  <a:pos x="136" y="182"/>
                </a:cxn>
                <a:cxn ang="0">
                  <a:pos x="272" y="136"/>
                </a:cxn>
                <a:cxn ang="0">
                  <a:pos x="408" y="227"/>
                </a:cxn>
                <a:cxn ang="0">
                  <a:pos x="567" y="340"/>
                </a:cxn>
                <a:cxn ang="0">
                  <a:pos x="703" y="250"/>
                </a:cxn>
                <a:cxn ang="0">
                  <a:pos x="907" y="114"/>
                </a:cxn>
                <a:cxn ang="0">
                  <a:pos x="1088" y="23"/>
                </a:cxn>
                <a:cxn ang="0">
                  <a:pos x="1202" y="0"/>
                </a:cxn>
                <a:cxn ang="0">
                  <a:pos x="1315" y="136"/>
                </a:cxn>
                <a:cxn ang="0">
                  <a:pos x="1496" y="318"/>
                </a:cxn>
                <a:cxn ang="0">
                  <a:pos x="1519" y="340"/>
                </a:cxn>
                <a:cxn ang="0">
                  <a:pos x="1723" y="272"/>
                </a:cxn>
              </a:cxnLst>
              <a:rect l="0" t="0" r="r" b="b"/>
              <a:pathLst>
                <a:path w="1723" h="340">
                  <a:moveTo>
                    <a:pt x="0" y="295"/>
                  </a:moveTo>
                  <a:lnTo>
                    <a:pt x="136" y="182"/>
                  </a:lnTo>
                  <a:lnTo>
                    <a:pt x="272" y="136"/>
                  </a:lnTo>
                  <a:lnTo>
                    <a:pt x="408" y="227"/>
                  </a:lnTo>
                  <a:lnTo>
                    <a:pt x="567" y="340"/>
                  </a:lnTo>
                  <a:lnTo>
                    <a:pt x="703" y="250"/>
                  </a:lnTo>
                  <a:lnTo>
                    <a:pt x="907" y="114"/>
                  </a:lnTo>
                  <a:lnTo>
                    <a:pt x="1088" y="23"/>
                  </a:lnTo>
                  <a:lnTo>
                    <a:pt x="1202" y="0"/>
                  </a:lnTo>
                  <a:lnTo>
                    <a:pt x="1315" y="136"/>
                  </a:lnTo>
                  <a:lnTo>
                    <a:pt x="1496" y="318"/>
                  </a:lnTo>
                  <a:lnTo>
                    <a:pt x="1519" y="340"/>
                  </a:lnTo>
                  <a:lnTo>
                    <a:pt x="1723" y="272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7311" name="Line 15"/>
            <p:cNvSpPr>
              <a:spLocks noChangeShapeType="1"/>
            </p:cNvSpPr>
            <p:nvPr/>
          </p:nvSpPr>
          <p:spPr bwMode="auto">
            <a:xfrm flipH="1">
              <a:off x="302" y="2183"/>
              <a:ext cx="52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7312" name="Line 16"/>
            <p:cNvSpPr>
              <a:spLocks noChangeShapeType="1"/>
            </p:cNvSpPr>
            <p:nvPr/>
          </p:nvSpPr>
          <p:spPr bwMode="auto">
            <a:xfrm flipH="1">
              <a:off x="847" y="2256"/>
              <a:ext cx="52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7313" name="Line 17"/>
            <p:cNvSpPr>
              <a:spLocks noChangeShapeType="1"/>
            </p:cNvSpPr>
            <p:nvPr/>
          </p:nvSpPr>
          <p:spPr bwMode="auto">
            <a:xfrm flipH="1">
              <a:off x="429" y="2103"/>
              <a:ext cx="52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7314" name="Line 18"/>
            <p:cNvSpPr>
              <a:spLocks noChangeShapeType="1"/>
            </p:cNvSpPr>
            <p:nvPr/>
          </p:nvSpPr>
          <p:spPr bwMode="auto">
            <a:xfrm flipH="1">
              <a:off x="981" y="2160"/>
              <a:ext cx="52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7315" name="Line 19"/>
            <p:cNvSpPr>
              <a:spLocks noChangeShapeType="1"/>
            </p:cNvSpPr>
            <p:nvPr/>
          </p:nvSpPr>
          <p:spPr bwMode="auto">
            <a:xfrm flipH="1">
              <a:off x="545" y="2085"/>
              <a:ext cx="52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7316" name="Line 20"/>
            <p:cNvSpPr>
              <a:spLocks noChangeShapeType="1"/>
            </p:cNvSpPr>
            <p:nvPr/>
          </p:nvSpPr>
          <p:spPr bwMode="auto">
            <a:xfrm flipH="1">
              <a:off x="1119" y="2082"/>
              <a:ext cx="52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7317" name="Line 21"/>
            <p:cNvSpPr>
              <a:spLocks noChangeShapeType="1"/>
            </p:cNvSpPr>
            <p:nvPr/>
          </p:nvSpPr>
          <p:spPr bwMode="auto">
            <a:xfrm flipH="1">
              <a:off x="630" y="2141"/>
              <a:ext cx="52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7318" name="Line 22"/>
            <p:cNvSpPr>
              <a:spLocks noChangeShapeType="1"/>
            </p:cNvSpPr>
            <p:nvPr/>
          </p:nvSpPr>
          <p:spPr bwMode="auto">
            <a:xfrm flipH="1">
              <a:off x="1259" y="1999"/>
              <a:ext cx="52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7319" name="Line 23"/>
            <p:cNvSpPr>
              <a:spLocks noChangeShapeType="1"/>
            </p:cNvSpPr>
            <p:nvPr/>
          </p:nvSpPr>
          <p:spPr bwMode="auto">
            <a:xfrm flipH="1">
              <a:off x="734" y="2224"/>
              <a:ext cx="52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7320" name="Line 24"/>
            <p:cNvSpPr>
              <a:spLocks noChangeShapeType="1"/>
            </p:cNvSpPr>
            <p:nvPr/>
          </p:nvSpPr>
          <p:spPr bwMode="auto">
            <a:xfrm flipH="1">
              <a:off x="1397" y="1950"/>
              <a:ext cx="52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7321" name="Line 25"/>
            <p:cNvSpPr>
              <a:spLocks noChangeShapeType="1"/>
            </p:cNvSpPr>
            <p:nvPr/>
          </p:nvSpPr>
          <p:spPr bwMode="auto">
            <a:xfrm flipH="1">
              <a:off x="836" y="2282"/>
              <a:ext cx="52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7322" name="Line 26"/>
            <p:cNvSpPr>
              <a:spLocks noChangeShapeType="1"/>
            </p:cNvSpPr>
            <p:nvPr/>
          </p:nvSpPr>
          <p:spPr bwMode="auto">
            <a:xfrm flipH="1">
              <a:off x="1499" y="2008"/>
              <a:ext cx="52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7323" name="Line 27"/>
            <p:cNvSpPr>
              <a:spLocks noChangeShapeType="1"/>
            </p:cNvSpPr>
            <p:nvPr/>
          </p:nvSpPr>
          <p:spPr bwMode="auto">
            <a:xfrm flipH="1">
              <a:off x="1590" y="2095"/>
              <a:ext cx="52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7324" name="Line 28"/>
            <p:cNvSpPr>
              <a:spLocks noChangeShapeType="1"/>
            </p:cNvSpPr>
            <p:nvPr/>
          </p:nvSpPr>
          <p:spPr bwMode="auto">
            <a:xfrm flipH="1">
              <a:off x="1677" y="2196"/>
              <a:ext cx="52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7325" name="Line 29"/>
            <p:cNvSpPr>
              <a:spLocks noChangeShapeType="1"/>
            </p:cNvSpPr>
            <p:nvPr/>
          </p:nvSpPr>
          <p:spPr bwMode="auto">
            <a:xfrm flipH="1">
              <a:off x="1795" y="2264"/>
              <a:ext cx="52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7326" name="Line 30"/>
            <p:cNvSpPr>
              <a:spLocks noChangeShapeType="1"/>
            </p:cNvSpPr>
            <p:nvPr/>
          </p:nvSpPr>
          <p:spPr bwMode="auto">
            <a:xfrm flipH="1">
              <a:off x="1941" y="2231"/>
              <a:ext cx="52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7327" name="Text Box 31"/>
          <p:cNvSpPr txBox="1">
            <a:spLocks noChangeArrowheads="1"/>
          </p:cNvSpPr>
          <p:nvPr/>
        </p:nvSpPr>
        <p:spPr bwMode="auto">
          <a:xfrm>
            <a:off x="2214563" y="1216025"/>
            <a:ext cx="563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S</a:t>
            </a:r>
            <a:r>
              <a:rPr lang="en-US" b="1" baseline="-25000"/>
              <a:t>ref</a:t>
            </a:r>
          </a:p>
        </p:txBody>
      </p:sp>
      <p:sp>
        <p:nvSpPr>
          <p:cNvPr id="567328" name="Line 32"/>
          <p:cNvSpPr>
            <a:spLocks noChangeShapeType="1"/>
          </p:cNvSpPr>
          <p:nvPr/>
        </p:nvSpPr>
        <p:spPr bwMode="auto">
          <a:xfrm>
            <a:off x="1158875" y="852488"/>
            <a:ext cx="0" cy="62706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lg" len="lg"/>
          </a:ln>
          <a:effectLst>
            <a:prstShdw prst="shdw17" dist="17961" dir="2700000">
              <a:schemeClr val="bg1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567329" name="Line 33"/>
          <p:cNvSpPr>
            <a:spLocks noChangeShapeType="1"/>
          </p:cNvSpPr>
          <p:nvPr/>
        </p:nvSpPr>
        <p:spPr bwMode="auto">
          <a:xfrm>
            <a:off x="1485900" y="842963"/>
            <a:ext cx="0" cy="3044825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lg" len="lg"/>
          </a:ln>
          <a:effectLst>
            <a:prstShdw prst="shdw17" dist="17961" dir="2700000">
              <a:schemeClr val="bg1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567330" name="Line 34"/>
          <p:cNvSpPr>
            <a:spLocks noChangeShapeType="1"/>
          </p:cNvSpPr>
          <p:nvPr/>
        </p:nvSpPr>
        <p:spPr bwMode="auto">
          <a:xfrm>
            <a:off x="300038" y="2041525"/>
            <a:ext cx="1990725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7331" name="Line 35"/>
          <p:cNvSpPr>
            <a:spLocks noChangeShapeType="1"/>
          </p:cNvSpPr>
          <p:nvPr/>
        </p:nvSpPr>
        <p:spPr bwMode="auto">
          <a:xfrm>
            <a:off x="1884363" y="852488"/>
            <a:ext cx="0" cy="11890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lg" len="lg"/>
          </a:ln>
          <a:effectLst>
            <a:prstShdw prst="shdw17" dist="17961" dir="2700000">
              <a:schemeClr val="bg1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567332" name="Text Box 36"/>
          <p:cNvSpPr txBox="1">
            <a:spLocks noChangeArrowheads="1"/>
          </p:cNvSpPr>
          <p:nvPr/>
        </p:nvSpPr>
        <p:spPr bwMode="auto">
          <a:xfrm>
            <a:off x="2262188" y="1858963"/>
            <a:ext cx="523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z</a:t>
            </a:r>
            <a:r>
              <a:rPr lang="en-US" b="1" baseline="-25000"/>
              <a:t>ref</a:t>
            </a:r>
          </a:p>
        </p:txBody>
      </p:sp>
      <p:sp>
        <p:nvSpPr>
          <p:cNvPr id="567333" name="Text Box 37"/>
          <p:cNvSpPr txBox="1">
            <a:spLocks noChangeArrowheads="1"/>
          </p:cNvSpPr>
          <p:nvPr/>
        </p:nvSpPr>
        <p:spPr bwMode="auto">
          <a:xfrm>
            <a:off x="2235200" y="728663"/>
            <a:ext cx="6302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1">
                <a:latin typeface="Arial Narrow" pitchFamily="34" charset="0"/>
              </a:rPr>
              <a:t>surface</a:t>
            </a:r>
          </a:p>
        </p:txBody>
      </p:sp>
      <p:sp>
        <p:nvSpPr>
          <p:cNvPr id="567334" name="Text Box 38"/>
          <p:cNvSpPr txBox="1">
            <a:spLocks noChangeArrowheads="1"/>
          </p:cNvSpPr>
          <p:nvPr/>
        </p:nvSpPr>
        <p:spPr bwMode="auto">
          <a:xfrm>
            <a:off x="2235200" y="4011613"/>
            <a:ext cx="606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1">
                <a:latin typeface="Arial Narrow" pitchFamily="34" charset="0"/>
              </a:rPr>
              <a:t>bottom</a:t>
            </a:r>
          </a:p>
        </p:txBody>
      </p:sp>
      <p:sp>
        <p:nvSpPr>
          <p:cNvPr id="567335" name="Freeform 39"/>
          <p:cNvSpPr>
            <a:spLocks/>
          </p:cNvSpPr>
          <p:nvPr/>
        </p:nvSpPr>
        <p:spPr bwMode="auto">
          <a:xfrm>
            <a:off x="374650" y="852488"/>
            <a:ext cx="466725" cy="3254375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51" y="378"/>
              </a:cxn>
              <a:cxn ang="0">
                <a:pos x="310" y="668"/>
              </a:cxn>
              <a:cxn ang="0">
                <a:pos x="382" y="2682"/>
              </a:cxn>
            </a:cxnLst>
            <a:rect l="0" t="0" r="r" b="b"/>
            <a:pathLst>
              <a:path w="382" h="2682">
                <a:moveTo>
                  <a:pt x="1" y="0"/>
                </a:moveTo>
                <a:cubicBezTo>
                  <a:pt x="9" y="63"/>
                  <a:pt x="0" y="267"/>
                  <a:pt x="51" y="378"/>
                </a:cubicBezTo>
                <a:cubicBezTo>
                  <a:pt x="102" y="489"/>
                  <a:pt x="255" y="284"/>
                  <a:pt x="310" y="668"/>
                </a:cubicBezTo>
                <a:cubicBezTo>
                  <a:pt x="365" y="1052"/>
                  <a:pt x="367" y="2263"/>
                  <a:pt x="382" y="268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7336" name="Text Box 40"/>
          <p:cNvSpPr txBox="1">
            <a:spLocks noChangeArrowheads="1"/>
          </p:cNvSpPr>
          <p:nvPr/>
        </p:nvSpPr>
        <p:spPr bwMode="auto">
          <a:xfrm>
            <a:off x="787400" y="2333625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S(z)</a:t>
            </a:r>
            <a:endParaRPr lang="en-US" b="1" baseline="-25000"/>
          </a:p>
        </p:txBody>
      </p:sp>
      <p:sp>
        <p:nvSpPr>
          <p:cNvPr id="567337" name="Text Box 41"/>
          <p:cNvSpPr txBox="1">
            <a:spLocks noChangeArrowheads="1"/>
          </p:cNvSpPr>
          <p:nvPr/>
        </p:nvSpPr>
        <p:spPr bwMode="auto">
          <a:xfrm>
            <a:off x="2006600" y="954088"/>
            <a:ext cx="1458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i="1">
                <a:solidFill>
                  <a:srgbClr val="003300"/>
                </a:solidFill>
                <a:latin typeface="Arial Narrow" pitchFamily="34" charset="0"/>
              </a:rPr>
              <a:t>freshwater layer</a:t>
            </a:r>
          </a:p>
        </p:txBody>
      </p:sp>
      <p:sp>
        <p:nvSpPr>
          <p:cNvPr id="567338" name="Text Box 42"/>
          <p:cNvSpPr txBox="1">
            <a:spLocks noChangeArrowheads="1"/>
          </p:cNvSpPr>
          <p:nvPr/>
        </p:nvSpPr>
        <p:spPr bwMode="auto">
          <a:xfrm>
            <a:off x="2006600" y="1587500"/>
            <a:ext cx="1735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i="1">
                <a:solidFill>
                  <a:srgbClr val="003300"/>
                </a:solidFill>
                <a:latin typeface="Arial Narrow" pitchFamily="34" charset="0"/>
              </a:rPr>
              <a:t>Atlantic Water layer</a:t>
            </a:r>
          </a:p>
        </p:txBody>
      </p:sp>
      <p:sp>
        <p:nvSpPr>
          <p:cNvPr id="567344" name="Freeform 48" descr="Wide downward diagonal"/>
          <p:cNvSpPr>
            <a:spLocks/>
          </p:cNvSpPr>
          <p:nvPr/>
        </p:nvSpPr>
        <p:spPr bwMode="auto">
          <a:xfrm>
            <a:off x="404813" y="865188"/>
            <a:ext cx="214312" cy="4714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129"/>
              </a:cxn>
              <a:cxn ang="0">
                <a:pos x="24" y="252"/>
              </a:cxn>
              <a:cxn ang="0">
                <a:pos x="48" y="286"/>
              </a:cxn>
              <a:cxn ang="0">
                <a:pos x="92" y="295"/>
              </a:cxn>
              <a:cxn ang="0">
                <a:pos x="131" y="297"/>
              </a:cxn>
              <a:cxn ang="0">
                <a:pos x="131" y="0"/>
              </a:cxn>
            </a:cxnLst>
            <a:rect l="0" t="0" r="r" b="b"/>
            <a:pathLst>
              <a:path w="131" h="297">
                <a:moveTo>
                  <a:pt x="0" y="0"/>
                </a:moveTo>
                <a:lnTo>
                  <a:pt x="6" y="129"/>
                </a:lnTo>
                <a:lnTo>
                  <a:pt x="24" y="252"/>
                </a:lnTo>
                <a:lnTo>
                  <a:pt x="48" y="286"/>
                </a:lnTo>
                <a:lnTo>
                  <a:pt x="92" y="295"/>
                </a:lnTo>
                <a:lnTo>
                  <a:pt x="131" y="297"/>
                </a:lnTo>
                <a:lnTo>
                  <a:pt x="131" y="0"/>
                </a:lnTo>
              </a:path>
            </a:pathLst>
          </a:custGeom>
          <a:pattFill prst="wd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7345" name="Text Box 49" descr="Water droplets"/>
          <p:cNvSpPr txBox="1">
            <a:spLocks noChangeArrowheads="1"/>
          </p:cNvSpPr>
          <p:nvPr/>
        </p:nvSpPr>
        <p:spPr bwMode="auto">
          <a:xfrm>
            <a:off x="1079500" y="5445125"/>
            <a:ext cx="2879725" cy="108267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76200" cmpd="tri">
            <a:solidFill>
              <a:srgbClr val="CC00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230188"/>
            <a:r>
              <a:rPr lang="en-US" b="1"/>
              <a:t>freshwater layer only:</a:t>
            </a:r>
          </a:p>
          <a:p>
            <a:pPr marL="287338" lvl="1" indent="-57150" defTabSz="230188">
              <a:buFontTx/>
              <a:buChar char="•"/>
            </a:pPr>
            <a:r>
              <a:rPr lang="en-US" b="1"/>
              <a:t>	</a:t>
            </a:r>
            <a:r>
              <a:rPr lang="en-US" b="1">
                <a:solidFill>
                  <a:srgbClr val="FF0000"/>
                </a:solidFill>
              </a:rPr>
              <a:t>Salinity</a:t>
            </a:r>
          </a:p>
          <a:p>
            <a:pPr marL="287338" lvl="1" indent="-57150" defTabSz="230188">
              <a:buFontTx/>
              <a:buChar char="•"/>
            </a:pPr>
            <a:r>
              <a:rPr lang="en-US" b="1"/>
              <a:t>  </a:t>
            </a:r>
            <a:r>
              <a:rPr lang="en-US" b="1">
                <a:solidFill>
                  <a:srgbClr val="008000"/>
                </a:solidFill>
              </a:rPr>
              <a:t>Thickness</a:t>
            </a:r>
            <a:endParaRPr lang="en-US" sz="1600" b="1">
              <a:solidFill>
                <a:srgbClr val="008000"/>
              </a:solidFill>
            </a:endParaRPr>
          </a:p>
        </p:txBody>
      </p:sp>
      <p:grpSp>
        <p:nvGrpSpPr>
          <p:cNvPr id="567301" name="Group 5"/>
          <p:cNvGrpSpPr>
            <a:grpSpLocks/>
          </p:cNvGrpSpPr>
          <p:nvPr/>
        </p:nvGrpSpPr>
        <p:grpSpPr bwMode="auto">
          <a:xfrm>
            <a:off x="7343775" y="2420938"/>
            <a:ext cx="1227138" cy="4140200"/>
            <a:chOff x="4853" y="1457"/>
            <a:chExt cx="773" cy="2608"/>
          </a:xfrm>
        </p:grpSpPr>
        <p:pic>
          <p:nvPicPr>
            <p:cNvPr id="567302" name="Picture 6" descr="Picture 17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V="1">
              <a:off x="4997" y="1692"/>
              <a:ext cx="429" cy="2373"/>
            </a:xfrm>
            <a:prstGeom prst="rect">
              <a:avLst/>
            </a:prstGeom>
            <a:noFill/>
          </p:spPr>
        </p:pic>
        <p:sp>
          <p:nvSpPr>
            <p:cNvPr id="567303" name="Text Box 7" descr="Water droplets"/>
            <p:cNvSpPr txBox="1">
              <a:spLocks noChangeArrowheads="1"/>
            </p:cNvSpPr>
            <p:nvPr/>
          </p:nvSpPr>
          <p:spPr bwMode="auto">
            <a:xfrm>
              <a:off x="5269" y="1799"/>
              <a:ext cx="236" cy="2137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>
              <a:spAutoFit/>
            </a:bodyPr>
            <a:lstStyle/>
            <a:p>
              <a:r>
                <a:rPr lang="en-US" sz="1600"/>
                <a:t> </a:t>
              </a:r>
              <a:r>
                <a:rPr lang="en-US" sz="1600" b="1"/>
                <a:t>50</a:t>
              </a:r>
            </a:p>
            <a:p>
              <a:endParaRPr lang="en-US" sz="1600" b="1"/>
            </a:p>
            <a:p>
              <a:endParaRPr lang="en-US" sz="800" b="1"/>
            </a:p>
            <a:p>
              <a:r>
                <a:rPr lang="en-US" sz="1600" b="1"/>
                <a:t> 40</a:t>
              </a:r>
            </a:p>
            <a:p>
              <a:endParaRPr lang="en-US" sz="1600" b="1"/>
            </a:p>
            <a:p>
              <a:endParaRPr lang="en-US" sz="800" b="1"/>
            </a:p>
            <a:p>
              <a:r>
                <a:rPr lang="en-US" sz="1600" b="1"/>
                <a:t> 30</a:t>
              </a:r>
            </a:p>
            <a:p>
              <a:endParaRPr lang="en-US" sz="1600" b="1"/>
            </a:p>
            <a:p>
              <a:endParaRPr lang="en-US" sz="800" b="1"/>
            </a:p>
            <a:p>
              <a:r>
                <a:rPr lang="en-US" sz="1600" b="1"/>
                <a:t> 20</a:t>
              </a:r>
            </a:p>
            <a:p>
              <a:endParaRPr lang="en-US" sz="1600" b="1"/>
            </a:p>
            <a:p>
              <a:endParaRPr lang="en-US" sz="800" b="1"/>
            </a:p>
            <a:p>
              <a:r>
                <a:rPr lang="en-US" sz="1600" b="1"/>
                <a:t> 10</a:t>
              </a:r>
            </a:p>
            <a:p>
              <a:endParaRPr lang="en-US" sz="1600" b="1"/>
            </a:p>
            <a:p>
              <a:endParaRPr lang="en-US" sz="800" b="1"/>
            </a:p>
            <a:p>
              <a:r>
                <a:rPr lang="en-US" sz="1600" b="1"/>
                <a:t> 0</a:t>
              </a:r>
            </a:p>
          </p:txBody>
        </p:sp>
        <p:sp>
          <p:nvSpPr>
            <p:cNvPr id="567304" name="Text Box 8"/>
            <p:cNvSpPr txBox="1">
              <a:spLocks noChangeArrowheads="1"/>
            </p:cNvSpPr>
            <p:nvPr/>
          </p:nvSpPr>
          <p:spPr bwMode="auto">
            <a:xfrm>
              <a:off x="4853" y="1457"/>
              <a:ext cx="77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FWC (m)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85913" y="152400"/>
            <a:ext cx="6694487" cy="550863"/>
          </a:xfrm>
        </p:spPr>
        <p:txBody>
          <a:bodyPr/>
          <a:lstStyle/>
          <a:p>
            <a:r>
              <a:rPr lang="en-US" sz="2800" b="1">
                <a:latin typeface="Comic Sans MS" pitchFamily="66" charset="0"/>
              </a:rPr>
              <a:t>FWC: </a:t>
            </a:r>
            <a:br>
              <a:rPr lang="en-US" sz="2800" b="1">
                <a:latin typeface="Comic Sans MS" pitchFamily="66" charset="0"/>
              </a:rPr>
            </a:br>
            <a:r>
              <a:rPr lang="en-US" sz="2400" b="1">
                <a:latin typeface="Comic Sans MS" pitchFamily="66" charset="0"/>
              </a:rPr>
              <a:t>Seasonal </a:t>
            </a:r>
            <a:r>
              <a:rPr lang="en-US" sz="2400" b="1" u="sng">
                <a:solidFill>
                  <a:srgbClr val="FF0000"/>
                </a:solidFill>
                <a:latin typeface="Comic Sans MS" pitchFamily="66" charset="0"/>
              </a:rPr>
              <a:t>salinity</a:t>
            </a:r>
            <a:r>
              <a:rPr lang="en-US" sz="2400" b="1">
                <a:latin typeface="Comic Sans MS" pitchFamily="66" charset="0"/>
              </a:rPr>
              <a:t> vs. </a:t>
            </a:r>
            <a:r>
              <a:rPr lang="en-US" sz="2400" b="1" u="sng">
                <a:solidFill>
                  <a:srgbClr val="008000"/>
                </a:solidFill>
                <a:latin typeface="Comic Sans MS" pitchFamily="66" charset="0"/>
              </a:rPr>
              <a:t>thickness</a:t>
            </a:r>
            <a:r>
              <a:rPr lang="en-US" sz="2400" b="1">
                <a:latin typeface="Comic Sans MS" pitchFamily="66" charset="0"/>
              </a:rPr>
              <a:t> changes</a:t>
            </a:r>
            <a:endParaRPr lang="en-US" sz="2400" b="1" baseline="-25000">
              <a:latin typeface="Comic Sans MS" pitchFamily="66" charset="0"/>
            </a:endParaRPr>
          </a:p>
        </p:txBody>
      </p:sp>
      <p:pic>
        <p:nvPicPr>
          <p:cNvPr id="582685" name="Picture 29"/>
          <p:cNvPicPr>
            <a:picLocks noChangeAspect="1" noChangeArrowheads="1"/>
          </p:cNvPicPr>
          <p:nvPr/>
        </p:nvPicPr>
        <p:blipFill>
          <a:blip r:embed="rId4" cstate="print"/>
          <a:srcRect l="25540" t="26208" r="23825" b="4880"/>
          <a:stretch>
            <a:fillRect/>
          </a:stretch>
        </p:blipFill>
        <p:spPr bwMode="auto">
          <a:xfrm>
            <a:off x="107950" y="1016000"/>
            <a:ext cx="4891088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2686" name="Text Box 30"/>
          <p:cNvSpPr txBox="1">
            <a:spLocks noChangeArrowheads="1"/>
          </p:cNvSpPr>
          <p:nvPr/>
        </p:nvSpPr>
        <p:spPr bwMode="auto">
          <a:xfrm>
            <a:off x="4495800" y="1214438"/>
            <a:ext cx="987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(JGR, 2009)</a:t>
            </a:r>
          </a:p>
        </p:txBody>
      </p:sp>
      <p:sp>
        <p:nvSpPr>
          <p:cNvPr id="582687" name="Text Box 31"/>
          <p:cNvSpPr txBox="1">
            <a:spLocks noChangeArrowheads="1"/>
          </p:cNvSpPr>
          <p:nvPr/>
        </p:nvSpPr>
        <p:spPr bwMode="auto">
          <a:xfrm>
            <a:off x="5184775" y="2689225"/>
            <a:ext cx="3851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defTabSz="287338"/>
            <a:r>
              <a:rPr lang="en-US" u="sng"/>
              <a:t>June/July</a:t>
            </a:r>
            <a:r>
              <a:rPr lang="en-US"/>
              <a:t>:  </a:t>
            </a:r>
          </a:p>
          <a:p>
            <a:pPr defTabSz="287338"/>
            <a:r>
              <a:rPr lang="en-US"/>
              <a:t>	FWC </a:t>
            </a:r>
            <a:r>
              <a:rPr lang="en-US" b="1">
                <a:solidFill>
                  <a:srgbClr val="FF0000"/>
                </a:solidFill>
              </a:rPr>
              <a:t>peak #1</a:t>
            </a:r>
            <a:r>
              <a:rPr lang="en-US"/>
              <a:t> from </a:t>
            </a:r>
            <a:r>
              <a:rPr lang="en-US" b="1"/>
              <a:t>ice melt</a:t>
            </a:r>
          </a:p>
          <a:p>
            <a:pPr defTabSz="287338">
              <a:lnSpc>
                <a:spcPct val="170000"/>
              </a:lnSpc>
            </a:pPr>
            <a:r>
              <a:rPr lang="en-US" b="1">
                <a:solidFill>
                  <a:srgbClr val="003300"/>
                </a:solidFill>
              </a:rPr>
              <a:t>	</a:t>
            </a:r>
            <a:r>
              <a:rPr lang="en-US" b="1" i="1">
                <a:solidFill>
                  <a:srgbClr val="660066"/>
                </a:solidFill>
                <a:latin typeface="Arial Narrow" pitchFamily="34" charset="0"/>
                <a:sym typeface="Symbol" pitchFamily="18" charset="2"/>
              </a:rPr>
              <a:t> upper layer freshening</a:t>
            </a:r>
          </a:p>
        </p:txBody>
      </p:sp>
      <p:sp>
        <p:nvSpPr>
          <p:cNvPr id="582688" name="Text Box 32"/>
          <p:cNvSpPr txBox="1">
            <a:spLocks noChangeArrowheads="1"/>
          </p:cNvSpPr>
          <p:nvPr/>
        </p:nvSpPr>
        <p:spPr bwMode="auto">
          <a:xfrm>
            <a:off x="6084888" y="873125"/>
            <a:ext cx="287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i="1">
                <a:latin typeface="Arial Narrow" pitchFamily="34" charset="0"/>
              </a:rPr>
              <a:t>…uses option #3 (no neg FW)</a:t>
            </a:r>
            <a:r>
              <a:rPr lang="en-US" b="1">
                <a:latin typeface="Arial Narrow" pitchFamily="34" charset="0"/>
              </a:rPr>
              <a:t> </a:t>
            </a:r>
          </a:p>
        </p:txBody>
      </p:sp>
      <p:sp>
        <p:nvSpPr>
          <p:cNvPr id="582689" name="Text Box 33"/>
          <p:cNvSpPr txBox="1">
            <a:spLocks noChangeArrowheads="1"/>
          </p:cNvSpPr>
          <p:nvPr/>
        </p:nvSpPr>
        <p:spPr bwMode="auto">
          <a:xfrm>
            <a:off x="5091113" y="2060575"/>
            <a:ext cx="36861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Arial Black" pitchFamily="34" charset="0"/>
              </a:rPr>
              <a:t>There’s 2 seasonal maxima:</a:t>
            </a:r>
          </a:p>
        </p:txBody>
      </p:sp>
      <p:sp>
        <p:nvSpPr>
          <p:cNvPr id="582690" name="Text Box 34"/>
          <p:cNvSpPr txBox="1">
            <a:spLocks noChangeArrowheads="1"/>
          </p:cNvSpPr>
          <p:nvPr/>
        </p:nvSpPr>
        <p:spPr bwMode="auto">
          <a:xfrm>
            <a:off x="5154613" y="4321175"/>
            <a:ext cx="3851275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defTabSz="287338"/>
            <a:r>
              <a:rPr lang="en-US" u="sng"/>
              <a:t>Nov/Dec/Jan</a:t>
            </a:r>
            <a:r>
              <a:rPr lang="en-US"/>
              <a:t>:  </a:t>
            </a:r>
          </a:p>
          <a:p>
            <a:pPr defTabSz="287338"/>
            <a:r>
              <a:rPr lang="en-US"/>
              <a:t>	FWC </a:t>
            </a:r>
            <a:r>
              <a:rPr lang="en-US" b="1">
                <a:solidFill>
                  <a:srgbClr val="008000"/>
                </a:solidFill>
              </a:rPr>
              <a:t>peak #2</a:t>
            </a:r>
            <a:r>
              <a:rPr lang="en-US"/>
              <a:t> from </a:t>
            </a:r>
            <a:r>
              <a:rPr lang="en-US" b="1"/>
              <a:t>Ekman 	convergence</a:t>
            </a:r>
          </a:p>
          <a:p>
            <a:pPr defTabSz="287338">
              <a:lnSpc>
                <a:spcPct val="160000"/>
              </a:lnSpc>
            </a:pPr>
            <a:r>
              <a:rPr lang="en-US" b="1">
                <a:solidFill>
                  <a:srgbClr val="003300"/>
                </a:solidFill>
              </a:rPr>
              <a:t>	</a:t>
            </a:r>
            <a:r>
              <a:rPr lang="en-US" b="1" i="1">
                <a:solidFill>
                  <a:srgbClr val="660066"/>
                </a:solidFill>
                <a:latin typeface="Arial Narrow" pitchFamily="34" charset="0"/>
                <a:sym typeface="Symbol" pitchFamily="18" charset="2"/>
              </a:rPr>
              <a:t> upper layer deepening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687" grpId="0"/>
      <p:bldP spid="5826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85913" y="152400"/>
            <a:ext cx="6694487" cy="550863"/>
          </a:xfrm>
        </p:spPr>
        <p:txBody>
          <a:bodyPr/>
          <a:lstStyle/>
          <a:p>
            <a:r>
              <a:rPr lang="en-US" sz="2800" b="1">
                <a:latin typeface="Comic Sans MS" pitchFamily="66" charset="0"/>
              </a:rPr>
              <a:t>FWC:  S</a:t>
            </a:r>
            <a:r>
              <a:rPr lang="en-US" sz="2800" b="1" baseline="-25000">
                <a:latin typeface="Comic Sans MS" pitchFamily="66" charset="0"/>
              </a:rPr>
              <a:t>ref</a:t>
            </a:r>
            <a:r>
              <a:rPr lang="en-US" sz="2800" b="1">
                <a:latin typeface="Comic Sans MS" pitchFamily="66" charset="0"/>
              </a:rPr>
              <a:t> vs. z</a:t>
            </a:r>
            <a:r>
              <a:rPr lang="en-US" sz="2800" b="1" baseline="-25000">
                <a:latin typeface="Comic Sans MS" pitchFamily="66" charset="0"/>
              </a:rPr>
              <a:t>ref</a:t>
            </a:r>
          </a:p>
        </p:txBody>
      </p:sp>
      <p:sp>
        <p:nvSpPr>
          <p:cNvPr id="571403" name="Line 11"/>
          <p:cNvSpPr>
            <a:spLocks noChangeShapeType="1"/>
          </p:cNvSpPr>
          <p:nvPr/>
        </p:nvSpPr>
        <p:spPr bwMode="auto">
          <a:xfrm>
            <a:off x="290513" y="846138"/>
            <a:ext cx="19796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1404" name="Freeform 12"/>
          <p:cNvSpPr>
            <a:spLocks/>
          </p:cNvSpPr>
          <p:nvPr/>
        </p:nvSpPr>
        <p:spPr bwMode="auto">
          <a:xfrm>
            <a:off x="287338" y="1362075"/>
            <a:ext cx="1979612" cy="142875"/>
          </a:xfrm>
          <a:custGeom>
            <a:avLst/>
            <a:gdLst/>
            <a:ahLst/>
            <a:cxnLst>
              <a:cxn ang="0">
                <a:pos x="0" y="165"/>
              </a:cxn>
              <a:cxn ang="0">
                <a:pos x="101" y="92"/>
              </a:cxn>
              <a:cxn ang="0">
                <a:pos x="315" y="9"/>
              </a:cxn>
              <a:cxn ang="0">
                <a:pos x="459" y="41"/>
              </a:cxn>
              <a:cxn ang="0">
                <a:pos x="612" y="129"/>
              </a:cxn>
              <a:cxn ang="0">
                <a:pos x="798" y="204"/>
              </a:cxn>
              <a:cxn ang="0">
                <a:pos x="1012" y="199"/>
              </a:cxn>
              <a:cxn ang="0">
                <a:pos x="1239" y="120"/>
              </a:cxn>
              <a:cxn ang="0">
                <a:pos x="1397" y="41"/>
              </a:cxn>
              <a:cxn ang="0">
                <a:pos x="1574" y="4"/>
              </a:cxn>
              <a:cxn ang="0">
                <a:pos x="1736" y="18"/>
              </a:cxn>
            </a:cxnLst>
            <a:rect l="0" t="0" r="r" b="b"/>
            <a:pathLst>
              <a:path w="1736" h="216">
                <a:moveTo>
                  <a:pt x="0" y="165"/>
                </a:moveTo>
                <a:cubicBezTo>
                  <a:pt x="24" y="141"/>
                  <a:pt x="49" y="118"/>
                  <a:pt x="101" y="92"/>
                </a:cubicBezTo>
                <a:cubicBezTo>
                  <a:pt x="153" y="66"/>
                  <a:pt x="255" y="17"/>
                  <a:pt x="315" y="9"/>
                </a:cubicBezTo>
                <a:cubicBezTo>
                  <a:pt x="375" y="1"/>
                  <a:pt x="410" y="21"/>
                  <a:pt x="459" y="41"/>
                </a:cubicBezTo>
                <a:cubicBezTo>
                  <a:pt x="508" y="61"/>
                  <a:pt x="556" y="102"/>
                  <a:pt x="612" y="129"/>
                </a:cubicBezTo>
                <a:cubicBezTo>
                  <a:pt x="668" y="156"/>
                  <a:pt x="731" y="192"/>
                  <a:pt x="798" y="204"/>
                </a:cubicBezTo>
                <a:cubicBezTo>
                  <a:pt x="865" y="216"/>
                  <a:pt x="939" y="213"/>
                  <a:pt x="1012" y="199"/>
                </a:cubicBezTo>
                <a:cubicBezTo>
                  <a:pt x="1085" y="185"/>
                  <a:pt x="1175" y="146"/>
                  <a:pt x="1239" y="120"/>
                </a:cubicBezTo>
                <a:cubicBezTo>
                  <a:pt x="1303" y="94"/>
                  <a:pt x="1341" y="60"/>
                  <a:pt x="1397" y="41"/>
                </a:cubicBezTo>
                <a:cubicBezTo>
                  <a:pt x="1453" y="22"/>
                  <a:pt x="1517" y="8"/>
                  <a:pt x="1574" y="4"/>
                </a:cubicBezTo>
                <a:cubicBezTo>
                  <a:pt x="1631" y="0"/>
                  <a:pt x="1709" y="16"/>
                  <a:pt x="1736" y="1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1423" name="Text Box 31"/>
          <p:cNvSpPr txBox="1">
            <a:spLocks noChangeArrowheads="1"/>
          </p:cNvSpPr>
          <p:nvPr/>
        </p:nvSpPr>
        <p:spPr bwMode="auto">
          <a:xfrm>
            <a:off x="2214563" y="1216025"/>
            <a:ext cx="563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S</a:t>
            </a:r>
            <a:r>
              <a:rPr lang="en-US" b="1" baseline="-25000"/>
              <a:t>ref</a:t>
            </a:r>
          </a:p>
        </p:txBody>
      </p:sp>
      <p:sp>
        <p:nvSpPr>
          <p:cNvPr id="571424" name="Line 32"/>
          <p:cNvSpPr>
            <a:spLocks noChangeShapeType="1"/>
          </p:cNvSpPr>
          <p:nvPr/>
        </p:nvSpPr>
        <p:spPr bwMode="auto">
          <a:xfrm>
            <a:off x="1158875" y="852488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>
            <a:prstShdw prst="shdw17" dist="17961" dir="2700000">
              <a:schemeClr val="bg1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571426" name="Line 34"/>
          <p:cNvSpPr>
            <a:spLocks noChangeShapeType="1"/>
          </p:cNvSpPr>
          <p:nvPr/>
        </p:nvSpPr>
        <p:spPr bwMode="auto">
          <a:xfrm>
            <a:off x="300038" y="2041525"/>
            <a:ext cx="1990725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1427" name="Line 35"/>
          <p:cNvSpPr>
            <a:spLocks noChangeShapeType="1"/>
          </p:cNvSpPr>
          <p:nvPr/>
        </p:nvSpPr>
        <p:spPr bwMode="auto">
          <a:xfrm>
            <a:off x="1403350" y="852488"/>
            <a:ext cx="0" cy="1189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>
            <a:prstShdw prst="shdw17" dist="17961" dir="2700000">
              <a:schemeClr val="bg1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571428" name="Text Box 36"/>
          <p:cNvSpPr txBox="1">
            <a:spLocks noChangeArrowheads="1"/>
          </p:cNvSpPr>
          <p:nvPr/>
        </p:nvSpPr>
        <p:spPr bwMode="auto">
          <a:xfrm>
            <a:off x="2262188" y="1858963"/>
            <a:ext cx="523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z</a:t>
            </a:r>
            <a:r>
              <a:rPr lang="en-US" b="1" baseline="-25000"/>
              <a:t>ref</a:t>
            </a:r>
          </a:p>
        </p:txBody>
      </p:sp>
      <p:sp>
        <p:nvSpPr>
          <p:cNvPr id="571429" name="Text Box 37"/>
          <p:cNvSpPr txBox="1">
            <a:spLocks noChangeArrowheads="1"/>
          </p:cNvSpPr>
          <p:nvPr/>
        </p:nvSpPr>
        <p:spPr bwMode="auto">
          <a:xfrm>
            <a:off x="2235200" y="728663"/>
            <a:ext cx="6302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1">
                <a:latin typeface="Arial Narrow" pitchFamily="34" charset="0"/>
              </a:rPr>
              <a:t>surface</a:t>
            </a:r>
          </a:p>
        </p:txBody>
      </p:sp>
      <p:sp>
        <p:nvSpPr>
          <p:cNvPr id="571432" name="Text Box 40"/>
          <p:cNvSpPr txBox="1">
            <a:spLocks noChangeArrowheads="1"/>
          </p:cNvSpPr>
          <p:nvPr/>
        </p:nvSpPr>
        <p:spPr bwMode="auto">
          <a:xfrm>
            <a:off x="787400" y="2333625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S(z)</a:t>
            </a:r>
            <a:endParaRPr lang="en-US" b="1" baseline="-25000"/>
          </a:p>
        </p:txBody>
      </p:sp>
      <p:sp>
        <p:nvSpPr>
          <p:cNvPr id="571434" name="Text Box 42"/>
          <p:cNvSpPr txBox="1">
            <a:spLocks noChangeArrowheads="1"/>
          </p:cNvSpPr>
          <p:nvPr/>
        </p:nvSpPr>
        <p:spPr bwMode="auto">
          <a:xfrm>
            <a:off x="0" y="1592263"/>
            <a:ext cx="895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i="1">
                <a:solidFill>
                  <a:srgbClr val="003300"/>
                </a:solidFill>
                <a:latin typeface="Arial Narrow" pitchFamily="34" charset="0"/>
              </a:rPr>
              <a:t>AW layer</a:t>
            </a:r>
          </a:p>
        </p:txBody>
      </p:sp>
      <p:pic>
        <p:nvPicPr>
          <p:cNvPr id="571443" name="Picture 51"/>
          <p:cNvPicPr>
            <a:picLocks noChangeAspect="1" noChangeArrowheads="1"/>
          </p:cNvPicPr>
          <p:nvPr/>
        </p:nvPicPr>
        <p:blipFill>
          <a:blip r:embed="rId4" cstate="print"/>
          <a:srcRect l="25639" t="18619" r="23103" b="38298"/>
          <a:stretch>
            <a:fillRect/>
          </a:stretch>
        </p:blipFill>
        <p:spPr bwMode="auto">
          <a:xfrm>
            <a:off x="3225800" y="1952625"/>
            <a:ext cx="5510213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1444" name="Picture 52"/>
          <p:cNvPicPr>
            <a:picLocks noChangeAspect="1" noChangeArrowheads="1"/>
          </p:cNvPicPr>
          <p:nvPr/>
        </p:nvPicPr>
        <p:blipFill>
          <a:blip r:embed="rId4" cstate="print"/>
          <a:srcRect l="25639" t="89279" r="23103" b="7033"/>
          <a:stretch>
            <a:fillRect/>
          </a:stretch>
        </p:blipFill>
        <p:spPr bwMode="auto">
          <a:xfrm>
            <a:off x="3221038" y="5353050"/>
            <a:ext cx="55102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1447" name="Text Box 55"/>
          <p:cNvSpPr txBox="1">
            <a:spLocks noChangeArrowheads="1"/>
          </p:cNvSpPr>
          <p:nvPr/>
        </p:nvSpPr>
        <p:spPr bwMode="auto">
          <a:xfrm>
            <a:off x="7200900" y="3249613"/>
            <a:ext cx="1135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S</a:t>
            </a:r>
            <a:r>
              <a:rPr lang="en-US" sz="1400" b="1" baseline="-25000">
                <a:latin typeface="Arial Narrow" pitchFamily="34" charset="0"/>
              </a:rPr>
              <a:t>ref </a:t>
            </a:r>
            <a:r>
              <a:rPr lang="en-US" sz="1400" b="1">
                <a:latin typeface="Arial Narrow" pitchFamily="34" charset="0"/>
              </a:rPr>
              <a:t>level rises</a:t>
            </a:r>
            <a:endParaRPr lang="en-US" sz="1400" b="1" baseline="-25000">
              <a:latin typeface="Arial Narrow" pitchFamily="34" charset="0"/>
            </a:endParaRPr>
          </a:p>
        </p:txBody>
      </p:sp>
      <p:sp>
        <p:nvSpPr>
          <p:cNvPr id="571448" name="Text Box 56"/>
          <p:cNvSpPr txBox="1">
            <a:spLocks noChangeArrowheads="1"/>
          </p:cNvSpPr>
          <p:nvPr/>
        </p:nvSpPr>
        <p:spPr bwMode="auto">
          <a:xfrm>
            <a:off x="22225" y="966788"/>
            <a:ext cx="876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i="1">
                <a:solidFill>
                  <a:srgbClr val="003300"/>
                </a:solidFill>
                <a:latin typeface="Arial Narrow" pitchFamily="34" charset="0"/>
              </a:rPr>
              <a:t>FW layer</a:t>
            </a:r>
          </a:p>
        </p:txBody>
      </p:sp>
      <p:sp>
        <p:nvSpPr>
          <p:cNvPr id="571449" name="Text Box 57"/>
          <p:cNvSpPr txBox="1">
            <a:spLocks noChangeArrowheads="1"/>
          </p:cNvSpPr>
          <p:nvPr/>
        </p:nvSpPr>
        <p:spPr bwMode="auto">
          <a:xfrm>
            <a:off x="7308850" y="5842000"/>
            <a:ext cx="160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>
                <a:latin typeface="Arial Narrow" pitchFamily="34" charset="0"/>
              </a:rPr>
              <a:t>Polyakov et al., 2008</a:t>
            </a:r>
          </a:p>
        </p:txBody>
      </p:sp>
      <p:sp>
        <p:nvSpPr>
          <p:cNvPr id="571450" name="Freeform 58"/>
          <p:cNvSpPr>
            <a:spLocks/>
          </p:cNvSpPr>
          <p:nvPr/>
        </p:nvSpPr>
        <p:spPr bwMode="auto">
          <a:xfrm>
            <a:off x="2239963" y="1749425"/>
            <a:ext cx="1252537" cy="46038"/>
          </a:xfrm>
          <a:custGeom>
            <a:avLst/>
            <a:gdLst/>
            <a:ahLst/>
            <a:cxnLst>
              <a:cxn ang="0">
                <a:pos x="789" y="15"/>
              </a:cxn>
              <a:cxn ang="0">
                <a:pos x="489" y="14"/>
              </a:cxn>
              <a:cxn ang="0">
                <a:pos x="258" y="27"/>
              </a:cxn>
              <a:cxn ang="0">
                <a:pos x="0" y="0"/>
              </a:cxn>
            </a:cxnLst>
            <a:rect l="0" t="0" r="r" b="b"/>
            <a:pathLst>
              <a:path w="789" h="29">
                <a:moveTo>
                  <a:pt x="789" y="15"/>
                </a:moveTo>
                <a:cubicBezTo>
                  <a:pt x="683" y="13"/>
                  <a:pt x="577" y="12"/>
                  <a:pt x="489" y="14"/>
                </a:cubicBezTo>
                <a:cubicBezTo>
                  <a:pt x="401" y="16"/>
                  <a:pt x="339" y="29"/>
                  <a:pt x="258" y="27"/>
                </a:cubicBezTo>
                <a:cubicBezTo>
                  <a:pt x="177" y="25"/>
                  <a:pt x="88" y="12"/>
                  <a:pt x="0" y="0"/>
                </a:cubicBez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1451" name="Text Box 59"/>
          <p:cNvSpPr txBox="1">
            <a:spLocks noChangeArrowheads="1"/>
          </p:cNvSpPr>
          <p:nvPr/>
        </p:nvSpPr>
        <p:spPr bwMode="auto">
          <a:xfrm>
            <a:off x="1563688" y="1697038"/>
            <a:ext cx="765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FWC &lt; 0</a:t>
            </a:r>
          </a:p>
        </p:txBody>
      </p:sp>
      <p:sp>
        <p:nvSpPr>
          <p:cNvPr id="571452" name="Text Box 60"/>
          <p:cNvSpPr txBox="1">
            <a:spLocks noChangeArrowheads="1"/>
          </p:cNvSpPr>
          <p:nvPr/>
        </p:nvSpPr>
        <p:spPr bwMode="auto">
          <a:xfrm>
            <a:off x="1541463" y="962025"/>
            <a:ext cx="765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FWC &gt; 0</a:t>
            </a:r>
          </a:p>
        </p:txBody>
      </p:sp>
      <p:sp>
        <p:nvSpPr>
          <p:cNvPr id="571453" name="Freeform 61"/>
          <p:cNvSpPr>
            <a:spLocks/>
          </p:cNvSpPr>
          <p:nvPr/>
        </p:nvSpPr>
        <p:spPr bwMode="auto">
          <a:xfrm flipH="1" flipV="1">
            <a:off x="2311400" y="1101725"/>
            <a:ext cx="1252538" cy="46038"/>
          </a:xfrm>
          <a:custGeom>
            <a:avLst/>
            <a:gdLst/>
            <a:ahLst/>
            <a:cxnLst>
              <a:cxn ang="0">
                <a:pos x="789" y="15"/>
              </a:cxn>
              <a:cxn ang="0">
                <a:pos x="489" y="14"/>
              </a:cxn>
              <a:cxn ang="0">
                <a:pos x="258" y="27"/>
              </a:cxn>
              <a:cxn ang="0">
                <a:pos x="0" y="0"/>
              </a:cxn>
            </a:cxnLst>
            <a:rect l="0" t="0" r="r" b="b"/>
            <a:pathLst>
              <a:path w="789" h="29">
                <a:moveTo>
                  <a:pt x="789" y="15"/>
                </a:moveTo>
                <a:cubicBezTo>
                  <a:pt x="683" y="13"/>
                  <a:pt x="577" y="12"/>
                  <a:pt x="489" y="14"/>
                </a:cubicBezTo>
                <a:cubicBezTo>
                  <a:pt x="401" y="16"/>
                  <a:pt x="339" y="29"/>
                  <a:pt x="258" y="27"/>
                </a:cubicBezTo>
                <a:cubicBezTo>
                  <a:pt x="177" y="25"/>
                  <a:pt x="88" y="12"/>
                  <a:pt x="0" y="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1454" name="Text Box 62"/>
          <p:cNvSpPr txBox="1">
            <a:spLocks noChangeArrowheads="1"/>
          </p:cNvSpPr>
          <p:nvPr/>
        </p:nvSpPr>
        <p:spPr bwMode="auto">
          <a:xfrm>
            <a:off x="395288" y="3824288"/>
            <a:ext cx="4968875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73038"/>
            <a:r>
              <a:rPr lang="en-US" u="sng"/>
              <a:t>1970-1990s</a:t>
            </a:r>
            <a:r>
              <a:rPr lang="en-US"/>
              <a:t>:</a:t>
            </a:r>
          </a:p>
          <a:p>
            <a:pPr defTabSz="173038">
              <a:buFontTx/>
              <a:buChar char="•"/>
            </a:pPr>
            <a:r>
              <a:rPr lang="en-US"/>
              <a:t>	incr. </a:t>
            </a:r>
            <a:r>
              <a:rPr lang="en-US" b="1">
                <a:solidFill>
                  <a:srgbClr val="CC0000"/>
                </a:solidFill>
              </a:rPr>
              <a:t>AW inflow</a:t>
            </a:r>
          </a:p>
          <a:p>
            <a:pPr lvl="1" defTabSz="173038">
              <a:buFontTx/>
              <a:buChar char="•"/>
            </a:pPr>
            <a:r>
              <a:rPr lang="en-US" sz="1600" b="1" i="1"/>
              <a:t> more “neg FW”</a:t>
            </a:r>
          </a:p>
          <a:p>
            <a:pPr defTabSz="173038">
              <a:buFontTx/>
              <a:buChar char="•"/>
            </a:pPr>
            <a:r>
              <a:rPr lang="en-US"/>
              <a:t> </a:t>
            </a:r>
            <a:r>
              <a:rPr lang="en-US" b="1"/>
              <a:t>S</a:t>
            </a:r>
            <a:r>
              <a:rPr lang="en-US" b="1" baseline="-25000"/>
              <a:t>ref</a:t>
            </a:r>
            <a:r>
              <a:rPr lang="en-US"/>
              <a:t> level rises</a:t>
            </a:r>
          </a:p>
          <a:p>
            <a:pPr defTabSz="173038">
              <a:buFontTx/>
              <a:buChar char="•"/>
            </a:pPr>
            <a:r>
              <a:rPr lang="en-US"/>
              <a:t>	incr. </a:t>
            </a:r>
            <a:r>
              <a:rPr lang="en-US" b="1">
                <a:solidFill>
                  <a:schemeClr val="accent2"/>
                </a:solidFill>
              </a:rPr>
              <a:t>FW outflow</a:t>
            </a:r>
          </a:p>
          <a:p>
            <a:pPr lvl="1" defTabSz="173038">
              <a:buFontTx/>
              <a:buChar char="•"/>
            </a:pPr>
            <a:r>
              <a:rPr lang="en-US" sz="1600" b="1" i="1"/>
              <a:t> less “pos FW”</a:t>
            </a:r>
          </a:p>
          <a:p>
            <a:pPr lvl="1" defTabSz="173038">
              <a:buFontTx/>
              <a:buChar char="•"/>
            </a:pPr>
            <a:endParaRPr lang="en-US" sz="1600" b="1" i="1"/>
          </a:p>
          <a:p>
            <a:pPr lvl="1" defTabSz="173038">
              <a:buFontTx/>
              <a:buChar char="•"/>
            </a:pPr>
            <a:endParaRPr lang="en-US" sz="1600" b="1" i="1"/>
          </a:p>
          <a:p>
            <a:pPr defTabSz="173038"/>
            <a:r>
              <a:rPr lang="en-US" b="1">
                <a:sym typeface="Symbol" pitchFamily="18" charset="2"/>
              </a:rPr>
              <a:t> Z</a:t>
            </a:r>
            <a:r>
              <a:rPr lang="en-US" b="1" baseline="-25000">
                <a:sym typeface="Symbol" pitchFamily="18" charset="2"/>
              </a:rPr>
              <a:t>ref</a:t>
            </a:r>
            <a:r>
              <a:rPr lang="en-US" b="1">
                <a:sym typeface="Symbol" pitchFamily="18" charset="2"/>
              </a:rPr>
              <a:t> method yields a higher amplitude</a:t>
            </a:r>
          </a:p>
        </p:txBody>
      </p:sp>
      <p:sp>
        <p:nvSpPr>
          <p:cNvPr id="571455" name="Oval 63"/>
          <p:cNvSpPr>
            <a:spLocks noChangeArrowheads="1"/>
          </p:cNvSpPr>
          <p:nvPr/>
        </p:nvSpPr>
        <p:spPr bwMode="auto">
          <a:xfrm>
            <a:off x="3276600" y="4421188"/>
            <a:ext cx="574675" cy="252412"/>
          </a:xfrm>
          <a:prstGeom prst="ellips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1456" name="Oval 64"/>
          <p:cNvSpPr>
            <a:spLocks noChangeArrowheads="1"/>
          </p:cNvSpPr>
          <p:nvPr/>
        </p:nvSpPr>
        <p:spPr bwMode="auto">
          <a:xfrm>
            <a:off x="3305175" y="1995488"/>
            <a:ext cx="574675" cy="252412"/>
          </a:xfrm>
          <a:prstGeom prst="ellips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1457" name="Text Box 65"/>
          <p:cNvSpPr txBox="1">
            <a:spLocks noChangeArrowheads="1"/>
          </p:cNvSpPr>
          <p:nvPr/>
        </p:nvSpPr>
        <p:spPr bwMode="auto">
          <a:xfrm rot="-5400000">
            <a:off x="2576513" y="2316163"/>
            <a:ext cx="11953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latin typeface="Arial Narrow" pitchFamily="34" charset="0"/>
              </a:rPr>
              <a:t>FW volume (km</a:t>
            </a:r>
            <a:r>
              <a:rPr lang="en-US" sz="1200" b="1" baseline="30000">
                <a:latin typeface="Arial Narrow" pitchFamily="34" charset="0"/>
              </a:rPr>
              <a:t>3</a:t>
            </a:r>
            <a:r>
              <a:rPr lang="en-US" sz="1200" b="1">
                <a:latin typeface="Arial Narrow" pitchFamily="34" charset="0"/>
              </a:rPr>
              <a:t>)</a:t>
            </a:r>
          </a:p>
        </p:txBody>
      </p:sp>
      <p:sp>
        <p:nvSpPr>
          <p:cNvPr id="571458" name="Text Box 66"/>
          <p:cNvSpPr txBox="1">
            <a:spLocks noChangeArrowheads="1"/>
          </p:cNvSpPr>
          <p:nvPr/>
        </p:nvSpPr>
        <p:spPr bwMode="auto">
          <a:xfrm rot="-5400000">
            <a:off x="2568575" y="4713288"/>
            <a:ext cx="11953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latin typeface="Arial Narrow" pitchFamily="34" charset="0"/>
              </a:rPr>
              <a:t>FW volume (km</a:t>
            </a:r>
            <a:r>
              <a:rPr lang="en-US" sz="1200" b="1" baseline="30000">
                <a:latin typeface="Arial Narrow" pitchFamily="34" charset="0"/>
              </a:rPr>
              <a:t>3</a:t>
            </a:r>
            <a:r>
              <a:rPr lang="en-US" sz="1200" b="1">
                <a:latin typeface="Arial Narrow" pitchFamily="34" charset="0"/>
              </a:rPr>
              <a:t>)</a:t>
            </a:r>
          </a:p>
        </p:txBody>
      </p:sp>
      <p:sp>
        <p:nvSpPr>
          <p:cNvPr id="571459" name="Text Box 67"/>
          <p:cNvSpPr txBox="1">
            <a:spLocks noChangeArrowheads="1"/>
          </p:cNvSpPr>
          <p:nvPr/>
        </p:nvSpPr>
        <p:spPr bwMode="auto">
          <a:xfrm rot="-5400000">
            <a:off x="2834481" y="3488532"/>
            <a:ext cx="752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latin typeface="Arial Narrow" pitchFamily="34" charset="0"/>
              </a:rPr>
              <a:t>depth (m)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7" name="Rectangle 3"/>
          <p:cNvSpPr>
            <a:spLocks noGrp="1" noChangeArrowheads="1"/>
          </p:cNvSpPr>
          <p:nvPr>
            <p:ph type="title"/>
          </p:nvPr>
        </p:nvSpPr>
        <p:spPr>
          <a:xfrm>
            <a:off x="1835150" y="-100013"/>
            <a:ext cx="6096000" cy="914401"/>
          </a:xfrm>
          <a:noFill/>
          <a:effectLst>
            <a:outerShdw dist="12700" dir="5400000" algn="ctr" rotWithShape="0">
              <a:srgbClr val="FFFFCC"/>
            </a:outerShdw>
          </a:effectLst>
        </p:spPr>
        <p:txBody>
          <a:bodyPr/>
          <a:lstStyle/>
          <a:p>
            <a:r>
              <a:rPr lang="en-US" sz="3200" b="1">
                <a:solidFill>
                  <a:schemeClr val="tx1"/>
                </a:solidFill>
              </a:rPr>
              <a:t>The Mean FW Budget</a:t>
            </a:r>
            <a:endParaRPr lang="en-US" sz="3200" b="1" i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89845" name="Picture 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750" t="13699" r="26546" b="7155"/>
          <a:stretch>
            <a:fillRect/>
          </a:stretch>
        </p:blipFill>
        <p:spPr bwMode="auto">
          <a:xfrm>
            <a:off x="117475" y="971550"/>
            <a:ext cx="4579938" cy="57991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89846" name="Text Box 22"/>
          <p:cNvSpPr txBox="1">
            <a:spLocks noChangeArrowheads="1"/>
          </p:cNvSpPr>
          <p:nvPr/>
        </p:nvSpPr>
        <p:spPr bwMode="auto">
          <a:xfrm>
            <a:off x="6192838" y="620713"/>
            <a:ext cx="1697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>
                <a:latin typeface="Arial Narrow" pitchFamily="34" charset="0"/>
              </a:rPr>
              <a:t>…Serreze et al. (2006)</a:t>
            </a:r>
          </a:p>
        </p:txBody>
      </p:sp>
      <p:grpSp>
        <p:nvGrpSpPr>
          <p:cNvPr id="589877" name="Group 53"/>
          <p:cNvGrpSpPr>
            <a:grpSpLocks/>
          </p:cNvGrpSpPr>
          <p:nvPr/>
        </p:nvGrpSpPr>
        <p:grpSpPr bwMode="auto">
          <a:xfrm>
            <a:off x="3816350" y="1444625"/>
            <a:ext cx="5327650" cy="671513"/>
            <a:chOff x="2404" y="910"/>
            <a:chExt cx="3356" cy="423"/>
          </a:xfrm>
        </p:grpSpPr>
        <p:sp>
          <p:nvSpPr>
            <p:cNvPr id="589847" name="Text Box 23"/>
            <p:cNvSpPr txBox="1">
              <a:spLocks noChangeArrowheads="1"/>
            </p:cNvSpPr>
            <p:nvPr/>
          </p:nvSpPr>
          <p:spPr bwMode="auto">
            <a:xfrm>
              <a:off x="3129" y="910"/>
              <a:ext cx="263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 defTabSz="166688">
                <a:buFontTx/>
                <a:buAutoNum type="arabicParenR"/>
              </a:pPr>
              <a:r>
                <a:rPr lang="en-US" sz="1600" b="1"/>
                <a:t> </a:t>
              </a:r>
              <a:r>
                <a:rPr lang="en-US" sz="1600" b="1">
                  <a:solidFill>
                    <a:srgbClr val="FF0000"/>
                  </a:solidFill>
                </a:rPr>
                <a:t>Atmos. moisture transport</a:t>
              </a:r>
              <a:r>
                <a:rPr lang="en-US" sz="1600" b="1"/>
                <a:t> </a:t>
              </a:r>
              <a:r>
                <a:rPr lang="en-US" sz="1600" b="1" u="sng"/>
                <a:t>is</a:t>
              </a:r>
              <a:r>
                <a:rPr lang="en-US" sz="1600" b="1"/>
                <a:t> the     	major source of FW!</a:t>
              </a:r>
            </a:p>
          </p:txBody>
        </p:sp>
        <p:sp>
          <p:nvSpPr>
            <p:cNvPr id="589848" name="Freeform 24"/>
            <p:cNvSpPr>
              <a:spLocks/>
            </p:cNvSpPr>
            <p:nvPr/>
          </p:nvSpPr>
          <p:spPr bwMode="auto">
            <a:xfrm>
              <a:off x="2404" y="996"/>
              <a:ext cx="481" cy="337"/>
            </a:xfrm>
            <a:custGeom>
              <a:avLst/>
              <a:gdLst/>
              <a:ahLst/>
              <a:cxnLst>
                <a:cxn ang="0">
                  <a:pos x="476" y="53"/>
                </a:cxn>
                <a:cxn ang="0">
                  <a:pos x="272" y="47"/>
                </a:cxn>
                <a:cxn ang="0">
                  <a:pos x="268" y="0"/>
                </a:cxn>
                <a:cxn ang="0">
                  <a:pos x="0" y="161"/>
                </a:cxn>
                <a:cxn ang="0">
                  <a:pos x="272" y="337"/>
                </a:cxn>
                <a:cxn ang="0">
                  <a:pos x="272" y="283"/>
                </a:cxn>
                <a:cxn ang="0">
                  <a:pos x="481" y="274"/>
                </a:cxn>
                <a:cxn ang="0">
                  <a:pos x="476" y="53"/>
                </a:cxn>
              </a:cxnLst>
              <a:rect l="0" t="0" r="r" b="b"/>
              <a:pathLst>
                <a:path w="481" h="337">
                  <a:moveTo>
                    <a:pt x="476" y="53"/>
                  </a:moveTo>
                  <a:lnTo>
                    <a:pt x="272" y="47"/>
                  </a:lnTo>
                  <a:lnTo>
                    <a:pt x="268" y="0"/>
                  </a:lnTo>
                  <a:lnTo>
                    <a:pt x="0" y="161"/>
                  </a:lnTo>
                  <a:lnTo>
                    <a:pt x="272" y="337"/>
                  </a:lnTo>
                  <a:lnTo>
                    <a:pt x="272" y="283"/>
                  </a:lnTo>
                  <a:lnTo>
                    <a:pt x="481" y="274"/>
                  </a:lnTo>
                  <a:lnTo>
                    <a:pt x="476" y="5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9878" name="Group 54"/>
          <p:cNvGrpSpPr>
            <a:grpSpLocks/>
          </p:cNvGrpSpPr>
          <p:nvPr/>
        </p:nvGrpSpPr>
        <p:grpSpPr bwMode="auto">
          <a:xfrm>
            <a:off x="4838700" y="2600325"/>
            <a:ext cx="4162425" cy="3330575"/>
            <a:chOff x="3048" y="1774"/>
            <a:chExt cx="2622" cy="2098"/>
          </a:xfrm>
        </p:grpSpPr>
        <p:pic>
          <p:nvPicPr>
            <p:cNvPr id="589854" name="Picture 30" descr="Fig6-4"/>
            <p:cNvPicPr>
              <a:picLocks noChangeAspect="1" noChangeArrowheads="1"/>
            </p:cNvPicPr>
            <p:nvPr/>
          </p:nvPicPr>
          <p:blipFill>
            <a:blip r:embed="rId5" cstate="print"/>
            <a:srcRect l="2942" t="14839" r="677" b="8328"/>
            <a:stretch>
              <a:fillRect/>
            </a:stretch>
          </p:blipFill>
          <p:spPr bwMode="auto">
            <a:xfrm>
              <a:off x="3048" y="2049"/>
              <a:ext cx="2622" cy="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9872" name="Line 48"/>
            <p:cNvSpPr>
              <a:spLocks noChangeShapeType="1"/>
            </p:cNvSpPr>
            <p:nvPr/>
          </p:nvSpPr>
          <p:spPr bwMode="auto">
            <a:xfrm rot="20939290" flipV="1">
              <a:off x="4108" y="2161"/>
              <a:ext cx="357" cy="3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chemeClr val="bg1"/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89873" name="Line 49"/>
            <p:cNvSpPr>
              <a:spLocks noChangeShapeType="1"/>
            </p:cNvSpPr>
            <p:nvPr/>
          </p:nvSpPr>
          <p:spPr bwMode="auto">
            <a:xfrm rot="20939290" flipV="1">
              <a:off x="5040" y="2098"/>
              <a:ext cx="359" cy="41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chemeClr val="bg1"/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89874" name="Text Box 50"/>
            <p:cNvSpPr txBox="1">
              <a:spLocks noChangeArrowheads="1"/>
            </p:cNvSpPr>
            <p:nvPr/>
          </p:nvSpPr>
          <p:spPr bwMode="auto">
            <a:xfrm rot="-660710">
              <a:off x="4261" y="1829"/>
              <a:ext cx="2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chemeClr val="bg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3200" b="1"/>
                <a:t>?</a:t>
              </a:r>
            </a:p>
          </p:txBody>
        </p:sp>
        <p:sp>
          <p:nvSpPr>
            <p:cNvPr id="589875" name="Text Box 51"/>
            <p:cNvSpPr txBox="1">
              <a:spLocks noChangeArrowheads="1"/>
            </p:cNvSpPr>
            <p:nvPr/>
          </p:nvSpPr>
          <p:spPr bwMode="auto">
            <a:xfrm rot="-660710">
              <a:off x="5216" y="1774"/>
              <a:ext cx="2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chemeClr val="bg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3200" b="1"/>
                <a:t>?</a:t>
              </a:r>
            </a:p>
          </p:txBody>
        </p:sp>
        <p:sp>
          <p:nvSpPr>
            <p:cNvPr id="589876" name="Text Box 52"/>
            <p:cNvSpPr txBox="1">
              <a:spLocks noChangeArrowheads="1"/>
            </p:cNvSpPr>
            <p:nvPr/>
          </p:nvSpPr>
          <p:spPr bwMode="auto">
            <a:xfrm>
              <a:off x="4137" y="3315"/>
              <a:ext cx="9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 i="1">
                  <a:latin typeface="Arial Narrow" pitchFamily="34" charset="0"/>
                </a:rPr>
                <a:t>sea surface salinity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8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-100013"/>
            <a:ext cx="6096000" cy="914401"/>
          </a:xfrm>
          <a:noFill/>
          <a:effectLst>
            <a:outerShdw dist="12700" dir="5400000" algn="ctr" rotWithShape="0">
              <a:srgbClr val="FFFFCC"/>
            </a:outerShdw>
          </a:effectLst>
        </p:spPr>
        <p:txBody>
          <a:bodyPr/>
          <a:lstStyle/>
          <a:p>
            <a:r>
              <a:rPr lang="en-US" sz="3200" b="1">
                <a:solidFill>
                  <a:schemeClr val="tx1"/>
                </a:solidFill>
              </a:rPr>
              <a:t>The Mean FW Budget</a:t>
            </a:r>
            <a:endParaRPr lang="en-US" sz="3200" b="1" i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1877" name="Text Box 5"/>
          <p:cNvSpPr txBox="1">
            <a:spLocks noChangeArrowheads="1"/>
          </p:cNvSpPr>
          <p:nvPr/>
        </p:nvSpPr>
        <p:spPr bwMode="auto">
          <a:xfrm>
            <a:off x="4679950" y="1444625"/>
            <a:ext cx="446405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defTabSz="166688"/>
            <a:r>
              <a:rPr lang="en-US" sz="1600" b="1"/>
              <a:t> Atmos. moisture transport </a:t>
            </a:r>
            <a:r>
              <a:rPr lang="en-US" sz="1600" b="1" u="sng"/>
              <a:t>is</a:t>
            </a:r>
            <a:r>
              <a:rPr lang="en-US" sz="1600" b="1"/>
              <a:t> the major source of FW!  …ie, </a:t>
            </a:r>
          </a:p>
          <a:p>
            <a:pPr marL="858838" lvl="1" indent="-457200" defTabSz="166688">
              <a:buFontTx/>
              <a:buAutoNum type="arabicParenR"/>
            </a:pPr>
            <a:endParaRPr lang="en-US" sz="1600" b="1"/>
          </a:p>
          <a:p>
            <a:pPr marL="858838" lvl="1" indent="-457200" defTabSz="166688">
              <a:buFontTx/>
              <a:buAutoNum type="arabicParenR"/>
            </a:pPr>
            <a:r>
              <a:rPr lang="en-US" sz="1600" b="1">
                <a:solidFill>
                  <a:srgbClr val="FF0000"/>
                </a:solidFill>
              </a:rPr>
              <a:t>storms </a:t>
            </a:r>
            <a:r>
              <a:rPr lang="en-US" sz="1600" b="1">
                <a:solidFill>
                  <a:srgbClr val="FF0000"/>
                </a:solidFill>
                <a:sym typeface="Symbol" pitchFamily="18" charset="2"/>
              </a:rPr>
              <a:t> arctic drainage basins</a:t>
            </a:r>
          </a:p>
          <a:p>
            <a:pPr marL="858838" lvl="1" indent="-457200" defTabSz="166688">
              <a:buFontTx/>
              <a:buAutoNum type="arabicParenR"/>
            </a:pPr>
            <a:endParaRPr lang="en-US" sz="1600" b="1">
              <a:solidFill>
                <a:srgbClr val="FF0000"/>
              </a:solidFill>
              <a:sym typeface="Symbol" pitchFamily="18" charset="2"/>
            </a:endParaRPr>
          </a:p>
          <a:p>
            <a:pPr marL="858838" lvl="1" indent="-457200" defTabSz="166688">
              <a:buFontTx/>
              <a:buAutoNum type="arabicParenR"/>
            </a:pPr>
            <a:endParaRPr lang="en-US" sz="1600" b="1">
              <a:sym typeface="Symbol" pitchFamily="18" charset="2"/>
            </a:endParaRPr>
          </a:p>
          <a:p>
            <a:pPr marL="858838" lvl="1" indent="-457200" defTabSz="166688">
              <a:buFontTx/>
              <a:buAutoNum type="arabicParenR"/>
            </a:pPr>
            <a:r>
              <a:rPr lang="en-US" sz="1600" b="1">
                <a:solidFill>
                  <a:schemeClr val="accent2"/>
                </a:solidFill>
                <a:sym typeface="Symbol" pitchFamily="18" charset="2"/>
              </a:rPr>
              <a:t>rivers  ocean</a:t>
            </a:r>
          </a:p>
          <a:p>
            <a:pPr marL="1485900" lvl="2" indent="-457200" defTabSz="166688"/>
            <a:r>
              <a:rPr lang="en-US" sz="1600" b="1" i="1">
                <a:latin typeface="Arial Narrow" pitchFamily="34" charset="0"/>
                <a:sym typeface="Symbol" pitchFamily="18" charset="2"/>
              </a:rPr>
              <a:t>( ocean  sea ice )</a:t>
            </a:r>
          </a:p>
          <a:p>
            <a:pPr marL="1485900" lvl="2" indent="-457200" defTabSz="166688"/>
            <a:endParaRPr lang="en-US" sz="1600" b="1" i="1">
              <a:latin typeface="Arial Narrow" pitchFamily="34" charset="0"/>
              <a:sym typeface="Symbol" pitchFamily="18" charset="2"/>
            </a:endParaRPr>
          </a:p>
          <a:p>
            <a:pPr marL="1485900" lvl="2" indent="-457200" defTabSz="166688"/>
            <a:endParaRPr lang="en-US" sz="1600" b="1" i="1">
              <a:latin typeface="Arial Narrow" pitchFamily="34" charset="0"/>
              <a:sym typeface="Symbol" pitchFamily="18" charset="2"/>
            </a:endParaRPr>
          </a:p>
          <a:p>
            <a:pPr marL="858838" lvl="1" indent="-457200" defTabSz="166688">
              <a:buFontTx/>
              <a:buAutoNum type="arabicParenR"/>
            </a:pPr>
            <a:r>
              <a:rPr lang="en-US" sz="1600" b="1"/>
              <a:t>ocean/sea ice </a:t>
            </a:r>
            <a:r>
              <a:rPr lang="en-US" sz="1600" b="1">
                <a:sym typeface="Symbol" pitchFamily="18" charset="2"/>
              </a:rPr>
              <a:t> North Atl. Ocean</a:t>
            </a:r>
          </a:p>
          <a:p>
            <a:pPr marL="1485900" lvl="2" indent="-457200" defTabSz="166688"/>
            <a:endParaRPr lang="en-US" sz="1600" b="1" i="1">
              <a:latin typeface="Arial Narrow" pitchFamily="34" charset="0"/>
              <a:sym typeface="Symbol" pitchFamily="18" charset="2"/>
            </a:endParaRPr>
          </a:p>
        </p:txBody>
      </p:sp>
      <p:pic>
        <p:nvPicPr>
          <p:cNvPr id="591882" name="Picture 10" descr="Picture 16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1665288"/>
            <a:ext cx="39338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1883" name="Group 11"/>
          <p:cNvGrpSpPr>
            <a:grpSpLocks/>
          </p:cNvGrpSpPr>
          <p:nvPr/>
        </p:nvGrpSpPr>
        <p:grpSpPr bwMode="auto">
          <a:xfrm>
            <a:off x="-36513" y="1268413"/>
            <a:ext cx="1227138" cy="4140200"/>
            <a:chOff x="4740" y="1468"/>
            <a:chExt cx="773" cy="2608"/>
          </a:xfrm>
        </p:grpSpPr>
        <p:pic>
          <p:nvPicPr>
            <p:cNvPr id="591884" name="Picture 12" descr="Picture 17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V="1">
              <a:off x="4884" y="1703"/>
              <a:ext cx="429" cy="2373"/>
            </a:xfrm>
            <a:prstGeom prst="rect">
              <a:avLst/>
            </a:prstGeom>
            <a:noFill/>
          </p:spPr>
        </p:pic>
        <p:sp>
          <p:nvSpPr>
            <p:cNvPr id="591885" name="Text Box 13"/>
            <p:cNvSpPr txBox="1">
              <a:spLocks noChangeArrowheads="1"/>
            </p:cNvSpPr>
            <p:nvPr/>
          </p:nvSpPr>
          <p:spPr bwMode="auto">
            <a:xfrm>
              <a:off x="5145" y="1781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591886" name="Text Box 14" descr="Blue tissue paper"/>
            <p:cNvSpPr txBox="1">
              <a:spLocks noChangeArrowheads="1"/>
            </p:cNvSpPr>
            <p:nvPr/>
          </p:nvSpPr>
          <p:spPr bwMode="auto">
            <a:xfrm>
              <a:off x="5156" y="1810"/>
              <a:ext cx="236" cy="2137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>
              <a:spAutoFit/>
            </a:bodyPr>
            <a:lstStyle/>
            <a:p>
              <a:r>
                <a:rPr lang="en-US" sz="1600"/>
                <a:t> </a:t>
              </a:r>
              <a:r>
                <a:rPr lang="en-US" sz="1600" b="1"/>
                <a:t>50</a:t>
              </a:r>
            </a:p>
            <a:p>
              <a:endParaRPr lang="en-US" sz="1600" b="1"/>
            </a:p>
            <a:p>
              <a:endParaRPr lang="en-US" sz="800" b="1"/>
            </a:p>
            <a:p>
              <a:r>
                <a:rPr lang="en-US" sz="1600" b="1"/>
                <a:t> 40</a:t>
              </a:r>
            </a:p>
            <a:p>
              <a:endParaRPr lang="en-US" sz="1600" b="1"/>
            </a:p>
            <a:p>
              <a:endParaRPr lang="en-US" sz="800" b="1"/>
            </a:p>
            <a:p>
              <a:r>
                <a:rPr lang="en-US" sz="1600" b="1"/>
                <a:t> 30</a:t>
              </a:r>
            </a:p>
            <a:p>
              <a:endParaRPr lang="en-US" sz="1600" b="1"/>
            </a:p>
            <a:p>
              <a:endParaRPr lang="en-US" sz="800" b="1"/>
            </a:p>
            <a:p>
              <a:r>
                <a:rPr lang="en-US" sz="1600" b="1"/>
                <a:t> 20</a:t>
              </a:r>
            </a:p>
            <a:p>
              <a:endParaRPr lang="en-US" sz="1600" b="1"/>
            </a:p>
            <a:p>
              <a:endParaRPr lang="en-US" sz="800" b="1"/>
            </a:p>
            <a:p>
              <a:r>
                <a:rPr lang="en-US" sz="1600" b="1"/>
                <a:t> 10</a:t>
              </a:r>
            </a:p>
            <a:p>
              <a:endParaRPr lang="en-US" sz="1600" b="1"/>
            </a:p>
            <a:p>
              <a:endParaRPr lang="en-US" sz="800" b="1"/>
            </a:p>
            <a:p>
              <a:r>
                <a:rPr lang="en-US" sz="1600" b="1"/>
                <a:t> 0</a:t>
              </a:r>
            </a:p>
          </p:txBody>
        </p:sp>
        <p:sp>
          <p:nvSpPr>
            <p:cNvPr id="591887" name="Text Box 15"/>
            <p:cNvSpPr txBox="1">
              <a:spLocks noChangeArrowheads="1"/>
            </p:cNvSpPr>
            <p:nvPr/>
          </p:nvSpPr>
          <p:spPr bwMode="auto">
            <a:xfrm>
              <a:off x="4740" y="1468"/>
              <a:ext cx="77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FWC (m)</a:t>
              </a:r>
            </a:p>
          </p:txBody>
        </p:sp>
      </p:grpSp>
      <p:grpSp>
        <p:nvGrpSpPr>
          <p:cNvPr id="591951" name="Group 79"/>
          <p:cNvGrpSpPr>
            <a:grpSpLocks/>
          </p:cNvGrpSpPr>
          <p:nvPr/>
        </p:nvGrpSpPr>
        <p:grpSpPr bwMode="auto">
          <a:xfrm>
            <a:off x="1546225" y="2876550"/>
            <a:ext cx="2752725" cy="1292225"/>
            <a:chOff x="974" y="1812"/>
            <a:chExt cx="1734" cy="814"/>
          </a:xfrm>
        </p:grpSpPr>
        <p:sp>
          <p:nvSpPr>
            <p:cNvPr id="591910" name="Freeform 38"/>
            <p:cNvSpPr>
              <a:spLocks/>
            </p:cNvSpPr>
            <p:nvPr/>
          </p:nvSpPr>
          <p:spPr bwMode="auto">
            <a:xfrm>
              <a:off x="2295" y="2339"/>
              <a:ext cx="404" cy="68"/>
            </a:xfrm>
            <a:custGeom>
              <a:avLst/>
              <a:gdLst/>
              <a:ahLst/>
              <a:cxnLst>
                <a:cxn ang="0">
                  <a:pos x="404" y="2"/>
                </a:cxn>
                <a:cxn ang="0">
                  <a:pos x="313" y="10"/>
                </a:cxn>
                <a:cxn ang="0">
                  <a:pos x="109" y="60"/>
                </a:cxn>
                <a:cxn ang="0">
                  <a:pos x="50" y="56"/>
                </a:cxn>
                <a:cxn ang="0">
                  <a:pos x="0" y="28"/>
                </a:cxn>
              </a:cxnLst>
              <a:rect l="0" t="0" r="r" b="b"/>
              <a:pathLst>
                <a:path w="404" h="68">
                  <a:moveTo>
                    <a:pt x="404" y="2"/>
                  </a:moveTo>
                  <a:cubicBezTo>
                    <a:pt x="375" y="2"/>
                    <a:pt x="362" y="0"/>
                    <a:pt x="313" y="10"/>
                  </a:cubicBezTo>
                  <a:cubicBezTo>
                    <a:pt x="264" y="20"/>
                    <a:pt x="153" y="52"/>
                    <a:pt x="109" y="60"/>
                  </a:cubicBezTo>
                  <a:cubicBezTo>
                    <a:pt x="65" y="68"/>
                    <a:pt x="68" y="61"/>
                    <a:pt x="50" y="56"/>
                  </a:cubicBezTo>
                  <a:cubicBezTo>
                    <a:pt x="32" y="51"/>
                    <a:pt x="16" y="39"/>
                    <a:pt x="0" y="28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  <a:effectLst>
              <a:prstShdw prst="shdw17" dist="17961" dir="2700000">
                <a:schemeClr val="bg1"/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91911" name="Freeform 39"/>
            <p:cNvSpPr>
              <a:spLocks/>
            </p:cNvSpPr>
            <p:nvPr/>
          </p:nvSpPr>
          <p:spPr bwMode="auto">
            <a:xfrm>
              <a:off x="2245" y="2395"/>
              <a:ext cx="463" cy="231"/>
            </a:xfrm>
            <a:custGeom>
              <a:avLst/>
              <a:gdLst/>
              <a:ahLst/>
              <a:cxnLst>
                <a:cxn ang="0">
                  <a:pos x="463" y="231"/>
                </a:cxn>
                <a:cxn ang="0">
                  <a:pos x="349" y="99"/>
                </a:cxn>
                <a:cxn ang="0">
                  <a:pos x="226" y="46"/>
                </a:cxn>
                <a:cxn ang="0">
                  <a:pos x="136" y="59"/>
                </a:cxn>
                <a:cxn ang="0">
                  <a:pos x="77" y="55"/>
                </a:cxn>
                <a:cxn ang="0">
                  <a:pos x="0" y="0"/>
                </a:cxn>
              </a:cxnLst>
              <a:rect l="0" t="0" r="r" b="b"/>
              <a:pathLst>
                <a:path w="463" h="231">
                  <a:moveTo>
                    <a:pt x="463" y="231"/>
                  </a:moveTo>
                  <a:cubicBezTo>
                    <a:pt x="444" y="208"/>
                    <a:pt x="388" y="130"/>
                    <a:pt x="349" y="99"/>
                  </a:cubicBezTo>
                  <a:cubicBezTo>
                    <a:pt x="310" y="68"/>
                    <a:pt x="261" y="53"/>
                    <a:pt x="226" y="46"/>
                  </a:cubicBezTo>
                  <a:cubicBezTo>
                    <a:pt x="191" y="39"/>
                    <a:pt x="161" y="58"/>
                    <a:pt x="136" y="59"/>
                  </a:cubicBezTo>
                  <a:cubicBezTo>
                    <a:pt x="111" y="60"/>
                    <a:pt x="100" y="65"/>
                    <a:pt x="77" y="55"/>
                  </a:cubicBezTo>
                  <a:cubicBezTo>
                    <a:pt x="54" y="45"/>
                    <a:pt x="16" y="12"/>
                    <a:pt x="0" y="0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  <a:effectLst>
              <a:prstShdw prst="shdw17" dist="17961" dir="2700000">
                <a:schemeClr val="bg1"/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91912" name="Freeform 40"/>
            <p:cNvSpPr>
              <a:spLocks/>
            </p:cNvSpPr>
            <p:nvPr/>
          </p:nvSpPr>
          <p:spPr bwMode="auto">
            <a:xfrm>
              <a:off x="2063" y="1917"/>
              <a:ext cx="404" cy="40"/>
            </a:xfrm>
            <a:custGeom>
              <a:avLst/>
              <a:gdLst/>
              <a:ahLst/>
              <a:cxnLst>
                <a:cxn ang="0">
                  <a:pos x="404" y="11"/>
                </a:cxn>
                <a:cxn ang="0">
                  <a:pos x="313" y="19"/>
                </a:cxn>
                <a:cxn ang="0">
                  <a:pos x="205" y="1"/>
                </a:cxn>
                <a:cxn ang="0">
                  <a:pos x="119" y="24"/>
                </a:cxn>
                <a:cxn ang="0">
                  <a:pos x="60" y="38"/>
                </a:cxn>
                <a:cxn ang="0">
                  <a:pos x="0" y="37"/>
                </a:cxn>
              </a:cxnLst>
              <a:rect l="0" t="0" r="r" b="b"/>
              <a:pathLst>
                <a:path w="404" h="40">
                  <a:moveTo>
                    <a:pt x="404" y="11"/>
                  </a:moveTo>
                  <a:cubicBezTo>
                    <a:pt x="375" y="11"/>
                    <a:pt x="346" y="21"/>
                    <a:pt x="313" y="19"/>
                  </a:cubicBezTo>
                  <a:cubicBezTo>
                    <a:pt x="280" y="17"/>
                    <a:pt x="237" y="0"/>
                    <a:pt x="205" y="1"/>
                  </a:cubicBezTo>
                  <a:cubicBezTo>
                    <a:pt x="173" y="2"/>
                    <a:pt x="143" y="18"/>
                    <a:pt x="119" y="24"/>
                  </a:cubicBezTo>
                  <a:cubicBezTo>
                    <a:pt x="95" y="30"/>
                    <a:pt x="80" y="36"/>
                    <a:pt x="60" y="38"/>
                  </a:cubicBezTo>
                  <a:cubicBezTo>
                    <a:pt x="40" y="40"/>
                    <a:pt x="12" y="37"/>
                    <a:pt x="0" y="37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  <a:effectLst>
              <a:prstShdw prst="shdw17" dist="17961" dir="2700000">
                <a:schemeClr val="bg1"/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91913" name="Freeform 41"/>
            <p:cNvSpPr>
              <a:spLocks/>
            </p:cNvSpPr>
            <p:nvPr/>
          </p:nvSpPr>
          <p:spPr bwMode="auto">
            <a:xfrm>
              <a:off x="974" y="1812"/>
              <a:ext cx="404" cy="40"/>
            </a:xfrm>
            <a:custGeom>
              <a:avLst/>
              <a:gdLst/>
              <a:ahLst/>
              <a:cxnLst>
                <a:cxn ang="0">
                  <a:pos x="404" y="11"/>
                </a:cxn>
                <a:cxn ang="0">
                  <a:pos x="313" y="19"/>
                </a:cxn>
                <a:cxn ang="0">
                  <a:pos x="205" y="1"/>
                </a:cxn>
                <a:cxn ang="0">
                  <a:pos x="119" y="24"/>
                </a:cxn>
                <a:cxn ang="0">
                  <a:pos x="60" y="38"/>
                </a:cxn>
                <a:cxn ang="0">
                  <a:pos x="0" y="37"/>
                </a:cxn>
              </a:cxnLst>
              <a:rect l="0" t="0" r="r" b="b"/>
              <a:pathLst>
                <a:path w="404" h="40">
                  <a:moveTo>
                    <a:pt x="404" y="11"/>
                  </a:moveTo>
                  <a:cubicBezTo>
                    <a:pt x="375" y="11"/>
                    <a:pt x="346" y="21"/>
                    <a:pt x="313" y="19"/>
                  </a:cubicBezTo>
                  <a:cubicBezTo>
                    <a:pt x="280" y="17"/>
                    <a:pt x="237" y="0"/>
                    <a:pt x="205" y="1"/>
                  </a:cubicBezTo>
                  <a:cubicBezTo>
                    <a:pt x="173" y="2"/>
                    <a:pt x="143" y="18"/>
                    <a:pt x="119" y="24"/>
                  </a:cubicBezTo>
                  <a:cubicBezTo>
                    <a:pt x="95" y="30"/>
                    <a:pt x="80" y="36"/>
                    <a:pt x="60" y="38"/>
                  </a:cubicBezTo>
                  <a:cubicBezTo>
                    <a:pt x="40" y="40"/>
                    <a:pt x="12" y="37"/>
                    <a:pt x="0" y="37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  <a:effectLst>
              <a:prstShdw prst="shdw17" dist="17961" dir="2700000">
                <a:schemeClr val="bg1"/>
              </a:prst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1924" name="Freeform 52"/>
          <p:cNvSpPr>
            <a:spLocks/>
          </p:cNvSpPr>
          <p:nvPr/>
        </p:nvSpPr>
        <p:spPr bwMode="auto">
          <a:xfrm>
            <a:off x="2206625" y="3611563"/>
            <a:ext cx="339725" cy="50800"/>
          </a:xfrm>
          <a:custGeom>
            <a:avLst/>
            <a:gdLst/>
            <a:ahLst/>
            <a:cxnLst>
              <a:cxn ang="0">
                <a:pos x="214" y="32"/>
              </a:cxn>
              <a:cxn ang="0">
                <a:pos x="95" y="2"/>
              </a:cxn>
              <a:cxn ang="0">
                <a:pos x="0" y="20"/>
              </a:cxn>
            </a:cxnLst>
            <a:rect l="0" t="0" r="r" b="b"/>
            <a:pathLst>
              <a:path w="214" h="32">
                <a:moveTo>
                  <a:pt x="214" y="32"/>
                </a:moveTo>
                <a:cubicBezTo>
                  <a:pt x="195" y="27"/>
                  <a:pt x="131" y="4"/>
                  <a:pt x="95" y="2"/>
                </a:cubicBezTo>
                <a:cubicBezTo>
                  <a:pt x="59" y="0"/>
                  <a:pt x="20" y="16"/>
                  <a:pt x="0" y="20"/>
                </a:cubicBezTo>
              </a:path>
            </a:pathLst>
          </a:custGeom>
          <a:noFill/>
          <a:ln w="44450" cmpd="sng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bg1"/>
            </a:prst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591952" name="Group 80"/>
          <p:cNvGrpSpPr>
            <a:grpSpLocks/>
          </p:cNvGrpSpPr>
          <p:nvPr/>
        </p:nvGrpSpPr>
        <p:grpSpPr bwMode="auto">
          <a:xfrm>
            <a:off x="1878013" y="2865438"/>
            <a:ext cx="1433512" cy="1458912"/>
            <a:chOff x="1183" y="1805"/>
            <a:chExt cx="903" cy="919"/>
          </a:xfrm>
        </p:grpSpPr>
        <p:sp>
          <p:nvSpPr>
            <p:cNvPr id="591915" name="Freeform 43"/>
            <p:cNvSpPr>
              <a:spLocks/>
            </p:cNvSpPr>
            <p:nvPr/>
          </p:nvSpPr>
          <p:spPr bwMode="auto">
            <a:xfrm>
              <a:off x="1875" y="1899"/>
              <a:ext cx="189" cy="66"/>
            </a:xfrm>
            <a:custGeom>
              <a:avLst/>
              <a:gdLst/>
              <a:ahLst/>
              <a:cxnLst>
                <a:cxn ang="0">
                  <a:pos x="189" y="57"/>
                </a:cxn>
                <a:cxn ang="0">
                  <a:pos x="144" y="66"/>
                </a:cxn>
                <a:cxn ang="0">
                  <a:pos x="108" y="60"/>
                </a:cxn>
                <a:cxn ang="0">
                  <a:pos x="77" y="45"/>
                </a:cxn>
                <a:cxn ang="0">
                  <a:pos x="38" y="26"/>
                </a:cxn>
                <a:cxn ang="0">
                  <a:pos x="0" y="0"/>
                </a:cxn>
              </a:cxnLst>
              <a:rect l="0" t="0" r="r" b="b"/>
              <a:pathLst>
                <a:path w="189" h="66">
                  <a:moveTo>
                    <a:pt x="189" y="57"/>
                  </a:moveTo>
                  <a:cubicBezTo>
                    <a:pt x="173" y="61"/>
                    <a:pt x="157" y="66"/>
                    <a:pt x="144" y="66"/>
                  </a:cubicBezTo>
                  <a:cubicBezTo>
                    <a:pt x="131" y="66"/>
                    <a:pt x="119" y="63"/>
                    <a:pt x="108" y="60"/>
                  </a:cubicBezTo>
                  <a:cubicBezTo>
                    <a:pt x="97" y="57"/>
                    <a:pt x="89" y="51"/>
                    <a:pt x="77" y="45"/>
                  </a:cubicBezTo>
                  <a:cubicBezTo>
                    <a:pt x="65" y="39"/>
                    <a:pt x="51" y="33"/>
                    <a:pt x="38" y="26"/>
                  </a:cubicBezTo>
                  <a:cubicBezTo>
                    <a:pt x="25" y="19"/>
                    <a:pt x="12" y="9"/>
                    <a:pt x="0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bg1"/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91916" name="Freeform 44"/>
            <p:cNvSpPr>
              <a:spLocks/>
            </p:cNvSpPr>
            <p:nvPr/>
          </p:nvSpPr>
          <p:spPr bwMode="auto">
            <a:xfrm>
              <a:off x="1389" y="1833"/>
              <a:ext cx="104" cy="87"/>
            </a:xfrm>
            <a:custGeom>
              <a:avLst/>
              <a:gdLst/>
              <a:ahLst/>
              <a:cxnLst>
                <a:cxn ang="0">
                  <a:pos x="101" y="87"/>
                </a:cxn>
                <a:cxn ang="0">
                  <a:pos x="99" y="45"/>
                </a:cxn>
                <a:cxn ang="0">
                  <a:pos x="68" y="30"/>
                </a:cxn>
                <a:cxn ang="0">
                  <a:pos x="29" y="11"/>
                </a:cxn>
                <a:cxn ang="0">
                  <a:pos x="0" y="0"/>
                </a:cxn>
              </a:cxnLst>
              <a:rect l="0" t="0" r="r" b="b"/>
              <a:pathLst>
                <a:path w="104" h="87">
                  <a:moveTo>
                    <a:pt x="101" y="87"/>
                  </a:moveTo>
                  <a:cubicBezTo>
                    <a:pt x="101" y="80"/>
                    <a:pt x="104" y="54"/>
                    <a:pt x="99" y="45"/>
                  </a:cubicBezTo>
                  <a:cubicBezTo>
                    <a:pt x="94" y="36"/>
                    <a:pt x="80" y="36"/>
                    <a:pt x="68" y="30"/>
                  </a:cubicBezTo>
                  <a:cubicBezTo>
                    <a:pt x="56" y="24"/>
                    <a:pt x="40" y="16"/>
                    <a:pt x="29" y="11"/>
                  </a:cubicBezTo>
                  <a:cubicBezTo>
                    <a:pt x="18" y="6"/>
                    <a:pt x="6" y="2"/>
                    <a:pt x="0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bg1"/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91914" name="Freeform 42"/>
            <p:cNvSpPr>
              <a:spLocks/>
            </p:cNvSpPr>
            <p:nvPr/>
          </p:nvSpPr>
          <p:spPr bwMode="auto">
            <a:xfrm>
              <a:off x="1486" y="1805"/>
              <a:ext cx="600" cy="919"/>
            </a:xfrm>
            <a:custGeom>
              <a:avLst/>
              <a:gdLst/>
              <a:ahLst/>
              <a:cxnLst>
                <a:cxn ang="0">
                  <a:pos x="600" y="491"/>
                </a:cxn>
                <a:cxn ang="0">
                  <a:pos x="555" y="426"/>
                </a:cxn>
                <a:cxn ang="0">
                  <a:pos x="550" y="299"/>
                </a:cxn>
                <a:cxn ang="0">
                  <a:pos x="491" y="240"/>
                </a:cxn>
                <a:cxn ang="0">
                  <a:pos x="419" y="154"/>
                </a:cxn>
                <a:cxn ang="0">
                  <a:pos x="355" y="55"/>
                </a:cxn>
                <a:cxn ang="0">
                  <a:pos x="301" y="14"/>
                </a:cxn>
                <a:cxn ang="0">
                  <a:pos x="233" y="5"/>
                </a:cxn>
                <a:cxn ang="0">
                  <a:pos x="124" y="9"/>
                </a:cxn>
                <a:cxn ang="0">
                  <a:pos x="42" y="59"/>
                </a:cxn>
                <a:cxn ang="0">
                  <a:pos x="2" y="132"/>
                </a:cxn>
                <a:cxn ang="0">
                  <a:pos x="33" y="213"/>
                </a:cxn>
                <a:cxn ang="0">
                  <a:pos x="129" y="268"/>
                </a:cxn>
                <a:cxn ang="0">
                  <a:pos x="251" y="236"/>
                </a:cxn>
                <a:cxn ang="0">
                  <a:pos x="292" y="191"/>
                </a:cxn>
                <a:cxn ang="0">
                  <a:pos x="292" y="123"/>
                </a:cxn>
                <a:cxn ang="0">
                  <a:pos x="210" y="45"/>
                </a:cxn>
                <a:cxn ang="0">
                  <a:pos x="124" y="50"/>
                </a:cxn>
                <a:cxn ang="0">
                  <a:pos x="70" y="104"/>
                </a:cxn>
                <a:cxn ang="0">
                  <a:pos x="83" y="168"/>
                </a:cxn>
                <a:cxn ang="0">
                  <a:pos x="165" y="204"/>
                </a:cxn>
                <a:cxn ang="0">
                  <a:pos x="215" y="145"/>
                </a:cxn>
                <a:cxn ang="0">
                  <a:pos x="201" y="118"/>
                </a:cxn>
                <a:cxn ang="0">
                  <a:pos x="147" y="91"/>
                </a:cxn>
                <a:cxn ang="0">
                  <a:pos x="115" y="123"/>
                </a:cxn>
                <a:cxn ang="0">
                  <a:pos x="115" y="191"/>
                </a:cxn>
                <a:cxn ang="0">
                  <a:pos x="151" y="295"/>
                </a:cxn>
                <a:cxn ang="0">
                  <a:pos x="188" y="340"/>
                </a:cxn>
                <a:cxn ang="0">
                  <a:pos x="224" y="408"/>
                </a:cxn>
                <a:cxn ang="0">
                  <a:pos x="247" y="504"/>
                </a:cxn>
                <a:cxn ang="0">
                  <a:pos x="247" y="612"/>
                </a:cxn>
                <a:cxn ang="0">
                  <a:pos x="233" y="703"/>
                </a:cxn>
                <a:cxn ang="0">
                  <a:pos x="188" y="776"/>
                </a:cxn>
                <a:cxn ang="0">
                  <a:pos x="138" y="835"/>
                </a:cxn>
                <a:cxn ang="0">
                  <a:pos x="59" y="919"/>
                </a:cxn>
              </a:cxnLst>
              <a:rect l="0" t="0" r="r" b="b"/>
              <a:pathLst>
                <a:path w="600" h="919">
                  <a:moveTo>
                    <a:pt x="600" y="491"/>
                  </a:moveTo>
                  <a:cubicBezTo>
                    <a:pt x="581" y="474"/>
                    <a:pt x="563" y="458"/>
                    <a:pt x="555" y="426"/>
                  </a:cubicBezTo>
                  <a:cubicBezTo>
                    <a:pt x="547" y="394"/>
                    <a:pt x="561" y="330"/>
                    <a:pt x="550" y="299"/>
                  </a:cubicBezTo>
                  <a:cubicBezTo>
                    <a:pt x="539" y="268"/>
                    <a:pt x="513" y="264"/>
                    <a:pt x="491" y="240"/>
                  </a:cubicBezTo>
                  <a:cubicBezTo>
                    <a:pt x="469" y="216"/>
                    <a:pt x="442" y="185"/>
                    <a:pt x="419" y="154"/>
                  </a:cubicBezTo>
                  <a:cubicBezTo>
                    <a:pt x="396" y="123"/>
                    <a:pt x="375" y="78"/>
                    <a:pt x="355" y="55"/>
                  </a:cubicBezTo>
                  <a:cubicBezTo>
                    <a:pt x="335" y="32"/>
                    <a:pt x="321" y="22"/>
                    <a:pt x="301" y="14"/>
                  </a:cubicBezTo>
                  <a:cubicBezTo>
                    <a:pt x="281" y="6"/>
                    <a:pt x="262" y="6"/>
                    <a:pt x="233" y="5"/>
                  </a:cubicBezTo>
                  <a:cubicBezTo>
                    <a:pt x="204" y="4"/>
                    <a:pt x="156" y="0"/>
                    <a:pt x="124" y="9"/>
                  </a:cubicBezTo>
                  <a:cubicBezTo>
                    <a:pt x="92" y="18"/>
                    <a:pt x="62" y="39"/>
                    <a:pt x="42" y="59"/>
                  </a:cubicBezTo>
                  <a:cubicBezTo>
                    <a:pt x="22" y="79"/>
                    <a:pt x="4" y="106"/>
                    <a:pt x="2" y="132"/>
                  </a:cubicBezTo>
                  <a:cubicBezTo>
                    <a:pt x="0" y="158"/>
                    <a:pt x="12" y="190"/>
                    <a:pt x="33" y="213"/>
                  </a:cubicBezTo>
                  <a:cubicBezTo>
                    <a:pt x="54" y="236"/>
                    <a:pt x="93" y="264"/>
                    <a:pt x="129" y="268"/>
                  </a:cubicBezTo>
                  <a:cubicBezTo>
                    <a:pt x="165" y="272"/>
                    <a:pt x="224" y="249"/>
                    <a:pt x="251" y="236"/>
                  </a:cubicBezTo>
                  <a:cubicBezTo>
                    <a:pt x="278" y="223"/>
                    <a:pt x="285" y="210"/>
                    <a:pt x="292" y="191"/>
                  </a:cubicBezTo>
                  <a:cubicBezTo>
                    <a:pt x="299" y="172"/>
                    <a:pt x="306" y="147"/>
                    <a:pt x="292" y="123"/>
                  </a:cubicBezTo>
                  <a:cubicBezTo>
                    <a:pt x="278" y="99"/>
                    <a:pt x="238" y="57"/>
                    <a:pt x="210" y="45"/>
                  </a:cubicBezTo>
                  <a:cubicBezTo>
                    <a:pt x="182" y="33"/>
                    <a:pt x="147" y="40"/>
                    <a:pt x="124" y="50"/>
                  </a:cubicBezTo>
                  <a:cubicBezTo>
                    <a:pt x="101" y="60"/>
                    <a:pt x="77" y="85"/>
                    <a:pt x="70" y="104"/>
                  </a:cubicBezTo>
                  <a:cubicBezTo>
                    <a:pt x="63" y="123"/>
                    <a:pt x="67" y="151"/>
                    <a:pt x="83" y="168"/>
                  </a:cubicBezTo>
                  <a:cubicBezTo>
                    <a:pt x="99" y="185"/>
                    <a:pt x="143" y="208"/>
                    <a:pt x="165" y="204"/>
                  </a:cubicBezTo>
                  <a:cubicBezTo>
                    <a:pt x="187" y="200"/>
                    <a:pt x="209" y="159"/>
                    <a:pt x="215" y="145"/>
                  </a:cubicBezTo>
                  <a:cubicBezTo>
                    <a:pt x="221" y="131"/>
                    <a:pt x="212" y="127"/>
                    <a:pt x="201" y="118"/>
                  </a:cubicBezTo>
                  <a:cubicBezTo>
                    <a:pt x="190" y="109"/>
                    <a:pt x="161" y="90"/>
                    <a:pt x="147" y="91"/>
                  </a:cubicBezTo>
                  <a:cubicBezTo>
                    <a:pt x="133" y="92"/>
                    <a:pt x="120" y="106"/>
                    <a:pt x="115" y="123"/>
                  </a:cubicBezTo>
                  <a:cubicBezTo>
                    <a:pt x="110" y="140"/>
                    <a:pt x="109" y="162"/>
                    <a:pt x="115" y="191"/>
                  </a:cubicBezTo>
                  <a:cubicBezTo>
                    <a:pt x="121" y="220"/>
                    <a:pt x="139" y="270"/>
                    <a:pt x="151" y="295"/>
                  </a:cubicBezTo>
                  <a:cubicBezTo>
                    <a:pt x="163" y="320"/>
                    <a:pt x="176" y="321"/>
                    <a:pt x="188" y="340"/>
                  </a:cubicBezTo>
                  <a:cubicBezTo>
                    <a:pt x="200" y="359"/>
                    <a:pt x="214" y="381"/>
                    <a:pt x="224" y="408"/>
                  </a:cubicBezTo>
                  <a:cubicBezTo>
                    <a:pt x="234" y="435"/>
                    <a:pt x="243" y="470"/>
                    <a:pt x="247" y="504"/>
                  </a:cubicBezTo>
                  <a:cubicBezTo>
                    <a:pt x="251" y="538"/>
                    <a:pt x="249" y="579"/>
                    <a:pt x="247" y="612"/>
                  </a:cubicBezTo>
                  <a:cubicBezTo>
                    <a:pt x="245" y="645"/>
                    <a:pt x="243" y="676"/>
                    <a:pt x="233" y="703"/>
                  </a:cubicBezTo>
                  <a:cubicBezTo>
                    <a:pt x="223" y="730"/>
                    <a:pt x="204" y="754"/>
                    <a:pt x="188" y="776"/>
                  </a:cubicBezTo>
                  <a:cubicBezTo>
                    <a:pt x="172" y="798"/>
                    <a:pt x="159" y="811"/>
                    <a:pt x="138" y="835"/>
                  </a:cubicBezTo>
                  <a:cubicBezTo>
                    <a:pt x="117" y="859"/>
                    <a:pt x="76" y="901"/>
                    <a:pt x="59" y="919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>
              <a:prstShdw prst="shdw17" dist="17961" dir="2700000">
                <a:schemeClr val="bg1"/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91918" name="Freeform 46"/>
            <p:cNvSpPr>
              <a:spLocks/>
            </p:cNvSpPr>
            <p:nvPr/>
          </p:nvSpPr>
          <p:spPr bwMode="auto">
            <a:xfrm>
              <a:off x="1389" y="2082"/>
              <a:ext cx="240" cy="23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101" y="201"/>
                </a:cxn>
                <a:cxn ang="0">
                  <a:pos x="228" y="215"/>
                </a:cxn>
                <a:cxn ang="0">
                  <a:pos x="171" y="75"/>
                </a:cxn>
                <a:cxn ang="0">
                  <a:pos x="230" y="0"/>
                </a:cxn>
              </a:cxnLst>
              <a:rect l="0" t="0" r="r" b="b"/>
              <a:pathLst>
                <a:path w="240" h="236">
                  <a:moveTo>
                    <a:pt x="0" y="212"/>
                  </a:moveTo>
                  <a:cubicBezTo>
                    <a:pt x="17" y="211"/>
                    <a:pt x="63" y="200"/>
                    <a:pt x="101" y="201"/>
                  </a:cubicBezTo>
                  <a:cubicBezTo>
                    <a:pt x="139" y="202"/>
                    <a:pt x="216" y="236"/>
                    <a:pt x="228" y="215"/>
                  </a:cubicBezTo>
                  <a:cubicBezTo>
                    <a:pt x="240" y="194"/>
                    <a:pt x="171" y="111"/>
                    <a:pt x="171" y="75"/>
                  </a:cubicBezTo>
                  <a:cubicBezTo>
                    <a:pt x="171" y="39"/>
                    <a:pt x="218" y="16"/>
                    <a:pt x="230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bg1"/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91917" name="Freeform 45"/>
            <p:cNvSpPr>
              <a:spLocks/>
            </p:cNvSpPr>
            <p:nvPr/>
          </p:nvSpPr>
          <p:spPr bwMode="auto">
            <a:xfrm>
              <a:off x="1226" y="1836"/>
              <a:ext cx="200" cy="680"/>
            </a:xfrm>
            <a:custGeom>
              <a:avLst/>
              <a:gdLst/>
              <a:ahLst/>
              <a:cxnLst>
                <a:cxn ang="0">
                  <a:pos x="0" y="680"/>
                </a:cxn>
                <a:cxn ang="0">
                  <a:pos x="153" y="465"/>
                </a:cxn>
                <a:cxn ang="0">
                  <a:pos x="144" y="230"/>
                </a:cxn>
                <a:cxn ang="0">
                  <a:pos x="192" y="158"/>
                </a:cxn>
                <a:cxn ang="0">
                  <a:pos x="190" y="120"/>
                </a:cxn>
                <a:cxn ang="0">
                  <a:pos x="179" y="32"/>
                </a:cxn>
                <a:cxn ang="0">
                  <a:pos x="165" y="0"/>
                </a:cxn>
              </a:cxnLst>
              <a:rect l="0" t="0" r="r" b="b"/>
              <a:pathLst>
                <a:path w="200" h="680">
                  <a:moveTo>
                    <a:pt x="0" y="680"/>
                  </a:moveTo>
                  <a:cubicBezTo>
                    <a:pt x="25" y="644"/>
                    <a:pt x="129" y="540"/>
                    <a:pt x="153" y="465"/>
                  </a:cubicBezTo>
                  <a:cubicBezTo>
                    <a:pt x="177" y="390"/>
                    <a:pt x="138" y="281"/>
                    <a:pt x="144" y="230"/>
                  </a:cubicBezTo>
                  <a:cubicBezTo>
                    <a:pt x="150" y="179"/>
                    <a:pt x="184" y="176"/>
                    <a:pt x="192" y="158"/>
                  </a:cubicBezTo>
                  <a:cubicBezTo>
                    <a:pt x="200" y="140"/>
                    <a:pt x="192" y="141"/>
                    <a:pt x="190" y="120"/>
                  </a:cubicBezTo>
                  <a:cubicBezTo>
                    <a:pt x="188" y="99"/>
                    <a:pt x="183" y="52"/>
                    <a:pt x="179" y="32"/>
                  </a:cubicBezTo>
                  <a:cubicBezTo>
                    <a:pt x="175" y="12"/>
                    <a:pt x="168" y="7"/>
                    <a:pt x="165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>
              <a:prstShdw prst="shdw17" dist="17961" dir="2700000">
                <a:schemeClr val="bg1"/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91919" name="Text Box 47"/>
            <p:cNvSpPr txBox="1">
              <a:spLocks noChangeArrowheads="1"/>
            </p:cNvSpPr>
            <p:nvPr/>
          </p:nvSpPr>
          <p:spPr bwMode="auto">
            <a:xfrm>
              <a:off x="1719" y="1971"/>
              <a:ext cx="2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omic Sans MS" pitchFamily="66" charset="0"/>
                </a:rPr>
                <a:t>??</a:t>
              </a:r>
            </a:p>
          </p:txBody>
        </p:sp>
        <p:sp>
          <p:nvSpPr>
            <p:cNvPr id="591920" name="Freeform 48"/>
            <p:cNvSpPr>
              <a:spLocks/>
            </p:cNvSpPr>
            <p:nvPr/>
          </p:nvSpPr>
          <p:spPr bwMode="auto">
            <a:xfrm>
              <a:off x="1719" y="2273"/>
              <a:ext cx="21" cy="24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0" y="120"/>
                </a:cxn>
                <a:cxn ang="0">
                  <a:pos x="0" y="240"/>
                </a:cxn>
              </a:cxnLst>
              <a:rect l="0" t="0" r="r" b="b"/>
              <a:pathLst>
                <a:path w="21" h="240">
                  <a:moveTo>
                    <a:pt x="4" y="0"/>
                  </a:moveTo>
                  <a:cubicBezTo>
                    <a:pt x="12" y="40"/>
                    <a:pt x="21" y="80"/>
                    <a:pt x="20" y="120"/>
                  </a:cubicBezTo>
                  <a:cubicBezTo>
                    <a:pt x="19" y="160"/>
                    <a:pt x="9" y="200"/>
                    <a:pt x="0" y="240"/>
                  </a:cubicBezTo>
                </a:path>
              </a:pathLst>
            </a:custGeom>
            <a:noFill/>
            <a:ln w="47625" cmpd="sng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bg1"/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91921" name="Freeform 49"/>
            <p:cNvSpPr>
              <a:spLocks/>
            </p:cNvSpPr>
            <p:nvPr/>
          </p:nvSpPr>
          <p:spPr bwMode="auto">
            <a:xfrm>
              <a:off x="1550" y="2522"/>
              <a:ext cx="167" cy="198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99" y="90"/>
                </a:cxn>
                <a:cxn ang="0">
                  <a:pos x="0" y="198"/>
                </a:cxn>
              </a:cxnLst>
              <a:rect l="0" t="0" r="r" b="b"/>
              <a:pathLst>
                <a:path w="167" h="198">
                  <a:moveTo>
                    <a:pt x="167" y="0"/>
                  </a:moveTo>
                  <a:cubicBezTo>
                    <a:pt x="156" y="15"/>
                    <a:pt x="127" y="57"/>
                    <a:pt x="99" y="90"/>
                  </a:cubicBezTo>
                  <a:cubicBezTo>
                    <a:pt x="71" y="123"/>
                    <a:pt x="20" y="176"/>
                    <a:pt x="0" y="198"/>
                  </a:cubicBezTo>
                </a:path>
              </a:pathLst>
            </a:custGeom>
            <a:noFill/>
            <a:ln w="63500" cmpd="sng">
              <a:solidFill>
                <a:schemeClr val="tx1"/>
              </a:solidFill>
              <a:round/>
              <a:headEnd/>
              <a:tailEnd type="stealth" w="lg" len="lg"/>
            </a:ln>
            <a:effectLst>
              <a:prstShdw prst="shdw17" dist="17961" dir="2700000">
                <a:schemeClr val="bg1"/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91922" name="Freeform 50"/>
            <p:cNvSpPr>
              <a:spLocks/>
            </p:cNvSpPr>
            <p:nvPr/>
          </p:nvSpPr>
          <p:spPr bwMode="auto">
            <a:xfrm>
              <a:off x="1352" y="2109"/>
              <a:ext cx="30" cy="23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7" y="134"/>
                </a:cxn>
                <a:cxn ang="0">
                  <a:pos x="0" y="239"/>
                </a:cxn>
              </a:cxnLst>
              <a:rect l="0" t="0" r="r" b="b"/>
              <a:pathLst>
                <a:path w="30" h="239">
                  <a:moveTo>
                    <a:pt x="19" y="0"/>
                  </a:moveTo>
                  <a:cubicBezTo>
                    <a:pt x="20" y="22"/>
                    <a:pt x="30" y="94"/>
                    <a:pt x="27" y="134"/>
                  </a:cubicBezTo>
                  <a:cubicBezTo>
                    <a:pt x="24" y="174"/>
                    <a:pt x="6" y="217"/>
                    <a:pt x="0" y="239"/>
                  </a:cubicBezTo>
                </a:path>
              </a:pathLst>
            </a:custGeom>
            <a:noFill/>
            <a:ln w="44450" cmpd="sng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bg1"/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91923" name="Freeform 51"/>
            <p:cNvSpPr>
              <a:spLocks/>
            </p:cNvSpPr>
            <p:nvPr/>
          </p:nvSpPr>
          <p:spPr bwMode="auto">
            <a:xfrm>
              <a:off x="1183" y="2357"/>
              <a:ext cx="167" cy="198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99" y="90"/>
                </a:cxn>
                <a:cxn ang="0">
                  <a:pos x="0" y="198"/>
                </a:cxn>
              </a:cxnLst>
              <a:rect l="0" t="0" r="r" b="b"/>
              <a:pathLst>
                <a:path w="167" h="198">
                  <a:moveTo>
                    <a:pt x="167" y="0"/>
                  </a:moveTo>
                  <a:cubicBezTo>
                    <a:pt x="156" y="15"/>
                    <a:pt x="127" y="57"/>
                    <a:pt x="99" y="90"/>
                  </a:cubicBezTo>
                  <a:cubicBezTo>
                    <a:pt x="71" y="123"/>
                    <a:pt x="20" y="176"/>
                    <a:pt x="0" y="198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 type="stealth" w="lg" len="lg"/>
            </a:ln>
            <a:effectLst>
              <a:prstShdw prst="shdw17" dist="17961" dir="2700000">
                <a:schemeClr val="bg1"/>
              </a:prst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1950" name="Group 78"/>
          <p:cNvGrpSpPr>
            <a:grpSpLocks/>
          </p:cNvGrpSpPr>
          <p:nvPr/>
        </p:nvGrpSpPr>
        <p:grpSpPr bwMode="auto">
          <a:xfrm>
            <a:off x="1439863" y="728663"/>
            <a:ext cx="2447925" cy="5903912"/>
            <a:chOff x="907" y="459"/>
            <a:chExt cx="1542" cy="3719"/>
          </a:xfrm>
        </p:grpSpPr>
        <p:sp>
          <p:nvSpPr>
            <p:cNvPr id="591888" name="Freeform 16"/>
            <p:cNvSpPr>
              <a:spLocks/>
            </p:cNvSpPr>
            <p:nvPr/>
          </p:nvSpPr>
          <p:spPr bwMode="auto">
            <a:xfrm>
              <a:off x="1156" y="2500"/>
              <a:ext cx="1293" cy="1678"/>
            </a:xfrm>
            <a:custGeom>
              <a:avLst/>
              <a:gdLst/>
              <a:ahLst/>
              <a:cxnLst>
                <a:cxn ang="0">
                  <a:pos x="0" y="1678"/>
                </a:cxn>
                <a:cxn ang="0">
                  <a:pos x="295" y="1542"/>
                </a:cxn>
                <a:cxn ang="0">
                  <a:pos x="509" y="1360"/>
                </a:cxn>
                <a:cxn ang="0">
                  <a:pos x="499" y="1361"/>
                </a:cxn>
                <a:cxn ang="0">
                  <a:pos x="703" y="1180"/>
                </a:cxn>
                <a:cxn ang="0">
                  <a:pos x="839" y="998"/>
                </a:cxn>
                <a:cxn ang="0">
                  <a:pos x="1044" y="703"/>
                </a:cxn>
                <a:cxn ang="0">
                  <a:pos x="1157" y="443"/>
                </a:cxn>
                <a:cxn ang="0">
                  <a:pos x="1248" y="159"/>
                </a:cxn>
                <a:cxn ang="0">
                  <a:pos x="1293" y="0"/>
                </a:cxn>
              </a:cxnLst>
              <a:rect l="0" t="0" r="r" b="b"/>
              <a:pathLst>
                <a:path w="1293" h="1678">
                  <a:moveTo>
                    <a:pt x="0" y="1678"/>
                  </a:moveTo>
                  <a:cubicBezTo>
                    <a:pt x="106" y="1636"/>
                    <a:pt x="210" y="1595"/>
                    <a:pt x="295" y="1542"/>
                  </a:cubicBezTo>
                  <a:cubicBezTo>
                    <a:pt x="380" y="1489"/>
                    <a:pt x="475" y="1390"/>
                    <a:pt x="509" y="1360"/>
                  </a:cubicBezTo>
                  <a:cubicBezTo>
                    <a:pt x="543" y="1330"/>
                    <a:pt x="467" y="1391"/>
                    <a:pt x="499" y="1361"/>
                  </a:cubicBezTo>
                  <a:cubicBezTo>
                    <a:pt x="531" y="1331"/>
                    <a:pt x="646" y="1240"/>
                    <a:pt x="703" y="1180"/>
                  </a:cubicBezTo>
                  <a:cubicBezTo>
                    <a:pt x="760" y="1120"/>
                    <a:pt x="782" y="1077"/>
                    <a:pt x="839" y="998"/>
                  </a:cubicBezTo>
                  <a:cubicBezTo>
                    <a:pt x="896" y="919"/>
                    <a:pt x="991" y="795"/>
                    <a:pt x="1044" y="703"/>
                  </a:cubicBezTo>
                  <a:cubicBezTo>
                    <a:pt x="1097" y="611"/>
                    <a:pt x="1123" y="534"/>
                    <a:pt x="1157" y="443"/>
                  </a:cubicBezTo>
                  <a:cubicBezTo>
                    <a:pt x="1191" y="352"/>
                    <a:pt x="1225" y="233"/>
                    <a:pt x="1248" y="159"/>
                  </a:cubicBezTo>
                  <a:cubicBezTo>
                    <a:pt x="1271" y="85"/>
                    <a:pt x="1280" y="41"/>
                    <a:pt x="1293" y="0"/>
                  </a:cubicBezTo>
                </a:path>
              </a:pathLst>
            </a:custGeom>
            <a:noFill/>
            <a:ln w="63500" cmpd="sng">
              <a:solidFill>
                <a:srgbClr val="FF0000"/>
              </a:solidFill>
              <a:round/>
              <a:headEnd/>
              <a:tailEnd type="stealth" w="lg" len="lg"/>
            </a:ln>
            <a:effectLst>
              <a:prstShdw prst="shdw17" dist="17961" dir="2700000">
                <a:schemeClr val="bg1"/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91889" name="Freeform 17"/>
            <p:cNvSpPr>
              <a:spLocks/>
            </p:cNvSpPr>
            <p:nvPr/>
          </p:nvSpPr>
          <p:spPr bwMode="auto">
            <a:xfrm>
              <a:off x="1224" y="867"/>
              <a:ext cx="454" cy="930"/>
            </a:xfrm>
            <a:custGeom>
              <a:avLst/>
              <a:gdLst/>
              <a:ahLst/>
              <a:cxnLst>
                <a:cxn ang="0">
                  <a:pos x="454" y="0"/>
                </a:cxn>
                <a:cxn ang="0">
                  <a:pos x="318" y="91"/>
                </a:cxn>
                <a:cxn ang="0">
                  <a:pos x="205" y="204"/>
                </a:cxn>
                <a:cxn ang="0">
                  <a:pos x="87" y="367"/>
                </a:cxn>
                <a:cxn ang="0">
                  <a:pos x="23" y="567"/>
                </a:cxn>
                <a:cxn ang="0">
                  <a:pos x="0" y="930"/>
                </a:cxn>
              </a:cxnLst>
              <a:rect l="0" t="0" r="r" b="b"/>
              <a:pathLst>
                <a:path w="454" h="930">
                  <a:moveTo>
                    <a:pt x="454" y="0"/>
                  </a:moveTo>
                  <a:cubicBezTo>
                    <a:pt x="406" y="28"/>
                    <a:pt x="359" y="57"/>
                    <a:pt x="318" y="91"/>
                  </a:cubicBezTo>
                  <a:cubicBezTo>
                    <a:pt x="277" y="125"/>
                    <a:pt x="243" y="158"/>
                    <a:pt x="205" y="204"/>
                  </a:cubicBezTo>
                  <a:cubicBezTo>
                    <a:pt x="167" y="250"/>
                    <a:pt x="117" y="307"/>
                    <a:pt x="87" y="367"/>
                  </a:cubicBezTo>
                  <a:cubicBezTo>
                    <a:pt x="57" y="427"/>
                    <a:pt x="37" y="473"/>
                    <a:pt x="23" y="567"/>
                  </a:cubicBezTo>
                  <a:cubicBezTo>
                    <a:pt x="9" y="661"/>
                    <a:pt x="6" y="792"/>
                    <a:pt x="0" y="930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 type="stealth" w="lg" len="lg"/>
            </a:ln>
            <a:effectLst>
              <a:prstShdw prst="shdw17" dist="17961" dir="2700000">
                <a:schemeClr val="bg1"/>
              </a:prstShdw>
            </a:effec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91925" name="Group 53"/>
            <p:cNvGrpSpPr>
              <a:grpSpLocks/>
            </p:cNvGrpSpPr>
            <p:nvPr/>
          </p:nvGrpSpPr>
          <p:grpSpPr bwMode="auto">
            <a:xfrm>
              <a:off x="1161" y="3480"/>
              <a:ext cx="698" cy="605"/>
              <a:chOff x="1161" y="3480"/>
              <a:chExt cx="698" cy="605"/>
            </a:xfrm>
          </p:grpSpPr>
          <p:pic>
            <p:nvPicPr>
              <p:cNvPr id="591891" name="Picture 19" descr="j0293828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161" y="3480"/>
                <a:ext cx="622" cy="537"/>
              </a:xfrm>
              <a:prstGeom prst="rect">
                <a:avLst/>
              </a:prstGeom>
              <a:noFill/>
            </p:spPr>
          </p:pic>
          <p:pic>
            <p:nvPicPr>
              <p:cNvPr id="591893" name="Picture 21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289" y="3865"/>
                <a:ext cx="180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91894" name="Picture 22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16" y="3976"/>
                <a:ext cx="121" cy="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91895" name="Picture 23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29" y="3837"/>
                <a:ext cx="80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91897" name="Picture 25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61" y="3860"/>
                <a:ext cx="80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91898" name="Picture 26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02" y="4009"/>
                <a:ext cx="80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91899" name="Picture 27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79" y="3864"/>
                <a:ext cx="80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591926" name="Group 54"/>
            <p:cNvGrpSpPr>
              <a:grpSpLocks/>
            </p:cNvGrpSpPr>
            <p:nvPr/>
          </p:nvGrpSpPr>
          <p:grpSpPr bwMode="auto">
            <a:xfrm>
              <a:off x="907" y="459"/>
              <a:ext cx="698" cy="605"/>
              <a:chOff x="1161" y="3480"/>
              <a:chExt cx="698" cy="605"/>
            </a:xfrm>
          </p:grpSpPr>
          <p:pic>
            <p:nvPicPr>
              <p:cNvPr id="591927" name="Picture 55" descr="j0293828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161" y="3480"/>
                <a:ext cx="622" cy="537"/>
              </a:xfrm>
              <a:prstGeom prst="rect">
                <a:avLst/>
              </a:prstGeom>
              <a:noFill/>
            </p:spPr>
          </p:pic>
          <p:pic>
            <p:nvPicPr>
              <p:cNvPr id="591928" name="Picture 56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289" y="3865"/>
                <a:ext cx="180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91929" name="Picture 57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16" y="3976"/>
                <a:ext cx="121" cy="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91930" name="Picture 58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29" y="3837"/>
                <a:ext cx="80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91931" name="Picture 59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61" y="3860"/>
                <a:ext cx="80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91932" name="Picture 60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02" y="4009"/>
                <a:ext cx="80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91933" name="Picture 61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79" y="3864"/>
                <a:ext cx="80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661" name="Picture 45" descr="Fig6-4"/>
          <p:cNvPicPr>
            <a:picLocks noChangeAspect="1" noChangeArrowheads="1"/>
          </p:cNvPicPr>
          <p:nvPr/>
        </p:nvPicPr>
        <p:blipFill>
          <a:blip r:embed="rId4" cstate="print"/>
          <a:srcRect l="2942" t="14839" r="8144" b="8328"/>
          <a:stretch>
            <a:fillRect/>
          </a:stretch>
        </p:blipFill>
        <p:spPr bwMode="auto">
          <a:xfrm>
            <a:off x="0" y="80963"/>
            <a:ext cx="3722688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5662" name="Text Box 46"/>
          <p:cNvSpPr txBox="1">
            <a:spLocks noChangeArrowheads="1"/>
          </p:cNvSpPr>
          <p:nvPr/>
        </p:nvSpPr>
        <p:spPr bwMode="auto">
          <a:xfrm>
            <a:off x="3724275" y="508000"/>
            <a:ext cx="4356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“The Arctic is the freshest ocean!”</a:t>
            </a:r>
          </a:p>
        </p:txBody>
      </p:sp>
      <p:sp>
        <p:nvSpPr>
          <p:cNvPr id="495663" name="Text Box 47"/>
          <p:cNvSpPr txBox="1">
            <a:spLocks noChangeArrowheads="1"/>
          </p:cNvSpPr>
          <p:nvPr/>
        </p:nvSpPr>
        <p:spPr bwMode="auto">
          <a:xfrm>
            <a:off x="3959225" y="2370138"/>
            <a:ext cx="1654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Well, no…</a:t>
            </a:r>
          </a:p>
        </p:txBody>
      </p:sp>
      <p:sp>
        <p:nvSpPr>
          <p:cNvPr id="495665" name="Text Box 49"/>
          <p:cNvSpPr txBox="1">
            <a:spLocks noChangeArrowheads="1"/>
          </p:cNvSpPr>
          <p:nvPr/>
        </p:nvSpPr>
        <p:spPr bwMode="auto">
          <a:xfrm>
            <a:off x="1114425" y="1012825"/>
            <a:ext cx="154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Sea surface salinity</a:t>
            </a:r>
          </a:p>
        </p:txBody>
      </p:sp>
      <p:pic>
        <p:nvPicPr>
          <p:cNvPr id="495666" name="Picture 50" descr="Picture 16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48150" y="3057525"/>
            <a:ext cx="39338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5676" name="Group 60"/>
          <p:cNvGrpSpPr>
            <a:grpSpLocks/>
          </p:cNvGrpSpPr>
          <p:nvPr/>
        </p:nvGrpSpPr>
        <p:grpSpPr bwMode="auto">
          <a:xfrm>
            <a:off x="7524750" y="2330450"/>
            <a:ext cx="1227138" cy="4140200"/>
            <a:chOff x="4740" y="1468"/>
            <a:chExt cx="773" cy="2608"/>
          </a:xfrm>
        </p:grpSpPr>
        <p:pic>
          <p:nvPicPr>
            <p:cNvPr id="495667" name="Picture 51" descr="Picture 17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V="1">
              <a:off x="4884" y="1703"/>
              <a:ext cx="429" cy="2373"/>
            </a:xfrm>
            <a:prstGeom prst="rect">
              <a:avLst/>
            </a:prstGeom>
            <a:noFill/>
          </p:spPr>
        </p:pic>
        <p:sp>
          <p:nvSpPr>
            <p:cNvPr id="495669" name="Text Box 53"/>
            <p:cNvSpPr txBox="1">
              <a:spLocks noChangeArrowheads="1"/>
            </p:cNvSpPr>
            <p:nvPr/>
          </p:nvSpPr>
          <p:spPr bwMode="auto">
            <a:xfrm>
              <a:off x="5145" y="1781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95670" name="Text Box 54" descr="Parchment"/>
            <p:cNvSpPr txBox="1">
              <a:spLocks noChangeArrowheads="1"/>
            </p:cNvSpPr>
            <p:nvPr/>
          </p:nvSpPr>
          <p:spPr bwMode="auto">
            <a:xfrm>
              <a:off x="5156" y="1810"/>
              <a:ext cx="236" cy="2137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>
              <a:spAutoFit/>
            </a:bodyPr>
            <a:lstStyle/>
            <a:p>
              <a:r>
                <a:rPr lang="en-US" sz="1600"/>
                <a:t> 50</a:t>
              </a:r>
            </a:p>
            <a:p>
              <a:endParaRPr lang="en-US" sz="1600"/>
            </a:p>
            <a:p>
              <a:endParaRPr lang="en-US" sz="800"/>
            </a:p>
            <a:p>
              <a:r>
                <a:rPr lang="en-US" sz="1600"/>
                <a:t> 40</a:t>
              </a:r>
            </a:p>
            <a:p>
              <a:endParaRPr lang="en-US" sz="1600"/>
            </a:p>
            <a:p>
              <a:endParaRPr lang="en-US" sz="800"/>
            </a:p>
            <a:p>
              <a:r>
                <a:rPr lang="en-US" sz="1600"/>
                <a:t> 30</a:t>
              </a:r>
            </a:p>
            <a:p>
              <a:endParaRPr lang="en-US" sz="1600"/>
            </a:p>
            <a:p>
              <a:endParaRPr lang="en-US" sz="800"/>
            </a:p>
            <a:p>
              <a:r>
                <a:rPr lang="en-US" sz="1600"/>
                <a:t> 20</a:t>
              </a:r>
            </a:p>
            <a:p>
              <a:endParaRPr lang="en-US" sz="1600"/>
            </a:p>
            <a:p>
              <a:endParaRPr lang="en-US" sz="800"/>
            </a:p>
            <a:p>
              <a:r>
                <a:rPr lang="en-US" sz="1600"/>
                <a:t> 10</a:t>
              </a:r>
            </a:p>
            <a:p>
              <a:endParaRPr lang="en-US" sz="1600"/>
            </a:p>
            <a:p>
              <a:endParaRPr lang="en-US" sz="800"/>
            </a:p>
            <a:p>
              <a:r>
                <a:rPr lang="en-US" sz="1600"/>
                <a:t> 0</a:t>
              </a:r>
            </a:p>
          </p:txBody>
        </p:sp>
        <p:sp>
          <p:nvSpPr>
            <p:cNvPr id="495671" name="Text Box 55"/>
            <p:cNvSpPr txBox="1">
              <a:spLocks noChangeArrowheads="1"/>
            </p:cNvSpPr>
            <p:nvPr/>
          </p:nvSpPr>
          <p:spPr bwMode="auto">
            <a:xfrm>
              <a:off x="4740" y="1468"/>
              <a:ext cx="77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FWC (m)</a:t>
              </a:r>
            </a:p>
          </p:txBody>
        </p:sp>
      </p:grpSp>
      <p:sp>
        <p:nvSpPr>
          <p:cNvPr id="495677" name="Text Box 61"/>
          <p:cNvSpPr txBox="1">
            <a:spLocks noChangeArrowheads="1"/>
          </p:cNvSpPr>
          <p:nvPr/>
        </p:nvSpPr>
        <p:spPr bwMode="auto">
          <a:xfrm>
            <a:off x="5272088" y="2905125"/>
            <a:ext cx="54451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Arial Narrow" pitchFamily="34" charset="0"/>
              </a:rPr>
              <a:t>45 m!</a:t>
            </a:r>
          </a:p>
        </p:txBody>
      </p:sp>
      <p:grpSp>
        <p:nvGrpSpPr>
          <p:cNvPr id="495683" name="Group 67"/>
          <p:cNvGrpSpPr>
            <a:grpSpLocks/>
          </p:cNvGrpSpPr>
          <p:nvPr/>
        </p:nvGrpSpPr>
        <p:grpSpPr bwMode="auto">
          <a:xfrm>
            <a:off x="484188" y="3311525"/>
            <a:ext cx="7004050" cy="2017713"/>
            <a:chOff x="305" y="2086"/>
            <a:chExt cx="4412" cy="1271"/>
          </a:xfrm>
        </p:grpSpPr>
        <p:sp>
          <p:nvSpPr>
            <p:cNvPr id="495679" name="Text Box 63"/>
            <p:cNvSpPr txBox="1">
              <a:spLocks noChangeArrowheads="1"/>
            </p:cNvSpPr>
            <p:nvPr/>
          </p:nvSpPr>
          <p:spPr bwMode="auto">
            <a:xfrm>
              <a:off x="305" y="3107"/>
              <a:ext cx="20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FWC </a:t>
              </a:r>
              <a:r>
                <a:rPr lang="en-US">
                  <a:sym typeface="Symbol" pitchFamily="18" charset="2"/>
                </a:rPr>
                <a:t></a:t>
              </a:r>
              <a:r>
                <a:rPr lang="en-US"/>
                <a:t> factor * steric height</a:t>
              </a:r>
            </a:p>
          </p:txBody>
        </p:sp>
        <p:grpSp>
          <p:nvGrpSpPr>
            <p:cNvPr id="495682" name="Group 66"/>
            <p:cNvGrpSpPr>
              <a:grpSpLocks/>
            </p:cNvGrpSpPr>
            <p:nvPr/>
          </p:nvGrpSpPr>
          <p:grpSpPr bwMode="auto">
            <a:xfrm>
              <a:off x="3742" y="2086"/>
              <a:ext cx="975" cy="542"/>
              <a:chOff x="3742" y="2086"/>
              <a:chExt cx="975" cy="542"/>
            </a:xfrm>
          </p:grpSpPr>
          <p:sp>
            <p:nvSpPr>
              <p:cNvPr id="495680" name="Line 64"/>
              <p:cNvSpPr>
                <a:spLocks noChangeShapeType="1"/>
              </p:cNvSpPr>
              <p:nvPr/>
            </p:nvSpPr>
            <p:spPr bwMode="auto">
              <a:xfrm>
                <a:off x="3742" y="2086"/>
                <a:ext cx="90" cy="54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prstShdw prst="shdw17" dist="17961" dir="2700000">
                  <a:schemeClr val="bg1"/>
                </a:prst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81" name="Text Box 65"/>
              <p:cNvSpPr txBox="1">
                <a:spLocks noChangeArrowheads="1"/>
              </p:cNvSpPr>
              <p:nvPr/>
            </p:nvSpPr>
            <p:spPr bwMode="auto">
              <a:xfrm>
                <a:off x="3838" y="2408"/>
                <a:ext cx="87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b="1" i="1">
                    <a:latin typeface="Arial Narrow" pitchFamily="34" charset="0"/>
                  </a:rPr>
                  <a:t>Bering Strait flow</a:t>
                </a:r>
              </a:p>
            </p:txBody>
          </p:sp>
        </p:grpSp>
      </p:grpSp>
      <p:sp>
        <p:nvSpPr>
          <p:cNvPr id="495684" name="Text Box 68"/>
          <p:cNvSpPr txBox="1">
            <a:spLocks noChangeArrowheads="1"/>
          </p:cNvSpPr>
          <p:nvPr/>
        </p:nvSpPr>
        <p:spPr bwMode="auto">
          <a:xfrm>
            <a:off x="5778500" y="4456113"/>
            <a:ext cx="776288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Arial Narrow" pitchFamily="34" charset="0"/>
              </a:rPr>
              <a:t>15-20 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5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-100013"/>
            <a:ext cx="6096000" cy="914401"/>
          </a:xfrm>
          <a:noFill/>
          <a:effectLst>
            <a:outerShdw dist="12700" dir="5400000" algn="ctr" rotWithShape="0">
              <a:srgbClr val="FFFFCC"/>
            </a:outerShdw>
          </a:effectLst>
        </p:spPr>
        <p:txBody>
          <a:bodyPr/>
          <a:lstStyle/>
          <a:p>
            <a:r>
              <a:rPr lang="en-US" sz="3200" b="1">
                <a:solidFill>
                  <a:schemeClr val="tx1"/>
                </a:solidFill>
              </a:rPr>
              <a:t>The Mean FW Budget</a:t>
            </a:r>
            <a:endParaRPr lang="en-US" sz="3200" b="1" i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9392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750" t="13699" r="26546" b="7155"/>
          <a:stretch>
            <a:fillRect/>
          </a:stretch>
        </p:blipFill>
        <p:spPr bwMode="auto">
          <a:xfrm>
            <a:off x="117475" y="971550"/>
            <a:ext cx="4579938" cy="57991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93924" name="Text Box 4"/>
          <p:cNvSpPr txBox="1">
            <a:spLocks noChangeArrowheads="1"/>
          </p:cNvSpPr>
          <p:nvPr/>
        </p:nvSpPr>
        <p:spPr bwMode="auto">
          <a:xfrm>
            <a:off x="3167063" y="6553200"/>
            <a:ext cx="1550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>
                <a:latin typeface="Arial Narrow" pitchFamily="34" charset="0"/>
              </a:rPr>
              <a:t>Serreze et al. (2006)</a:t>
            </a:r>
          </a:p>
        </p:txBody>
      </p:sp>
      <p:sp>
        <p:nvSpPr>
          <p:cNvPr id="593925" name="Text Box 5"/>
          <p:cNvSpPr txBox="1">
            <a:spLocks noChangeArrowheads="1"/>
          </p:cNvSpPr>
          <p:nvPr/>
        </p:nvSpPr>
        <p:spPr bwMode="auto">
          <a:xfrm>
            <a:off x="4967288" y="1444625"/>
            <a:ext cx="4176712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4400" lvl="1" indent="-512763" defTabSz="166688"/>
            <a:r>
              <a:rPr lang="en-US" sz="1600" b="1">
                <a:sym typeface="Symbol" pitchFamily="18" charset="2"/>
              </a:rPr>
              <a:t>  </a:t>
            </a:r>
          </a:p>
          <a:p>
            <a:pPr marL="914400" lvl="1" indent="-512763" defTabSz="166688"/>
            <a:endParaRPr lang="en-US" sz="1600" b="1">
              <a:sym typeface="Symbol" pitchFamily="18" charset="2"/>
            </a:endParaRPr>
          </a:p>
          <a:p>
            <a:pPr marL="914400" lvl="1" indent="-512763" defTabSz="166688"/>
            <a:endParaRPr lang="en-US" sz="1600" b="1">
              <a:sym typeface="Symbol" pitchFamily="18" charset="2"/>
            </a:endParaRPr>
          </a:p>
          <a:p>
            <a:pPr marL="914400" lvl="1" indent="-512763" defTabSz="166688"/>
            <a:endParaRPr lang="en-US" sz="1600" b="1">
              <a:sym typeface="Symbol" pitchFamily="18" charset="2"/>
            </a:endParaRPr>
          </a:p>
          <a:p>
            <a:pPr marL="914400" lvl="1" indent="-512763" defTabSz="166688"/>
            <a:endParaRPr lang="en-US" sz="1600" b="1">
              <a:sym typeface="Symbol" pitchFamily="18" charset="2"/>
            </a:endParaRPr>
          </a:p>
          <a:p>
            <a:pPr marL="914400" lvl="1" indent="-512763" defTabSz="166688"/>
            <a:endParaRPr lang="en-US" sz="1600" b="1">
              <a:sym typeface="Symbol" pitchFamily="18" charset="2"/>
            </a:endParaRPr>
          </a:p>
          <a:p>
            <a:pPr marL="457200" indent="-457200" defTabSz="166688">
              <a:buFontTx/>
              <a:buAutoNum type="arabicParenR" startAt="2"/>
            </a:pPr>
            <a:r>
              <a:rPr lang="en-US" sz="1600" b="1"/>
              <a:t>In this budget,</a:t>
            </a:r>
          </a:p>
          <a:p>
            <a:pPr marL="457200" indent="-457200" defTabSz="166688"/>
            <a:r>
              <a:rPr lang="en-US" sz="1600" b="1">
                <a:solidFill>
                  <a:srgbClr val="B000B0"/>
                </a:solidFill>
              </a:rPr>
              <a:t>		river discharge &gt; ice growth/export</a:t>
            </a:r>
            <a:r>
              <a:rPr lang="en-US" sz="1600" b="1"/>
              <a:t> 						i.e., ~23% of discharge 											</a:t>
            </a:r>
            <a:r>
              <a:rPr lang="en-US" sz="1600" b="1">
                <a:sym typeface="Symbol" pitchFamily="18" charset="2"/>
              </a:rPr>
              <a:t> liquid ocean export</a:t>
            </a:r>
          </a:p>
        </p:txBody>
      </p:sp>
      <p:sp>
        <p:nvSpPr>
          <p:cNvPr id="593927" name="Freeform 7"/>
          <p:cNvSpPr>
            <a:spLocks/>
          </p:cNvSpPr>
          <p:nvPr/>
        </p:nvSpPr>
        <p:spPr bwMode="auto">
          <a:xfrm>
            <a:off x="1943100" y="3427413"/>
            <a:ext cx="665163" cy="381000"/>
          </a:xfrm>
          <a:custGeom>
            <a:avLst/>
            <a:gdLst/>
            <a:ahLst/>
            <a:cxnLst>
              <a:cxn ang="0">
                <a:pos x="419" y="67"/>
              </a:cxn>
              <a:cxn ang="0">
                <a:pos x="177" y="63"/>
              </a:cxn>
              <a:cxn ang="0">
                <a:pos x="177" y="0"/>
              </a:cxn>
              <a:cxn ang="0">
                <a:pos x="173" y="18"/>
              </a:cxn>
              <a:cxn ang="0">
                <a:pos x="0" y="129"/>
              </a:cxn>
              <a:cxn ang="0">
                <a:pos x="176" y="240"/>
              </a:cxn>
              <a:cxn ang="0">
                <a:pos x="173" y="195"/>
              </a:cxn>
              <a:cxn ang="0">
                <a:pos x="418" y="195"/>
              </a:cxn>
            </a:cxnLst>
            <a:rect l="0" t="0" r="r" b="b"/>
            <a:pathLst>
              <a:path w="419" h="240">
                <a:moveTo>
                  <a:pt x="419" y="67"/>
                </a:moveTo>
                <a:lnTo>
                  <a:pt x="177" y="63"/>
                </a:lnTo>
                <a:lnTo>
                  <a:pt x="177" y="0"/>
                </a:lnTo>
                <a:lnTo>
                  <a:pt x="173" y="18"/>
                </a:lnTo>
                <a:lnTo>
                  <a:pt x="0" y="129"/>
                </a:lnTo>
                <a:lnTo>
                  <a:pt x="176" y="240"/>
                </a:lnTo>
                <a:lnTo>
                  <a:pt x="173" y="195"/>
                </a:lnTo>
                <a:lnTo>
                  <a:pt x="418" y="195"/>
                </a:lnTo>
              </a:path>
            </a:pathLst>
          </a:cu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3928" name="Freeform 8"/>
          <p:cNvSpPr>
            <a:spLocks/>
          </p:cNvSpPr>
          <p:nvPr/>
        </p:nvSpPr>
        <p:spPr bwMode="auto">
          <a:xfrm>
            <a:off x="985838" y="4214813"/>
            <a:ext cx="1595437" cy="2243137"/>
          </a:xfrm>
          <a:custGeom>
            <a:avLst/>
            <a:gdLst/>
            <a:ahLst/>
            <a:cxnLst>
              <a:cxn ang="0">
                <a:pos x="81" y="0"/>
              </a:cxn>
              <a:cxn ang="0">
                <a:pos x="81" y="1295"/>
              </a:cxn>
              <a:cxn ang="0">
                <a:pos x="885" y="1304"/>
              </a:cxn>
              <a:cxn ang="0">
                <a:pos x="889" y="1259"/>
              </a:cxn>
              <a:cxn ang="0">
                <a:pos x="1005" y="1344"/>
              </a:cxn>
              <a:cxn ang="0">
                <a:pos x="880" y="1413"/>
              </a:cxn>
              <a:cxn ang="0">
                <a:pos x="880" y="1377"/>
              </a:cxn>
              <a:cxn ang="0">
                <a:pos x="0" y="1376"/>
              </a:cxn>
              <a:cxn ang="0">
                <a:pos x="0" y="3"/>
              </a:cxn>
            </a:cxnLst>
            <a:rect l="0" t="0" r="r" b="b"/>
            <a:pathLst>
              <a:path w="1005" h="1413">
                <a:moveTo>
                  <a:pt x="81" y="0"/>
                </a:moveTo>
                <a:lnTo>
                  <a:pt x="81" y="1295"/>
                </a:lnTo>
                <a:lnTo>
                  <a:pt x="885" y="1304"/>
                </a:lnTo>
                <a:lnTo>
                  <a:pt x="889" y="1259"/>
                </a:lnTo>
                <a:lnTo>
                  <a:pt x="1005" y="1344"/>
                </a:lnTo>
                <a:lnTo>
                  <a:pt x="880" y="1413"/>
                </a:lnTo>
                <a:lnTo>
                  <a:pt x="880" y="1377"/>
                </a:lnTo>
                <a:lnTo>
                  <a:pt x="0" y="1376"/>
                </a:lnTo>
                <a:lnTo>
                  <a:pt x="0" y="3"/>
                </a:lnTo>
              </a:path>
            </a:pathLst>
          </a:cu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3929" name="Freeform 9"/>
          <p:cNvSpPr>
            <a:spLocks/>
          </p:cNvSpPr>
          <p:nvPr/>
        </p:nvSpPr>
        <p:spPr bwMode="auto">
          <a:xfrm>
            <a:off x="1692275" y="4221163"/>
            <a:ext cx="871538" cy="806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1"/>
              </a:cxn>
              <a:cxn ang="0">
                <a:pos x="526" y="511"/>
              </a:cxn>
            </a:cxnLst>
            <a:rect l="0" t="0" r="r" b="b"/>
            <a:pathLst>
              <a:path w="526" h="511">
                <a:moveTo>
                  <a:pt x="0" y="0"/>
                </a:moveTo>
                <a:lnTo>
                  <a:pt x="0" y="511"/>
                </a:lnTo>
                <a:lnTo>
                  <a:pt x="526" y="511"/>
                </a:lnTo>
              </a:path>
            </a:pathLst>
          </a:custGeom>
          <a:noFill/>
          <a:ln w="28575" cmpd="sng">
            <a:solidFill>
              <a:srgbClr val="CC00CC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93942" name="Group 22"/>
          <p:cNvGrpSpPr>
            <a:grpSpLocks/>
          </p:cNvGrpSpPr>
          <p:nvPr/>
        </p:nvGrpSpPr>
        <p:grpSpPr bwMode="auto">
          <a:xfrm>
            <a:off x="5219700" y="4437063"/>
            <a:ext cx="3529013" cy="2159000"/>
            <a:chOff x="3288" y="2795"/>
            <a:chExt cx="2223" cy="1360"/>
          </a:xfrm>
        </p:grpSpPr>
        <p:grpSp>
          <p:nvGrpSpPr>
            <p:cNvPr id="593940" name="Group 20"/>
            <p:cNvGrpSpPr>
              <a:grpSpLocks/>
            </p:cNvGrpSpPr>
            <p:nvPr/>
          </p:nvGrpSpPr>
          <p:grpSpPr bwMode="auto">
            <a:xfrm>
              <a:off x="3742" y="2999"/>
              <a:ext cx="1769" cy="1156"/>
              <a:chOff x="3155" y="2341"/>
              <a:chExt cx="1769" cy="1156"/>
            </a:xfrm>
          </p:grpSpPr>
          <p:pic>
            <p:nvPicPr>
              <p:cNvPr id="593932" name="Picture 1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1787" t="62859" r="51375" b="8488"/>
              <a:stretch>
                <a:fillRect/>
              </a:stretch>
            </p:blipFill>
            <p:spPr bwMode="auto">
              <a:xfrm>
                <a:off x="3155" y="2341"/>
                <a:ext cx="1769" cy="1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93933" name="Text Box 13"/>
              <p:cNvSpPr txBox="1">
                <a:spLocks noChangeArrowheads="1"/>
              </p:cNvSpPr>
              <p:nvPr/>
            </p:nvSpPr>
            <p:spPr bwMode="auto">
              <a:xfrm>
                <a:off x="3364" y="3305"/>
                <a:ext cx="1534" cy="1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b="1">
                    <a:latin typeface="Arial Narrow" pitchFamily="34" charset="0"/>
                  </a:rPr>
                  <a:t>Distance north from Alaska (km)</a:t>
                </a:r>
              </a:p>
            </p:txBody>
          </p:sp>
          <p:sp>
            <p:nvSpPr>
              <p:cNvPr id="593934" name="Text Box 14"/>
              <p:cNvSpPr txBox="1">
                <a:spLocks noChangeArrowheads="1"/>
              </p:cNvSpPr>
              <p:nvPr/>
            </p:nvSpPr>
            <p:spPr bwMode="auto">
              <a:xfrm>
                <a:off x="4121" y="2939"/>
                <a:ext cx="681" cy="21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solidFill>
                      <a:srgbClr val="990033"/>
                    </a:solidFill>
                    <a:latin typeface="Arial Narrow" pitchFamily="34" charset="0"/>
                  </a:rPr>
                  <a:t>River water</a:t>
                </a:r>
              </a:p>
            </p:txBody>
          </p:sp>
        </p:grpSp>
        <p:sp>
          <p:nvSpPr>
            <p:cNvPr id="593941" name="Text Box 21"/>
            <p:cNvSpPr txBox="1">
              <a:spLocks noChangeArrowheads="1"/>
            </p:cNvSpPr>
            <p:nvPr/>
          </p:nvSpPr>
          <p:spPr bwMode="auto">
            <a:xfrm>
              <a:off x="3288" y="2795"/>
              <a:ext cx="158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i="1">
                  <a:latin typeface="Arial Narrow" pitchFamily="34" charset="0"/>
                </a:rPr>
                <a:t>Remember the SHEBA data…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-100013"/>
            <a:ext cx="6096000" cy="914401"/>
          </a:xfrm>
          <a:noFill/>
          <a:effectLst>
            <a:outerShdw dist="12700" dir="5400000" algn="ctr" rotWithShape="0">
              <a:srgbClr val="FFFFCC"/>
            </a:outerShdw>
          </a:effectLst>
        </p:spPr>
        <p:txBody>
          <a:bodyPr/>
          <a:lstStyle/>
          <a:p>
            <a:r>
              <a:rPr lang="en-US" sz="3200" b="1">
                <a:solidFill>
                  <a:schemeClr val="tx1"/>
                </a:solidFill>
              </a:rPr>
              <a:t>The Mean FW Budget</a:t>
            </a:r>
            <a:endParaRPr lang="en-US" sz="3200" b="1" i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5972" name="Text Box 4"/>
          <p:cNvSpPr txBox="1">
            <a:spLocks noChangeArrowheads="1"/>
          </p:cNvSpPr>
          <p:nvPr/>
        </p:nvSpPr>
        <p:spPr bwMode="auto">
          <a:xfrm>
            <a:off x="6192838" y="620713"/>
            <a:ext cx="1697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>
                <a:latin typeface="Arial Narrow" pitchFamily="34" charset="0"/>
              </a:rPr>
              <a:t>…Serreze et al. (2006)</a:t>
            </a:r>
          </a:p>
        </p:txBody>
      </p:sp>
      <p:sp>
        <p:nvSpPr>
          <p:cNvPr id="595974" name="Text Box 6"/>
          <p:cNvSpPr txBox="1">
            <a:spLocks noChangeArrowheads="1"/>
          </p:cNvSpPr>
          <p:nvPr/>
        </p:nvSpPr>
        <p:spPr bwMode="auto">
          <a:xfrm>
            <a:off x="4824413" y="1452563"/>
            <a:ext cx="43195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457200" indent="-457200" defTabSz="166688"/>
            <a:r>
              <a:rPr lang="en-US" sz="2200" b="1">
                <a:solidFill>
                  <a:srgbClr val="D07C00"/>
                </a:solidFill>
              </a:rPr>
              <a:t> River discharge </a:t>
            </a:r>
            <a:r>
              <a:rPr lang="en-US" sz="2200" b="1" u="sng">
                <a:solidFill>
                  <a:srgbClr val="D07C00"/>
                </a:solidFill>
              </a:rPr>
              <a:t>mean</a:t>
            </a:r>
            <a:r>
              <a:rPr lang="en-US" sz="2200" b="1">
                <a:solidFill>
                  <a:srgbClr val="D07C00"/>
                </a:solidFill>
              </a:rPr>
              <a:t> is big!</a:t>
            </a:r>
          </a:p>
        </p:txBody>
      </p:sp>
      <p:grpSp>
        <p:nvGrpSpPr>
          <p:cNvPr id="595984" name="Group 16"/>
          <p:cNvGrpSpPr>
            <a:grpSpLocks/>
          </p:cNvGrpSpPr>
          <p:nvPr/>
        </p:nvGrpSpPr>
        <p:grpSpPr bwMode="auto">
          <a:xfrm>
            <a:off x="107950" y="765175"/>
            <a:ext cx="4579938" cy="4695825"/>
            <a:chOff x="74" y="612"/>
            <a:chExt cx="2885" cy="3653"/>
          </a:xfrm>
        </p:grpSpPr>
        <p:pic>
          <p:nvPicPr>
            <p:cNvPr id="595971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7750" t="13699" r="26546" b="7155"/>
            <a:stretch>
              <a:fillRect/>
            </a:stretch>
          </p:blipFill>
          <p:spPr bwMode="auto">
            <a:xfrm>
              <a:off x="74" y="612"/>
              <a:ext cx="2885" cy="3653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95975" name="Freeform 7"/>
            <p:cNvSpPr>
              <a:spLocks/>
            </p:cNvSpPr>
            <p:nvPr/>
          </p:nvSpPr>
          <p:spPr bwMode="auto">
            <a:xfrm>
              <a:off x="1227" y="2175"/>
              <a:ext cx="422" cy="221"/>
            </a:xfrm>
            <a:custGeom>
              <a:avLst/>
              <a:gdLst/>
              <a:ahLst/>
              <a:cxnLst>
                <a:cxn ang="0">
                  <a:pos x="419" y="44"/>
                </a:cxn>
                <a:cxn ang="0">
                  <a:pos x="413" y="44"/>
                </a:cxn>
                <a:cxn ang="0">
                  <a:pos x="176" y="41"/>
                </a:cxn>
                <a:cxn ang="0">
                  <a:pos x="173" y="0"/>
                </a:cxn>
                <a:cxn ang="0">
                  <a:pos x="0" y="114"/>
                </a:cxn>
                <a:cxn ang="0">
                  <a:pos x="176" y="221"/>
                </a:cxn>
                <a:cxn ang="0">
                  <a:pos x="179" y="179"/>
                </a:cxn>
                <a:cxn ang="0">
                  <a:pos x="422" y="177"/>
                </a:cxn>
                <a:cxn ang="0">
                  <a:pos x="419" y="44"/>
                </a:cxn>
              </a:cxnLst>
              <a:rect l="0" t="0" r="r" b="b"/>
              <a:pathLst>
                <a:path w="422" h="221">
                  <a:moveTo>
                    <a:pt x="419" y="44"/>
                  </a:moveTo>
                  <a:lnTo>
                    <a:pt x="413" y="44"/>
                  </a:lnTo>
                  <a:lnTo>
                    <a:pt x="176" y="41"/>
                  </a:lnTo>
                  <a:lnTo>
                    <a:pt x="173" y="0"/>
                  </a:lnTo>
                  <a:lnTo>
                    <a:pt x="0" y="114"/>
                  </a:lnTo>
                  <a:lnTo>
                    <a:pt x="176" y="221"/>
                  </a:lnTo>
                  <a:lnTo>
                    <a:pt x="179" y="179"/>
                  </a:lnTo>
                  <a:lnTo>
                    <a:pt x="422" y="177"/>
                  </a:lnTo>
                  <a:lnTo>
                    <a:pt x="419" y="44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5988" name="Group 20"/>
          <p:cNvGrpSpPr>
            <a:grpSpLocks/>
          </p:cNvGrpSpPr>
          <p:nvPr/>
        </p:nvGrpSpPr>
        <p:grpSpPr bwMode="auto">
          <a:xfrm>
            <a:off x="323850" y="3284538"/>
            <a:ext cx="8820150" cy="3503612"/>
            <a:chOff x="204" y="2069"/>
            <a:chExt cx="5556" cy="2207"/>
          </a:xfrm>
        </p:grpSpPr>
        <p:pic>
          <p:nvPicPr>
            <p:cNvPr id="595983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 l="3862" t="14836" b="41173"/>
            <a:stretch>
              <a:fillRect/>
            </a:stretch>
          </p:blipFill>
          <p:spPr bwMode="auto">
            <a:xfrm>
              <a:off x="204" y="2432"/>
              <a:ext cx="5510" cy="1844"/>
            </a:xfrm>
            <a:prstGeom prst="rect">
              <a:avLst/>
            </a:prstGeom>
            <a:noFill/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595985" name="Rectangle 17"/>
            <p:cNvSpPr>
              <a:spLocks noChangeArrowheads="1"/>
            </p:cNvSpPr>
            <p:nvPr/>
          </p:nvSpPr>
          <p:spPr bwMode="auto">
            <a:xfrm>
              <a:off x="2936" y="2606"/>
              <a:ext cx="789" cy="1449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986" name="Oval 18"/>
            <p:cNvSpPr>
              <a:spLocks noChangeArrowheads="1"/>
            </p:cNvSpPr>
            <p:nvPr/>
          </p:nvSpPr>
          <p:spPr bwMode="auto">
            <a:xfrm>
              <a:off x="3108" y="2861"/>
              <a:ext cx="441" cy="265"/>
            </a:xfrm>
            <a:prstGeom prst="ellips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987" name="Text Box 19"/>
            <p:cNvSpPr txBox="1">
              <a:spLocks noChangeArrowheads="1"/>
            </p:cNvSpPr>
            <p:nvPr/>
          </p:nvSpPr>
          <p:spPr bwMode="auto">
            <a:xfrm>
              <a:off x="2603" y="2069"/>
              <a:ext cx="315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400" dir="108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marL="457200" indent="-457200" defTabSz="166688"/>
              <a:r>
                <a:rPr lang="en-US" sz="2200" b="1">
                  <a:solidFill>
                    <a:srgbClr val="FF0000"/>
                  </a:solidFill>
                </a:rPr>
                <a:t> River discharge </a:t>
              </a:r>
              <a:r>
                <a:rPr lang="en-US" sz="2200" b="1" u="sng">
                  <a:solidFill>
                    <a:srgbClr val="FF0000"/>
                  </a:solidFill>
                </a:rPr>
                <a:t>variability</a:t>
              </a:r>
              <a:r>
                <a:rPr lang="en-US" sz="2200" b="1">
                  <a:solidFill>
                    <a:srgbClr val="FF0000"/>
                  </a:solidFill>
                </a:rPr>
                <a:t> is small!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95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7613" y="2384425"/>
            <a:ext cx="6708775" cy="2989263"/>
          </a:xfrm>
          <a:noFill/>
          <a:effectLst>
            <a:outerShdw dist="25400" dir="10800000" algn="ctr" rotWithShape="0">
              <a:srgbClr val="66FF99"/>
            </a:outerShdw>
          </a:effectLst>
        </p:spPr>
        <p:txBody>
          <a:bodyPr/>
          <a:lstStyle/>
          <a:p>
            <a:r>
              <a:rPr lang="en-US" sz="10000" b="1">
                <a:solidFill>
                  <a:srgbClr val="800080"/>
                </a:solidFill>
                <a:latin typeface="Papyrus" pitchFamily="66" charset="0"/>
              </a:rPr>
              <a:t>Interannual Variability</a:t>
            </a:r>
            <a:endParaRPr lang="en-US" sz="10000" b="1" i="1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pyrus" pitchFamily="66" charset="0"/>
            </a:endParaRPr>
          </a:p>
        </p:txBody>
      </p:sp>
      <p:sp>
        <p:nvSpPr>
          <p:cNvPr id="631821" name="Text Box 13"/>
          <p:cNvSpPr txBox="1">
            <a:spLocks noChangeArrowheads="1"/>
          </p:cNvSpPr>
          <p:nvPr/>
        </p:nvSpPr>
        <p:spPr bwMode="auto">
          <a:xfrm>
            <a:off x="2944813" y="1646238"/>
            <a:ext cx="3252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… &amp; now for some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Text Box 2"/>
          <p:cNvSpPr txBox="1">
            <a:spLocks noChangeArrowheads="1"/>
          </p:cNvSpPr>
          <p:nvPr/>
        </p:nvSpPr>
        <p:spPr bwMode="auto">
          <a:xfrm>
            <a:off x="2124075" y="103188"/>
            <a:ext cx="57642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“Global” sea surface salinity</a:t>
            </a:r>
          </a:p>
        </p:txBody>
      </p:sp>
      <p:pic>
        <p:nvPicPr>
          <p:cNvPr id="476163" name="Picture 3" descr="Fig6-4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 l="2942" t="14839" r="677" b="8328"/>
          <a:stretch>
            <a:fillRect/>
          </a:stretch>
        </p:blipFill>
        <p:spPr>
          <a:xfrm>
            <a:off x="520700" y="765175"/>
            <a:ext cx="7594600" cy="5280025"/>
          </a:xfrm>
          <a:noFill/>
          <a:ln/>
        </p:spPr>
      </p:pic>
      <p:sp>
        <p:nvSpPr>
          <p:cNvPr id="476164" name="Rectangle 4"/>
          <p:cNvSpPr>
            <a:spLocks noChangeArrowheads="1"/>
          </p:cNvSpPr>
          <p:nvPr/>
        </p:nvSpPr>
        <p:spPr bwMode="auto">
          <a:xfrm>
            <a:off x="7767638" y="771525"/>
            <a:ext cx="274637" cy="4973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6166" name="Line 6"/>
          <p:cNvSpPr>
            <a:spLocks noChangeShapeType="1"/>
          </p:cNvSpPr>
          <p:nvPr/>
        </p:nvSpPr>
        <p:spPr bwMode="auto">
          <a:xfrm>
            <a:off x="1190625" y="3222625"/>
            <a:ext cx="61864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76176" name="Group 16"/>
          <p:cNvGrpSpPr>
            <a:grpSpLocks/>
          </p:cNvGrpSpPr>
          <p:nvPr/>
        </p:nvGrpSpPr>
        <p:grpSpPr bwMode="auto">
          <a:xfrm>
            <a:off x="7796213" y="838200"/>
            <a:ext cx="306387" cy="4745038"/>
            <a:chOff x="4911" y="528"/>
            <a:chExt cx="193" cy="3230"/>
          </a:xfrm>
        </p:grpSpPr>
        <p:sp>
          <p:nvSpPr>
            <p:cNvPr id="476177" name="Text Box 17"/>
            <p:cNvSpPr txBox="1">
              <a:spLocks noChangeArrowheads="1"/>
            </p:cNvSpPr>
            <p:nvPr/>
          </p:nvSpPr>
          <p:spPr bwMode="auto">
            <a:xfrm>
              <a:off x="4944" y="528"/>
              <a:ext cx="160" cy="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latin typeface="Arial" charset="0"/>
                </a:rPr>
                <a:t>40</a:t>
              </a:r>
            </a:p>
          </p:txBody>
        </p:sp>
        <p:sp>
          <p:nvSpPr>
            <p:cNvPr id="476178" name="Text Box 18"/>
            <p:cNvSpPr txBox="1">
              <a:spLocks noChangeArrowheads="1"/>
            </p:cNvSpPr>
            <p:nvPr/>
          </p:nvSpPr>
          <p:spPr bwMode="auto">
            <a:xfrm>
              <a:off x="4925" y="1457"/>
              <a:ext cx="160" cy="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latin typeface="Arial" charset="0"/>
                </a:rPr>
                <a:t>35</a:t>
              </a:r>
            </a:p>
          </p:txBody>
        </p:sp>
        <p:sp>
          <p:nvSpPr>
            <p:cNvPr id="476179" name="Text Box 19"/>
            <p:cNvSpPr txBox="1">
              <a:spLocks noChangeArrowheads="1"/>
            </p:cNvSpPr>
            <p:nvPr/>
          </p:nvSpPr>
          <p:spPr bwMode="auto">
            <a:xfrm>
              <a:off x="4911" y="2513"/>
              <a:ext cx="160" cy="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latin typeface="Arial" charset="0"/>
                </a:rPr>
                <a:t>30</a:t>
              </a:r>
            </a:p>
          </p:txBody>
        </p:sp>
        <p:sp>
          <p:nvSpPr>
            <p:cNvPr id="476180" name="Text Box 20"/>
            <p:cNvSpPr txBox="1">
              <a:spLocks noChangeArrowheads="1"/>
            </p:cNvSpPr>
            <p:nvPr/>
          </p:nvSpPr>
          <p:spPr bwMode="auto">
            <a:xfrm>
              <a:off x="4930" y="3571"/>
              <a:ext cx="160" cy="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latin typeface="Arial" charset="0"/>
                </a:rPr>
                <a:t>25</a:t>
              </a:r>
            </a:p>
          </p:txBody>
        </p:sp>
      </p:grpSp>
      <p:grpSp>
        <p:nvGrpSpPr>
          <p:cNvPr id="476209" name="Group 49"/>
          <p:cNvGrpSpPr>
            <a:grpSpLocks/>
          </p:cNvGrpSpPr>
          <p:nvPr/>
        </p:nvGrpSpPr>
        <p:grpSpPr bwMode="auto">
          <a:xfrm>
            <a:off x="1838325" y="1614488"/>
            <a:ext cx="5103813" cy="2965450"/>
            <a:chOff x="1158" y="1017"/>
            <a:chExt cx="3215" cy="1868"/>
          </a:xfrm>
        </p:grpSpPr>
        <p:sp>
          <p:nvSpPr>
            <p:cNvPr id="476186" name="Line 26"/>
            <p:cNvSpPr>
              <a:spLocks noChangeShapeType="1"/>
            </p:cNvSpPr>
            <p:nvPr/>
          </p:nvSpPr>
          <p:spPr bwMode="auto">
            <a:xfrm flipV="1">
              <a:off x="2449" y="1230"/>
              <a:ext cx="295" cy="4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chemeClr val="bg1"/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76191" name="Line 31"/>
            <p:cNvSpPr>
              <a:spLocks noChangeShapeType="1"/>
            </p:cNvSpPr>
            <p:nvPr/>
          </p:nvSpPr>
          <p:spPr bwMode="auto">
            <a:xfrm flipV="1">
              <a:off x="4000" y="1017"/>
              <a:ext cx="295" cy="4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chemeClr val="bg1"/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76192" name="Line 32"/>
            <p:cNvSpPr>
              <a:spLocks noChangeShapeType="1"/>
            </p:cNvSpPr>
            <p:nvPr/>
          </p:nvSpPr>
          <p:spPr bwMode="auto">
            <a:xfrm flipH="1">
              <a:off x="2677" y="2418"/>
              <a:ext cx="295" cy="4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chemeClr val="bg1"/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76193" name="Line 33"/>
            <p:cNvSpPr>
              <a:spLocks noChangeShapeType="1"/>
            </p:cNvSpPr>
            <p:nvPr/>
          </p:nvSpPr>
          <p:spPr bwMode="auto">
            <a:xfrm flipH="1">
              <a:off x="4078" y="2418"/>
              <a:ext cx="295" cy="4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chemeClr val="bg1"/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76194" name="Line 34"/>
            <p:cNvSpPr>
              <a:spLocks noChangeShapeType="1"/>
            </p:cNvSpPr>
            <p:nvPr/>
          </p:nvSpPr>
          <p:spPr bwMode="auto">
            <a:xfrm flipH="1">
              <a:off x="1158" y="2477"/>
              <a:ext cx="295" cy="4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chemeClr val="bg1"/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76195" name="Text Box 35"/>
            <p:cNvSpPr txBox="1">
              <a:spLocks noChangeArrowheads="1"/>
            </p:cNvSpPr>
            <p:nvPr/>
          </p:nvSpPr>
          <p:spPr bwMode="auto">
            <a:xfrm>
              <a:off x="2177" y="1570"/>
              <a:ext cx="129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latin typeface="Arial" charset="0"/>
                </a:rPr>
                <a:t>Ferrel Cell</a:t>
              </a:r>
            </a:p>
            <a:p>
              <a:pPr algn="ctr"/>
              <a:r>
                <a:rPr lang="en-US" sz="1400" b="1">
                  <a:latin typeface="Arial" charset="0"/>
                </a:rPr>
                <a:t>“westerlies” </a:t>
              </a:r>
              <a:r>
                <a:rPr lang="en-US" sz="1400" b="1" i="1">
                  <a:latin typeface="Arial" charset="0"/>
                </a:rPr>
                <a:t>(N. Hem.)</a:t>
              </a:r>
            </a:p>
          </p:txBody>
        </p:sp>
        <p:sp>
          <p:nvSpPr>
            <p:cNvPr id="476196" name="Text Box 36"/>
            <p:cNvSpPr txBox="1">
              <a:spLocks noChangeArrowheads="1"/>
            </p:cNvSpPr>
            <p:nvPr/>
          </p:nvSpPr>
          <p:spPr bwMode="auto">
            <a:xfrm>
              <a:off x="2436" y="1843"/>
              <a:ext cx="739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400" b="1">
                  <a:latin typeface="Comic Sans MS" pitchFamily="66" charset="0"/>
                </a:rPr>
                <a:t>P-E</a:t>
              </a:r>
            </a:p>
          </p:txBody>
        </p:sp>
      </p:grpSp>
      <p:sp>
        <p:nvSpPr>
          <p:cNvPr id="476202" name="Rectangle 42"/>
          <p:cNvSpPr>
            <a:spLocks noChangeArrowheads="1"/>
          </p:cNvSpPr>
          <p:nvPr/>
        </p:nvSpPr>
        <p:spPr bwMode="auto">
          <a:xfrm>
            <a:off x="1195388" y="857250"/>
            <a:ext cx="6176962" cy="619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6208" name="Group 48"/>
          <p:cNvGrpSpPr>
            <a:grpSpLocks/>
          </p:cNvGrpSpPr>
          <p:nvPr/>
        </p:nvGrpSpPr>
        <p:grpSpPr bwMode="auto">
          <a:xfrm>
            <a:off x="3733800" y="855663"/>
            <a:ext cx="3679825" cy="1717675"/>
            <a:chOff x="2352" y="539"/>
            <a:chExt cx="2318" cy="1082"/>
          </a:xfrm>
        </p:grpSpPr>
        <p:sp>
          <p:nvSpPr>
            <p:cNvPr id="476203" name="Line 43"/>
            <p:cNvSpPr>
              <a:spLocks noChangeShapeType="1"/>
            </p:cNvSpPr>
            <p:nvPr/>
          </p:nvSpPr>
          <p:spPr bwMode="auto">
            <a:xfrm flipV="1">
              <a:off x="2352" y="734"/>
              <a:ext cx="620" cy="88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chemeClr val="bg1"/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76204" name="Line 44"/>
            <p:cNvSpPr>
              <a:spLocks noChangeShapeType="1"/>
            </p:cNvSpPr>
            <p:nvPr/>
          </p:nvSpPr>
          <p:spPr bwMode="auto">
            <a:xfrm flipV="1">
              <a:off x="3835" y="609"/>
              <a:ext cx="620" cy="88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chemeClr val="bg1"/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76206" name="Text Box 46"/>
            <p:cNvSpPr txBox="1">
              <a:spLocks noChangeArrowheads="1"/>
            </p:cNvSpPr>
            <p:nvPr/>
          </p:nvSpPr>
          <p:spPr bwMode="auto">
            <a:xfrm>
              <a:off x="2978" y="567"/>
              <a:ext cx="2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chemeClr val="bg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3200" b="1"/>
                <a:t>?</a:t>
              </a:r>
            </a:p>
          </p:txBody>
        </p:sp>
        <p:sp>
          <p:nvSpPr>
            <p:cNvPr id="476207" name="Text Box 47"/>
            <p:cNvSpPr txBox="1">
              <a:spLocks noChangeArrowheads="1"/>
            </p:cNvSpPr>
            <p:nvPr/>
          </p:nvSpPr>
          <p:spPr bwMode="auto">
            <a:xfrm>
              <a:off x="4398" y="539"/>
              <a:ext cx="2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chemeClr val="bg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3200" b="1"/>
                <a:t>?</a:t>
              </a:r>
            </a:p>
          </p:txBody>
        </p:sp>
      </p:grpSp>
      <p:grpSp>
        <p:nvGrpSpPr>
          <p:cNvPr id="476216" name="Group 56"/>
          <p:cNvGrpSpPr>
            <a:grpSpLocks/>
          </p:cNvGrpSpPr>
          <p:nvPr/>
        </p:nvGrpSpPr>
        <p:grpSpPr bwMode="auto">
          <a:xfrm>
            <a:off x="996950" y="5973763"/>
            <a:ext cx="6686550" cy="646112"/>
            <a:chOff x="628" y="3763"/>
            <a:chExt cx="4212" cy="407"/>
          </a:xfrm>
        </p:grpSpPr>
        <p:sp>
          <p:nvSpPr>
            <p:cNvPr id="476210" name="Text Box 50"/>
            <p:cNvSpPr txBox="1">
              <a:spLocks noChangeArrowheads="1"/>
            </p:cNvSpPr>
            <p:nvPr/>
          </p:nvSpPr>
          <p:spPr bwMode="auto">
            <a:xfrm>
              <a:off x="654" y="3876"/>
              <a:ext cx="21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/>
                <a:t>Q: Why is the Arctic Ocean fresh?</a:t>
              </a:r>
            </a:p>
          </p:txBody>
        </p:sp>
        <p:sp>
          <p:nvSpPr>
            <p:cNvPr id="476211" name="AutoShape 51"/>
            <p:cNvSpPr>
              <a:spLocks noChangeArrowheads="1"/>
            </p:cNvSpPr>
            <p:nvPr/>
          </p:nvSpPr>
          <p:spPr bwMode="auto">
            <a:xfrm>
              <a:off x="628" y="3786"/>
              <a:ext cx="2205" cy="384"/>
            </a:xfrm>
            <a:prstGeom prst="wedgeRoundRectCallout">
              <a:avLst>
                <a:gd name="adj1" fmla="val -67278"/>
                <a:gd name="adj2" fmla="val 63542"/>
                <a:gd name="adj3" fmla="val 16667"/>
              </a:avLst>
            </a:prstGeom>
            <a:noFill/>
            <a:ln w="38100" cmpd="dbl">
              <a:solidFill>
                <a:srgbClr val="3333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76213" name="AutoShape 53"/>
            <p:cNvSpPr>
              <a:spLocks noChangeArrowheads="1"/>
            </p:cNvSpPr>
            <p:nvPr/>
          </p:nvSpPr>
          <p:spPr bwMode="auto">
            <a:xfrm>
              <a:off x="2966" y="3763"/>
              <a:ext cx="1874" cy="384"/>
            </a:xfrm>
            <a:prstGeom prst="wedgeRoundRectCallout">
              <a:avLst>
                <a:gd name="adj1" fmla="val 68838"/>
                <a:gd name="adj2" fmla="val 64843"/>
                <a:gd name="adj3" fmla="val 16667"/>
              </a:avLst>
            </a:prstGeom>
            <a:noFill/>
            <a:ln w="38100" cmpd="dbl">
              <a:solidFill>
                <a:srgbClr val="3333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76214" name="Text Box 54"/>
            <p:cNvSpPr txBox="1">
              <a:spLocks noChangeArrowheads="1"/>
            </p:cNvSpPr>
            <p:nvPr/>
          </p:nvSpPr>
          <p:spPr bwMode="auto">
            <a:xfrm>
              <a:off x="3106" y="3844"/>
              <a:ext cx="15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/>
                <a:t>A: Uhhh… ice melting?!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476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76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476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20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Text Box 2"/>
          <p:cNvSpPr txBox="1">
            <a:spLocks noGrp="1" noChangeArrowheads="1"/>
          </p:cNvSpPr>
          <p:nvPr>
            <p:ph type="title"/>
          </p:nvPr>
        </p:nvSpPr>
        <p:spPr>
          <a:xfrm>
            <a:off x="914400" y="457200"/>
            <a:ext cx="6934200" cy="1143000"/>
          </a:xfrm>
          <a:noFill/>
          <a:ln/>
        </p:spPr>
        <p:txBody>
          <a:bodyPr lIns="0" rIns="0"/>
          <a:lstStyle/>
          <a:p>
            <a:pPr eaLnBrk="0" hangingPunct="0"/>
            <a:r>
              <a:rPr 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Fall 2003:</a:t>
            </a:r>
            <a:br>
              <a:rPr 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Hey Mike</a:t>
            </a:r>
            <a:r>
              <a:rPr lang="en-US" sz="28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 “You’re invited to </a:t>
            </a:r>
            <a:r>
              <a:rPr lang="en-US" sz="2800" b="1" i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NASA HQ</a:t>
            </a:r>
            <a:r>
              <a:rPr lang="en-US" sz="28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n-US" sz="28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a press conference!</a:t>
            </a:r>
            <a:r>
              <a:rPr lang="en-US" sz="2800" b="1">
                <a:solidFill>
                  <a:srgbClr val="42004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endParaRPr lang="en-US" sz="3200" b="1" i="1">
              <a:solidFill>
                <a:srgbClr val="42004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00600" y="1905000"/>
            <a:ext cx="4038600" cy="1219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b="1">
                <a:latin typeface="Arial Narrow" pitchFamily="34" charset="0"/>
              </a:rPr>
              <a:t>“</a:t>
            </a:r>
            <a:r>
              <a:rPr lang="en-US" sz="2000" b="1" i="1">
                <a:latin typeface="Arial Narrow" pitchFamily="34" charset="0"/>
              </a:rPr>
              <a:t>Arctic </a:t>
            </a:r>
            <a:r>
              <a:rPr lang="en-US" sz="2000" b="1" i="1">
                <a:solidFill>
                  <a:srgbClr val="FF3300"/>
                </a:solidFill>
                <a:latin typeface="Arial Narrow" pitchFamily="34" charset="0"/>
              </a:rPr>
              <a:t>sea ice melting</a:t>
            </a:r>
            <a:r>
              <a:rPr lang="en-US" sz="2000" b="1" i="1">
                <a:latin typeface="Arial Narrow" pitchFamily="34" charset="0"/>
              </a:rPr>
              <a:t> at worrying rate: NASA</a:t>
            </a:r>
            <a:r>
              <a:rPr lang="en-US" sz="2000">
                <a:latin typeface="Arial Narrow" pitchFamily="34" charset="0"/>
              </a:rPr>
              <a:t>”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latin typeface="Arial Narrow" pitchFamily="34" charset="0"/>
              </a:rPr>
              <a:t>Posted: Oct. 24, 2003  Agence France-Presse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latin typeface="Arial Narrow" pitchFamily="34" charset="0"/>
              </a:rPr>
              <a:t>	(Papers by Comiso, others)</a:t>
            </a:r>
          </a:p>
        </p:txBody>
      </p:sp>
      <p:pic>
        <p:nvPicPr>
          <p:cNvPr id="602116" name="103496main_sea_ice2004_320x240.mpeg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435600" y="3297238"/>
            <a:ext cx="2519363" cy="1819275"/>
          </a:xfrm>
          <a:ln/>
        </p:spPr>
      </p:pic>
      <p:sp>
        <p:nvSpPr>
          <p:cNvPr id="602117" name="Text Box 5"/>
          <p:cNvSpPr txBox="1">
            <a:spLocks noChangeArrowheads="1"/>
          </p:cNvSpPr>
          <p:nvPr/>
        </p:nvSpPr>
        <p:spPr bwMode="auto">
          <a:xfrm>
            <a:off x="304800" y="2057400"/>
            <a:ext cx="3810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339725" eaLnBrk="0" hangingPunct="0"/>
            <a:r>
              <a:rPr lang="en-US" sz="1900" b="1" i="1">
                <a:latin typeface="Arial Narrow" pitchFamily="34" charset="0"/>
              </a:rPr>
              <a:t>“Increasing </a:t>
            </a:r>
            <a:r>
              <a:rPr lang="en-US" sz="1900" b="1" i="1">
                <a:solidFill>
                  <a:srgbClr val="FF3300"/>
                </a:solidFill>
                <a:latin typeface="Arial Narrow" pitchFamily="34" charset="0"/>
              </a:rPr>
              <a:t>River</a:t>
            </a:r>
            <a:r>
              <a:rPr lang="en-US" sz="1900" b="1" i="1">
                <a:latin typeface="Arial Narrow" pitchFamily="34" charset="0"/>
              </a:rPr>
              <a:t> Discharge to</a:t>
            </a:r>
          </a:p>
          <a:p>
            <a:pPr defTabSz="339725" eaLnBrk="0" hangingPunct="0"/>
            <a:r>
              <a:rPr lang="en-US" sz="1900" b="1" i="1">
                <a:latin typeface="Arial Narrow" pitchFamily="34" charset="0"/>
              </a:rPr>
              <a:t>the Arctic Ocean”</a:t>
            </a:r>
          </a:p>
          <a:p>
            <a:pPr defTabSz="339725" eaLnBrk="0" hangingPunct="0"/>
            <a:r>
              <a:rPr lang="en-US" sz="1800">
                <a:latin typeface="Arial Narrow" pitchFamily="34" charset="0"/>
              </a:rPr>
              <a:t>Peterson et al., Science, Dec 2002</a:t>
            </a:r>
          </a:p>
          <a:p>
            <a:pPr defTabSz="339725" eaLnBrk="0" hangingPunct="0"/>
            <a:r>
              <a:rPr lang="en-US" sz="1600" i="1">
                <a:latin typeface="Arial Narrow" pitchFamily="34" charset="0"/>
              </a:rPr>
              <a:t>	</a:t>
            </a:r>
            <a:r>
              <a:rPr lang="en-US" sz="1600" i="1">
                <a:solidFill>
                  <a:schemeClr val="accent2"/>
                </a:solidFill>
                <a:latin typeface="Arial Narrow" pitchFamily="34" charset="0"/>
              </a:rPr>
              <a:t>…Russian!  Canadian decr, but total still incr</a:t>
            </a:r>
          </a:p>
          <a:p>
            <a:pPr defTabSz="339725" eaLnBrk="0" hangingPunct="0"/>
            <a:endParaRPr lang="en-US" sz="16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02118" name="Text Box 6"/>
          <p:cNvSpPr txBox="1">
            <a:spLocks noChangeArrowheads="1"/>
          </p:cNvSpPr>
          <p:nvPr/>
        </p:nvSpPr>
        <p:spPr bwMode="auto">
          <a:xfrm>
            <a:off x="228600" y="5181600"/>
            <a:ext cx="4191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339725" eaLnBrk="0" hangingPunct="0"/>
            <a:r>
              <a:rPr lang="en-US" sz="1900" b="1" i="1">
                <a:latin typeface="Arial Narrow" pitchFamily="34" charset="0"/>
              </a:rPr>
              <a:t>“Interannual Changes in the </a:t>
            </a:r>
            <a:r>
              <a:rPr lang="en-US" sz="1900" b="1" i="1">
                <a:solidFill>
                  <a:srgbClr val="FF3300"/>
                </a:solidFill>
                <a:latin typeface="Arial Narrow" pitchFamily="34" charset="0"/>
              </a:rPr>
              <a:t>Bering Strait</a:t>
            </a:r>
            <a:r>
              <a:rPr lang="en-US" sz="1900" b="1" i="1">
                <a:latin typeface="Arial Narrow" pitchFamily="34" charset="0"/>
              </a:rPr>
              <a:t> Fluxes of Volume, Heat and Freshwater between 1991 and 2004”</a:t>
            </a:r>
          </a:p>
          <a:p>
            <a:pPr defTabSz="339725" eaLnBrk="0" hangingPunct="0"/>
            <a:r>
              <a:rPr lang="en-US" sz="1800">
                <a:latin typeface="Arial Narrow" pitchFamily="34" charset="0"/>
              </a:rPr>
              <a:t>Woodgate et al., GRL,  2006</a:t>
            </a:r>
          </a:p>
          <a:p>
            <a:pPr defTabSz="339725" eaLnBrk="0" hangingPunct="0"/>
            <a:r>
              <a:rPr lang="en-US" sz="1800">
                <a:latin typeface="Arial Narrow" pitchFamily="34" charset="0"/>
              </a:rPr>
              <a:t>	</a:t>
            </a:r>
            <a:r>
              <a:rPr lang="en-US" sz="1600" i="1">
                <a:solidFill>
                  <a:schemeClr val="accent2"/>
                </a:solidFill>
                <a:latin typeface="Arial Narrow" pitchFamily="34" charset="0"/>
              </a:rPr>
              <a:t>….umm, actually, no </a:t>
            </a:r>
            <a:r>
              <a:rPr lang="en-US" sz="1600" i="1">
                <a:solidFill>
                  <a:schemeClr val="accent2"/>
                </a:solidFill>
                <a:latin typeface="Arial Narrow" pitchFamily="34" charset="0"/>
                <a:sym typeface="Symbol" pitchFamily="18" charset="2"/>
              </a:rPr>
              <a:t>FW incr</a:t>
            </a:r>
            <a:endParaRPr lang="en-US" sz="1600" i="1">
              <a:solidFill>
                <a:schemeClr val="accent2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602119" name="Text Box 7"/>
          <p:cNvSpPr txBox="1">
            <a:spLocks noChangeArrowheads="1"/>
          </p:cNvSpPr>
          <p:nvPr/>
        </p:nvSpPr>
        <p:spPr bwMode="auto">
          <a:xfrm>
            <a:off x="5105400" y="5181600"/>
            <a:ext cx="38576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800" i="1">
                <a:solidFill>
                  <a:schemeClr val="accent2"/>
                </a:solidFill>
                <a:latin typeface="Arial Narrow" pitchFamily="34" charset="0"/>
              </a:rPr>
              <a:t>Mike</a:t>
            </a:r>
            <a:r>
              <a:rPr lang="en-US" sz="1800">
                <a:latin typeface="Arial Narrow" pitchFamily="34" charset="0"/>
              </a:rPr>
              <a:t>:  “What should I talk about?”</a:t>
            </a:r>
          </a:p>
          <a:p>
            <a:pPr eaLnBrk="0" hangingPunct="0"/>
            <a:r>
              <a:rPr lang="en-US" sz="1800" i="1">
                <a:solidFill>
                  <a:srgbClr val="A50021"/>
                </a:solidFill>
                <a:latin typeface="Arial Narrow" pitchFamily="34" charset="0"/>
              </a:rPr>
              <a:t>NASA Program Manager</a:t>
            </a:r>
            <a:r>
              <a:rPr lang="en-US" sz="1800">
                <a:latin typeface="Arial Narrow" pitchFamily="34" charset="0"/>
              </a:rPr>
              <a:t>:  “How about the 	freshening of the Arctic Ocean?”</a:t>
            </a:r>
          </a:p>
          <a:p>
            <a:pPr eaLnBrk="0" hangingPunct="0"/>
            <a:r>
              <a:rPr lang="en-US" sz="1800" i="1">
                <a:solidFill>
                  <a:schemeClr val="accent2"/>
                </a:solidFill>
                <a:latin typeface="Arial Narrow" pitchFamily="34" charset="0"/>
              </a:rPr>
              <a:t>Mike</a:t>
            </a:r>
            <a:r>
              <a:rPr lang="en-US" sz="1800">
                <a:latin typeface="Arial Narrow" pitchFamily="34" charset="0"/>
              </a:rPr>
              <a:t>:  Uhhhhhh……</a:t>
            </a:r>
          </a:p>
        </p:txBody>
      </p:sp>
      <p:sp>
        <p:nvSpPr>
          <p:cNvPr id="602120" name="Text Box 8"/>
          <p:cNvSpPr txBox="1">
            <a:spLocks noChangeArrowheads="1"/>
          </p:cNvSpPr>
          <p:nvPr/>
        </p:nvSpPr>
        <p:spPr bwMode="auto">
          <a:xfrm>
            <a:off x="228600" y="3429000"/>
            <a:ext cx="4191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339725" eaLnBrk="0" hangingPunct="0"/>
            <a:r>
              <a:rPr lang="en-US" sz="1900" b="1" i="1">
                <a:latin typeface="Arial Narrow" pitchFamily="34" charset="0"/>
              </a:rPr>
              <a:t>“20</a:t>
            </a:r>
            <a:r>
              <a:rPr lang="en-US" sz="1900" b="1" i="1" baseline="30000">
                <a:latin typeface="Arial Narrow" pitchFamily="34" charset="0"/>
              </a:rPr>
              <a:t>th</a:t>
            </a:r>
            <a:r>
              <a:rPr lang="en-US" sz="1900" b="1" i="1">
                <a:latin typeface="Arial Narrow" pitchFamily="34" charset="0"/>
              </a:rPr>
              <a:t> Century Trends of Arctic </a:t>
            </a:r>
            <a:r>
              <a:rPr lang="en-US" sz="1900" b="1" i="1">
                <a:solidFill>
                  <a:srgbClr val="FF3300"/>
                </a:solidFill>
                <a:latin typeface="Arial Narrow" pitchFamily="34" charset="0"/>
              </a:rPr>
              <a:t>Precipitation</a:t>
            </a:r>
            <a:r>
              <a:rPr lang="en-US" sz="1900" b="1" i="1">
                <a:latin typeface="Arial Narrow" pitchFamily="34" charset="0"/>
              </a:rPr>
              <a:t> from Observational Data &amp; a Climate Model Simulation”</a:t>
            </a:r>
          </a:p>
          <a:p>
            <a:pPr defTabSz="339725" eaLnBrk="0" hangingPunct="0"/>
            <a:r>
              <a:rPr lang="en-US" sz="1800">
                <a:latin typeface="Arial Narrow" pitchFamily="34" charset="0"/>
              </a:rPr>
              <a:t>Kattsov &amp; Walsh, J. Climate, 2000</a:t>
            </a:r>
          </a:p>
          <a:p>
            <a:pPr defTabSz="339725" eaLnBrk="0" hangingPunct="0"/>
            <a:r>
              <a:rPr lang="en-US" sz="1800">
                <a:latin typeface="Arial Narrow" pitchFamily="34" charset="0"/>
              </a:rPr>
              <a:t>	</a:t>
            </a:r>
            <a:r>
              <a:rPr lang="en-US" sz="1600" i="1">
                <a:solidFill>
                  <a:schemeClr val="accent2"/>
                </a:solidFill>
                <a:latin typeface="Arial Narrow" pitchFamily="34" charset="0"/>
              </a:rPr>
              <a:t>….increasing</a:t>
            </a:r>
            <a:endParaRPr lang="en-US" sz="1600" i="1">
              <a:solidFill>
                <a:schemeClr val="accent2"/>
              </a:solidFill>
              <a:latin typeface="Arial Narrow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2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021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211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02116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810500" cy="1665288"/>
          </a:xfrm>
        </p:spPr>
        <p:txBody>
          <a:bodyPr/>
          <a:lstStyle/>
          <a:p>
            <a:r>
              <a:rPr lang="en-US" sz="2000"/>
              <a:t>Swift et al., JGR 2005 </a:t>
            </a:r>
            <a:br>
              <a:rPr lang="en-US" sz="2000"/>
            </a:br>
            <a:r>
              <a:rPr lang="en-US" sz="1600">
                <a:latin typeface="Arial Narrow" pitchFamily="34" charset="0"/>
              </a:rPr>
              <a:t>(</a:t>
            </a:r>
            <a:r>
              <a:rPr lang="en-US" sz="1600" b="1">
                <a:solidFill>
                  <a:srgbClr val="A50021"/>
                </a:solidFill>
                <a:latin typeface="Arial Narrow" pitchFamily="34" charset="0"/>
              </a:rPr>
              <a:t>presented by K. Aagaard at SEARCH mtg Seattle Oct’03</a:t>
            </a:r>
            <a:r>
              <a:rPr lang="en-US" sz="1600">
                <a:latin typeface="Arial Narrow" pitchFamily="34" charset="0"/>
              </a:rPr>
              <a:t>)</a:t>
            </a:r>
            <a:r>
              <a:rPr lang="en-US" sz="2000"/>
              <a:t/>
            </a:r>
            <a:br>
              <a:rPr lang="en-US" sz="2000"/>
            </a:br>
            <a:r>
              <a:rPr lang="en-US" sz="2000" i="1"/>
              <a:t>Long-term variability of Arctic Ocean waters: </a:t>
            </a:r>
            <a:br>
              <a:rPr lang="en-US" sz="2000" i="1"/>
            </a:br>
            <a:r>
              <a:rPr lang="en-US" sz="2000" i="1"/>
              <a:t>Evidence from a reanalysis of the EWG data set</a:t>
            </a:r>
            <a:br>
              <a:rPr lang="en-US" sz="2000" i="1"/>
            </a:br>
            <a:r>
              <a:rPr lang="en-US" sz="2000" i="1"/>
              <a:t>				</a:t>
            </a:r>
            <a:r>
              <a:rPr lang="en-US" sz="1600" i="1">
                <a:latin typeface="Arial Narrow" pitchFamily="34" charset="0"/>
              </a:rPr>
              <a:t>… i.e., classified Russian data</a:t>
            </a:r>
            <a:br>
              <a:rPr lang="en-US" sz="1600" i="1">
                <a:latin typeface="Arial Narrow" pitchFamily="34" charset="0"/>
              </a:rPr>
            </a:br>
            <a:endParaRPr lang="en-US" sz="1600" i="1">
              <a:latin typeface="Arial Narrow" pitchFamily="34" charset="0"/>
            </a:endParaRPr>
          </a:p>
        </p:txBody>
      </p:sp>
      <p:grpSp>
        <p:nvGrpSpPr>
          <p:cNvPr id="601091" name="Group 3"/>
          <p:cNvGrpSpPr>
            <a:grpSpLocks/>
          </p:cNvGrpSpPr>
          <p:nvPr/>
        </p:nvGrpSpPr>
        <p:grpSpPr bwMode="auto">
          <a:xfrm>
            <a:off x="304800" y="1273175"/>
            <a:ext cx="4837113" cy="5332413"/>
            <a:chOff x="192" y="802"/>
            <a:chExt cx="2766" cy="2912"/>
          </a:xfrm>
        </p:grpSpPr>
        <p:pic>
          <p:nvPicPr>
            <p:cNvPr id="60109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1582" r="5286" b="24457"/>
            <a:stretch>
              <a:fillRect/>
            </a:stretch>
          </p:blipFill>
          <p:spPr bwMode="auto">
            <a:xfrm>
              <a:off x="192" y="802"/>
              <a:ext cx="2766" cy="2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0109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5623" t="77748" r="54747" b="8453"/>
            <a:stretch>
              <a:fillRect/>
            </a:stretch>
          </p:blipFill>
          <p:spPr bwMode="auto">
            <a:xfrm>
              <a:off x="195" y="3257"/>
              <a:ext cx="1177" cy="457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601094" name="Freeform 6"/>
          <p:cNvSpPr>
            <a:spLocks/>
          </p:cNvSpPr>
          <p:nvPr/>
        </p:nvSpPr>
        <p:spPr bwMode="auto">
          <a:xfrm>
            <a:off x="2968625" y="2681288"/>
            <a:ext cx="2465388" cy="3438525"/>
          </a:xfrm>
          <a:custGeom>
            <a:avLst/>
            <a:gdLst/>
            <a:ahLst/>
            <a:cxnLst>
              <a:cxn ang="0">
                <a:pos x="0" y="1873"/>
              </a:cxn>
              <a:cxn ang="0">
                <a:pos x="97" y="2043"/>
              </a:cxn>
              <a:cxn ang="0">
                <a:pos x="388" y="2157"/>
              </a:cxn>
              <a:cxn ang="0">
                <a:pos x="874" y="2100"/>
              </a:cxn>
              <a:cxn ang="0">
                <a:pos x="1116" y="2043"/>
              </a:cxn>
              <a:cxn ang="0">
                <a:pos x="1262" y="1816"/>
              </a:cxn>
              <a:cxn ang="0">
                <a:pos x="1359" y="1248"/>
              </a:cxn>
              <a:cxn ang="0">
                <a:pos x="1359" y="624"/>
              </a:cxn>
              <a:cxn ang="0">
                <a:pos x="1407" y="170"/>
              </a:cxn>
              <a:cxn ang="0">
                <a:pos x="1553" y="0"/>
              </a:cxn>
            </a:cxnLst>
            <a:rect l="0" t="0" r="r" b="b"/>
            <a:pathLst>
              <a:path w="1553" h="2166">
                <a:moveTo>
                  <a:pt x="0" y="1873"/>
                </a:moveTo>
                <a:cubicBezTo>
                  <a:pt x="16" y="1934"/>
                  <a:pt x="32" y="1996"/>
                  <a:pt x="97" y="2043"/>
                </a:cubicBezTo>
                <a:cubicBezTo>
                  <a:pt x="162" y="2090"/>
                  <a:pt x="259" y="2147"/>
                  <a:pt x="388" y="2157"/>
                </a:cubicBezTo>
                <a:cubicBezTo>
                  <a:pt x="518" y="2166"/>
                  <a:pt x="752" y="2119"/>
                  <a:pt x="874" y="2100"/>
                </a:cubicBezTo>
                <a:cubicBezTo>
                  <a:pt x="995" y="2081"/>
                  <a:pt x="1051" y="2090"/>
                  <a:pt x="1116" y="2043"/>
                </a:cubicBezTo>
                <a:cubicBezTo>
                  <a:pt x="1181" y="1996"/>
                  <a:pt x="1221" y="1948"/>
                  <a:pt x="1262" y="1816"/>
                </a:cubicBezTo>
                <a:cubicBezTo>
                  <a:pt x="1302" y="1684"/>
                  <a:pt x="1343" y="1447"/>
                  <a:pt x="1359" y="1248"/>
                </a:cubicBezTo>
                <a:cubicBezTo>
                  <a:pt x="1375" y="1050"/>
                  <a:pt x="1351" y="804"/>
                  <a:pt x="1359" y="624"/>
                </a:cubicBezTo>
                <a:cubicBezTo>
                  <a:pt x="1367" y="444"/>
                  <a:pt x="1375" y="274"/>
                  <a:pt x="1407" y="170"/>
                </a:cubicBezTo>
                <a:cubicBezTo>
                  <a:pt x="1440" y="66"/>
                  <a:pt x="1529" y="28"/>
                  <a:pt x="1553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stealth" w="lg" len="lg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1095" name="Line 7"/>
          <p:cNvSpPr>
            <a:spLocks noChangeShapeType="1"/>
          </p:cNvSpPr>
          <p:nvPr/>
        </p:nvSpPr>
        <p:spPr bwMode="auto">
          <a:xfrm>
            <a:off x="2971800" y="1752600"/>
            <a:ext cx="0" cy="3810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1096" name="Text Box 8"/>
          <p:cNvSpPr txBox="1">
            <a:spLocks noChangeArrowheads="1"/>
          </p:cNvSpPr>
          <p:nvPr/>
        </p:nvSpPr>
        <p:spPr bwMode="auto">
          <a:xfrm>
            <a:off x="5470525" y="2322513"/>
            <a:ext cx="2681288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60375" eaLnBrk="0" hangingPunct="0"/>
            <a:r>
              <a:rPr lang="en-US" sz="1800" b="1" i="1">
                <a:latin typeface="Arial" charset="0"/>
              </a:rPr>
              <a:t>Upper 175 m gets </a:t>
            </a:r>
          </a:p>
          <a:p>
            <a:pPr defTabSz="460375" eaLnBrk="0" hangingPunct="0"/>
            <a:r>
              <a:rPr lang="en-US" sz="2800" b="1" i="1">
                <a:solidFill>
                  <a:srgbClr val="FF9900"/>
                </a:solidFill>
                <a:latin typeface="Arial" charset="0"/>
              </a:rPr>
              <a:t>saltier</a:t>
            </a:r>
            <a:r>
              <a:rPr lang="en-US" sz="1800" b="1" i="1">
                <a:latin typeface="Arial" charset="0"/>
              </a:rPr>
              <a:t> in mid-1970s</a:t>
            </a:r>
          </a:p>
          <a:p>
            <a:pPr defTabSz="460375" eaLnBrk="0" hangingPunct="0">
              <a:lnSpc>
                <a:spcPct val="30000"/>
              </a:lnSpc>
            </a:pPr>
            <a:endParaRPr lang="en-US" sz="1800" b="1" i="1">
              <a:latin typeface="Arial" charset="0"/>
            </a:endParaRPr>
          </a:p>
          <a:p>
            <a:pPr defTabSz="460375" eaLnBrk="0" hangingPunct="0"/>
            <a:r>
              <a:rPr lang="en-US" sz="1800" b="1" i="1">
                <a:latin typeface="Arial Narrow" pitchFamily="34" charset="0"/>
              </a:rPr>
              <a:t>	</a:t>
            </a:r>
            <a:r>
              <a:rPr lang="en-US" sz="1800" b="1" i="1">
                <a:solidFill>
                  <a:srgbClr val="660066"/>
                </a:solidFill>
                <a:latin typeface="Arial Narrow" pitchFamily="34" charset="0"/>
              </a:rPr>
              <a:t>…&amp; stays that way…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690" name="Picture 2" descr="fig4_mike_tseries_arctic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4622" t="21677" r="18364" b="21045"/>
          <a:stretch>
            <a:fillRect/>
          </a:stretch>
        </p:blipFill>
        <p:spPr>
          <a:xfrm>
            <a:off x="1717675" y="1557338"/>
            <a:ext cx="6130925" cy="3929062"/>
          </a:xfrm>
          <a:noFill/>
          <a:ln/>
        </p:spPr>
      </p:pic>
      <p:sp>
        <p:nvSpPr>
          <p:cNvPr id="498691" name="Freeform 3"/>
          <p:cNvSpPr>
            <a:spLocks/>
          </p:cNvSpPr>
          <p:nvPr/>
        </p:nvSpPr>
        <p:spPr bwMode="auto">
          <a:xfrm>
            <a:off x="3933825" y="3198813"/>
            <a:ext cx="85725" cy="44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" y="1"/>
              </a:cxn>
              <a:cxn ang="0">
                <a:pos x="54" y="27"/>
              </a:cxn>
              <a:cxn ang="0">
                <a:pos x="2" y="28"/>
              </a:cxn>
            </a:cxnLst>
            <a:rect l="0" t="0" r="r" b="b"/>
            <a:pathLst>
              <a:path w="54" h="28">
                <a:moveTo>
                  <a:pt x="0" y="0"/>
                </a:moveTo>
                <a:lnTo>
                  <a:pt x="35" y="1"/>
                </a:lnTo>
                <a:lnTo>
                  <a:pt x="54" y="27"/>
                </a:lnTo>
                <a:lnTo>
                  <a:pt x="2" y="28"/>
                </a:ln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8692" name="Freeform 4"/>
          <p:cNvSpPr>
            <a:spLocks/>
          </p:cNvSpPr>
          <p:nvPr/>
        </p:nvSpPr>
        <p:spPr bwMode="auto">
          <a:xfrm>
            <a:off x="6313488" y="3400425"/>
            <a:ext cx="639762" cy="95250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54" y="11"/>
              </a:cxn>
              <a:cxn ang="0">
                <a:pos x="70" y="20"/>
              </a:cxn>
              <a:cxn ang="0">
                <a:pos x="99" y="12"/>
              </a:cxn>
              <a:cxn ang="0">
                <a:pos x="160" y="14"/>
              </a:cxn>
              <a:cxn ang="0">
                <a:pos x="231" y="17"/>
              </a:cxn>
              <a:cxn ang="0">
                <a:pos x="291" y="20"/>
              </a:cxn>
              <a:cxn ang="0">
                <a:pos x="379" y="29"/>
              </a:cxn>
              <a:cxn ang="0">
                <a:pos x="403" y="30"/>
              </a:cxn>
              <a:cxn ang="0">
                <a:pos x="390" y="57"/>
              </a:cxn>
              <a:cxn ang="0">
                <a:pos x="292" y="60"/>
              </a:cxn>
              <a:cxn ang="0">
                <a:pos x="208" y="48"/>
              </a:cxn>
              <a:cxn ang="0">
                <a:pos x="132" y="41"/>
              </a:cxn>
              <a:cxn ang="0">
                <a:pos x="73" y="39"/>
              </a:cxn>
              <a:cxn ang="0">
                <a:pos x="0" y="27"/>
              </a:cxn>
            </a:cxnLst>
            <a:rect l="0" t="0" r="r" b="b"/>
            <a:pathLst>
              <a:path w="403" h="60">
                <a:moveTo>
                  <a:pt x="16" y="0"/>
                </a:moveTo>
                <a:lnTo>
                  <a:pt x="54" y="11"/>
                </a:lnTo>
                <a:lnTo>
                  <a:pt x="70" y="20"/>
                </a:lnTo>
                <a:lnTo>
                  <a:pt x="99" y="12"/>
                </a:lnTo>
                <a:lnTo>
                  <a:pt x="160" y="14"/>
                </a:lnTo>
                <a:lnTo>
                  <a:pt x="231" y="17"/>
                </a:lnTo>
                <a:lnTo>
                  <a:pt x="291" y="20"/>
                </a:lnTo>
                <a:lnTo>
                  <a:pt x="379" y="29"/>
                </a:lnTo>
                <a:lnTo>
                  <a:pt x="403" y="30"/>
                </a:lnTo>
                <a:lnTo>
                  <a:pt x="390" y="57"/>
                </a:lnTo>
                <a:lnTo>
                  <a:pt x="292" y="60"/>
                </a:lnTo>
                <a:lnTo>
                  <a:pt x="208" y="48"/>
                </a:lnTo>
                <a:lnTo>
                  <a:pt x="132" y="41"/>
                </a:lnTo>
                <a:lnTo>
                  <a:pt x="73" y="39"/>
                </a:lnTo>
                <a:lnTo>
                  <a:pt x="0" y="27"/>
                </a:ln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8693" name="Freeform 5"/>
          <p:cNvSpPr>
            <a:spLocks/>
          </p:cNvSpPr>
          <p:nvPr/>
        </p:nvSpPr>
        <p:spPr bwMode="auto">
          <a:xfrm>
            <a:off x="6199188" y="3389313"/>
            <a:ext cx="63500" cy="2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" y="0"/>
              </a:cxn>
              <a:cxn ang="0">
                <a:pos x="40" y="16"/>
              </a:cxn>
              <a:cxn ang="0">
                <a:pos x="1" y="16"/>
              </a:cxn>
            </a:cxnLst>
            <a:rect l="0" t="0" r="r" b="b"/>
            <a:pathLst>
              <a:path w="40" h="16">
                <a:moveTo>
                  <a:pt x="0" y="0"/>
                </a:moveTo>
                <a:lnTo>
                  <a:pt x="36" y="0"/>
                </a:lnTo>
                <a:lnTo>
                  <a:pt x="40" y="16"/>
                </a:lnTo>
                <a:lnTo>
                  <a:pt x="1" y="16"/>
                </a:ln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8694" name="Freeform 6"/>
          <p:cNvSpPr>
            <a:spLocks/>
          </p:cNvSpPr>
          <p:nvPr/>
        </p:nvSpPr>
        <p:spPr bwMode="auto">
          <a:xfrm>
            <a:off x="5815013" y="3355975"/>
            <a:ext cx="71437" cy="52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" y="0"/>
              </a:cxn>
              <a:cxn ang="0">
                <a:pos x="45" y="33"/>
              </a:cxn>
              <a:cxn ang="0">
                <a:pos x="17" y="33"/>
              </a:cxn>
            </a:cxnLst>
            <a:rect l="0" t="0" r="r" b="b"/>
            <a:pathLst>
              <a:path w="45" h="33">
                <a:moveTo>
                  <a:pt x="0" y="0"/>
                </a:moveTo>
                <a:lnTo>
                  <a:pt x="35" y="0"/>
                </a:lnTo>
                <a:lnTo>
                  <a:pt x="45" y="33"/>
                </a:lnTo>
                <a:lnTo>
                  <a:pt x="17" y="33"/>
                </a:ln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8695" name="Freeform 7"/>
          <p:cNvSpPr>
            <a:spLocks/>
          </p:cNvSpPr>
          <p:nvPr/>
        </p:nvSpPr>
        <p:spPr bwMode="auto">
          <a:xfrm>
            <a:off x="5946775" y="3367088"/>
            <a:ext cx="215900" cy="46037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90" y="5"/>
              </a:cxn>
              <a:cxn ang="0">
                <a:pos x="136" y="11"/>
              </a:cxn>
              <a:cxn ang="0">
                <a:pos x="126" y="29"/>
              </a:cxn>
              <a:cxn ang="0">
                <a:pos x="63" y="29"/>
              </a:cxn>
              <a:cxn ang="0">
                <a:pos x="0" y="26"/>
              </a:cxn>
            </a:cxnLst>
            <a:rect l="0" t="0" r="r" b="b"/>
            <a:pathLst>
              <a:path w="136" h="29">
                <a:moveTo>
                  <a:pt x="19" y="0"/>
                </a:moveTo>
                <a:lnTo>
                  <a:pt x="90" y="5"/>
                </a:lnTo>
                <a:lnTo>
                  <a:pt x="136" y="11"/>
                </a:lnTo>
                <a:lnTo>
                  <a:pt x="126" y="29"/>
                </a:lnTo>
                <a:lnTo>
                  <a:pt x="63" y="29"/>
                </a:lnTo>
                <a:lnTo>
                  <a:pt x="0" y="26"/>
                </a:ln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8696" name="Freeform 8"/>
          <p:cNvSpPr>
            <a:spLocks/>
          </p:cNvSpPr>
          <p:nvPr/>
        </p:nvSpPr>
        <p:spPr bwMode="auto">
          <a:xfrm>
            <a:off x="5195888" y="3298825"/>
            <a:ext cx="593725" cy="10001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111" y="6"/>
              </a:cxn>
              <a:cxn ang="0">
                <a:pos x="173" y="15"/>
              </a:cxn>
              <a:cxn ang="0">
                <a:pos x="270" y="24"/>
              </a:cxn>
              <a:cxn ang="0">
                <a:pos x="374" y="34"/>
              </a:cxn>
              <a:cxn ang="0">
                <a:pos x="351" y="63"/>
              </a:cxn>
              <a:cxn ang="0">
                <a:pos x="297" y="61"/>
              </a:cxn>
              <a:cxn ang="0">
                <a:pos x="221" y="55"/>
              </a:cxn>
              <a:cxn ang="0">
                <a:pos x="129" y="46"/>
              </a:cxn>
              <a:cxn ang="0">
                <a:pos x="47" y="40"/>
              </a:cxn>
              <a:cxn ang="0">
                <a:pos x="0" y="39"/>
              </a:cxn>
            </a:cxnLst>
            <a:rect l="0" t="0" r="r" b="b"/>
            <a:pathLst>
              <a:path w="374" h="63">
                <a:moveTo>
                  <a:pt x="5" y="0"/>
                </a:moveTo>
                <a:lnTo>
                  <a:pt x="111" y="6"/>
                </a:lnTo>
                <a:lnTo>
                  <a:pt x="173" y="15"/>
                </a:lnTo>
                <a:lnTo>
                  <a:pt x="270" y="24"/>
                </a:lnTo>
                <a:lnTo>
                  <a:pt x="374" y="34"/>
                </a:lnTo>
                <a:lnTo>
                  <a:pt x="351" y="63"/>
                </a:lnTo>
                <a:lnTo>
                  <a:pt x="297" y="61"/>
                </a:lnTo>
                <a:lnTo>
                  <a:pt x="221" y="55"/>
                </a:lnTo>
                <a:lnTo>
                  <a:pt x="129" y="46"/>
                </a:lnTo>
                <a:lnTo>
                  <a:pt x="47" y="40"/>
                </a:lnTo>
                <a:lnTo>
                  <a:pt x="0" y="39"/>
                </a:ln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8697" name="Freeform 9"/>
          <p:cNvSpPr>
            <a:spLocks/>
          </p:cNvSpPr>
          <p:nvPr/>
        </p:nvSpPr>
        <p:spPr bwMode="auto">
          <a:xfrm>
            <a:off x="4567238" y="3241675"/>
            <a:ext cx="561975" cy="104775"/>
          </a:xfrm>
          <a:custGeom>
            <a:avLst/>
            <a:gdLst/>
            <a:ahLst/>
            <a:cxnLst>
              <a:cxn ang="0">
                <a:pos x="3" y="3"/>
              </a:cxn>
              <a:cxn ang="0">
                <a:pos x="78" y="0"/>
              </a:cxn>
              <a:cxn ang="0">
                <a:pos x="167" y="19"/>
              </a:cxn>
              <a:cxn ang="0">
                <a:pos x="248" y="27"/>
              </a:cxn>
              <a:cxn ang="0">
                <a:pos x="312" y="30"/>
              </a:cxn>
              <a:cxn ang="0">
                <a:pos x="354" y="33"/>
              </a:cxn>
              <a:cxn ang="0">
                <a:pos x="347" y="66"/>
              </a:cxn>
              <a:cxn ang="0">
                <a:pos x="279" y="64"/>
              </a:cxn>
              <a:cxn ang="0">
                <a:pos x="192" y="58"/>
              </a:cxn>
              <a:cxn ang="0">
                <a:pos x="120" y="49"/>
              </a:cxn>
              <a:cxn ang="0">
                <a:pos x="59" y="39"/>
              </a:cxn>
              <a:cxn ang="0">
                <a:pos x="0" y="40"/>
              </a:cxn>
            </a:cxnLst>
            <a:rect l="0" t="0" r="r" b="b"/>
            <a:pathLst>
              <a:path w="354" h="66">
                <a:moveTo>
                  <a:pt x="3" y="3"/>
                </a:moveTo>
                <a:lnTo>
                  <a:pt x="78" y="0"/>
                </a:lnTo>
                <a:lnTo>
                  <a:pt x="167" y="19"/>
                </a:lnTo>
                <a:lnTo>
                  <a:pt x="248" y="27"/>
                </a:lnTo>
                <a:lnTo>
                  <a:pt x="312" y="30"/>
                </a:lnTo>
                <a:lnTo>
                  <a:pt x="354" y="33"/>
                </a:lnTo>
                <a:lnTo>
                  <a:pt x="347" y="66"/>
                </a:lnTo>
                <a:lnTo>
                  <a:pt x="279" y="64"/>
                </a:lnTo>
                <a:lnTo>
                  <a:pt x="192" y="58"/>
                </a:lnTo>
                <a:lnTo>
                  <a:pt x="120" y="49"/>
                </a:lnTo>
                <a:lnTo>
                  <a:pt x="59" y="39"/>
                </a:lnTo>
                <a:lnTo>
                  <a:pt x="0" y="40"/>
                </a:ln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8698" name="Freeform 10"/>
          <p:cNvSpPr>
            <a:spLocks/>
          </p:cNvSpPr>
          <p:nvPr/>
        </p:nvSpPr>
        <p:spPr bwMode="auto">
          <a:xfrm>
            <a:off x="4010025" y="3200400"/>
            <a:ext cx="493713" cy="9525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108" y="5"/>
              </a:cxn>
              <a:cxn ang="0">
                <a:pos x="170" y="8"/>
              </a:cxn>
              <a:cxn ang="0">
                <a:pos x="206" y="12"/>
              </a:cxn>
              <a:cxn ang="0">
                <a:pos x="270" y="21"/>
              </a:cxn>
              <a:cxn ang="0">
                <a:pos x="311" y="23"/>
              </a:cxn>
              <a:cxn ang="0">
                <a:pos x="300" y="60"/>
              </a:cxn>
              <a:cxn ang="0">
                <a:pos x="237" y="45"/>
              </a:cxn>
              <a:cxn ang="0">
                <a:pos x="156" y="42"/>
              </a:cxn>
              <a:cxn ang="0">
                <a:pos x="119" y="39"/>
              </a:cxn>
              <a:cxn ang="0">
                <a:pos x="63" y="33"/>
              </a:cxn>
              <a:cxn ang="0">
                <a:pos x="21" y="33"/>
              </a:cxn>
              <a:cxn ang="0">
                <a:pos x="0" y="33"/>
              </a:cxn>
            </a:cxnLst>
            <a:rect l="0" t="0" r="r" b="b"/>
            <a:pathLst>
              <a:path w="311" h="60">
                <a:moveTo>
                  <a:pt x="18" y="0"/>
                </a:moveTo>
                <a:lnTo>
                  <a:pt x="108" y="5"/>
                </a:lnTo>
                <a:lnTo>
                  <a:pt x="170" y="8"/>
                </a:lnTo>
                <a:lnTo>
                  <a:pt x="206" y="12"/>
                </a:lnTo>
                <a:lnTo>
                  <a:pt x="270" y="21"/>
                </a:lnTo>
                <a:lnTo>
                  <a:pt x="311" y="23"/>
                </a:lnTo>
                <a:lnTo>
                  <a:pt x="300" y="60"/>
                </a:lnTo>
                <a:lnTo>
                  <a:pt x="237" y="45"/>
                </a:lnTo>
                <a:lnTo>
                  <a:pt x="156" y="42"/>
                </a:lnTo>
                <a:lnTo>
                  <a:pt x="119" y="39"/>
                </a:lnTo>
                <a:lnTo>
                  <a:pt x="63" y="33"/>
                </a:lnTo>
                <a:lnTo>
                  <a:pt x="21" y="33"/>
                </a:lnTo>
                <a:lnTo>
                  <a:pt x="0" y="33"/>
                </a:ln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8699" name="Freeform 11"/>
          <p:cNvSpPr>
            <a:spLocks/>
          </p:cNvSpPr>
          <p:nvPr/>
        </p:nvSpPr>
        <p:spPr bwMode="auto">
          <a:xfrm>
            <a:off x="3757613" y="3175000"/>
            <a:ext cx="123825" cy="49213"/>
          </a:xfrm>
          <a:custGeom>
            <a:avLst/>
            <a:gdLst/>
            <a:ahLst/>
            <a:cxnLst>
              <a:cxn ang="0">
                <a:pos x="38" y="1"/>
              </a:cxn>
              <a:cxn ang="0">
                <a:pos x="78" y="0"/>
              </a:cxn>
              <a:cxn ang="0">
                <a:pos x="59" y="31"/>
              </a:cxn>
              <a:cxn ang="0">
                <a:pos x="0" y="28"/>
              </a:cxn>
            </a:cxnLst>
            <a:rect l="0" t="0" r="r" b="b"/>
            <a:pathLst>
              <a:path w="78" h="31">
                <a:moveTo>
                  <a:pt x="38" y="1"/>
                </a:moveTo>
                <a:lnTo>
                  <a:pt x="78" y="0"/>
                </a:lnTo>
                <a:lnTo>
                  <a:pt x="59" y="31"/>
                </a:lnTo>
                <a:lnTo>
                  <a:pt x="0" y="28"/>
                </a:ln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8700" name="Freeform 12"/>
          <p:cNvSpPr>
            <a:spLocks/>
          </p:cNvSpPr>
          <p:nvPr/>
        </p:nvSpPr>
        <p:spPr bwMode="auto">
          <a:xfrm>
            <a:off x="3679825" y="3162300"/>
            <a:ext cx="65088" cy="57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" y="0"/>
              </a:cxn>
              <a:cxn ang="0">
                <a:pos x="41" y="34"/>
              </a:cxn>
              <a:cxn ang="0">
                <a:pos x="3" y="36"/>
              </a:cxn>
            </a:cxnLst>
            <a:rect l="0" t="0" r="r" b="b"/>
            <a:pathLst>
              <a:path w="41" h="36">
                <a:moveTo>
                  <a:pt x="0" y="0"/>
                </a:moveTo>
                <a:lnTo>
                  <a:pt x="32" y="0"/>
                </a:lnTo>
                <a:lnTo>
                  <a:pt x="41" y="34"/>
                </a:lnTo>
                <a:lnTo>
                  <a:pt x="3" y="36"/>
                </a:ln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8701" name="Freeform 13"/>
          <p:cNvSpPr>
            <a:spLocks/>
          </p:cNvSpPr>
          <p:nvPr/>
        </p:nvSpPr>
        <p:spPr bwMode="auto">
          <a:xfrm>
            <a:off x="3286125" y="3124200"/>
            <a:ext cx="325438" cy="952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20" y="7"/>
              </a:cxn>
              <a:cxn ang="0">
                <a:pos x="213" y="14"/>
              </a:cxn>
              <a:cxn ang="0">
                <a:pos x="199" y="60"/>
              </a:cxn>
              <a:cxn ang="0">
                <a:pos x="141" y="46"/>
              </a:cxn>
              <a:cxn ang="0">
                <a:pos x="69" y="46"/>
              </a:cxn>
              <a:cxn ang="0">
                <a:pos x="0" y="43"/>
              </a:cxn>
            </a:cxnLst>
            <a:rect l="0" t="0" r="r" b="b"/>
            <a:pathLst>
              <a:path w="213" h="60">
                <a:moveTo>
                  <a:pt x="2" y="0"/>
                </a:moveTo>
                <a:lnTo>
                  <a:pt x="120" y="7"/>
                </a:lnTo>
                <a:lnTo>
                  <a:pt x="213" y="14"/>
                </a:lnTo>
                <a:lnTo>
                  <a:pt x="199" y="60"/>
                </a:lnTo>
                <a:lnTo>
                  <a:pt x="141" y="46"/>
                </a:lnTo>
                <a:lnTo>
                  <a:pt x="69" y="46"/>
                </a:lnTo>
                <a:lnTo>
                  <a:pt x="0" y="43"/>
                </a:ln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8702" name="Freeform 14"/>
          <p:cNvSpPr>
            <a:spLocks/>
          </p:cNvSpPr>
          <p:nvPr/>
        </p:nvSpPr>
        <p:spPr bwMode="auto">
          <a:xfrm>
            <a:off x="2789238" y="3078163"/>
            <a:ext cx="452437" cy="11430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63" y="5"/>
              </a:cxn>
              <a:cxn ang="0">
                <a:pos x="285" y="29"/>
              </a:cxn>
              <a:cxn ang="0">
                <a:pos x="278" y="72"/>
              </a:cxn>
              <a:cxn ang="0">
                <a:pos x="173" y="53"/>
              </a:cxn>
              <a:cxn ang="0">
                <a:pos x="122" y="51"/>
              </a:cxn>
              <a:cxn ang="0">
                <a:pos x="38" y="48"/>
              </a:cxn>
              <a:cxn ang="0">
                <a:pos x="0" y="48"/>
              </a:cxn>
            </a:cxnLst>
            <a:rect l="0" t="0" r="r" b="b"/>
            <a:pathLst>
              <a:path w="285" h="72">
                <a:moveTo>
                  <a:pt x="2" y="0"/>
                </a:moveTo>
                <a:lnTo>
                  <a:pt x="163" y="5"/>
                </a:lnTo>
                <a:lnTo>
                  <a:pt x="285" y="29"/>
                </a:lnTo>
                <a:lnTo>
                  <a:pt x="278" y="72"/>
                </a:lnTo>
                <a:lnTo>
                  <a:pt x="173" y="53"/>
                </a:lnTo>
                <a:lnTo>
                  <a:pt x="122" y="51"/>
                </a:lnTo>
                <a:lnTo>
                  <a:pt x="38" y="48"/>
                </a:lnTo>
                <a:lnTo>
                  <a:pt x="0" y="48"/>
                </a:ln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8703" name="Freeform 15"/>
          <p:cNvSpPr>
            <a:spLocks/>
          </p:cNvSpPr>
          <p:nvPr/>
        </p:nvSpPr>
        <p:spPr bwMode="auto">
          <a:xfrm>
            <a:off x="2009775" y="3009900"/>
            <a:ext cx="722313" cy="136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8" y="0"/>
              </a:cxn>
              <a:cxn ang="0">
                <a:pos x="296" y="24"/>
              </a:cxn>
              <a:cxn ang="0">
                <a:pos x="400" y="26"/>
              </a:cxn>
              <a:cxn ang="0">
                <a:pos x="455" y="41"/>
              </a:cxn>
              <a:cxn ang="0">
                <a:pos x="438" y="79"/>
              </a:cxn>
              <a:cxn ang="0">
                <a:pos x="364" y="86"/>
              </a:cxn>
              <a:cxn ang="0">
                <a:pos x="263" y="79"/>
              </a:cxn>
              <a:cxn ang="0">
                <a:pos x="95" y="58"/>
              </a:cxn>
              <a:cxn ang="0">
                <a:pos x="2" y="56"/>
              </a:cxn>
            </a:cxnLst>
            <a:rect l="0" t="0" r="r" b="b"/>
            <a:pathLst>
              <a:path w="455" h="86">
                <a:moveTo>
                  <a:pt x="0" y="0"/>
                </a:moveTo>
                <a:lnTo>
                  <a:pt x="128" y="0"/>
                </a:lnTo>
                <a:lnTo>
                  <a:pt x="296" y="24"/>
                </a:lnTo>
                <a:lnTo>
                  <a:pt x="400" y="26"/>
                </a:lnTo>
                <a:lnTo>
                  <a:pt x="455" y="41"/>
                </a:lnTo>
                <a:lnTo>
                  <a:pt x="438" y="79"/>
                </a:lnTo>
                <a:lnTo>
                  <a:pt x="364" y="86"/>
                </a:lnTo>
                <a:lnTo>
                  <a:pt x="263" y="79"/>
                </a:lnTo>
                <a:lnTo>
                  <a:pt x="95" y="58"/>
                </a:lnTo>
                <a:lnTo>
                  <a:pt x="2" y="56"/>
                </a:ln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8704" name="Text Box 16"/>
          <p:cNvSpPr txBox="1">
            <a:spLocks noChangeArrowheads="1"/>
          </p:cNvSpPr>
          <p:nvPr/>
        </p:nvSpPr>
        <p:spPr bwMode="auto">
          <a:xfrm>
            <a:off x="2549525" y="576263"/>
            <a:ext cx="4043363" cy="4762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ffectLst>
            <a:prstShdw prst="shdw17" dist="17961" dir="2700000">
              <a:srgbClr val="008000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Arctic Ocean FWC</a:t>
            </a: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anomalies</a:t>
            </a:r>
            <a:endParaRPr lang="en-US" sz="1800" b="1" i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98705" name="Freeform 17"/>
          <p:cNvSpPr>
            <a:spLocks/>
          </p:cNvSpPr>
          <p:nvPr/>
        </p:nvSpPr>
        <p:spPr bwMode="auto">
          <a:xfrm>
            <a:off x="4424363" y="3352800"/>
            <a:ext cx="742950" cy="547688"/>
          </a:xfrm>
          <a:custGeom>
            <a:avLst/>
            <a:gdLst/>
            <a:ahLst/>
            <a:cxnLst>
              <a:cxn ang="0">
                <a:pos x="381" y="0"/>
              </a:cxn>
              <a:cxn ang="0">
                <a:pos x="285" y="0"/>
              </a:cxn>
              <a:cxn ang="0">
                <a:pos x="270" y="66"/>
              </a:cxn>
              <a:cxn ang="0">
                <a:pos x="231" y="168"/>
              </a:cxn>
              <a:cxn ang="0">
                <a:pos x="183" y="204"/>
              </a:cxn>
              <a:cxn ang="0">
                <a:pos x="27" y="183"/>
              </a:cxn>
              <a:cxn ang="0">
                <a:pos x="0" y="327"/>
              </a:cxn>
              <a:cxn ang="0">
                <a:pos x="396" y="345"/>
              </a:cxn>
              <a:cxn ang="0">
                <a:pos x="468" y="288"/>
              </a:cxn>
              <a:cxn ang="0">
                <a:pos x="462" y="189"/>
              </a:cxn>
              <a:cxn ang="0">
                <a:pos x="336" y="180"/>
              </a:cxn>
              <a:cxn ang="0">
                <a:pos x="399" y="21"/>
              </a:cxn>
              <a:cxn ang="0">
                <a:pos x="381" y="0"/>
              </a:cxn>
            </a:cxnLst>
            <a:rect l="0" t="0" r="r" b="b"/>
            <a:pathLst>
              <a:path w="468" h="345">
                <a:moveTo>
                  <a:pt x="381" y="0"/>
                </a:moveTo>
                <a:lnTo>
                  <a:pt x="285" y="0"/>
                </a:lnTo>
                <a:lnTo>
                  <a:pt x="270" y="66"/>
                </a:lnTo>
                <a:lnTo>
                  <a:pt x="231" y="168"/>
                </a:lnTo>
                <a:lnTo>
                  <a:pt x="183" y="204"/>
                </a:lnTo>
                <a:lnTo>
                  <a:pt x="27" y="183"/>
                </a:lnTo>
                <a:lnTo>
                  <a:pt x="0" y="327"/>
                </a:lnTo>
                <a:lnTo>
                  <a:pt x="396" y="345"/>
                </a:lnTo>
                <a:lnTo>
                  <a:pt x="468" y="288"/>
                </a:lnTo>
                <a:lnTo>
                  <a:pt x="462" y="189"/>
                </a:lnTo>
                <a:lnTo>
                  <a:pt x="336" y="180"/>
                </a:lnTo>
                <a:lnTo>
                  <a:pt x="399" y="21"/>
                </a:lnTo>
                <a:lnTo>
                  <a:pt x="381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8706" name="Freeform 18"/>
          <p:cNvSpPr>
            <a:spLocks/>
          </p:cNvSpPr>
          <p:nvPr/>
        </p:nvSpPr>
        <p:spPr bwMode="auto">
          <a:xfrm>
            <a:off x="4419600" y="3657600"/>
            <a:ext cx="1371600" cy="990600"/>
          </a:xfrm>
          <a:custGeom>
            <a:avLst/>
            <a:gdLst/>
            <a:ahLst/>
            <a:cxnLst>
              <a:cxn ang="0">
                <a:pos x="768" y="0"/>
              </a:cxn>
              <a:cxn ang="0">
                <a:pos x="576" y="48"/>
              </a:cxn>
              <a:cxn ang="0">
                <a:pos x="384" y="96"/>
              </a:cxn>
              <a:cxn ang="0">
                <a:pos x="0" y="192"/>
              </a:cxn>
              <a:cxn ang="0">
                <a:pos x="96" y="624"/>
              </a:cxn>
              <a:cxn ang="0">
                <a:pos x="864" y="480"/>
              </a:cxn>
              <a:cxn ang="0">
                <a:pos x="816" y="48"/>
              </a:cxn>
            </a:cxnLst>
            <a:rect l="0" t="0" r="r" b="b"/>
            <a:pathLst>
              <a:path w="864" h="624">
                <a:moveTo>
                  <a:pt x="768" y="0"/>
                </a:moveTo>
                <a:lnTo>
                  <a:pt x="576" y="48"/>
                </a:lnTo>
                <a:lnTo>
                  <a:pt x="384" y="96"/>
                </a:lnTo>
                <a:lnTo>
                  <a:pt x="0" y="192"/>
                </a:lnTo>
                <a:lnTo>
                  <a:pt x="96" y="624"/>
                </a:lnTo>
                <a:lnTo>
                  <a:pt x="864" y="480"/>
                </a:lnTo>
                <a:lnTo>
                  <a:pt x="816" y="48"/>
                </a:ln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98707" name="Group 19"/>
          <p:cNvGrpSpPr>
            <a:grpSpLocks/>
          </p:cNvGrpSpPr>
          <p:nvPr/>
        </p:nvGrpSpPr>
        <p:grpSpPr bwMode="auto">
          <a:xfrm>
            <a:off x="4019550" y="3409950"/>
            <a:ext cx="2838450" cy="1193800"/>
            <a:chOff x="2532" y="2148"/>
            <a:chExt cx="1788" cy="752"/>
          </a:xfrm>
        </p:grpSpPr>
        <p:sp>
          <p:nvSpPr>
            <p:cNvPr id="498708" name="Text Box 20"/>
            <p:cNvSpPr txBox="1">
              <a:spLocks noChangeArrowheads="1"/>
            </p:cNvSpPr>
            <p:nvPr/>
          </p:nvSpPr>
          <p:spPr bwMode="auto">
            <a:xfrm>
              <a:off x="2532" y="2554"/>
              <a:ext cx="1788" cy="3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660066"/>
                  </a:solidFill>
                  <a:latin typeface="Monotype Corsiva" pitchFamily="66" charset="0"/>
                </a:rPr>
                <a:t>freshwater export in mid-1970s</a:t>
              </a:r>
            </a:p>
            <a:p>
              <a:pPr eaLnBrk="0" hangingPunct="0"/>
              <a:r>
                <a:rPr lang="en-US" sz="1800" b="1">
                  <a:solidFill>
                    <a:srgbClr val="660066"/>
                  </a:solidFill>
                  <a:latin typeface="Monotype Corsiva" pitchFamily="66" charset="0"/>
                </a:rPr>
                <a:t>…liquid ocean export after GSA?</a:t>
              </a:r>
            </a:p>
          </p:txBody>
        </p:sp>
        <p:sp>
          <p:nvSpPr>
            <p:cNvPr id="498709" name="Line 21"/>
            <p:cNvSpPr>
              <a:spLocks noChangeShapeType="1"/>
            </p:cNvSpPr>
            <p:nvPr/>
          </p:nvSpPr>
          <p:spPr bwMode="auto">
            <a:xfrm flipV="1">
              <a:off x="3007" y="2148"/>
              <a:ext cx="143" cy="430"/>
            </a:xfrm>
            <a:prstGeom prst="line">
              <a:avLst/>
            </a:prstGeom>
            <a:noFill/>
            <a:ln w="19050">
              <a:solidFill>
                <a:srgbClr val="66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8711" name="Freeform 23"/>
          <p:cNvSpPr>
            <a:spLocks/>
          </p:cNvSpPr>
          <p:nvPr/>
        </p:nvSpPr>
        <p:spPr bwMode="auto">
          <a:xfrm>
            <a:off x="2000250" y="2828925"/>
            <a:ext cx="4900613" cy="752475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309" y="0"/>
              </a:cxn>
              <a:cxn ang="0">
                <a:pos x="615" y="342"/>
              </a:cxn>
              <a:cxn ang="0">
                <a:pos x="1818" y="165"/>
              </a:cxn>
              <a:cxn ang="0">
                <a:pos x="2133" y="474"/>
              </a:cxn>
              <a:cxn ang="0">
                <a:pos x="3087" y="315"/>
              </a:cxn>
            </a:cxnLst>
            <a:rect l="0" t="0" r="r" b="b"/>
            <a:pathLst>
              <a:path w="3087" h="474">
                <a:moveTo>
                  <a:pt x="0" y="72"/>
                </a:moveTo>
                <a:lnTo>
                  <a:pt x="309" y="0"/>
                </a:lnTo>
                <a:lnTo>
                  <a:pt x="615" y="342"/>
                </a:lnTo>
                <a:lnTo>
                  <a:pt x="1818" y="165"/>
                </a:lnTo>
                <a:lnTo>
                  <a:pt x="2133" y="474"/>
                </a:lnTo>
                <a:lnTo>
                  <a:pt x="3087" y="315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>
            <a:prstShdw prst="shdw17" dist="17961" dir="13500000">
              <a:srgbClr val="FFFF00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498717" name="Text Box 29"/>
          <p:cNvSpPr txBox="1">
            <a:spLocks noChangeArrowheads="1"/>
          </p:cNvSpPr>
          <p:nvPr/>
        </p:nvSpPr>
        <p:spPr bwMode="auto">
          <a:xfrm>
            <a:off x="3354388" y="1576388"/>
            <a:ext cx="1857375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latin typeface="Arial" charset="0"/>
              </a:rPr>
              <a:t>                 </a:t>
            </a:r>
            <a:endParaRPr lang="en-US" sz="2800" b="1" baseline="-25000">
              <a:latin typeface="Arial" charset="0"/>
              <a:sym typeface="Symbol" pitchFamily="18" charset="2"/>
            </a:endParaRPr>
          </a:p>
        </p:txBody>
      </p:sp>
      <p:grpSp>
        <p:nvGrpSpPr>
          <p:cNvPr id="498741" name="Group 53"/>
          <p:cNvGrpSpPr>
            <a:grpSpLocks/>
          </p:cNvGrpSpPr>
          <p:nvPr/>
        </p:nvGrpSpPr>
        <p:grpSpPr bwMode="auto">
          <a:xfrm>
            <a:off x="6410325" y="5013325"/>
            <a:ext cx="2586038" cy="596900"/>
            <a:chOff x="4333" y="2591"/>
            <a:chExt cx="1629" cy="376"/>
          </a:xfrm>
        </p:grpSpPr>
        <p:sp>
          <p:nvSpPr>
            <p:cNvPr id="498719" name="Oval 31"/>
            <p:cNvSpPr>
              <a:spLocks noChangeArrowheads="1"/>
            </p:cNvSpPr>
            <p:nvPr/>
          </p:nvSpPr>
          <p:spPr bwMode="auto">
            <a:xfrm>
              <a:off x="4333" y="2591"/>
              <a:ext cx="1629" cy="376"/>
            </a:xfrm>
            <a:prstGeom prst="ellipse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8720" name="Text Box 32"/>
            <p:cNvSpPr txBox="1">
              <a:spLocks noChangeArrowheads="1"/>
            </p:cNvSpPr>
            <p:nvPr/>
          </p:nvSpPr>
          <p:spPr bwMode="auto">
            <a:xfrm>
              <a:off x="4389" y="2651"/>
              <a:ext cx="12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FFFF00"/>
                  </a:solidFill>
                  <a:latin typeface="Arial Narrow" pitchFamily="34" charset="0"/>
                  <a:sym typeface="Symbol" pitchFamily="18" charset="2"/>
                </a:rPr>
                <a:t>       FW loss  30 cm</a:t>
              </a:r>
            </a:p>
          </p:txBody>
        </p:sp>
      </p:grpSp>
      <p:sp>
        <p:nvSpPr>
          <p:cNvPr id="498721" name="Rectangle 33"/>
          <p:cNvSpPr>
            <a:spLocks noChangeArrowheads="1"/>
          </p:cNvSpPr>
          <p:nvPr/>
        </p:nvSpPr>
        <p:spPr bwMode="auto">
          <a:xfrm>
            <a:off x="2057400" y="4267200"/>
            <a:ext cx="2057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8727" name="Freeform 39"/>
          <p:cNvSpPr>
            <a:spLocks/>
          </p:cNvSpPr>
          <p:nvPr/>
        </p:nvSpPr>
        <p:spPr bwMode="auto">
          <a:xfrm>
            <a:off x="3465513" y="3276600"/>
            <a:ext cx="1030287" cy="679450"/>
          </a:xfrm>
          <a:custGeom>
            <a:avLst/>
            <a:gdLst/>
            <a:ahLst/>
            <a:cxnLst>
              <a:cxn ang="0">
                <a:pos x="649" y="48"/>
              </a:cxn>
              <a:cxn ang="0">
                <a:pos x="505" y="0"/>
              </a:cxn>
              <a:cxn ang="0">
                <a:pos x="313" y="288"/>
              </a:cxn>
              <a:cxn ang="0">
                <a:pos x="25" y="288"/>
              </a:cxn>
              <a:cxn ang="0">
                <a:pos x="0" y="422"/>
              </a:cxn>
              <a:cxn ang="0">
                <a:pos x="588" y="428"/>
              </a:cxn>
              <a:cxn ang="0">
                <a:pos x="521" y="246"/>
              </a:cxn>
              <a:cxn ang="0">
                <a:pos x="521" y="173"/>
              </a:cxn>
              <a:cxn ang="0">
                <a:pos x="612" y="46"/>
              </a:cxn>
            </a:cxnLst>
            <a:rect l="0" t="0" r="r" b="b"/>
            <a:pathLst>
              <a:path w="649" h="428">
                <a:moveTo>
                  <a:pt x="649" y="48"/>
                </a:moveTo>
                <a:lnTo>
                  <a:pt x="505" y="0"/>
                </a:lnTo>
                <a:lnTo>
                  <a:pt x="313" y="288"/>
                </a:lnTo>
                <a:lnTo>
                  <a:pt x="25" y="288"/>
                </a:lnTo>
                <a:lnTo>
                  <a:pt x="0" y="422"/>
                </a:lnTo>
                <a:lnTo>
                  <a:pt x="588" y="428"/>
                </a:lnTo>
                <a:lnTo>
                  <a:pt x="521" y="246"/>
                </a:lnTo>
                <a:lnTo>
                  <a:pt x="521" y="173"/>
                </a:lnTo>
                <a:lnTo>
                  <a:pt x="612" y="46"/>
                </a:ln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8728" name="Rectangle 40"/>
          <p:cNvSpPr>
            <a:spLocks noChangeArrowheads="1"/>
          </p:cNvSpPr>
          <p:nvPr/>
        </p:nvSpPr>
        <p:spPr bwMode="auto">
          <a:xfrm>
            <a:off x="2089150" y="2127250"/>
            <a:ext cx="49276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98729" name="Group 41"/>
          <p:cNvGrpSpPr>
            <a:grpSpLocks/>
          </p:cNvGrpSpPr>
          <p:nvPr/>
        </p:nvGrpSpPr>
        <p:grpSpPr bwMode="auto">
          <a:xfrm>
            <a:off x="2566988" y="2209800"/>
            <a:ext cx="3395662" cy="619125"/>
            <a:chOff x="1617" y="1392"/>
            <a:chExt cx="2139" cy="390"/>
          </a:xfrm>
        </p:grpSpPr>
        <p:grpSp>
          <p:nvGrpSpPr>
            <p:cNvPr id="498730" name="Group 42"/>
            <p:cNvGrpSpPr>
              <a:grpSpLocks/>
            </p:cNvGrpSpPr>
            <p:nvPr/>
          </p:nvGrpSpPr>
          <p:grpSpPr bwMode="auto">
            <a:xfrm>
              <a:off x="2904" y="1428"/>
              <a:ext cx="852" cy="354"/>
              <a:chOff x="2904" y="1428"/>
              <a:chExt cx="852" cy="354"/>
            </a:xfrm>
          </p:grpSpPr>
          <p:sp>
            <p:nvSpPr>
              <p:cNvPr id="498731" name="Text Box 43"/>
              <p:cNvSpPr txBox="1">
                <a:spLocks noChangeArrowheads="1"/>
              </p:cNvSpPr>
              <p:nvPr/>
            </p:nvSpPr>
            <p:spPr bwMode="auto">
              <a:xfrm>
                <a:off x="3303" y="1428"/>
                <a:ext cx="45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 i="1">
                    <a:latin typeface="Arial Narrow" pitchFamily="34" charset="0"/>
                  </a:rPr>
                  <a:t>annual</a:t>
                </a:r>
              </a:p>
            </p:txBody>
          </p:sp>
          <p:sp>
            <p:nvSpPr>
              <p:cNvPr id="498732" name="Line 44"/>
              <p:cNvSpPr>
                <a:spLocks noChangeShapeType="1"/>
              </p:cNvSpPr>
              <p:nvPr/>
            </p:nvSpPr>
            <p:spPr bwMode="auto">
              <a:xfrm flipH="1">
                <a:off x="3141" y="1557"/>
                <a:ext cx="192" cy="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733" name="Line 45"/>
              <p:cNvSpPr>
                <a:spLocks noChangeShapeType="1"/>
              </p:cNvSpPr>
              <p:nvPr/>
            </p:nvSpPr>
            <p:spPr bwMode="auto">
              <a:xfrm flipH="1">
                <a:off x="2904" y="1554"/>
                <a:ext cx="429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8734" name="Group 46"/>
            <p:cNvGrpSpPr>
              <a:grpSpLocks/>
            </p:cNvGrpSpPr>
            <p:nvPr/>
          </p:nvGrpSpPr>
          <p:grpSpPr bwMode="auto">
            <a:xfrm>
              <a:off x="1617" y="1392"/>
              <a:ext cx="963" cy="276"/>
              <a:chOff x="1617" y="1392"/>
              <a:chExt cx="963" cy="276"/>
            </a:xfrm>
          </p:grpSpPr>
          <p:sp>
            <p:nvSpPr>
              <p:cNvPr id="498735" name="Text Box 47"/>
              <p:cNvSpPr txBox="1">
                <a:spLocks noChangeArrowheads="1"/>
              </p:cNvSpPr>
              <p:nvPr/>
            </p:nvSpPr>
            <p:spPr bwMode="auto">
              <a:xfrm>
                <a:off x="2022" y="1392"/>
                <a:ext cx="55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2700" dir="5400000" algn="ctr" rotWithShape="0">
                  <a:srgbClr val="00FF00"/>
                </a:outerShdw>
              </a:effec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 i="1">
                    <a:latin typeface="Arial Narrow" pitchFamily="34" charset="0"/>
                  </a:rPr>
                  <a:t>5-yr R.M.</a:t>
                </a:r>
              </a:p>
            </p:txBody>
          </p:sp>
          <p:sp>
            <p:nvSpPr>
              <p:cNvPr id="498736" name="Line 48"/>
              <p:cNvSpPr>
                <a:spLocks noChangeShapeType="1"/>
              </p:cNvSpPr>
              <p:nvPr/>
            </p:nvSpPr>
            <p:spPr bwMode="auto">
              <a:xfrm flipH="1">
                <a:off x="1617" y="1518"/>
                <a:ext cx="426" cy="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dist="12700" dir="5400000" algn="ctr" rotWithShape="0">
                  <a:srgbClr val="00FF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98742" name="Text Box 54"/>
          <p:cNvSpPr txBox="1">
            <a:spLocks noChangeArrowheads="1"/>
          </p:cNvSpPr>
          <p:nvPr/>
        </p:nvSpPr>
        <p:spPr bwMode="auto">
          <a:xfrm>
            <a:off x="6551613" y="765175"/>
            <a:ext cx="171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>
                <a:latin typeface="Arial Narrow" pitchFamily="34" charset="0"/>
              </a:rPr>
              <a:t>Steele &amp; Ermold, 2007</a:t>
            </a:r>
          </a:p>
        </p:txBody>
      </p:sp>
      <p:sp>
        <p:nvSpPr>
          <p:cNvPr id="498743" name="Rectangle 55"/>
          <p:cNvSpPr>
            <a:spLocks noChangeArrowheads="1"/>
          </p:cNvSpPr>
          <p:nvPr/>
        </p:nvSpPr>
        <p:spPr bwMode="auto">
          <a:xfrm>
            <a:off x="1755775" y="1622425"/>
            <a:ext cx="206375" cy="30527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98712" name="Group 24"/>
          <p:cNvGrpSpPr>
            <a:grpSpLocks/>
          </p:cNvGrpSpPr>
          <p:nvPr/>
        </p:nvGrpSpPr>
        <p:grpSpPr bwMode="auto">
          <a:xfrm>
            <a:off x="3419475" y="1557338"/>
            <a:ext cx="1719263" cy="525462"/>
            <a:chOff x="1232" y="2688"/>
            <a:chExt cx="1083" cy="331"/>
          </a:xfrm>
        </p:grpSpPr>
        <p:sp>
          <p:nvSpPr>
            <p:cNvPr id="498713" name="Oval 25"/>
            <p:cNvSpPr>
              <a:spLocks noChangeArrowheads="1"/>
            </p:cNvSpPr>
            <p:nvPr/>
          </p:nvSpPr>
          <p:spPr bwMode="auto">
            <a:xfrm>
              <a:off x="1262" y="2688"/>
              <a:ext cx="1053" cy="331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8714" name="Text Box 26"/>
            <p:cNvSpPr txBox="1">
              <a:spLocks noChangeArrowheads="1"/>
            </p:cNvSpPr>
            <p:nvPr/>
          </p:nvSpPr>
          <p:spPr bwMode="auto">
            <a:xfrm>
              <a:off x="1232" y="2722"/>
              <a:ext cx="102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292929"/>
                  </a:solidFill>
                  <a:latin typeface="Arial Narrow" pitchFamily="34" charset="0"/>
                  <a:sym typeface="Symbol" pitchFamily="18" charset="2"/>
                </a:rPr>
                <a:t>   “fw capacitor”</a:t>
              </a:r>
              <a:endParaRPr lang="en-US" sz="1600" b="1">
                <a:solidFill>
                  <a:srgbClr val="292929"/>
                </a:solidFill>
                <a:latin typeface="Arial Narrow" pitchFamily="34" charset="0"/>
                <a:sym typeface="Symbol" pitchFamily="18" charset="2"/>
              </a:endParaRPr>
            </a:p>
          </p:txBody>
        </p:sp>
      </p:grpSp>
      <p:sp>
        <p:nvSpPr>
          <p:cNvPr id="498739" name="Text Box 51"/>
          <p:cNvSpPr txBox="1">
            <a:spLocks noChangeArrowheads="1"/>
          </p:cNvSpPr>
          <p:nvPr/>
        </p:nvSpPr>
        <p:spPr bwMode="auto">
          <a:xfrm>
            <a:off x="4932363" y="1808163"/>
            <a:ext cx="1939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 i="1">
                <a:latin typeface="Arial Narrow" pitchFamily="34" charset="0"/>
              </a:rPr>
              <a:t>Proshutinsky et al., 2002)</a:t>
            </a:r>
          </a:p>
        </p:txBody>
      </p:sp>
      <p:sp>
        <p:nvSpPr>
          <p:cNvPr id="498745" name="Text Box 57"/>
          <p:cNvSpPr txBox="1">
            <a:spLocks noChangeArrowheads="1"/>
          </p:cNvSpPr>
          <p:nvPr/>
        </p:nvSpPr>
        <p:spPr bwMode="auto">
          <a:xfrm>
            <a:off x="0" y="80963"/>
            <a:ext cx="419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 Narrow" pitchFamily="34" charset="0"/>
              </a:rPr>
              <a:t>…using another form of the same data…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8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9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728" grpId="0" animBg="1"/>
      <p:bldP spid="4987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818" name="Picture 2" descr="v39n2-schmitt1en_5610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619250" y="1066800"/>
            <a:ext cx="4727575" cy="5410200"/>
          </a:xfrm>
          <a:noFill/>
          <a:ln/>
        </p:spPr>
      </p:pic>
      <p:sp>
        <p:nvSpPr>
          <p:cNvPr id="674819" name="Text Box 3"/>
          <p:cNvSpPr txBox="1">
            <a:spLocks noChangeArrowheads="1"/>
          </p:cNvSpPr>
          <p:nvPr/>
        </p:nvSpPr>
        <p:spPr bwMode="auto">
          <a:xfrm>
            <a:off x="0" y="152400"/>
            <a:ext cx="3981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660066"/>
                </a:solidFill>
                <a:latin typeface="Arial Black" pitchFamily="34" charset="0"/>
              </a:rPr>
              <a:t>The “Great Salinity Anomaly”: </a:t>
            </a:r>
          </a:p>
          <a:p>
            <a:pPr algn="ctr" eaLnBrk="0" hangingPunct="0"/>
            <a:r>
              <a:rPr lang="en-US" sz="1800">
                <a:solidFill>
                  <a:srgbClr val="660066"/>
                </a:solidFill>
                <a:latin typeface="Arial Black" pitchFamily="34" charset="0"/>
              </a:rPr>
              <a:t>1968-1980</a:t>
            </a:r>
          </a:p>
        </p:txBody>
      </p:sp>
      <p:sp>
        <p:nvSpPr>
          <p:cNvPr id="674820" name="Text Box 4"/>
          <p:cNvSpPr txBox="1">
            <a:spLocks noChangeArrowheads="1"/>
          </p:cNvSpPr>
          <p:nvPr/>
        </p:nvSpPr>
        <p:spPr bwMode="auto">
          <a:xfrm>
            <a:off x="3905250" y="381000"/>
            <a:ext cx="917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800" b="1" i="1">
                <a:solidFill>
                  <a:srgbClr val="FF3300"/>
                </a:solidFill>
                <a:latin typeface="Arial Narrow" pitchFamily="34" charset="0"/>
              </a:rPr>
              <a:t>arctic </a:t>
            </a:r>
          </a:p>
          <a:p>
            <a:pPr eaLnBrk="0" hangingPunct="0"/>
            <a:r>
              <a:rPr lang="en-US" sz="1800" b="1" i="1">
                <a:solidFill>
                  <a:srgbClr val="FF3300"/>
                </a:solidFill>
                <a:latin typeface="Arial Narrow" pitchFamily="34" charset="0"/>
              </a:rPr>
              <a:t>  sea ice</a:t>
            </a:r>
          </a:p>
        </p:txBody>
      </p:sp>
      <p:sp>
        <p:nvSpPr>
          <p:cNvPr id="674821" name="Line 5"/>
          <p:cNvSpPr>
            <a:spLocks noChangeShapeType="1"/>
          </p:cNvSpPr>
          <p:nvPr/>
        </p:nvSpPr>
        <p:spPr bwMode="auto">
          <a:xfrm flipH="1">
            <a:off x="4527550" y="962025"/>
            <a:ext cx="57150" cy="106203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4822" name="Text Box 6"/>
          <p:cNvSpPr txBox="1">
            <a:spLocks noChangeArrowheads="1"/>
          </p:cNvSpPr>
          <p:nvPr/>
        </p:nvSpPr>
        <p:spPr bwMode="auto">
          <a:xfrm>
            <a:off x="3170238" y="3597275"/>
            <a:ext cx="9763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1800" b="1" i="1">
                <a:solidFill>
                  <a:srgbClr val="FFCCFF"/>
                </a:solidFill>
                <a:latin typeface="Arial Narrow" pitchFamily="34" charset="0"/>
              </a:rPr>
              <a:t>subpolar</a:t>
            </a:r>
          </a:p>
          <a:p>
            <a:pPr eaLnBrk="0" hangingPunct="0"/>
            <a:r>
              <a:rPr lang="en-US" sz="1800" b="1" i="1">
                <a:solidFill>
                  <a:srgbClr val="FFCCFF"/>
                </a:solidFill>
                <a:latin typeface="Arial Narrow" pitchFamily="34" charset="0"/>
              </a:rPr>
              <a:t>   gyre</a:t>
            </a:r>
          </a:p>
        </p:txBody>
      </p:sp>
      <p:sp>
        <p:nvSpPr>
          <p:cNvPr id="674823" name="Text Box 7"/>
          <p:cNvSpPr txBox="1">
            <a:spLocks noChangeArrowheads="1"/>
          </p:cNvSpPr>
          <p:nvPr/>
        </p:nvSpPr>
        <p:spPr bwMode="auto">
          <a:xfrm>
            <a:off x="4745038" y="2136775"/>
            <a:ext cx="7604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1800" b="1" i="1">
                <a:solidFill>
                  <a:srgbClr val="FFCCFF"/>
                </a:solidFill>
                <a:latin typeface="Arial Narrow" pitchFamily="34" charset="0"/>
              </a:rPr>
              <a:t>nordic</a:t>
            </a:r>
          </a:p>
          <a:p>
            <a:pPr eaLnBrk="0" hangingPunct="0"/>
            <a:r>
              <a:rPr lang="en-US" sz="1800" b="1" i="1">
                <a:solidFill>
                  <a:srgbClr val="FFCCFF"/>
                </a:solidFill>
                <a:latin typeface="Arial Narrow" pitchFamily="34" charset="0"/>
              </a:rPr>
              <a:t>   seas</a:t>
            </a:r>
          </a:p>
        </p:txBody>
      </p:sp>
      <p:sp>
        <p:nvSpPr>
          <p:cNvPr id="674825" name="Oval 9"/>
          <p:cNvSpPr>
            <a:spLocks noChangeArrowheads="1"/>
          </p:cNvSpPr>
          <p:nvPr/>
        </p:nvSpPr>
        <p:spPr bwMode="auto">
          <a:xfrm>
            <a:off x="4286250" y="2041525"/>
            <a:ext cx="503238" cy="503238"/>
          </a:xfrm>
          <a:prstGeom prst="ellipse">
            <a:avLst/>
          </a:prstGeom>
          <a:noFill/>
          <a:ln w="76200" cmpd="tri">
            <a:solidFill>
              <a:srgbClr val="FF0066"/>
            </a:solidFill>
            <a:round/>
            <a:headEnd/>
            <a:tailEnd/>
          </a:ln>
          <a:effectLst>
            <a:outerShdw dist="12700" dir="54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829" name="Text Box 13"/>
          <p:cNvSpPr txBox="1">
            <a:spLocks noChangeArrowheads="1"/>
          </p:cNvSpPr>
          <p:nvPr/>
        </p:nvSpPr>
        <p:spPr bwMode="auto">
          <a:xfrm>
            <a:off x="250825" y="765175"/>
            <a:ext cx="1533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>
                <a:latin typeface="Arial Narrow" pitchFamily="34" charset="0"/>
              </a:rPr>
              <a:t>Dickson et al., 1988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474" name="Picture 2" descr="fig4_mike_tseries_arctic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4622" t="21677" r="18364" b="21045"/>
          <a:stretch>
            <a:fillRect/>
          </a:stretch>
        </p:blipFill>
        <p:spPr>
          <a:xfrm>
            <a:off x="1717675" y="1557338"/>
            <a:ext cx="6130925" cy="3929062"/>
          </a:xfrm>
          <a:noFill/>
          <a:ln/>
        </p:spPr>
      </p:pic>
      <p:sp>
        <p:nvSpPr>
          <p:cNvPr id="1001475" name="Freeform 3"/>
          <p:cNvSpPr>
            <a:spLocks/>
          </p:cNvSpPr>
          <p:nvPr/>
        </p:nvSpPr>
        <p:spPr bwMode="auto">
          <a:xfrm>
            <a:off x="3933825" y="3198813"/>
            <a:ext cx="85725" cy="44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" y="1"/>
              </a:cxn>
              <a:cxn ang="0">
                <a:pos x="54" y="27"/>
              </a:cxn>
              <a:cxn ang="0">
                <a:pos x="2" y="28"/>
              </a:cxn>
            </a:cxnLst>
            <a:rect l="0" t="0" r="r" b="b"/>
            <a:pathLst>
              <a:path w="54" h="28">
                <a:moveTo>
                  <a:pt x="0" y="0"/>
                </a:moveTo>
                <a:lnTo>
                  <a:pt x="35" y="1"/>
                </a:lnTo>
                <a:lnTo>
                  <a:pt x="54" y="27"/>
                </a:lnTo>
                <a:lnTo>
                  <a:pt x="2" y="28"/>
                </a:ln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1476" name="Freeform 4"/>
          <p:cNvSpPr>
            <a:spLocks/>
          </p:cNvSpPr>
          <p:nvPr/>
        </p:nvSpPr>
        <p:spPr bwMode="auto">
          <a:xfrm>
            <a:off x="6313488" y="3400425"/>
            <a:ext cx="639762" cy="95250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54" y="11"/>
              </a:cxn>
              <a:cxn ang="0">
                <a:pos x="70" y="20"/>
              </a:cxn>
              <a:cxn ang="0">
                <a:pos x="99" y="12"/>
              </a:cxn>
              <a:cxn ang="0">
                <a:pos x="160" y="14"/>
              </a:cxn>
              <a:cxn ang="0">
                <a:pos x="231" y="17"/>
              </a:cxn>
              <a:cxn ang="0">
                <a:pos x="291" y="20"/>
              </a:cxn>
              <a:cxn ang="0">
                <a:pos x="379" y="29"/>
              </a:cxn>
              <a:cxn ang="0">
                <a:pos x="403" y="30"/>
              </a:cxn>
              <a:cxn ang="0">
                <a:pos x="390" y="57"/>
              </a:cxn>
              <a:cxn ang="0">
                <a:pos x="292" y="60"/>
              </a:cxn>
              <a:cxn ang="0">
                <a:pos x="208" y="48"/>
              </a:cxn>
              <a:cxn ang="0">
                <a:pos x="132" y="41"/>
              </a:cxn>
              <a:cxn ang="0">
                <a:pos x="73" y="39"/>
              </a:cxn>
              <a:cxn ang="0">
                <a:pos x="0" y="27"/>
              </a:cxn>
            </a:cxnLst>
            <a:rect l="0" t="0" r="r" b="b"/>
            <a:pathLst>
              <a:path w="403" h="60">
                <a:moveTo>
                  <a:pt x="16" y="0"/>
                </a:moveTo>
                <a:lnTo>
                  <a:pt x="54" y="11"/>
                </a:lnTo>
                <a:lnTo>
                  <a:pt x="70" y="20"/>
                </a:lnTo>
                <a:lnTo>
                  <a:pt x="99" y="12"/>
                </a:lnTo>
                <a:lnTo>
                  <a:pt x="160" y="14"/>
                </a:lnTo>
                <a:lnTo>
                  <a:pt x="231" y="17"/>
                </a:lnTo>
                <a:lnTo>
                  <a:pt x="291" y="20"/>
                </a:lnTo>
                <a:lnTo>
                  <a:pt x="379" y="29"/>
                </a:lnTo>
                <a:lnTo>
                  <a:pt x="403" y="30"/>
                </a:lnTo>
                <a:lnTo>
                  <a:pt x="390" y="57"/>
                </a:lnTo>
                <a:lnTo>
                  <a:pt x="292" y="60"/>
                </a:lnTo>
                <a:lnTo>
                  <a:pt x="208" y="48"/>
                </a:lnTo>
                <a:lnTo>
                  <a:pt x="132" y="41"/>
                </a:lnTo>
                <a:lnTo>
                  <a:pt x="73" y="39"/>
                </a:lnTo>
                <a:lnTo>
                  <a:pt x="0" y="27"/>
                </a:ln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1477" name="Freeform 5"/>
          <p:cNvSpPr>
            <a:spLocks/>
          </p:cNvSpPr>
          <p:nvPr/>
        </p:nvSpPr>
        <p:spPr bwMode="auto">
          <a:xfrm>
            <a:off x="6199188" y="3389313"/>
            <a:ext cx="63500" cy="2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" y="0"/>
              </a:cxn>
              <a:cxn ang="0">
                <a:pos x="40" y="16"/>
              </a:cxn>
              <a:cxn ang="0">
                <a:pos x="1" y="16"/>
              </a:cxn>
            </a:cxnLst>
            <a:rect l="0" t="0" r="r" b="b"/>
            <a:pathLst>
              <a:path w="40" h="16">
                <a:moveTo>
                  <a:pt x="0" y="0"/>
                </a:moveTo>
                <a:lnTo>
                  <a:pt x="36" y="0"/>
                </a:lnTo>
                <a:lnTo>
                  <a:pt x="40" y="16"/>
                </a:lnTo>
                <a:lnTo>
                  <a:pt x="1" y="16"/>
                </a:ln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1478" name="Freeform 6"/>
          <p:cNvSpPr>
            <a:spLocks/>
          </p:cNvSpPr>
          <p:nvPr/>
        </p:nvSpPr>
        <p:spPr bwMode="auto">
          <a:xfrm>
            <a:off x="5815013" y="3355975"/>
            <a:ext cx="71437" cy="52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" y="0"/>
              </a:cxn>
              <a:cxn ang="0">
                <a:pos x="45" y="33"/>
              </a:cxn>
              <a:cxn ang="0">
                <a:pos x="17" y="33"/>
              </a:cxn>
            </a:cxnLst>
            <a:rect l="0" t="0" r="r" b="b"/>
            <a:pathLst>
              <a:path w="45" h="33">
                <a:moveTo>
                  <a:pt x="0" y="0"/>
                </a:moveTo>
                <a:lnTo>
                  <a:pt x="35" y="0"/>
                </a:lnTo>
                <a:lnTo>
                  <a:pt x="45" y="33"/>
                </a:lnTo>
                <a:lnTo>
                  <a:pt x="17" y="33"/>
                </a:ln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1479" name="Freeform 7"/>
          <p:cNvSpPr>
            <a:spLocks/>
          </p:cNvSpPr>
          <p:nvPr/>
        </p:nvSpPr>
        <p:spPr bwMode="auto">
          <a:xfrm>
            <a:off x="5946775" y="3367088"/>
            <a:ext cx="215900" cy="46037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90" y="5"/>
              </a:cxn>
              <a:cxn ang="0">
                <a:pos x="136" y="11"/>
              </a:cxn>
              <a:cxn ang="0">
                <a:pos x="126" y="29"/>
              </a:cxn>
              <a:cxn ang="0">
                <a:pos x="63" y="29"/>
              </a:cxn>
              <a:cxn ang="0">
                <a:pos x="0" y="26"/>
              </a:cxn>
            </a:cxnLst>
            <a:rect l="0" t="0" r="r" b="b"/>
            <a:pathLst>
              <a:path w="136" h="29">
                <a:moveTo>
                  <a:pt x="19" y="0"/>
                </a:moveTo>
                <a:lnTo>
                  <a:pt x="90" y="5"/>
                </a:lnTo>
                <a:lnTo>
                  <a:pt x="136" y="11"/>
                </a:lnTo>
                <a:lnTo>
                  <a:pt x="126" y="29"/>
                </a:lnTo>
                <a:lnTo>
                  <a:pt x="63" y="29"/>
                </a:lnTo>
                <a:lnTo>
                  <a:pt x="0" y="26"/>
                </a:ln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1480" name="Freeform 8"/>
          <p:cNvSpPr>
            <a:spLocks/>
          </p:cNvSpPr>
          <p:nvPr/>
        </p:nvSpPr>
        <p:spPr bwMode="auto">
          <a:xfrm>
            <a:off x="5195888" y="3298825"/>
            <a:ext cx="593725" cy="10001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111" y="6"/>
              </a:cxn>
              <a:cxn ang="0">
                <a:pos x="173" y="15"/>
              </a:cxn>
              <a:cxn ang="0">
                <a:pos x="270" y="24"/>
              </a:cxn>
              <a:cxn ang="0">
                <a:pos x="374" y="34"/>
              </a:cxn>
              <a:cxn ang="0">
                <a:pos x="351" y="63"/>
              </a:cxn>
              <a:cxn ang="0">
                <a:pos x="297" y="61"/>
              </a:cxn>
              <a:cxn ang="0">
                <a:pos x="221" y="55"/>
              </a:cxn>
              <a:cxn ang="0">
                <a:pos x="129" y="46"/>
              </a:cxn>
              <a:cxn ang="0">
                <a:pos x="47" y="40"/>
              </a:cxn>
              <a:cxn ang="0">
                <a:pos x="0" y="39"/>
              </a:cxn>
            </a:cxnLst>
            <a:rect l="0" t="0" r="r" b="b"/>
            <a:pathLst>
              <a:path w="374" h="63">
                <a:moveTo>
                  <a:pt x="5" y="0"/>
                </a:moveTo>
                <a:lnTo>
                  <a:pt x="111" y="6"/>
                </a:lnTo>
                <a:lnTo>
                  <a:pt x="173" y="15"/>
                </a:lnTo>
                <a:lnTo>
                  <a:pt x="270" y="24"/>
                </a:lnTo>
                <a:lnTo>
                  <a:pt x="374" y="34"/>
                </a:lnTo>
                <a:lnTo>
                  <a:pt x="351" y="63"/>
                </a:lnTo>
                <a:lnTo>
                  <a:pt x="297" y="61"/>
                </a:lnTo>
                <a:lnTo>
                  <a:pt x="221" y="55"/>
                </a:lnTo>
                <a:lnTo>
                  <a:pt x="129" y="46"/>
                </a:lnTo>
                <a:lnTo>
                  <a:pt x="47" y="40"/>
                </a:lnTo>
                <a:lnTo>
                  <a:pt x="0" y="39"/>
                </a:ln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1481" name="Freeform 9"/>
          <p:cNvSpPr>
            <a:spLocks/>
          </p:cNvSpPr>
          <p:nvPr/>
        </p:nvSpPr>
        <p:spPr bwMode="auto">
          <a:xfrm>
            <a:off x="4567238" y="3241675"/>
            <a:ext cx="561975" cy="104775"/>
          </a:xfrm>
          <a:custGeom>
            <a:avLst/>
            <a:gdLst/>
            <a:ahLst/>
            <a:cxnLst>
              <a:cxn ang="0">
                <a:pos x="3" y="3"/>
              </a:cxn>
              <a:cxn ang="0">
                <a:pos x="78" y="0"/>
              </a:cxn>
              <a:cxn ang="0">
                <a:pos x="167" y="19"/>
              </a:cxn>
              <a:cxn ang="0">
                <a:pos x="248" y="27"/>
              </a:cxn>
              <a:cxn ang="0">
                <a:pos x="312" y="30"/>
              </a:cxn>
              <a:cxn ang="0">
                <a:pos x="354" y="33"/>
              </a:cxn>
              <a:cxn ang="0">
                <a:pos x="347" y="66"/>
              </a:cxn>
              <a:cxn ang="0">
                <a:pos x="279" y="64"/>
              </a:cxn>
              <a:cxn ang="0">
                <a:pos x="192" y="58"/>
              </a:cxn>
              <a:cxn ang="0">
                <a:pos x="120" y="49"/>
              </a:cxn>
              <a:cxn ang="0">
                <a:pos x="59" y="39"/>
              </a:cxn>
              <a:cxn ang="0">
                <a:pos x="0" y="40"/>
              </a:cxn>
            </a:cxnLst>
            <a:rect l="0" t="0" r="r" b="b"/>
            <a:pathLst>
              <a:path w="354" h="66">
                <a:moveTo>
                  <a:pt x="3" y="3"/>
                </a:moveTo>
                <a:lnTo>
                  <a:pt x="78" y="0"/>
                </a:lnTo>
                <a:lnTo>
                  <a:pt x="167" y="19"/>
                </a:lnTo>
                <a:lnTo>
                  <a:pt x="248" y="27"/>
                </a:lnTo>
                <a:lnTo>
                  <a:pt x="312" y="30"/>
                </a:lnTo>
                <a:lnTo>
                  <a:pt x="354" y="33"/>
                </a:lnTo>
                <a:lnTo>
                  <a:pt x="347" y="66"/>
                </a:lnTo>
                <a:lnTo>
                  <a:pt x="279" y="64"/>
                </a:lnTo>
                <a:lnTo>
                  <a:pt x="192" y="58"/>
                </a:lnTo>
                <a:lnTo>
                  <a:pt x="120" y="49"/>
                </a:lnTo>
                <a:lnTo>
                  <a:pt x="59" y="39"/>
                </a:lnTo>
                <a:lnTo>
                  <a:pt x="0" y="40"/>
                </a:ln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1482" name="Freeform 10"/>
          <p:cNvSpPr>
            <a:spLocks/>
          </p:cNvSpPr>
          <p:nvPr/>
        </p:nvSpPr>
        <p:spPr bwMode="auto">
          <a:xfrm>
            <a:off x="4010025" y="3200400"/>
            <a:ext cx="493713" cy="9525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108" y="5"/>
              </a:cxn>
              <a:cxn ang="0">
                <a:pos x="170" y="8"/>
              </a:cxn>
              <a:cxn ang="0">
                <a:pos x="206" y="12"/>
              </a:cxn>
              <a:cxn ang="0">
                <a:pos x="270" y="21"/>
              </a:cxn>
              <a:cxn ang="0">
                <a:pos x="311" y="23"/>
              </a:cxn>
              <a:cxn ang="0">
                <a:pos x="300" y="60"/>
              </a:cxn>
              <a:cxn ang="0">
                <a:pos x="237" y="45"/>
              </a:cxn>
              <a:cxn ang="0">
                <a:pos x="156" y="42"/>
              </a:cxn>
              <a:cxn ang="0">
                <a:pos x="119" y="39"/>
              </a:cxn>
              <a:cxn ang="0">
                <a:pos x="63" y="33"/>
              </a:cxn>
              <a:cxn ang="0">
                <a:pos x="21" y="33"/>
              </a:cxn>
              <a:cxn ang="0">
                <a:pos x="0" y="33"/>
              </a:cxn>
            </a:cxnLst>
            <a:rect l="0" t="0" r="r" b="b"/>
            <a:pathLst>
              <a:path w="311" h="60">
                <a:moveTo>
                  <a:pt x="18" y="0"/>
                </a:moveTo>
                <a:lnTo>
                  <a:pt x="108" y="5"/>
                </a:lnTo>
                <a:lnTo>
                  <a:pt x="170" y="8"/>
                </a:lnTo>
                <a:lnTo>
                  <a:pt x="206" y="12"/>
                </a:lnTo>
                <a:lnTo>
                  <a:pt x="270" y="21"/>
                </a:lnTo>
                <a:lnTo>
                  <a:pt x="311" y="23"/>
                </a:lnTo>
                <a:lnTo>
                  <a:pt x="300" y="60"/>
                </a:lnTo>
                <a:lnTo>
                  <a:pt x="237" y="45"/>
                </a:lnTo>
                <a:lnTo>
                  <a:pt x="156" y="42"/>
                </a:lnTo>
                <a:lnTo>
                  <a:pt x="119" y="39"/>
                </a:lnTo>
                <a:lnTo>
                  <a:pt x="63" y="33"/>
                </a:lnTo>
                <a:lnTo>
                  <a:pt x="21" y="33"/>
                </a:lnTo>
                <a:lnTo>
                  <a:pt x="0" y="33"/>
                </a:ln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1483" name="Freeform 11"/>
          <p:cNvSpPr>
            <a:spLocks/>
          </p:cNvSpPr>
          <p:nvPr/>
        </p:nvSpPr>
        <p:spPr bwMode="auto">
          <a:xfrm>
            <a:off x="3757613" y="3175000"/>
            <a:ext cx="123825" cy="49213"/>
          </a:xfrm>
          <a:custGeom>
            <a:avLst/>
            <a:gdLst/>
            <a:ahLst/>
            <a:cxnLst>
              <a:cxn ang="0">
                <a:pos x="38" y="1"/>
              </a:cxn>
              <a:cxn ang="0">
                <a:pos x="78" y="0"/>
              </a:cxn>
              <a:cxn ang="0">
                <a:pos x="59" y="31"/>
              </a:cxn>
              <a:cxn ang="0">
                <a:pos x="0" y="28"/>
              </a:cxn>
            </a:cxnLst>
            <a:rect l="0" t="0" r="r" b="b"/>
            <a:pathLst>
              <a:path w="78" h="31">
                <a:moveTo>
                  <a:pt x="38" y="1"/>
                </a:moveTo>
                <a:lnTo>
                  <a:pt x="78" y="0"/>
                </a:lnTo>
                <a:lnTo>
                  <a:pt x="59" y="31"/>
                </a:lnTo>
                <a:lnTo>
                  <a:pt x="0" y="28"/>
                </a:ln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1484" name="Freeform 12"/>
          <p:cNvSpPr>
            <a:spLocks/>
          </p:cNvSpPr>
          <p:nvPr/>
        </p:nvSpPr>
        <p:spPr bwMode="auto">
          <a:xfrm>
            <a:off x="3679825" y="3162300"/>
            <a:ext cx="65088" cy="57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" y="0"/>
              </a:cxn>
              <a:cxn ang="0">
                <a:pos x="41" y="34"/>
              </a:cxn>
              <a:cxn ang="0">
                <a:pos x="3" y="36"/>
              </a:cxn>
            </a:cxnLst>
            <a:rect l="0" t="0" r="r" b="b"/>
            <a:pathLst>
              <a:path w="41" h="36">
                <a:moveTo>
                  <a:pt x="0" y="0"/>
                </a:moveTo>
                <a:lnTo>
                  <a:pt x="32" y="0"/>
                </a:lnTo>
                <a:lnTo>
                  <a:pt x="41" y="34"/>
                </a:lnTo>
                <a:lnTo>
                  <a:pt x="3" y="36"/>
                </a:ln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1485" name="Freeform 13"/>
          <p:cNvSpPr>
            <a:spLocks/>
          </p:cNvSpPr>
          <p:nvPr/>
        </p:nvSpPr>
        <p:spPr bwMode="auto">
          <a:xfrm>
            <a:off x="3286125" y="3124200"/>
            <a:ext cx="325438" cy="952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20" y="7"/>
              </a:cxn>
              <a:cxn ang="0">
                <a:pos x="213" y="14"/>
              </a:cxn>
              <a:cxn ang="0">
                <a:pos x="199" y="60"/>
              </a:cxn>
              <a:cxn ang="0">
                <a:pos x="141" y="46"/>
              </a:cxn>
              <a:cxn ang="0">
                <a:pos x="69" y="46"/>
              </a:cxn>
              <a:cxn ang="0">
                <a:pos x="0" y="43"/>
              </a:cxn>
            </a:cxnLst>
            <a:rect l="0" t="0" r="r" b="b"/>
            <a:pathLst>
              <a:path w="213" h="60">
                <a:moveTo>
                  <a:pt x="2" y="0"/>
                </a:moveTo>
                <a:lnTo>
                  <a:pt x="120" y="7"/>
                </a:lnTo>
                <a:lnTo>
                  <a:pt x="213" y="14"/>
                </a:lnTo>
                <a:lnTo>
                  <a:pt x="199" y="60"/>
                </a:lnTo>
                <a:lnTo>
                  <a:pt x="141" y="46"/>
                </a:lnTo>
                <a:lnTo>
                  <a:pt x="69" y="46"/>
                </a:lnTo>
                <a:lnTo>
                  <a:pt x="0" y="43"/>
                </a:ln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1486" name="Freeform 14"/>
          <p:cNvSpPr>
            <a:spLocks/>
          </p:cNvSpPr>
          <p:nvPr/>
        </p:nvSpPr>
        <p:spPr bwMode="auto">
          <a:xfrm>
            <a:off x="2789238" y="3078163"/>
            <a:ext cx="452437" cy="11430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63" y="5"/>
              </a:cxn>
              <a:cxn ang="0">
                <a:pos x="285" y="29"/>
              </a:cxn>
              <a:cxn ang="0">
                <a:pos x="278" y="72"/>
              </a:cxn>
              <a:cxn ang="0">
                <a:pos x="173" y="53"/>
              </a:cxn>
              <a:cxn ang="0">
                <a:pos x="122" y="51"/>
              </a:cxn>
              <a:cxn ang="0">
                <a:pos x="38" y="48"/>
              </a:cxn>
              <a:cxn ang="0">
                <a:pos x="0" y="48"/>
              </a:cxn>
            </a:cxnLst>
            <a:rect l="0" t="0" r="r" b="b"/>
            <a:pathLst>
              <a:path w="285" h="72">
                <a:moveTo>
                  <a:pt x="2" y="0"/>
                </a:moveTo>
                <a:lnTo>
                  <a:pt x="163" y="5"/>
                </a:lnTo>
                <a:lnTo>
                  <a:pt x="285" y="29"/>
                </a:lnTo>
                <a:lnTo>
                  <a:pt x="278" y="72"/>
                </a:lnTo>
                <a:lnTo>
                  <a:pt x="173" y="53"/>
                </a:lnTo>
                <a:lnTo>
                  <a:pt x="122" y="51"/>
                </a:lnTo>
                <a:lnTo>
                  <a:pt x="38" y="48"/>
                </a:lnTo>
                <a:lnTo>
                  <a:pt x="0" y="48"/>
                </a:ln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1487" name="Freeform 15"/>
          <p:cNvSpPr>
            <a:spLocks/>
          </p:cNvSpPr>
          <p:nvPr/>
        </p:nvSpPr>
        <p:spPr bwMode="auto">
          <a:xfrm>
            <a:off x="2009775" y="3009900"/>
            <a:ext cx="722313" cy="136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8" y="0"/>
              </a:cxn>
              <a:cxn ang="0">
                <a:pos x="296" y="24"/>
              </a:cxn>
              <a:cxn ang="0">
                <a:pos x="400" y="26"/>
              </a:cxn>
              <a:cxn ang="0">
                <a:pos x="455" y="41"/>
              </a:cxn>
              <a:cxn ang="0">
                <a:pos x="438" y="79"/>
              </a:cxn>
              <a:cxn ang="0">
                <a:pos x="364" y="86"/>
              </a:cxn>
              <a:cxn ang="0">
                <a:pos x="263" y="79"/>
              </a:cxn>
              <a:cxn ang="0">
                <a:pos x="95" y="58"/>
              </a:cxn>
              <a:cxn ang="0">
                <a:pos x="2" y="56"/>
              </a:cxn>
            </a:cxnLst>
            <a:rect l="0" t="0" r="r" b="b"/>
            <a:pathLst>
              <a:path w="455" h="86">
                <a:moveTo>
                  <a:pt x="0" y="0"/>
                </a:moveTo>
                <a:lnTo>
                  <a:pt x="128" y="0"/>
                </a:lnTo>
                <a:lnTo>
                  <a:pt x="296" y="24"/>
                </a:lnTo>
                <a:lnTo>
                  <a:pt x="400" y="26"/>
                </a:lnTo>
                <a:lnTo>
                  <a:pt x="455" y="41"/>
                </a:lnTo>
                <a:lnTo>
                  <a:pt x="438" y="79"/>
                </a:lnTo>
                <a:lnTo>
                  <a:pt x="364" y="86"/>
                </a:lnTo>
                <a:lnTo>
                  <a:pt x="263" y="79"/>
                </a:lnTo>
                <a:lnTo>
                  <a:pt x="95" y="58"/>
                </a:lnTo>
                <a:lnTo>
                  <a:pt x="2" y="56"/>
                </a:ln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1488" name="Text Box 16"/>
          <p:cNvSpPr txBox="1">
            <a:spLocks noChangeArrowheads="1"/>
          </p:cNvSpPr>
          <p:nvPr/>
        </p:nvSpPr>
        <p:spPr bwMode="auto">
          <a:xfrm>
            <a:off x="2549525" y="576263"/>
            <a:ext cx="4043363" cy="4762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ffectLst>
            <a:prstShdw prst="shdw17" dist="17961" dir="2700000">
              <a:srgbClr val="008000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Arctic Ocean FWC</a:t>
            </a: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anomalies</a:t>
            </a:r>
            <a:endParaRPr lang="en-US" sz="1800" b="1" i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01489" name="Freeform 17"/>
          <p:cNvSpPr>
            <a:spLocks/>
          </p:cNvSpPr>
          <p:nvPr/>
        </p:nvSpPr>
        <p:spPr bwMode="auto">
          <a:xfrm>
            <a:off x="4424363" y="3352800"/>
            <a:ext cx="742950" cy="547688"/>
          </a:xfrm>
          <a:custGeom>
            <a:avLst/>
            <a:gdLst/>
            <a:ahLst/>
            <a:cxnLst>
              <a:cxn ang="0">
                <a:pos x="381" y="0"/>
              </a:cxn>
              <a:cxn ang="0">
                <a:pos x="285" y="0"/>
              </a:cxn>
              <a:cxn ang="0">
                <a:pos x="270" y="66"/>
              </a:cxn>
              <a:cxn ang="0">
                <a:pos x="231" y="168"/>
              </a:cxn>
              <a:cxn ang="0">
                <a:pos x="183" y="204"/>
              </a:cxn>
              <a:cxn ang="0">
                <a:pos x="27" y="183"/>
              </a:cxn>
              <a:cxn ang="0">
                <a:pos x="0" y="327"/>
              </a:cxn>
              <a:cxn ang="0">
                <a:pos x="396" y="345"/>
              </a:cxn>
              <a:cxn ang="0">
                <a:pos x="468" y="288"/>
              </a:cxn>
              <a:cxn ang="0">
                <a:pos x="462" y="189"/>
              </a:cxn>
              <a:cxn ang="0">
                <a:pos x="336" y="180"/>
              </a:cxn>
              <a:cxn ang="0">
                <a:pos x="399" y="21"/>
              </a:cxn>
              <a:cxn ang="0">
                <a:pos x="381" y="0"/>
              </a:cxn>
            </a:cxnLst>
            <a:rect l="0" t="0" r="r" b="b"/>
            <a:pathLst>
              <a:path w="468" h="345">
                <a:moveTo>
                  <a:pt x="381" y="0"/>
                </a:moveTo>
                <a:lnTo>
                  <a:pt x="285" y="0"/>
                </a:lnTo>
                <a:lnTo>
                  <a:pt x="270" y="66"/>
                </a:lnTo>
                <a:lnTo>
                  <a:pt x="231" y="168"/>
                </a:lnTo>
                <a:lnTo>
                  <a:pt x="183" y="204"/>
                </a:lnTo>
                <a:lnTo>
                  <a:pt x="27" y="183"/>
                </a:lnTo>
                <a:lnTo>
                  <a:pt x="0" y="327"/>
                </a:lnTo>
                <a:lnTo>
                  <a:pt x="396" y="345"/>
                </a:lnTo>
                <a:lnTo>
                  <a:pt x="468" y="288"/>
                </a:lnTo>
                <a:lnTo>
                  <a:pt x="462" y="189"/>
                </a:lnTo>
                <a:lnTo>
                  <a:pt x="336" y="180"/>
                </a:lnTo>
                <a:lnTo>
                  <a:pt x="399" y="21"/>
                </a:lnTo>
                <a:lnTo>
                  <a:pt x="381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1490" name="Freeform 18"/>
          <p:cNvSpPr>
            <a:spLocks/>
          </p:cNvSpPr>
          <p:nvPr/>
        </p:nvSpPr>
        <p:spPr bwMode="auto">
          <a:xfrm>
            <a:off x="4419600" y="3657600"/>
            <a:ext cx="1371600" cy="990600"/>
          </a:xfrm>
          <a:custGeom>
            <a:avLst/>
            <a:gdLst/>
            <a:ahLst/>
            <a:cxnLst>
              <a:cxn ang="0">
                <a:pos x="768" y="0"/>
              </a:cxn>
              <a:cxn ang="0">
                <a:pos x="576" y="48"/>
              </a:cxn>
              <a:cxn ang="0">
                <a:pos x="384" y="96"/>
              </a:cxn>
              <a:cxn ang="0">
                <a:pos x="0" y="192"/>
              </a:cxn>
              <a:cxn ang="0">
                <a:pos x="96" y="624"/>
              </a:cxn>
              <a:cxn ang="0">
                <a:pos x="864" y="480"/>
              </a:cxn>
              <a:cxn ang="0">
                <a:pos x="816" y="48"/>
              </a:cxn>
            </a:cxnLst>
            <a:rect l="0" t="0" r="r" b="b"/>
            <a:pathLst>
              <a:path w="864" h="624">
                <a:moveTo>
                  <a:pt x="768" y="0"/>
                </a:moveTo>
                <a:lnTo>
                  <a:pt x="576" y="48"/>
                </a:lnTo>
                <a:lnTo>
                  <a:pt x="384" y="96"/>
                </a:lnTo>
                <a:lnTo>
                  <a:pt x="0" y="192"/>
                </a:lnTo>
                <a:lnTo>
                  <a:pt x="96" y="624"/>
                </a:lnTo>
                <a:lnTo>
                  <a:pt x="864" y="480"/>
                </a:lnTo>
                <a:lnTo>
                  <a:pt x="816" y="48"/>
                </a:ln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01491" name="Group 19"/>
          <p:cNvGrpSpPr>
            <a:grpSpLocks/>
          </p:cNvGrpSpPr>
          <p:nvPr/>
        </p:nvGrpSpPr>
        <p:grpSpPr bwMode="auto">
          <a:xfrm>
            <a:off x="4019550" y="3409950"/>
            <a:ext cx="2838450" cy="1193800"/>
            <a:chOff x="2532" y="2148"/>
            <a:chExt cx="1788" cy="752"/>
          </a:xfrm>
        </p:grpSpPr>
        <p:sp>
          <p:nvSpPr>
            <p:cNvPr id="1001492" name="Text Box 20"/>
            <p:cNvSpPr txBox="1">
              <a:spLocks noChangeArrowheads="1"/>
            </p:cNvSpPr>
            <p:nvPr/>
          </p:nvSpPr>
          <p:spPr bwMode="auto">
            <a:xfrm>
              <a:off x="2532" y="2554"/>
              <a:ext cx="1788" cy="3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660066"/>
                  </a:solidFill>
                  <a:latin typeface="Monotype Corsiva" pitchFamily="66" charset="0"/>
                </a:rPr>
                <a:t>freshwater export in mid-1970s</a:t>
              </a:r>
            </a:p>
            <a:p>
              <a:pPr eaLnBrk="0" hangingPunct="0"/>
              <a:r>
                <a:rPr lang="en-US" sz="1800" b="1">
                  <a:solidFill>
                    <a:srgbClr val="660066"/>
                  </a:solidFill>
                  <a:latin typeface="Monotype Corsiva" pitchFamily="66" charset="0"/>
                </a:rPr>
                <a:t>…liquid ocean export after GSA?</a:t>
              </a:r>
            </a:p>
          </p:txBody>
        </p:sp>
        <p:sp>
          <p:nvSpPr>
            <p:cNvPr id="1001493" name="Line 21"/>
            <p:cNvSpPr>
              <a:spLocks noChangeShapeType="1"/>
            </p:cNvSpPr>
            <p:nvPr/>
          </p:nvSpPr>
          <p:spPr bwMode="auto">
            <a:xfrm flipV="1">
              <a:off x="3007" y="2148"/>
              <a:ext cx="143" cy="430"/>
            </a:xfrm>
            <a:prstGeom prst="line">
              <a:avLst/>
            </a:prstGeom>
            <a:noFill/>
            <a:ln w="19050">
              <a:solidFill>
                <a:srgbClr val="66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1494" name="Freeform 22"/>
          <p:cNvSpPr>
            <a:spLocks/>
          </p:cNvSpPr>
          <p:nvPr/>
        </p:nvSpPr>
        <p:spPr bwMode="auto">
          <a:xfrm>
            <a:off x="2000250" y="2828925"/>
            <a:ext cx="4900613" cy="752475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309" y="0"/>
              </a:cxn>
              <a:cxn ang="0">
                <a:pos x="615" y="342"/>
              </a:cxn>
              <a:cxn ang="0">
                <a:pos x="1818" y="165"/>
              </a:cxn>
              <a:cxn ang="0">
                <a:pos x="2133" y="474"/>
              </a:cxn>
              <a:cxn ang="0">
                <a:pos x="3087" y="315"/>
              </a:cxn>
            </a:cxnLst>
            <a:rect l="0" t="0" r="r" b="b"/>
            <a:pathLst>
              <a:path w="3087" h="474">
                <a:moveTo>
                  <a:pt x="0" y="72"/>
                </a:moveTo>
                <a:lnTo>
                  <a:pt x="309" y="0"/>
                </a:lnTo>
                <a:lnTo>
                  <a:pt x="615" y="342"/>
                </a:lnTo>
                <a:lnTo>
                  <a:pt x="1818" y="165"/>
                </a:lnTo>
                <a:lnTo>
                  <a:pt x="2133" y="474"/>
                </a:lnTo>
                <a:lnTo>
                  <a:pt x="3087" y="315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>
            <a:prstShdw prst="shdw17" dist="17961" dir="13500000">
              <a:srgbClr val="FFFF00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1001495" name="Text Box 23"/>
          <p:cNvSpPr txBox="1">
            <a:spLocks noChangeArrowheads="1"/>
          </p:cNvSpPr>
          <p:nvPr/>
        </p:nvSpPr>
        <p:spPr bwMode="auto">
          <a:xfrm>
            <a:off x="3354388" y="1576388"/>
            <a:ext cx="1857375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latin typeface="Arial" charset="0"/>
              </a:rPr>
              <a:t>                 </a:t>
            </a:r>
            <a:endParaRPr lang="en-US" sz="2800" b="1" baseline="-25000">
              <a:latin typeface="Arial" charset="0"/>
              <a:sym typeface="Symbol" pitchFamily="18" charset="2"/>
            </a:endParaRPr>
          </a:p>
        </p:txBody>
      </p:sp>
      <p:sp>
        <p:nvSpPr>
          <p:cNvPr id="1001499" name="Rectangle 27"/>
          <p:cNvSpPr>
            <a:spLocks noChangeArrowheads="1"/>
          </p:cNvSpPr>
          <p:nvPr/>
        </p:nvSpPr>
        <p:spPr bwMode="auto">
          <a:xfrm>
            <a:off x="2057400" y="4267200"/>
            <a:ext cx="2057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1500" name="Freeform 28"/>
          <p:cNvSpPr>
            <a:spLocks/>
          </p:cNvSpPr>
          <p:nvPr/>
        </p:nvSpPr>
        <p:spPr bwMode="auto">
          <a:xfrm>
            <a:off x="3465513" y="3276600"/>
            <a:ext cx="1030287" cy="679450"/>
          </a:xfrm>
          <a:custGeom>
            <a:avLst/>
            <a:gdLst/>
            <a:ahLst/>
            <a:cxnLst>
              <a:cxn ang="0">
                <a:pos x="649" y="48"/>
              </a:cxn>
              <a:cxn ang="0">
                <a:pos x="505" y="0"/>
              </a:cxn>
              <a:cxn ang="0">
                <a:pos x="313" y="288"/>
              </a:cxn>
              <a:cxn ang="0">
                <a:pos x="25" y="288"/>
              </a:cxn>
              <a:cxn ang="0">
                <a:pos x="0" y="422"/>
              </a:cxn>
              <a:cxn ang="0">
                <a:pos x="588" y="428"/>
              </a:cxn>
              <a:cxn ang="0">
                <a:pos x="521" y="246"/>
              </a:cxn>
              <a:cxn ang="0">
                <a:pos x="521" y="173"/>
              </a:cxn>
              <a:cxn ang="0">
                <a:pos x="612" y="46"/>
              </a:cxn>
            </a:cxnLst>
            <a:rect l="0" t="0" r="r" b="b"/>
            <a:pathLst>
              <a:path w="649" h="428">
                <a:moveTo>
                  <a:pt x="649" y="48"/>
                </a:moveTo>
                <a:lnTo>
                  <a:pt x="505" y="0"/>
                </a:lnTo>
                <a:lnTo>
                  <a:pt x="313" y="288"/>
                </a:lnTo>
                <a:lnTo>
                  <a:pt x="25" y="288"/>
                </a:lnTo>
                <a:lnTo>
                  <a:pt x="0" y="422"/>
                </a:lnTo>
                <a:lnTo>
                  <a:pt x="588" y="428"/>
                </a:lnTo>
                <a:lnTo>
                  <a:pt x="521" y="246"/>
                </a:lnTo>
                <a:lnTo>
                  <a:pt x="521" y="173"/>
                </a:lnTo>
                <a:lnTo>
                  <a:pt x="612" y="46"/>
                </a:ln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1501" name="Rectangle 29"/>
          <p:cNvSpPr>
            <a:spLocks noChangeArrowheads="1"/>
          </p:cNvSpPr>
          <p:nvPr/>
        </p:nvSpPr>
        <p:spPr bwMode="auto">
          <a:xfrm>
            <a:off x="2089150" y="2127250"/>
            <a:ext cx="49276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1510" name="Text Box 38"/>
          <p:cNvSpPr txBox="1">
            <a:spLocks noChangeArrowheads="1"/>
          </p:cNvSpPr>
          <p:nvPr/>
        </p:nvSpPr>
        <p:spPr bwMode="auto">
          <a:xfrm>
            <a:off x="6551613" y="765175"/>
            <a:ext cx="171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>
                <a:latin typeface="Arial Narrow" pitchFamily="34" charset="0"/>
              </a:rPr>
              <a:t>Steele &amp; Ermold, 2007</a:t>
            </a:r>
          </a:p>
        </p:txBody>
      </p:sp>
      <p:sp>
        <p:nvSpPr>
          <p:cNvPr id="1001511" name="Rectangle 39"/>
          <p:cNvSpPr>
            <a:spLocks noChangeArrowheads="1"/>
          </p:cNvSpPr>
          <p:nvPr/>
        </p:nvSpPr>
        <p:spPr bwMode="auto">
          <a:xfrm>
            <a:off x="1755775" y="1622425"/>
            <a:ext cx="206375" cy="30527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1518" name="Text Box 46"/>
          <p:cNvSpPr txBox="1">
            <a:spLocks noChangeArrowheads="1"/>
          </p:cNvSpPr>
          <p:nvPr/>
        </p:nvSpPr>
        <p:spPr bwMode="auto">
          <a:xfrm>
            <a:off x="1774825" y="5311775"/>
            <a:ext cx="160655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1800" b="1">
                <a:solidFill>
                  <a:srgbClr val="660066"/>
                </a:solidFill>
                <a:latin typeface="Monotype Corsiva" pitchFamily="66" charset="0"/>
              </a:rPr>
              <a:t>GSA sea ice export</a:t>
            </a:r>
          </a:p>
        </p:txBody>
      </p:sp>
      <p:sp>
        <p:nvSpPr>
          <p:cNvPr id="1001519" name="Line 47"/>
          <p:cNvSpPr>
            <a:spLocks noChangeShapeType="1"/>
          </p:cNvSpPr>
          <p:nvPr/>
        </p:nvSpPr>
        <p:spPr bwMode="auto">
          <a:xfrm flipV="1">
            <a:off x="2538413" y="3211513"/>
            <a:ext cx="2028825" cy="2103437"/>
          </a:xfrm>
          <a:prstGeom prst="line">
            <a:avLst/>
          </a:prstGeom>
          <a:noFill/>
          <a:ln w="19050">
            <a:solidFill>
              <a:srgbClr val="66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1520" name="Text Box 48"/>
          <p:cNvSpPr txBox="1">
            <a:spLocks noChangeArrowheads="1"/>
          </p:cNvSpPr>
          <p:nvPr/>
        </p:nvSpPr>
        <p:spPr bwMode="auto">
          <a:xfrm>
            <a:off x="6156325" y="5549900"/>
            <a:ext cx="2584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Belkin (1998):</a:t>
            </a:r>
          </a:p>
          <a:p>
            <a:r>
              <a:rPr lang="en-US" sz="1800" b="1">
                <a:latin typeface="Arial Narrow" pitchFamily="34" charset="0"/>
              </a:rPr>
              <a:t>“Great Salinity Anomal</a:t>
            </a:r>
            <a:r>
              <a:rPr lang="en-US" sz="1800" b="1" u="sng">
                <a:latin typeface="Arial Narrow" pitchFamily="34" charset="0"/>
              </a:rPr>
              <a:t>ies</a:t>
            </a:r>
            <a:r>
              <a:rPr lang="en-US" sz="1800" b="1">
                <a:latin typeface="Arial Narrow" pitchFamily="34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15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6672263" cy="1008063"/>
          </a:xfrm>
        </p:spPr>
        <p:txBody>
          <a:bodyPr/>
          <a:lstStyle/>
          <a:p>
            <a:pPr>
              <a:lnSpc>
                <a:spcPct val="50000"/>
              </a:lnSpc>
            </a:pPr>
            <a:r>
              <a:rPr lang="en-CA" sz="2400"/>
              <a:t>Arctic FW storage &amp; release</a:t>
            </a:r>
            <a:r>
              <a:rPr lang="en-CA" sz="3200"/>
              <a:t>: </a:t>
            </a:r>
            <a:r>
              <a:rPr lang="en-CA" sz="2800" b="1"/>
              <a:t>1970s vs. 1990s</a:t>
            </a:r>
            <a:r>
              <a:rPr lang="en-CA" sz="2800"/>
              <a:t/>
            </a:r>
            <a:br>
              <a:rPr lang="en-CA" sz="2800"/>
            </a:br>
            <a:r>
              <a:rPr lang="en-CA" sz="4000"/>
              <a:t> 			</a:t>
            </a:r>
            <a:r>
              <a:rPr lang="en-CA" sz="1600" b="1" i="1">
                <a:latin typeface="Arial" charset="0"/>
              </a:rPr>
              <a:t>…from A. Jahn, Jan’09 AOMIP</a:t>
            </a:r>
          </a:p>
        </p:txBody>
      </p:sp>
      <p:grpSp>
        <p:nvGrpSpPr>
          <p:cNvPr id="750595" name="Group 3"/>
          <p:cNvGrpSpPr>
            <a:grpSpLocks/>
          </p:cNvGrpSpPr>
          <p:nvPr/>
        </p:nvGrpSpPr>
        <p:grpSpPr bwMode="auto">
          <a:xfrm>
            <a:off x="4859338" y="1196975"/>
            <a:ext cx="4033837" cy="2397125"/>
            <a:chOff x="3061" y="799"/>
            <a:chExt cx="2541" cy="1510"/>
          </a:xfrm>
        </p:grpSpPr>
        <p:grpSp>
          <p:nvGrpSpPr>
            <p:cNvPr id="750596" name="Group 4"/>
            <p:cNvGrpSpPr>
              <a:grpSpLocks/>
            </p:cNvGrpSpPr>
            <p:nvPr/>
          </p:nvGrpSpPr>
          <p:grpSpPr bwMode="auto">
            <a:xfrm>
              <a:off x="3061" y="799"/>
              <a:ext cx="2541" cy="1510"/>
              <a:chOff x="3061" y="799"/>
              <a:chExt cx="2541" cy="1510"/>
            </a:xfrm>
          </p:grpSpPr>
          <p:pic>
            <p:nvPicPr>
              <p:cNvPr id="750597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61" y="799"/>
                <a:ext cx="2449" cy="1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50598" name="Line 6"/>
              <p:cNvSpPr>
                <a:spLocks noChangeShapeType="1"/>
              </p:cNvSpPr>
              <p:nvPr/>
            </p:nvSpPr>
            <p:spPr bwMode="auto">
              <a:xfrm>
                <a:off x="5148" y="981"/>
                <a:ext cx="0" cy="99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599" name="Text Box 7"/>
              <p:cNvSpPr txBox="1">
                <a:spLocks noChangeArrowheads="1"/>
              </p:cNvSpPr>
              <p:nvPr/>
            </p:nvSpPr>
            <p:spPr bwMode="auto">
              <a:xfrm>
                <a:off x="5058" y="799"/>
                <a:ext cx="54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CA" sz="1800" b="1">
                    <a:latin typeface="Arial" charset="0"/>
                    <a:cs typeface="Arial" charset="0"/>
                  </a:rPr>
                  <a:t>~6500 km</a:t>
                </a:r>
                <a:r>
                  <a:rPr lang="en-CA" sz="1800" b="1" baseline="30000"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750600" name="Line 8"/>
              <p:cNvSpPr>
                <a:spLocks noChangeShapeType="1"/>
              </p:cNvSpPr>
              <p:nvPr/>
            </p:nvSpPr>
            <p:spPr bwMode="auto">
              <a:xfrm>
                <a:off x="4422" y="1207"/>
                <a:ext cx="0" cy="409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601" name="Text Box 9"/>
              <p:cNvSpPr txBox="1">
                <a:spLocks noChangeArrowheads="1"/>
              </p:cNvSpPr>
              <p:nvPr/>
            </p:nvSpPr>
            <p:spPr bwMode="auto">
              <a:xfrm>
                <a:off x="4014" y="845"/>
                <a:ext cx="54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CA" sz="1800" b="1">
                    <a:latin typeface="Arial" charset="0"/>
                    <a:cs typeface="Arial" charset="0"/>
                  </a:rPr>
                  <a:t>~2500 km</a:t>
                </a:r>
                <a:r>
                  <a:rPr lang="en-CA" sz="1800" b="1" baseline="30000">
                    <a:latin typeface="Arial" charset="0"/>
                    <a:cs typeface="Arial" charset="0"/>
                  </a:rPr>
                  <a:t>3</a:t>
                </a:r>
              </a:p>
            </p:txBody>
          </p:sp>
        </p:grpSp>
        <p:sp>
          <p:nvSpPr>
            <p:cNvPr id="750602" name="Text Box 10"/>
            <p:cNvSpPr txBox="1">
              <a:spLocks noChangeArrowheads="1"/>
            </p:cNvSpPr>
            <p:nvPr/>
          </p:nvSpPr>
          <p:spPr bwMode="auto">
            <a:xfrm>
              <a:off x="3288" y="1896"/>
              <a:ext cx="21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CA" sz="1200" b="1">
                  <a:latin typeface="Arial" charset="0"/>
                  <a:cs typeface="Arial" charset="0"/>
                </a:rPr>
                <a:t>H</a:t>
              </a:r>
              <a:r>
                <a:rPr lang="en-US" sz="1200" b="1">
                  <a:latin typeface="Arial" charset="0"/>
                  <a:cs typeface="Arial" charset="0"/>
                </a:rPr>
                <a:t>äkkinen and Proshutinsky, 2004</a:t>
              </a:r>
            </a:p>
          </p:txBody>
        </p:sp>
      </p:grpSp>
      <p:grpSp>
        <p:nvGrpSpPr>
          <p:cNvPr id="750603" name="Group 11"/>
          <p:cNvGrpSpPr>
            <a:grpSpLocks/>
          </p:cNvGrpSpPr>
          <p:nvPr/>
        </p:nvGrpSpPr>
        <p:grpSpPr bwMode="auto">
          <a:xfrm>
            <a:off x="250825" y="1160463"/>
            <a:ext cx="4105275" cy="2376487"/>
            <a:chOff x="158" y="799"/>
            <a:chExt cx="2586" cy="1497"/>
          </a:xfrm>
        </p:grpSpPr>
        <p:pic>
          <p:nvPicPr>
            <p:cNvPr id="750604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8" y="799"/>
              <a:ext cx="2586" cy="1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50605" name="Text Box 13"/>
            <p:cNvSpPr txBox="1">
              <a:spLocks noChangeArrowheads="1"/>
            </p:cNvSpPr>
            <p:nvPr/>
          </p:nvSpPr>
          <p:spPr bwMode="auto">
            <a:xfrm>
              <a:off x="521" y="799"/>
              <a:ext cx="204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CA" sz="1200" b="1">
                  <a:latin typeface="Arial" charset="0"/>
                  <a:cs typeface="Arial" charset="0"/>
                </a:rPr>
                <a:t>K</a:t>
              </a:r>
              <a:r>
                <a:rPr lang="en-US" sz="1200" b="1">
                  <a:latin typeface="Arial" charset="0"/>
                  <a:cs typeface="Arial" charset="0"/>
                </a:rPr>
                <a:t>öberle and Gerdes, 2007</a:t>
              </a:r>
            </a:p>
          </p:txBody>
        </p:sp>
        <p:sp>
          <p:nvSpPr>
            <p:cNvPr id="750606" name="Line 14"/>
            <p:cNvSpPr>
              <a:spLocks noChangeShapeType="1"/>
            </p:cNvSpPr>
            <p:nvPr/>
          </p:nvSpPr>
          <p:spPr bwMode="auto">
            <a:xfrm>
              <a:off x="2154" y="1525"/>
              <a:ext cx="0" cy="59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0607" name="Text Box 15"/>
            <p:cNvSpPr txBox="1">
              <a:spLocks noChangeArrowheads="1"/>
            </p:cNvSpPr>
            <p:nvPr/>
          </p:nvSpPr>
          <p:spPr bwMode="auto">
            <a:xfrm>
              <a:off x="2109" y="1616"/>
              <a:ext cx="63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CA" sz="1800" b="1">
                  <a:latin typeface="Arial" charset="0"/>
                  <a:cs typeface="Arial" charset="0"/>
                </a:rPr>
                <a:t>~7000 km</a:t>
              </a:r>
              <a:r>
                <a:rPr lang="en-CA" sz="1800" b="1" baseline="30000"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750608" name="Line 16"/>
            <p:cNvSpPr>
              <a:spLocks noChangeShapeType="1"/>
            </p:cNvSpPr>
            <p:nvPr/>
          </p:nvSpPr>
          <p:spPr bwMode="auto">
            <a:xfrm>
              <a:off x="1610" y="981"/>
              <a:ext cx="0" cy="72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0609" name="Text Box 17"/>
            <p:cNvSpPr txBox="1">
              <a:spLocks noChangeArrowheads="1"/>
            </p:cNvSpPr>
            <p:nvPr/>
          </p:nvSpPr>
          <p:spPr bwMode="auto">
            <a:xfrm>
              <a:off x="1565" y="1071"/>
              <a:ext cx="77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CA" sz="1800" b="1">
                  <a:latin typeface="Arial" charset="0"/>
                  <a:cs typeface="Arial" charset="0"/>
                </a:rPr>
                <a:t>~10,000 km</a:t>
              </a:r>
              <a:r>
                <a:rPr lang="en-CA" sz="1800" b="1" baseline="30000">
                  <a:latin typeface="Arial" charset="0"/>
                  <a:cs typeface="Arial" charset="0"/>
                </a:rPr>
                <a:t>3</a:t>
              </a:r>
            </a:p>
          </p:txBody>
        </p:sp>
      </p:grpSp>
      <p:grpSp>
        <p:nvGrpSpPr>
          <p:cNvPr id="750610" name="Group 18"/>
          <p:cNvGrpSpPr>
            <a:grpSpLocks/>
          </p:cNvGrpSpPr>
          <p:nvPr/>
        </p:nvGrpSpPr>
        <p:grpSpPr bwMode="auto">
          <a:xfrm>
            <a:off x="4608513" y="3897313"/>
            <a:ext cx="4535487" cy="1979612"/>
            <a:chOff x="2834" y="2655"/>
            <a:chExt cx="2926" cy="1319"/>
          </a:xfrm>
        </p:grpSpPr>
        <p:grpSp>
          <p:nvGrpSpPr>
            <p:cNvPr id="750611" name="Group 19"/>
            <p:cNvGrpSpPr>
              <a:grpSpLocks/>
            </p:cNvGrpSpPr>
            <p:nvPr/>
          </p:nvGrpSpPr>
          <p:grpSpPr bwMode="auto">
            <a:xfrm>
              <a:off x="2834" y="2659"/>
              <a:ext cx="2858" cy="1315"/>
              <a:chOff x="2517" y="2478"/>
              <a:chExt cx="3243" cy="1496"/>
            </a:xfrm>
          </p:grpSpPr>
          <p:sp>
            <p:nvSpPr>
              <p:cNvPr id="750612" name="Rectangle 20"/>
              <p:cNvSpPr>
                <a:spLocks noChangeArrowheads="1"/>
              </p:cNvSpPr>
              <p:nvPr/>
            </p:nvSpPr>
            <p:spPr bwMode="auto">
              <a:xfrm>
                <a:off x="2517" y="3748"/>
                <a:ext cx="363" cy="22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750613" name="Picture 2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066" y="2478"/>
                <a:ext cx="2694" cy="1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50614" name="Picture 2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858" y="3702"/>
                <a:ext cx="2880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50615" name="Picture 2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923" y="3558"/>
                <a:ext cx="862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50616" name="Picture 2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519" y="2478"/>
                <a:ext cx="588" cy="1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750617" name="Text Box 25"/>
            <p:cNvSpPr txBox="1">
              <a:spLocks noChangeArrowheads="1"/>
            </p:cNvSpPr>
            <p:nvPr/>
          </p:nvSpPr>
          <p:spPr bwMode="auto">
            <a:xfrm>
              <a:off x="2925" y="2659"/>
              <a:ext cx="1723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CA" sz="1200" b="1">
                  <a:latin typeface="Arial" charset="0"/>
                  <a:cs typeface="Arial" charset="0"/>
                </a:rPr>
                <a:t>Polyakov et al. 2008</a:t>
              </a:r>
            </a:p>
          </p:txBody>
        </p:sp>
        <p:sp>
          <p:nvSpPr>
            <p:cNvPr id="750618" name="Line 26"/>
            <p:cNvSpPr>
              <a:spLocks noChangeShapeType="1"/>
            </p:cNvSpPr>
            <p:nvPr/>
          </p:nvSpPr>
          <p:spPr bwMode="auto">
            <a:xfrm>
              <a:off x="4604" y="2840"/>
              <a:ext cx="0" cy="3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0619" name="Line 27"/>
            <p:cNvSpPr>
              <a:spLocks noChangeShapeType="1"/>
            </p:cNvSpPr>
            <p:nvPr/>
          </p:nvSpPr>
          <p:spPr bwMode="auto">
            <a:xfrm>
              <a:off x="3243" y="3158"/>
              <a:ext cx="13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0620" name="Text Box 28"/>
            <p:cNvSpPr txBox="1">
              <a:spLocks noChangeArrowheads="1"/>
            </p:cNvSpPr>
            <p:nvPr/>
          </p:nvSpPr>
          <p:spPr bwMode="auto">
            <a:xfrm>
              <a:off x="4150" y="2655"/>
              <a:ext cx="1225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CA" sz="1800" b="1">
                  <a:latin typeface="Arial" charset="0"/>
                  <a:cs typeface="Arial" charset="0"/>
                </a:rPr>
                <a:t>~6000 km</a:t>
              </a:r>
              <a:r>
                <a:rPr lang="en-CA" sz="1800" b="1" baseline="30000"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750621" name="Text Box 29"/>
            <p:cNvSpPr txBox="1">
              <a:spLocks noChangeArrowheads="1"/>
            </p:cNvSpPr>
            <p:nvPr/>
          </p:nvSpPr>
          <p:spPr bwMode="auto">
            <a:xfrm>
              <a:off x="5012" y="2931"/>
              <a:ext cx="748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CA" sz="1800" b="1">
                  <a:latin typeface="Arial" charset="0"/>
                  <a:cs typeface="Arial" charset="0"/>
                </a:rPr>
                <a:t>~6000 km</a:t>
              </a:r>
              <a:r>
                <a:rPr lang="en-CA" sz="1800" b="1" baseline="30000"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750622" name="Line 30"/>
            <p:cNvSpPr>
              <a:spLocks noChangeShapeType="1"/>
            </p:cNvSpPr>
            <p:nvPr/>
          </p:nvSpPr>
          <p:spPr bwMode="auto">
            <a:xfrm>
              <a:off x="5057" y="2976"/>
              <a:ext cx="0" cy="3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0623" name="Group 31"/>
          <p:cNvGrpSpPr>
            <a:grpSpLocks/>
          </p:cNvGrpSpPr>
          <p:nvPr/>
        </p:nvGrpSpPr>
        <p:grpSpPr bwMode="auto">
          <a:xfrm>
            <a:off x="539750" y="3752850"/>
            <a:ext cx="3527425" cy="2663825"/>
            <a:chOff x="340" y="2507"/>
            <a:chExt cx="2222" cy="1768"/>
          </a:xfrm>
        </p:grpSpPr>
        <p:pic>
          <p:nvPicPr>
            <p:cNvPr id="750624" name="Picture 3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40" y="2507"/>
              <a:ext cx="2132" cy="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50625" name="Text Box 33"/>
            <p:cNvSpPr txBox="1">
              <a:spLocks noChangeArrowheads="1"/>
            </p:cNvSpPr>
            <p:nvPr/>
          </p:nvSpPr>
          <p:spPr bwMode="auto">
            <a:xfrm>
              <a:off x="520" y="3891"/>
              <a:ext cx="1271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CA" sz="1200" b="1">
                  <a:latin typeface="Arial" charset="0"/>
                  <a:cs typeface="Arial" charset="0"/>
                </a:rPr>
                <a:t>Jahn et al, 2009</a:t>
              </a:r>
            </a:p>
          </p:txBody>
        </p:sp>
        <p:sp>
          <p:nvSpPr>
            <p:cNvPr id="750626" name="Line 34"/>
            <p:cNvSpPr>
              <a:spLocks noChangeShapeType="1"/>
            </p:cNvSpPr>
            <p:nvPr/>
          </p:nvSpPr>
          <p:spPr bwMode="auto">
            <a:xfrm>
              <a:off x="2018" y="2704"/>
              <a:ext cx="0" cy="86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0627" name="Text Box 35"/>
            <p:cNvSpPr txBox="1">
              <a:spLocks noChangeArrowheads="1"/>
            </p:cNvSpPr>
            <p:nvPr/>
          </p:nvSpPr>
          <p:spPr bwMode="auto">
            <a:xfrm>
              <a:off x="1973" y="2886"/>
              <a:ext cx="589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CA" sz="1800" b="1">
                  <a:latin typeface="Arial" charset="0"/>
                  <a:cs typeface="Arial" charset="0"/>
                </a:rPr>
                <a:t>~6500 km</a:t>
              </a:r>
              <a:r>
                <a:rPr lang="en-CA" sz="1800" b="1" baseline="30000"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750628" name="Text Box 36"/>
            <p:cNvSpPr txBox="1">
              <a:spLocks noChangeArrowheads="1"/>
            </p:cNvSpPr>
            <p:nvPr/>
          </p:nvSpPr>
          <p:spPr bwMode="auto">
            <a:xfrm>
              <a:off x="929" y="2840"/>
              <a:ext cx="681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CA" sz="1800" b="1">
                  <a:latin typeface="Arial" charset="0"/>
                  <a:cs typeface="Arial" charset="0"/>
                </a:rPr>
                <a:t>~1500 km</a:t>
              </a:r>
              <a:r>
                <a:rPr lang="en-CA" sz="1800" b="1" baseline="30000"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750629" name="Line 37"/>
            <p:cNvSpPr>
              <a:spLocks noChangeShapeType="1"/>
            </p:cNvSpPr>
            <p:nvPr/>
          </p:nvSpPr>
          <p:spPr bwMode="auto">
            <a:xfrm>
              <a:off x="1247" y="3249"/>
              <a:ext cx="0" cy="2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0630" name="Text Box 38"/>
          <p:cNvSpPr txBox="1">
            <a:spLocks noChangeArrowheads="1"/>
          </p:cNvSpPr>
          <p:nvPr/>
        </p:nvSpPr>
        <p:spPr bwMode="auto">
          <a:xfrm>
            <a:off x="4716463" y="5984875"/>
            <a:ext cx="3062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u="sng">
                <a:solidFill>
                  <a:srgbClr val="A50021"/>
                </a:solidFill>
              </a:rPr>
              <a:t>1990s</a:t>
            </a:r>
            <a:r>
              <a:rPr lang="en-US" b="1">
                <a:solidFill>
                  <a:srgbClr val="A50021"/>
                </a:solidFill>
              </a:rPr>
              <a:t>:</a:t>
            </a:r>
            <a:r>
              <a:rPr lang="en-US" b="1"/>
              <a:t> </a:t>
            </a:r>
            <a:r>
              <a:rPr lang="en-US" b="1" i="1"/>
              <a:t>some agreement</a:t>
            </a:r>
          </a:p>
          <a:p>
            <a:r>
              <a:rPr lang="en-US" b="1" u="sng">
                <a:solidFill>
                  <a:srgbClr val="A50021"/>
                </a:solidFill>
              </a:rPr>
              <a:t>1970s</a:t>
            </a:r>
            <a:r>
              <a:rPr lang="en-US" b="1">
                <a:solidFill>
                  <a:srgbClr val="A50021"/>
                </a:solidFill>
              </a:rPr>
              <a:t>:</a:t>
            </a:r>
            <a:r>
              <a:rPr lang="en-US" b="1"/>
              <a:t> </a:t>
            </a:r>
            <a:r>
              <a:rPr lang="en-US" b="1" i="1"/>
              <a:t>little agreement!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211" name="Picture 3"/>
          <p:cNvPicPr>
            <a:picLocks noChangeAspect="1" noChangeArrowheads="1"/>
          </p:cNvPicPr>
          <p:nvPr/>
        </p:nvPicPr>
        <p:blipFill>
          <a:blip r:embed="rId3" cstate="print"/>
          <a:srcRect t="50403" r="53723"/>
          <a:stretch>
            <a:fillRect/>
          </a:stretch>
        </p:blipFill>
        <p:spPr bwMode="auto">
          <a:xfrm>
            <a:off x="381000" y="3810000"/>
            <a:ext cx="2608263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60525" y="225425"/>
            <a:ext cx="6764338" cy="1079500"/>
          </a:xfrm>
        </p:spPr>
        <p:txBody>
          <a:bodyPr/>
          <a:lstStyle/>
          <a:p>
            <a:r>
              <a:rPr lang="en-US" sz="3200"/>
              <a:t>Arctic liquid FW release in the 1990s:</a:t>
            </a:r>
            <a:br>
              <a:rPr lang="en-US" sz="3200"/>
            </a:br>
            <a:r>
              <a:rPr lang="en-US" sz="3200" b="1" i="1"/>
              <a:t>Origins</a:t>
            </a:r>
          </a:p>
        </p:txBody>
      </p:sp>
      <p:pic>
        <p:nvPicPr>
          <p:cNvPr id="6062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1991" r="5858" b="49036"/>
          <a:stretch>
            <a:fillRect/>
          </a:stretch>
        </p:blipFill>
        <p:spPr>
          <a:xfrm>
            <a:off x="609600" y="1196975"/>
            <a:ext cx="2398713" cy="2633663"/>
          </a:xfrm>
          <a:noFill/>
          <a:ln/>
        </p:spPr>
      </p:pic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3794125" y="1941513"/>
            <a:ext cx="42068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800" b="1">
                <a:latin typeface="Arial Narrow" pitchFamily="34" charset="0"/>
              </a:rPr>
              <a:t>Karcher et al. GRL 2005: </a:t>
            </a:r>
          </a:p>
          <a:p>
            <a:pPr algn="ctr" eaLnBrk="0" hangingPunct="0"/>
            <a:r>
              <a:rPr lang="en-US" sz="1800" b="1">
                <a:latin typeface="Arial Narrow" pitchFamily="34" charset="0"/>
              </a:rPr>
              <a:t>“</a:t>
            </a:r>
            <a:r>
              <a:rPr lang="en-US" sz="1800" b="1" i="1">
                <a:latin typeface="Arial Narrow" pitchFamily="34" charset="0"/>
              </a:rPr>
              <a:t>Arctic Ocean change heralds North Atlantic freshening</a:t>
            </a:r>
            <a:r>
              <a:rPr lang="en-US" sz="1800" b="1">
                <a:latin typeface="Arial Narrow" pitchFamily="34" charset="0"/>
              </a:rPr>
              <a:t>”</a:t>
            </a:r>
          </a:p>
        </p:txBody>
      </p:sp>
      <p:sp>
        <p:nvSpPr>
          <p:cNvPr id="606214" name="Text Box 6"/>
          <p:cNvSpPr txBox="1">
            <a:spLocks noChangeArrowheads="1"/>
          </p:cNvSpPr>
          <p:nvPr/>
        </p:nvSpPr>
        <p:spPr bwMode="auto">
          <a:xfrm>
            <a:off x="3816350" y="3176588"/>
            <a:ext cx="4313238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tabLst>
                <a:tab pos="460375" algn="l"/>
              </a:tabLst>
            </a:pPr>
            <a:r>
              <a:rPr lang="en-US" sz="1800" b="1">
                <a:solidFill>
                  <a:schemeClr val="accent2"/>
                </a:solidFill>
                <a:latin typeface="Arial" charset="0"/>
              </a:rPr>
              <a:t>Laptev Sea </a:t>
            </a:r>
            <a:r>
              <a:rPr lang="en-US" sz="1800" b="1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 </a:t>
            </a:r>
          </a:p>
          <a:p>
            <a:pPr eaLnBrk="0" hangingPunct="0">
              <a:lnSpc>
                <a:spcPct val="130000"/>
              </a:lnSpc>
              <a:tabLst>
                <a:tab pos="460375" algn="l"/>
              </a:tabLst>
            </a:pPr>
            <a:r>
              <a:rPr lang="en-US" sz="1800" b="1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	Transpolar Drift  </a:t>
            </a:r>
          </a:p>
          <a:p>
            <a:pPr eaLnBrk="0" hangingPunct="0">
              <a:lnSpc>
                <a:spcPct val="130000"/>
              </a:lnSpc>
              <a:tabLst>
                <a:tab pos="460375" algn="l"/>
              </a:tabLst>
            </a:pPr>
            <a:r>
              <a:rPr lang="en-US" sz="1800" b="1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		East Greenland Current </a:t>
            </a:r>
          </a:p>
          <a:p>
            <a:pPr eaLnBrk="0" hangingPunct="0">
              <a:lnSpc>
                <a:spcPct val="130000"/>
              </a:lnSpc>
              <a:tabLst>
                <a:tab pos="460375" algn="l"/>
              </a:tabLst>
            </a:pPr>
            <a:r>
              <a:rPr lang="en-US" sz="1800" b="1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			Subpolar Gyre?</a:t>
            </a:r>
          </a:p>
        </p:txBody>
      </p:sp>
      <p:sp>
        <p:nvSpPr>
          <p:cNvPr id="606215" name="Freeform 7"/>
          <p:cNvSpPr>
            <a:spLocks/>
          </p:cNvSpPr>
          <p:nvPr/>
        </p:nvSpPr>
        <p:spPr bwMode="auto">
          <a:xfrm>
            <a:off x="1685925" y="2184400"/>
            <a:ext cx="447675" cy="400050"/>
          </a:xfrm>
          <a:custGeom>
            <a:avLst/>
            <a:gdLst/>
            <a:ahLst/>
            <a:cxnLst>
              <a:cxn ang="0">
                <a:pos x="282" y="64"/>
              </a:cxn>
              <a:cxn ang="0">
                <a:pos x="242" y="57"/>
              </a:cxn>
              <a:cxn ang="0">
                <a:pos x="150" y="0"/>
              </a:cxn>
              <a:cxn ang="0">
                <a:pos x="122" y="0"/>
              </a:cxn>
              <a:cxn ang="0">
                <a:pos x="84" y="48"/>
              </a:cxn>
              <a:cxn ang="0">
                <a:pos x="76" y="119"/>
              </a:cxn>
              <a:cxn ang="0">
                <a:pos x="38" y="181"/>
              </a:cxn>
              <a:cxn ang="0">
                <a:pos x="0" y="252"/>
              </a:cxn>
            </a:cxnLst>
            <a:rect l="0" t="0" r="r" b="b"/>
            <a:pathLst>
              <a:path w="282" h="252">
                <a:moveTo>
                  <a:pt x="282" y="64"/>
                </a:moveTo>
                <a:lnTo>
                  <a:pt x="242" y="57"/>
                </a:lnTo>
                <a:lnTo>
                  <a:pt x="150" y="0"/>
                </a:lnTo>
                <a:lnTo>
                  <a:pt x="122" y="0"/>
                </a:lnTo>
                <a:lnTo>
                  <a:pt x="84" y="48"/>
                </a:lnTo>
                <a:lnTo>
                  <a:pt x="76" y="119"/>
                </a:lnTo>
                <a:lnTo>
                  <a:pt x="38" y="181"/>
                </a:lnTo>
                <a:lnTo>
                  <a:pt x="0" y="252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 type="stealth" w="lg" len="lg"/>
          </a:ln>
          <a:effectLst>
            <a:outerShdw dist="12700" dir="5400000" algn="ctr" rotWithShape="0">
              <a:schemeClr val="bg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06216" name="Freeform 8"/>
          <p:cNvSpPr>
            <a:spLocks/>
          </p:cNvSpPr>
          <p:nvPr/>
        </p:nvSpPr>
        <p:spPr bwMode="auto">
          <a:xfrm>
            <a:off x="1289050" y="5099050"/>
            <a:ext cx="508000" cy="612775"/>
          </a:xfrm>
          <a:custGeom>
            <a:avLst/>
            <a:gdLst/>
            <a:ahLst/>
            <a:cxnLst>
              <a:cxn ang="0">
                <a:pos x="214" y="0"/>
              </a:cxn>
              <a:cxn ang="0">
                <a:pos x="312" y="92"/>
              </a:cxn>
              <a:cxn ang="0">
                <a:pos x="320" y="188"/>
              </a:cxn>
              <a:cxn ang="0">
                <a:pos x="270" y="224"/>
              </a:cxn>
              <a:cxn ang="0">
                <a:pos x="230" y="310"/>
              </a:cxn>
              <a:cxn ang="0">
                <a:pos x="176" y="360"/>
              </a:cxn>
              <a:cxn ang="0">
                <a:pos x="90" y="377"/>
              </a:cxn>
              <a:cxn ang="0">
                <a:pos x="0" y="386"/>
              </a:cxn>
            </a:cxnLst>
            <a:rect l="0" t="0" r="r" b="b"/>
            <a:pathLst>
              <a:path w="320" h="386">
                <a:moveTo>
                  <a:pt x="214" y="0"/>
                </a:moveTo>
                <a:lnTo>
                  <a:pt x="312" y="92"/>
                </a:lnTo>
                <a:lnTo>
                  <a:pt x="320" y="188"/>
                </a:lnTo>
                <a:lnTo>
                  <a:pt x="270" y="224"/>
                </a:lnTo>
                <a:lnTo>
                  <a:pt x="230" y="310"/>
                </a:lnTo>
                <a:lnTo>
                  <a:pt x="176" y="360"/>
                </a:lnTo>
                <a:lnTo>
                  <a:pt x="90" y="377"/>
                </a:lnTo>
                <a:lnTo>
                  <a:pt x="0" y="386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 type="stealth" w="lg" len="lg"/>
          </a:ln>
          <a:effectLst>
            <a:outerShdw dist="12700" dir="5400000" algn="ctr" rotWithShape="0">
              <a:schemeClr val="bg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06217" name="Text Box 9"/>
          <p:cNvSpPr txBox="1">
            <a:spLocks noChangeArrowheads="1"/>
          </p:cNvSpPr>
          <p:nvPr/>
        </p:nvSpPr>
        <p:spPr bwMode="auto">
          <a:xfrm>
            <a:off x="2082800" y="4297363"/>
            <a:ext cx="5080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1995</a:t>
            </a:r>
          </a:p>
        </p:txBody>
      </p:sp>
      <p:sp>
        <p:nvSpPr>
          <p:cNvPr id="606218" name="Text Box 10"/>
          <p:cNvSpPr txBox="1">
            <a:spLocks noChangeArrowheads="1"/>
          </p:cNvSpPr>
          <p:nvPr/>
        </p:nvSpPr>
        <p:spPr bwMode="auto">
          <a:xfrm>
            <a:off x="2136775" y="1887538"/>
            <a:ext cx="5080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1990</a:t>
            </a:r>
          </a:p>
        </p:txBody>
      </p:sp>
      <p:pic>
        <p:nvPicPr>
          <p:cNvPr id="606219" name="Picture 11"/>
          <p:cNvPicPr>
            <a:picLocks noChangeAspect="1" noChangeArrowheads="1"/>
          </p:cNvPicPr>
          <p:nvPr/>
        </p:nvPicPr>
        <p:blipFill>
          <a:blip r:embed="rId3" cstate="print"/>
          <a:srcRect l="46304" t="50403" r="48738"/>
          <a:stretch>
            <a:fillRect/>
          </a:stretch>
        </p:blipFill>
        <p:spPr bwMode="auto">
          <a:xfrm>
            <a:off x="223838" y="2473325"/>
            <a:ext cx="27940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6220" name="Rectangle 12"/>
          <p:cNvSpPr>
            <a:spLocks noChangeArrowheads="1"/>
          </p:cNvSpPr>
          <p:nvPr/>
        </p:nvSpPr>
        <p:spPr bwMode="auto">
          <a:xfrm>
            <a:off x="533400" y="12954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6221" name="Rectangle 13"/>
          <p:cNvSpPr>
            <a:spLocks noChangeArrowheads="1"/>
          </p:cNvSpPr>
          <p:nvPr/>
        </p:nvSpPr>
        <p:spPr bwMode="auto">
          <a:xfrm rot="-5400000">
            <a:off x="59531" y="3593307"/>
            <a:ext cx="1182687" cy="25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/>
            <a:r>
              <a:rPr lang="en-US" sz="1600" b="1">
                <a:latin typeface="Arial Narrow" pitchFamily="34" charset="0"/>
              </a:rPr>
              <a:t>FWC anom (m)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35038" y="549275"/>
            <a:ext cx="7523162" cy="3024188"/>
          </a:xfrm>
        </p:spPr>
        <p:txBody>
          <a:bodyPr/>
          <a:lstStyle/>
          <a:p>
            <a:r>
              <a:rPr lang="en-US"/>
              <a:t>OK… so why did the Arctic Ocean get </a:t>
            </a:r>
            <a:r>
              <a:rPr lang="en-US" b="1">
                <a:solidFill>
                  <a:srgbClr val="A50021"/>
                </a:solidFill>
              </a:rPr>
              <a:t>saltier</a:t>
            </a:r>
            <a:r>
              <a:rPr lang="en-US"/>
              <a:t> over the 2</a:t>
            </a:r>
            <a:r>
              <a:rPr lang="en-US" baseline="30000"/>
              <a:t>nd</a:t>
            </a:r>
            <a:r>
              <a:rPr lang="en-US"/>
              <a:t> half of the 20</a:t>
            </a:r>
            <a:r>
              <a:rPr lang="en-US" baseline="30000"/>
              <a:t>th</a:t>
            </a:r>
            <a:r>
              <a:rPr lang="en-US"/>
              <a:t> century?</a:t>
            </a:r>
          </a:p>
        </p:txBody>
      </p:sp>
      <p:pic>
        <p:nvPicPr>
          <p:cNvPr id="9574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25" y="3357563"/>
            <a:ext cx="28575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540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6475" y="3078163"/>
            <a:ext cx="3030538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5402" name="Rectangle 10"/>
          <p:cNvSpPr>
            <a:spLocks noChangeArrowheads="1"/>
          </p:cNvSpPr>
          <p:nvPr/>
        </p:nvSpPr>
        <p:spPr bwMode="auto">
          <a:xfrm>
            <a:off x="3384550" y="3608388"/>
            <a:ext cx="2592388" cy="4572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457200" eaLnBrk="0" hangingPunct="0">
              <a:buClr>
                <a:srgbClr val="000066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>
                <a:solidFill>
                  <a:srgbClr val="000066"/>
                </a:solidFill>
                <a:latin typeface="Times New Roman" pitchFamily="18" charset="0"/>
              </a:rPr>
              <a:t>Arctic Oscillation</a:t>
            </a:r>
          </a:p>
        </p:txBody>
      </p:sp>
      <p:sp>
        <p:nvSpPr>
          <p:cNvPr id="955414" name="Text Box 22"/>
          <p:cNvSpPr txBox="1">
            <a:spLocks noChangeArrowheads="1"/>
          </p:cNvSpPr>
          <p:nvPr/>
        </p:nvSpPr>
        <p:spPr bwMode="auto">
          <a:xfrm>
            <a:off x="5357813" y="5648325"/>
            <a:ext cx="912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66"/>
                </a:solidFill>
                <a:latin typeface="Comic Sans MS" pitchFamily="66" charset="0"/>
              </a:rPr>
              <a:t>LOW</a:t>
            </a:r>
          </a:p>
        </p:txBody>
      </p:sp>
      <p:sp>
        <p:nvSpPr>
          <p:cNvPr id="955416" name="Text Box 24"/>
          <p:cNvSpPr txBox="1">
            <a:spLocks noChangeArrowheads="1"/>
          </p:cNvSpPr>
          <p:nvPr/>
        </p:nvSpPr>
        <p:spPr bwMode="auto">
          <a:xfrm>
            <a:off x="6488113" y="3575050"/>
            <a:ext cx="1025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A50021"/>
                </a:solidFill>
                <a:latin typeface="Comic Sans MS" pitchFamily="66" charset="0"/>
              </a:rPr>
              <a:t>HIGH</a:t>
            </a:r>
          </a:p>
        </p:txBody>
      </p:sp>
      <p:grpSp>
        <p:nvGrpSpPr>
          <p:cNvPr id="955419" name="Group 27"/>
          <p:cNvGrpSpPr>
            <a:grpSpLocks/>
          </p:cNvGrpSpPr>
          <p:nvPr/>
        </p:nvGrpSpPr>
        <p:grpSpPr bwMode="auto">
          <a:xfrm>
            <a:off x="250825" y="249238"/>
            <a:ext cx="7575550" cy="2678112"/>
            <a:chOff x="158" y="157"/>
            <a:chExt cx="4772" cy="1687"/>
          </a:xfrm>
        </p:grpSpPr>
        <p:pic>
          <p:nvPicPr>
            <p:cNvPr id="955404" name="Picture 12" descr="naoindex"/>
            <p:cNvPicPr>
              <a:picLocks noChangeAspect="1" noChangeArrowheads="1"/>
            </p:cNvPicPr>
            <p:nvPr/>
          </p:nvPicPr>
          <p:blipFill>
            <a:blip r:embed="rId4" cstate="print"/>
            <a:srcRect b="23001"/>
            <a:stretch>
              <a:fillRect/>
            </a:stretch>
          </p:blipFill>
          <p:spPr bwMode="auto">
            <a:xfrm>
              <a:off x="295" y="187"/>
              <a:ext cx="4635" cy="1657"/>
            </a:xfrm>
            <a:prstGeom prst="rect">
              <a:avLst/>
            </a:prstGeom>
            <a:noFill/>
          </p:spPr>
        </p:pic>
        <p:sp>
          <p:nvSpPr>
            <p:cNvPr id="955405" name="Text Box 13"/>
            <p:cNvSpPr txBox="1">
              <a:spLocks noChangeArrowheads="1"/>
            </p:cNvSpPr>
            <p:nvPr/>
          </p:nvSpPr>
          <p:spPr bwMode="auto">
            <a:xfrm>
              <a:off x="402" y="1640"/>
              <a:ext cx="2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Arial Narrow" pitchFamily="34" charset="0"/>
                </a:rPr>
                <a:t>18</a:t>
              </a:r>
            </a:p>
          </p:txBody>
        </p:sp>
        <p:sp>
          <p:nvSpPr>
            <p:cNvPr id="955406" name="Text Box 14"/>
            <p:cNvSpPr txBox="1">
              <a:spLocks noChangeArrowheads="1"/>
            </p:cNvSpPr>
            <p:nvPr/>
          </p:nvSpPr>
          <p:spPr bwMode="auto">
            <a:xfrm>
              <a:off x="1549" y="1639"/>
              <a:ext cx="2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Arial Narrow" pitchFamily="34" charset="0"/>
                </a:rPr>
                <a:t>19</a:t>
              </a:r>
            </a:p>
          </p:txBody>
        </p:sp>
        <p:sp>
          <p:nvSpPr>
            <p:cNvPr id="955407" name="Text Box 15"/>
            <p:cNvSpPr txBox="1">
              <a:spLocks noChangeArrowheads="1"/>
            </p:cNvSpPr>
            <p:nvPr/>
          </p:nvSpPr>
          <p:spPr bwMode="auto">
            <a:xfrm>
              <a:off x="4406" y="1635"/>
              <a:ext cx="2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Arial Narrow" pitchFamily="34" charset="0"/>
                </a:rPr>
                <a:t>20</a:t>
              </a:r>
            </a:p>
          </p:txBody>
        </p:sp>
        <p:sp>
          <p:nvSpPr>
            <p:cNvPr id="955409" name="Freeform 17"/>
            <p:cNvSpPr>
              <a:spLocks/>
            </p:cNvSpPr>
            <p:nvPr/>
          </p:nvSpPr>
          <p:spPr bwMode="auto">
            <a:xfrm>
              <a:off x="766" y="666"/>
              <a:ext cx="3863" cy="588"/>
            </a:xfrm>
            <a:custGeom>
              <a:avLst/>
              <a:gdLst/>
              <a:ahLst/>
              <a:cxnLst>
                <a:cxn ang="0">
                  <a:pos x="3194" y="201"/>
                </a:cxn>
                <a:cxn ang="0">
                  <a:pos x="3111" y="189"/>
                </a:cxn>
                <a:cxn ang="0">
                  <a:pos x="3006" y="42"/>
                </a:cxn>
                <a:cxn ang="0">
                  <a:pos x="2934" y="12"/>
                </a:cxn>
                <a:cxn ang="0">
                  <a:pos x="2850" y="114"/>
                </a:cxn>
                <a:cxn ang="0">
                  <a:pos x="2796" y="192"/>
                </a:cxn>
                <a:cxn ang="0">
                  <a:pos x="2757" y="225"/>
                </a:cxn>
                <a:cxn ang="0">
                  <a:pos x="2625" y="213"/>
                </a:cxn>
                <a:cxn ang="0">
                  <a:pos x="2568" y="183"/>
                </a:cxn>
                <a:cxn ang="0">
                  <a:pos x="2535" y="237"/>
                </a:cxn>
                <a:cxn ang="0">
                  <a:pos x="2460" y="447"/>
                </a:cxn>
                <a:cxn ang="0">
                  <a:pos x="2373" y="564"/>
                </a:cxn>
                <a:cxn ang="0">
                  <a:pos x="2331" y="579"/>
                </a:cxn>
                <a:cxn ang="0">
                  <a:pos x="2205" y="507"/>
                </a:cxn>
                <a:cxn ang="0">
                  <a:pos x="2079" y="432"/>
                </a:cxn>
                <a:cxn ang="0">
                  <a:pos x="1986" y="366"/>
                </a:cxn>
                <a:cxn ang="0">
                  <a:pos x="1932" y="309"/>
                </a:cxn>
                <a:cxn ang="0">
                  <a:pos x="1794" y="303"/>
                </a:cxn>
                <a:cxn ang="0">
                  <a:pos x="1713" y="303"/>
                </a:cxn>
                <a:cxn ang="0">
                  <a:pos x="1671" y="303"/>
                </a:cxn>
                <a:cxn ang="0">
                  <a:pos x="1545" y="303"/>
                </a:cxn>
                <a:cxn ang="0">
                  <a:pos x="1416" y="219"/>
                </a:cxn>
                <a:cxn ang="0">
                  <a:pos x="1338" y="183"/>
                </a:cxn>
                <a:cxn ang="0">
                  <a:pos x="1272" y="249"/>
                </a:cxn>
                <a:cxn ang="0">
                  <a:pos x="1221" y="285"/>
                </a:cxn>
                <a:cxn ang="0">
                  <a:pos x="1134" y="246"/>
                </a:cxn>
                <a:cxn ang="0">
                  <a:pos x="1026" y="210"/>
                </a:cxn>
                <a:cxn ang="0">
                  <a:pos x="945" y="210"/>
                </a:cxn>
                <a:cxn ang="0">
                  <a:pos x="888" y="252"/>
                </a:cxn>
                <a:cxn ang="0">
                  <a:pos x="810" y="321"/>
                </a:cxn>
                <a:cxn ang="0">
                  <a:pos x="690" y="429"/>
                </a:cxn>
                <a:cxn ang="0">
                  <a:pos x="606" y="477"/>
                </a:cxn>
                <a:cxn ang="0">
                  <a:pos x="438" y="447"/>
                </a:cxn>
                <a:cxn ang="0">
                  <a:pos x="201" y="453"/>
                </a:cxn>
                <a:cxn ang="0">
                  <a:pos x="132" y="417"/>
                </a:cxn>
                <a:cxn ang="0">
                  <a:pos x="0" y="381"/>
                </a:cxn>
              </a:cxnLst>
              <a:rect l="0" t="0" r="r" b="b"/>
              <a:pathLst>
                <a:path w="3194" h="588">
                  <a:moveTo>
                    <a:pt x="3194" y="201"/>
                  </a:moveTo>
                  <a:cubicBezTo>
                    <a:pt x="3168" y="208"/>
                    <a:pt x="3142" y="215"/>
                    <a:pt x="3111" y="189"/>
                  </a:cubicBezTo>
                  <a:cubicBezTo>
                    <a:pt x="3080" y="163"/>
                    <a:pt x="3035" y="71"/>
                    <a:pt x="3006" y="42"/>
                  </a:cubicBezTo>
                  <a:cubicBezTo>
                    <a:pt x="2977" y="13"/>
                    <a:pt x="2960" y="0"/>
                    <a:pt x="2934" y="12"/>
                  </a:cubicBezTo>
                  <a:cubicBezTo>
                    <a:pt x="2908" y="24"/>
                    <a:pt x="2873" y="84"/>
                    <a:pt x="2850" y="114"/>
                  </a:cubicBezTo>
                  <a:cubicBezTo>
                    <a:pt x="2827" y="144"/>
                    <a:pt x="2811" y="174"/>
                    <a:pt x="2796" y="192"/>
                  </a:cubicBezTo>
                  <a:cubicBezTo>
                    <a:pt x="2781" y="210"/>
                    <a:pt x="2785" y="222"/>
                    <a:pt x="2757" y="225"/>
                  </a:cubicBezTo>
                  <a:cubicBezTo>
                    <a:pt x="2729" y="228"/>
                    <a:pt x="2656" y="220"/>
                    <a:pt x="2625" y="213"/>
                  </a:cubicBezTo>
                  <a:cubicBezTo>
                    <a:pt x="2594" y="206"/>
                    <a:pt x="2583" y="179"/>
                    <a:pt x="2568" y="183"/>
                  </a:cubicBezTo>
                  <a:cubicBezTo>
                    <a:pt x="2553" y="187"/>
                    <a:pt x="2553" y="193"/>
                    <a:pt x="2535" y="237"/>
                  </a:cubicBezTo>
                  <a:cubicBezTo>
                    <a:pt x="2517" y="281"/>
                    <a:pt x="2487" y="392"/>
                    <a:pt x="2460" y="447"/>
                  </a:cubicBezTo>
                  <a:cubicBezTo>
                    <a:pt x="2433" y="502"/>
                    <a:pt x="2394" y="542"/>
                    <a:pt x="2373" y="564"/>
                  </a:cubicBezTo>
                  <a:cubicBezTo>
                    <a:pt x="2352" y="586"/>
                    <a:pt x="2359" y="588"/>
                    <a:pt x="2331" y="579"/>
                  </a:cubicBezTo>
                  <a:cubicBezTo>
                    <a:pt x="2303" y="570"/>
                    <a:pt x="2247" y="531"/>
                    <a:pt x="2205" y="507"/>
                  </a:cubicBezTo>
                  <a:cubicBezTo>
                    <a:pt x="2163" y="483"/>
                    <a:pt x="2116" y="456"/>
                    <a:pt x="2079" y="432"/>
                  </a:cubicBezTo>
                  <a:cubicBezTo>
                    <a:pt x="2042" y="408"/>
                    <a:pt x="2010" y="386"/>
                    <a:pt x="1986" y="366"/>
                  </a:cubicBezTo>
                  <a:cubicBezTo>
                    <a:pt x="1962" y="346"/>
                    <a:pt x="1964" y="320"/>
                    <a:pt x="1932" y="309"/>
                  </a:cubicBezTo>
                  <a:cubicBezTo>
                    <a:pt x="1900" y="298"/>
                    <a:pt x="1830" y="304"/>
                    <a:pt x="1794" y="303"/>
                  </a:cubicBezTo>
                  <a:cubicBezTo>
                    <a:pt x="1758" y="302"/>
                    <a:pt x="1733" y="303"/>
                    <a:pt x="1713" y="303"/>
                  </a:cubicBezTo>
                  <a:cubicBezTo>
                    <a:pt x="1693" y="303"/>
                    <a:pt x="1699" y="303"/>
                    <a:pt x="1671" y="303"/>
                  </a:cubicBezTo>
                  <a:cubicBezTo>
                    <a:pt x="1643" y="303"/>
                    <a:pt x="1588" y="317"/>
                    <a:pt x="1545" y="303"/>
                  </a:cubicBezTo>
                  <a:cubicBezTo>
                    <a:pt x="1502" y="289"/>
                    <a:pt x="1451" y="239"/>
                    <a:pt x="1416" y="219"/>
                  </a:cubicBezTo>
                  <a:cubicBezTo>
                    <a:pt x="1381" y="199"/>
                    <a:pt x="1362" y="178"/>
                    <a:pt x="1338" y="183"/>
                  </a:cubicBezTo>
                  <a:cubicBezTo>
                    <a:pt x="1314" y="188"/>
                    <a:pt x="1292" y="232"/>
                    <a:pt x="1272" y="249"/>
                  </a:cubicBezTo>
                  <a:cubicBezTo>
                    <a:pt x="1252" y="266"/>
                    <a:pt x="1244" y="286"/>
                    <a:pt x="1221" y="285"/>
                  </a:cubicBezTo>
                  <a:cubicBezTo>
                    <a:pt x="1198" y="284"/>
                    <a:pt x="1166" y="258"/>
                    <a:pt x="1134" y="246"/>
                  </a:cubicBezTo>
                  <a:cubicBezTo>
                    <a:pt x="1102" y="234"/>
                    <a:pt x="1057" y="216"/>
                    <a:pt x="1026" y="210"/>
                  </a:cubicBezTo>
                  <a:cubicBezTo>
                    <a:pt x="995" y="204"/>
                    <a:pt x="968" y="203"/>
                    <a:pt x="945" y="210"/>
                  </a:cubicBezTo>
                  <a:cubicBezTo>
                    <a:pt x="922" y="217"/>
                    <a:pt x="910" y="234"/>
                    <a:pt x="888" y="252"/>
                  </a:cubicBezTo>
                  <a:cubicBezTo>
                    <a:pt x="866" y="270"/>
                    <a:pt x="843" y="292"/>
                    <a:pt x="810" y="321"/>
                  </a:cubicBezTo>
                  <a:cubicBezTo>
                    <a:pt x="777" y="350"/>
                    <a:pt x="724" y="403"/>
                    <a:pt x="690" y="429"/>
                  </a:cubicBezTo>
                  <a:cubicBezTo>
                    <a:pt x="656" y="455"/>
                    <a:pt x="648" y="474"/>
                    <a:pt x="606" y="477"/>
                  </a:cubicBezTo>
                  <a:cubicBezTo>
                    <a:pt x="564" y="480"/>
                    <a:pt x="505" y="451"/>
                    <a:pt x="438" y="447"/>
                  </a:cubicBezTo>
                  <a:cubicBezTo>
                    <a:pt x="371" y="443"/>
                    <a:pt x="252" y="458"/>
                    <a:pt x="201" y="453"/>
                  </a:cubicBezTo>
                  <a:cubicBezTo>
                    <a:pt x="150" y="448"/>
                    <a:pt x="165" y="429"/>
                    <a:pt x="132" y="417"/>
                  </a:cubicBezTo>
                  <a:cubicBezTo>
                    <a:pt x="99" y="405"/>
                    <a:pt x="49" y="393"/>
                    <a:pt x="0" y="381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bg1"/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955411" name="Rectangle 19"/>
            <p:cNvSpPr>
              <a:spLocks noChangeArrowheads="1"/>
            </p:cNvSpPr>
            <p:nvPr/>
          </p:nvSpPr>
          <p:spPr bwMode="auto">
            <a:xfrm>
              <a:off x="158" y="157"/>
              <a:ext cx="2215" cy="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457200" eaLnBrk="0" hangingPunct="0">
                <a:buClr>
                  <a:srgbClr val="000066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1">
                  <a:solidFill>
                    <a:srgbClr val="000066"/>
                  </a:solidFill>
                  <a:latin typeface="Times New Roman" pitchFamily="18" charset="0"/>
                </a:rPr>
                <a:t>North Atlantic Oscillation</a:t>
              </a:r>
            </a:p>
          </p:txBody>
        </p:sp>
        <p:sp>
          <p:nvSpPr>
            <p:cNvPr id="955413" name="Text Box 21"/>
            <p:cNvSpPr txBox="1">
              <a:spLocks noChangeArrowheads="1"/>
            </p:cNvSpPr>
            <p:nvPr/>
          </p:nvSpPr>
          <p:spPr bwMode="auto">
            <a:xfrm>
              <a:off x="3312" y="1327"/>
              <a:ext cx="57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chemeClr val="bg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0066"/>
                  </a:solidFill>
                  <a:latin typeface="Comic Sans MS" pitchFamily="66" charset="0"/>
                </a:rPr>
                <a:t>LOW</a:t>
              </a:r>
            </a:p>
          </p:txBody>
        </p:sp>
        <p:sp>
          <p:nvSpPr>
            <p:cNvPr id="955415" name="Text Box 23"/>
            <p:cNvSpPr txBox="1">
              <a:spLocks noChangeArrowheads="1"/>
            </p:cNvSpPr>
            <p:nvPr/>
          </p:nvSpPr>
          <p:spPr bwMode="auto">
            <a:xfrm>
              <a:off x="4101" y="392"/>
              <a:ext cx="64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chemeClr val="bg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A50021"/>
                  </a:solidFill>
                  <a:latin typeface="Comic Sans MS" pitchFamily="66" charset="0"/>
                </a:rPr>
                <a:t>HIGH</a:t>
              </a:r>
            </a:p>
          </p:txBody>
        </p:sp>
        <p:sp>
          <p:nvSpPr>
            <p:cNvPr id="955417" name="Text Box 25"/>
            <p:cNvSpPr txBox="1">
              <a:spLocks noChangeArrowheads="1"/>
            </p:cNvSpPr>
            <p:nvPr/>
          </p:nvSpPr>
          <p:spPr bwMode="auto">
            <a:xfrm>
              <a:off x="1911" y="533"/>
              <a:ext cx="5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chemeClr val="bg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A50021"/>
                  </a:solidFill>
                  <a:latin typeface="Comic Sans MS" pitchFamily="66" charset="0"/>
                </a:rPr>
                <a:t>HIGH</a:t>
              </a:r>
            </a:p>
          </p:txBody>
        </p:sp>
      </p:grpSp>
      <p:sp>
        <p:nvSpPr>
          <p:cNvPr id="955418" name="Text Box 26"/>
          <p:cNvSpPr txBox="1">
            <a:spLocks noChangeArrowheads="1"/>
          </p:cNvSpPr>
          <p:nvPr/>
        </p:nvSpPr>
        <p:spPr bwMode="auto">
          <a:xfrm>
            <a:off x="395288" y="4078288"/>
            <a:ext cx="34290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60375">
              <a:lnSpc>
                <a:spcPct val="140000"/>
              </a:lnSpc>
            </a:pPr>
            <a:r>
              <a:rPr lang="en-US" sz="4400" b="1">
                <a:latin typeface="Papyrus" pitchFamily="66" charset="0"/>
              </a:rPr>
              <a:t>Atmospheric </a:t>
            </a:r>
          </a:p>
          <a:p>
            <a:pPr defTabSz="460375">
              <a:lnSpc>
                <a:spcPct val="140000"/>
              </a:lnSpc>
            </a:pPr>
            <a:r>
              <a:rPr lang="en-US" sz="4400" b="1">
                <a:latin typeface="Papyrus" pitchFamily="66" charset="0"/>
              </a:rPr>
              <a:t>	Forcing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521" name="Picture 25"/>
          <p:cNvPicPr>
            <a:picLocks noChangeAspect="1" noChangeArrowheads="1"/>
          </p:cNvPicPr>
          <p:nvPr/>
        </p:nvPicPr>
        <p:blipFill>
          <a:blip r:embed="rId4" cstate="print"/>
          <a:srcRect l="23982" t="43323" r="40381" b="8414"/>
          <a:stretch>
            <a:fillRect/>
          </a:stretch>
        </p:blipFill>
        <p:spPr bwMode="auto">
          <a:xfrm>
            <a:off x="2987675" y="835025"/>
            <a:ext cx="2932113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45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59561" t="43323" r="5074" b="8414"/>
          <a:stretch>
            <a:fillRect/>
          </a:stretch>
        </p:blipFill>
        <p:spPr>
          <a:xfrm>
            <a:off x="107950" y="836613"/>
            <a:ext cx="2909888" cy="2817812"/>
          </a:xfrm>
        </p:spPr>
      </p:pic>
      <p:sp>
        <p:nvSpPr>
          <p:cNvPr id="874516" name="Text Box 20"/>
          <p:cNvSpPr txBox="1">
            <a:spLocks noChangeArrowheads="1"/>
          </p:cNvSpPr>
          <p:nvPr/>
        </p:nvSpPr>
        <p:spPr bwMode="auto">
          <a:xfrm>
            <a:off x="3060700" y="3514725"/>
            <a:ext cx="3132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339725" algn="l"/>
                <a:tab pos="457200" algn="l"/>
              </a:tabLst>
            </a:pPr>
            <a:r>
              <a:rPr lang="en-US" sz="2400" b="1" u="sng"/>
              <a:t>N/AO+</a:t>
            </a:r>
            <a:r>
              <a:rPr lang="en-US" sz="2400" b="1"/>
              <a:t>:</a:t>
            </a:r>
          </a:p>
          <a:p>
            <a:pPr>
              <a:tabLst>
                <a:tab pos="339725" algn="l"/>
                <a:tab pos="457200" algn="l"/>
              </a:tabLst>
            </a:pPr>
            <a:r>
              <a:rPr lang="en-US" sz="2400" b="1"/>
              <a:t>		FW release</a:t>
            </a:r>
            <a:endParaRPr lang="en-US" b="1">
              <a:latin typeface="Arial Narrow" pitchFamily="34" charset="0"/>
            </a:endParaRPr>
          </a:p>
        </p:txBody>
      </p:sp>
      <p:sp>
        <p:nvSpPr>
          <p:cNvPr id="874520" name="Text Box 24"/>
          <p:cNvSpPr txBox="1">
            <a:spLocks noChangeArrowheads="1"/>
          </p:cNvSpPr>
          <p:nvPr/>
        </p:nvSpPr>
        <p:spPr bwMode="auto">
          <a:xfrm>
            <a:off x="107950" y="3514725"/>
            <a:ext cx="3132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339725" algn="l"/>
                <a:tab pos="457200" algn="l"/>
              </a:tabLst>
            </a:pPr>
            <a:r>
              <a:rPr lang="en-US" sz="2400" b="1" u="sng"/>
              <a:t>N/AO-</a:t>
            </a:r>
            <a:r>
              <a:rPr lang="en-US" sz="2400" b="1"/>
              <a:t>:</a:t>
            </a:r>
          </a:p>
          <a:p>
            <a:pPr>
              <a:tabLst>
                <a:tab pos="339725" algn="l"/>
                <a:tab pos="457200" algn="l"/>
              </a:tabLst>
            </a:pPr>
            <a:r>
              <a:rPr lang="en-US" sz="2400" b="1"/>
              <a:t>		FW storage</a:t>
            </a:r>
            <a:endParaRPr lang="en-US" b="1">
              <a:solidFill>
                <a:srgbClr val="A50021"/>
              </a:solidFill>
              <a:latin typeface="Arial Narrow" pitchFamily="34" charset="0"/>
            </a:endParaRPr>
          </a:p>
        </p:txBody>
      </p:sp>
      <p:sp>
        <p:nvSpPr>
          <p:cNvPr id="874532" name="Text Box 36"/>
          <p:cNvSpPr txBox="1">
            <a:spLocks noChangeArrowheads="1"/>
          </p:cNvSpPr>
          <p:nvPr/>
        </p:nvSpPr>
        <p:spPr bwMode="auto">
          <a:xfrm>
            <a:off x="4859338" y="657225"/>
            <a:ext cx="1557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i="1">
                <a:latin typeface="Arial Narrow" pitchFamily="34" charset="0"/>
              </a:rPr>
              <a:t>Steele et al., 2004</a:t>
            </a:r>
          </a:p>
        </p:txBody>
      </p:sp>
      <p:sp>
        <p:nvSpPr>
          <p:cNvPr id="874518" name="Text Box 22"/>
          <p:cNvSpPr txBox="1">
            <a:spLocks noChangeArrowheads="1"/>
          </p:cNvSpPr>
          <p:nvPr/>
        </p:nvSpPr>
        <p:spPr bwMode="auto">
          <a:xfrm>
            <a:off x="5119688" y="952500"/>
            <a:ext cx="3016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i="1">
                <a:latin typeface="Arial Narrow" pitchFamily="34" charset="0"/>
              </a:rPr>
              <a:t>…similar figs in A. Jahn et al. (2009)</a:t>
            </a:r>
          </a:p>
        </p:txBody>
      </p:sp>
      <p:grpSp>
        <p:nvGrpSpPr>
          <p:cNvPr id="874539" name="Group 43"/>
          <p:cNvGrpSpPr>
            <a:grpSpLocks/>
          </p:cNvGrpSpPr>
          <p:nvPr/>
        </p:nvGrpSpPr>
        <p:grpSpPr bwMode="auto">
          <a:xfrm>
            <a:off x="142875" y="4722813"/>
            <a:ext cx="6011863" cy="1866900"/>
            <a:chOff x="384" y="2975"/>
            <a:chExt cx="3787" cy="1176"/>
          </a:xfrm>
        </p:grpSpPr>
        <p:pic>
          <p:nvPicPr>
            <p:cNvPr id="874523" name="Picture 27" descr="naoindex"/>
            <p:cNvPicPr>
              <a:picLocks noChangeAspect="1" noChangeArrowheads="1"/>
            </p:cNvPicPr>
            <p:nvPr/>
          </p:nvPicPr>
          <p:blipFill>
            <a:blip r:embed="rId5" cstate="print"/>
            <a:srcRect b="23001"/>
            <a:stretch>
              <a:fillRect/>
            </a:stretch>
          </p:blipFill>
          <p:spPr bwMode="auto">
            <a:xfrm>
              <a:off x="384" y="2975"/>
              <a:ext cx="3787" cy="1167"/>
            </a:xfrm>
            <a:prstGeom prst="rect">
              <a:avLst/>
            </a:prstGeom>
            <a:noFill/>
          </p:spPr>
        </p:pic>
        <p:sp>
          <p:nvSpPr>
            <p:cNvPr id="874524" name="Text Box 28"/>
            <p:cNvSpPr txBox="1">
              <a:spLocks noChangeArrowheads="1"/>
            </p:cNvSpPr>
            <p:nvPr/>
          </p:nvSpPr>
          <p:spPr bwMode="auto">
            <a:xfrm>
              <a:off x="453" y="3978"/>
              <a:ext cx="2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 Narrow" pitchFamily="34" charset="0"/>
                </a:rPr>
                <a:t>18</a:t>
              </a:r>
            </a:p>
          </p:txBody>
        </p:sp>
        <p:sp>
          <p:nvSpPr>
            <p:cNvPr id="874525" name="Text Box 29"/>
            <p:cNvSpPr txBox="1">
              <a:spLocks noChangeArrowheads="1"/>
            </p:cNvSpPr>
            <p:nvPr/>
          </p:nvSpPr>
          <p:spPr bwMode="auto">
            <a:xfrm>
              <a:off x="1392" y="3976"/>
              <a:ext cx="2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 Narrow" pitchFamily="34" charset="0"/>
                </a:rPr>
                <a:t>19</a:t>
              </a:r>
            </a:p>
          </p:txBody>
        </p:sp>
        <p:sp>
          <p:nvSpPr>
            <p:cNvPr id="874526" name="Text Box 30"/>
            <p:cNvSpPr txBox="1">
              <a:spLocks noChangeArrowheads="1"/>
            </p:cNvSpPr>
            <p:nvPr/>
          </p:nvSpPr>
          <p:spPr bwMode="auto">
            <a:xfrm>
              <a:off x="3734" y="3978"/>
              <a:ext cx="2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 Narrow" pitchFamily="34" charset="0"/>
                </a:rPr>
                <a:t>20</a:t>
              </a:r>
            </a:p>
          </p:txBody>
        </p:sp>
        <p:sp>
          <p:nvSpPr>
            <p:cNvPr id="874527" name="Freeform 31"/>
            <p:cNvSpPr>
              <a:spLocks/>
            </p:cNvSpPr>
            <p:nvPr/>
          </p:nvSpPr>
          <p:spPr bwMode="auto">
            <a:xfrm>
              <a:off x="769" y="3313"/>
              <a:ext cx="3156" cy="414"/>
            </a:xfrm>
            <a:custGeom>
              <a:avLst/>
              <a:gdLst/>
              <a:ahLst/>
              <a:cxnLst>
                <a:cxn ang="0">
                  <a:pos x="3194" y="201"/>
                </a:cxn>
                <a:cxn ang="0">
                  <a:pos x="3111" y="189"/>
                </a:cxn>
                <a:cxn ang="0">
                  <a:pos x="3006" y="42"/>
                </a:cxn>
                <a:cxn ang="0">
                  <a:pos x="2934" y="12"/>
                </a:cxn>
                <a:cxn ang="0">
                  <a:pos x="2850" y="114"/>
                </a:cxn>
                <a:cxn ang="0">
                  <a:pos x="2796" y="192"/>
                </a:cxn>
                <a:cxn ang="0">
                  <a:pos x="2757" y="225"/>
                </a:cxn>
                <a:cxn ang="0">
                  <a:pos x="2625" y="213"/>
                </a:cxn>
                <a:cxn ang="0">
                  <a:pos x="2568" y="183"/>
                </a:cxn>
                <a:cxn ang="0">
                  <a:pos x="2535" y="237"/>
                </a:cxn>
                <a:cxn ang="0">
                  <a:pos x="2460" y="447"/>
                </a:cxn>
                <a:cxn ang="0">
                  <a:pos x="2373" y="564"/>
                </a:cxn>
                <a:cxn ang="0">
                  <a:pos x="2331" y="579"/>
                </a:cxn>
                <a:cxn ang="0">
                  <a:pos x="2205" y="507"/>
                </a:cxn>
                <a:cxn ang="0">
                  <a:pos x="2079" y="432"/>
                </a:cxn>
                <a:cxn ang="0">
                  <a:pos x="1986" y="366"/>
                </a:cxn>
                <a:cxn ang="0">
                  <a:pos x="1932" y="309"/>
                </a:cxn>
                <a:cxn ang="0">
                  <a:pos x="1794" y="303"/>
                </a:cxn>
                <a:cxn ang="0">
                  <a:pos x="1713" y="303"/>
                </a:cxn>
                <a:cxn ang="0">
                  <a:pos x="1671" y="303"/>
                </a:cxn>
                <a:cxn ang="0">
                  <a:pos x="1545" y="303"/>
                </a:cxn>
                <a:cxn ang="0">
                  <a:pos x="1416" y="219"/>
                </a:cxn>
                <a:cxn ang="0">
                  <a:pos x="1338" y="183"/>
                </a:cxn>
                <a:cxn ang="0">
                  <a:pos x="1272" y="249"/>
                </a:cxn>
                <a:cxn ang="0">
                  <a:pos x="1221" y="285"/>
                </a:cxn>
                <a:cxn ang="0">
                  <a:pos x="1134" y="246"/>
                </a:cxn>
                <a:cxn ang="0">
                  <a:pos x="1026" y="210"/>
                </a:cxn>
                <a:cxn ang="0">
                  <a:pos x="945" y="210"/>
                </a:cxn>
                <a:cxn ang="0">
                  <a:pos x="888" y="252"/>
                </a:cxn>
                <a:cxn ang="0">
                  <a:pos x="810" y="321"/>
                </a:cxn>
                <a:cxn ang="0">
                  <a:pos x="690" y="429"/>
                </a:cxn>
                <a:cxn ang="0">
                  <a:pos x="606" y="477"/>
                </a:cxn>
                <a:cxn ang="0">
                  <a:pos x="438" y="447"/>
                </a:cxn>
                <a:cxn ang="0">
                  <a:pos x="201" y="453"/>
                </a:cxn>
                <a:cxn ang="0">
                  <a:pos x="132" y="417"/>
                </a:cxn>
                <a:cxn ang="0">
                  <a:pos x="0" y="381"/>
                </a:cxn>
              </a:cxnLst>
              <a:rect l="0" t="0" r="r" b="b"/>
              <a:pathLst>
                <a:path w="3194" h="588">
                  <a:moveTo>
                    <a:pt x="3194" y="201"/>
                  </a:moveTo>
                  <a:cubicBezTo>
                    <a:pt x="3168" y="208"/>
                    <a:pt x="3142" y="215"/>
                    <a:pt x="3111" y="189"/>
                  </a:cubicBezTo>
                  <a:cubicBezTo>
                    <a:pt x="3080" y="163"/>
                    <a:pt x="3035" y="71"/>
                    <a:pt x="3006" y="42"/>
                  </a:cubicBezTo>
                  <a:cubicBezTo>
                    <a:pt x="2977" y="13"/>
                    <a:pt x="2960" y="0"/>
                    <a:pt x="2934" y="12"/>
                  </a:cubicBezTo>
                  <a:cubicBezTo>
                    <a:pt x="2908" y="24"/>
                    <a:pt x="2873" y="84"/>
                    <a:pt x="2850" y="114"/>
                  </a:cubicBezTo>
                  <a:cubicBezTo>
                    <a:pt x="2827" y="144"/>
                    <a:pt x="2811" y="174"/>
                    <a:pt x="2796" y="192"/>
                  </a:cubicBezTo>
                  <a:cubicBezTo>
                    <a:pt x="2781" y="210"/>
                    <a:pt x="2785" y="222"/>
                    <a:pt x="2757" y="225"/>
                  </a:cubicBezTo>
                  <a:cubicBezTo>
                    <a:pt x="2729" y="228"/>
                    <a:pt x="2656" y="220"/>
                    <a:pt x="2625" y="213"/>
                  </a:cubicBezTo>
                  <a:cubicBezTo>
                    <a:pt x="2594" y="206"/>
                    <a:pt x="2583" y="179"/>
                    <a:pt x="2568" y="183"/>
                  </a:cubicBezTo>
                  <a:cubicBezTo>
                    <a:pt x="2553" y="187"/>
                    <a:pt x="2553" y="193"/>
                    <a:pt x="2535" y="237"/>
                  </a:cubicBezTo>
                  <a:cubicBezTo>
                    <a:pt x="2517" y="281"/>
                    <a:pt x="2487" y="392"/>
                    <a:pt x="2460" y="447"/>
                  </a:cubicBezTo>
                  <a:cubicBezTo>
                    <a:pt x="2433" y="502"/>
                    <a:pt x="2394" y="542"/>
                    <a:pt x="2373" y="564"/>
                  </a:cubicBezTo>
                  <a:cubicBezTo>
                    <a:pt x="2352" y="586"/>
                    <a:pt x="2359" y="588"/>
                    <a:pt x="2331" y="579"/>
                  </a:cubicBezTo>
                  <a:cubicBezTo>
                    <a:pt x="2303" y="570"/>
                    <a:pt x="2247" y="531"/>
                    <a:pt x="2205" y="507"/>
                  </a:cubicBezTo>
                  <a:cubicBezTo>
                    <a:pt x="2163" y="483"/>
                    <a:pt x="2116" y="456"/>
                    <a:pt x="2079" y="432"/>
                  </a:cubicBezTo>
                  <a:cubicBezTo>
                    <a:pt x="2042" y="408"/>
                    <a:pt x="2010" y="386"/>
                    <a:pt x="1986" y="366"/>
                  </a:cubicBezTo>
                  <a:cubicBezTo>
                    <a:pt x="1962" y="346"/>
                    <a:pt x="1964" y="320"/>
                    <a:pt x="1932" y="309"/>
                  </a:cubicBezTo>
                  <a:cubicBezTo>
                    <a:pt x="1900" y="298"/>
                    <a:pt x="1830" y="304"/>
                    <a:pt x="1794" y="303"/>
                  </a:cubicBezTo>
                  <a:cubicBezTo>
                    <a:pt x="1758" y="302"/>
                    <a:pt x="1733" y="303"/>
                    <a:pt x="1713" y="303"/>
                  </a:cubicBezTo>
                  <a:cubicBezTo>
                    <a:pt x="1693" y="303"/>
                    <a:pt x="1699" y="303"/>
                    <a:pt x="1671" y="303"/>
                  </a:cubicBezTo>
                  <a:cubicBezTo>
                    <a:pt x="1643" y="303"/>
                    <a:pt x="1588" y="317"/>
                    <a:pt x="1545" y="303"/>
                  </a:cubicBezTo>
                  <a:cubicBezTo>
                    <a:pt x="1502" y="289"/>
                    <a:pt x="1451" y="239"/>
                    <a:pt x="1416" y="219"/>
                  </a:cubicBezTo>
                  <a:cubicBezTo>
                    <a:pt x="1381" y="199"/>
                    <a:pt x="1362" y="178"/>
                    <a:pt x="1338" y="183"/>
                  </a:cubicBezTo>
                  <a:cubicBezTo>
                    <a:pt x="1314" y="188"/>
                    <a:pt x="1292" y="232"/>
                    <a:pt x="1272" y="249"/>
                  </a:cubicBezTo>
                  <a:cubicBezTo>
                    <a:pt x="1252" y="266"/>
                    <a:pt x="1244" y="286"/>
                    <a:pt x="1221" y="285"/>
                  </a:cubicBezTo>
                  <a:cubicBezTo>
                    <a:pt x="1198" y="284"/>
                    <a:pt x="1166" y="258"/>
                    <a:pt x="1134" y="246"/>
                  </a:cubicBezTo>
                  <a:cubicBezTo>
                    <a:pt x="1102" y="234"/>
                    <a:pt x="1057" y="216"/>
                    <a:pt x="1026" y="210"/>
                  </a:cubicBezTo>
                  <a:cubicBezTo>
                    <a:pt x="995" y="204"/>
                    <a:pt x="968" y="203"/>
                    <a:pt x="945" y="210"/>
                  </a:cubicBezTo>
                  <a:cubicBezTo>
                    <a:pt x="922" y="217"/>
                    <a:pt x="910" y="234"/>
                    <a:pt x="888" y="252"/>
                  </a:cubicBezTo>
                  <a:cubicBezTo>
                    <a:pt x="866" y="270"/>
                    <a:pt x="843" y="292"/>
                    <a:pt x="810" y="321"/>
                  </a:cubicBezTo>
                  <a:cubicBezTo>
                    <a:pt x="777" y="350"/>
                    <a:pt x="724" y="403"/>
                    <a:pt x="690" y="429"/>
                  </a:cubicBezTo>
                  <a:cubicBezTo>
                    <a:pt x="656" y="455"/>
                    <a:pt x="648" y="474"/>
                    <a:pt x="606" y="477"/>
                  </a:cubicBezTo>
                  <a:cubicBezTo>
                    <a:pt x="564" y="480"/>
                    <a:pt x="505" y="451"/>
                    <a:pt x="438" y="447"/>
                  </a:cubicBezTo>
                  <a:cubicBezTo>
                    <a:pt x="371" y="443"/>
                    <a:pt x="252" y="458"/>
                    <a:pt x="201" y="453"/>
                  </a:cubicBezTo>
                  <a:cubicBezTo>
                    <a:pt x="150" y="448"/>
                    <a:pt x="165" y="429"/>
                    <a:pt x="132" y="417"/>
                  </a:cubicBezTo>
                  <a:cubicBezTo>
                    <a:pt x="99" y="405"/>
                    <a:pt x="49" y="393"/>
                    <a:pt x="0" y="381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bg1"/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874528" name="Rectangle 32"/>
            <p:cNvSpPr>
              <a:spLocks noChangeArrowheads="1"/>
            </p:cNvSpPr>
            <p:nvPr/>
          </p:nvSpPr>
          <p:spPr bwMode="auto">
            <a:xfrm>
              <a:off x="399" y="2990"/>
              <a:ext cx="1751" cy="12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457200" eaLnBrk="0" hangingPunct="0">
                <a:buClr>
                  <a:srgbClr val="000066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2400" b="1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874529" name="Text Box 33"/>
            <p:cNvSpPr txBox="1">
              <a:spLocks noChangeArrowheads="1"/>
            </p:cNvSpPr>
            <p:nvPr/>
          </p:nvSpPr>
          <p:spPr bwMode="auto">
            <a:xfrm>
              <a:off x="2849" y="3778"/>
              <a:ext cx="57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chemeClr val="bg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0066"/>
                  </a:solidFill>
                  <a:latin typeface="Comic Sans MS" pitchFamily="66" charset="0"/>
                </a:rPr>
                <a:t>LOW</a:t>
              </a:r>
            </a:p>
          </p:txBody>
        </p:sp>
        <p:sp>
          <p:nvSpPr>
            <p:cNvPr id="874530" name="Text Box 34"/>
            <p:cNvSpPr txBox="1">
              <a:spLocks noChangeArrowheads="1"/>
            </p:cNvSpPr>
            <p:nvPr/>
          </p:nvSpPr>
          <p:spPr bwMode="auto">
            <a:xfrm>
              <a:off x="3494" y="3120"/>
              <a:ext cx="64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chemeClr val="bg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A50021"/>
                  </a:solidFill>
                  <a:latin typeface="Comic Sans MS" pitchFamily="66" charset="0"/>
                </a:rPr>
                <a:t>HIGH</a:t>
              </a:r>
            </a:p>
          </p:txBody>
        </p:sp>
        <p:sp>
          <p:nvSpPr>
            <p:cNvPr id="874531" name="Text Box 35"/>
            <p:cNvSpPr txBox="1">
              <a:spLocks noChangeArrowheads="1"/>
            </p:cNvSpPr>
            <p:nvPr/>
          </p:nvSpPr>
          <p:spPr bwMode="auto">
            <a:xfrm>
              <a:off x="1703" y="3219"/>
              <a:ext cx="5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chemeClr val="bg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A50021"/>
                  </a:solidFill>
                  <a:latin typeface="Comic Sans MS" pitchFamily="66" charset="0"/>
                </a:rPr>
                <a:t>HIGH</a:t>
              </a:r>
            </a:p>
          </p:txBody>
        </p:sp>
        <p:sp>
          <p:nvSpPr>
            <p:cNvPr id="874533" name="Rectangle 37"/>
            <p:cNvSpPr>
              <a:spLocks noChangeArrowheads="1"/>
            </p:cNvSpPr>
            <p:nvPr/>
          </p:nvSpPr>
          <p:spPr bwMode="auto">
            <a:xfrm>
              <a:off x="2463" y="3002"/>
              <a:ext cx="78" cy="12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4534" name="Line 38"/>
            <p:cNvSpPr>
              <a:spLocks noChangeShapeType="1"/>
            </p:cNvSpPr>
            <p:nvPr/>
          </p:nvSpPr>
          <p:spPr bwMode="auto">
            <a:xfrm>
              <a:off x="2281" y="3334"/>
              <a:ext cx="699" cy="23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chemeClr val="bg1"/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874535" name="Line 39"/>
            <p:cNvSpPr>
              <a:spLocks noChangeShapeType="1"/>
            </p:cNvSpPr>
            <p:nvPr/>
          </p:nvSpPr>
          <p:spPr bwMode="auto">
            <a:xfrm flipV="1">
              <a:off x="3247" y="3397"/>
              <a:ext cx="712" cy="32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chemeClr val="bg1"/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874536" name="Text Box 40"/>
            <p:cNvSpPr txBox="1">
              <a:spLocks noChangeArrowheads="1"/>
            </p:cNvSpPr>
            <p:nvPr/>
          </p:nvSpPr>
          <p:spPr bwMode="auto">
            <a:xfrm rot="1052917">
              <a:off x="2381" y="3219"/>
              <a:ext cx="54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rgbClr val="FFFF00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1800" b="1" i="1">
                  <a:latin typeface="Arial Narrow" pitchFamily="34" charset="0"/>
                </a:rPr>
                <a:t>storage</a:t>
              </a:r>
            </a:p>
          </p:txBody>
        </p:sp>
        <p:sp>
          <p:nvSpPr>
            <p:cNvPr id="874537" name="Text Box 41"/>
            <p:cNvSpPr txBox="1">
              <a:spLocks noChangeArrowheads="1"/>
            </p:cNvSpPr>
            <p:nvPr/>
          </p:nvSpPr>
          <p:spPr bwMode="auto">
            <a:xfrm rot="-1513306">
              <a:off x="3338" y="3562"/>
              <a:ext cx="52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rgbClr val="FFFF00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1800" b="1" i="1">
                  <a:latin typeface="Arial Narrow" pitchFamily="34" charset="0"/>
                </a:rPr>
                <a:t>release</a:t>
              </a:r>
            </a:p>
          </p:txBody>
        </p:sp>
      </p:grpSp>
      <p:sp>
        <p:nvSpPr>
          <p:cNvPr id="874538" name="Text Box 42"/>
          <p:cNvSpPr txBox="1">
            <a:spLocks noChangeArrowheads="1"/>
          </p:cNvSpPr>
          <p:nvPr/>
        </p:nvSpPr>
        <p:spPr bwMode="auto">
          <a:xfrm>
            <a:off x="6156325" y="4083050"/>
            <a:ext cx="3021013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660066"/>
                </a:solidFill>
              </a:rPr>
              <a:t>It was the </a:t>
            </a:r>
          </a:p>
          <a:p>
            <a:pPr algn="ctr"/>
            <a:r>
              <a:rPr lang="en-US" b="1">
                <a:solidFill>
                  <a:srgbClr val="660066"/>
                </a:solidFill>
              </a:rPr>
              <a:t>atmospheric forcing!</a:t>
            </a:r>
          </a:p>
          <a:p>
            <a:pPr algn="ctr"/>
            <a:endParaRPr lang="en-US" sz="1000" b="1"/>
          </a:p>
          <a:p>
            <a:pPr algn="ctr"/>
            <a:r>
              <a:rPr lang="en-US" b="1"/>
              <a:t>(i.e., winds </a:t>
            </a:r>
            <a:r>
              <a:rPr lang="en-US" b="1">
                <a:sym typeface="Symbol" pitchFamily="18" charset="2"/>
              </a:rPr>
              <a:t></a:t>
            </a:r>
          </a:p>
          <a:p>
            <a:pPr algn="ctr"/>
            <a:r>
              <a:rPr lang="en-US" b="1">
                <a:sym typeface="Symbol" pitchFamily="18" charset="2"/>
              </a:rPr>
              <a:t>ice, ocean FW release)</a:t>
            </a:r>
            <a:endParaRPr lang="en-US" sz="1800" b="1">
              <a:sym typeface="Symbol" pitchFamily="18" charset="2"/>
            </a:endParaRPr>
          </a:p>
          <a:p>
            <a:pPr algn="ctr"/>
            <a:endParaRPr lang="en-US" sz="1000" b="1">
              <a:sym typeface="Symbol" pitchFamily="18" charset="2"/>
            </a:endParaRPr>
          </a:p>
          <a:p>
            <a:pPr algn="ctr"/>
            <a:r>
              <a:rPr lang="en-US" b="1" i="1">
                <a:solidFill>
                  <a:srgbClr val="A50021"/>
                </a:solidFill>
                <a:latin typeface="Arial Narrow" pitchFamily="34" charset="0"/>
              </a:rPr>
              <a:t>(non-anthropogenic?)</a:t>
            </a:r>
          </a:p>
          <a:p>
            <a:pPr algn="ctr"/>
            <a:endParaRPr lang="en-US" sz="1000" b="1" i="1">
              <a:solidFill>
                <a:srgbClr val="A50021"/>
              </a:solidFill>
              <a:latin typeface="Arial Narrow" pitchFamily="34" charset="0"/>
            </a:endParaRPr>
          </a:p>
          <a:p>
            <a:pPr algn="ctr"/>
            <a:r>
              <a:rPr lang="en-US" sz="1800" b="1">
                <a:sym typeface="Symbol" pitchFamily="18" charset="2"/>
              </a:rPr>
              <a:t>Incr. river discharge </a:t>
            </a:r>
          </a:p>
          <a:p>
            <a:pPr algn="ctr"/>
            <a:r>
              <a:rPr lang="en-US" sz="1800" b="1">
                <a:sym typeface="Symbol" pitchFamily="18" charset="2"/>
              </a:rPr>
              <a:t>was a much </a:t>
            </a:r>
            <a:r>
              <a:rPr lang="en-US" sz="1800" b="1" i="1">
                <a:sym typeface="Symbol" pitchFamily="18" charset="2"/>
              </a:rPr>
              <a:t>smaller</a:t>
            </a:r>
            <a:r>
              <a:rPr lang="en-US" sz="1800" b="1">
                <a:sym typeface="Symbol" pitchFamily="18" charset="2"/>
              </a:rPr>
              <a:t> effect</a:t>
            </a:r>
          </a:p>
        </p:txBody>
      </p:sp>
      <p:sp>
        <p:nvSpPr>
          <p:cNvPr id="874540" name="Text Box 44"/>
          <p:cNvSpPr txBox="1">
            <a:spLocks noChangeArrowheads="1"/>
          </p:cNvSpPr>
          <p:nvPr/>
        </p:nvSpPr>
        <p:spPr bwMode="auto">
          <a:xfrm>
            <a:off x="2787650" y="44450"/>
            <a:ext cx="4748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A50021"/>
                </a:solidFill>
                <a:latin typeface="Comic Sans MS" pitchFamily="66" charset="0"/>
              </a:rPr>
              <a:t>N/AO &amp; Arctic Ocean FW</a:t>
            </a:r>
          </a:p>
        </p:txBody>
      </p:sp>
      <p:sp>
        <p:nvSpPr>
          <p:cNvPr id="874541" name="Text Box 45"/>
          <p:cNvSpPr txBox="1">
            <a:spLocks noChangeArrowheads="1"/>
          </p:cNvSpPr>
          <p:nvPr/>
        </p:nvSpPr>
        <p:spPr bwMode="auto">
          <a:xfrm>
            <a:off x="6711950" y="418147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74543" name="Text Box 47"/>
          <p:cNvSpPr txBox="1">
            <a:spLocks noChangeArrowheads="1"/>
          </p:cNvSpPr>
          <p:nvPr/>
        </p:nvSpPr>
        <p:spPr bwMode="auto">
          <a:xfrm>
            <a:off x="5910263" y="3390900"/>
            <a:ext cx="3349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mic Sans MS" pitchFamily="66" charset="0"/>
              </a:rPr>
              <a:t>Why did the </a:t>
            </a:r>
          </a:p>
          <a:p>
            <a:pPr algn="ctr"/>
            <a:r>
              <a:rPr lang="en-US" b="1">
                <a:latin typeface="Comic Sans MS" pitchFamily="66" charset="0"/>
              </a:rPr>
              <a:t>Arctic Ocean get saltier?</a:t>
            </a:r>
          </a:p>
        </p:txBody>
      </p:sp>
      <p:sp>
        <p:nvSpPr>
          <p:cNvPr id="874544" name="Text Box 48"/>
          <p:cNvSpPr txBox="1">
            <a:spLocks noChangeArrowheads="1"/>
          </p:cNvSpPr>
          <p:nvPr/>
        </p:nvSpPr>
        <p:spPr bwMode="auto">
          <a:xfrm>
            <a:off x="719138" y="1736725"/>
            <a:ext cx="974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r>
              <a:rPr lang="en-US" sz="2800" b="1"/>
              <a:t>High</a:t>
            </a:r>
          </a:p>
        </p:txBody>
      </p:sp>
      <p:sp>
        <p:nvSpPr>
          <p:cNvPr id="874545" name="Text Box 49"/>
          <p:cNvSpPr txBox="1">
            <a:spLocks noChangeArrowheads="1"/>
          </p:cNvSpPr>
          <p:nvPr/>
        </p:nvSpPr>
        <p:spPr bwMode="auto">
          <a:xfrm>
            <a:off x="3671888" y="2133600"/>
            <a:ext cx="6350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/>
              <a:t>High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4538" grpId="0"/>
      <p:bldP spid="8745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40" name="Text Box 32"/>
          <p:cNvSpPr txBox="1">
            <a:spLocks noChangeArrowheads="1"/>
          </p:cNvSpPr>
          <p:nvPr/>
        </p:nvSpPr>
        <p:spPr bwMode="auto">
          <a:xfrm>
            <a:off x="2411413" y="152400"/>
            <a:ext cx="5170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SHEBA:  Beaufort Sea, 1997-98</a:t>
            </a:r>
          </a:p>
        </p:txBody>
      </p:sp>
      <p:sp>
        <p:nvSpPr>
          <p:cNvPr id="478210" name="Text Box 2"/>
          <p:cNvSpPr txBox="1">
            <a:spLocks noChangeArrowheads="1"/>
          </p:cNvSpPr>
          <p:nvPr/>
        </p:nvSpPr>
        <p:spPr bwMode="auto">
          <a:xfrm>
            <a:off x="0" y="2600325"/>
            <a:ext cx="321151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81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Freshening of the upper ocean in the Arctic: Is perennial sea ice disappearing? </a:t>
            </a:r>
            <a:r>
              <a:rPr lang="en-US" sz="1600" b="1" i="1">
                <a:latin typeface="Arial Narrow" pitchFamily="34" charset="0"/>
              </a:rPr>
              <a:t>McPhee et al. (1998)</a:t>
            </a:r>
          </a:p>
        </p:txBody>
      </p:sp>
      <p:sp>
        <p:nvSpPr>
          <p:cNvPr id="478241" name="Text Box 33"/>
          <p:cNvSpPr txBox="1">
            <a:spLocks noChangeArrowheads="1"/>
          </p:cNvSpPr>
          <p:nvPr/>
        </p:nvSpPr>
        <p:spPr bwMode="auto">
          <a:xfrm>
            <a:off x="719138" y="3500438"/>
            <a:ext cx="1912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latin typeface="Comic Sans MS" pitchFamily="66" charset="0"/>
              </a:rPr>
              <a:t>“It was mostly </a:t>
            </a:r>
          </a:p>
          <a:p>
            <a:pPr algn="ctr"/>
            <a:r>
              <a:rPr lang="en-US" sz="1800" b="1">
                <a:latin typeface="Comic Sans MS" pitchFamily="66" charset="0"/>
              </a:rPr>
              <a:t>sea ice melt”</a:t>
            </a:r>
          </a:p>
        </p:txBody>
      </p:sp>
      <p:pic>
        <p:nvPicPr>
          <p:cNvPr id="478242" name="Picture 34"/>
          <p:cNvPicPr>
            <a:picLocks noChangeAspect="1" noChangeArrowheads="1"/>
          </p:cNvPicPr>
          <p:nvPr/>
        </p:nvPicPr>
        <p:blipFill>
          <a:blip r:embed="rId4" cstate="print"/>
          <a:srcRect l="54852" t="13728" r="14598" b="9285"/>
          <a:stretch>
            <a:fillRect/>
          </a:stretch>
        </p:blipFill>
        <p:spPr bwMode="auto">
          <a:xfrm>
            <a:off x="3149600" y="1016000"/>
            <a:ext cx="1998663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78245" name="Group 37"/>
          <p:cNvGrpSpPr>
            <a:grpSpLocks/>
          </p:cNvGrpSpPr>
          <p:nvPr/>
        </p:nvGrpSpPr>
        <p:grpSpPr bwMode="auto">
          <a:xfrm>
            <a:off x="0" y="514350"/>
            <a:ext cx="2808288" cy="1943100"/>
            <a:chOff x="0" y="278"/>
            <a:chExt cx="1920" cy="1371"/>
          </a:xfrm>
        </p:grpSpPr>
        <p:pic>
          <p:nvPicPr>
            <p:cNvPr id="478243" name="Picture 35" descr="jas_SATanoms_ncdc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278"/>
              <a:ext cx="1920" cy="1371"/>
            </a:xfrm>
            <a:prstGeom prst="rect">
              <a:avLst/>
            </a:prstGeom>
            <a:noFill/>
          </p:spPr>
        </p:pic>
        <p:sp>
          <p:nvSpPr>
            <p:cNvPr id="478244" name="Text Box 36"/>
            <p:cNvSpPr txBox="1">
              <a:spLocks noChangeArrowheads="1"/>
            </p:cNvSpPr>
            <p:nvPr/>
          </p:nvSpPr>
          <p:spPr bwMode="auto">
            <a:xfrm>
              <a:off x="113" y="1132"/>
              <a:ext cx="1671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/>
                <a:t>1997 JAS SAT anom </a:t>
              </a:r>
            </a:p>
            <a:p>
              <a:pPr algn="ctr"/>
              <a:r>
                <a:rPr lang="en-US" sz="1400" b="1"/>
                <a:t>(NCDC)</a:t>
              </a:r>
            </a:p>
          </p:txBody>
        </p:sp>
      </p:grpSp>
      <p:sp>
        <p:nvSpPr>
          <p:cNvPr id="478252" name="Text Box 44"/>
          <p:cNvSpPr txBox="1">
            <a:spLocks noChangeArrowheads="1"/>
          </p:cNvSpPr>
          <p:nvPr/>
        </p:nvSpPr>
        <p:spPr bwMode="auto">
          <a:xfrm>
            <a:off x="14288" y="4451350"/>
            <a:ext cx="321151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81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Connections among ice, runoff and atmospheric forcing in the Beaufort Gyre </a:t>
            </a:r>
            <a:r>
              <a:rPr lang="en-US" sz="1600" b="1" i="1">
                <a:latin typeface="Arial Narrow" pitchFamily="34" charset="0"/>
              </a:rPr>
              <a:t>Macdonald et al. (1999)</a:t>
            </a:r>
          </a:p>
        </p:txBody>
      </p:sp>
      <p:sp>
        <p:nvSpPr>
          <p:cNvPr id="478253" name="Text Box 45"/>
          <p:cNvSpPr txBox="1">
            <a:spLocks noChangeArrowheads="1"/>
          </p:cNvSpPr>
          <p:nvPr/>
        </p:nvSpPr>
        <p:spPr bwMode="auto">
          <a:xfrm>
            <a:off x="6350" y="5424488"/>
            <a:ext cx="3214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latin typeface="Comic Sans MS" pitchFamily="66" charset="0"/>
              </a:rPr>
              <a:t>“It was mostly </a:t>
            </a:r>
          </a:p>
          <a:p>
            <a:pPr algn="ctr"/>
            <a:r>
              <a:rPr lang="en-US" sz="1800" b="1">
                <a:latin typeface="Comic Sans MS" pitchFamily="66" charset="0"/>
              </a:rPr>
              <a:t>Mackenzie River discharge”</a:t>
            </a:r>
          </a:p>
        </p:txBody>
      </p:sp>
      <p:pic>
        <p:nvPicPr>
          <p:cNvPr id="478255" name="Picture 47" descr="fig1"/>
          <p:cNvPicPr>
            <a:picLocks noChangeAspect="1" noChangeArrowheads="1"/>
          </p:cNvPicPr>
          <p:nvPr/>
        </p:nvPicPr>
        <p:blipFill>
          <a:blip r:embed="rId6" cstate="print"/>
          <a:srcRect l="23451" t="14079" r="30370" b="9448"/>
          <a:stretch>
            <a:fillRect/>
          </a:stretch>
        </p:blipFill>
        <p:spPr bwMode="auto">
          <a:xfrm>
            <a:off x="5414963" y="1103313"/>
            <a:ext cx="3646487" cy="4529137"/>
          </a:xfrm>
          <a:prstGeom prst="rect">
            <a:avLst/>
          </a:prstGeom>
          <a:noFill/>
        </p:spPr>
      </p:pic>
      <p:sp>
        <p:nvSpPr>
          <p:cNvPr id="478258" name="Text Box 50"/>
          <p:cNvSpPr txBox="1">
            <a:spLocks noChangeArrowheads="1"/>
          </p:cNvSpPr>
          <p:nvPr/>
        </p:nvSpPr>
        <p:spPr bwMode="auto">
          <a:xfrm>
            <a:off x="5572125" y="5638800"/>
            <a:ext cx="32115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81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Steele et al., 2006; Rawlins et al., 2009.</a:t>
            </a:r>
            <a:endParaRPr lang="en-US" sz="1600" b="1" i="1">
              <a:latin typeface="Arial Narrow" pitchFamily="34" charset="0"/>
            </a:endParaRPr>
          </a:p>
        </p:txBody>
      </p:sp>
      <p:sp>
        <p:nvSpPr>
          <p:cNvPr id="478259" name="Text Box 51"/>
          <p:cNvSpPr txBox="1">
            <a:spLocks noChangeArrowheads="1"/>
          </p:cNvSpPr>
          <p:nvPr/>
        </p:nvSpPr>
        <p:spPr bwMode="auto">
          <a:xfrm>
            <a:off x="5816600" y="6122988"/>
            <a:ext cx="3214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latin typeface="Comic Sans MS" pitchFamily="66" charset="0"/>
              </a:rPr>
              <a:t>“It was mostly </a:t>
            </a:r>
          </a:p>
          <a:p>
            <a:pPr algn="ctr"/>
            <a:r>
              <a:rPr lang="en-US" sz="1800" b="1">
                <a:latin typeface="Comic Sans MS" pitchFamily="66" charset="0"/>
              </a:rPr>
              <a:t>Mackenzie River discharge”</a:t>
            </a:r>
          </a:p>
        </p:txBody>
      </p:sp>
      <p:sp>
        <p:nvSpPr>
          <p:cNvPr id="478260" name="Freeform 52"/>
          <p:cNvSpPr>
            <a:spLocks/>
          </p:cNvSpPr>
          <p:nvPr/>
        </p:nvSpPr>
        <p:spPr bwMode="auto">
          <a:xfrm>
            <a:off x="117475" y="587375"/>
            <a:ext cx="168275" cy="53975"/>
          </a:xfrm>
          <a:custGeom>
            <a:avLst/>
            <a:gdLst/>
            <a:ahLst/>
            <a:cxnLst>
              <a:cxn ang="0">
                <a:pos x="106" y="34"/>
              </a:cxn>
              <a:cxn ang="0">
                <a:pos x="90" y="16"/>
              </a:cxn>
              <a:cxn ang="0">
                <a:pos x="66" y="24"/>
              </a:cxn>
              <a:cxn ang="0">
                <a:pos x="36" y="20"/>
              </a:cxn>
              <a:cxn ang="0">
                <a:pos x="14" y="8"/>
              </a:cxn>
              <a:cxn ang="0">
                <a:pos x="0" y="0"/>
              </a:cxn>
            </a:cxnLst>
            <a:rect l="0" t="0" r="r" b="b"/>
            <a:pathLst>
              <a:path w="106" h="34">
                <a:moveTo>
                  <a:pt x="106" y="34"/>
                </a:moveTo>
                <a:cubicBezTo>
                  <a:pt x="103" y="31"/>
                  <a:pt x="97" y="18"/>
                  <a:pt x="90" y="16"/>
                </a:cubicBezTo>
                <a:cubicBezTo>
                  <a:pt x="83" y="14"/>
                  <a:pt x="75" y="23"/>
                  <a:pt x="66" y="24"/>
                </a:cubicBezTo>
                <a:cubicBezTo>
                  <a:pt x="57" y="25"/>
                  <a:pt x="45" y="23"/>
                  <a:pt x="36" y="20"/>
                </a:cubicBezTo>
                <a:cubicBezTo>
                  <a:pt x="27" y="17"/>
                  <a:pt x="20" y="11"/>
                  <a:pt x="14" y="8"/>
                </a:cubicBezTo>
                <a:cubicBezTo>
                  <a:pt x="8" y="5"/>
                  <a:pt x="4" y="2"/>
                  <a:pt x="0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261" name="Text Box 53"/>
          <p:cNvSpPr txBox="1">
            <a:spLocks noChangeArrowheads="1"/>
          </p:cNvSpPr>
          <p:nvPr/>
        </p:nvSpPr>
        <p:spPr bwMode="auto">
          <a:xfrm>
            <a:off x="95250" y="431800"/>
            <a:ext cx="5127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 i="1">
                <a:latin typeface="Arial Narrow" pitchFamily="34" charset="0"/>
              </a:rPr>
              <a:t>SHEBA</a:t>
            </a:r>
          </a:p>
        </p:txBody>
      </p:sp>
      <p:sp>
        <p:nvSpPr>
          <p:cNvPr id="478262" name="Text Box 54"/>
          <p:cNvSpPr txBox="1">
            <a:spLocks noChangeArrowheads="1"/>
          </p:cNvSpPr>
          <p:nvPr/>
        </p:nvSpPr>
        <p:spPr bwMode="auto">
          <a:xfrm>
            <a:off x="3671888" y="3860800"/>
            <a:ext cx="1012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latin typeface="Arial Narrow" pitchFamily="34" charset="0"/>
              </a:rPr>
              <a:t>October, 1997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0" grpId="0"/>
      <p:bldP spid="478241" grpId="0"/>
      <p:bldP spid="478252" grpId="0"/>
      <p:bldP spid="478253" grpId="0"/>
      <p:bldP spid="478258" grpId="0"/>
      <p:bldP spid="478259" grpId="0"/>
      <p:bldP spid="47826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7613" y="728663"/>
            <a:ext cx="7026275" cy="4645025"/>
          </a:xfrm>
          <a:noFill/>
          <a:effectLst>
            <a:outerShdw dist="25400" dir="10800000" algn="ctr" rotWithShape="0">
              <a:srgbClr val="66FF99"/>
            </a:outerShdw>
          </a:effectLst>
        </p:spPr>
        <p:txBody>
          <a:bodyPr/>
          <a:lstStyle/>
          <a:p>
            <a:r>
              <a:rPr lang="en-US" sz="10000" b="1">
                <a:solidFill>
                  <a:srgbClr val="800080"/>
                </a:solidFill>
                <a:latin typeface="Papyrus" pitchFamily="66" charset="0"/>
              </a:rPr>
              <a:t>What’s New?</a:t>
            </a:r>
            <a:br>
              <a:rPr lang="en-US" sz="10000" b="1">
                <a:solidFill>
                  <a:srgbClr val="800080"/>
                </a:solidFill>
                <a:latin typeface="Papyrus" pitchFamily="66" charset="0"/>
              </a:rPr>
            </a:br>
            <a:r>
              <a:rPr lang="en-US" sz="10000" b="1">
                <a:solidFill>
                  <a:srgbClr val="800080"/>
                </a:solidFill>
                <a:latin typeface="Papyrus" pitchFamily="66" charset="0"/>
              </a:rPr>
              <a:t>		</a:t>
            </a:r>
            <a:r>
              <a:rPr lang="en-US" b="1">
                <a:solidFill>
                  <a:schemeClr val="tx1"/>
                </a:solidFill>
                <a:latin typeface="Arial" charset="0"/>
              </a:rPr>
              <a:t>…in the 2000’s</a:t>
            </a:r>
            <a:endParaRPr lang="en-US" b="1" i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60" name="Text Box 24"/>
          <p:cNvSpPr txBox="1">
            <a:spLocks noChangeArrowheads="1"/>
          </p:cNvSpPr>
          <p:nvPr/>
        </p:nvSpPr>
        <p:spPr bwMode="auto">
          <a:xfrm>
            <a:off x="2403475" y="4763"/>
            <a:ext cx="39322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A50021"/>
                </a:solidFill>
                <a:latin typeface="Comic Sans MS" pitchFamily="66" charset="0"/>
              </a:rPr>
              <a:t>The Beaufort Gyre</a:t>
            </a:r>
            <a:endParaRPr lang="en-US" sz="2800" b="1">
              <a:latin typeface="Comic Sans MS" pitchFamily="66" charset="0"/>
            </a:endParaRPr>
          </a:p>
        </p:txBody>
      </p:sp>
      <p:grpSp>
        <p:nvGrpSpPr>
          <p:cNvPr id="961580" name="Group 44"/>
          <p:cNvGrpSpPr>
            <a:grpSpLocks/>
          </p:cNvGrpSpPr>
          <p:nvPr/>
        </p:nvGrpSpPr>
        <p:grpSpPr bwMode="auto">
          <a:xfrm>
            <a:off x="0" y="584200"/>
            <a:ext cx="4630738" cy="3490913"/>
            <a:chOff x="0" y="709"/>
            <a:chExt cx="3143" cy="2422"/>
          </a:xfrm>
        </p:grpSpPr>
        <p:pic>
          <p:nvPicPr>
            <p:cNvPr id="961563" name="Picture 2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083" t="26152" r="11061" b="11485"/>
            <a:stretch>
              <a:fillRect/>
            </a:stretch>
          </p:blipFill>
          <p:spPr bwMode="auto">
            <a:xfrm>
              <a:off x="113" y="709"/>
              <a:ext cx="3030" cy="242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61567" name="Line 31"/>
            <p:cNvSpPr>
              <a:spLocks noChangeShapeType="1"/>
            </p:cNvSpPr>
            <p:nvPr/>
          </p:nvSpPr>
          <p:spPr bwMode="auto">
            <a:xfrm flipV="1">
              <a:off x="259" y="2304"/>
              <a:ext cx="149" cy="2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chemeClr val="bg1"/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961568" name="Line 32"/>
            <p:cNvSpPr>
              <a:spLocks noChangeShapeType="1"/>
            </p:cNvSpPr>
            <p:nvPr/>
          </p:nvSpPr>
          <p:spPr bwMode="auto">
            <a:xfrm flipV="1">
              <a:off x="261" y="2367"/>
              <a:ext cx="335" cy="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chemeClr val="bg1"/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961569" name="Line 33"/>
            <p:cNvSpPr>
              <a:spLocks noChangeShapeType="1"/>
            </p:cNvSpPr>
            <p:nvPr/>
          </p:nvSpPr>
          <p:spPr bwMode="auto">
            <a:xfrm flipV="1">
              <a:off x="256" y="2159"/>
              <a:ext cx="382" cy="4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chemeClr val="bg1"/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961570" name="Line 34"/>
            <p:cNvSpPr>
              <a:spLocks noChangeShapeType="1"/>
            </p:cNvSpPr>
            <p:nvPr/>
          </p:nvSpPr>
          <p:spPr bwMode="auto">
            <a:xfrm flipV="1">
              <a:off x="255" y="2319"/>
              <a:ext cx="797" cy="2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chemeClr val="bg1"/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961571" name="Line 35"/>
            <p:cNvSpPr>
              <a:spLocks noChangeShapeType="1"/>
            </p:cNvSpPr>
            <p:nvPr/>
          </p:nvSpPr>
          <p:spPr bwMode="auto">
            <a:xfrm flipV="1">
              <a:off x="250" y="2401"/>
              <a:ext cx="1255" cy="1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chemeClr val="bg1"/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961565" name="Text Box 29"/>
            <p:cNvSpPr txBox="1">
              <a:spLocks noChangeArrowheads="1"/>
            </p:cNvSpPr>
            <p:nvPr/>
          </p:nvSpPr>
          <p:spPr bwMode="auto">
            <a:xfrm>
              <a:off x="0" y="2546"/>
              <a:ext cx="701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Arial Narrow" pitchFamily="34" charset="0"/>
                </a:rPr>
                <a:t>April, 2008</a:t>
              </a:r>
            </a:p>
          </p:txBody>
        </p:sp>
        <p:sp>
          <p:nvSpPr>
            <p:cNvPr id="961573" name="Text Box 37"/>
            <p:cNvSpPr txBox="1">
              <a:spLocks noChangeArrowheads="1"/>
            </p:cNvSpPr>
            <p:nvPr/>
          </p:nvSpPr>
          <p:spPr bwMode="auto">
            <a:xfrm>
              <a:off x="1751" y="1117"/>
              <a:ext cx="82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Arial Narrow" pitchFamily="34" charset="0"/>
                </a:rPr>
                <a:t>  climatology</a:t>
              </a:r>
            </a:p>
          </p:txBody>
        </p:sp>
        <p:sp>
          <p:nvSpPr>
            <p:cNvPr id="961574" name="Line 38"/>
            <p:cNvSpPr>
              <a:spLocks noChangeShapeType="1"/>
            </p:cNvSpPr>
            <p:nvPr/>
          </p:nvSpPr>
          <p:spPr bwMode="auto">
            <a:xfrm flipH="1">
              <a:off x="1683" y="1338"/>
              <a:ext cx="191" cy="2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chemeClr val="bg1"/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961575" name="Line 39"/>
            <p:cNvSpPr>
              <a:spLocks noChangeShapeType="1"/>
            </p:cNvSpPr>
            <p:nvPr/>
          </p:nvSpPr>
          <p:spPr bwMode="auto">
            <a:xfrm flipH="1">
              <a:off x="1864" y="1342"/>
              <a:ext cx="191" cy="2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chemeClr val="bg1"/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961576" name="Line 40"/>
            <p:cNvSpPr>
              <a:spLocks noChangeShapeType="1"/>
            </p:cNvSpPr>
            <p:nvPr/>
          </p:nvSpPr>
          <p:spPr bwMode="auto">
            <a:xfrm flipH="1">
              <a:off x="2073" y="1333"/>
              <a:ext cx="191" cy="2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chemeClr val="bg1"/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961577" name="Line 41"/>
            <p:cNvSpPr>
              <a:spLocks noChangeShapeType="1"/>
            </p:cNvSpPr>
            <p:nvPr/>
          </p:nvSpPr>
          <p:spPr bwMode="auto">
            <a:xfrm>
              <a:off x="2405" y="1352"/>
              <a:ext cx="140" cy="22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chemeClr val="bg1"/>
              </a:prst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1578" name="Text Box 42"/>
          <p:cNvSpPr txBox="1">
            <a:spLocks noChangeArrowheads="1"/>
          </p:cNvSpPr>
          <p:nvPr/>
        </p:nvSpPr>
        <p:spPr bwMode="auto">
          <a:xfrm>
            <a:off x="5595938" y="2066925"/>
            <a:ext cx="32813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Increasing Beaufort Gyre </a:t>
            </a:r>
          </a:p>
          <a:p>
            <a:pPr algn="ctr"/>
            <a:r>
              <a:rPr lang="en-US" b="1"/>
              <a:t>FWC</a:t>
            </a:r>
          </a:p>
        </p:txBody>
      </p:sp>
      <p:grpSp>
        <p:nvGrpSpPr>
          <p:cNvPr id="961581" name="Group 45"/>
          <p:cNvGrpSpPr>
            <a:grpSpLocks/>
          </p:cNvGrpSpPr>
          <p:nvPr/>
        </p:nvGrpSpPr>
        <p:grpSpPr bwMode="auto">
          <a:xfrm>
            <a:off x="215900" y="3867150"/>
            <a:ext cx="3940175" cy="2957513"/>
            <a:chOff x="3201" y="753"/>
            <a:chExt cx="2482" cy="2492"/>
          </a:xfrm>
        </p:grpSpPr>
        <p:pic>
          <p:nvPicPr>
            <p:cNvPr id="961564" name="Picture 28"/>
            <p:cNvPicPr>
              <a:picLocks noChangeAspect="1" noChangeArrowheads="1"/>
            </p:cNvPicPr>
            <p:nvPr/>
          </p:nvPicPr>
          <p:blipFill>
            <a:blip r:embed="rId5" cstate="print"/>
            <a:srcRect l="17366" t="8574" r="16556" b="4723"/>
            <a:stretch>
              <a:fillRect/>
            </a:stretch>
          </p:blipFill>
          <p:spPr bwMode="auto">
            <a:xfrm>
              <a:off x="3201" y="753"/>
              <a:ext cx="2460" cy="2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61566" name="Text Box 30"/>
            <p:cNvSpPr txBox="1">
              <a:spLocks noChangeArrowheads="1"/>
            </p:cNvSpPr>
            <p:nvPr/>
          </p:nvSpPr>
          <p:spPr bwMode="auto">
            <a:xfrm>
              <a:off x="3340" y="3014"/>
              <a:ext cx="2343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latin typeface="Arial Narrow" pitchFamily="34" charset="0"/>
                </a:rPr>
                <a:t>2003  2004      2005    2006     2007      2008</a:t>
              </a:r>
            </a:p>
          </p:txBody>
        </p:sp>
      </p:grpSp>
      <p:grpSp>
        <p:nvGrpSpPr>
          <p:cNvPr id="961585" name="Group 49"/>
          <p:cNvGrpSpPr>
            <a:grpSpLocks/>
          </p:cNvGrpSpPr>
          <p:nvPr/>
        </p:nvGrpSpPr>
        <p:grpSpPr bwMode="auto">
          <a:xfrm>
            <a:off x="4767263" y="3021013"/>
            <a:ext cx="3602037" cy="3511550"/>
            <a:chOff x="3003" y="1903"/>
            <a:chExt cx="2269" cy="2212"/>
          </a:xfrm>
        </p:grpSpPr>
        <p:pic>
          <p:nvPicPr>
            <p:cNvPr id="961579" name="Picture 43"/>
            <p:cNvPicPr>
              <a:picLocks noChangeAspect="1" noChangeArrowheads="1"/>
            </p:cNvPicPr>
            <p:nvPr/>
          </p:nvPicPr>
          <p:blipFill>
            <a:blip r:embed="rId6" cstate="print"/>
            <a:srcRect l="18987" t="15633" r="49219" b="19208"/>
            <a:stretch>
              <a:fillRect/>
            </a:stretch>
          </p:blipFill>
          <p:spPr bwMode="auto">
            <a:xfrm>
              <a:off x="3810" y="1933"/>
              <a:ext cx="1462" cy="2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61583" name="Freeform 47"/>
            <p:cNvSpPr>
              <a:spLocks/>
            </p:cNvSpPr>
            <p:nvPr/>
          </p:nvSpPr>
          <p:spPr bwMode="auto">
            <a:xfrm>
              <a:off x="3668" y="1903"/>
              <a:ext cx="508" cy="501"/>
            </a:xfrm>
            <a:custGeom>
              <a:avLst/>
              <a:gdLst/>
              <a:ahLst/>
              <a:cxnLst>
                <a:cxn ang="0">
                  <a:pos x="508" y="91"/>
                </a:cxn>
                <a:cxn ang="0">
                  <a:pos x="420" y="9"/>
                </a:cxn>
                <a:cxn ang="0">
                  <a:pos x="276" y="35"/>
                </a:cxn>
                <a:cxn ang="0">
                  <a:pos x="210" y="144"/>
                </a:cxn>
                <a:cxn ang="0">
                  <a:pos x="187" y="393"/>
                </a:cxn>
                <a:cxn ang="0">
                  <a:pos x="119" y="484"/>
                </a:cxn>
                <a:cxn ang="0">
                  <a:pos x="0" y="495"/>
                </a:cxn>
              </a:cxnLst>
              <a:rect l="0" t="0" r="r" b="b"/>
              <a:pathLst>
                <a:path w="508" h="501">
                  <a:moveTo>
                    <a:pt x="508" y="91"/>
                  </a:moveTo>
                  <a:cubicBezTo>
                    <a:pt x="493" y="77"/>
                    <a:pt x="459" y="18"/>
                    <a:pt x="420" y="9"/>
                  </a:cubicBezTo>
                  <a:cubicBezTo>
                    <a:pt x="381" y="0"/>
                    <a:pt x="311" y="13"/>
                    <a:pt x="276" y="35"/>
                  </a:cubicBezTo>
                  <a:cubicBezTo>
                    <a:pt x="241" y="57"/>
                    <a:pt x="225" y="85"/>
                    <a:pt x="210" y="144"/>
                  </a:cubicBezTo>
                  <a:cubicBezTo>
                    <a:pt x="195" y="203"/>
                    <a:pt x="202" y="336"/>
                    <a:pt x="187" y="393"/>
                  </a:cubicBezTo>
                  <a:cubicBezTo>
                    <a:pt x="172" y="450"/>
                    <a:pt x="150" y="467"/>
                    <a:pt x="119" y="484"/>
                  </a:cubicBezTo>
                  <a:cubicBezTo>
                    <a:pt x="88" y="501"/>
                    <a:pt x="25" y="493"/>
                    <a:pt x="0" y="495"/>
                  </a:cubicBezTo>
                </a:path>
              </a:pathLst>
            </a:custGeom>
            <a:noFill/>
            <a:ln w="28575" cmpd="sng">
              <a:solidFill>
                <a:srgbClr val="333399"/>
              </a:solidFill>
              <a:round/>
              <a:headEnd type="arrow" w="med" len="med"/>
              <a:tailEnd type="none" w="med" len="med"/>
            </a:ln>
            <a:effectLst>
              <a:prstShdw prst="shdw17" dist="17961" dir="2700000">
                <a:schemeClr val="bg1"/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961584" name="Text Box 48"/>
            <p:cNvSpPr txBox="1">
              <a:spLocks noChangeArrowheads="1"/>
            </p:cNvSpPr>
            <p:nvPr/>
          </p:nvSpPr>
          <p:spPr bwMode="auto">
            <a:xfrm>
              <a:off x="3003" y="2336"/>
              <a:ext cx="62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rgbClr val="000066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33399"/>
                  </a:solidFill>
                </a:rPr>
                <a:t>S </a:t>
              </a:r>
              <a:r>
                <a:rPr lang="en-US">
                  <a:solidFill>
                    <a:srgbClr val="333399"/>
                  </a:solidFill>
                  <a:sym typeface="Symbol" pitchFamily="18" charset="2"/>
                </a:rPr>
                <a:t> 26!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Text Box 2"/>
          <p:cNvSpPr txBox="1">
            <a:spLocks noChangeArrowheads="1"/>
          </p:cNvSpPr>
          <p:nvPr/>
        </p:nvSpPr>
        <p:spPr bwMode="auto">
          <a:xfrm>
            <a:off x="1979613" y="225425"/>
            <a:ext cx="6991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A50021"/>
                </a:solidFill>
                <a:latin typeface="Comic Sans MS" pitchFamily="66" charset="0"/>
              </a:rPr>
              <a:t>Where’d this Beaufort Gyre</a:t>
            </a:r>
          </a:p>
          <a:p>
            <a:r>
              <a:rPr lang="en-US" sz="3200" b="1">
                <a:solidFill>
                  <a:srgbClr val="A50021"/>
                </a:solidFill>
                <a:latin typeface="Comic Sans MS" pitchFamily="66" charset="0"/>
              </a:rPr>
              <a:t>				FW come from?</a:t>
            </a:r>
            <a:endParaRPr lang="en-US" sz="2800" b="1">
              <a:latin typeface="Comic Sans MS" pitchFamily="66" charset="0"/>
            </a:endParaRPr>
          </a:p>
        </p:txBody>
      </p:sp>
      <p:pic>
        <p:nvPicPr>
          <p:cNvPr id="965656" name="Picture 24"/>
          <p:cNvPicPr>
            <a:picLocks noChangeAspect="1" noChangeArrowheads="1"/>
          </p:cNvPicPr>
          <p:nvPr/>
        </p:nvPicPr>
        <p:blipFill>
          <a:blip r:embed="rId4" cstate="print"/>
          <a:srcRect l="31793" t="16075" r="3606" b="35513"/>
          <a:stretch>
            <a:fillRect/>
          </a:stretch>
        </p:blipFill>
        <p:spPr bwMode="auto">
          <a:xfrm>
            <a:off x="358775" y="1125538"/>
            <a:ext cx="5222875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5657" name="Picture 25"/>
          <p:cNvPicPr>
            <a:picLocks noChangeAspect="1" noChangeArrowheads="1"/>
          </p:cNvPicPr>
          <p:nvPr/>
        </p:nvPicPr>
        <p:blipFill>
          <a:blip r:embed="rId5" cstate="print"/>
          <a:srcRect l="31343" t="15236" b="35596"/>
          <a:stretch>
            <a:fillRect/>
          </a:stretch>
        </p:blipFill>
        <p:spPr bwMode="auto">
          <a:xfrm>
            <a:off x="3854450" y="3995738"/>
            <a:ext cx="54514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65658" name="Text Box 26"/>
          <p:cNvSpPr txBox="1">
            <a:spLocks noChangeArrowheads="1"/>
          </p:cNvSpPr>
          <p:nvPr/>
        </p:nvSpPr>
        <p:spPr bwMode="auto">
          <a:xfrm>
            <a:off x="71438" y="4403725"/>
            <a:ext cx="38592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>
                <a:latin typeface="Arial Narrow" pitchFamily="34" charset="0"/>
              </a:rPr>
              <a:t>Alkire et al. (2009):</a:t>
            </a:r>
          </a:p>
          <a:p>
            <a:r>
              <a:rPr lang="en-US" b="1" i="1">
                <a:latin typeface="Arial Narrow" pitchFamily="34" charset="0"/>
              </a:rPr>
              <a:t>It’s mostly </a:t>
            </a:r>
            <a:r>
              <a:rPr lang="en-US" sz="2400" b="1" i="1" u="sng">
                <a:latin typeface="Arial Narrow" pitchFamily="34" charset="0"/>
              </a:rPr>
              <a:t>Eurasian River Water</a:t>
            </a:r>
            <a:r>
              <a:rPr lang="en-US" b="1" i="1">
                <a:latin typeface="Arial Narrow" pitchFamily="34" charset="0"/>
              </a:rPr>
              <a:t>!</a:t>
            </a:r>
          </a:p>
          <a:p>
            <a:endParaRPr lang="en-US" b="1" i="1">
              <a:latin typeface="Arial Narrow" pitchFamily="34" charset="0"/>
            </a:endParaRPr>
          </a:p>
          <a:p>
            <a:r>
              <a:rPr lang="en-US" b="1" i="1">
                <a:solidFill>
                  <a:srgbClr val="660066"/>
                </a:solidFill>
                <a:latin typeface="Arial Narrow" pitchFamily="34" charset="0"/>
              </a:rPr>
              <a:t>…how’d it get there?</a:t>
            </a:r>
          </a:p>
        </p:txBody>
      </p:sp>
      <p:sp>
        <p:nvSpPr>
          <p:cNvPr id="965659" name="Text Box 27"/>
          <p:cNvSpPr txBox="1">
            <a:spLocks noChangeArrowheads="1"/>
          </p:cNvSpPr>
          <p:nvPr/>
        </p:nvSpPr>
        <p:spPr bwMode="auto">
          <a:xfrm>
            <a:off x="1816100" y="3222625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i="1">
                <a:solidFill>
                  <a:schemeClr val="bg1"/>
                </a:solidFill>
              </a:rPr>
              <a:t>Alaska</a:t>
            </a:r>
          </a:p>
        </p:txBody>
      </p:sp>
      <p:sp>
        <p:nvSpPr>
          <p:cNvPr id="965660" name="Text Box 28"/>
          <p:cNvSpPr txBox="1">
            <a:spLocks noChangeArrowheads="1"/>
          </p:cNvSpPr>
          <p:nvPr/>
        </p:nvSpPr>
        <p:spPr bwMode="auto">
          <a:xfrm>
            <a:off x="5473700" y="6113463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i="1">
                <a:solidFill>
                  <a:schemeClr val="bg1"/>
                </a:solidFill>
              </a:rPr>
              <a:t>Alaska</a:t>
            </a:r>
          </a:p>
        </p:txBody>
      </p:sp>
      <p:pic>
        <p:nvPicPr>
          <p:cNvPr id="965661" name="Picture 29"/>
          <p:cNvPicPr>
            <a:picLocks noChangeAspect="1" noChangeArrowheads="1"/>
          </p:cNvPicPr>
          <p:nvPr/>
        </p:nvPicPr>
        <p:blipFill>
          <a:blip r:embed="rId6" cstate="print">
            <a:lum bright="18000" contrast="18000"/>
          </a:blip>
          <a:srcRect b="10252"/>
          <a:stretch>
            <a:fillRect/>
          </a:stretch>
        </p:blipFill>
        <p:spPr bwMode="auto">
          <a:xfrm>
            <a:off x="5976938" y="1412875"/>
            <a:ext cx="285273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65662" name="Text Box 30"/>
          <p:cNvSpPr txBox="1">
            <a:spLocks noChangeArrowheads="1"/>
          </p:cNvSpPr>
          <p:nvPr/>
        </p:nvSpPr>
        <p:spPr bwMode="auto">
          <a:xfrm>
            <a:off x="1743075" y="1182688"/>
            <a:ext cx="1339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i="1"/>
              <a:t>April, 2008</a:t>
            </a:r>
          </a:p>
        </p:txBody>
      </p:sp>
      <p:sp>
        <p:nvSpPr>
          <p:cNvPr id="965663" name="Text Box 31"/>
          <p:cNvSpPr txBox="1">
            <a:spLocks noChangeArrowheads="1"/>
          </p:cNvSpPr>
          <p:nvPr/>
        </p:nvSpPr>
        <p:spPr bwMode="auto">
          <a:xfrm>
            <a:off x="5018088" y="4006850"/>
            <a:ext cx="133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i="1"/>
              <a:t>April,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4" name="Text Box 2"/>
          <p:cNvSpPr txBox="1">
            <a:spLocks noChangeArrowheads="1"/>
          </p:cNvSpPr>
          <p:nvPr/>
        </p:nvSpPr>
        <p:spPr bwMode="auto">
          <a:xfrm>
            <a:off x="1979613" y="225425"/>
            <a:ext cx="58896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A50021"/>
                </a:solidFill>
                <a:latin typeface="Comic Sans MS" pitchFamily="66" charset="0"/>
              </a:rPr>
              <a:t>Where’s this Beaufort Gyre</a:t>
            </a:r>
          </a:p>
          <a:p>
            <a:r>
              <a:rPr lang="en-US" sz="3200" b="1">
                <a:solidFill>
                  <a:srgbClr val="A50021"/>
                </a:solidFill>
                <a:latin typeface="Comic Sans MS" pitchFamily="66" charset="0"/>
              </a:rPr>
              <a:t>				FW </a:t>
            </a:r>
            <a:r>
              <a:rPr lang="en-US" sz="3200" b="1" u="sng">
                <a:solidFill>
                  <a:srgbClr val="A50021"/>
                </a:solidFill>
                <a:latin typeface="Comic Sans MS" pitchFamily="66" charset="0"/>
              </a:rPr>
              <a:t>going</a:t>
            </a:r>
            <a:r>
              <a:rPr lang="en-US" sz="3200" b="1">
                <a:solidFill>
                  <a:srgbClr val="A50021"/>
                </a:solidFill>
                <a:latin typeface="Comic Sans MS" pitchFamily="66" charset="0"/>
              </a:rPr>
              <a:t>?</a:t>
            </a:r>
            <a:endParaRPr lang="en-US" sz="2800" b="1">
              <a:latin typeface="Comic Sans MS" pitchFamily="66" charset="0"/>
            </a:endParaRPr>
          </a:p>
        </p:txBody>
      </p:sp>
      <p:pic>
        <p:nvPicPr>
          <p:cNvPr id="991240" name="Picture 8"/>
          <p:cNvPicPr>
            <a:picLocks noChangeAspect="1" noChangeArrowheads="1"/>
          </p:cNvPicPr>
          <p:nvPr/>
        </p:nvPicPr>
        <p:blipFill>
          <a:blip r:embed="rId4" cstate="print"/>
          <a:srcRect l="18796" t="32257" r="21645" b="3482"/>
          <a:stretch>
            <a:fillRect/>
          </a:stretch>
        </p:blipFill>
        <p:spPr bwMode="auto">
          <a:xfrm>
            <a:off x="215900" y="908050"/>
            <a:ext cx="45466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1241" name="Rectangle 9"/>
          <p:cNvSpPr>
            <a:spLocks noChangeArrowheads="1"/>
          </p:cNvSpPr>
          <p:nvPr/>
        </p:nvSpPr>
        <p:spPr bwMode="auto">
          <a:xfrm>
            <a:off x="852488" y="906463"/>
            <a:ext cx="3805237" cy="5667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91242" name="Rectangle 10"/>
          <p:cNvSpPr>
            <a:spLocks noChangeArrowheads="1"/>
          </p:cNvSpPr>
          <p:nvPr/>
        </p:nvSpPr>
        <p:spPr bwMode="auto">
          <a:xfrm>
            <a:off x="4579938" y="973138"/>
            <a:ext cx="176212" cy="314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1243" name="Freeform 11"/>
          <p:cNvSpPr>
            <a:spLocks/>
          </p:cNvSpPr>
          <p:nvPr/>
        </p:nvSpPr>
        <p:spPr bwMode="auto">
          <a:xfrm>
            <a:off x="1003300" y="1484313"/>
            <a:ext cx="3565525" cy="1906587"/>
          </a:xfrm>
          <a:custGeom>
            <a:avLst/>
            <a:gdLst/>
            <a:ahLst/>
            <a:cxnLst>
              <a:cxn ang="0">
                <a:pos x="25" y="907"/>
              </a:cxn>
              <a:cxn ang="0">
                <a:pos x="343" y="658"/>
              </a:cxn>
              <a:cxn ang="0">
                <a:pos x="615" y="681"/>
              </a:cxn>
              <a:cxn ang="0">
                <a:pos x="842" y="658"/>
              </a:cxn>
              <a:cxn ang="0">
                <a:pos x="1137" y="0"/>
              </a:cxn>
              <a:cxn ang="0">
                <a:pos x="1298" y="149"/>
              </a:cxn>
              <a:cxn ang="0">
                <a:pos x="1482" y="357"/>
              </a:cxn>
              <a:cxn ang="0">
                <a:pos x="1512" y="483"/>
              </a:cxn>
              <a:cxn ang="0">
                <a:pos x="1632" y="527"/>
              </a:cxn>
              <a:cxn ang="0">
                <a:pos x="1750" y="603"/>
              </a:cxn>
              <a:cxn ang="0">
                <a:pos x="1982" y="927"/>
              </a:cxn>
              <a:cxn ang="0">
                <a:pos x="2246" y="871"/>
              </a:cxn>
              <a:cxn ang="0">
                <a:pos x="2234" y="1115"/>
              </a:cxn>
              <a:cxn ang="0">
                <a:pos x="1958" y="1201"/>
              </a:cxn>
              <a:cxn ang="0">
                <a:pos x="1648" y="1095"/>
              </a:cxn>
              <a:cxn ang="0">
                <a:pos x="1480" y="539"/>
              </a:cxn>
              <a:cxn ang="0">
                <a:pos x="1386" y="481"/>
              </a:cxn>
              <a:cxn ang="0">
                <a:pos x="1154" y="145"/>
              </a:cxn>
              <a:cxn ang="0">
                <a:pos x="896" y="773"/>
              </a:cxn>
              <a:cxn ang="0">
                <a:pos x="522" y="775"/>
              </a:cxn>
              <a:cxn ang="0">
                <a:pos x="324" y="795"/>
              </a:cxn>
              <a:cxn ang="0">
                <a:pos x="40" y="1021"/>
              </a:cxn>
              <a:cxn ang="0">
                <a:pos x="0" y="941"/>
              </a:cxn>
            </a:cxnLst>
            <a:rect l="0" t="0" r="r" b="b"/>
            <a:pathLst>
              <a:path w="2246" h="1201">
                <a:moveTo>
                  <a:pt x="25" y="907"/>
                </a:moveTo>
                <a:lnTo>
                  <a:pt x="343" y="658"/>
                </a:lnTo>
                <a:lnTo>
                  <a:pt x="615" y="681"/>
                </a:lnTo>
                <a:lnTo>
                  <a:pt x="842" y="658"/>
                </a:lnTo>
                <a:lnTo>
                  <a:pt x="1137" y="0"/>
                </a:lnTo>
                <a:lnTo>
                  <a:pt x="1298" y="149"/>
                </a:lnTo>
                <a:lnTo>
                  <a:pt x="1482" y="357"/>
                </a:lnTo>
                <a:lnTo>
                  <a:pt x="1512" y="483"/>
                </a:lnTo>
                <a:lnTo>
                  <a:pt x="1632" y="527"/>
                </a:lnTo>
                <a:lnTo>
                  <a:pt x="1750" y="603"/>
                </a:lnTo>
                <a:lnTo>
                  <a:pt x="1982" y="927"/>
                </a:lnTo>
                <a:lnTo>
                  <a:pt x="2246" y="871"/>
                </a:lnTo>
                <a:lnTo>
                  <a:pt x="2234" y="1115"/>
                </a:lnTo>
                <a:lnTo>
                  <a:pt x="1958" y="1201"/>
                </a:lnTo>
                <a:lnTo>
                  <a:pt x="1648" y="1095"/>
                </a:lnTo>
                <a:lnTo>
                  <a:pt x="1480" y="539"/>
                </a:lnTo>
                <a:lnTo>
                  <a:pt x="1386" y="481"/>
                </a:lnTo>
                <a:lnTo>
                  <a:pt x="1154" y="145"/>
                </a:lnTo>
                <a:lnTo>
                  <a:pt x="896" y="773"/>
                </a:lnTo>
                <a:lnTo>
                  <a:pt x="522" y="775"/>
                </a:lnTo>
                <a:lnTo>
                  <a:pt x="324" y="795"/>
                </a:lnTo>
                <a:lnTo>
                  <a:pt x="40" y="1021"/>
                </a:lnTo>
                <a:lnTo>
                  <a:pt x="0" y="941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1246" name="Line 14"/>
          <p:cNvSpPr>
            <a:spLocks noChangeShapeType="1"/>
          </p:cNvSpPr>
          <p:nvPr/>
        </p:nvSpPr>
        <p:spPr bwMode="auto">
          <a:xfrm flipV="1">
            <a:off x="3251200" y="2105025"/>
            <a:ext cx="152400" cy="101600"/>
          </a:xfrm>
          <a:prstGeom prst="line">
            <a:avLst/>
          </a:prstGeom>
          <a:noFill/>
          <a:ln w="28575">
            <a:solidFill>
              <a:srgbClr val="B000B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1248" name="AutoShape 16"/>
          <p:cNvSpPr>
            <a:spLocks noChangeArrowheads="1"/>
          </p:cNvSpPr>
          <p:nvPr/>
        </p:nvSpPr>
        <p:spPr bwMode="auto">
          <a:xfrm rot="9008209">
            <a:off x="3276600" y="2119313"/>
            <a:ext cx="114300" cy="88900"/>
          </a:xfrm>
          <a:prstGeom prst="triangle">
            <a:avLst>
              <a:gd name="adj" fmla="val 50000"/>
            </a:avLst>
          </a:prstGeom>
          <a:solidFill>
            <a:srgbClr val="B000B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1249" name="Text Box 17"/>
          <p:cNvSpPr txBox="1">
            <a:spLocks noChangeArrowheads="1"/>
          </p:cNvSpPr>
          <p:nvPr/>
        </p:nvSpPr>
        <p:spPr bwMode="auto">
          <a:xfrm>
            <a:off x="2159000" y="3141663"/>
            <a:ext cx="198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66"/>
                </a:solidFill>
              </a:rPr>
              <a:t>Fram St. FW flux</a:t>
            </a:r>
          </a:p>
        </p:txBody>
      </p:sp>
      <p:sp>
        <p:nvSpPr>
          <p:cNvPr id="991250" name="Text Box 18"/>
          <p:cNvSpPr txBox="1">
            <a:spLocks noChangeArrowheads="1"/>
          </p:cNvSpPr>
          <p:nvPr/>
        </p:nvSpPr>
        <p:spPr bwMode="auto">
          <a:xfrm>
            <a:off x="1511300" y="1665288"/>
            <a:ext cx="2035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800080"/>
                </a:solidFill>
              </a:rPr>
              <a:t>Davis St. FW flux</a:t>
            </a:r>
          </a:p>
        </p:txBody>
      </p:sp>
      <p:sp>
        <p:nvSpPr>
          <p:cNvPr id="991251" name="Text Box 19"/>
          <p:cNvSpPr txBox="1">
            <a:spLocks noChangeArrowheads="1"/>
          </p:cNvSpPr>
          <p:nvPr/>
        </p:nvSpPr>
        <p:spPr bwMode="auto">
          <a:xfrm>
            <a:off x="1331913" y="4486275"/>
            <a:ext cx="25495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/>
              <a:t>Incr?  Decr?  </a:t>
            </a:r>
          </a:p>
          <a:p>
            <a:pPr>
              <a:lnSpc>
                <a:spcPct val="130000"/>
              </a:lnSpc>
            </a:pPr>
            <a:r>
              <a:rPr lang="en-US" b="1"/>
              <a:t>…short time series!</a:t>
            </a:r>
          </a:p>
        </p:txBody>
      </p:sp>
      <p:grpSp>
        <p:nvGrpSpPr>
          <p:cNvPr id="991262" name="Group 30"/>
          <p:cNvGrpSpPr>
            <a:grpSpLocks/>
          </p:cNvGrpSpPr>
          <p:nvPr/>
        </p:nvGrpSpPr>
        <p:grpSpPr bwMode="auto">
          <a:xfrm>
            <a:off x="5360988" y="1646238"/>
            <a:ext cx="3333750" cy="5081587"/>
            <a:chOff x="3377" y="1037"/>
            <a:chExt cx="2100" cy="3201"/>
          </a:xfrm>
        </p:grpSpPr>
        <p:pic>
          <p:nvPicPr>
            <p:cNvPr id="991254" name="Picture 22"/>
            <p:cNvPicPr>
              <a:picLocks noChangeAspect="1" noChangeArrowheads="1"/>
            </p:cNvPicPr>
            <p:nvPr/>
          </p:nvPicPr>
          <p:blipFill>
            <a:blip r:embed="rId5" cstate="print"/>
            <a:srcRect l="51852" t="5655" r="13383" b="410"/>
            <a:stretch>
              <a:fillRect/>
            </a:stretch>
          </p:blipFill>
          <p:spPr bwMode="auto">
            <a:xfrm>
              <a:off x="3377" y="1037"/>
              <a:ext cx="1626" cy="3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91255" name="Text Box 23"/>
            <p:cNvSpPr txBox="1">
              <a:spLocks noChangeArrowheads="1"/>
            </p:cNvSpPr>
            <p:nvPr/>
          </p:nvSpPr>
          <p:spPr bwMode="auto">
            <a:xfrm rot="5400000">
              <a:off x="5133" y="2473"/>
              <a:ext cx="49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Arial Narrow" pitchFamily="34" charset="0"/>
                </a:rPr>
                <a:t>FWC (m)</a:t>
              </a:r>
            </a:p>
          </p:txBody>
        </p:sp>
        <p:pic>
          <p:nvPicPr>
            <p:cNvPr id="991256" name="Picture 24"/>
            <p:cNvPicPr>
              <a:picLocks noChangeAspect="1" noChangeArrowheads="1"/>
            </p:cNvPicPr>
            <p:nvPr/>
          </p:nvPicPr>
          <p:blipFill>
            <a:blip r:embed="rId5" cstate="print"/>
            <a:srcRect l="86339" t="7416" r="8745" b="48038"/>
            <a:stretch>
              <a:fillRect/>
            </a:stretch>
          </p:blipFill>
          <p:spPr bwMode="auto">
            <a:xfrm>
              <a:off x="5035" y="1888"/>
              <a:ext cx="230" cy="1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91258" name="Text Box 26"/>
          <p:cNvSpPr txBox="1">
            <a:spLocks noChangeArrowheads="1"/>
          </p:cNvSpPr>
          <p:nvPr/>
        </p:nvSpPr>
        <p:spPr bwMode="auto">
          <a:xfrm>
            <a:off x="900113" y="944563"/>
            <a:ext cx="16875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i="1">
                <a:latin typeface="Arial Narrow" pitchFamily="34" charset="0"/>
              </a:rPr>
              <a:t>deSteur et al., 2009</a:t>
            </a:r>
          </a:p>
        </p:txBody>
      </p:sp>
      <p:sp>
        <p:nvSpPr>
          <p:cNvPr id="991259" name="Oval 27"/>
          <p:cNvSpPr>
            <a:spLocks noChangeArrowheads="1"/>
          </p:cNvSpPr>
          <p:nvPr/>
        </p:nvSpPr>
        <p:spPr bwMode="auto">
          <a:xfrm>
            <a:off x="6334125" y="5368925"/>
            <a:ext cx="325438" cy="360363"/>
          </a:xfrm>
          <a:prstGeom prst="ellips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1260" name="Text Box 28"/>
          <p:cNvSpPr txBox="1">
            <a:spLocks noChangeArrowheads="1"/>
          </p:cNvSpPr>
          <p:nvPr/>
        </p:nvSpPr>
        <p:spPr bwMode="auto">
          <a:xfrm>
            <a:off x="900113" y="6057900"/>
            <a:ext cx="4498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It’s moving through the Lincoln Sea</a:t>
            </a:r>
          </a:p>
          <a:p>
            <a:r>
              <a:rPr lang="en-US" b="1">
                <a:latin typeface="Arial" charset="0"/>
              </a:rPr>
              <a:t>	</a:t>
            </a:r>
            <a:r>
              <a:rPr lang="en-US" b="1" i="1">
                <a:solidFill>
                  <a:srgbClr val="660066"/>
                </a:solidFill>
                <a:sym typeface="Symbol" pitchFamily="18" charset="2"/>
              </a:rPr>
              <a:t> a new GSA coming?</a:t>
            </a:r>
          </a:p>
        </p:txBody>
      </p:sp>
      <p:grpSp>
        <p:nvGrpSpPr>
          <p:cNvPr id="991269" name="Group 37"/>
          <p:cNvGrpSpPr>
            <a:grpSpLocks/>
          </p:cNvGrpSpPr>
          <p:nvPr/>
        </p:nvGrpSpPr>
        <p:grpSpPr bwMode="auto">
          <a:xfrm>
            <a:off x="5219700" y="1908175"/>
            <a:ext cx="2655888" cy="1743075"/>
            <a:chOff x="3288" y="1202"/>
            <a:chExt cx="1673" cy="1098"/>
          </a:xfrm>
        </p:grpSpPr>
        <p:sp>
          <p:nvSpPr>
            <p:cNvPr id="991263" name="Text Box 31"/>
            <p:cNvSpPr txBox="1">
              <a:spLocks noChangeArrowheads="1"/>
            </p:cNvSpPr>
            <p:nvPr/>
          </p:nvSpPr>
          <p:spPr bwMode="auto">
            <a:xfrm>
              <a:off x="4106" y="1202"/>
              <a:ext cx="3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i="1">
                  <a:latin typeface="Arial Narrow" pitchFamily="34" charset="0"/>
                </a:rPr>
                <a:t>BGEP</a:t>
              </a:r>
            </a:p>
          </p:txBody>
        </p:sp>
        <p:sp>
          <p:nvSpPr>
            <p:cNvPr id="991264" name="Text Box 32"/>
            <p:cNvSpPr txBox="1">
              <a:spLocks noChangeArrowheads="1"/>
            </p:cNvSpPr>
            <p:nvPr/>
          </p:nvSpPr>
          <p:spPr bwMode="auto">
            <a:xfrm>
              <a:off x="4560" y="1674"/>
              <a:ext cx="40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i="1">
                  <a:latin typeface="Arial Narrow" pitchFamily="34" charset="0"/>
                </a:rPr>
                <a:t>NABOS</a:t>
              </a:r>
            </a:p>
          </p:txBody>
        </p:sp>
        <p:sp>
          <p:nvSpPr>
            <p:cNvPr id="991265" name="Text Box 33"/>
            <p:cNvSpPr txBox="1">
              <a:spLocks noChangeArrowheads="1"/>
            </p:cNvSpPr>
            <p:nvPr/>
          </p:nvSpPr>
          <p:spPr bwMode="auto">
            <a:xfrm>
              <a:off x="4129" y="1841"/>
              <a:ext cx="5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i="1">
                  <a:latin typeface="Arial Narrow" pitchFamily="34" charset="0"/>
                </a:rPr>
                <a:t>NPEO + SY</a:t>
              </a:r>
            </a:p>
          </p:txBody>
        </p:sp>
        <p:sp>
          <p:nvSpPr>
            <p:cNvPr id="991266" name="Text Box 34"/>
            <p:cNvSpPr txBox="1">
              <a:spLocks noChangeArrowheads="1"/>
            </p:cNvSpPr>
            <p:nvPr/>
          </p:nvSpPr>
          <p:spPr bwMode="auto">
            <a:xfrm>
              <a:off x="3789" y="2127"/>
              <a:ext cx="4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i="1">
                  <a:latin typeface="Arial Narrow" pitchFamily="34" charset="0"/>
                </a:rPr>
                <a:t>Fram St.</a:t>
              </a:r>
            </a:p>
          </p:txBody>
        </p:sp>
        <p:sp>
          <p:nvSpPr>
            <p:cNvPr id="991267" name="Text Box 35"/>
            <p:cNvSpPr txBox="1">
              <a:spLocks noChangeArrowheads="1"/>
            </p:cNvSpPr>
            <p:nvPr/>
          </p:nvSpPr>
          <p:spPr bwMode="auto">
            <a:xfrm>
              <a:off x="3288" y="1911"/>
              <a:ext cx="45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i="1">
                  <a:latin typeface="Arial Narrow" pitchFamily="34" charset="0"/>
                </a:rPr>
                <a:t>Davis St.</a:t>
              </a:r>
            </a:p>
          </p:txBody>
        </p:sp>
      </p:grpSp>
      <p:sp>
        <p:nvSpPr>
          <p:cNvPr id="991270" name="Freeform 38"/>
          <p:cNvSpPr>
            <a:spLocks/>
          </p:cNvSpPr>
          <p:nvPr/>
        </p:nvSpPr>
        <p:spPr bwMode="auto">
          <a:xfrm>
            <a:off x="6438900" y="5119688"/>
            <a:ext cx="66675" cy="330200"/>
          </a:xfrm>
          <a:custGeom>
            <a:avLst/>
            <a:gdLst/>
            <a:ahLst/>
            <a:cxnLst>
              <a:cxn ang="0">
                <a:pos x="42" y="0"/>
              </a:cxn>
              <a:cxn ang="0">
                <a:pos x="6" y="63"/>
              </a:cxn>
              <a:cxn ang="0">
                <a:pos x="8" y="143"/>
              </a:cxn>
              <a:cxn ang="0">
                <a:pos x="22" y="208"/>
              </a:cxn>
            </a:cxnLst>
            <a:rect l="0" t="0" r="r" b="b"/>
            <a:pathLst>
              <a:path w="42" h="208">
                <a:moveTo>
                  <a:pt x="42" y="0"/>
                </a:moveTo>
                <a:cubicBezTo>
                  <a:pt x="36" y="10"/>
                  <a:pt x="12" y="39"/>
                  <a:pt x="6" y="63"/>
                </a:cubicBezTo>
                <a:cubicBezTo>
                  <a:pt x="0" y="87"/>
                  <a:pt x="5" y="119"/>
                  <a:pt x="8" y="143"/>
                </a:cubicBezTo>
                <a:cubicBezTo>
                  <a:pt x="11" y="167"/>
                  <a:pt x="19" y="195"/>
                  <a:pt x="22" y="208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 type="none" w="med" len="med"/>
            <a:tailEnd type="stealth" w="med" len="lg"/>
          </a:ln>
          <a:effectLst>
            <a:prstShdw prst="shdw17" dist="17961" dir="2700000">
              <a:schemeClr val="tx1"/>
            </a:prstShdw>
          </a:effec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2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9912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9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9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1259" grpId="0" animBg="1"/>
      <p:bldP spid="991259" grpId="1" animBg="1"/>
      <p:bldP spid="991260" grpId="0"/>
      <p:bldP spid="99127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2" name="Picture 22"/>
          <p:cNvPicPr>
            <a:picLocks noChangeAspect="1" noChangeArrowheads="1"/>
          </p:cNvPicPr>
          <p:nvPr/>
        </p:nvPicPr>
        <p:blipFill>
          <a:blip r:embed="rId4" cstate="print"/>
          <a:srcRect l="18889" t="22188" r="17162" b="4930"/>
          <a:stretch>
            <a:fillRect/>
          </a:stretch>
        </p:blipFill>
        <p:spPr bwMode="auto">
          <a:xfrm>
            <a:off x="0" y="620713"/>
            <a:ext cx="5773738" cy="48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3304" name="Text Box 24"/>
          <p:cNvSpPr txBox="1">
            <a:spLocks noChangeArrowheads="1"/>
          </p:cNvSpPr>
          <p:nvPr/>
        </p:nvSpPr>
        <p:spPr bwMode="auto">
          <a:xfrm>
            <a:off x="611188" y="1341438"/>
            <a:ext cx="155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ym typeface="Symbol" pitchFamily="18" charset="2"/>
              </a:rPr>
              <a:t>  + 0.03 Sv</a:t>
            </a:r>
          </a:p>
        </p:txBody>
      </p:sp>
      <p:sp>
        <p:nvSpPr>
          <p:cNvPr id="993305" name="Text Box 25"/>
          <p:cNvSpPr txBox="1">
            <a:spLocks noChangeArrowheads="1"/>
          </p:cNvSpPr>
          <p:nvPr/>
        </p:nvSpPr>
        <p:spPr bwMode="auto">
          <a:xfrm>
            <a:off x="3455988" y="1304925"/>
            <a:ext cx="155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ym typeface="Symbol" pitchFamily="18" charset="2"/>
              </a:rPr>
              <a:t>  + 0.01 Sv</a:t>
            </a:r>
          </a:p>
        </p:txBody>
      </p:sp>
      <p:sp>
        <p:nvSpPr>
          <p:cNvPr id="993306" name="Text Box 26"/>
          <p:cNvSpPr txBox="1">
            <a:spLocks noChangeArrowheads="1"/>
          </p:cNvSpPr>
          <p:nvPr/>
        </p:nvSpPr>
        <p:spPr bwMode="auto">
          <a:xfrm>
            <a:off x="611188" y="3500438"/>
            <a:ext cx="1373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ym typeface="Symbol" pitchFamily="18" charset="2"/>
              </a:rPr>
              <a:t>  - 0.1 Sv</a:t>
            </a:r>
          </a:p>
        </p:txBody>
      </p:sp>
      <p:sp>
        <p:nvSpPr>
          <p:cNvPr id="993307" name="Text Box 27"/>
          <p:cNvSpPr txBox="1">
            <a:spLocks noChangeArrowheads="1"/>
          </p:cNvSpPr>
          <p:nvPr/>
        </p:nvSpPr>
        <p:spPr bwMode="auto">
          <a:xfrm>
            <a:off x="3455988" y="4833938"/>
            <a:ext cx="155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ym typeface="Symbol" pitchFamily="18" charset="2"/>
              </a:rPr>
              <a:t>  + 0.14 Sv</a:t>
            </a:r>
          </a:p>
        </p:txBody>
      </p:sp>
      <p:sp>
        <p:nvSpPr>
          <p:cNvPr id="993308" name="Text Box 28"/>
          <p:cNvSpPr txBox="1">
            <a:spLocks noChangeArrowheads="1"/>
          </p:cNvSpPr>
          <p:nvPr/>
        </p:nvSpPr>
        <p:spPr bwMode="auto">
          <a:xfrm>
            <a:off x="5724525" y="1612900"/>
            <a:ext cx="3521075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tabLst>
                <a:tab pos="515938" algn="l"/>
              </a:tabLst>
            </a:pPr>
            <a:r>
              <a:rPr lang="en-US" sz="1800" b="1"/>
              <a:t>(1) </a:t>
            </a:r>
            <a:r>
              <a:rPr lang="en-US" sz="1800" b="1" i="1" u="sng">
                <a:solidFill>
                  <a:srgbClr val="A50021"/>
                </a:solidFill>
              </a:rPr>
              <a:t>FW transformation</a:t>
            </a:r>
            <a:r>
              <a:rPr lang="en-US" sz="1800" b="1"/>
              <a:t>:</a:t>
            </a:r>
          </a:p>
          <a:p>
            <a:pPr>
              <a:tabLst>
                <a:tab pos="515938" algn="l"/>
              </a:tabLst>
            </a:pPr>
            <a:r>
              <a:rPr lang="en-US" sz="1800" b="1"/>
              <a:t>	ice </a:t>
            </a:r>
            <a:r>
              <a:rPr lang="en-US" sz="1800" b="1">
                <a:sym typeface="Symbol" pitchFamily="18" charset="2"/>
              </a:rPr>
              <a:t> </a:t>
            </a:r>
          </a:p>
          <a:p>
            <a:pPr>
              <a:tabLst>
                <a:tab pos="515938" algn="l"/>
              </a:tabLst>
            </a:pPr>
            <a:r>
              <a:rPr lang="en-US" sz="1800" b="1">
                <a:sym typeface="Symbol" pitchFamily="18" charset="2"/>
              </a:rPr>
              <a:t>		ocean (</a:t>
            </a:r>
            <a:r>
              <a:rPr lang="en-US" sz="1800" b="1">
                <a:solidFill>
                  <a:srgbClr val="660066"/>
                </a:solidFill>
                <a:sym typeface="Symbol" pitchFamily="18" charset="2"/>
              </a:rPr>
              <a:t>0.1 Sv</a:t>
            </a:r>
            <a:r>
              <a:rPr lang="en-US" sz="1800" b="1">
                <a:sym typeface="Symbol" pitchFamily="18" charset="2"/>
              </a:rPr>
              <a:t>)</a:t>
            </a:r>
          </a:p>
          <a:p>
            <a:pPr>
              <a:tabLst>
                <a:tab pos="515938" algn="l"/>
              </a:tabLst>
            </a:pPr>
            <a:endParaRPr lang="en-US" sz="1800" b="1">
              <a:sym typeface="Symbol" pitchFamily="18" charset="2"/>
            </a:endParaRPr>
          </a:p>
          <a:p>
            <a:pPr>
              <a:tabLst>
                <a:tab pos="515938" algn="l"/>
              </a:tabLst>
            </a:pPr>
            <a:r>
              <a:rPr lang="en-US" sz="1800" b="1">
                <a:sym typeface="Symbol" pitchFamily="18" charset="2"/>
              </a:rPr>
              <a:t>(2) </a:t>
            </a:r>
            <a:r>
              <a:rPr lang="en-US" sz="1800" b="1" i="1" u="sng">
                <a:solidFill>
                  <a:srgbClr val="A50021"/>
                </a:solidFill>
                <a:sym typeface="Symbol" pitchFamily="18" charset="2"/>
              </a:rPr>
              <a:t>New FW</a:t>
            </a:r>
            <a:r>
              <a:rPr lang="en-US" sz="1800" b="1">
                <a:sym typeface="Symbol" pitchFamily="18" charset="2"/>
              </a:rPr>
              <a:t>:</a:t>
            </a:r>
          </a:p>
          <a:p>
            <a:pPr>
              <a:tabLst>
                <a:tab pos="515938" algn="l"/>
              </a:tabLst>
            </a:pPr>
            <a:r>
              <a:rPr lang="en-US" sz="1800" b="1">
                <a:sym typeface="Symbol" pitchFamily="18" charset="2"/>
              </a:rPr>
              <a:t>	R + (P-E)  </a:t>
            </a:r>
          </a:p>
          <a:p>
            <a:pPr>
              <a:tabLst>
                <a:tab pos="515938" algn="l"/>
              </a:tabLst>
            </a:pPr>
            <a:r>
              <a:rPr lang="en-US" sz="1800" b="1">
                <a:sym typeface="Symbol" pitchFamily="18" charset="2"/>
              </a:rPr>
              <a:t>		ocean export (</a:t>
            </a:r>
            <a:r>
              <a:rPr lang="en-US" sz="1800" b="1">
                <a:solidFill>
                  <a:srgbClr val="660066"/>
                </a:solidFill>
                <a:sym typeface="Symbol" pitchFamily="18" charset="2"/>
              </a:rPr>
              <a:t>0.04 Sv</a:t>
            </a:r>
            <a:r>
              <a:rPr lang="en-US" sz="1800" b="1">
                <a:sym typeface="Symbol" pitchFamily="18" charset="2"/>
              </a:rPr>
              <a:t>)</a:t>
            </a:r>
          </a:p>
          <a:p>
            <a:pPr>
              <a:tabLst>
                <a:tab pos="515938" algn="l"/>
              </a:tabLst>
            </a:pPr>
            <a:endParaRPr lang="en-US" sz="1800" b="1">
              <a:sym typeface="Symbol" pitchFamily="18" charset="2"/>
            </a:endParaRPr>
          </a:p>
          <a:p>
            <a:pPr>
              <a:tabLst>
                <a:tab pos="515938" algn="l"/>
              </a:tabLst>
            </a:pPr>
            <a:endParaRPr lang="en-US" b="1">
              <a:sym typeface="Symbol" pitchFamily="18" charset="2"/>
            </a:endParaRPr>
          </a:p>
        </p:txBody>
      </p:sp>
      <p:grpSp>
        <p:nvGrpSpPr>
          <p:cNvPr id="993312" name="Group 32"/>
          <p:cNvGrpSpPr>
            <a:grpSpLocks/>
          </p:cNvGrpSpPr>
          <p:nvPr/>
        </p:nvGrpSpPr>
        <p:grpSpPr bwMode="auto">
          <a:xfrm>
            <a:off x="1476375" y="3716338"/>
            <a:ext cx="7827963" cy="3017837"/>
            <a:chOff x="930" y="2341"/>
            <a:chExt cx="4931" cy="1901"/>
          </a:xfrm>
        </p:grpSpPr>
        <p:grpSp>
          <p:nvGrpSpPr>
            <p:cNvPr id="993303" name="Group 23"/>
            <p:cNvGrpSpPr>
              <a:grpSpLocks/>
            </p:cNvGrpSpPr>
            <p:nvPr/>
          </p:nvGrpSpPr>
          <p:grpSpPr bwMode="auto">
            <a:xfrm>
              <a:off x="3334" y="2341"/>
              <a:ext cx="2527" cy="1901"/>
              <a:chOff x="168" y="459"/>
              <a:chExt cx="2527" cy="1901"/>
            </a:xfrm>
          </p:grpSpPr>
          <p:pic>
            <p:nvPicPr>
              <p:cNvPr id="993299" name="Picture 1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6631" t="12459" r="14980" b="13127"/>
              <a:stretch>
                <a:fillRect/>
              </a:stretch>
            </p:blipFill>
            <p:spPr bwMode="auto">
              <a:xfrm>
                <a:off x="168" y="580"/>
                <a:ext cx="2237" cy="17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93300" name="Text Box 20"/>
              <p:cNvSpPr txBox="1">
                <a:spLocks noChangeArrowheads="1"/>
              </p:cNvSpPr>
              <p:nvPr/>
            </p:nvSpPr>
            <p:spPr bwMode="auto">
              <a:xfrm>
                <a:off x="1655" y="1117"/>
                <a:ext cx="1040" cy="21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b="1" i="1">
                    <a:latin typeface="Arial Narrow" pitchFamily="34" charset="0"/>
                  </a:rPr>
                  <a:t>Rawlins et al. 2009</a:t>
                </a:r>
              </a:p>
            </p:txBody>
          </p:sp>
          <p:sp>
            <p:nvSpPr>
              <p:cNvPr id="993301" name="Text Box 21"/>
              <p:cNvSpPr txBox="1">
                <a:spLocks noChangeArrowheads="1"/>
              </p:cNvSpPr>
              <p:nvPr/>
            </p:nvSpPr>
            <p:spPr bwMode="auto">
              <a:xfrm>
                <a:off x="455" y="459"/>
                <a:ext cx="1888" cy="2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/>
                  <a:t>Arctic Ocean (liquid) FWC</a:t>
                </a:r>
              </a:p>
            </p:txBody>
          </p:sp>
        </p:grpSp>
        <p:sp>
          <p:nvSpPr>
            <p:cNvPr id="993309" name="Text Box 29"/>
            <p:cNvSpPr txBox="1">
              <a:spLocks noChangeArrowheads="1"/>
            </p:cNvSpPr>
            <p:nvPr/>
          </p:nvSpPr>
          <p:spPr bwMode="auto">
            <a:xfrm>
              <a:off x="930" y="3702"/>
              <a:ext cx="22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627063"/>
              <a:r>
                <a:rPr lang="en-US" sz="1800" b="1" i="1" u="sng">
                  <a:latin typeface="Arial Narrow" pitchFamily="34" charset="0"/>
                </a:rPr>
                <a:t>Note</a:t>
              </a:r>
              <a:r>
                <a:rPr lang="en-US" sz="1800" b="1">
                  <a:latin typeface="Arial Narrow" pitchFamily="34" charset="0"/>
                </a:rPr>
                <a:t>:  The models show </a:t>
              </a:r>
            </a:p>
            <a:p>
              <a:pPr defTabSz="627063"/>
              <a:r>
                <a:rPr lang="en-US" sz="1800" b="1">
                  <a:latin typeface="Arial Narrow" pitchFamily="34" charset="0"/>
                </a:rPr>
                <a:t>	late 20</a:t>
              </a:r>
              <a:r>
                <a:rPr lang="en-US" sz="1800" b="1" baseline="30000">
                  <a:latin typeface="Arial Narrow" pitchFamily="34" charset="0"/>
                </a:rPr>
                <a:t>th</a:t>
              </a:r>
              <a:r>
                <a:rPr lang="en-US" sz="1800" b="1">
                  <a:latin typeface="Arial Narrow" pitchFamily="34" charset="0"/>
                </a:rPr>
                <a:t> century FWC </a:t>
              </a:r>
              <a:r>
                <a:rPr lang="en-US" sz="1800" b="1" u="sng">
                  <a:latin typeface="Arial Narrow" pitchFamily="34" charset="0"/>
                </a:rPr>
                <a:t>increase</a:t>
              </a:r>
              <a:r>
                <a:rPr lang="en-US" sz="1800" b="1">
                  <a:latin typeface="Arial Narrow" pitchFamily="34" charset="0"/>
                </a:rPr>
                <a:t>!</a:t>
              </a:r>
            </a:p>
          </p:txBody>
        </p:sp>
        <p:sp>
          <p:nvSpPr>
            <p:cNvPr id="993310" name="Line 30"/>
            <p:cNvSpPr>
              <a:spLocks noChangeShapeType="1"/>
            </p:cNvSpPr>
            <p:nvPr/>
          </p:nvSpPr>
          <p:spPr bwMode="auto">
            <a:xfrm flipV="1">
              <a:off x="2676" y="3566"/>
              <a:ext cx="1293" cy="2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>
              <a:prstShdw prst="shdw17" dist="17961" dir="2700000">
                <a:schemeClr val="bg1"/>
              </a:prst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93311" name="Text Box 31"/>
          <p:cNvSpPr txBox="1">
            <a:spLocks noChangeArrowheads="1"/>
          </p:cNvSpPr>
          <p:nvPr/>
        </p:nvSpPr>
        <p:spPr bwMode="auto">
          <a:xfrm>
            <a:off x="3408363" y="758825"/>
            <a:ext cx="1776412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300">
                <a:latin typeface="Arial Narrow" pitchFamily="34" charset="0"/>
              </a:rPr>
              <a:t> (2006): CCSM ensembles</a:t>
            </a:r>
          </a:p>
        </p:txBody>
      </p:sp>
      <p:sp>
        <p:nvSpPr>
          <p:cNvPr id="993282" name="Text Box 2"/>
          <p:cNvSpPr txBox="1">
            <a:spLocks noChangeArrowheads="1"/>
          </p:cNvSpPr>
          <p:nvPr/>
        </p:nvSpPr>
        <p:spPr bwMode="auto">
          <a:xfrm>
            <a:off x="2411413" y="115888"/>
            <a:ext cx="53514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A50021"/>
                </a:solidFill>
                <a:latin typeface="Comic Sans MS" pitchFamily="66" charset="0"/>
              </a:rPr>
              <a:t>The Longer-Term Future?</a:t>
            </a:r>
            <a:endParaRPr lang="en-US" sz="28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3" name="Text Box 3"/>
          <p:cNvSpPr txBox="1">
            <a:spLocks noChangeArrowheads="1"/>
          </p:cNvSpPr>
          <p:nvPr/>
        </p:nvSpPr>
        <p:spPr bwMode="auto">
          <a:xfrm>
            <a:off x="1979613" y="646113"/>
            <a:ext cx="715327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87338" indent="-287338"/>
            <a:r>
              <a:rPr lang="en-US" sz="3200" b="1">
                <a:latin typeface="Lucida Blackletter" pitchFamily="2" charset="0"/>
              </a:rPr>
              <a:t>Mysteries</a:t>
            </a:r>
            <a:r>
              <a:rPr lang="en-US" sz="2300" b="1"/>
              <a:t>:</a:t>
            </a:r>
          </a:p>
          <a:p>
            <a:pPr marL="692150" lvl="1" indent="-290513">
              <a:lnSpc>
                <a:spcPct val="170000"/>
              </a:lnSpc>
              <a:buFontTx/>
              <a:buAutoNum type="arabicPeriod"/>
            </a:pPr>
            <a:r>
              <a:rPr lang="en-US" sz="2300" b="1">
                <a:solidFill>
                  <a:srgbClr val="000066"/>
                </a:solidFill>
              </a:rPr>
              <a:t>Circulation (ice? ocean?) of </a:t>
            </a:r>
            <a:r>
              <a:rPr lang="en-US" sz="2400" b="1">
                <a:solidFill>
                  <a:srgbClr val="000066"/>
                </a:solidFill>
              </a:rPr>
              <a:t>river water</a:t>
            </a:r>
            <a:r>
              <a:rPr lang="en-US" sz="2300" b="1">
                <a:solidFill>
                  <a:srgbClr val="000066"/>
                </a:solidFill>
              </a:rPr>
              <a:t>?</a:t>
            </a:r>
          </a:p>
          <a:p>
            <a:pPr marL="692150" lvl="1" indent="-290513">
              <a:lnSpc>
                <a:spcPct val="170000"/>
              </a:lnSpc>
              <a:buFontTx/>
              <a:buAutoNum type="arabicPeriod"/>
            </a:pPr>
            <a:r>
              <a:rPr lang="en-US" sz="2300" b="1">
                <a:solidFill>
                  <a:srgbClr val="660066"/>
                </a:solidFill>
              </a:rPr>
              <a:t>Future Arctic Ocean </a:t>
            </a:r>
            <a:r>
              <a:rPr lang="en-US" sz="2400" b="1">
                <a:solidFill>
                  <a:srgbClr val="660066"/>
                </a:solidFill>
              </a:rPr>
              <a:t>stratification</a:t>
            </a:r>
            <a:r>
              <a:rPr lang="en-US" sz="2300" b="1">
                <a:solidFill>
                  <a:srgbClr val="660066"/>
                </a:solidFill>
              </a:rPr>
              <a:t> / mixing?</a:t>
            </a:r>
          </a:p>
          <a:p>
            <a:pPr marL="692150" lvl="1" indent="-290513">
              <a:lnSpc>
                <a:spcPct val="170000"/>
              </a:lnSpc>
              <a:buFontTx/>
              <a:buAutoNum type="arabicPeriod"/>
            </a:pPr>
            <a:r>
              <a:rPr lang="en-US" sz="2300" b="1">
                <a:solidFill>
                  <a:srgbClr val="A50021"/>
                </a:solidFill>
              </a:rPr>
              <a:t>Fate of </a:t>
            </a:r>
            <a:r>
              <a:rPr lang="en-US" sz="2400" b="1">
                <a:solidFill>
                  <a:srgbClr val="A50021"/>
                </a:solidFill>
              </a:rPr>
              <a:t>Bering St.</a:t>
            </a:r>
            <a:r>
              <a:rPr lang="en-US" sz="2300" b="1">
                <a:solidFill>
                  <a:srgbClr val="A50021"/>
                </a:solidFill>
              </a:rPr>
              <a:t> inflow?</a:t>
            </a:r>
          </a:p>
          <a:p>
            <a:pPr marL="692150" lvl="1" indent="-290513">
              <a:lnSpc>
                <a:spcPct val="170000"/>
              </a:lnSpc>
              <a:buFontTx/>
              <a:buAutoNum type="arabicPeriod"/>
            </a:pPr>
            <a:r>
              <a:rPr lang="en-US" sz="2300" b="1">
                <a:solidFill>
                  <a:srgbClr val="003300"/>
                </a:solidFill>
              </a:rPr>
              <a:t>When will the Arctic Ocean start </a:t>
            </a:r>
            <a:r>
              <a:rPr lang="en-US" sz="2400" b="1">
                <a:solidFill>
                  <a:srgbClr val="003300"/>
                </a:solidFill>
              </a:rPr>
              <a:t>freshening</a:t>
            </a:r>
            <a:r>
              <a:rPr lang="en-US" sz="2300" b="1">
                <a:solidFill>
                  <a:srgbClr val="003300"/>
                </a:solidFill>
              </a:rPr>
              <a:t>?</a:t>
            </a:r>
          </a:p>
          <a:p>
            <a:pPr marL="287338" indent="-287338">
              <a:buFontTx/>
              <a:buAutoNum type="arabicPeriod"/>
            </a:pPr>
            <a:endParaRPr lang="en-US">
              <a:solidFill>
                <a:srgbClr val="003300"/>
              </a:solidFill>
            </a:endParaRPr>
          </a:p>
          <a:p>
            <a:pPr marL="287338" indent="-287338">
              <a:buFontTx/>
              <a:buAutoNum type="arabicPeriod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666" name="Text Box 2"/>
          <p:cNvSpPr txBox="1">
            <a:spLocks noChangeArrowheads="1"/>
          </p:cNvSpPr>
          <p:nvPr/>
        </p:nvSpPr>
        <p:spPr bwMode="auto">
          <a:xfrm>
            <a:off x="1854200" y="368300"/>
            <a:ext cx="5849938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bg1"/>
            </a:outerShdw>
          </a:effectLst>
        </p:spPr>
        <p:txBody>
          <a:bodyPr lIns="82945" tIns="41473" rIns="82945" bIns="41473">
            <a:spAutoFit/>
          </a:bodyPr>
          <a:lstStyle/>
          <a:p>
            <a:pPr marL="457200" indent="-457200" algn="ctr" defTabSz="828675" eaLnBrk="0" hangingPunct="0"/>
            <a:r>
              <a:rPr lang="en-US" sz="10500" b="1" i="1">
                <a:latin typeface="Matisse ITC" pitchFamily="82" charset="0"/>
              </a:rPr>
              <a:t>Thank </a:t>
            </a:r>
          </a:p>
          <a:p>
            <a:pPr marL="457200" indent="-457200" algn="ctr" defTabSz="828675" eaLnBrk="0" hangingPunct="0"/>
            <a:r>
              <a:rPr lang="en-US" sz="10500" b="1" i="1">
                <a:latin typeface="Matisse ITC" pitchFamily="82" charset="0"/>
              </a:rPr>
              <a:t>     You</a:t>
            </a:r>
            <a:endParaRPr lang="en-US" sz="10500" b="1" i="1">
              <a:solidFill>
                <a:srgbClr val="003300"/>
              </a:solidFill>
              <a:latin typeface="Matisse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225" y="0"/>
            <a:ext cx="6178550" cy="971550"/>
          </a:xfrm>
        </p:spPr>
        <p:txBody>
          <a:bodyPr/>
          <a:lstStyle/>
          <a:p>
            <a:pPr algn="r"/>
            <a:r>
              <a:rPr lang="en-CA" sz="3600"/>
              <a:t>Arctic Ocean freshwater </a:t>
            </a:r>
            <a:r>
              <a:rPr lang="en-CA" sz="3600" u="sng"/>
              <a:t>inputs</a:t>
            </a:r>
            <a:r>
              <a:rPr lang="en-CA" u="sng"/>
              <a:t/>
            </a:r>
            <a:br>
              <a:rPr lang="en-CA" u="sng"/>
            </a:br>
            <a:r>
              <a:rPr lang="en-CA" sz="1600" b="1" i="1">
                <a:latin typeface="Arial" charset="0"/>
              </a:rPr>
              <a:t>…adapted from A. Jahn, </a:t>
            </a:r>
            <a:r>
              <a:rPr lang="en-CA" sz="1400" b="1" i="1">
                <a:latin typeface="Arial" charset="0"/>
              </a:rPr>
              <a:t>Jan’09 AOMIP</a:t>
            </a:r>
          </a:p>
        </p:txBody>
      </p:sp>
      <p:grpSp>
        <p:nvGrpSpPr>
          <p:cNvPr id="482350" name="Group 46"/>
          <p:cNvGrpSpPr>
            <a:grpSpLocks/>
          </p:cNvGrpSpPr>
          <p:nvPr/>
        </p:nvGrpSpPr>
        <p:grpSpPr bwMode="auto">
          <a:xfrm>
            <a:off x="5795963" y="1735138"/>
            <a:ext cx="2376487" cy="1296987"/>
            <a:chOff x="341" y="3022"/>
            <a:chExt cx="1497" cy="817"/>
          </a:xfrm>
        </p:grpSpPr>
        <p:sp>
          <p:nvSpPr>
            <p:cNvPr id="482308" name="Rectangle 4"/>
            <p:cNvSpPr>
              <a:spLocks noChangeArrowheads="1"/>
            </p:cNvSpPr>
            <p:nvPr/>
          </p:nvSpPr>
          <p:spPr bwMode="auto">
            <a:xfrm>
              <a:off x="341" y="3068"/>
              <a:ext cx="181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309" name="Text Box 5"/>
            <p:cNvSpPr txBox="1">
              <a:spLocks noChangeArrowheads="1"/>
            </p:cNvSpPr>
            <p:nvPr/>
          </p:nvSpPr>
          <p:spPr bwMode="auto">
            <a:xfrm>
              <a:off x="522" y="3022"/>
              <a:ext cx="9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800">
                  <a:latin typeface="Arial" charset="0"/>
                  <a:cs typeface="Arial" charset="0"/>
                </a:rPr>
                <a:t>River Runoff</a:t>
              </a:r>
            </a:p>
          </p:txBody>
        </p:sp>
        <p:sp>
          <p:nvSpPr>
            <p:cNvPr id="482310" name="Rectangle 6"/>
            <p:cNvSpPr>
              <a:spLocks noChangeArrowheads="1"/>
            </p:cNvSpPr>
            <p:nvPr/>
          </p:nvSpPr>
          <p:spPr bwMode="auto">
            <a:xfrm>
              <a:off x="341" y="3340"/>
              <a:ext cx="181" cy="181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311" name="Rectangle 7"/>
            <p:cNvSpPr>
              <a:spLocks noChangeArrowheads="1"/>
            </p:cNvSpPr>
            <p:nvPr/>
          </p:nvSpPr>
          <p:spPr bwMode="auto">
            <a:xfrm>
              <a:off x="341" y="3612"/>
              <a:ext cx="181" cy="18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318" name="Text Box 14"/>
            <p:cNvSpPr txBox="1">
              <a:spLocks noChangeArrowheads="1"/>
            </p:cNvSpPr>
            <p:nvPr/>
          </p:nvSpPr>
          <p:spPr bwMode="auto">
            <a:xfrm>
              <a:off x="523" y="3340"/>
              <a:ext cx="13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800">
                  <a:latin typeface="Arial" charset="0"/>
                  <a:cs typeface="Arial" charset="0"/>
                </a:rPr>
                <a:t>Bering Strait liquid</a:t>
              </a:r>
            </a:p>
          </p:txBody>
        </p:sp>
        <p:sp>
          <p:nvSpPr>
            <p:cNvPr id="482319" name="Text Box 15"/>
            <p:cNvSpPr txBox="1">
              <a:spLocks noChangeArrowheads="1"/>
            </p:cNvSpPr>
            <p:nvPr/>
          </p:nvSpPr>
          <p:spPr bwMode="auto">
            <a:xfrm>
              <a:off x="522" y="3608"/>
              <a:ext cx="13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800">
                  <a:latin typeface="Arial" charset="0"/>
                  <a:cs typeface="Arial" charset="0"/>
                </a:rPr>
                <a:t>P-E</a:t>
              </a:r>
            </a:p>
          </p:txBody>
        </p:sp>
      </p:grpSp>
      <p:sp>
        <p:nvSpPr>
          <p:cNvPr id="482336" name="Line 32"/>
          <p:cNvSpPr>
            <a:spLocks noChangeShapeType="1"/>
          </p:cNvSpPr>
          <p:nvPr/>
        </p:nvSpPr>
        <p:spPr bwMode="auto">
          <a:xfrm>
            <a:off x="8529638" y="1057275"/>
            <a:ext cx="0" cy="3162300"/>
          </a:xfrm>
          <a:prstGeom prst="line">
            <a:avLst/>
          </a:prstGeom>
          <a:noFill/>
          <a:ln w="38100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482331" name="Object 27"/>
          <p:cNvGraphicFramePr>
            <a:graphicFrameLocks noChangeAspect="1"/>
          </p:cNvGraphicFramePr>
          <p:nvPr/>
        </p:nvGraphicFramePr>
        <p:xfrm>
          <a:off x="658813" y="1136650"/>
          <a:ext cx="1936750" cy="3003550"/>
        </p:xfrm>
        <a:graphic>
          <a:graphicData uri="http://schemas.openxmlformats.org/presentationml/2006/ole">
            <p:oleObj spid="_x0000_s482331" name="Chart" r:id="rId5" imgW="9677580" imgH="5638920" progId="MSGraph.Chart.8">
              <p:embed followColorScheme="full"/>
            </p:oleObj>
          </a:graphicData>
        </a:graphic>
      </p:graphicFrame>
      <p:sp>
        <p:nvSpPr>
          <p:cNvPr id="482347" name="Rectangle 43"/>
          <p:cNvSpPr>
            <a:spLocks noChangeArrowheads="1"/>
          </p:cNvSpPr>
          <p:nvPr/>
        </p:nvSpPr>
        <p:spPr bwMode="auto">
          <a:xfrm>
            <a:off x="2435225" y="2038350"/>
            <a:ext cx="157163" cy="1633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49" name="Rectangle 45"/>
          <p:cNvSpPr>
            <a:spLocks noChangeArrowheads="1"/>
          </p:cNvSpPr>
          <p:nvPr/>
        </p:nvSpPr>
        <p:spPr bwMode="auto">
          <a:xfrm>
            <a:off x="2232025" y="2590800"/>
            <a:ext cx="366713" cy="404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38" name="Text Box 34"/>
          <p:cNvSpPr txBox="1">
            <a:spLocks noChangeArrowheads="1"/>
          </p:cNvSpPr>
          <p:nvPr/>
        </p:nvSpPr>
        <p:spPr bwMode="auto">
          <a:xfrm>
            <a:off x="1184275" y="3784600"/>
            <a:ext cx="1911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546600">
              <a:spcBef>
                <a:spcPct val="50000"/>
              </a:spcBef>
            </a:pPr>
            <a:r>
              <a:rPr lang="en-CA" sz="1200" b="1">
                <a:latin typeface="Arial Narrow" pitchFamily="34" charset="0"/>
                <a:cs typeface="Arial" charset="0"/>
              </a:rPr>
              <a:t>Aagaard and Carmack, 1989</a:t>
            </a:r>
          </a:p>
        </p:txBody>
      </p:sp>
      <p:sp>
        <p:nvSpPr>
          <p:cNvPr id="482339" name="Text Box 35"/>
          <p:cNvSpPr txBox="1">
            <a:spLocks noChangeArrowheads="1"/>
          </p:cNvSpPr>
          <p:nvPr/>
        </p:nvSpPr>
        <p:spPr bwMode="auto">
          <a:xfrm rot="-10800000">
            <a:off x="395288" y="908050"/>
            <a:ext cx="42862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defTabSz="5246688">
              <a:spcBef>
                <a:spcPct val="50000"/>
              </a:spcBef>
            </a:pPr>
            <a:r>
              <a:rPr lang="en-CA" sz="1600">
                <a:latin typeface="Arial" charset="0"/>
                <a:cs typeface="Arial" charset="0"/>
              </a:rPr>
              <a:t>FW flux (km</a:t>
            </a:r>
            <a:r>
              <a:rPr lang="en-CA" sz="1600" baseline="30000">
                <a:latin typeface="Arial" charset="0"/>
                <a:cs typeface="Arial" charset="0"/>
              </a:rPr>
              <a:t>3</a:t>
            </a:r>
            <a:r>
              <a:rPr lang="en-CA" sz="1600">
                <a:latin typeface="Arial" charset="0"/>
                <a:cs typeface="Arial" charset="0"/>
              </a:rPr>
              <a:t>/year)</a:t>
            </a:r>
          </a:p>
        </p:txBody>
      </p:sp>
      <p:sp>
        <p:nvSpPr>
          <p:cNvPr id="482341" name="Rectangle 37"/>
          <p:cNvSpPr>
            <a:spLocks noChangeArrowheads="1"/>
          </p:cNvSpPr>
          <p:nvPr/>
        </p:nvSpPr>
        <p:spPr bwMode="auto">
          <a:xfrm>
            <a:off x="2582863" y="2601913"/>
            <a:ext cx="700087" cy="10810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2388" name="Group 84"/>
          <p:cNvGrpSpPr>
            <a:grpSpLocks/>
          </p:cNvGrpSpPr>
          <p:nvPr/>
        </p:nvGrpSpPr>
        <p:grpSpPr bwMode="auto">
          <a:xfrm>
            <a:off x="2843213" y="1087438"/>
            <a:ext cx="5732462" cy="3017837"/>
            <a:chOff x="1791" y="685"/>
            <a:chExt cx="3611" cy="1901"/>
          </a:xfrm>
        </p:grpSpPr>
        <p:grpSp>
          <p:nvGrpSpPr>
            <p:cNvPr id="482383" name="Group 79"/>
            <p:cNvGrpSpPr>
              <a:grpSpLocks/>
            </p:cNvGrpSpPr>
            <p:nvPr/>
          </p:nvGrpSpPr>
          <p:grpSpPr bwMode="auto">
            <a:xfrm>
              <a:off x="1791" y="685"/>
              <a:ext cx="3611" cy="1901"/>
              <a:chOff x="1791" y="685"/>
              <a:chExt cx="3611" cy="1901"/>
            </a:xfrm>
          </p:grpSpPr>
          <p:sp>
            <p:nvSpPr>
              <p:cNvPr id="482354" name="Text Box 50"/>
              <p:cNvSpPr txBox="1">
                <a:spLocks noChangeArrowheads="1"/>
              </p:cNvSpPr>
              <p:nvPr/>
            </p:nvSpPr>
            <p:spPr bwMode="auto">
              <a:xfrm>
                <a:off x="4513" y="1593"/>
                <a:ext cx="88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i="1">
                    <a:latin typeface="Arial Narrow" pitchFamily="34" charset="0"/>
                  </a:rPr>
                  <a:t>Woodgate et al., 2005</a:t>
                </a:r>
              </a:p>
            </p:txBody>
          </p:sp>
          <p:sp>
            <p:nvSpPr>
              <p:cNvPr id="482355" name="Text Box 51"/>
              <p:cNvSpPr txBox="1">
                <a:spLocks noChangeArrowheads="1"/>
              </p:cNvSpPr>
              <p:nvPr/>
            </p:nvSpPr>
            <p:spPr bwMode="auto">
              <a:xfrm>
                <a:off x="3882" y="1846"/>
                <a:ext cx="91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i="1">
                    <a:latin typeface="Arial Narrow" pitchFamily="34" charset="0"/>
                  </a:rPr>
                  <a:t>Russian ice camp data</a:t>
                </a:r>
              </a:p>
            </p:txBody>
          </p:sp>
          <p:grpSp>
            <p:nvGrpSpPr>
              <p:cNvPr id="482382" name="Group 78"/>
              <p:cNvGrpSpPr>
                <a:grpSpLocks/>
              </p:cNvGrpSpPr>
              <p:nvPr/>
            </p:nvGrpSpPr>
            <p:grpSpPr bwMode="auto">
              <a:xfrm>
                <a:off x="1791" y="685"/>
                <a:ext cx="1572" cy="1901"/>
                <a:chOff x="1791" y="685"/>
                <a:chExt cx="1572" cy="1901"/>
              </a:xfrm>
            </p:grpSpPr>
            <p:graphicFrame>
              <p:nvGraphicFramePr>
                <p:cNvPr id="482333" name="Object 29"/>
                <p:cNvGraphicFramePr>
                  <a:graphicFrameLocks noChangeAspect="1"/>
                </p:cNvGraphicFramePr>
                <p:nvPr/>
              </p:nvGraphicFramePr>
              <p:xfrm>
                <a:off x="1922" y="714"/>
                <a:ext cx="1441" cy="1872"/>
              </p:xfrm>
              <a:graphic>
                <a:graphicData uri="http://schemas.openxmlformats.org/presentationml/2006/ole">
                  <p:oleObj spid="_x0000_s482333" name="Chart" r:id="rId6" imgW="9401243" imgH="5362725" progId="MSGraph.Chart.8">
                    <p:embed followColorScheme="full"/>
                  </p:oleObj>
                </a:graphicData>
              </a:graphic>
            </p:graphicFrame>
            <p:sp>
              <p:nvSpPr>
                <p:cNvPr id="482334" name="Text Box 30"/>
                <p:cNvSpPr txBox="1">
                  <a:spLocks noChangeArrowheads="1"/>
                </p:cNvSpPr>
                <p:nvPr/>
              </p:nvSpPr>
              <p:spPr bwMode="auto">
                <a:xfrm rot="-10800000">
                  <a:off x="1791" y="685"/>
                  <a:ext cx="270" cy="14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eaVert">
                  <a:spAutoFit/>
                </a:bodyPr>
                <a:lstStyle/>
                <a:p>
                  <a:pPr defTabSz="5246688">
                    <a:spcBef>
                      <a:spcPct val="50000"/>
                    </a:spcBef>
                  </a:pPr>
                  <a:r>
                    <a:rPr lang="en-CA" sz="1600">
                      <a:latin typeface="Arial" charset="0"/>
                      <a:cs typeface="Arial" charset="0"/>
                    </a:rPr>
                    <a:t>FW flux (km</a:t>
                  </a:r>
                  <a:r>
                    <a:rPr lang="en-CA" sz="1600" baseline="30000">
                      <a:latin typeface="Arial" charset="0"/>
                      <a:cs typeface="Arial" charset="0"/>
                    </a:rPr>
                    <a:t>3</a:t>
                  </a:r>
                  <a:r>
                    <a:rPr lang="en-CA" sz="1600">
                      <a:latin typeface="Arial" charset="0"/>
                      <a:cs typeface="Arial" charset="0"/>
                    </a:rPr>
                    <a:t>/year)</a:t>
                  </a:r>
                </a:p>
              </p:txBody>
            </p:sp>
            <p:sp>
              <p:nvSpPr>
                <p:cNvPr id="482348" name="Rectangle 44"/>
                <p:cNvSpPr>
                  <a:spLocks noChangeArrowheads="1"/>
                </p:cNvSpPr>
                <p:nvPr/>
              </p:nvSpPr>
              <p:spPr bwMode="auto">
                <a:xfrm>
                  <a:off x="3096" y="1326"/>
                  <a:ext cx="267" cy="108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2357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477" y="1862"/>
                  <a:ext cx="717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 i="1">
                      <a:latin typeface="Arial Narrow" pitchFamily="34" charset="0"/>
                    </a:rPr>
                    <a:t>Total = 7700</a:t>
                  </a:r>
                </a:p>
              </p:txBody>
            </p:sp>
          </p:grpSp>
        </p:grpSp>
        <p:sp>
          <p:nvSpPr>
            <p:cNvPr id="482353" name="Text Box 49"/>
            <p:cNvSpPr txBox="1">
              <a:spLocks noChangeArrowheads="1"/>
            </p:cNvSpPr>
            <p:nvPr/>
          </p:nvSpPr>
          <p:spPr bwMode="auto">
            <a:xfrm>
              <a:off x="2425" y="2352"/>
              <a:ext cx="12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4546600">
                <a:spcBef>
                  <a:spcPct val="50000"/>
                </a:spcBef>
              </a:pPr>
              <a:r>
                <a:rPr lang="en-CA" sz="1200" b="1">
                  <a:latin typeface="Arial Narrow" pitchFamily="34" charset="0"/>
                  <a:cs typeface="Arial" charset="0"/>
                </a:rPr>
                <a:t>Serreze et al., 2006</a:t>
              </a:r>
            </a:p>
          </p:txBody>
        </p:sp>
      </p:grpSp>
      <p:sp>
        <p:nvSpPr>
          <p:cNvPr id="482356" name="Text Box 52"/>
          <p:cNvSpPr txBox="1">
            <a:spLocks noChangeArrowheads="1"/>
          </p:cNvSpPr>
          <p:nvPr/>
        </p:nvSpPr>
        <p:spPr bwMode="auto">
          <a:xfrm>
            <a:off x="1446213" y="3000375"/>
            <a:ext cx="1138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i="1">
                <a:latin typeface="Arial Narrow" pitchFamily="34" charset="0"/>
              </a:rPr>
              <a:t>Total = 5870</a:t>
            </a:r>
          </a:p>
        </p:txBody>
      </p:sp>
      <p:grpSp>
        <p:nvGrpSpPr>
          <p:cNvPr id="482387" name="Group 83"/>
          <p:cNvGrpSpPr>
            <a:grpSpLocks/>
          </p:cNvGrpSpPr>
          <p:nvPr/>
        </p:nvGrpSpPr>
        <p:grpSpPr bwMode="auto">
          <a:xfrm>
            <a:off x="1490663" y="1209675"/>
            <a:ext cx="7566025" cy="5559425"/>
            <a:chOff x="939" y="762"/>
            <a:chExt cx="4766" cy="3502"/>
          </a:xfrm>
        </p:grpSpPr>
        <p:sp>
          <p:nvSpPr>
            <p:cNvPr id="482375" name="AutoShape 71"/>
            <p:cNvSpPr>
              <a:spLocks noChangeArrowheads="1"/>
            </p:cNvSpPr>
            <p:nvPr/>
          </p:nvSpPr>
          <p:spPr bwMode="auto">
            <a:xfrm>
              <a:off x="939" y="762"/>
              <a:ext cx="321" cy="288"/>
            </a:xfrm>
            <a:prstGeom prst="horizontalScroll">
              <a:avLst>
                <a:gd name="adj" fmla="val 12500"/>
              </a:avLst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376" name="AutoShape 72"/>
            <p:cNvSpPr>
              <a:spLocks noChangeArrowheads="1"/>
            </p:cNvSpPr>
            <p:nvPr/>
          </p:nvSpPr>
          <p:spPr bwMode="auto">
            <a:xfrm>
              <a:off x="2481" y="776"/>
              <a:ext cx="321" cy="288"/>
            </a:xfrm>
            <a:prstGeom prst="horizontalScroll">
              <a:avLst>
                <a:gd name="adj" fmla="val 12500"/>
              </a:avLst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2386" name="Group 82"/>
            <p:cNvGrpSpPr>
              <a:grpSpLocks/>
            </p:cNvGrpSpPr>
            <p:nvPr/>
          </p:nvGrpSpPr>
          <p:grpSpPr bwMode="auto">
            <a:xfrm>
              <a:off x="1066" y="3475"/>
              <a:ext cx="4639" cy="789"/>
              <a:chOff x="1066" y="3475"/>
              <a:chExt cx="4639" cy="789"/>
            </a:xfrm>
          </p:grpSpPr>
          <p:grpSp>
            <p:nvGrpSpPr>
              <p:cNvPr id="482379" name="Group 75"/>
              <p:cNvGrpSpPr>
                <a:grpSpLocks/>
              </p:cNvGrpSpPr>
              <p:nvPr/>
            </p:nvGrpSpPr>
            <p:grpSpPr bwMode="auto">
              <a:xfrm>
                <a:off x="1066" y="3475"/>
                <a:ext cx="4639" cy="605"/>
                <a:chOff x="1066" y="3589"/>
                <a:chExt cx="4639" cy="605"/>
              </a:xfrm>
            </p:grpSpPr>
            <p:sp>
              <p:nvSpPr>
                <p:cNvPr id="482370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1066" y="3589"/>
                  <a:ext cx="4639" cy="6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700" b="1">
                      <a:latin typeface="Arial Narrow" pitchFamily="34" charset="0"/>
                    </a:rPr>
                    <a:t>For the Arctic Ocean, </a:t>
                  </a:r>
                </a:p>
                <a:p>
                  <a:r>
                    <a:rPr lang="en-US" sz="1700" b="1">
                      <a:latin typeface="Arial Narrow" pitchFamily="34" charset="0"/>
                    </a:rPr>
                    <a:t>	net sea ice GROWTH is a FW SINK </a:t>
                  </a:r>
                  <a:r>
                    <a:rPr lang="en-US" sz="1700" b="1">
                      <a:latin typeface="Arial Narrow" pitchFamily="34" charset="0"/>
                      <a:sym typeface="Symbol" pitchFamily="18" charset="2"/>
                    </a:rPr>
                    <a:t> 0.4 m/yr  7 million km</a:t>
                  </a:r>
                  <a:r>
                    <a:rPr lang="en-US" sz="1700" b="1" baseline="30000">
                      <a:latin typeface="Arial Narrow" pitchFamily="34" charset="0"/>
                      <a:sym typeface="Symbol" pitchFamily="18" charset="2"/>
                    </a:rPr>
                    <a:t>2</a:t>
                  </a:r>
                  <a:r>
                    <a:rPr lang="en-US" sz="1700" b="1">
                      <a:latin typeface="Arial Narrow" pitchFamily="34" charset="0"/>
                      <a:sym typeface="Symbol" pitchFamily="18" charset="2"/>
                    </a:rPr>
                    <a:t> = 2800 km</a:t>
                  </a:r>
                  <a:r>
                    <a:rPr lang="en-US" sz="1700" b="1" baseline="30000">
                      <a:latin typeface="Arial Narrow" pitchFamily="34" charset="0"/>
                      <a:sym typeface="Symbol" pitchFamily="18" charset="2"/>
                    </a:rPr>
                    <a:t>3</a:t>
                  </a:r>
                  <a:r>
                    <a:rPr lang="en-US" sz="1700" b="1">
                      <a:latin typeface="Arial Narrow" pitchFamily="34" charset="0"/>
                      <a:sym typeface="Symbol" pitchFamily="18" charset="2"/>
                    </a:rPr>
                    <a:t>/yr</a:t>
                  </a:r>
                </a:p>
                <a:p>
                  <a:endParaRPr lang="en-US" sz="600" b="1">
                    <a:latin typeface="Arial Narrow" pitchFamily="34" charset="0"/>
                    <a:sym typeface="Symbol" pitchFamily="18" charset="2"/>
                  </a:endParaRPr>
                </a:p>
                <a:p>
                  <a:r>
                    <a:rPr lang="en-US" sz="1700" b="1">
                      <a:solidFill>
                        <a:srgbClr val="000066"/>
                      </a:solidFill>
                      <a:latin typeface="Arial Narrow" pitchFamily="34" charset="0"/>
                      <a:sym typeface="Symbol" pitchFamily="18" charset="2"/>
                    </a:rPr>
                    <a:t>			</a:t>
                  </a:r>
                  <a:r>
                    <a:rPr lang="en-US" sz="1700" b="1" i="1">
                      <a:solidFill>
                        <a:srgbClr val="000066"/>
                      </a:solidFill>
                      <a:latin typeface="Arial" charset="0"/>
                      <a:sym typeface="Symbol" pitchFamily="18" charset="2"/>
                    </a:rPr>
                    <a:t>“river runoff → sea ice growth”</a:t>
                  </a:r>
                  <a:endParaRPr lang="en-US" sz="1700" b="1" i="1" baseline="30000">
                    <a:solidFill>
                      <a:srgbClr val="000066"/>
                    </a:solidFill>
                    <a:latin typeface="Arial" charset="0"/>
                    <a:sym typeface="Symbol" pitchFamily="18" charset="2"/>
                  </a:endParaRPr>
                </a:p>
              </p:txBody>
            </p:sp>
            <p:sp>
              <p:nvSpPr>
                <p:cNvPr id="482374" name="AutoShape 70"/>
                <p:cNvSpPr>
                  <a:spLocks noChangeArrowheads="1"/>
                </p:cNvSpPr>
                <p:nvPr/>
              </p:nvSpPr>
              <p:spPr bwMode="auto">
                <a:xfrm>
                  <a:off x="4989" y="3725"/>
                  <a:ext cx="703" cy="288"/>
                </a:xfrm>
                <a:prstGeom prst="horizontalScroll">
                  <a:avLst>
                    <a:gd name="adj" fmla="val 12500"/>
                  </a:avLst>
                </a:prstGeom>
                <a:noFill/>
                <a:ln w="19050">
                  <a:solidFill>
                    <a:srgbClr val="CC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482378" name="Picture 74" descr="MCj04413220000[1]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19118"/>
              <a:stretch>
                <a:fillRect/>
              </a:stretch>
            </p:blipFill>
            <p:spPr bwMode="auto">
              <a:xfrm>
                <a:off x="2483" y="3884"/>
                <a:ext cx="342" cy="364"/>
              </a:xfrm>
              <a:prstGeom prst="rect">
                <a:avLst/>
              </a:prstGeom>
              <a:noFill/>
            </p:spPr>
          </p:pic>
          <p:pic>
            <p:nvPicPr>
              <p:cNvPr id="482381" name="Picture 77" descr="MCj04344110000[1]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871" y="3952"/>
                <a:ext cx="277" cy="312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482389" name="Group 85"/>
          <p:cNvGrpSpPr>
            <a:grpSpLocks/>
          </p:cNvGrpSpPr>
          <p:nvPr/>
        </p:nvGrpSpPr>
        <p:grpSpPr bwMode="auto">
          <a:xfrm>
            <a:off x="1042988" y="3532188"/>
            <a:ext cx="7986712" cy="2028825"/>
            <a:chOff x="657" y="2225"/>
            <a:chExt cx="5031" cy="1278"/>
          </a:xfrm>
        </p:grpSpPr>
        <p:grpSp>
          <p:nvGrpSpPr>
            <p:cNvPr id="482368" name="Group 64"/>
            <p:cNvGrpSpPr>
              <a:grpSpLocks/>
            </p:cNvGrpSpPr>
            <p:nvPr/>
          </p:nvGrpSpPr>
          <p:grpSpPr bwMode="auto">
            <a:xfrm>
              <a:off x="657" y="2818"/>
              <a:ext cx="1712" cy="384"/>
              <a:chOff x="635" y="3158"/>
              <a:chExt cx="1712" cy="384"/>
            </a:xfrm>
          </p:grpSpPr>
          <p:sp>
            <p:nvSpPr>
              <p:cNvPr id="482364" name="Text Box 60"/>
              <p:cNvSpPr txBox="1">
                <a:spLocks noChangeArrowheads="1"/>
              </p:cNvSpPr>
              <p:nvPr/>
            </p:nvSpPr>
            <p:spPr bwMode="auto">
              <a:xfrm>
                <a:off x="680" y="3228"/>
                <a:ext cx="162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Q: Where’s the ice term?</a:t>
                </a:r>
              </a:p>
            </p:txBody>
          </p:sp>
          <p:sp>
            <p:nvSpPr>
              <p:cNvPr id="482365" name="AutoShape 61"/>
              <p:cNvSpPr>
                <a:spLocks noChangeArrowheads="1"/>
              </p:cNvSpPr>
              <p:nvPr/>
            </p:nvSpPr>
            <p:spPr bwMode="auto">
              <a:xfrm>
                <a:off x="635" y="3158"/>
                <a:ext cx="1712" cy="384"/>
              </a:xfrm>
              <a:prstGeom prst="wedgeRoundRectCallout">
                <a:avLst>
                  <a:gd name="adj1" fmla="val -62269"/>
                  <a:gd name="adj2" fmla="val 58333"/>
                  <a:gd name="adj3" fmla="val 16667"/>
                </a:avLst>
              </a:prstGeom>
              <a:noFill/>
              <a:ln w="38100" cmpd="dbl">
                <a:solidFill>
                  <a:srgbClr val="333399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2385" name="Group 81"/>
            <p:cNvGrpSpPr>
              <a:grpSpLocks/>
            </p:cNvGrpSpPr>
            <p:nvPr/>
          </p:nvGrpSpPr>
          <p:grpSpPr bwMode="auto">
            <a:xfrm>
              <a:off x="2477" y="2225"/>
              <a:ext cx="3211" cy="1278"/>
              <a:chOff x="2472" y="2196"/>
              <a:chExt cx="3211" cy="1278"/>
            </a:xfrm>
          </p:grpSpPr>
          <p:grpSp>
            <p:nvGrpSpPr>
              <p:cNvPr id="482373" name="Group 69"/>
              <p:cNvGrpSpPr>
                <a:grpSpLocks/>
              </p:cNvGrpSpPr>
              <p:nvPr/>
            </p:nvGrpSpPr>
            <p:grpSpPr bwMode="auto">
              <a:xfrm>
                <a:off x="2472" y="2205"/>
                <a:ext cx="2907" cy="1269"/>
                <a:chOff x="2472" y="2546"/>
                <a:chExt cx="2907" cy="1269"/>
              </a:xfrm>
            </p:grpSpPr>
            <p:pic>
              <p:nvPicPr>
                <p:cNvPr id="482369" name="Picture 65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 l="9773" t="38783" r="30161" b="31274"/>
                <a:stretch>
                  <a:fillRect/>
                </a:stretch>
              </p:blipFill>
              <p:spPr bwMode="auto">
                <a:xfrm>
                  <a:off x="2472" y="2546"/>
                  <a:ext cx="2907" cy="1269"/>
                </a:xfrm>
                <a:prstGeom prst="rect">
                  <a:avLst/>
                </a:prstGeom>
                <a:noFill/>
                <a:ln w="57150" cmpd="thinThick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</p:spPr>
            </p:pic>
            <p:sp>
              <p:nvSpPr>
                <p:cNvPr id="482371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2999" y="2881"/>
                  <a:ext cx="567" cy="13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1">
                      <a:solidFill>
                        <a:srgbClr val="008986"/>
                      </a:solidFill>
                      <a:latin typeface="Arial Narrow" pitchFamily="34" charset="0"/>
                    </a:rPr>
                    <a:t>Arctic Ocean</a:t>
                  </a:r>
                </a:p>
              </p:txBody>
            </p:sp>
            <p:sp>
              <p:nvSpPr>
                <p:cNvPr id="48237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156" y="2890"/>
                  <a:ext cx="378" cy="13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1">
                      <a:solidFill>
                        <a:srgbClr val="008986"/>
                      </a:solidFill>
                      <a:latin typeface="Arial Narrow" pitchFamily="34" charset="0"/>
                    </a:rPr>
                    <a:t>GIN Sea </a:t>
                  </a:r>
                </a:p>
              </p:txBody>
            </p:sp>
          </p:grpSp>
          <p:sp>
            <p:nvSpPr>
              <p:cNvPr id="482384" name="Text Box 80"/>
              <p:cNvSpPr txBox="1">
                <a:spLocks noChangeArrowheads="1"/>
              </p:cNvSpPr>
              <p:nvPr/>
            </p:nvSpPr>
            <p:spPr bwMode="auto">
              <a:xfrm>
                <a:off x="4795" y="2196"/>
                <a:ext cx="88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 i="1">
                    <a:latin typeface="Arial Narrow" pitchFamily="34" charset="0"/>
                  </a:rPr>
                  <a:t>Steele &amp; Flato (2000)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Text Box 2"/>
          <p:cNvSpPr txBox="1">
            <a:spLocks noChangeArrowheads="1"/>
          </p:cNvSpPr>
          <p:nvPr/>
        </p:nvSpPr>
        <p:spPr bwMode="auto">
          <a:xfrm>
            <a:off x="2411413" y="152400"/>
            <a:ext cx="5170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SHEBA:  Beaufort Sea, 1997-98</a:t>
            </a:r>
          </a:p>
        </p:txBody>
      </p:sp>
      <p:grpSp>
        <p:nvGrpSpPr>
          <p:cNvPr id="484358" name="Group 6"/>
          <p:cNvGrpSpPr>
            <a:grpSpLocks/>
          </p:cNvGrpSpPr>
          <p:nvPr/>
        </p:nvGrpSpPr>
        <p:grpSpPr bwMode="auto">
          <a:xfrm>
            <a:off x="0" y="514350"/>
            <a:ext cx="2808288" cy="1943100"/>
            <a:chOff x="0" y="278"/>
            <a:chExt cx="1920" cy="1371"/>
          </a:xfrm>
        </p:grpSpPr>
        <p:pic>
          <p:nvPicPr>
            <p:cNvPr id="484359" name="Picture 7" descr="jas_SATanoms_ncd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278"/>
              <a:ext cx="1920" cy="1371"/>
            </a:xfrm>
            <a:prstGeom prst="rect">
              <a:avLst/>
            </a:prstGeom>
            <a:noFill/>
          </p:spPr>
        </p:pic>
        <p:sp>
          <p:nvSpPr>
            <p:cNvPr id="484360" name="Text Box 8"/>
            <p:cNvSpPr txBox="1">
              <a:spLocks noChangeArrowheads="1"/>
            </p:cNvSpPr>
            <p:nvPr/>
          </p:nvSpPr>
          <p:spPr bwMode="auto">
            <a:xfrm>
              <a:off x="156" y="1132"/>
              <a:ext cx="1585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/>
                <a:t>1997 JAS SA anom </a:t>
              </a:r>
            </a:p>
            <a:p>
              <a:pPr algn="ctr"/>
              <a:r>
                <a:rPr lang="en-US" sz="1400" b="1"/>
                <a:t>(NCDC)</a:t>
              </a:r>
            </a:p>
          </p:txBody>
        </p:sp>
      </p:grpSp>
      <p:sp>
        <p:nvSpPr>
          <p:cNvPr id="484361" name="Text Box 9"/>
          <p:cNvSpPr txBox="1">
            <a:spLocks noChangeArrowheads="1"/>
          </p:cNvSpPr>
          <p:nvPr/>
        </p:nvSpPr>
        <p:spPr bwMode="auto">
          <a:xfrm>
            <a:off x="14288" y="4451350"/>
            <a:ext cx="321151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81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Connections among ice, runoff and atmospheric forcing in the Beaufort Gyre </a:t>
            </a:r>
            <a:r>
              <a:rPr lang="en-US" sz="1600" b="1" i="1">
                <a:latin typeface="Arial Narrow" pitchFamily="34" charset="0"/>
              </a:rPr>
              <a:t>Macdonald et al. (1999)</a:t>
            </a:r>
          </a:p>
        </p:txBody>
      </p:sp>
      <p:sp>
        <p:nvSpPr>
          <p:cNvPr id="484362" name="Text Box 10"/>
          <p:cNvSpPr txBox="1">
            <a:spLocks noChangeArrowheads="1"/>
          </p:cNvSpPr>
          <p:nvPr/>
        </p:nvSpPr>
        <p:spPr bwMode="auto">
          <a:xfrm>
            <a:off x="6350" y="5424488"/>
            <a:ext cx="3214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latin typeface="Comic Sans MS" pitchFamily="66" charset="0"/>
              </a:rPr>
              <a:t>“It was mostly </a:t>
            </a:r>
          </a:p>
          <a:p>
            <a:pPr algn="ctr"/>
            <a:r>
              <a:rPr lang="en-US" sz="1800" b="1">
                <a:latin typeface="Comic Sans MS" pitchFamily="66" charset="0"/>
              </a:rPr>
              <a:t>Mackenzie River discharge”</a:t>
            </a:r>
          </a:p>
        </p:txBody>
      </p:sp>
      <p:sp>
        <p:nvSpPr>
          <p:cNvPr id="484366" name="Freeform 14"/>
          <p:cNvSpPr>
            <a:spLocks/>
          </p:cNvSpPr>
          <p:nvPr/>
        </p:nvSpPr>
        <p:spPr bwMode="auto">
          <a:xfrm>
            <a:off x="117475" y="587375"/>
            <a:ext cx="168275" cy="53975"/>
          </a:xfrm>
          <a:custGeom>
            <a:avLst/>
            <a:gdLst/>
            <a:ahLst/>
            <a:cxnLst>
              <a:cxn ang="0">
                <a:pos x="106" y="34"/>
              </a:cxn>
              <a:cxn ang="0">
                <a:pos x="90" y="16"/>
              </a:cxn>
              <a:cxn ang="0">
                <a:pos x="66" y="24"/>
              </a:cxn>
              <a:cxn ang="0">
                <a:pos x="36" y="20"/>
              </a:cxn>
              <a:cxn ang="0">
                <a:pos x="14" y="8"/>
              </a:cxn>
              <a:cxn ang="0">
                <a:pos x="0" y="0"/>
              </a:cxn>
            </a:cxnLst>
            <a:rect l="0" t="0" r="r" b="b"/>
            <a:pathLst>
              <a:path w="106" h="34">
                <a:moveTo>
                  <a:pt x="106" y="34"/>
                </a:moveTo>
                <a:cubicBezTo>
                  <a:pt x="103" y="31"/>
                  <a:pt x="97" y="18"/>
                  <a:pt x="90" y="16"/>
                </a:cubicBezTo>
                <a:cubicBezTo>
                  <a:pt x="83" y="14"/>
                  <a:pt x="75" y="23"/>
                  <a:pt x="66" y="24"/>
                </a:cubicBezTo>
                <a:cubicBezTo>
                  <a:pt x="57" y="25"/>
                  <a:pt x="45" y="23"/>
                  <a:pt x="36" y="20"/>
                </a:cubicBezTo>
                <a:cubicBezTo>
                  <a:pt x="27" y="17"/>
                  <a:pt x="20" y="11"/>
                  <a:pt x="14" y="8"/>
                </a:cubicBezTo>
                <a:cubicBezTo>
                  <a:pt x="8" y="5"/>
                  <a:pt x="4" y="2"/>
                  <a:pt x="0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4367" name="Text Box 15"/>
          <p:cNvSpPr txBox="1">
            <a:spLocks noChangeArrowheads="1"/>
          </p:cNvSpPr>
          <p:nvPr/>
        </p:nvSpPr>
        <p:spPr bwMode="auto">
          <a:xfrm>
            <a:off x="95250" y="431800"/>
            <a:ext cx="5127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 i="1">
                <a:latin typeface="Arial Narrow" pitchFamily="34" charset="0"/>
              </a:rPr>
              <a:t>SHEBA</a:t>
            </a:r>
          </a:p>
        </p:txBody>
      </p:sp>
      <p:grpSp>
        <p:nvGrpSpPr>
          <p:cNvPr id="484381" name="Group 29"/>
          <p:cNvGrpSpPr>
            <a:grpSpLocks/>
          </p:cNvGrpSpPr>
          <p:nvPr/>
        </p:nvGrpSpPr>
        <p:grpSpPr bwMode="auto">
          <a:xfrm>
            <a:off x="3059113" y="765175"/>
            <a:ext cx="3322637" cy="4606925"/>
            <a:chOff x="3651" y="777"/>
            <a:chExt cx="2093" cy="2902"/>
          </a:xfrm>
        </p:grpSpPr>
        <p:pic>
          <p:nvPicPr>
            <p:cNvPr id="484369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 l="11787" t="23753" r="51375" b="48734"/>
            <a:stretch>
              <a:fillRect/>
            </a:stretch>
          </p:blipFill>
          <p:spPr bwMode="auto">
            <a:xfrm>
              <a:off x="3651" y="867"/>
              <a:ext cx="1769" cy="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84370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 l="11787" t="62859" r="51375" b="8488"/>
            <a:stretch>
              <a:fillRect/>
            </a:stretch>
          </p:blipFill>
          <p:spPr bwMode="auto">
            <a:xfrm>
              <a:off x="3654" y="1820"/>
              <a:ext cx="1769" cy="1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84371" name="Text Box 19"/>
            <p:cNvSpPr txBox="1">
              <a:spLocks noChangeArrowheads="1"/>
            </p:cNvSpPr>
            <p:nvPr/>
          </p:nvSpPr>
          <p:spPr bwMode="auto">
            <a:xfrm>
              <a:off x="3863" y="2784"/>
              <a:ext cx="153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Arial Narrow" pitchFamily="34" charset="0"/>
                </a:rPr>
                <a:t>Distance north from Alaska (km)</a:t>
              </a:r>
            </a:p>
          </p:txBody>
        </p:sp>
        <p:sp>
          <p:nvSpPr>
            <p:cNvPr id="484372" name="Text Box 20"/>
            <p:cNvSpPr txBox="1">
              <a:spLocks noChangeArrowheads="1"/>
            </p:cNvSpPr>
            <p:nvPr/>
          </p:nvSpPr>
          <p:spPr bwMode="auto">
            <a:xfrm>
              <a:off x="4620" y="2418"/>
              <a:ext cx="681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990033"/>
                  </a:solidFill>
                  <a:latin typeface="Arial Narrow" pitchFamily="34" charset="0"/>
                </a:rPr>
                <a:t>River water</a:t>
              </a:r>
            </a:p>
          </p:txBody>
        </p:sp>
        <p:sp>
          <p:nvSpPr>
            <p:cNvPr id="484373" name="Text Box 21"/>
            <p:cNvSpPr txBox="1">
              <a:spLocks noChangeArrowheads="1"/>
            </p:cNvSpPr>
            <p:nvPr/>
          </p:nvSpPr>
          <p:spPr bwMode="auto">
            <a:xfrm>
              <a:off x="4680" y="1484"/>
              <a:ext cx="628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990033"/>
                  </a:solidFill>
                  <a:latin typeface="Arial Narrow" pitchFamily="34" charset="0"/>
                </a:rPr>
                <a:t>Melt water</a:t>
              </a:r>
            </a:p>
          </p:txBody>
        </p:sp>
        <p:sp>
          <p:nvSpPr>
            <p:cNvPr id="484374" name="Text Box 22"/>
            <p:cNvSpPr txBox="1">
              <a:spLocks noChangeArrowheads="1"/>
            </p:cNvSpPr>
            <p:nvPr/>
          </p:nvSpPr>
          <p:spPr bwMode="auto">
            <a:xfrm>
              <a:off x="4785" y="777"/>
              <a:ext cx="4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 i="1">
                  <a:latin typeface="Arial Narrow" pitchFamily="34" charset="0"/>
                </a:rPr>
                <a:t>net melt</a:t>
              </a:r>
            </a:p>
          </p:txBody>
        </p:sp>
        <p:sp>
          <p:nvSpPr>
            <p:cNvPr id="484375" name="Text Box 23"/>
            <p:cNvSpPr txBox="1">
              <a:spLocks noChangeArrowheads="1"/>
            </p:cNvSpPr>
            <p:nvPr/>
          </p:nvSpPr>
          <p:spPr bwMode="auto">
            <a:xfrm>
              <a:off x="4195" y="1230"/>
              <a:ext cx="58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 i="1">
                  <a:latin typeface="Arial Narrow" pitchFamily="34" charset="0"/>
                </a:rPr>
                <a:t>net growth</a:t>
              </a:r>
            </a:p>
          </p:txBody>
        </p:sp>
        <p:sp>
          <p:nvSpPr>
            <p:cNvPr id="484376" name="Freeform 24"/>
            <p:cNvSpPr>
              <a:spLocks/>
            </p:cNvSpPr>
            <p:nvPr/>
          </p:nvSpPr>
          <p:spPr bwMode="auto">
            <a:xfrm>
              <a:off x="3680" y="2508"/>
              <a:ext cx="942" cy="785"/>
            </a:xfrm>
            <a:custGeom>
              <a:avLst/>
              <a:gdLst/>
              <a:ahLst/>
              <a:cxnLst>
                <a:cxn ang="0">
                  <a:pos x="942" y="19"/>
                </a:cxn>
                <a:cxn ang="0">
                  <a:pos x="742" y="38"/>
                </a:cxn>
                <a:cxn ang="0">
                  <a:pos x="370" y="248"/>
                </a:cxn>
                <a:cxn ang="0">
                  <a:pos x="92" y="478"/>
                </a:cxn>
                <a:cxn ang="0">
                  <a:pos x="41" y="706"/>
                </a:cxn>
                <a:cxn ang="0">
                  <a:pos x="338" y="785"/>
                </a:cxn>
              </a:cxnLst>
              <a:rect l="0" t="0" r="r" b="b"/>
              <a:pathLst>
                <a:path w="942" h="785">
                  <a:moveTo>
                    <a:pt x="942" y="19"/>
                  </a:moveTo>
                  <a:cubicBezTo>
                    <a:pt x="910" y="22"/>
                    <a:pt x="837" y="0"/>
                    <a:pt x="742" y="38"/>
                  </a:cubicBezTo>
                  <a:cubicBezTo>
                    <a:pt x="647" y="76"/>
                    <a:pt x="478" y="175"/>
                    <a:pt x="370" y="248"/>
                  </a:cubicBezTo>
                  <a:cubicBezTo>
                    <a:pt x="262" y="321"/>
                    <a:pt x="147" y="402"/>
                    <a:pt x="92" y="478"/>
                  </a:cubicBezTo>
                  <a:cubicBezTo>
                    <a:pt x="37" y="554"/>
                    <a:pt x="0" y="655"/>
                    <a:pt x="41" y="706"/>
                  </a:cubicBezTo>
                  <a:cubicBezTo>
                    <a:pt x="82" y="757"/>
                    <a:pt x="276" y="769"/>
                    <a:pt x="338" y="78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lg" len="lg"/>
            </a:ln>
            <a:effectLst>
              <a:prstShdw prst="shdw17" dist="17961" dir="2700000">
                <a:schemeClr val="bg1"/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84377" name="Text Box 25"/>
            <p:cNvSpPr txBox="1">
              <a:spLocks noChangeArrowheads="1"/>
            </p:cNvSpPr>
            <p:nvPr/>
          </p:nvSpPr>
          <p:spPr bwMode="auto">
            <a:xfrm>
              <a:off x="3991" y="3219"/>
              <a:ext cx="1753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398463"/>
              <a:r>
                <a:rPr lang="en-US" sz="1400" b="1">
                  <a:latin typeface="Comic Sans MS" pitchFamily="66" charset="0"/>
                </a:rPr>
                <a:t>Extends to 150-200 m depth!</a:t>
              </a:r>
            </a:p>
            <a:p>
              <a:pPr defTabSz="398463"/>
              <a:r>
                <a:rPr lang="en-US" sz="1400" b="1" i="1">
                  <a:latin typeface="Comic Sans MS" pitchFamily="66" charset="0"/>
                </a:rPr>
                <a:t>	...but mostly 0-50 m </a:t>
              </a:r>
            </a:p>
            <a:p>
              <a:pPr defTabSz="398463"/>
              <a:r>
                <a:rPr lang="en-US" sz="1400" b="1" i="1">
                  <a:latin typeface="Comic Sans MS" pitchFamily="66" charset="0"/>
                </a:rPr>
                <a:t>		(mixed layer)</a:t>
              </a:r>
            </a:p>
          </p:txBody>
        </p:sp>
      </p:grpSp>
      <p:grpSp>
        <p:nvGrpSpPr>
          <p:cNvPr id="484391" name="Group 39"/>
          <p:cNvGrpSpPr>
            <a:grpSpLocks/>
          </p:cNvGrpSpPr>
          <p:nvPr/>
        </p:nvGrpSpPr>
        <p:grpSpPr bwMode="auto">
          <a:xfrm>
            <a:off x="5795963" y="1808163"/>
            <a:ext cx="3432175" cy="4729162"/>
            <a:chOff x="3651" y="1139"/>
            <a:chExt cx="2162" cy="2979"/>
          </a:xfrm>
        </p:grpSpPr>
        <p:grpSp>
          <p:nvGrpSpPr>
            <p:cNvPr id="484380" name="Group 28"/>
            <p:cNvGrpSpPr>
              <a:grpSpLocks/>
            </p:cNvGrpSpPr>
            <p:nvPr/>
          </p:nvGrpSpPr>
          <p:grpSpPr bwMode="auto">
            <a:xfrm>
              <a:off x="4223" y="1139"/>
              <a:ext cx="1259" cy="2320"/>
              <a:chOff x="1984" y="640"/>
              <a:chExt cx="1259" cy="2320"/>
            </a:xfrm>
          </p:grpSpPr>
          <p:pic>
            <p:nvPicPr>
              <p:cNvPr id="484357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54852" t="13728" r="14598" b="9285"/>
              <a:stretch>
                <a:fillRect/>
              </a:stretch>
            </p:blipFill>
            <p:spPr bwMode="auto">
              <a:xfrm>
                <a:off x="1984" y="640"/>
                <a:ext cx="1259" cy="2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84368" name="Text Box 16"/>
              <p:cNvSpPr txBox="1">
                <a:spLocks noChangeArrowheads="1"/>
              </p:cNvSpPr>
              <p:nvPr/>
            </p:nvSpPr>
            <p:spPr bwMode="auto">
              <a:xfrm>
                <a:off x="2313" y="2432"/>
                <a:ext cx="63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latin typeface="Arial Narrow" pitchFamily="34" charset="0"/>
                  </a:rPr>
                  <a:t>October, 1997</a:t>
                </a:r>
              </a:p>
            </p:txBody>
          </p:sp>
          <p:sp>
            <p:nvSpPr>
              <p:cNvPr id="484378" name="Line 26"/>
              <p:cNvSpPr>
                <a:spLocks noChangeShapeType="1"/>
              </p:cNvSpPr>
              <p:nvPr/>
            </p:nvSpPr>
            <p:spPr bwMode="auto">
              <a:xfrm flipV="1">
                <a:off x="3038" y="850"/>
                <a:ext cx="0" cy="785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4384" name="Text Box 32"/>
            <p:cNvSpPr txBox="1">
              <a:spLocks noChangeArrowheads="1"/>
            </p:cNvSpPr>
            <p:nvPr/>
          </p:nvSpPr>
          <p:spPr bwMode="auto">
            <a:xfrm>
              <a:off x="4523" y="1795"/>
              <a:ext cx="51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 i="1">
                  <a:solidFill>
                    <a:schemeClr val="accent2"/>
                  </a:solidFill>
                  <a:latin typeface="Arial Narrow" pitchFamily="34" charset="0"/>
                </a:rPr>
                <a:t>halocline</a:t>
              </a:r>
            </a:p>
          </p:txBody>
        </p:sp>
        <p:sp>
          <p:nvSpPr>
            <p:cNvPr id="484385" name="Text Box 33"/>
            <p:cNvSpPr txBox="1">
              <a:spLocks noChangeArrowheads="1"/>
            </p:cNvSpPr>
            <p:nvPr/>
          </p:nvSpPr>
          <p:spPr bwMode="auto">
            <a:xfrm>
              <a:off x="3787" y="1347"/>
              <a:ext cx="6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 i="1">
                  <a:solidFill>
                    <a:schemeClr val="accent2"/>
                  </a:solidFill>
                  <a:latin typeface="Arial Narrow" pitchFamily="34" charset="0"/>
                </a:rPr>
                <a:t>surface layer</a:t>
              </a:r>
            </a:p>
          </p:txBody>
        </p:sp>
        <p:sp>
          <p:nvSpPr>
            <p:cNvPr id="484386" name="Text Box 34"/>
            <p:cNvSpPr txBox="1">
              <a:spLocks noChangeArrowheads="1"/>
            </p:cNvSpPr>
            <p:nvPr/>
          </p:nvSpPr>
          <p:spPr bwMode="auto">
            <a:xfrm>
              <a:off x="4414" y="2658"/>
              <a:ext cx="9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 i="1">
                  <a:solidFill>
                    <a:schemeClr val="accent2"/>
                  </a:solidFill>
                  <a:latin typeface="Arial Narrow" pitchFamily="34" charset="0"/>
                </a:rPr>
                <a:t>Atlantic Water layer</a:t>
              </a:r>
            </a:p>
          </p:txBody>
        </p:sp>
        <p:sp>
          <p:nvSpPr>
            <p:cNvPr id="484387" name="Line 35"/>
            <p:cNvSpPr>
              <a:spLocks noChangeShapeType="1"/>
            </p:cNvSpPr>
            <p:nvPr/>
          </p:nvSpPr>
          <p:spPr bwMode="auto">
            <a:xfrm flipV="1">
              <a:off x="4441" y="1392"/>
              <a:ext cx="185" cy="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chemeClr val="bg1"/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84379" name="Text Box 27"/>
            <p:cNvSpPr txBox="1">
              <a:spLocks noChangeArrowheads="1"/>
            </p:cNvSpPr>
            <p:nvPr/>
          </p:nvSpPr>
          <p:spPr bwMode="auto">
            <a:xfrm>
              <a:off x="3651" y="3657"/>
              <a:ext cx="2010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i="1">
                  <a:solidFill>
                    <a:schemeClr val="accent2"/>
                  </a:solidFill>
                </a:rPr>
                <a:t>Surface + halocline layers</a:t>
              </a:r>
            </a:p>
            <a:p>
              <a:r>
                <a:rPr lang="en-US" sz="2400" b="1">
                  <a:sym typeface="Symbol" pitchFamily="18" charset="2"/>
                </a:rPr>
                <a:t> </a:t>
              </a:r>
              <a:r>
                <a:rPr lang="en-US" sz="2400" b="1"/>
                <a:t>FW layer: 0 - 250 m</a:t>
              </a:r>
            </a:p>
          </p:txBody>
        </p:sp>
        <p:sp>
          <p:nvSpPr>
            <p:cNvPr id="484382" name="Text Box 30"/>
            <p:cNvSpPr txBox="1">
              <a:spLocks noChangeArrowheads="1"/>
            </p:cNvSpPr>
            <p:nvPr/>
          </p:nvSpPr>
          <p:spPr bwMode="auto">
            <a:xfrm>
              <a:off x="5103" y="3382"/>
              <a:ext cx="71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chemeClr val="tx2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CC0099"/>
                  </a:solidFill>
                </a:rPr>
                <a:t>S </a:t>
              </a:r>
              <a:r>
                <a:rPr lang="en-US" b="1">
                  <a:solidFill>
                    <a:srgbClr val="CC0099"/>
                  </a:solidFill>
                  <a:sym typeface="Symbol" pitchFamily="18" charset="2"/>
                </a:rPr>
                <a:t></a:t>
              </a:r>
              <a:r>
                <a:rPr lang="en-US" b="1">
                  <a:solidFill>
                    <a:srgbClr val="CC0099"/>
                  </a:solidFill>
                </a:rPr>
                <a:t> 34.8</a:t>
              </a:r>
            </a:p>
          </p:txBody>
        </p:sp>
        <p:sp>
          <p:nvSpPr>
            <p:cNvPr id="484383" name="Line 31"/>
            <p:cNvSpPr>
              <a:spLocks noChangeShapeType="1"/>
            </p:cNvSpPr>
            <p:nvPr/>
          </p:nvSpPr>
          <p:spPr bwMode="auto">
            <a:xfrm flipV="1">
              <a:off x="5363" y="3209"/>
              <a:ext cx="4" cy="221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CC0099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Text Box 2"/>
          <p:cNvSpPr txBox="1">
            <a:spLocks noChangeArrowheads="1"/>
          </p:cNvSpPr>
          <p:nvPr/>
        </p:nvSpPr>
        <p:spPr bwMode="auto">
          <a:xfrm>
            <a:off x="1042988" y="5049838"/>
            <a:ext cx="729615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 eaLnBrk="0" hangingPunct="0">
              <a:lnSpc>
                <a:spcPct val="130000"/>
              </a:lnSpc>
              <a:buFont typeface="Symbol" pitchFamily="18" charset="2"/>
              <a:buNone/>
            </a:pPr>
            <a:endParaRPr lang="en-US" sz="1400">
              <a:solidFill>
                <a:srgbClr val="6C0015"/>
              </a:solidFill>
              <a:latin typeface="Arial" charset="0"/>
            </a:endParaRPr>
          </a:p>
          <a:p>
            <a:pPr eaLnBrk="0" hangingPunct="0">
              <a:lnSpc>
                <a:spcPct val="130000"/>
              </a:lnSpc>
            </a:pPr>
            <a:r>
              <a:rPr lang="en-US" sz="1600" b="1">
                <a:latin typeface="Arial" charset="0"/>
              </a:rPr>
              <a:t>“Typical” K</a:t>
            </a:r>
            <a:r>
              <a:rPr lang="en-US" sz="1600" b="1" baseline="-25000">
                <a:latin typeface="Arial" charset="0"/>
              </a:rPr>
              <a:t>diff</a:t>
            </a:r>
            <a:r>
              <a:rPr lang="en-US" sz="1600" b="1">
                <a:latin typeface="Arial" charset="0"/>
              </a:rPr>
              <a:t> </a:t>
            </a:r>
            <a:r>
              <a:rPr lang="en-US" sz="1600" b="1">
                <a:latin typeface="Arial" charset="0"/>
                <a:sym typeface="Symbol" pitchFamily="18" charset="2"/>
              </a:rPr>
              <a:t> 0.1 cm</a:t>
            </a:r>
            <a:r>
              <a:rPr lang="en-US" sz="1600" b="1" baseline="30000">
                <a:latin typeface="Arial" charset="0"/>
                <a:sym typeface="Symbol" pitchFamily="18" charset="2"/>
              </a:rPr>
              <a:t>2</a:t>
            </a:r>
            <a:r>
              <a:rPr lang="en-US" sz="1600" b="1">
                <a:latin typeface="Arial" charset="0"/>
                <a:sym typeface="Symbol" pitchFamily="18" charset="2"/>
              </a:rPr>
              <a:t>/s; </a:t>
            </a:r>
            <a:r>
              <a:rPr lang="en-US" sz="1600" b="1">
                <a:latin typeface="Arial" charset="0"/>
              </a:rPr>
              <a:t>Need to r</a:t>
            </a:r>
            <a:r>
              <a:rPr lang="en-US" sz="1600" b="1" i="1">
                <a:latin typeface="Arial" charset="0"/>
              </a:rPr>
              <a:t>educe mixing to levels 10 times </a:t>
            </a:r>
            <a:r>
              <a:rPr lang="en-US" sz="1600" b="1" i="1">
                <a:solidFill>
                  <a:srgbClr val="FF0000"/>
                </a:solidFill>
                <a:latin typeface="Arial" charset="0"/>
              </a:rPr>
              <a:t>less</a:t>
            </a:r>
            <a:r>
              <a:rPr lang="en-US" sz="1600" b="1" i="1">
                <a:latin typeface="Arial" charset="0"/>
              </a:rPr>
              <a:t>!  </a:t>
            </a:r>
          </a:p>
          <a:p>
            <a:pPr eaLnBrk="0" hangingPunct="0">
              <a:lnSpc>
                <a:spcPct val="130000"/>
              </a:lnSpc>
            </a:pPr>
            <a:r>
              <a:rPr lang="en-US" sz="1600" b="1" i="1">
                <a:latin typeface="Arial" charset="0"/>
              </a:rPr>
              <a:t>…it’s ok:  sea ice suppresses mixing! </a:t>
            </a:r>
            <a:r>
              <a:rPr lang="en-US" sz="1400" b="1" i="1">
                <a:latin typeface="Arial Narrow" pitchFamily="34" charset="0"/>
              </a:rPr>
              <a:t>(D’Asaro &amp; Morison, 1992)</a:t>
            </a:r>
          </a:p>
          <a:p>
            <a:pPr lvl="1" eaLnBrk="0" hangingPunct="0">
              <a:lnSpc>
                <a:spcPct val="130000"/>
              </a:lnSpc>
            </a:pPr>
            <a:r>
              <a:rPr lang="en-US" sz="1400" b="1" i="1">
                <a:latin typeface="Arial Narrow" pitchFamily="34" charset="0"/>
              </a:rPr>
              <a:t>					</a:t>
            </a:r>
            <a:r>
              <a:rPr lang="en-US" sz="1400" b="1" i="1">
                <a:solidFill>
                  <a:schemeClr val="accent2"/>
                </a:solidFill>
                <a:latin typeface="Arial Narrow" pitchFamily="34" charset="0"/>
              </a:rPr>
              <a:t>…for now, anyway…</a:t>
            </a:r>
            <a:endParaRPr lang="en-US" sz="160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title"/>
          </p:nvPr>
        </p:nvSpPr>
        <p:spPr>
          <a:xfrm>
            <a:off x="1835150" y="188913"/>
            <a:ext cx="6096000" cy="914400"/>
          </a:xfrm>
          <a:noFill/>
          <a:effectLst>
            <a:outerShdw dist="12700" dir="5400000" algn="ctr" rotWithShape="0">
              <a:srgbClr val="FFFFCC"/>
            </a:outerShdw>
          </a:effectLst>
        </p:spPr>
        <p:txBody>
          <a:bodyPr/>
          <a:lstStyle/>
          <a:p>
            <a:r>
              <a:rPr lang="en-US" sz="2000" b="1">
                <a:solidFill>
                  <a:schemeClr val="tx1"/>
                </a:solidFill>
              </a:rPr>
              <a:t>Getting the right stratification:</a:t>
            </a:r>
            <a:r>
              <a:rPr lang="en-US" sz="2400" b="1">
                <a:solidFill>
                  <a:schemeClr val="tx1"/>
                </a:solidFill>
              </a:rPr>
              <a:t>  </a:t>
            </a:r>
            <a:br>
              <a:rPr lang="en-US" sz="2400" b="1">
                <a:solidFill>
                  <a:schemeClr val="tx1"/>
                </a:solidFill>
              </a:rPr>
            </a:br>
            <a:r>
              <a:rPr lang="en-US" sz="2400" b="1">
                <a:solidFill>
                  <a:schemeClr val="tx1"/>
                </a:solidFill>
              </a:rPr>
              <a:t>The effect of “</a:t>
            </a:r>
            <a:r>
              <a:rPr lang="en-US" sz="2400" b="1" u="sng">
                <a:solidFill>
                  <a:schemeClr val="tx1"/>
                </a:solidFill>
              </a:rPr>
              <a:t>background mixing</a:t>
            </a:r>
            <a:r>
              <a:rPr lang="en-US" sz="2400" b="1">
                <a:solidFill>
                  <a:schemeClr val="tx1"/>
                </a:solidFill>
              </a:rPr>
              <a:t>”</a:t>
            </a:r>
            <a:endParaRPr lang="en-US" sz="2800" b="1" i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85732" name="Picture 4" descr="mix_fig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b="51175"/>
          <a:stretch>
            <a:fillRect/>
          </a:stretch>
        </p:blipFill>
        <p:spPr>
          <a:xfrm>
            <a:off x="304800" y="1524000"/>
            <a:ext cx="4267200" cy="3251200"/>
          </a:xfrm>
          <a:noFill/>
          <a:ln/>
        </p:spPr>
      </p:pic>
      <p:grpSp>
        <p:nvGrpSpPr>
          <p:cNvPr id="585735" name="Group 7"/>
          <p:cNvGrpSpPr>
            <a:grpSpLocks/>
          </p:cNvGrpSpPr>
          <p:nvPr/>
        </p:nvGrpSpPr>
        <p:grpSpPr bwMode="auto">
          <a:xfrm>
            <a:off x="2743200" y="2767013"/>
            <a:ext cx="1352550" cy="661987"/>
            <a:chOff x="1728" y="1743"/>
            <a:chExt cx="852" cy="417"/>
          </a:xfrm>
        </p:grpSpPr>
        <p:sp>
          <p:nvSpPr>
            <p:cNvPr id="585736" name="Text Box 8"/>
            <p:cNvSpPr txBox="1">
              <a:spLocks noChangeArrowheads="1"/>
            </p:cNvSpPr>
            <p:nvPr/>
          </p:nvSpPr>
          <p:spPr bwMode="auto">
            <a:xfrm>
              <a:off x="1728" y="1968"/>
              <a:ext cx="8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 i="1">
                  <a:latin typeface="Arial Narrow" pitchFamily="34" charset="0"/>
                </a:rPr>
                <a:t>K</a:t>
              </a:r>
              <a:r>
                <a:rPr lang="en-US" sz="1400" b="1" i="1" baseline="-25000">
                  <a:latin typeface="Arial Narrow" pitchFamily="34" charset="0"/>
                </a:rPr>
                <a:t>diff</a:t>
              </a:r>
              <a:r>
                <a:rPr lang="en-US" sz="1400" b="1" i="1">
                  <a:latin typeface="Arial Narrow" pitchFamily="34" charset="0"/>
                </a:rPr>
                <a:t> = 1.25 cm</a:t>
              </a:r>
              <a:r>
                <a:rPr lang="en-US" sz="1400" b="1" i="1" baseline="30000">
                  <a:latin typeface="Arial Narrow" pitchFamily="34" charset="0"/>
                </a:rPr>
                <a:t>2</a:t>
              </a:r>
              <a:r>
                <a:rPr lang="en-US" sz="1400" b="1" i="1">
                  <a:latin typeface="Arial Narrow" pitchFamily="34" charset="0"/>
                </a:rPr>
                <a:t>/s</a:t>
              </a:r>
            </a:p>
          </p:txBody>
        </p:sp>
        <p:sp>
          <p:nvSpPr>
            <p:cNvPr id="585737" name="Line 9"/>
            <p:cNvSpPr>
              <a:spLocks noChangeShapeType="1"/>
            </p:cNvSpPr>
            <p:nvPr/>
          </p:nvSpPr>
          <p:spPr bwMode="auto">
            <a:xfrm flipV="1">
              <a:off x="2227" y="1743"/>
              <a:ext cx="353" cy="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5748" name="Rectangle 20" descr="Water droplets"/>
          <p:cNvSpPr>
            <a:spLocks noChangeArrowheads="1"/>
          </p:cNvSpPr>
          <p:nvPr/>
        </p:nvSpPr>
        <p:spPr bwMode="auto">
          <a:xfrm>
            <a:off x="914400" y="2286000"/>
            <a:ext cx="1600200" cy="12954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1800">
              <a:latin typeface="Arial" charset="0"/>
            </a:endParaRPr>
          </a:p>
        </p:txBody>
      </p:sp>
      <p:sp>
        <p:nvSpPr>
          <p:cNvPr id="585749" name="Freeform 21"/>
          <p:cNvSpPr>
            <a:spLocks/>
          </p:cNvSpPr>
          <p:nvPr/>
        </p:nvSpPr>
        <p:spPr bwMode="auto">
          <a:xfrm>
            <a:off x="1828800" y="1547813"/>
            <a:ext cx="2597150" cy="2676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30"/>
              </a:cxn>
              <a:cxn ang="0">
                <a:pos x="441" y="81"/>
              </a:cxn>
              <a:cxn ang="0">
                <a:pos x="765" y="147"/>
              </a:cxn>
              <a:cxn ang="0">
                <a:pos x="1122" y="237"/>
              </a:cxn>
              <a:cxn ang="0">
                <a:pos x="1359" y="297"/>
              </a:cxn>
              <a:cxn ang="0">
                <a:pos x="1542" y="399"/>
              </a:cxn>
              <a:cxn ang="0">
                <a:pos x="1599" y="552"/>
              </a:cxn>
              <a:cxn ang="0">
                <a:pos x="1608" y="858"/>
              </a:cxn>
              <a:cxn ang="0">
                <a:pos x="1632" y="1266"/>
              </a:cxn>
              <a:cxn ang="0">
                <a:pos x="1632" y="1686"/>
              </a:cxn>
            </a:cxnLst>
            <a:rect l="0" t="0" r="r" b="b"/>
            <a:pathLst>
              <a:path w="1636" h="1686">
                <a:moveTo>
                  <a:pt x="0" y="0"/>
                </a:moveTo>
                <a:cubicBezTo>
                  <a:pt x="24" y="5"/>
                  <a:pt x="71" y="17"/>
                  <a:pt x="144" y="30"/>
                </a:cubicBezTo>
                <a:cubicBezTo>
                  <a:pt x="217" y="43"/>
                  <a:pt x="338" y="62"/>
                  <a:pt x="441" y="81"/>
                </a:cubicBezTo>
                <a:cubicBezTo>
                  <a:pt x="544" y="100"/>
                  <a:pt x="652" y="121"/>
                  <a:pt x="765" y="147"/>
                </a:cubicBezTo>
                <a:cubicBezTo>
                  <a:pt x="878" y="173"/>
                  <a:pt x="1023" y="212"/>
                  <a:pt x="1122" y="237"/>
                </a:cubicBezTo>
                <a:cubicBezTo>
                  <a:pt x="1221" y="262"/>
                  <a:pt x="1289" y="270"/>
                  <a:pt x="1359" y="297"/>
                </a:cubicBezTo>
                <a:cubicBezTo>
                  <a:pt x="1429" y="324"/>
                  <a:pt x="1502" y="357"/>
                  <a:pt x="1542" y="399"/>
                </a:cubicBezTo>
                <a:cubicBezTo>
                  <a:pt x="1582" y="441"/>
                  <a:pt x="1588" y="476"/>
                  <a:pt x="1599" y="552"/>
                </a:cubicBezTo>
                <a:cubicBezTo>
                  <a:pt x="1610" y="628"/>
                  <a:pt x="1602" y="739"/>
                  <a:pt x="1608" y="858"/>
                </a:cubicBezTo>
                <a:cubicBezTo>
                  <a:pt x="1614" y="977"/>
                  <a:pt x="1628" y="1128"/>
                  <a:pt x="1632" y="1266"/>
                </a:cubicBezTo>
                <a:cubicBezTo>
                  <a:pt x="1636" y="1404"/>
                  <a:pt x="1634" y="1545"/>
                  <a:pt x="1632" y="1686"/>
                </a:cubicBezTo>
              </a:path>
            </a:pathLst>
          </a:custGeom>
          <a:noFill/>
          <a:ln w="38100" cmpd="sng">
            <a:solidFill>
              <a:srgbClr val="FF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751" name="Text Box 23" descr="Water droplets"/>
          <p:cNvSpPr txBox="1">
            <a:spLocks noChangeArrowheads="1"/>
          </p:cNvSpPr>
          <p:nvPr/>
        </p:nvSpPr>
        <p:spPr bwMode="auto">
          <a:xfrm>
            <a:off x="2057400" y="4495800"/>
            <a:ext cx="1225550" cy="366713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800" b="1">
                <a:latin typeface="Arial" charset="0"/>
              </a:rPr>
              <a:t>Salinity</a:t>
            </a:r>
          </a:p>
        </p:txBody>
      </p:sp>
      <p:sp>
        <p:nvSpPr>
          <p:cNvPr id="585753" name="Text Box 25"/>
          <p:cNvSpPr txBox="1">
            <a:spLocks noChangeArrowheads="1"/>
          </p:cNvSpPr>
          <p:nvPr/>
        </p:nvSpPr>
        <p:spPr bwMode="auto">
          <a:xfrm>
            <a:off x="2055813" y="2133600"/>
            <a:ext cx="1393825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3399"/>
                </a:solidFill>
                <a:latin typeface="Arial" charset="0"/>
              </a:rPr>
              <a:t>PHC</a:t>
            </a:r>
          </a:p>
          <a:p>
            <a:pPr algn="ctr" eaLnBrk="0" hangingPunct="0"/>
            <a:r>
              <a:rPr lang="en-US" sz="1600" b="1">
                <a:solidFill>
                  <a:srgbClr val="FF3399"/>
                </a:solidFill>
                <a:latin typeface="Arial Narrow" pitchFamily="34" charset="0"/>
              </a:rPr>
              <a:t>(Canada Basin)</a:t>
            </a:r>
          </a:p>
        </p:txBody>
      </p:sp>
      <p:sp>
        <p:nvSpPr>
          <p:cNvPr id="585754" name="Line 26"/>
          <p:cNvSpPr>
            <a:spLocks noChangeShapeType="1"/>
          </p:cNvSpPr>
          <p:nvPr/>
        </p:nvSpPr>
        <p:spPr bwMode="auto">
          <a:xfrm flipV="1">
            <a:off x="2689225" y="1852613"/>
            <a:ext cx="461963" cy="352425"/>
          </a:xfrm>
          <a:prstGeom prst="line">
            <a:avLst/>
          </a:prstGeom>
          <a:noFill/>
          <a:ln w="19050">
            <a:solidFill>
              <a:srgbClr val="FF33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755" name="Text Box 27"/>
          <p:cNvSpPr txBox="1">
            <a:spLocks noChangeArrowheads="1"/>
          </p:cNvSpPr>
          <p:nvPr/>
        </p:nvSpPr>
        <p:spPr bwMode="auto">
          <a:xfrm rot="-5400000">
            <a:off x="-488950" y="2830513"/>
            <a:ext cx="1435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Arial" charset="0"/>
              </a:rPr>
              <a:t>Depth (meters)</a:t>
            </a:r>
          </a:p>
        </p:txBody>
      </p:sp>
      <p:sp>
        <p:nvSpPr>
          <p:cNvPr id="585756" name="Text Box 28"/>
          <p:cNvSpPr txBox="1">
            <a:spLocks noChangeArrowheads="1"/>
          </p:cNvSpPr>
          <p:nvPr/>
        </p:nvSpPr>
        <p:spPr bwMode="auto">
          <a:xfrm>
            <a:off x="1511300" y="3860800"/>
            <a:ext cx="2216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Zhang &amp; Steele, 2006</a:t>
            </a:r>
          </a:p>
        </p:txBody>
      </p:sp>
      <p:grpSp>
        <p:nvGrpSpPr>
          <p:cNvPr id="585742" name="Group 14"/>
          <p:cNvGrpSpPr>
            <a:grpSpLocks/>
          </p:cNvGrpSpPr>
          <p:nvPr/>
        </p:nvGrpSpPr>
        <p:grpSpPr bwMode="auto">
          <a:xfrm>
            <a:off x="796925" y="1592263"/>
            <a:ext cx="1352550" cy="661987"/>
            <a:chOff x="1728" y="1743"/>
            <a:chExt cx="852" cy="417"/>
          </a:xfrm>
        </p:grpSpPr>
        <p:sp>
          <p:nvSpPr>
            <p:cNvPr id="585743" name="Text Box 15" descr="Water droplets"/>
            <p:cNvSpPr txBox="1">
              <a:spLocks noChangeArrowheads="1"/>
            </p:cNvSpPr>
            <p:nvPr/>
          </p:nvSpPr>
          <p:spPr bwMode="auto">
            <a:xfrm>
              <a:off x="1728" y="1968"/>
              <a:ext cx="828" cy="192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 i="1">
                  <a:latin typeface="Arial Narrow" pitchFamily="34" charset="0"/>
                </a:rPr>
                <a:t>K</a:t>
              </a:r>
              <a:r>
                <a:rPr lang="en-US" sz="1400" b="1" i="1" baseline="-25000">
                  <a:latin typeface="Arial Narrow" pitchFamily="34" charset="0"/>
                </a:rPr>
                <a:t>diff</a:t>
              </a:r>
              <a:r>
                <a:rPr lang="en-US" sz="1400" b="1" i="1">
                  <a:latin typeface="Arial Narrow" pitchFamily="34" charset="0"/>
                </a:rPr>
                <a:t> = 0.01 cm</a:t>
              </a:r>
              <a:r>
                <a:rPr lang="en-US" sz="1400" b="1" i="1" baseline="30000">
                  <a:latin typeface="Arial Narrow" pitchFamily="34" charset="0"/>
                </a:rPr>
                <a:t>2</a:t>
              </a:r>
              <a:r>
                <a:rPr lang="en-US" sz="1400" b="1" i="1">
                  <a:latin typeface="Arial Narrow" pitchFamily="34" charset="0"/>
                </a:rPr>
                <a:t>/s</a:t>
              </a:r>
            </a:p>
          </p:txBody>
        </p:sp>
        <p:sp>
          <p:nvSpPr>
            <p:cNvPr id="585744" name="Line 16" descr="Water droplets"/>
            <p:cNvSpPr>
              <a:spLocks noChangeShapeType="1"/>
            </p:cNvSpPr>
            <p:nvPr/>
          </p:nvSpPr>
          <p:spPr bwMode="auto">
            <a:xfrm flipV="1">
              <a:off x="2227" y="1743"/>
              <a:ext cx="353" cy="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5759" name="Text Box 31"/>
          <p:cNvSpPr txBox="1">
            <a:spLocks noChangeArrowheads="1"/>
          </p:cNvSpPr>
          <p:nvPr/>
        </p:nvSpPr>
        <p:spPr bwMode="auto">
          <a:xfrm>
            <a:off x="4732338" y="1514475"/>
            <a:ext cx="146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660066"/>
                </a:solidFill>
              </a:rPr>
              <a:t>fresh layer</a:t>
            </a:r>
          </a:p>
        </p:txBody>
      </p:sp>
      <p:sp>
        <p:nvSpPr>
          <p:cNvPr id="585760" name="Text Box 32"/>
          <p:cNvSpPr txBox="1">
            <a:spLocks noChangeArrowheads="1"/>
          </p:cNvSpPr>
          <p:nvPr/>
        </p:nvSpPr>
        <p:spPr bwMode="auto">
          <a:xfrm>
            <a:off x="4695825" y="2959100"/>
            <a:ext cx="2551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660066"/>
                </a:solidFill>
              </a:rPr>
              <a:t>Atlantic Water layer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85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14450" y="322263"/>
            <a:ext cx="6678613" cy="874712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3200" b="1">
                <a:latin typeface="Comic Sans MS" pitchFamily="66" charset="0"/>
              </a:rPr>
              <a:t>What is Freshwater (FW)?</a:t>
            </a:r>
            <a:br>
              <a:rPr lang="en-US" sz="3200" b="1">
                <a:latin typeface="Comic Sans MS" pitchFamily="66" charset="0"/>
              </a:rPr>
            </a:br>
            <a:r>
              <a:rPr lang="en-US" sz="3200" b="1">
                <a:latin typeface="Comic Sans MS" pitchFamily="66" charset="0"/>
              </a:rPr>
              <a:t> 			</a:t>
            </a:r>
            <a:r>
              <a:rPr lang="en-CA" sz="1600" b="1" i="1">
                <a:latin typeface="Arial" charset="0"/>
              </a:rPr>
              <a:t>…adapted from A. Jahn, </a:t>
            </a:r>
            <a:r>
              <a:rPr lang="en-CA" sz="1400" b="1" i="1">
                <a:latin typeface="Arial" charset="0"/>
              </a:rPr>
              <a:t>Jan’08 CCSM</a:t>
            </a:r>
            <a:endParaRPr lang="en-US" sz="1400" b="1" i="1">
              <a:latin typeface="Arial" charset="0"/>
            </a:endParaRPr>
          </a:p>
        </p:txBody>
      </p:sp>
      <p:pic>
        <p:nvPicPr>
          <p:cNvPr id="548904" name="Picture 4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68" t="49661" r="10280" b="7803"/>
          <a:stretch>
            <a:fillRect/>
          </a:stretch>
        </p:blipFill>
        <p:spPr bwMode="auto">
          <a:xfrm>
            <a:off x="461963" y="2946400"/>
            <a:ext cx="829945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8906" name="Picture 4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68" t="40739" r="10280" b="52654"/>
          <a:stretch>
            <a:fillRect/>
          </a:stretch>
        </p:blipFill>
        <p:spPr bwMode="auto">
          <a:xfrm>
            <a:off x="503238" y="1449388"/>
            <a:ext cx="82994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8907" name="Text Box 43"/>
          <p:cNvSpPr txBox="1">
            <a:spLocks noChangeArrowheads="1"/>
          </p:cNvSpPr>
          <p:nvPr/>
        </p:nvSpPr>
        <p:spPr bwMode="auto">
          <a:xfrm>
            <a:off x="2663825" y="2024063"/>
            <a:ext cx="5602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ref</a:t>
            </a:r>
            <a:r>
              <a:rPr lang="en-US"/>
              <a:t> = 34.8 </a:t>
            </a:r>
            <a:r>
              <a:rPr lang="en-US" sz="1600" b="1">
                <a:latin typeface="Arial Narrow" pitchFamily="34" charset="0"/>
              </a:rPr>
              <a:t>(</a:t>
            </a:r>
            <a:r>
              <a:rPr lang="en-US" sz="1600">
                <a:latin typeface="Arial Narrow" pitchFamily="34" charset="0"/>
              </a:rPr>
              <a:t>Aagaard &amp; Carmack’s mean salinity of the Arctic Ocean</a:t>
            </a:r>
            <a:r>
              <a:rPr lang="en-US" sz="1600" b="1">
                <a:latin typeface="Arial Narrow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14450" y="476250"/>
            <a:ext cx="6694488" cy="550863"/>
          </a:xfrm>
        </p:spPr>
        <p:txBody>
          <a:bodyPr/>
          <a:lstStyle/>
          <a:p>
            <a:r>
              <a:rPr lang="en-US" sz="2800" b="1">
                <a:latin typeface="Comic Sans MS" pitchFamily="66" charset="0"/>
              </a:rPr>
              <a:t>What is Freshwater Content (FWC)?</a:t>
            </a:r>
          </a:p>
        </p:txBody>
      </p:sp>
      <p:sp>
        <p:nvSpPr>
          <p:cNvPr id="550946" name="Text Box 34"/>
          <p:cNvSpPr txBox="1">
            <a:spLocks noChangeArrowheads="1"/>
          </p:cNvSpPr>
          <p:nvPr/>
        </p:nvSpPr>
        <p:spPr bwMode="auto">
          <a:xfrm>
            <a:off x="3816350" y="1406525"/>
            <a:ext cx="52943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660066"/>
                </a:solidFill>
                <a:sym typeface="Symbol" pitchFamily="18" charset="2"/>
              </a:rPr>
              <a:t>FWC  </a:t>
            </a:r>
            <a:r>
              <a:rPr lang="en-US" sz="4800" b="1">
                <a:solidFill>
                  <a:srgbClr val="660066"/>
                </a:solidFill>
                <a:sym typeface="Symbol" pitchFamily="18" charset="2"/>
              </a:rPr>
              <a:t></a:t>
            </a:r>
            <a:r>
              <a:rPr lang="en-US" sz="3600" b="1">
                <a:solidFill>
                  <a:srgbClr val="660066"/>
                </a:solidFill>
                <a:sym typeface="Symbol" pitchFamily="18" charset="2"/>
              </a:rPr>
              <a:t> (S</a:t>
            </a:r>
            <a:r>
              <a:rPr lang="en-US" sz="3600" b="1" baseline="-25000">
                <a:solidFill>
                  <a:srgbClr val="660066"/>
                </a:solidFill>
                <a:sym typeface="Symbol" pitchFamily="18" charset="2"/>
              </a:rPr>
              <a:t>ref</a:t>
            </a:r>
            <a:r>
              <a:rPr lang="en-US" sz="3600" b="1">
                <a:solidFill>
                  <a:srgbClr val="660066"/>
                </a:solidFill>
                <a:sym typeface="Symbol" pitchFamily="18" charset="2"/>
              </a:rPr>
              <a:t> – S)/S</a:t>
            </a:r>
            <a:r>
              <a:rPr lang="en-US" sz="3600" b="1" baseline="-25000">
                <a:solidFill>
                  <a:srgbClr val="660066"/>
                </a:solidFill>
                <a:sym typeface="Symbol" pitchFamily="18" charset="2"/>
              </a:rPr>
              <a:t>ref</a:t>
            </a:r>
            <a:r>
              <a:rPr lang="en-US" sz="3600" b="1">
                <a:solidFill>
                  <a:srgbClr val="660066"/>
                </a:solidFill>
                <a:sym typeface="Symbol" pitchFamily="18" charset="2"/>
              </a:rPr>
              <a:t> dz</a:t>
            </a:r>
          </a:p>
        </p:txBody>
      </p:sp>
      <p:sp>
        <p:nvSpPr>
          <p:cNvPr id="550947" name="Text Box 35"/>
          <p:cNvSpPr txBox="1">
            <a:spLocks noChangeArrowheads="1"/>
          </p:cNvSpPr>
          <p:nvPr/>
        </p:nvSpPr>
        <p:spPr bwMode="auto">
          <a:xfrm>
            <a:off x="7524750" y="2349500"/>
            <a:ext cx="1516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3300"/>
                </a:solidFill>
                <a:latin typeface="Arial Narrow" pitchFamily="34" charset="0"/>
              </a:rPr>
              <a:t>Units: meters</a:t>
            </a:r>
          </a:p>
        </p:txBody>
      </p:sp>
      <p:sp>
        <p:nvSpPr>
          <p:cNvPr id="550949" name="Text Box 37"/>
          <p:cNvSpPr txBox="1">
            <a:spLocks noChangeArrowheads="1"/>
          </p:cNvSpPr>
          <p:nvPr/>
        </p:nvSpPr>
        <p:spPr bwMode="auto">
          <a:xfrm>
            <a:off x="3667125" y="3573463"/>
            <a:ext cx="54768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 b="1"/>
              <a:t> How deep to integrate to?</a:t>
            </a:r>
          </a:p>
          <a:p>
            <a:pPr>
              <a:lnSpc>
                <a:spcPct val="120000"/>
              </a:lnSpc>
            </a:pPr>
            <a:r>
              <a:rPr lang="en-US" b="1" i="1"/>
              <a:t>		</a:t>
            </a:r>
            <a:r>
              <a:rPr lang="en-US" b="1" i="1">
                <a:solidFill>
                  <a:srgbClr val="000066"/>
                </a:solidFill>
              </a:rPr>
              <a:t>…to where S ~ constant?</a:t>
            </a:r>
            <a:r>
              <a:rPr lang="en-US" b="1" i="1"/>
              <a:t>  </a:t>
            </a:r>
          </a:p>
          <a:p>
            <a:pPr>
              <a:buFontTx/>
              <a:buChar char="•"/>
            </a:pPr>
            <a:endParaRPr lang="en-US" b="1" i="1"/>
          </a:p>
          <a:p>
            <a:pPr>
              <a:buFontTx/>
              <a:buChar char="•"/>
            </a:pPr>
            <a:r>
              <a:rPr lang="en-US" sz="2400" b="1"/>
              <a:t> What about “negative freshwater?”</a:t>
            </a:r>
          </a:p>
          <a:p>
            <a:pPr>
              <a:lnSpc>
                <a:spcPct val="120000"/>
              </a:lnSpc>
            </a:pPr>
            <a:r>
              <a:rPr lang="en-US" b="1" i="1"/>
              <a:t>		</a:t>
            </a:r>
            <a:r>
              <a:rPr lang="en-US" b="1" i="1">
                <a:solidFill>
                  <a:srgbClr val="000066"/>
                </a:solidFill>
              </a:rPr>
              <a:t>…depends on your focus</a:t>
            </a:r>
            <a:r>
              <a:rPr lang="en-US" b="1" i="1"/>
              <a:t>  </a:t>
            </a:r>
            <a:endParaRPr lang="en-US" sz="2400" b="1"/>
          </a:p>
        </p:txBody>
      </p:sp>
      <p:sp>
        <p:nvSpPr>
          <p:cNvPr id="550917" name="Line 5"/>
          <p:cNvSpPr>
            <a:spLocks noChangeShapeType="1"/>
          </p:cNvSpPr>
          <p:nvPr/>
        </p:nvSpPr>
        <p:spPr bwMode="auto">
          <a:xfrm>
            <a:off x="377825" y="1703388"/>
            <a:ext cx="2571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0918" name="Freeform 6"/>
          <p:cNvSpPr>
            <a:spLocks/>
          </p:cNvSpPr>
          <p:nvPr/>
        </p:nvSpPr>
        <p:spPr bwMode="auto">
          <a:xfrm>
            <a:off x="374650" y="2378075"/>
            <a:ext cx="2570163" cy="187325"/>
          </a:xfrm>
          <a:custGeom>
            <a:avLst/>
            <a:gdLst/>
            <a:ahLst/>
            <a:cxnLst>
              <a:cxn ang="0">
                <a:pos x="0" y="165"/>
              </a:cxn>
              <a:cxn ang="0">
                <a:pos x="101" y="92"/>
              </a:cxn>
              <a:cxn ang="0">
                <a:pos x="315" y="9"/>
              </a:cxn>
              <a:cxn ang="0">
                <a:pos x="459" y="41"/>
              </a:cxn>
              <a:cxn ang="0">
                <a:pos x="612" y="129"/>
              </a:cxn>
              <a:cxn ang="0">
                <a:pos x="798" y="204"/>
              </a:cxn>
              <a:cxn ang="0">
                <a:pos x="1012" y="199"/>
              </a:cxn>
              <a:cxn ang="0">
                <a:pos x="1239" y="120"/>
              </a:cxn>
              <a:cxn ang="0">
                <a:pos x="1397" y="41"/>
              </a:cxn>
              <a:cxn ang="0">
                <a:pos x="1574" y="4"/>
              </a:cxn>
              <a:cxn ang="0">
                <a:pos x="1736" y="18"/>
              </a:cxn>
            </a:cxnLst>
            <a:rect l="0" t="0" r="r" b="b"/>
            <a:pathLst>
              <a:path w="1736" h="216">
                <a:moveTo>
                  <a:pt x="0" y="165"/>
                </a:moveTo>
                <a:cubicBezTo>
                  <a:pt x="24" y="141"/>
                  <a:pt x="49" y="118"/>
                  <a:pt x="101" y="92"/>
                </a:cubicBezTo>
                <a:cubicBezTo>
                  <a:pt x="153" y="66"/>
                  <a:pt x="255" y="17"/>
                  <a:pt x="315" y="9"/>
                </a:cubicBezTo>
                <a:cubicBezTo>
                  <a:pt x="375" y="1"/>
                  <a:pt x="410" y="21"/>
                  <a:pt x="459" y="41"/>
                </a:cubicBezTo>
                <a:cubicBezTo>
                  <a:pt x="508" y="61"/>
                  <a:pt x="556" y="102"/>
                  <a:pt x="612" y="129"/>
                </a:cubicBezTo>
                <a:cubicBezTo>
                  <a:pt x="668" y="156"/>
                  <a:pt x="731" y="192"/>
                  <a:pt x="798" y="204"/>
                </a:cubicBezTo>
                <a:cubicBezTo>
                  <a:pt x="865" y="216"/>
                  <a:pt x="939" y="213"/>
                  <a:pt x="1012" y="199"/>
                </a:cubicBezTo>
                <a:cubicBezTo>
                  <a:pt x="1085" y="185"/>
                  <a:pt x="1175" y="146"/>
                  <a:pt x="1239" y="120"/>
                </a:cubicBezTo>
                <a:cubicBezTo>
                  <a:pt x="1303" y="94"/>
                  <a:pt x="1341" y="60"/>
                  <a:pt x="1397" y="41"/>
                </a:cubicBezTo>
                <a:cubicBezTo>
                  <a:pt x="1453" y="22"/>
                  <a:pt x="1517" y="8"/>
                  <a:pt x="1574" y="4"/>
                </a:cubicBezTo>
                <a:cubicBezTo>
                  <a:pt x="1631" y="0"/>
                  <a:pt x="1709" y="16"/>
                  <a:pt x="1736" y="1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50919" name="Group 7"/>
          <p:cNvGrpSpPr>
            <a:grpSpLocks/>
          </p:cNvGrpSpPr>
          <p:nvPr/>
        </p:nvGrpSpPr>
        <p:grpSpPr bwMode="auto">
          <a:xfrm>
            <a:off x="428625" y="5588000"/>
            <a:ext cx="2551113" cy="758825"/>
            <a:chOff x="295" y="1933"/>
            <a:chExt cx="1723" cy="478"/>
          </a:xfrm>
        </p:grpSpPr>
        <p:sp>
          <p:nvSpPr>
            <p:cNvPr id="550920" name="Freeform 8"/>
            <p:cNvSpPr>
              <a:spLocks/>
            </p:cNvSpPr>
            <p:nvPr/>
          </p:nvSpPr>
          <p:spPr bwMode="auto">
            <a:xfrm>
              <a:off x="295" y="1933"/>
              <a:ext cx="1723" cy="340"/>
            </a:xfrm>
            <a:custGeom>
              <a:avLst/>
              <a:gdLst/>
              <a:ahLst/>
              <a:cxnLst>
                <a:cxn ang="0">
                  <a:pos x="0" y="295"/>
                </a:cxn>
                <a:cxn ang="0">
                  <a:pos x="136" y="182"/>
                </a:cxn>
                <a:cxn ang="0">
                  <a:pos x="272" y="136"/>
                </a:cxn>
                <a:cxn ang="0">
                  <a:pos x="408" y="227"/>
                </a:cxn>
                <a:cxn ang="0">
                  <a:pos x="567" y="340"/>
                </a:cxn>
                <a:cxn ang="0">
                  <a:pos x="703" y="250"/>
                </a:cxn>
                <a:cxn ang="0">
                  <a:pos x="907" y="114"/>
                </a:cxn>
                <a:cxn ang="0">
                  <a:pos x="1088" y="23"/>
                </a:cxn>
                <a:cxn ang="0">
                  <a:pos x="1202" y="0"/>
                </a:cxn>
                <a:cxn ang="0">
                  <a:pos x="1315" y="136"/>
                </a:cxn>
                <a:cxn ang="0">
                  <a:pos x="1496" y="318"/>
                </a:cxn>
                <a:cxn ang="0">
                  <a:pos x="1519" y="340"/>
                </a:cxn>
                <a:cxn ang="0">
                  <a:pos x="1723" y="272"/>
                </a:cxn>
              </a:cxnLst>
              <a:rect l="0" t="0" r="r" b="b"/>
              <a:pathLst>
                <a:path w="1723" h="340">
                  <a:moveTo>
                    <a:pt x="0" y="295"/>
                  </a:moveTo>
                  <a:lnTo>
                    <a:pt x="136" y="182"/>
                  </a:lnTo>
                  <a:lnTo>
                    <a:pt x="272" y="136"/>
                  </a:lnTo>
                  <a:lnTo>
                    <a:pt x="408" y="227"/>
                  </a:lnTo>
                  <a:lnTo>
                    <a:pt x="567" y="340"/>
                  </a:lnTo>
                  <a:lnTo>
                    <a:pt x="703" y="250"/>
                  </a:lnTo>
                  <a:lnTo>
                    <a:pt x="907" y="114"/>
                  </a:lnTo>
                  <a:lnTo>
                    <a:pt x="1088" y="23"/>
                  </a:lnTo>
                  <a:lnTo>
                    <a:pt x="1202" y="0"/>
                  </a:lnTo>
                  <a:lnTo>
                    <a:pt x="1315" y="136"/>
                  </a:lnTo>
                  <a:lnTo>
                    <a:pt x="1496" y="318"/>
                  </a:lnTo>
                  <a:lnTo>
                    <a:pt x="1519" y="340"/>
                  </a:lnTo>
                  <a:lnTo>
                    <a:pt x="1723" y="272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21" name="Line 9"/>
            <p:cNvSpPr>
              <a:spLocks noChangeShapeType="1"/>
            </p:cNvSpPr>
            <p:nvPr/>
          </p:nvSpPr>
          <p:spPr bwMode="auto">
            <a:xfrm flipH="1">
              <a:off x="302" y="2183"/>
              <a:ext cx="52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22" name="Line 10"/>
            <p:cNvSpPr>
              <a:spLocks noChangeShapeType="1"/>
            </p:cNvSpPr>
            <p:nvPr/>
          </p:nvSpPr>
          <p:spPr bwMode="auto">
            <a:xfrm flipH="1">
              <a:off x="847" y="2256"/>
              <a:ext cx="52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23" name="Line 11"/>
            <p:cNvSpPr>
              <a:spLocks noChangeShapeType="1"/>
            </p:cNvSpPr>
            <p:nvPr/>
          </p:nvSpPr>
          <p:spPr bwMode="auto">
            <a:xfrm flipH="1">
              <a:off x="429" y="2103"/>
              <a:ext cx="52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24" name="Line 12"/>
            <p:cNvSpPr>
              <a:spLocks noChangeShapeType="1"/>
            </p:cNvSpPr>
            <p:nvPr/>
          </p:nvSpPr>
          <p:spPr bwMode="auto">
            <a:xfrm flipH="1">
              <a:off x="981" y="2160"/>
              <a:ext cx="52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25" name="Line 13"/>
            <p:cNvSpPr>
              <a:spLocks noChangeShapeType="1"/>
            </p:cNvSpPr>
            <p:nvPr/>
          </p:nvSpPr>
          <p:spPr bwMode="auto">
            <a:xfrm flipH="1">
              <a:off x="545" y="2085"/>
              <a:ext cx="52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26" name="Line 14"/>
            <p:cNvSpPr>
              <a:spLocks noChangeShapeType="1"/>
            </p:cNvSpPr>
            <p:nvPr/>
          </p:nvSpPr>
          <p:spPr bwMode="auto">
            <a:xfrm flipH="1">
              <a:off x="1119" y="2082"/>
              <a:ext cx="52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27" name="Line 15"/>
            <p:cNvSpPr>
              <a:spLocks noChangeShapeType="1"/>
            </p:cNvSpPr>
            <p:nvPr/>
          </p:nvSpPr>
          <p:spPr bwMode="auto">
            <a:xfrm flipH="1">
              <a:off x="630" y="2141"/>
              <a:ext cx="52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28" name="Line 16"/>
            <p:cNvSpPr>
              <a:spLocks noChangeShapeType="1"/>
            </p:cNvSpPr>
            <p:nvPr/>
          </p:nvSpPr>
          <p:spPr bwMode="auto">
            <a:xfrm flipH="1">
              <a:off x="1259" y="1999"/>
              <a:ext cx="52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29" name="Line 17"/>
            <p:cNvSpPr>
              <a:spLocks noChangeShapeType="1"/>
            </p:cNvSpPr>
            <p:nvPr/>
          </p:nvSpPr>
          <p:spPr bwMode="auto">
            <a:xfrm flipH="1">
              <a:off x="734" y="2224"/>
              <a:ext cx="52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30" name="Line 18"/>
            <p:cNvSpPr>
              <a:spLocks noChangeShapeType="1"/>
            </p:cNvSpPr>
            <p:nvPr/>
          </p:nvSpPr>
          <p:spPr bwMode="auto">
            <a:xfrm flipH="1">
              <a:off x="1397" y="1950"/>
              <a:ext cx="52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31" name="Line 19"/>
            <p:cNvSpPr>
              <a:spLocks noChangeShapeType="1"/>
            </p:cNvSpPr>
            <p:nvPr/>
          </p:nvSpPr>
          <p:spPr bwMode="auto">
            <a:xfrm flipH="1">
              <a:off x="836" y="2282"/>
              <a:ext cx="52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32" name="Line 20"/>
            <p:cNvSpPr>
              <a:spLocks noChangeShapeType="1"/>
            </p:cNvSpPr>
            <p:nvPr/>
          </p:nvSpPr>
          <p:spPr bwMode="auto">
            <a:xfrm flipH="1">
              <a:off x="1499" y="2008"/>
              <a:ext cx="52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33" name="Line 21"/>
            <p:cNvSpPr>
              <a:spLocks noChangeShapeType="1"/>
            </p:cNvSpPr>
            <p:nvPr/>
          </p:nvSpPr>
          <p:spPr bwMode="auto">
            <a:xfrm flipH="1">
              <a:off x="1590" y="2095"/>
              <a:ext cx="52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34" name="Line 22"/>
            <p:cNvSpPr>
              <a:spLocks noChangeShapeType="1"/>
            </p:cNvSpPr>
            <p:nvPr/>
          </p:nvSpPr>
          <p:spPr bwMode="auto">
            <a:xfrm flipH="1">
              <a:off x="1677" y="2196"/>
              <a:ext cx="52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35" name="Line 23"/>
            <p:cNvSpPr>
              <a:spLocks noChangeShapeType="1"/>
            </p:cNvSpPr>
            <p:nvPr/>
          </p:nvSpPr>
          <p:spPr bwMode="auto">
            <a:xfrm flipH="1">
              <a:off x="1795" y="2264"/>
              <a:ext cx="52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36" name="Line 24"/>
            <p:cNvSpPr>
              <a:spLocks noChangeShapeType="1"/>
            </p:cNvSpPr>
            <p:nvPr/>
          </p:nvSpPr>
          <p:spPr bwMode="auto">
            <a:xfrm flipH="1">
              <a:off x="1941" y="2231"/>
              <a:ext cx="52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0937" name="Text Box 25"/>
          <p:cNvSpPr txBox="1">
            <a:spLocks noChangeArrowheads="1"/>
          </p:cNvSpPr>
          <p:nvPr/>
        </p:nvSpPr>
        <p:spPr bwMode="auto">
          <a:xfrm>
            <a:off x="2876550" y="2187575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S</a:t>
            </a:r>
            <a:r>
              <a:rPr lang="en-US" b="1" baseline="-25000"/>
              <a:t>ref</a:t>
            </a:r>
          </a:p>
        </p:txBody>
      </p:sp>
      <p:sp>
        <p:nvSpPr>
          <p:cNvPr id="550938" name="Line 26"/>
          <p:cNvSpPr>
            <a:spLocks noChangeShapeType="1"/>
          </p:cNvSpPr>
          <p:nvPr/>
        </p:nvSpPr>
        <p:spPr bwMode="auto">
          <a:xfrm>
            <a:off x="1506538" y="1711325"/>
            <a:ext cx="0" cy="820738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lg" len="lg"/>
          </a:ln>
          <a:effectLst>
            <a:prstShdw prst="shdw17" dist="17961" dir="2700000">
              <a:schemeClr val="bg1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550939" name="Line 27"/>
          <p:cNvSpPr>
            <a:spLocks noChangeShapeType="1"/>
          </p:cNvSpPr>
          <p:nvPr/>
        </p:nvSpPr>
        <p:spPr bwMode="auto">
          <a:xfrm>
            <a:off x="1931988" y="1698625"/>
            <a:ext cx="0" cy="3984625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lg" len="lg"/>
          </a:ln>
          <a:effectLst>
            <a:prstShdw prst="shdw17" dist="17961" dir="2700000">
              <a:schemeClr val="bg1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550940" name="Line 28"/>
          <p:cNvSpPr>
            <a:spLocks noChangeShapeType="1"/>
          </p:cNvSpPr>
          <p:nvPr/>
        </p:nvSpPr>
        <p:spPr bwMode="auto">
          <a:xfrm>
            <a:off x="390525" y="3267075"/>
            <a:ext cx="2586038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0941" name="Line 29"/>
          <p:cNvSpPr>
            <a:spLocks noChangeShapeType="1"/>
          </p:cNvSpPr>
          <p:nvPr/>
        </p:nvSpPr>
        <p:spPr bwMode="auto">
          <a:xfrm>
            <a:off x="2447925" y="1711325"/>
            <a:ext cx="0" cy="155575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lg" len="lg"/>
          </a:ln>
          <a:effectLst>
            <a:prstShdw prst="shdw17" dist="17961" dir="2700000">
              <a:schemeClr val="bg1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550942" name="Text Box 30"/>
          <p:cNvSpPr txBox="1">
            <a:spLocks noChangeArrowheads="1"/>
          </p:cNvSpPr>
          <p:nvPr/>
        </p:nvSpPr>
        <p:spPr bwMode="auto">
          <a:xfrm>
            <a:off x="2941638" y="3028950"/>
            <a:ext cx="522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z</a:t>
            </a:r>
            <a:r>
              <a:rPr lang="en-US" b="1" baseline="-25000"/>
              <a:t>ref</a:t>
            </a:r>
          </a:p>
        </p:txBody>
      </p:sp>
      <p:sp>
        <p:nvSpPr>
          <p:cNvPr id="550943" name="Text Box 31"/>
          <p:cNvSpPr txBox="1">
            <a:spLocks noChangeArrowheads="1"/>
          </p:cNvSpPr>
          <p:nvPr/>
        </p:nvSpPr>
        <p:spPr bwMode="auto">
          <a:xfrm>
            <a:off x="2905125" y="1549400"/>
            <a:ext cx="630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1">
                <a:latin typeface="Arial Narrow" pitchFamily="34" charset="0"/>
              </a:rPr>
              <a:t>surface</a:t>
            </a:r>
          </a:p>
        </p:txBody>
      </p:sp>
      <p:sp>
        <p:nvSpPr>
          <p:cNvPr id="550944" name="Text Box 32"/>
          <p:cNvSpPr txBox="1">
            <a:spLocks noChangeArrowheads="1"/>
          </p:cNvSpPr>
          <p:nvPr/>
        </p:nvSpPr>
        <p:spPr bwMode="auto">
          <a:xfrm>
            <a:off x="2903538" y="5845175"/>
            <a:ext cx="606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1">
                <a:latin typeface="Arial Narrow" pitchFamily="34" charset="0"/>
              </a:rPr>
              <a:t>bottom</a:t>
            </a:r>
          </a:p>
        </p:txBody>
      </p:sp>
      <p:sp>
        <p:nvSpPr>
          <p:cNvPr id="550955" name="Freeform 43"/>
          <p:cNvSpPr>
            <a:spLocks/>
          </p:cNvSpPr>
          <p:nvPr/>
        </p:nvSpPr>
        <p:spPr bwMode="auto">
          <a:xfrm>
            <a:off x="487363" y="1711325"/>
            <a:ext cx="606425" cy="4257675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51" y="378"/>
              </a:cxn>
              <a:cxn ang="0">
                <a:pos x="310" y="668"/>
              </a:cxn>
              <a:cxn ang="0">
                <a:pos x="382" y="2682"/>
              </a:cxn>
            </a:cxnLst>
            <a:rect l="0" t="0" r="r" b="b"/>
            <a:pathLst>
              <a:path w="382" h="2682">
                <a:moveTo>
                  <a:pt x="1" y="0"/>
                </a:moveTo>
                <a:cubicBezTo>
                  <a:pt x="9" y="63"/>
                  <a:pt x="0" y="267"/>
                  <a:pt x="51" y="378"/>
                </a:cubicBezTo>
                <a:cubicBezTo>
                  <a:pt x="102" y="489"/>
                  <a:pt x="255" y="284"/>
                  <a:pt x="310" y="668"/>
                </a:cubicBezTo>
                <a:cubicBezTo>
                  <a:pt x="365" y="1052"/>
                  <a:pt x="367" y="2263"/>
                  <a:pt x="382" y="268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0956" name="Text Box 44"/>
          <p:cNvSpPr txBox="1">
            <a:spLocks noChangeArrowheads="1"/>
          </p:cNvSpPr>
          <p:nvPr/>
        </p:nvSpPr>
        <p:spPr bwMode="auto">
          <a:xfrm>
            <a:off x="1023938" y="3648075"/>
            <a:ext cx="649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S(z)</a:t>
            </a:r>
            <a:endParaRPr lang="en-US" b="1" baseline="-25000"/>
          </a:p>
        </p:txBody>
      </p:sp>
      <p:sp>
        <p:nvSpPr>
          <p:cNvPr id="550957" name="Text Box 45"/>
          <p:cNvSpPr txBox="1">
            <a:spLocks noChangeArrowheads="1"/>
          </p:cNvSpPr>
          <p:nvPr/>
        </p:nvSpPr>
        <p:spPr bwMode="auto">
          <a:xfrm>
            <a:off x="2613025" y="1844675"/>
            <a:ext cx="801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i="1">
                <a:solidFill>
                  <a:srgbClr val="003300"/>
                </a:solidFill>
                <a:latin typeface="Arial Narrow" pitchFamily="34" charset="0"/>
              </a:rPr>
              <a:t>layer #1</a:t>
            </a:r>
          </a:p>
        </p:txBody>
      </p:sp>
      <p:sp>
        <p:nvSpPr>
          <p:cNvPr id="550958" name="Text Box 46"/>
          <p:cNvSpPr txBox="1">
            <a:spLocks noChangeArrowheads="1"/>
          </p:cNvSpPr>
          <p:nvPr/>
        </p:nvSpPr>
        <p:spPr bwMode="auto">
          <a:xfrm>
            <a:off x="2606675" y="2673350"/>
            <a:ext cx="801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i="1">
                <a:solidFill>
                  <a:srgbClr val="003300"/>
                </a:solidFill>
                <a:latin typeface="Arial Narrow" pitchFamily="34" charset="0"/>
              </a:rPr>
              <a:t>layer #2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85913" y="152400"/>
            <a:ext cx="6694487" cy="550863"/>
          </a:xfrm>
        </p:spPr>
        <p:txBody>
          <a:bodyPr/>
          <a:lstStyle/>
          <a:p>
            <a:r>
              <a:rPr lang="en-US" sz="2800" b="1">
                <a:latin typeface="Comic Sans MS" pitchFamily="66" charset="0"/>
              </a:rPr>
              <a:t>FWC:  How to integrate?</a:t>
            </a:r>
          </a:p>
        </p:txBody>
      </p:sp>
      <p:sp>
        <p:nvSpPr>
          <p:cNvPr id="552991" name="Text Box 31"/>
          <p:cNvSpPr txBox="1">
            <a:spLocks noChangeArrowheads="1"/>
          </p:cNvSpPr>
          <p:nvPr/>
        </p:nvSpPr>
        <p:spPr bwMode="auto">
          <a:xfrm>
            <a:off x="4211638" y="800100"/>
            <a:ext cx="2860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ym typeface="Symbol" pitchFamily="18" charset="2"/>
              </a:rPr>
              <a:t> (S</a:t>
            </a:r>
            <a:r>
              <a:rPr lang="en-US" sz="2800" baseline="-25000">
                <a:sym typeface="Symbol" pitchFamily="18" charset="2"/>
              </a:rPr>
              <a:t>ref</a:t>
            </a:r>
            <a:r>
              <a:rPr lang="en-US" sz="2800">
                <a:sym typeface="Symbol" pitchFamily="18" charset="2"/>
              </a:rPr>
              <a:t> – S)/S</a:t>
            </a:r>
            <a:r>
              <a:rPr lang="en-US" sz="2800" baseline="-25000">
                <a:sym typeface="Symbol" pitchFamily="18" charset="2"/>
              </a:rPr>
              <a:t>ref</a:t>
            </a:r>
            <a:r>
              <a:rPr lang="en-US" sz="2800">
                <a:sym typeface="Symbol" pitchFamily="18" charset="2"/>
              </a:rPr>
              <a:t> dz</a:t>
            </a:r>
          </a:p>
        </p:txBody>
      </p:sp>
      <p:pic>
        <p:nvPicPr>
          <p:cNvPr id="552997" name="Picture 37" descr="Picture 20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738" y="2457450"/>
            <a:ext cx="4122737" cy="4010025"/>
          </a:xfrm>
          <a:prstGeom prst="rect">
            <a:avLst/>
          </a:prstGeom>
          <a:noFill/>
        </p:spPr>
      </p:pic>
      <p:sp>
        <p:nvSpPr>
          <p:cNvPr id="553001" name="Text Box 41"/>
          <p:cNvSpPr txBox="1">
            <a:spLocks noChangeArrowheads="1"/>
          </p:cNvSpPr>
          <p:nvPr/>
        </p:nvSpPr>
        <p:spPr bwMode="auto">
          <a:xfrm>
            <a:off x="8347075" y="280987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553004" name="Group 44"/>
          <p:cNvGrpSpPr>
            <a:grpSpLocks/>
          </p:cNvGrpSpPr>
          <p:nvPr/>
        </p:nvGrpSpPr>
        <p:grpSpPr bwMode="auto">
          <a:xfrm>
            <a:off x="7343775" y="2528888"/>
            <a:ext cx="1227138" cy="4140200"/>
            <a:chOff x="4853" y="1457"/>
            <a:chExt cx="773" cy="2608"/>
          </a:xfrm>
        </p:grpSpPr>
        <p:pic>
          <p:nvPicPr>
            <p:cNvPr id="553000" name="Picture 40" descr="Picture 17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V="1">
              <a:off x="4997" y="1692"/>
              <a:ext cx="429" cy="2373"/>
            </a:xfrm>
            <a:prstGeom prst="rect">
              <a:avLst/>
            </a:prstGeom>
            <a:noFill/>
          </p:spPr>
        </p:pic>
        <p:sp>
          <p:nvSpPr>
            <p:cNvPr id="553002" name="Text Box 42" descr="Water droplets"/>
            <p:cNvSpPr txBox="1">
              <a:spLocks noChangeArrowheads="1"/>
            </p:cNvSpPr>
            <p:nvPr/>
          </p:nvSpPr>
          <p:spPr bwMode="auto">
            <a:xfrm>
              <a:off x="5269" y="1799"/>
              <a:ext cx="236" cy="2137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>
              <a:spAutoFit/>
            </a:bodyPr>
            <a:lstStyle/>
            <a:p>
              <a:r>
                <a:rPr lang="en-US" sz="1600"/>
                <a:t> </a:t>
              </a:r>
              <a:r>
                <a:rPr lang="en-US" sz="1600" b="1"/>
                <a:t>50</a:t>
              </a:r>
            </a:p>
            <a:p>
              <a:endParaRPr lang="en-US" sz="1600" b="1"/>
            </a:p>
            <a:p>
              <a:endParaRPr lang="en-US" sz="800" b="1"/>
            </a:p>
            <a:p>
              <a:r>
                <a:rPr lang="en-US" sz="1600" b="1"/>
                <a:t> 40</a:t>
              </a:r>
            </a:p>
            <a:p>
              <a:endParaRPr lang="en-US" sz="1600" b="1"/>
            </a:p>
            <a:p>
              <a:endParaRPr lang="en-US" sz="800" b="1"/>
            </a:p>
            <a:p>
              <a:r>
                <a:rPr lang="en-US" sz="1600" b="1"/>
                <a:t> 30</a:t>
              </a:r>
            </a:p>
            <a:p>
              <a:endParaRPr lang="en-US" sz="1600" b="1"/>
            </a:p>
            <a:p>
              <a:endParaRPr lang="en-US" sz="800" b="1"/>
            </a:p>
            <a:p>
              <a:r>
                <a:rPr lang="en-US" sz="1600" b="1"/>
                <a:t> 20</a:t>
              </a:r>
            </a:p>
            <a:p>
              <a:endParaRPr lang="en-US" sz="1600" b="1"/>
            </a:p>
            <a:p>
              <a:endParaRPr lang="en-US" sz="800" b="1"/>
            </a:p>
            <a:p>
              <a:r>
                <a:rPr lang="en-US" sz="1600" b="1"/>
                <a:t> 10</a:t>
              </a:r>
            </a:p>
            <a:p>
              <a:endParaRPr lang="en-US" sz="1600" b="1"/>
            </a:p>
            <a:p>
              <a:endParaRPr lang="en-US" sz="800" b="1"/>
            </a:p>
            <a:p>
              <a:r>
                <a:rPr lang="en-US" sz="1600" b="1"/>
                <a:t> 0</a:t>
              </a:r>
            </a:p>
          </p:txBody>
        </p:sp>
        <p:sp>
          <p:nvSpPr>
            <p:cNvPr id="553003" name="Text Box 43"/>
            <p:cNvSpPr txBox="1">
              <a:spLocks noChangeArrowheads="1"/>
            </p:cNvSpPr>
            <p:nvPr/>
          </p:nvSpPr>
          <p:spPr bwMode="auto">
            <a:xfrm>
              <a:off x="4853" y="1457"/>
              <a:ext cx="77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FWC (m)</a:t>
              </a:r>
            </a:p>
          </p:txBody>
        </p:sp>
      </p:grpSp>
      <p:sp>
        <p:nvSpPr>
          <p:cNvPr id="553010" name="Text Box 50"/>
          <p:cNvSpPr txBox="1">
            <a:spLocks noChangeArrowheads="1"/>
          </p:cNvSpPr>
          <p:nvPr/>
        </p:nvSpPr>
        <p:spPr bwMode="auto">
          <a:xfrm>
            <a:off x="6459538" y="3570288"/>
            <a:ext cx="1577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Chukchi Borderland</a:t>
            </a:r>
          </a:p>
        </p:txBody>
      </p:sp>
      <p:sp>
        <p:nvSpPr>
          <p:cNvPr id="553011" name="Line 51"/>
          <p:cNvSpPr>
            <a:spLocks noChangeShapeType="1"/>
          </p:cNvSpPr>
          <p:nvPr/>
        </p:nvSpPr>
        <p:spPr bwMode="auto">
          <a:xfrm flipH="1">
            <a:off x="6048375" y="3709988"/>
            <a:ext cx="496888" cy="187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bg1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553012" name="Text Box 52"/>
          <p:cNvSpPr txBox="1">
            <a:spLocks noChangeArrowheads="1"/>
          </p:cNvSpPr>
          <p:nvPr/>
        </p:nvSpPr>
        <p:spPr bwMode="auto">
          <a:xfrm>
            <a:off x="6638925" y="4075113"/>
            <a:ext cx="1238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Eurasian Basin</a:t>
            </a:r>
          </a:p>
        </p:txBody>
      </p:sp>
      <p:sp>
        <p:nvSpPr>
          <p:cNvPr id="553013" name="Line 53"/>
          <p:cNvSpPr>
            <a:spLocks noChangeShapeType="1"/>
          </p:cNvSpPr>
          <p:nvPr/>
        </p:nvSpPr>
        <p:spPr bwMode="auto">
          <a:xfrm flipH="1">
            <a:off x="6227763" y="4214813"/>
            <a:ext cx="496887" cy="187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bg1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553014" name="Text Box 54"/>
          <p:cNvSpPr txBox="1">
            <a:spLocks noChangeArrowheads="1"/>
          </p:cNvSpPr>
          <p:nvPr/>
        </p:nvSpPr>
        <p:spPr bwMode="auto">
          <a:xfrm>
            <a:off x="3959225" y="3716338"/>
            <a:ext cx="1277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Canadian Basin</a:t>
            </a:r>
          </a:p>
        </p:txBody>
      </p:sp>
      <p:sp>
        <p:nvSpPr>
          <p:cNvPr id="553015" name="Line 55"/>
          <p:cNvSpPr>
            <a:spLocks noChangeShapeType="1"/>
          </p:cNvSpPr>
          <p:nvPr/>
        </p:nvSpPr>
        <p:spPr bwMode="auto">
          <a:xfrm>
            <a:off x="5192713" y="3919538"/>
            <a:ext cx="5683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bg1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553016" name="Text Box 56"/>
          <p:cNvSpPr txBox="1">
            <a:spLocks noChangeArrowheads="1"/>
          </p:cNvSpPr>
          <p:nvPr/>
        </p:nvSpPr>
        <p:spPr bwMode="auto">
          <a:xfrm>
            <a:off x="3730625" y="1573213"/>
            <a:ext cx="4643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b="1" u="sng">
                <a:solidFill>
                  <a:srgbClr val="CC0000"/>
                </a:solidFill>
              </a:rPr>
              <a:t>Option 1</a:t>
            </a:r>
            <a:r>
              <a:rPr lang="en-US"/>
              <a:t>: Integrate down to the bottom,</a:t>
            </a:r>
          </a:p>
          <a:p>
            <a:pPr marL="457200" indent="-457200"/>
            <a:r>
              <a:rPr lang="en-US"/>
              <a:t>	allowing “negative freshwater”</a:t>
            </a:r>
          </a:p>
        </p:txBody>
      </p:sp>
      <p:sp>
        <p:nvSpPr>
          <p:cNvPr id="553017" name="Text Box 57" descr="Water droplets"/>
          <p:cNvSpPr txBox="1">
            <a:spLocks noChangeArrowheads="1"/>
          </p:cNvSpPr>
          <p:nvPr/>
        </p:nvSpPr>
        <p:spPr bwMode="auto">
          <a:xfrm>
            <a:off x="3167063" y="6129338"/>
            <a:ext cx="3821112" cy="47307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76200" cmpd="tri">
            <a:solidFill>
              <a:srgbClr val="CC00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00"/>
                </a:solidFill>
              </a:rPr>
              <a:t>The result:  FW + bathymetry!</a:t>
            </a:r>
            <a:endParaRPr lang="en-US" sz="1600" b="1">
              <a:solidFill>
                <a:srgbClr val="CC0000"/>
              </a:solidFill>
            </a:endParaRPr>
          </a:p>
        </p:txBody>
      </p:sp>
      <p:sp>
        <p:nvSpPr>
          <p:cNvPr id="553019" name="Line 59"/>
          <p:cNvSpPr>
            <a:spLocks noChangeShapeType="1"/>
          </p:cNvSpPr>
          <p:nvPr/>
        </p:nvSpPr>
        <p:spPr bwMode="auto">
          <a:xfrm>
            <a:off x="377825" y="990600"/>
            <a:ext cx="2571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020" name="Freeform 60"/>
          <p:cNvSpPr>
            <a:spLocks/>
          </p:cNvSpPr>
          <p:nvPr/>
        </p:nvSpPr>
        <p:spPr bwMode="auto">
          <a:xfrm>
            <a:off x="374650" y="1665288"/>
            <a:ext cx="2570163" cy="187325"/>
          </a:xfrm>
          <a:custGeom>
            <a:avLst/>
            <a:gdLst/>
            <a:ahLst/>
            <a:cxnLst>
              <a:cxn ang="0">
                <a:pos x="0" y="165"/>
              </a:cxn>
              <a:cxn ang="0">
                <a:pos x="101" y="92"/>
              </a:cxn>
              <a:cxn ang="0">
                <a:pos x="315" y="9"/>
              </a:cxn>
              <a:cxn ang="0">
                <a:pos x="459" y="41"/>
              </a:cxn>
              <a:cxn ang="0">
                <a:pos x="612" y="129"/>
              </a:cxn>
              <a:cxn ang="0">
                <a:pos x="798" y="204"/>
              </a:cxn>
              <a:cxn ang="0">
                <a:pos x="1012" y="199"/>
              </a:cxn>
              <a:cxn ang="0">
                <a:pos x="1239" y="120"/>
              </a:cxn>
              <a:cxn ang="0">
                <a:pos x="1397" y="41"/>
              </a:cxn>
              <a:cxn ang="0">
                <a:pos x="1574" y="4"/>
              </a:cxn>
              <a:cxn ang="0">
                <a:pos x="1736" y="18"/>
              </a:cxn>
            </a:cxnLst>
            <a:rect l="0" t="0" r="r" b="b"/>
            <a:pathLst>
              <a:path w="1736" h="216">
                <a:moveTo>
                  <a:pt x="0" y="165"/>
                </a:moveTo>
                <a:cubicBezTo>
                  <a:pt x="24" y="141"/>
                  <a:pt x="49" y="118"/>
                  <a:pt x="101" y="92"/>
                </a:cubicBezTo>
                <a:cubicBezTo>
                  <a:pt x="153" y="66"/>
                  <a:pt x="255" y="17"/>
                  <a:pt x="315" y="9"/>
                </a:cubicBezTo>
                <a:cubicBezTo>
                  <a:pt x="375" y="1"/>
                  <a:pt x="410" y="21"/>
                  <a:pt x="459" y="41"/>
                </a:cubicBezTo>
                <a:cubicBezTo>
                  <a:pt x="508" y="61"/>
                  <a:pt x="556" y="102"/>
                  <a:pt x="612" y="129"/>
                </a:cubicBezTo>
                <a:cubicBezTo>
                  <a:pt x="668" y="156"/>
                  <a:pt x="731" y="192"/>
                  <a:pt x="798" y="204"/>
                </a:cubicBezTo>
                <a:cubicBezTo>
                  <a:pt x="865" y="216"/>
                  <a:pt x="939" y="213"/>
                  <a:pt x="1012" y="199"/>
                </a:cubicBezTo>
                <a:cubicBezTo>
                  <a:pt x="1085" y="185"/>
                  <a:pt x="1175" y="146"/>
                  <a:pt x="1239" y="120"/>
                </a:cubicBezTo>
                <a:cubicBezTo>
                  <a:pt x="1303" y="94"/>
                  <a:pt x="1341" y="60"/>
                  <a:pt x="1397" y="41"/>
                </a:cubicBezTo>
                <a:cubicBezTo>
                  <a:pt x="1453" y="22"/>
                  <a:pt x="1517" y="8"/>
                  <a:pt x="1574" y="4"/>
                </a:cubicBezTo>
                <a:cubicBezTo>
                  <a:pt x="1631" y="0"/>
                  <a:pt x="1709" y="16"/>
                  <a:pt x="1736" y="1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53021" name="Group 61"/>
          <p:cNvGrpSpPr>
            <a:grpSpLocks/>
          </p:cNvGrpSpPr>
          <p:nvPr/>
        </p:nvGrpSpPr>
        <p:grpSpPr bwMode="auto">
          <a:xfrm>
            <a:off x="428625" y="4875213"/>
            <a:ext cx="2551113" cy="758825"/>
            <a:chOff x="295" y="1933"/>
            <a:chExt cx="1723" cy="478"/>
          </a:xfrm>
        </p:grpSpPr>
        <p:sp>
          <p:nvSpPr>
            <p:cNvPr id="553022" name="Freeform 62"/>
            <p:cNvSpPr>
              <a:spLocks/>
            </p:cNvSpPr>
            <p:nvPr/>
          </p:nvSpPr>
          <p:spPr bwMode="auto">
            <a:xfrm>
              <a:off x="295" y="1933"/>
              <a:ext cx="1723" cy="340"/>
            </a:xfrm>
            <a:custGeom>
              <a:avLst/>
              <a:gdLst/>
              <a:ahLst/>
              <a:cxnLst>
                <a:cxn ang="0">
                  <a:pos x="0" y="295"/>
                </a:cxn>
                <a:cxn ang="0">
                  <a:pos x="136" y="182"/>
                </a:cxn>
                <a:cxn ang="0">
                  <a:pos x="272" y="136"/>
                </a:cxn>
                <a:cxn ang="0">
                  <a:pos x="408" y="227"/>
                </a:cxn>
                <a:cxn ang="0">
                  <a:pos x="567" y="340"/>
                </a:cxn>
                <a:cxn ang="0">
                  <a:pos x="703" y="250"/>
                </a:cxn>
                <a:cxn ang="0">
                  <a:pos x="907" y="114"/>
                </a:cxn>
                <a:cxn ang="0">
                  <a:pos x="1088" y="23"/>
                </a:cxn>
                <a:cxn ang="0">
                  <a:pos x="1202" y="0"/>
                </a:cxn>
                <a:cxn ang="0">
                  <a:pos x="1315" y="136"/>
                </a:cxn>
                <a:cxn ang="0">
                  <a:pos x="1496" y="318"/>
                </a:cxn>
                <a:cxn ang="0">
                  <a:pos x="1519" y="340"/>
                </a:cxn>
                <a:cxn ang="0">
                  <a:pos x="1723" y="272"/>
                </a:cxn>
              </a:cxnLst>
              <a:rect l="0" t="0" r="r" b="b"/>
              <a:pathLst>
                <a:path w="1723" h="340">
                  <a:moveTo>
                    <a:pt x="0" y="295"/>
                  </a:moveTo>
                  <a:lnTo>
                    <a:pt x="136" y="182"/>
                  </a:lnTo>
                  <a:lnTo>
                    <a:pt x="272" y="136"/>
                  </a:lnTo>
                  <a:lnTo>
                    <a:pt x="408" y="227"/>
                  </a:lnTo>
                  <a:lnTo>
                    <a:pt x="567" y="340"/>
                  </a:lnTo>
                  <a:lnTo>
                    <a:pt x="703" y="250"/>
                  </a:lnTo>
                  <a:lnTo>
                    <a:pt x="907" y="114"/>
                  </a:lnTo>
                  <a:lnTo>
                    <a:pt x="1088" y="23"/>
                  </a:lnTo>
                  <a:lnTo>
                    <a:pt x="1202" y="0"/>
                  </a:lnTo>
                  <a:lnTo>
                    <a:pt x="1315" y="136"/>
                  </a:lnTo>
                  <a:lnTo>
                    <a:pt x="1496" y="318"/>
                  </a:lnTo>
                  <a:lnTo>
                    <a:pt x="1519" y="340"/>
                  </a:lnTo>
                  <a:lnTo>
                    <a:pt x="1723" y="272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023" name="Line 63"/>
            <p:cNvSpPr>
              <a:spLocks noChangeShapeType="1"/>
            </p:cNvSpPr>
            <p:nvPr/>
          </p:nvSpPr>
          <p:spPr bwMode="auto">
            <a:xfrm flipH="1">
              <a:off x="302" y="2183"/>
              <a:ext cx="52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024" name="Line 64"/>
            <p:cNvSpPr>
              <a:spLocks noChangeShapeType="1"/>
            </p:cNvSpPr>
            <p:nvPr/>
          </p:nvSpPr>
          <p:spPr bwMode="auto">
            <a:xfrm flipH="1">
              <a:off x="847" y="2256"/>
              <a:ext cx="52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025" name="Line 65"/>
            <p:cNvSpPr>
              <a:spLocks noChangeShapeType="1"/>
            </p:cNvSpPr>
            <p:nvPr/>
          </p:nvSpPr>
          <p:spPr bwMode="auto">
            <a:xfrm flipH="1">
              <a:off x="429" y="2103"/>
              <a:ext cx="52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026" name="Line 66"/>
            <p:cNvSpPr>
              <a:spLocks noChangeShapeType="1"/>
            </p:cNvSpPr>
            <p:nvPr/>
          </p:nvSpPr>
          <p:spPr bwMode="auto">
            <a:xfrm flipH="1">
              <a:off x="981" y="2160"/>
              <a:ext cx="52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027" name="Line 67"/>
            <p:cNvSpPr>
              <a:spLocks noChangeShapeType="1"/>
            </p:cNvSpPr>
            <p:nvPr/>
          </p:nvSpPr>
          <p:spPr bwMode="auto">
            <a:xfrm flipH="1">
              <a:off x="545" y="2085"/>
              <a:ext cx="52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028" name="Line 68"/>
            <p:cNvSpPr>
              <a:spLocks noChangeShapeType="1"/>
            </p:cNvSpPr>
            <p:nvPr/>
          </p:nvSpPr>
          <p:spPr bwMode="auto">
            <a:xfrm flipH="1">
              <a:off x="1119" y="2082"/>
              <a:ext cx="52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029" name="Line 69"/>
            <p:cNvSpPr>
              <a:spLocks noChangeShapeType="1"/>
            </p:cNvSpPr>
            <p:nvPr/>
          </p:nvSpPr>
          <p:spPr bwMode="auto">
            <a:xfrm flipH="1">
              <a:off x="630" y="2141"/>
              <a:ext cx="52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030" name="Line 70"/>
            <p:cNvSpPr>
              <a:spLocks noChangeShapeType="1"/>
            </p:cNvSpPr>
            <p:nvPr/>
          </p:nvSpPr>
          <p:spPr bwMode="auto">
            <a:xfrm flipH="1">
              <a:off x="1259" y="1999"/>
              <a:ext cx="52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031" name="Line 71"/>
            <p:cNvSpPr>
              <a:spLocks noChangeShapeType="1"/>
            </p:cNvSpPr>
            <p:nvPr/>
          </p:nvSpPr>
          <p:spPr bwMode="auto">
            <a:xfrm flipH="1">
              <a:off x="734" y="2224"/>
              <a:ext cx="52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032" name="Line 72"/>
            <p:cNvSpPr>
              <a:spLocks noChangeShapeType="1"/>
            </p:cNvSpPr>
            <p:nvPr/>
          </p:nvSpPr>
          <p:spPr bwMode="auto">
            <a:xfrm flipH="1">
              <a:off x="1397" y="1950"/>
              <a:ext cx="52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033" name="Line 73"/>
            <p:cNvSpPr>
              <a:spLocks noChangeShapeType="1"/>
            </p:cNvSpPr>
            <p:nvPr/>
          </p:nvSpPr>
          <p:spPr bwMode="auto">
            <a:xfrm flipH="1">
              <a:off x="836" y="2282"/>
              <a:ext cx="52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034" name="Line 74"/>
            <p:cNvSpPr>
              <a:spLocks noChangeShapeType="1"/>
            </p:cNvSpPr>
            <p:nvPr/>
          </p:nvSpPr>
          <p:spPr bwMode="auto">
            <a:xfrm flipH="1">
              <a:off x="1499" y="2008"/>
              <a:ext cx="52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035" name="Line 75"/>
            <p:cNvSpPr>
              <a:spLocks noChangeShapeType="1"/>
            </p:cNvSpPr>
            <p:nvPr/>
          </p:nvSpPr>
          <p:spPr bwMode="auto">
            <a:xfrm flipH="1">
              <a:off x="1590" y="2095"/>
              <a:ext cx="52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036" name="Line 76"/>
            <p:cNvSpPr>
              <a:spLocks noChangeShapeType="1"/>
            </p:cNvSpPr>
            <p:nvPr/>
          </p:nvSpPr>
          <p:spPr bwMode="auto">
            <a:xfrm flipH="1">
              <a:off x="1677" y="2196"/>
              <a:ext cx="52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037" name="Line 77"/>
            <p:cNvSpPr>
              <a:spLocks noChangeShapeType="1"/>
            </p:cNvSpPr>
            <p:nvPr/>
          </p:nvSpPr>
          <p:spPr bwMode="auto">
            <a:xfrm flipH="1">
              <a:off x="1795" y="2264"/>
              <a:ext cx="52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038" name="Line 78"/>
            <p:cNvSpPr>
              <a:spLocks noChangeShapeType="1"/>
            </p:cNvSpPr>
            <p:nvPr/>
          </p:nvSpPr>
          <p:spPr bwMode="auto">
            <a:xfrm flipH="1">
              <a:off x="1941" y="2231"/>
              <a:ext cx="52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3039" name="Text Box 79"/>
          <p:cNvSpPr txBox="1">
            <a:spLocks noChangeArrowheads="1"/>
          </p:cNvSpPr>
          <p:nvPr/>
        </p:nvSpPr>
        <p:spPr bwMode="auto">
          <a:xfrm>
            <a:off x="2876550" y="1474788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S</a:t>
            </a:r>
            <a:r>
              <a:rPr lang="en-US" b="1" baseline="-25000"/>
              <a:t>ref</a:t>
            </a:r>
          </a:p>
        </p:txBody>
      </p:sp>
      <p:sp>
        <p:nvSpPr>
          <p:cNvPr id="553040" name="Line 80"/>
          <p:cNvSpPr>
            <a:spLocks noChangeShapeType="1"/>
          </p:cNvSpPr>
          <p:nvPr/>
        </p:nvSpPr>
        <p:spPr bwMode="auto">
          <a:xfrm>
            <a:off x="1506538" y="998538"/>
            <a:ext cx="0" cy="820737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lg" len="lg"/>
          </a:ln>
          <a:effectLst>
            <a:prstShdw prst="shdw17" dist="17961" dir="2700000">
              <a:schemeClr val="bg1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553041" name="Line 81"/>
          <p:cNvSpPr>
            <a:spLocks noChangeShapeType="1"/>
          </p:cNvSpPr>
          <p:nvPr/>
        </p:nvSpPr>
        <p:spPr bwMode="auto">
          <a:xfrm>
            <a:off x="1931988" y="985838"/>
            <a:ext cx="0" cy="39846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lg" len="lg"/>
          </a:ln>
          <a:effectLst>
            <a:prstShdw prst="shdw17" dist="17961" dir="2700000">
              <a:schemeClr val="bg1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553042" name="Line 82"/>
          <p:cNvSpPr>
            <a:spLocks noChangeShapeType="1"/>
          </p:cNvSpPr>
          <p:nvPr/>
        </p:nvSpPr>
        <p:spPr bwMode="auto">
          <a:xfrm>
            <a:off x="390525" y="2554288"/>
            <a:ext cx="2586038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043" name="Line 83"/>
          <p:cNvSpPr>
            <a:spLocks noChangeShapeType="1"/>
          </p:cNvSpPr>
          <p:nvPr/>
        </p:nvSpPr>
        <p:spPr bwMode="auto">
          <a:xfrm>
            <a:off x="2447925" y="998538"/>
            <a:ext cx="0" cy="155575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lg" len="lg"/>
          </a:ln>
          <a:effectLst>
            <a:prstShdw prst="shdw17" dist="17961" dir="2700000">
              <a:schemeClr val="bg1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553044" name="Text Box 84"/>
          <p:cNvSpPr txBox="1">
            <a:spLocks noChangeArrowheads="1"/>
          </p:cNvSpPr>
          <p:nvPr/>
        </p:nvSpPr>
        <p:spPr bwMode="auto">
          <a:xfrm>
            <a:off x="2941638" y="2316163"/>
            <a:ext cx="522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z</a:t>
            </a:r>
            <a:r>
              <a:rPr lang="en-US" b="1" baseline="-25000"/>
              <a:t>ref</a:t>
            </a:r>
          </a:p>
        </p:txBody>
      </p:sp>
      <p:sp>
        <p:nvSpPr>
          <p:cNvPr id="553045" name="Text Box 85"/>
          <p:cNvSpPr txBox="1">
            <a:spLocks noChangeArrowheads="1"/>
          </p:cNvSpPr>
          <p:nvPr/>
        </p:nvSpPr>
        <p:spPr bwMode="auto">
          <a:xfrm>
            <a:off x="2905125" y="836613"/>
            <a:ext cx="6302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1">
                <a:latin typeface="Arial Narrow" pitchFamily="34" charset="0"/>
              </a:rPr>
              <a:t>surface</a:t>
            </a:r>
          </a:p>
        </p:txBody>
      </p:sp>
      <p:sp>
        <p:nvSpPr>
          <p:cNvPr id="553046" name="Text Box 86"/>
          <p:cNvSpPr txBox="1">
            <a:spLocks noChangeArrowheads="1"/>
          </p:cNvSpPr>
          <p:nvPr/>
        </p:nvSpPr>
        <p:spPr bwMode="auto">
          <a:xfrm>
            <a:off x="2903538" y="5132388"/>
            <a:ext cx="606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1">
                <a:latin typeface="Arial Narrow" pitchFamily="34" charset="0"/>
              </a:rPr>
              <a:t>bottom</a:t>
            </a:r>
          </a:p>
        </p:txBody>
      </p:sp>
      <p:sp>
        <p:nvSpPr>
          <p:cNvPr id="553047" name="Freeform 87"/>
          <p:cNvSpPr>
            <a:spLocks/>
          </p:cNvSpPr>
          <p:nvPr/>
        </p:nvSpPr>
        <p:spPr bwMode="auto">
          <a:xfrm>
            <a:off x="485775" y="998538"/>
            <a:ext cx="608013" cy="42576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52" y="360"/>
              </a:cxn>
              <a:cxn ang="0">
                <a:pos x="311" y="659"/>
              </a:cxn>
              <a:cxn ang="0">
                <a:pos x="383" y="2682"/>
              </a:cxn>
            </a:cxnLst>
            <a:rect l="0" t="0" r="r" b="b"/>
            <a:pathLst>
              <a:path w="383" h="2682">
                <a:moveTo>
                  <a:pt x="2" y="0"/>
                </a:moveTo>
                <a:cubicBezTo>
                  <a:pt x="10" y="60"/>
                  <a:pt x="0" y="250"/>
                  <a:pt x="52" y="360"/>
                </a:cubicBezTo>
                <a:cubicBezTo>
                  <a:pt x="104" y="470"/>
                  <a:pt x="256" y="272"/>
                  <a:pt x="311" y="659"/>
                </a:cubicBezTo>
                <a:cubicBezTo>
                  <a:pt x="366" y="1046"/>
                  <a:pt x="368" y="2261"/>
                  <a:pt x="383" y="268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048" name="Text Box 88"/>
          <p:cNvSpPr txBox="1">
            <a:spLocks noChangeArrowheads="1"/>
          </p:cNvSpPr>
          <p:nvPr/>
        </p:nvSpPr>
        <p:spPr bwMode="auto">
          <a:xfrm>
            <a:off x="1076325" y="3417888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S(z)</a:t>
            </a:r>
            <a:endParaRPr lang="en-US" b="1" baseline="-25000"/>
          </a:p>
        </p:txBody>
      </p:sp>
      <p:sp>
        <p:nvSpPr>
          <p:cNvPr id="553049" name="Text Box 89"/>
          <p:cNvSpPr txBox="1">
            <a:spLocks noChangeArrowheads="1"/>
          </p:cNvSpPr>
          <p:nvPr/>
        </p:nvSpPr>
        <p:spPr bwMode="auto">
          <a:xfrm>
            <a:off x="2613025" y="1131888"/>
            <a:ext cx="801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i="1">
                <a:solidFill>
                  <a:srgbClr val="003300"/>
                </a:solidFill>
                <a:latin typeface="Arial Narrow" pitchFamily="34" charset="0"/>
              </a:rPr>
              <a:t>layer #1</a:t>
            </a:r>
          </a:p>
        </p:txBody>
      </p:sp>
      <p:sp>
        <p:nvSpPr>
          <p:cNvPr id="553050" name="Text Box 90"/>
          <p:cNvSpPr txBox="1">
            <a:spLocks noChangeArrowheads="1"/>
          </p:cNvSpPr>
          <p:nvPr/>
        </p:nvSpPr>
        <p:spPr bwMode="auto">
          <a:xfrm>
            <a:off x="2606675" y="1960563"/>
            <a:ext cx="801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i="1">
                <a:solidFill>
                  <a:srgbClr val="003300"/>
                </a:solidFill>
                <a:latin typeface="Arial Narrow" pitchFamily="34" charset="0"/>
              </a:rPr>
              <a:t>layer #2</a:t>
            </a:r>
          </a:p>
        </p:txBody>
      </p:sp>
      <p:sp>
        <p:nvSpPr>
          <p:cNvPr id="553051" name="Line 91"/>
          <p:cNvSpPr>
            <a:spLocks noChangeShapeType="1"/>
          </p:cNvSpPr>
          <p:nvPr/>
        </p:nvSpPr>
        <p:spPr bwMode="auto">
          <a:xfrm>
            <a:off x="863600" y="1008063"/>
            <a:ext cx="0" cy="4052887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052" name="Freeform 92" descr="Wide downward diagonal"/>
          <p:cNvSpPr>
            <a:spLocks/>
          </p:cNvSpPr>
          <p:nvPr/>
        </p:nvSpPr>
        <p:spPr bwMode="auto">
          <a:xfrm>
            <a:off x="847725" y="1743075"/>
            <a:ext cx="214313" cy="3495675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2100"/>
              </a:cxn>
              <a:cxn ang="0">
                <a:pos x="135" y="2202"/>
              </a:cxn>
              <a:cxn ang="0">
                <a:pos x="93" y="495"/>
              </a:cxn>
              <a:cxn ang="0">
                <a:pos x="74" y="298"/>
              </a:cxn>
              <a:cxn ang="0">
                <a:pos x="48" y="84"/>
              </a:cxn>
            </a:cxnLst>
            <a:rect l="0" t="0" r="r" b="b"/>
            <a:pathLst>
              <a:path w="135" h="2202">
                <a:moveTo>
                  <a:pt x="3" y="0"/>
                </a:moveTo>
                <a:lnTo>
                  <a:pt x="0" y="2100"/>
                </a:lnTo>
                <a:lnTo>
                  <a:pt x="135" y="2202"/>
                </a:lnTo>
                <a:lnTo>
                  <a:pt x="93" y="495"/>
                </a:lnTo>
                <a:lnTo>
                  <a:pt x="74" y="298"/>
                </a:lnTo>
                <a:lnTo>
                  <a:pt x="48" y="84"/>
                </a:lnTo>
              </a:path>
            </a:pathLst>
          </a:custGeom>
          <a:pattFill prst="wd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053" name="Text Box 93"/>
          <p:cNvSpPr txBox="1">
            <a:spLocks noChangeArrowheads="1"/>
          </p:cNvSpPr>
          <p:nvPr/>
        </p:nvSpPr>
        <p:spPr bwMode="auto">
          <a:xfrm>
            <a:off x="7419975" y="2093913"/>
            <a:ext cx="1743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latin typeface="Arial Narrow" pitchFamily="34" charset="0"/>
              </a:rPr>
              <a:t>…using PHC annual mean</a:t>
            </a:r>
          </a:p>
        </p:txBody>
      </p:sp>
      <p:sp>
        <p:nvSpPr>
          <p:cNvPr id="553054" name="Text Box 94"/>
          <p:cNvSpPr txBox="1">
            <a:spLocks noChangeArrowheads="1"/>
          </p:cNvSpPr>
          <p:nvPr/>
        </p:nvSpPr>
        <p:spPr bwMode="auto">
          <a:xfrm>
            <a:off x="539750" y="5768975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S</a:t>
            </a:r>
            <a:r>
              <a:rPr lang="en-US" b="1" baseline="-25000"/>
              <a:t>ref</a:t>
            </a:r>
          </a:p>
        </p:txBody>
      </p:sp>
      <p:sp>
        <p:nvSpPr>
          <p:cNvPr id="553055" name="Line 95"/>
          <p:cNvSpPr>
            <a:spLocks noChangeShapeType="1"/>
          </p:cNvSpPr>
          <p:nvPr/>
        </p:nvSpPr>
        <p:spPr bwMode="auto">
          <a:xfrm flipV="1">
            <a:off x="844550" y="5140325"/>
            <a:ext cx="0" cy="755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bg1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553056" name="Freeform 96" descr="Wide downward diagonal"/>
          <p:cNvSpPr>
            <a:spLocks/>
          </p:cNvSpPr>
          <p:nvPr/>
        </p:nvSpPr>
        <p:spPr bwMode="auto">
          <a:xfrm>
            <a:off x="504825" y="1012825"/>
            <a:ext cx="341313" cy="601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129"/>
              </a:cxn>
              <a:cxn ang="0">
                <a:pos x="24" y="252"/>
              </a:cxn>
              <a:cxn ang="0">
                <a:pos x="48" y="286"/>
              </a:cxn>
              <a:cxn ang="0">
                <a:pos x="92" y="295"/>
              </a:cxn>
              <a:cxn ang="0">
                <a:pos x="131" y="297"/>
              </a:cxn>
              <a:cxn ang="0">
                <a:pos x="131" y="0"/>
              </a:cxn>
            </a:cxnLst>
            <a:rect l="0" t="0" r="r" b="b"/>
            <a:pathLst>
              <a:path w="131" h="297">
                <a:moveTo>
                  <a:pt x="0" y="0"/>
                </a:moveTo>
                <a:lnTo>
                  <a:pt x="6" y="129"/>
                </a:lnTo>
                <a:lnTo>
                  <a:pt x="24" y="252"/>
                </a:lnTo>
                <a:lnTo>
                  <a:pt x="48" y="286"/>
                </a:lnTo>
                <a:lnTo>
                  <a:pt x="92" y="295"/>
                </a:lnTo>
                <a:lnTo>
                  <a:pt x="131" y="297"/>
                </a:lnTo>
                <a:lnTo>
                  <a:pt x="131" y="0"/>
                </a:lnTo>
              </a:path>
            </a:pathLst>
          </a:custGeom>
          <a:pattFill prst="wd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9271</TotalTime>
  <Words>1566</Words>
  <Application>Microsoft Office PowerPoint</Application>
  <PresentationFormat>On-screen Show (4:3)</PresentationFormat>
  <Paragraphs>531</Paragraphs>
  <Slides>36</Slides>
  <Notes>36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Default Design</vt:lpstr>
      <vt:lpstr>Chart</vt:lpstr>
      <vt:lpstr>Slide 1</vt:lpstr>
      <vt:lpstr>Slide 2</vt:lpstr>
      <vt:lpstr>Slide 3</vt:lpstr>
      <vt:lpstr>Arctic Ocean freshwater inputs …adapted from A. Jahn, Jan’09 AOMIP</vt:lpstr>
      <vt:lpstr>Slide 5</vt:lpstr>
      <vt:lpstr>Getting the right stratification:   The effect of “background mixing”</vt:lpstr>
      <vt:lpstr>What is Freshwater (FW)?     …adapted from A. Jahn, Jan’08 CCSM</vt:lpstr>
      <vt:lpstr>What is Freshwater Content (FWC)?</vt:lpstr>
      <vt:lpstr>FWC:  How to integrate?</vt:lpstr>
      <vt:lpstr>FWC:  How to integrate?</vt:lpstr>
      <vt:lpstr>FWC:  How to integrate?</vt:lpstr>
      <vt:lpstr>FWC:  Seasonal salinity vs. thickness changes</vt:lpstr>
      <vt:lpstr>FWC:  Sref vs. zref</vt:lpstr>
      <vt:lpstr>The Mean FW Budget</vt:lpstr>
      <vt:lpstr>The Mean FW Budget</vt:lpstr>
      <vt:lpstr>Slide 16</vt:lpstr>
      <vt:lpstr>The Mean FW Budget</vt:lpstr>
      <vt:lpstr>The Mean FW Budget</vt:lpstr>
      <vt:lpstr>Interannual Variability</vt:lpstr>
      <vt:lpstr>Fall 2003: Hey Mike:  “You’re invited to NASA HQ  for a press conference!”</vt:lpstr>
      <vt:lpstr>Swift et al., JGR 2005  (presented by K. Aagaard at SEARCH mtg Seattle Oct’03) Long-term variability of Arctic Ocean waters:  Evidence from a reanalysis of the EWG data set     … i.e., classified Russian data </vt:lpstr>
      <vt:lpstr>Slide 22</vt:lpstr>
      <vt:lpstr>Slide 23</vt:lpstr>
      <vt:lpstr>Slide 24</vt:lpstr>
      <vt:lpstr>Arctic FW storage &amp; release: 1970s vs. 1990s     …from A. Jahn, Jan’09 AOMIP</vt:lpstr>
      <vt:lpstr>Arctic liquid FW release in the 1990s: Origins</vt:lpstr>
      <vt:lpstr>OK… so why did the Arctic Ocean get saltier over the 2nd half of the 20th century?</vt:lpstr>
      <vt:lpstr>Slide 28</vt:lpstr>
      <vt:lpstr>Slide 29</vt:lpstr>
      <vt:lpstr>What’s New?   …in the 2000’s</vt:lpstr>
      <vt:lpstr>Slide 31</vt:lpstr>
      <vt:lpstr>Slide 32</vt:lpstr>
      <vt:lpstr>Slide 33</vt:lpstr>
      <vt:lpstr>Slide 34</vt:lpstr>
      <vt:lpstr>Slide 35</vt:lpstr>
      <vt:lpstr>Slide 36</vt:lpstr>
    </vt:vector>
  </TitlesOfParts>
  <Company>PSC/APL/UW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Steele</dc:creator>
  <cp:lastModifiedBy>Andrey</cp:lastModifiedBy>
  <cp:revision>1218</cp:revision>
  <dcterms:created xsi:type="dcterms:W3CDTF">2005-05-16T17:46:29Z</dcterms:created>
  <dcterms:modified xsi:type="dcterms:W3CDTF">2013-05-29T21:14:13Z</dcterms:modified>
</cp:coreProperties>
</file>