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89" r:id="rId13"/>
    <p:sldId id="290" r:id="rId14"/>
    <p:sldId id="291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2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wmf"/><Relationship Id="rId3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wmf"/><Relationship Id="rId3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wmf"/><Relationship Id="rId3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wmf"/><Relationship Id="rId3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4A200-DB31-C34C-8CF9-0EE837E8C076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AB17-EDDC-694E-BFAC-07EA79412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3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Climatology 1990-2007. Left is CPOM CICE. Right is SSM/I.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E63A-F847-C046-B081-68543429902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76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200" dirty="0" smtClean="0"/>
              <a:t>Stable conditions are common during winter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Neutral conditions mainly occur during periods with strong wind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 smtClean="0"/>
              <a:t>Unstable conditions occur due to large temperature contrasts, e.g. over leads during winter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7021-9DF7-3A43-90D7-ED58B8B3C4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1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C03F7B-44BC-504A-898F-193007CDC647}" type="slidenum">
              <a:rPr lang="en-GB" sz="1200">
                <a:latin typeface="Calibri" charset="0"/>
              </a:rPr>
              <a:pPr eaLnBrk="1" hangingPunct="1"/>
              <a:t>24</a:t>
            </a:fld>
            <a:endParaRPr lang="en-GB" sz="1200">
              <a:latin typeface="Calibri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80" y="4344136"/>
            <a:ext cx="5487041" cy="41162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1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9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6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067"/>
            <a:ext cx="2133124" cy="47577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ea typeface="ヒラギノ明朝 ProN W3" charset="-128"/>
                <a:cs typeface="ヒラギノ明朝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677" y="6245067"/>
            <a:ext cx="2894648" cy="475773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ea typeface="ヒラギノ明朝 ProN W3" charset="-128"/>
                <a:cs typeface="ヒラギノ明朝 ProN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677" y="6245067"/>
            <a:ext cx="2133123" cy="475773"/>
          </a:xfrm>
          <a:prstGeom prst="rect">
            <a:avLst/>
          </a:prstGeom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D7431F8-F697-BD4B-8E8F-2A66552C9F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73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5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3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8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1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D0286-0B99-7C4A-8A86-C4BD9AC1A0CF}" type="datetimeFigureOut">
              <a:rPr lang="en-US" smtClean="0"/>
              <a:t>22/10/2013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ED334-42A8-104E-B8B1-49174027A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7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4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gif"/><Relationship Id="rId3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71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changing Arctic sea ice cover: challenges to understanding and models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11256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Danny Feltham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Centre for Polar Observation and </a:t>
            </a:r>
            <a:r>
              <a:rPr lang="en-US" b="1" dirty="0" err="1" smtClean="0">
                <a:solidFill>
                  <a:srgbClr val="FF0000"/>
                </a:solidFill>
              </a:rPr>
              <a:t>Modelling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University of Reading, UK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 b="10255"/>
          <a:stretch>
            <a:fillRect/>
          </a:stretch>
        </p:blipFill>
        <p:spPr bwMode="auto">
          <a:xfrm>
            <a:off x="115888" y="134938"/>
            <a:ext cx="14001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134938"/>
            <a:ext cx="71913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65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asa.gov/images/content/438433main_DSC04335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 in Arctic sea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030" y="1849879"/>
            <a:ext cx="3200943" cy="213411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Sea ice failure</a:t>
            </a:r>
          </a:p>
          <a:p>
            <a:r>
              <a:rPr lang="en-US" dirty="0" smtClean="0"/>
              <a:t>Form drag</a:t>
            </a:r>
          </a:p>
          <a:p>
            <a:r>
              <a:rPr lang="en-US" dirty="0" smtClean="0"/>
              <a:t>Melt ponds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6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5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ice stress and failure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76294"/>
              </p:ext>
            </p:extLst>
          </p:nvPr>
        </p:nvGraphicFramePr>
        <p:xfrm>
          <a:off x="2782645" y="2787909"/>
          <a:ext cx="2484438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3" imgW="1320800" imgH="406400" progId="Equation.3">
                  <p:embed/>
                </p:oleObj>
              </mc:Choice>
              <mc:Fallback>
                <p:oleObj name="Equation" r:id="rId3" imgW="1320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2645" y="2787909"/>
                        <a:ext cx="2484438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55111"/>
              </p:ext>
            </p:extLst>
          </p:nvPr>
        </p:nvGraphicFramePr>
        <p:xfrm>
          <a:off x="2734997" y="4185102"/>
          <a:ext cx="2282825" cy="61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5" imgW="939600" imgH="253800" progId="Equation.3">
                  <p:embed/>
                </p:oleObj>
              </mc:Choice>
              <mc:Fallback>
                <p:oleObj name="Equation" r:id="rId5" imgW="939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997" y="4185102"/>
                        <a:ext cx="2282825" cy="618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73341"/>
              </p:ext>
            </p:extLst>
          </p:nvPr>
        </p:nvGraphicFramePr>
        <p:xfrm>
          <a:off x="3359521" y="5636066"/>
          <a:ext cx="1419490" cy="567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7" imgW="508000" imgH="203200" progId="Equation.3">
                  <p:embed/>
                </p:oleObj>
              </mc:Choice>
              <mc:Fallback>
                <p:oleObj name="Equation" r:id="rId7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9521" y="5636066"/>
                        <a:ext cx="1419490" cy="567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6249" y="2800371"/>
            <a:ext cx="199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Dumont et al,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56249" y="4228400"/>
            <a:ext cx="3049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Wilchinsky</a:t>
            </a:r>
            <a:r>
              <a:rPr lang="en-US" dirty="0" smtClean="0"/>
              <a:t> and Feltham, 2006,</a:t>
            </a:r>
          </a:p>
          <a:p>
            <a:r>
              <a:rPr lang="en-US" dirty="0" err="1" smtClean="0"/>
              <a:t>Tsamados</a:t>
            </a:r>
            <a:r>
              <a:rPr lang="en-US" dirty="0" smtClean="0"/>
              <a:t> et al,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05939" y="5834530"/>
            <a:ext cx="151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Hopkins, 1996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985151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FLEXURE FAILURE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8943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RUPTURE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8485" y="5746189"/>
            <a:ext cx="201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RIDGING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074059"/>
            <a:ext cx="8229600" cy="1529304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ice cover resists imposed stresses until it fails. </a:t>
            </a:r>
          </a:p>
          <a:p>
            <a:r>
              <a:rPr lang="en-US" sz="2200" dirty="0" smtClean="0"/>
              <a:t>Ridging results in increased ice stresses (plastic hardening), whereas shear rupture (cracking) and flexure failure do not.</a:t>
            </a:r>
          </a:p>
          <a:p>
            <a:r>
              <a:rPr lang="en-US" sz="2200" dirty="0" smtClean="0"/>
              <a:t>As the ice cover thins, we may expect changes in the type of failure:</a:t>
            </a:r>
          </a:p>
        </p:txBody>
      </p:sp>
    </p:spTree>
    <p:extLst>
      <p:ext uri="{BB962C8B-B14F-4D97-AF65-F5344CB8AC3E}">
        <p14:creationId xmlns:p14="http://schemas.microsoft.com/office/powerpoint/2010/main" val="64338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5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ice stress and failure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271811"/>
              </p:ext>
            </p:extLst>
          </p:nvPr>
        </p:nvGraphicFramePr>
        <p:xfrm>
          <a:off x="2782645" y="2787909"/>
          <a:ext cx="2484438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3" imgW="1320800" imgH="406400" progId="Equation.3">
                  <p:embed/>
                </p:oleObj>
              </mc:Choice>
              <mc:Fallback>
                <p:oleObj name="Equation" r:id="rId3" imgW="1320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2645" y="2787909"/>
                        <a:ext cx="2484438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119255"/>
              </p:ext>
            </p:extLst>
          </p:nvPr>
        </p:nvGraphicFramePr>
        <p:xfrm>
          <a:off x="2734997" y="4185102"/>
          <a:ext cx="2282825" cy="61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5" imgW="939600" imgH="253800" progId="Equation.3">
                  <p:embed/>
                </p:oleObj>
              </mc:Choice>
              <mc:Fallback>
                <p:oleObj name="Equation" r:id="rId5" imgW="939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997" y="4185102"/>
                        <a:ext cx="2282825" cy="618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7630"/>
              </p:ext>
            </p:extLst>
          </p:nvPr>
        </p:nvGraphicFramePr>
        <p:xfrm>
          <a:off x="3359521" y="5636066"/>
          <a:ext cx="1419490" cy="567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7" imgW="508000" imgH="203200" progId="Equation.3">
                  <p:embed/>
                </p:oleObj>
              </mc:Choice>
              <mc:Fallback>
                <p:oleObj name="Equation" r:id="rId7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9521" y="5636066"/>
                        <a:ext cx="1419490" cy="567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6249" y="2800371"/>
            <a:ext cx="199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Dumont et al,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56249" y="4228400"/>
            <a:ext cx="3049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Wilchinsky</a:t>
            </a:r>
            <a:r>
              <a:rPr lang="en-US" dirty="0" smtClean="0"/>
              <a:t> and Feltham, 2006,</a:t>
            </a:r>
          </a:p>
          <a:p>
            <a:r>
              <a:rPr lang="en-US" dirty="0" err="1" smtClean="0"/>
              <a:t>Tsamados</a:t>
            </a:r>
            <a:r>
              <a:rPr lang="en-US" dirty="0" smtClean="0"/>
              <a:t> et al,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05939" y="5834530"/>
            <a:ext cx="151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Hopkins, 1996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985151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FLEXURE FAILURE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8943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RUPTURE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8485" y="5746189"/>
            <a:ext cx="201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RIDGING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11291" y="3643526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THINNER ICE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FLOE BREAK UP IN MIZ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074059"/>
            <a:ext cx="8229600" cy="1529304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ice cover resists imposed stresses until it fails. </a:t>
            </a:r>
          </a:p>
          <a:p>
            <a:r>
              <a:rPr lang="en-US" sz="2200" dirty="0" smtClean="0"/>
              <a:t>Ridging results in increased ice stresses (plastic hardening), whereas shear rupture (cracking) and flexure failure do not.</a:t>
            </a:r>
          </a:p>
          <a:p>
            <a:r>
              <a:rPr lang="en-US" sz="2200" dirty="0" smtClean="0"/>
              <a:t>As the ice cover thins, we may expect changes in the type of failure:</a:t>
            </a:r>
          </a:p>
        </p:txBody>
      </p:sp>
    </p:spTree>
    <p:extLst>
      <p:ext uri="{BB962C8B-B14F-4D97-AF65-F5344CB8AC3E}">
        <p14:creationId xmlns:p14="http://schemas.microsoft.com/office/powerpoint/2010/main" val="80404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5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ice stress and failure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271811"/>
              </p:ext>
            </p:extLst>
          </p:nvPr>
        </p:nvGraphicFramePr>
        <p:xfrm>
          <a:off x="2782645" y="2787909"/>
          <a:ext cx="2484438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3" imgW="1320800" imgH="406400" progId="Equation.3">
                  <p:embed/>
                </p:oleObj>
              </mc:Choice>
              <mc:Fallback>
                <p:oleObj name="Equation" r:id="rId3" imgW="1320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2645" y="2787909"/>
                        <a:ext cx="2484438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119255"/>
              </p:ext>
            </p:extLst>
          </p:nvPr>
        </p:nvGraphicFramePr>
        <p:xfrm>
          <a:off x="2734997" y="4185102"/>
          <a:ext cx="2282825" cy="61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5" imgW="939600" imgH="253800" progId="Equation.3">
                  <p:embed/>
                </p:oleObj>
              </mc:Choice>
              <mc:Fallback>
                <p:oleObj name="Equation" r:id="rId5" imgW="939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997" y="4185102"/>
                        <a:ext cx="2282825" cy="618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7630"/>
              </p:ext>
            </p:extLst>
          </p:nvPr>
        </p:nvGraphicFramePr>
        <p:xfrm>
          <a:off x="3359521" y="5636066"/>
          <a:ext cx="1419490" cy="567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7" imgW="508000" imgH="203200" progId="Equation.3">
                  <p:embed/>
                </p:oleObj>
              </mc:Choice>
              <mc:Fallback>
                <p:oleObj name="Equation" r:id="rId7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9521" y="5636066"/>
                        <a:ext cx="1419490" cy="567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6249" y="2800371"/>
            <a:ext cx="199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Dumont et al,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56249" y="4228400"/>
            <a:ext cx="3049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Wilchinsky</a:t>
            </a:r>
            <a:r>
              <a:rPr lang="en-US" dirty="0" smtClean="0"/>
              <a:t> and Feltham, 2006,</a:t>
            </a:r>
          </a:p>
          <a:p>
            <a:r>
              <a:rPr lang="en-US" dirty="0" err="1" smtClean="0"/>
              <a:t>Tsamados</a:t>
            </a:r>
            <a:r>
              <a:rPr lang="en-US" dirty="0" smtClean="0"/>
              <a:t> et al,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05939" y="5834530"/>
            <a:ext cx="151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Hopkins, 1996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985151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FLEXURE FAILURE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8943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RUPTURE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8485" y="5746189"/>
            <a:ext cx="201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RIDGING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11291" y="3643526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THINNER ICE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FLOE BREAK UP IN MIZ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575" y="4987922"/>
            <a:ext cx="8059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THICKNESS INDEPENDENT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ANISOTROPIC MECHANICS CONTINUES TO DOMINATE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						NOW IN CICE 5.0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074059"/>
            <a:ext cx="8229600" cy="1529304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ice cover resists imposed stresses until it fails. </a:t>
            </a:r>
          </a:p>
          <a:p>
            <a:r>
              <a:rPr lang="en-US" sz="2200" dirty="0" smtClean="0"/>
              <a:t>Ridging results in increased ice stresses (plastic hardening), whereas shear rupture (cracking) and flexure failure do not.</a:t>
            </a:r>
          </a:p>
          <a:p>
            <a:r>
              <a:rPr lang="en-US" sz="2200" dirty="0" smtClean="0"/>
              <a:t>As the ice cover thins, we may expect changes in the type of failure:</a:t>
            </a:r>
          </a:p>
        </p:txBody>
      </p:sp>
    </p:spTree>
    <p:extLst>
      <p:ext uri="{BB962C8B-B14F-4D97-AF65-F5344CB8AC3E}">
        <p14:creationId xmlns:p14="http://schemas.microsoft.com/office/powerpoint/2010/main" val="80404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5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ice stress and failure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271811"/>
              </p:ext>
            </p:extLst>
          </p:nvPr>
        </p:nvGraphicFramePr>
        <p:xfrm>
          <a:off x="2782645" y="2787909"/>
          <a:ext cx="2484438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3" imgW="1320800" imgH="406400" progId="Equation.3">
                  <p:embed/>
                </p:oleObj>
              </mc:Choice>
              <mc:Fallback>
                <p:oleObj name="Equation" r:id="rId3" imgW="1320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2645" y="2787909"/>
                        <a:ext cx="2484438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119255"/>
              </p:ext>
            </p:extLst>
          </p:nvPr>
        </p:nvGraphicFramePr>
        <p:xfrm>
          <a:off x="2734997" y="4185102"/>
          <a:ext cx="2282825" cy="618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5" imgW="939600" imgH="253800" progId="Equation.3">
                  <p:embed/>
                </p:oleObj>
              </mc:Choice>
              <mc:Fallback>
                <p:oleObj name="Equation" r:id="rId5" imgW="939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997" y="4185102"/>
                        <a:ext cx="2282825" cy="618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7630"/>
              </p:ext>
            </p:extLst>
          </p:nvPr>
        </p:nvGraphicFramePr>
        <p:xfrm>
          <a:off x="3359521" y="5636066"/>
          <a:ext cx="1419490" cy="567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7" imgW="508000" imgH="203200" progId="Equation.3">
                  <p:embed/>
                </p:oleObj>
              </mc:Choice>
              <mc:Fallback>
                <p:oleObj name="Equation" r:id="rId7" imgW="508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59521" y="5636066"/>
                        <a:ext cx="1419490" cy="567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56249" y="2800371"/>
            <a:ext cx="199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Dumont et al,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56249" y="4228400"/>
            <a:ext cx="3049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Wilchinsky</a:t>
            </a:r>
            <a:r>
              <a:rPr lang="en-US" dirty="0" smtClean="0"/>
              <a:t> and Feltham, 2006,</a:t>
            </a:r>
          </a:p>
          <a:p>
            <a:r>
              <a:rPr lang="en-US" dirty="0" err="1" smtClean="0"/>
              <a:t>Tsamados</a:t>
            </a:r>
            <a:r>
              <a:rPr lang="en-US" dirty="0" smtClean="0"/>
              <a:t> et al, 2013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05939" y="5834530"/>
            <a:ext cx="151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Hopkins, 1996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985151"/>
            <a:ext cx="183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FLEXURE FAILURE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4228943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RUPTURE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8485" y="5746189"/>
            <a:ext cx="201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RIDGING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11291" y="3643526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THINNER ICE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FLOE BREAK UP IN MIZ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575" y="4987922"/>
            <a:ext cx="8059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THICKNESS INDEPENDENT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ANISOTROPIC MECHANICS CONTINUES TO DOMINATE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						NOW IN CICE 5.0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1353" y="6239841"/>
            <a:ext cx="6576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THINNER ICE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MORE DEFORMATION, BUT RIDGES NO BIGGER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074059"/>
            <a:ext cx="8229600" cy="1529304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ice cover resists imposed stresses until it fails. </a:t>
            </a:r>
          </a:p>
          <a:p>
            <a:r>
              <a:rPr lang="en-US" sz="2200" dirty="0" smtClean="0"/>
              <a:t>Ridging results in increased ice stresses (plastic hardening), whereas shear rupture (cracking) and flexure failure do not.</a:t>
            </a:r>
          </a:p>
          <a:p>
            <a:r>
              <a:rPr lang="en-US" sz="2200" dirty="0" smtClean="0"/>
              <a:t>As the ice cover thins, we may expect changes in the type of failure:</a:t>
            </a:r>
          </a:p>
        </p:txBody>
      </p:sp>
    </p:spTree>
    <p:extLst>
      <p:ext uri="{BB962C8B-B14F-4D97-AF65-F5344CB8AC3E}">
        <p14:creationId xmlns:p14="http://schemas.microsoft.com/office/powerpoint/2010/main" val="80404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5973" cy="7060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 in Arctic sea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030" y="1849879"/>
            <a:ext cx="3200943" cy="2134112"/>
          </a:xfrm>
        </p:spPr>
        <p:txBody>
          <a:bodyPr/>
          <a:lstStyle/>
          <a:p>
            <a:r>
              <a:rPr lang="en-US" dirty="0" smtClean="0"/>
              <a:t>Sea ice failure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Form drag</a:t>
            </a:r>
          </a:p>
          <a:p>
            <a:r>
              <a:rPr lang="en-US" dirty="0" smtClean="0"/>
              <a:t>Melt ponds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1376" y="5255782"/>
            <a:ext cx="79731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Poster later today: </a:t>
            </a:r>
            <a:r>
              <a:rPr lang="en-US" sz="2200" b="1" dirty="0" smtClean="0">
                <a:solidFill>
                  <a:srgbClr val="FF0000"/>
                </a:solidFill>
              </a:rPr>
              <a:t>Variable atmospheric and oceanic drag over sea ice</a:t>
            </a:r>
            <a:endParaRPr lang="en-US" dirty="0" smtClean="0"/>
          </a:p>
          <a:p>
            <a:pPr algn="ctr"/>
            <a:r>
              <a:rPr lang="en-US" dirty="0" smtClean="0"/>
              <a:t>by </a:t>
            </a:r>
            <a:r>
              <a:rPr lang="en-US" dirty="0" err="1" smtClean="0"/>
              <a:t>Tsamados</a:t>
            </a:r>
            <a:r>
              <a:rPr lang="en-US" dirty="0" smtClean="0"/>
              <a:t> et al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75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8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Form drag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47180" y="1019867"/>
            <a:ext cx="4013289" cy="3171458"/>
            <a:chOff x="3860840" y="1143000"/>
            <a:chExt cx="4013289" cy="3171458"/>
          </a:xfrm>
        </p:grpSpPr>
        <p:sp>
          <p:nvSpPr>
            <p:cNvPr id="10" name="Rectangle 9"/>
            <p:cNvSpPr/>
            <p:nvPr/>
          </p:nvSpPr>
          <p:spPr>
            <a:xfrm>
              <a:off x="3860840" y="1143000"/>
              <a:ext cx="3982687" cy="3171458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891442" y="1290054"/>
              <a:ext cx="3982687" cy="2870818"/>
              <a:chOff x="3891442" y="1290054"/>
              <a:chExt cx="3982687" cy="28708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1442" y="2192372"/>
                <a:ext cx="2222500" cy="19685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91442" y="1290054"/>
                <a:ext cx="2222500" cy="82550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190049" y="1431842"/>
                <a:ext cx="16530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100% skin drag,</a:t>
                </a:r>
              </a:p>
              <a:p>
                <a:r>
                  <a:rPr lang="en-US" dirty="0" smtClean="0"/>
                  <a:t>0% form drag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138896" y="2930594"/>
                <a:ext cx="17352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0% skin drag,</a:t>
                </a:r>
              </a:p>
              <a:p>
                <a:r>
                  <a:rPr lang="en-US" dirty="0" smtClean="0"/>
                  <a:t>100% form drag</a:t>
                </a:r>
                <a:endParaRPr lang="en-US" dirty="0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408244" y="813997"/>
            <a:ext cx="431963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Air-ice and ice-ocean drag laws are given by bulk formulae of the form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r>
              <a:rPr lang="en-US" sz="2000" dirty="0" smtClean="0"/>
              <a:t>     (often with a turning angle)</a:t>
            </a:r>
          </a:p>
          <a:p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 models treat the neutral drag coefficients </a:t>
            </a:r>
            <a:r>
              <a:rPr lang="en-US" sz="2000" i="1" dirty="0" smtClean="0"/>
              <a:t>C</a:t>
            </a:r>
            <a:r>
              <a:rPr lang="en-US" sz="2000" i="1" baseline="-25000" dirty="0" smtClean="0"/>
              <a:t>D</a:t>
            </a:r>
            <a:r>
              <a:rPr lang="en-US" sz="2000" dirty="0" smtClean="0"/>
              <a:t> at the air-ice and ice-ocean interfaces as </a:t>
            </a:r>
            <a:r>
              <a:rPr lang="en-US" sz="2000" b="1" dirty="0" smtClean="0"/>
              <a:t>constants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reality is that the topography of the ice cover creates spatially and temporally variable </a:t>
            </a:r>
            <a:r>
              <a:rPr lang="en-US" sz="2000" b="1" dirty="0" smtClean="0"/>
              <a:t>form drag</a:t>
            </a:r>
            <a:r>
              <a:rPr lang="en-US" sz="2000" dirty="0" smtClean="0"/>
              <a:t>.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What is more, the turbulent </a:t>
            </a:r>
            <a:r>
              <a:rPr lang="en-US" sz="2000" dirty="0"/>
              <a:t>sensible </a:t>
            </a:r>
            <a:r>
              <a:rPr lang="en-US" sz="2000" i="1" dirty="0" smtClean="0"/>
              <a:t>H</a:t>
            </a:r>
            <a:r>
              <a:rPr lang="en-US" sz="2000" dirty="0" smtClean="0"/>
              <a:t> and latent </a:t>
            </a:r>
            <a:r>
              <a:rPr lang="en-US" sz="2000" i="1" dirty="0" smtClean="0"/>
              <a:t>E</a:t>
            </a:r>
            <a:r>
              <a:rPr lang="en-US" sz="2000" dirty="0" smtClean="0"/>
              <a:t> </a:t>
            </a:r>
            <a:r>
              <a:rPr lang="en-US" sz="2000" dirty="0"/>
              <a:t>heat transfer coefficients </a:t>
            </a:r>
            <a:r>
              <a:rPr lang="en-US" sz="2000" dirty="0" smtClean="0"/>
              <a:t>are typically </a:t>
            </a:r>
            <a:r>
              <a:rPr lang="en-US" sz="2000" dirty="0"/>
              <a:t>taken as </a:t>
            </a:r>
            <a:r>
              <a:rPr lang="en-US" sz="2000" b="1" dirty="0"/>
              <a:t>proportional</a:t>
            </a:r>
            <a:r>
              <a:rPr lang="en-US" sz="2000" dirty="0"/>
              <a:t> to </a:t>
            </a:r>
            <a:r>
              <a:rPr lang="en-US" sz="2000" dirty="0" smtClean="0"/>
              <a:t>the drag </a:t>
            </a:r>
            <a:r>
              <a:rPr lang="en-US" sz="2000" dirty="0"/>
              <a:t>transfer coefficient</a:t>
            </a:r>
            <a:r>
              <a:rPr lang="en-US" sz="2000" dirty="0" smtClean="0"/>
              <a:t>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7529" t="75534" r="56161" b="7706"/>
          <a:stretch/>
        </p:blipFill>
        <p:spPr>
          <a:xfrm>
            <a:off x="5140990" y="4548174"/>
            <a:ext cx="3320223" cy="1116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7362" t="67038" r="72726" b="24467"/>
          <a:stretch/>
        </p:blipFill>
        <p:spPr>
          <a:xfrm>
            <a:off x="1583609" y="1603576"/>
            <a:ext cx="1820768" cy="5660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08905" y="585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(Atmospheric boundary layer stability is separately accounted for.)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285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371" t="15393" r="11650" b="44451"/>
          <a:stretch/>
        </p:blipFill>
        <p:spPr>
          <a:xfrm>
            <a:off x="856832" y="1055665"/>
            <a:ext cx="7221866" cy="2753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9142" y="276793"/>
            <a:ext cx="4852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Different types of form drag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767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872" t="14947" r="10313" b="18796"/>
          <a:stretch/>
        </p:blipFill>
        <p:spPr>
          <a:xfrm>
            <a:off x="902733" y="1025066"/>
            <a:ext cx="7298370" cy="4543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9142" y="276793"/>
            <a:ext cx="4852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Different types of form drag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458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37" t="14724" r="8973" b="4741"/>
          <a:stretch/>
        </p:blipFill>
        <p:spPr>
          <a:xfrm>
            <a:off x="826230" y="1009767"/>
            <a:ext cx="7497277" cy="5523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9142" y="276793"/>
            <a:ext cx="4852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Different types of form drag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014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422"/>
            <a:ext cx="9143999" cy="62831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Sea ice model performance against observations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89" y="842814"/>
            <a:ext cx="8970210" cy="452596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Coupled climate models</a:t>
            </a:r>
            <a:r>
              <a:rPr lang="en-US" sz="2400" dirty="0" smtClean="0"/>
              <a:t>, although not designed to reproduce </a:t>
            </a:r>
            <a:r>
              <a:rPr lang="en-US" sz="2400" b="1" dirty="0" smtClean="0"/>
              <a:t>actual</a:t>
            </a:r>
            <a:r>
              <a:rPr lang="en-US" sz="2400" dirty="0" smtClean="0"/>
              <a:t> sea ice concentration, can produce </a:t>
            </a:r>
            <a:r>
              <a:rPr lang="en-US" sz="2400" b="1" dirty="0" smtClean="0"/>
              <a:t>realistic ice concentrations </a:t>
            </a:r>
            <a:r>
              <a:rPr lang="en-US" sz="2400" dirty="0" smtClean="0"/>
              <a:t>and</a:t>
            </a:r>
            <a:r>
              <a:rPr lang="en-US" sz="2400" b="1" dirty="0" smtClean="0"/>
              <a:t> levels of natural variability of concentration.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="1" dirty="0" smtClean="0"/>
              <a:t>Thickness and motion </a:t>
            </a:r>
            <a:r>
              <a:rPr lang="en-US" sz="2400" dirty="0" smtClean="0"/>
              <a:t>(and hence mass fluxes) are typically    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b="1" dirty="0" smtClean="0"/>
              <a:t>wrong by a factor of 2 or more </a:t>
            </a:r>
            <a:r>
              <a:rPr lang="en-US" sz="2400" dirty="0" smtClean="0"/>
              <a:t>[e.g. Holland, 2007; </a:t>
            </a:r>
            <a:r>
              <a:rPr lang="en-US" sz="2400" dirty="0" err="1" smtClean="0"/>
              <a:t>Stroeve</a:t>
            </a:r>
            <a:r>
              <a:rPr lang="en-US" sz="2400" dirty="0" smtClean="0"/>
              <a:t>, 2012]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902" t="16467" r="2418" b="10205"/>
          <a:stretch/>
        </p:blipFill>
        <p:spPr>
          <a:xfrm>
            <a:off x="1313566" y="3183975"/>
            <a:ext cx="6230676" cy="35802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76806" y="3593190"/>
            <a:ext cx="1563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Overland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8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232" y="98897"/>
            <a:ext cx="8690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FORM DRAG NOW IN CICE 5.0: MODEL RESULT</a:t>
            </a:r>
          </a:p>
          <a:p>
            <a:pPr algn="ctr"/>
            <a:r>
              <a:rPr lang="en-US" sz="2800" dirty="0" smtClean="0"/>
              <a:t>Mean time dependence (1990-2012) of mean Arctic drag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59110" y="6175490"/>
            <a:ext cx="782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Seasonal variation of total drag coefficient by a factor of 2.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25" y="1031680"/>
            <a:ext cx="6934111" cy="5187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5441" y="995312"/>
            <a:ext cx="27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Tsamados</a:t>
            </a:r>
            <a:r>
              <a:rPr lang="en-US" dirty="0" smtClean="0"/>
              <a:t> et al, submitted]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61" y="209502"/>
            <a:ext cx="8868073" cy="635529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RESULT</a:t>
            </a:r>
            <a:r>
              <a:rPr lang="en-US" sz="2800" dirty="0" smtClean="0"/>
              <a:t>: Ridge/keel and floe edge drag August 1990-2012  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43845" y="5727901"/>
            <a:ext cx="8494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 ice cover becomes more dilute (especially in summer), we can expect floe edges to </a:t>
            </a:r>
          </a:p>
          <a:p>
            <a:r>
              <a:rPr lang="en-US" dirty="0"/>
              <a:t>c</a:t>
            </a:r>
            <a:r>
              <a:rPr lang="en-US" dirty="0" smtClean="0"/>
              <a:t>ontribute more significantly to air-ice and ice-ocean drag.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air-ocean momentum transport through the sea ice could increase.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61" y="997472"/>
            <a:ext cx="3993369" cy="4701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934" y="997472"/>
            <a:ext cx="3994912" cy="4701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0" y="1907685"/>
            <a:ext cx="444500" cy="241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700" y="1828011"/>
            <a:ext cx="622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4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8" y="-49324"/>
            <a:ext cx="5118646" cy="73219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Spin up of Arctic Ocean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49" y="4478203"/>
            <a:ext cx="3818276" cy="2342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065"/>
          <a:stretch/>
        </p:blipFill>
        <p:spPr>
          <a:xfrm>
            <a:off x="4861149" y="274638"/>
            <a:ext cx="3825651" cy="6321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12" y="603929"/>
            <a:ext cx="3035300" cy="389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804" y="3702003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Giles et al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2118" y="3328478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7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hoi.edu/cms/images/linder-bg2005-itp1_165_82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6876" r="6091"/>
          <a:stretch>
            <a:fillRect/>
          </a:stretch>
        </p:blipFill>
        <p:spPr bwMode="auto">
          <a:xfrm>
            <a:off x="0" y="-2474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 in Arctic sea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030" y="1849879"/>
            <a:ext cx="3200943" cy="2134112"/>
          </a:xfrm>
        </p:spPr>
        <p:txBody>
          <a:bodyPr/>
          <a:lstStyle/>
          <a:p>
            <a:r>
              <a:rPr lang="en-US" dirty="0" smtClean="0"/>
              <a:t>Sea ice failure</a:t>
            </a:r>
          </a:p>
          <a:p>
            <a:r>
              <a:rPr lang="en-US" dirty="0" smtClean="0"/>
              <a:t>Form drag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Melt ponds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701" y="5255782"/>
            <a:ext cx="77085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Poster later today: </a:t>
            </a:r>
            <a:r>
              <a:rPr lang="en-US" sz="2200" b="1" dirty="0" smtClean="0">
                <a:solidFill>
                  <a:srgbClr val="FF0000"/>
                </a:solidFill>
              </a:rPr>
              <a:t>An estimate of the impact of trapped melt ponds 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ponds on sea ice thinning</a:t>
            </a:r>
            <a:r>
              <a:rPr lang="en-US" dirty="0"/>
              <a:t> </a:t>
            </a:r>
            <a:r>
              <a:rPr lang="en-US" dirty="0" smtClean="0"/>
              <a:t>by </a:t>
            </a:r>
            <a:r>
              <a:rPr lang="en-US" dirty="0" err="1" smtClean="0"/>
              <a:t>Flocco</a:t>
            </a:r>
            <a:r>
              <a:rPr lang="en-US" dirty="0" smtClean="0"/>
              <a:t> et al</a:t>
            </a:r>
            <a:endParaRPr lang="en-US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4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2940050" y="-19050"/>
            <a:ext cx="3240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>
                <a:latin typeface="Calibri" charset="0"/>
              </a:rPr>
              <a:t>Melt ponds</a:t>
            </a:r>
          </a:p>
        </p:txBody>
      </p:sp>
      <p:pic>
        <p:nvPicPr>
          <p:cNvPr id="31746" name="Picture 3" descr="august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90563"/>
            <a:ext cx="405288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12713" y="681038"/>
            <a:ext cx="388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Helvetica" charset="0"/>
              </a:rPr>
              <a:t>SHEBA August 14, 1998</a:t>
            </a:r>
            <a:endParaRPr lang="en-US">
              <a:latin typeface="Times New Roman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69875" y="3427413"/>
            <a:ext cx="887253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Symbol" charset="0"/>
              <a:buChar char="·"/>
            </a:pPr>
            <a:r>
              <a:rPr lang="en-US" sz="2000" dirty="0">
                <a:latin typeface="Calibri" charset="0"/>
                <a:sym typeface="Symbol" charset="0"/>
              </a:rPr>
              <a:t> Surface snow and ice melts due to absorbed solar, short wave radiation and </a:t>
            </a:r>
          </a:p>
          <a:p>
            <a:pPr eaLnBrk="1" hangingPunct="1"/>
            <a:r>
              <a:rPr lang="en-US" sz="2000" dirty="0">
                <a:latin typeface="Calibri" charset="0"/>
                <a:sym typeface="Symbol" charset="0"/>
              </a:rPr>
              <a:t>   accumulates in ponds. Ponds are typically 1-100m wide and 0.1-1.5m deep.</a:t>
            </a:r>
          </a:p>
          <a:p>
            <a:pPr eaLnBrk="1" hangingPunct="1">
              <a:buFont typeface="Symbol" charset="0"/>
              <a:buNone/>
            </a:pPr>
            <a:endParaRPr lang="en-US" sz="800" dirty="0">
              <a:latin typeface="Calibri" charset="0"/>
              <a:sym typeface="Symbol" charset="0"/>
            </a:endParaRPr>
          </a:p>
          <a:p>
            <a:pPr eaLnBrk="1" hangingPunct="1">
              <a:buFont typeface="Symbol" charset="0"/>
              <a:buChar char="·"/>
            </a:pPr>
            <a:r>
              <a:rPr lang="en-GB" sz="2000" dirty="0">
                <a:latin typeface="Calibri" charset="0"/>
                <a:sym typeface="Symbol" charset="0"/>
              </a:rPr>
              <a:t> Pond coverage ranges from 5—50%.</a:t>
            </a:r>
          </a:p>
          <a:p>
            <a:pPr eaLnBrk="1" hangingPunct="1"/>
            <a:endParaRPr lang="en-GB" sz="800" dirty="0">
              <a:latin typeface="Calibri" charset="0"/>
              <a:sym typeface="Symbol" charset="0"/>
            </a:endParaRPr>
          </a:p>
          <a:p>
            <a:pPr eaLnBrk="1" hangingPunct="1">
              <a:buFont typeface="Symbol" charset="0"/>
              <a:buChar char="·"/>
            </a:pPr>
            <a:r>
              <a:rPr lang="en-GB" sz="2000" dirty="0">
                <a:latin typeface="Calibri" charset="0"/>
                <a:sym typeface="Symbol" charset="0"/>
              </a:rPr>
              <a:t> albedo of pond-covered ice &lt; albedo of bare sea ice or snow covered ice</a:t>
            </a:r>
          </a:p>
          <a:p>
            <a:pPr eaLnBrk="1" hangingPunct="1">
              <a:buFont typeface="Symbol" charset="0"/>
              <a:buNone/>
            </a:pPr>
            <a:r>
              <a:rPr lang="en-GB" sz="2000" dirty="0">
                <a:latin typeface="Calibri" charset="0"/>
                <a:sym typeface="Symbol" charset="0"/>
              </a:rPr>
              <a:t>  	(0.15—0.45) 		  		(0.52—0.87)</a:t>
            </a:r>
          </a:p>
          <a:p>
            <a:pPr eaLnBrk="1" hangingPunct="1">
              <a:buFont typeface="Symbol" charset="0"/>
              <a:buChar char="·"/>
            </a:pPr>
            <a:r>
              <a:rPr lang="en-GB" sz="2000" dirty="0">
                <a:latin typeface="Calibri" charset="0"/>
                <a:sym typeface="Symbol" charset="0"/>
              </a:rPr>
              <a:t> Deeper ponds have a lower albedo, which saturates at about 1.5m depth.</a:t>
            </a:r>
          </a:p>
          <a:p>
            <a:pPr eaLnBrk="1" hangingPunct="1"/>
            <a:endParaRPr lang="en-GB" sz="800" dirty="0">
              <a:latin typeface="Calibri" charset="0"/>
              <a:sym typeface="Symbol" charset="0"/>
            </a:endParaRPr>
          </a:p>
          <a:p>
            <a:pPr eaLnBrk="1" hangingPunct="1">
              <a:buFont typeface="Symbol" charset="0"/>
              <a:buChar char="·"/>
            </a:pPr>
            <a:r>
              <a:rPr lang="en-GB" sz="1800" dirty="0">
                <a:latin typeface="Calibri" charset="0"/>
                <a:sym typeface="Symbol" charset="0"/>
              </a:rPr>
              <a:t> </a:t>
            </a:r>
            <a:r>
              <a:rPr lang="en-GB" sz="2000" dirty="0">
                <a:latin typeface="Calibri" charset="0"/>
                <a:sym typeface="Symbol" charset="0"/>
              </a:rPr>
              <a:t>Ponded ice melt rate is 2—3 times greater than bare ice and melt ponds </a:t>
            </a:r>
          </a:p>
          <a:p>
            <a:pPr eaLnBrk="1" hangingPunct="1"/>
            <a:r>
              <a:rPr lang="en-GB" sz="2000" dirty="0">
                <a:latin typeface="Calibri" charset="0"/>
                <a:sym typeface="Symbol" charset="0"/>
              </a:rPr>
              <a:t>  contribute to the albedo feedback mechanism.</a:t>
            </a:r>
            <a:endParaRPr lang="en-US" sz="2000" dirty="0">
              <a:latin typeface="Calibri" charset="0"/>
              <a:sym typeface="Symbol" charset="0"/>
            </a:endParaRPr>
          </a:p>
          <a:p>
            <a:pPr eaLnBrk="1" hangingPunct="1">
              <a:buFont typeface="Symbol" charset="0"/>
              <a:buNone/>
            </a:pPr>
            <a:endParaRPr lang="en-GB" sz="800" dirty="0">
              <a:latin typeface="Calibri" charset="0"/>
              <a:sym typeface="Symbol" charset="0"/>
            </a:endParaRPr>
          </a:p>
        </p:txBody>
      </p:sp>
      <p:pic>
        <p:nvPicPr>
          <p:cNvPr id="31749" name="Picture 6" descr="mp81anim"/>
          <p:cNvPicPr>
            <a:picLocks noGrp="1" noChangeAspect="1" noChangeArrowheads="1" noCrop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658813"/>
            <a:ext cx="4176713" cy="2786062"/>
          </a:xfrm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4960938" y="631825"/>
            <a:ext cx="343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>
                <a:latin typeface="Calibri" charset="0"/>
              </a:rPr>
              <a:t>SHEBA CD, Perovich </a:t>
            </a:r>
            <a:r>
              <a:rPr lang="en-GB" sz="1800" i="1">
                <a:latin typeface="Calibri" charset="0"/>
              </a:rPr>
              <a:t>et al</a:t>
            </a:r>
            <a:r>
              <a:rPr lang="en-GB" sz="1800">
                <a:latin typeface="Calibri" charset="0"/>
              </a:rPr>
              <a:t> 1999</a:t>
            </a:r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73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3"/>
          <p:cNvSpPr txBox="1">
            <a:spLocks noChangeArrowheads="1"/>
          </p:cNvSpPr>
          <p:nvPr/>
        </p:nvSpPr>
        <p:spPr bwMode="auto">
          <a:xfrm>
            <a:off x="173680" y="190500"/>
            <a:ext cx="85940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/>
              <a:t>Melt pond area and </a:t>
            </a:r>
            <a:r>
              <a:rPr lang="en-US" sz="2800" b="1" dirty="0" smtClean="0"/>
              <a:t>depth (</a:t>
            </a:r>
            <a:r>
              <a:rPr lang="en-US" sz="2800" b="1" dirty="0" smtClean="0">
                <a:solidFill>
                  <a:srgbClr val="FF0000"/>
                </a:solidFill>
              </a:rPr>
              <a:t>NOW IN CICE 5.0</a:t>
            </a:r>
            <a:r>
              <a:rPr lang="en-US" sz="2800" b="1" dirty="0" smtClean="0"/>
              <a:t>)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800" b="1" dirty="0"/>
              <a:t>30</a:t>
            </a:r>
            <a:r>
              <a:rPr lang="en-US" sz="2800" b="1" baseline="30000" dirty="0"/>
              <a:t>th</a:t>
            </a:r>
            <a:r>
              <a:rPr lang="en-US" sz="2800" b="1" dirty="0"/>
              <a:t> May (Day 150) – 18</a:t>
            </a:r>
            <a:r>
              <a:rPr lang="en-US" sz="2800" b="1" baseline="30000" dirty="0"/>
              <a:t>th</a:t>
            </a:r>
            <a:r>
              <a:rPr lang="en-US" sz="2800" b="1" dirty="0"/>
              <a:t> August (Day 230) 2007 </a:t>
            </a:r>
          </a:p>
        </p:txBody>
      </p:sp>
      <p:sp>
        <p:nvSpPr>
          <p:cNvPr id="72706" name="TextBox 4"/>
          <p:cNvSpPr txBox="1">
            <a:spLocks noChangeArrowheads="1"/>
          </p:cNvSpPr>
          <p:nvPr/>
        </p:nvSpPr>
        <p:spPr bwMode="auto">
          <a:xfrm>
            <a:off x="-2882900" y="29003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72707" name="Picture 5" descr="hpond200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363663"/>
            <a:ext cx="46799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apond20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663"/>
            <a:ext cx="46799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90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112713" y="967668"/>
            <a:ext cx="18018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Low summer ice extent (2007,2011)</a:t>
            </a:r>
          </a:p>
          <a:p>
            <a:pPr eaLnBrk="1" hangingPunct="1"/>
            <a:r>
              <a:rPr lang="en-US" dirty="0"/>
              <a:t> </a:t>
            </a:r>
          </a:p>
          <a:p>
            <a:pPr eaLnBrk="1" hangingPunct="1"/>
            <a:r>
              <a:rPr lang="en-US" dirty="0"/>
              <a:t>Large pond area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Large summer ice extent (1996) 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Small pond area</a:t>
            </a:r>
          </a:p>
        </p:txBody>
      </p:sp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850900" y="60325"/>
            <a:ext cx="82834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Exposed melt pond area fraction, 1990-</a:t>
            </a:r>
            <a:r>
              <a:rPr lang="en-US" sz="3200" dirty="0" smtClean="0"/>
              <a:t>2012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15900" y="2725031"/>
            <a:ext cx="6350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5900" y="5684131"/>
            <a:ext cx="6350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42" y="1000244"/>
            <a:ext cx="7120037" cy="55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5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958850"/>
            <a:ext cx="4171950" cy="50403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Younger ice is flatter than older ice.</a:t>
            </a:r>
          </a:p>
          <a:p>
            <a:pPr marL="0" indent="0">
              <a:buFont typeface="Arial" charset="0"/>
              <a:buNone/>
              <a:defRPr/>
            </a:pPr>
            <a:endParaRPr lang="en-US" sz="800" dirty="0" smtClean="0"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en-US" sz="1800" dirty="0">
                <a:latin typeface="Arial"/>
                <a:ea typeface="ＭＳ Ｐゴシック" charset="0"/>
                <a:cs typeface="Arial"/>
              </a:rPr>
              <a:t>F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raction of younger ice is increasing.</a:t>
            </a:r>
          </a:p>
          <a:p>
            <a:pPr marL="0" indent="0">
              <a:buFont typeface="Arial" charset="0"/>
              <a:buNone/>
              <a:defRPr/>
            </a:pPr>
            <a:endParaRPr lang="en-US" sz="800" dirty="0" smtClean="0"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Contribution of melt ponds to albedo feedback is </a:t>
            </a: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stronger 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on flatter ice, because of greater pond area, and leads to </a:t>
            </a: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greater 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total ablation.</a:t>
            </a:r>
            <a:endParaRPr lang="en-US" sz="1800" dirty="0">
              <a:latin typeface="Arial"/>
              <a:ea typeface="ＭＳ Ｐゴシック" charset="0"/>
              <a:cs typeface="Arial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1800" dirty="0">
                <a:latin typeface="Arial"/>
                <a:ea typeface="ＭＳ Ｐゴシック" charset="0"/>
                <a:cs typeface="Arial"/>
              </a:rPr>
              <a:t>	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Even 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with </a:t>
            </a:r>
            <a:r>
              <a:rPr lang="en-US" sz="1800" b="1" dirty="0">
                <a:latin typeface="Arial"/>
                <a:ea typeface="ＭＳ Ｐゴシック" charset="0"/>
                <a:cs typeface="Arial"/>
              </a:rPr>
              <a:t>no change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 in </a:t>
            </a:r>
            <a:r>
              <a:rPr lang="en-US" sz="1800" dirty="0" err="1">
                <a:latin typeface="Arial"/>
                <a:ea typeface="ＭＳ Ｐゴシック" charset="0"/>
                <a:cs typeface="Arial"/>
              </a:rPr>
              <a:t>radiative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	forcing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, atmospheric or oceanic 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	conditions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, the change in sea ice 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	topography </a:t>
            </a:r>
            <a:r>
              <a:rPr lang="en-US" sz="1800" dirty="0">
                <a:latin typeface="Arial"/>
                <a:ea typeface="ＭＳ Ｐゴシック" charset="0"/>
                <a:cs typeface="Arial"/>
              </a:rPr>
              <a:t>alone will result in 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	</a:t>
            </a: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greater </a:t>
            </a:r>
            <a:r>
              <a:rPr lang="en-US" sz="1800" b="1" dirty="0">
                <a:latin typeface="Arial"/>
                <a:ea typeface="ＭＳ Ｐゴシック" charset="0"/>
                <a:cs typeface="Arial"/>
              </a:rPr>
              <a:t>sea ice melt</a:t>
            </a: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 marL="0" indent="0">
              <a:buFont typeface="Arial" charset="0"/>
              <a:buNone/>
              <a:defRPr/>
            </a:pPr>
            <a:endParaRPr lang="en-US" sz="800" dirty="0" smtClean="0"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en-US" sz="1800" dirty="0" smtClean="0">
                <a:latin typeface="Arial"/>
                <a:ea typeface="ＭＳ Ｐゴシック" charset="0"/>
                <a:cs typeface="Arial"/>
              </a:rPr>
              <a:t>Accurate melt pond models must account for changing sea ice conditions. </a:t>
            </a:r>
          </a:p>
          <a:p>
            <a:pPr>
              <a:defRPr/>
            </a:pPr>
            <a:r>
              <a:rPr lang="en-US" sz="1800" b="1" dirty="0" smtClean="0">
                <a:latin typeface="Arial"/>
                <a:ea typeface="ＭＳ Ｐゴシック" charset="0"/>
                <a:cs typeface="Arial"/>
              </a:rPr>
              <a:t>Melt ponds will become increasingly important.</a:t>
            </a:r>
          </a:p>
          <a:p>
            <a:pPr>
              <a:defRPr/>
            </a:pPr>
            <a:endParaRPr lang="en-US" sz="1800" dirty="0" smtClean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1741822" y="163208"/>
            <a:ext cx="56905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sz="3200" dirty="0">
                <a:cs typeface="Arial" charset="0"/>
              </a:rPr>
              <a:t>M</a:t>
            </a:r>
            <a:r>
              <a:rPr lang="en-US" sz="3200" dirty="0" smtClean="0">
                <a:cs typeface="Arial" charset="0"/>
              </a:rPr>
              <a:t>elt </a:t>
            </a:r>
            <a:r>
              <a:rPr lang="en-US" sz="3200" dirty="0">
                <a:cs typeface="Arial" charset="0"/>
              </a:rPr>
              <a:t>ponds in a changing climate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7950" y="3810000"/>
            <a:ext cx="3937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492" name="Picture 8" descr="Figure5_october_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823913"/>
            <a:ext cx="45291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4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215" y="86848"/>
            <a:ext cx="8229600" cy="81416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215" y="890159"/>
            <a:ext cx="8229600" cy="5688306"/>
          </a:xfrm>
        </p:spPr>
        <p:txBody>
          <a:bodyPr>
            <a:noAutofit/>
          </a:bodyPr>
          <a:lstStyle/>
          <a:p>
            <a:r>
              <a:rPr lang="en-US" sz="2600" dirty="0" smtClean="0"/>
              <a:t>The sea ice cover of the Arctic Ocean is getting younger, thinner, and less extensive in summer</a:t>
            </a:r>
          </a:p>
          <a:p>
            <a:r>
              <a:rPr lang="en-US" sz="2600" dirty="0" smtClean="0"/>
              <a:t>Models do not predict the observed rates of change or aspects of the observed state (e.g. thickness)</a:t>
            </a:r>
          </a:p>
          <a:p>
            <a:r>
              <a:rPr lang="en-US" sz="2600" dirty="0" smtClean="0"/>
              <a:t>The model-observation discrepancy can be due to atmosphere and ocean forcing but is also dependent on model sea ice physics</a:t>
            </a:r>
          </a:p>
          <a:p>
            <a:r>
              <a:rPr lang="en-US" sz="2600" dirty="0" smtClean="0"/>
              <a:t>While physics is inviolate, model representations of this physics is tied to current conditions and understanding</a:t>
            </a:r>
          </a:p>
          <a:p>
            <a:r>
              <a:rPr lang="en-US" sz="2600" dirty="0" smtClean="0"/>
              <a:t>We can predict some changes to the sea ice cover, e.g. increased importance of melt ponds, floe edge drag, wave-ice break up</a:t>
            </a:r>
          </a:p>
          <a:p>
            <a:r>
              <a:rPr lang="en-US" sz="2600" dirty="0" smtClean="0"/>
              <a:t>But we can’t predict the unknown unknowns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2053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85775"/>
            <a:ext cx="8578850" cy="855663"/>
          </a:xfrm>
        </p:spPr>
        <p:txBody>
          <a:bodyPr/>
          <a:lstStyle/>
          <a:p>
            <a:pPr algn="l"/>
            <a:r>
              <a:rPr lang="en-GB" sz="2000" dirty="0"/>
              <a:t>Antarctic Bottom Water (AABW) formation </a:t>
            </a:r>
            <a:r>
              <a:rPr lang="en-GB" sz="2000" dirty="0" smtClean="0"/>
              <a:t>is </a:t>
            </a:r>
            <a:r>
              <a:rPr lang="en-GB" sz="2000" dirty="0"/>
              <a:t>the most prevalent water mass on Earth. </a:t>
            </a:r>
            <a:endParaRPr lang="en-US" sz="2000" dirty="0"/>
          </a:p>
        </p:txBody>
      </p:sp>
      <p:pic>
        <p:nvPicPr>
          <p:cNvPr id="70659" name="Picture 3" descr="AABWexte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7283450" cy="3578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55650" y="5491163"/>
            <a:ext cx="7588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tx2"/>
                </a:solidFill>
              </a:rPr>
              <a:t>The formation of AABW is intimately connected with the ice cover.</a:t>
            </a:r>
            <a:endParaRPr lang="en-US" sz="2000">
              <a:solidFill>
                <a:schemeClr val="tx2"/>
              </a:solidFill>
            </a:endParaRPr>
          </a:p>
        </p:txBody>
      </p:sp>
      <p:pic>
        <p:nvPicPr>
          <p:cNvPr id="5" name="Picture 2" descr="sea_ice_and_iceberg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659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Questions?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422"/>
            <a:ext cx="9143999" cy="62831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Sea ice model performance against observations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89" y="842814"/>
            <a:ext cx="8970210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Coupled climate models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although not designed to reproduce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actual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sea ice concentration, can produce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realistic ice concentrations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levels of natural variability of concentration. 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Thickness and motion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(and hence mass fluxes) are typically    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wrong by a factor of 2 or more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[e.g. Holland, 2007;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Stroeve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2012]</a:t>
            </a:r>
          </a:p>
          <a:p>
            <a:r>
              <a:rPr lang="en-US" sz="2400" dirty="0" smtClean="0"/>
              <a:t>Climate models </a:t>
            </a:r>
            <a:r>
              <a:rPr lang="en-US" sz="2400" b="1" dirty="0" smtClean="0"/>
              <a:t>do</a:t>
            </a:r>
            <a:r>
              <a:rPr lang="en-US" sz="2400" dirty="0" smtClean="0"/>
              <a:t> predict a reduction of Arctic sea ice but </a:t>
            </a:r>
            <a:r>
              <a:rPr lang="en-US" sz="2400" b="1" dirty="0" smtClean="0"/>
              <a:t>underestimate </a:t>
            </a:r>
            <a:r>
              <a:rPr lang="en-US" sz="2400" dirty="0" smtClean="0"/>
              <a:t>the trend. Climate models typically predict an equal loss of sea ice in the Southern Ocean, which is </a:t>
            </a:r>
            <a:r>
              <a:rPr lang="en-US" sz="2400" b="1" dirty="0" smtClean="0"/>
              <a:t>not observed</a:t>
            </a:r>
            <a:r>
              <a:rPr lang="en-US" sz="2400" dirty="0" smtClean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75" y="4185304"/>
            <a:ext cx="4484535" cy="2601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9205" y="4155281"/>
            <a:ext cx="1576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 err="1" smtClean="0"/>
              <a:t>Eisenman</a:t>
            </a:r>
            <a:r>
              <a:rPr lang="en-US" sz="1200" dirty="0" smtClean="0"/>
              <a:t> et al, 2011]</a:t>
            </a:r>
            <a:endParaRPr lang="en-US" sz="1200" dirty="0"/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13229" y="4154185"/>
            <a:ext cx="3843206" cy="2703815"/>
            <a:chOff x="0" y="0"/>
            <a:chExt cx="6985000" cy="5048157"/>
          </a:xfrm>
        </p:grpSpPr>
        <p:pic>
          <p:nvPicPr>
            <p:cNvPr id="7" name="Picture 12" descr="IPCCseaIceModelFail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85000" cy="49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550333" y="2178050"/>
              <a:ext cx="3005667" cy="2063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1200">
                  <a:latin typeface="Cambria" charset="0"/>
                  <a:ea typeface="ＭＳ 明朝" charset="0"/>
                  <a:cs typeface="ＭＳ 明朝" charset="0"/>
                </a:rPr>
                <a:t> </a:t>
              </a:r>
              <a:endParaRPr lang="en-GB" sz="1200">
                <a:latin typeface="Cambria" charset="0"/>
                <a:ea typeface="ＭＳ 明朝" charset="0"/>
                <a:cs typeface="ＭＳ 明朝" charset="0"/>
              </a:endParaRP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3439583" y="3024715"/>
              <a:ext cx="1164167" cy="11959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r>
                <a:rPr lang="en-US" sz="1200">
                  <a:latin typeface="Cambria" charset="0"/>
                  <a:ea typeface="ＭＳ 明朝" charset="0"/>
                  <a:cs typeface="ＭＳ 明朝" charset="0"/>
                </a:rPr>
                <a:t> </a:t>
              </a:r>
              <a:endParaRPr lang="en-GB" sz="1200">
                <a:latin typeface="Cambria" charset="0"/>
                <a:ea typeface="ＭＳ 明朝" charset="0"/>
                <a:cs typeface="ＭＳ 明朝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749092" y="3005110"/>
              <a:ext cx="1407367" cy="75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Cambria" charset="0"/>
                  <a:ea typeface="ＭＳ 明朝" charset="0"/>
                  <a:cs typeface="ＭＳ 明朝" charset="0"/>
                </a:rPr>
                <a:t>2012</a:t>
              </a:r>
              <a:endParaRPr lang="en-GB" sz="1000">
                <a:latin typeface="Times" charset="0"/>
                <a:ea typeface="ＭＳ 明朝" charset="0"/>
                <a:cs typeface="ＭＳ 明朝" charset="0"/>
              </a:endParaRPr>
            </a:p>
          </p:txBody>
        </p:sp>
        <p:cxnSp>
          <p:nvCxnSpPr>
            <p:cNvPr id="11" name="Straight Connector 16"/>
            <p:cNvCxnSpPr>
              <a:cxnSpLocks noChangeShapeType="1"/>
            </p:cNvCxnSpPr>
            <p:nvPr/>
          </p:nvCxnSpPr>
          <p:spPr bwMode="auto">
            <a:xfrm>
              <a:off x="4021667" y="3003550"/>
              <a:ext cx="1682749" cy="0"/>
            </a:xfrm>
            <a:prstGeom prst="line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7"/>
            <p:cNvCxnSpPr>
              <a:cxnSpLocks noChangeShapeType="1"/>
            </p:cNvCxnSpPr>
            <p:nvPr/>
          </p:nvCxnSpPr>
          <p:spPr bwMode="auto">
            <a:xfrm>
              <a:off x="5704416" y="3003550"/>
              <a:ext cx="0" cy="1344083"/>
            </a:xfrm>
            <a:prstGeom prst="line">
              <a:avLst/>
            </a:prstGeom>
            <a:noFill/>
            <a:ln w="38100">
              <a:solidFill>
                <a:srgbClr val="4F81B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423418" y="4291869"/>
              <a:ext cx="1407368" cy="75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Cambria" charset="0"/>
                  <a:ea typeface="ＭＳ 明朝" charset="0"/>
                  <a:cs typeface="ＭＳ 明朝" charset="0"/>
                </a:rPr>
                <a:t>2065</a:t>
              </a:r>
              <a:endParaRPr lang="en-GB" sz="1000">
                <a:latin typeface="Times" charset="0"/>
                <a:ea typeface="ＭＳ 明朝" charset="0"/>
                <a:cs typeface="ＭＳ 明朝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41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66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0145" y="0"/>
            <a:ext cx="7329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Arctic sea ice reduction: the evidence, models, and global impacts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858" y="1649551"/>
            <a:ext cx="3955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Scientific discussion meeting </a:t>
            </a:r>
            <a:r>
              <a:rPr lang="en-US" dirty="0" err="1"/>
              <a:t>organised</a:t>
            </a:r>
            <a:r>
              <a:rPr lang="en-US" dirty="0"/>
              <a:t> by Professor Daniel Feltham, </a:t>
            </a:r>
            <a:endParaRPr lang="en-US" dirty="0" smtClean="0"/>
          </a:p>
          <a:p>
            <a:r>
              <a:rPr lang="en-US" dirty="0" err="1" smtClean="0"/>
              <a:t>Dr</a:t>
            </a:r>
            <a:r>
              <a:rPr lang="en-US" dirty="0" smtClean="0"/>
              <a:t> </a:t>
            </a:r>
            <a:r>
              <a:rPr lang="en-US" dirty="0"/>
              <a:t>Sheldon Bacon, </a:t>
            </a:r>
            <a:r>
              <a:rPr lang="en-US" dirty="0" err="1"/>
              <a:t>Dr</a:t>
            </a:r>
            <a:r>
              <a:rPr lang="en-US" dirty="0"/>
              <a:t> Mark Brandon and Professor (Emeritus) Julian Hunt FRS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5858" y="3142122"/>
            <a:ext cx="3646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royalsociety.org</a:t>
            </a:r>
            <a:r>
              <a:rPr lang="en-US" dirty="0"/>
              <a:t>/events/2014/arctic-sea-ice/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144" y="4738690"/>
            <a:ext cx="8327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LONDON MEETING, CARLTON TERRACE</a:t>
            </a:r>
          </a:p>
          <a:p>
            <a:r>
              <a:rPr lang="en-US" dirty="0" smtClean="0"/>
              <a:t>9</a:t>
            </a:r>
            <a:r>
              <a:rPr lang="en-US" dirty="0"/>
              <a:t>:00 am on Monday 22 September 2014 – 5:00 pm on Tuesday 23 September 2014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2144" y="5555118"/>
            <a:ext cx="8327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CHICHELY HALL, BUCKINGHAMSHIRE</a:t>
            </a:r>
          </a:p>
          <a:p>
            <a:r>
              <a:rPr lang="en-US" dirty="0" smtClean="0"/>
              <a:t>9</a:t>
            </a:r>
            <a:r>
              <a:rPr lang="en-US" dirty="0"/>
              <a:t>:00 am on Wednesday 24 September 2014 – 5:00 pm on Thursday 25 September 2014</a:t>
            </a:r>
          </a:p>
        </p:txBody>
      </p:sp>
      <p:pic>
        <p:nvPicPr>
          <p:cNvPr id="13" name="Picture 12" descr="floe_fiel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46613"/>
            <a:ext cx="4953000" cy="33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4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5"/>
          <p:cNvSpPr>
            <a:spLocks noGrp="1" noChangeArrowheads="1"/>
          </p:cNvSpPr>
          <p:nvPr>
            <p:ph type="title"/>
          </p:nvPr>
        </p:nvSpPr>
        <p:spPr>
          <a:xfrm>
            <a:off x="842963" y="26988"/>
            <a:ext cx="7116762" cy="739775"/>
          </a:xfrm>
        </p:spPr>
        <p:txBody>
          <a:bodyPr/>
          <a:lstStyle/>
          <a:p>
            <a:pPr algn="l" eaLnBrk="1" hangingPunct="1"/>
            <a:r>
              <a:rPr lang="en-GB" sz="3000">
                <a:latin typeface="Calibri" charset="0"/>
                <a:ea typeface="ＭＳ Ｐゴシック" charset="0"/>
                <a:cs typeface="ＭＳ Ｐゴシック" charset="0"/>
              </a:rPr>
              <a:t>Incorporation of melt pond model into CICE</a:t>
            </a:r>
          </a:p>
        </p:txBody>
      </p:sp>
      <p:sp>
        <p:nvSpPr>
          <p:cNvPr id="70658" name="Text Box 6"/>
          <p:cNvSpPr txBox="1">
            <a:spLocks noChangeArrowheads="1"/>
          </p:cNvSpPr>
          <p:nvPr/>
        </p:nvSpPr>
        <p:spPr bwMode="auto">
          <a:xfrm>
            <a:off x="176213" y="1289050"/>
            <a:ext cx="4003675" cy="52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"/>
            </a:pPr>
            <a:r>
              <a:rPr lang="en-GB" sz="1800" dirty="0">
                <a:latin typeface="Calibri" charset="0"/>
              </a:rPr>
              <a:t> Melt pond routine incorporated into CICE v. 4.1 and uses the Delta-</a:t>
            </a:r>
            <a:r>
              <a:rPr lang="en-GB" sz="1800" dirty="0" err="1">
                <a:latin typeface="Calibri" charset="0"/>
              </a:rPr>
              <a:t>Eddington</a:t>
            </a:r>
            <a:r>
              <a:rPr lang="en-GB" sz="1800" dirty="0">
                <a:latin typeface="Calibri" charset="0"/>
              </a:rPr>
              <a:t> radiation scheme. </a:t>
            </a:r>
          </a:p>
          <a:p>
            <a:pPr eaLnBrk="1" hangingPunct="1"/>
            <a:endParaRPr lang="en-GB" sz="1200" dirty="0">
              <a:latin typeface="Calibri" charset="0"/>
            </a:endParaRPr>
          </a:p>
          <a:p>
            <a:pPr eaLnBrk="1" hangingPunct="1"/>
            <a:r>
              <a:rPr lang="en-GB" sz="1800" dirty="0">
                <a:latin typeface="Calibri" charset="0"/>
              </a:rPr>
              <a:t>CICE is the sea ice component of </a:t>
            </a:r>
          </a:p>
          <a:p>
            <a:pPr eaLnBrk="1" hangingPunct="1"/>
            <a:r>
              <a:rPr lang="en-GB" sz="1800" dirty="0">
                <a:latin typeface="Calibri" charset="0"/>
              </a:rPr>
              <a:t>several IPCC climate models. </a:t>
            </a:r>
          </a:p>
          <a:p>
            <a:pPr eaLnBrk="1" hangingPunct="1"/>
            <a:endParaRPr lang="en-GB" sz="900" dirty="0">
              <a:latin typeface="Calibri" charset="0"/>
            </a:endParaRPr>
          </a:p>
          <a:p>
            <a:pPr eaLnBrk="1" hangingPunct="1">
              <a:buFont typeface="Wingdings" charset="0"/>
              <a:buChar char=""/>
            </a:pPr>
            <a:r>
              <a:rPr lang="en-GB" sz="1800" dirty="0" smtClean="0">
                <a:latin typeface="Calibri" charset="0"/>
              </a:rPr>
              <a:t> We run CICE in stand-alone mode.</a:t>
            </a:r>
          </a:p>
          <a:p>
            <a:pPr eaLnBrk="1" hangingPunct="1"/>
            <a:r>
              <a:rPr lang="en-GB" sz="1800" dirty="0" smtClean="0">
                <a:latin typeface="Calibri" charset="0"/>
              </a:rPr>
              <a:t>Forcing data:</a:t>
            </a:r>
          </a:p>
          <a:p>
            <a:pPr marL="0" lvl="1" indent="0" eaLnBrk="1" hangingPunct="1"/>
            <a:r>
              <a:rPr lang="en-GB" sz="1800" u="sng" dirty="0" smtClean="0">
                <a:latin typeface="+mj-lt"/>
              </a:rPr>
              <a:t>Atmosphere</a:t>
            </a:r>
            <a:r>
              <a:rPr lang="en-GB" sz="1800" dirty="0" smtClean="0">
                <a:latin typeface="+mj-lt"/>
              </a:rPr>
              <a:t>: </a:t>
            </a:r>
            <a:r>
              <a:rPr lang="en-US" sz="1800" dirty="0">
                <a:latin typeface="+mj-lt"/>
              </a:rPr>
              <a:t>T2m, q2m (6-hourly); u10m, v10m (6-hourly); QLW, QSW (daily); PRECIP, SNOW (monthly)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NCEP2</a:t>
            </a:r>
            <a:r>
              <a:rPr lang="en-US" sz="1800" dirty="0">
                <a:latin typeface="+mj-lt"/>
              </a:rPr>
              <a:t>, 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ERA-Interim</a:t>
            </a:r>
            <a:r>
              <a:rPr lang="en-US" sz="1800" dirty="0">
                <a:latin typeface="+mj-lt"/>
              </a:rPr>
              <a:t>, 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DRAKKAR DFS5</a:t>
            </a:r>
            <a:r>
              <a:rPr lang="en-GB" sz="1800" dirty="0" smtClean="0">
                <a:latin typeface="+mj-lt"/>
              </a:rPr>
              <a:t>;</a:t>
            </a:r>
          </a:p>
          <a:p>
            <a:pPr marL="0" lvl="1" indent="0" eaLnBrk="1" hangingPunct="1"/>
            <a:r>
              <a:rPr lang="en-GB" sz="1800" u="sng" dirty="0" smtClean="0">
                <a:latin typeface="+mj-lt"/>
              </a:rPr>
              <a:t>Ocean</a:t>
            </a:r>
            <a:r>
              <a:rPr lang="en-GB" sz="1800" dirty="0" smtClean="0">
                <a:latin typeface="+mj-lt"/>
              </a:rPr>
              <a:t>:</a:t>
            </a:r>
            <a:r>
              <a:rPr lang="en-US" sz="1800" dirty="0">
                <a:latin typeface="+mj-lt"/>
              </a:rPr>
              <a:t>Mixed-layer ocean (20 m); SO1m, TO1m (</a:t>
            </a:r>
            <a:r>
              <a:rPr lang="en-US" sz="1800" dirty="0" err="1">
                <a:latin typeface="+mj-lt"/>
              </a:rPr>
              <a:t>clim</a:t>
            </a:r>
            <a:r>
              <a:rPr lang="en-US" sz="1800" dirty="0">
                <a:latin typeface="+mj-lt"/>
              </a:rPr>
              <a:t>. monthly means); SO prescribed, TO prognostic, 20d </a:t>
            </a:r>
            <a:r>
              <a:rPr lang="en-US" sz="1800" dirty="0" smtClean="0">
                <a:latin typeface="+mj-lt"/>
              </a:rPr>
              <a:t>restoring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 Reading Ocean-Reanalysis</a:t>
            </a:r>
            <a:endParaRPr lang="en-GB" sz="1800" dirty="0" smtClean="0">
              <a:latin typeface="+mj-lt"/>
            </a:endParaRPr>
          </a:p>
          <a:p>
            <a:pPr eaLnBrk="1" hangingPunct="1"/>
            <a:endParaRPr lang="en-GB" sz="900" dirty="0" smtClean="0">
              <a:latin typeface="Calibri" charset="0"/>
            </a:endParaRPr>
          </a:p>
          <a:p>
            <a:pPr eaLnBrk="1" hangingPunct="1">
              <a:buFont typeface="Wingdings" charset="0"/>
              <a:buChar char=""/>
            </a:pPr>
            <a:r>
              <a:rPr lang="en-GB" sz="1800" dirty="0" smtClean="0">
                <a:latin typeface="Calibri" charset="0"/>
              </a:rPr>
              <a:t> </a:t>
            </a:r>
            <a:r>
              <a:rPr lang="en-GB" sz="1800" dirty="0">
                <a:latin typeface="Calibri" charset="0"/>
              </a:rPr>
              <a:t>Model is spun up from 1980-1989, analysed from 1990-</a:t>
            </a:r>
            <a:r>
              <a:rPr lang="en-GB" sz="1800" dirty="0" smtClean="0">
                <a:latin typeface="Calibri" charset="0"/>
              </a:rPr>
              <a:t>2012.</a:t>
            </a:r>
            <a:endParaRPr lang="en-GB" sz="1800" dirty="0">
              <a:latin typeface="Calibri" charset="0"/>
            </a:endParaRPr>
          </a:p>
        </p:txBody>
      </p:sp>
      <p:sp>
        <p:nvSpPr>
          <p:cNvPr id="70659" name="TextBox 21"/>
          <p:cNvSpPr txBox="1">
            <a:spLocks noChangeArrowheads="1"/>
          </p:cNvSpPr>
          <p:nvPr/>
        </p:nvSpPr>
        <p:spPr bwMode="auto">
          <a:xfrm>
            <a:off x="661988" y="633413"/>
            <a:ext cx="746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[Flocco, Feltham, and Turner, 2010; Schroeder, Flocco, Feltham, Hunke, 2012]</a:t>
            </a:r>
          </a:p>
        </p:txBody>
      </p:sp>
      <p:pic>
        <p:nvPicPr>
          <p:cNvPr id="70660" name="Picture 7" descr="posterplot_1_1003_80_1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1289050"/>
            <a:ext cx="4414837" cy="4792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581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Processes that will become more significant in a changing Arctic sea ice cover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thinner ice cover will support weaker ice stresses, making deformation more common</a:t>
            </a:r>
          </a:p>
          <a:p>
            <a:r>
              <a:rPr lang="en-US" dirty="0" smtClean="0"/>
              <a:t>Waves may cause breakup into smaller floes in the seasonal and marginal ice zones</a:t>
            </a:r>
          </a:p>
          <a:p>
            <a:r>
              <a:rPr lang="en-US" dirty="0" smtClean="0"/>
              <a:t>The momentum transfer from atmosphere to ocean may increase, either through weaker ice stresses or through increased form drag</a:t>
            </a:r>
          </a:p>
          <a:p>
            <a:r>
              <a:rPr lang="en-US" dirty="0" smtClean="0"/>
              <a:t>The thinner, flatter, possibly more fragmented ice cover may melt differently, e.g. melt ponds, lateral melt</a:t>
            </a:r>
          </a:p>
          <a:p>
            <a:endParaRPr lang="en-US" dirty="0" smtClean="0"/>
          </a:p>
          <a:p>
            <a:r>
              <a:rPr lang="en-US" dirty="0" smtClean="0"/>
              <a:t>Look to the Southern Ocean for clues?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0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422"/>
            <a:ext cx="9143999" cy="62831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Sea ice model performance against observations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89" y="842814"/>
            <a:ext cx="8970210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F7F7F"/>
                </a:solidFill>
              </a:rPr>
              <a:t>Coupled climate models</a:t>
            </a:r>
            <a:r>
              <a:rPr lang="en-US" sz="2400" dirty="0" smtClean="0">
                <a:solidFill>
                  <a:srgbClr val="7F7F7F"/>
                </a:solidFill>
              </a:rPr>
              <a:t>, although not designed to reproduce </a:t>
            </a:r>
            <a:r>
              <a:rPr lang="en-US" sz="2400" b="1" dirty="0" smtClean="0">
                <a:solidFill>
                  <a:srgbClr val="7F7F7F"/>
                </a:solidFill>
              </a:rPr>
              <a:t>actual</a:t>
            </a:r>
            <a:r>
              <a:rPr lang="en-US" sz="2400" dirty="0" smtClean="0">
                <a:solidFill>
                  <a:srgbClr val="7F7F7F"/>
                </a:solidFill>
              </a:rPr>
              <a:t> sea ice concentration, can produce </a:t>
            </a:r>
            <a:r>
              <a:rPr lang="en-US" sz="2400" b="1" dirty="0" smtClean="0">
                <a:solidFill>
                  <a:srgbClr val="7F7F7F"/>
                </a:solidFill>
              </a:rPr>
              <a:t>realistic ice concentrations </a:t>
            </a:r>
            <a:r>
              <a:rPr lang="en-US" sz="2400" dirty="0" smtClean="0">
                <a:solidFill>
                  <a:srgbClr val="7F7F7F"/>
                </a:solidFill>
              </a:rPr>
              <a:t>and</a:t>
            </a:r>
            <a:r>
              <a:rPr lang="en-US" sz="2400" b="1" dirty="0" smtClean="0">
                <a:solidFill>
                  <a:srgbClr val="7F7F7F"/>
                </a:solidFill>
              </a:rPr>
              <a:t> levels of natural variability of concentration. </a:t>
            </a:r>
            <a:endParaRPr lang="en-US" sz="24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7F7F7F"/>
                </a:solidFill>
              </a:rPr>
              <a:t>    </a:t>
            </a:r>
            <a:r>
              <a:rPr lang="en-US" sz="2400" b="1" dirty="0" smtClean="0">
                <a:solidFill>
                  <a:srgbClr val="7F7F7F"/>
                </a:solidFill>
              </a:rPr>
              <a:t>Thickness and motion </a:t>
            </a:r>
            <a:r>
              <a:rPr lang="en-US" sz="2400" dirty="0" smtClean="0">
                <a:solidFill>
                  <a:srgbClr val="7F7F7F"/>
                </a:solidFill>
              </a:rPr>
              <a:t>(and hence mass fluxes) are typically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smtClean="0">
                <a:solidFill>
                  <a:srgbClr val="7F7F7F"/>
                </a:solidFill>
              </a:rPr>
              <a:t>   </a:t>
            </a:r>
            <a:r>
              <a:rPr lang="en-US" sz="2400" b="1" dirty="0" smtClean="0">
                <a:solidFill>
                  <a:srgbClr val="7F7F7F"/>
                </a:solidFill>
              </a:rPr>
              <a:t>wrong by a factor of 2 or more </a:t>
            </a:r>
            <a:r>
              <a:rPr lang="en-US" sz="2400" dirty="0" smtClean="0">
                <a:solidFill>
                  <a:srgbClr val="7F7F7F"/>
                </a:solidFill>
              </a:rPr>
              <a:t>[e.g. Holland, 2007; </a:t>
            </a:r>
            <a:r>
              <a:rPr lang="en-US" sz="2400" dirty="0" err="1" smtClean="0">
                <a:solidFill>
                  <a:srgbClr val="7F7F7F"/>
                </a:solidFill>
              </a:rPr>
              <a:t>Stroeve</a:t>
            </a:r>
            <a:r>
              <a:rPr lang="en-US" sz="2400" dirty="0" smtClean="0">
                <a:solidFill>
                  <a:srgbClr val="7F7F7F"/>
                </a:solidFill>
              </a:rPr>
              <a:t>, 2012]</a:t>
            </a:r>
          </a:p>
          <a:p>
            <a:r>
              <a:rPr lang="en-US" sz="2400" dirty="0" smtClean="0">
                <a:solidFill>
                  <a:srgbClr val="7F7F7F"/>
                </a:solidFill>
              </a:rPr>
              <a:t>Climate models </a:t>
            </a:r>
            <a:r>
              <a:rPr lang="en-US" sz="2400" b="1" dirty="0" smtClean="0">
                <a:solidFill>
                  <a:srgbClr val="7F7F7F"/>
                </a:solidFill>
              </a:rPr>
              <a:t>do</a:t>
            </a:r>
            <a:r>
              <a:rPr lang="en-US" sz="2400" dirty="0" smtClean="0">
                <a:solidFill>
                  <a:srgbClr val="7F7F7F"/>
                </a:solidFill>
              </a:rPr>
              <a:t> predict a reduction of Arctic sea ice but </a:t>
            </a:r>
            <a:r>
              <a:rPr lang="en-US" sz="2400" b="1" dirty="0" smtClean="0">
                <a:solidFill>
                  <a:srgbClr val="7F7F7F"/>
                </a:solidFill>
              </a:rPr>
              <a:t>underestimate </a:t>
            </a:r>
            <a:r>
              <a:rPr lang="en-US" sz="2400" dirty="0" smtClean="0">
                <a:solidFill>
                  <a:srgbClr val="7F7F7F"/>
                </a:solidFill>
              </a:rPr>
              <a:t>the trend. Climate models typically predict an equal loss of sea ice in the Southern Ocean, which is </a:t>
            </a:r>
            <a:r>
              <a:rPr lang="en-US" sz="2400" b="1" dirty="0" smtClean="0">
                <a:solidFill>
                  <a:srgbClr val="7F7F7F"/>
                </a:solidFill>
              </a:rPr>
              <a:t>not observed</a:t>
            </a:r>
            <a:r>
              <a:rPr lang="en-US" sz="2400" dirty="0" smtClean="0">
                <a:solidFill>
                  <a:srgbClr val="7F7F7F"/>
                </a:solidFill>
              </a:rPr>
              <a:t>. </a:t>
            </a:r>
          </a:p>
          <a:p>
            <a:r>
              <a:rPr lang="en-US" sz="2400" b="1" dirty="0" smtClean="0"/>
              <a:t>Highly-tuned, forced</a:t>
            </a:r>
            <a:r>
              <a:rPr lang="en-US" sz="2400" dirty="0" smtClean="0"/>
              <a:t> (uncoupled) sea ice models can produce quite accurate </a:t>
            </a:r>
            <a:r>
              <a:rPr lang="en-US" sz="2400" dirty="0" err="1" smtClean="0"/>
              <a:t>hindcasts</a:t>
            </a:r>
            <a:r>
              <a:rPr lang="en-US" sz="2400" dirty="0" smtClean="0"/>
              <a:t> of ice concentration, but do less well for ice motion and thickness.</a:t>
            </a:r>
          </a:p>
        </p:txBody>
      </p:sp>
      <p:pic>
        <p:nvPicPr>
          <p:cNvPr id="4" name="Picture 4" descr="aic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19" y="4779990"/>
            <a:ext cx="1915779" cy="207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icesa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84" y="4829383"/>
            <a:ext cx="1870816" cy="2028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1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422"/>
            <a:ext cx="9143999" cy="62831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Sea ice model performance against observations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89" y="842814"/>
            <a:ext cx="8970210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F7F7F"/>
                </a:solidFill>
              </a:rPr>
              <a:t>Coupled climate models</a:t>
            </a:r>
            <a:r>
              <a:rPr lang="en-US" sz="2400" dirty="0" smtClean="0">
                <a:solidFill>
                  <a:srgbClr val="7F7F7F"/>
                </a:solidFill>
              </a:rPr>
              <a:t>, although not designed to reproduce </a:t>
            </a:r>
            <a:r>
              <a:rPr lang="en-US" sz="2400" b="1" dirty="0" smtClean="0">
                <a:solidFill>
                  <a:srgbClr val="7F7F7F"/>
                </a:solidFill>
              </a:rPr>
              <a:t>actual</a:t>
            </a:r>
            <a:r>
              <a:rPr lang="en-US" sz="2400" dirty="0" smtClean="0">
                <a:solidFill>
                  <a:srgbClr val="7F7F7F"/>
                </a:solidFill>
              </a:rPr>
              <a:t> sea ice concentration, can produce </a:t>
            </a:r>
            <a:r>
              <a:rPr lang="en-US" sz="2400" b="1" dirty="0" smtClean="0">
                <a:solidFill>
                  <a:srgbClr val="7F7F7F"/>
                </a:solidFill>
              </a:rPr>
              <a:t>realistic ice concentrations </a:t>
            </a:r>
            <a:r>
              <a:rPr lang="en-US" sz="2400" dirty="0" smtClean="0">
                <a:solidFill>
                  <a:srgbClr val="7F7F7F"/>
                </a:solidFill>
              </a:rPr>
              <a:t>and</a:t>
            </a:r>
            <a:r>
              <a:rPr lang="en-US" sz="2400" b="1" dirty="0" smtClean="0">
                <a:solidFill>
                  <a:srgbClr val="7F7F7F"/>
                </a:solidFill>
              </a:rPr>
              <a:t> levels of natural variability of concentration. </a:t>
            </a:r>
            <a:endParaRPr lang="en-US" sz="24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7F7F7F"/>
                </a:solidFill>
              </a:rPr>
              <a:t>    </a:t>
            </a:r>
            <a:r>
              <a:rPr lang="en-US" sz="2400" b="1" dirty="0" smtClean="0">
                <a:solidFill>
                  <a:srgbClr val="7F7F7F"/>
                </a:solidFill>
              </a:rPr>
              <a:t>Thickness and motion </a:t>
            </a:r>
            <a:r>
              <a:rPr lang="en-US" sz="2400" dirty="0" smtClean="0">
                <a:solidFill>
                  <a:srgbClr val="7F7F7F"/>
                </a:solidFill>
              </a:rPr>
              <a:t>(and hence mass fluxes) are typically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7F7F7F"/>
                </a:solidFill>
              </a:rPr>
              <a:t> </a:t>
            </a:r>
            <a:r>
              <a:rPr lang="en-US" sz="2400" dirty="0" smtClean="0">
                <a:solidFill>
                  <a:srgbClr val="7F7F7F"/>
                </a:solidFill>
              </a:rPr>
              <a:t>   </a:t>
            </a:r>
            <a:r>
              <a:rPr lang="en-US" sz="2400" b="1" dirty="0" smtClean="0">
                <a:solidFill>
                  <a:srgbClr val="7F7F7F"/>
                </a:solidFill>
              </a:rPr>
              <a:t>wrong by a factor of 2 or more </a:t>
            </a:r>
            <a:r>
              <a:rPr lang="en-US" sz="2400" dirty="0" smtClean="0">
                <a:solidFill>
                  <a:srgbClr val="7F7F7F"/>
                </a:solidFill>
              </a:rPr>
              <a:t>[e.g. Holland, 2007; </a:t>
            </a:r>
            <a:r>
              <a:rPr lang="en-US" sz="2400" dirty="0" err="1" smtClean="0">
                <a:solidFill>
                  <a:srgbClr val="7F7F7F"/>
                </a:solidFill>
              </a:rPr>
              <a:t>Stroeve</a:t>
            </a:r>
            <a:r>
              <a:rPr lang="en-US" sz="2400" dirty="0" smtClean="0">
                <a:solidFill>
                  <a:srgbClr val="7F7F7F"/>
                </a:solidFill>
              </a:rPr>
              <a:t>, 2012]</a:t>
            </a:r>
          </a:p>
          <a:p>
            <a:r>
              <a:rPr lang="en-US" sz="2400" dirty="0" smtClean="0">
                <a:solidFill>
                  <a:srgbClr val="7F7F7F"/>
                </a:solidFill>
              </a:rPr>
              <a:t>Climate models </a:t>
            </a:r>
            <a:r>
              <a:rPr lang="en-US" sz="2400" b="1" dirty="0" smtClean="0">
                <a:solidFill>
                  <a:srgbClr val="7F7F7F"/>
                </a:solidFill>
              </a:rPr>
              <a:t>do</a:t>
            </a:r>
            <a:r>
              <a:rPr lang="en-US" sz="2400" dirty="0" smtClean="0">
                <a:solidFill>
                  <a:srgbClr val="7F7F7F"/>
                </a:solidFill>
              </a:rPr>
              <a:t> predict a reduction of Arctic sea ice but </a:t>
            </a:r>
            <a:r>
              <a:rPr lang="en-US" sz="2400" b="1" dirty="0" smtClean="0">
                <a:solidFill>
                  <a:srgbClr val="7F7F7F"/>
                </a:solidFill>
              </a:rPr>
              <a:t>underestimate </a:t>
            </a:r>
            <a:r>
              <a:rPr lang="en-US" sz="2400" dirty="0" smtClean="0">
                <a:solidFill>
                  <a:srgbClr val="7F7F7F"/>
                </a:solidFill>
              </a:rPr>
              <a:t>the trend. Climate models typically predict an equal loss of sea ice in the Southern Ocean, which is </a:t>
            </a:r>
            <a:r>
              <a:rPr lang="en-US" sz="2400" b="1" dirty="0" smtClean="0">
                <a:solidFill>
                  <a:srgbClr val="7F7F7F"/>
                </a:solidFill>
              </a:rPr>
              <a:t>not observed</a:t>
            </a:r>
            <a:r>
              <a:rPr lang="en-US" sz="2400" dirty="0" smtClean="0">
                <a:solidFill>
                  <a:srgbClr val="7F7F7F"/>
                </a:solidFill>
              </a:rPr>
              <a:t>. </a:t>
            </a:r>
          </a:p>
          <a:p>
            <a:r>
              <a:rPr lang="en-US" sz="2400" b="1" dirty="0" smtClean="0">
                <a:solidFill>
                  <a:srgbClr val="7F7F7F"/>
                </a:solidFill>
              </a:rPr>
              <a:t>Highly-tuned, forced</a:t>
            </a:r>
            <a:r>
              <a:rPr lang="en-US" sz="2400" dirty="0" smtClean="0">
                <a:solidFill>
                  <a:srgbClr val="7F7F7F"/>
                </a:solidFill>
              </a:rPr>
              <a:t> (uncoupled) sea ice models can produce quite accurate </a:t>
            </a:r>
            <a:r>
              <a:rPr lang="en-US" sz="2400" dirty="0" err="1" smtClean="0">
                <a:solidFill>
                  <a:srgbClr val="7F7F7F"/>
                </a:solidFill>
              </a:rPr>
              <a:t>hindcasts</a:t>
            </a:r>
            <a:r>
              <a:rPr lang="en-US" sz="2400" dirty="0" smtClean="0">
                <a:solidFill>
                  <a:srgbClr val="7F7F7F"/>
                </a:solidFill>
              </a:rPr>
              <a:t> of ice concentration, but do less well for ice motion and thickness.</a:t>
            </a:r>
          </a:p>
          <a:p>
            <a:r>
              <a:rPr lang="en-US" sz="2400" b="1" dirty="0" smtClean="0"/>
              <a:t>Poor performance</a:t>
            </a:r>
            <a:r>
              <a:rPr lang="en-US" sz="2400" dirty="0" smtClean="0"/>
              <a:t> of sea ice models related to </a:t>
            </a:r>
            <a:r>
              <a:rPr lang="en-US" sz="2400" b="1" dirty="0" smtClean="0"/>
              <a:t>atmospheric and oceanic</a:t>
            </a:r>
            <a:r>
              <a:rPr lang="en-US" sz="2400" dirty="0" smtClean="0"/>
              <a:t> forcing but simulations also sensitive at leading order to </a:t>
            </a:r>
            <a:r>
              <a:rPr lang="en-US" sz="2400" b="1" dirty="0" smtClean="0"/>
              <a:t>poorly constrained model physics</a:t>
            </a:r>
            <a:r>
              <a:rPr lang="en-US" sz="2400" dirty="0" smtClean="0"/>
              <a:t> [e.g. Miller et al, 2006; </a:t>
            </a:r>
            <a:r>
              <a:rPr lang="en-US" sz="2400" dirty="0" err="1" smtClean="0"/>
              <a:t>Flocco</a:t>
            </a:r>
            <a:r>
              <a:rPr lang="en-US" sz="2400" dirty="0" smtClean="0"/>
              <a:t> et al, 2012; </a:t>
            </a:r>
            <a:r>
              <a:rPr lang="en-US" sz="2400" dirty="0" err="1" smtClean="0"/>
              <a:t>Tsamados</a:t>
            </a:r>
            <a:r>
              <a:rPr lang="en-US" sz="2400" dirty="0" smtClean="0"/>
              <a:t> et al 2013, …].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23825" y="1357843"/>
            <a:ext cx="9315450" cy="3902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123825" y="1357844"/>
            <a:ext cx="9315450" cy="3902075"/>
            <a:chOff x="-123825" y="1466702"/>
            <a:chExt cx="9315450" cy="3902075"/>
          </a:xfrm>
        </p:grpSpPr>
        <p:pic>
          <p:nvPicPr>
            <p:cNvPr id="4" name="Picture 1" descr="posterplot_1_1003_80_1_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825" y="1466702"/>
              <a:ext cx="3595688" cy="390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posterplot_1_1003_81_1_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938" y="1466702"/>
              <a:ext cx="3595687" cy="3902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7"/>
            <p:cNvSpPr txBox="1">
              <a:spLocks noChangeArrowheads="1"/>
            </p:cNvSpPr>
            <p:nvPr/>
          </p:nvSpPr>
          <p:spPr bwMode="auto">
            <a:xfrm>
              <a:off x="342900" y="4748065"/>
              <a:ext cx="2317750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/>
                <a:t>WITH MELT PONDS</a:t>
              </a:r>
            </a:p>
          </p:txBody>
        </p:sp>
        <p:pic>
          <p:nvPicPr>
            <p:cNvPr id="7" name="Picture 9" descr="posterplot_1_1009_81_1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5" t="89548" r="6320"/>
            <a:stretch>
              <a:fillRect/>
            </a:stretch>
          </p:blipFill>
          <p:spPr bwMode="auto">
            <a:xfrm>
              <a:off x="2722563" y="4587727"/>
              <a:ext cx="3455987" cy="458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3941763" y="2947840"/>
              <a:ext cx="1095375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/>
                <a:t>WINTER</a:t>
              </a:r>
            </a:p>
          </p:txBody>
        </p: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6176963" y="4721077"/>
              <a:ext cx="2801937" cy="369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/>
                <a:t>WITHOUT MELT PONDS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37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98646"/>
            <a:ext cx="8229600" cy="8760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Implications of changes in ice cover on model physics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9384"/>
            <a:ext cx="8229600" cy="173247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 recent years, the Arctic ice cover is becoming </a:t>
            </a:r>
            <a:r>
              <a:rPr lang="en-US" sz="3000" b="1" dirty="0" smtClean="0"/>
              <a:t>thinner</a:t>
            </a:r>
            <a:r>
              <a:rPr lang="en-US" sz="3000" dirty="0" smtClean="0"/>
              <a:t>, </a:t>
            </a:r>
            <a:r>
              <a:rPr lang="en-US" sz="3000" b="1" dirty="0" smtClean="0"/>
              <a:t>younger</a:t>
            </a:r>
            <a:r>
              <a:rPr lang="en-US" sz="3000" dirty="0" smtClean="0"/>
              <a:t>, </a:t>
            </a:r>
            <a:r>
              <a:rPr lang="en-US" sz="3000" b="1" dirty="0" smtClean="0"/>
              <a:t>less extensive.</a:t>
            </a:r>
          </a:p>
          <a:p>
            <a:r>
              <a:rPr lang="en-US" sz="3000" dirty="0" smtClean="0"/>
              <a:t>Does this have implications for models of sea ice?</a:t>
            </a:r>
          </a:p>
        </p:txBody>
      </p:sp>
    </p:spTree>
    <p:extLst>
      <p:ext uri="{BB962C8B-B14F-4D97-AF65-F5344CB8AC3E}">
        <p14:creationId xmlns:p14="http://schemas.microsoft.com/office/powerpoint/2010/main" val="148572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199" y="2755083"/>
            <a:ext cx="85741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							</a:t>
            </a:r>
            <a:r>
              <a:rPr lang="en-US" sz="3000" b="1" dirty="0" smtClean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98646"/>
            <a:ext cx="8229600" cy="8760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Implications of changes in ice cover on model physics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9384"/>
            <a:ext cx="8229600" cy="173247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 recent years, the Arctic ice cover is becoming </a:t>
            </a:r>
            <a:r>
              <a:rPr lang="en-US" sz="3000" b="1" dirty="0" smtClean="0"/>
              <a:t>thinner</a:t>
            </a:r>
            <a:r>
              <a:rPr lang="en-US" sz="3000" dirty="0" smtClean="0"/>
              <a:t>, </a:t>
            </a:r>
            <a:r>
              <a:rPr lang="en-US" sz="3000" b="1" dirty="0" smtClean="0"/>
              <a:t>younger</a:t>
            </a:r>
            <a:r>
              <a:rPr lang="en-US" sz="3000" dirty="0" smtClean="0"/>
              <a:t>, </a:t>
            </a:r>
            <a:r>
              <a:rPr lang="en-US" sz="3000" b="1" dirty="0" smtClean="0"/>
              <a:t>less extensive.</a:t>
            </a:r>
          </a:p>
          <a:p>
            <a:r>
              <a:rPr lang="en-US" sz="3000" dirty="0" smtClean="0"/>
              <a:t>Does this have implications for models of sea ice?</a:t>
            </a:r>
          </a:p>
        </p:txBody>
      </p:sp>
    </p:spTree>
    <p:extLst>
      <p:ext uri="{BB962C8B-B14F-4D97-AF65-F5344CB8AC3E}">
        <p14:creationId xmlns:p14="http://schemas.microsoft.com/office/powerpoint/2010/main" val="108341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199" y="2755083"/>
            <a:ext cx="85741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							</a:t>
            </a:r>
            <a:r>
              <a:rPr lang="en-US" sz="3000" b="1" dirty="0" smtClean="0">
                <a:solidFill>
                  <a:srgbClr val="FF0000"/>
                </a:solidFill>
              </a:rPr>
              <a:t>YES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Physics is inviolate and unsullied by our Earthly realm 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…but which physics we choose to include in models is a human, expedient endeavor influenced by our objectives, observations, understanding, financial or computational budget, complexity, fashion, etc.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98646"/>
            <a:ext cx="8229600" cy="8760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Implications of changes in ice cover on model physics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9384"/>
            <a:ext cx="8229600" cy="173247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 recent years, the Arctic ice cover is becoming </a:t>
            </a:r>
            <a:r>
              <a:rPr lang="en-US" sz="3000" b="1" dirty="0" smtClean="0"/>
              <a:t>thinner</a:t>
            </a:r>
            <a:r>
              <a:rPr lang="en-US" sz="3000" dirty="0" smtClean="0"/>
              <a:t>, </a:t>
            </a:r>
            <a:r>
              <a:rPr lang="en-US" sz="3000" b="1" dirty="0" smtClean="0"/>
              <a:t>younger</a:t>
            </a:r>
            <a:r>
              <a:rPr lang="en-US" sz="3000" dirty="0" smtClean="0"/>
              <a:t>, </a:t>
            </a:r>
            <a:r>
              <a:rPr lang="en-US" sz="3000" b="1" dirty="0" smtClean="0"/>
              <a:t>less extensive.</a:t>
            </a:r>
          </a:p>
          <a:p>
            <a:r>
              <a:rPr lang="en-US" sz="3000" dirty="0" smtClean="0"/>
              <a:t>Does this have implications for models of sea ice?</a:t>
            </a:r>
          </a:p>
        </p:txBody>
      </p:sp>
    </p:spTree>
    <p:extLst>
      <p:ext uri="{BB962C8B-B14F-4D97-AF65-F5344CB8AC3E}">
        <p14:creationId xmlns:p14="http://schemas.microsoft.com/office/powerpoint/2010/main" val="231695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199" y="2755083"/>
            <a:ext cx="85741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/>
              <a:t>							</a:t>
            </a:r>
            <a:r>
              <a:rPr lang="en-US" sz="3000" b="1" dirty="0" smtClean="0">
                <a:solidFill>
                  <a:srgbClr val="FF0000"/>
                </a:solidFill>
              </a:rPr>
              <a:t>YES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Physics is inviolate and unsullied by our Earthly realm 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…but which physics we choose to include in models is a human, expedient endeavor influenced by our objectives, observations, understanding, financial or computational budget, complexity, fashion, etc.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(Not to mention model tuning.)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98646"/>
            <a:ext cx="8229600" cy="8760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Implications of changes in ice cover on model physics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09384"/>
            <a:ext cx="8229600" cy="173247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 recent years, the Arctic ice cover is becoming </a:t>
            </a:r>
            <a:r>
              <a:rPr lang="en-US" sz="3000" b="1" dirty="0" smtClean="0"/>
              <a:t>thinner</a:t>
            </a:r>
            <a:r>
              <a:rPr lang="en-US" sz="3000" dirty="0" smtClean="0"/>
              <a:t>, </a:t>
            </a:r>
            <a:r>
              <a:rPr lang="en-US" sz="3000" b="1" dirty="0" smtClean="0"/>
              <a:t>younger</a:t>
            </a:r>
            <a:r>
              <a:rPr lang="en-US" sz="3000" dirty="0" smtClean="0"/>
              <a:t>, </a:t>
            </a:r>
            <a:r>
              <a:rPr lang="en-US" sz="3000" b="1" dirty="0" smtClean="0"/>
              <a:t>less extensive.</a:t>
            </a:r>
          </a:p>
          <a:p>
            <a:r>
              <a:rPr lang="en-US" sz="3000" dirty="0" smtClean="0"/>
              <a:t>Does this have implications for models of sea ice?</a:t>
            </a:r>
          </a:p>
        </p:txBody>
      </p:sp>
    </p:spTree>
    <p:extLst>
      <p:ext uri="{BB962C8B-B14F-4D97-AF65-F5344CB8AC3E}">
        <p14:creationId xmlns:p14="http://schemas.microsoft.com/office/powerpoint/2010/main" val="166242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2063</Words>
  <Application>Microsoft Macintosh PowerPoint</Application>
  <PresentationFormat>On-screen Show (4:3)</PresentationFormat>
  <Paragraphs>234</Paragraphs>
  <Slides>32</Slides>
  <Notes>3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The changing Arctic sea ice cover: challenges to understanding and models</vt:lpstr>
      <vt:lpstr>Sea ice model performance against observations</vt:lpstr>
      <vt:lpstr>Sea ice model performance against observations</vt:lpstr>
      <vt:lpstr>Sea ice model performance against observations</vt:lpstr>
      <vt:lpstr>Sea ice model performance against observations</vt:lpstr>
      <vt:lpstr>Implications of changes in ice cover on model physics</vt:lpstr>
      <vt:lpstr>Implications of changes in ice cover on model physics</vt:lpstr>
      <vt:lpstr>Implications of changes in ice cover on model physics</vt:lpstr>
      <vt:lpstr>Implications of changes in ice cover on model physics</vt:lpstr>
      <vt:lpstr>Changes in Arctic sea ice</vt:lpstr>
      <vt:lpstr>Sea ice stress and failure</vt:lpstr>
      <vt:lpstr>Sea ice stress and failure</vt:lpstr>
      <vt:lpstr>Sea ice stress and failure</vt:lpstr>
      <vt:lpstr>Sea ice stress and failure</vt:lpstr>
      <vt:lpstr>Changes in Arctic sea ice</vt:lpstr>
      <vt:lpstr>Form drag</vt:lpstr>
      <vt:lpstr>PowerPoint Presentation</vt:lpstr>
      <vt:lpstr>PowerPoint Presentation</vt:lpstr>
      <vt:lpstr>PowerPoint Presentation</vt:lpstr>
      <vt:lpstr>PowerPoint Presentation</vt:lpstr>
      <vt:lpstr>MODEL RESULT: Ridge/keel and floe edge drag August 1990-2012  </vt:lpstr>
      <vt:lpstr>Spin up of Arctic Ocean</vt:lpstr>
      <vt:lpstr>Changes in Arctic sea ice</vt:lpstr>
      <vt:lpstr>PowerPoint Presentation</vt:lpstr>
      <vt:lpstr>PowerPoint Presentation</vt:lpstr>
      <vt:lpstr>PowerPoint Presentation</vt:lpstr>
      <vt:lpstr>PowerPoint Presentation</vt:lpstr>
      <vt:lpstr>Summary</vt:lpstr>
      <vt:lpstr>Antarctic Bottom Water (AABW) formation is the most prevalent water mass on Earth. </vt:lpstr>
      <vt:lpstr>PowerPoint Presentation</vt:lpstr>
      <vt:lpstr>Incorporation of melt pond model into CICE</vt:lpstr>
      <vt:lpstr>Processes that will become more significant in a changing Arctic sea ice cover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changing Arctic sea ice cover: challenges to understanding and models</dc:title>
  <dc:creator>Daniel Feltham</dc:creator>
  <cp:lastModifiedBy>Daniel Feltham</cp:lastModifiedBy>
  <cp:revision>7</cp:revision>
  <dcterms:created xsi:type="dcterms:W3CDTF">2013-10-18T13:04:34Z</dcterms:created>
  <dcterms:modified xsi:type="dcterms:W3CDTF">2013-10-23T12:47:10Z</dcterms:modified>
</cp:coreProperties>
</file>