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5" r:id="rId1"/>
  </p:sldMasterIdLst>
  <p:notesMasterIdLst>
    <p:notesMasterId r:id="rId20"/>
  </p:notesMasterIdLst>
  <p:sldIdLst>
    <p:sldId id="256" r:id="rId2"/>
    <p:sldId id="368" r:id="rId3"/>
    <p:sldId id="369" r:id="rId4"/>
    <p:sldId id="370" r:id="rId5"/>
    <p:sldId id="355" r:id="rId6"/>
    <p:sldId id="356" r:id="rId7"/>
    <p:sldId id="348" r:id="rId8"/>
    <p:sldId id="267" r:id="rId9"/>
    <p:sldId id="274" r:id="rId10"/>
    <p:sldId id="363" r:id="rId11"/>
    <p:sldId id="365" r:id="rId12"/>
    <p:sldId id="282" r:id="rId13"/>
    <p:sldId id="367" r:id="rId14"/>
    <p:sldId id="360" r:id="rId15"/>
    <p:sldId id="371" r:id="rId16"/>
    <p:sldId id="366" r:id="rId17"/>
    <p:sldId id="357" r:id="rId18"/>
    <p:sldId id="37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C33"/>
    <a:srgbClr val="1F1F1F"/>
    <a:srgbClr val="0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2256" y="-776"/>
      </p:cViewPr>
      <p:guideLst>
        <p:guide orient="horz" pos="2160"/>
        <p:guide pos="29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3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878B6AFC-393D-46D0-9AA6-D461A909E4AA}" type="datetime1">
              <a:rPr lang="en-US"/>
              <a:pPr/>
              <a:t>1/19/12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6ACA223-9D90-41FD-BA88-CCC14EFCF9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16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CA223-9D90-41FD-BA88-CCC14EFCF93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A940D828-3634-4496-B249-600C8502860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957263" y="685800"/>
            <a:ext cx="4940300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n-US" smtClean="0">
              <a:solidFill>
                <a:prstClr val="black"/>
              </a:solidFill>
              <a:ea typeface="ＭＳ Ｐゴシック" pitchFamily="48" charset="-128"/>
            </a:endParaRPr>
          </a:p>
        </p:txBody>
      </p:sp>
      <p:sp>
        <p:nvSpPr>
          <p:cNvPr id="6246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4988"/>
            <a:ext cx="5021263" cy="41052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48" charset="-128"/>
              </a:rPr>
              <a:t>Mapping concentrations of methane over a natural asphalt volcano</a:t>
            </a:r>
            <a:r>
              <a:rPr lang="en-US" baseline="0" dirty="0" smtClean="0">
                <a:ea typeface="ＭＳ Ｐゴシック" pitchFamily="48" charset="-128"/>
              </a:rPr>
              <a:t> </a:t>
            </a:r>
            <a:endParaRPr lang="en-US" dirty="0" smtClean="0">
              <a:ea typeface="ＭＳ Ｐゴシック" pitchFamily="4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077A8-BC11-4DEA-8862-86D6CC9758AB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Tethys mass spectrometer used on</a:t>
            </a:r>
            <a:r>
              <a:rPr lang="en-US" baseline="0" dirty="0" smtClean="0"/>
              <a:t> an ROV to map the location of a toppled oil rig and related leaks and contamination of sediments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Animation showing the track of AUV Sentry as it followed and mapped the 22 mile long plume.</a:t>
            </a:r>
            <a:r>
              <a:rPr lang="en-US" baseline="0" dirty="0" smtClean="0"/>
              <a:t> Well at center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CA223-9D90-41FD-BA88-CCC14EFCF93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/>
              <a:t>Exploratory submersible</a:t>
            </a:r>
            <a:r>
              <a:rPr lang="en-US" baseline="0" dirty="0" smtClean="0"/>
              <a:t> dives made prior to the DWH accident provided a baseline of normal conditions for deep-water coral communities, to be compared with observations after the accident.</a:t>
            </a:r>
            <a:endParaRPr lang="en-US" dirty="0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369EE8-127D-422D-9F7D-B12BC885614B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Holographic plankton camera was ideal for imaging oil droplets in the </a:t>
            </a:r>
            <a:r>
              <a:rPr lang="en-US" dirty="0" err="1" smtClean="0"/>
              <a:t>midwater</a:t>
            </a:r>
            <a:r>
              <a:rPr lang="en-US" dirty="0" smtClean="0"/>
              <a:t> plume.</a:t>
            </a:r>
            <a:r>
              <a:rPr lang="en-US" baseline="0" dirty="0" smtClean="0"/>
              <a:t> Sediment traps deployed prior to blowout were in place to sample contamination of sinking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CA223-9D90-41FD-BA88-CCC14EFCF93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/>
              <a:t>Acoustic and optical communication technologies will allow real-time</a:t>
            </a:r>
            <a:r>
              <a:rPr lang="en-US" baseline="0" dirty="0" smtClean="0"/>
              <a:t> control, observation and sampling of a remote vehicle without a physical tether. </a:t>
            </a:r>
            <a:endParaRPr lang="en-US" dirty="0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E4F4A2-AD02-45FF-AF1A-7F4E20B9CFB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concept for the integration of oceanographic observing assets into an offshore production environment. </a:t>
            </a:r>
            <a:endParaRPr lang="en-US" dirty="0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1C8C9E-FE59-447B-9D92-2F9400457239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z="2400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F8878E-7C82-4F1B-97C4-740B393FF8B0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659534-9F13-46F7-8E2D-8E29E3245DC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9CBBC0-506A-41EF-9AFB-032DC1982E65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45789B-2E40-45F1-968E-A51AB0C5DCC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B8B594BF-7A56-42A3-BE14-1D0747B036C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Picture of Glider after first long term deployment of Spray glider in 2006 recovered in Bermuda after crossing Gulf Stream.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Gliders developed under ONR funding to WHOI, SIO, Teledyne-Webb Research and U of Washington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Google WHOI Spray Glider for description of how the glider works.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Start of Dive GPS, open valve, oil moves inside, glider sinks, every  seconds, adjust to steer toward way point by moving batteries.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Analogue with hang glider for batteries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Show pressure case, flooded tail section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Bladders and pump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Batteries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Compass and attitude sensor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600" smtClean="0">
                <a:latin typeface="Lucida Grande" charset="0"/>
                <a:ea typeface="ＭＳ Ｐゴシック" pitchFamily="34" charset="-128"/>
                <a:sym typeface="Lucida Grande" charset="0"/>
              </a:rPr>
              <a:t>During the GoM deployment, Spray profiles from the surface to 500 m and back, completing a cycle every 3 hours, and traveling 3 km in the horizontal.</a:t>
            </a:r>
          </a:p>
          <a:p>
            <a:pPr eaLnBrk="1" hangingPunct="1">
              <a:spcBef>
                <a:spcPct val="0"/>
              </a:spcBef>
            </a:pPr>
            <a:r>
              <a:rPr lang="en-US" sz="1600" smtClean="0">
                <a:latin typeface="Lucida Grande" charset="0"/>
                <a:ea typeface="ＭＳ Ｐゴシック" pitchFamily="34" charset="-128"/>
                <a:sym typeface="Lucida Grande" charset="0"/>
              </a:rPr>
              <a:t>Spray estimates depth-average velocity by dead reckoning (top panel). The scale in the upper left corner (0.25 m/s) is the horizontal speed of the glider. Note the strong flows in the loop current eddy.</a:t>
            </a:r>
          </a:p>
          <a:p>
            <a:pPr eaLnBrk="1" hangingPunct="1">
              <a:spcBef>
                <a:spcPct val="0"/>
              </a:spcBef>
            </a:pPr>
            <a:r>
              <a:rPr lang="en-US" sz="1600" smtClean="0">
                <a:latin typeface="Lucida Grande" charset="0"/>
                <a:ea typeface="ＭＳ Ｐゴシック" pitchFamily="34" charset="-128"/>
                <a:sym typeface="Lucida Grande" charset="0"/>
              </a:rPr>
              <a:t>During this deployment, Spray carries an Acoustic Doppler Profiler to measure depth-dependent currents (bottom panel). The current speed is strongest at the edges of the eddy and near the surface. Peak speeds are 1.7 m/s.</a:t>
            </a:r>
          </a:p>
          <a:p>
            <a:pPr eaLnBrk="1" hangingPunct="1">
              <a:spcBef>
                <a:spcPct val="0"/>
              </a:spcBef>
            </a:pPr>
            <a:r>
              <a:rPr lang="en-US" sz="1600" smtClean="0">
                <a:latin typeface="Lucida Grande" charset="0"/>
                <a:ea typeface="ＭＳ Ｐゴシック" pitchFamily="34" charset="-128"/>
                <a:sym typeface="Lucida Grande" charset="0"/>
              </a:rPr>
              <a:t>The red dot (top panel) and red column (bottom panel) show the location of the wellhead.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Hydrothermal vent black smoker, a similar phenomenon for which WHOI has developed</a:t>
            </a:r>
            <a:r>
              <a:rPr lang="en-US" baseline="0" dirty="0" smtClean="0"/>
              <a:t> methods and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CA223-9D90-41FD-BA88-CCC14EFCF93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the</a:t>
            </a:r>
            <a:r>
              <a:rPr lang="en-US" baseline="0" dirty="0" smtClean="0"/>
              <a:t> WHOI sampler to take oil/gas samples at the well 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CA223-9D90-41FD-BA88-CCC14EFCF93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2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3BB3FC2-6903-48ED-A836-F9C76ADE5892}" type="slidenum">
              <a:rPr lang="en-US"/>
              <a:pPr/>
              <a:t>9</a:t>
            </a:fld>
            <a:endParaRPr lang="en-US"/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1104900" y="612775"/>
            <a:ext cx="4416425" cy="3063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89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4988"/>
            <a:ext cx="5021263" cy="41052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Oil was detected</a:t>
            </a:r>
            <a:r>
              <a:rPr lang="en-US" baseline="0" dirty="0" smtClean="0"/>
              <a:t> with the Tethys mass spectrometer, a miniature, rugged instrument tuned to detect several hydrocarbon peaks.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4980A7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rgbClr val="CDD74C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7" name="Date Placeholder 27"/>
          <p:cNvSpPr>
            <a:spLocks noGrp="1"/>
          </p:cNvSpPr>
          <p:nvPr/>
        </p:nvSpPr>
        <p:spPr>
          <a:xfrm>
            <a:off x="86868" y="6067044"/>
            <a:ext cx="2057400" cy="6858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12/8/2011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92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4256" y="914400"/>
            <a:ext cx="8083169" cy="5169408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6408741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DB0C6D8-A39E-425A-B078-15E126D26C0A}" type="datetime1">
              <a:rPr lang="en-US"/>
              <a:pPr/>
              <a:t>1/19/12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379913" y="6408741"/>
            <a:ext cx="2351087" cy="365125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647113" y="6408741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8741B2D-04D5-4EB8-A3A6-9F3171A2B3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88065"/>
            <a:ext cx="9144000" cy="458838"/>
          </a:xfrm>
          <a:prstGeom prst="rect">
            <a:avLst/>
          </a:prstGeom>
          <a:solidFill>
            <a:srgbClr val="031C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3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Blank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200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17365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8153400" cy="869950"/>
          </a:xfrm>
        </p:spPr>
        <p:txBody>
          <a:bodyPr anchor="ctr"/>
          <a:lstStyle>
            <a:lvl1pPr>
              <a:defRPr>
                <a:solidFill>
                  <a:srgbClr val="CDD74C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Rectangle 3"/>
          <p:cNvSpPr/>
          <p:nvPr/>
        </p:nvSpPr>
        <p:spPr>
          <a:xfrm>
            <a:off x="0" y="1507173"/>
            <a:ext cx="9144000" cy="4741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4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rgbClr val="27668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14" name="Slide Number Placeholder 12"/>
          <p:cNvSpPr>
            <a:spLocks noGrp="1"/>
          </p:cNvSpPr>
          <p:nvPr/>
        </p:nvSpPr>
        <p:spPr>
          <a:xfrm>
            <a:off x="-9144" y="4670422"/>
            <a:ext cx="1447800" cy="663578"/>
          </a:xfrm>
          <a:prstGeom prst="rect">
            <a:avLst/>
          </a:prstGeom>
        </p:spPr>
        <p:txBody>
          <a:bodyPr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487666-DA42-B34B-AA11-ED5F1FDA529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27668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ate Placeholder 13"/>
          <p:cNvSpPr>
            <a:spLocks noGrp="1"/>
          </p:cNvSpPr>
          <p:nvPr/>
        </p:nvSpPr>
        <p:spPr>
          <a:xfrm>
            <a:off x="7658100" y="6450601"/>
            <a:ext cx="1104900" cy="254647"/>
          </a:xfrm>
          <a:prstGeom prst="rect">
            <a:avLst/>
          </a:prstGeom>
        </p:spPr>
        <p:txBody>
          <a:bodyPr vert="horz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rgbClr val="8DC7F0"/>
                </a:solidFill>
                <a:latin typeface="Calibri" pitchFamily="34" charset="0"/>
                <a:cs typeface="Calibri" pitchFamily="34" charset="0"/>
              </a:rPr>
              <a:t>12/8/11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t="45417" r="9969" b="44444"/>
          <a:stretch/>
        </p:blipFill>
        <p:spPr>
          <a:xfrm>
            <a:off x="590550" y="6385450"/>
            <a:ext cx="3981450" cy="393829"/>
          </a:xfrm>
          <a:prstGeom prst="rect">
            <a:avLst/>
          </a:prstGeom>
        </p:spPr>
      </p:pic>
      <p:sp>
        <p:nvSpPr>
          <p:cNvPr id="12" name="Slide Number Placeholder 22"/>
          <p:cNvSpPr>
            <a:spLocks noGrp="1"/>
          </p:cNvSpPr>
          <p:nvPr/>
        </p:nvSpPr>
        <p:spPr>
          <a:xfrm>
            <a:off x="6486525" y="6450601"/>
            <a:ext cx="1019175" cy="244476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 smtClean="0">
                <a:solidFill>
                  <a:srgbClr val="8DC7F0"/>
                </a:solidFill>
                <a:latin typeface="Calibri" pitchFamily="34" charset="0"/>
                <a:cs typeface="Calibri" pitchFamily="34" charset="0"/>
              </a:rPr>
              <a:t>Slide</a:t>
            </a:r>
            <a:r>
              <a:rPr lang="en-US" sz="1400" b="0" baseline="0" dirty="0" smtClean="0">
                <a:solidFill>
                  <a:srgbClr val="8DC7F0"/>
                </a:solidFill>
                <a:latin typeface="Calibri" pitchFamily="34" charset="0"/>
                <a:cs typeface="Calibri" pitchFamily="34" charset="0"/>
              </a:rPr>
              <a:t> </a:t>
            </a:r>
            <a:fld id="{1B487666-DA42-B34B-AA11-ED5F1FDA529B}" type="slidenum">
              <a:rPr lang="en-US" sz="1400" b="0" smtClean="0">
                <a:solidFill>
                  <a:srgbClr val="8DC7F0"/>
                </a:solidFill>
                <a:latin typeface="Calibri" pitchFamily="34" charset="0"/>
                <a:cs typeface="Calibri" pitchFamily="34" charset="0"/>
              </a:rPr>
              <a:pPr algn="l"/>
              <a:t>‹#›</a:t>
            </a:fld>
            <a:endParaRPr lang="en-US" sz="1400" b="0" dirty="0">
              <a:solidFill>
                <a:srgbClr val="8DC7F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8" r:id="rId12"/>
    <p:sldLayoutId id="2147484037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rgbClr val="CDD74C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041" y="577822"/>
            <a:ext cx="8362043" cy="203296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Calibri"/>
              </a:rPr>
              <a:t>Ocean Science</a:t>
            </a:r>
            <a:br>
              <a:rPr lang="en-US" dirty="0" smtClean="0">
                <a:ea typeface="+mj-ea"/>
                <a:cs typeface="Calibri"/>
              </a:rPr>
            </a:br>
            <a:r>
              <a:rPr lang="en-US" dirty="0" smtClean="0">
                <a:ea typeface="+mj-ea"/>
                <a:cs typeface="Calibri"/>
              </a:rPr>
              <a:t>FOR</a:t>
            </a:r>
            <a:br>
              <a:rPr lang="en-US" dirty="0" smtClean="0">
                <a:ea typeface="+mj-ea"/>
                <a:cs typeface="Calibri"/>
              </a:rPr>
            </a:br>
            <a:r>
              <a:rPr lang="en-US" dirty="0" smtClean="0">
                <a:ea typeface="+mj-ea"/>
                <a:cs typeface="Calibri"/>
              </a:rPr>
              <a:t>Oil and Gas Development</a:t>
            </a:r>
            <a:endParaRPr lang="en-US" dirty="0">
              <a:ea typeface="+mj-ea"/>
              <a:cs typeface="Calibri"/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685800" y="4260044"/>
            <a:ext cx="7772400" cy="1493837"/>
          </a:xfrm>
        </p:spPr>
        <p:txBody>
          <a:bodyPr>
            <a:normAutofit fontScale="92500" lnSpcReduction="10000"/>
          </a:bodyPr>
          <a:lstStyle/>
          <a:p>
            <a:pPr marR="0" algn="ctr" eaLnBrk="1" hangingPunct="1">
              <a:lnSpc>
                <a:spcPct val="90000"/>
              </a:lnSpc>
            </a:pPr>
            <a:r>
              <a:rPr lang="en-US" sz="3600" dirty="0" smtClean="0">
                <a:latin typeface="Calibri" pitchFamily="34" charset="0"/>
              </a:rPr>
              <a:t>Larry Madin</a:t>
            </a:r>
            <a:endParaRPr lang="en-US" sz="2800" dirty="0" smtClean="0">
              <a:latin typeface="Calibri" pitchFamily="34" charset="0"/>
            </a:endParaRPr>
          </a:p>
          <a:p>
            <a:pPr marR="0" algn="ctr" eaLnBrk="1" hangingPunct="1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Woods Hole Oceanographic Institution</a:t>
            </a:r>
          </a:p>
          <a:p>
            <a:pPr marR="0" algn="ctr"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Massachusetts Brazil Innovation Economy Mission</a:t>
            </a:r>
          </a:p>
          <a:p>
            <a:pPr marR="0" algn="ctr" eaLnBrk="1" hangingPunct="1">
              <a:lnSpc>
                <a:spcPct val="90000"/>
              </a:lnSpc>
            </a:pPr>
            <a:r>
              <a:rPr lang="en-US" sz="2000" dirty="0" smtClean="0"/>
              <a:t>December, 2011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4" name="Picture 3" descr="1in logo WhiteTra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3448" y="2857628"/>
            <a:ext cx="1301229" cy="125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2" y="196852"/>
            <a:ext cx="9140825" cy="669925"/>
          </a:xfrm>
        </p:spPr>
        <p:txBody>
          <a:bodyPr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dirty="0"/>
              <a:t>Methane concentration over an asphalt volcano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2" y="2057400"/>
            <a:ext cx="3711575" cy="210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228600" y="4572001"/>
            <a:ext cx="8847138" cy="2056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FFFFFF"/>
                </a:solidFill>
                <a:ea typeface="ＭＳ Ｐゴシック" pitchFamily="48" charset="-128"/>
              </a:rPr>
              <a:t>Using Sentry equipped with the TETHYS mass spectrometer, camera, and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48" charset="-128"/>
              </a:rPr>
              <a:t>multibeam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48" charset="-128"/>
              </a:rPr>
              <a:t> sonar, we characterized an asphalt volcano off the coast of Southern California. TETHYS was able to autonomously locate areas with biogenic and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48" charset="-128"/>
              </a:rPr>
              <a:t>thermogenic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48" charset="-128"/>
              </a:rPr>
              <a:t> methane, key measurements for autonomous search for life.</a:t>
            </a:r>
          </a:p>
          <a:p>
            <a:pPr algn="just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 smtClean="0">
              <a:solidFill>
                <a:srgbClr val="000000"/>
              </a:solidFill>
              <a:ea typeface="ＭＳ Ｐゴシック" pitchFamily="48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1" y="1828800"/>
            <a:ext cx="4570413" cy="2586038"/>
            <a:chOff x="288" y="1152"/>
            <a:chExt cx="2879" cy="1629"/>
          </a:xfrm>
        </p:grpSpPr>
        <p:sp>
          <p:nvSpPr>
            <p:cNvPr id="61446" name="Freeform 5"/>
            <p:cNvSpPr>
              <a:spLocks noChangeArrowheads="1"/>
            </p:cNvSpPr>
            <p:nvPr/>
          </p:nvSpPr>
          <p:spPr bwMode="auto">
            <a:xfrm>
              <a:off x="288" y="1152"/>
              <a:ext cx="2880" cy="1630"/>
            </a:xfrm>
            <a:custGeom>
              <a:avLst/>
              <a:gdLst>
                <a:gd name="T0" fmla="*/ 0 w 10470"/>
                <a:gd name="T1" fmla="*/ 0 h 5760"/>
                <a:gd name="T2" fmla="*/ 1 w 10470"/>
                <a:gd name="T3" fmla="*/ 0 h 5760"/>
                <a:gd name="T4" fmla="*/ 1 w 10470"/>
                <a:gd name="T5" fmla="*/ 1 h 5760"/>
                <a:gd name="T6" fmla="*/ 1 w 10470"/>
                <a:gd name="T7" fmla="*/ 1 h 5760"/>
                <a:gd name="T8" fmla="*/ 0 w 10470"/>
                <a:gd name="T9" fmla="*/ 1 h 5760"/>
                <a:gd name="T10" fmla="*/ 0 w 10470"/>
                <a:gd name="T11" fmla="*/ 0 h 5760"/>
                <a:gd name="T12" fmla="*/ 0 w 10470"/>
                <a:gd name="T13" fmla="*/ 0 h 5760"/>
                <a:gd name="T14" fmla="*/ 0 w 10470"/>
                <a:gd name="T15" fmla="*/ 0 h 5760"/>
                <a:gd name="T16" fmla="*/ 0 w 10470"/>
                <a:gd name="T17" fmla="*/ 0 h 5760"/>
                <a:gd name="T18" fmla="*/ 0 w 10470"/>
                <a:gd name="T19" fmla="*/ 0 h 57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470"/>
                <a:gd name="T31" fmla="*/ 0 h 5760"/>
                <a:gd name="T32" fmla="*/ 10470 w 10470"/>
                <a:gd name="T33" fmla="*/ 5760 h 57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470" h="5760">
                  <a:moveTo>
                    <a:pt x="2790" y="0"/>
                  </a:moveTo>
                  <a:lnTo>
                    <a:pt x="10470" y="0"/>
                  </a:lnTo>
                  <a:lnTo>
                    <a:pt x="10470" y="3552"/>
                  </a:lnTo>
                  <a:lnTo>
                    <a:pt x="9654" y="5760"/>
                  </a:lnTo>
                  <a:lnTo>
                    <a:pt x="6" y="5760"/>
                  </a:lnTo>
                  <a:lnTo>
                    <a:pt x="0" y="2016"/>
                  </a:lnTo>
                  <a:lnTo>
                    <a:pt x="450" y="1536"/>
                  </a:lnTo>
                  <a:lnTo>
                    <a:pt x="1110" y="432"/>
                  </a:lnTo>
                  <a:lnTo>
                    <a:pt x="2070" y="14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ea typeface="ＭＳ Ｐゴシック" pitchFamily="48" charset="-128"/>
              </a:endParaRPr>
            </a:p>
          </p:txBody>
        </p:sp>
        <p:pic>
          <p:nvPicPr>
            <p:cNvPr id="6144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t="7988"/>
            <a:stretch>
              <a:fillRect/>
            </a:stretch>
          </p:blipFill>
          <p:spPr bwMode="auto">
            <a:xfrm>
              <a:off x="290" y="1152"/>
              <a:ext cx="2878" cy="16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276" y="0"/>
            <a:ext cx="2960414" cy="4291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76200" y="1143000"/>
            <a:ext cx="3505200" cy="548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45720" tIns="22860" rIns="45720" bIns="22860" anchor="ctr"/>
          <a:lstStyle/>
          <a:p>
            <a:endParaRPr lang="en-US" dirty="0" smtClean="0">
              <a:solidFill>
                <a:srgbClr val="000000"/>
              </a:solidFill>
              <a:latin typeface="Courier" pitchFamily="49" charset="0"/>
              <a:ea typeface="+mn-ea"/>
            </a:endParaRP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313" y="151524"/>
            <a:ext cx="5614276" cy="914400"/>
          </a:xfrm>
        </p:spPr>
        <p:txBody>
          <a:bodyPr>
            <a:normAutofit fontScale="90000"/>
          </a:bodyPr>
          <a:lstStyle/>
          <a:p>
            <a:pPr algn="l" defTabSz="457200"/>
            <a:r>
              <a:rPr lang="en-US" sz="2400" cap="none" dirty="0" smtClean="0">
                <a:solidFill>
                  <a:schemeClr val="accent3"/>
                </a:solidFill>
                <a:latin typeface="Calibri"/>
                <a:cs typeface="Calibri"/>
              </a:rPr>
              <a:t/>
            </a:r>
            <a:br>
              <a:rPr lang="en-US" sz="2400" cap="none" dirty="0" smtClean="0">
                <a:solidFill>
                  <a:schemeClr val="accent3"/>
                </a:solidFill>
                <a:latin typeface="Calibri"/>
                <a:cs typeface="Calibri"/>
              </a:rPr>
            </a:br>
            <a:r>
              <a:rPr lang="en-US" sz="2200" cap="none" dirty="0" smtClean="0">
                <a:solidFill>
                  <a:schemeClr val="accent3"/>
                </a:solidFill>
                <a:latin typeface="Calibri"/>
                <a:cs typeface="Calibri"/>
              </a:rPr>
              <a:t>Geo-referenced seafloor mapping of crude oil leaks and sediment contamination from a toppled offshore oil platform</a:t>
            </a:r>
            <a:endParaRPr lang="en-US" sz="2200" cap="none" dirty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71685" name="Picture 5" descr="rov-tethys MONT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1" y="1143000"/>
            <a:ext cx="1965325" cy="5562600"/>
          </a:xfrm>
          <a:prstGeom prst="rect">
            <a:avLst/>
          </a:prstGeom>
          <a:noFill/>
        </p:spPr>
      </p:pic>
      <p:pic>
        <p:nvPicPr>
          <p:cNvPr id="71686" name="Picture 6" descr="Ohmsett bunker composite"/>
          <p:cNvPicPr>
            <a:picLocks noChangeAspect="1" noChangeArrowheads="1"/>
          </p:cNvPicPr>
          <p:nvPr/>
        </p:nvPicPr>
        <p:blipFill>
          <a:blip r:embed="rId4" cstate="print"/>
          <a:srcRect l="23000" r="30000"/>
          <a:stretch>
            <a:fillRect/>
          </a:stretch>
        </p:blipFill>
        <p:spPr bwMode="auto">
          <a:xfrm>
            <a:off x="114300" y="1219200"/>
            <a:ext cx="2857500" cy="3581400"/>
          </a:xfrm>
          <a:prstGeom prst="rect">
            <a:avLst/>
          </a:prstGeom>
          <a:noFill/>
        </p:spPr>
      </p:pic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228600" y="4943366"/>
            <a:ext cx="3276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/>
                <a:ea typeface="+mn-ea"/>
                <a:cs typeface="Calibri"/>
              </a:rPr>
              <a:t>Ultra-high spatial resolution detection of sunken oil (capable of localizing sources at centimeter spatial scales). </a:t>
            </a:r>
            <a:r>
              <a:rPr lang="en-US" sz="1600" dirty="0" err="1" smtClean="0">
                <a:latin typeface="Calibri"/>
                <a:ea typeface="+mn-ea"/>
                <a:cs typeface="Calibri"/>
              </a:rPr>
              <a:t>Colorbar</a:t>
            </a:r>
            <a:r>
              <a:rPr lang="en-US" sz="1600" dirty="0" smtClean="0">
                <a:latin typeface="Calibri"/>
                <a:ea typeface="+mn-ea"/>
                <a:cs typeface="Calibri"/>
              </a:rPr>
              <a:t> indicates total hydrocarbon counts. </a:t>
            </a:r>
          </a:p>
        </p:txBody>
      </p:sp>
      <p:pic>
        <p:nvPicPr>
          <p:cNvPr id="71689" name="Picture 9" descr="Ohmsett bunker composite"/>
          <p:cNvPicPr>
            <a:picLocks noChangeAspect="1" noChangeArrowheads="1"/>
          </p:cNvPicPr>
          <p:nvPr/>
        </p:nvPicPr>
        <p:blipFill>
          <a:blip r:embed="rId5" cstate="print"/>
          <a:srcRect l="81912" r="6537"/>
          <a:stretch>
            <a:fillRect/>
          </a:stretch>
        </p:blipFill>
        <p:spPr bwMode="auto">
          <a:xfrm>
            <a:off x="2895600" y="1447800"/>
            <a:ext cx="612775" cy="3124200"/>
          </a:xfrm>
          <a:prstGeom prst="rect">
            <a:avLst/>
          </a:prstGeom>
          <a:noFill/>
        </p:spPr>
      </p:pic>
      <p:pic>
        <p:nvPicPr>
          <p:cNvPr id="71691" name="Picture 11" descr="Taylor seafloor plum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8017" y="2430463"/>
            <a:ext cx="2962275" cy="2165350"/>
          </a:xfrm>
          <a:prstGeom prst="rect">
            <a:avLst/>
          </a:prstGeom>
          <a:noFill/>
        </p:spPr>
      </p:pic>
      <p:pic>
        <p:nvPicPr>
          <p:cNvPr id="71692" name="Picture 12" descr="Taylor bath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5813" y="266700"/>
            <a:ext cx="2973388" cy="2216150"/>
          </a:xfrm>
          <a:prstGeom prst="rect">
            <a:avLst/>
          </a:prstGeom>
          <a:noFill/>
        </p:spPr>
      </p:pic>
      <p:pic>
        <p:nvPicPr>
          <p:cNvPr id="71693" name="Picture 13" descr="Taylor seafloor contaminat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2638" y="4595813"/>
            <a:ext cx="2909888" cy="2185988"/>
          </a:xfrm>
          <a:prstGeom prst="rect">
            <a:avLst/>
          </a:prstGeom>
          <a:noFill/>
        </p:spPr>
      </p:pic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5715000" y="-381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2880" tIns="91440" rIns="18288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Bathymetric map with infrastructure overlay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5943600" y="4572000"/>
            <a:ext cx="152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2880" tIns="91440" rIns="18288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sediment contamination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5762292" y="2462213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2880" tIns="91440" rIns="18288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active leaks</a:t>
            </a: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7772400" y="3452813"/>
            <a:ext cx="304800" cy="304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698" name="Oval 18"/>
          <p:cNvSpPr>
            <a:spLocks noChangeArrowheads="1"/>
          </p:cNvSpPr>
          <p:nvPr/>
        </p:nvSpPr>
        <p:spPr bwMode="auto">
          <a:xfrm>
            <a:off x="6858000" y="2971800"/>
            <a:ext cx="228600" cy="228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699" name="Oval 19"/>
          <p:cNvSpPr>
            <a:spLocks noChangeArrowheads="1"/>
          </p:cNvSpPr>
          <p:nvPr/>
        </p:nvSpPr>
        <p:spPr bwMode="auto">
          <a:xfrm>
            <a:off x="7772400" y="3124200"/>
            <a:ext cx="228600" cy="228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6934200" y="5129213"/>
            <a:ext cx="1752600" cy="1066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 flipV="1">
            <a:off x="6781800" y="2667000"/>
            <a:ext cx="10668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02" name="Line 22"/>
          <p:cNvSpPr>
            <a:spLocks noChangeShapeType="1"/>
          </p:cNvSpPr>
          <p:nvPr/>
        </p:nvSpPr>
        <p:spPr bwMode="auto">
          <a:xfrm flipH="1" flipV="1">
            <a:off x="6781800" y="2667000"/>
            <a:ext cx="99060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03" name="Line 23"/>
          <p:cNvSpPr>
            <a:spLocks noChangeShapeType="1"/>
          </p:cNvSpPr>
          <p:nvPr/>
        </p:nvSpPr>
        <p:spPr bwMode="auto">
          <a:xfrm flipH="1" flipV="1">
            <a:off x="6781800" y="2667000"/>
            <a:ext cx="1524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>
            <a:off x="5791200" y="1524000"/>
            <a:ext cx="9144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 rot="1316922">
            <a:off x="6696075" y="1776413"/>
            <a:ext cx="110013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900 meters</a:t>
            </a:r>
          </a:p>
        </p:txBody>
      </p:sp>
      <p:sp>
        <p:nvSpPr>
          <p:cNvPr id="71706" name="Line 26"/>
          <p:cNvSpPr>
            <a:spLocks noChangeShapeType="1"/>
          </p:cNvSpPr>
          <p:nvPr/>
        </p:nvSpPr>
        <p:spPr bwMode="auto">
          <a:xfrm>
            <a:off x="7467600" y="2209800"/>
            <a:ext cx="10668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07" name="Line 27"/>
          <p:cNvSpPr>
            <a:spLocks noChangeShapeType="1"/>
          </p:cNvSpPr>
          <p:nvPr/>
        </p:nvSpPr>
        <p:spPr bwMode="auto">
          <a:xfrm flipH="1">
            <a:off x="8686800" y="2057400"/>
            <a:ext cx="762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08" name="Text Box 28"/>
          <p:cNvSpPr txBox="1">
            <a:spLocks noChangeArrowheads="1"/>
          </p:cNvSpPr>
          <p:nvPr/>
        </p:nvSpPr>
        <p:spPr bwMode="auto">
          <a:xfrm rot="16562813">
            <a:off x="7993063" y="1357313"/>
            <a:ext cx="12573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2880" tIns="91440" rIns="182880" bIns="9144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700 meters</a:t>
            </a:r>
          </a:p>
        </p:txBody>
      </p:sp>
      <p:sp>
        <p:nvSpPr>
          <p:cNvPr id="71709" name="Line 29"/>
          <p:cNvSpPr>
            <a:spLocks noChangeShapeType="1"/>
          </p:cNvSpPr>
          <p:nvPr/>
        </p:nvSpPr>
        <p:spPr bwMode="auto">
          <a:xfrm flipH="1">
            <a:off x="8839200" y="7620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71710" name="Picture 30" descr="Contaminated sediments00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94738" y="5029200"/>
            <a:ext cx="430213" cy="1752600"/>
          </a:xfrm>
          <a:prstGeom prst="rect">
            <a:avLst/>
          </a:prstGeom>
          <a:noFill/>
        </p:spPr>
      </p:pic>
      <p:sp>
        <p:nvSpPr>
          <p:cNvPr id="71711" name="Line 31"/>
          <p:cNvSpPr>
            <a:spLocks noChangeShapeType="1"/>
          </p:cNvSpPr>
          <p:nvPr/>
        </p:nvSpPr>
        <p:spPr bwMode="auto">
          <a:xfrm flipH="1" flipV="1">
            <a:off x="7010400" y="5029200"/>
            <a:ext cx="2286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13" name="Line 33"/>
          <p:cNvSpPr>
            <a:spLocks noChangeShapeType="1"/>
          </p:cNvSpPr>
          <p:nvPr/>
        </p:nvSpPr>
        <p:spPr bwMode="auto">
          <a:xfrm flipH="1" flipV="1">
            <a:off x="6172200" y="685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14" name="Oval 34"/>
          <p:cNvSpPr>
            <a:spLocks noChangeArrowheads="1"/>
          </p:cNvSpPr>
          <p:nvPr/>
        </p:nvSpPr>
        <p:spPr bwMode="auto">
          <a:xfrm rot="18755641">
            <a:off x="6016625" y="503238"/>
            <a:ext cx="1676400" cy="782638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 smtClean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1715" name="Text Box 35"/>
          <p:cNvSpPr txBox="1">
            <a:spLocks noChangeArrowheads="1"/>
          </p:cNvSpPr>
          <p:nvPr/>
        </p:nvSpPr>
        <p:spPr bwMode="auto">
          <a:xfrm>
            <a:off x="76200" y="6705600"/>
            <a:ext cx="9144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>
            <a:spAutoFit/>
          </a:bodyPr>
          <a:lstStyle/>
          <a:p>
            <a:pPr algn="ctr" defTabSz="163513">
              <a:spcBef>
                <a:spcPct val="50000"/>
              </a:spcBef>
            </a:pPr>
            <a:r>
              <a:rPr lang="en-US" sz="600" dirty="0" smtClean="0">
                <a:solidFill>
                  <a:srgbClr val="B2B2B2"/>
                </a:solidFill>
                <a:ea typeface="+mn-ea"/>
              </a:rPr>
              <a:t>WOODS HOLE OCEANOGRAPHIC INSTITUTION 					DEPARTMENT OF APPLIED OCEAN PHYSICS AND ENGINEERING						DEEP SUBMERGENCE LABORATORY			</a:t>
            </a:r>
          </a:p>
        </p:txBody>
      </p:sp>
    </p:spTree>
  </p:cSld>
  <p:clrMapOvr>
    <a:masterClrMapping/>
  </p:clrMapOvr>
  <p:transition xmlns:p14="http://schemas.microsoft.com/office/powerpoint/2010/main" advTm="4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ilPlu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50900"/>
            <a:ext cx="9144000" cy="515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fornari-12_14_2010_21.04.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263431"/>
            <a:ext cx="6199187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1254125" y="6037864"/>
            <a:ext cx="3362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>
            <a:spAutoFit/>
          </a:bodyPr>
          <a:lstStyle/>
          <a:p>
            <a:pPr defTabSz="457200"/>
            <a:r>
              <a:rPr lang="en-US" sz="1200" i="1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Source: WHOI-MISO, NOAA/BOEMRE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32255"/>
            <a:ext cx="8153400" cy="990600"/>
          </a:xfrm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latin typeface="Calibri" charset="0"/>
                <a:ea typeface="MS PGothic" charset="0"/>
                <a:cs typeface="Calibri" charset="0"/>
              </a:rPr>
              <a:t>Establishing biological baselines</a:t>
            </a:r>
            <a:endParaRPr lang="en-US" sz="4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whoi.edu/cms/images/projectsHolocam_en_112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88" y="193430"/>
            <a:ext cx="5199080" cy="335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http://www.whoi.edu/cms/images/holograms_113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3299" y="3545061"/>
            <a:ext cx="3312941" cy="331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Trap_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1106" y="732691"/>
            <a:ext cx="3592894" cy="523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UTROV-a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550" y="1270000"/>
            <a:ext cx="69977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4000" dirty="0" smtClean="0">
                <a:latin typeface="Calibri" pitchFamily="34" charset="0"/>
                <a:cs typeface="Calibri" pitchFamily="34" charset="0"/>
              </a:rPr>
              <a:t>The next generation</a:t>
            </a:r>
            <a:r>
              <a:rPr lang="en-US" altLang="ja-JP" sz="4000" dirty="0" smtClean="0">
                <a:latin typeface="Calibri" pitchFamily="34" charset="0"/>
                <a:cs typeface="Calibri" pitchFamily="34" charset="0"/>
              </a:rPr>
              <a:t>: UTROV</a:t>
            </a:r>
            <a:endParaRPr lang="en-US" sz="40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OilRigConnection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939689"/>
            <a:ext cx="78232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80393" y="0"/>
            <a:ext cx="8153400" cy="990600"/>
          </a:xfrm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Calibri" charset="0"/>
                <a:ea typeface="MS PGothic" charset="0"/>
                <a:cs typeface="Calibri" charset="0"/>
              </a:rPr>
              <a:t>Integrating observation with production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still need to know?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does oil disperse in a deep water column?</a:t>
            </a:r>
          </a:p>
          <a:p>
            <a:r>
              <a:rPr lang="en-US" dirty="0" smtClean="0"/>
              <a:t>How do deep-sea benthic or open water planktonic organisms respond to hydrocarbons?</a:t>
            </a:r>
          </a:p>
          <a:p>
            <a:r>
              <a:rPr lang="en-US" dirty="0" smtClean="0"/>
              <a:t>What controls microbial degradation of hydrocarbons in the ocean?</a:t>
            </a:r>
          </a:p>
          <a:p>
            <a:r>
              <a:rPr lang="en-US" dirty="0" smtClean="0"/>
              <a:t>What organic products are produced by dispersant use, and what are their biological effects?</a:t>
            </a:r>
          </a:p>
          <a:p>
            <a:r>
              <a:rPr lang="en-US" dirty="0" smtClean="0"/>
              <a:t>What factors determine the recovery time of marine habitats from hydrocarbon pollution?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648" y="88462"/>
            <a:ext cx="8153400" cy="990600"/>
          </a:xfrm>
        </p:spPr>
        <p:txBody>
          <a:bodyPr anchor="t">
            <a:normAutofit/>
          </a:bodyPr>
          <a:lstStyle/>
          <a:p>
            <a:pPr>
              <a:lnSpc>
                <a:spcPts val="3400"/>
              </a:lnSpc>
              <a:defRPr/>
            </a:pPr>
            <a:r>
              <a:rPr lang="en-US" sz="3200" dirty="0">
                <a:latin typeface="Calibri" charset="0"/>
                <a:ea typeface="MS PGothic" charset="0"/>
                <a:cs typeface="MS PGothic" charset="0"/>
              </a:rPr>
              <a:t>A research agenda for academia, government, industry and conservation</a:t>
            </a:r>
          </a:p>
        </p:txBody>
      </p:sp>
      <p:sp>
        <p:nvSpPr>
          <p:cNvPr id="43009" name="Content Placeholder 1"/>
          <p:cNvSpPr>
            <a:spLocks noGrp="1"/>
          </p:cNvSpPr>
          <p:nvPr>
            <p:ph sz="quarter" idx="1"/>
          </p:nvPr>
        </p:nvSpPr>
        <p:spPr>
          <a:xfrm>
            <a:off x="498475" y="2714625"/>
            <a:ext cx="8229600" cy="35083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Observing networks in regions of exploration and production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Shared use of ships, vehicles, equipment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Long-term support of fate-and-effects studies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Common analytical standards, methods and metrics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Feedback to improve regulatory policies and industry practices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Partnerships to fund research, establish centers of excellence and build expert capacity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3175" y="1107147"/>
            <a:ext cx="9158288" cy="1470025"/>
            <a:chOff x="-3078" y="897314"/>
            <a:chExt cx="9158042" cy="1469395"/>
          </a:xfrm>
        </p:grpSpPr>
        <p:pic>
          <p:nvPicPr>
            <p:cNvPr id="43012" name="Picture 5" descr="graphics-v_and_v-glider_C.jpg"/>
            <p:cNvPicPr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9349" y="902201"/>
              <a:ext cx="2304051" cy="1464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9" descr="dickson_big_splash_300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3457" y="900266"/>
              <a:ext cx="2307117" cy="1466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Picture 10" descr="graphics-Matt First-_TOM2432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68964" y="900266"/>
              <a:ext cx="2286000" cy="1466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5" name="Picture 11" descr="graphics-v_and_v-AtlantisAlvin_C.jpg"/>
            <p:cNvPicPr>
              <a:picLocks/>
            </p:cNvPicPr>
            <p:nvPr/>
          </p:nvPicPr>
          <p:blipFill>
            <a:blip r:embed="rId6" cstate="print"/>
            <a:srcRect t="-2"/>
            <a:stretch>
              <a:fillRect/>
            </a:stretch>
          </p:blipFill>
          <p:spPr bwMode="auto">
            <a:xfrm>
              <a:off x="-3078" y="897314"/>
              <a:ext cx="2313945" cy="1469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62186"/>
            <a:ext cx="81534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latin typeface="Calibri" charset="0"/>
                <a:ea typeface="MS PGothic" charset="0"/>
              </a:rPr>
              <a:t>What is WHOI</a:t>
            </a:r>
          </a:p>
        </p:txBody>
      </p:sp>
      <p:sp>
        <p:nvSpPr>
          <p:cNvPr id="19458" name="Content Placeholder 8"/>
          <p:cNvSpPr>
            <a:spLocks noGrp="1"/>
          </p:cNvSpPr>
          <p:nvPr>
            <p:ph sz="quarter" idx="10"/>
          </p:nvPr>
        </p:nvSpPr>
        <p:spPr>
          <a:xfrm>
            <a:off x="523875" y="2480222"/>
            <a:ext cx="8083550" cy="3854450"/>
          </a:xfrm>
        </p:spPr>
        <p:txBody>
          <a:bodyPr/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More than 80 years</a:t>
            </a:r>
            <a:r>
              <a:rPr lang="ja-JP" altLang="en-US" sz="2400" dirty="0" smtClean="0">
                <a:latin typeface="Calibri" pitchFamily="34" charset="0"/>
                <a:cs typeface="Calibri" pitchFamily="34" charset="0"/>
              </a:rPr>
              <a:t>’</a:t>
            </a:r>
            <a:r>
              <a:rPr lang="en-US" altLang="ja-JP" sz="2400" dirty="0" smtClean="0">
                <a:latin typeface="Calibri" pitchFamily="34" charset="0"/>
                <a:cs typeface="Calibri" pitchFamily="34" charset="0"/>
              </a:rPr>
              <a:t> experience studying the ocean </a:t>
            </a:r>
            <a:br>
              <a:rPr lang="en-US" altLang="ja-JP" sz="2400" dirty="0" smtClean="0">
                <a:latin typeface="Calibri" pitchFamily="34" charset="0"/>
                <a:cs typeface="Calibri" pitchFamily="34" charset="0"/>
              </a:rPr>
            </a:br>
            <a:r>
              <a:rPr lang="en-US" altLang="ja-JP" sz="2400" dirty="0" smtClean="0">
                <a:latin typeface="Calibri" pitchFamily="34" charset="0"/>
                <a:cs typeface="Calibri" pitchFamily="34" charset="0"/>
              </a:rPr>
              <a:t>and related planetary systems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Significant discoveries in all areas of oceanography and 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major advances in marine technology and engineering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More than 450 scientific and technical staff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$201 million annual operating budget and $631million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active grants and contracts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Three ships, multiple underwater vehicles and sensors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National Deep Submergence Facility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3175" y="896938"/>
            <a:ext cx="9158288" cy="1470025"/>
            <a:chOff x="-3078" y="897314"/>
            <a:chExt cx="9158042" cy="1469395"/>
          </a:xfrm>
        </p:grpSpPr>
        <p:pic>
          <p:nvPicPr>
            <p:cNvPr id="19460" name="Picture 5" descr="graphics-v_and_v-glider_C.jpg"/>
            <p:cNvPicPr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9349" y="902201"/>
              <a:ext cx="2304051" cy="1464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1" name="Picture 9" descr="dickson_big_splash_300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3457" y="900266"/>
              <a:ext cx="2307117" cy="1466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2" name="Picture 10" descr="graphics-Matt First-_TOM2432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68964" y="900266"/>
              <a:ext cx="2286000" cy="1466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3" name="Picture 11" descr="graphics-v_and_v-AtlantisAlvin_C.jpg"/>
            <p:cNvPicPr>
              <a:picLocks/>
            </p:cNvPicPr>
            <p:nvPr/>
          </p:nvPicPr>
          <p:blipFill>
            <a:blip r:embed="rId6" cstate="print"/>
            <a:srcRect t="-2"/>
            <a:stretch>
              <a:fillRect/>
            </a:stretch>
          </p:blipFill>
          <p:spPr bwMode="auto">
            <a:xfrm>
              <a:off x="-3078" y="897314"/>
              <a:ext cx="2313945" cy="1469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What WHOI science brings</a:t>
            </a:r>
          </a:p>
        </p:txBody>
      </p:sp>
      <p:sp>
        <p:nvSpPr>
          <p:cNvPr id="21505" name="Content Placeholder 2"/>
          <p:cNvSpPr>
            <a:spLocks noGrp="1"/>
          </p:cNvSpPr>
          <p:nvPr>
            <p:ph sz="quarter" idx="1"/>
          </p:nvPr>
        </p:nvSpPr>
        <p:spPr>
          <a:xfrm>
            <a:off x="694339" y="1774609"/>
            <a:ext cx="8229600" cy="425132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ＭＳ Ｐゴシック" pitchFamily="34" charset="-128"/>
              </a:rPr>
              <a:t>Capability</a:t>
            </a:r>
          </a:p>
          <a:p>
            <a:pPr lvl="2">
              <a:buFont typeface="Wingdings 2" pitchFamily="18" charset="2"/>
              <a:buNone/>
            </a:pPr>
            <a:r>
              <a:rPr lang="en-US" sz="2000" dirty="0" smtClean="0">
                <a:latin typeface="Calibri" pitchFamily="34" charset="0"/>
              </a:rPr>
              <a:t>Knowledge and technology from basic research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ＭＳ Ｐゴシック" pitchFamily="34" charset="-128"/>
              </a:rPr>
              <a:t>Willingness</a:t>
            </a:r>
          </a:p>
          <a:p>
            <a:pPr lvl="2">
              <a:buFont typeface="Wingdings 2" pitchFamily="18" charset="2"/>
              <a:buNone/>
            </a:pPr>
            <a:r>
              <a:rPr lang="en-US" sz="2000" dirty="0" smtClean="0">
                <a:latin typeface="Calibri" pitchFamily="34" charset="0"/>
              </a:rPr>
              <a:t>Motivation and flexibility to respond rapidly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ＭＳ Ｐゴシック" pitchFamily="34" charset="-128"/>
              </a:rPr>
              <a:t>Independence</a:t>
            </a:r>
          </a:p>
          <a:p>
            <a:pPr>
              <a:buFont typeface="Wingdings 2" pitchFamily="18" charset="2"/>
              <a:buNone/>
            </a:pPr>
            <a:r>
              <a:rPr lang="en-US" sz="2400" b="1" dirty="0" smtClean="0">
                <a:latin typeface="Calibri" pitchFamily="34" charset="0"/>
                <a:cs typeface="ＭＳ Ｐゴシック" pitchFamily="34" charset="-128"/>
              </a:rPr>
              <a:t>       </a:t>
            </a:r>
            <a:r>
              <a:rPr lang="en-US" sz="2000" dirty="0" smtClean="0">
                <a:latin typeface="Calibri" pitchFamily="34" charset="0"/>
                <a:cs typeface="ＭＳ Ｐゴシック" pitchFamily="34" charset="-128"/>
              </a:rPr>
              <a:t>Commitment to and reputation for unbiased, objective research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ＭＳ Ｐゴシック" pitchFamily="34" charset="-128"/>
              </a:rPr>
              <a:t>Diligence</a:t>
            </a:r>
          </a:p>
          <a:p>
            <a:pPr lvl="2">
              <a:buFont typeface="Wingdings 2" pitchFamily="18" charset="2"/>
              <a:buNone/>
            </a:pPr>
            <a:r>
              <a:rPr lang="en-US" sz="2000" dirty="0" smtClean="0">
                <a:latin typeface="Calibri" pitchFamily="34" charset="0"/>
              </a:rPr>
              <a:t>Thorough and detailed planning and execution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ＭＳ Ｐゴシック" pitchFamily="34" charset="-128"/>
              </a:rPr>
              <a:t>Prudence</a:t>
            </a:r>
          </a:p>
          <a:p>
            <a:pPr lvl="2">
              <a:buFont typeface="Wingdings 2" pitchFamily="18" charset="2"/>
              <a:buNone/>
            </a:pPr>
            <a:r>
              <a:rPr lang="en-US" sz="2000" dirty="0" smtClean="0">
                <a:latin typeface="Calibri" pitchFamily="34" charset="0"/>
              </a:rPr>
              <a:t>Academic standards of review and publication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Relevant ocean science</a:t>
            </a:r>
          </a:p>
        </p:txBody>
      </p:sp>
      <p:sp>
        <p:nvSpPr>
          <p:cNvPr id="23553" name="Content Placeholder 1"/>
          <p:cNvSpPr>
            <a:spLocks noGrp="1"/>
          </p:cNvSpPr>
          <p:nvPr>
            <p:ph sz="quarter" idx="1"/>
          </p:nvPr>
        </p:nvSpPr>
        <p:spPr>
          <a:xfrm>
            <a:off x="506413" y="2465661"/>
            <a:ext cx="8243887" cy="3527425"/>
          </a:xfrm>
        </p:spPr>
        <p:txBody>
          <a:bodyPr/>
          <a:lstStyle/>
          <a:p>
            <a:pPr marL="565150" indent="-457200"/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Physical oceanographic context for exploration </a:t>
            </a:r>
            <a:br>
              <a:rPr lang="en-US" sz="2400" dirty="0" smtClean="0">
                <a:latin typeface="Calibri" pitchFamily="34" charset="0"/>
                <a:cs typeface="ＭＳ Ｐゴシック" pitchFamily="34" charset="-128"/>
              </a:rPr>
            </a:br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and production activity</a:t>
            </a:r>
          </a:p>
          <a:p>
            <a:pPr marL="565150" indent="-457200"/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Ecological structure of marine communities</a:t>
            </a:r>
          </a:p>
          <a:p>
            <a:pPr marL="565150" indent="-457200"/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Vehicles, instruments, sensors, and methods for </a:t>
            </a:r>
            <a:br>
              <a:rPr lang="en-US" sz="2400" dirty="0" smtClean="0">
                <a:latin typeface="Calibri" pitchFamily="34" charset="0"/>
                <a:cs typeface="ＭＳ Ｐゴシック" pitchFamily="34" charset="-128"/>
              </a:rPr>
            </a:br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deep-water exploration and manipulation</a:t>
            </a:r>
          </a:p>
          <a:p>
            <a:pPr marL="565150" indent="-457200"/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Toxicology, physiology, and behavior of marine organisms</a:t>
            </a:r>
          </a:p>
          <a:p>
            <a:pPr marL="565150" indent="-457200"/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Sources, fates, and effects of hydrocarbons in </a:t>
            </a:r>
            <a:br>
              <a:rPr lang="en-US" sz="2400" dirty="0" smtClean="0">
                <a:latin typeface="Calibri" pitchFamily="34" charset="0"/>
                <a:cs typeface="ＭＳ Ｐゴシック" pitchFamily="34" charset="-128"/>
              </a:rPr>
            </a:br>
            <a:r>
              <a:rPr lang="en-US" sz="2400" dirty="0" smtClean="0">
                <a:latin typeface="Calibri" pitchFamily="34" charset="0"/>
                <a:cs typeface="ＭＳ Ｐゴシック" pitchFamily="34" charset="-128"/>
              </a:rPr>
              <a:t>marine environments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3175" y="896938"/>
            <a:ext cx="9158288" cy="1470025"/>
            <a:chOff x="-3078" y="897314"/>
            <a:chExt cx="9158042" cy="1469395"/>
          </a:xfrm>
        </p:grpSpPr>
        <p:pic>
          <p:nvPicPr>
            <p:cNvPr id="23556" name="Picture 5" descr="graphics-v_and_v-glider_C.jpg"/>
            <p:cNvPicPr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9349" y="902201"/>
              <a:ext cx="2304051" cy="1464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7" name="Picture 9" descr="dickson_big_splash_300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3457" y="900266"/>
              <a:ext cx="2307117" cy="1466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8" name="Picture 10" descr="graphics-Matt First-_TOM2432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68964" y="900266"/>
              <a:ext cx="2286000" cy="1466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9" name="Picture 11" descr="graphics-v_and_v-AtlantisAlvin_C.jpg"/>
            <p:cNvPicPr>
              <a:picLocks/>
            </p:cNvPicPr>
            <p:nvPr/>
          </p:nvPicPr>
          <p:blipFill>
            <a:blip r:embed="rId6" cstate="print"/>
            <a:srcRect t="-2"/>
            <a:stretch>
              <a:fillRect/>
            </a:stretch>
          </p:blipFill>
          <p:spPr bwMode="auto">
            <a:xfrm>
              <a:off x="-3078" y="897314"/>
              <a:ext cx="2313945" cy="1469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5145" y="197069"/>
            <a:ext cx="42672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ea typeface="ＭＳ Ｐゴシック" pitchFamily="34" charset="-128"/>
              </a:rPr>
              <a:t>Ocean Gliders</a:t>
            </a:r>
          </a:p>
        </p:txBody>
      </p:sp>
      <p:pic>
        <p:nvPicPr>
          <p:cNvPr id="19459" name="Picture 8" descr="SPRAY 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8128"/>
            <a:ext cx="42291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10"/>
          <p:cNvSpPr>
            <a:spLocks noChangeArrowheads="1"/>
          </p:cNvSpPr>
          <p:nvPr/>
        </p:nvSpPr>
        <p:spPr bwMode="auto">
          <a:xfrm>
            <a:off x="4876803" y="768128"/>
            <a:ext cx="395446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 Dives from surface to 500 m.</a:t>
            </a:r>
            <a:endParaRPr lang="en-US" sz="2400" dirty="0" smtClean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Emails data to shore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Gets instructions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Measures temperature,</a:t>
            </a:r>
            <a:b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salinity, velocity,              bubbles, biological 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scatterers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fluoresence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.</a:t>
            </a:r>
            <a:br>
              <a:rPr lang="en-US" sz="2400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</a:br>
            <a:endParaRPr lang="en-US" sz="2400" dirty="0" smtClean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19461" name="Picture 7" descr="Spray_Bermuda.JPG"/>
          <p:cNvPicPr>
            <a:picLocks noChangeAspect="1"/>
          </p:cNvPicPr>
          <p:nvPr/>
        </p:nvPicPr>
        <p:blipFill>
          <a:blip r:embed="rId4" cstate="print"/>
          <a:srcRect l="16406" t="29883" r="10547" b="29004"/>
          <a:stretch>
            <a:fillRect/>
          </a:stretch>
        </p:blipFill>
        <p:spPr bwMode="auto">
          <a:xfrm>
            <a:off x="685802" y="3816131"/>
            <a:ext cx="6678613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65266"/>
            <a:ext cx="8153400" cy="53927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lum contrast="8000"/>
          </a:blip>
          <a:srcRect/>
          <a:stretch>
            <a:fillRect/>
          </a:stretch>
        </p:blipFill>
        <p:spPr bwMode="auto">
          <a:xfrm>
            <a:off x="3" y="1133478"/>
            <a:ext cx="4067175" cy="2741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/>
          </p:cNvSpPr>
          <p:nvPr/>
        </p:nvSpPr>
        <p:spPr bwMode="auto">
          <a:xfrm>
            <a:off x="4321176" y="1133478"/>
            <a:ext cx="199734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749300" algn="l"/>
              </a:tabLst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Helvetica" charset="0"/>
              </a:rPr>
              <a:t>June 7 - July 26, 2010</a:t>
            </a: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7045327" y="-32972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/>
          <a:p>
            <a:endParaRPr lang="en-US" dirty="0" smtClean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193564"/>
            <a:ext cx="8153400" cy="990600"/>
          </a:xfrm>
        </p:spPr>
        <p:txBody>
          <a:bodyPr/>
          <a:lstStyle/>
          <a:p>
            <a:pPr eaLnBrk="1" hangingPunct="1">
              <a:tabLst>
                <a:tab pos="855663" algn="l"/>
              </a:tabLst>
            </a:pPr>
            <a:r>
              <a:rPr lang="en-US" sz="3700" dirty="0" smtClean="0">
                <a:ea typeface="ＭＳ Ｐゴシック" pitchFamily="34" charset="-128"/>
              </a:rPr>
              <a:t>Spray glider observations: Currents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_13cli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357188"/>
            <a:ext cx="9144000" cy="61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mpl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50900"/>
            <a:ext cx="9144000" cy="515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5022850" y="2490791"/>
            <a:ext cx="3805238" cy="3693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TETHYS: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an in-situ mass spectrometer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for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detection of low molecular weight gases and volatile organics. 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No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moving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parts</a:t>
            </a: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Ruggedized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for deployment on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AUVs</a:t>
            </a: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60 cm x 25 cm</a:t>
            </a: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Depth 5000 m</a:t>
            </a: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Power 25 watts</a:t>
            </a: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Mass Range 2-200 AMU</a:t>
            </a: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Detection Limit ~1 ppb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Sampling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rate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resolves chemical distributions to &lt; 1 meter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6867" name="Group 2"/>
          <p:cNvGrpSpPr>
            <a:grpSpLocks/>
          </p:cNvGrpSpPr>
          <p:nvPr/>
        </p:nvGrpSpPr>
        <p:grpSpPr bwMode="auto">
          <a:xfrm>
            <a:off x="5884863" y="758828"/>
            <a:ext cx="2316162" cy="1984375"/>
            <a:chOff x="3793" y="478"/>
            <a:chExt cx="1459" cy="1250"/>
          </a:xfrm>
        </p:grpSpPr>
        <p:sp>
          <p:nvSpPr>
            <p:cNvPr id="36873" name="Rectangle 3"/>
            <p:cNvSpPr>
              <a:spLocks noChangeArrowheads="1"/>
            </p:cNvSpPr>
            <p:nvPr/>
          </p:nvSpPr>
          <p:spPr bwMode="auto">
            <a:xfrm>
              <a:off x="4057" y="835"/>
              <a:ext cx="978" cy="5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3687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-14079" b="-6404"/>
            <a:stretch>
              <a:fillRect/>
            </a:stretch>
          </p:blipFill>
          <p:spPr bwMode="auto">
            <a:xfrm>
              <a:off x="3793" y="478"/>
              <a:ext cx="1460" cy="1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678" y="1290638"/>
            <a:ext cx="4378325" cy="3281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236538" y="236540"/>
            <a:ext cx="8786812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>
                <a:solidFill>
                  <a:schemeClr val="accent3"/>
                </a:solidFill>
                <a:latin typeface="Calibri" pitchFamily="34" charset="0"/>
              </a:rPr>
              <a:t>TETHYS Mass Spectrometer (Camilli 2009)</a:t>
            </a:r>
            <a:r>
              <a:rPr lang="x-none" sz="3200" dirty="0">
                <a:solidFill>
                  <a:schemeClr val="accent3"/>
                </a:solidFill>
                <a:latin typeface="Calibri" pitchFamily="34" charset="0"/>
              </a:rPr>
              <a:t>‏</a:t>
            </a:r>
            <a:endParaRPr lang="en-US" sz="3200" dirty="0">
              <a:solidFill>
                <a:schemeClr val="accent3"/>
              </a:solidFill>
              <a:latin typeface="Calibri" pitchFamily="34" charset="0"/>
            </a:endParaRPr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 flipH="1">
            <a:off x="2600328" y="1908178"/>
            <a:ext cx="2919413" cy="1292225"/>
          </a:xfrm>
          <a:prstGeom prst="line">
            <a:avLst/>
          </a:prstGeom>
          <a:noFill/>
          <a:ln w="5724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36871" name="Rectangle 9"/>
          <p:cNvSpPr>
            <a:spLocks noChangeArrowheads="1"/>
          </p:cNvSpPr>
          <p:nvPr/>
        </p:nvSpPr>
        <p:spPr bwMode="auto">
          <a:xfrm>
            <a:off x="4984750" y="998539"/>
            <a:ext cx="3887788" cy="5439048"/>
          </a:xfrm>
          <a:prstGeom prst="rect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6815141" y="6137823"/>
            <a:ext cx="2085975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i="1" dirty="0">
                <a:solidFill>
                  <a:schemeClr val="bg1"/>
                </a:solidFill>
                <a:latin typeface="Calibri" pitchFamily="34" charset="0"/>
              </a:rPr>
              <a:t>(Camilli and Duryea, 2009)</a:t>
            </a:r>
            <a:r>
              <a:rPr lang="x-none" sz="1200" i="1" dirty="0">
                <a:solidFill>
                  <a:schemeClr val="bg1"/>
                </a:solidFill>
                <a:latin typeface="Calibri" pitchFamily="34" charset="0"/>
              </a:rPr>
              <a:t>‏</a:t>
            </a:r>
            <a:endParaRPr lang="en-US" sz="12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43" y="4857339"/>
            <a:ext cx="4978552" cy="1272527"/>
            <a:chOff x="-26643" y="5035139"/>
            <a:chExt cx="4978552" cy="1272527"/>
          </a:xfrm>
        </p:grpSpPr>
        <p:sp>
          <p:nvSpPr>
            <p:cNvPr id="12" name="Rectangle 11"/>
            <p:cNvSpPr/>
            <p:nvPr/>
          </p:nvSpPr>
          <p:spPr>
            <a:xfrm>
              <a:off x="-26643" y="5035271"/>
              <a:ext cx="275308" cy="1272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5" descr="Figure 3"/>
            <p:cNvPicPr>
              <a:picLocks noChangeAspect="1" noChangeArrowheads="1"/>
            </p:cNvPicPr>
            <p:nvPr/>
          </p:nvPicPr>
          <p:blipFill>
            <a:blip r:embed="rId5" cstate="print"/>
            <a:srcRect l="7954" t="48725" r="7954"/>
            <a:stretch>
              <a:fillRect/>
            </a:stretch>
          </p:blipFill>
          <p:spPr bwMode="auto">
            <a:xfrm>
              <a:off x="35525" y="5035139"/>
              <a:ext cx="4916384" cy="1271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WHOI colors">
      <a:dk1>
        <a:sysClr val="windowText" lastClr="000000"/>
      </a:dk1>
      <a:lt1>
        <a:sysClr val="window" lastClr="FFFFFF"/>
      </a:lt1>
      <a:dk2>
        <a:srgbClr val="173656"/>
      </a:dk2>
      <a:lt2>
        <a:srgbClr val="27668F"/>
      </a:lt2>
      <a:accent1>
        <a:srgbClr val="8DC7F0"/>
      </a:accent1>
      <a:accent2>
        <a:srgbClr val="A2A939"/>
      </a:accent2>
      <a:accent3>
        <a:srgbClr val="CDD74C"/>
      </a:accent3>
      <a:accent4>
        <a:srgbClr val="031C33"/>
      </a:accent4>
      <a:accent5>
        <a:srgbClr val="173656"/>
      </a:accent5>
      <a:accent6>
        <a:srgbClr val="E0E88C"/>
      </a:accent6>
      <a:hlink>
        <a:srgbClr val="CDD74C"/>
      </a:hlink>
      <a:folHlink>
        <a:srgbClr val="A2A93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WHOI_PPT_Template_10_11_b.potx</Template>
  <TotalTime>3686</TotalTime>
  <Words>913</Words>
  <Application>Microsoft Macintosh PowerPoint</Application>
  <PresentationFormat>On-screen Show (4:3)</PresentationFormat>
  <Paragraphs>119</Paragraphs>
  <Slides>18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Median</vt:lpstr>
      <vt:lpstr>Ocean Science FOR Oil and Gas Development</vt:lpstr>
      <vt:lpstr>What is WHOI</vt:lpstr>
      <vt:lpstr>What WHOI science brings</vt:lpstr>
      <vt:lpstr>Relevant ocean science</vt:lpstr>
      <vt:lpstr>Ocean Gliders</vt:lpstr>
      <vt:lpstr>Spray glider observations: Currents</vt:lpstr>
      <vt:lpstr>PowerPoint Presentation</vt:lpstr>
      <vt:lpstr>PowerPoint Presentation</vt:lpstr>
      <vt:lpstr>PowerPoint Presentation</vt:lpstr>
      <vt:lpstr>Methane concentration over an asphalt volcano</vt:lpstr>
      <vt:lpstr> Geo-referenced seafloor mapping of crude oil leaks and sediment contamination from a toppled offshore oil platform</vt:lpstr>
      <vt:lpstr>PowerPoint Presentation</vt:lpstr>
      <vt:lpstr>Establishing biological baselines</vt:lpstr>
      <vt:lpstr>PowerPoint Presentation</vt:lpstr>
      <vt:lpstr>The next generation: UTROV</vt:lpstr>
      <vt:lpstr>Integrating observation with production</vt:lpstr>
      <vt:lpstr>What do we still need to know?</vt:lpstr>
      <vt:lpstr>A research agenda for academia, government, industry and conservation</vt:lpstr>
    </vt:vector>
  </TitlesOfParts>
  <Company>URI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Lab</dc:creator>
  <cp:lastModifiedBy>Danielle Fino</cp:lastModifiedBy>
  <cp:revision>161</cp:revision>
  <dcterms:created xsi:type="dcterms:W3CDTF">2010-10-27T12:31:07Z</dcterms:created>
  <dcterms:modified xsi:type="dcterms:W3CDTF">2012-01-20T03:22:39Z</dcterms:modified>
</cp:coreProperties>
</file>