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588" r:id="rId3"/>
    <p:sldId id="521" r:id="rId4"/>
    <p:sldId id="524" r:id="rId5"/>
    <p:sldId id="360" r:id="rId6"/>
    <p:sldId id="592" r:id="rId7"/>
    <p:sldId id="593" r:id="rId8"/>
    <p:sldId id="594" r:id="rId9"/>
    <p:sldId id="596" r:id="rId10"/>
    <p:sldId id="597" r:id="rId11"/>
    <p:sldId id="598" r:id="rId12"/>
    <p:sldId id="600" r:id="rId13"/>
    <p:sldId id="601" r:id="rId14"/>
    <p:sldId id="602" r:id="rId15"/>
    <p:sldId id="603" r:id="rId16"/>
    <p:sldId id="604" r:id="rId17"/>
    <p:sldId id="605" r:id="rId18"/>
    <p:sldId id="606" r:id="rId19"/>
    <p:sldId id="608" r:id="rId20"/>
    <p:sldId id="609" r:id="rId21"/>
    <p:sldId id="610" r:id="rId22"/>
    <p:sldId id="586" r:id="rId23"/>
    <p:sldId id="528" r:id="rId24"/>
    <p:sldId id="509" r:id="rId25"/>
    <p:sldId id="389" r:id="rId26"/>
    <p:sldId id="538" r:id="rId27"/>
    <p:sldId id="540" r:id="rId28"/>
    <p:sldId id="543" r:id="rId29"/>
    <p:sldId id="514" r:id="rId30"/>
    <p:sldId id="506" r:id="rId31"/>
    <p:sldId id="611" r:id="rId32"/>
    <p:sldId id="612" r:id="rId33"/>
    <p:sldId id="613" r:id="rId34"/>
    <p:sldId id="617" r:id="rId35"/>
    <p:sldId id="618" r:id="rId36"/>
    <p:sldId id="619" r:id="rId37"/>
    <p:sldId id="620" r:id="rId38"/>
    <p:sldId id="621" r:id="rId39"/>
    <p:sldId id="622" r:id="rId40"/>
  </p:sldIdLst>
  <p:sldSz cx="9144000" cy="6858000" type="screen4x3"/>
  <p:notesSz cx="7315200" cy="96012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2" autoAdjust="0"/>
    <p:restoredTop sz="69779" autoAdjust="0"/>
  </p:normalViewPr>
  <p:slideViewPr>
    <p:cSldViewPr>
      <p:cViewPr varScale="1">
        <p:scale>
          <a:sx n="61" d="100"/>
          <a:sy n="61" d="100"/>
        </p:scale>
        <p:origin x="207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6" rIns="96653" bIns="48326" rtlCol="0"/>
          <a:lstStyle>
            <a:lvl1pPr algn="l">
              <a:defRPr sz="1300"/>
            </a:lvl1pPr>
          </a:lstStyle>
          <a:p>
            <a:endParaRPr lang="fr-FR"/>
          </a:p>
        </p:txBody>
      </p:sp>
      <p:sp>
        <p:nvSpPr>
          <p:cNvPr id="3" name="Date Placeholder 2"/>
          <p:cNvSpPr>
            <a:spLocks noGrp="1"/>
          </p:cNvSpPr>
          <p:nvPr>
            <p:ph type="dt" idx="1"/>
          </p:nvPr>
        </p:nvSpPr>
        <p:spPr>
          <a:xfrm>
            <a:off x="4143587" y="0"/>
            <a:ext cx="3169920" cy="480060"/>
          </a:xfrm>
          <a:prstGeom prst="rect">
            <a:avLst/>
          </a:prstGeom>
        </p:spPr>
        <p:txBody>
          <a:bodyPr vert="horz" lIns="96653" tIns="48326" rIns="96653" bIns="48326" rtlCol="0"/>
          <a:lstStyle>
            <a:lvl1pPr algn="r">
              <a:defRPr sz="1300"/>
            </a:lvl1pPr>
          </a:lstStyle>
          <a:p>
            <a:fld id="{457DF936-956D-496F-BEAD-F0BAD743336E}" type="datetimeFigureOut">
              <a:rPr lang="fr-FR" smtClean="0"/>
              <a:pPr/>
              <a:t>17/09/2018</a:t>
            </a:fld>
            <a:endParaRPr lang="fr-FR"/>
          </a:p>
        </p:txBody>
      </p:sp>
      <p:sp>
        <p:nvSpPr>
          <p:cNvPr id="4" name="Slide Image Placeholder 3"/>
          <p:cNvSpPr>
            <a:spLocks noGrp="1" noRot="1" noChangeAspect="1"/>
          </p:cNvSpPr>
          <p:nvPr>
            <p:ph type="sldImg" idx="2"/>
          </p:nvPr>
        </p:nvSpPr>
        <p:spPr>
          <a:xfrm>
            <a:off x="1257300" y="720725"/>
            <a:ext cx="4802188" cy="3600450"/>
          </a:xfrm>
          <a:prstGeom prst="rect">
            <a:avLst/>
          </a:prstGeom>
          <a:noFill/>
          <a:ln w="12700">
            <a:solidFill>
              <a:prstClr val="black"/>
            </a:solidFill>
          </a:ln>
        </p:spPr>
        <p:txBody>
          <a:bodyPr vert="horz" lIns="96653" tIns="48326" rIns="96653" bIns="48326" rtlCol="0" anchor="ctr"/>
          <a:lstStyle/>
          <a:p>
            <a:endParaRPr lang="fr-FR"/>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6" rIns="96653" bIns="4832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6" rIns="96653" bIns="48326" rtlCol="0" anchor="b"/>
          <a:lstStyle>
            <a:lvl1pPr algn="l">
              <a:defRPr sz="1300"/>
            </a:lvl1pPr>
          </a:lstStyle>
          <a:p>
            <a:endParaRPr lang="fr-F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6" rIns="96653" bIns="48326" rtlCol="0" anchor="b"/>
          <a:lstStyle>
            <a:lvl1pPr algn="r">
              <a:defRPr sz="1300"/>
            </a:lvl1pPr>
          </a:lstStyle>
          <a:p>
            <a:fld id="{3BCEAA57-A09A-4A48-A91F-488F196ED0A2}"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Obliquity</a:t>
            </a:r>
            <a:r>
              <a:rPr lang="en-US" baseline="0" dirty="0" smtClean="0"/>
              <a:t> influences the latitudinal distribution of annual mean insolation.</a:t>
            </a:r>
          </a:p>
          <a:p>
            <a:r>
              <a:rPr lang="en-US" baseline="0" dirty="0" smtClean="0"/>
              <a:t>Its major peak in the spectrum is near 41 </a:t>
            </a:r>
            <a:r>
              <a:rPr lang="en-US" baseline="0" dirty="0" err="1" smtClean="0"/>
              <a:t>kyr</a:t>
            </a:r>
            <a:r>
              <a:rPr lang="en-US" baseline="0" dirty="0" smtClean="0"/>
              <a:t>.</a:t>
            </a:r>
            <a:endParaRPr lang="fr-FR" dirty="0" smtClean="0"/>
          </a:p>
          <a:p>
            <a:endParaRPr lang="en-US"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12</a:t>
            </a:fld>
            <a:endParaRPr lang="fr-FR"/>
          </a:p>
        </p:txBody>
      </p:sp>
    </p:spTree>
    <p:extLst>
      <p:ext uri="{BB962C8B-B14F-4D97-AF65-F5344CB8AC3E}">
        <p14:creationId xmlns:p14="http://schemas.microsoft.com/office/powerpoint/2010/main" val="3862446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third parameter to consider is precession.</a:t>
            </a:r>
          </a:p>
          <a:p>
            <a:r>
              <a:rPr lang="en-US" dirty="0" smtClean="0"/>
              <a:t>This</a:t>
            </a:r>
            <a:r>
              <a:rPr lang="en-US" baseline="0" dirty="0" smtClean="0"/>
              <a:t> figure shows the orientation of the earth rotation axis, tipped in the direction of the Sun, near the aphelion today (early July; summer in NH). </a:t>
            </a:r>
          </a:p>
          <a:p>
            <a:r>
              <a:rPr lang="en-US" baseline="0" dirty="0" smtClean="0"/>
              <a:t>Thus, the NH summers &amp; SH winters are relatively cold </a:t>
            </a:r>
            <a:r>
              <a:rPr lang="en-US" baseline="0" dirty="0" smtClean="0"/>
              <a:t>compared </a:t>
            </a:r>
            <a:r>
              <a:rPr lang="en-US" baseline="0" dirty="0" smtClean="0"/>
              <a:t>to </a:t>
            </a:r>
            <a:r>
              <a:rPr lang="en-US" baseline="0" dirty="0" smtClean="0"/>
              <a:t>what these seasons would be for a </a:t>
            </a:r>
            <a:r>
              <a:rPr lang="en-US" baseline="0" dirty="0" smtClean="0"/>
              <a:t>circular orbit.</a:t>
            </a:r>
            <a:endParaRPr lang="fr-FR" dirty="0" smtClean="0"/>
          </a:p>
          <a:p>
            <a:endParaRPr lang="en-US"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13</a:t>
            </a:fld>
            <a:endParaRPr lang="fr-FR"/>
          </a:p>
        </p:txBody>
      </p:sp>
    </p:spTree>
    <p:extLst>
      <p:ext uri="{BB962C8B-B14F-4D97-AF65-F5344CB8AC3E}">
        <p14:creationId xmlns:p14="http://schemas.microsoft.com/office/powerpoint/2010/main" val="177870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direction of the earth rotation</a:t>
            </a:r>
            <a:r>
              <a:rPr lang="en-US" baseline="0" dirty="0" smtClean="0"/>
              <a:t> axis </a:t>
            </a:r>
            <a:r>
              <a:rPr lang="en-US" baseline="0" dirty="0" smtClean="0"/>
              <a:t>with respect to “fixed </a:t>
            </a:r>
            <a:r>
              <a:rPr lang="en-US" baseline="0" dirty="0" smtClean="0"/>
              <a:t>stars” changes gradually with time (analogy with wobbling motion of spinning top).</a:t>
            </a:r>
          </a:p>
          <a:p>
            <a:r>
              <a:rPr lang="en-US" baseline="0" dirty="0" smtClean="0"/>
              <a:t>For example, when the Earth was near the aphelion 13 </a:t>
            </a:r>
            <a:r>
              <a:rPr lang="en-US" baseline="0" dirty="0" err="1" smtClean="0"/>
              <a:t>kyr</a:t>
            </a:r>
            <a:r>
              <a:rPr lang="en-US" baseline="0" dirty="0" smtClean="0"/>
              <a:t> ago, its rotation axis was tipped away from the Sun.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Thus, the NH winters and SH summers were relatively cold compared to those for a circular orbit.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precession is thus expected to have an important influence on the seasonal distribution of solar radiation at a given latitude.</a:t>
            </a:r>
            <a:endParaRPr lang="fr-FR" dirty="0" smtClean="0"/>
          </a:p>
          <a:p>
            <a:endParaRPr lang="fr-FR" dirty="0" smtClean="0"/>
          </a:p>
          <a:p>
            <a:endParaRPr lang="en-US"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14</a:t>
            </a:fld>
            <a:endParaRPr lang="fr-FR"/>
          </a:p>
        </p:txBody>
      </p:sp>
    </p:spTree>
    <p:extLst>
      <p:ext uri="{BB962C8B-B14F-4D97-AF65-F5344CB8AC3E}">
        <p14:creationId xmlns:p14="http://schemas.microsoft.com/office/powerpoint/2010/main" val="378507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precession phenomenon</a:t>
            </a:r>
            <a:r>
              <a:rPr lang="en-US" baseline="0" dirty="0" smtClean="0"/>
              <a:t> we discussed in previous slides is the “axial precession”.</a:t>
            </a:r>
          </a:p>
          <a:p>
            <a:r>
              <a:rPr lang="en-US" baseline="0" dirty="0" smtClean="0"/>
              <a:t>It is a periodic motion with a period of 25.7 </a:t>
            </a:r>
            <a:r>
              <a:rPr lang="en-US" baseline="0" dirty="0" err="1" smtClean="0"/>
              <a:t>kyrs</a:t>
            </a:r>
            <a:r>
              <a:rPr lang="en-US" baseline="0" dirty="0" smtClean="0"/>
              <a:t>. </a:t>
            </a:r>
          </a:p>
          <a:p>
            <a:r>
              <a:rPr lang="en-US" baseline="0" dirty="0" smtClean="0"/>
              <a:t>This motion is analogous to the wobbling motion of a spinning top.</a:t>
            </a:r>
          </a:p>
          <a:p>
            <a:r>
              <a:rPr lang="en-US" baseline="0" dirty="0" smtClean="0"/>
              <a:t>Another type of precession involves the rotation of the entire elliptic orbit with respect to fixed stars. This motion is even slower than the wobbling motion of the earth rotation axis.</a:t>
            </a:r>
            <a:endParaRPr lang="fr-FR" dirty="0" smtClean="0"/>
          </a:p>
          <a:p>
            <a:endParaRPr lang="en-US"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15</a:t>
            </a:fld>
            <a:endParaRPr lang="fr-FR"/>
          </a:p>
        </p:txBody>
      </p:sp>
    </p:spTree>
    <p:extLst>
      <p:ext uri="{BB962C8B-B14F-4D97-AF65-F5344CB8AC3E}">
        <p14:creationId xmlns:p14="http://schemas.microsoft.com/office/powerpoint/2010/main" val="2671654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combined effects of these two </a:t>
            </a:r>
            <a:r>
              <a:rPr lang="en-US" dirty="0" err="1" smtClean="0"/>
              <a:t>precessional</a:t>
            </a:r>
            <a:r>
              <a:rPr lang="en-US" dirty="0" smtClean="0"/>
              <a:t> movements</a:t>
            </a:r>
            <a:r>
              <a:rPr lang="en-US" baseline="0" dirty="0" smtClean="0"/>
              <a:t> (wobbling of the axis and turning of the ellipse) cause the solstices and equinoxes to move around the Earth’s orbit. </a:t>
            </a:r>
          </a:p>
          <a:p>
            <a:r>
              <a:rPr lang="en-US" baseline="0" dirty="0" smtClean="0"/>
              <a:t>This combined movement is the precession of equinoxes.</a:t>
            </a:r>
          </a:p>
          <a:p>
            <a:r>
              <a:rPr lang="en-US" baseline="0" dirty="0" smtClean="0"/>
              <a:t>It consists of a strong cycle near 23 </a:t>
            </a:r>
            <a:r>
              <a:rPr lang="en-US" baseline="0" dirty="0" err="1" smtClean="0"/>
              <a:t>kyrs</a:t>
            </a:r>
            <a:r>
              <a:rPr lang="en-US" baseline="0" dirty="0" smtClean="0"/>
              <a:t> and a weaker one near 19 </a:t>
            </a:r>
            <a:r>
              <a:rPr lang="en-US" baseline="0" dirty="0" err="1" smtClean="0"/>
              <a:t>kyrs</a:t>
            </a:r>
            <a:r>
              <a:rPr lang="en-US" baseline="0" dirty="0" smtClean="0"/>
              <a:t>.</a:t>
            </a:r>
          </a:p>
          <a:p>
            <a:r>
              <a:rPr lang="en-US" baseline="0" dirty="0" smtClean="0"/>
              <a:t>Today, NH summer (earth axis leaning toward </a:t>
            </a:r>
            <a:r>
              <a:rPr lang="en-US" baseline="0" dirty="0" smtClean="0"/>
              <a:t>the Sun</a:t>
            </a:r>
            <a:r>
              <a:rPr lang="en-US" baseline="0" dirty="0" smtClean="0"/>
              <a:t>) occurs near the aphelion-&gt;relatively cold NH summer &amp; SH winter</a:t>
            </a:r>
          </a:p>
          <a:p>
            <a:r>
              <a:rPr lang="en-US" baseline="0" dirty="0" smtClean="0"/>
              <a:t>About 11 </a:t>
            </a:r>
            <a:r>
              <a:rPr lang="en-US" baseline="0" dirty="0" err="1" smtClean="0"/>
              <a:t>kyrs</a:t>
            </a:r>
            <a:r>
              <a:rPr lang="en-US" baseline="0" dirty="0" smtClean="0"/>
              <a:t> ago, NH summer occurred near the perihelion-&gt;relatively warm NH summer &amp; SH winter.</a:t>
            </a:r>
            <a:endParaRPr lang="fr-FR" dirty="0" smtClean="0"/>
          </a:p>
          <a:p>
            <a:endParaRPr lang="en-US"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16</a:t>
            </a:fld>
            <a:endParaRPr lang="fr-FR"/>
          </a:p>
        </p:txBody>
      </p:sp>
    </p:spTree>
    <p:extLst>
      <p:ext uri="{BB962C8B-B14F-4D97-AF65-F5344CB8AC3E}">
        <p14:creationId xmlns:p14="http://schemas.microsoft.com/office/powerpoint/2010/main" val="1038419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a:t>
            </a:r>
            <a:r>
              <a:rPr lang="en-US" baseline="0" dirty="0" smtClean="0"/>
              <a:t> the effect of precession on insolation depends on eccentricity.</a:t>
            </a:r>
            <a:endParaRPr lang="en-US" dirty="0" smtClean="0"/>
          </a:p>
          <a:p>
            <a:endParaRPr lang="en-US" dirty="0" smtClean="0"/>
          </a:p>
          <a:p>
            <a:r>
              <a:rPr lang="en-US" dirty="0" smtClean="0"/>
              <a:t>If</a:t>
            </a:r>
            <a:r>
              <a:rPr lang="en-US" baseline="0" dirty="0" smtClean="0"/>
              <a:t> e=0, effect of precession is a mere displacement of cardinal points along the ecliptic. There are still seasons, but precession has no impact on seasonal distribution of solar radiation at a given latitude.</a:t>
            </a:r>
          </a:p>
          <a:p>
            <a:endParaRPr lang="en-US" baseline="0" dirty="0" smtClean="0"/>
          </a:p>
          <a:p>
            <a:r>
              <a:rPr lang="en-US" baseline="0" dirty="0" smtClean="0"/>
              <a:t>If e &gt; 0, precession does have an impact on the seasonal distribution of solar radiation at a given latitude, because now NH summers, say, do not occur at the same distance from the sun: NH summer insolation will be higher when NH summer solstice coincides with perihelion and lower when NH summer coincides with aphelion.</a:t>
            </a:r>
            <a:endParaRPr lang="fr-FR" dirty="0" smtClean="0"/>
          </a:p>
          <a:p>
            <a:endParaRPr lang="en-US"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17</a:t>
            </a:fld>
            <a:endParaRPr lang="fr-FR"/>
          </a:p>
        </p:txBody>
      </p:sp>
    </p:spTree>
    <p:extLst>
      <p:ext uri="{BB962C8B-B14F-4D97-AF65-F5344CB8AC3E}">
        <p14:creationId xmlns:p14="http://schemas.microsoft.com/office/powerpoint/2010/main" val="4020426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describe quantitatively the</a:t>
            </a:r>
            <a:r>
              <a:rPr lang="en-US" baseline="0" dirty="0" smtClean="0"/>
              <a:t> joint effect of eccentricity and precession on insolation, we define an index called precession index, </a:t>
            </a:r>
            <a:r>
              <a:rPr lang="en-US" baseline="0" dirty="0" err="1" smtClean="0"/>
              <a:t>precessional</a:t>
            </a:r>
            <a:r>
              <a:rPr lang="en-US" baseline="0" dirty="0" smtClean="0"/>
              <a:t> parameter, or climatic precession.</a:t>
            </a:r>
          </a:p>
          <a:p>
            <a:r>
              <a:rPr lang="en-US" baseline="0" dirty="0" smtClean="0"/>
              <a:t>This </a:t>
            </a:r>
            <a:r>
              <a:rPr lang="en-US" baseline="0" dirty="0" smtClean="0"/>
              <a:t>figure summarizes </a:t>
            </a:r>
            <a:r>
              <a:rPr lang="en-US" baseline="0" dirty="0" smtClean="0"/>
              <a:t>several elements of the earth orbital geometry we already touched on.</a:t>
            </a:r>
          </a:p>
          <a:p>
            <a:r>
              <a:rPr lang="en-US" baseline="0" dirty="0" smtClean="0"/>
              <a:t>Precession is conventionally measured by the angle between two points on the orbit of the Earth around the Sun: the vernal equinox and the perihelion. </a:t>
            </a:r>
          </a:p>
          <a:p>
            <a:r>
              <a:rPr lang="en-US" baseline="0" dirty="0" smtClean="0"/>
              <a:t>We call this angle omega-bar, the longitude of the perihelion.</a:t>
            </a:r>
          </a:p>
          <a:p>
            <a:r>
              <a:rPr lang="en-US" baseline="0" dirty="0" smtClean="0"/>
              <a:t>The joint effect of eccentricity and precession is described by the product of e and the sine of omega-bar: this is the precession index.</a:t>
            </a:r>
          </a:p>
          <a:p>
            <a:r>
              <a:rPr lang="en-US" baseline="0" dirty="0" smtClean="0"/>
              <a:t>Thus, the eccentricity (with periods of ca. 100 and 413 </a:t>
            </a:r>
            <a:r>
              <a:rPr lang="en-US" baseline="0" dirty="0" err="1" smtClean="0"/>
              <a:t>kyrs</a:t>
            </a:r>
            <a:r>
              <a:rPr lang="en-US" baseline="0" dirty="0" smtClean="0"/>
              <a:t>) modulates the effect of precession (with periods of ca. 19 and 23 </a:t>
            </a:r>
            <a:r>
              <a:rPr lang="en-US" baseline="0" dirty="0" err="1" smtClean="0"/>
              <a:t>kyrs</a:t>
            </a:r>
            <a:r>
              <a:rPr lang="en-US" baseline="0" dirty="0" smtClean="0"/>
              <a:t>).</a:t>
            </a:r>
          </a:p>
          <a:p>
            <a:endParaRPr lang="fr-FR"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18</a:t>
            </a:fld>
            <a:endParaRPr lang="fr-FR"/>
          </a:p>
        </p:txBody>
      </p:sp>
    </p:spTree>
    <p:extLst>
      <p:ext uri="{BB962C8B-B14F-4D97-AF65-F5344CB8AC3E}">
        <p14:creationId xmlns:p14="http://schemas.microsoft.com/office/powerpoint/2010/main" val="3226039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Precession influences</a:t>
            </a:r>
            <a:r>
              <a:rPr lang="en-US" baseline="0" dirty="0" smtClean="0"/>
              <a:t> the seasonal distribution of insolation at different latitudes.</a:t>
            </a:r>
          </a:p>
          <a:p>
            <a:r>
              <a:rPr lang="en-US" baseline="0" dirty="0" smtClean="0"/>
              <a:t>Its major spectral peaks are near 23 and 19 </a:t>
            </a:r>
            <a:r>
              <a:rPr lang="en-US" baseline="0" dirty="0" err="1" smtClean="0"/>
              <a:t>kyr</a:t>
            </a:r>
            <a:r>
              <a:rPr lang="en-US" baseline="0" dirty="0" smtClean="0"/>
              <a:t>.</a:t>
            </a:r>
            <a:endParaRPr lang="fr-FR" dirty="0" smtClean="0"/>
          </a:p>
          <a:p>
            <a:endParaRPr lang="en-US"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19</a:t>
            </a:fld>
            <a:endParaRPr lang="fr-FR"/>
          </a:p>
        </p:txBody>
      </p:sp>
    </p:spTree>
    <p:extLst>
      <p:ext uri="{BB962C8B-B14F-4D97-AF65-F5344CB8AC3E}">
        <p14:creationId xmlns:p14="http://schemas.microsoft.com/office/powerpoint/2010/main" val="4250453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lower panel shows the calculated variations of insolation (=solar irradiance at top of the atmosphere) at 65N during the summer solstice (</a:t>
            </a:r>
            <a:r>
              <a:rPr lang="en-US" baseline="0" dirty="0" smtClean="0"/>
              <a:t>21</a:t>
            </a:r>
            <a:r>
              <a:rPr lang="en-US" baseline="30000" dirty="0" smtClean="0"/>
              <a:t>st</a:t>
            </a:r>
            <a:r>
              <a:rPr lang="en-US" baseline="0" dirty="0" smtClean="0"/>
              <a:t> of </a:t>
            </a:r>
            <a:r>
              <a:rPr lang="en-US" baseline="0" dirty="0" smtClean="0"/>
              <a:t>June).</a:t>
            </a:r>
          </a:p>
          <a:p>
            <a:r>
              <a:rPr lang="en-US" baseline="0" dirty="0" smtClean="0"/>
              <a:t>The summer insolation at 65N is chosen as it is often assumed that it is the insolation received at high northern latitudes during summer that determines glacial </a:t>
            </a:r>
            <a:r>
              <a:rPr lang="en-US" baseline="0" dirty="0" smtClean="0"/>
              <a:t>inception: if </a:t>
            </a:r>
            <a:r>
              <a:rPr lang="en-US" baseline="0" dirty="0" smtClean="0"/>
              <a:t>insolation is relatively low, snow that has fallen during the previous winter would not melt and </a:t>
            </a:r>
            <a:r>
              <a:rPr lang="en-US" baseline="0" dirty="0" smtClean="0"/>
              <a:t>could be </a:t>
            </a:r>
            <a:r>
              <a:rPr lang="en-US" baseline="0" dirty="0" smtClean="0"/>
              <a:t>present for the next winter, thereby leading to net </a:t>
            </a:r>
            <a:r>
              <a:rPr lang="en-US" baseline="0" dirty="0" smtClean="0"/>
              <a:t>accumulation.</a:t>
            </a:r>
            <a:endParaRPr lang="en-US" baseline="0" dirty="0" smtClean="0"/>
          </a:p>
          <a:p>
            <a:r>
              <a:rPr lang="en-US" baseline="0" dirty="0" smtClean="0"/>
              <a:t>The insolation changes are caused by changes in eccentricity, the precession parameter, and the obliquity.</a:t>
            </a:r>
          </a:p>
          <a:p>
            <a:endParaRPr lang="en-US" baseline="0" dirty="0" smtClean="0"/>
          </a:p>
          <a:p>
            <a:endParaRPr lang="fr-FR" dirty="0" smtClean="0"/>
          </a:p>
          <a:p>
            <a:endParaRPr lang="en-US"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20</a:t>
            </a:fld>
            <a:endParaRPr lang="fr-FR"/>
          </a:p>
        </p:txBody>
      </p:sp>
    </p:spTree>
    <p:extLst>
      <p:ext uri="{BB962C8B-B14F-4D97-AF65-F5344CB8AC3E}">
        <p14:creationId xmlns:p14="http://schemas.microsoft.com/office/powerpoint/2010/main" val="1388423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Several substrates can be used for </a:t>
            </a:r>
            <a:r>
              <a:rPr lang="en-US" dirty="0" err="1" smtClean="0"/>
              <a:t>paleoceanographic</a:t>
            </a:r>
            <a:r>
              <a:rPr lang="en-US" baseline="0" dirty="0" smtClean="0"/>
              <a:t> reconstructions.</a:t>
            </a:r>
          </a:p>
          <a:p>
            <a:r>
              <a:rPr lang="en-US" baseline="0" dirty="0" smtClean="0"/>
              <a:t>In sediments, an extremely useful substrate is provided by fossil shells of planktonic foraminifera (PF) and benthic foraminifera (BF).</a:t>
            </a:r>
          </a:p>
          <a:p>
            <a:r>
              <a:rPr lang="en-US" baseline="0" dirty="0" smtClean="0"/>
              <a:t>These shells are composed of calcium carbonate secreted by the organisms during their lifetime (in near-surface waters for PF and in bottom waters or pore waters for BF).</a:t>
            </a:r>
          </a:p>
          <a:p>
            <a:r>
              <a:rPr lang="en-US" baseline="0" dirty="0" smtClean="0"/>
              <a:t>During calcification, a range of chemical elements and isotopes are incorporated into the shells.</a:t>
            </a:r>
          </a:p>
          <a:p>
            <a:r>
              <a:rPr lang="en-US" baseline="0" dirty="0" smtClean="0"/>
              <a:t>Measurements of these elements and isotopes provide information </a:t>
            </a:r>
            <a:r>
              <a:rPr lang="en-US" baseline="0" dirty="0" smtClean="0"/>
              <a:t>about chemical </a:t>
            </a:r>
            <a:r>
              <a:rPr lang="en-US" baseline="0" dirty="0" smtClean="0"/>
              <a:t>and isotopic properties of ocean surface and bottom waters in the geologic past.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PLANKTONIC</a:t>
            </a:r>
            <a:r>
              <a:rPr lang="en-US" baseline="0" dirty="0" smtClean="0"/>
              <a:t> FORAMINIFERA: </a:t>
            </a:r>
            <a:r>
              <a:rPr lang="en-US" dirty="0" smtClean="0"/>
              <a:t>This</a:t>
            </a:r>
            <a:r>
              <a:rPr lang="en-US" baseline="0" dirty="0" smtClean="0"/>
              <a:t> figure is an image of a shell of GB picked from a sediment core. </a:t>
            </a:r>
            <a:r>
              <a:rPr lang="en-US" baseline="0" dirty="0" smtClean="0"/>
              <a:t>Shells of G. </a:t>
            </a:r>
            <a:r>
              <a:rPr lang="en-US" baseline="0" dirty="0" err="1" smtClean="0"/>
              <a:t>bulloides</a:t>
            </a:r>
            <a:r>
              <a:rPr lang="en-US" baseline="0" dirty="0" smtClean="0"/>
              <a:t> are </a:t>
            </a:r>
            <a:r>
              <a:rPr lang="en-US" baseline="0" dirty="0" smtClean="0"/>
              <a:t>composed of different chambers.</a:t>
            </a:r>
            <a:endParaRPr lang="fr-FR" dirty="0" smtClean="0"/>
          </a:p>
          <a:p>
            <a:endParaRPr lang="fr-FR"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22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 will cover only a tiny part of the Earth’s climate history …</a:t>
            </a:r>
            <a:endParaRPr lang="fr-FR"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3</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BENTHIC</a:t>
            </a:r>
            <a:r>
              <a:rPr lang="en-US" baseline="0" dirty="0" smtClean="0"/>
              <a:t> FORAMINIFERA: This </a:t>
            </a:r>
            <a:r>
              <a:rPr lang="en-US" baseline="0" dirty="0" smtClean="0"/>
              <a:t>photograph </a:t>
            </a:r>
            <a:r>
              <a:rPr lang="en-US" baseline="0" dirty="0" smtClean="0"/>
              <a:t>illustrates fossil shells of benthic foraminifera. The white bar on the left gives you the scale.</a:t>
            </a:r>
          </a:p>
          <a:p>
            <a:endParaRPr lang="fr-FR"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23</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tracer of preeminent</a:t>
            </a:r>
            <a:r>
              <a:rPr lang="en-US" baseline="0" dirty="0" smtClean="0"/>
              <a:t> importance in </a:t>
            </a:r>
            <a:r>
              <a:rPr lang="en-US" baseline="0" dirty="0" err="1" smtClean="0"/>
              <a:t>paleoceanography</a:t>
            </a:r>
            <a:r>
              <a:rPr lang="en-US" baseline="0" dirty="0" smtClean="0"/>
              <a:t> is the oxygen isotopic ratio, commonly expressed as d18O.</a:t>
            </a:r>
          </a:p>
          <a:p>
            <a:endParaRPr lang="en-US" baseline="0" dirty="0" smtClean="0"/>
          </a:p>
          <a:p>
            <a:r>
              <a:rPr lang="en-US" baseline="0" dirty="0" smtClean="0"/>
              <a:t>The d18O of a sample (SPL) is defined relative to a standard (STD).</a:t>
            </a:r>
          </a:p>
          <a:p>
            <a:endParaRPr lang="en-US" baseline="0" dirty="0" smtClean="0"/>
          </a:p>
          <a:p>
            <a:endParaRPr lang="fr-FR"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24</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figure is a plot of d18O of benthic foraminifera from sediment core tops versus a linear</a:t>
            </a:r>
            <a:r>
              <a:rPr lang="en-US" baseline="0" dirty="0" smtClean="0"/>
              <a:t> combination of d18O and T of ambient seawater. The d18O measurements were conducted on shells of two different genera: </a:t>
            </a:r>
            <a:r>
              <a:rPr lang="en-US" baseline="0" dirty="0" err="1" smtClean="0"/>
              <a:t>Cibicidoides</a:t>
            </a:r>
            <a:r>
              <a:rPr lang="en-US" baseline="0" dirty="0" smtClean="0"/>
              <a:t> and </a:t>
            </a:r>
            <a:r>
              <a:rPr lang="en-US" baseline="0" dirty="0" err="1" smtClean="0"/>
              <a:t>Planulina</a:t>
            </a:r>
            <a:r>
              <a:rPr lang="en-US" baseline="0" dirty="0" smtClean="0"/>
              <a:t>. The shells were sampled from the top of sediment cores raised from water depths from 53 to 1535 m at the Little </a:t>
            </a:r>
            <a:r>
              <a:rPr lang="en-US" baseline="0" dirty="0" err="1" smtClean="0"/>
              <a:t>Bahama</a:t>
            </a:r>
            <a:r>
              <a:rPr lang="en-US" baseline="0" dirty="0" smtClean="0"/>
              <a:t> Bank (Western North Atlantic). The dashed line is the least-squares fit obtained by multiple linear regression. The value of the correlation coefficient ( R ) indicates that about </a:t>
            </a:r>
            <a:r>
              <a:rPr lang="en-US" baseline="0" dirty="0" smtClean="0"/>
              <a:t>0.98^2=96</a:t>
            </a:r>
            <a:r>
              <a:rPr lang="en-US" baseline="0" dirty="0" smtClean="0"/>
              <a:t>% of the variance in the benthic d18O can be explained by variations in the d18O and T of ambient seawater. The regression coefficient a1 expresses the dependency of d18O of calcite on seawater d18O and is very close to 1. The regression coefficient a2 expresses the dependency of d18O of calcite on seawater temperature and is -0.21 </a:t>
            </a:r>
            <a:r>
              <a:rPr lang="en-US" baseline="0" dirty="0" err="1" smtClean="0"/>
              <a:t>permil</a:t>
            </a:r>
            <a:r>
              <a:rPr lang="en-US" baseline="0" dirty="0" smtClean="0"/>
              <a:t> per degree C.</a:t>
            </a:r>
          </a:p>
          <a:p>
            <a:endParaRPr lang="en-US" baseline="0" dirty="0" smtClean="0"/>
          </a:p>
        </p:txBody>
      </p:sp>
      <p:sp>
        <p:nvSpPr>
          <p:cNvPr id="4" name="Slide Number Placeholder 3"/>
          <p:cNvSpPr>
            <a:spLocks noGrp="1"/>
          </p:cNvSpPr>
          <p:nvPr>
            <p:ph type="sldNum" sz="quarter" idx="10"/>
          </p:nvPr>
        </p:nvSpPr>
        <p:spPr/>
        <p:txBody>
          <a:bodyPr/>
          <a:lstStyle/>
          <a:p>
            <a:fld id="{3BCEAA57-A09A-4A48-A91F-488F196ED0A2}" type="slidenum">
              <a:rPr lang="fr-FR" smtClean="0"/>
              <a:pPr/>
              <a:t>25</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far, we saw</a:t>
            </a:r>
            <a:r>
              <a:rPr lang="en-US" baseline="0" dirty="0" smtClean="0"/>
              <a:t> that d18O of biogenic carbonate (</a:t>
            </a:r>
            <a:r>
              <a:rPr lang="en-US" baseline="0" dirty="0" err="1" smtClean="0"/>
              <a:t>foraminiferal</a:t>
            </a:r>
            <a:r>
              <a:rPr lang="en-US" baseline="0" dirty="0" smtClean="0"/>
              <a:t> tests) can be influenced by T and d18O of seawater.</a:t>
            </a:r>
          </a:p>
          <a:p>
            <a:endParaRPr lang="en-US" baseline="0" dirty="0" smtClean="0"/>
          </a:p>
          <a:p>
            <a:r>
              <a:rPr lang="en-US" baseline="0" dirty="0" smtClean="0"/>
              <a:t>But what can influence d18O of seawater?</a:t>
            </a:r>
          </a:p>
          <a:p>
            <a:endParaRPr lang="en-US" baseline="0" dirty="0" smtClean="0"/>
          </a:p>
          <a:p>
            <a:endParaRPr lang="fr-FR"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26</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baseline="0" dirty="0" smtClean="0"/>
              <a:t>d18O (and other properties) can be measured in sediment pore waters of glacial age.</a:t>
            </a:r>
            <a:endParaRPr lang="en-US" i="0" dirty="0" smtClean="0"/>
          </a:p>
          <a:p>
            <a:endParaRPr lang="en-US" dirty="0" smtClean="0"/>
          </a:p>
          <a:p>
            <a:r>
              <a:rPr lang="en-US" baseline="0" dirty="0" smtClean="0"/>
              <a:t>Analysis of sediment pore water d18O data suggests that the last </a:t>
            </a:r>
            <a:r>
              <a:rPr lang="en-US" baseline="0" dirty="0" smtClean="0"/>
              <a:t>glacial-interglacial </a:t>
            </a:r>
            <a:r>
              <a:rPr lang="en-US" baseline="0" dirty="0" smtClean="0"/>
              <a:t>change in bottom water d18O amounted to about 1 </a:t>
            </a:r>
            <a:r>
              <a:rPr lang="en-US" baseline="0" dirty="0" err="1" smtClean="0"/>
              <a:t>permil</a:t>
            </a:r>
            <a:r>
              <a:rPr lang="en-US" baseline="0" dirty="0" smtClean="0"/>
              <a:t>.</a:t>
            </a:r>
            <a:endParaRPr lang="fr-FR"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27</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Seawater d18O is not uniform in the ocean, so foraminiferal d18O from one core site does not necessarily record ocean mean d18O</a:t>
            </a:r>
            <a:r>
              <a:rPr lang="en-US" baseline="0" dirty="0" smtClean="0"/>
              <a: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Maxima in surface water d18O are found in regions of enhanced evaporation in subtropical areas and minima are found at high latitudes with more intense precipitation and ice melting (precipitation and land ice have relatively small d18O compared to seawater). Note also the relative minimum at the equator which is likely due to the enhanced rainfall (ITCZ) and the effect of wind-driven upwelling (</a:t>
            </a:r>
            <a:r>
              <a:rPr lang="en-US" baseline="0" dirty="0" err="1" smtClean="0"/>
              <a:t>Ekman</a:t>
            </a:r>
            <a:r>
              <a:rPr lang="en-US" baseline="0" dirty="0" smtClean="0"/>
              <a:t> divergence) near the equator. The same latitudinal pattern can be seen for salinity.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Thus, to sum up, when interpreting foraminiferal d18O records in terms of varying ice volume on land, one has to consider (</a:t>
            </a:r>
            <a:r>
              <a:rPr lang="en-US" baseline="0" dirty="0" err="1" smtClean="0"/>
              <a:t>i</a:t>
            </a:r>
            <a:r>
              <a:rPr lang="en-US" baseline="0" dirty="0" smtClean="0"/>
              <a:t>) the effect of temperature, (ii) the spatial heterogeneities in seawater d18O, and (iii) the fact that the mixing time of the ocean is finite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Data from Harmon Craig (GEOSECS)</a:t>
            </a:r>
            <a:r>
              <a:rPr lang="en-US" baseline="0" dirty="0" smtClean="0"/>
              <a:t>, figure from Wally </a:t>
            </a:r>
            <a:r>
              <a:rPr lang="en-US" baseline="0" dirty="0" err="1" smtClean="0"/>
              <a:t>Broecker</a:t>
            </a:r>
            <a:r>
              <a:rPr lang="en-US" baseline="0" dirty="0" smtClean="0"/>
              <a:t> (2002).</a:t>
            </a:r>
            <a:endParaRPr lang="en-US" dirty="0" smtClean="0"/>
          </a:p>
          <a:p>
            <a:endParaRPr lang="fr-FR"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28</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In a glacial climate, characterized by coldness and large </a:t>
            </a:r>
            <a:r>
              <a:rPr lang="en-US" baseline="0" dirty="0" smtClean="0"/>
              <a:t>continental ice sheets (CIS), </a:t>
            </a:r>
            <a:r>
              <a:rPr lang="en-US" baseline="0" dirty="0" smtClean="0"/>
              <a:t>T and d18O of seawater conspire to create high d18O of biogenic carbonates. The d18O of </a:t>
            </a:r>
            <a:r>
              <a:rPr lang="en-US" baseline="0" dirty="0" err="1" smtClean="0"/>
              <a:t>foraminiferal</a:t>
            </a:r>
            <a:r>
              <a:rPr lang="en-US" baseline="0" dirty="0" smtClean="0"/>
              <a:t> tests is, in this sense, a very useful indicator of glaciations and </a:t>
            </a:r>
            <a:r>
              <a:rPr lang="en-US" baseline="0" dirty="0" err="1" smtClean="0"/>
              <a:t>deglaciations</a:t>
            </a:r>
            <a:r>
              <a:rPr lang="en-US" baseline="0" dirty="0" smtClean="0"/>
              <a:t>. On the hand other, the relative contributions of seawater T and seawater d18O on changes in foraminiferal d18O is generally poorly understood.</a:t>
            </a:r>
          </a:p>
          <a:p>
            <a:endParaRPr lang="en-US" baseline="0" dirty="0" smtClean="0"/>
          </a:p>
          <a:p>
            <a:endParaRPr lang="fr-FR" dirty="0" smtClean="0"/>
          </a:p>
          <a:p>
            <a:endParaRPr lang="fr-FR" dirty="0" smtClean="0"/>
          </a:p>
          <a:p>
            <a:endParaRPr lang="fr-FR"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29</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Compilation</a:t>
            </a:r>
            <a:r>
              <a:rPr lang="en-US" baseline="0" dirty="0" smtClean="0"/>
              <a:t> of 57 benthic d18O </a:t>
            </a:r>
            <a:r>
              <a:rPr lang="en-US" baseline="0" dirty="0" smtClean="0"/>
              <a:t>records by </a:t>
            </a:r>
            <a:r>
              <a:rPr lang="en-US" baseline="0" dirty="0" err="1" smtClean="0"/>
              <a:t>Lisiecki</a:t>
            </a:r>
            <a:r>
              <a:rPr lang="en-US" baseline="0" dirty="0" smtClean="0"/>
              <a:t> and </a:t>
            </a:r>
            <a:r>
              <a:rPr lang="en-US" baseline="0" dirty="0" err="1" smtClean="0"/>
              <a:t>Raymo</a:t>
            </a:r>
            <a:r>
              <a:rPr lang="en-US" baseline="0" dirty="0" smtClean="0"/>
              <a:t> (2005).</a:t>
            </a:r>
            <a:endParaRPr lang="fr-FR" dirty="0" smtClean="0"/>
          </a:p>
          <a:p>
            <a:endParaRPr lang="fr-FR"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30</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57 benthic d18O records compiled by </a:t>
            </a:r>
            <a:r>
              <a:rPr lang="en-US" i="0" dirty="0" err="1" smtClean="0"/>
              <a:t>Lisiecki</a:t>
            </a:r>
            <a:r>
              <a:rPr lang="en-US" i="0" dirty="0" smtClean="0"/>
              <a:t> &amp; </a:t>
            </a:r>
            <a:r>
              <a:rPr lang="en-US" i="0" dirty="0" err="1" smtClean="0"/>
              <a:t>Raymo</a:t>
            </a:r>
            <a:r>
              <a:rPr lang="en-US" i="0" dirty="0" smtClean="0"/>
              <a:t> (2005)</a:t>
            </a:r>
            <a:endParaRPr lang="fr-FR" i="0" dirty="0" smtClean="0"/>
          </a:p>
          <a:p>
            <a:endParaRPr lang="fr-FR" dirty="0" smtClean="0"/>
          </a:p>
          <a:p>
            <a:endParaRPr lang="en-US"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31</a:t>
            </a:fld>
            <a:endParaRPr lang="fr-FR"/>
          </a:p>
        </p:txBody>
      </p:sp>
    </p:spTree>
    <p:extLst>
      <p:ext uri="{BB962C8B-B14F-4D97-AF65-F5344CB8AC3E}">
        <p14:creationId xmlns:p14="http://schemas.microsoft.com/office/powerpoint/2010/main" val="36952337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5.3-Myr long</a:t>
            </a:r>
            <a:r>
              <a:rPr lang="en-US" baseline="0" dirty="0" smtClean="0"/>
              <a:t> </a:t>
            </a:r>
            <a:r>
              <a:rPr lang="en-US" dirty="0" smtClean="0"/>
              <a:t>d18O stack of </a:t>
            </a:r>
            <a:r>
              <a:rPr lang="en-US" i="0" dirty="0" err="1" smtClean="0"/>
              <a:t>Lisiecki</a:t>
            </a:r>
            <a:r>
              <a:rPr lang="en-US" i="0" dirty="0" smtClean="0"/>
              <a:t> &amp; </a:t>
            </a:r>
            <a:r>
              <a:rPr lang="en-US" i="0" dirty="0" err="1" smtClean="0"/>
              <a:t>Raymo</a:t>
            </a:r>
            <a:r>
              <a:rPr lang="en-US" i="0" dirty="0" smtClean="0"/>
              <a:t> (2005)</a:t>
            </a:r>
            <a:endParaRPr lang="en-US" b="0" dirty="0" smtClean="0"/>
          </a:p>
          <a:p>
            <a:r>
              <a:rPr lang="en-US" dirty="0" smtClean="0"/>
              <a:t>It is based on 57 benthic d18O records.</a:t>
            </a:r>
          </a:p>
          <a:p>
            <a:r>
              <a:rPr lang="en-US" dirty="0" smtClean="0"/>
              <a:t>The dating is </a:t>
            </a:r>
            <a:r>
              <a:rPr lang="en-US" dirty="0" smtClean="0"/>
              <a:t>partly</a:t>
            </a:r>
            <a:r>
              <a:rPr lang="en-US" baseline="0" dirty="0" smtClean="0"/>
              <a:t> </a:t>
            </a:r>
            <a:r>
              <a:rPr lang="en-US" dirty="0" smtClean="0"/>
              <a:t>based </a:t>
            </a:r>
            <a:r>
              <a:rPr lang="en-US" dirty="0" smtClean="0"/>
              <a:t>on magnetic reversals (the</a:t>
            </a:r>
            <a:r>
              <a:rPr lang="en-US" baseline="0" dirty="0" smtClean="0"/>
              <a:t> most recent one is the </a:t>
            </a:r>
            <a:r>
              <a:rPr lang="en-US" baseline="0" dirty="0" err="1" smtClean="0"/>
              <a:t>Brunhes-Matuyama</a:t>
            </a:r>
            <a:r>
              <a:rPr lang="en-US" baseline="0" dirty="0" smtClean="0"/>
              <a:t> reversal ca. 780 </a:t>
            </a:r>
            <a:r>
              <a:rPr lang="en-US" baseline="0" dirty="0" err="1" smtClean="0"/>
              <a:t>kyr</a:t>
            </a:r>
            <a:r>
              <a:rPr lang="en-US" baseline="0" dirty="0" smtClean="0"/>
              <a:t> ago).</a:t>
            </a:r>
            <a:endParaRPr lang="en-US" dirty="0" smtClean="0"/>
          </a:p>
          <a:p>
            <a:r>
              <a:rPr lang="en-US" dirty="0" smtClean="0"/>
              <a:t>Note the different marine isotopic</a:t>
            </a:r>
            <a:r>
              <a:rPr lang="en-US" baseline="0" dirty="0" smtClean="0"/>
              <a:t> stages (MIS): odd number = interglacial or warm stage; even number = glacial or cold stage.</a:t>
            </a:r>
          </a:p>
          <a:p>
            <a:r>
              <a:rPr lang="en-US" baseline="0" dirty="0" smtClean="0"/>
              <a:t>Exception to this rule: </a:t>
            </a:r>
            <a:r>
              <a:rPr lang="en-US" baseline="0" dirty="0" smtClean="0"/>
              <a:t>MIS3 which took place during the last glacial period.</a:t>
            </a:r>
            <a:endParaRPr lang="fr-FR" dirty="0" smtClean="0"/>
          </a:p>
          <a:p>
            <a:endParaRPr lang="en-US"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32</a:t>
            </a:fld>
            <a:endParaRPr lang="fr-FR"/>
          </a:p>
        </p:txBody>
      </p:sp>
    </p:spTree>
    <p:extLst>
      <p:ext uri="{BB962C8B-B14F-4D97-AF65-F5344CB8AC3E}">
        <p14:creationId xmlns:p14="http://schemas.microsoft.com/office/powerpoint/2010/main" val="440303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4</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Spectral analyses of two different d18O</a:t>
            </a:r>
            <a:r>
              <a:rPr lang="en-US" baseline="0" dirty="0" smtClean="0"/>
              <a:t> stacks show the presence of variance maxima in the orbital bands, suggesting that changes in the Earth’s orbital parameters (eccentricity, obliquity, and precession) contributed to past climate changes (recall that d18O of calcite reflects a combination of changes in temperature and d18O of ambient water, with d18O of ambient water related to global sea level and hence to the global ice volume on land).</a:t>
            </a:r>
            <a:endParaRPr lang="fr-FR" dirty="0" smtClean="0"/>
          </a:p>
          <a:p>
            <a:endParaRPr lang="en-US"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33</a:t>
            </a:fld>
            <a:endParaRPr lang="fr-FR"/>
          </a:p>
        </p:txBody>
      </p:sp>
    </p:spTree>
    <p:extLst>
      <p:ext uri="{BB962C8B-B14F-4D97-AF65-F5344CB8AC3E}">
        <p14:creationId xmlns:p14="http://schemas.microsoft.com/office/powerpoint/2010/main" val="28731213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d18O can</a:t>
            </a:r>
            <a:r>
              <a:rPr lang="en-US" baseline="0" dirty="0" smtClean="0"/>
              <a:t> also be measured on other archives, such as ice cores.</a:t>
            </a:r>
            <a:endParaRPr lang="en-US" dirty="0" smtClean="0"/>
          </a:p>
          <a:p>
            <a:r>
              <a:rPr lang="en-US" dirty="0" smtClean="0"/>
              <a:t>This </a:t>
            </a:r>
            <a:r>
              <a:rPr lang="en-US" dirty="0" smtClean="0"/>
              <a:t>figure shows the relationship between d18O of precipitation</a:t>
            </a:r>
            <a:r>
              <a:rPr lang="en-US" baseline="0" dirty="0" smtClean="0"/>
              <a:t> and annual mean air temperature measured at a number of locations in the Southern and Northern hemispheres (modern observations).</a:t>
            </a:r>
            <a:endParaRPr lang="en-US" dirty="0" smtClean="0"/>
          </a:p>
          <a:p>
            <a:r>
              <a:rPr lang="en-US" dirty="0" smtClean="0"/>
              <a:t>The slope that characterizes the variation of </a:t>
            </a:r>
            <a:r>
              <a:rPr lang="en-US" baseline="0" dirty="0" smtClean="0"/>
              <a:t>precipitation d18O with annual mean temperature is about 0.7 </a:t>
            </a:r>
            <a:r>
              <a:rPr lang="en-US" baseline="0" dirty="0" err="1" smtClean="0"/>
              <a:t>permil</a:t>
            </a:r>
            <a:r>
              <a:rPr lang="en-US" baseline="0" dirty="0" smtClean="0"/>
              <a:t>/</a:t>
            </a:r>
            <a:r>
              <a:rPr lang="en-US" baseline="0" dirty="0" err="1" smtClean="0"/>
              <a:t>degC</a:t>
            </a:r>
            <a:r>
              <a:rPr lang="en-US" baseline="0" dirty="0" smtClean="0"/>
              <a:t>.</a:t>
            </a:r>
          </a:p>
          <a:p>
            <a:r>
              <a:rPr lang="en-US" baseline="0" dirty="0" smtClean="0"/>
              <a:t>A key assumption in the use of ice d18O a </a:t>
            </a:r>
            <a:r>
              <a:rPr lang="en-US" baseline="0" dirty="0" err="1" smtClean="0"/>
              <a:t>paleothermometer</a:t>
            </a:r>
            <a:r>
              <a:rPr lang="en-US" baseline="0" dirty="0" smtClean="0"/>
              <a:t> is that the present spatial relationship between precipitation d18O and air temperature could be applied to estimate air temperatures in the past.</a:t>
            </a:r>
            <a:endParaRPr lang="fr-FR" dirty="0" smtClean="0"/>
          </a:p>
          <a:p>
            <a:endParaRPr lang="en-US"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34</a:t>
            </a:fld>
            <a:endParaRPr lang="fr-FR"/>
          </a:p>
        </p:txBody>
      </p:sp>
    </p:spTree>
    <p:extLst>
      <p:ext uri="{BB962C8B-B14F-4D97-AF65-F5344CB8AC3E}">
        <p14:creationId xmlns:p14="http://schemas.microsoft.com/office/powerpoint/2010/main" val="34287991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Many of the air temperature reconstructions for Antarctica are based on measurements of the ratio between two isotopes of hydrogen in ice core samples: H-2 (deuterium) and H-1.</a:t>
            </a:r>
          </a:p>
          <a:p>
            <a:r>
              <a:rPr lang="en-US" baseline="0" dirty="0" smtClean="0"/>
              <a:t>These measurements are expressed as d2H, whose definition follows that of d18O, i.e., d2H of a sample is simply proportional to the (H-2)/(H-1) ratio of the sample, normalized to that of a standard. Notice that d2H is also sometimes called </a:t>
            </a:r>
            <a:r>
              <a:rPr lang="en-US" baseline="0" dirty="0" err="1" smtClean="0"/>
              <a:t>dD</a:t>
            </a:r>
            <a:r>
              <a:rPr lang="en-US" baseline="0" dirty="0" smtClean="0"/>
              <a:t> (“D” for deuterium).</a:t>
            </a:r>
          </a:p>
          <a:p>
            <a:r>
              <a:rPr lang="en-US" baseline="0" dirty="0" smtClean="0"/>
              <a:t>Hydrogen isotopes are fractionated similarly to oxygen isotopes, implying that d2H of precipitation will decrease with decreasing cloud temperature.</a:t>
            </a:r>
          </a:p>
          <a:p>
            <a:r>
              <a:rPr lang="en-US" baseline="0" dirty="0" smtClean="0"/>
              <a:t>As a result, there is a positive relationship between d2H and d18O of precipitation: this empirical relationship is called the “Global Meteoric Water Line” (see </a:t>
            </a:r>
            <a:r>
              <a:rPr lang="en-US" baseline="0" dirty="0" smtClean="0"/>
              <a:t>figure</a:t>
            </a:r>
            <a:r>
              <a:rPr lang="en-US" baseline="0" dirty="0" smtClean="0"/>
              <a:t>).</a:t>
            </a:r>
          </a:p>
          <a:p>
            <a:r>
              <a:rPr lang="en-US" baseline="0" dirty="0" smtClean="0"/>
              <a:t>Both d2H and d18O of precipitation tend to be small in cold regions and large in warm regions.</a:t>
            </a:r>
          </a:p>
          <a:p>
            <a:r>
              <a:rPr lang="en-US" baseline="0" dirty="0" smtClean="0"/>
              <a:t>Note that “VSMO” stands for “Vienna Standard Mean Ocean Water”, which is the standard used for the d2H and d18O data in the plot.</a:t>
            </a:r>
            <a:endParaRPr lang="fr-FR" dirty="0" smtClean="0"/>
          </a:p>
          <a:p>
            <a:endParaRPr lang="en-US"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35</a:t>
            </a:fld>
            <a:endParaRPr lang="fr-FR"/>
          </a:p>
        </p:txBody>
      </p:sp>
    </p:spTree>
    <p:extLst>
      <p:ext uri="{BB962C8B-B14F-4D97-AF65-F5344CB8AC3E}">
        <p14:creationId xmlns:p14="http://schemas.microsoft.com/office/powerpoint/2010/main" val="13138079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map shows locations of </a:t>
            </a:r>
            <a:r>
              <a:rPr lang="en-US" dirty="0" smtClean="0"/>
              <a:t>some of the Antarctic</a:t>
            </a:r>
            <a:r>
              <a:rPr lang="en-US" baseline="0" dirty="0" smtClean="0"/>
              <a:t> </a:t>
            </a:r>
            <a:r>
              <a:rPr lang="en-US" baseline="0" dirty="0" smtClean="0"/>
              <a:t>ice cores to be discussed </a:t>
            </a:r>
            <a:r>
              <a:rPr lang="en-US" baseline="0" dirty="0" smtClean="0"/>
              <a:t>in </a:t>
            </a:r>
            <a:r>
              <a:rPr lang="en-US" baseline="0" dirty="0" smtClean="0"/>
              <a:t>this </a:t>
            </a:r>
            <a:r>
              <a:rPr lang="en-US" baseline="0" dirty="0" smtClean="0"/>
              <a:t>course.</a:t>
            </a:r>
            <a:endParaRPr lang="fr-FR" dirty="0" smtClean="0"/>
          </a:p>
          <a:p>
            <a:endParaRPr lang="en-US"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36</a:t>
            </a:fld>
            <a:endParaRPr lang="fr-FR"/>
          </a:p>
        </p:txBody>
      </p:sp>
    </p:spTree>
    <p:extLst>
      <p:ext uri="{BB962C8B-B14F-4D97-AF65-F5344CB8AC3E}">
        <p14:creationId xmlns:p14="http://schemas.microsoft.com/office/powerpoint/2010/main" val="25796468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upper part of ice sheets is comprised of a layer of unconsolidated snow, called the </a:t>
            </a:r>
            <a:r>
              <a:rPr lang="en-US" baseline="0" dirty="0" err="1" smtClean="0"/>
              <a:t>firn</a:t>
            </a:r>
            <a:r>
              <a:rPr lang="en-US" baseline="0" dirty="0" smtClean="0"/>
              <a:t>. Below the </a:t>
            </a:r>
            <a:r>
              <a:rPr lang="en-US" baseline="0" dirty="0" err="1" smtClean="0"/>
              <a:t>firn</a:t>
            </a:r>
            <a:r>
              <a:rPr lang="en-US" baseline="0" dirty="0" smtClean="0"/>
              <a:t>, air can be occluded in bubbles. These bubbles provide an archive for the reconstruction of the chemical composition of the atmosphere in the past.</a:t>
            </a:r>
            <a:endParaRPr lang="en-US"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37</a:t>
            </a:fld>
            <a:endParaRPr lang="fr-FR"/>
          </a:p>
        </p:txBody>
      </p:sp>
    </p:spTree>
    <p:extLst>
      <p:ext uri="{BB962C8B-B14F-4D97-AF65-F5344CB8AC3E}">
        <p14:creationId xmlns:p14="http://schemas.microsoft.com/office/powerpoint/2010/main" val="9894316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scientific content of this figure is hard to overestimate.</a:t>
            </a:r>
          </a:p>
          <a:p>
            <a:r>
              <a:rPr lang="en-US" dirty="0" smtClean="0"/>
              <a:t>The upper panel shows the d2H record from the </a:t>
            </a:r>
            <a:r>
              <a:rPr lang="en-US" dirty="0" err="1" smtClean="0"/>
              <a:t>Epica</a:t>
            </a:r>
            <a:r>
              <a:rPr lang="en-US" dirty="0" smtClean="0"/>
              <a:t> Dome C (EDC) ice core,</a:t>
            </a:r>
            <a:r>
              <a:rPr lang="en-US" baseline="0" dirty="0" smtClean="0"/>
              <a:t> </a:t>
            </a:r>
            <a:r>
              <a:rPr lang="en-US" dirty="0" smtClean="0"/>
              <a:t>expressed in terms of</a:t>
            </a:r>
            <a:r>
              <a:rPr lang="en-US" baseline="0" dirty="0" smtClean="0"/>
              <a:t> temperature.</a:t>
            </a:r>
          </a:p>
          <a:p>
            <a:r>
              <a:rPr lang="en-US" baseline="0" dirty="0" smtClean="0"/>
              <a:t>The lower panel shows the concentration of CO2 measured on air trapped in different Antarctic ice cores:</a:t>
            </a:r>
          </a:p>
          <a:p>
            <a:r>
              <a:rPr lang="en-US" baseline="0" dirty="0" smtClean="0"/>
              <a:t>Taylor Dome (brown), </a:t>
            </a:r>
            <a:r>
              <a:rPr lang="en-US" baseline="0" dirty="0" err="1" smtClean="0"/>
              <a:t>Vostok</a:t>
            </a:r>
            <a:r>
              <a:rPr lang="en-US" baseline="0" dirty="0" smtClean="0"/>
              <a:t> (green), and EDC (other colors: black dots are measurements from Bern, Switzerland, and red dots are measurements from Grenoble, France).</a:t>
            </a:r>
          </a:p>
          <a:p>
            <a:r>
              <a:rPr lang="en-US" baseline="0" dirty="0" smtClean="0"/>
              <a:t>The horizontal dashed lines are mean values for different time intervals.</a:t>
            </a:r>
          </a:p>
          <a:p>
            <a:r>
              <a:rPr lang="en-US" baseline="0" dirty="0" smtClean="0"/>
              <a:t>The Arabic numerals indicate the Marine Isotopic Stages (MISs), whereas the Roman numerals indicate the  deglaciations or “terminations” (e.g., T-sub-I is the most recent termination).</a:t>
            </a:r>
          </a:p>
          <a:p>
            <a:r>
              <a:rPr lang="en-US" baseline="0" dirty="0" smtClean="0"/>
              <a:t>Note the strong apparent correlation between both records: Antarctic air temperature and atmospheric CO2 concentration have evolved largely in parallel over the past 800 </a:t>
            </a:r>
            <a:r>
              <a:rPr lang="en-US" baseline="0" dirty="0" err="1" smtClean="0"/>
              <a:t>kyrs</a:t>
            </a:r>
            <a:r>
              <a:rPr lang="en-US" baseline="0" dirty="0" smtClean="0"/>
              <a:t>.</a:t>
            </a:r>
          </a:p>
          <a:p>
            <a:endParaRPr lang="fr-FR" dirty="0" smtClean="0"/>
          </a:p>
          <a:p>
            <a:endParaRPr lang="en-US"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38</a:t>
            </a:fld>
            <a:endParaRPr lang="fr-FR"/>
          </a:p>
        </p:txBody>
      </p:sp>
    </p:spTree>
    <p:extLst>
      <p:ext uri="{BB962C8B-B14F-4D97-AF65-F5344CB8AC3E}">
        <p14:creationId xmlns:p14="http://schemas.microsoft.com/office/powerpoint/2010/main" val="11893020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current concentration</a:t>
            </a:r>
            <a:r>
              <a:rPr lang="en-US" baseline="0" dirty="0" smtClean="0"/>
              <a:t> of atmospheric CO2 has no precedent over the past 800,000 years …</a:t>
            </a:r>
            <a:endParaRPr lang="fr-FR" dirty="0" smtClean="0"/>
          </a:p>
          <a:p>
            <a:endParaRPr lang="en-US"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39</a:t>
            </a:fld>
            <a:endParaRPr lang="fr-FR"/>
          </a:p>
        </p:txBody>
      </p:sp>
    </p:spTree>
    <p:extLst>
      <p:ext uri="{BB962C8B-B14F-4D97-AF65-F5344CB8AC3E}">
        <p14:creationId xmlns:p14="http://schemas.microsoft.com/office/powerpoint/2010/main" val="1314217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a:t>
            </a:r>
            <a:r>
              <a:rPr lang="en-US" baseline="0" dirty="0" smtClean="0"/>
              <a:t> climate system is composed of 3 major components: (</a:t>
            </a:r>
            <a:r>
              <a:rPr lang="en-US" baseline="0" dirty="0" err="1" smtClean="0"/>
              <a:t>i</a:t>
            </a:r>
            <a:r>
              <a:rPr lang="en-US" baseline="0" dirty="0" smtClean="0"/>
              <a:t>) the atmosphere, (ii) the ocean with sea ice, and (iii) the continents with ice sheets, glaciers, etc.</a:t>
            </a:r>
          </a:p>
          <a:p>
            <a:endParaRPr lang="en-US" baseline="0" dirty="0" smtClean="0"/>
          </a:p>
          <a:p>
            <a:r>
              <a:rPr lang="en-US" baseline="0" dirty="0" smtClean="0"/>
              <a:t>These components and subcomponents of the climate system are characterized by response times that vary over a huge </a:t>
            </a:r>
            <a:r>
              <a:rPr lang="en-US" baseline="0" dirty="0" smtClean="0"/>
              <a:t>range. </a:t>
            </a:r>
            <a:r>
              <a:rPr lang="en-US" baseline="0" dirty="0" smtClean="0"/>
              <a:t>Thus, the atmosphere has estimated response times of days to months, the ocean from months to a millennium, sea ice from months to decades, ice sheets from 1,000 to 10,000 years, etc.</a:t>
            </a:r>
          </a:p>
          <a:p>
            <a:endParaRPr lang="en-US" baseline="0" dirty="0" smtClean="0"/>
          </a:p>
          <a:p>
            <a:r>
              <a:rPr lang="en-US" baseline="0" dirty="0" smtClean="0"/>
              <a:t>The climate system is forced by different agents:</a:t>
            </a:r>
          </a:p>
          <a:p>
            <a:endParaRPr lang="en-US" baseline="0" dirty="0" smtClean="0"/>
          </a:p>
          <a:p>
            <a:r>
              <a:rPr lang="en-US" baseline="0" dirty="0" smtClean="0"/>
              <a:t>1) Radiative forcing: this includes variations in “solar activity” </a:t>
            </a:r>
            <a:r>
              <a:rPr lang="en-US" baseline="0" dirty="0" smtClean="0"/>
              <a:t>and </a:t>
            </a:r>
            <a:r>
              <a:rPr lang="en-US" baseline="0" dirty="0" smtClean="0"/>
              <a:t>(ii) changes in the parameters that describe the orbit of the earth around the Sun (eccentricity, obliquity, and precession) [these 3 parameters will be looked at in detail].  </a:t>
            </a:r>
          </a:p>
          <a:p>
            <a:endParaRPr lang="en-US" baseline="0" dirty="0" smtClean="0"/>
          </a:p>
          <a:p>
            <a:r>
              <a:rPr lang="en-US" baseline="0" dirty="0" smtClean="0"/>
              <a:t>2) Forcing emanating from continental drifts, geothermal fluxes from the ground or the seafloor, and the anthropogenic forcing. Re. continental drift, consider, for example, the positioning of continents near the poles that may favor the growth of land ice (glaciations), the gradual emission of CO2 to the atmosphere from volcanism, the </a:t>
            </a:r>
            <a:r>
              <a:rPr lang="en-US" baseline="0" dirty="0" err="1" smtClean="0"/>
              <a:t>orogenesis</a:t>
            </a:r>
            <a:r>
              <a:rPr lang="en-US" baseline="0" dirty="0" smtClean="0"/>
              <a:t> that may favor the occurrence of monsoons, etc. </a:t>
            </a:r>
          </a:p>
          <a:p>
            <a:endParaRPr lang="en-US" baseline="0" dirty="0" smtClean="0"/>
          </a:p>
          <a:p>
            <a:r>
              <a:rPr lang="en-US" baseline="0" dirty="0" smtClean="0"/>
              <a:t>A last point: please contrast the longest response time in this schematic, on the order of 10,000 yr for the ice sheets, with the length of the instrumental records, which is on the order of 100 yr at best. Thus, the span of even the longest instrumental records amounts to only 1% the response time of ice sheets. This clearly indicates that the instrumental records are inadequate to provide a comprehensive picture of climate variability.</a:t>
            </a:r>
          </a:p>
          <a:p>
            <a:endParaRPr lang="fr-FR"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5</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figure shows the</a:t>
            </a:r>
            <a:r>
              <a:rPr lang="en-US" baseline="0" dirty="0" smtClean="0"/>
              <a:t> solar radiation incident today on a unit horizontal area at the top of the atmosphere as a function of latitude and date of the year in units of 10^6 J/m2/day. Shaded regions represent regions not illuminated by the Sun (polar nights). The solar declination is an angle that defines the annual march of the Sun in the sky.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Maxima in </a:t>
            </a:r>
            <a:r>
              <a:rPr lang="en-US" baseline="0" dirty="0" smtClean="0"/>
              <a:t>northern hemisphere (NH) </a:t>
            </a:r>
            <a:r>
              <a:rPr lang="en-US" baseline="0" dirty="0" smtClean="0"/>
              <a:t>insolation occur near the NH summer solstice (June), when the Earth’s axis leans towards the Sun.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Minima in NH insolation occur near the NH winter solstice (December), when the Earth’s axis leans away from the Sun (note the polar night</a:t>
            </a:r>
            <a:r>
              <a:rPr lang="en-US" baseline="0" dirty="0" smtClean="0"/>
              <a:t>).</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Maxima and minima in SH insolation are out of phase with those in the NH</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orbital theory of climate change posits that changes in the orbital parameters led to changes in the seasonal and latitudinal distributions in insolation and hence on climate.</a:t>
            </a:r>
            <a:endParaRPr lang="fr-FR" dirty="0" smtClean="0"/>
          </a:p>
        </p:txBody>
      </p:sp>
      <p:sp>
        <p:nvSpPr>
          <p:cNvPr id="4" name="Slide Number Placeholder 3"/>
          <p:cNvSpPr>
            <a:spLocks noGrp="1"/>
          </p:cNvSpPr>
          <p:nvPr>
            <p:ph type="sldNum" sz="quarter" idx="10"/>
          </p:nvPr>
        </p:nvSpPr>
        <p:spPr/>
        <p:txBody>
          <a:bodyPr/>
          <a:lstStyle/>
          <a:p>
            <a:fld id="{3BCEAA57-A09A-4A48-A91F-488F196ED0A2}" type="slidenum">
              <a:rPr lang="fr-FR" smtClean="0"/>
              <a:pPr/>
              <a:t>6</a:t>
            </a:fld>
            <a:endParaRPr lang="fr-FR"/>
          </a:p>
        </p:txBody>
      </p:sp>
    </p:spTree>
    <p:extLst>
      <p:ext uri="{BB962C8B-B14F-4D97-AF65-F5344CB8AC3E}">
        <p14:creationId xmlns:p14="http://schemas.microsoft.com/office/powerpoint/2010/main" val="2743390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 provides context for the rest of the class.</a:t>
            </a:r>
          </a:p>
          <a:p>
            <a:r>
              <a:rPr lang="en-US" dirty="0" smtClean="0"/>
              <a:t>It</a:t>
            </a:r>
            <a:r>
              <a:rPr lang="en-US" baseline="0" dirty="0" smtClean="0"/>
              <a:t> shows the elliptical orbit of the Earth around the Sun (cf. 1</a:t>
            </a:r>
            <a:r>
              <a:rPr lang="en-US" baseline="30000" dirty="0" smtClean="0"/>
              <a:t>st</a:t>
            </a:r>
            <a:r>
              <a:rPr lang="en-US" baseline="0" dirty="0" smtClean="0"/>
              <a:t> law of Kepler).</a:t>
            </a:r>
          </a:p>
          <a:p>
            <a:r>
              <a:rPr lang="en-US" baseline="0" dirty="0" smtClean="0"/>
              <a:t>The Sun occupies one of the focal points; the other focus is empty.</a:t>
            </a:r>
          </a:p>
          <a:p>
            <a:r>
              <a:rPr lang="en-US" baseline="0" dirty="0" smtClean="0"/>
              <a:t>The position of the Earth closest to the Sun is the perihelion (Jan 3) and the position farthest away from it is the aphelion (Jul 4).</a:t>
            </a:r>
          </a:p>
          <a:p>
            <a:r>
              <a:rPr lang="en-US" baseline="0" dirty="0" smtClean="0"/>
              <a:t>Four other points are indicated along the orbits: these are the cardinal points (CP).</a:t>
            </a:r>
          </a:p>
          <a:p>
            <a:r>
              <a:rPr lang="en-US" baseline="0" dirty="0" smtClean="0"/>
              <a:t>A first CP is the summer solstice: at this location, the earth rotation axis is tipped in the direction of the sun (longest day of the year in northern hemisphere, NH).</a:t>
            </a:r>
          </a:p>
          <a:p>
            <a:r>
              <a:rPr lang="en-US" baseline="0" dirty="0" smtClean="0"/>
              <a:t>At the winter solstice, the earth rotation axis is tipped away from the sun (shortest day of the year in NH).</a:t>
            </a:r>
          </a:p>
          <a:p>
            <a:r>
              <a:rPr lang="en-US" baseline="0" dirty="0" smtClean="0"/>
              <a:t>At the fall and vernal equinoxes, the two poles are equidistant from the sun (# of daylight hours = # of night hours).</a:t>
            </a:r>
          </a:p>
          <a:p>
            <a:endParaRPr lang="fr-FR" dirty="0" smtClean="0"/>
          </a:p>
          <a:p>
            <a:endParaRPr lang="en-US"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7</a:t>
            </a:fld>
            <a:endParaRPr lang="fr-FR"/>
          </a:p>
        </p:txBody>
      </p:sp>
    </p:spTree>
    <p:extLst>
      <p:ext uri="{BB962C8B-B14F-4D97-AF65-F5344CB8AC3E}">
        <p14:creationId xmlns:p14="http://schemas.microsoft.com/office/powerpoint/2010/main" val="481508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Eccentricity influences</a:t>
            </a:r>
            <a:r>
              <a:rPr lang="en-US" baseline="0" dirty="0" smtClean="0"/>
              <a:t> the global mean insolation, but by a very small amount.</a:t>
            </a:r>
          </a:p>
          <a:p>
            <a:r>
              <a:rPr lang="en-US" baseline="0" dirty="0" smtClean="0"/>
              <a:t>Its spectrum features several peaks, near 412-413 </a:t>
            </a:r>
            <a:r>
              <a:rPr lang="en-US" baseline="0" dirty="0" err="1" smtClean="0"/>
              <a:t>kyr</a:t>
            </a:r>
            <a:r>
              <a:rPr lang="en-US" baseline="0" dirty="0" smtClean="0"/>
              <a:t> and 100 </a:t>
            </a:r>
            <a:r>
              <a:rPr lang="en-US" baseline="0" dirty="0" err="1" smtClean="0"/>
              <a:t>kyr</a:t>
            </a:r>
            <a:endParaRPr lang="fr-FR" dirty="0" smtClean="0"/>
          </a:p>
          <a:p>
            <a:endParaRPr lang="en-US"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9</a:t>
            </a:fld>
            <a:endParaRPr lang="fr-FR"/>
          </a:p>
        </p:txBody>
      </p:sp>
    </p:spTree>
    <p:extLst>
      <p:ext uri="{BB962C8B-B14F-4D97-AF65-F5344CB8AC3E}">
        <p14:creationId xmlns:p14="http://schemas.microsoft.com/office/powerpoint/2010/main" val="1823138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obliquity or tilt is the angle between the earth rotation axis and the perpendicular to the plane of the earth’s orbit around the sun (=orbital or ecliptic plane).</a:t>
            </a:r>
          </a:p>
          <a:p>
            <a:r>
              <a:rPr lang="en-US" baseline="0" dirty="0" smtClean="0"/>
              <a:t>It is therefore the latitude of the two tropical circles (cancer and </a:t>
            </a:r>
            <a:r>
              <a:rPr lang="en-US" baseline="0" dirty="0" err="1" smtClean="0"/>
              <a:t>capricorn</a:t>
            </a:r>
            <a:r>
              <a:rPr lang="en-US" baseline="0" dirty="0" smtClean="0"/>
              <a:t>) and the colatitude of the two polar circles (in NH and SH).</a:t>
            </a:r>
          </a:p>
          <a:p>
            <a:r>
              <a:rPr lang="en-US" baseline="0" dirty="0" smtClean="0"/>
              <a:t>The obliquity is obviously responsible for the occurrence of seasons on Earth.</a:t>
            </a:r>
          </a:p>
          <a:p>
            <a:endParaRPr lang="en-US" baseline="0" dirty="0" smtClean="0"/>
          </a:p>
          <a:p>
            <a:endParaRPr lang="fr-FR" dirty="0" smtClean="0"/>
          </a:p>
          <a:p>
            <a:endParaRPr lang="en-US"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10</a:t>
            </a:fld>
            <a:endParaRPr lang="fr-FR"/>
          </a:p>
        </p:txBody>
      </p:sp>
    </p:spTree>
    <p:extLst>
      <p:ext uri="{BB962C8B-B14F-4D97-AF65-F5344CB8AC3E}">
        <p14:creationId xmlns:p14="http://schemas.microsoft.com/office/powerpoint/2010/main" val="538478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tilt is</a:t>
            </a:r>
            <a:r>
              <a:rPr lang="en-US" baseline="0" dirty="0" smtClean="0"/>
              <a:t> particularly important for the amount of solar radiation that is received at high northern and southern latitudes.</a:t>
            </a:r>
          </a:p>
          <a:p>
            <a:r>
              <a:rPr lang="en-US" baseline="0" dirty="0" smtClean="0"/>
              <a:t>When the tilt is decreased compared to its modern value, polar regions receive less sunlight.</a:t>
            </a:r>
          </a:p>
          <a:p>
            <a:r>
              <a:rPr lang="en-US" baseline="0" dirty="0" smtClean="0"/>
              <a:t>When the tilt is increased, they received more sunlight.</a:t>
            </a:r>
          </a:p>
          <a:p>
            <a:r>
              <a:rPr lang="en-US" baseline="0" dirty="0" smtClean="0"/>
              <a:t>Two extreme values of the tilt (never actually achieved) are shown here.</a:t>
            </a:r>
          </a:p>
          <a:p>
            <a:endParaRPr lang="fr-FR" dirty="0" smtClean="0"/>
          </a:p>
          <a:p>
            <a:endParaRPr lang="en-US"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11</a:t>
            </a:fld>
            <a:endParaRPr lang="fr-FR"/>
          </a:p>
        </p:txBody>
      </p:sp>
    </p:spTree>
    <p:extLst>
      <p:ext uri="{BB962C8B-B14F-4D97-AF65-F5344CB8AC3E}">
        <p14:creationId xmlns:p14="http://schemas.microsoft.com/office/powerpoint/2010/main" val="1136266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5B175813-31FD-43F3-B96E-538337A899C1}" type="datetimeFigureOut">
              <a:rPr lang="fr-FR" smtClean="0"/>
              <a:pPr/>
              <a:t>17/09/2018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30AFCDC-4E9E-4943-A61B-6C6E610108FE}"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5B175813-31FD-43F3-B96E-538337A899C1}" type="datetimeFigureOut">
              <a:rPr lang="fr-FR" smtClean="0"/>
              <a:pPr/>
              <a:t>17/09/2018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30AFCDC-4E9E-4943-A61B-6C6E610108FE}"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5B175813-31FD-43F3-B96E-538337A899C1}" type="datetimeFigureOut">
              <a:rPr lang="fr-FR" smtClean="0"/>
              <a:pPr/>
              <a:t>17/09/2018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30AFCDC-4E9E-4943-A61B-6C6E610108FE}"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5B175813-31FD-43F3-B96E-538337A899C1}" type="datetimeFigureOut">
              <a:rPr lang="fr-FR" smtClean="0"/>
              <a:pPr/>
              <a:t>17/09/2018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30AFCDC-4E9E-4943-A61B-6C6E610108FE}"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175813-31FD-43F3-B96E-538337A899C1}" type="datetimeFigureOut">
              <a:rPr lang="fr-FR" smtClean="0"/>
              <a:pPr/>
              <a:t>17/09/2018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30AFCDC-4E9E-4943-A61B-6C6E610108FE}"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5B175813-31FD-43F3-B96E-538337A899C1}" type="datetimeFigureOut">
              <a:rPr lang="fr-FR" smtClean="0"/>
              <a:pPr/>
              <a:t>17/09/2018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30AFCDC-4E9E-4943-A61B-6C6E610108FE}"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5B175813-31FD-43F3-B96E-538337A899C1}" type="datetimeFigureOut">
              <a:rPr lang="fr-FR" smtClean="0"/>
              <a:pPr/>
              <a:t>17/09/2018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30AFCDC-4E9E-4943-A61B-6C6E610108FE}"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5B175813-31FD-43F3-B96E-538337A899C1}" type="datetimeFigureOut">
              <a:rPr lang="fr-FR" smtClean="0"/>
              <a:pPr/>
              <a:t>17/09/2018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30AFCDC-4E9E-4943-A61B-6C6E610108FE}"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75813-31FD-43F3-B96E-538337A899C1}" type="datetimeFigureOut">
              <a:rPr lang="fr-FR" smtClean="0"/>
              <a:pPr/>
              <a:t>17/09/2018</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630AFCDC-4E9E-4943-A61B-6C6E610108FE}"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175813-31FD-43F3-B96E-538337A899C1}" type="datetimeFigureOut">
              <a:rPr lang="fr-FR" smtClean="0"/>
              <a:pPr/>
              <a:t>17/09/2018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30AFCDC-4E9E-4943-A61B-6C6E610108FE}"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175813-31FD-43F3-B96E-538337A899C1}" type="datetimeFigureOut">
              <a:rPr lang="fr-FR" smtClean="0"/>
              <a:pPr/>
              <a:t>17/09/2018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30AFCDC-4E9E-4943-A61B-6C6E610108FE}"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75813-31FD-43F3-B96E-538337A899C1}" type="datetimeFigureOut">
              <a:rPr lang="fr-FR" smtClean="0"/>
              <a:pPr/>
              <a:t>17/09/2018</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0AFCDC-4E9E-4943-A61B-6C6E610108FE}"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9.wmf"/><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24.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23.wmf"/><Relationship Id="rId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43100" y="3657600"/>
            <a:ext cx="5257800" cy="609600"/>
          </a:xfrm>
        </p:spPr>
        <p:txBody>
          <a:bodyPr anchor="ctr">
            <a:normAutofit/>
          </a:bodyPr>
          <a:lstStyle/>
          <a:p>
            <a:r>
              <a:rPr lang="en-US" sz="2600" dirty="0" smtClean="0"/>
              <a:t>Alan CONDRON &amp; Olivier MARCHAL</a:t>
            </a:r>
            <a:endParaRPr lang="fr-FR" sz="2600" baseline="-25000" dirty="0"/>
          </a:p>
        </p:txBody>
      </p:sp>
      <p:sp>
        <p:nvSpPr>
          <p:cNvPr id="4" name="TextBox 3"/>
          <p:cNvSpPr txBox="1"/>
          <p:nvPr/>
        </p:nvSpPr>
        <p:spPr>
          <a:xfrm>
            <a:off x="1147473" y="2281535"/>
            <a:ext cx="6849054" cy="646331"/>
          </a:xfrm>
          <a:prstGeom prst="rect">
            <a:avLst/>
          </a:prstGeom>
          <a:noFill/>
        </p:spPr>
        <p:txBody>
          <a:bodyPr vert="horz" wrap="none" rtlCol="0">
            <a:spAutoFit/>
          </a:bodyPr>
          <a:lstStyle/>
          <a:p>
            <a:pPr algn="ctr"/>
            <a:r>
              <a:rPr lang="en-US" sz="3600" i="1" dirty="0" smtClean="0"/>
              <a:t>12.708: Topics in Paleoceanography</a:t>
            </a:r>
            <a:endParaRPr lang="fr-FR" sz="3600" i="1" dirty="0"/>
          </a:p>
        </p:txBody>
      </p:sp>
    </p:spTree>
  </p:cSld>
  <p:clrMapOvr>
    <a:masterClrMapping/>
  </p:clrMapOvr>
  <p:transition advTm="1482"/>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33400" y="457200"/>
            <a:ext cx="7924800" cy="685800"/>
            <a:chOff x="895350" y="76200"/>
            <a:chExt cx="7924800" cy="685800"/>
          </a:xfrm>
        </p:grpSpPr>
        <p:sp>
          <p:nvSpPr>
            <p:cNvPr id="3" name="Rectangle 2"/>
            <p:cNvSpPr/>
            <p:nvPr/>
          </p:nvSpPr>
          <p:spPr>
            <a:xfrm>
              <a:off x="895350" y="76200"/>
              <a:ext cx="7924800" cy="685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extBox 3"/>
            <p:cNvSpPr txBox="1"/>
            <p:nvPr/>
          </p:nvSpPr>
          <p:spPr>
            <a:xfrm>
              <a:off x="3479065" y="152400"/>
              <a:ext cx="2909771" cy="523220"/>
            </a:xfrm>
            <a:prstGeom prst="rect">
              <a:avLst/>
            </a:prstGeom>
            <a:noFill/>
          </p:spPr>
          <p:txBody>
            <a:bodyPr wrap="none" rtlCol="0">
              <a:spAutoFit/>
            </a:bodyPr>
            <a:lstStyle/>
            <a:p>
              <a:r>
                <a:rPr lang="en-US" sz="2800" dirty="0" smtClean="0"/>
                <a:t>Obliquity or Tilt (</a:t>
              </a:r>
              <a:r>
                <a:rPr lang="en-US" sz="2800" dirty="0" smtClean="0">
                  <a:latin typeface="Symbol" pitchFamily="18" charset="2"/>
                </a:rPr>
                <a:t>e</a:t>
              </a:r>
              <a:r>
                <a:rPr lang="en-US" sz="2800" dirty="0" smtClean="0"/>
                <a:t>)</a:t>
              </a:r>
            </a:p>
          </p:txBody>
        </p:sp>
      </p:grpSp>
      <p:cxnSp>
        <p:nvCxnSpPr>
          <p:cNvPr id="5" name="Straight Arrow Connector 4"/>
          <p:cNvCxnSpPr/>
          <p:nvPr/>
        </p:nvCxnSpPr>
        <p:spPr>
          <a:xfrm rot="5400000" flipH="1" flipV="1">
            <a:off x="3555079" y="3047206"/>
            <a:ext cx="2590800" cy="1588"/>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412079" y="3045618"/>
            <a:ext cx="4953000" cy="1588"/>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441279" y="2819400"/>
            <a:ext cx="1474121" cy="369332"/>
          </a:xfrm>
          <a:prstGeom prst="rect">
            <a:avLst/>
          </a:prstGeom>
          <a:noFill/>
        </p:spPr>
        <p:txBody>
          <a:bodyPr wrap="none" rtlCol="0">
            <a:spAutoFit/>
          </a:bodyPr>
          <a:lstStyle/>
          <a:p>
            <a:r>
              <a:rPr lang="en-US" dirty="0" smtClean="0"/>
              <a:t>Ecliptic plane</a:t>
            </a:r>
            <a:endParaRPr lang="fr-FR" dirty="0"/>
          </a:p>
        </p:txBody>
      </p:sp>
      <p:sp>
        <p:nvSpPr>
          <p:cNvPr id="8" name="TextBox 7"/>
          <p:cNvSpPr txBox="1"/>
          <p:nvPr/>
        </p:nvSpPr>
        <p:spPr>
          <a:xfrm>
            <a:off x="1057416" y="4971871"/>
            <a:ext cx="7029168" cy="1477328"/>
          </a:xfrm>
          <a:prstGeom prst="rect">
            <a:avLst/>
          </a:prstGeom>
          <a:noFill/>
        </p:spPr>
        <p:txBody>
          <a:bodyPr wrap="none" rtlCol="0">
            <a:spAutoFit/>
          </a:bodyPr>
          <a:lstStyle/>
          <a:p>
            <a:pPr>
              <a:buFont typeface="Arial" pitchFamily="34" charset="0"/>
              <a:buChar char="•"/>
            </a:pPr>
            <a:r>
              <a:rPr lang="en-US" dirty="0" smtClean="0"/>
              <a:t> Configuration of Sun and Earth during NH summer (summer solstice)</a:t>
            </a:r>
          </a:p>
          <a:p>
            <a:pPr>
              <a:buFont typeface="Arial" pitchFamily="34" charset="0"/>
              <a:buChar char="•"/>
            </a:pPr>
            <a:r>
              <a:rPr lang="en-US" dirty="0" smtClean="0"/>
              <a:t> Obliquity = angle between Earth rotation axis &amp; normal to ecliptic plane</a:t>
            </a:r>
            <a:endParaRPr lang="fr-FR" dirty="0" smtClean="0"/>
          </a:p>
          <a:p>
            <a:pPr>
              <a:buFont typeface="Arial" pitchFamily="34" charset="0"/>
              <a:buChar char="•"/>
            </a:pPr>
            <a:r>
              <a:rPr lang="en-US" dirty="0" smtClean="0"/>
              <a:t> Modern value of obliquity is 23.5</a:t>
            </a:r>
            <a:r>
              <a:rPr lang="en-US" baseline="30000" dirty="0" smtClean="0"/>
              <a:t>o</a:t>
            </a:r>
            <a:endParaRPr lang="en-US" dirty="0" smtClean="0"/>
          </a:p>
          <a:p>
            <a:pPr>
              <a:buFont typeface="Arial" pitchFamily="34" charset="0"/>
              <a:buChar char="•"/>
            </a:pPr>
            <a:r>
              <a:rPr lang="en-US" dirty="0" smtClean="0"/>
              <a:t> </a:t>
            </a:r>
            <a:r>
              <a:rPr lang="en-US" dirty="0" smtClean="0">
                <a:latin typeface="Symbol" pitchFamily="18" charset="2"/>
              </a:rPr>
              <a:t>e</a:t>
            </a:r>
            <a:r>
              <a:rPr lang="en-US" dirty="0" smtClean="0"/>
              <a:t> varied between about 22.2</a:t>
            </a:r>
            <a:r>
              <a:rPr lang="en-US" baseline="30000" dirty="0" smtClean="0"/>
              <a:t>o</a:t>
            </a:r>
            <a:r>
              <a:rPr lang="en-US" dirty="0" smtClean="0"/>
              <a:t> and 24.5</a:t>
            </a:r>
            <a:r>
              <a:rPr lang="en-US" baseline="30000" dirty="0" smtClean="0"/>
              <a:t>o</a:t>
            </a:r>
            <a:r>
              <a:rPr lang="en-US" dirty="0" smtClean="0"/>
              <a:t> over the past 1.5 </a:t>
            </a:r>
            <a:r>
              <a:rPr lang="en-US" dirty="0" err="1" smtClean="0"/>
              <a:t>Myr</a:t>
            </a:r>
            <a:r>
              <a:rPr lang="en-US" dirty="0" smtClean="0"/>
              <a:t> or so</a:t>
            </a:r>
          </a:p>
          <a:p>
            <a:pPr>
              <a:buFont typeface="Arial" pitchFamily="34" charset="0"/>
              <a:buChar char="•"/>
            </a:pPr>
            <a:r>
              <a:rPr lang="en-US" dirty="0" smtClean="0"/>
              <a:t> </a:t>
            </a:r>
            <a:r>
              <a:rPr lang="en-US" i="1" dirty="0" smtClean="0">
                <a:latin typeface="Symbol" pitchFamily="18" charset="2"/>
              </a:rPr>
              <a:t>e</a:t>
            </a:r>
            <a:r>
              <a:rPr lang="en-US" dirty="0" smtClean="0"/>
              <a:t> has a quasi-periodicity of 41 </a:t>
            </a:r>
            <a:r>
              <a:rPr lang="en-US" dirty="0" err="1" smtClean="0"/>
              <a:t>kyrs</a:t>
            </a:r>
            <a:endParaRPr lang="en-US" dirty="0" smtClean="0"/>
          </a:p>
        </p:txBody>
      </p:sp>
      <p:sp>
        <p:nvSpPr>
          <p:cNvPr id="9" name="Oval 8"/>
          <p:cNvSpPr/>
          <p:nvPr/>
        </p:nvSpPr>
        <p:spPr>
          <a:xfrm>
            <a:off x="3902551" y="2057400"/>
            <a:ext cx="1905000" cy="19050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9"/>
          <p:cNvCxnSpPr/>
          <p:nvPr/>
        </p:nvCxnSpPr>
        <p:spPr>
          <a:xfrm rot="16200000" flipH="1">
            <a:off x="3745579" y="2400300"/>
            <a:ext cx="2209800" cy="1219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469479" y="1600200"/>
            <a:ext cx="319318" cy="461665"/>
          </a:xfrm>
          <a:prstGeom prst="rect">
            <a:avLst/>
          </a:prstGeom>
          <a:noFill/>
        </p:spPr>
        <p:txBody>
          <a:bodyPr wrap="none" rtlCol="0">
            <a:spAutoFit/>
          </a:bodyPr>
          <a:lstStyle/>
          <a:p>
            <a:r>
              <a:rPr lang="en-US" sz="2400" dirty="0" smtClean="0">
                <a:latin typeface="Symbol" pitchFamily="18" charset="2"/>
              </a:rPr>
              <a:t>e</a:t>
            </a:r>
            <a:endParaRPr lang="fr-FR" sz="2400" dirty="0">
              <a:latin typeface="Symbol" pitchFamily="18" charset="2"/>
            </a:endParaRPr>
          </a:p>
        </p:txBody>
      </p:sp>
      <p:cxnSp>
        <p:nvCxnSpPr>
          <p:cNvPr id="12" name="Straight Connector 11"/>
          <p:cNvCxnSpPr/>
          <p:nvPr/>
        </p:nvCxnSpPr>
        <p:spPr>
          <a:xfrm rot="10800000" flipV="1">
            <a:off x="3783679" y="2362200"/>
            <a:ext cx="2133600" cy="1371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540561" y="3048000"/>
            <a:ext cx="319318" cy="461665"/>
          </a:xfrm>
          <a:prstGeom prst="rect">
            <a:avLst/>
          </a:prstGeom>
          <a:noFill/>
        </p:spPr>
        <p:txBody>
          <a:bodyPr wrap="none" rtlCol="0">
            <a:spAutoFit/>
          </a:bodyPr>
          <a:lstStyle/>
          <a:p>
            <a:r>
              <a:rPr lang="en-US" sz="2400" dirty="0" smtClean="0">
                <a:latin typeface="Symbol" pitchFamily="18" charset="2"/>
              </a:rPr>
              <a:t>e</a:t>
            </a:r>
            <a:endParaRPr lang="fr-FR" sz="2400" dirty="0">
              <a:latin typeface="Symbol" pitchFamily="18" charset="2"/>
            </a:endParaRPr>
          </a:p>
        </p:txBody>
      </p:sp>
      <p:sp>
        <p:nvSpPr>
          <p:cNvPr id="14" name="TextBox 13"/>
          <p:cNvSpPr txBox="1"/>
          <p:nvPr/>
        </p:nvSpPr>
        <p:spPr>
          <a:xfrm>
            <a:off x="4009654" y="1611868"/>
            <a:ext cx="333746" cy="369332"/>
          </a:xfrm>
          <a:prstGeom prst="rect">
            <a:avLst/>
          </a:prstGeom>
          <a:noFill/>
        </p:spPr>
        <p:txBody>
          <a:bodyPr wrap="none" rtlCol="0">
            <a:spAutoFit/>
          </a:bodyPr>
          <a:lstStyle/>
          <a:p>
            <a:r>
              <a:rPr lang="en-US" dirty="0" smtClean="0"/>
              <a:t>N</a:t>
            </a:r>
            <a:endParaRPr lang="fr-FR" dirty="0"/>
          </a:p>
        </p:txBody>
      </p:sp>
      <p:sp>
        <p:nvSpPr>
          <p:cNvPr id="15" name="TextBox 14"/>
          <p:cNvSpPr txBox="1"/>
          <p:nvPr/>
        </p:nvSpPr>
        <p:spPr>
          <a:xfrm>
            <a:off x="5348336" y="4038600"/>
            <a:ext cx="290464" cy="369332"/>
          </a:xfrm>
          <a:prstGeom prst="rect">
            <a:avLst/>
          </a:prstGeom>
          <a:noFill/>
        </p:spPr>
        <p:txBody>
          <a:bodyPr wrap="none" rtlCol="0">
            <a:spAutoFit/>
          </a:bodyPr>
          <a:lstStyle/>
          <a:p>
            <a:r>
              <a:rPr lang="en-US" dirty="0" smtClean="0"/>
              <a:t>S</a:t>
            </a:r>
            <a:endParaRPr lang="fr-FR" dirty="0"/>
          </a:p>
        </p:txBody>
      </p:sp>
      <p:sp>
        <p:nvSpPr>
          <p:cNvPr id="16" name="7-Point Star 15"/>
          <p:cNvSpPr/>
          <p:nvPr/>
        </p:nvSpPr>
        <p:spPr>
          <a:xfrm>
            <a:off x="457200" y="2667000"/>
            <a:ext cx="609600" cy="609600"/>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7" name="Straight Connector 16"/>
          <p:cNvCxnSpPr/>
          <p:nvPr/>
        </p:nvCxnSpPr>
        <p:spPr>
          <a:xfrm rot="10800000">
            <a:off x="1295400" y="3048000"/>
            <a:ext cx="990600" cy="1588"/>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79780" y="2286000"/>
            <a:ext cx="587020" cy="369332"/>
          </a:xfrm>
          <a:prstGeom prst="rect">
            <a:avLst/>
          </a:prstGeom>
          <a:noFill/>
        </p:spPr>
        <p:txBody>
          <a:bodyPr wrap="none" rtlCol="0">
            <a:spAutoFit/>
          </a:bodyPr>
          <a:lstStyle/>
          <a:p>
            <a:r>
              <a:rPr lang="en-US" dirty="0" smtClean="0"/>
              <a:t>SUN</a:t>
            </a:r>
            <a:endParaRPr lang="fr-FR" dirty="0"/>
          </a:p>
        </p:txBody>
      </p:sp>
    </p:spTree>
    <p:extLst>
      <p:ext uri="{BB962C8B-B14F-4D97-AF65-F5344CB8AC3E}">
        <p14:creationId xmlns:p14="http://schemas.microsoft.com/office/powerpoint/2010/main" val="2171843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brieandimbrietwo.png"/>
          <p:cNvPicPr>
            <a:picLocks noChangeAspect="1"/>
          </p:cNvPicPr>
          <p:nvPr/>
        </p:nvPicPr>
        <p:blipFill>
          <a:blip r:embed="rId3"/>
          <a:stretch>
            <a:fillRect/>
          </a:stretch>
        </p:blipFill>
        <p:spPr>
          <a:xfrm>
            <a:off x="2209800" y="1589155"/>
            <a:ext cx="4743059" cy="4659245"/>
          </a:xfrm>
          <a:prstGeom prst="rect">
            <a:avLst/>
          </a:prstGeom>
        </p:spPr>
      </p:pic>
      <p:grpSp>
        <p:nvGrpSpPr>
          <p:cNvPr id="3" name="Group 2"/>
          <p:cNvGrpSpPr/>
          <p:nvPr/>
        </p:nvGrpSpPr>
        <p:grpSpPr>
          <a:xfrm>
            <a:off x="533400" y="457200"/>
            <a:ext cx="7924800" cy="685800"/>
            <a:chOff x="895350" y="76200"/>
            <a:chExt cx="7924800" cy="685800"/>
          </a:xfrm>
        </p:grpSpPr>
        <p:sp>
          <p:nvSpPr>
            <p:cNvPr id="4" name="Rectangle 3"/>
            <p:cNvSpPr/>
            <p:nvPr/>
          </p:nvSpPr>
          <p:spPr>
            <a:xfrm>
              <a:off x="895350" y="76200"/>
              <a:ext cx="7924800" cy="685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Box 4"/>
            <p:cNvSpPr txBox="1"/>
            <p:nvPr/>
          </p:nvSpPr>
          <p:spPr>
            <a:xfrm>
              <a:off x="1382882" y="152400"/>
              <a:ext cx="7102137" cy="446276"/>
            </a:xfrm>
            <a:prstGeom prst="rect">
              <a:avLst/>
            </a:prstGeom>
            <a:noFill/>
          </p:spPr>
          <p:txBody>
            <a:bodyPr wrap="none" rtlCol="0">
              <a:spAutoFit/>
            </a:bodyPr>
            <a:lstStyle/>
            <a:p>
              <a:r>
                <a:rPr lang="en-US" sz="2300" dirty="0" smtClean="0"/>
                <a:t>Effect of Obliquity on Latitudinal Distribution of </a:t>
              </a:r>
              <a:r>
                <a:rPr lang="en-US" sz="2300" dirty="0" err="1" smtClean="0"/>
                <a:t>Insolation</a:t>
              </a:r>
              <a:endParaRPr lang="en-US" sz="2300" dirty="0" smtClean="0"/>
            </a:p>
          </p:txBody>
        </p:sp>
      </p:grpSp>
      <p:sp>
        <p:nvSpPr>
          <p:cNvPr id="6" name="TextBox 5"/>
          <p:cNvSpPr txBox="1"/>
          <p:nvPr/>
        </p:nvSpPr>
        <p:spPr>
          <a:xfrm>
            <a:off x="6603549" y="6248400"/>
            <a:ext cx="2311851" cy="369332"/>
          </a:xfrm>
          <a:prstGeom prst="rect">
            <a:avLst/>
          </a:prstGeom>
          <a:noFill/>
        </p:spPr>
        <p:txBody>
          <a:bodyPr wrap="none" rtlCol="0">
            <a:spAutoFit/>
          </a:bodyPr>
          <a:lstStyle/>
          <a:p>
            <a:r>
              <a:rPr lang="en-US" i="1" dirty="0" err="1" smtClean="0"/>
              <a:t>Imbrie</a:t>
            </a:r>
            <a:r>
              <a:rPr lang="en-US" i="1" dirty="0" smtClean="0"/>
              <a:t> &amp; </a:t>
            </a:r>
            <a:r>
              <a:rPr lang="en-US" i="1" dirty="0" err="1" smtClean="0"/>
              <a:t>Imbrie</a:t>
            </a:r>
            <a:r>
              <a:rPr lang="en-US" i="1" dirty="0" smtClean="0"/>
              <a:t> (1979)</a:t>
            </a:r>
            <a:endParaRPr lang="fr-FR" i="1" dirty="0"/>
          </a:p>
        </p:txBody>
      </p:sp>
    </p:spTree>
    <p:extLst>
      <p:ext uri="{BB962C8B-B14F-4D97-AF65-F5344CB8AC3E}">
        <p14:creationId xmlns:p14="http://schemas.microsoft.com/office/powerpoint/2010/main" val="35191946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png"/>
          <p:cNvPicPr>
            <a:picLocks noChangeAspect="1"/>
          </p:cNvPicPr>
          <p:nvPr/>
        </p:nvPicPr>
        <p:blipFill>
          <a:blip r:embed="rId3"/>
          <a:stretch>
            <a:fillRect/>
          </a:stretch>
        </p:blipFill>
        <p:spPr>
          <a:xfrm>
            <a:off x="1771119" y="571736"/>
            <a:ext cx="5601761" cy="5714528"/>
          </a:xfrm>
          <a:prstGeom prst="rect">
            <a:avLst/>
          </a:prstGeom>
        </p:spPr>
      </p:pic>
      <p:sp>
        <p:nvSpPr>
          <p:cNvPr id="3" name="TextBox 2"/>
          <p:cNvSpPr txBox="1"/>
          <p:nvPr/>
        </p:nvSpPr>
        <p:spPr>
          <a:xfrm>
            <a:off x="7437328" y="6324600"/>
            <a:ext cx="1554272" cy="369332"/>
          </a:xfrm>
          <a:prstGeom prst="rect">
            <a:avLst/>
          </a:prstGeom>
          <a:noFill/>
        </p:spPr>
        <p:txBody>
          <a:bodyPr wrap="none" rtlCol="0">
            <a:spAutoFit/>
          </a:bodyPr>
          <a:lstStyle/>
          <a:p>
            <a:r>
              <a:rPr lang="en-US" i="1" dirty="0" err="1" smtClean="0"/>
              <a:t>Paillard</a:t>
            </a:r>
            <a:r>
              <a:rPr lang="en-US" i="1" dirty="0" smtClean="0"/>
              <a:t> (2001)</a:t>
            </a:r>
            <a:endParaRPr lang="fr-FR" i="1" dirty="0"/>
          </a:p>
        </p:txBody>
      </p:sp>
    </p:spTree>
    <p:extLst>
      <p:ext uri="{BB962C8B-B14F-4D97-AF65-F5344CB8AC3E}">
        <p14:creationId xmlns:p14="http://schemas.microsoft.com/office/powerpoint/2010/main" val="17500427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33400" y="457200"/>
            <a:ext cx="7924800" cy="685800"/>
            <a:chOff x="895350" y="76200"/>
            <a:chExt cx="7924800" cy="685800"/>
          </a:xfrm>
        </p:grpSpPr>
        <p:sp>
          <p:nvSpPr>
            <p:cNvPr id="3" name="Rectangle 2"/>
            <p:cNvSpPr/>
            <p:nvPr/>
          </p:nvSpPr>
          <p:spPr>
            <a:xfrm>
              <a:off x="895350" y="76200"/>
              <a:ext cx="7924800" cy="685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extBox 3"/>
            <p:cNvSpPr txBox="1"/>
            <p:nvPr/>
          </p:nvSpPr>
          <p:spPr>
            <a:xfrm>
              <a:off x="3936722" y="152400"/>
              <a:ext cx="1741246" cy="523220"/>
            </a:xfrm>
            <a:prstGeom prst="rect">
              <a:avLst/>
            </a:prstGeom>
            <a:noFill/>
          </p:spPr>
          <p:txBody>
            <a:bodyPr wrap="none" rtlCol="0">
              <a:spAutoFit/>
            </a:bodyPr>
            <a:lstStyle/>
            <a:p>
              <a:r>
                <a:rPr lang="en-US" sz="2800" dirty="0" smtClean="0"/>
                <a:t>Precession</a:t>
              </a:r>
            </a:p>
          </p:txBody>
        </p:sp>
      </p:grpSp>
      <p:cxnSp>
        <p:nvCxnSpPr>
          <p:cNvPr id="5" name="Straight Arrow Connector 4"/>
          <p:cNvCxnSpPr/>
          <p:nvPr/>
        </p:nvCxnSpPr>
        <p:spPr>
          <a:xfrm rot="5400000" flipH="1" flipV="1">
            <a:off x="3555079" y="3961606"/>
            <a:ext cx="2590800" cy="1588"/>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412079" y="3960018"/>
            <a:ext cx="4953000" cy="1588"/>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441279" y="3733800"/>
            <a:ext cx="1474121" cy="369332"/>
          </a:xfrm>
          <a:prstGeom prst="rect">
            <a:avLst/>
          </a:prstGeom>
          <a:noFill/>
        </p:spPr>
        <p:txBody>
          <a:bodyPr wrap="none" rtlCol="0">
            <a:spAutoFit/>
          </a:bodyPr>
          <a:lstStyle/>
          <a:p>
            <a:r>
              <a:rPr lang="en-US" dirty="0" smtClean="0"/>
              <a:t>Ecliptic plane</a:t>
            </a:r>
            <a:endParaRPr lang="fr-FR" dirty="0"/>
          </a:p>
        </p:txBody>
      </p:sp>
      <p:sp>
        <p:nvSpPr>
          <p:cNvPr id="8" name="Oval 7"/>
          <p:cNvSpPr/>
          <p:nvPr/>
        </p:nvSpPr>
        <p:spPr>
          <a:xfrm>
            <a:off x="3902551" y="2971800"/>
            <a:ext cx="1905000" cy="19050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Straight Connector 8"/>
          <p:cNvCxnSpPr/>
          <p:nvPr/>
        </p:nvCxnSpPr>
        <p:spPr>
          <a:xfrm rot="16200000" flipH="1">
            <a:off x="3745579" y="3314700"/>
            <a:ext cx="2209800" cy="1219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469479" y="2514600"/>
            <a:ext cx="319318" cy="461665"/>
          </a:xfrm>
          <a:prstGeom prst="rect">
            <a:avLst/>
          </a:prstGeom>
          <a:noFill/>
        </p:spPr>
        <p:txBody>
          <a:bodyPr wrap="none" rtlCol="0">
            <a:spAutoFit/>
          </a:bodyPr>
          <a:lstStyle/>
          <a:p>
            <a:r>
              <a:rPr lang="en-US" sz="2400" dirty="0" smtClean="0">
                <a:latin typeface="Symbol" pitchFamily="18" charset="2"/>
              </a:rPr>
              <a:t>e</a:t>
            </a:r>
            <a:endParaRPr lang="fr-FR" sz="2400" dirty="0">
              <a:latin typeface="Symbol" pitchFamily="18" charset="2"/>
            </a:endParaRPr>
          </a:p>
        </p:txBody>
      </p:sp>
      <p:cxnSp>
        <p:nvCxnSpPr>
          <p:cNvPr id="11" name="Straight Connector 10"/>
          <p:cNvCxnSpPr/>
          <p:nvPr/>
        </p:nvCxnSpPr>
        <p:spPr>
          <a:xfrm rot="10800000" flipV="1">
            <a:off x="3783679" y="3276600"/>
            <a:ext cx="2133600" cy="1371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540561" y="3962400"/>
            <a:ext cx="319318" cy="461665"/>
          </a:xfrm>
          <a:prstGeom prst="rect">
            <a:avLst/>
          </a:prstGeom>
          <a:noFill/>
        </p:spPr>
        <p:txBody>
          <a:bodyPr wrap="none" rtlCol="0">
            <a:spAutoFit/>
          </a:bodyPr>
          <a:lstStyle/>
          <a:p>
            <a:r>
              <a:rPr lang="en-US" sz="2400" dirty="0" smtClean="0">
                <a:latin typeface="Symbol" pitchFamily="18" charset="2"/>
              </a:rPr>
              <a:t>e</a:t>
            </a:r>
            <a:endParaRPr lang="fr-FR" sz="2400" dirty="0">
              <a:latin typeface="Symbol" pitchFamily="18" charset="2"/>
            </a:endParaRPr>
          </a:p>
        </p:txBody>
      </p:sp>
      <p:sp>
        <p:nvSpPr>
          <p:cNvPr id="13" name="TextBox 12"/>
          <p:cNvSpPr txBox="1"/>
          <p:nvPr/>
        </p:nvSpPr>
        <p:spPr>
          <a:xfrm>
            <a:off x="4009654" y="2526268"/>
            <a:ext cx="333746" cy="369332"/>
          </a:xfrm>
          <a:prstGeom prst="rect">
            <a:avLst/>
          </a:prstGeom>
          <a:noFill/>
        </p:spPr>
        <p:txBody>
          <a:bodyPr wrap="none" rtlCol="0">
            <a:spAutoFit/>
          </a:bodyPr>
          <a:lstStyle/>
          <a:p>
            <a:r>
              <a:rPr lang="en-US" dirty="0" smtClean="0"/>
              <a:t>N</a:t>
            </a:r>
            <a:endParaRPr lang="fr-FR" dirty="0"/>
          </a:p>
        </p:txBody>
      </p:sp>
      <p:sp>
        <p:nvSpPr>
          <p:cNvPr id="14" name="TextBox 13"/>
          <p:cNvSpPr txBox="1"/>
          <p:nvPr/>
        </p:nvSpPr>
        <p:spPr>
          <a:xfrm>
            <a:off x="5348336" y="4953000"/>
            <a:ext cx="290464" cy="369332"/>
          </a:xfrm>
          <a:prstGeom prst="rect">
            <a:avLst/>
          </a:prstGeom>
          <a:noFill/>
        </p:spPr>
        <p:txBody>
          <a:bodyPr wrap="none" rtlCol="0">
            <a:spAutoFit/>
          </a:bodyPr>
          <a:lstStyle/>
          <a:p>
            <a:r>
              <a:rPr lang="en-US" dirty="0" smtClean="0"/>
              <a:t>S</a:t>
            </a:r>
            <a:endParaRPr lang="fr-FR" dirty="0"/>
          </a:p>
        </p:txBody>
      </p:sp>
      <p:sp>
        <p:nvSpPr>
          <p:cNvPr id="15" name="7-Point Star 14"/>
          <p:cNvSpPr/>
          <p:nvPr/>
        </p:nvSpPr>
        <p:spPr>
          <a:xfrm>
            <a:off x="457200" y="3581400"/>
            <a:ext cx="609600" cy="609600"/>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Straight Connector 15"/>
          <p:cNvCxnSpPr/>
          <p:nvPr/>
        </p:nvCxnSpPr>
        <p:spPr>
          <a:xfrm rot="10800000">
            <a:off x="1295400" y="3962400"/>
            <a:ext cx="990600" cy="1588"/>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79780" y="3200400"/>
            <a:ext cx="587020" cy="369332"/>
          </a:xfrm>
          <a:prstGeom prst="rect">
            <a:avLst/>
          </a:prstGeom>
          <a:noFill/>
        </p:spPr>
        <p:txBody>
          <a:bodyPr wrap="none" rtlCol="0">
            <a:spAutoFit/>
          </a:bodyPr>
          <a:lstStyle/>
          <a:p>
            <a:r>
              <a:rPr lang="en-US" dirty="0" smtClean="0"/>
              <a:t>SUN</a:t>
            </a:r>
            <a:endParaRPr lang="fr-FR" dirty="0"/>
          </a:p>
        </p:txBody>
      </p:sp>
      <p:sp>
        <p:nvSpPr>
          <p:cNvPr id="18" name="TextBox 17"/>
          <p:cNvSpPr txBox="1"/>
          <p:nvPr/>
        </p:nvSpPr>
        <p:spPr>
          <a:xfrm>
            <a:off x="1813553" y="1600200"/>
            <a:ext cx="5516895" cy="369332"/>
          </a:xfrm>
          <a:prstGeom prst="rect">
            <a:avLst/>
          </a:prstGeom>
          <a:noFill/>
        </p:spPr>
        <p:txBody>
          <a:bodyPr wrap="none" rtlCol="0">
            <a:spAutoFit/>
          </a:bodyPr>
          <a:lstStyle/>
          <a:p>
            <a:r>
              <a:rPr lang="en-US" dirty="0" smtClean="0"/>
              <a:t>Orientation of Earth rotation axis near the aphelion </a:t>
            </a:r>
            <a:r>
              <a:rPr lang="en-US" dirty="0" smtClean="0">
                <a:solidFill>
                  <a:srgbClr val="FF0000"/>
                </a:solidFill>
              </a:rPr>
              <a:t>today</a:t>
            </a:r>
            <a:endParaRPr lang="fr-FR" dirty="0">
              <a:solidFill>
                <a:srgbClr val="FF0000"/>
              </a:solidFill>
            </a:endParaRPr>
          </a:p>
        </p:txBody>
      </p:sp>
      <p:sp>
        <p:nvSpPr>
          <p:cNvPr id="19" name="TextBox 18"/>
          <p:cNvSpPr txBox="1"/>
          <p:nvPr/>
        </p:nvSpPr>
        <p:spPr>
          <a:xfrm>
            <a:off x="762000" y="5715000"/>
            <a:ext cx="8256235" cy="369332"/>
          </a:xfrm>
          <a:prstGeom prst="rect">
            <a:avLst/>
          </a:prstGeom>
          <a:noFill/>
        </p:spPr>
        <p:txBody>
          <a:bodyPr wrap="none" rtlCol="0">
            <a:spAutoFit/>
          </a:bodyPr>
          <a:lstStyle/>
          <a:p>
            <a:r>
              <a:rPr lang="en-US" dirty="0" smtClean="0"/>
              <a:t>Earth rotation axis tipped toward the Sun near aphelion: cold NH summer &amp; SH winter</a:t>
            </a:r>
            <a:endParaRPr lang="fr-FR" dirty="0"/>
          </a:p>
        </p:txBody>
      </p:sp>
    </p:spTree>
    <p:extLst>
      <p:ext uri="{BB962C8B-B14F-4D97-AF65-F5344CB8AC3E}">
        <p14:creationId xmlns:p14="http://schemas.microsoft.com/office/powerpoint/2010/main" val="3377955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33400" y="457200"/>
            <a:ext cx="7924800" cy="685800"/>
            <a:chOff x="895350" y="76200"/>
            <a:chExt cx="7924800" cy="685800"/>
          </a:xfrm>
        </p:grpSpPr>
        <p:sp>
          <p:nvSpPr>
            <p:cNvPr id="3" name="Rectangle 2"/>
            <p:cNvSpPr/>
            <p:nvPr/>
          </p:nvSpPr>
          <p:spPr>
            <a:xfrm>
              <a:off x="895350" y="76200"/>
              <a:ext cx="7924800" cy="685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extBox 3"/>
            <p:cNvSpPr txBox="1"/>
            <p:nvPr/>
          </p:nvSpPr>
          <p:spPr>
            <a:xfrm>
              <a:off x="3936722" y="152400"/>
              <a:ext cx="1741246" cy="523220"/>
            </a:xfrm>
            <a:prstGeom prst="rect">
              <a:avLst/>
            </a:prstGeom>
            <a:noFill/>
          </p:spPr>
          <p:txBody>
            <a:bodyPr wrap="none" rtlCol="0">
              <a:spAutoFit/>
            </a:bodyPr>
            <a:lstStyle/>
            <a:p>
              <a:r>
                <a:rPr lang="en-US" sz="2800" dirty="0" smtClean="0"/>
                <a:t>Precession</a:t>
              </a:r>
            </a:p>
          </p:txBody>
        </p:sp>
      </p:grpSp>
      <p:cxnSp>
        <p:nvCxnSpPr>
          <p:cNvPr id="5" name="Straight Arrow Connector 4"/>
          <p:cNvCxnSpPr/>
          <p:nvPr/>
        </p:nvCxnSpPr>
        <p:spPr>
          <a:xfrm rot="5400000" flipH="1" flipV="1">
            <a:off x="3555079" y="3961606"/>
            <a:ext cx="2590800" cy="1588"/>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412079" y="3960018"/>
            <a:ext cx="4953000" cy="1588"/>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441279" y="3733800"/>
            <a:ext cx="1474121" cy="369332"/>
          </a:xfrm>
          <a:prstGeom prst="rect">
            <a:avLst/>
          </a:prstGeom>
          <a:noFill/>
        </p:spPr>
        <p:txBody>
          <a:bodyPr wrap="none" rtlCol="0">
            <a:spAutoFit/>
          </a:bodyPr>
          <a:lstStyle/>
          <a:p>
            <a:r>
              <a:rPr lang="en-US" dirty="0" smtClean="0"/>
              <a:t>Ecliptic plane</a:t>
            </a:r>
            <a:endParaRPr lang="fr-FR" dirty="0"/>
          </a:p>
        </p:txBody>
      </p:sp>
      <p:sp>
        <p:nvSpPr>
          <p:cNvPr id="8" name="Oval 7"/>
          <p:cNvSpPr/>
          <p:nvPr/>
        </p:nvSpPr>
        <p:spPr>
          <a:xfrm>
            <a:off x="3902551" y="2971800"/>
            <a:ext cx="1905000" cy="19050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Straight Connector 8"/>
          <p:cNvCxnSpPr/>
          <p:nvPr/>
        </p:nvCxnSpPr>
        <p:spPr>
          <a:xfrm rot="19800000" flipH="1">
            <a:off x="3745579" y="3314700"/>
            <a:ext cx="2209800" cy="1219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014682" y="2514600"/>
            <a:ext cx="319318" cy="461665"/>
          </a:xfrm>
          <a:prstGeom prst="rect">
            <a:avLst/>
          </a:prstGeom>
          <a:noFill/>
        </p:spPr>
        <p:txBody>
          <a:bodyPr wrap="none" rtlCol="0">
            <a:spAutoFit/>
          </a:bodyPr>
          <a:lstStyle/>
          <a:p>
            <a:r>
              <a:rPr lang="en-US" sz="2400" dirty="0" smtClean="0">
                <a:latin typeface="Symbol" pitchFamily="18" charset="2"/>
              </a:rPr>
              <a:t>e</a:t>
            </a:r>
            <a:endParaRPr lang="fr-FR" sz="2400" dirty="0">
              <a:latin typeface="Symbol" pitchFamily="18" charset="2"/>
            </a:endParaRPr>
          </a:p>
        </p:txBody>
      </p:sp>
      <p:cxnSp>
        <p:nvCxnSpPr>
          <p:cNvPr id="11" name="Straight Connector 10"/>
          <p:cNvCxnSpPr/>
          <p:nvPr/>
        </p:nvCxnSpPr>
        <p:spPr>
          <a:xfrm rot="10800000">
            <a:off x="3778084" y="3285382"/>
            <a:ext cx="2013116" cy="12866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867400" y="4034135"/>
            <a:ext cx="319318" cy="461665"/>
          </a:xfrm>
          <a:prstGeom prst="rect">
            <a:avLst/>
          </a:prstGeom>
          <a:noFill/>
        </p:spPr>
        <p:txBody>
          <a:bodyPr wrap="none" rtlCol="0">
            <a:spAutoFit/>
          </a:bodyPr>
          <a:lstStyle/>
          <a:p>
            <a:r>
              <a:rPr lang="en-US" sz="2400" dirty="0" smtClean="0">
                <a:latin typeface="Symbol" pitchFamily="18" charset="2"/>
              </a:rPr>
              <a:t>e</a:t>
            </a:r>
            <a:endParaRPr lang="fr-FR" sz="2400" dirty="0">
              <a:latin typeface="Symbol" pitchFamily="18" charset="2"/>
            </a:endParaRPr>
          </a:p>
        </p:txBody>
      </p:sp>
      <p:sp>
        <p:nvSpPr>
          <p:cNvPr id="13" name="TextBox 12"/>
          <p:cNvSpPr txBox="1"/>
          <p:nvPr/>
        </p:nvSpPr>
        <p:spPr>
          <a:xfrm>
            <a:off x="5381254" y="2526268"/>
            <a:ext cx="333746" cy="369332"/>
          </a:xfrm>
          <a:prstGeom prst="rect">
            <a:avLst/>
          </a:prstGeom>
          <a:noFill/>
        </p:spPr>
        <p:txBody>
          <a:bodyPr wrap="none" rtlCol="0">
            <a:spAutoFit/>
          </a:bodyPr>
          <a:lstStyle/>
          <a:p>
            <a:r>
              <a:rPr lang="en-US" dirty="0" smtClean="0"/>
              <a:t>N</a:t>
            </a:r>
            <a:endParaRPr lang="fr-FR" dirty="0"/>
          </a:p>
        </p:txBody>
      </p:sp>
      <p:sp>
        <p:nvSpPr>
          <p:cNvPr id="14" name="TextBox 13"/>
          <p:cNvSpPr txBox="1"/>
          <p:nvPr/>
        </p:nvSpPr>
        <p:spPr>
          <a:xfrm>
            <a:off x="3976736" y="4876800"/>
            <a:ext cx="290464" cy="369332"/>
          </a:xfrm>
          <a:prstGeom prst="rect">
            <a:avLst/>
          </a:prstGeom>
          <a:noFill/>
        </p:spPr>
        <p:txBody>
          <a:bodyPr wrap="none" rtlCol="0">
            <a:spAutoFit/>
          </a:bodyPr>
          <a:lstStyle/>
          <a:p>
            <a:r>
              <a:rPr lang="en-US" dirty="0" smtClean="0"/>
              <a:t>S</a:t>
            </a:r>
            <a:endParaRPr lang="fr-FR" dirty="0"/>
          </a:p>
        </p:txBody>
      </p:sp>
      <p:sp>
        <p:nvSpPr>
          <p:cNvPr id="15" name="7-Point Star 14"/>
          <p:cNvSpPr/>
          <p:nvPr/>
        </p:nvSpPr>
        <p:spPr>
          <a:xfrm>
            <a:off x="457200" y="3581400"/>
            <a:ext cx="609600" cy="609600"/>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Straight Connector 15"/>
          <p:cNvCxnSpPr/>
          <p:nvPr/>
        </p:nvCxnSpPr>
        <p:spPr>
          <a:xfrm rot="10800000">
            <a:off x="1295400" y="3962400"/>
            <a:ext cx="990600" cy="1588"/>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79780" y="3200400"/>
            <a:ext cx="587020" cy="369332"/>
          </a:xfrm>
          <a:prstGeom prst="rect">
            <a:avLst/>
          </a:prstGeom>
          <a:noFill/>
        </p:spPr>
        <p:txBody>
          <a:bodyPr wrap="none" rtlCol="0">
            <a:spAutoFit/>
          </a:bodyPr>
          <a:lstStyle/>
          <a:p>
            <a:r>
              <a:rPr lang="en-US" dirty="0" smtClean="0"/>
              <a:t>SUN</a:t>
            </a:r>
            <a:endParaRPr lang="fr-FR" dirty="0"/>
          </a:p>
        </p:txBody>
      </p:sp>
      <p:sp>
        <p:nvSpPr>
          <p:cNvPr id="18" name="TextBox 17"/>
          <p:cNvSpPr txBox="1"/>
          <p:nvPr/>
        </p:nvSpPr>
        <p:spPr>
          <a:xfrm>
            <a:off x="875988" y="1600200"/>
            <a:ext cx="7392024" cy="369332"/>
          </a:xfrm>
          <a:prstGeom prst="rect">
            <a:avLst/>
          </a:prstGeom>
          <a:noFill/>
        </p:spPr>
        <p:txBody>
          <a:bodyPr wrap="none" rtlCol="0">
            <a:spAutoFit/>
          </a:bodyPr>
          <a:lstStyle/>
          <a:p>
            <a:r>
              <a:rPr lang="en-US" dirty="0" smtClean="0"/>
              <a:t>Orientation of Earth rotation axis near the aphelion </a:t>
            </a:r>
            <a:r>
              <a:rPr lang="en-US" dirty="0" smtClean="0">
                <a:solidFill>
                  <a:srgbClr val="FF0000"/>
                </a:solidFill>
              </a:rPr>
              <a:t>(26 </a:t>
            </a:r>
            <a:r>
              <a:rPr lang="en-US" dirty="0" err="1" smtClean="0">
                <a:solidFill>
                  <a:srgbClr val="FF0000"/>
                </a:solidFill>
              </a:rPr>
              <a:t>kyr</a:t>
            </a:r>
            <a:r>
              <a:rPr lang="en-US" dirty="0" smtClean="0">
                <a:solidFill>
                  <a:srgbClr val="FF0000"/>
                </a:solidFill>
              </a:rPr>
              <a:t>)/2 = 13 </a:t>
            </a:r>
            <a:r>
              <a:rPr lang="en-US" dirty="0" err="1" smtClean="0">
                <a:solidFill>
                  <a:srgbClr val="FF0000"/>
                </a:solidFill>
              </a:rPr>
              <a:t>kyr</a:t>
            </a:r>
            <a:r>
              <a:rPr lang="en-US" dirty="0" smtClean="0">
                <a:solidFill>
                  <a:srgbClr val="FF0000"/>
                </a:solidFill>
              </a:rPr>
              <a:t> ago</a:t>
            </a:r>
            <a:endParaRPr lang="fr-FR" dirty="0">
              <a:solidFill>
                <a:srgbClr val="FF0000"/>
              </a:solidFill>
            </a:endParaRPr>
          </a:p>
        </p:txBody>
      </p:sp>
      <p:sp>
        <p:nvSpPr>
          <p:cNvPr id="19" name="TextBox 18"/>
          <p:cNvSpPr txBox="1"/>
          <p:nvPr/>
        </p:nvSpPr>
        <p:spPr>
          <a:xfrm>
            <a:off x="283647" y="5715000"/>
            <a:ext cx="8576707" cy="369332"/>
          </a:xfrm>
          <a:prstGeom prst="rect">
            <a:avLst/>
          </a:prstGeom>
          <a:noFill/>
        </p:spPr>
        <p:txBody>
          <a:bodyPr wrap="none" rtlCol="0">
            <a:spAutoFit/>
          </a:bodyPr>
          <a:lstStyle/>
          <a:p>
            <a:r>
              <a:rPr lang="en-US" dirty="0" smtClean="0"/>
              <a:t>Earth rotation axis tipped away from the Sun near aphelion: cold NH winter &amp; SH summer</a:t>
            </a:r>
            <a:endParaRPr lang="fr-FR" dirty="0"/>
          </a:p>
        </p:txBody>
      </p:sp>
    </p:spTree>
    <p:extLst>
      <p:ext uri="{BB962C8B-B14F-4D97-AF65-F5344CB8AC3E}">
        <p14:creationId xmlns:p14="http://schemas.microsoft.com/office/powerpoint/2010/main" val="1528166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ecessone.png"/>
          <p:cNvPicPr>
            <a:picLocks noChangeAspect="1"/>
          </p:cNvPicPr>
          <p:nvPr/>
        </p:nvPicPr>
        <p:blipFill>
          <a:blip r:embed="rId3"/>
          <a:stretch>
            <a:fillRect/>
          </a:stretch>
        </p:blipFill>
        <p:spPr>
          <a:xfrm>
            <a:off x="762000" y="1225698"/>
            <a:ext cx="3337284" cy="4870302"/>
          </a:xfrm>
          <a:prstGeom prst="rect">
            <a:avLst/>
          </a:prstGeom>
        </p:spPr>
      </p:pic>
      <p:pic>
        <p:nvPicPr>
          <p:cNvPr id="3" name="Picture 2" descr="precesstwo.png"/>
          <p:cNvPicPr>
            <a:picLocks noChangeAspect="1"/>
          </p:cNvPicPr>
          <p:nvPr/>
        </p:nvPicPr>
        <p:blipFill>
          <a:blip r:embed="rId4"/>
          <a:stretch>
            <a:fillRect/>
          </a:stretch>
        </p:blipFill>
        <p:spPr>
          <a:xfrm>
            <a:off x="5120916" y="1371600"/>
            <a:ext cx="3337284" cy="4525906"/>
          </a:xfrm>
          <a:prstGeom prst="rect">
            <a:avLst/>
          </a:prstGeom>
        </p:spPr>
      </p:pic>
      <p:grpSp>
        <p:nvGrpSpPr>
          <p:cNvPr id="4" name="Group 3"/>
          <p:cNvGrpSpPr/>
          <p:nvPr/>
        </p:nvGrpSpPr>
        <p:grpSpPr>
          <a:xfrm>
            <a:off x="533400" y="304800"/>
            <a:ext cx="7924800" cy="609600"/>
            <a:chOff x="895350" y="76200"/>
            <a:chExt cx="7924800" cy="609600"/>
          </a:xfrm>
        </p:grpSpPr>
        <p:sp>
          <p:nvSpPr>
            <p:cNvPr id="5" name="Rectangle 4"/>
            <p:cNvSpPr/>
            <p:nvPr/>
          </p:nvSpPr>
          <p:spPr>
            <a:xfrm>
              <a:off x="895350" y="76200"/>
              <a:ext cx="7924800" cy="609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extBox 5"/>
            <p:cNvSpPr txBox="1"/>
            <p:nvPr/>
          </p:nvSpPr>
          <p:spPr>
            <a:xfrm>
              <a:off x="2620817" y="152400"/>
              <a:ext cx="4626266" cy="461665"/>
            </a:xfrm>
            <a:prstGeom prst="rect">
              <a:avLst/>
            </a:prstGeom>
            <a:noFill/>
          </p:spPr>
          <p:txBody>
            <a:bodyPr wrap="none" rtlCol="0">
              <a:spAutoFit/>
            </a:bodyPr>
            <a:lstStyle/>
            <a:p>
              <a:r>
                <a:rPr lang="en-US" sz="2300" dirty="0" smtClean="0"/>
                <a:t>The Two Components of Precession</a:t>
              </a:r>
            </a:p>
          </p:txBody>
        </p:sp>
      </p:grpSp>
      <p:sp>
        <p:nvSpPr>
          <p:cNvPr id="7" name="TextBox 6"/>
          <p:cNvSpPr txBox="1"/>
          <p:nvPr/>
        </p:nvSpPr>
        <p:spPr>
          <a:xfrm>
            <a:off x="6934200" y="6172200"/>
            <a:ext cx="1800493" cy="369332"/>
          </a:xfrm>
          <a:prstGeom prst="rect">
            <a:avLst/>
          </a:prstGeom>
          <a:noFill/>
        </p:spPr>
        <p:txBody>
          <a:bodyPr wrap="none" rtlCol="0">
            <a:spAutoFit/>
          </a:bodyPr>
          <a:lstStyle/>
          <a:p>
            <a:r>
              <a:rPr lang="en-US" i="1" dirty="0" err="1" smtClean="0"/>
              <a:t>Ruddiman</a:t>
            </a:r>
            <a:r>
              <a:rPr lang="en-US" i="1" dirty="0" smtClean="0"/>
              <a:t> (2007)</a:t>
            </a:r>
            <a:endParaRPr lang="fr-FR" i="1" dirty="0"/>
          </a:p>
        </p:txBody>
      </p:sp>
    </p:spTree>
    <p:extLst>
      <p:ext uri="{BB962C8B-B14F-4D97-AF65-F5344CB8AC3E}">
        <p14:creationId xmlns:p14="http://schemas.microsoft.com/office/powerpoint/2010/main" val="3164391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brieandimbriethree.png"/>
          <p:cNvPicPr>
            <a:picLocks noChangeAspect="1"/>
          </p:cNvPicPr>
          <p:nvPr/>
        </p:nvPicPr>
        <p:blipFill>
          <a:blip r:embed="rId3"/>
          <a:stretch>
            <a:fillRect/>
          </a:stretch>
        </p:blipFill>
        <p:spPr>
          <a:xfrm>
            <a:off x="2560488" y="1062700"/>
            <a:ext cx="3620725" cy="5719100"/>
          </a:xfrm>
          <a:prstGeom prst="rect">
            <a:avLst/>
          </a:prstGeom>
        </p:spPr>
      </p:pic>
      <p:grpSp>
        <p:nvGrpSpPr>
          <p:cNvPr id="3" name="Group 2"/>
          <p:cNvGrpSpPr/>
          <p:nvPr/>
        </p:nvGrpSpPr>
        <p:grpSpPr>
          <a:xfrm>
            <a:off x="533400" y="152400"/>
            <a:ext cx="7924800" cy="609600"/>
            <a:chOff x="895350" y="76200"/>
            <a:chExt cx="7924800" cy="609600"/>
          </a:xfrm>
        </p:grpSpPr>
        <p:sp>
          <p:nvSpPr>
            <p:cNvPr id="4" name="Rectangle 3"/>
            <p:cNvSpPr/>
            <p:nvPr/>
          </p:nvSpPr>
          <p:spPr>
            <a:xfrm>
              <a:off x="895350" y="76200"/>
              <a:ext cx="7924800" cy="609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Box 4"/>
            <p:cNvSpPr txBox="1"/>
            <p:nvPr/>
          </p:nvSpPr>
          <p:spPr>
            <a:xfrm>
              <a:off x="3173340" y="152400"/>
              <a:ext cx="3521220" cy="446276"/>
            </a:xfrm>
            <a:prstGeom prst="rect">
              <a:avLst/>
            </a:prstGeom>
            <a:noFill/>
          </p:spPr>
          <p:txBody>
            <a:bodyPr wrap="none" rtlCol="0">
              <a:spAutoFit/>
            </a:bodyPr>
            <a:lstStyle/>
            <a:p>
              <a:r>
                <a:rPr lang="en-US" sz="2300" dirty="0" smtClean="0"/>
                <a:t>Precession of the Equinoxes</a:t>
              </a:r>
            </a:p>
          </p:txBody>
        </p:sp>
      </p:grpSp>
      <p:sp>
        <p:nvSpPr>
          <p:cNvPr id="6" name="TextBox 5"/>
          <p:cNvSpPr txBox="1"/>
          <p:nvPr/>
        </p:nvSpPr>
        <p:spPr>
          <a:xfrm>
            <a:off x="6755949" y="6336268"/>
            <a:ext cx="2311851" cy="369332"/>
          </a:xfrm>
          <a:prstGeom prst="rect">
            <a:avLst/>
          </a:prstGeom>
          <a:noFill/>
        </p:spPr>
        <p:txBody>
          <a:bodyPr wrap="none" rtlCol="0">
            <a:spAutoFit/>
          </a:bodyPr>
          <a:lstStyle/>
          <a:p>
            <a:r>
              <a:rPr lang="en-US" i="1" dirty="0" err="1" smtClean="0"/>
              <a:t>Imbrie</a:t>
            </a:r>
            <a:r>
              <a:rPr lang="en-US" i="1" dirty="0" smtClean="0"/>
              <a:t> &amp; </a:t>
            </a:r>
            <a:r>
              <a:rPr lang="en-US" i="1" dirty="0" err="1" smtClean="0"/>
              <a:t>Imbrie</a:t>
            </a:r>
            <a:r>
              <a:rPr lang="en-US" i="1" dirty="0" smtClean="0"/>
              <a:t> (1979)</a:t>
            </a:r>
            <a:endParaRPr lang="fr-FR" i="1" dirty="0"/>
          </a:p>
        </p:txBody>
      </p:sp>
    </p:spTree>
    <p:extLst>
      <p:ext uri="{BB962C8B-B14F-4D97-AF65-F5344CB8AC3E}">
        <p14:creationId xmlns:p14="http://schemas.microsoft.com/office/powerpoint/2010/main" val="14595051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33400" y="457200"/>
            <a:ext cx="7924800" cy="685800"/>
            <a:chOff x="895350" y="76200"/>
            <a:chExt cx="7924800" cy="685800"/>
          </a:xfrm>
        </p:grpSpPr>
        <p:sp>
          <p:nvSpPr>
            <p:cNvPr id="3" name="Rectangle 2"/>
            <p:cNvSpPr/>
            <p:nvPr/>
          </p:nvSpPr>
          <p:spPr>
            <a:xfrm>
              <a:off x="895350" y="76200"/>
              <a:ext cx="7924800" cy="685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extBox 3"/>
            <p:cNvSpPr txBox="1"/>
            <p:nvPr/>
          </p:nvSpPr>
          <p:spPr>
            <a:xfrm>
              <a:off x="1991446" y="152400"/>
              <a:ext cx="5885009" cy="523220"/>
            </a:xfrm>
            <a:prstGeom prst="rect">
              <a:avLst/>
            </a:prstGeom>
            <a:noFill/>
          </p:spPr>
          <p:txBody>
            <a:bodyPr wrap="none" rtlCol="0">
              <a:spAutoFit/>
            </a:bodyPr>
            <a:lstStyle/>
            <a:p>
              <a:r>
                <a:rPr lang="en-US" sz="2800" dirty="0" smtClean="0"/>
                <a:t>Joint Effect of Eccentricity &amp; Precession</a:t>
              </a:r>
            </a:p>
          </p:txBody>
        </p:sp>
      </p:grpSp>
      <p:cxnSp>
        <p:nvCxnSpPr>
          <p:cNvPr id="5" name="Straight Connector 4"/>
          <p:cNvCxnSpPr/>
          <p:nvPr/>
        </p:nvCxnSpPr>
        <p:spPr>
          <a:xfrm>
            <a:off x="2438400" y="2133600"/>
            <a:ext cx="4267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62000" y="1905000"/>
            <a:ext cx="785793" cy="461665"/>
          </a:xfrm>
          <a:prstGeom prst="rect">
            <a:avLst/>
          </a:prstGeom>
          <a:noFill/>
        </p:spPr>
        <p:txBody>
          <a:bodyPr wrap="none" rtlCol="0">
            <a:spAutoFit/>
          </a:bodyPr>
          <a:lstStyle/>
          <a:p>
            <a:r>
              <a:rPr lang="en-US" sz="2400" dirty="0" smtClean="0"/>
              <a:t>e = 0</a:t>
            </a:r>
            <a:endParaRPr lang="fr-FR" sz="2400" dirty="0"/>
          </a:p>
        </p:txBody>
      </p:sp>
      <p:sp>
        <p:nvSpPr>
          <p:cNvPr id="7" name="7-Point Star 6"/>
          <p:cNvSpPr>
            <a:spLocks noChangeAspect="1"/>
          </p:cNvSpPr>
          <p:nvPr/>
        </p:nvSpPr>
        <p:spPr>
          <a:xfrm>
            <a:off x="4343400" y="1905000"/>
            <a:ext cx="457200" cy="457200"/>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Oval 7"/>
          <p:cNvSpPr/>
          <p:nvPr/>
        </p:nvSpPr>
        <p:spPr>
          <a:xfrm>
            <a:off x="6553200" y="2017776"/>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Oval 8"/>
          <p:cNvSpPr/>
          <p:nvPr/>
        </p:nvSpPr>
        <p:spPr>
          <a:xfrm>
            <a:off x="2362200" y="2017776"/>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9"/>
          <p:cNvCxnSpPr/>
          <p:nvPr/>
        </p:nvCxnSpPr>
        <p:spPr>
          <a:xfrm rot="5400000">
            <a:off x="6345936" y="1981200"/>
            <a:ext cx="6096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148840" y="1981200"/>
            <a:ext cx="6096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2400000">
            <a:off x="2183148" y="1989067"/>
            <a:ext cx="609600" cy="3048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2400000">
            <a:off x="6351252" y="1989067"/>
            <a:ext cx="609600" cy="3048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385096" y="4327666"/>
            <a:ext cx="4267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84290" y="4099066"/>
            <a:ext cx="785793" cy="461665"/>
          </a:xfrm>
          <a:prstGeom prst="rect">
            <a:avLst/>
          </a:prstGeom>
          <a:noFill/>
        </p:spPr>
        <p:txBody>
          <a:bodyPr wrap="none" rtlCol="0">
            <a:spAutoFit/>
          </a:bodyPr>
          <a:lstStyle/>
          <a:p>
            <a:r>
              <a:rPr lang="en-US" sz="2400" dirty="0" smtClean="0"/>
              <a:t>e &gt; 0</a:t>
            </a:r>
            <a:endParaRPr lang="fr-FR" sz="2400" dirty="0"/>
          </a:p>
        </p:txBody>
      </p:sp>
      <p:sp>
        <p:nvSpPr>
          <p:cNvPr id="16" name="7-Point Star 15"/>
          <p:cNvSpPr>
            <a:spLocks noChangeAspect="1"/>
          </p:cNvSpPr>
          <p:nvPr/>
        </p:nvSpPr>
        <p:spPr>
          <a:xfrm>
            <a:off x="5181600" y="4099066"/>
            <a:ext cx="457200" cy="457200"/>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Oval 16"/>
          <p:cNvSpPr/>
          <p:nvPr/>
        </p:nvSpPr>
        <p:spPr>
          <a:xfrm>
            <a:off x="6499896" y="4211842"/>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Oval 17"/>
          <p:cNvSpPr/>
          <p:nvPr/>
        </p:nvSpPr>
        <p:spPr>
          <a:xfrm>
            <a:off x="2308896" y="4211842"/>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 name="Straight Connector 18"/>
          <p:cNvCxnSpPr/>
          <p:nvPr/>
        </p:nvCxnSpPr>
        <p:spPr>
          <a:xfrm rot="5400000">
            <a:off x="6292632" y="4175266"/>
            <a:ext cx="6096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095536" y="4175266"/>
            <a:ext cx="6096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2400000">
            <a:off x="2129844" y="4183133"/>
            <a:ext cx="609600" cy="3048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2400000">
            <a:off x="6297948" y="4183133"/>
            <a:ext cx="609600" cy="3048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559509" y="5802868"/>
            <a:ext cx="6024983" cy="369332"/>
          </a:xfrm>
          <a:prstGeom prst="rect">
            <a:avLst/>
          </a:prstGeom>
          <a:noFill/>
        </p:spPr>
        <p:txBody>
          <a:bodyPr wrap="none" rtlCol="0">
            <a:spAutoFit/>
          </a:bodyPr>
          <a:lstStyle/>
          <a:p>
            <a:r>
              <a:rPr lang="en-US" i="1" dirty="0" smtClean="0">
                <a:solidFill>
                  <a:srgbClr val="FF0000"/>
                </a:solidFill>
              </a:rPr>
              <a:t>-&gt; Eccentricity modulates the effect of precession on </a:t>
            </a:r>
            <a:r>
              <a:rPr lang="en-US" i="1" dirty="0" err="1" smtClean="0">
                <a:solidFill>
                  <a:srgbClr val="FF0000"/>
                </a:solidFill>
              </a:rPr>
              <a:t>insolation</a:t>
            </a:r>
            <a:endParaRPr lang="fr-FR" i="1" dirty="0">
              <a:solidFill>
                <a:srgbClr val="FF0000"/>
              </a:solidFill>
            </a:endParaRPr>
          </a:p>
        </p:txBody>
      </p:sp>
      <p:sp>
        <p:nvSpPr>
          <p:cNvPr id="24" name="TextBox 23"/>
          <p:cNvSpPr txBox="1"/>
          <p:nvPr/>
        </p:nvSpPr>
        <p:spPr>
          <a:xfrm>
            <a:off x="381000" y="2667000"/>
            <a:ext cx="8366265" cy="369332"/>
          </a:xfrm>
          <a:prstGeom prst="rect">
            <a:avLst/>
          </a:prstGeom>
          <a:noFill/>
        </p:spPr>
        <p:txBody>
          <a:bodyPr wrap="none" rtlCol="0">
            <a:spAutoFit/>
          </a:bodyPr>
          <a:lstStyle/>
          <a:p>
            <a:r>
              <a:rPr lang="en-US" dirty="0" smtClean="0"/>
              <a:t>Still seasons, but precession has no impact on seasonal distribution of solar radiation </a:t>
            </a:r>
            <a:endParaRPr lang="fr-FR" dirty="0"/>
          </a:p>
        </p:txBody>
      </p:sp>
      <p:cxnSp>
        <p:nvCxnSpPr>
          <p:cNvPr id="25" name="Straight Connector 24"/>
          <p:cNvCxnSpPr/>
          <p:nvPr/>
        </p:nvCxnSpPr>
        <p:spPr>
          <a:xfrm>
            <a:off x="0" y="3505200"/>
            <a:ext cx="9144000"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525141" y="4812268"/>
            <a:ext cx="6199518" cy="369332"/>
          </a:xfrm>
          <a:prstGeom prst="rect">
            <a:avLst/>
          </a:prstGeom>
          <a:noFill/>
        </p:spPr>
        <p:txBody>
          <a:bodyPr wrap="none" rtlCol="0">
            <a:spAutoFit/>
          </a:bodyPr>
          <a:lstStyle/>
          <a:p>
            <a:r>
              <a:rPr lang="en-US" dirty="0" smtClean="0"/>
              <a:t>Precession has an impact seasonal distribution of solar radiation </a:t>
            </a:r>
            <a:endParaRPr lang="fr-FR" dirty="0"/>
          </a:p>
        </p:txBody>
      </p:sp>
    </p:spTree>
    <p:extLst>
      <p:ext uri="{BB962C8B-B14F-4D97-AF65-F5344CB8AC3E}">
        <p14:creationId xmlns:p14="http://schemas.microsoft.com/office/powerpoint/2010/main" val="17490159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rgerfigtwo.png"/>
          <p:cNvPicPr>
            <a:picLocks noChangeAspect="1"/>
          </p:cNvPicPr>
          <p:nvPr/>
        </p:nvPicPr>
        <p:blipFill>
          <a:blip r:embed="rId3"/>
          <a:stretch>
            <a:fillRect/>
          </a:stretch>
        </p:blipFill>
        <p:spPr>
          <a:xfrm>
            <a:off x="1178812" y="228600"/>
            <a:ext cx="5511548" cy="7215848"/>
          </a:xfrm>
          <a:prstGeom prst="rect">
            <a:avLst/>
          </a:prstGeom>
        </p:spPr>
      </p:pic>
      <p:sp>
        <p:nvSpPr>
          <p:cNvPr id="3" name="Rectangle 2"/>
          <p:cNvSpPr/>
          <p:nvPr/>
        </p:nvSpPr>
        <p:spPr>
          <a:xfrm>
            <a:off x="914400" y="6400800"/>
            <a:ext cx="585216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2926080" y="6248400"/>
            <a:ext cx="4389120"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Box 4"/>
          <p:cNvSpPr txBox="1"/>
          <p:nvPr/>
        </p:nvSpPr>
        <p:spPr>
          <a:xfrm>
            <a:off x="6574759" y="6324600"/>
            <a:ext cx="2332690" cy="369332"/>
          </a:xfrm>
          <a:prstGeom prst="rect">
            <a:avLst/>
          </a:prstGeom>
          <a:noFill/>
        </p:spPr>
        <p:txBody>
          <a:bodyPr wrap="none" rtlCol="0">
            <a:spAutoFit/>
          </a:bodyPr>
          <a:lstStyle/>
          <a:p>
            <a:r>
              <a:rPr lang="en-US" i="1" dirty="0" smtClean="0"/>
              <a:t>Berger &amp; </a:t>
            </a:r>
            <a:r>
              <a:rPr lang="en-US" i="1" dirty="0" err="1" smtClean="0"/>
              <a:t>Loutre</a:t>
            </a:r>
            <a:r>
              <a:rPr lang="en-US" i="1" dirty="0" smtClean="0"/>
              <a:t> (1994)</a:t>
            </a:r>
            <a:endParaRPr lang="fr-FR" i="1" dirty="0"/>
          </a:p>
        </p:txBody>
      </p:sp>
      <p:sp>
        <p:nvSpPr>
          <p:cNvPr id="6" name="TextBox 5"/>
          <p:cNvSpPr txBox="1"/>
          <p:nvPr/>
        </p:nvSpPr>
        <p:spPr>
          <a:xfrm>
            <a:off x="5181600" y="762000"/>
            <a:ext cx="2617961" cy="369332"/>
          </a:xfrm>
          <a:prstGeom prst="rect">
            <a:avLst/>
          </a:prstGeom>
          <a:noFill/>
        </p:spPr>
        <p:txBody>
          <a:bodyPr wrap="none" rtlCol="0">
            <a:spAutoFit/>
          </a:bodyPr>
          <a:lstStyle/>
          <a:p>
            <a:r>
              <a:rPr lang="en-US" dirty="0" smtClean="0">
                <a:solidFill>
                  <a:srgbClr val="FF0000"/>
                </a:solidFill>
              </a:rPr>
              <a:t>Precession index = e sin </a:t>
            </a:r>
            <a:r>
              <a:rPr lang="en-US" dirty="0" smtClean="0">
                <a:solidFill>
                  <a:srgbClr val="FF0000"/>
                </a:solidFill>
                <a:sym typeface="Symbol"/>
              </a:rPr>
              <a:t></a:t>
            </a:r>
            <a:endParaRPr lang="fr-FR" dirty="0">
              <a:solidFill>
                <a:srgbClr val="FF0000"/>
              </a:solidFill>
            </a:endParaRPr>
          </a:p>
        </p:txBody>
      </p:sp>
      <p:sp>
        <p:nvSpPr>
          <p:cNvPr id="7" name="Rectangle 6"/>
          <p:cNvSpPr/>
          <p:nvPr/>
        </p:nvSpPr>
        <p:spPr>
          <a:xfrm>
            <a:off x="4495800" y="2514600"/>
            <a:ext cx="152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970299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png"/>
          <p:cNvPicPr>
            <a:picLocks noChangeAspect="1"/>
          </p:cNvPicPr>
          <p:nvPr/>
        </p:nvPicPr>
        <p:blipFill>
          <a:blip r:embed="rId3"/>
          <a:stretch>
            <a:fillRect/>
          </a:stretch>
        </p:blipFill>
        <p:spPr>
          <a:xfrm>
            <a:off x="1835567" y="32657"/>
            <a:ext cx="5601761" cy="6744667"/>
          </a:xfrm>
          <a:prstGeom prst="rect">
            <a:avLst/>
          </a:prstGeom>
        </p:spPr>
      </p:pic>
      <p:sp>
        <p:nvSpPr>
          <p:cNvPr id="3" name="TextBox 2"/>
          <p:cNvSpPr txBox="1"/>
          <p:nvPr/>
        </p:nvSpPr>
        <p:spPr>
          <a:xfrm>
            <a:off x="7437328" y="6324600"/>
            <a:ext cx="1554272" cy="369332"/>
          </a:xfrm>
          <a:prstGeom prst="rect">
            <a:avLst/>
          </a:prstGeom>
          <a:noFill/>
        </p:spPr>
        <p:txBody>
          <a:bodyPr wrap="none" rtlCol="0">
            <a:spAutoFit/>
          </a:bodyPr>
          <a:lstStyle/>
          <a:p>
            <a:r>
              <a:rPr lang="en-US" i="1" dirty="0" err="1" smtClean="0"/>
              <a:t>Paillard</a:t>
            </a:r>
            <a:r>
              <a:rPr lang="en-US" i="1" dirty="0" smtClean="0"/>
              <a:t> (2001)</a:t>
            </a:r>
            <a:endParaRPr lang="fr-FR" i="1" dirty="0"/>
          </a:p>
        </p:txBody>
      </p:sp>
    </p:spTree>
    <p:extLst>
      <p:ext uri="{BB962C8B-B14F-4D97-AF65-F5344CB8AC3E}">
        <p14:creationId xmlns:p14="http://schemas.microsoft.com/office/powerpoint/2010/main" val="27569785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550" y="1319748"/>
            <a:ext cx="7200900" cy="3416320"/>
          </a:xfrm>
          <a:prstGeom prst="rect">
            <a:avLst/>
          </a:prstGeom>
        </p:spPr>
        <p:txBody>
          <a:bodyPr wrap="square">
            <a:spAutoFit/>
          </a:bodyPr>
          <a:lstStyle/>
          <a:p>
            <a:pPr algn="ctr"/>
            <a:r>
              <a:rPr lang="en-US" sz="2400" dirty="0" smtClean="0">
                <a:solidFill>
                  <a:srgbClr val="0070C0"/>
                </a:solidFill>
              </a:rPr>
              <a:t>ORBITAL THEORY OF CLIMATE CHANGE</a:t>
            </a:r>
            <a:endParaRPr lang="en-US" sz="2400" dirty="0"/>
          </a:p>
          <a:p>
            <a:endParaRPr lang="en-US" sz="2400" dirty="0"/>
          </a:p>
          <a:p>
            <a:endParaRPr lang="en-US" sz="2400" dirty="0"/>
          </a:p>
          <a:p>
            <a:pPr algn="ctr"/>
            <a:r>
              <a:rPr lang="en-US" sz="2400" dirty="0"/>
              <a:t>with emphasis on:</a:t>
            </a:r>
          </a:p>
          <a:p>
            <a:endParaRPr lang="en-US" sz="2400" dirty="0"/>
          </a:p>
          <a:p>
            <a:pPr marL="285750" indent="-285750">
              <a:buFontTx/>
              <a:buChar char="-"/>
            </a:pPr>
            <a:r>
              <a:rPr lang="en-US" sz="2400" dirty="0"/>
              <a:t>sea level variability</a:t>
            </a:r>
          </a:p>
          <a:p>
            <a:pPr marL="285750" indent="-285750">
              <a:buFontTx/>
              <a:buChar char="-"/>
            </a:pPr>
            <a:r>
              <a:rPr lang="en-US" sz="2400" dirty="0"/>
              <a:t>roles of Antarctic Ice Sheet and Southern Ocean</a:t>
            </a:r>
          </a:p>
          <a:p>
            <a:pPr marL="285750" indent="-285750">
              <a:buFontTx/>
              <a:buChar char="-"/>
            </a:pPr>
            <a:r>
              <a:rPr lang="en-US" sz="2400" dirty="0"/>
              <a:t>Atlantic Meridional Overturning Circulation (AMOC)</a:t>
            </a:r>
          </a:p>
          <a:p>
            <a:pPr marL="285750" indent="-285750">
              <a:buFontTx/>
              <a:buChar char="-"/>
            </a:pPr>
            <a:r>
              <a:rPr lang="en-US" sz="2400" dirty="0"/>
              <a:t>…</a:t>
            </a:r>
          </a:p>
        </p:txBody>
      </p:sp>
    </p:spTree>
    <p:extLst>
      <p:ext uri="{BB962C8B-B14F-4D97-AF65-F5344CB8AC3E}">
        <p14:creationId xmlns:p14="http://schemas.microsoft.com/office/powerpoint/2010/main" val="7437316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rgerone.png"/>
          <p:cNvPicPr>
            <a:picLocks noChangeAspect="1"/>
          </p:cNvPicPr>
          <p:nvPr/>
        </p:nvPicPr>
        <p:blipFill>
          <a:blip r:embed="rId3"/>
          <a:stretch>
            <a:fillRect/>
          </a:stretch>
        </p:blipFill>
        <p:spPr>
          <a:xfrm>
            <a:off x="1273629" y="914400"/>
            <a:ext cx="6546563" cy="5248223"/>
          </a:xfrm>
          <a:prstGeom prst="rect">
            <a:avLst/>
          </a:prstGeom>
        </p:spPr>
      </p:pic>
      <p:sp>
        <p:nvSpPr>
          <p:cNvPr id="3" name="TextBox 2"/>
          <p:cNvSpPr txBox="1"/>
          <p:nvPr/>
        </p:nvSpPr>
        <p:spPr>
          <a:xfrm>
            <a:off x="6629400" y="6324600"/>
            <a:ext cx="2340641" cy="369332"/>
          </a:xfrm>
          <a:prstGeom prst="rect">
            <a:avLst/>
          </a:prstGeom>
          <a:noFill/>
        </p:spPr>
        <p:txBody>
          <a:bodyPr wrap="none" rtlCol="0">
            <a:spAutoFit/>
          </a:bodyPr>
          <a:lstStyle/>
          <a:p>
            <a:r>
              <a:rPr lang="en-US" i="1" dirty="0" smtClean="0"/>
              <a:t>Berger &amp; </a:t>
            </a:r>
            <a:r>
              <a:rPr lang="en-US" i="1" dirty="0" err="1" smtClean="0"/>
              <a:t>Loutre</a:t>
            </a:r>
            <a:r>
              <a:rPr lang="en-US" i="1" dirty="0" smtClean="0"/>
              <a:t> (2004)</a:t>
            </a:r>
            <a:endParaRPr lang="fr-FR" i="1" dirty="0"/>
          </a:p>
        </p:txBody>
      </p:sp>
      <p:sp>
        <p:nvSpPr>
          <p:cNvPr id="4" name="TextBox 3"/>
          <p:cNvSpPr txBox="1"/>
          <p:nvPr/>
        </p:nvSpPr>
        <p:spPr>
          <a:xfrm rot="5400000">
            <a:off x="7440269" y="4925669"/>
            <a:ext cx="752129" cy="369332"/>
          </a:xfrm>
          <a:prstGeom prst="rect">
            <a:avLst/>
          </a:prstGeom>
          <a:noFill/>
        </p:spPr>
        <p:txBody>
          <a:bodyPr wrap="none" rtlCol="0">
            <a:spAutoFit/>
          </a:bodyPr>
          <a:lstStyle/>
          <a:p>
            <a:r>
              <a:rPr lang="en-US" dirty="0" smtClean="0"/>
              <a:t>W m</a:t>
            </a:r>
            <a:r>
              <a:rPr lang="en-US" baseline="30000" dirty="0" smtClean="0"/>
              <a:t>-2</a:t>
            </a:r>
            <a:endParaRPr lang="fr-FR" baseline="30000" dirty="0"/>
          </a:p>
        </p:txBody>
      </p:sp>
    </p:spTree>
    <p:extLst>
      <p:ext uri="{BB962C8B-B14F-4D97-AF65-F5344CB8AC3E}">
        <p14:creationId xmlns:p14="http://schemas.microsoft.com/office/powerpoint/2010/main" val="27307053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24050" y="1858565"/>
            <a:ext cx="5295900" cy="685800"/>
            <a:chOff x="2286000" y="76200"/>
            <a:chExt cx="5295900" cy="685800"/>
          </a:xfrm>
        </p:grpSpPr>
        <p:sp>
          <p:nvSpPr>
            <p:cNvPr id="3" name="Rectangle 2"/>
            <p:cNvSpPr/>
            <p:nvPr/>
          </p:nvSpPr>
          <p:spPr>
            <a:xfrm>
              <a:off x="2286000" y="76200"/>
              <a:ext cx="5295900" cy="685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extBox 3"/>
            <p:cNvSpPr txBox="1"/>
            <p:nvPr/>
          </p:nvSpPr>
          <p:spPr>
            <a:xfrm>
              <a:off x="2822955" y="152400"/>
              <a:ext cx="4221990" cy="523220"/>
            </a:xfrm>
            <a:prstGeom prst="rect">
              <a:avLst/>
            </a:prstGeom>
            <a:noFill/>
          </p:spPr>
          <p:txBody>
            <a:bodyPr wrap="none" rtlCol="0">
              <a:spAutoFit/>
            </a:bodyPr>
            <a:lstStyle/>
            <a:p>
              <a:r>
                <a:rPr lang="en-US" sz="2800" dirty="0" smtClean="0">
                  <a:solidFill>
                    <a:srgbClr val="0070C0"/>
                  </a:solidFill>
                </a:rPr>
                <a:t>PALEOCLIMATE INDICATORS</a:t>
              </a:r>
              <a:endParaRPr lang="fr-FR" sz="2800" dirty="0">
                <a:solidFill>
                  <a:srgbClr val="0070C0"/>
                </a:solidFill>
              </a:endParaRPr>
            </a:p>
          </p:txBody>
        </p:sp>
      </p:grpSp>
      <p:sp>
        <p:nvSpPr>
          <p:cNvPr id="5" name="TextBox 4"/>
          <p:cNvSpPr txBox="1"/>
          <p:nvPr/>
        </p:nvSpPr>
        <p:spPr>
          <a:xfrm>
            <a:off x="1766716" y="3181290"/>
            <a:ext cx="5610575" cy="400110"/>
          </a:xfrm>
          <a:prstGeom prst="rect">
            <a:avLst/>
          </a:prstGeom>
          <a:noFill/>
        </p:spPr>
        <p:txBody>
          <a:bodyPr wrap="none" rtlCol="0">
            <a:spAutoFit/>
          </a:bodyPr>
          <a:lstStyle/>
          <a:p>
            <a:pPr algn="just"/>
            <a:r>
              <a:rPr lang="en-US" sz="2000" dirty="0" smtClean="0"/>
              <a:t>An Important Example: Oxygen Isotopes </a:t>
            </a:r>
            <a:r>
              <a:rPr lang="en-US" sz="2000" baseline="30000" dirty="0" smtClean="0"/>
              <a:t>16</a:t>
            </a:r>
            <a:r>
              <a:rPr lang="en-US" sz="2000" dirty="0" smtClean="0"/>
              <a:t>O and </a:t>
            </a:r>
            <a:r>
              <a:rPr lang="en-US" sz="2000" baseline="30000" dirty="0" smtClean="0"/>
              <a:t>18</a:t>
            </a:r>
            <a:r>
              <a:rPr lang="en-US" sz="2000" dirty="0" smtClean="0"/>
              <a:t>O</a:t>
            </a:r>
          </a:p>
        </p:txBody>
      </p:sp>
    </p:spTree>
    <p:extLst>
      <p:ext uri="{BB962C8B-B14F-4D97-AF65-F5344CB8AC3E}">
        <p14:creationId xmlns:p14="http://schemas.microsoft.com/office/powerpoint/2010/main" val="41133025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srcRect/>
          <a:stretch>
            <a:fillRect/>
          </a:stretch>
        </p:blipFill>
        <p:spPr bwMode="auto">
          <a:xfrm>
            <a:off x="2333625" y="1390650"/>
            <a:ext cx="4476750" cy="4476750"/>
          </a:xfrm>
          <a:prstGeom prst="rect">
            <a:avLst/>
          </a:prstGeom>
          <a:noFill/>
          <a:ln w="9525">
            <a:noFill/>
            <a:miter lim="800000"/>
            <a:headEnd/>
            <a:tailEnd/>
          </a:ln>
          <a:effectLst/>
        </p:spPr>
      </p:pic>
      <p:grpSp>
        <p:nvGrpSpPr>
          <p:cNvPr id="3" name="Group 2"/>
          <p:cNvGrpSpPr/>
          <p:nvPr/>
        </p:nvGrpSpPr>
        <p:grpSpPr>
          <a:xfrm>
            <a:off x="1371600" y="304800"/>
            <a:ext cx="6305550" cy="685800"/>
            <a:chOff x="-514350" y="76200"/>
            <a:chExt cx="6305550" cy="685800"/>
          </a:xfrm>
        </p:grpSpPr>
        <p:sp>
          <p:nvSpPr>
            <p:cNvPr id="4" name="Rectangle 3"/>
            <p:cNvSpPr/>
            <p:nvPr/>
          </p:nvSpPr>
          <p:spPr>
            <a:xfrm>
              <a:off x="-514350" y="76200"/>
              <a:ext cx="6305550" cy="685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Box 4"/>
            <p:cNvSpPr txBox="1"/>
            <p:nvPr/>
          </p:nvSpPr>
          <p:spPr>
            <a:xfrm>
              <a:off x="-280723" y="152400"/>
              <a:ext cx="5933547" cy="461665"/>
            </a:xfrm>
            <a:prstGeom prst="rect">
              <a:avLst/>
            </a:prstGeom>
            <a:noFill/>
          </p:spPr>
          <p:txBody>
            <a:bodyPr wrap="none" rtlCol="0">
              <a:spAutoFit/>
            </a:bodyPr>
            <a:lstStyle/>
            <a:p>
              <a:r>
                <a:rPr lang="en-US" sz="2400" dirty="0" err="1" smtClean="0"/>
                <a:t>Planktonic</a:t>
              </a:r>
              <a:r>
                <a:rPr lang="en-US" sz="2400" dirty="0" smtClean="0"/>
                <a:t> Foraminifera </a:t>
              </a:r>
              <a:r>
                <a:rPr lang="en-US" sz="2400" i="1" dirty="0" smtClean="0"/>
                <a:t>Globigerina </a:t>
              </a:r>
              <a:r>
                <a:rPr lang="en-US" sz="2400" i="1" dirty="0" err="1" smtClean="0"/>
                <a:t>bulloides</a:t>
              </a:r>
              <a:endParaRPr lang="en-US" sz="2400" i="1" dirty="0" smtClean="0"/>
            </a:p>
          </p:txBody>
        </p:sp>
      </p:grpSp>
      <p:sp>
        <p:nvSpPr>
          <p:cNvPr id="6" name="TextBox 5"/>
          <p:cNvSpPr txBox="1"/>
          <p:nvPr/>
        </p:nvSpPr>
        <p:spPr>
          <a:xfrm>
            <a:off x="6172200" y="6260068"/>
            <a:ext cx="2769989" cy="369332"/>
          </a:xfrm>
          <a:prstGeom prst="rect">
            <a:avLst/>
          </a:prstGeom>
          <a:noFill/>
        </p:spPr>
        <p:txBody>
          <a:bodyPr wrap="none" rtlCol="0">
            <a:spAutoFit/>
          </a:bodyPr>
          <a:lstStyle/>
          <a:p>
            <a:r>
              <a:rPr lang="fr-FR" dirty="0" smtClean="0"/>
              <a:t>SEM image</a:t>
            </a:r>
            <a:r>
              <a:rPr lang="fr-FR" i="1" dirty="0" smtClean="0"/>
              <a:t>: Lucia de </a:t>
            </a:r>
            <a:r>
              <a:rPr lang="fr-FR" i="1" dirty="0" err="1" smtClean="0"/>
              <a:t>Abreu</a:t>
            </a:r>
            <a:endParaRPr lang="fr-FR" i="1"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362200" y="163513"/>
            <a:ext cx="6172200" cy="7532687"/>
            <a:chOff x="1829398" y="392668"/>
            <a:chExt cx="6171365" cy="7532132"/>
          </a:xfrm>
        </p:grpSpPr>
        <p:pic>
          <p:nvPicPr>
            <p:cNvPr id="3" name="Picture 1" descr="STSM-6276.png"/>
            <p:cNvPicPr>
              <a:picLocks noChangeAspect="1"/>
            </p:cNvPicPr>
            <p:nvPr/>
          </p:nvPicPr>
          <p:blipFill>
            <a:blip r:embed="rId3"/>
            <a:srcRect/>
            <a:stretch>
              <a:fillRect/>
            </a:stretch>
          </p:blipFill>
          <p:spPr bwMode="auto">
            <a:xfrm>
              <a:off x="2091117" y="990600"/>
              <a:ext cx="5300283" cy="6858000"/>
            </a:xfrm>
            <a:prstGeom prst="rect">
              <a:avLst/>
            </a:prstGeom>
            <a:noFill/>
            <a:ln w="9525">
              <a:noFill/>
              <a:miter lim="800000"/>
              <a:headEnd/>
              <a:tailEnd/>
            </a:ln>
          </p:spPr>
        </p:pic>
        <p:sp>
          <p:nvSpPr>
            <p:cNvPr id="4" name="TextBox 2"/>
            <p:cNvSpPr txBox="1">
              <a:spLocks noChangeArrowheads="1"/>
            </p:cNvSpPr>
            <p:nvPr/>
          </p:nvSpPr>
          <p:spPr bwMode="auto">
            <a:xfrm>
              <a:off x="1864656" y="392668"/>
              <a:ext cx="4348487" cy="369305"/>
            </a:xfrm>
            <a:prstGeom prst="rect">
              <a:avLst/>
            </a:prstGeom>
            <a:noFill/>
            <a:ln w="9525">
              <a:noFill/>
              <a:miter lim="800000"/>
              <a:headEnd/>
              <a:tailEnd/>
            </a:ln>
          </p:spPr>
          <p:txBody>
            <a:bodyPr wrap="none">
              <a:spAutoFit/>
            </a:bodyPr>
            <a:lstStyle/>
            <a:p>
              <a:r>
                <a:rPr lang="en-US" dirty="0" smtClean="0"/>
                <a:t>Benthic Foraminifera in Deep-Sea Sediments</a:t>
              </a:r>
              <a:endParaRPr lang="fr-FR" dirty="0"/>
            </a:p>
          </p:txBody>
        </p:sp>
        <p:sp>
          <p:nvSpPr>
            <p:cNvPr id="5" name="Rectangle 4"/>
            <p:cNvSpPr/>
            <p:nvPr/>
          </p:nvSpPr>
          <p:spPr>
            <a:xfrm>
              <a:off x="1829398" y="6477107"/>
              <a:ext cx="6171365" cy="14476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http://cost-pergamon.eu/Administrative-doc/STSM-6276.pdfReport</a:t>
              </a:r>
            </a:p>
          </p:txBody>
        </p:sp>
      </p:grpSp>
      <p:sp>
        <p:nvSpPr>
          <p:cNvPr id="6" name="TextBox 5"/>
          <p:cNvSpPr txBox="1">
            <a:spLocks noChangeArrowheads="1"/>
          </p:cNvSpPr>
          <p:nvPr/>
        </p:nvSpPr>
        <p:spPr bwMode="auto">
          <a:xfrm>
            <a:off x="152400" y="6411913"/>
            <a:ext cx="8675688" cy="369887"/>
          </a:xfrm>
          <a:prstGeom prst="rect">
            <a:avLst/>
          </a:prstGeom>
          <a:noFill/>
          <a:ln w="9525">
            <a:noFill/>
            <a:miter lim="800000"/>
            <a:headEnd/>
            <a:tailEnd/>
          </a:ln>
        </p:spPr>
        <p:txBody>
          <a:bodyPr wrap="none">
            <a:spAutoFit/>
          </a:bodyPr>
          <a:lstStyle/>
          <a:p>
            <a:r>
              <a:rPr lang="en-US"/>
              <a:t>Report STSM; C. S. Cervera (http://cost-pergamon.eu/Administrative-doc/STSM-6276.pdf)</a:t>
            </a:r>
            <a:endParaRPr lang="fr-FR"/>
          </a:p>
        </p:txBody>
      </p:sp>
      <p:sp>
        <p:nvSpPr>
          <p:cNvPr id="7" name="TextBox 6"/>
          <p:cNvSpPr txBox="1">
            <a:spLocks noChangeArrowheads="1"/>
          </p:cNvSpPr>
          <p:nvPr/>
        </p:nvSpPr>
        <p:spPr bwMode="auto">
          <a:xfrm>
            <a:off x="514350" y="3276600"/>
            <a:ext cx="2000250" cy="369888"/>
          </a:xfrm>
          <a:prstGeom prst="rect">
            <a:avLst/>
          </a:prstGeom>
          <a:noFill/>
          <a:ln w="9525">
            <a:noFill/>
            <a:miter lim="800000"/>
            <a:headEnd/>
            <a:tailEnd/>
          </a:ln>
        </p:spPr>
        <p:txBody>
          <a:bodyPr wrap="none">
            <a:spAutoFit/>
          </a:bodyPr>
          <a:lstStyle/>
          <a:p>
            <a:r>
              <a:rPr lang="en-US" dirty="0"/>
              <a:t>white bar = 0.1mm </a:t>
            </a:r>
            <a:endParaRPr lang="fr-FR" dirty="0"/>
          </a:p>
        </p:txBody>
      </p:sp>
      <p:sp>
        <p:nvSpPr>
          <p:cNvPr id="8" name="Rectangle 7"/>
          <p:cNvSpPr/>
          <p:nvPr/>
        </p:nvSpPr>
        <p:spPr>
          <a:xfrm>
            <a:off x="838200" y="152400"/>
            <a:ext cx="7696200" cy="381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33400" y="1600200"/>
            <a:ext cx="8077200" cy="685800"/>
            <a:chOff x="895350" y="76200"/>
            <a:chExt cx="8077200" cy="685800"/>
          </a:xfrm>
        </p:grpSpPr>
        <p:sp>
          <p:nvSpPr>
            <p:cNvPr id="15" name="Rectangle 14"/>
            <p:cNvSpPr/>
            <p:nvPr/>
          </p:nvSpPr>
          <p:spPr>
            <a:xfrm>
              <a:off x="895350" y="76200"/>
              <a:ext cx="8077200" cy="685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extBox 15"/>
            <p:cNvSpPr txBox="1"/>
            <p:nvPr/>
          </p:nvSpPr>
          <p:spPr>
            <a:xfrm>
              <a:off x="2305827" y="152400"/>
              <a:ext cx="5256247" cy="523220"/>
            </a:xfrm>
            <a:prstGeom prst="rect">
              <a:avLst/>
            </a:prstGeom>
            <a:noFill/>
          </p:spPr>
          <p:txBody>
            <a:bodyPr wrap="none" rtlCol="0">
              <a:spAutoFit/>
            </a:bodyPr>
            <a:lstStyle/>
            <a:p>
              <a:r>
                <a:rPr lang="en-US" sz="2800" dirty="0" smtClean="0">
                  <a:solidFill>
                    <a:schemeClr val="tx2">
                      <a:lumMod val="60000"/>
                      <a:lumOff val="40000"/>
                    </a:schemeClr>
                  </a:solidFill>
                </a:rPr>
                <a:t>Oxygen Isotopic Composition, </a:t>
              </a:r>
              <a:r>
                <a:rPr lang="en-US" sz="2800" dirty="0" smtClean="0">
                  <a:solidFill>
                    <a:schemeClr val="tx2">
                      <a:lumMod val="60000"/>
                      <a:lumOff val="40000"/>
                    </a:schemeClr>
                  </a:solidFill>
                  <a:latin typeface="Symbol" pitchFamily="18" charset="2"/>
                </a:rPr>
                <a:t>d</a:t>
              </a:r>
              <a:r>
                <a:rPr lang="en-US" sz="2800" baseline="30000" dirty="0" smtClean="0">
                  <a:solidFill>
                    <a:schemeClr val="tx2">
                      <a:lumMod val="60000"/>
                      <a:lumOff val="40000"/>
                    </a:schemeClr>
                  </a:solidFill>
                </a:rPr>
                <a:t>18</a:t>
              </a:r>
              <a:r>
                <a:rPr lang="en-US" sz="2800" dirty="0">
                  <a:solidFill>
                    <a:schemeClr val="tx2">
                      <a:lumMod val="60000"/>
                      <a:lumOff val="40000"/>
                    </a:schemeClr>
                  </a:solidFill>
                </a:rPr>
                <a:t>O</a:t>
              </a:r>
              <a:endParaRPr lang="en-US" sz="2800" dirty="0" smtClean="0">
                <a:solidFill>
                  <a:schemeClr val="tx2">
                    <a:lumMod val="60000"/>
                    <a:lumOff val="40000"/>
                  </a:schemeClr>
                </a:solidFill>
              </a:endParaRPr>
            </a:p>
          </p:txBody>
        </p:sp>
      </p:grpSp>
      <p:sp>
        <p:nvSpPr>
          <p:cNvPr id="17" name="TextBox 16"/>
          <p:cNvSpPr txBox="1"/>
          <p:nvPr/>
        </p:nvSpPr>
        <p:spPr>
          <a:xfrm>
            <a:off x="461579" y="2971800"/>
            <a:ext cx="1595821" cy="461665"/>
          </a:xfrm>
          <a:prstGeom prst="rect">
            <a:avLst/>
          </a:prstGeom>
          <a:noFill/>
        </p:spPr>
        <p:txBody>
          <a:bodyPr wrap="none" rtlCol="0">
            <a:spAutoFit/>
          </a:bodyPr>
          <a:lstStyle/>
          <a:p>
            <a:pPr>
              <a:buFont typeface="Arial" pitchFamily="34" charset="0"/>
              <a:buChar char="•"/>
            </a:pPr>
            <a:r>
              <a:rPr lang="en-US" sz="2400" dirty="0" smtClean="0"/>
              <a:t> Definition</a:t>
            </a:r>
            <a:endParaRPr lang="fr-FR" sz="2400" dirty="0"/>
          </a:p>
        </p:txBody>
      </p:sp>
      <p:graphicFrame>
        <p:nvGraphicFramePr>
          <p:cNvPr id="22" name="Object 6"/>
          <p:cNvGraphicFramePr>
            <a:graphicFrameLocks noChangeAspect="1"/>
          </p:cNvGraphicFramePr>
          <p:nvPr/>
        </p:nvGraphicFramePr>
        <p:xfrm>
          <a:off x="2827338" y="3554412"/>
          <a:ext cx="3560762" cy="1017588"/>
        </p:xfrm>
        <a:graphic>
          <a:graphicData uri="http://schemas.openxmlformats.org/presentationml/2006/ole">
            <mc:AlternateContent xmlns:mc="http://schemas.openxmlformats.org/markup-compatibility/2006">
              <mc:Choice xmlns:v="urn:schemas-microsoft-com:vml" Requires="v">
                <p:oleObj spid="_x0000_s250928" name="Equation" r:id="rId4" imgW="2044440" imgH="583920" progId="Equation.3">
                  <p:embed/>
                </p:oleObj>
              </mc:Choice>
              <mc:Fallback>
                <p:oleObj name="Equation" r:id="rId4" imgW="2044440" imgH="583920" progId="Equation.3">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7338" y="3554412"/>
                        <a:ext cx="3560762" cy="1017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srcRect/>
          <a:stretch>
            <a:fillRect/>
          </a:stretch>
        </p:blipFill>
        <p:spPr bwMode="auto">
          <a:xfrm>
            <a:off x="508635" y="1570672"/>
            <a:ext cx="4749165" cy="4449128"/>
          </a:xfrm>
          <a:prstGeom prst="rect">
            <a:avLst/>
          </a:prstGeom>
          <a:noFill/>
          <a:ln w="9525">
            <a:noFill/>
            <a:miter lim="800000"/>
            <a:headEnd/>
            <a:tailEnd/>
          </a:ln>
          <a:effectLst/>
        </p:spPr>
      </p:pic>
      <p:grpSp>
        <p:nvGrpSpPr>
          <p:cNvPr id="5" name="Group 4"/>
          <p:cNvGrpSpPr/>
          <p:nvPr/>
        </p:nvGrpSpPr>
        <p:grpSpPr>
          <a:xfrm>
            <a:off x="381000" y="381000"/>
            <a:ext cx="8458200" cy="685800"/>
            <a:chOff x="742950" y="76200"/>
            <a:chExt cx="8458200" cy="685800"/>
          </a:xfrm>
        </p:grpSpPr>
        <p:sp>
          <p:nvSpPr>
            <p:cNvPr id="6" name="Rectangle 5"/>
            <p:cNvSpPr/>
            <p:nvPr/>
          </p:nvSpPr>
          <p:spPr>
            <a:xfrm>
              <a:off x="742950" y="76200"/>
              <a:ext cx="8458200" cy="685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extBox 6"/>
            <p:cNvSpPr txBox="1"/>
            <p:nvPr/>
          </p:nvSpPr>
          <p:spPr>
            <a:xfrm>
              <a:off x="1981155" y="152400"/>
              <a:ext cx="5905591" cy="492443"/>
            </a:xfrm>
            <a:prstGeom prst="rect">
              <a:avLst/>
            </a:prstGeom>
            <a:noFill/>
          </p:spPr>
          <p:txBody>
            <a:bodyPr wrap="none" rtlCol="0">
              <a:spAutoFit/>
            </a:bodyPr>
            <a:lstStyle/>
            <a:p>
              <a:r>
                <a:rPr lang="en-US" sz="2600" dirty="0" smtClean="0">
                  <a:latin typeface="Symbol" pitchFamily="18" charset="2"/>
                </a:rPr>
                <a:t>d</a:t>
              </a:r>
              <a:r>
                <a:rPr lang="en-US" sz="2600" baseline="30000" dirty="0" smtClean="0"/>
                <a:t>18</a:t>
              </a:r>
              <a:r>
                <a:rPr lang="en-US" sz="2600" dirty="0" smtClean="0"/>
                <a:t>O</a:t>
              </a:r>
              <a:r>
                <a:rPr lang="en-US" sz="2600" baseline="-25000" dirty="0" smtClean="0"/>
                <a:t>c</a:t>
              </a:r>
              <a:r>
                <a:rPr lang="en-US" sz="2600" dirty="0" smtClean="0"/>
                <a:t> </a:t>
              </a:r>
              <a:r>
                <a:rPr lang="en-US" sz="2600" i="1" dirty="0" smtClean="0"/>
                <a:t>versus</a:t>
              </a:r>
              <a:r>
                <a:rPr lang="en-US" sz="2600" dirty="0" smtClean="0"/>
                <a:t> seawater </a:t>
              </a:r>
              <a:r>
                <a:rPr lang="en-US" sz="2600" dirty="0" smtClean="0">
                  <a:latin typeface="Symbol" pitchFamily="18" charset="2"/>
                </a:rPr>
                <a:t>d</a:t>
              </a:r>
              <a:r>
                <a:rPr lang="en-US" sz="2600" baseline="30000" dirty="0" smtClean="0"/>
                <a:t>18</a:t>
              </a:r>
              <a:r>
                <a:rPr lang="en-US" sz="2600" dirty="0" smtClean="0"/>
                <a:t>O &amp; temperature</a:t>
              </a:r>
            </a:p>
          </p:txBody>
        </p:sp>
      </p:grpSp>
      <p:sp>
        <p:nvSpPr>
          <p:cNvPr id="8" name="TextBox 7"/>
          <p:cNvSpPr txBox="1"/>
          <p:nvPr/>
        </p:nvSpPr>
        <p:spPr>
          <a:xfrm>
            <a:off x="5486400" y="6107668"/>
            <a:ext cx="3245825" cy="369332"/>
          </a:xfrm>
          <a:prstGeom prst="rect">
            <a:avLst/>
          </a:prstGeom>
          <a:noFill/>
        </p:spPr>
        <p:txBody>
          <a:bodyPr wrap="none" rtlCol="0">
            <a:spAutoFit/>
          </a:bodyPr>
          <a:lstStyle/>
          <a:p>
            <a:r>
              <a:rPr lang="en-US" i="1" dirty="0" smtClean="0"/>
              <a:t>data: Lynch-Stieglitz et al. (1999)</a:t>
            </a:r>
          </a:p>
        </p:txBody>
      </p:sp>
      <p:sp>
        <p:nvSpPr>
          <p:cNvPr id="9" name="TextBox 8"/>
          <p:cNvSpPr txBox="1"/>
          <p:nvPr/>
        </p:nvSpPr>
        <p:spPr>
          <a:xfrm>
            <a:off x="5668769" y="3048000"/>
            <a:ext cx="2941831" cy="923330"/>
          </a:xfrm>
          <a:prstGeom prst="rect">
            <a:avLst/>
          </a:prstGeom>
          <a:noFill/>
        </p:spPr>
        <p:txBody>
          <a:bodyPr wrap="none" rtlCol="0">
            <a:spAutoFit/>
          </a:bodyPr>
          <a:lstStyle/>
          <a:p>
            <a:r>
              <a:rPr lang="en-US" dirty="0" smtClean="0"/>
              <a:t>a</a:t>
            </a:r>
            <a:r>
              <a:rPr lang="en-US" baseline="-25000" dirty="0" smtClean="0"/>
              <a:t>1</a:t>
            </a:r>
            <a:r>
              <a:rPr lang="en-US" dirty="0" smtClean="0"/>
              <a:t> = 0.97, a</a:t>
            </a:r>
            <a:r>
              <a:rPr lang="en-US" baseline="-25000" dirty="0" smtClean="0"/>
              <a:t>2</a:t>
            </a:r>
            <a:r>
              <a:rPr lang="en-US" dirty="0" smtClean="0"/>
              <a:t> = -0.21 </a:t>
            </a:r>
            <a:r>
              <a:rPr lang="en-US" baseline="30000" dirty="0" smtClean="0"/>
              <a:t>o</a:t>
            </a:r>
            <a:r>
              <a:rPr lang="en-US" dirty="0" smtClean="0"/>
              <a:t>/</a:t>
            </a:r>
            <a:r>
              <a:rPr lang="en-US" sz="1400" dirty="0" err="1" smtClean="0"/>
              <a:t>oo</a:t>
            </a:r>
            <a:r>
              <a:rPr lang="en-US" dirty="0" smtClean="0"/>
              <a:t> (</a:t>
            </a:r>
            <a:r>
              <a:rPr lang="en-US" baseline="30000" dirty="0" err="1" smtClean="0"/>
              <a:t>o</a:t>
            </a:r>
            <a:r>
              <a:rPr lang="en-US" dirty="0" err="1" smtClean="0"/>
              <a:t>C</a:t>
            </a:r>
            <a:r>
              <a:rPr lang="en-US" dirty="0" smtClean="0"/>
              <a:t>)</a:t>
            </a:r>
            <a:r>
              <a:rPr lang="en-US" baseline="30000" dirty="0" smtClean="0"/>
              <a:t>-1</a:t>
            </a:r>
          </a:p>
          <a:p>
            <a:r>
              <a:rPr lang="en-US" dirty="0" smtClean="0"/>
              <a:t>R  = 0.98</a:t>
            </a:r>
          </a:p>
          <a:p>
            <a:r>
              <a:rPr lang="en-US" dirty="0" smtClean="0"/>
              <a:t>N  = 91</a:t>
            </a:r>
            <a:endParaRPr lang="fr-FR" dirty="0"/>
          </a:p>
        </p:txBody>
      </p:sp>
      <p:sp>
        <p:nvSpPr>
          <p:cNvPr id="10" name="TextBox 9"/>
          <p:cNvSpPr txBox="1"/>
          <p:nvPr/>
        </p:nvSpPr>
        <p:spPr>
          <a:xfrm>
            <a:off x="6170794" y="1868269"/>
            <a:ext cx="1754006" cy="646331"/>
          </a:xfrm>
          <a:prstGeom prst="rect">
            <a:avLst/>
          </a:prstGeom>
          <a:noFill/>
        </p:spPr>
        <p:txBody>
          <a:bodyPr wrap="none" rtlCol="0">
            <a:spAutoFit/>
          </a:bodyPr>
          <a:lstStyle/>
          <a:p>
            <a:r>
              <a:rPr lang="en-US" i="1" dirty="0" err="1" smtClean="0"/>
              <a:t>Cibicidoides</a:t>
            </a:r>
            <a:r>
              <a:rPr lang="en-US" i="1" dirty="0" smtClean="0"/>
              <a:t> spp.</a:t>
            </a:r>
          </a:p>
          <a:p>
            <a:r>
              <a:rPr lang="en-US" i="1" dirty="0" err="1" smtClean="0"/>
              <a:t>Planulina</a:t>
            </a:r>
            <a:r>
              <a:rPr lang="en-US" i="1" dirty="0" smtClean="0"/>
              <a:t> spp.</a:t>
            </a:r>
            <a:endParaRPr lang="fr-FR" i="1"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42900" y="1143000"/>
            <a:ext cx="8458200" cy="685800"/>
            <a:chOff x="704850" y="76200"/>
            <a:chExt cx="8458200" cy="685800"/>
          </a:xfrm>
        </p:grpSpPr>
        <p:sp>
          <p:nvSpPr>
            <p:cNvPr id="3" name="Rectangle 2"/>
            <p:cNvSpPr/>
            <p:nvPr/>
          </p:nvSpPr>
          <p:spPr>
            <a:xfrm>
              <a:off x="704850" y="76200"/>
              <a:ext cx="8458200" cy="685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extBox 3"/>
            <p:cNvSpPr txBox="1"/>
            <p:nvPr/>
          </p:nvSpPr>
          <p:spPr>
            <a:xfrm>
              <a:off x="1128111" y="152400"/>
              <a:ext cx="7611678" cy="461665"/>
            </a:xfrm>
            <a:prstGeom prst="rect">
              <a:avLst/>
            </a:prstGeom>
            <a:noFill/>
          </p:spPr>
          <p:txBody>
            <a:bodyPr wrap="square" rtlCol="0">
              <a:spAutoFit/>
            </a:bodyPr>
            <a:lstStyle/>
            <a:p>
              <a:r>
                <a:rPr lang="en-US" sz="2400" dirty="0" smtClean="0"/>
                <a:t>Relationship between Ocean </a:t>
              </a:r>
              <a:r>
                <a:rPr lang="en-US" sz="2400" dirty="0" smtClean="0">
                  <a:latin typeface="Symbol" pitchFamily="18" charset="2"/>
                </a:rPr>
                <a:t>d</a:t>
              </a:r>
              <a:r>
                <a:rPr lang="en-US" sz="2400" baseline="30000" dirty="0" smtClean="0"/>
                <a:t>18</a:t>
              </a:r>
              <a:r>
                <a:rPr lang="en-US" sz="2400" dirty="0" smtClean="0"/>
                <a:t>O &amp; Continental Ice Volume</a:t>
              </a:r>
            </a:p>
          </p:txBody>
        </p:sp>
      </p:grpSp>
      <p:sp>
        <p:nvSpPr>
          <p:cNvPr id="5" name="TextBox 4"/>
          <p:cNvSpPr txBox="1"/>
          <p:nvPr/>
        </p:nvSpPr>
        <p:spPr>
          <a:xfrm>
            <a:off x="573581" y="2286000"/>
            <a:ext cx="8494219" cy="2031325"/>
          </a:xfrm>
          <a:prstGeom prst="rect">
            <a:avLst/>
          </a:prstGeom>
          <a:noFill/>
        </p:spPr>
        <p:txBody>
          <a:bodyPr wrap="square" rtlCol="0">
            <a:spAutoFit/>
          </a:bodyPr>
          <a:lstStyle/>
          <a:p>
            <a:r>
              <a:rPr lang="en-US" dirty="0" smtClean="0"/>
              <a:t>H</a:t>
            </a:r>
            <a:r>
              <a:rPr lang="en-US" baseline="-25000" dirty="0" smtClean="0"/>
              <a:t>2</a:t>
            </a:r>
            <a:r>
              <a:rPr lang="en-US" dirty="0" smtClean="0"/>
              <a:t>O made with </a:t>
            </a:r>
            <a:r>
              <a:rPr lang="en-US" baseline="30000" dirty="0" smtClean="0"/>
              <a:t>18</a:t>
            </a:r>
            <a:r>
              <a:rPr lang="en-US" dirty="0" smtClean="0"/>
              <a:t>O has 1% lower saturating vapor pressure than H</a:t>
            </a:r>
            <a:r>
              <a:rPr lang="en-US" baseline="-25000" dirty="0" smtClean="0"/>
              <a:t>2</a:t>
            </a:r>
            <a:r>
              <a:rPr lang="en-US" dirty="0" smtClean="0"/>
              <a:t>O made with </a:t>
            </a:r>
            <a:r>
              <a:rPr lang="en-US" baseline="30000" dirty="0" smtClean="0"/>
              <a:t>16</a:t>
            </a:r>
            <a:r>
              <a:rPr lang="en-US" dirty="0" smtClean="0"/>
              <a:t>O. </a:t>
            </a:r>
          </a:p>
          <a:p>
            <a:endParaRPr lang="en-US" dirty="0" smtClean="0"/>
          </a:p>
          <a:p>
            <a:endParaRPr lang="en-US" dirty="0" smtClean="0"/>
          </a:p>
          <a:p>
            <a:r>
              <a:rPr lang="en-US" dirty="0" smtClean="0"/>
              <a:t> During evaporation, H</a:t>
            </a:r>
            <a:r>
              <a:rPr lang="en-US" baseline="-25000" dirty="0" smtClean="0"/>
              <a:t>2</a:t>
            </a:r>
            <a:r>
              <a:rPr lang="en-US" baseline="30000" dirty="0" smtClean="0"/>
              <a:t>18</a:t>
            </a:r>
            <a:r>
              <a:rPr lang="en-US" dirty="0" smtClean="0"/>
              <a:t>O is left behind in water relatively to H</a:t>
            </a:r>
            <a:r>
              <a:rPr lang="en-US" baseline="-25000" dirty="0" smtClean="0"/>
              <a:t>2</a:t>
            </a:r>
            <a:r>
              <a:rPr lang="en-US" baseline="30000" dirty="0" smtClean="0"/>
              <a:t>16</a:t>
            </a:r>
            <a:r>
              <a:rPr lang="en-US" dirty="0" smtClean="0"/>
              <a:t>O.</a:t>
            </a:r>
          </a:p>
          <a:p>
            <a:pPr>
              <a:buFont typeface="Arial" pitchFamily="34" charset="0"/>
              <a:buChar char="•"/>
            </a:pPr>
            <a:endParaRPr lang="en-US" dirty="0" smtClean="0"/>
          </a:p>
          <a:p>
            <a:r>
              <a:rPr lang="en-US" dirty="0" smtClean="0"/>
              <a:t>The greater the removal of water from the ocean by evaporation, the greater the amount  of ice on continents and the greater the amount of H</a:t>
            </a:r>
            <a:r>
              <a:rPr lang="en-US" baseline="-25000" dirty="0" smtClean="0"/>
              <a:t>2</a:t>
            </a:r>
            <a:r>
              <a:rPr lang="en-US" baseline="30000" dirty="0" smtClean="0"/>
              <a:t>18</a:t>
            </a:r>
            <a:r>
              <a:rPr lang="en-US" dirty="0" smtClean="0"/>
              <a:t>O in the ocean relatively to H</a:t>
            </a:r>
            <a:r>
              <a:rPr lang="en-US" baseline="-25000" dirty="0" smtClean="0"/>
              <a:t>2</a:t>
            </a:r>
            <a:r>
              <a:rPr lang="en-US" baseline="30000" dirty="0" smtClean="0"/>
              <a:t>16</a:t>
            </a:r>
            <a:r>
              <a:rPr lang="en-US" dirty="0" smtClean="0"/>
              <a:t>O.</a:t>
            </a:r>
          </a:p>
        </p:txBody>
      </p:sp>
      <p:sp>
        <p:nvSpPr>
          <p:cNvPr id="6" name="TextBox 5"/>
          <p:cNvSpPr txBox="1"/>
          <p:nvPr/>
        </p:nvSpPr>
        <p:spPr>
          <a:xfrm>
            <a:off x="609600" y="4431268"/>
            <a:ext cx="6490512" cy="369332"/>
          </a:xfrm>
          <a:prstGeom prst="rect">
            <a:avLst/>
          </a:prstGeom>
          <a:noFill/>
        </p:spPr>
        <p:txBody>
          <a:bodyPr wrap="square" rtlCol="0">
            <a:spAutoFit/>
          </a:bodyPr>
          <a:lstStyle/>
          <a:p>
            <a:r>
              <a:rPr lang="en-US" dirty="0" smtClean="0"/>
              <a:t>Ocean </a:t>
            </a:r>
            <a:r>
              <a:rPr lang="en-US" dirty="0" smtClean="0">
                <a:latin typeface="Symbol" pitchFamily="18" charset="2"/>
              </a:rPr>
              <a:t>d</a:t>
            </a:r>
            <a:r>
              <a:rPr lang="en-US" baseline="30000" dirty="0" smtClean="0"/>
              <a:t>18</a:t>
            </a:r>
            <a:r>
              <a:rPr lang="en-US" dirty="0" smtClean="0"/>
              <a:t>O should be positively correlated with ice volume on land.</a:t>
            </a:r>
            <a:endParaRPr lang="fr-FR" dirty="0"/>
          </a:p>
        </p:txBody>
      </p:sp>
      <p:cxnSp>
        <p:nvCxnSpPr>
          <p:cNvPr id="8" name="Straight Arrow Connector 7"/>
          <p:cNvCxnSpPr/>
          <p:nvPr/>
        </p:nvCxnSpPr>
        <p:spPr>
          <a:xfrm>
            <a:off x="152400" y="4615934"/>
            <a:ext cx="4572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52400" y="3276600"/>
            <a:ext cx="4572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52400" y="3810000"/>
            <a:ext cx="4572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33400" y="228600"/>
            <a:ext cx="7924800" cy="609600"/>
            <a:chOff x="895350" y="76200"/>
            <a:chExt cx="7924800" cy="609600"/>
          </a:xfrm>
        </p:grpSpPr>
        <p:sp>
          <p:nvSpPr>
            <p:cNvPr id="3" name="Rectangle 2"/>
            <p:cNvSpPr/>
            <p:nvPr/>
          </p:nvSpPr>
          <p:spPr>
            <a:xfrm>
              <a:off x="895350" y="76200"/>
              <a:ext cx="7924800" cy="609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extBox 3"/>
            <p:cNvSpPr txBox="1"/>
            <p:nvPr/>
          </p:nvSpPr>
          <p:spPr>
            <a:xfrm>
              <a:off x="2655281" y="152400"/>
              <a:ext cx="4557338" cy="461665"/>
            </a:xfrm>
            <a:prstGeom prst="rect">
              <a:avLst/>
            </a:prstGeom>
            <a:noFill/>
          </p:spPr>
          <p:txBody>
            <a:bodyPr wrap="none" rtlCol="0">
              <a:spAutoFit/>
            </a:bodyPr>
            <a:lstStyle/>
            <a:p>
              <a:r>
                <a:rPr lang="en-US" sz="2400" dirty="0" smtClean="0">
                  <a:solidFill>
                    <a:srgbClr val="0070C0"/>
                  </a:solidFill>
                  <a:latin typeface="+mj-lt"/>
                </a:rPr>
                <a:t>Pore Water </a:t>
              </a:r>
              <a:r>
                <a:rPr lang="en-US" sz="2400" dirty="0" smtClean="0">
                  <a:solidFill>
                    <a:srgbClr val="0070C0"/>
                  </a:solidFill>
                  <a:latin typeface="Symbol" pitchFamily="18" charset="2"/>
                </a:rPr>
                <a:t>d</a:t>
              </a:r>
              <a:r>
                <a:rPr lang="en-US" sz="2400" baseline="30000" dirty="0" smtClean="0">
                  <a:solidFill>
                    <a:srgbClr val="0070C0"/>
                  </a:solidFill>
                  <a:latin typeface="+mj-lt"/>
                </a:rPr>
                <a:t>18</a:t>
              </a:r>
              <a:r>
                <a:rPr lang="en-US" sz="2400" dirty="0" smtClean="0">
                  <a:solidFill>
                    <a:srgbClr val="0070C0"/>
                  </a:solidFill>
                  <a:latin typeface="+mj-lt"/>
                </a:rPr>
                <a:t>O in Sediment Cores</a:t>
              </a:r>
              <a:endParaRPr lang="en-US" sz="2400" dirty="0" smtClean="0">
                <a:solidFill>
                  <a:srgbClr val="0070C0"/>
                </a:solidFill>
              </a:endParaRPr>
            </a:p>
          </p:txBody>
        </p:sp>
      </p:grpSp>
      <p:pic>
        <p:nvPicPr>
          <p:cNvPr id="5" name="Picture 4" descr="adkinsxxscifig2.pdf.png"/>
          <p:cNvPicPr>
            <a:picLocks noChangeAspect="1"/>
          </p:cNvPicPr>
          <p:nvPr/>
        </p:nvPicPr>
        <p:blipFill>
          <a:blip r:embed="rId3"/>
          <a:stretch>
            <a:fillRect/>
          </a:stretch>
        </p:blipFill>
        <p:spPr>
          <a:xfrm>
            <a:off x="2133600" y="914400"/>
            <a:ext cx="4474286" cy="5708572"/>
          </a:xfrm>
          <a:prstGeom prst="rect">
            <a:avLst/>
          </a:prstGeom>
        </p:spPr>
      </p:pic>
      <p:sp>
        <p:nvSpPr>
          <p:cNvPr id="6" name="TextBox 5"/>
          <p:cNvSpPr txBox="1"/>
          <p:nvPr/>
        </p:nvSpPr>
        <p:spPr>
          <a:xfrm>
            <a:off x="6934200" y="6260068"/>
            <a:ext cx="1985223" cy="369332"/>
          </a:xfrm>
          <a:prstGeom prst="rect">
            <a:avLst/>
          </a:prstGeom>
          <a:noFill/>
        </p:spPr>
        <p:txBody>
          <a:bodyPr wrap="none" rtlCol="0">
            <a:spAutoFit/>
          </a:bodyPr>
          <a:lstStyle/>
          <a:p>
            <a:r>
              <a:rPr lang="en-US" i="1" dirty="0" smtClean="0"/>
              <a:t>Adkins et al. (2002)</a:t>
            </a:r>
            <a:endParaRPr lang="fr-FR" i="1"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8098" name="Picture 2"/>
          <p:cNvPicPr>
            <a:picLocks noChangeAspect="1" noChangeArrowheads="1"/>
          </p:cNvPicPr>
          <p:nvPr/>
        </p:nvPicPr>
        <p:blipFill>
          <a:blip r:embed="rId3"/>
          <a:srcRect/>
          <a:stretch>
            <a:fillRect/>
          </a:stretch>
        </p:blipFill>
        <p:spPr bwMode="auto">
          <a:xfrm>
            <a:off x="1725930" y="1024890"/>
            <a:ext cx="5692140" cy="5452110"/>
          </a:xfrm>
          <a:prstGeom prst="rect">
            <a:avLst/>
          </a:prstGeom>
          <a:noFill/>
          <a:ln w="9525">
            <a:noFill/>
            <a:miter lim="800000"/>
            <a:headEnd/>
            <a:tailEnd/>
          </a:ln>
          <a:effectLst/>
        </p:spPr>
      </p:pic>
      <p:grpSp>
        <p:nvGrpSpPr>
          <p:cNvPr id="3" name="Group 2"/>
          <p:cNvGrpSpPr/>
          <p:nvPr/>
        </p:nvGrpSpPr>
        <p:grpSpPr>
          <a:xfrm>
            <a:off x="342900" y="152400"/>
            <a:ext cx="8458200" cy="461665"/>
            <a:chOff x="704850" y="152400"/>
            <a:chExt cx="8458200" cy="461665"/>
          </a:xfrm>
        </p:grpSpPr>
        <p:sp>
          <p:nvSpPr>
            <p:cNvPr id="4" name="Rectangle 3"/>
            <p:cNvSpPr/>
            <p:nvPr/>
          </p:nvSpPr>
          <p:spPr>
            <a:xfrm>
              <a:off x="704850" y="152400"/>
              <a:ext cx="8458200" cy="457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Box 4"/>
            <p:cNvSpPr txBox="1"/>
            <p:nvPr/>
          </p:nvSpPr>
          <p:spPr>
            <a:xfrm>
              <a:off x="1871028" y="152400"/>
              <a:ext cx="6125844" cy="461665"/>
            </a:xfrm>
            <a:prstGeom prst="rect">
              <a:avLst/>
            </a:prstGeom>
            <a:noFill/>
          </p:spPr>
          <p:txBody>
            <a:bodyPr wrap="none" rtlCol="0">
              <a:spAutoFit/>
            </a:bodyPr>
            <a:lstStyle/>
            <a:p>
              <a:r>
                <a:rPr lang="en-US" sz="2400" dirty="0" smtClean="0"/>
                <a:t>Distribution of </a:t>
              </a:r>
              <a:r>
                <a:rPr lang="en-US" sz="2400" dirty="0" smtClean="0">
                  <a:latin typeface="Symbol" pitchFamily="18" charset="2"/>
                </a:rPr>
                <a:t>d</a:t>
              </a:r>
              <a:r>
                <a:rPr lang="en-US" sz="2400" baseline="30000" dirty="0" smtClean="0"/>
                <a:t>18</a:t>
              </a:r>
              <a:r>
                <a:rPr lang="en-US" sz="2400" dirty="0" smtClean="0"/>
                <a:t>O &amp; Salinity in Surface Waters</a:t>
              </a:r>
            </a:p>
          </p:txBody>
        </p:sp>
      </p:grpSp>
      <p:sp>
        <p:nvSpPr>
          <p:cNvPr id="6" name="TextBox 5"/>
          <p:cNvSpPr txBox="1"/>
          <p:nvPr/>
        </p:nvSpPr>
        <p:spPr>
          <a:xfrm>
            <a:off x="7406448" y="6412468"/>
            <a:ext cx="1661352" cy="369332"/>
          </a:xfrm>
          <a:prstGeom prst="rect">
            <a:avLst/>
          </a:prstGeom>
          <a:noFill/>
        </p:spPr>
        <p:txBody>
          <a:bodyPr wrap="none" rtlCol="0">
            <a:spAutoFit/>
          </a:bodyPr>
          <a:lstStyle/>
          <a:p>
            <a:r>
              <a:rPr lang="en-US" i="1" dirty="0" err="1" smtClean="0"/>
              <a:t>Broecker</a:t>
            </a:r>
            <a:r>
              <a:rPr lang="en-US" i="1" dirty="0" smtClean="0"/>
              <a:t> </a:t>
            </a:r>
            <a:r>
              <a:rPr lang="en-US" i="1" dirty="0" smtClean="0"/>
              <a:t>(2002)</a:t>
            </a:r>
            <a:endParaRPr lang="fr-FR" i="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33400" y="533400"/>
            <a:ext cx="8077200" cy="685800"/>
            <a:chOff x="895350" y="76200"/>
            <a:chExt cx="8077200" cy="685800"/>
          </a:xfrm>
        </p:grpSpPr>
        <p:sp>
          <p:nvSpPr>
            <p:cNvPr id="3" name="Rectangle 2"/>
            <p:cNvSpPr/>
            <p:nvPr/>
          </p:nvSpPr>
          <p:spPr>
            <a:xfrm>
              <a:off x="895350" y="76200"/>
              <a:ext cx="8077200" cy="685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extBox 3"/>
            <p:cNvSpPr txBox="1"/>
            <p:nvPr/>
          </p:nvSpPr>
          <p:spPr>
            <a:xfrm>
              <a:off x="3630773" y="152400"/>
              <a:ext cx="2606355" cy="523220"/>
            </a:xfrm>
            <a:prstGeom prst="rect">
              <a:avLst/>
            </a:prstGeom>
            <a:noFill/>
          </p:spPr>
          <p:txBody>
            <a:bodyPr wrap="none" rtlCol="0">
              <a:spAutoFit/>
            </a:bodyPr>
            <a:lstStyle/>
            <a:p>
              <a:r>
                <a:rPr lang="en-US" sz="2800" dirty="0" smtClean="0">
                  <a:solidFill>
                    <a:schemeClr val="tx2">
                      <a:lumMod val="60000"/>
                      <a:lumOff val="40000"/>
                    </a:schemeClr>
                  </a:solidFill>
                  <a:latin typeface="Symbol" pitchFamily="18" charset="2"/>
                </a:rPr>
                <a:t>d</a:t>
              </a:r>
              <a:r>
                <a:rPr lang="en-US" sz="2800" baseline="30000" dirty="0" smtClean="0">
                  <a:solidFill>
                    <a:schemeClr val="tx2">
                      <a:lumMod val="60000"/>
                      <a:lumOff val="40000"/>
                    </a:schemeClr>
                  </a:solidFill>
                </a:rPr>
                <a:t>18</a:t>
              </a:r>
              <a:r>
                <a:rPr lang="en-US" sz="2800" dirty="0" smtClean="0">
                  <a:solidFill>
                    <a:schemeClr val="tx2">
                      <a:lumMod val="60000"/>
                      <a:lumOff val="40000"/>
                    </a:schemeClr>
                  </a:solidFill>
                </a:rPr>
                <a:t>O: SUMMARY</a:t>
              </a:r>
            </a:p>
          </p:txBody>
        </p:sp>
      </p:grpSp>
      <p:sp>
        <p:nvSpPr>
          <p:cNvPr id="6" name="TextBox 5"/>
          <p:cNvSpPr txBox="1"/>
          <p:nvPr/>
        </p:nvSpPr>
        <p:spPr>
          <a:xfrm>
            <a:off x="228600" y="1752600"/>
            <a:ext cx="8344657" cy="830997"/>
          </a:xfrm>
          <a:prstGeom prst="rect">
            <a:avLst/>
          </a:prstGeom>
          <a:noFill/>
        </p:spPr>
        <p:txBody>
          <a:bodyPr wrap="none" rtlCol="0">
            <a:spAutoFit/>
          </a:bodyPr>
          <a:lstStyle/>
          <a:p>
            <a:pPr>
              <a:buFont typeface="Arial" pitchFamily="34" charset="0"/>
              <a:buChar char="•"/>
            </a:pPr>
            <a:r>
              <a:rPr lang="en-US" sz="2400" dirty="0" smtClean="0"/>
              <a:t> </a:t>
            </a:r>
            <a:r>
              <a:rPr lang="en-US" sz="2400" dirty="0" smtClean="0">
                <a:latin typeface="Symbol" pitchFamily="18" charset="2"/>
              </a:rPr>
              <a:t>d</a:t>
            </a:r>
            <a:r>
              <a:rPr lang="en-US" sz="2400" baseline="30000" dirty="0" smtClean="0"/>
              <a:t>18</a:t>
            </a:r>
            <a:r>
              <a:rPr lang="en-US" sz="2400" dirty="0" smtClean="0"/>
              <a:t>O of calcite varies with </a:t>
            </a:r>
            <a:r>
              <a:rPr lang="en-US" sz="2400" dirty="0" smtClean="0">
                <a:latin typeface="Symbol" pitchFamily="18" charset="2"/>
              </a:rPr>
              <a:t>d</a:t>
            </a:r>
            <a:r>
              <a:rPr lang="en-US" sz="2400" baseline="30000" dirty="0" smtClean="0"/>
              <a:t>18</a:t>
            </a:r>
            <a:r>
              <a:rPr lang="en-US" sz="2400" dirty="0" smtClean="0"/>
              <a:t>O &amp; temperature of ambient water:</a:t>
            </a:r>
          </a:p>
          <a:p>
            <a:pPr>
              <a:buFont typeface="Arial" pitchFamily="34" charset="0"/>
              <a:buChar char="•"/>
            </a:pPr>
            <a:endParaRPr lang="fr-FR" sz="2400" dirty="0"/>
          </a:p>
        </p:txBody>
      </p:sp>
      <p:graphicFrame>
        <p:nvGraphicFramePr>
          <p:cNvPr id="7" name="Object 6"/>
          <p:cNvGraphicFramePr>
            <a:graphicFrameLocks noChangeAspect="1"/>
          </p:cNvGraphicFramePr>
          <p:nvPr/>
        </p:nvGraphicFramePr>
        <p:xfrm>
          <a:off x="2430841" y="2376487"/>
          <a:ext cx="1217612" cy="684213"/>
        </p:xfrm>
        <a:graphic>
          <a:graphicData uri="http://schemas.openxmlformats.org/presentationml/2006/ole">
            <mc:AlternateContent xmlns:mc="http://schemas.openxmlformats.org/markup-compatibility/2006">
              <mc:Choice xmlns:v="urn:schemas-microsoft-com:vml" Requires="v">
                <p:oleObj spid="_x0000_s253006" name="Equation" r:id="rId4" imgW="812520" imgH="457200" progId="Equation.3">
                  <p:embed/>
                </p:oleObj>
              </mc:Choice>
              <mc:Fallback>
                <p:oleObj name="Equation" r:id="rId4" imgW="812520" imgH="4572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0841" y="2376487"/>
                        <a:ext cx="1217612" cy="684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5"/>
          <p:cNvGraphicFramePr>
            <a:graphicFrameLocks noChangeAspect="1"/>
          </p:cNvGraphicFramePr>
          <p:nvPr/>
        </p:nvGraphicFramePr>
        <p:xfrm>
          <a:off x="4385053" y="2362200"/>
          <a:ext cx="2759075" cy="627062"/>
        </p:xfrm>
        <a:graphic>
          <a:graphicData uri="http://schemas.openxmlformats.org/presentationml/2006/ole">
            <mc:AlternateContent xmlns:mc="http://schemas.openxmlformats.org/markup-compatibility/2006">
              <mc:Choice xmlns:v="urn:schemas-microsoft-com:vml" Requires="v">
                <p:oleObj spid="_x0000_s253007" name="Equation" r:id="rId6" imgW="1841400" imgH="419040" progId="Equation.3">
                  <p:embed/>
                </p:oleObj>
              </mc:Choice>
              <mc:Fallback>
                <p:oleObj name="Equation" r:id="rId6" imgW="1841400" imgH="4190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85053" y="2362200"/>
                        <a:ext cx="2759075" cy="627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7141404" y="2471519"/>
            <a:ext cx="1069524" cy="369332"/>
          </a:xfrm>
          <a:prstGeom prst="rect">
            <a:avLst/>
          </a:prstGeom>
          <a:noFill/>
        </p:spPr>
        <p:txBody>
          <a:bodyPr wrap="none" rtlCol="0">
            <a:spAutoFit/>
          </a:bodyPr>
          <a:lstStyle/>
          <a:p>
            <a:r>
              <a:rPr lang="en-US" baseline="30000" dirty="0" smtClean="0"/>
              <a:t>o</a:t>
            </a:r>
            <a:r>
              <a:rPr lang="en-US" dirty="0" smtClean="0"/>
              <a:t>/</a:t>
            </a:r>
            <a:r>
              <a:rPr lang="en-US" sz="1400" dirty="0" err="1" smtClean="0"/>
              <a:t>oo</a:t>
            </a:r>
            <a:r>
              <a:rPr lang="en-US" dirty="0" smtClean="0"/>
              <a:t> (</a:t>
            </a:r>
            <a:r>
              <a:rPr lang="en-US" baseline="30000" dirty="0" err="1" smtClean="0"/>
              <a:t>o</a:t>
            </a:r>
            <a:r>
              <a:rPr lang="en-US" dirty="0" err="1" smtClean="0"/>
              <a:t>C</a:t>
            </a:r>
            <a:r>
              <a:rPr lang="en-US" dirty="0" smtClean="0"/>
              <a:t>)</a:t>
            </a:r>
            <a:r>
              <a:rPr lang="en-US" baseline="30000" dirty="0" smtClean="0"/>
              <a:t>-1</a:t>
            </a:r>
            <a:endParaRPr lang="fr-FR" baseline="30000" dirty="0"/>
          </a:p>
        </p:txBody>
      </p:sp>
      <p:sp>
        <p:nvSpPr>
          <p:cNvPr id="11" name="TextBox 10"/>
          <p:cNvSpPr txBox="1"/>
          <p:nvPr/>
        </p:nvSpPr>
        <p:spPr>
          <a:xfrm>
            <a:off x="228600" y="4960203"/>
            <a:ext cx="8349850" cy="830997"/>
          </a:xfrm>
          <a:prstGeom prst="rect">
            <a:avLst/>
          </a:prstGeom>
          <a:noFill/>
        </p:spPr>
        <p:txBody>
          <a:bodyPr wrap="none" rtlCol="0">
            <a:spAutoFit/>
          </a:bodyPr>
          <a:lstStyle/>
          <a:p>
            <a:pPr>
              <a:buFont typeface="Arial" pitchFamily="34" charset="0"/>
              <a:buChar char="•"/>
            </a:pPr>
            <a:r>
              <a:rPr lang="en-US" sz="2400" dirty="0" smtClean="0"/>
              <a:t> In a glacial climate, seawater </a:t>
            </a:r>
            <a:r>
              <a:rPr lang="en-US" sz="2400" dirty="0" smtClean="0">
                <a:latin typeface="Symbol" pitchFamily="18" charset="2"/>
              </a:rPr>
              <a:t>d</a:t>
            </a:r>
            <a:r>
              <a:rPr lang="en-US" sz="2400" baseline="30000" dirty="0" smtClean="0"/>
              <a:t>18</a:t>
            </a:r>
            <a:r>
              <a:rPr lang="en-US" sz="2400" dirty="0" smtClean="0"/>
              <a:t>O &amp; T conspire to produce high</a:t>
            </a:r>
          </a:p>
          <a:p>
            <a:pPr algn="ctr"/>
            <a:r>
              <a:rPr lang="en-US" sz="2400" dirty="0" smtClean="0"/>
              <a:t>  </a:t>
            </a:r>
            <a:r>
              <a:rPr lang="en-US" sz="2400" dirty="0" smtClean="0">
                <a:latin typeface="Symbol" pitchFamily="18" charset="2"/>
              </a:rPr>
              <a:t>d</a:t>
            </a:r>
            <a:r>
              <a:rPr lang="en-US" sz="2400" baseline="30000" dirty="0" smtClean="0"/>
              <a:t>18</a:t>
            </a:r>
            <a:r>
              <a:rPr lang="en-US" sz="2400" dirty="0" smtClean="0"/>
              <a:t>O of </a:t>
            </a:r>
            <a:r>
              <a:rPr lang="en-US" sz="2400" dirty="0" err="1" smtClean="0"/>
              <a:t>foraminiferal</a:t>
            </a:r>
            <a:r>
              <a:rPr lang="en-US" sz="2400" dirty="0" smtClean="0"/>
              <a:t> tests</a:t>
            </a:r>
            <a:endParaRPr lang="fr-FR" sz="2400" dirty="0"/>
          </a:p>
        </p:txBody>
      </p:sp>
      <p:sp>
        <p:nvSpPr>
          <p:cNvPr id="12" name="TextBox 11"/>
          <p:cNvSpPr txBox="1"/>
          <p:nvPr/>
        </p:nvSpPr>
        <p:spPr>
          <a:xfrm>
            <a:off x="228600" y="3371671"/>
            <a:ext cx="8907823" cy="1200329"/>
          </a:xfrm>
          <a:prstGeom prst="rect">
            <a:avLst/>
          </a:prstGeom>
          <a:noFill/>
        </p:spPr>
        <p:txBody>
          <a:bodyPr wrap="none" rtlCol="0">
            <a:spAutoFit/>
          </a:bodyPr>
          <a:lstStyle/>
          <a:p>
            <a:pPr>
              <a:buFont typeface="Arial" pitchFamily="34" charset="0"/>
              <a:buChar char="•"/>
            </a:pPr>
            <a:r>
              <a:rPr lang="en-US" sz="2400" dirty="0" smtClean="0"/>
              <a:t> </a:t>
            </a:r>
            <a:r>
              <a:rPr lang="en-US" sz="2400" dirty="0" smtClean="0">
                <a:latin typeface="Symbol" pitchFamily="18" charset="2"/>
              </a:rPr>
              <a:t>Dd</a:t>
            </a:r>
            <a:r>
              <a:rPr lang="en-US" sz="2400" baseline="30000" dirty="0" smtClean="0"/>
              <a:t>18</a:t>
            </a:r>
            <a:r>
              <a:rPr lang="en-US" sz="2400" dirty="0" smtClean="0"/>
              <a:t>O of BF &amp; PF can be due to: - </a:t>
            </a:r>
            <a:r>
              <a:rPr lang="en-US" sz="2400" dirty="0" smtClean="0">
                <a:latin typeface="Symbol" pitchFamily="18" charset="2"/>
              </a:rPr>
              <a:t>Dd</a:t>
            </a:r>
            <a:r>
              <a:rPr lang="en-US" sz="2400" baseline="30000" dirty="0" smtClean="0"/>
              <a:t>18</a:t>
            </a:r>
            <a:r>
              <a:rPr lang="en-US" sz="2400" dirty="0" smtClean="0"/>
              <a:t>O of seawater due to </a:t>
            </a:r>
            <a:r>
              <a:rPr lang="en-US" sz="2400" dirty="0" smtClean="0">
                <a:latin typeface="Symbol" pitchFamily="18" charset="2"/>
              </a:rPr>
              <a:t>D</a:t>
            </a:r>
            <a:r>
              <a:rPr lang="en-US" sz="2400" dirty="0" smtClean="0"/>
              <a:t>CIV</a:t>
            </a:r>
          </a:p>
          <a:p>
            <a:pPr lvl="2"/>
            <a:r>
              <a:rPr lang="en-US" sz="2400" dirty="0" smtClean="0"/>
              <a:t>			       - </a:t>
            </a:r>
            <a:r>
              <a:rPr lang="en-US" sz="2400" dirty="0" smtClean="0">
                <a:latin typeface="Symbol" pitchFamily="18" charset="2"/>
              </a:rPr>
              <a:t>Dd</a:t>
            </a:r>
            <a:r>
              <a:rPr lang="en-US" sz="2400" baseline="30000" dirty="0" smtClean="0"/>
              <a:t>18</a:t>
            </a:r>
            <a:r>
              <a:rPr lang="en-US" sz="2400" dirty="0" smtClean="0"/>
              <a:t>O of seawater due to other </a:t>
            </a:r>
            <a:r>
              <a:rPr lang="en-US" sz="2400" dirty="0" smtClean="0">
                <a:latin typeface="Symbol" pitchFamily="18" charset="2"/>
              </a:rPr>
              <a:t>D</a:t>
            </a:r>
            <a:r>
              <a:rPr lang="en-US" sz="2400" dirty="0" smtClean="0">
                <a:latin typeface="+mj-lt"/>
              </a:rPr>
              <a:t>’s</a:t>
            </a:r>
          </a:p>
          <a:p>
            <a:r>
              <a:rPr lang="en-US" sz="2400" dirty="0" smtClean="0"/>
              <a:t>				       - </a:t>
            </a:r>
            <a:r>
              <a:rPr lang="en-US" sz="2400" dirty="0" smtClean="0">
                <a:latin typeface="Symbol" pitchFamily="18" charset="2"/>
              </a:rPr>
              <a:t>D</a:t>
            </a:r>
            <a:r>
              <a:rPr lang="en-US" sz="2400" dirty="0" smtClean="0"/>
              <a:t>T</a:t>
            </a:r>
            <a:endParaRPr lang="fr-FR"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imescl.png"/>
          <p:cNvPicPr>
            <a:picLocks noChangeAspect="1"/>
          </p:cNvPicPr>
          <p:nvPr/>
        </p:nvPicPr>
        <p:blipFill>
          <a:blip r:embed="rId3"/>
          <a:stretch>
            <a:fillRect/>
          </a:stretch>
        </p:blipFill>
        <p:spPr>
          <a:xfrm>
            <a:off x="229686" y="914400"/>
            <a:ext cx="8685714" cy="5645714"/>
          </a:xfrm>
          <a:prstGeom prst="rect">
            <a:avLst/>
          </a:prstGeom>
        </p:spPr>
      </p:pic>
      <p:sp>
        <p:nvSpPr>
          <p:cNvPr id="3" name="TextBox 2"/>
          <p:cNvSpPr txBox="1"/>
          <p:nvPr/>
        </p:nvSpPr>
        <p:spPr>
          <a:xfrm>
            <a:off x="2201992" y="381000"/>
            <a:ext cx="184731" cy="461665"/>
          </a:xfrm>
          <a:prstGeom prst="rect">
            <a:avLst/>
          </a:prstGeom>
          <a:noFill/>
        </p:spPr>
        <p:txBody>
          <a:bodyPr wrap="none" rtlCol="0">
            <a:spAutoFit/>
          </a:bodyPr>
          <a:lstStyle/>
          <a:p>
            <a:endParaRPr lang="en-US" sz="2400" dirty="0" smtClean="0"/>
          </a:p>
        </p:txBody>
      </p:sp>
      <p:sp>
        <p:nvSpPr>
          <p:cNvPr id="4" name="TextBox 3"/>
          <p:cNvSpPr txBox="1"/>
          <p:nvPr/>
        </p:nvSpPr>
        <p:spPr>
          <a:xfrm>
            <a:off x="2171700" y="228600"/>
            <a:ext cx="4800600" cy="461665"/>
          </a:xfrm>
          <a:prstGeom prst="rect">
            <a:avLst/>
          </a:prstGeom>
          <a:noFill/>
        </p:spPr>
        <p:txBody>
          <a:bodyPr wrap="square" rtlCol="0">
            <a:spAutoFit/>
          </a:bodyPr>
          <a:lstStyle/>
          <a:p>
            <a:r>
              <a:rPr lang="en-US" sz="2400" dirty="0" smtClean="0"/>
              <a:t>The Geologic Time Scale (</a:t>
            </a:r>
            <a:r>
              <a:rPr lang="en-US" sz="2400" i="1" dirty="0" smtClean="0"/>
              <a:t>GSA, 2012</a:t>
            </a:r>
            <a:r>
              <a:rPr lang="en-US" sz="2400" dirty="0" smtClean="0"/>
              <a:t>)</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ic.png"/>
          <p:cNvPicPr>
            <a:picLocks noChangeAspect="1"/>
          </p:cNvPicPr>
          <p:nvPr/>
        </p:nvPicPr>
        <p:blipFill>
          <a:blip r:embed="rId3"/>
          <a:stretch>
            <a:fillRect/>
          </a:stretch>
        </p:blipFill>
        <p:spPr>
          <a:xfrm>
            <a:off x="1447800" y="1524000"/>
            <a:ext cx="6285714" cy="4000000"/>
          </a:xfrm>
          <a:prstGeom prst="rect">
            <a:avLst/>
          </a:prstGeom>
        </p:spPr>
      </p:pic>
      <p:grpSp>
        <p:nvGrpSpPr>
          <p:cNvPr id="8" name="Group 7"/>
          <p:cNvGrpSpPr/>
          <p:nvPr/>
        </p:nvGrpSpPr>
        <p:grpSpPr>
          <a:xfrm>
            <a:off x="533400" y="304800"/>
            <a:ext cx="7924800" cy="609600"/>
            <a:chOff x="895350" y="76200"/>
            <a:chExt cx="7924800" cy="609600"/>
          </a:xfrm>
        </p:grpSpPr>
        <p:sp>
          <p:nvSpPr>
            <p:cNvPr id="9" name="Rectangle 8"/>
            <p:cNvSpPr/>
            <p:nvPr/>
          </p:nvSpPr>
          <p:spPr>
            <a:xfrm>
              <a:off x="895350" y="76200"/>
              <a:ext cx="7924800" cy="609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extBox 9"/>
            <p:cNvSpPr txBox="1"/>
            <p:nvPr/>
          </p:nvSpPr>
          <p:spPr>
            <a:xfrm>
              <a:off x="2460068" y="152400"/>
              <a:ext cx="4947765" cy="461665"/>
            </a:xfrm>
            <a:prstGeom prst="rect">
              <a:avLst/>
            </a:prstGeom>
            <a:noFill/>
          </p:spPr>
          <p:txBody>
            <a:bodyPr wrap="none" rtlCol="0">
              <a:spAutoFit/>
            </a:bodyPr>
            <a:lstStyle/>
            <a:p>
              <a:r>
                <a:rPr lang="en-US" sz="2400" dirty="0" smtClean="0"/>
                <a:t>The Pliocene-Pleistocene </a:t>
              </a:r>
              <a:r>
                <a:rPr lang="en-US" sz="2400" dirty="0" smtClean="0">
                  <a:latin typeface="Symbol" pitchFamily="18" charset="2"/>
                </a:rPr>
                <a:t>d</a:t>
              </a:r>
              <a:r>
                <a:rPr lang="en-US" sz="2400" baseline="30000" dirty="0" smtClean="0"/>
                <a:t>18</a:t>
              </a:r>
              <a:r>
                <a:rPr lang="en-US" sz="2400" dirty="0" smtClean="0"/>
                <a:t>O Record</a:t>
              </a:r>
            </a:p>
          </p:txBody>
        </p:sp>
      </p:grpSp>
      <p:sp>
        <p:nvSpPr>
          <p:cNvPr id="11" name="TextBox 10"/>
          <p:cNvSpPr txBox="1">
            <a:spLocks noChangeArrowheads="1"/>
          </p:cNvSpPr>
          <p:nvPr/>
        </p:nvSpPr>
        <p:spPr bwMode="auto">
          <a:xfrm>
            <a:off x="6477000" y="6172200"/>
            <a:ext cx="2414956" cy="369332"/>
          </a:xfrm>
          <a:prstGeom prst="rect">
            <a:avLst/>
          </a:prstGeom>
          <a:noFill/>
          <a:ln w="9525">
            <a:noFill/>
            <a:miter lim="800000"/>
            <a:headEnd/>
            <a:tailEnd/>
          </a:ln>
        </p:spPr>
        <p:txBody>
          <a:bodyPr wrap="none">
            <a:spAutoFit/>
          </a:bodyPr>
          <a:lstStyle/>
          <a:p>
            <a:r>
              <a:rPr lang="en-US" i="1" dirty="0" err="1"/>
              <a:t>Lisiecki</a:t>
            </a:r>
            <a:r>
              <a:rPr lang="en-US" i="1" dirty="0"/>
              <a:t> &amp; </a:t>
            </a:r>
            <a:r>
              <a:rPr lang="en-US" i="1" dirty="0" err="1"/>
              <a:t>Raymo</a:t>
            </a:r>
            <a:r>
              <a:rPr lang="en-US" i="1" dirty="0"/>
              <a:t> </a:t>
            </a:r>
            <a:r>
              <a:rPr lang="en-US" i="1" dirty="0" smtClean="0"/>
              <a:t>(2005</a:t>
            </a:r>
            <a:r>
              <a:rPr lang="en-US" i="1" dirty="0"/>
              <a:t>)</a:t>
            </a:r>
            <a:endParaRPr lang="fr-FR" i="1"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png"/>
          <p:cNvPicPr>
            <a:picLocks noChangeAspect="1"/>
          </p:cNvPicPr>
          <p:nvPr/>
        </p:nvPicPr>
        <p:blipFill>
          <a:blip r:embed="rId3"/>
          <a:stretch>
            <a:fillRect/>
          </a:stretch>
        </p:blipFill>
        <p:spPr>
          <a:xfrm>
            <a:off x="1829143" y="1066800"/>
            <a:ext cx="5485714" cy="5371429"/>
          </a:xfrm>
          <a:prstGeom prst="rect">
            <a:avLst/>
          </a:prstGeom>
        </p:spPr>
      </p:pic>
      <p:grpSp>
        <p:nvGrpSpPr>
          <p:cNvPr id="3" name="Group 2"/>
          <p:cNvGrpSpPr/>
          <p:nvPr/>
        </p:nvGrpSpPr>
        <p:grpSpPr>
          <a:xfrm>
            <a:off x="533400" y="228600"/>
            <a:ext cx="7924800" cy="609600"/>
            <a:chOff x="895350" y="76200"/>
            <a:chExt cx="7924800" cy="609600"/>
          </a:xfrm>
        </p:grpSpPr>
        <p:sp>
          <p:nvSpPr>
            <p:cNvPr id="4" name="Rectangle 3"/>
            <p:cNvSpPr/>
            <p:nvPr/>
          </p:nvSpPr>
          <p:spPr>
            <a:xfrm>
              <a:off x="895350" y="76200"/>
              <a:ext cx="7924800" cy="609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Box 4"/>
            <p:cNvSpPr txBox="1"/>
            <p:nvPr/>
          </p:nvSpPr>
          <p:spPr>
            <a:xfrm>
              <a:off x="2063324" y="152400"/>
              <a:ext cx="5741252" cy="461665"/>
            </a:xfrm>
            <a:prstGeom prst="rect">
              <a:avLst/>
            </a:prstGeom>
            <a:noFill/>
          </p:spPr>
          <p:txBody>
            <a:bodyPr wrap="none" rtlCol="0">
              <a:spAutoFit/>
            </a:bodyPr>
            <a:lstStyle/>
            <a:p>
              <a:r>
                <a:rPr lang="en-US" sz="2400" dirty="0" smtClean="0"/>
                <a:t>The Pliocene-Pleistocene </a:t>
              </a:r>
              <a:r>
                <a:rPr lang="en-US" sz="2400" dirty="0" smtClean="0">
                  <a:latin typeface="Symbol" pitchFamily="18" charset="2"/>
                </a:rPr>
                <a:t>d</a:t>
              </a:r>
              <a:r>
                <a:rPr lang="en-US" sz="2400" baseline="30000" dirty="0" smtClean="0"/>
                <a:t>18</a:t>
              </a:r>
              <a:r>
                <a:rPr lang="en-US" sz="2400" dirty="0" smtClean="0"/>
                <a:t>O Record (LR04)</a:t>
              </a:r>
            </a:p>
          </p:txBody>
        </p:sp>
      </p:grpSp>
      <p:sp>
        <p:nvSpPr>
          <p:cNvPr id="6" name="TextBox 5"/>
          <p:cNvSpPr txBox="1">
            <a:spLocks noChangeArrowheads="1"/>
          </p:cNvSpPr>
          <p:nvPr/>
        </p:nvSpPr>
        <p:spPr bwMode="auto">
          <a:xfrm>
            <a:off x="6629400" y="6336268"/>
            <a:ext cx="2414956" cy="369332"/>
          </a:xfrm>
          <a:prstGeom prst="rect">
            <a:avLst/>
          </a:prstGeom>
          <a:noFill/>
          <a:ln w="9525">
            <a:noFill/>
            <a:miter lim="800000"/>
            <a:headEnd/>
            <a:tailEnd/>
          </a:ln>
        </p:spPr>
        <p:txBody>
          <a:bodyPr wrap="none">
            <a:spAutoFit/>
          </a:bodyPr>
          <a:lstStyle/>
          <a:p>
            <a:r>
              <a:rPr lang="en-US" i="1" dirty="0" err="1"/>
              <a:t>Lisiecki</a:t>
            </a:r>
            <a:r>
              <a:rPr lang="en-US" i="1" dirty="0"/>
              <a:t> &amp; </a:t>
            </a:r>
            <a:r>
              <a:rPr lang="en-US" i="1" dirty="0" err="1"/>
              <a:t>Raymo</a:t>
            </a:r>
            <a:r>
              <a:rPr lang="en-US" i="1" dirty="0"/>
              <a:t> </a:t>
            </a:r>
            <a:r>
              <a:rPr lang="en-US" i="1" dirty="0" smtClean="0"/>
              <a:t>(2005</a:t>
            </a:r>
            <a:r>
              <a:rPr lang="en-US" i="1" dirty="0"/>
              <a:t>)</a:t>
            </a:r>
            <a:endParaRPr lang="fr-FR" i="1" dirty="0"/>
          </a:p>
        </p:txBody>
      </p:sp>
    </p:spTree>
    <p:extLst>
      <p:ext uri="{BB962C8B-B14F-4D97-AF65-F5344CB8AC3E}">
        <p14:creationId xmlns:p14="http://schemas.microsoft.com/office/powerpoint/2010/main" val="19609755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siecki05pofig4.png"/>
          <p:cNvPicPr>
            <a:picLocks noChangeAspect="1"/>
          </p:cNvPicPr>
          <p:nvPr/>
        </p:nvPicPr>
        <p:blipFill>
          <a:blip r:embed="rId3"/>
          <a:stretch>
            <a:fillRect/>
          </a:stretch>
        </p:blipFill>
        <p:spPr>
          <a:xfrm>
            <a:off x="1372000" y="1143657"/>
            <a:ext cx="6400000" cy="5257143"/>
          </a:xfrm>
          <a:prstGeom prst="rect">
            <a:avLst/>
          </a:prstGeom>
        </p:spPr>
      </p:pic>
      <p:grpSp>
        <p:nvGrpSpPr>
          <p:cNvPr id="3" name="Group 2"/>
          <p:cNvGrpSpPr/>
          <p:nvPr/>
        </p:nvGrpSpPr>
        <p:grpSpPr>
          <a:xfrm>
            <a:off x="533400" y="228600"/>
            <a:ext cx="7924800" cy="609600"/>
            <a:chOff x="895350" y="76200"/>
            <a:chExt cx="7924800" cy="609600"/>
          </a:xfrm>
        </p:grpSpPr>
        <p:sp>
          <p:nvSpPr>
            <p:cNvPr id="4" name="Rectangle 3"/>
            <p:cNvSpPr/>
            <p:nvPr/>
          </p:nvSpPr>
          <p:spPr>
            <a:xfrm>
              <a:off x="895350" y="76200"/>
              <a:ext cx="7924800" cy="609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Box 4"/>
            <p:cNvSpPr txBox="1"/>
            <p:nvPr/>
          </p:nvSpPr>
          <p:spPr>
            <a:xfrm>
              <a:off x="2063324" y="152400"/>
              <a:ext cx="5741252" cy="461665"/>
            </a:xfrm>
            <a:prstGeom prst="rect">
              <a:avLst/>
            </a:prstGeom>
            <a:noFill/>
          </p:spPr>
          <p:txBody>
            <a:bodyPr wrap="none" rtlCol="0">
              <a:spAutoFit/>
            </a:bodyPr>
            <a:lstStyle/>
            <a:p>
              <a:r>
                <a:rPr lang="en-US" sz="2400" dirty="0" smtClean="0"/>
                <a:t>The Pliocene-Pleistocene </a:t>
              </a:r>
              <a:r>
                <a:rPr lang="en-US" sz="2400" dirty="0" smtClean="0">
                  <a:latin typeface="Symbol" pitchFamily="18" charset="2"/>
                </a:rPr>
                <a:t>d</a:t>
              </a:r>
              <a:r>
                <a:rPr lang="en-US" sz="2400" baseline="30000" dirty="0" smtClean="0"/>
                <a:t>18</a:t>
              </a:r>
              <a:r>
                <a:rPr lang="en-US" sz="2400" dirty="0" smtClean="0"/>
                <a:t>O Record (LR04)</a:t>
              </a:r>
            </a:p>
          </p:txBody>
        </p:sp>
      </p:grpSp>
      <p:sp>
        <p:nvSpPr>
          <p:cNvPr id="6" name="TextBox 5"/>
          <p:cNvSpPr txBox="1">
            <a:spLocks noChangeArrowheads="1"/>
          </p:cNvSpPr>
          <p:nvPr/>
        </p:nvSpPr>
        <p:spPr bwMode="auto">
          <a:xfrm>
            <a:off x="6629400" y="6336268"/>
            <a:ext cx="2414956" cy="369332"/>
          </a:xfrm>
          <a:prstGeom prst="rect">
            <a:avLst/>
          </a:prstGeom>
          <a:noFill/>
          <a:ln w="9525">
            <a:noFill/>
            <a:miter lim="800000"/>
            <a:headEnd/>
            <a:tailEnd/>
          </a:ln>
        </p:spPr>
        <p:txBody>
          <a:bodyPr wrap="none">
            <a:spAutoFit/>
          </a:bodyPr>
          <a:lstStyle/>
          <a:p>
            <a:r>
              <a:rPr lang="en-US" i="1" dirty="0" err="1"/>
              <a:t>Lisiecki</a:t>
            </a:r>
            <a:r>
              <a:rPr lang="en-US" i="1" dirty="0"/>
              <a:t> &amp; </a:t>
            </a:r>
            <a:r>
              <a:rPr lang="en-US" i="1" dirty="0" err="1"/>
              <a:t>Raymo</a:t>
            </a:r>
            <a:r>
              <a:rPr lang="en-US" i="1" dirty="0"/>
              <a:t> </a:t>
            </a:r>
            <a:r>
              <a:rPr lang="en-US" i="1" dirty="0" smtClean="0"/>
              <a:t>(2005</a:t>
            </a:r>
            <a:r>
              <a:rPr lang="en-US" i="1" dirty="0"/>
              <a:t>)</a:t>
            </a:r>
            <a:endParaRPr lang="fr-FR" i="1" dirty="0"/>
          </a:p>
        </p:txBody>
      </p:sp>
    </p:spTree>
    <p:extLst>
      <p:ext uri="{BB962C8B-B14F-4D97-AF65-F5344CB8AC3E}">
        <p14:creationId xmlns:p14="http://schemas.microsoft.com/office/powerpoint/2010/main" val="24818420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33400" y="228600"/>
            <a:ext cx="7924800" cy="609600"/>
            <a:chOff x="895350" y="76200"/>
            <a:chExt cx="7924800" cy="609600"/>
          </a:xfrm>
        </p:grpSpPr>
        <p:sp>
          <p:nvSpPr>
            <p:cNvPr id="3" name="Rectangle 2"/>
            <p:cNvSpPr/>
            <p:nvPr/>
          </p:nvSpPr>
          <p:spPr>
            <a:xfrm>
              <a:off x="895350" y="76200"/>
              <a:ext cx="7924800" cy="609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extBox 3"/>
            <p:cNvSpPr txBox="1"/>
            <p:nvPr/>
          </p:nvSpPr>
          <p:spPr>
            <a:xfrm>
              <a:off x="2063324" y="152400"/>
              <a:ext cx="5741252" cy="461665"/>
            </a:xfrm>
            <a:prstGeom prst="rect">
              <a:avLst/>
            </a:prstGeom>
            <a:noFill/>
          </p:spPr>
          <p:txBody>
            <a:bodyPr wrap="none" rtlCol="0">
              <a:spAutoFit/>
            </a:bodyPr>
            <a:lstStyle/>
            <a:p>
              <a:r>
                <a:rPr lang="en-US" sz="2400" dirty="0" smtClean="0"/>
                <a:t>The Pliocene-Pleistocene </a:t>
              </a:r>
              <a:r>
                <a:rPr lang="en-US" sz="2400" dirty="0" smtClean="0">
                  <a:latin typeface="Symbol" pitchFamily="18" charset="2"/>
                </a:rPr>
                <a:t>d</a:t>
              </a:r>
              <a:r>
                <a:rPr lang="en-US" sz="2400" baseline="30000" dirty="0" smtClean="0"/>
                <a:t>18</a:t>
              </a:r>
              <a:r>
                <a:rPr lang="en-US" sz="2400" dirty="0" smtClean="0"/>
                <a:t>O Record (LR04)</a:t>
              </a:r>
            </a:p>
          </p:txBody>
        </p:sp>
      </p:grpSp>
      <p:sp>
        <p:nvSpPr>
          <p:cNvPr id="5" name="TextBox 4"/>
          <p:cNvSpPr txBox="1">
            <a:spLocks noChangeArrowheads="1"/>
          </p:cNvSpPr>
          <p:nvPr/>
        </p:nvSpPr>
        <p:spPr bwMode="auto">
          <a:xfrm>
            <a:off x="6477000" y="6096000"/>
            <a:ext cx="2414956" cy="369332"/>
          </a:xfrm>
          <a:prstGeom prst="rect">
            <a:avLst/>
          </a:prstGeom>
          <a:noFill/>
          <a:ln w="9525">
            <a:noFill/>
            <a:miter lim="800000"/>
            <a:headEnd/>
            <a:tailEnd/>
          </a:ln>
        </p:spPr>
        <p:txBody>
          <a:bodyPr wrap="none">
            <a:spAutoFit/>
          </a:bodyPr>
          <a:lstStyle/>
          <a:p>
            <a:r>
              <a:rPr lang="en-US" i="1" dirty="0" err="1"/>
              <a:t>Lisiecki</a:t>
            </a:r>
            <a:r>
              <a:rPr lang="en-US" i="1" dirty="0"/>
              <a:t> &amp; </a:t>
            </a:r>
            <a:r>
              <a:rPr lang="en-US" i="1" dirty="0" err="1"/>
              <a:t>Raymo</a:t>
            </a:r>
            <a:r>
              <a:rPr lang="en-US" i="1" dirty="0"/>
              <a:t> </a:t>
            </a:r>
            <a:r>
              <a:rPr lang="en-US" i="1" dirty="0" smtClean="0"/>
              <a:t>(2005</a:t>
            </a:r>
            <a:r>
              <a:rPr lang="en-US" i="1" dirty="0"/>
              <a:t>)</a:t>
            </a:r>
            <a:endParaRPr lang="fr-FR" i="1" dirty="0"/>
          </a:p>
        </p:txBody>
      </p:sp>
      <p:pic>
        <p:nvPicPr>
          <p:cNvPr id="6" name="Picture 5" descr="pic.png"/>
          <p:cNvPicPr>
            <a:picLocks noChangeAspect="1"/>
          </p:cNvPicPr>
          <p:nvPr/>
        </p:nvPicPr>
        <p:blipFill>
          <a:blip r:embed="rId3"/>
          <a:stretch>
            <a:fillRect/>
          </a:stretch>
        </p:blipFill>
        <p:spPr>
          <a:xfrm>
            <a:off x="2572000" y="1143000"/>
            <a:ext cx="4000000" cy="4857143"/>
          </a:xfrm>
          <a:prstGeom prst="rect">
            <a:avLst/>
          </a:prstGeom>
        </p:spPr>
      </p:pic>
    </p:spTree>
    <p:extLst>
      <p:ext uri="{BB962C8B-B14F-4D97-AF65-F5344CB8AC3E}">
        <p14:creationId xmlns:p14="http://schemas.microsoft.com/office/powerpoint/2010/main" val="19243779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txBox="1">
            <a:spLocks noChangeArrowheads="1"/>
          </p:cNvSpPr>
          <p:nvPr/>
        </p:nvSpPr>
        <p:spPr bwMode="auto">
          <a:xfrm>
            <a:off x="6932960" y="6019800"/>
            <a:ext cx="2058640" cy="646331"/>
          </a:xfrm>
          <a:prstGeom prst="rect">
            <a:avLst/>
          </a:prstGeom>
          <a:noFill/>
          <a:ln w="9525">
            <a:noFill/>
            <a:miter lim="800000"/>
            <a:headEnd/>
            <a:tailEnd/>
          </a:ln>
        </p:spPr>
        <p:txBody>
          <a:bodyPr wrap="none">
            <a:spAutoFit/>
          </a:bodyPr>
          <a:lstStyle/>
          <a:p>
            <a:r>
              <a:rPr lang="en-US" i="1" dirty="0" err="1" smtClean="0"/>
              <a:t>Dansgaard</a:t>
            </a:r>
            <a:r>
              <a:rPr lang="en-US" i="1" dirty="0" smtClean="0"/>
              <a:t> </a:t>
            </a:r>
            <a:r>
              <a:rPr lang="en-US" i="1" dirty="0"/>
              <a:t>(1964</a:t>
            </a:r>
            <a:r>
              <a:rPr lang="en-US" i="1" dirty="0" smtClean="0"/>
              <a:t>)</a:t>
            </a:r>
          </a:p>
          <a:p>
            <a:r>
              <a:rPr lang="en-US" dirty="0" smtClean="0"/>
              <a:t>Fig: </a:t>
            </a:r>
            <a:r>
              <a:rPr lang="en-US" i="1" dirty="0" err="1" smtClean="0"/>
              <a:t>Broecker</a:t>
            </a:r>
            <a:r>
              <a:rPr lang="en-US" i="1" dirty="0" smtClean="0"/>
              <a:t> (2002)</a:t>
            </a:r>
            <a:endParaRPr lang="fr-FR" i="1" dirty="0"/>
          </a:p>
        </p:txBody>
      </p:sp>
      <p:grpSp>
        <p:nvGrpSpPr>
          <p:cNvPr id="4" name="Group 3"/>
          <p:cNvGrpSpPr/>
          <p:nvPr/>
        </p:nvGrpSpPr>
        <p:grpSpPr>
          <a:xfrm>
            <a:off x="533400" y="228600"/>
            <a:ext cx="7924800" cy="609600"/>
            <a:chOff x="895350" y="76200"/>
            <a:chExt cx="7924800" cy="609600"/>
          </a:xfrm>
        </p:grpSpPr>
        <p:sp>
          <p:nvSpPr>
            <p:cNvPr id="5" name="Rectangle 4"/>
            <p:cNvSpPr/>
            <p:nvPr/>
          </p:nvSpPr>
          <p:spPr>
            <a:xfrm>
              <a:off x="895350" y="76200"/>
              <a:ext cx="7924800" cy="609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extBox 5"/>
            <p:cNvSpPr txBox="1"/>
            <p:nvPr/>
          </p:nvSpPr>
          <p:spPr>
            <a:xfrm>
              <a:off x="2248888" y="152400"/>
              <a:ext cx="5370124" cy="461665"/>
            </a:xfrm>
            <a:prstGeom prst="rect">
              <a:avLst/>
            </a:prstGeom>
            <a:noFill/>
          </p:spPr>
          <p:txBody>
            <a:bodyPr wrap="none" rtlCol="0">
              <a:spAutoFit/>
            </a:bodyPr>
            <a:lstStyle/>
            <a:p>
              <a:r>
                <a:rPr lang="en-US" sz="2400" dirty="0" smtClean="0">
                  <a:latin typeface="+mj-lt"/>
                </a:rPr>
                <a:t>Precipitation </a:t>
              </a:r>
              <a:r>
                <a:rPr lang="en-US" sz="2400" dirty="0" smtClean="0">
                  <a:latin typeface="Symbol" pitchFamily="18" charset="2"/>
                </a:rPr>
                <a:t>d</a:t>
              </a:r>
              <a:r>
                <a:rPr lang="en-US" sz="2400" baseline="30000" dirty="0" smtClean="0"/>
                <a:t>18</a:t>
              </a:r>
              <a:r>
                <a:rPr lang="en-US" sz="2400" dirty="0" smtClean="0"/>
                <a:t>O </a:t>
              </a:r>
              <a:r>
                <a:rPr lang="en-US" sz="2400" i="1" dirty="0" smtClean="0"/>
                <a:t>versus</a:t>
              </a:r>
              <a:r>
                <a:rPr lang="en-US" sz="2400" dirty="0" smtClean="0"/>
                <a:t> Air Temperature</a:t>
              </a:r>
            </a:p>
          </p:txBody>
        </p:sp>
      </p:grpSp>
      <p:grpSp>
        <p:nvGrpSpPr>
          <p:cNvPr id="11" name="Group 10"/>
          <p:cNvGrpSpPr/>
          <p:nvPr/>
        </p:nvGrpSpPr>
        <p:grpSpPr>
          <a:xfrm>
            <a:off x="1911164" y="1132431"/>
            <a:ext cx="5321673" cy="4887369"/>
            <a:chOff x="1383927" y="1132431"/>
            <a:chExt cx="5321673" cy="4887369"/>
          </a:xfrm>
        </p:grpSpPr>
        <p:pic>
          <p:nvPicPr>
            <p:cNvPr id="2" name="Picture 2" descr="GlacialWorldfig1.png"/>
            <p:cNvPicPr>
              <a:picLocks noChangeAspect="1"/>
            </p:cNvPicPr>
            <p:nvPr/>
          </p:nvPicPr>
          <p:blipFill>
            <a:blip r:embed="rId3"/>
            <a:srcRect/>
            <a:stretch>
              <a:fillRect/>
            </a:stretch>
          </p:blipFill>
          <p:spPr bwMode="auto">
            <a:xfrm>
              <a:off x="1383927" y="1132431"/>
              <a:ext cx="5321673" cy="4887369"/>
            </a:xfrm>
            <a:prstGeom prst="rect">
              <a:avLst/>
            </a:prstGeom>
            <a:noFill/>
            <a:ln w="9525">
              <a:noFill/>
              <a:miter lim="800000"/>
              <a:headEnd/>
              <a:tailEnd/>
            </a:ln>
          </p:spPr>
        </p:pic>
        <p:cxnSp>
          <p:nvCxnSpPr>
            <p:cNvPr id="10" name="Straight Connector 9"/>
            <p:cNvCxnSpPr/>
            <p:nvPr/>
          </p:nvCxnSpPr>
          <p:spPr>
            <a:xfrm>
              <a:off x="3657600" y="4572000"/>
              <a:ext cx="16002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040814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srcRect/>
          <a:stretch>
            <a:fillRect/>
          </a:stretch>
        </p:blipFill>
        <p:spPr bwMode="auto">
          <a:xfrm>
            <a:off x="1752600" y="1447800"/>
            <a:ext cx="5655469" cy="4417219"/>
          </a:xfrm>
          <a:prstGeom prst="rect">
            <a:avLst/>
          </a:prstGeom>
          <a:noFill/>
          <a:ln w="9525">
            <a:noFill/>
            <a:miter lim="800000"/>
            <a:headEnd/>
            <a:tailEnd/>
          </a:ln>
          <a:effectLst/>
        </p:spPr>
      </p:pic>
      <p:grpSp>
        <p:nvGrpSpPr>
          <p:cNvPr id="3" name="Group 2"/>
          <p:cNvGrpSpPr/>
          <p:nvPr/>
        </p:nvGrpSpPr>
        <p:grpSpPr>
          <a:xfrm>
            <a:off x="533400" y="304800"/>
            <a:ext cx="7924800" cy="609600"/>
            <a:chOff x="895350" y="76200"/>
            <a:chExt cx="7924800" cy="609600"/>
          </a:xfrm>
        </p:grpSpPr>
        <p:sp>
          <p:nvSpPr>
            <p:cNvPr id="4" name="Rectangle 3"/>
            <p:cNvSpPr/>
            <p:nvPr/>
          </p:nvSpPr>
          <p:spPr>
            <a:xfrm>
              <a:off x="895350" y="76200"/>
              <a:ext cx="7924800" cy="609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Box 4"/>
            <p:cNvSpPr txBox="1"/>
            <p:nvPr/>
          </p:nvSpPr>
          <p:spPr>
            <a:xfrm>
              <a:off x="2856010" y="152400"/>
              <a:ext cx="4155881" cy="461665"/>
            </a:xfrm>
            <a:prstGeom prst="rect">
              <a:avLst/>
            </a:prstGeom>
            <a:noFill/>
          </p:spPr>
          <p:txBody>
            <a:bodyPr wrap="none" rtlCol="0">
              <a:spAutoFit/>
            </a:bodyPr>
            <a:lstStyle/>
            <a:p>
              <a:r>
                <a:rPr lang="en-US" sz="2400" dirty="0" smtClean="0">
                  <a:latin typeface="+mj-lt"/>
                </a:rPr>
                <a:t>The Global Meteoric Water Line</a:t>
              </a:r>
              <a:endParaRPr lang="en-US" sz="2400" dirty="0" smtClean="0"/>
            </a:p>
          </p:txBody>
        </p:sp>
      </p:grpSp>
      <p:sp>
        <p:nvSpPr>
          <p:cNvPr id="6" name="TextBox 6"/>
          <p:cNvSpPr txBox="1">
            <a:spLocks noChangeArrowheads="1"/>
          </p:cNvSpPr>
          <p:nvPr/>
        </p:nvSpPr>
        <p:spPr bwMode="auto">
          <a:xfrm>
            <a:off x="6705600" y="6172200"/>
            <a:ext cx="1986634" cy="369332"/>
          </a:xfrm>
          <a:prstGeom prst="rect">
            <a:avLst/>
          </a:prstGeom>
          <a:noFill/>
          <a:ln w="9525">
            <a:noFill/>
            <a:miter lim="800000"/>
            <a:headEnd/>
            <a:tailEnd/>
          </a:ln>
        </p:spPr>
        <p:txBody>
          <a:bodyPr wrap="none">
            <a:spAutoFit/>
          </a:bodyPr>
          <a:lstStyle/>
          <a:p>
            <a:r>
              <a:rPr lang="en-US" i="1" dirty="0" smtClean="0"/>
              <a:t>Clark &amp; Fritz (1997)</a:t>
            </a:r>
            <a:endParaRPr lang="fr-FR" i="1" dirty="0"/>
          </a:p>
        </p:txBody>
      </p:sp>
    </p:spTree>
    <p:extLst>
      <p:ext uri="{BB962C8B-B14F-4D97-AF65-F5344CB8AC3E}">
        <p14:creationId xmlns:p14="http://schemas.microsoft.com/office/powerpoint/2010/main" val="12002244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p://omarchal@mailo.whoi.edu:143/fetch%3EUID%3E.INBOX%3E3382?part=1.2&amp;type=image/jpeg&amp;filename=AntarcticIceCore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 name="Picture 2" descr="AntarcticIceCores.jpg"/>
          <p:cNvPicPr>
            <a:picLocks noChangeAspect="1"/>
          </p:cNvPicPr>
          <p:nvPr/>
        </p:nvPicPr>
        <p:blipFill>
          <a:blip r:embed="rId3"/>
          <a:stretch>
            <a:fillRect/>
          </a:stretch>
        </p:blipFill>
        <p:spPr>
          <a:xfrm>
            <a:off x="3486150" y="1176337"/>
            <a:ext cx="5276850" cy="4505325"/>
          </a:xfrm>
          <a:prstGeom prst="rect">
            <a:avLst/>
          </a:prstGeom>
        </p:spPr>
      </p:pic>
      <p:sp>
        <p:nvSpPr>
          <p:cNvPr id="4" name="TextBox 3"/>
          <p:cNvSpPr txBox="1"/>
          <p:nvPr/>
        </p:nvSpPr>
        <p:spPr>
          <a:xfrm>
            <a:off x="228600" y="2589074"/>
            <a:ext cx="3138488" cy="1754326"/>
          </a:xfrm>
          <a:prstGeom prst="rect">
            <a:avLst/>
          </a:prstGeom>
          <a:noFill/>
        </p:spPr>
        <p:txBody>
          <a:bodyPr wrap="none" rtlCol="0">
            <a:spAutoFit/>
          </a:bodyPr>
          <a:lstStyle/>
          <a:p>
            <a:r>
              <a:rPr lang="en-US" dirty="0" smtClean="0"/>
              <a:t>BY	Byrd </a:t>
            </a:r>
          </a:p>
          <a:p>
            <a:r>
              <a:rPr lang="en-US" dirty="0" smtClean="0"/>
              <a:t>DC	Dome C</a:t>
            </a:r>
          </a:p>
          <a:p>
            <a:r>
              <a:rPr lang="en-US" dirty="0" smtClean="0"/>
              <a:t>DML	</a:t>
            </a:r>
            <a:r>
              <a:rPr lang="en-US" dirty="0" err="1" smtClean="0"/>
              <a:t>Dronning</a:t>
            </a:r>
            <a:r>
              <a:rPr lang="en-US" dirty="0" smtClean="0"/>
              <a:t> Maud Land</a:t>
            </a:r>
          </a:p>
          <a:p>
            <a:r>
              <a:rPr lang="en-US" dirty="0" smtClean="0"/>
              <a:t>TR	Taylor Dome</a:t>
            </a:r>
          </a:p>
          <a:p>
            <a:r>
              <a:rPr lang="en-US" dirty="0" smtClean="0"/>
              <a:t>V	</a:t>
            </a:r>
            <a:r>
              <a:rPr lang="en-US" dirty="0" err="1" smtClean="0"/>
              <a:t>Vostok</a:t>
            </a:r>
            <a:endParaRPr lang="en-US" dirty="0" smtClean="0"/>
          </a:p>
          <a:p>
            <a:endParaRPr lang="fr-FR" dirty="0"/>
          </a:p>
        </p:txBody>
      </p:sp>
    </p:spTree>
    <p:extLst>
      <p:ext uri="{BB962C8B-B14F-4D97-AF65-F5344CB8AC3E}">
        <p14:creationId xmlns:p14="http://schemas.microsoft.com/office/powerpoint/2010/main" val="16120969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srcRect/>
          <a:stretch>
            <a:fillRect/>
          </a:stretch>
        </p:blipFill>
        <p:spPr bwMode="auto">
          <a:xfrm>
            <a:off x="2797112" y="1524000"/>
            <a:ext cx="3549777" cy="4628960"/>
          </a:xfrm>
          <a:prstGeom prst="rect">
            <a:avLst/>
          </a:prstGeom>
          <a:noFill/>
          <a:ln w="9525">
            <a:noFill/>
            <a:miter lim="800000"/>
            <a:headEnd/>
            <a:tailEnd/>
          </a:ln>
          <a:effectLst/>
        </p:spPr>
      </p:pic>
      <p:sp>
        <p:nvSpPr>
          <p:cNvPr id="3" name="TextBox 2"/>
          <p:cNvSpPr txBox="1">
            <a:spLocks noChangeArrowheads="1"/>
          </p:cNvSpPr>
          <p:nvPr/>
        </p:nvSpPr>
        <p:spPr bwMode="auto">
          <a:xfrm>
            <a:off x="7101648" y="6183868"/>
            <a:ext cx="1661352" cy="369332"/>
          </a:xfrm>
          <a:prstGeom prst="rect">
            <a:avLst/>
          </a:prstGeom>
          <a:noFill/>
          <a:ln w="9525">
            <a:noFill/>
            <a:miter lim="800000"/>
            <a:headEnd/>
            <a:tailEnd/>
          </a:ln>
        </p:spPr>
        <p:txBody>
          <a:bodyPr wrap="none">
            <a:spAutoFit/>
          </a:bodyPr>
          <a:lstStyle/>
          <a:p>
            <a:r>
              <a:rPr lang="en-US" i="1" dirty="0" err="1" smtClean="0"/>
              <a:t>Broecker</a:t>
            </a:r>
            <a:r>
              <a:rPr lang="en-US" i="1" dirty="0" smtClean="0"/>
              <a:t> (2002)</a:t>
            </a:r>
            <a:endParaRPr lang="fr-FR" i="1" dirty="0"/>
          </a:p>
        </p:txBody>
      </p:sp>
      <p:grpSp>
        <p:nvGrpSpPr>
          <p:cNvPr id="4" name="Group 3"/>
          <p:cNvGrpSpPr/>
          <p:nvPr/>
        </p:nvGrpSpPr>
        <p:grpSpPr>
          <a:xfrm>
            <a:off x="533400" y="228600"/>
            <a:ext cx="7924800" cy="685800"/>
            <a:chOff x="895350" y="76200"/>
            <a:chExt cx="7924800" cy="685800"/>
          </a:xfrm>
        </p:grpSpPr>
        <p:sp>
          <p:nvSpPr>
            <p:cNvPr id="5" name="Rectangle 4"/>
            <p:cNvSpPr/>
            <p:nvPr/>
          </p:nvSpPr>
          <p:spPr>
            <a:xfrm>
              <a:off x="895350" y="76200"/>
              <a:ext cx="7924800" cy="685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extBox 5"/>
            <p:cNvSpPr txBox="1"/>
            <p:nvPr/>
          </p:nvSpPr>
          <p:spPr>
            <a:xfrm>
              <a:off x="3906393" y="152400"/>
              <a:ext cx="2055114" cy="492443"/>
            </a:xfrm>
            <a:prstGeom prst="rect">
              <a:avLst/>
            </a:prstGeom>
            <a:noFill/>
          </p:spPr>
          <p:txBody>
            <a:bodyPr wrap="none" rtlCol="0">
              <a:spAutoFit/>
            </a:bodyPr>
            <a:lstStyle/>
            <a:p>
              <a:r>
                <a:rPr lang="en-US" sz="2600" dirty="0" smtClean="0"/>
                <a:t>The Polar </a:t>
              </a:r>
              <a:r>
                <a:rPr lang="en-US" sz="2600" dirty="0" err="1" smtClean="0"/>
                <a:t>Firn</a:t>
              </a:r>
              <a:endParaRPr lang="en-US" sz="2600" dirty="0" smtClean="0"/>
            </a:p>
          </p:txBody>
        </p:sp>
      </p:grpSp>
      <p:cxnSp>
        <p:nvCxnSpPr>
          <p:cNvPr id="7" name="Straight Arrow Connector 6"/>
          <p:cNvCxnSpPr/>
          <p:nvPr/>
        </p:nvCxnSpPr>
        <p:spPr>
          <a:xfrm rot="10800000">
            <a:off x="5791200" y="5637211"/>
            <a:ext cx="9144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705600" y="5410200"/>
            <a:ext cx="1933286" cy="369332"/>
          </a:xfrm>
          <a:prstGeom prst="rect">
            <a:avLst/>
          </a:prstGeom>
          <a:noFill/>
        </p:spPr>
        <p:txBody>
          <a:bodyPr wrap="none" rtlCol="0">
            <a:spAutoFit/>
          </a:bodyPr>
          <a:lstStyle/>
          <a:p>
            <a:r>
              <a:rPr lang="en-US" dirty="0" smtClean="0">
                <a:solidFill>
                  <a:srgbClr val="FF0000"/>
                </a:solidFill>
              </a:rPr>
              <a:t>CO</a:t>
            </a:r>
            <a:r>
              <a:rPr lang="en-US" baseline="-25000" dirty="0" smtClean="0">
                <a:solidFill>
                  <a:srgbClr val="FF0000"/>
                </a:solidFill>
              </a:rPr>
              <a:t>2</a:t>
            </a:r>
            <a:r>
              <a:rPr lang="en-US" dirty="0" smtClean="0">
                <a:solidFill>
                  <a:srgbClr val="FF0000"/>
                </a:solidFill>
              </a:rPr>
              <a:t>, CH</a:t>
            </a:r>
            <a:r>
              <a:rPr lang="en-US" baseline="-25000" dirty="0" smtClean="0">
                <a:solidFill>
                  <a:srgbClr val="FF0000"/>
                </a:solidFill>
              </a:rPr>
              <a:t>4</a:t>
            </a:r>
            <a:r>
              <a:rPr lang="en-US" dirty="0" smtClean="0">
                <a:solidFill>
                  <a:srgbClr val="FF0000"/>
                </a:solidFill>
              </a:rPr>
              <a:t>, N</a:t>
            </a:r>
            <a:r>
              <a:rPr lang="en-US" baseline="-25000" dirty="0" smtClean="0">
                <a:solidFill>
                  <a:srgbClr val="FF0000"/>
                </a:solidFill>
              </a:rPr>
              <a:t>2</a:t>
            </a:r>
            <a:r>
              <a:rPr lang="en-US" dirty="0" smtClean="0">
                <a:solidFill>
                  <a:srgbClr val="FF0000"/>
                </a:solidFill>
              </a:rPr>
              <a:t>O, etc.</a:t>
            </a:r>
            <a:endParaRPr lang="fr-FR" dirty="0">
              <a:solidFill>
                <a:srgbClr val="FF0000"/>
              </a:solidFill>
            </a:endParaRPr>
          </a:p>
        </p:txBody>
      </p:sp>
      <p:cxnSp>
        <p:nvCxnSpPr>
          <p:cNvPr id="9" name="Straight Arrow Connector 8"/>
          <p:cNvCxnSpPr/>
          <p:nvPr/>
        </p:nvCxnSpPr>
        <p:spPr>
          <a:xfrm>
            <a:off x="2667000" y="5725079"/>
            <a:ext cx="914400" cy="1588"/>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124398" y="5498068"/>
            <a:ext cx="1542602" cy="369332"/>
          </a:xfrm>
          <a:prstGeom prst="rect">
            <a:avLst/>
          </a:prstGeom>
          <a:noFill/>
        </p:spPr>
        <p:txBody>
          <a:bodyPr wrap="none" rtlCol="0">
            <a:spAutoFit/>
          </a:bodyPr>
          <a:lstStyle/>
          <a:p>
            <a:r>
              <a:rPr lang="en-US" dirty="0" smtClean="0">
                <a:solidFill>
                  <a:srgbClr val="0070C0"/>
                </a:solidFill>
                <a:latin typeface="Symbol" pitchFamily="18" charset="2"/>
              </a:rPr>
              <a:t>d</a:t>
            </a:r>
            <a:r>
              <a:rPr lang="en-US" baseline="30000" dirty="0" smtClean="0">
                <a:solidFill>
                  <a:srgbClr val="0070C0"/>
                </a:solidFill>
              </a:rPr>
              <a:t>18</a:t>
            </a:r>
            <a:r>
              <a:rPr lang="en-US" dirty="0" smtClean="0">
                <a:solidFill>
                  <a:srgbClr val="0070C0"/>
                </a:solidFill>
              </a:rPr>
              <a:t>O, </a:t>
            </a:r>
            <a:r>
              <a:rPr lang="en-US" dirty="0" smtClean="0">
                <a:solidFill>
                  <a:srgbClr val="0070C0"/>
                </a:solidFill>
                <a:latin typeface="Symbol" pitchFamily="18" charset="2"/>
              </a:rPr>
              <a:t>d</a:t>
            </a:r>
            <a:r>
              <a:rPr lang="en-US" baseline="30000" dirty="0" smtClean="0">
                <a:solidFill>
                  <a:srgbClr val="0070C0"/>
                </a:solidFill>
              </a:rPr>
              <a:t>2</a:t>
            </a:r>
            <a:r>
              <a:rPr lang="en-US" dirty="0" smtClean="0">
                <a:solidFill>
                  <a:srgbClr val="0070C0"/>
                </a:solidFill>
              </a:rPr>
              <a:t>H, etc.</a:t>
            </a:r>
            <a:endParaRPr lang="fr-FR" dirty="0">
              <a:solidFill>
                <a:srgbClr val="0070C0"/>
              </a:solidFill>
            </a:endParaRPr>
          </a:p>
        </p:txBody>
      </p:sp>
      <p:sp>
        <p:nvSpPr>
          <p:cNvPr id="11" name="TextBox 10"/>
          <p:cNvSpPr txBox="1"/>
          <p:nvPr/>
        </p:nvSpPr>
        <p:spPr>
          <a:xfrm>
            <a:off x="6553200" y="4446657"/>
            <a:ext cx="1791516" cy="353943"/>
          </a:xfrm>
          <a:prstGeom prst="rect">
            <a:avLst/>
          </a:prstGeom>
          <a:noFill/>
        </p:spPr>
        <p:txBody>
          <a:bodyPr wrap="none" rtlCol="0">
            <a:spAutoFit/>
          </a:bodyPr>
          <a:lstStyle/>
          <a:p>
            <a:r>
              <a:rPr lang="en-US" sz="1700" dirty="0" smtClean="0"/>
              <a:t>CLOSE-OFF DEPTH</a:t>
            </a:r>
            <a:endParaRPr lang="fr-FR" sz="1700" dirty="0"/>
          </a:p>
        </p:txBody>
      </p:sp>
      <p:cxnSp>
        <p:nvCxnSpPr>
          <p:cNvPr id="12" name="Straight Arrow Connector 11"/>
          <p:cNvCxnSpPr/>
          <p:nvPr/>
        </p:nvCxnSpPr>
        <p:spPr>
          <a:xfrm rot="10800000">
            <a:off x="5867400" y="4648200"/>
            <a:ext cx="685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62089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uthixxnatfig2.png"/>
          <p:cNvPicPr>
            <a:picLocks noChangeAspect="1"/>
          </p:cNvPicPr>
          <p:nvPr/>
        </p:nvPicPr>
        <p:blipFill>
          <a:blip r:embed="rId3"/>
          <a:stretch>
            <a:fillRect/>
          </a:stretch>
        </p:blipFill>
        <p:spPr>
          <a:xfrm>
            <a:off x="1017412" y="1387721"/>
            <a:ext cx="6685715" cy="4285715"/>
          </a:xfrm>
          <a:prstGeom prst="rect">
            <a:avLst/>
          </a:prstGeom>
        </p:spPr>
      </p:pic>
      <p:sp>
        <p:nvSpPr>
          <p:cNvPr id="3" name="Rectangle 2"/>
          <p:cNvSpPr/>
          <p:nvPr/>
        </p:nvSpPr>
        <p:spPr>
          <a:xfrm>
            <a:off x="990600" y="5638800"/>
            <a:ext cx="70866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TextBox 3"/>
          <p:cNvSpPr txBox="1"/>
          <p:nvPr/>
        </p:nvSpPr>
        <p:spPr>
          <a:xfrm>
            <a:off x="7079256" y="6260068"/>
            <a:ext cx="1836144" cy="369332"/>
          </a:xfrm>
          <a:prstGeom prst="rect">
            <a:avLst/>
          </a:prstGeom>
          <a:noFill/>
        </p:spPr>
        <p:txBody>
          <a:bodyPr wrap="none" rtlCol="0">
            <a:spAutoFit/>
          </a:bodyPr>
          <a:lstStyle/>
          <a:p>
            <a:r>
              <a:rPr lang="en-US" i="1" dirty="0" smtClean="0"/>
              <a:t>L</a:t>
            </a:r>
            <a:r>
              <a:rPr lang="fr-FR" i="1" dirty="0" smtClean="0"/>
              <a:t>ü</a:t>
            </a:r>
            <a:r>
              <a:rPr lang="en-US" i="1" dirty="0" err="1" smtClean="0"/>
              <a:t>thi</a:t>
            </a:r>
            <a:r>
              <a:rPr lang="en-US" i="1" dirty="0" smtClean="0"/>
              <a:t> et al. (2008)</a:t>
            </a:r>
            <a:endParaRPr lang="fr-FR" i="1" dirty="0"/>
          </a:p>
        </p:txBody>
      </p:sp>
      <p:grpSp>
        <p:nvGrpSpPr>
          <p:cNvPr id="5" name="Group 4"/>
          <p:cNvGrpSpPr/>
          <p:nvPr/>
        </p:nvGrpSpPr>
        <p:grpSpPr>
          <a:xfrm>
            <a:off x="533400" y="228600"/>
            <a:ext cx="7924800" cy="609600"/>
            <a:chOff x="895350" y="76200"/>
            <a:chExt cx="7924800" cy="609600"/>
          </a:xfrm>
        </p:grpSpPr>
        <p:sp>
          <p:nvSpPr>
            <p:cNvPr id="6" name="Rectangle 5"/>
            <p:cNvSpPr/>
            <p:nvPr/>
          </p:nvSpPr>
          <p:spPr>
            <a:xfrm>
              <a:off x="895350" y="76200"/>
              <a:ext cx="7924800" cy="609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extBox 6"/>
            <p:cNvSpPr txBox="1"/>
            <p:nvPr/>
          </p:nvSpPr>
          <p:spPr>
            <a:xfrm>
              <a:off x="2122796" y="152400"/>
              <a:ext cx="5622308" cy="461665"/>
            </a:xfrm>
            <a:prstGeom prst="rect">
              <a:avLst/>
            </a:prstGeom>
            <a:noFill/>
          </p:spPr>
          <p:txBody>
            <a:bodyPr wrap="none" rtlCol="0">
              <a:spAutoFit/>
            </a:bodyPr>
            <a:lstStyle/>
            <a:p>
              <a:r>
                <a:rPr lang="en-US" sz="2400" dirty="0" smtClean="0">
                  <a:latin typeface="Symbol" pitchFamily="18" charset="2"/>
                </a:rPr>
                <a:t>d</a:t>
              </a:r>
              <a:r>
                <a:rPr lang="en-US" sz="2400" baseline="30000" dirty="0" smtClean="0"/>
                <a:t>2</a:t>
              </a:r>
              <a:r>
                <a:rPr lang="en-US" sz="2400" dirty="0" smtClean="0"/>
                <a:t>H &amp; CO</a:t>
              </a:r>
              <a:r>
                <a:rPr lang="en-US" sz="2400" baseline="-25000" dirty="0" smtClean="0"/>
                <a:t>2</a:t>
              </a:r>
              <a:r>
                <a:rPr lang="en-US" sz="2400" dirty="0" smtClean="0"/>
                <a:t> Records from Antarctic Ice Cores</a:t>
              </a:r>
            </a:p>
          </p:txBody>
        </p:sp>
      </p:grpSp>
      <p:sp>
        <p:nvSpPr>
          <p:cNvPr id="8" name="TextBox 7"/>
          <p:cNvSpPr txBox="1"/>
          <p:nvPr/>
        </p:nvSpPr>
        <p:spPr>
          <a:xfrm>
            <a:off x="7850800" y="2377440"/>
            <a:ext cx="1322798" cy="338554"/>
          </a:xfrm>
          <a:prstGeom prst="rect">
            <a:avLst/>
          </a:prstGeom>
          <a:noFill/>
        </p:spPr>
        <p:txBody>
          <a:bodyPr wrap="none" rtlCol="0">
            <a:spAutoFit/>
          </a:bodyPr>
          <a:lstStyle/>
          <a:p>
            <a:r>
              <a:rPr lang="en-US" sz="1600" dirty="0" smtClean="0"/>
              <a:t>based on </a:t>
            </a:r>
            <a:r>
              <a:rPr lang="en-US" sz="1600" dirty="0" smtClean="0">
                <a:latin typeface="Symbol" pitchFamily="18" charset="2"/>
              </a:rPr>
              <a:t>d</a:t>
            </a:r>
            <a:r>
              <a:rPr lang="en-US" sz="1600" baseline="30000" dirty="0" smtClean="0"/>
              <a:t>2</a:t>
            </a:r>
            <a:r>
              <a:rPr lang="en-US" sz="1600" dirty="0" smtClean="0"/>
              <a:t>H</a:t>
            </a:r>
            <a:endParaRPr lang="fr-FR" sz="1600" dirty="0"/>
          </a:p>
        </p:txBody>
      </p:sp>
      <p:sp>
        <p:nvSpPr>
          <p:cNvPr id="9" name="Right Brace 8"/>
          <p:cNvSpPr/>
          <p:nvPr/>
        </p:nvSpPr>
        <p:spPr>
          <a:xfrm>
            <a:off x="7696200" y="1783080"/>
            <a:ext cx="152400" cy="16002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TextBox 9"/>
          <p:cNvSpPr txBox="1"/>
          <p:nvPr/>
        </p:nvSpPr>
        <p:spPr>
          <a:xfrm>
            <a:off x="1219200" y="5955268"/>
            <a:ext cx="1361398" cy="369332"/>
          </a:xfrm>
          <a:prstGeom prst="rect">
            <a:avLst/>
          </a:prstGeom>
          <a:noFill/>
        </p:spPr>
        <p:txBody>
          <a:bodyPr wrap="none" rtlCol="0">
            <a:spAutoFit/>
          </a:bodyPr>
          <a:lstStyle/>
          <a:p>
            <a:r>
              <a:rPr lang="en-US" dirty="0" smtClean="0">
                <a:solidFill>
                  <a:schemeClr val="accent2"/>
                </a:solidFill>
              </a:rPr>
              <a:t>Taylor Dome</a:t>
            </a:r>
            <a:endParaRPr lang="fr-FR" dirty="0">
              <a:solidFill>
                <a:schemeClr val="accent2"/>
              </a:solidFill>
            </a:endParaRPr>
          </a:p>
        </p:txBody>
      </p:sp>
      <p:sp>
        <p:nvSpPr>
          <p:cNvPr id="11" name="TextBox 10"/>
          <p:cNvSpPr txBox="1"/>
          <p:nvPr/>
        </p:nvSpPr>
        <p:spPr>
          <a:xfrm>
            <a:off x="2895600" y="5943600"/>
            <a:ext cx="816185" cy="369332"/>
          </a:xfrm>
          <a:prstGeom prst="rect">
            <a:avLst/>
          </a:prstGeom>
          <a:noFill/>
        </p:spPr>
        <p:txBody>
          <a:bodyPr wrap="none" rtlCol="0">
            <a:spAutoFit/>
          </a:bodyPr>
          <a:lstStyle/>
          <a:p>
            <a:r>
              <a:rPr lang="en-US" dirty="0" err="1" smtClean="0">
                <a:solidFill>
                  <a:srgbClr val="00B050"/>
                </a:solidFill>
              </a:rPr>
              <a:t>Vostok</a:t>
            </a:r>
            <a:endParaRPr lang="fr-FR" dirty="0">
              <a:solidFill>
                <a:srgbClr val="00B050"/>
              </a:solidFill>
            </a:endParaRPr>
          </a:p>
        </p:txBody>
      </p:sp>
      <p:cxnSp>
        <p:nvCxnSpPr>
          <p:cNvPr id="12" name="Straight Connector 11"/>
          <p:cNvCxnSpPr/>
          <p:nvPr/>
        </p:nvCxnSpPr>
        <p:spPr>
          <a:xfrm rot="5400000">
            <a:off x="1368317" y="5413485"/>
            <a:ext cx="1078467" cy="5101"/>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2811018" y="5413484"/>
            <a:ext cx="1078465" cy="510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4" name="Left Brace 13"/>
          <p:cNvSpPr/>
          <p:nvPr/>
        </p:nvSpPr>
        <p:spPr>
          <a:xfrm rot="16200000">
            <a:off x="5753100" y="4533901"/>
            <a:ext cx="457200" cy="2667000"/>
          </a:xfrm>
          <a:prstGeom prst="leftBrace">
            <a:avLst>
              <a:gd name="adj1" fmla="val 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 name="TextBox 14"/>
          <p:cNvSpPr txBox="1"/>
          <p:nvPr/>
        </p:nvSpPr>
        <p:spPr>
          <a:xfrm>
            <a:off x="5551747" y="6096000"/>
            <a:ext cx="925253" cy="369332"/>
          </a:xfrm>
          <a:prstGeom prst="rect">
            <a:avLst/>
          </a:prstGeom>
          <a:noFill/>
        </p:spPr>
        <p:txBody>
          <a:bodyPr wrap="none" rtlCol="0">
            <a:spAutoFit/>
          </a:bodyPr>
          <a:lstStyle/>
          <a:p>
            <a:r>
              <a:rPr lang="en-US" dirty="0" smtClean="0"/>
              <a:t>Dome C</a:t>
            </a:r>
            <a:endParaRPr lang="fr-FR" dirty="0"/>
          </a:p>
        </p:txBody>
      </p:sp>
      <p:sp>
        <p:nvSpPr>
          <p:cNvPr id="16" name="TextBox 15"/>
          <p:cNvSpPr txBox="1"/>
          <p:nvPr/>
        </p:nvSpPr>
        <p:spPr>
          <a:xfrm>
            <a:off x="228600" y="5040868"/>
            <a:ext cx="925253" cy="369332"/>
          </a:xfrm>
          <a:prstGeom prst="rect">
            <a:avLst/>
          </a:prstGeom>
          <a:noFill/>
        </p:spPr>
        <p:txBody>
          <a:bodyPr wrap="none" rtlCol="0">
            <a:spAutoFit/>
          </a:bodyPr>
          <a:lstStyle/>
          <a:p>
            <a:r>
              <a:rPr lang="en-US" dirty="0" smtClean="0">
                <a:solidFill>
                  <a:srgbClr val="7030A0"/>
                </a:solidFill>
              </a:rPr>
              <a:t>Dome C</a:t>
            </a:r>
            <a:endParaRPr lang="fr-FR" dirty="0">
              <a:solidFill>
                <a:srgbClr val="7030A0"/>
              </a:solidFill>
            </a:endParaRPr>
          </a:p>
        </p:txBody>
      </p:sp>
      <p:cxnSp>
        <p:nvCxnSpPr>
          <p:cNvPr id="17" name="Straight Connector 16"/>
          <p:cNvCxnSpPr/>
          <p:nvPr/>
        </p:nvCxnSpPr>
        <p:spPr>
          <a:xfrm rot="10800000" flipV="1">
            <a:off x="838200" y="4724400"/>
            <a:ext cx="914400" cy="30480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03670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uthixxnatfig2.png"/>
          <p:cNvPicPr>
            <a:picLocks noChangeAspect="1"/>
          </p:cNvPicPr>
          <p:nvPr/>
        </p:nvPicPr>
        <p:blipFill>
          <a:blip r:embed="rId3"/>
          <a:stretch>
            <a:fillRect/>
          </a:stretch>
        </p:blipFill>
        <p:spPr>
          <a:xfrm>
            <a:off x="1066800" y="1447800"/>
            <a:ext cx="6685715" cy="4285715"/>
          </a:xfrm>
          <a:prstGeom prst="rect">
            <a:avLst/>
          </a:prstGeom>
        </p:spPr>
      </p:pic>
      <p:sp>
        <p:nvSpPr>
          <p:cNvPr id="3" name="Rectangle 2"/>
          <p:cNvSpPr/>
          <p:nvPr/>
        </p:nvSpPr>
        <p:spPr>
          <a:xfrm>
            <a:off x="990600" y="5638800"/>
            <a:ext cx="70866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TextBox 3"/>
          <p:cNvSpPr txBox="1"/>
          <p:nvPr/>
        </p:nvSpPr>
        <p:spPr>
          <a:xfrm>
            <a:off x="7079256" y="6260068"/>
            <a:ext cx="1836144" cy="369332"/>
          </a:xfrm>
          <a:prstGeom prst="rect">
            <a:avLst/>
          </a:prstGeom>
          <a:noFill/>
        </p:spPr>
        <p:txBody>
          <a:bodyPr wrap="none" rtlCol="0">
            <a:spAutoFit/>
          </a:bodyPr>
          <a:lstStyle/>
          <a:p>
            <a:r>
              <a:rPr lang="en-US" i="1" dirty="0" smtClean="0"/>
              <a:t>L</a:t>
            </a:r>
            <a:r>
              <a:rPr lang="fr-FR" i="1" dirty="0" smtClean="0"/>
              <a:t>ü</a:t>
            </a:r>
            <a:r>
              <a:rPr lang="en-US" i="1" dirty="0" err="1" smtClean="0"/>
              <a:t>thi</a:t>
            </a:r>
            <a:r>
              <a:rPr lang="en-US" i="1" dirty="0" smtClean="0"/>
              <a:t> et al. (2008)</a:t>
            </a:r>
            <a:endParaRPr lang="fr-FR" i="1" dirty="0"/>
          </a:p>
        </p:txBody>
      </p:sp>
      <p:grpSp>
        <p:nvGrpSpPr>
          <p:cNvPr id="5" name="Group 4"/>
          <p:cNvGrpSpPr/>
          <p:nvPr/>
        </p:nvGrpSpPr>
        <p:grpSpPr>
          <a:xfrm>
            <a:off x="533400" y="228600"/>
            <a:ext cx="7924800" cy="609600"/>
            <a:chOff x="895350" y="76200"/>
            <a:chExt cx="7924800" cy="609600"/>
          </a:xfrm>
        </p:grpSpPr>
        <p:sp>
          <p:nvSpPr>
            <p:cNvPr id="6" name="Rectangle 5"/>
            <p:cNvSpPr/>
            <p:nvPr/>
          </p:nvSpPr>
          <p:spPr>
            <a:xfrm>
              <a:off x="895350" y="76200"/>
              <a:ext cx="7924800" cy="609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extBox 6"/>
            <p:cNvSpPr txBox="1"/>
            <p:nvPr/>
          </p:nvSpPr>
          <p:spPr>
            <a:xfrm>
              <a:off x="2122796" y="152400"/>
              <a:ext cx="5622308" cy="461665"/>
            </a:xfrm>
            <a:prstGeom prst="rect">
              <a:avLst/>
            </a:prstGeom>
            <a:noFill/>
          </p:spPr>
          <p:txBody>
            <a:bodyPr wrap="none" rtlCol="0">
              <a:spAutoFit/>
            </a:bodyPr>
            <a:lstStyle/>
            <a:p>
              <a:r>
                <a:rPr lang="en-US" sz="2400" dirty="0" smtClean="0">
                  <a:latin typeface="Symbol" pitchFamily="18" charset="2"/>
                </a:rPr>
                <a:t>d</a:t>
              </a:r>
              <a:r>
                <a:rPr lang="en-US" sz="2400" baseline="30000" dirty="0" smtClean="0"/>
                <a:t>2</a:t>
              </a:r>
              <a:r>
                <a:rPr lang="en-US" sz="2400" dirty="0" smtClean="0"/>
                <a:t>H &amp; CO</a:t>
              </a:r>
              <a:r>
                <a:rPr lang="en-US" sz="2400" baseline="-25000" dirty="0" smtClean="0"/>
                <a:t>2</a:t>
              </a:r>
              <a:r>
                <a:rPr lang="en-US" sz="2400" dirty="0" smtClean="0"/>
                <a:t> Records from Antarctic Ice Cores</a:t>
              </a:r>
            </a:p>
          </p:txBody>
        </p:sp>
      </p:grpSp>
      <p:sp>
        <p:nvSpPr>
          <p:cNvPr id="8" name="TextBox 7"/>
          <p:cNvSpPr txBox="1"/>
          <p:nvPr/>
        </p:nvSpPr>
        <p:spPr>
          <a:xfrm>
            <a:off x="7850800" y="2377440"/>
            <a:ext cx="1322798" cy="338554"/>
          </a:xfrm>
          <a:prstGeom prst="rect">
            <a:avLst/>
          </a:prstGeom>
          <a:noFill/>
        </p:spPr>
        <p:txBody>
          <a:bodyPr wrap="none" rtlCol="0">
            <a:spAutoFit/>
          </a:bodyPr>
          <a:lstStyle/>
          <a:p>
            <a:r>
              <a:rPr lang="en-US" sz="1600" dirty="0" smtClean="0"/>
              <a:t>based on </a:t>
            </a:r>
            <a:r>
              <a:rPr lang="en-US" sz="1600" dirty="0" smtClean="0">
                <a:latin typeface="Symbol" pitchFamily="18" charset="2"/>
              </a:rPr>
              <a:t>d</a:t>
            </a:r>
            <a:r>
              <a:rPr lang="en-US" sz="1600" baseline="30000" dirty="0" smtClean="0"/>
              <a:t>2</a:t>
            </a:r>
            <a:r>
              <a:rPr lang="en-US" sz="1600" dirty="0" smtClean="0"/>
              <a:t>H</a:t>
            </a:r>
            <a:endParaRPr lang="fr-FR" sz="1600" dirty="0"/>
          </a:p>
        </p:txBody>
      </p:sp>
      <p:sp>
        <p:nvSpPr>
          <p:cNvPr id="9" name="Right Brace 8"/>
          <p:cNvSpPr/>
          <p:nvPr/>
        </p:nvSpPr>
        <p:spPr>
          <a:xfrm>
            <a:off x="7696200" y="1783080"/>
            <a:ext cx="152400" cy="16002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TextBox 9"/>
          <p:cNvSpPr txBox="1"/>
          <p:nvPr/>
        </p:nvSpPr>
        <p:spPr>
          <a:xfrm>
            <a:off x="1219200" y="5955268"/>
            <a:ext cx="1361398" cy="369332"/>
          </a:xfrm>
          <a:prstGeom prst="rect">
            <a:avLst/>
          </a:prstGeom>
          <a:noFill/>
        </p:spPr>
        <p:txBody>
          <a:bodyPr wrap="none" rtlCol="0">
            <a:spAutoFit/>
          </a:bodyPr>
          <a:lstStyle/>
          <a:p>
            <a:r>
              <a:rPr lang="en-US" dirty="0" smtClean="0">
                <a:solidFill>
                  <a:schemeClr val="accent2"/>
                </a:solidFill>
              </a:rPr>
              <a:t>Taylor Dome</a:t>
            </a:r>
            <a:endParaRPr lang="fr-FR" dirty="0">
              <a:solidFill>
                <a:schemeClr val="accent2"/>
              </a:solidFill>
            </a:endParaRPr>
          </a:p>
        </p:txBody>
      </p:sp>
      <p:sp>
        <p:nvSpPr>
          <p:cNvPr id="11" name="TextBox 10"/>
          <p:cNvSpPr txBox="1"/>
          <p:nvPr/>
        </p:nvSpPr>
        <p:spPr>
          <a:xfrm>
            <a:off x="2895600" y="5943600"/>
            <a:ext cx="816185" cy="369332"/>
          </a:xfrm>
          <a:prstGeom prst="rect">
            <a:avLst/>
          </a:prstGeom>
          <a:noFill/>
        </p:spPr>
        <p:txBody>
          <a:bodyPr wrap="none" rtlCol="0">
            <a:spAutoFit/>
          </a:bodyPr>
          <a:lstStyle/>
          <a:p>
            <a:r>
              <a:rPr lang="en-US" dirty="0" err="1" smtClean="0">
                <a:solidFill>
                  <a:srgbClr val="00B050"/>
                </a:solidFill>
              </a:rPr>
              <a:t>Vostok</a:t>
            </a:r>
            <a:endParaRPr lang="fr-FR" dirty="0">
              <a:solidFill>
                <a:srgbClr val="00B050"/>
              </a:solidFill>
            </a:endParaRPr>
          </a:p>
        </p:txBody>
      </p:sp>
      <p:cxnSp>
        <p:nvCxnSpPr>
          <p:cNvPr id="12" name="Straight Connector 11"/>
          <p:cNvCxnSpPr/>
          <p:nvPr/>
        </p:nvCxnSpPr>
        <p:spPr>
          <a:xfrm rot="5400000">
            <a:off x="1368317" y="5413485"/>
            <a:ext cx="1078467" cy="5101"/>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2811018" y="5413484"/>
            <a:ext cx="1078465" cy="510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4" name="Left Brace 13"/>
          <p:cNvSpPr/>
          <p:nvPr/>
        </p:nvSpPr>
        <p:spPr>
          <a:xfrm rot="16200000">
            <a:off x="5753100" y="4533901"/>
            <a:ext cx="457200" cy="2667000"/>
          </a:xfrm>
          <a:prstGeom prst="leftBrace">
            <a:avLst>
              <a:gd name="adj1" fmla="val 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 name="TextBox 14"/>
          <p:cNvSpPr txBox="1"/>
          <p:nvPr/>
        </p:nvSpPr>
        <p:spPr>
          <a:xfrm>
            <a:off x="5551747" y="6096000"/>
            <a:ext cx="925253" cy="369332"/>
          </a:xfrm>
          <a:prstGeom prst="rect">
            <a:avLst/>
          </a:prstGeom>
          <a:noFill/>
        </p:spPr>
        <p:txBody>
          <a:bodyPr wrap="none" rtlCol="0">
            <a:spAutoFit/>
          </a:bodyPr>
          <a:lstStyle/>
          <a:p>
            <a:r>
              <a:rPr lang="en-US" dirty="0" smtClean="0"/>
              <a:t>Dome C</a:t>
            </a:r>
            <a:endParaRPr lang="fr-FR" dirty="0"/>
          </a:p>
        </p:txBody>
      </p:sp>
      <p:sp>
        <p:nvSpPr>
          <p:cNvPr id="16" name="TextBox 15"/>
          <p:cNvSpPr txBox="1"/>
          <p:nvPr/>
        </p:nvSpPr>
        <p:spPr>
          <a:xfrm>
            <a:off x="228600" y="5040868"/>
            <a:ext cx="925253" cy="369332"/>
          </a:xfrm>
          <a:prstGeom prst="rect">
            <a:avLst/>
          </a:prstGeom>
          <a:noFill/>
        </p:spPr>
        <p:txBody>
          <a:bodyPr wrap="none" rtlCol="0">
            <a:spAutoFit/>
          </a:bodyPr>
          <a:lstStyle/>
          <a:p>
            <a:r>
              <a:rPr lang="en-US" dirty="0" smtClean="0">
                <a:solidFill>
                  <a:srgbClr val="7030A0"/>
                </a:solidFill>
              </a:rPr>
              <a:t>Dome C</a:t>
            </a:r>
            <a:endParaRPr lang="fr-FR" dirty="0">
              <a:solidFill>
                <a:srgbClr val="7030A0"/>
              </a:solidFill>
            </a:endParaRPr>
          </a:p>
        </p:txBody>
      </p:sp>
      <p:cxnSp>
        <p:nvCxnSpPr>
          <p:cNvPr id="17" name="Straight Connector 16"/>
          <p:cNvCxnSpPr/>
          <p:nvPr/>
        </p:nvCxnSpPr>
        <p:spPr>
          <a:xfrm rot="10800000" flipV="1">
            <a:off x="838200" y="4724400"/>
            <a:ext cx="914400" cy="30480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5251" y="1795046"/>
            <a:ext cx="1723549" cy="338554"/>
          </a:xfrm>
          <a:prstGeom prst="rect">
            <a:avLst/>
          </a:prstGeom>
          <a:noFill/>
        </p:spPr>
        <p:txBody>
          <a:bodyPr wrap="none" rtlCol="0">
            <a:spAutoFit/>
          </a:bodyPr>
          <a:lstStyle/>
          <a:p>
            <a:r>
              <a:rPr lang="en-US" sz="1600" dirty="0" smtClean="0">
                <a:solidFill>
                  <a:srgbClr val="FF0000"/>
                </a:solidFill>
              </a:rPr>
              <a:t>TODAY 400 </a:t>
            </a:r>
            <a:r>
              <a:rPr lang="en-US" sz="1600" dirty="0" err="1" smtClean="0">
                <a:solidFill>
                  <a:srgbClr val="FF0000"/>
                </a:solidFill>
              </a:rPr>
              <a:t>ppmv</a:t>
            </a:r>
            <a:r>
              <a:rPr lang="en-US" sz="1600" dirty="0" smtClean="0">
                <a:solidFill>
                  <a:srgbClr val="FF0000"/>
                </a:solidFill>
              </a:rPr>
              <a:t> -</a:t>
            </a:r>
            <a:endParaRPr lang="fr-FR" sz="1600" dirty="0">
              <a:solidFill>
                <a:srgbClr val="FF0000"/>
              </a:solidFill>
            </a:endParaRPr>
          </a:p>
        </p:txBody>
      </p:sp>
    </p:spTree>
    <p:extLst>
      <p:ext uri="{BB962C8B-B14F-4D97-AF65-F5344CB8AC3E}">
        <p14:creationId xmlns:p14="http://schemas.microsoft.com/office/powerpoint/2010/main" val="9208933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24050" y="1541859"/>
            <a:ext cx="5295900" cy="685800"/>
            <a:chOff x="2286000" y="76200"/>
            <a:chExt cx="5295900" cy="685800"/>
          </a:xfrm>
        </p:grpSpPr>
        <p:sp>
          <p:nvSpPr>
            <p:cNvPr id="3" name="Rectangle 2"/>
            <p:cNvSpPr/>
            <p:nvPr/>
          </p:nvSpPr>
          <p:spPr>
            <a:xfrm>
              <a:off x="2286000" y="76200"/>
              <a:ext cx="5295900" cy="685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extBox 3"/>
            <p:cNvSpPr txBox="1"/>
            <p:nvPr/>
          </p:nvSpPr>
          <p:spPr>
            <a:xfrm>
              <a:off x="2731809" y="152400"/>
              <a:ext cx="4404283" cy="523220"/>
            </a:xfrm>
            <a:prstGeom prst="rect">
              <a:avLst/>
            </a:prstGeom>
            <a:noFill/>
          </p:spPr>
          <p:txBody>
            <a:bodyPr wrap="none" rtlCol="0">
              <a:spAutoFit/>
            </a:bodyPr>
            <a:lstStyle/>
            <a:p>
              <a:r>
                <a:rPr lang="en-US" sz="2800" dirty="0" smtClean="0">
                  <a:solidFill>
                    <a:srgbClr val="0070C0"/>
                  </a:solidFill>
                </a:rPr>
                <a:t>TODAY: A few words about …</a:t>
              </a:r>
              <a:endParaRPr lang="fr-FR" sz="2800" dirty="0">
                <a:solidFill>
                  <a:srgbClr val="0070C0"/>
                </a:solidFill>
              </a:endParaRPr>
            </a:p>
          </p:txBody>
        </p:sp>
      </p:grpSp>
      <p:sp>
        <p:nvSpPr>
          <p:cNvPr id="5" name="TextBox 4"/>
          <p:cNvSpPr txBox="1"/>
          <p:nvPr/>
        </p:nvSpPr>
        <p:spPr>
          <a:xfrm>
            <a:off x="2545965" y="2864584"/>
            <a:ext cx="4052071" cy="1631216"/>
          </a:xfrm>
          <a:prstGeom prst="rect">
            <a:avLst/>
          </a:prstGeom>
          <a:noFill/>
        </p:spPr>
        <p:txBody>
          <a:bodyPr wrap="none" rtlCol="0">
            <a:spAutoFit/>
          </a:bodyPr>
          <a:lstStyle/>
          <a:p>
            <a:pPr algn="just"/>
            <a:r>
              <a:rPr lang="en-US" sz="2000" dirty="0" smtClean="0"/>
              <a:t>1) Climate System &amp; Orbital Theory</a:t>
            </a:r>
          </a:p>
          <a:p>
            <a:pPr algn="just">
              <a:buFont typeface="Arial" pitchFamily="34" charset="0"/>
              <a:buChar char="•"/>
            </a:pPr>
            <a:endParaRPr lang="en-US" sz="2000" dirty="0" smtClean="0"/>
          </a:p>
          <a:p>
            <a:pPr algn="just"/>
            <a:r>
              <a:rPr lang="en-US" sz="2000" dirty="0" smtClean="0"/>
              <a:t>2) Paleoclimate Indicators (“proxies”)</a:t>
            </a:r>
          </a:p>
          <a:p>
            <a:pPr algn="just">
              <a:buFont typeface="Arial" pitchFamily="34" charset="0"/>
              <a:buChar char="•"/>
            </a:pPr>
            <a:endParaRPr lang="en-US" sz="2000" dirty="0" smtClean="0"/>
          </a:p>
          <a:p>
            <a:pPr algn="just"/>
            <a:r>
              <a:rPr lang="en-US" sz="2000" dirty="0" smtClean="0"/>
              <a:t>3) Paleoclimate Records</a:t>
            </a:r>
          </a:p>
        </p:txBody>
      </p:sp>
    </p:spTree>
  </p:cSld>
  <p:clrMapOvr>
    <a:masterClrMapping/>
  </p:clrMapOvr>
  <p:transition advTm="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33400" y="304800"/>
            <a:ext cx="7924800" cy="685800"/>
            <a:chOff x="895350" y="76200"/>
            <a:chExt cx="7924800" cy="685800"/>
          </a:xfrm>
        </p:grpSpPr>
        <p:sp>
          <p:nvSpPr>
            <p:cNvPr id="5" name="Rectangle 4"/>
            <p:cNvSpPr/>
            <p:nvPr/>
          </p:nvSpPr>
          <p:spPr>
            <a:xfrm>
              <a:off x="895350" y="76200"/>
              <a:ext cx="7924800" cy="685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extBox 5"/>
            <p:cNvSpPr txBox="1"/>
            <p:nvPr/>
          </p:nvSpPr>
          <p:spPr>
            <a:xfrm>
              <a:off x="3491857" y="152400"/>
              <a:ext cx="3031279" cy="523220"/>
            </a:xfrm>
            <a:prstGeom prst="rect">
              <a:avLst/>
            </a:prstGeom>
            <a:noFill/>
          </p:spPr>
          <p:txBody>
            <a:bodyPr wrap="none" rtlCol="0">
              <a:spAutoFit/>
            </a:bodyPr>
            <a:lstStyle/>
            <a:p>
              <a:r>
                <a:rPr lang="en-US" sz="2800" dirty="0" smtClean="0">
                  <a:solidFill>
                    <a:srgbClr val="0070C0"/>
                  </a:solidFill>
                </a:rPr>
                <a:t>The Climate System</a:t>
              </a:r>
            </a:p>
          </p:txBody>
        </p:sp>
      </p:grpSp>
      <p:sp>
        <p:nvSpPr>
          <p:cNvPr id="9" name="TextBox 8"/>
          <p:cNvSpPr txBox="1"/>
          <p:nvPr/>
        </p:nvSpPr>
        <p:spPr>
          <a:xfrm>
            <a:off x="7161394" y="6336268"/>
            <a:ext cx="1754006" cy="369332"/>
          </a:xfrm>
          <a:prstGeom prst="rect">
            <a:avLst/>
          </a:prstGeom>
          <a:noFill/>
        </p:spPr>
        <p:txBody>
          <a:bodyPr wrap="none" rtlCol="0">
            <a:spAutoFit/>
          </a:bodyPr>
          <a:lstStyle/>
          <a:p>
            <a:r>
              <a:rPr lang="en-US" i="1" dirty="0" smtClean="0"/>
              <a:t>Saltzman  (2002)</a:t>
            </a:r>
            <a:endParaRPr lang="fr-FR" i="1" dirty="0"/>
          </a:p>
        </p:txBody>
      </p:sp>
      <p:grpSp>
        <p:nvGrpSpPr>
          <p:cNvPr id="12" name="Group 11"/>
          <p:cNvGrpSpPr>
            <a:grpSpLocks noChangeAspect="1"/>
          </p:cNvGrpSpPr>
          <p:nvPr/>
        </p:nvGrpSpPr>
        <p:grpSpPr>
          <a:xfrm>
            <a:off x="365760" y="1219200"/>
            <a:ext cx="7711440" cy="5196840"/>
            <a:chOff x="838200" y="1219200"/>
            <a:chExt cx="7010400" cy="4724400"/>
          </a:xfrm>
        </p:grpSpPr>
        <p:pic>
          <p:nvPicPr>
            <p:cNvPr id="8" name="Picture 7" descr="saltzmanfig1.png"/>
            <p:cNvPicPr>
              <a:picLocks noChangeAspect="1"/>
            </p:cNvPicPr>
            <p:nvPr/>
          </p:nvPicPr>
          <p:blipFill>
            <a:blip r:embed="rId3"/>
            <a:stretch>
              <a:fillRect/>
            </a:stretch>
          </p:blipFill>
          <p:spPr>
            <a:xfrm>
              <a:off x="1322796" y="1524000"/>
              <a:ext cx="6498409" cy="4352184"/>
            </a:xfrm>
            <a:prstGeom prst="rect">
              <a:avLst/>
            </a:prstGeom>
          </p:spPr>
        </p:pic>
        <p:sp>
          <p:nvSpPr>
            <p:cNvPr id="10" name="Rectangle 9"/>
            <p:cNvSpPr/>
            <p:nvPr/>
          </p:nvSpPr>
          <p:spPr>
            <a:xfrm>
              <a:off x="838200" y="1219200"/>
              <a:ext cx="15240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1371600" y="5410200"/>
              <a:ext cx="6477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transition advTm="546"/>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ixoto.png"/>
          <p:cNvPicPr>
            <a:picLocks noChangeAspect="1"/>
          </p:cNvPicPr>
          <p:nvPr/>
        </p:nvPicPr>
        <p:blipFill>
          <a:blip r:embed="rId3"/>
          <a:stretch>
            <a:fillRect/>
          </a:stretch>
        </p:blipFill>
        <p:spPr>
          <a:xfrm>
            <a:off x="2133600" y="304800"/>
            <a:ext cx="4937352" cy="5897393"/>
          </a:xfrm>
          <a:prstGeom prst="rect">
            <a:avLst/>
          </a:prstGeom>
        </p:spPr>
      </p:pic>
    </p:spTree>
    <p:extLst>
      <p:ext uri="{BB962C8B-B14F-4D97-AF65-F5344CB8AC3E}">
        <p14:creationId xmlns:p14="http://schemas.microsoft.com/office/powerpoint/2010/main" val="3174642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brieandimbrieone.png"/>
          <p:cNvPicPr>
            <a:picLocks noChangeAspect="1"/>
          </p:cNvPicPr>
          <p:nvPr/>
        </p:nvPicPr>
        <p:blipFill>
          <a:blip r:embed="rId3"/>
          <a:stretch>
            <a:fillRect/>
          </a:stretch>
        </p:blipFill>
        <p:spPr>
          <a:xfrm>
            <a:off x="1953375" y="642938"/>
            <a:ext cx="5237250" cy="5295767"/>
          </a:xfrm>
          <a:prstGeom prst="rect">
            <a:avLst/>
          </a:prstGeom>
        </p:spPr>
      </p:pic>
      <p:sp>
        <p:nvSpPr>
          <p:cNvPr id="3" name="TextBox 2"/>
          <p:cNvSpPr txBox="1"/>
          <p:nvPr/>
        </p:nvSpPr>
        <p:spPr>
          <a:xfrm>
            <a:off x="6629400" y="6324600"/>
            <a:ext cx="2311851" cy="369332"/>
          </a:xfrm>
          <a:prstGeom prst="rect">
            <a:avLst/>
          </a:prstGeom>
          <a:noFill/>
        </p:spPr>
        <p:txBody>
          <a:bodyPr wrap="none" rtlCol="0">
            <a:spAutoFit/>
          </a:bodyPr>
          <a:lstStyle/>
          <a:p>
            <a:r>
              <a:rPr lang="en-US" i="1" dirty="0" err="1" smtClean="0"/>
              <a:t>Imbrie</a:t>
            </a:r>
            <a:r>
              <a:rPr lang="en-US" i="1" dirty="0" smtClean="0"/>
              <a:t> &amp; </a:t>
            </a:r>
            <a:r>
              <a:rPr lang="en-US" i="1" dirty="0" err="1" smtClean="0"/>
              <a:t>Imbrie</a:t>
            </a:r>
            <a:r>
              <a:rPr lang="en-US" i="1" dirty="0" smtClean="0"/>
              <a:t> (1979)</a:t>
            </a:r>
            <a:endParaRPr lang="fr-FR" i="1" dirty="0"/>
          </a:p>
        </p:txBody>
      </p:sp>
    </p:spTree>
    <p:extLst>
      <p:ext uri="{BB962C8B-B14F-4D97-AF65-F5344CB8AC3E}">
        <p14:creationId xmlns:p14="http://schemas.microsoft.com/office/powerpoint/2010/main" val="1018423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33400" y="457200"/>
            <a:ext cx="7924800" cy="685800"/>
            <a:chOff x="895350" y="76200"/>
            <a:chExt cx="7924800" cy="685800"/>
          </a:xfrm>
        </p:grpSpPr>
        <p:sp>
          <p:nvSpPr>
            <p:cNvPr id="3" name="Rectangle 2"/>
            <p:cNvSpPr/>
            <p:nvPr/>
          </p:nvSpPr>
          <p:spPr>
            <a:xfrm>
              <a:off x="895350" y="76200"/>
              <a:ext cx="7924800" cy="685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extBox 3"/>
            <p:cNvSpPr txBox="1"/>
            <p:nvPr/>
          </p:nvSpPr>
          <p:spPr>
            <a:xfrm>
              <a:off x="3762123" y="152400"/>
              <a:ext cx="2343655" cy="523220"/>
            </a:xfrm>
            <a:prstGeom prst="rect">
              <a:avLst/>
            </a:prstGeom>
            <a:noFill/>
          </p:spPr>
          <p:txBody>
            <a:bodyPr wrap="none" rtlCol="0">
              <a:spAutoFit/>
            </a:bodyPr>
            <a:lstStyle/>
            <a:p>
              <a:r>
                <a:rPr lang="en-US" sz="2800" dirty="0" smtClean="0"/>
                <a:t>Eccentricity (e)</a:t>
              </a:r>
            </a:p>
          </p:txBody>
        </p:sp>
      </p:grpSp>
      <p:sp>
        <p:nvSpPr>
          <p:cNvPr id="5" name="Oval 4"/>
          <p:cNvSpPr/>
          <p:nvPr/>
        </p:nvSpPr>
        <p:spPr>
          <a:xfrm>
            <a:off x="2819400" y="2285206"/>
            <a:ext cx="3505200" cy="1524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Straight Arrow Connector 5"/>
          <p:cNvCxnSpPr/>
          <p:nvPr/>
        </p:nvCxnSpPr>
        <p:spPr>
          <a:xfrm rot="5400000" flipH="1" flipV="1">
            <a:off x="3276600" y="3123406"/>
            <a:ext cx="2590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133600" y="3045618"/>
            <a:ext cx="495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315200" y="2818606"/>
            <a:ext cx="284052" cy="369332"/>
          </a:xfrm>
          <a:prstGeom prst="rect">
            <a:avLst/>
          </a:prstGeom>
          <a:noFill/>
        </p:spPr>
        <p:txBody>
          <a:bodyPr wrap="none" rtlCol="0">
            <a:spAutoFit/>
          </a:bodyPr>
          <a:lstStyle/>
          <a:p>
            <a:r>
              <a:rPr lang="en-US" dirty="0" smtClean="0"/>
              <a:t>x</a:t>
            </a:r>
            <a:endParaRPr lang="fr-FR" dirty="0"/>
          </a:p>
        </p:txBody>
      </p:sp>
      <p:sp>
        <p:nvSpPr>
          <p:cNvPr id="9" name="TextBox 8"/>
          <p:cNvSpPr txBox="1"/>
          <p:nvPr/>
        </p:nvSpPr>
        <p:spPr>
          <a:xfrm>
            <a:off x="4419600" y="1447800"/>
            <a:ext cx="288862" cy="369332"/>
          </a:xfrm>
          <a:prstGeom prst="rect">
            <a:avLst/>
          </a:prstGeom>
          <a:noFill/>
        </p:spPr>
        <p:txBody>
          <a:bodyPr wrap="none" rtlCol="0">
            <a:spAutoFit/>
          </a:bodyPr>
          <a:lstStyle/>
          <a:p>
            <a:r>
              <a:rPr lang="en-US" dirty="0" smtClean="0"/>
              <a:t>y</a:t>
            </a:r>
            <a:endParaRPr lang="fr-FR" dirty="0"/>
          </a:p>
        </p:txBody>
      </p:sp>
      <p:cxnSp>
        <p:nvCxnSpPr>
          <p:cNvPr id="10" name="Straight Arrow Connector 9"/>
          <p:cNvCxnSpPr>
            <a:cxnSpLocks noChangeAspect="1"/>
            <a:endCxn id="5" idx="6"/>
          </p:cNvCxnSpPr>
          <p:nvPr/>
        </p:nvCxnSpPr>
        <p:spPr>
          <a:xfrm flipV="1">
            <a:off x="4572000" y="3047206"/>
            <a:ext cx="1752600" cy="795"/>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0" y="2754868"/>
            <a:ext cx="295274" cy="369332"/>
          </a:xfrm>
          <a:prstGeom prst="rect">
            <a:avLst/>
          </a:prstGeom>
          <a:noFill/>
        </p:spPr>
        <p:txBody>
          <a:bodyPr wrap="none" rtlCol="0">
            <a:spAutoFit/>
          </a:bodyPr>
          <a:lstStyle/>
          <a:p>
            <a:r>
              <a:rPr lang="en-US" dirty="0" smtClean="0"/>
              <a:t>a</a:t>
            </a:r>
            <a:endParaRPr lang="fr-FR" dirty="0"/>
          </a:p>
        </p:txBody>
      </p:sp>
      <p:cxnSp>
        <p:nvCxnSpPr>
          <p:cNvPr id="12" name="Straight Arrow Connector 11"/>
          <p:cNvCxnSpPr>
            <a:stCxn id="5" idx="0"/>
          </p:cNvCxnSpPr>
          <p:nvPr/>
        </p:nvCxnSpPr>
        <p:spPr>
          <a:xfrm rot="16200000" flipH="1">
            <a:off x="4190603" y="2666603"/>
            <a:ext cx="762794" cy="1588"/>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0" y="2438400"/>
            <a:ext cx="306494" cy="369332"/>
          </a:xfrm>
          <a:prstGeom prst="rect">
            <a:avLst/>
          </a:prstGeom>
          <a:noFill/>
        </p:spPr>
        <p:txBody>
          <a:bodyPr wrap="none" rtlCol="0">
            <a:spAutoFit/>
          </a:bodyPr>
          <a:lstStyle/>
          <a:p>
            <a:r>
              <a:rPr lang="en-US" dirty="0" smtClean="0"/>
              <a:t>b</a:t>
            </a:r>
            <a:endParaRPr lang="fr-FR" dirty="0"/>
          </a:p>
        </p:txBody>
      </p:sp>
      <p:graphicFrame>
        <p:nvGraphicFramePr>
          <p:cNvPr id="14" name="Object 13"/>
          <p:cNvGraphicFramePr>
            <a:graphicFrameLocks noChangeAspect="1"/>
          </p:cNvGraphicFramePr>
          <p:nvPr/>
        </p:nvGraphicFramePr>
        <p:xfrm>
          <a:off x="6453187" y="1541462"/>
          <a:ext cx="1243013" cy="668338"/>
        </p:xfrm>
        <a:graphic>
          <a:graphicData uri="http://schemas.openxmlformats.org/presentationml/2006/ole">
            <mc:AlternateContent xmlns:mc="http://schemas.openxmlformats.org/markup-compatibility/2006">
              <mc:Choice xmlns:v="urn:schemas-microsoft-com:vml" Requires="v">
                <p:oleObj spid="_x0000_s254048" name="Equation" r:id="rId3" imgW="825480" imgH="444240" progId="Equation.3">
                  <p:embed/>
                </p:oleObj>
              </mc:Choice>
              <mc:Fallback>
                <p:oleObj name="Equation" r:id="rId3" imgW="825480" imgH="444240" progId="Equation.3">
                  <p:embed/>
                  <p:pic>
                    <p:nvPicPr>
                      <p:cNvPr id="23" name="Object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3187" y="1541462"/>
                        <a:ext cx="1243013" cy="668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701710" y="4724400"/>
            <a:ext cx="7588296" cy="1200329"/>
          </a:xfrm>
          <a:prstGeom prst="rect">
            <a:avLst/>
          </a:prstGeom>
          <a:noFill/>
        </p:spPr>
        <p:txBody>
          <a:bodyPr wrap="none" rtlCol="0">
            <a:spAutoFit/>
          </a:bodyPr>
          <a:lstStyle/>
          <a:p>
            <a:pPr>
              <a:buFont typeface="Arial" pitchFamily="34" charset="0"/>
              <a:buChar char="•"/>
            </a:pPr>
            <a:r>
              <a:rPr lang="en-US" dirty="0" smtClean="0"/>
              <a:t> Modern value of </a:t>
            </a:r>
            <a:r>
              <a:rPr lang="en-US" i="1" dirty="0" smtClean="0"/>
              <a:t>e</a:t>
            </a:r>
            <a:r>
              <a:rPr lang="en-US" dirty="0" smtClean="0"/>
              <a:t> is 0.0167</a:t>
            </a:r>
            <a:r>
              <a:rPr lang="fr-FR" dirty="0" smtClean="0"/>
              <a:t> (insolation </a:t>
            </a:r>
            <a:r>
              <a:rPr lang="fr-FR" dirty="0" err="1" smtClean="0"/>
              <a:t>at</a:t>
            </a:r>
            <a:r>
              <a:rPr lang="fr-FR" dirty="0" smtClean="0"/>
              <a:t> </a:t>
            </a:r>
            <a:r>
              <a:rPr lang="fr-FR" dirty="0" err="1" smtClean="0"/>
              <a:t>perihelion</a:t>
            </a:r>
            <a:r>
              <a:rPr lang="fr-FR" dirty="0" smtClean="0"/>
              <a:t> = 1.064 </a:t>
            </a:r>
            <a:r>
              <a:rPr lang="fr-FR" dirty="0" err="1" smtClean="0"/>
              <a:t>that</a:t>
            </a:r>
            <a:r>
              <a:rPr lang="fr-FR" dirty="0" smtClean="0"/>
              <a:t> </a:t>
            </a:r>
            <a:r>
              <a:rPr lang="fr-FR" dirty="0" err="1" smtClean="0"/>
              <a:t>at</a:t>
            </a:r>
            <a:r>
              <a:rPr lang="fr-FR" dirty="0" smtClean="0"/>
              <a:t> </a:t>
            </a:r>
            <a:r>
              <a:rPr lang="fr-FR" dirty="0" err="1" smtClean="0"/>
              <a:t>aphelion</a:t>
            </a:r>
            <a:r>
              <a:rPr lang="fr-FR" dirty="0" smtClean="0"/>
              <a:t>)</a:t>
            </a:r>
          </a:p>
          <a:p>
            <a:pPr>
              <a:buFont typeface="Arial" pitchFamily="34" charset="0"/>
              <a:buChar char="•"/>
            </a:pPr>
            <a:r>
              <a:rPr lang="en-US" dirty="0" smtClean="0"/>
              <a:t> </a:t>
            </a:r>
            <a:r>
              <a:rPr lang="en-US" i="1" dirty="0" smtClean="0"/>
              <a:t>e</a:t>
            </a:r>
            <a:r>
              <a:rPr lang="en-US" dirty="0" smtClean="0"/>
              <a:t> varied between 0.005 and 0.0607 over the past 1.5 </a:t>
            </a:r>
            <a:r>
              <a:rPr lang="en-US" dirty="0" err="1" smtClean="0"/>
              <a:t>Myr</a:t>
            </a:r>
            <a:r>
              <a:rPr lang="en-US" dirty="0" smtClean="0"/>
              <a:t> or so</a:t>
            </a:r>
          </a:p>
          <a:p>
            <a:pPr>
              <a:buFont typeface="Arial" pitchFamily="34" charset="0"/>
              <a:buChar char="•"/>
            </a:pPr>
            <a:r>
              <a:rPr lang="en-US" dirty="0" smtClean="0"/>
              <a:t> </a:t>
            </a:r>
            <a:r>
              <a:rPr lang="en-US" i="1" dirty="0" smtClean="0"/>
              <a:t>e</a:t>
            </a:r>
            <a:r>
              <a:rPr lang="en-US" dirty="0" smtClean="0"/>
              <a:t> has quasi-periodicities near 100 </a:t>
            </a:r>
            <a:r>
              <a:rPr lang="en-US" dirty="0" err="1" smtClean="0"/>
              <a:t>kyrs</a:t>
            </a:r>
            <a:r>
              <a:rPr lang="en-US" dirty="0" smtClean="0"/>
              <a:t> &amp; 413 </a:t>
            </a:r>
            <a:r>
              <a:rPr lang="en-US" dirty="0" err="1" smtClean="0"/>
              <a:t>kyrs</a:t>
            </a:r>
            <a:endParaRPr lang="en-US" dirty="0" smtClean="0"/>
          </a:p>
          <a:p>
            <a:pPr>
              <a:buFont typeface="Arial" pitchFamily="34" charset="0"/>
              <a:buChar char="•"/>
            </a:pPr>
            <a:r>
              <a:rPr lang="en-US" dirty="0" smtClean="0"/>
              <a:t> Annual global </a:t>
            </a:r>
            <a:r>
              <a:rPr lang="en-US" dirty="0" err="1" smtClean="0"/>
              <a:t>insolation</a:t>
            </a:r>
            <a:r>
              <a:rPr lang="en-US" dirty="0" smtClean="0"/>
              <a:t> varies as (1 – </a:t>
            </a:r>
            <a:r>
              <a:rPr lang="en-US" i="1" dirty="0" smtClean="0"/>
              <a:t>e</a:t>
            </a:r>
            <a:r>
              <a:rPr lang="en-US" baseline="30000" dirty="0" smtClean="0"/>
              <a:t>2</a:t>
            </a:r>
            <a:r>
              <a:rPr lang="en-US" dirty="0" smtClean="0"/>
              <a:t>)</a:t>
            </a:r>
            <a:r>
              <a:rPr lang="en-US" baseline="30000" dirty="0" smtClean="0"/>
              <a:t>-1/2</a:t>
            </a:r>
            <a:endParaRPr lang="en-US" dirty="0" smtClean="0"/>
          </a:p>
        </p:txBody>
      </p:sp>
      <p:graphicFrame>
        <p:nvGraphicFramePr>
          <p:cNvPr id="16" name="Object 15"/>
          <p:cNvGraphicFramePr>
            <a:graphicFrameLocks noChangeAspect="1"/>
          </p:cNvGraphicFramePr>
          <p:nvPr/>
        </p:nvGraphicFramePr>
        <p:xfrm>
          <a:off x="1447800" y="1600200"/>
          <a:ext cx="1106488" cy="628650"/>
        </p:xfrm>
        <a:graphic>
          <a:graphicData uri="http://schemas.openxmlformats.org/presentationml/2006/ole">
            <mc:AlternateContent xmlns:mc="http://schemas.openxmlformats.org/markup-compatibility/2006">
              <mc:Choice xmlns:v="urn:schemas-microsoft-com:vml" Requires="v">
                <p:oleObj spid="_x0000_s254049" name="Equation" r:id="rId5" imgW="736560" imgH="419040" progId="Equation.3">
                  <p:embed/>
                </p:oleObj>
              </mc:Choice>
              <mc:Fallback>
                <p:oleObj name="Equation" r:id="rId5" imgW="736560" imgH="419040" progId="Equation.3">
                  <p:embed/>
                  <p:pic>
                    <p:nvPicPr>
                      <p:cNvPr id="26" name="Object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1600200"/>
                        <a:ext cx="1106488" cy="62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945403455"/>
              </p:ext>
            </p:extLst>
          </p:nvPr>
        </p:nvGraphicFramePr>
        <p:xfrm>
          <a:off x="6456363" y="3771900"/>
          <a:ext cx="1239837" cy="647700"/>
        </p:xfrm>
        <a:graphic>
          <a:graphicData uri="http://schemas.openxmlformats.org/presentationml/2006/ole">
            <mc:AlternateContent xmlns:mc="http://schemas.openxmlformats.org/markup-compatibility/2006">
              <mc:Choice xmlns:v="urn:schemas-microsoft-com:vml" Requires="v">
                <p:oleObj spid="_x0000_s254050" name="Equation" r:id="rId7" imgW="825480" imgH="431640" progId="Equation.3">
                  <p:embed/>
                </p:oleObj>
              </mc:Choice>
              <mc:Fallback>
                <p:oleObj name="Equation" r:id="rId7" imgW="825480" imgH="431640" progId="Equation.3">
                  <p:embed/>
                  <p:pic>
                    <p:nvPicPr>
                      <p:cNvPr id="19" name="Object 18"/>
                      <p:cNvPicPr>
                        <a:picLocks noChangeAspect="1" noChangeArrowheads="1"/>
                      </p:cNvPicPr>
                      <p:nvPr/>
                    </p:nvPicPr>
                    <p:blipFill>
                      <a:blip r:embed="rId8"/>
                      <a:srcRect/>
                      <a:stretch>
                        <a:fillRect/>
                      </a:stretch>
                    </p:blipFill>
                    <p:spPr bwMode="auto">
                      <a:xfrm>
                        <a:off x="6456363" y="3771900"/>
                        <a:ext cx="1239837"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10297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png"/>
          <p:cNvPicPr>
            <a:picLocks noChangeAspect="1"/>
          </p:cNvPicPr>
          <p:nvPr/>
        </p:nvPicPr>
        <p:blipFill>
          <a:blip r:embed="rId3"/>
          <a:stretch>
            <a:fillRect/>
          </a:stretch>
        </p:blipFill>
        <p:spPr>
          <a:xfrm>
            <a:off x="2895600" y="435673"/>
            <a:ext cx="3200136" cy="5943109"/>
          </a:xfrm>
          <a:prstGeom prst="rect">
            <a:avLst/>
          </a:prstGeom>
        </p:spPr>
      </p:pic>
      <p:sp>
        <p:nvSpPr>
          <p:cNvPr id="3" name="TextBox 2"/>
          <p:cNvSpPr txBox="1"/>
          <p:nvPr/>
        </p:nvSpPr>
        <p:spPr>
          <a:xfrm>
            <a:off x="7437328" y="6324600"/>
            <a:ext cx="1554272" cy="369332"/>
          </a:xfrm>
          <a:prstGeom prst="rect">
            <a:avLst/>
          </a:prstGeom>
          <a:noFill/>
        </p:spPr>
        <p:txBody>
          <a:bodyPr wrap="none" rtlCol="0">
            <a:spAutoFit/>
          </a:bodyPr>
          <a:lstStyle/>
          <a:p>
            <a:r>
              <a:rPr lang="en-US" i="1" dirty="0" err="1" smtClean="0"/>
              <a:t>Paillard</a:t>
            </a:r>
            <a:r>
              <a:rPr lang="en-US" i="1" dirty="0" smtClean="0"/>
              <a:t> (2001)</a:t>
            </a:r>
            <a:endParaRPr lang="fr-FR" i="1" dirty="0"/>
          </a:p>
        </p:txBody>
      </p:sp>
    </p:spTree>
    <p:extLst>
      <p:ext uri="{BB962C8B-B14F-4D97-AF65-F5344CB8AC3E}">
        <p14:creationId xmlns:p14="http://schemas.microsoft.com/office/powerpoint/2010/main" val="3336452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20718</TotalTime>
  <Words>3805</Words>
  <Application>Microsoft Office PowerPoint</Application>
  <PresentationFormat>On-screen Show (4:3)</PresentationFormat>
  <Paragraphs>319</Paragraphs>
  <Slides>39</Slides>
  <Notes>36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4" baseType="lpstr">
      <vt:lpstr>Arial</vt:lpstr>
      <vt:lpstr>Calibri</vt:lpstr>
      <vt:lpstr>Symbol</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DEGLACIAL ATMOSPHERIC CO2 RISE</dc:title>
  <dc:creator>Olivier</dc:creator>
  <cp:lastModifiedBy>Olivier</cp:lastModifiedBy>
  <cp:revision>862</cp:revision>
  <cp:lastPrinted>2018-09-17T19:16:58Z</cp:lastPrinted>
  <dcterms:created xsi:type="dcterms:W3CDTF">2014-09-03T13:34:30Z</dcterms:created>
  <dcterms:modified xsi:type="dcterms:W3CDTF">2018-09-17T19:52:59Z</dcterms:modified>
</cp:coreProperties>
</file>