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87" r:id="rId2"/>
    <p:sldId id="384" r:id="rId3"/>
    <p:sldId id="383" r:id="rId4"/>
    <p:sldId id="392" r:id="rId5"/>
    <p:sldId id="370" r:id="rId6"/>
    <p:sldId id="371" r:id="rId7"/>
    <p:sldId id="270" r:id="rId8"/>
    <p:sldId id="390" r:id="rId9"/>
    <p:sldId id="398" r:id="rId10"/>
    <p:sldId id="373" r:id="rId11"/>
    <p:sldId id="379" r:id="rId12"/>
    <p:sldId id="380" r:id="rId13"/>
    <p:sldId id="399" r:id="rId14"/>
    <p:sldId id="396" r:id="rId15"/>
    <p:sldId id="388" r:id="rId16"/>
    <p:sldId id="395" r:id="rId17"/>
    <p:sldId id="397" r:id="rId18"/>
    <p:sldId id="393" r:id="rId19"/>
    <p:sldId id="400" r:id="rId20"/>
    <p:sldId id="376" r:id="rId21"/>
    <p:sldId id="377" r:id="rId22"/>
    <p:sldId id="391" r:id="rId23"/>
    <p:sldId id="305" r:id="rId24"/>
    <p:sldId id="369" r:id="rId25"/>
    <p:sldId id="382" r:id="rId26"/>
    <p:sldId id="389" r:id="rId27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42" autoAdjust="0"/>
    <p:restoredTop sz="89310" autoAdjust="0"/>
  </p:normalViewPr>
  <p:slideViewPr>
    <p:cSldViewPr snapToGrid="0">
      <p:cViewPr varScale="1">
        <p:scale>
          <a:sx n="81" d="100"/>
          <a:sy n="81" d="100"/>
        </p:scale>
        <p:origin x="-970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8D46C1-B303-474C-9693-7CA7692859A4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18709-C2C5-4C25-88C1-1CD09BA961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48987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0346-50DA-4B14-8AFD-2F004A65649F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D24B73-F2C0-482B-8A97-BE6E3682D754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B90346-50DA-4B14-8AFD-2F004A65649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Dark line shows the axis of the TPD which separates the </a:t>
            </a:r>
            <a:r>
              <a:rPr lang="en-US" dirty="0" err="1" smtClean="0"/>
              <a:t>anticyclonic</a:t>
            </a:r>
            <a:r>
              <a:rPr lang="en-US" dirty="0" smtClean="0"/>
              <a:t> BG from the generally cyclonic motion of the EB. A shift in the axis occurred in the late 1980s which </a:t>
            </a:r>
            <a:r>
              <a:rPr lang="en-US" dirty="0" err="1" smtClean="0"/>
              <a:t>steele</a:t>
            </a:r>
            <a:r>
              <a:rPr lang="en-US" dirty="0" smtClean="0"/>
              <a:t> and </a:t>
            </a:r>
            <a:r>
              <a:rPr lang="en-US" dirty="0" err="1" smtClean="0"/>
              <a:t>boyd</a:t>
            </a:r>
            <a:r>
              <a:rPr lang="en-US" baseline="0" dirty="0" smtClean="0"/>
              <a:t> speculated lead to an eastward shift in the location where fresh shelf waters from the Kara and Laptev seas are injected into the ocean interior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768890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50133-2B38-405C-AD0B-959A71695A77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Conservative tracer particles were released in the Beaufort Gyre. </a:t>
            </a:r>
            <a:r>
              <a:rPr lang="en-US" dirty="0" smtClean="0">
                <a:latin typeface="Calibri" pitchFamily="34" charset="0"/>
              </a:rPr>
              <a:t>Ice and surface water pathways were assessed by examining the </a:t>
            </a:r>
            <a:r>
              <a:rPr lang="en-US" i="1" dirty="0" smtClean="0">
                <a:latin typeface="Calibri" pitchFamily="34" charset="0"/>
              </a:rPr>
              <a:t>particle hours </a:t>
            </a:r>
            <a:r>
              <a:rPr lang="en-US" dirty="0" smtClean="0">
                <a:latin typeface="Calibri" pitchFamily="34" charset="0"/>
              </a:rPr>
              <a:t>that tracer particles occupied a given model grid cell.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383149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mtClean="0"/>
              <a:t>Read Steele et al., 2004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54635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1997-2003</a:t>
            </a:r>
            <a:r>
              <a:rPr lang="en-US" baseline="0" dirty="0" smtClean="0"/>
              <a:t> minus 1979-1997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18709-C2C5-4C25-88C1-1CD09BA9612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6411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250133-2B38-405C-AD0B-959A71695A77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53ECCB-D98E-4037-9E7F-96509DB17466}" type="datetimeFigureOut">
              <a:rPr lang="en-US" smtClean="0"/>
              <a:pPr/>
              <a:t>5/29/2013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CE274-5F17-4EB3-AA15-EEB9D913F99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Mary-Louise\Dropbox\Weezy%20Work\MetOcean\test.avi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609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-475488" y="1"/>
            <a:ext cx="10229592" cy="68481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36545" y="5047488"/>
            <a:ext cx="6670929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2060"/>
                </a:solidFill>
              </a:rPr>
              <a:t>Structure and Dynamics of the Arctic Ocean</a:t>
            </a:r>
          </a:p>
          <a:p>
            <a:pPr algn="ctr"/>
            <a:endParaRPr lang="en-US" sz="2800" b="1" dirty="0" smtClean="0">
              <a:solidFill>
                <a:srgbClr val="002060"/>
              </a:solidFill>
            </a:endParaRPr>
          </a:p>
          <a:p>
            <a:pPr algn="ctr"/>
            <a:r>
              <a:rPr lang="en-US" sz="2000" b="1" dirty="0" smtClean="0">
                <a:solidFill>
                  <a:srgbClr val="002060"/>
                </a:solidFill>
              </a:rPr>
              <a:t>Mary-Louise Timmermans</a:t>
            </a:r>
            <a:endParaRPr lang="en-US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064597" y="228600"/>
            <a:ext cx="7014807" cy="4572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+mn-lt"/>
              </a:rPr>
              <a:t>Arctic Ocean Section</a:t>
            </a:r>
            <a:r>
              <a:rPr lang="en-US" sz="1600" dirty="0">
                <a:solidFill>
                  <a:srgbClr val="0000FF"/>
                </a:solidFill>
                <a:latin typeface="+mn-lt"/>
              </a:rPr>
              <a:t/>
            </a:r>
            <a:br>
              <a:rPr lang="en-US" sz="1600" dirty="0">
                <a:solidFill>
                  <a:srgbClr val="0000FF"/>
                </a:solidFill>
                <a:latin typeface="+mn-lt"/>
              </a:rPr>
            </a:br>
            <a:r>
              <a:rPr lang="en-US" sz="1600" dirty="0">
                <a:solidFill>
                  <a:schemeClr val="tx1"/>
                </a:solidFill>
                <a:latin typeface="+mn-lt"/>
              </a:rPr>
              <a:t>data are from the icebreaker </a:t>
            </a:r>
            <a:r>
              <a:rPr lang="en-US" sz="1600" i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Oden</a:t>
            </a:r>
            <a:r>
              <a:rPr lang="en-US" sz="1600" dirty="0">
                <a:solidFill>
                  <a:schemeClr val="tx1"/>
                </a:solidFill>
                <a:latin typeface="+mn-lt"/>
              </a:rPr>
              <a:t> expedition in </a:t>
            </a:r>
            <a:r>
              <a:rPr lang="en-US" sz="1600" dirty="0" smtClean="0">
                <a:solidFill>
                  <a:schemeClr val="tx1"/>
                </a:solidFill>
                <a:latin typeface="+mn-lt"/>
              </a:rPr>
              <a:t>2005</a:t>
            </a:r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89446" name="Picture 6" descr="Oden2005transect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9867" y="817563"/>
            <a:ext cx="7045678" cy="6040437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051" y="715992"/>
            <a:ext cx="4478714" cy="5339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124089" y="630246"/>
            <a:ext cx="383875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prstClr val="black"/>
                </a:solidFill>
              </a:rPr>
              <a:t>Freshwater content</a:t>
            </a:r>
            <a:r>
              <a:rPr lang="en-US" dirty="0">
                <a:solidFill>
                  <a:prstClr val="black"/>
                </a:solidFill>
              </a:rPr>
              <a:t> in the Arctic Ocean</a:t>
            </a:r>
          </a:p>
          <a:p>
            <a:r>
              <a:rPr lang="en-US" dirty="0">
                <a:solidFill>
                  <a:prstClr val="black"/>
                </a:solidFill>
              </a:rPr>
              <a:t>(relative to salinity 34.8) from climatology 1950-1980.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solidFill>
                  <a:prstClr val="black"/>
                </a:solidFill>
              </a:rPr>
              <a:t>The </a:t>
            </a:r>
            <a:r>
              <a:rPr lang="en-US" dirty="0" smtClean="0">
                <a:solidFill>
                  <a:prstClr val="black"/>
                </a:solidFill>
              </a:rPr>
              <a:t>Beaufort Gyre </a:t>
            </a:r>
            <a:r>
              <a:rPr lang="en-US" dirty="0">
                <a:solidFill>
                  <a:prstClr val="black"/>
                </a:solidFill>
              </a:rPr>
              <a:t>is the largest freshwater storage area of the Arctic Ocean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>
                <a:cs typeface="Arial" charset="0"/>
              </a:rPr>
              <a:t>B</a:t>
            </a:r>
            <a:r>
              <a:rPr lang="en-US" dirty="0"/>
              <a:t>etween 2003 and 2009, the freshwater content of the Beaufort Gyre increased by more than 30%.</a:t>
            </a:r>
            <a:endParaRPr lang="en-US" dirty="0">
              <a:cs typeface="Arial" charset="0"/>
            </a:endParaRPr>
          </a:p>
          <a:p>
            <a:endParaRPr lang="en-US" dirty="0">
              <a:cs typeface="Arial" charset="0"/>
            </a:endParaRPr>
          </a:p>
          <a:p>
            <a:r>
              <a:rPr lang="en-US" dirty="0">
                <a:cs typeface="Arial" charset="0"/>
              </a:rPr>
              <a:t>Ekman Pumping  generated by the </a:t>
            </a:r>
            <a:r>
              <a:rPr lang="en-US" dirty="0" err="1">
                <a:cs typeface="Arial" charset="0"/>
              </a:rPr>
              <a:t>anticyclonic</a:t>
            </a:r>
            <a:r>
              <a:rPr lang="en-US" dirty="0">
                <a:cs typeface="Arial" charset="0"/>
              </a:rPr>
              <a:t> atmospheric circulation over the Canada Basin is the major cause.</a:t>
            </a:r>
          </a:p>
          <a:p>
            <a:endParaRPr lang="en-US" dirty="0">
              <a:cs typeface="Arial" charset="0"/>
            </a:endParaRPr>
          </a:p>
          <a:p>
            <a:r>
              <a:rPr lang="en-US" dirty="0" err="1">
                <a:cs typeface="Arial" charset="0"/>
              </a:rPr>
              <a:t>Proshutinsky</a:t>
            </a:r>
            <a:r>
              <a:rPr lang="en-US" dirty="0">
                <a:cs typeface="Arial" charset="0"/>
              </a:rPr>
              <a:t> et al., 2009; 2011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0532" y="181155"/>
            <a:ext cx="4291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The Arctic Ocean’s Beaufort Gyre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77540" y="6208776"/>
            <a:ext cx="2225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Proshutinsky</a:t>
            </a:r>
            <a:r>
              <a:rPr lang="en-US" sz="1600" dirty="0" smtClean="0"/>
              <a:t> et al., 2009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80301" y="131891"/>
            <a:ext cx="3983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66CC"/>
                </a:solidFill>
                <a:latin typeface="Calibri" pitchFamily="34" charset="0"/>
                <a:cs typeface="Calibri" pitchFamily="34" charset="0"/>
              </a:rPr>
              <a:t>Ekman convergence and divergence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 descr="ekman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3510" y="640080"/>
            <a:ext cx="6316980" cy="59801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1381" y="237744"/>
            <a:ext cx="6161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0070C0"/>
                </a:solidFill>
              </a:rPr>
              <a:t>Interannual</a:t>
            </a:r>
            <a:r>
              <a:rPr lang="en-US" sz="2400" dirty="0" smtClean="0">
                <a:solidFill>
                  <a:srgbClr val="0070C0"/>
                </a:solidFill>
              </a:rPr>
              <a:t> variability in freshwater distribution</a:t>
            </a:r>
            <a:endParaRPr lang="en-US" sz="2400" dirty="0">
              <a:solidFill>
                <a:srgbClr val="0070C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958"/>
            <a:ext cx="9144000" cy="45100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46538" y="5940028"/>
            <a:ext cx="2271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Steele and Boyd, 1998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261575" y="873145"/>
            <a:ext cx="6620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Average sea-ice motion (from the International Arctic Buoy Program)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771651" y="2191881"/>
            <a:ext cx="1003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Kara Sea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5702" y="1730216"/>
            <a:ext cx="8193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Laptev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Sea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765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92741" y="1312737"/>
            <a:ext cx="56691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annually-averaged ice drift (arrows) and sea-level pressure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4257" y="6459003"/>
            <a:ext cx="5907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See Proshutinsky &amp; Johnson, 1997; </a:t>
            </a:r>
            <a:r>
              <a:rPr lang="en-US" dirty="0" err="1" smtClean="0">
                <a:solidFill>
                  <a:prstClr val="black"/>
                </a:solidFill>
              </a:rPr>
              <a:t>Proshutinsky</a:t>
            </a:r>
            <a:r>
              <a:rPr lang="en-US" dirty="0" smtClean="0">
                <a:solidFill>
                  <a:prstClr val="black"/>
                </a:solidFill>
              </a:rPr>
              <a:t> et al., 2002  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487646" y="1208495"/>
            <a:ext cx="8168709" cy="4093466"/>
            <a:chOff x="975291" y="1208495"/>
            <a:chExt cx="8168709" cy="4093466"/>
          </a:xfrm>
        </p:grpSpPr>
        <p:pic>
          <p:nvPicPr>
            <p:cNvPr id="2" name="Picture 1" descr="2007-2010-slp-and-ice-drift.png"/>
            <p:cNvPicPr>
              <a:picLocks noChangeAspect="1"/>
            </p:cNvPicPr>
            <p:nvPr/>
          </p:nvPicPr>
          <p:blipFill rotWithShape="1">
            <a:blip r:embed="rId3" cstate="print"/>
            <a:srcRect r="50000" b="50000"/>
            <a:stretch/>
          </p:blipFill>
          <p:spPr>
            <a:xfrm>
              <a:off x="975291" y="1208497"/>
              <a:ext cx="4093464" cy="4093464"/>
            </a:xfrm>
            <a:prstGeom prst="rect">
              <a:avLst/>
            </a:prstGeom>
          </p:spPr>
        </p:pic>
        <p:pic>
          <p:nvPicPr>
            <p:cNvPr id="6" name="Picture 5" descr="2007-2010-slp-and-ice-drift.png"/>
            <p:cNvPicPr>
              <a:picLocks noChangeAspect="1"/>
            </p:cNvPicPr>
            <p:nvPr/>
          </p:nvPicPr>
          <p:blipFill rotWithShape="1">
            <a:blip r:embed="rId3" cstate="print"/>
            <a:srcRect t="50000" r="50000"/>
            <a:stretch/>
          </p:blipFill>
          <p:spPr>
            <a:xfrm>
              <a:off x="5050536" y="1208495"/>
              <a:ext cx="4093464" cy="4093465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F497D">
                    <a:lumMod val="60000"/>
                    <a:lumOff val="40000"/>
                  </a:srgbClr>
                </a:solidFill>
              </a:rPr>
              <a:t>The Beaufort Gyre</a:t>
            </a:r>
            <a:r>
              <a:rPr lang="en-US" sz="20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: Understanding mechanisms of freshwater accumulation &amp; release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08402" y="5462307"/>
            <a:ext cx="8727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freshwater is accumulated under </a:t>
            </a:r>
            <a:r>
              <a:rPr lang="en-US" dirty="0" err="1" smtClean="0">
                <a:solidFill>
                  <a:prstClr val="black"/>
                </a:solidFill>
              </a:rPr>
              <a:t>anticyclonic</a:t>
            </a:r>
            <a:r>
              <a:rPr lang="en-US" dirty="0" smtClean="0">
                <a:solidFill>
                  <a:prstClr val="black"/>
                </a:solidFill>
              </a:rPr>
              <a:t> wind forcing, released when forcing weakens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8773" y="736645"/>
            <a:ext cx="76464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Wind-driven </a:t>
            </a:r>
            <a:r>
              <a:rPr lang="en-US" dirty="0"/>
              <a:t>ice motion </a:t>
            </a:r>
            <a:r>
              <a:rPr lang="en-US" dirty="0" smtClean="0"/>
              <a:t>(2-D ice-ocean </a:t>
            </a:r>
            <a:r>
              <a:rPr lang="en-US" dirty="0"/>
              <a:t>model </a:t>
            </a:r>
            <a:r>
              <a:rPr lang="en-US" dirty="0" smtClean="0"/>
              <a:t>forced by </a:t>
            </a:r>
            <a:r>
              <a:rPr lang="en-US" dirty="0"/>
              <a:t>NCEP/NCAR </a:t>
            </a:r>
            <a:r>
              <a:rPr lang="en-US" dirty="0" smtClean="0"/>
              <a:t>reanalysis)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545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/>
          <p:nvPr/>
        </p:nvGrpSpPr>
        <p:grpSpPr>
          <a:xfrm>
            <a:off x="622300" y="927145"/>
            <a:ext cx="7899400" cy="3930052"/>
            <a:chOff x="622300" y="1721149"/>
            <a:chExt cx="7899400" cy="3930052"/>
          </a:xfrm>
        </p:grpSpPr>
        <p:grpSp>
          <p:nvGrpSpPr>
            <p:cNvPr id="3" name="Group 3"/>
            <p:cNvGrpSpPr/>
            <p:nvPr/>
          </p:nvGrpSpPr>
          <p:grpSpPr>
            <a:xfrm>
              <a:off x="622300" y="1721149"/>
              <a:ext cx="7899400" cy="3930052"/>
              <a:chOff x="-288925" y="-1368425"/>
              <a:chExt cx="9296333" cy="4625044"/>
            </a:xfrm>
          </p:grpSpPr>
          <p:pic>
            <p:nvPicPr>
              <p:cNvPr id="19458" name="Picture 2" descr="C:\Work\ITP\webcamITP38\SubmittedManuscriptJan2011\iceBG20042007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288925" y="-1368425"/>
                <a:ext cx="4619558" cy="4625044"/>
              </a:xfrm>
              <a:prstGeom prst="rect">
                <a:avLst/>
              </a:prstGeom>
              <a:noFill/>
            </p:spPr>
          </p:pic>
          <p:pic>
            <p:nvPicPr>
              <p:cNvPr id="19459" name="Picture 3" descr="C:\Work\ITP\webcamITP38\SubmittedManuscriptJan2011\iceBG20072010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4387850" y="-1368425"/>
                <a:ext cx="4619558" cy="4625044"/>
              </a:xfrm>
              <a:prstGeom prst="rect">
                <a:avLst/>
              </a:prstGeom>
              <a:noFill/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22300" y="5281869"/>
              <a:ext cx="23593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strong, anticyclonic BG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7025841" y="5281869"/>
              <a:ext cx="149585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 smtClean="0">
                  <a:latin typeface="Calibri" pitchFamily="34" charset="0"/>
                  <a:cs typeface="Calibri" pitchFamily="34" charset="0"/>
                </a:rPr>
                <a:t>weakened BG</a:t>
              </a:r>
              <a:endParaRPr lang="en-US" b="1" dirty="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2739094" y="154305"/>
            <a:ext cx="3665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Modeled surface circulation</a:t>
            </a:r>
            <a:endParaRPr lang="en-US" sz="24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9460" name="Picture 4" descr="C:\Work\ITP\webcamITP38\SubmittedManuscriptJan2011\FWBGcolorba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9919" y="4897692"/>
            <a:ext cx="5364162" cy="51752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7098501" y="6510528"/>
            <a:ext cx="199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Timmermans</a:t>
            </a:r>
            <a:r>
              <a:rPr lang="en-US" sz="1400" dirty="0" smtClean="0"/>
              <a:t> et al., 2011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607241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Unusually </a:t>
            </a:r>
            <a:r>
              <a:rPr lang="en-US" dirty="0"/>
              <a:t>fresh surface waters </a:t>
            </a:r>
            <a:r>
              <a:rPr lang="en-US" dirty="0" smtClean="0"/>
              <a:t>in the </a:t>
            </a:r>
            <a:r>
              <a:rPr lang="en-US" dirty="0"/>
              <a:t>Eurasian Basin in </a:t>
            </a:r>
            <a:r>
              <a:rPr lang="en-US" dirty="0" smtClean="0"/>
              <a:t>2010 may </a:t>
            </a:r>
            <a:r>
              <a:rPr lang="en-US" dirty="0"/>
              <a:t>have been due to </a:t>
            </a:r>
            <a:r>
              <a:rPr lang="en-US" dirty="0" smtClean="0"/>
              <a:t>spreading </a:t>
            </a:r>
            <a:r>
              <a:rPr lang="en-US" dirty="0"/>
              <a:t>of anomalously </a:t>
            </a:r>
            <a:r>
              <a:rPr lang="en-US" dirty="0" smtClean="0"/>
              <a:t>fresh </a:t>
            </a:r>
            <a:r>
              <a:rPr lang="en-US" dirty="0"/>
              <a:t>water </a:t>
            </a:r>
            <a:r>
              <a:rPr lang="en-US" dirty="0" smtClean="0"/>
              <a:t>from the </a:t>
            </a:r>
            <a:r>
              <a:rPr lang="en-US" dirty="0"/>
              <a:t>Beaufort Gyre. This flux is likely associated with a 2009 shift in the </a:t>
            </a:r>
            <a:r>
              <a:rPr lang="en-US" dirty="0" smtClean="0"/>
              <a:t>atmospheric </a:t>
            </a:r>
            <a:r>
              <a:rPr lang="en-US" dirty="0"/>
              <a:t>circulation to a </a:t>
            </a:r>
            <a:r>
              <a:rPr lang="en-US" dirty="0" smtClean="0"/>
              <a:t>reduction </a:t>
            </a:r>
            <a:r>
              <a:rPr lang="en-US" dirty="0"/>
              <a:t>in strength of the </a:t>
            </a:r>
            <a:r>
              <a:rPr lang="en-US" dirty="0" smtClean="0"/>
              <a:t>Beaufort Gyre.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ackson_JGR_NSTM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2687" y="442754"/>
            <a:ext cx="7388353" cy="60033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35073" y="6488668"/>
            <a:ext cx="4508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Jackson et al., 2010 and see Steele et al., 2004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58831" y="4572"/>
            <a:ext cx="52263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66CC"/>
                </a:solidFill>
              </a:rPr>
              <a:t>Upper-ocean profiles in </a:t>
            </a:r>
            <a:r>
              <a:rPr lang="en-US" sz="2000" dirty="0">
                <a:solidFill>
                  <a:srgbClr val="0066CC"/>
                </a:solidFill>
              </a:rPr>
              <a:t>the central Canada Basin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74" y="785323"/>
            <a:ext cx="5836924" cy="545665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277098" y="4202864"/>
            <a:ext cx="1792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Toole </a:t>
            </a:r>
            <a:r>
              <a:rPr lang="en-US" dirty="0"/>
              <a:t>et al., </a:t>
            </a:r>
            <a:r>
              <a:rPr lang="en-US" dirty="0" smtClean="0"/>
              <a:t>2010</a:t>
            </a:r>
            <a:endParaRPr lang="en-US" dirty="0"/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958831" y="4572"/>
            <a:ext cx="522633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000" dirty="0" smtClean="0">
                <a:solidFill>
                  <a:srgbClr val="0066CC"/>
                </a:solidFill>
              </a:rPr>
              <a:t>Upper-ocean profiles in </a:t>
            </a:r>
            <a:r>
              <a:rPr lang="en-US" sz="2000" dirty="0">
                <a:solidFill>
                  <a:srgbClr val="0066CC"/>
                </a:solidFill>
              </a:rPr>
              <a:t>the central Canada Basin</a:t>
            </a:r>
          </a:p>
        </p:txBody>
      </p:sp>
      <p:sp>
        <p:nvSpPr>
          <p:cNvPr id="5" name="Rectangle 4"/>
          <p:cNvSpPr/>
          <p:nvPr/>
        </p:nvSpPr>
        <p:spPr>
          <a:xfrm>
            <a:off x="854964" y="6229346"/>
            <a:ext cx="74340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Surface mixed layers have </a:t>
            </a:r>
            <a:r>
              <a:rPr lang="en-US" dirty="0" smtClean="0"/>
              <a:t>freshened </a:t>
            </a:r>
            <a:r>
              <a:rPr lang="en-US" dirty="0"/>
              <a:t>in recent </a:t>
            </a:r>
            <a:r>
              <a:rPr lang="en-US" dirty="0" smtClean="0"/>
              <a:t>years → enhanced stratification</a:t>
            </a:r>
          </a:p>
          <a:p>
            <a:pPr algn="ctr"/>
            <a:r>
              <a:rPr lang="en-US" dirty="0" smtClean="0"/>
              <a:t>Strong NSTM in recent years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60904" y="466344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April 2007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4024" y="466344"/>
            <a:ext cx="1739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September 2007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8373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167108" y="19881"/>
            <a:ext cx="8809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Influence of upper-ocean stratification on sea ice in the Canada Basin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83874" y="762000"/>
            <a:ext cx="87762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Stratification barriers at 30-40 m depth isolate surface waters and sea ice from the influence of </a:t>
            </a:r>
            <a:r>
              <a:rPr lang="en-US" dirty="0"/>
              <a:t>Pacific Water heat </a:t>
            </a:r>
            <a:r>
              <a:rPr lang="en-US" dirty="0" smtClean="0"/>
              <a:t>anomalies in the Central Basin (</a:t>
            </a:r>
            <a:r>
              <a:rPr lang="en-US" dirty="0" err="1" smtClean="0"/>
              <a:t>Maykut</a:t>
            </a:r>
            <a:r>
              <a:rPr lang="en-US" dirty="0" smtClean="0"/>
              <a:t> </a:t>
            </a:r>
            <a:r>
              <a:rPr lang="en-US" dirty="0"/>
              <a:t>and McPhee, 1995; Shaw et al., 2009; </a:t>
            </a:r>
            <a:r>
              <a:rPr lang="en-US" dirty="0" smtClean="0"/>
              <a:t>Toole et al., 2010).</a:t>
            </a:r>
          </a:p>
          <a:p>
            <a:pPr>
              <a:buFont typeface="Arial" pitchFamily="34" charset="0"/>
              <a:buChar char="•"/>
            </a:pPr>
            <a:endParaRPr lang="en-US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Heat in the near-surface temperature maximum layer can be entrained into the mixed layer in autumn &amp; delay the onset of seasonal sea ice growth (e.g., Jackson et al. 2010; Toole et al., 2010).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71800"/>
            <a:ext cx="9144000" cy="2767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8407" y="5791200"/>
            <a:ext cx="89271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Potential density (kg m</a:t>
            </a:r>
            <a:r>
              <a:rPr kumimoji="0" lang="en-US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-3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) in the upper ocean of the central Beaufort Gyre, sampled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 by an ITP</a:t>
            </a: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. </a:t>
            </a:r>
            <a:endParaRPr kumimoji="0" 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-36576" y="114300"/>
            <a:ext cx="9217152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400" dirty="0" smtClean="0">
                <a:solidFill>
                  <a:srgbClr val="0066CC"/>
                </a:solidFill>
              </a:rPr>
              <a:t>Influence of Pacific Water on Sea-ice cover at the Canada Basin boundary</a:t>
            </a:r>
            <a:endParaRPr lang="en-US" sz="2400" dirty="0">
              <a:solidFill>
                <a:srgbClr val="0066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32" y="969477"/>
            <a:ext cx="7031736" cy="50183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69864" y="6464808"/>
            <a:ext cx="2089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Shimada et al., 2006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8567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92911" y="594142"/>
            <a:ext cx="6158178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384550" y="60325"/>
            <a:ext cx="23749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The Arctic Ocean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Work\Seminars\ScienceEngForum2011Yale\20091013-20091013-DSC_005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1312" y="-27432"/>
            <a:ext cx="10326624" cy="6912864"/>
          </a:xfrm>
          <a:prstGeom prst="rect">
            <a:avLst/>
          </a:prstGeom>
          <a:noFill/>
        </p:spPr>
      </p:pic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3810000" y="609605"/>
            <a:ext cx="16417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Comic Sans MS" pitchFamily="66" charset="0"/>
              </a:rPr>
              <a:t>OUTLINE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208465" y="665753"/>
            <a:ext cx="6727070" cy="5808526"/>
            <a:chOff x="1401864" y="665753"/>
            <a:chExt cx="6727070" cy="5808526"/>
          </a:xfrm>
        </p:grpSpPr>
        <p:pic>
          <p:nvPicPr>
            <p:cNvPr id="6" name="Picture 5" descr="ITP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1864" y="665753"/>
              <a:ext cx="6727070" cy="5808526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rot="10800000">
              <a:off x="2971800" y="1474107"/>
              <a:ext cx="419100" cy="1588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555421" y="4635492"/>
              <a:ext cx="546100" cy="1588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90885" y="1879600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B050"/>
                  </a:solidFill>
                </a:rPr>
                <a:t>halocline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06864" y="1105807"/>
              <a:ext cx="86433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3300"/>
                  </a:solidFill>
                </a:rPr>
                <a:t>Pacific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0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en-US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2621" y="4229092"/>
              <a:ext cx="94128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3300"/>
                  </a:solidFill>
                </a:rPr>
                <a:t>Atlantic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en-US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44807" y="130617"/>
            <a:ext cx="6654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Upper Arctic Ocean temperature/salinity structure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Work\Seminars\ScienceEngForum2011Yale\20091013-20091013-DSC_0056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91312" y="-27432"/>
            <a:ext cx="10326624" cy="6912864"/>
          </a:xfrm>
          <a:prstGeom prst="rect">
            <a:avLst/>
          </a:prstGeom>
          <a:noFill/>
        </p:spPr>
      </p:pic>
      <p:sp>
        <p:nvSpPr>
          <p:cNvPr id="6146" name="Text Box 10"/>
          <p:cNvSpPr txBox="1">
            <a:spLocks noChangeArrowheads="1"/>
          </p:cNvSpPr>
          <p:nvPr/>
        </p:nvSpPr>
        <p:spPr bwMode="auto">
          <a:xfrm>
            <a:off x="3810000" y="609605"/>
            <a:ext cx="16417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FFFFFF"/>
                </a:solidFill>
                <a:latin typeface="Comic Sans MS" pitchFamily="66" charset="0"/>
              </a:rPr>
              <a:t>OUTLINE</a:t>
            </a:r>
          </a:p>
        </p:txBody>
      </p:sp>
      <p:grpSp>
        <p:nvGrpSpPr>
          <p:cNvPr id="2" name="Group 12"/>
          <p:cNvGrpSpPr/>
          <p:nvPr/>
        </p:nvGrpSpPr>
        <p:grpSpPr>
          <a:xfrm>
            <a:off x="1208465" y="665753"/>
            <a:ext cx="6727070" cy="5808526"/>
            <a:chOff x="1401864" y="665753"/>
            <a:chExt cx="6727070" cy="5808526"/>
          </a:xfrm>
        </p:grpSpPr>
        <p:pic>
          <p:nvPicPr>
            <p:cNvPr id="6" name="Picture 5" descr="ITP6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01864" y="665753"/>
              <a:ext cx="6727070" cy="5808526"/>
            </a:xfrm>
            <a:prstGeom prst="rect">
              <a:avLst/>
            </a:prstGeom>
          </p:spPr>
        </p:pic>
        <p:cxnSp>
          <p:nvCxnSpPr>
            <p:cNvPr id="12" name="Straight Arrow Connector 11"/>
            <p:cNvCxnSpPr/>
            <p:nvPr/>
          </p:nvCxnSpPr>
          <p:spPr>
            <a:xfrm rot="10800000">
              <a:off x="2971800" y="1474107"/>
              <a:ext cx="419100" cy="1588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3555421" y="4635492"/>
              <a:ext cx="546100" cy="1588"/>
            </a:xfrm>
            <a:prstGeom prst="straightConnector1">
              <a:avLst/>
            </a:prstGeom>
            <a:ln w="38100">
              <a:solidFill>
                <a:srgbClr val="FF33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6090885" y="1879600"/>
              <a:ext cx="1095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00B050"/>
                  </a:solidFill>
                </a:rPr>
                <a:t>halocline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306864" y="1105807"/>
              <a:ext cx="864339" cy="8002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3300"/>
                  </a:solidFill>
                </a:rPr>
                <a:t>Pacific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8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sz="20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en-US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2621" y="4229092"/>
              <a:ext cx="94128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 smtClean="0">
                  <a:solidFill>
                    <a:srgbClr val="FF3300"/>
                  </a:solidFill>
                </a:rPr>
                <a:t>Atlantic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T</a:t>
              </a:r>
              <a:r>
                <a:rPr lang="en-US" i="1" dirty="0" smtClean="0">
                  <a:solidFill>
                    <a:srgbClr val="FF3300"/>
                  </a:solidFill>
                  <a:latin typeface="Times New Roman" pitchFamily="18" charset="0"/>
                  <a:cs typeface="Times New Roman" pitchFamily="18" charset="0"/>
                </a:rPr>
                <a:t>max</a:t>
              </a:r>
              <a:endParaRPr lang="en-US" i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244807" y="130617"/>
            <a:ext cx="6654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itchFamily="34" charset="0"/>
                <a:cs typeface="Calibri" pitchFamily="34" charset="0"/>
              </a:rPr>
              <a:t>Upper Arctic Ocean temperature/salinity structure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5963" y="2809875"/>
            <a:ext cx="1781157" cy="308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Straight Arrow Connector 19"/>
          <p:cNvCxnSpPr/>
          <p:nvPr/>
        </p:nvCxnSpPr>
        <p:spPr>
          <a:xfrm>
            <a:off x="6143625" y="2876550"/>
            <a:ext cx="1581150" cy="5905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6715125" y="4648200"/>
            <a:ext cx="1771650" cy="3238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V="1">
            <a:off x="3300413" y="3500437"/>
            <a:ext cx="514350" cy="9525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152775" y="2933700"/>
            <a:ext cx="1037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0.2 Wm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gure2.png"/>
          <p:cNvPicPr>
            <a:picLocks noChangeAspect="1"/>
          </p:cNvPicPr>
          <p:nvPr/>
        </p:nvPicPr>
        <p:blipFill>
          <a:blip r:embed="rId3" cstate="print"/>
          <a:srcRect l="7073" t="95405"/>
          <a:stretch>
            <a:fillRect/>
          </a:stretch>
        </p:blipFill>
        <p:spPr>
          <a:xfrm>
            <a:off x="4794889" y="6713638"/>
            <a:ext cx="4047270" cy="31515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245422" y="383891"/>
            <a:ext cx="4809552" cy="6323147"/>
            <a:chOff x="4338941" y="155289"/>
            <a:chExt cx="4809552" cy="6323147"/>
          </a:xfrm>
        </p:grpSpPr>
        <p:pic>
          <p:nvPicPr>
            <p:cNvPr id="2" name="Picture 1" descr="Figure2.png"/>
            <p:cNvPicPr>
              <a:picLocks noChangeAspect="1"/>
            </p:cNvPicPr>
            <p:nvPr/>
          </p:nvPicPr>
          <p:blipFill>
            <a:blip r:embed="rId3" cstate="print"/>
            <a:srcRect b="21543"/>
            <a:stretch>
              <a:fillRect/>
            </a:stretch>
          </p:blipFill>
          <p:spPr>
            <a:xfrm>
              <a:off x="4338941" y="155289"/>
              <a:ext cx="4809552" cy="6323147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4459857" y="2147977"/>
              <a:ext cx="241539" cy="250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439729" y="3602965"/>
              <a:ext cx="241539" cy="250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456981" y="5060829"/>
              <a:ext cx="241539" cy="2501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995555" y="1893753"/>
            <a:ext cx="26600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Total: 0.4 m bottom melt</a:t>
            </a:r>
          </a:p>
          <a:p>
            <a:r>
              <a:rPr lang="en-US" dirty="0">
                <a:solidFill>
                  <a:prstClr val="white"/>
                </a:solidFill>
              </a:rPr>
              <a:t>           0.35 m snow melt</a:t>
            </a:r>
          </a:p>
        </p:txBody>
      </p:sp>
      <p:pic>
        <p:nvPicPr>
          <p:cNvPr id="4" name="Picture 14" descr="C:\Work\ITP\webcamITP38\June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06" y="787240"/>
            <a:ext cx="4238171" cy="2383971"/>
          </a:xfrm>
          <a:prstGeom prst="rect">
            <a:avLst/>
          </a:prstGeom>
          <a:noFill/>
        </p:spPr>
      </p:pic>
      <p:sp>
        <p:nvSpPr>
          <p:cNvPr id="5" name="Freeform 4"/>
          <p:cNvSpPr/>
          <p:nvPr/>
        </p:nvSpPr>
        <p:spPr>
          <a:xfrm>
            <a:off x="4010892" y="349377"/>
            <a:ext cx="2161308" cy="554631"/>
          </a:xfrm>
          <a:custGeom>
            <a:avLst/>
            <a:gdLst>
              <a:gd name="connsiteX0" fmla="*/ 0 w 2221396"/>
              <a:gd name="connsiteY0" fmla="*/ 240196 h 349526"/>
              <a:gd name="connsiteX1" fmla="*/ 1013792 w 2221396"/>
              <a:gd name="connsiteY1" fmla="*/ 21535 h 349526"/>
              <a:gd name="connsiteX2" fmla="*/ 2027583 w 2221396"/>
              <a:gd name="connsiteY2" fmla="*/ 110987 h 349526"/>
              <a:gd name="connsiteX3" fmla="*/ 2176670 w 2221396"/>
              <a:gd name="connsiteY3" fmla="*/ 349526 h 349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1396" h="349526">
                <a:moveTo>
                  <a:pt x="0" y="240196"/>
                </a:moveTo>
                <a:cubicBezTo>
                  <a:pt x="337931" y="141633"/>
                  <a:pt x="675862" y="43070"/>
                  <a:pt x="1013792" y="21535"/>
                </a:cubicBezTo>
                <a:cubicBezTo>
                  <a:pt x="1351722" y="0"/>
                  <a:pt x="1833770" y="56322"/>
                  <a:pt x="2027583" y="110987"/>
                </a:cubicBezTo>
                <a:cubicBezTo>
                  <a:pt x="2221396" y="165652"/>
                  <a:pt x="2153479" y="311426"/>
                  <a:pt x="2176670" y="349526"/>
                </a:cubicBezTo>
              </a:path>
            </a:pathLst>
          </a:custGeom>
          <a:ln w="2540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670" y="3889067"/>
            <a:ext cx="40788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00000"/>
              </a:buClr>
            </a:pPr>
            <a:r>
              <a:rPr lang="en-US" dirty="0" smtClean="0">
                <a:solidFill>
                  <a:prstClr val="black"/>
                </a:solidFill>
              </a:rPr>
              <a:t>Heat </a:t>
            </a:r>
            <a:r>
              <a:rPr lang="en-US" dirty="0">
                <a:solidFill>
                  <a:prstClr val="black"/>
                </a:solidFill>
              </a:rPr>
              <a:t>that caused basal ice melt derived entirely </a:t>
            </a:r>
            <a:r>
              <a:rPr lang="en-US" dirty="0" smtClean="0">
                <a:solidFill>
                  <a:prstClr val="black"/>
                </a:solidFill>
              </a:rPr>
              <a:t>from </a:t>
            </a:r>
            <a:r>
              <a:rPr lang="en-US" dirty="0">
                <a:solidFill>
                  <a:prstClr val="black"/>
                </a:solidFill>
              </a:rPr>
              <a:t>surface-ocean warming by incoming </a:t>
            </a:r>
            <a:r>
              <a:rPr lang="en-US" dirty="0" smtClean="0">
                <a:solidFill>
                  <a:prstClr val="black"/>
                </a:solidFill>
              </a:rPr>
              <a:t>solar </a:t>
            </a:r>
            <a:r>
              <a:rPr lang="en-US" dirty="0">
                <a:solidFill>
                  <a:prstClr val="black"/>
                </a:solidFill>
              </a:rPr>
              <a:t>radiation , rather than entrainment of heat </a:t>
            </a:r>
            <a:r>
              <a:rPr lang="en-US" dirty="0" smtClean="0">
                <a:solidFill>
                  <a:prstClr val="black"/>
                </a:solidFill>
              </a:rPr>
              <a:t>from </a:t>
            </a:r>
            <a:r>
              <a:rPr lang="en-US" dirty="0">
                <a:solidFill>
                  <a:prstClr val="black"/>
                </a:solidFill>
              </a:rPr>
              <a:t>warmer water below the mixed layer</a:t>
            </a:r>
            <a:r>
              <a:rPr lang="en-US" dirty="0" smtClean="0">
                <a:solidFill>
                  <a:prstClr val="black"/>
                </a:solidFill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173" y="-1226"/>
            <a:ext cx="6394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Ice-Based Observatory </a:t>
            </a:r>
            <a:r>
              <a:rPr lang="en-US" sz="2400" dirty="0">
                <a:solidFill>
                  <a:srgbClr val="1F497D">
                    <a:lumMod val="60000"/>
                    <a:lumOff val="40000"/>
                  </a:srgbClr>
                </a:solidFill>
              </a:rPr>
              <a:t>time-series measurements</a:t>
            </a:r>
          </a:p>
        </p:txBody>
      </p:sp>
      <p:sp>
        <p:nvSpPr>
          <p:cNvPr id="12" name="TextBox 11"/>
          <p:cNvSpPr txBox="1"/>
          <p:nvPr/>
        </p:nvSpPr>
        <p:spPr>
          <a:xfrm rot="-5400000">
            <a:off x="8535981" y="5995554"/>
            <a:ext cx="84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salinity</a:t>
            </a:r>
          </a:p>
        </p:txBody>
      </p:sp>
      <p:sp>
        <p:nvSpPr>
          <p:cNvPr id="13" name="TextBox 12"/>
          <p:cNvSpPr txBox="1"/>
          <p:nvPr/>
        </p:nvSpPr>
        <p:spPr>
          <a:xfrm rot="-5400000">
            <a:off x="8881944" y="4635880"/>
            <a:ext cx="3626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>
                <a:solidFill>
                  <a:prstClr val="black"/>
                </a:solidFill>
              </a:rPr>
              <a:t>0</a:t>
            </a:r>
            <a:r>
              <a:rPr lang="en-US" sz="1600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6464" y="2857500"/>
            <a:ext cx="1379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Temp. above</a:t>
            </a:r>
          </a:p>
          <a:p>
            <a:r>
              <a:rPr lang="en-US" dirty="0">
                <a:solidFill>
                  <a:prstClr val="black"/>
                </a:solidFill>
              </a:rPr>
              <a:t>freezing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703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0" y="6139688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Observing and characterizing </a:t>
            </a:r>
            <a:r>
              <a:rPr lang="en-US" dirty="0" err="1" smtClean="0"/>
              <a:t>submesoscale</a:t>
            </a:r>
            <a:r>
              <a:rPr lang="en-US" dirty="0" smtClean="0"/>
              <a:t> dynamics is the Arctic Ocean</a:t>
            </a:r>
          </a:p>
          <a:p>
            <a:pPr algn="ctr"/>
            <a:r>
              <a:rPr lang="en-US" dirty="0" err="1" smtClean="0"/>
              <a:t>Timmermans</a:t>
            </a:r>
            <a:r>
              <a:rPr lang="en-US" dirty="0" smtClean="0"/>
              <a:t>, </a:t>
            </a:r>
            <a:r>
              <a:rPr lang="en-US" dirty="0" err="1" smtClean="0"/>
              <a:t>Krishfield</a:t>
            </a:r>
            <a:r>
              <a:rPr lang="en-US" dirty="0" smtClean="0"/>
              <a:t>, </a:t>
            </a:r>
            <a:r>
              <a:rPr lang="en-US" dirty="0" err="1" smtClean="0"/>
              <a:t>Proshutinsky</a:t>
            </a:r>
            <a:r>
              <a:rPr lang="en-US" dirty="0" smtClean="0"/>
              <a:t> and Toole</a:t>
            </a:r>
            <a:endParaRPr lang="en-US" dirty="0"/>
          </a:p>
        </p:txBody>
      </p:sp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67760" y="6172600"/>
            <a:ext cx="657538" cy="661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st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060704"/>
            <a:ext cx="9149068" cy="52734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1018" y="45720"/>
            <a:ext cx="69419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Buoy drift over a week (starting Aug. 16 2011)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OScov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724" y="2435566"/>
            <a:ext cx="2525415" cy="3273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69848" y="5824728"/>
            <a:ext cx="1785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Toole et al., 2011</a:t>
            </a:r>
            <a:endParaRPr lang="en-US" dirty="0"/>
          </a:p>
        </p:txBody>
      </p:sp>
      <p:pic>
        <p:nvPicPr>
          <p:cNvPr id="4" name="Picture 3" descr="to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0208" y="3226465"/>
            <a:ext cx="5193792" cy="1691754"/>
          </a:xfrm>
          <a:prstGeom prst="rect">
            <a:avLst/>
          </a:prstGeom>
        </p:spPr>
      </p:pic>
      <p:pic>
        <p:nvPicPr>
          <p:cNvPr id="5" name="Picture 4" descr="oceanog-bann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1921" y="1715754"/>
            <a:ext cx="4654296" cy="12218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91456" y="5321808"/>
            <a:ext cx="365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Eds</a:t>
            </a:r>
            <a:r>
              <a:rPr lang="en-US" dirty="0" smtClean="0"/>
              <a:t>: Ortiz, Falkner, </a:t>
            </a:r>
            <a:r>
              <a:rPr lang="en-US" dirty="0" err="1" smtClean="0"/>
              <a:t>Matrai</a:t>
            </a:r>
            <a:r>
              <a:rPr lang="en-US" dirty="0" smtClean="0"/>
              <a:t>, Woodgate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880368" y="382539"/>
            <a:ext cx="13832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Reading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683848" cy="7821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690018" y="1103155"/>
            <a:ext cx="7763965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/>
              <a:t>Fresh-water content of the Beaufort Gyre increased by more than 30% since the late 1990s (ocean stratification is increasing). A partial release of fresh water was observed in 2010.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 smtClean="0"/>
              <a:t>The large vertical density gradient due to low surface salinities limits the flux of Arctic Ocean heat to the under ice.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 smtClean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 smtClean="0"/>
              <a:t>On seasonal time scales, mixed-layer heat content is more strongly influenced from above than below.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/>
              <a:t>The large mixing rate required for Atlantic Water heat to contribute significantly to the surface ocean heat budget may not be energetically possible</a:t>
            </a:r>
            <a:r>
              <a:rPr lang="en-US" dirty="0" smtClean="0"/>
              <a:t>.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 smtClean="0"/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r>
              <a:rPr lang="en-US" dirty="0" smtClean="0"/>
              <a:t>Small-scale horizontal </a:t>
            </a:r>
            <a:r>
              <a:rPr lang="en-US" dirty="0"/>
              <a:t>processes </a:t>
            </a:r>
            <a:r>
              <a:rPr lang="en-US" dirty="0" smtClean="0"/>
              <a:t>stratify the upper-ocean and influence ice-ocean interactions.</a:t>
            </a:r>
            <a:endParaRPr lang="en-US" dirty="0">
              <a:ea typeface="Calibri" pitchFamily="34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>
              <a:ea typeface="Calibri" pitchFamily="34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buClr>
                <a:srgbClr val="1F497D">
                  <a:lumMod val="60000"/>
                  <a:lumOff val="40000"/>
                </a:srgbClr>
              </a:buClr>
              <a:buSzPct val="105000"/>
            </a:pPr>
            <a:endParaRPr lang="en-US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4275" y="382539"/>
            <a:ext cx="91354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1F497D">
                    <a:lumMod val="60000"/>
                    <a:lumOff val="40000"/>
                  </a:srgbClr>
                </a:solidFill>
              </a:rPr>
              <a:t>Summary: some aspects of the ocean’s role in Arctic Climate</a:t>
            </a:r>
            <a:endParaRPr lang="en-US" sz="2800" dirty="0">
              <a:solidFill>
                <a:srgbClr val="1F497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 descr="File000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0975" y="542925"/>
            <a:ext cx="4624388" cy="5943600"/>
          </a:xfrm>
        </p:spPr>
      </p:pic>
      <p:pic>
        <p:nvPicPr>
          <p:cNvPr id="4099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505450" y="3986213"/>
            <a:ext cx="2878138" cy="1660525"/>
          </a:xfrm>
        </p:spPr>
      </p:pic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4554538" y="1262063"/>
            <a:ext cx="4398962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latin typeface="Calibri" pitchFamily="34" charset="0"/>
              </a:rPr>
              <a:t>Worthington (1953) </a:t>
            </a:r>
          </a:p>
          <a:p>
            <a:endParaRPr lang="en-US" altLang="ja-JP">
              <a:latin typeface="Calibri" pitchFamily="34" charset="0"/>
            </a:endParaRPr>
          </a:p>
          <a:p>
            <a:r>
              <a:rPr lang="en-US" altLang="ja-JP" sz="1600">
                <a:latin typeface="Calibri" pitchFamily="34" charset="0"/>
              </a:rPr>
              <a:t>Ocean observations were made by aircraft from ice floes (1951-52).</a:t>
            </a:r>
          </a:p>
          <a:p>
            <a:endParaRPr lang="en-US" altLang="ja-JP" sz="1600">
              <a:latin typeface="Calibri" pitchFamily="34" charset="0"/>
            </a:endParaRPr>
          </a:p>
          <a:p>
            <a:r>
              <a:rPr lang="en-US" altLang="ja-JP" sz="1600">
                <a:latin typeface="Calibri" pitchFamily="34" charset="0"/>
              </a:rPr>
              <a:t>Observations suggested the existence of the Lomonosov Ridge.</a:t>
            </a:r>
            <a:endParaRPr lang="en-US">
              <a:latin typeface="Calibri" pitchFamily="34" charset="0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265920" y="0"/>
            <a:ext cx="461216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Project </a:t>
            </a:r>
            <a:r>
              <a:rPr lang="en-US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SKIJUMP: Arctic Ocean Circulation</a:t>
            </a:r>
            <a:endParaRPr lang="en-US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cticCirculati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8760" y="615800"/>
            <a:ext cx="6126480" cy="5964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3992" y="6563606"/>
            <a:ext cx="2432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Greene and Pershing, 2007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2954147" y="60325"/>
            <a:ext cx="32357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Arial" pitchFamily="34" charset="0"/>
              </a:rPr>
              <a:t>Arctic Ocean circulation</a:t>
            </a:r>
            <a:endParaRPr lang="en-US" sz="24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131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ITPallSept201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9803" y="1309819"/>
            <a:ext cx="5393341" cy="5352585"/>
          </a:xfrm>
          <a:prstGeom prst="rect">
            <a:avLst/>
          </a:prstGeom>
        </p:spPr>
      </p:pic>
      <p:pic>
        <p:nvPicPr>
          <p:cNvPr id="5" name="Picture 4" descr="itp sketchup.png"/>
          <p:cNvPicPr>
            <a:picLocks noChangeAspect="1"/>
          </p:cNvPicPr>
          <p:nvPr/>
        </p:nvPicPr>
        <p:blipFill>
          <a:blip r:embed="rId5" cstate="print"/>
          <a:srcRect l="38207" r="37594"/>
          <a:stretch>
            <a:fillRect/>
          </a:stretch>
        </p:blipFill>
        <p:spPr>
          <a:xfrm>
            <a:off x="7428412" y="0"/>
            <a:ext cx="1715588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471485" y="5806440"/>
            <a:ext cx="171659" cy="855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71485" y="1893517"/>
            <a:ext cx="267539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b="1" dirty="0" smtClean="0">
                <a:solidFill>
                  <a:prstClr val="black"/>
                </a:solidFill>
              </a:rPr>
              <a:t>  50</a:t>
            </a:r>
            <a:r>
              <a:rPr lang="en-US" dirty="0" smtClean="0">
                <a:solidFill>
                  <a:prstClr val="black"/>
                </a:solidFill>
              </a:rPr>
              <a:t> ITPs deployed in the Arctic since 2004</a:t>
            </a: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  more than 30 000 temperature/salinity</a:t>
            </a:r>
          </a:p>
          <a:p>
            <a:pPr>
              <a:buClr>
                <a:schemeClr val="tx2"/>
              </a:buClr>
            </a:pPr>
            <a:r>
              <a:rPr lang="en-US" dirty="0" smtClean="0">
                <a:solidFill>
                  <a:prstClr val="black"/>
                </a:solidFill>
              </a:rPr>
              <a:t>profiles</a:t>
            </a: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dirty="0" smtClean="0"/>
              <a:t>  ITPs can drift relatively rapidly across features being </a:t>
            </a:r>
            <a:r>
              <a:rPr lang="en-US" dirty="0" err="1" smtClean="0"/>
              <a:t>advected</a:t>
            </a:r>
            <a:r>
              <a:rPr lang="en-US" dirty="0" smtClean="0"/>
              <a:t> slowly with the mean flow</a:t>
            </a: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  Horizontal resolution: a few kilometers</a:t>
            </a: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endParaRPr lang="en-US" dirty="0" smtClean="0">
              <a:solidFill>
                <a:prstClr val="black"/>
              </a:solidFill>
            </a:endParaRPr>
          </a:p>
          <a:p>
            <a:pPr>
              <a:buClr>
                <a:schemeClr val="tx2"/>
              </a:buClr>
              <a:buFont typeface="Courier New" pitchFamily="49" charset="0"/>
              <a:buChar char="o"/>
            </a:pPr>
            <a:r>
              <a:rPr lang="en-US" dirty="0" smtClean="0">
                <a:solidFill>
                  <a:prstClr val="black"/>
                </a:solidFill>
              </a:rPr>
              <a:t>  Vertical resolution: about 25 cm</a:t>
            </a:r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Work\Seminars\YIBS-2010\mapMar2010_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0" y="0"/>
            <a:ext cx="660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05371" y="142300"/>
            <a:ext cx="24459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cs typeface="Arial" pitchFamily="34" charset="0"/>
              </a:rPr>
              <a:t>Ice-Tethered Profiler</a:t>
            </a:r>
          </a:p>
          <a:p>
            <a:r>
              <a:rPr lang="en-US" b="1" dirty="0" smtClean="0">
                <a:cs typeface="Arial" pitchFamily="34" charset="0"/>
              </a:rPr>
              <a:t>Drift tracks (2005-2010)</a:t>
            </a:r>
            <a:endParaRPr lang="en-US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42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258572"/>
            <a:ext cx="9144000" cy="61214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700016" y="6501384"/>
            <a:ext cx="4420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Recovery of an ITP, Beaufort Sea August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1062" y="1232914"/>
            <a:ext cx="3773426" cy="3792944"/>
          </a:xfrm>
          <a:prstGeom prst="rect">
            <a:avLst/>
          </a:prstGeom>
        </p:spPr>
      </p:pic>
      <p:pic>
        <p:nvPicPr>
          <p:cNvPr id="3" name="Picture 2" descr="profil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96512" y="1765840"/>
            <a:ext cx="4764024" cy="4991519"/>
          </a:xfrm>
          <a:prstGeom prst="rect">
            <a:avLst/>
          </a:prstGeom>
        </p:spPr>
      </p:pic>
      <p:pic>
        <p:nvPicPr>
          <p:cNvPr id="6" name="Picture 2" descr="C:\Work\Arctic2011PhotosETC\Mary-LouiseArctic2011\DSC_6558.JPG"/>
          <p:cNvPicPr>
            <a:picLocks noChangeAspect="1" noChangeArrowheads="1"/>
          </p:cNvPicPr>
          <p:nvPr/>
        </p:nvPicPr>
        <p:blipFill rotWithShape="1">
          <a:blip r:embed="rId4" cstate="print"/>
          <a:srcRect l="20712" t="42004" r="26833" b="36007"/>
          <a:stretch/>
        </p:blipFill>
        <p:spPr bwMode="auto">
          <a:xfrm>
            <a:off x="3904488" y="7618"/>
            <a:ext cx="6190488" cy="173736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364224" y="992692"/>
            <a:ext cx="635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tx2">
                    <a:lumMod val="75000"/>
                  </a:schemeClr>
                </a:solidFill>
              </a:rPr>
              <a:t>ITP</a:t>
            </a:r>
            <a:endParaRPr lang="en-US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16203"/>
            <a:ext cx="3995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Arctic Ocean Temperature/Salinity profiles</a:t>
            </a:r>
            <a:endParaRPr lang="en-US" sz="24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plo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1279" y="970784"/>
            <a:ext cx="5141442" cy="5557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33045" y="428625"/>
            <a:ext cx="54779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Corresponding Temperature/Salinity curve</a:t>
            </a:r>
            <a:endParaRPr lang="en-US" sz="2400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60035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8301</TotalTime>
  <Words>882</Words>
  <Application>Microsoft Office PowerPoint</Application>
  <PresentationFormat>On-screen Show (4:3)</PresentationFormat>
  <Paragraphs>126</Paragraphs>
  <Slides>26</Slides>
  <Notes>10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Arctic Ocean Section data are from the icebreaker Oden expedition in 2005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</vt:vector>
  </TitlesOfParts>
  <Company>Yale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Mary-Louise</dc:creator>
  <cp:lastModifiedBy>Andrey</cp:lastModifiedBy>
  <cp:revision>412</cp:revision>
  <dcterms:created xsi:type="dcterms:W3CDTF">2011-10-17T15:04:02Z</dcterms:created>
  <dcterms:modified xsi:type="dcterms:W3CDTF">2013-05-29T21:35:19Z</dcterms:modified>
</cp:coreProperties>
</file>