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60" r:id="rId4"/>
    <p:sldId id="297" r:id="rId5"/>
    <p:sldId id="265" r:id="rId6"/>
    <p:sldId id="276" r:id="rId7"/>
    <p:sldId id="261" r:id="rId8"/>
    <p:sldId id="266" r:id="rId9"/>
    <p:sldId id="277" r:id="rId10"/>
    <p:sldId id="274" r:id="rId11"/>
    <p:sldId id="262" r:id="rId12"/>
    <p:sldId id="278" r:id="rId13"/>
    <p:sldId id="279" r:id="rId14"/>
    <p:sldId id="280" r:id="rId15"/>
    <p:sldId id="263" r:id="rId16"/>
    <p:sldId id="264" r:id="rId17"/>
    <p:sldId id="268" r:id="rId18"/>
    <p:sldId id="273" r:id="rId19"/>
    <p:sldId id="275" r:id="rId20"/>
    <p:sldId id="286" r:id="rId21"/>
    <p:sldId id="271" r:id="rId22"/>
    <p:sldId id="269" r:id="rId23"/>
    <p:sldId id="270" r:id="rId24"/>
    <p:sldId id="281" r:id="rId25"/>
    <p:sldId id="287" r:id="rId26"/>
    <p:sldId id="272" r:id="rId27"/>
    <p:sldId id="267" r:id="rId28"/>
    <p:sldId id="284" r:id="rId29"/>
    <p:sldId id="285" r:id="rId30"/>
    <p:sldId id="259" r:id="rId31"/>
    <p:sldId id="258" r:id="rId32"/>
    <p:sldId id="294" r:id="rId33"/>
    <p:sldId id="293" r:id="rId34"/>
    <p:sldId id="289" r:id="rId35"/>
    <p:sldId id="288" r:id="rId36"/>
    <p:sldId id="282" r:id="rId37"/>
    <p:sldId id="290" r:id="rId38"/>
    <p:sldId id="291" r:id="rId39"/>
    <p:sldId id="292"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5" autoAdjust="0"/>
    <p:restoredTop sz="86425" autoAdjust="0"/>
  </p:normalViewPr>
  <p:slideViewPr>
    <p:cSldViewPr>
      <p:cViewPr>
        <p:scale>
          <a:sx n="90" d="100"/>
          <a:sy n="90" d="100"/>
        </p:scale>
        <p:origin x="-972" y="21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_rels/viewProps.xml.rels><?xml version="1.0" encoding="UTF-8" standalone="yes"?>
<Relationships xmlns="http://schemas.openxmlformats.org/package/2006/relationships"><Relationship Id="rId8" Type="http://schemas.openxmlformats.org/officeDocument/2006/relationships/slide" Target="slides/slide31.xml"/><Relationship Id="rId3" Type="http://schemas.openxmlformats.org/officeDocument/2006/relationships/slide" Target="slides/slide3.xml"/><Relationship Id="rId7" Type="http://schemas.openxmlformats.org/officeDocument/2006/relationships/slide" Target="slides/slide27.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7.xml"/><Relationship Id="rId5" Type="http://schemas.openxmlformats.org/officeDocument/2006/relationships/slide" Target="slides/slide5.xml"/><Relationship Id="rId4"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2EEC2F-4E73-4E3C-BD34-14C1F800F892}" type="datetimeFigureOut">
              <a:rPr lang="en-US" smtClean="0"/>
              <a:t>8/15/2012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297DC0-5C22-4949-A96F-6AFE1DBE3F58}" type="slidenum">
              <a:rPr lang="en-US" smtClean="0"/>
              <a:t>‹#›</a:t>
            </a:fld>
            <a:endParaRPr lang="en-US"/>
          </a:p>
        </p:txBody>
      </p:sp>
    </p:spTree>
    <p:extLst>
      <p:ext uri="{BB962C8B-B14F-4D97-AF65-F5344CB8AC3E}">
        <p14:creationId xmlns:p14="http://schemas.microsoft.com/office/powerpoint/2010/main" val="3943121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 Morison et al, ‘Changing Arctic Ocean freshwater pathways’, Nature 2012.</a:t>
            </a:r>
          </a:p>
          <a:p>
            <a:r>
              <a:rPr lang="en-US" dirty="0" smtClean="0"/>
              <a:t>http://www.jpl.nasa.gov/news/news.cfm?release=2012-002</a:t>
            </a:r>
          </a:p>
          <a:p>
            <a:endParaRPr lang="en-US" dirty="0" smtClean="0"/>
          </a:p>
          <a:p>
            <a:r>
              <a:rPr lang="en-US" dirty="0" smtClean="0"/>
              <a:t>PASADENA, Calif. - A new NASA and University of Washington study allays concerns that melting Arctic sea ice could be increasing the amount of freshwater in the Arctic enough to have an impact on the global "ocean conveyor belt" that redistributes heat around our planet. </a:t>
            </a:r>
            <a:br>
              <a:rPr lang="en-US" dirty="0" smtClean="0"/>
            </a:br>
            <a:r>
              <a:rPr lang="en-US" dirty="0" smtClean="0"/>
              <a:t/>
            </a:r>
            <a:br>
              <a:rPr lang="en-US" dirty="0" smtClean="0"/>
            </a:br>
            <a:r>
              <a:rPr lang="en-US" dirty="0" smtClean="0"/>
              <a:t>Lead author and oceanographer Jamie Morison of the University of Washington's Applied Physics Laboratory in Seattle, and his team, detected a previously unknown redistribution of freshwater during the past decade from the Eurasian half of the Arctic Ocean to the Canadian half. Yet despite the redistribution, they found no change in the net amount of freshwater in the Arctic that might signal a change in the conveyor belt.</a:t>
            </a:r>
            <a:br>
              <a:rPr lang="en-US" dirty="0" smtClean="0"/>
            </a:br>
            <a:r>
              <a:rPr lang="en-US" dirty="0" smtClean="0"/>
              <a:t/>
            </a:r>
            <a:br>
              <a:rPr lang="en-US" dirty="0" smtClean="0"/>
            </a:br>
            <a:r>
              <a:rPr lang="en-US" dirty="0" smtClean="0"/>
              <a:t>The team attributes the redistribution to an eastward shift in the path of Russian runoff through the Arctic Ocean, which is tied to an increase in the strength of the Northern Hemisphere's west-to-east atmospheric circulation, known as the Arctic Oscillation. The resulting counterclockwise winds changed the direction of ocean circulation, diverting upper-ocean freshwater from Russian rivers away from the Arctic's Eurasian Basin, between Russia and Greenland, to the Beaufort Sea in the Canada Basin bordered by the United States and Canada. The stronger Arctic Oscillation is associated with two decades of reduced atmospheric pressure over the Russian side of the Arctic. Results of the NASA- and National Science Foundation-funded study are published Jan. 5 in the journal Nature.</a:t>
            </a:r>
            <a:br>
              <a:rPr lang="en-US" dirty="0" smtClean="0"/>
            </a:br>
            <a:r>
              <a:rPr lang="en-US" dirty="0" smtClean="0"/>
              <a:t/>
            </a:r>
            <a:br>
              <a:rPr lang="en-US" dirty="0" smtClean="0"/>
            </a:br>
            <a:r>
              <a:rPr lang="en-US" dirty="0" smtClean="0"/>
              <a:t>Between 2003 and 2008, the resulting redistribution of freshwater was equivalent to adding 10 feet (3 meters) of freshwater over the central Beaufort Sea. </a:t>
            </a:r>
            <a:br>
              <a:rPr lang="en-US" dirty="0" smtClean="0"/>
            </a:br>
            <a:r>
              <a:rPr lang="en-US" dirty="0" smtClean="0"/>
              <a:t/>
            </a:r>
            <a:br>
              <a:rPr lang="en-US" dirty="0" smtClean="0"/>
            </a:br>
            <a:r>
              <a:rPr lang="en-US" dirty="0" smtClean="0"/>
              <a:t>The freshwater changes were seen between 2005 and 2008 by combining ocean bottom pressure, or mass, data from NASA's Gravity Recovery and Climate Experiment satellites with ocean height data from NASA's </a:t>
            </a:r>
            <a:r>
              <a:rPr lang="en-US" dirty="0" err="1" smtClean="0"/>
              <a:t>ICESat</a:t>
            </a:r>
            <a:r>
              <a:rPr lang="en-US" dirty="0" smtClean="0"/>
              <a:t> satellite. By calculating the difference between the two sets of measurements, the team was able to map changes in freshwater content over the entire Arctic Ocean, including regions where direct water sample measurements are not available.</a:t>
            </a:r>
            <a:br>
              <a:rPr lang="en-US" dirty="0" smtClean="0"/>
            </a:br>
            <a:r>
              <a:rPr lang="en-US" dirty="0" smtClean="0"/>
              <a:t/>
            </a:r>
            <a:br>
              <a:rPr lang="en-US" dirty="0" smtClean="0"/>
            </a:br>
            <a:r>
              <a:rPr lang="en-US" dirty="0" smtClean="0"/>
              <a:t>"Knowing the pathways of freshwater is important to understanding global climate because freshwater protects sea ice by helping create a strongly stratified cold layer between the ice and warmer, saltier water below that comes into the Arctic from the Atlantic Ocean," said Morison. "The reduction in freshwater entering the Eurasian Basin resulting from the Arctic Oscillation change could contribute to sea ice declines in that part of the Arctic." </a:t>
            </a:r>
            <a:br>
              <a:rPr lang="en-US" dirty="0" smtClean="0"/>
            </a:br>
            <a:r>
              <a:rPr lang="en-US" dirty="0" smtClean="0"/>
              <a:t/>
            </a:r>
            <a:br>
              <a:rPr lang="en-US" dirty="0" smtClean="0"/>
            </a:br>
            <a:r>
              <a:rPr lang="en-US" dirty="0" smtClean="0"/>
              <a:t>"Changes in the volume and extent of Arctic sea ice in recent years have focused attention on melting ice," said co-author and senior research scientist Ron Kwok of NASA's Jet Propulsion Laboratory, Pasadena, Calif., which manages Grace for NASA. "The Grace and </a:t>
            </a:r>
            <a:r>
              <a:rPr lang="en-US" dirty="0" err="1" smtClean="0"/>
              <a:t>ICESat</a:t>
            </a:r>
            <a:r>
              <a:rPr lang="en-US" dirty="0" smtClean="0"/>
              <a:t> data allow us to now examine the impacts of widespread changes in ocean circulation."</a:t>
            </a:r>
            <a:br>
              <a:rPr lang="en-US" dirty="0" smtClean="0"/>
            </a:br>
            <a:r>
              <a:rPr lang="en-US" dirty="0" smtClean="0"/>
              <a:t/>
            </a:r>
            <a:br>
              <a:rPr lang="en-US" dirty="0" smtClean="0"/>
            </a:br>
            <a:r>
              <a:rPr lang="en-US" dirty="0" smtClean="0"/>
              <a:t>Kwok said on whole, Arctic Ocean salinity is similar to what it was in the past, but the Eurasian Basin has become more saline, and the Canada Basin has freshened. In the Beaufort Sea, the water is the freshest it's been in 50 years of record keeping, with only a tiny fraction of that freshwater originating from melting ice and the vast majority coming from Russian river water. </a:t>
            </a:r>
            <a:br>
              <a:rPr lang="en-US" dirty="0" smtClean="0"/>
            </a:br>
            <a:r>
              <a:rPr lang="en-US" dirty="0" smtClean="0"/>
              <a:t/>
            </a:r>
            <a:br>
              <a:rPr lang="en-US" dirty="0" smtClean="0"/>
            </a:br>
            <a:r>
              <a:rPr lang="en-US" dirty="0" smtClean="0"/>
              <a:t>The Beaufort Sea stores more freshwater when an atmospheric pressure system called the Beaufort High strengthens, driving a counterclockwise wind pattern. Consequently, it has been argued that the primary cause of freshening is a strengthening of the Beaufort High, but salinity began to decline early in the 1990s, when the Beaufort High relaxed and the counterclockwise Arctic Oscillation pattern increased. </a:t>
            </a:r>
            <a:br>
              <a:rPr lang="en-US" dirty="0" smtClean="0"/>
            </a:br>
            <a:r>
              <a:rPr lang="en-US" dirty="0" smtClean="0"/>
              <a:t/>
            </a:r>
            <a:br>
              <a:rPr lang="en-US" dirty="0" smtClean="0"/>
            </a:br>
            <a:r>
              <a:rPr lang="en-US" dirty="0" smtClean="0"/>
              <a:t>"We discovered a pathway that allows Russian river runoff to feed the Beaufort gyre," Kwok said. "The Beaufort High is important, but so are the hemispheric-scale effects of the Arctic Oscillation." </a:t>
            </a:r>
            <a:br>
              <a:rPr lang="en-US" dirty="0" smtClean="0"/>
            </a:br>
            <a:r>
              <a:rPr lang="en-US" dirty="0" smtClean="0"/>
              <a:t/>
            </a:r>
            <a:br>
              <a:rPr lang="en-US" dirty="0" smtClean="0"/>
            </a:br>
            <a:r>
              <a:rPr lang="en-US" dirty="0" smtClean="0"/>
              <a:t>"To better understand climate-related changes in sea ice and the Arctic overall, climate models need to more accurately represent the Arctic Oscillation's low pressure and counterclockwise circulation on the Russian side of the Arctic Ocean," Morison added. </a:t>
            </a:r>
            <a:endParaRPr lang="en-US" dirty="0"/>
          </a:p>
        </p:txBody>
      </p:sp>
      <p:sp>
        <p:nvSpPr>
          <p:cNvPr id="4" name="Slide Number Placeholder 3"/>
          <p:cNvSpPr>
            <a:spLocks noGrp="1"/>
          </p:cNvSpPr>
          <p:nvPr>
            <p:ph type="sldNum" sz="quarter" idx="10"/>
          </p:nvPr>
        </p:nvSpPr>
        <p:spPr/>
        <p:txBody>
          <a:bodyPr/>
          <a:lstStyle/>
          <a:p>
            <a:fld id="{33297DC0-5C22-4949-A96F-6AFE1DBE3F58}" type="slidenum">
              <a:rPr lang="en-US" smtClean="0"/>
              <a:t>31</a:t>
            </a:fld>
            <a:endParaRPr lang="en-US"/>
          </a:p>
        </p:txBody>
      </p:sp>
    </p:spTree>
    <p:extLst>
      <p:ext uri="{BB962C8B-B14F-4D97-AF65-F5344CB8AC3E}">
        <p14:creationId xmlns:p14="http://schemas.microsoft.com/office/powerpoint/2010/main" val="1962088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AD7205-6F50-4E47-9D28-11F7A6195BEF}" type="datetime1">
              <a:rPr lang="en-US" smtClean="0"/>
              <a:t>8/15/2012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808F58-9FF3-424C-9FEA-7E8A4594C09C}" type="datetime1">
              <a:rPr lang="en-US" smtClean="0"/>
              <a:t>8/15/2012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8500B4-EFD5-46E6-A67B-51270A314CCD}" type="datetime1">
              <a:rPr lang="en-US" smtClean="0"/>
              <a:t>8/15/2012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CD0008-B36F-4310-8B05-0F8BCFB5A040}" type="datetime1">
              <a:rPr lang="en-US" smtClean="0"/>
              <a:t>8/15/2012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DAF740-3A35-4195-8BFA-35E8772BC208}" type="datetime1">
              <a:rPr lang="en-US" smtClean="0"/>
              <a:t>8/15/2012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FFBBD5-FDFA-4F14-BF27-BBD5549610FB}" type="datetime1">
              <a:rPr lang="en-US" smtClean="0"/>
              <a:t>8/15/2012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B49870-5255-4C22-B1C3-750B25EF1E14}" type="datetime1">
              <a:rPr lang="en-US" smtClean="0"/>
              <a:t>8/15/2012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4F3BD5-9CCF-461F-BA8B-26658CF5B675}" type="datetime1">
              <a:rPr lang="en-US" smtClean="0"/>
              <a:t>8/15/2012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B67AB6-3DEA-4F71-BCB9-29B102B3FE43}" type="datetime1">
              <a:rPr lang="en-US" smtClean="0"/>
              <a:t>8/15/2012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4B9925-D604-47D1-AF80-8F7BE41B368E}" type="datetime1">
              <a:rPr lang="en-US" smtClean="0"/>
              <a:t>8/15/2012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0C2116-960F-4714-966E-2EFD9D7CDD17}" type="datetime1">
              <a:rPr lang="en-US" smtClean="0"/>
              <a:t>8/15/2012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18D439-F997-4D31-AEE8-8F2842884359}" type="datetime1">
              <a:rPr lang="en-US" smtClean="0"/>
              <a:t>8/15/2012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1470025"/>
          </a:xfrm>
        </p:spPr>
        <p:txBody>
          <a:bodyPr/>
          <a:lstStyle/>
          <a:p>
            <a:r>
              <a:rPr lang="en-US" dirty="0" smtClean="0"/>
              <a:t>Gravity Field and </a:t>
            </a:r>
            <a:br>
              <a:rPr lang="en-US" dirty="0" smtClean="0"/>
            </a:br>
            <a:r>
              <a:rPr lang="en-US" dirty="0" smtClean="0"/>
              <a:t>Ocean Circulation</a:t>
            </a:r>
            <a:endParaRPr lang="en-US" dirty="0"/>
          </a:p>
        </p:txBody>
      </p:sp>
      <p:sp>
        <p:nvSpPr>
          <p:cNvPr id="3" name="Subtitle 2"/>
          <p:cNvSpPr>
            <a:spLocks noGrp="1"/>
          </p:cNvSpPr>
          <p:nvPr>
            <p:ph type="subTitle" idx="1"/>
          </p:nvPr>
        </p:nvSpPr>
        <p:spPr>
          <a:xfrm>
            <a:off x="1371600" y="2819400"/>
            <a:ext cx="6400800" cy="1752600"/>
          </a:xfrm>
        </p:spPr>
        <p:txBody>
          <a:bodyPr>
            <a:normAutofit fontScale="92500"/>
          </a:bodyPr>
          <a:lstStyle/>
          <a:p>
            <a:r>
              <a:rPr lang="en-US" dirty="0" smtClean="0"/>
              <a:t>Victor </a:t>
            </a:r>
            <a:r>
              <a:rPr lang="en-US" dirty="0" err="1" smtClean="0"/>
              <a:t>Zlotnicki</a:t>
            </a:r>
            <a:r>
              <a:rPr lang="en-US" dirty="0" smtClean="0"/>
              <a:t/>
            </a:r>
            <a:br>
              <a:rPr lang="en-US" dirty="0" smtClean="0"/>
            </a:br>
            <a:r>
              <a:rPr lang="en-US" dirty="0" smtClean="0"/>
              <a:t>Jet Propulsion Lab.</a:t>
            </a:r>
            <a:br>
              <a:rPr lang="en-US" dirty="0" smtClean="0"/>
            </a:br>
            <a:r>
              <a:rPr lang="en-US" dirty="0" smtClean="0"/>
              <a:t>California Institute of Technology</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35162081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en-US" sz="2800" dirty="0" smtClean="0"/>
              <a:t>Spherical Harmonic expansions</a:t>
            </a:r>
            <a:endParaRPr lang="en-US" dirty="0"/>
          </a:p>
        </p:txBody>
      </p:sp>
      <p:sp>
        <p:nvSpPr>
          <p:cNvPr id="3" name="Content Placeholder 2"/>
          <p:cNvSpPr>
            <a:spLocks noGrp="1"/>
          </p:cNvSpPr>
          <p:nvPr>
            <p:ph idx="1"/>
          </p:nvPr>
        </p:nvSpPr>
        <p:spPr>
          <a:xfrm>
            <a:off x="533400" y="3733800"/>
            <a:ext cx="7848600" cy="1905000"/>
          </a:xfrm>
        </p:spPr>
        <p:txBody>
          <a:bodyPr>
            <a:noAutofit/>
          </a:bodyPr>
          <a:lstStyle/>
          <a:p>
            <a:pPr marL="0" indent="0">
              <a:buNone/>
            </a:pPr>
            <a:r>
              <a:rPr lang="en-US" sz="1000" b="1" dirty="0" smtClean="0"/>
              <a:t>V</a:t>
            </a:r>
            <a:r>
              <a:rPr lang="en-US" sz="1000" dirty="0" smtClean="0"/>
              <a:t>=gravitational potential outside the Earth</a:t>
            </a:r>
          </a:p>
          <a:p>
            <a:pPr marL="0" indent="0">
              <a:buNone/>
            </a:pPr>
            <a:r>
              <a:rPr lang="el-GR" sz="1000" b="1" dirty="0" smtClean="0"/>
              <a:t>φ</a:t>
            </a:r>
            <a:r>
              <a:rPr lang="en-US" sz="1000" b="1" dirty="0" smtClean="0"/>
              <a:t>,</a:t>
            </a:r>
            <a:r>
              <a:rPr lang="el-GR" sz="1000" b="1" dirty="0" smtClean="0"/>
              <a:t>λ</a:t>
            </a:r>
            <a:r>
              <a:rPr lang="en-US" sz="1000" b="1" dirty="0" smtClean="0"/>
              <a:t>,t</a:t>
            </a:r>
            <a:r>
              <a:rPr lang="en-US" sz="1000" dirty="0" smtClean="0"/>
              <a:t>=latitude, longitude, time</a:t>
            </a:r>
          </a:p>
          <a:p>
            <a:pPr marL="0" indent="0">
              <a:buNone/>
            </a:pPr>
            <a:r>
              <a:rPr lang="en-US" sz="1000" b="1" dirty="0" smtClean="0"/>
              <a:t>r</a:t>
            </a:r>
            <a:r>
              <a:rPr lang="en-US" sz="1000" dirty="0" smtClean="0"/>
              <a:t>=radial distance from Earth’s center</a:t>
            </a:r>
          </a:p>
          <a:p>
            <a:pPr marL="0" indent="0">
              <a:buNone/>
            </a:pPr>
            <a:r>
              <a:rPr lang="en-US" sz="1000" b="1" dirty="0" smtClean="0"/>
              <a:t>a</a:t>
            </a:r>
            <a:r>
              <a:rPr lang="en-US" sz="1000" dirty="0" smtClean="0"/>
              <a:t>=equatorial Earth radius</a:t>
            </a:r>
          </a:p>
          <a:p>
            <a:pPr marL="0" indent="0">
              <a:buNone/>
            </a:pPr>
            <a:r>
              <a:rPr lang="en-US" sz="1000" b="1" dirty="0" smtClean="0"/>
              <a:t>r</a:t>
            </a:r>
            <a:r>
              <a:rPr lang="en-US" sz="1000" b="1" baseline="-25000" dirty="0" smtClean="0"/>
              <a:t>0</a:t>
            </a:r>
            <a:r>
              <a:rPr lang="en-US" sz="1000" dirty="0" smtClean="0"/>
              <a:t>=mean Earth radius</a:t>
            </a:r>
          </a:p>
          <a:p>
            <a:pPr marL="0" indent="0">
              <a:buNone/>
            </a:pPr>
            <a:r>
              <a:rPr lang="en-US" sz="1000" b="1" dirty="0" smtClean="0"/>
              <a:t>GM</a:t>
            </a:r>
            <a:r>
              <a:rPr lang="en-US" sz="1000" dirty="0" smtClean="0"/>
              <a:t>=gravitational constant times Earth’s mass</a:t>
            </a:r>
          </a:p>
          <a:p>
            <a:pPr marL="0" indent="0">
              <a:buNone/>
            </a:pPr>
            <a:r>
              <a:rPr lang="en-US" sz="1000" b="1" dirty="0"/>
              <a:t>n</a:t>
            </a:r>
            <a:r>
              <a:rPr lang="en-US" sz="1000" b="1" dirty="0" smtClean="0"/>
              <a:t>, m</a:t>
            </a:r>
            <a:r>
              <a:rPr lang="en-US" sz="1000" dirty="0" smtClean="0"/>
              <a:t>=spherical harmonic degree and order</a:t>
            </a:r>
          </a:p>
          <a:p>
            <a:pPr marL="0" indent="0">
              <a:buNone/>
            </a:pPr>
            <a:r>
              <a:rPr lang="en-US" sz="1000" b="1" dirty="0" smtClean="0"/>
              <a:t>P</a:t>
            </a:r>
            <a:r>
              <a:rPr lang="en-US" sz="1000" dirty="0" smtClean="0"/>
              <a:t>=Legendre function of degree n, order m at latitude </a:t>
            </a:r>
            <a:r>
              <a:rPr lang="el-GR" sz="1000" dirty="0" smtClean="0"/>
              <a:t>φ</a:t>
            </a:r>
            <a:endParaRPr lang="en-US" sz="1000" dirty="0" smtClean="0"/>
          </a:p>
          <a:p>
            <a:pPr marL="0" indent="0">
              <a:buNone/>
            </a:pPr>
            <a:r>
              <a:rPr lang="en-US" sz="1000" b="1" dirty="0" err="1" smtClean="0"/>
              <a:t>C</a:t>
            </a:r>
            <a:r>
              <a:rPr lang="en-US" sz="1000" b="1" baseline="-25000" dirty="0" err="1" smtClean="0"/>
              <a:t>nm</a:t>
            </a:r>
            <a:r>
              <a:rPr lang="en-US" sz="1000" b="1" dirty="0" smtClean="0"/>
              <a:t>, </a:t>
            </a:r>
            <a:r>
              <a:rPr lang="en-US" sz="1000" b="1" dirty="0" err="1" smtClean="0"/>
              <a:t>S</a:t>
            </a:r>
            <a:r>
              <a:rPr lang="en-US" sz="1000" b="1" baseline="-25000" dirty="0" err="1" smtClean="0"/>
              <a:t>nm</a:t>
            </a:r>
            <a:r>
              <a:rPr lang="en-US" sz="1000" dirty="0" smtClean="0"/>
              <a:t>=time-varying coefficients of the expansion (‘Stokes’ coefficients)</a:t>
            </a:r>
          </a:p>
          <a:p>
            <a:pPr marL="0" indent="0">
              <a:buNone/>
            </a:pPr>
            <a:r>
              <a:rPr lang="en-US" sz="1000" b="1" dirty="0" smtClean="0"/>
              <a:t>P</a:t>
            </a:r>
            <a:r>
              <a:rPr lang="en-US" sz="1000" b="1" baseline="-25000" dirty="0" smtClean="0"/>
              <a:t>nm</a:t>
            </a:r>
            <a:r>
              <a:rPr lang="en-US" sz="1000" b="1" dirty="0" smtClean="0"/>
              <a:t>(sin </a:t>
            </a:r>
            <a:r>
              <a:rPr lang="el-GR" sz="1000" b="1" dirty="0" smtClean="0"/>
              <a:t>φ</a:t>
            </a:r>
            <a:r>
              <a:rPr lang="en-US" sz="1000" b="1" dirty="0" smtClean="0"/>
              <a:t>)[</a:t>
            </a:r>
            <a:r>
              <a:rPr lang="en-US" sz="1000" b="1" dirty="0" err="1" smtClean="0"/>
              <a:t>C</a:t>
            </a:r>
            <a:r>
              <a:rPr lang="en-US" sz="1000" b="1" baseline="-25000" dirty="0" err="1" smtClean="0"/>
              <a:t>nm</a:t>
            </a:r>
            <a:r>
              <a:rPr lang="en-US" sz="1000" b="1" dirty="0" smtClean="0"/>
              <a:t> </a:t>
            </a:r>
            <a:r>
              <a:rPr lang="en-US" sz="1000" b="1" dirty="0" err="1" smtClean="0"/>
              <a:t>cos</a:t>
            </a:r>
            <a:r>
              <a:rPr lang="en-US" sz="1000" b="1" dirty="0" smtClean="0"/>
              <a:t>(m</a:t>
            </a:r>
            <a:r>
              <a:rPr lang="en-US" sz="1000" b="1" dirty="0" smtClean="0">
                <a:sym typeface="Symbol"/>
              </a:rPr>
              <a:t></a:t>
            </a:r>
            <a:r>
              <a:rPr lang="en-US" sz="1000" b="1" dirty="0" smtClean="0"/>
              <a:t>) + </a:t>
            </a:r>
            <a:r>
              <a:rPr lang="en-US" sz="1000" b="1" dirty="0" err="1" smtClean="0"/>
              <a:t>S</a:t>
            </a:r>
            <a:r>
              <a:rPr lang="en-US" sz="1000" b="1" baseline="-25000" dirty="0" err="1" smtClean="0"/>
              <a:t>nm</a:t>
            </a:r>
            <a:r>
              <a:rPr lang="en-US" sz="1000" b="1" dirty="0" smtClean="0"/>
              <a:t> sin(m</a:t>
            </a:r>
            <a:r>
              <a:rPr lang="en-US" sz="1000" b="1" dirty="0" smtClean="0">
                <a:sym typeface="Symbol"/>
              </a:rPr>
              <a:t></a:t>
            </a:r>
            <a:r>
              <a:rPr lang="en-US" sz="1000" b="1" dirty="0" smtClean="0"/>
              <a:t>)]</a:t>
            </a:r>
            <a:r>
              <a:rPr lang="en-US" sz="1000" dirty="0" smtClean="0"/>
              <a:t>= spherical harmonic function of degree n, order m</a:t>
            </a:r>
          </a:p>
          <a:p>
            <a:pPr marL="0" indent="0">
              <a:buNone/>
            </a:pPr>
            <a:endParaRPr lang="en-US" sz="1000" dirty="0" smtClean="0"/>
          </a:p>
          <a:p>
            <a:endParaRPr lang="en-US" sz="1000"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457200" y="914400"/>
                <a:ext cx="8635056" cy="506870"/>
              </a:xfrm>
              <a:prstGeom prst="rect">
                <a:avLst/>
              </a:prstGeom>
              <a:noFill/>
            </p:spPr>
            <p:txBody>
              <a:bodyPr wrap="none" rtlCol="0">
                <a:spAutoFit/>
              </a:bodyPr>
              <a:lstStyle/>
              <a:p>
                <a:r>
                  <a:rPr lang="pt-BR" sz="1600" dirty="0" smtClean="0"/>
                  <a:t>V</a:t>
                </a:r>
                <a14:m>
                  <m:oMath xmlns:m="http://schemas.openxmlformats.org/officeDocument/2006/math">
                    <m:d>
                      <m:dPr>
                        <m:ctrlPr>
                          <a:rPr lang="pt-BR" i="1" smtClean="0">
                            <a:latin typeface="Cambria Math"/>
                          </a:rPr>
                        </m:ctrlPr>
                      </m:dPr>
                      <m:e>
                        <m:r>
                          <a:rPr lang="en-US" b="0" i="1" smtClean="0">
                            <a:latin typeface="Cambria Math"/>
                          </a:rPr>
                          <m:t>𝑟</m:t>
                        </m:r>
                        <m:r>
                          <a:rPr lang="en-US" b="0" i="1" smtClean="0">
                            <a:latin typeface="Cambria Math"/>
                          </a:rPr>
                          <m:t>,</m:t>
                        </m:r>
                        <m:r>
                          <a:rPr lang="en-US" b="0" i="1" smtClean="0">
                            <a:latin typeface="Cambria Math"/>
                            <a:ea typeface="Cambria Math"/>
                          </a:rPr>
                          <m:t>𝜑</m:t>
                        </m:r>
                        <m:r>
                          <a:rPr lang="en-US" b="0" i="1" smtClean="0">
                            <a:latin typeface="Cambria Math"/>
                            <a:ea typeface="Cambria Math"/>
                          </a:rPr>
                          <m:t>,,</m:t>
                        </m:r>
                        <m:r>
                          <a:rPr lang="en-US" b="0" i="1" smtClean="0">
                            <a:latin typeface="Cambria Math"/>
                          </a:rPr>
                          <m:t>𝑡</m:t>
                        </m:r>
                      </m:e>
                    </m:d>
                    <m:r>
                      <a:rPr lang="en-US" b="0" i="1" smtClean="0">
                        <a:latin typeface="Cambria Math"/>
                      </a:rPr>
                      <m:t>=</m:t>
                    </m:r>
                    <m:f>
                      <m:fPr>
                        <m:ctrlPr>
                          <a:rPr lang="en-US" b="0" i="1" smtClean="0">
                            <a:latin typeface="Cambria Math"/>
                          </a:rPr>
                        </m:ctrlPr>
                      </m:fPr>
                      <m:num>
                        <m:r>
                          <a:rPr lang="en-US" b="0" i="1" smtClean="0">
                            <a:latin typeface="Cambria Math"/>
                          </a:rPr>
                          <m:t>𝐺𝑀</m:t>
                        </m:r>
                      </m:num>
                      <m:den>
                        <m:r>
                          <a:rPr lang="en-US" b="0" i="1" smtClean="0">
                            <a:latin typeface="Cambria Math"/>
                          </a:rPr>
                          <m:t>𝑟</m:t>
                        </m:r>
                      </m:den>
                    </m:f>
                    <m:r>
                      <a:rPr lang="en-US" b="0" i="1" smtClean="0">
                        <a:latin typeface="Cambria Math"/>
                      </a:rPr>
                      <m:t>[1</m:t>
                    </m:r>
                    <m:r>
                      <a:rPr lang="pt-BR" i="1" smtClean="0">
                        <a:latin typeface="Cambria Math"/>
                      </a:rPr>
                      <m:t>+</m:t>
                    </m:r>
                    <m:nary>
                      <m:naryPr>
                        <m:chr m:val="∑"/>
                        <m:ctrlPr>
                          <a:rPr lang="pt-BR" i="1" smtClean="0">
                            <a:latin typeface="Cambria Math"/>
                          </a:rPr>
                        </m:ctrlPr>
                      </m:naryPr>
                      <m:sub>
                        <m:r>
                          <a:rPr lang="pt-BR" i="1" smtClean="0">
                            <a:latin typeface="Cambria Math"/>
                          </a:rPr>
                          <m:t>𝑛</m:t>
                        </m:r>
                        <m:r>
                          <a:rPr lang="pt-BR" i="1" smtClean="0">
                            <a:latin typeface="Cambria Math"/>
                          </a:rPr>
                          <m:t>=1</m:t>
                        </m:r>
                      </m:sub>
                      <m:sup>
                        <m:r>
                          <a:rPr lang="pt-BR" i="1" smtClean="0">
                            <a:latin typeface="Cambria Math"/>
                          </a:rPr>
                          <m:t>∞</m:t>
                        </m:r>
                      </m:sup>
                      <m:e>
                        <m:d>
                          <m:dPr>
                            <m:ctrlPr>
                              <a:rPr lang="en-US" b="0" i="1" smtClean="0">
                                <a:latin typeface="Cambria Math"/>
                              </a:rPr>
                            </m:ctrlPr>
                          </m:dPr>
                          <m:e>
                            <m:f>
                              <m:fPr>
                                <m:ctrlPr>
                                  <a:rPr lang="en-US" b="0" i="1" smtClean="0">
                                    <a:latin typeface="Cambria Math"/>
                                  </a:rPr>
                                </m:ctrlPr>
                              </m:fPr>
                              <m:num>
                                <m:r>
                                  <a:rPr lang="en-US" b="0" i="1" smtClean="0">
                                    <a:latin typeface="Cambria Math"/>
                                  </a:rPr>
                                  <m:t>𝑎</m:t>
                                </m:r>
                              </m:num>
                              <m:den>
                                <m:r>
                                  <a:rPr lang="en-US" b="0" i="1" smtClean="0">
                                    <a:latin typeface="Cambria Math"/>
                                  </a:rPr>
                                  <m:t>𝑟</m:t>
                                </m:r>
                              </m:den>
                            </m:f>
                          </m:e>
                        </m:d>
                        <m:r>
                          <a:rPr lang="en-US" b="0" i="1" baseline="66000" smtClean="0">
                            <a:latin typeface="Cambria Math"/>
                          </a:rPr>
                          <m:t>𝑛</m:t>
                        </m:r>
                        <m:nary>
                          <m:naryPr>
                            <m:chr m:val="∑"/>
                            <m:ctrlPr>
                              <a:rPr lang="en-US" b="0" i="1" smtClean="0">
                                <a:latin typeface="Cambria Math"/>
                              </a:rPr>
                            </m:ctrlPr>
                          </m:naryPr>
                          <m:sub>
                            <m:r>
                              <m:rPr>
                                <m:brk m:alnAt="23"/>
                              </m:rPr>
                              <a:rPr lang="en-US" b="0" i="1" smtClean="0">
                                <a:latin typeface="Cambria Math"/>
                              </a:rPr>
                              <m:t>𝑚</m:t>
                            </m:r>
                            <m:r>
                              <a:rPr lang="en-US" b="0" i="1" smtClean="0">
                                <a:latin typeface="Cambria Math"/>
                              </a:rPr>
                              <m:t>=0</m:t>
                            </m:r>
                          </m:sub>
                          <m:sup>
                            <m:r>
                              <a:rPr lang="en-US" b="0" i="1" smtClean="0">
                                <a:latin typeface="Cambria Math"/>
                              </a:rPr>
                              <m:t>𝑛</m:t>
                            </m:r>
                          </m:sup>
                          <m:e>
                            <m:r>
                              <a:rPr lang="en-US" b="0" i="1" smtClean="0">
                                <a:latin typeface="Cambria Math"/>
                              </a:rPr>
                              <m:t>𝑃</m:t>
                            </m:r>
                            <m:r>
                              <a:rPr lang="en-US" b="0" i="1" baseline="-30000" smtClean="0">
                                <a:latin typeface="Cambria Math"/>
                              </a:rPr>
                              <m:t>𝑛𝑚</m:t>
                            </m:r>
                            <m:r>
                              <a:rPr lang="en-US" b="0" i="1" smtClean="0">
                                <a:latin typeface="Cambria Math"/>
                              </a:rPr>
                              <m:t>(</m:t>
                            </m:r>
                            <m:func>
                              <m:funcPr>
                                <m:ctrlPr>
                                  <a:rPr lang="en-US" b="0" i="1" smtClean="0">
                                    <a:latin typeface="Cambria Math"/>
                                  </a:rPr>
                                </m:ctrlPr>
                              </m:funcPr>
                              <m:fName>
                                <m:r>
                                  <m:rPr>
                                    <m:sty m:val="p"/>
                                  </m:rPr>
                                  <a:rPr lang="en-US" b="0" i="0" smtClean="0">
                                    <a:latin typeface="Cambria Math"/>
                                  </a:rPr>
                                  <m:t>sin</m:t>
                                </m:r>
                              </m:fName>
                              <m:e>
                                <m:r>
                                  <a:rPr lang="en-US" b="0" i="1" smtClean="0">
                                    <a:latin typeface="Cambria Math"/>
                                    <a:ea typeface="Cambria Math"/>
                                  </a:rPr>
                                  <m:t>𝜑</m:t>
                                </m:r>
                                <m:r>
                                  <a:rPr lang="en-US" b="0" i="1" smtClean="0">
                                    <a:latin typeface="Cambria Math"/>
                                    <a:ea typeface="Cambria Math"/>
                                  </a:rPr>
                                  <m:t>)</m:t>
                                </m:r>
                              </m:e>
                            </m:func>
                          </m:e>
                        </m:nary>
                        <m:d>
                          <m:dPr>
                            <m:ctrlPr>
                              <a:rPr lang="pt-BR" i="1" smtClean="0">
                                <a:latin typeface="Cambria Math"/>
                              </a:rPr>
                            </m:ctrlPr>
                          </m:dPr>
                          <m:e>
                            <m:sSub>
                              <m:sSubPr>
                                <m:ctrlPr>
                                  <a:rPr lang="pt-BR" i="1" smtClean="0">
                                    <a:latin typeface="Cambria Math"/>
                                  </a:rPr>
                                </m:ctrlPr>
                              </m:sSubPr>
                              <m:e>
                                <m:r>
                                  <a:rPr lang="en-US" b="0" i="1" smtClean="0">
                                    <a:latin typeface="Cambria Math"/>
                                  </a:rPr>
                                  <m:t>𝐶</m:t>
                                </m:r>
                              </m:e>
                              <m:sub>
                                <m:r>
                                  <a:rPr lang="pt-BR" i="1" smtClean="0">
                                    <a:latin typeface="Cambria Math"/>
                                  </a:rPr>
                                  <m:t>𝑛</m:t>
                                </m:r>
                                <m:r>
                                  <a:rPr lang="en-US" b="0" i="1" smtClean="0">
                                    <a:latin typeface="Cambria Math"/>
                                  </a:rPr>
                                  <m:t>𝑚</m:t>
                                </m:r>
                              </m:sub>
                            </m:sSub>
                            <m:r>
                              <a:rPr lang="en-US">
                                <a:latin typeface="Cambria Math"/>
                              </a:rPr>
                              <m:t>(</m:t>
                            </m:r>
                            <m:r>
                              <m:rPr>
                                <m:sty m:val="p"/>
                              </m:rPr>
                              <a:rPr lang="en-US">
                                <a:latin typeface="Cambria Math"/>
                              </a:rPr>
                              <m:t>t</m:t>
                            </m:r>
                            <m:r>
                              <a:rPr lang="en-US">
                                <a:latin typeface="Cambria Math"/>
                              </a:rPr>
                              <m:t>)</m:t>
                            </m:r>
                            <m:func>
                              <m:funcPr>
                                <m:ctrlPr>
                                  <a:rPr lang="pt-BR" i="1">
                                    <a:latin typeface="Cambria Math"/>
                                  </a:rPr>
                                </m:ctrlPr>
                              </m:funcPr>
                              <m:fName>
                                <m:r>
                                  <m:rPr>
                                    <m:sty m:val="p"/>
                                  </m:rPr>
                                  <a:rPr lang="pt-BR">
                                    <a:latin typeface="Cambria Math"/>
                                  </a:rPr>
                                  <m:t>cos</m:t>
                                </m:r>
                              </m:fName>
                              <m:e>
                                <m:r>
                                  <a:rPr lang="en-US" i="1">
                                    <a:latin typeface="Cambria Math"/>
                                  </a:rPr>
                                  <m:t>𝑚</m:t>
                                </m:r>
                                <m:r>
                                  <a:rPr lang="en-US" i="1">
                                    <a:latin typeface="Cambria Math"/>
                                    <a:ea typeface="Cambria Math"/>
                                    <a:sym typeface="Symbol"/>
                                  </a:rPr>
                                  <m:t></m:t>
                                </m:r>
                              </m:e>
                            </m:func>
                            <m:r>
                              <a:rPr lang="pt-BR" i="1" smtClean="0">
                                <a:latin typeface="Cambria Math"/>
                              </a:rPr>
                              <m:t>+</m:t>
                            </m:r>
                            <m:sSub>
                              <m:sSubPr>
                                <m:ctrlPr>
                                  <a:rPr lang="pt-BR" i="1" smtClean="0">
                                    <a:latin typeface="Cambria Math"/>
                                  </a:rPr>
                                </m:ctrlPr>
                              </m:sSubPr>
                              <m:e>
                                <m:r>
                                  <a:rPr lang="en-US" b="0" i="1" smtClean="0">
                                    <a:latin typeface="Cambria Math"/>
                                  </a:rPr>
                                  <m:t>𝑆</m:t>
                                </m:r>
                              </m:e>
                              <m:sub>
                                <m:r>
                                  <a:rPr lang="pt-BR" i="1" smtClean="0">
                                    <a:latin typeface="Cambria Math"/>
                                  </a:rPr>
                                  <m:t>𝑛</m:t>
                                </m:r>
                                <m:r>
                                  <a:rPr lang="en-US" b="0" i="1" smtClean="0">
                                    <a:latin typeface="Cambria Math"/>
                                  </a:rPr>
                                  <m:t>𝑚</m:t>
                                </m:r>
                              </m:sub>
                            </m:sSub>
                            <m:r>
                              <a:rPr lang="en-US">
                                <a:latin typeface="Cambria Math"/>
                              </a:rPr>
                              <m:t>(</m:t>
                            </m:r>
                            <m:r>
                              <m:rPr>
                                <m:sty m:val="p"/>
                              </m:rPr>
                              <a:rPr lang="en-US">
                                <a:latin typeface="Cambria Math"/>
                              </a:rPr>
                              <m:t>t</m:t>
                            </m:r>
                            <m:r>
                              <a:rPr lang="en-US">
                                <a:latin typeface="Cambria Math"/>
                              </a:rPr>
                              <m:t>)</m:t>
                            </m:r>
                            <m:func>
                              <m:funcPr>
                                <m:ctrlPr>
                                  <a:rPr lang="pt-BR" i="1" smtClean="0">
                                    <a:latin typeface="Cambria Math"/>
                                  </a:rPr>
                                </m:ctrlPr>
                              </m:funcPr>
                              <m:fName>
                                <m:r>
                                  <m:rPr>
                                    <m:sty m:val="p"/>
                                  </m:rPr>
                                  <a:rPr lang="pt-BR" i="0" smtClean="0">
                                    <a:latin typeface="Cambria Math"/>
                                  </a:rPr>
                                  <m:t>sin</m:t>
                                </m:r>
                              </m:fName>
                              <m:e>
                                <m:r>
                                  <a:rPr lang="en-US" i="1">
                                    <a:latin typeface="Cambria Math"/>
                                  </a:rPr>
                                  <m:t>𝑚</m:t>
                                </m:r>
                                <m:r>
                                  <a:rPr lang="en-US" i="1">
                                    <a:latin typeface="Cambria Math"/>
                                    <a:ea typeface="Cambria Math"/>
                                    <a:sym typeface="Symbol"/>
                                  </a:rPr>
                                  <m:t></m:t>
                                </m:r>
                              </m:e>
                            </m:func>
                          </m:e>
                        </m:d>
                        <m:r>
                          <a:rPr lang="en-US" b="0" i="1" smtClean="0">
                            <a:latin typeface="Cambria Math"/>
                          </a:rPr>
                          <m:t>]</m:t>
                        </m:r>
                      </m:e>
                    </m:nary>
                  </m:oMath>
                </a14:m>
                <a:endParaRPr lang="en-US" sz="1600" dirty="0"/>
              </a:p>
            </p:txBody>
          </p:sp>
        </mc:Choice>
        <mc:Fallback xmlns="">
          <p:sp>
            <p:nvSpPr>
              <p:cNvPr id="5" name="TextBox 4"/>
              <p:cNvSpPr txBox="1">
                <a:spLocks noRot="1" noChangeAspect="1" noMove="1" noResize="1" noEditPoints="1" noAdjustHandles="1" noChangeArrowheads="1" noChangeShapeType="1" noTextEdit="1"/>
              </p:cNvSpPr>
              <p:nvPr/>
            </p:nvSpPr>
            <p:spPr>
              <a:xfrm>
                <a:off x="457200" y="914400"/>
                <a:ext cx="8635056" cy="506870"/>
              </a:xfrm>
              <a:prstGeom prst="rect">
                <a:avLst/>
              </a:prstGeom>
              <a:blipFill rotWithShape="1">
                <a:blip r:embed="rId2"/>
                <a:stretch>
                  <a:fillRect l="-353" t="-73494" b="-12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04800" y="3048000"/>
                <a:ext cx="8627746" cy="533544"/>
              </a:xfrm>
              <a:prstGeom prst="rect">
                <a:avLst/>
              </a:prstGeom>
              <a:noFill/>
            </p:spPr>
            <p:txBody>
              <a:bodyPr wrap="none" rtlCol="0">
                <a:spAutoFit/>
              </a:bodyPr>
              <a:lstStyle/>
              <a:p>
                <a:r>
                  <a:rPr lang="pt-BR" sz="1600" b="1" dirty="0" smtClean="0">
                    <a:sym typeface="Symbol"/>
                  </a:rPr>
                  <a:t></a:t>
                </a:r>
                <a:r>
                  <a:rPr lang="pt-BR" sz="1600" b="1" dirty="0" smtClean="0"/>
                  <a:t>h</a:t>
                </a:r>
                <a14:m>
                  <m:oMath xmlns:m="http://schemas.openxmlformats.org/officeDocument/2006/math">
                    <m:d>
                      <m:dPr>
                        <m:ctrlPr>
                          <a:rPr lang="pt-BR" b="1" i="1" smtClean="0">
                            <a:latin typeface="Cambria Math"/>
                          </a:rPr>
                        </m:ctrlPr>
                      </m:dPr>
                      <m:e>
                        <m:r>
                          <a:rPr lang="en-US" b="1" i="1" smtClean="0">
                            <a:latin typeface="Cambria Math"/>
                            <a:ea typeface="Cambria Math"/>
                          </a:rPr>
                          <m:t>𝝋</m:t>
                        </m:r>
                        <m:r>
                          <a:rPr lang="en-US" b="1" i="1" smtClean="0">
                            <a:latin typeface="Cambria Math"/>
                            <a:ea typeface="Cambria Math"/>
                          </a:rPr>
                          <m:t>,,</m:t>
                        </m:r>
                        <m:r>
                          <a:rPr lang="en-US" b="1" i="1" smtClean="0">
                            <a:latin typeface="Cambria Math"/>
                          </a:rPr>
                          <m:t>𝒕</m:t>
                        </m:r>
                      </m:e>
                    </m:d>
                    <m:r>
                      <a:rPr lang="en-US" b="1" i="1" smtClean="0">
                        <a:latin typeface="Cambria Math"/>
                      </a:rPr>
                      <m:t>=</m:t>
                    </m:r>
                    <m:f>
                      <m:fPr>
                        <m:ctrlPr>
                          <a:rPr lang="en-US" i="1" smtClean="0">
                            <a:latin typeface="Cambria Math"/>
                          </a:rPr>
                        </m:ctrlPr>
                      </m:fPr>
                      <m:num>
                        <m:r>
                          <a:rPr lang="en-US" b="0" i="1">
                            <a:latin typeface="Cambria Math"/>
                          </a:rPr>
                          <m:t>𝑎</m:t>
                        </m:r>
                        <m:r>
                          <a:rPr lang="en-US" b="0" i="1">
                            <a:latin typeface="Cambria Math"/>
                            <a:ea typeface="Cambria Math"/>
                          </a:rPr>
                          <m:t>𝜌</m:t>
                        </m:r>
                        <m:r>
                          <a:rPr lang="en-US" b="0" i="1" baseline="-40000">
                            <a:latin typeface="Cambria Math"/>
                            <a:ea typeface="Cambria Math"/>
                          </a:rPr>
                          <m:t>𝐸</m:t>
                        </m:r>
                      </m:num>
                      <m:den>
                        <m:r>
                          <a:rPr lang="en-US" b="0" i="1">
                            <a:latin typeface="Cambria Math"/>
                          </a:rPr>
                          <m:t>3</m:t>
                        </m:r>
                        <m:r>
                          <a:rPr lang="en-US" b="0" i="1">
                            <a:latin typeface="Cambria Math"/>
                            <a:ea typeface="Cambria Math"/>
                          </a:rPr>
                          <m:t>𝜌</m:t>
                        </m:r>
                        <m:r>
                          <a:rPr lang="en-US" b="0" i="1" baseline="-40000">
                            <a:latin typeface="Cambria Math"/>
                            <a:ea typeface="Cambria Math"/>
                          </a:rPr>
                          <m:t>𝑊</m:t>
                        </m:r>
                      </m:den>
                    </m:f>
                    <m:r>
                      <a:rPr lang="en-US" b="0" i="1" smtClean="0">
                        <a:latin typeface="Cambria Math"/>
                      </a:rPr>
                      <m:t>(</m:t>
                    </m:r>
                    <m:nary>
                      <m:naryPr>
                        <m:chr m:val="∑"/>
                        <m:ctrlPr>
                          <a:rPr lang="pt-BR" i="1" smtClean="0">
                            <a:latin typeface="Cambria Math"/>
                          </a:rPr>
                        </m:ctrlPr>
                      </m:naryPr>
                      <m:sub>
                        <m:r>
                          <a:rPr lang="pt-BR" b="0" i="1" smtClean="0">
                            <a:latin typeface="Cambria Math"/>
                          </a:rPr>
                          <m:t>𝑛</m:t>
                        </m:r>
                        <m:r>
                          <a:rPr lang="pt-BR" b="0" i="1" smtClean="0">
                            <a:latin typeface="Cambria Math"/>
                          </a:rPr>
                          <m:t>=0</m:t>
                        </m:r>
                      </m:sub>
                      <m:sup>
                        <m:r>
                          <a:rPr lang="en-US" b="0" i="1" smtClean="0">
                            <a:latin typeface="Cambria Math"/>
                          </a:rPr>
                          <m:t>𝑛</m:t>
                        </m:r>
                        <m:r>
                          <a:rPr lang="en-US" b="0" i="1" baseline="-25000" smtClean="0">
                            <a:latin typeface="Cambria Math"/>
                          </a:rPr>
                          <m:t>𝑚𝑎𝑥</m:t>
                        </m:r>
                      </m:sup>
                      <m:e>
                        <m:nary>
                          <m:naryPr>
                            <m:chr m:val="∑"/>
                            <m:ctrlPr>
                              <a:rPr lang="en-US" i="1" smtClean="0">
                                <a:latin typeface="Cambria Math"/>
                              </a:rPr>
                            </m:ctrlPr>
                          </m:naryPr>
                          <m:sub>
                            <m:r>
                              <m:rPr>
                                <m:brk m:alnAt="23"/>
                              </m:rPr>
                              <a:rPr lang="en-US" b="0" i="1" smtClean="0">
                                <a:latin typeface="Cambria Math"/>
                              </a:rPr>
                              <m:t>𝑚</m:t>
                            </m:r>
                            <m:r>
                              <a:rPr lang="en-US" b="0" i="1" smtClean="0">
                                <a:latin typeface="Cambria Math"/>
                              </a:rPr>
                              <m:t>=0</m:t>
                            </m:r>
                          </m:sub>
                          <m:sup>
                            <m:r>
                              <a:rPr lang="en-US" b="0" i="1" smtClean="0">
                                <a:latin typeface="Cambria Math"/>
                              </a:rPr>
                              <m:t>𝑛</m:t>
                            </m:r>
                          </m:sup>
                          <m:e>
                            <m:f>
                              <m:fPr>
                                <m:ctrlPr>
                                  <a:rPr lang="en-US" i="1" smtClean="0">
                                    <a:latin typeface="Cambria Math"/>
                                  </a:rPr>
                                </m:ctrlPr>
                              </m:fPr>
                              <m:num>
                                <m:r>
                                  <a:rPr lang="en-US" b="0" i="1" smtClean="0">
                                    <a:latin typeface="Cambria Math"/>
                                  </a:rPr>
                                  <m:t>(2</m:t>
                                </m:r>
                                <m:r>
                                  <a:rPr lang="en-US" b="0" i="1" smtClean="0">
                                    <a:latin typeface="Cambria Math"/>
                                  </a:rPr>
                                  <m:t>𝑛</m:t>
                                </m:r>
                                <m:r>
                                  <a:rPr lang="en-US" b="0" i="1" smtClean="0">
                                    <a:latin typeface="Cambria Math"/>
                                  </a:rPr>
                                  <m:t>+1)</m:t>
                                </m:r>
                              </m:num>
                              <m:den>
                                <m:r>
                                  <a:rPr lang="en-US" b="0" i="1" smtClean="0">
                                    <a:latin typeface="Cambria Math"/>
                                  </a:rPr>
                                  <m:t>(1+</m:t>
                                </m:r>
                                <m:r>
                                  <a:rPr lang="en-US" b="0" i="1" smtClean="0">
                                    <a:latin typeface="Cambria Math"/>
                                  </a:rPr>
                                  <m:t>𝑘𝑛</m:t>
                                </m:r>
                                <m:r>
                                  <a:rPr lang="en-US" b="0" i="1" smtClean="0">
                                    <a:latin typeface="Cambria Math"/>
                                  </a:rPr>
                                  <m:t>)</m:t>
                                </m:r>
                              </m:den>
                            </m:f>
                            <m:r>
                              <a:rPr lang="en-US" b="0" i="1" smtClean="0">
                                <a:latin typeface="Cambria Math"/>
                              </a:rPr>
                              <m:t>𝑃</m:t>
                            </m:r>
                            <m:r>
                              <a:rPr lang="en-US" b="0" i="1" baseline="-30000" smtClean="0">
                                <a:latin typeface="Cambria Math"/>
                              </a:rPr>
                              <m:t>𝑛𝑚</m:t>
                            </m:r>
                            <m:r>
                              <a:rPr lang="en-US" b="0" i="1" smtClean="0">
                                <a:latin typeface="Cambria Math"/>
                              </a:rPr>
                              <m:t>(</m:t>
                            </m:r>
                            <m:func>
                              <m:funcPr>
                                <m:ctrlPr>
                                  <a:rPr lang="en-US" i="1" smtClean="0">
                                    <a:latin typeface="Cambria Math"/>
                                  </a:rPr>
                                </m:ctrlPr>
                              </m:funcPr>
                              <m:fName>
                                <m:r>
                                  <m:rPr>
                                    <m:sty m:val="p"/>
                                  </m:rPr>
                                  <a:rPr lang="en-US" b="0" i="0" smtClean="0">
                                    <a:latin typeface="Cambria Math"/>
                                  </a:rPr>
                                  <m:t>sin</m:t>
                                </m:r>
                              </m:fName>
                              <m:e>
                                <m:r>
                                  <a:rPr lang="en-US" b="0" i="1" smtClean="0">
                                    <a:latin typeface="Cambria Math"/>
                                    <a:ea typeface="Cambria Math"/>
                                  </a:rPr>
                                  <m:t>𝜑</m:t>
                                </m:r>
                                <m:r>
                                  <a:rPr lang="en-US" b="0" i="1" smtClean="0">
                                    <a:latin typeface="Cambria Math"/>
                                    <a:ea typeface="Cambria Math"/>
                                  </a:rPr>
                                  <m:t>)</m:t>
                                </m:r>
                              </m:e>
                            </m:func>
                          </m:e>
                        </m:nary>
                        <m:d>
                          <m:dPr>
                            <m:ctrlPr>
                              <a:rPr lang="pt-BR" i="1" smtClean="0">
                                <a:latin typeface="Cambria Math"/>
                              </a:rPr>
                            </m:ctrlPr>
                          </m:dPr>
                          <m:e>
                            <m:sSub>
                              <m:sSubPr>
                                <m:ctrlPr>
                                  <a:rPr lang="pt-BR" i="1" smtClean="0">
                                    <a:latin typeface="Cambria Math"/>
                                  </a:rPr>
                                </m:ctrlPr>
                              </m:sSubPr>
                              <m:e>
                                <m:r>
                                  <a:rPr lang="pt-BR" b="0" i="1" smtClean="0">
                                    <a:latin typeface="Cambria Math"/>
                                    <a:ea typeface="Cambria Math"/>
                                  </a:rPr>
                                  <m:t>∆</m:t>
                                </m:r>
                                <m:r>
                                  <a:rPr lang="en-US" b="0" i="1" smtClean="0">
                                    <a:latin typeface="Cambria Math"/>
                                  </a:rPr>
                                  <m:t>𝐶</m:t>
                                </m:r>
                              </m:e>
                              <m:sub>
                                <m:r>
                                  <a:rPr lang="pt-BR" b="0" i="1" smtClean="0">
                                    <a:latin typeface="Cambria Math"/>
                                  </a:rPr>
                                  <m:t>𝑛</m:t>
                                </m:r>
                                <m:r>
                                  <a:rPr lang="en-US" b="0" i="1" smtClean="0">
                                    <a:latin typeface="Cambria Math"/>
                                  </a:rPr>
                                  <m:t>𝑚</m:t>
                                </m:r>
                              </m:sub>
                            </m:sSub>
                            <m:r>
                              <a:rPr lang="en-US" b="0">
                                <a:latin typeface="Cambria Math"/>
                              </a:rPr>
                              <m:t>(</m:t>
                            </m:r>
                            <m:r>
                              <a:rPr lang="en-US" b="0" i="1">
                                <a:latin typeface="Cambria Math"/>
                              </a:rPr>
                              <m:t>𝑡</m:t>
                            </m:r>
                            <m:r>
                              <a:rPr lang="en-US" b="0">
                                <a:latin typeface="Cambria Math"/>
                              </a:rPr>
                              <m:t>)</m:t>
                            </m:r>
                            <m:func>
                              <m:funcPr>
                                <m:ctrlPr>
                                  <a:rPr lang="pt-BR" i="1" smtClean="0">
                                    <a:latin typeface="Cambria Math"/>
                                  </a:rPr>
                                </m:ctrlPr>
                              </m:funcPr>
                              <m:fName>
                                <m:r>
                                  <m:rPr>
                                    <m:sty m:val="p"/>
                                  </m:rPr>
                                  <a:rPr lang="pt-BR" b="0" i="0" smtClean="0">
                                    <a:latin typeface="Cambria Math"/>
                                  </a:rPr>
                                  <m:t>cos</m:t>
                                </m:r>
                              </m:fName>
                              <m:e>
                                <m:r>
                                  <a:rPr lang="en-US" b="0" i="1" smtClean="0">
                                    <a:latin typeface="Cambria Math"/>
                                  </a:rPr>
                                  <m:t>𝑚</m:t>
                                </m:r>
                                <m:r>
                                  <a:rPr lang="en-US" b="0" i="1">
                                    <a:latin typeface="Cambria Math"/>
                                    <a:ea typeface="Cambria Math"/>
                                    <a:sym typeface="Symbol"/>
                                  </a:rPr>
                                  <m:t></m:t>
                                </m:r>
                              </m:e>
                            </m:func>
                            <m:r>
                              <a:rPr lang="pt-BR" b="0" i="1" smtClean="0">
                                <a:latin typeface="Cambria Math"/>
                              </a:rPr>
                              <m:t>+</m:t>
                            </m:r>
                            <m:sSub>
                              <m:sSubPr>
                                <m:ctrlPr>
                                  <a:rPr lang="pt-BR" i="1" smtClean="0">
                                    <a:latin typeface="Cambria Math"/>
                                  </a:rPr>
                                </m:ctrlPr>
                              </m:sSubPr>
                              <m:e>
                                <m:r>
                                  <a:rPr lang="pt-BR" b="0" i="1" smtClean="0">
                                    <a:latin typeface="Cambria Math"/>
                                    <a:ea typeface="Cambria Math"/>
                                  </a:rPr>
                                  <m:t>∆</m:t>
                                </m:r>
                                <m:r>
                                  <a:rPr lang="en-US" b="0" i="1" smtClean="0">
                                    <a:latin typeface="Cambria Math"/>
                                  </a:rPr>
                                  <m:t>𝑆</m:t>
                                </m:r>
                              </m:e>
                              <m:sub>
                                <m:r>
                                  <a:rPr lang="pt-BR" b="0" i="1" smtClean="0">
                                    <a:latin typeface="Cambria Math"/>
                                  </a:rPr>
                                  <m:t>𝑛</m:t>
                                </m:r>
                                <m:r>
                                  <a:rPr lang="en-US" b="0" i="1" smtClean="0">
                                    <a:latin typeface="Cambria Math"/>
                                  </a:rPr>
                                  <m:t>𝑚</m:t>
                                </m:r>
                              </m:sub>
                            </m:sSub>
                            <m:r>
                              <a:rPr lang="en-US" b="0">
                                <a:latin typeface="Cambria Math"/>
                              </a:rPr>
                              <m:t>(</m:t>
                            </m:r>
                            <m:r>
                              <a:rPr lang="en-US" b="0" i="1">
                                <a:latin typeface="Cambria Math"/>
                              </a:rPr>
                              <m:t>𝑡</m:t>
                            </m:r>
                            <m:r>
                              <a:rPr lang="en-US" b="0">
                                <a:latin typeface="Cambria Math"/>
                              </a:rPr>
                              <m:t>)</m:t>
                            </m:r>
                            <m:func>
                              <m:funcPr>
                                <m:ctrlPr>
                                  <a:rPr lang="pt-BR" i="1" smtClean="0">
                                    <a:latin typeface="Cambria Math"/>
                                  </a:rPr>
                                </m:ctrlPr>
                              </m:funcPr>
                              <m:fName>
                                <m:r>
                                  <m:rPr>
                                    <m:sty m:val="p"/>
                                  </m:rPr>
                                  <a:rPr lang="pt-BR" b="0" i="0" smtClean="0">
                                    <a:latin typeface="Cambria Math"/>
                                  </a:rPr>
                                  <m:t>sin</m:t>
                                </m:r>
                              </m:fName>
                              <m:e>
                                <m:r>
                                  <a:rPr lang="en-US" b="0" i="1">
                                    <a:latin typeface="Cambria Math"/>
                                  </a:rPr>
                                  <m:t>𝑚</m:t>
                                </m:r>
                                <m:r>
                                  <a:rPr lang="en-US" b="0" i="1">
                                    <a:latin typeface="Cambria Math"/>
                                    <a:ea typeface="Cambria Math"/>
                                    <a:sym typeface="Symbol"/>
                                  </a:rPr>
                                  <m:t></m:t>
                                </m:r>
                              </m:e>
                            </m:func>
                          </m:e>
                        </m:d>
                      </m:e>
                    </m:nary>
                  </m:oMath>
                </a14:m>
                <a:endParaRPr lang="en-US" sz="1600" dirty="0"/>
              </a:p>
            </p:txBody>
          </p:sp>
        </mc:Choice>
        <mc:Fallback xmlns="">
          <p:sp>
            <p:nvSpPr>
              <p:cNvPr id="6" name="TextBox 5"/>
              <p:cNvSpPr txBox="1">
                <a:spLocks noRot="1" noChangeAspect="1" noMove="1" noResize="1" noEditPoints="1" noAdjustHandles="1" noChangeArrowheads="1" noChangeShapeType="1" noTextEdit="1"/>
              </p:cNvSpPr>
              <p:nvPr/>
            </p:nvSpPr>
            <p:spPr>
              <a:xfrm>
                <a:off x="304800" y="3048000"/>
                <a:ext cx="8627746" cy="533544"/>
              </a:xfrm>
              <a:prstGeom prst="rect">
                <a:avLst/>
              </a:prstGeom>
              <a:blipFill rotWithShape="1">
                <a:blip r:embed="rId3"/>
                <a:stretch>
                  <a:fillRect l="-353" t="-69318" b="-1102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57200" y="1649870"/>
                <a:ext cx="8288616" cy="460832"/>
              </a:xfrm>
              <a:prstGeom prst="rect">
                <a:avLst/>
              </a:prstGeom>
              <a:noFill/>
            </p:spPr>
            <p:txBody>
              <a:bodyPr wrap="none" rtlCol="0">
                <a:spAutoFit/>
              </a:bodyPr>
              <a:lstStyle/>
              <a:p>
                <a:r>
                  <a:rPr lang="pt-BR" sz="1400" dirty="0" smtClean="0">
                    <a:sym typeface="Symbol"/>
                  </a:rPr>
                  <a:t>g</a:t>
                </a:r>
                <a14:m>
                  <m:oMath xmlns:m="http://schemas.openxmlformats.org/officeDocument/2006/math">
                    <m:d>
                      <m:dPr>
                        <m:ctrlPr>
                          <a:rPr lang="pt-BR" sz="1600" i="1" smtClean="0">
                            <a:latin typeface="Cambria Math"/>
                          </a:rPr>
                        </m:ctrlPr>
                      </m:dPr>
                      <m:e>
                        <m:r>
                          <a:rPr lang="en-US" sz="1600" b="0" i="1" smtClean="0">
                            <a:latin typeface="Cambria Math"/>
                          </a:rPr>
                          <m:t>𝑟</m:t>
                        </m:r>
                        <m:r>
                          <a:rPr lang="en-US" sz="1600" b="0" i="1" smtClean="0">
                            <a:latin typeface="Cambria Math"/>
                          </a:rPr>
                          <m:t>,</m:t>
                        </m:r>
                        <m:r>
                          <a:rPr lang="en-US" sz="1600" b="0" i="1" smtClean="0">
                            <a:latin typeface="Cambria Math"/>
                            <a:ea typeface="Cambria Math"/>
                          </a:rPr>
                          <m:t>𝜑</m:t>
                        </m:r>
                        <m:r>
                          <a:rPr lang="en-US" sz="1600" b="0" i="1" smtClean="0">
                            <a:latin typeface="Cambria Math"/>
                            <a:ea typeface="Cambria Math"/>
                          </a:rPr>
                          <m:t>,,</m:t>
                        </m:r>
                        <m:r>
                          <a:rPr lang="en-US" sz="1600" b="0" i="1" smtClean="0">
                            <a:latin typeface="Cambria Math"/>
                          </a:rPr>
                          <m:t>𝑡</m:t>
                        </m:r>
                      </m:e>
                    </m:d>
                    <m:r>
                      <a:rPr lang="en-US" sz="1600" b="0" i="1" smtClean="0">
                        <a:latin typeface="Cambria Math"/>
                      </a:rPr>
                      <m:t>=</m:t>
                    </m:r>
                    <m:f>
                      <m:fPr>
                        <m:ctrlPr>
                          <a:rPr lang="en-US" sz="1600" b="0" i="1" smtClean="0">
                            <a:latin typeface="Cambria Math"/>
                          </a:rPr>
                        </m:ctrlPr>
                      </m:fPr>
                      <m:num>
                        <m:r>
                          <a:rPr lang="en-US" sz="1600" b="0" i="1" smtClean="0">
                            <a:latin typeface="Cambria Math"/>
                          </a:rPr>
                          <m:t>𝐺𝑀</m:t>
                        </m:r>
                      </m:num>
                      <m:den>
                        <m:r>
                          <a:rPr lang="en-US" sz="1600" b="0" i="1" smtClean="0">
                            <a:latin typeface="Cambria Math"/>
                          </a:rPr>
                          <m:t>𝑎</m:t>
                        </m:r>
                        <m:r>
                          <a:rPr lang="en-US" sz="1600" b="0" i="1" baseline="30000" smtClean="0">
                            <a:latin typeface="Cambria Math"/>
                          </a:rPr>
                          <m:t>2</m:t>
                        </m:r>
                      </m:den>
                    </m:f>
                    <m:nary>
                      <m:naryPr>
                        <m:chr m:val="∑"/>
                        <m:ctrlPr>
                          <a:rPr lang="pt-BR" sz="1600" i="1" smtClean="0">
                            <a:latin typeface="Cambria Math"/>
                          </a:rPr>
                        </m:ctrlPr>
                      </m:naryPr>
                      <m:sub>
                        <m:r>
                          <a:rPr lang="pt-BR" sz="1600" i="1" smtClean="0">
                            <a:latin typeface="Cambria Math"/>
                          </a:rPr>
                          <m:t>𝑛</m:t>
                        </m:r>
                        <m:r>
                          <a:rPr lang="pt-BR" sz="1600" i="1" smtClean="0">
                            <a:latin typeface="Cambria Math"/>
                          </a:rPr>
                          <m:t>=2</m:t>
                        </m:r>
                      </m:sub>
                      <m:sup>
                        <m:r>
                          <a:rPr lang="pt-BR" sz="1600" i="1" smtClean="0">
                            <a:latin typeface="Cambria Math"/>
                          </a:rPr>
                          <m:t>∞</m:t>
                        </m:r>
                      </m:sup>
                      <m:e>
                        <m:d>
                          <m:dPr>
                            <m:ctrlPr>
                              <a:rPr lang="en-US" sz="1600" b="0" i="1" smtClean="0">
                                <a:latin typeface="Cambria Math"/>
                              </a:rPr>
                            </m:ctrlPr>
                          </m:dPr>
                          <m:e>
                            <m:f>
                              <m:fPr>
                                <m:ctrlPr>
                                  <a:rPr lang="en-US" sz="1600" b="0" i="1" smtClean="0">
                                    <a:latin typeface="Cambria Math"/>
                                  </a:rPr>
                                </m:ctrlPr>
                              </m:fPr>
                              <m:num>
                                <m:r>
                                  <a:rPr lang="en-US" sz="1600" b="0" i="1" smtClean="0">
                                    <a:latin typeface="Cambria Math"/>
                                  </a:rPr>
                                  <m:t>𝑎</m:t>
                                </m:r>
                              </m:num>
                              <m:den>
                                <m:r>
                                  <a:rPr lang="en-US" sz="1600" b="0" i="1" smtClean="0">
                                    <a:latin typeface="Cambria Math"/>
                                  </a:rPr>
                                  <m:t>𝑟</m:t>
                                </m:r>
                              </m:den>
                            </m:f>
                          </m:e>
                        </m:d>
                        <m:r>
                          <a:rPr lang="en-US" sz="1600" b="0" i="1" baseline="66000" smtClean="0">
                            <a:latin typeface="Cambria Math"/>
                          </a:rPr>
                          <m:t>𝑛</m:t>
                        </m:r>
                        <m:r>
                          <a:rPr lang="en-US" sz="1600" b="0" i="1" baseline="30000" smtClean="0">
                            <a:latin typeface="Cambria Math"/>
                          </a:rPr>
                          <m:t>+</m:t>
                        </m:r>
                        <m:r>
                          <a:rPr lang="en-US" sz="1600" b="0" i="1" baseline="66000" smtClean="0">
                            <a:latin typeface="Cambria Math"/>
                          </a:rPr>
                          <m:t>2</m:t>
                        </m:r>
                        <m:r>
                          <a:rPr lang="en-US" sz="1600" b="0" i="1" smtClean="0">
                            <a:latin typeface="Cambria Math"/>
                          </a:rPr>
                          <m:t>(</m:t>
                        </m:r>
                        <m:r>
                          <a:rPr lang="en-US" sz="1600" b="0" i="1" smtClean="0">
                            <a:latin typeface="Cambria Math"/>
                          </a:rPr>
                          <m:t>𝑛</m:t>
                        </m:r>
                        <m:r>
                          <a:rPr lang="en-US" sz="1600" b="0" i="1" smtClean="0">
                            <a:latin typeface="Cambria Math"/>
                          </a:rPr>
                          <m:t>−1)</m:t>
                        </m:r>
                        <m:nary>
                          <m:naryPr>
                            <m:chr m:val="∑"/>
                            <m:ctrlPr>
                              <a:rPr lang="en-US" sz="1600" b="0" i="1" smtClean="0">
                                <a:latin typeface="Cambria Math"/>
                              </a:rPr>
                            </m:ctrlPr>
                          </m:naryPr>
                          <m:sub>
                            <m:r>
                              <m:rPr>
                                <m:brk m:alnAt="23"/>
                              </m:rPr>
                              <a:rPr lang="en-US" sz="1600" b="0" i="1" smtClean="0">
                                <a:latin typeface="Cambria Math"/>
                              </a:rPr>
                              <m:t>𝑚</m:t>
                            </m:r>
                            <m:r>
                              <a:rPr lang="en-US" sz="1600" b="0" i="1" smtClean="0">
                                <a:latin typeface="Cambria Math"/>
                              </a:rPr>
                              <m:t>=0</m:t>
                            </m:r>
                          </m:sub>
                          <m:sup>
                            <m:r>
                              <a:rPr lang="en-US" sz="1600" b="0" i="1" smtClean="0">
                                <a:latin typeface="Cambria Math"/>
                              </a:rPr>
                              <m:t>𝑛</m:t>
                            </m:r>
                          </m:sup>
                          <m:e>
                            <m:r>
                              <a:rPr lang="en-US" sz="1600" b="0" i="1" smtClean="0">
                                <a:latin typeface="Cambria Math"/>
                              </a:rPr>
                              <m:t>𝑃</m:t>
                            </m:r>
                            <m:r>
                              <a:rPr lang="en-US" sz="1600" b="0" i="1" baseline="-30000" smtClean="0">
                                <a:latin typeface="Cambria Math"/>
                              </a:rPr>
                              <m:t>𝑛𝑚</m:t>
                            </m:r>
                            <m:r>
                              <a:rPr lang="en-US" sz="1600" b="0" i="1" smtClean="0">
                                <a:latin typeface="Cambria Math"/>
                              </a:rPr>
                              <m:t>(</m:t>
                            </m:r>
                            <m:func>
                              <m:funcPr>
                                <m:ctrlPr>
                                  <a:rPr lang="en-US" sz="1600" b="0" i="1" smtClean="0">
                                    <a:latin typeface="Cambria Math"/>
                                  </a:rPr>
                                </m:ctrlPr>
                              </m:funcPr>
                              <m:fName>
                                <m:r>
                                  <m:rPr>
                                    <m:sty m:val="p"/>
                                  </m:rPr>
                                  <a:rPr lang="en-US" sz="1600" b="0" i="0" smtClean="0">
                                    <a:latin typeface="Cambria Math"/>
                                  </a:rPr>
                                  <m:t>sin</m:t>
                                </m:r>
                              </m:fName>
                              <m:e>
                                <m:r>
                                  <a:rPr lang="en-US" sz="1600" b="0" i="1" smtClean="0">
                                    <a:latin typeface="Cambria Math"/>
                                    <a:ea typeface="Cambria Math"/>
                                  </a:rPr>
                                  <m:t>𝜑</m:t>
                                </m:r>
                                <m:r>
                                  <a:rPr lang="en-US" sz="1600" b="0" i="1" smtClean="0">
                                    <a:latin typeface="Cambria Math"/>
                                    <a:ea typeface="Cambria Math"/>
                                  </a:rPr>
                                  <m:t>)</m:t>
                                </m:r>
                              </m:e>
                            </m:func>
                          </m:e>
                        </m:nary>
                        <m:d>
                          <m:dPr>
                            <m:ctrlPr>
                              <a:rPr lang="pt-BR" sz="1600" i="1" smtClean="0">
                                <a:latin typeface="Cambria Math"/>
                              </a:rPr>
                            </m:ctrlPr>
                          </m:dPr>
                          <m:e>
                            <m:r>
                              <a:rPr lang="pt-BR" sz="1600" i="1" smtClean="0">
                                <a:latin typeface="Cambria Math"/>
                                <a:ea typeface="Cambria Math"/>
                              </a:rPr>
                              <m:t>𝛿</m:t>
                            </m:r>
                            <m:sSub>
                              <m:sSubPr>
                                <m:ctrlPr>
                                  <a:rPr lang="pt-BR" sz="1600" i="1" smtClean="0">
                                    <a:latin typeface="Cambria Math"/>
                                  </a:rPr>
                                </m:ctrlPr>
                              </m:sSubPr>
                              <m:e>
                                <m:r>
                                  <a:rPr lang="en-US" sz="1600" b="0" i="1" smtClean="0">
                                    <a:latin typeface="Cambria Math"/>
                                  </a:rPr>
                                  <m:t>𝐶</m:t>
                                </m:r>
                              </m:e>
                              <m:sub>
                                <m:r>
                                  <a:rPr lang="pt-BR" sz="1600" i="1" smtClean="0">
                                    <a:latin typeface="Cambria Math"/>
                                  </a:rPr>
                                  <m:t>𝑛</m:t>
                                </m:r>
                                <m:r>
                                  <a:rPr lang="en-US" sz="1600" b="0" i="1" smtClean="0">
                                    <a:latin typeface="Cambria Math"/>
                                  </a:rPr>
                                  <m:t>𝑚</m:t>
                                </m:r>
                              </m:sub>
                            </m:sSub>
                            <m:func>
                              <m:funcPr>
                                <m:ctrlPr>
                                  <a:rPr lang="pt-BR" sz="1600" i="1" smtClean="0">
                                    <a:latin typeface="Cambria Math"/>
                                  </a:rPr>
                                </m:ctrlPr>
                              </m:funcPr>
                              <m:fName>
                                <m:r>
                                  <a:rPr lang="en-US" sz="1600" b="0" i="0" smtClean="0">
                                    <a:latin typeface="Cambria Math"/>
                                  </a:rPr>
                                  <m:t>(</m:t>
                                </m:r>
                                <m:r>
                                  <m:rPr>
                                    <m:sty m:val="p"/>
                                  </m:rPr>
                                  <a:rPr lang="en-US" sz="1600" b="0" i="0" smtClean="0">
                                    <a:latin typeface="Cambria Math"/>
                                  </a:rPr>
                                  <m:t>t</m:t>
                                </m:r>
                                <m:r>
                                  <a:rPr lang="en-US" sz="1600" b="0" i="0" smtClean="0">
                                    <a:latin typeface="Cambria Math"/>
                                  </a:rPr>
                                  <m:t>)</m:t>
                                </m:r>
                                <m:r>
                                  <m:rPr>
                                    <m:sty m:val="p"/>
                                  </m:rPr>
                                  <a:rPr lang="pt-BR" sz="1600" i="0" smtClean="0">
                                    <a:latin typeface="Cambria Math"/>
                                  </a:rPr>
                                  <m:t>cos</m:t>
                                </m:r>
                              </m:fName>
                              <m:e>
                                <m:r>
                                  <a:rPr lang="en-US" sz="1600" b="0" i="1" smtClean="0">
                                    <a:latin typeface="Cambria Math"/>
                                  </a:rPr>
                                  <m:t>𝑚</m:t>
                                </m:r>
                                <m:r>
                                  <a:rPr lang="en-US" sz="1600" i="1">
                                    <a:latin typeface="Cambria Math"/>
                                    <a:ea typeface="Cambria Math"/>
                                    <a:sym typeface="Symbol"/>
                                  </a:rPr>
                                  <m:t></m:t>
                                </m:r>
                              </m:e>
                            </m:func>
                            <m:r>
                              <a:rPr lang="pt-BR" sz="1600" i="1" smtClean="0">
                                <a:latin typeface="Cambria Math"/>
                              </a:rPr>
                              <m:t>+</m:t>
                            </m:r>
                            <m:sSub>
                              <m:sSubPr>
                                <m:ctrlPr>
                                  <a:rPr lang="pt-BR" sz="1600" i="1" smtClean="0">
                                    <a:latin typeface="Cambria Math"/>
                                  </a:rPr>
                                </m:ctrlPr>
                              </m:sSubPr>
                              <m:e>
                                <m:r>
                                  <a:rPr lang="pt-BR" sz="1600" i="1" smtClean="0">
                                    <a:latin typeface="Cambria Math"/>
                                    <a:ea typeface="Cambria Math"/>
                                  </a:rPr>
                                  <m:t>𝛿</m:t>
                                </m:r>
                                <m:r>
                                  <a:rPr lang="en-US" sz="1600" b="0" i="1" smtClean="0">
                                    <a:latin typeface="Cambria Math"/>
                                  </a:rPr>
                                  <m:t>𝑆</m:t>
                                </m:r>
                              </m:e>
                              <m:sub>
                                <m:r>
                                  <a:rPr lang="pt-BR" sz="1600" i="1" smtClean="0">
                                    <a:latin typeface="Cambria Math"/>
                                  </a:rPr>
                                  <m:t>𝑛</m:t>
                                </m:r>
                                <m:r>
                                  <a:rPr lang="en-US" sz="1600" b="0" i="1" smtClean="0">
                                    <a:latin typeface="Cambria Math"/>
                                  </a:rPr>
                                  <m:t>𝑚</m:t>
                                </m:r>
                              </m:sub>
                            </m:sSub>
                            <m:func>
                              <m:funcPr>
                                <m:ctrlPr>
                                  <a:rPr lang="pt-BR" sz="1600" i="1" smtClean="0">
                                    <a:latin typeface="Cambria Math"/>
                                  </a:rPr>
                                </m:ctrlPr>
                              </m:funcPr>
                              <m:fName>
                                <m:d>
                                  <m:dPr>
                                    <m:ctrlPr>
                                      <a:rPr lang="en-US" sz="1600" b="0" i="1" smtClean="0">
                                        <a:latin typeface="Cambria Math"/>
                                      </a:rPr>
                                    </m:ctrlPr>
                                  </m:dPr>
                                  <m:e>
                                    <m:r>
                                      <a:rPr lang="en-US" sz="1600" b="0" i="1" smtClean="0">
                                        <a:latin typeface="Cambria Math"/>
                                      </a:rPr>
                                      <m:t>𝑡</m:t>
                                    </m:r>
                                  </m:e>
                                </m:d>
                                <m:r>
                                  <m:rPr>
                                    <m:sty m:val="p"/>
                                  </m:rPr>
                                  <a:rPr lang="pt-BR" sz="1600" i="0" smtClean="0">
                                    <a:latin typeface="Cambria Math"/>
                                  </a:rPr>
                                  <m:t>sin</m:t>
                                </m:r>
                              </m:fName>
                              <m:e>
                                <m:r>
                                  <a:rPr lang="en-US" sz="1600" i="1">
                                    <a:latin typeface="Cambria Math"/>
                                  </a:rPr>
                                  <m:t>𝑚</m:t>
                                </m:r>
                                <m:r>
                                  <a:rPr lang="en-US" sz="1600" i="1">
                                    <a:latin typeface="Cambria Math"/>
                                    <a:ea typeface="Cambria Math"/>
                                    <a:sym typeface="Symbol"/>
                                  </a:rPr>
                                  <m:t></m:t>
                                </m:r>
                              </m:e>
                            </m:func>
                          </m:e>
                        </m:d>
                      </m:e>
                    </m:nary>
                  </m:oMath>
                </a14:m>
                <a:endParaRPr lang="en-US" sz="1600" dirty="0"/>
              </a:p>
            </p:txBody>
          </p:sp>
        </mc:Choice>
        <mc:Fallback xmlns="">
          <p:sp>
            <p:nvSpPr>
              <p:cNvPr id="7" name="TextBox 6"/>
              <p:cNvSpPr txBox="1">
                <a:spLocks noRot="1" noChangeAspect="1" noMove="1" noResize="1" noEditPoints="1" noAdjustHandles="1" noChangeArrowheads="1" noChangeShapeType="1" noTextEdit="1"/>
              </p:cNvSpPr>
              <p:nvPr/>
            </p:nvSpPr>
            <p:spPr>
              <a:xfrm>
                <a:off x="457200" y="1649870"/>
                <a:ext cx="8288616" cy="460832"/>
              </a:xfrm>
              <a:prstGeom prst="rect">
                <a:avLst/>
              </a:prstGeom>
              <a:blipFill rotWithShape="1">
                <a:blip r:embed="rId4"/>
                <a:stretch>
                  <a:fillRect l="-147" t="-66667" b="-114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70583" y="2378116"/>
                <a:ext cx="6692217" cy="338554"/>
              </a:xfrm>
              <a:prstGeom prst="rect">
                <a:avLst/>
              </a:prstGeom>
              <a:noFill/>
            </p:spPr>
            <p:txBody>
              <a:bodyPr wrap="none" rtlCol="0">
                <a:spAutoFit/>
              </a:bodyPr>
              <a:lstStyle/>
              <a:p>
                <a:r>
                  <a:rPr lang="pt-BR" sz="1400" dirty="0" smtClean="0">
                    <a:sym typeface="Symbol"/>
                  </a:rPr>
                  <a:t>N</a:t>
                </a:r>
                <a14:m>
                  <m:oMath xmlns:m="http://schemas.openxmlformats.org/officeDocument/2006/math">
                    <m:d>
                      <m:dPr>
                        <m:ctrlPr>
                          <a:rPr lang="pt-BR" sz="1600" i="1" smtClean="0">
                            <a:latin typeface="Cambria Math"/>
                          </a:rPr>
                        </m:ctrlPr>
                      </m:dPr>
                      <m:e>
                        <m:r>
                          <a:rPr lang="en-US" sz="1600" b="0" i="1" smtClean="0">
                            <a:latin typeface="Cambria Math"/>
                            <a:ea typeface="Cambria Math"/>
                          </a:rPr>
                          <m:t>𝜑</m:t>
                        </m:r>
                        <m:r>
                          <a:rPr lang="en-US" sz="1600" b="0" i="1" smtClean="0">
                            <a:latin typeface="Cambria Math"/>
                            <a:ea typeface="Cambria Math"/>
                          </a:rPr>
                          <m:t>,,</m:t>
                        </m:r>
                        <m:r>
                          <a:rPr lang="en-US" sz="1600" b="0" i="1" smtClean="0">
                            <a:latin typeface="Cambria Math"/>
                          </a:rPr>
                          <m:t>𝑡</m:t>
                        </m:r>
                      </m:e>
                    </m:d>
                    <m:r>
                      <a:rPr lang="en-US" sz="1600" b="0" i="1" smtClean="0">
                        <a:latin typeface="Cambria Math"/>
                      </a:rPr>
                      <m:t>=</m:t>
                    </m:r>
                    <m:r>
                      <a:rPr lang="en-US" sz="1600" b="0" i="1" smtClean="0">
                        <a:latin typeface="Cambria Math"/>
                      </a:rPr>
                      <m:t>𝑟</m:t>
                    </m:r>
                    <m:r>
                      <a:rPr lang="en-US" sz="1600" b="0" i="1" baseline="-25000" smtClean="0">
                        <a:latin typeface="Cambria Math"/>
                      </a:rPr>
                      <m:t>0</m:t>
                    </m:r>
                    <m:nary>
                      <m:naryPr>
                        <m:chr m:val="∑"/>
                        <m:ctrlPr>
                          <a:rPr lang="pt-BR" sz="1600" i="1" smtClean="0">
                            <a:latin typeface="Cambria Math"/>
                          </a:rPr>
                        </m:ctrlPr>
                      </m:naryPr>
                      <m:sub>
                        <m:r>
                          <a:rPr lang="pt-BR" sz="1600" i="1" smtClean="0">
                            <a:latin typeface="Cambria Math"/>
                          </a:rPr>
                          <m:t>𝑛</m:t>
                        </m:r>
                        <m:r>
                          <a:rPr lang="pt-BR" sz="1600" i="1" smtClean="0">
                            <a:latin typeface="Cambria Math"/>
                          </a:rPr>
                          <m:t>=2</m:t>
                        </m:r>
                      </m:sub>
                      <m:sup>
                        <m:r>
                          <a:rPr lang="pt-BR" sz="1600" i="1" smtClean="0">
                            <a:latin typeface="Cambria Math"/>
                          </a:rPr>
                          <m:t>∞</m:t>
                        </m:r>
                      </m:sup>
                      <m:e>
                        <m:nary>
                          <m:naryPr>
                            <m:chr m:val="∑"/>
                            <m:ctrlPr>
                              <a:rPr lang="en-US" sz="1600" b="0" i="1" smtClean="0">
                                <a:latin typeface="Cambria Math"/>
                              </a:rPr>
                            </m:ctrlPr>
                          </m:naryPr>
                          <m:sub>
                            <m:r>
                              <m:rPr>
                                <m:brk m:alnAt="23"/>
                              </m:rPr>
                              <a:rPr lang="en-US" sz="1600" b="0" i="1" smtClean="0">
                                <a:latin typeface="Cambria Math"/>
                              </a:rPr>
                              <m:t>𝑚</m:t>
                            </m:r>
                            <m:r>
                              <a:rPr lang="en-US" sz="1600" b="0" i="1" smtClean="0">
                                <a:latin typeface="Cambria Math"/>
                              </a:rPr>
                              <m:t>=0</m:t>
                            </m:r>
                          </m:sub>
                          <m:sup>
                            <m:r>
                              <a:rPr lang="en-US" sz="1600" b="0" i="1" smtClean="0">
                                <a:latin typeface="Cambria Math"/>
                              </a:rPr>
                              <m:t>𝑛</m:t>
                            </m:r>
                          </m:sup>
                          <m:e>
                            <m:r>
                              <a:rPr lang="en-US" sz="1600" b="0" i="1" smtClean="0">
                                <a:latin typeface="Cambria Math"/>
                              </a:rPr>
                              <m:t>𝑃</m:t>
                            </m:r>
                            <m:r>
                              <a:rPr lang="en-US" sz="1600" b="0" i="1" baseline="-30000" smtClean="0">
                                <a:latin typeface="Cambria Math"/>
                              </a:rPr>
                              <m:t>𝑛𝑚</m:t>
                            </m:r>
                            <m:r>
                              <a:rPr lang="en-US" sz="1600" b="0" i="1" smtClean="0">
                                <a:latin typeface="Cambria Math"/>
                              </a:rPr>
                              <m:t>(</m:t>
                            </m:r>
                            <m:func>
                              <m:funcPr>
                                <m:ctrlPr>
                                  <a:rPr lang="en-US" sz="1600" b="0" i="1" smtClean="0">
                                    <a:latin typeface="Cambria Math"/>
                                  </a:rPr>
                                </m:ctrlPr>
                              </m:funcPr>
                              <m:fName>
                                <m:r>
                                  <m:rPr>
                                    <m:sty m:val="p"/>
                                  </m:rPr>
                                  <a:rPr lang="en-US" sz="1600" b="0" i="0" smtClean="0">
                                    <a:latin typeface="Cambria Math"/>
                                  </a:rPr>
                                  <m:t>sin</m:t>
                                </m:r>
                              </m:fName>
                              <m:e>
                                <m:r>
                                  <a:rPr lang="en-US" sz="1600" b="0" i="1" smtClean="0">
                                    <a:latin typeface="Cambria Math"/>
                                    <a:ea typeface="Cambria Math"/>
                                  </a:rPr>
                                  <m:t>𝜑</m:t>
                                </m:r>
                                <m:r>
                                  <a:rPr lang="en-US" sz="1600" b="0" i="1" smtClean="0">
                                    <a:latin typeface="Cambria Math"/>
                                    <a:ea typeface="Cambria Math"/>
                                  </a:rPr>
                                  <m:t>)</m:t>
                                </m:r>
                              </m:e>
                            </m:func>
                          </m:e>
                        </m:nary>
                        <m:d>
                          <m:dPr>
                            <m:ctrlPr>
                              <a:rPr lang="pt-BR" sz="1600" i="1" smtClean="0">
                                <a:latin typeface="Cambria Math"/>
                              </a:rPr>
                            </m:ctrlPr>
                          </m:dPr>
                          <m:e>
                            <m:r>
                              <a:rPr lang="pt-BR" sz="1600" i="1" smtClean="0">
                                <a:latin typeface="Cambria Math"/>
                                <a:ea typeface="Cambria Math"/>
                              </a:rPr>
                              <m:t>𝛿</m:t>
                            </m:r>
                            <m:sSub>
                              <m:sSubPr>
                                <m:ctrlPr>
                                  <a:rPr lang="pt-BR" sz="1600" i="1" smtClean="0">
                                    <a:latin typeface="Cambria Math"/>
                                  </a:rPr>
                                </m:ctrlPr>
                              </m:sSubPr>
                              <m:e>
                                <m:r>
                                  <a:rPr lang="en-US" sz="1600" b="0" i="1" smtClean="0">
                                    <a:latin typeface="Cambria Math"/>
                                  </a:rPr>
                                  <m:t>𝐶</m:t>
                                </m:r>
                              </m:e>
                              <m:sub>
                                <m:r>
                                  <a:rPr lang="pt-BR" sz="1600" i="1" smtClean="0">
                                    <a:latin typeface="Cambria Math"/>
                                  </a:rPr>
                                  <m:t>𝑛</m:t>
                                </m:r>
                                <m:r>
                                  <a:rPr lang="en-US" sz="1600" b="0" i="1" smtClean="0">
                                    <a:latin typeface="Cambria Math"/>
                                  </a:rPr>
                                  <m:t>𝑚</m:t>
                                </m:r>
                              </m:sub>
                            </m:sSub>
                            <m:func>
                              <m:funcPr>
                                <m:ctrlPr>
                                  <a:rPr lang="pt-BR" sz="1600" i="1" smtClean="0">
                                    <a:latin typeface="Cambria Math"/>
                                  </a:rPr>
                                </m:ctrlPr>
                              </m:funcPr>
                              <m:fName>
                                <m:r>
                                  <a:rPr lang="en-US" sz="1600" b="0" i="0" smtClean="0">
                                    <a:latin typeface="Cambria Math"/>
                                  </a:rPr>
                                  <m:t>(</m:t>
                                </m:r>
                                <m:r>
                                  <m:rPr>
                                    <m:sty m:val="p"/>
                                  </m:rPr>
                                  <a:rPr lang="en-US" sz="1600" b="0" i="0" smtClean="0">
                                    <a:latin typeface="Cambria Math"/>
                                  </a:rPr>
                                  <m:t>t</m:t>
                                </m:r>
                                <m:r>
                                  <a:rPr lang="en-US" sz="1600" b="0" i="0" smtClean="0">
                                    <a:latin typeface="Cambria Math"/>
                                  </a:rPr>
                                  <m:t>)</m:t>
                                </m:r>
                                <m:r>
                                  <m:rPr>
                                    <m:sty m:val="p"/>
                                  </m:rPr>
                                  <a:rPr lang="pt-BR" sz="1600" i="0" smtClean="0">
                                    <a:latin typeface="Cambria Math"/>
                                  </a:rPr>
                                  <m:t>cos</m:t>
                                </m:r>
                              </m:fName>
                              <m:e>
                                <m:r>
                                  <a:rPr lang="en-US" sz="1600" b="0" i="1" smtClean="0">
                                    <a:latin typeface="Cambria Math"/>
                                  </a:rPr>
                                  <m:t>𝑚</m:t>
                                </m:r>
                                <m:r>
                                  <a:rPr lang="en-US" sz="1600" i="1">
                                    <a:latin typeface="Cambria Math"/>
                                    <a:ea typeface="Cambria Math"/>
                                    <a:sym typeface="Symbol"/>
                                  </a:rPr>
                                  <m:t></m:t>
                                </m:r>
                              </m:e>
                            </m:func>
                            <m:r>
                              <a:rPr lang="pt-BR" sz="1600" i="1" smtClean="0">
                                <a:latin typeface="Cambria Math"/>
                              </a:rPr>
                              <m:t>+</m:t>
                            </m:r>
                            <m:sSub>
                              <m:sSubPr>
                                <m:ctrlPr>
                                  <a:rPr lang="pt-BR" sz="1600" i="1" smtClean="0">
                                    <a:latin typeface="Cambria Math"/>
                                  </a:rPr>
                                </m:ctrlPr>
                              </m:sSubPr>
                              <m:e>
                                <m:r>
                                  <a:rPr lang="pt-BR" sz="1600" i="1" smtClean="0">
                                    <a:latin typeface="Cambria Math"/>
                                    <a:ea typeface="Cambria Math"/>
                                  </a:rPr>
                                  <m:t>𝛿</m:t>
                                </m:r>
                                <m:r>
                                  <a:rPr lang="en-US" sz="1600" b="0" i="1" smtClean="0">
                                    <a:latin typeface="Cambria Math"/>
                                  </a:rPr>
                                  <m:t>𝑆</m:t>
                                </m:r>
                              </m:e>
                              <m:sub>
                                <m:r>
                                  <a:rPr lang="pt-BR" sz="1600" i="1" smtClean="0">
                                    <a:latin typeface="Cambria Math"/>
                                  </a:rPr>
                                  <m:t>𝑛</m:t>
                                </m:r>
                                <m:r>
                                  <a:rPr lang="en-US" sz="1600" b="0" i="1" smtClean="0">
                                    <a:latin typeface="Cambria Math"/>
                                  </a:rPr>
                                  <m:t>𝑚</m:t>
                                </m:r>
                              </m:sub>
                            </m:sSub>
                            <m:func>
                              <m:funcPr>
                                <m:ctrlPr>
                                  <a:rPr lang="pt-BR" sz="1600" i="1" smtClean="0">
                                    <a:latin typeface="Cambria Math"/>
                                  </a:rPr>
                                </m:ctrlPr>
                              </m:funcPr>
                              <m:fName>
                                <m:d>
                                  <m:dPr>
                                    <m:ctrlPr>
                                      <a:rPr lang="en-US" sz="1600" b="0" i="1" smtClean="0">
                                        <a:latin typeface="Cambria Math"/>
                                      </a:rPr>
                                    </m:ctrlPr>
                                  </m:dPr>
                                  <m:e>
                                    <m:r>
                                      <a:rPr lang="en-US" sz="1600" b="0" i="1" smtClean="0">
                                        <a:latin typeface="Cambria Math"/>
                                      </a:rPr>
                                      <m:t>𝑡</m:t>
                                    </m:r>
                                  </m:e>
                                </m:d>
                                <m:r>
                                  <m:rPr>
                                    <m:sty m:val="p"/>
                                  </m:rPr>
                                  <a:rPr lang="pt-BR" sz="1600" i="0" smtClean="0">
                                    <a:latin typeface="Cambria Math"/>
                                  </a:rPr>
                                  <m:t>sin</m:t>
                                </m:r>
                              </m:fName>
                              <m:e>
                                <m:r>
                                  <a:rPr lang="en-US" sz="1600" i="1">
                                    <a:latin typeface="Cambria Math"/>
                                  </a:rPr>
                                  <m:t>𝑚</m:t>
                                </m:r>
                                <m:r>
                                  <a:rPr lang="en-US" sz="1600" i="1">
                                    <a:latin typeface="Cambria Math"/>
                                    <a:ea typeface="Cambria Math"/>
                                    <a:sym typeface="Symbol"/>
                                  </a:rPr>
                                  <m:t></m:t>
                                </m:r>
                              </m:e>
                            </m:func>
                          </m:e>
                        </m:d>
                      </m:e>
                    </m:nary>
                  </m:oMath>
                </a14:m>
                <a:endParaRPr lang="en-US" sz="1600" dirty="0"/>
              </a:p>
            </p:txBody>
          </p:sp>
        </mc:Choice>
        <mc:Fallback xmlns="">
          <p:sp>
            <p:nvSpPr>
              <p:cNvPr id="8" name="TextBox 7"/>
              <p:cNvSpPr txBox="1">
                <a:spLocks noRot="1" noChangeAspect="1" noMove="1" noResize="1" noEditPoints="1" noAdjustHandles="1" noChangeArrowheads="1" noChangeShapeType="1" noTextEdit="1"/>
              </p:cNvSpPr>
              <p:nvPr/>
            </p:nvSpPr>
            <p:spPr>
              <a:xfrm>
                <a:off x="470583" y="2378116"/>
                <a:ext cx="6692217" cy="338554"/>
              </a:xfrm>
              <a:prstGeom prst="rect">
                <a:avLst/>
              </a:prstGeom>
              <a:blipFill rotWithShape="1">
                <a:blip r:embed="rId5"/>
                <a:stretch>
                  <a:fillRect l="-182" t="-107143" b="-169643"/>
                </a:stretch>
              </a:blipFill>
            </p:spPr>
            <p:txBody>
              <a:bodyPr/>
              <a:lstStyle/>
              <a:p>
                <a:r>
                  <a:rPr lang="en-US">
                    <a:noFill/>
                  </a:rPr>
                  <a:t> </a:t>
                </a:r>
              </a:p>
            </p:txBody>
          </p:sp>
        </mc:Fallback>
      </mc:AlternateContent>
      <p:sp>
        <p:nvSpPr>
          <p:cNvPr id="9" name="TextBox 8"/>
          <p:cNvSpPr txBox="1"/>
          <p:nvPr/>
        </p:nvSpPr>
        <p:spPr>
          <a:xfrm>
            <a:off x="533400" y="5769114"/>
            <a:ext cx="7620000" cy="707886"/>
          </a:xfrm>
          <a:prstGeom prst="rect">
            <a:avLst/>
          </a:prstGeom>
          <a:noFill/>
        </p:spPr>
        <p:txBody>
          <a:bodyPr wrap="square" rtlCol="0">
            <a:spAutoFit/>
          </a:bodyPr>
          <a:lstStyle/>
          <a:p>
            <a:r>
              <a:rPr lang="en-US" sz="1000" b="1" dirty="0">
                <a:sym typeface="Symbol"/>
              </a:rPr>
              <a:t></a:t>
            </a:r>
            <a:r>
              <a:rPr lang="en-US" sz="1000" b="1" dirty="0"/>
              <a:t>g</a:t>
            </a:r>
            <a:r>
              <a:rPr lang="en-US" sz="1000" dirty="0"/>
              <a:t> = gravity ‘anomaly’ (</a:t>
            </a:r>
            <a:r>
              <a:rPr lang="en-US" sz="1000" dirty="0">
                <a:sym typeface="Symbol"/>
              </a:rPr>
              <a:t>C, S means ‘minus the coefficients of a reference ellipsoid’)</a:t>
            </a:r>
          </a:p>
          <a:p>
            <a:r>
              <a:rPr lang="en-US" sz="1000" b="1" dirty="0">
                <a:sym typeface="Symbol"/>
              </a:rPr>
              <a:t>N</a:t>
            </a:r>
            <a:r>
              <a:rPr lang="en-US" sz="1000" dirty="0">
                <a:sym typeface="Symbol"/>
              </a:rPr>
              <a:t>=geoid height </a:t>
            </a:r>
            <a:r>
              <a:rPr lang="en-US" sz="1000" dirty="0"/>
              <a:t>(</a:t>
            </a:r>
            <a:r>
              <a:rPr lang="en-US" sz="1000" dirty="0">
                <a:sym typeface="Symbol"/>
              </a:rPr>
              <a:t>C, S means ‘minus the coefficients of a reference ellipsoid’)</a:t>
            </a:r>
          </a:p>
          <a:p>
            <a:r>
              <a:rPr lang="en-US" sz="1000" b="1" dirty="0">
                <a:sym typeface="Symbol"/>
              </a:rPr>
              <a:t>h</a:t>
            </a:r>
            <a:r>
              <a:rPr lang="en-US" sz="1000" dirty="0">
                <a:sym typeface="Symbol"/>
              </a:rPr>
              <a:t>=equivalent water thickness (C, S here mean </a:t>
            </a:r>
            <a:r>
              <a:rPr lang="en-US" sz="1000" dirty="0" smtClean="0">
                <a:sym typeface="Symbol"/>
              </a:rPr>
              <a:t>‘minus </a:t>
            </a:r>
            <a:r>
              <a:rPr lang="en-US" sz="1000" dirty="0">
                <a:sym typeface="Symbol"/>
              </a:rPr>
              <a:t>a time-averaged </a:t>
            </a:r>
            <a:r>
              <a:rPr lang="en-US" sz="1000" dirty="0" smtClean="0">
                <a:sym typeface="Symbol"/>
              </a:rPr>
              <a:t>value’, a </a:t>
            </a:r>
            <a:r>
              <a:rPr lang="en-US" sz="1000" dirty="0">
                <a:sym typeface="Symbol"/>
              </a:rPr>
              <a:t>several year average)</a:t>
            </a:r>
          </a:p>
          <a:p>
            <a:r>
              <a:rPr lang="en-US" sz="1000" b="1" dirty="0" err="1">
                <a:sym typeface="Symbol"/>
              </a:rPr>
              <a:t>k</a:t>
            </a:r>
            <a:r>
              <a:rPr lang="en-US" sz="1000" b="1" baseline="-25000" dirty="0" err="1">
                <a:sym typeface="Symbol"/>
              </a:rPr>
              <a:t>n</a:t>
            </a:r>
            <a:r>
              <a:rPr lang="en-US" sz="1000" dirty="0">
                <a:sym typeface="Symbol"/>
              </a:rPr>
              <a:t>=</a:t>
            </a:r>
            <a:r>
              <a:rPr lang="en-US" sz="1000" dirty="0"/>
              <a:t>Love numbers that account for the elastic deformation at each wavelength (given by the degree n)</a:t>
            </a:r>
          </a:p>
        </p:txBody>
      </p:sp>
    </p:spTree>
    <p:extLst>
      <p:ext uri="{BB962C8B-B14F-4D97-AF65-F5344CB8AC3E}">
        <p14:creationId xmlns:p14="http://schemas.microsoft.com/office/powerpoint/2010/main" val="6494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global-standard-deviation"/>
          <p:cNvPicPr>
            <a:picLocks noChangeAspect="1" noChangeArrowheads="1"/>
          </p:cNvPicPr>
          <p:nvPr/>
        </p:nvPicPr>
        <p:blipFill rotWithShape="1">
          <a:blip r:embed="rId2">
            <a:extLst>
              <a:ext uri="{28A0092B-C50C-407E-A947-70E740481C1C}">
                <a14:useLocalDpi xmlns:a14="http://schemas.microsoft.com/office/drawing/2010/main" val="0"/>
              </a:ext>
            </a:extLst>
          </a:blip>
          <a:srcRect l="9835" b="6837"/>
          <a:stretch/>
        </p:blipFill>
        <p:spPr bwMode="auto">
          <a:xfrm>
            <a:off x="3986784" y="762000"/>
            <a:ext cx="5157216" cy="310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global-static-gravity-field"/>
          <p:cNvPicPr>
            <a:picLocks noChangeAspect="1" noChangeArrowheads="1"/>
          </p:cNvPicPr>
          <p:nvPr/>
        </p:nvPicPr>
        <p:blipFill rotWithShape="1">
          <a:blip r:embed="rId3">
            <a:extLst>
              <a:ext uri="{28A0092B-C50C-407E-A947-70E740481C1C}">
                <a14:useLocalDpi xmlns:a14="http://schemas.microsoft.com/office/drawing/2010/main" val="0"/>
              </a:ext>
            </a:extLst>
          </a:blip>
          <a:srcRect l="10649" t="5941" b="7105"/>
          <a:stretch/>
        </p:blipFill>
        <p:spPr bwMode="auto">
          <a:xfrm>
            <a:off x="4187952" y="3928871"/>
            <a:ext cx="4956048" cy="279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792162"/>
          </a:xfrm>
        </p:spPr>
        <p:txBody>
          <a:bodyPr/>
          <a:lstStyle/>
          <a:p>
            <a:r>
              <a:rPr lang="en-US" dirty="0"/>
              <a:t>GRACE Mass: </a:t>
            </a:r>
            <a:r>
              <a:rPr lang="en-US" dirty="0" err="1"/>
              <a:t>Std</a:t>
            </a:r>
            <a:r>
              <a:rPr lang="en-US" dirty="0"/>
              <a:t> </a:t>
            </a:r>
            <a:r>
              <a:rPr lang="en-US" dirty="0" err="1"/>
              <a:t>Dev</a:t>
            </a:r>
            <a:endParaRPr lang="en-US" dirty="0"/>
          </a:p>
        </p:txBody>
      </p:sp>
      <p:sp>
        <p:nvSpPr>
          <p:cNvPr id="3" name="Content Placeholder 2"/>
          <p:cNvSpPr>
            <a:spLocks noGrp="1"/>
          </p:cNvSpPr>
          <p:nvPr>
            <p:ph idx="1"/>
          </p:nvPr>
        </p:nvSpPr>
        <p:spPr>
          <a:xfrm>
            <a:off x="155448" y="1447800"/>
            <a:ext cx="4187952" cy="4876800"/>
          </a:xfrm>
        </p:spPr>
        <p:txBody>
          <a:bodyPr>
            <a:normAutofit lnSpcReduction="10000"/>
          </a:bodyPr>
          <a:lstStyle/>
          <a:p>
            <a:r>
              <a:rPr lang="en-US" sz="2000" dirty="0" smtClean="0"/>
              <a:t>The standard deviation of monthly changes in water thickness 2003-2010</a:t>
            </a:r>
          </a:p>
          <a:p>
            <a:r>
              <a:rPr lang="en-US" sz="2000" dirty="0" smtClean="0"/>
              <a:t>Dominated by land and ice signals</a:t>
            </a:r>
          </a:p>
          <a:p>
            <a:r>
              <a:rPr lang="en-US" sz="2000" dirty="0" smtClean="0"/>
              <a:t>Notice tropics and subtropics (land)</a:t>
            </a:r>
          </a:p>
          <a:p>
            <a:r>
              <a:rPr lang="en-US" sz="2000" dirty="0" smtClean="0"/>
              <a:t>Notice Greenland, West Antarctica, Alaska</a:t>
            </a:r>
          </a:p>
          <a:p>
            <a:r>
              <a:rPr lang="en-US" sz="2000" dirty="0" smtClean="0"/>
              <a:t>Very different from the map of time-averaged gravity acceleration. Indeed, changes in water or ice thickness.</a:t>
            </a:r>
          </a:p>
          <a:p>
            <a:r>
              <a:rPr lang="en-US" sz="2000" dirty="0" smtClean="0"/>
              <a:t>Large Hydrology signals ‘leak’ into ocean estimates</a:t>
            </a:r>
            <a:endParaRPr lang="en-US" sz="2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92162"/>
          </a:xfrm>
        </p:spPr>
        <p:txBody>
          <a:bodyPr>
            <a:normAutofit/>
          </a:bodyPr>
          <a:lstStyle/>
          <a:p>
            <a:r>
              <a:rPr lang="en-US" sz="3200" dirty="0" smtClean="0"/>
              <a:t>Spherical Harmonics(1,0), (1,1) and (2,0)</a:t>
            </a:r>
            <a:endParaRPr lang="en-US" sz="3200" dirty="0"/>
          </a:p>
        </p:txBody>
      </p:sp>
      <p:sp>
        <p:nvSpPr>
          <p:cNvPr id="3" name="Content Placeholder 2"/>
          <p:cNvSpPr>
            <a:spLocks noGrp="1"/>
          </p:cNvSpPr>
          <p:nvPr>
            <p:ph idx="1"/>
          </p:nvPr>
        </p:nvSpPr>
        <p:spPr>
          <a:xfrm>
            <a:off x="304800" y="1066800"/>
            <a:ext cx="4267200" cy="4876800"/>
          </a:xfrm>
        </p:spPr>
        <p:txBody>
          <a:bodyPr>
            <a:normAutofit/>
          </a:bodyPr>
          <a:lstStyle/>
          <a:p>
            <a:r>
              <a:rPr lang="en-US" sz="1600" dirty="0" smtClean="0"/>
              <a:t>SHs (1,0) and (1,1) measure the relative position of the Center of Mass of the Earth relative to the ‘center of Figure’ of its surface.</a:t>
            </a:r>
          </a:p>
          <a:p>
            <a:r>
              <a:rPr lang="en-US" sz="1600" dirty="0" smtClean="0"/>
              <a:t>Satellites orbit around the Center of Mass</a:t>
            </a:r>
          </a:p>
          <a:p>
            <a:r>
              <a:rPr lang="en-US" sz="1600" dirty="0" smtClean="0"/>
              <a:t>In practice the Center of Figure is given by the center of a set of satellite tracking stations on the surface of the Earth.</a:t>
            </a:r>
          </a:p>
          <a:p>
            <a:r>
              <a:rPr lang="en-US" sz="1600" dirty="0" smtClean="0"/>
              <a:t>GRACE cannot measure (1,0) or (1,1)</a:t>
            </a:r>
          </a:p>
          <a:p>
            <a:r>
              <a:rPr lang="en-US" sz="1600" dirty="0" smtClean="0"/>
              <a:t>Time changes in (1,0), (1,1) are due to water mass movements</a:t>
            </a:r>
          </a:p>
          <a:p>
            <a:r>
              <a:rPr lang="en-US" sz="1600" dirty="0" smtClean="0"/>
              <a:t>There is of method that uses GRACE data, and assumes that the ocean’s contribution to n=1 can be computed from a numerical ocean model (Swenson et al, 2008)</a:t>
            </a:r>
            <a:endParaRPr lang="en-US" sz="1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sp>
        <p:nvSpPr>
          <p:cNvPr id="5" name="TextBox 4"/>
          <p:cNvSpPr txBox="1"/>
          <p:nvPr/>
        </p:nvSpPr>
        <p:spPr>
          <a:xfrm>
            <a:off x="4876800" y="1148477"/>
            <a:ext cx="3962400" cy="2831544"/>
          </a:xfrm>
          <a:prstGeom prst="rect">
            <a:avLst/>
          </a:prstGeom>
          <a:noFill/>
        </p:spPr>
        <p:txBody>
          <a:bodyPr wrap="square" rtlCol="0">
            <a:spAutoFit/>
          </a:bodyPr>
          <a:lstStyle/>
          <a:p>
            <a:pPr marL="285750" indent="-285750">
              <a:buFont typeface="Arial" pitchFamily="34" charset="0"/>
              <a:buChar char="•"/>
            </a:pPr>
            <a:r>
              <a:rPr lang="en-US" sz="1600" dirty="0" smtClean="0"/>
              <a:t>C(2,0) measures the </a:t>
            </a:r>
            <a:r>
              <a:rPr lang="en-US" sz="1600" dirty="0" err="1" smtClean="0"/>
              <a:t>ellipticity</a:t>
            </a:r>
            <a:r>
              <a:rPr lang="en-US" sz="1600" dirty="0" smtClean="0"/>
              <a:t> of the Earth</a:t>
            </a:r>
          </a:p>
          <a:p>
            <a:pPr marL="285750" indent="-285750">
              <a:buFont typeface="Arial" pitchFamily="34" charset="0"/>
              <a:buChar char="•"/>
            </a:pPr>
            <a:r>
              <a:rPr lang="en-US" sz="1600" dirty="0" smtClean="0"/>
              <a:t>The GRACE measurement of (2,0) is not as accurate as that provided by satellite laser ranging (SLR) to geodetic satellites (</a:t>
            </a:r>
            <a:r>
              <a:rPr lang="en-US" sz="1600" dirty="0" err="1" smtClean="0"/>
              <a:t>Lageos</a:t>
            </a:r>
            <a:r>
              <a:rPr lang="en-US" sz="1600" dirty="0" smtClean="0"/>
              <a:t>, </a:t>
            </a:r>
            <a:r>
              <a:rPr lang="en-US" sz="1600" dirty="0" err="1" smtClean="0"/>
              <a:t>Starlette</a:t>
            </a:r>
            <a:r>
              <a:rPr lang="en-US" sz="1600" dirty="0" smtClean="0"/>
              <a:t>, </a:t>
            </a:r>
            <a:r>
              <a:rPr lang="en-US" sz="1600" dirty="0" err="1" smtClean="0"/>
              <a:t>Ajisai</a:t>
            </a:r>
            <a:r>
              <a:rPr lang="en-US" sz="1600" dirty="0" smtClean="0"/>
              <a:t>, </a:t>
            </a:r>
            <a:r>
              <a:rPr lang="en-US" sz="1600" dirty="0" err="1" smtClean="0"/>
              <a:t>etc</a:t>
            </a:r>
            <a:r>
              <a:rPr lang="en-US" sz="1600" dirty="0" smtClean="0"/>
              <a:t>)</a:t>
            </a:r>
          </a:p>
          <a:p>
            <a:pPr marL="285750" indent="-285750">
              <a:buFont typeface="Arial" pitchFamily="34" charset="0"/>
              <a:buChar char="•"/>
            </a:pPr>
            <a:r>
              <a:rPr lang="en-US" sz="1600" dirty="0" smtClean="0"/>
              <a:t>It has become customary to replace C(2,0) by one derived from SLR</a:t>
            </a:r>
          </a:p>
          <a:p>
            <a:pPr marL="285750" indent="-285750">
              <a:buFont typeface="Arial" pitchFamily="34" charset="0"/>
              <a:buChar char="•"/>
            </a:pPr>
            <a:endParaRPr lang="en-US" dirty="0"/>
          </a:p>
        </p:txBody>
      </p:sp>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200" dirty="0" err="1" smtClean="0"/>
              <a:t>Destriping</a:t>
            </a:r>
            <a:r>
              <a:rPr lang="en-US" sz="3200" dirty="0" smtClean="0"/>
              <a:t> and Smoothing</a:t>
            </a:r>
            <a:endParaRPr lang="en-US" dirty="0"/>
          </a:p>
        </p:txBody>
      </p:sp>
      <p:sp>
        <p:nvSpPr>
          <p:cNvPr id="3" name="Content Placeholder 2"/>
          <p:cNvSpPr>
            <a:spLocks noGrp="1"/>
          </p:cNvSpPr>
          <p:nvPr>
            <p:ph idx="1"/>
          </p:nvPr>
        </p:nvSpPr>
        <p:spPr>
          <a:xfrm>
            <a:off x="152400" y="990600"/>
            <a:ext cx="4800600" cy="4876800"/>
          </a:xfrm>
        </p:spPr>
        <p:txBody>
          <a:bodyPr>
            <a:noAutofit/>
          </a:bodyPr>
          <a:lstStyle/>
          <a:p>
            <a:pPr marL="171450" indent="-171450"/>
            <a:r>
              <a:rPr lang="en-US" sz="1800" dirty="0" smtClean="0"/>
              <a:t>There is a characteristic error pattern in GRACE-derived maps: N-S ‘striping’ (a and c in plot at right)</a:t>
            </a:r>
          </a:p>
          <a:p>
            <a:pPr marL="171450" indent="-171450"/>
            <a:r>
              <a:rPr lang="en-US" sz="1800" dirty="0" smtClean="0"/>
              <a:t>This error appears in SH coefficients as a systematic large scale function of order m and its parity for a given degree</a:t>
            </a:r>
          </a:p>
          <a:p>
            <a:pPr marL="171450" indent="-171450"/>
            <a:r>
              <a:rPr lang="en-US" sz="1800" dirty="0" smtClean="0"/>
              <a:t>Swenson and </a:t>
            </a:r>
            <a:r>
              <a:rPr lang="en-US" sz="1800" dirty="0" err="1" smtClean="0"/>
              <a:t>Wahr</a:t>
            </a:r>
            <a:r>
              <a:rPr lang="en-US" sz="1800" dirty="0" smtClean="0"/>
              <a:t> (GRL2006) offered an algorithm to minimize this error source (b and d at right).</a:t>
            </a:r>
          </a:p>
          <a:p>
            <a:pPr marL="171450" indent="-171450"/>
            <a:endParaRPr lang="en-US" sz="1800" dirty="0"/>
          </a:p>
          <a:p>
            <a:pPr marL="171450" indent="-171450"/>
            <a:r>
              <a:rPr lang="en-US" sz="1800" dirty="0"/>
              <a:t>G</a:t>
            </a:r>
            <a:r>
              <a:rPr lang="en-US" sz="1800" dirty="0" smtClean="0"/>
              <a:t>ravity at altitude h (r=</a:t>
            </a:r>
            <a:r>
              <a:rPr lang="en-US" sz="1800" dirty="0" err="1" smtClean="0"/>
              <a:t>a+h</a:t>
            </a:r>
            <a:r>
              <a:rPr lang="en-US" sz="1800" dirty="0" smtClean="0"/>
              <a:t>) attenuates short wavelength signals  &lt;&lt; h. Retrieving gravity field coefficients at h=0 </a:t>
            </a:r>
            <a:r>
              <a:rPr lang="en-US" sz="1400" dirty="0" smtClean="0"/>
              <a:t>(‘downward continuation’) </a:t>
            </a:r>
            <a:r>
              <a:rPr lang="en-US" sz="1800" dirty="0" smtClean="0"/>
              <a:t>magnifies measurement error</a:t>
            </a:r>
          </a:p>
          <a:p>
            <a:pPr marL="171450" indent="-171450"/>
            <a:r>
              <a:rPr lang="en-US" sz="1800" dirty="0" smtClean="0"/>
              <a:t>It is standard to apply a smoother (300-750km half width) to the GRACE data (c and d at right)</a:t>
            </a:r>
            <a:endParaRPr lang="en-US" sz="1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392889"/>
            <a:ext cx="4267200" cy="31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2800" dirty="0" smtClean="0"/>
              <a:t>Variety of GRACE data products</a:t>
            </a:r>
            <a:endParaRPr lang="en-US" sz="2800" dirty="0"/>
          </a:p>
        </p:txBody>
      </p:sp>
      <p:sp>
        <p:nvSpPr>
          <p:cNvPr id="3" name="Content Placeholder 2"/>
          <p:cNvSpPr>
            <a:spLocks noGrp="1"/>
          </p:cNvSpPr>
          <p:nvPr>
            <p:ph idx="1"/>
          </p:nvPr>
        </p:nvSpPr>
        <p:spPr>
          <a:xfrm>
            <a:off x="457200" y="1295400"/>
            <a:ext cx="6096000" cy="4876800"/>
          </a:xfrm>
        </p:spPr>
        <p:txBody>
          <a:bodyPr>
            <a:normAutofit fontScale="92500" lnSpcReduction="20000"/>
          </a:bodyPr>
          <a:lstStyle/>
          <a:p>
            <a:r>
              <a:rPr lang="en-US" sz="2600" dirty="0" smtClean="0"/>
              <a:t>GRACE is a totally new measurement</a:t>
            </a:r>
          </a:p>
          <a:p>
            <a:r>
              <a:rPr lang="en-US" sz="2600" dirty="0" smtClean="0"/>
              <a:t>There are many sources of data (L2 and L3) processed differently : CSR, GFZ, JPL, GSFC, </a:t>
            </a:r>
            <a:r>
              <a:rPr lang="en-US" sz="2600" dirty="0" err="1" smtClean="0"/>
              <a:t>T.U.Bonn</a:t>
            </a:r>
            <a:r>
              <a:rPr lang="en-US" sz="2600" dirty="0" smtClean="0"/>
              <a:t>, Delft.</a:t>
            </a:r>
          </a:p>
          <a:p>
            <a:r>
              <a:rPr lang="en-US" sz="2600" dirty="0" smtClean="0"/>
              <a:t>There are many versions of the data (CSR, GFZ, JPL will deliver RL 05 in March 2012, plus everyone will use JPL-reprocessed level 1 data as of Mar 2012)</a:t>
            </a:r>
          </a:p>
          <a:p>
            <a:r>
              <a:rPr lang="en-US" sz="2600" dirty="0" smtClean="0"/>
              <a:t>There are many ‘</a:t>
            </a:r>
            <a:r>
              <a:rPr lang="en-US" sz="2600" dirty="0" err="1" smtClean="0"/>
              <a:t>postprocessing</a:t>
            </a:r>
            <a:r>
              <a:rPr lang="en-US" sz="2600" dirty="0" smtClean="0"/>
              <a:t>’ varieties (</a:t>
            </a:r>
            <a:r>
              <a:rPr lang="en-US" sz="2600" dirty="0" err="1" smtClean="0"/>
              <a:t>destriping</a:t>
            </a:r>
            <a:r>
              <a:rPr lang="en-US" sz="2600" dirty="0" smtClean="0"/>
              <a:t>, smoothing) applied to the SH solutions.</a:t>
            </a:r>
          </a:p>
          <a:p>
            <a:r>
              <a:rPr lang="en-US" sz="2600" dirty="0" smtClean="0"/>
              <a:t>Ask around and try 2 different solutions to ensure your results do not depend on which solution you use.</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GRACE Mass: Annual Cycle</a:t>
            </a:r>
            <a:endParaRPr lang="en-US" dirty="0"/>
          </a:p>
        </p:txBody>
      </p:sp>
      <p:sp>
        <p:nvSpPr>
          <p:cNvPr id="3" name="Content Placeholder 2"/>
          <p:cNvSpPr>
            <a:spLocks noGrp="1"/>
          </p:cNvSpPr>
          <p:nvPr>
            <p:ph idx="1"/>
          </p:nvPr>
        </p:nvSpPr>
        <p:spPr>
          <a:xfrm>
            <a:off x="152400" y="1295400"/>
            <a:ext cx="4191000" cy="4876800"/>
          </a:xfrm>
        </p:spPr>
        <p:txBody>
          <a:bodyPr>
            <a:normAutofit/>
          </a:bodyPr>
          <a:lstStyle/>
          <a:p>
            <a:r>
              <a:rPr lang="en-US" sz="2400" dirty="0" smtClean="0"/>
              <a:t>Just the annual sinusoidal fit to the monthly ‘cm of </a:t>
            </a:r>
            <a:r>
              <a:rPr lang="en-US" sz="2400" dirty="0" err="1" smtClean="0"/>
              <a:t>equiv</a:t>
            </a:r>
            <a:r>
              <a:rPr lang="en-US" sz="2400" dirty="0" smtClean="0"/>
              <a:t> water thickness’ variations</a:t>
            </a:r>
          </a:p>
          <a:p>
            <a:r>
              <a:rPr lang="en-US" sz="2400" dirty="0" smtClean="0"/>
              <a:t>Notice that Greenland has little and Antarctica no signal here </a:t>
            </a:r>
            <a:endParaRPr lang="en-US" sz="24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pic>
        <p:nvPicPr>
          <p:cNvPr id="4098" name="Picture 2" descr="global-annual-cycle-amplitude"/>
          <p:cNvPicPr>
            <a:picLocks noChangeAspect="1" noChangeArrowheads="1"/>
          </p:cNvPicPr>
          <p:nvPr/>
        </p:nvPicPr>
        <p:blipFill rotWithShape="1">
          <a:blip r:embed="rId2">
            <a:extLst>
              <a:ext uri="{28A0092B-C50C-407E-A947-70E740481C1C}">
                <a14:useLocalDpi xmlns:a14="http://schemas.microsoft.com/office/drawing/2010/main" val="0"/>
              </a:ext>
            </a:extLst>
          </a:blip>
          <a:srcRect l="10229" r="3997" b="5456"/>
          <a:stretch/>
        </p:blipFill>
        <p:spPr bwMode="auto">
          <a:xfrm>
            <a:off x="4009292" y="1089025"/>
            <a:ext cx="4906108" cy="314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a:t>GRACE </a:t>
            </a:r>
            <a:r>
              <a:rPr lang="en-US" dirty="0" smtClean="0"/>
              <a:t>Mass: Trends</a:t>
            </a:r>
            <a:endParaRPr lang="en-US" dirty="0"/>
          </a:p>
        </p:txBody>
      </p:sp>
      <p:sp>
        <p:nvSpPr>
          <p:cNvPr id="3" name="Content Placeholder 2"/>
          <p:cNvSpPr>
            <a:spLocks noGrp="1"/>
          </p:cNvSpPr>
          <p:nvPr>
            <p:ph idx="1"/>
          </p:nvPr>
        </p:nvSpPr>
        <p:spPr>
          <a:xfrm>
            <a:off x="228600" y="1295400"/>
            <a:ext cx="4114800" cy="4876800"/>
          </a:xfrm>
        </p:spPr>
        <p:txBody>
          <a:bodyPr>
            <a:normAutofit/>
          </a:bodyPr>
          <a:lstStyle/>
          <a:p>
            <a:r>
              <a:rPr lang="en-US" sz="2400" dirty="0" smtClean="0"/>
              <a:t>The linear trend over 2003-2010</a:t>
            </a:r>
          </a:p>
          <a:p>
            <a:r>
              <a:rPr lang="en-US" sz="2400" dirty="0" smtClean="0"/>
              <a:t>Notice strong signals in Greenland, West Antarctica, and Alaska.</a:t>
            </a:r>
          </a:p>
          <a:p>
            <a:r>
              <a:rPr lang="en-US" sz="2400" dirty="0" smtClean="0"/>
              <a:t>Note land areas, like the La Plata basin, N. of India, and more.</a:t>
            </a:r>
          </a:p>
          <a:p>
            <a:r>
              <a:rPr lang="en-US" sz="2400" dirty="0" smtClean="0"/>
              <a:t>The trends due to PGR were approximately removed from the data, using a PGR model.</a:t>
            </a:r>
            <a:endParaRPr lang="en-US" sz="24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a:p>
        </p:txBody>
      </p:sp>
      <p:pic>
        <p:nvPicPr>
          <p:cNvPr id="5122" name="Picture 2" descr="global-trend"/>
          <p:cNvPicPr>
            <a:picLocks noChangeAspect="1" noChangeArrowheads="1"/>
          </p:cNvPicPr>
          <p:nvPr/>
        </p:nvPicPr>
        <p:blipFill rotWithShape="1">
          <a:blip r:embed="rId2">
            <a:extLst>
              <a:ext uri="{28A0092B-C50C-407E-A947-70E740481C1C}">
                <a14:useLocalDpi xmlns:a14="http://schemas.microsoft.com/office/drawing/2010/main" val="0"/>
              </a:ext>
            </a:extLst>
          </a:blip>
          <a:srcRect l="10843"/>
          <a:stretch/>
        </p:blipFill>
        <p:spPr bwMode="auto">
          <a:xfrm>
            <a:off x="4044462" y="1121664"/>
            <a:ext cx="5099538"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dirty="0" smtClean="0"/>
              <a:t>Ocean Mass and Bottom Pressure</a:t>
            </a:r>
            <a:endParaRPr lang="en-US" sz="3200" dirty="0"/>
          </a:p>
        </p:txBody>
      </p:sp>
      <p:sp>
        <p:nvSpPr>
          <p:cNvPr id="3" name="Content Placeholder 2"/>
          <p:cNvSpPr>
            <a:spLocks noGrp="1"/>
          </p:cNvSpPr>
          <p:nvPr>
            <p:ph idx="1"/>
          </p:nvPr>
        </p:nvSpPr>
        <p:spPr>
          <a:xfrm>
            <a:off x="457200" y="1066800"/>
            <a:ext cx="5257800" cy="5334000"/>
          </a:xfrm>
        </p:spPr>
        <p:txBody>
          <a:bodyPr>
            <a:noAutofit/>
          </a:bodyPr>
          <a:lstStyle/>
          <a:p>
            <a:r>
              <a:rPr lang="en-US" sz="2400" dirty="0" smtClean="0"/>
              <a:t>Over the oceans, the weight of the combined atmosphere plus ocean is ocean bottom pressure</a:t>
            </a:r>
          </a:p>
          <a:p>
            <a:r>
              <a:rPr lang="en-US" sz="2400" dirty="0" smtClean="0"/>
              <a:t>OBP is measured in </a:t>
            </a:r>
            <a:r>
              <a:rPr lang="en-US" sz="2400" dirty="0" err="1" smtClean="0"/>
              <a:t>mbars</a:t>
            </a:r>
            <a:r>
              <a:rPr lang="en-US" sz="2400" dirty="0" smtClean="0"/>
              <a:t> or </a:t>
            </a:r>
            <a:r>
              <a:rPr lang="en-US" sz="2400" dirty="0" err="1" smtClean="0"/>
              <a:t>hectoPascal</a:t>
            </a:r>
            <a:r>
              <a:rPr lang="en-US" sz="2400" dirty="0" smtClean="0"/>
              <a:t>.</a:t>
            </a:r>
          </a:p>
          <a:p>
            <a:r>
              <a:rPr lang="en-US" sz="2400" dirty="0" smtClean="0"/>
              <a:t>It can be converted to the weight of a cylinder of water of specified height, or a change in sea level</a:t>
            </a:r>
          </a:p>
          <a:p>
            <a:pPr marL="0" indent="0">
              <a:buNone/>
            </a:pPr>
            <a:r>
              <a:rPr lang="en-US" sz="2400" dirty="0" smtClean="0">
                <a:sym typeface="Symbol"/>
              </a:rPr>
              <a:t>	</a:t>
            </a:r>
            <a:r>
              <a:rPr lang="en-US" sz="2400" dirty="0" smtClean="0"/>
              <a:t>h = </a:t>
            </a:r>
            <a:r>
              <a:rPr lang="en-US" sz="2400" dirty="0" smtClean="0">
                <a:sym typeface="Symbol"/>
              </a:rPr>
              <a:t></a:t>
            </a:r>
            <a:r>
              <a:rPr lang="en-US" sz="2400" dirty="0" err="1" smtClean="0"/>
              <a:t>p</a:t>
            </a:r>
            <a:r>
              <a:rPr lang="en-US" sz="1800" baseline="-25000" dirty="0" err="1" smtClean="0"/>
              <a:t>bottom</a:t>
            </a:r>
            <a:r>
              <a:rPr lang="en-US" sz="2400" dirty="0" smtClean="0"/>
              <a:t>/</a:t>
            </a:r>
            <a:r>
              <a:rPr lang="en-US" sz="2400" dirty="0">
                <a:sym typeface="Symbol"/>
              </a:rPr>
              <a:t> </a:t>
            </a:r>
            <a:r>
              <a:rPr lang="en-US" sz="2400" dirty="0" smtClean="0">
                <a:sym typeface="Symbol"/>
              </a:rPr>
              <a:t>(</a:t>
            </a:r>
            <a:r>
              <a:rPr lang="en-US" sz="2400" dirty="0" err="1" smtClean="0"/>
              <a:t>g.</a:t>
            </a:r>
            <a:r>
              <a:rPr lang="en-US" sz="2800" dirty="0" err="1" smtClean="0">
                <a:sym typeface="Symbol"/>
              </a:rPr>
              <a:t></a:t>
            </a:r>
            <a:r>
              <a:rPr lang="en-US" sz="2000" baseline="-25000" dirty="0" err="1" smtClean="0"/>
              <a:t>water</a:t>
            </a:r>
            <a:r>
              <a:rPr lang="en-US" sz="2400" dirty="0" smtClean="0">
                <a:sym typeface="Symbol"/>
              </a:rPr>
              <a:t>)</a:t>
            </a:r>
          </a:p>
          <a:p>
            <a:pPr marL="0" indent="0">
              <a:buNone/>
            </a:pPr>
            <a:r>
              <a:rPr lang="en-US" sz="2400" dirty="0" smtClean="0">
                <a:sym typeface="Symbol"/>
              </a:rPr>
              <a:t>Again, water thickness</a:t>
            </a:r>
            <a:endParaRPr lang="en-US" sz="24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1676" y="990600"/>
            <a:ext cx="4872324"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639762"/>
          </a:xfrm>
        </p:spPr>
        <p:txBody>
          <a:bodyPr>
            <a:normAutofit fontScale="90000"/>
          </a:bodyPr>
          <a:lstStyle/>
          <a:p>
            <a:r>
              <a:rPr lang="en-US" sz="4000" dirty="0" smtClean="0"/>
              <a:t>Globally averaged Ocean Mass</a:t>
            </a:r>
            <a:endParaRPr lang="en-US" sz="4000" dirty="0"/>
          </a:p>
        </p:txBody>
      </p:sp>
      <p:sp>
        <p:nvSpPr>
          <p:cNvPr id="3" name="Content Placeholder 2"/>
          <p:cNvSpPr>
            <a:spLocks noGrp="1"/>
          </p:cNvSpPr>
          <p:nvPr>
            <p:ph idx="1"/>
          </p:nvPr>
        </p:nvSpPr>
        <p:spPr>
          <a:xfrm>
            <a:off x="228600" y="914400"/>
            <a:ext cx="4191000" cy="2209800"/>
          </a:xfrm>
        </p:spPr>
        <p:txBody>
          <a:bodyPr>
            <a:noAutofit/>
          </a:bodyPr>
          <a:lstStyle/>
          <a:p>
            <a:r>
              <a:rPr lang="en-US" sz="1800" dirty="0" smtClean="0"/>
              <a:t>Globally-averaged </a:t>
            </a:r>
            <a:r>
              <a:rPr lang="en-US" sz="1800" b="1" dirty="0" smtClean="0"/>
              <a:t>ocean mass</a:t>
            </a:r>
            <a:r>
              <a:rPr lang="en-US" sz="1800" dirty="0" smtClean="0"/>
              <a:t>, from GRACE  </a:t>
            </a:r>
            <a:r>
              <a:rPr lang="en-US" sz="1200" dirty="0" smtClean="0"/>
              <a:t>(Chambers and </a:t>
            </a:r>
            <a:r>
              <a:rPr lang="en-US" sz="1200" dirty="0" err="1" smtClean="0"/>
              <a:t>Schroeter</a:t>
            </a:r>
            <a:r>
              <a:rPr lang="en-US" sz="1200" dirty="0" smtClean="0"/>
              <a:t>, 2011, updated from Chambers, 2004) </a:t>
            </a:r>
            <a:r>
              <a:rPr lang="en-US" sz="1600" dirty="0" smtClean="0">
                <a:sym typeface="Wingdings" pitchFamily="2" charset="2"/>
              </a:rPr>
              <a:t></a:t>
            </a:r>
            <a:endParaRPr lang="en-US" sz="1200" dirty="0" smtClean="0"/>
          </a:p>
          <a:p>
            <a:r>
              <a:rPr lang="en-US" sz="1800" dirty="0" smtClean="0"/>
              <a:t>Seasonal exchange of water between oceans and continents</a:t>
            </a:r>
          </a:p>
          <a:p>
            <a:r>
              <a:rPr lang="en-US" sz="1800" dirty="0"/>
              <a:t>maximum </a:t>
            </a:r>
            <a:r>
              <a:rPr lang="en-US" sz="1800" dirty="0" smtClean="0"/>
              <a:t>seasonal ocean </a:t>
            </a:r>
            <a:r>
              <a:rPr lang="en-US" sz="1800" dirty="0"/>
              <a:t>mass storage occurs in </a:t>
            </a:r>
            <a:r>
              <a:rPr lang="en-US" sz="1800" dirty="0" smtClean="0"/>
              <a:t>October in </a:t>
            </a:r>
            <a:r>
              <a:rPr lang="en-US" sz="1800" b="1" dirty="0"/>
              <a:t>both</a:t>
            </a:r>
            <a:r>
              <a:rPr lang="en-US" sz="1800" dirty="0"/>
              <a:t> </a:t>
            </a:r>
            <a:r>
              <a:rPr lang="en-US" sz="1800" dirty="0" smtClean="0"/>
              <a:t>hemispheres (fast </a:t>
            </a:r>
            <a:r>
              <a:rPr lang="en-US" sz="1800" dirty="0" err="1" smtClean="0"/>
              <a:t>bt</a:t>
            </a:r>
            <a:r>
              <a:rPr lang="en-US" sz="1800" dirty="0" smtClean="0"/>
              <a:t> waves)</a:t>
            </a:r>
          </a:p>
          <a:p>
            <a:r>
              <a:rPr lang="en-US" sz="1800" dirty="0" smtClean="0"/>
              <a:t>Note the upward trend</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18</a:t>
            </a:fld>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267200"/>
            <a:ext cx="3960813" cy="212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43400" y="4419600"/>
            <a:ext cx="4572000" cy="1415772"/>
          </a:xfrm>
          <a:prstGeom prst="rect">
            <a:avLst/>
          </a:prstGeom>
          <a:noFill/>
        </p:spPr>
        <p:txBody>
          <a:bodyPr wrap="square" rtlCol="0">
            <a:spAutoFit/>
          </a:bodyPr>
          <a:lstStyle/>
          <a:p>
            <a:pPr marL="285750" indent="-285750">
              <a:buFont typeface="Arial" pitchFamily="34" charset="0"/>
              <a:buChar char="•"/>
            </a:pPr>
            <a:r>
              <a:rPr lang="en-US" dirty="0" smtClean="0">
                <a:sym typeface="Wingdings" pitchFamily="2" charset="2"/>
              </a:rPr>
              <a:t></a:t>
            </a:r>
            <a:r>
              <a:rPr lang="en-US" dirty="0" smtClean="0"/>
              <a:t>The seasonal cycle of </a:t>
            </a:r>
            <a:r>
              <a:rPr lang="en-US" b="1" dirty="0" smtClean="0"/>
              <a:t>Sea Level</a:t>
            </a:r>
            <a:r>
              <a:rPr lang="en-US" dirty="0" smtClean="0"/>
              <a:t> </a:t>
            </a:r>
            <a:endParaRPr lang="en-US" dirty="0"/>
          </a:p>
          <a:p>
            <a:pPr marL="285750" indent="-285750">
              <a:buFont typeface="Arial" pitchFamily="34" charset="0"/>
              <a:buChar char="•"/>
            </a:pPr>
            <a:r>
              <a:rPr lang="en-US" dirty="0" smtClean="0"/>
              <a:t>partial compensation of steric and mass signals </a:t>
            </a:r>
            <a:r>
              <a:rPr lang="en-US" sz="1400" dirty="0" smtClean="0"/>
              <a:t>(</a:t>
            </a:r>
            <a:r>
              <a:rPr lang="en-US" sz="1400" dirty="0" err="1" smtClean="0"/>
              <a:t>Leuliette</a:t>
            </a:r>
            <a:r>
              <a:rPr lang="en-US" sz="1400" dirty="0" smtClean="0"/>
              <a:t> and Willis, 2011, Oceanography)</a:t>
            </a:r>
          </a:p>
          <a:p>
            <a:pPr marL="285750" indent="-285750">
              <a:buFont typeface="Arial" pitchFamily="34" charset="0"/>
              <a:buChar char="•"/>
            </a:pPr>
            <a:r>
              <a:rPr lang="en-US" dirty="0"/>
              <a:t>Max </a:t>
            </a:r>
            <a:r>
              <a:rPr lang="en-US" b="1" dirty="0" smtClean="0"/>
              <a:t>steric</a:t>
            </a:r>
            <a:r>
              <a:rPr lang="en-US" dirty="0" smtClean="0"/>
              <a:t> is Sep (NH) and Mar (SH)</a:t>
            </a:r>
            <a:endParaRPr lang="en-US" dirty="0"/>
          </a:p>
        </p:txBody>
      </p:sp>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600" dirty="0" smtClean="0"/>
              <a:t>Sea Level Rise</a:t>
            </a:r>
            <a:endParaRPr lang="en-US" dirty="0"/>
          </a:p>
        </p:txBody>
      </p:sp>
      <p:sp>
        <p:nvSpPr>
          <p:cNvPr id="3" name="Content Placeholder 2"/>
          <p:cNvSpPr>
            <a:spLocks noGrp="1"/>
          </p:cNvSpPr>
          <p:nvPr>
            <p:ph idx="1"/>
          </p:nvPr>
        </p:nvSpPr>
        <p:spPr>
          <a:xfrm>
            <a:off x="457200" y="1295400"/>
            <a:ext cx="6324600" cy="1768381"/>
          </a:xfrm>
        </p:spPr>
        <p:txBody>
          <a:bodyPr>
            <a:noAutofit/>
          </a:bodyPr>
          <a:lstStyle/>
          <a:p>
            <a:r>
              <a:rPr lang="en-US" sz="1800" dirty="0" smtClean="0"/>
              <a:t>Sea level  rise (~3.2mm/</a:t>
            </a:r>
            <a:r>
              <a:rPr lang="en-US" sz="1800" dirty="0" err="1" smtClean="0"/>
              <a:t>yr</a:t>
            </a:r>
            <a:r>
              <a:rPr lang="en-US" sz="1800" dirty="0" smtClean="0"/>
              <a:t> between 1993 and 2011) is steeper than the mass component (GRACE) alone; it includes a steric component as well, partially measured by Argo floats (up to 900m, after 2005) </a:t>
            </a:r>
            <a:r>
              <a:rPr lang="en-US" sz="1400" dirty="0" smtClean="0"/>
              <a:t>(</a:t>
            </a:r>
            <a:r>
              <a:rPr lang="en-US" sz="1400" dirty="0" err="1" smtClean="0"/>
              <a:t>Leuliette</a:t>
            </a:r>
            <a:r>
              <a:rPr lang="en-US" sz="1400" dirty="0" smtClean="0"/>
              <a:t> and Chambers, 2011)</a:t>
            </a:r>
          </a:p>
          <a:p>
            <a:r>
              <a:rPr lang="en-US" sz="1400" dirty="0" smtClean="0"/>
              <a:t>(Steve </a:t>
            </a:r>
            <a:r>
              <a:rPr lang="en-US" sz="1400" dirty="0" err="1" smtClean="0"/>
              <a:t>Nerem</a:t>
            </a:r>
            <a:r>
              <a:rPr lang="en-US" sz="1400" dirty="0" smtClean="0"/>
              <a:t> will elaborate in a later lecture in this series)</a:t>
            </a:r>
            <a:endParaRPr lang="en-US" sz="1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63781"/>
            <a:ext cx="8610600" cy="326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Outline</a:t>
            </a:r>
            <a:endParaRPr lang="en-US" dirty="0"/>
          </a:p>
        </p:txBody>
      </p:sp>
      <p:sp>
        <p:nvSpPr>
          <p:cNvPr id="3" name="Content Placeholder 2"/>
          <p:cNvSpPr>
            <a:spLocks noGrp="1"/>
          </p:cNvSpPr>
          <p:nvPr>
            <p:ph idx="1"/>
          </p:nvPr>
        </p:nvSpPr>
        <p:spPr>
          <a:xfrm>
            <a:off x="457200" y="1295400"/>
            <a:ext cx="8077200" cy="4876800"/>
          </a:xfrm>
        </p:spPr>
        <p:txBody>
          <a:bodyPr>
            <a:normAutofit lnSpcReduction="10000"/>
          </a:bodyPr>
          <a:lstStyle/>
          <a:p>
            <a:pPr marL="0" indent="0">
              <a:buNone/>
            </a:pPr>
            <a:r>
              <a:rPr lang="en-US" sz="1800" dirty="0" smtClean="0"/>
              <a:t>1) Time-averaged gravity, surface dynamic topography, </a:t>
            </a:r>
            <a:r>
              <a:rPr lang="en-US" sz="1800" dirty="0" err="1" smtClean="0"/>
              <a:t>geostrophy</a:t>
            </a:r>
            <a:r>
              <a:rPr lang="en-US" sz="1800" dirty="0" smtClean="0"/>
              <a:t>.</a:t>
            </a:r>
          </a:p>
          <a:p>
            <a:pPr marL="0" indent="0">
              <a:buNone/>
            </a:pPr>
            <a:r>
              <a:rPr lang="en-US" sz="1800" dirty="0" smtClean="0"/>
              <a:t>2) Time varying gravity. GRACE. Centimeters of equivalent water thickness</a:t>
            </a:r>
          </a:p>
          <a:p>
            <a:pPr marL="0" indent="0">
              <a:buNone/>
            </a:pPr>
            <a:r>
              <a:rPr lang="en-US" sz="1800" dirty="0" smtClean="0"/>
              <a:t>3) Spherical Harmonics (yack!)</a:t>
            </a:r>
          </a:p>
          <a:p>
            <a:pPr marL="0" indent="0">
              <a:buNone/>
            </a:pPr>
            <a:r>
              <a:rPr lang="en-US" sz="1800" dirty="0" smtClean="0"/>
              <a:t>4) </a:t>
            </a:r>
            <a:r>
              <a:rPr lang="en-US" sz="1800" dirty="0" err="1" smtClean="0"/>
              <a:t>Std</a:t>
            </a:r>
            <a:r>
              <a:rPr lang="en-US" sz="1800" dirty="0" smtClean="0"/>
              <a:t> deviation and trends in global </a:t>
            </a:r>
            <a:r>
              <a:rPr lang="en-US" sz="1800" dirty="0" err="1" smtClean="0"/>
              <a:t>cm</a:t>
            </a:r>
            <a:r>
              <a:rPr lang="en-US" sz="1800" baseline="-25000" dirty="0" err="1" smtClean="0"/>
              <a:t>WEQ</a:t>
            </a:r>
            <a:r>
              <a:rPr lang="en-US" sz="1800" baseline="-25000" dirty="0" smtClean="0"/>
              <a:t> </a:t>
            </a:r>
            <a:r>
              <a:rPr lang="en-US" sz="1800" dirty="0"/>
              <a:t>dominated by land signals</a:t>
            </a:r>
          </a:p>
          <a:p>
            <a:pPr marL="0" indent="0">
              <a:buNone/>
            </a:pPr>
            <a:r>
              <a:rPr lang="en-US" sz="1800" dirty="0"/>
              <a:t>5</a:t>
            </a:r>
            <a:r>
              <a:rPr lang="en-US" sz="1800" dirty="0" smtClean="0"/>
              <a:t>) GRACE </a:t>
            </a:r>
            <a:r>
              <a:rPr lang="en-US" sz="1800" dirty="0" err="1" smtClean="0"/>
              <a:t>postprocessing</a:t>
            </a:r>
            <a:r>
              <a:rPr lang="en-US" sz="1800" dirty="0" smtClean="0"/>
              <a:t> dirty laundry.</a:t>
            </a:r>
          </a:p>
          <a:p>
            <a:pPr marL="0" indent="0">
              <a:buNone/>
            </a:pPr>
            <a:r>
              <a:rPr lang="en-US" sz="1800" dirty="0"/>
              <a:t>6</a:t>
            </a:r>
            <a:r>
              <a:rPr lang="en-US" sz="1800" dirty="0" smtClean="0"/>
              <a:t>) Ocean mass and bottom pressure</a:t>
            </a:r>
          </a:p>
          <a:p>
            <a:pPr marL="0" indent="0">
              <a:buNone/>
            </a:pPr>
            <a:r>
              <a:rPr lang="en-US" sz="1800" dirty="0"/>
              <a:t>7</a:t>
            </a:r>
            <a:r>
              <a:rPr lang="en-US" sz="1800" dirty="0" smtClean="0"/>
              <a:t>) Globally-averaged ocean mass: seasonal and secular changes</a:t>
            </a:r>
          </a:p>
          <a:p>
            <a:pPr marL="0" indent="0">
              <a:buNone/>
            </a:pPr>
            <a:r>
              <a:rPr lang="en-US" sz="1800" dirty="0" smtClean="0"/>
              <a:t>8) PGR/GIA</a:t>
            </a:r>
          </a:p>
          <a:p>
            <a:pPr marL="0" indent="0">
              <a:buNone/>
            </a:pPr>
            <a:r>
              <a:rPr lang="en-US" sz="1800" dirty="0"/>
              <a:t>9</a:t>
            </a:r>
            <a:r>
              <a:rPr lang="en-US" sz="1800" dirty="0" smtClean="0"/>
              <a:t>) GRACE OBP accuracy for regional studies</a:t>
            </a:r>
          </a:p>
          <a:p>
            <a:pPr marL="0" indent="0">
              <a:buNone/>
            </a:pPr>
            <a:r>
              <a:rPr lang="en-US" sz="1800" dirty="0" smtClean="0"/>
              <a:t>10) Ocean heat content example</a:t>
            </a:r>
          </a:p>
          <a:p>
            <a:pPr marL="0" indent="0">
              <a:buNone/>
            </a:pPr>
            <a:r>
              <a:rPr lang="en-US" sz="1800" dirty="0" smtClean="0"/>
              <a:t>11) </a:t>
            </a:r>
            <a:r>
              <a:rPr lang="en-US" sz="1800" dirty="0" err="1" smtClean="0"/>
              <a:t>Interbasin</a:t>
            </a:r>
            <a:r>
              <a:rPr lang="en-US" sz="1800" dirty="0" smtClean="0"/>
              <a:t> mass exchanges example</a:t>
            </a:r>
          </a:p>
          <a:p>
            <a:pPr marL="0" indent="0">
              <a:buNone/>
            </a:pPr>
            <a:r>
              <a:rPr lang="en-US" sz="1800" dirty="0" smtClean="0"/>
              <a:t>12) N. Pacific example</a:t>
            </a:r>
          </a:p>
          <a:p>
            <a:pPr marL="0" indent="0">
              <a:buNone/>
            </a:pPr>
            <a:r>
              <a:rPr lang="en-US" sz="1800" dirty="0" smtClean="0"/>
              <a:t>13) ACC example</a:t>
            </a:r>
          </a:p>
          <a:p>
            <a:pPr marL="0" indent="0">
              <a:buNone/>
            </a:pPr>
            <a:r>
              <a:rPr lang="en-US" sz="1800" dirty="0" smtClean="0"/>
              <a:t>14) Arctic ocean example</a:t>
            </a:r>
          </a:p>
          <a:p>
            <a:pPr marL="0" indent="0">
              <a:buNone/>
            </a:pPr>
            <a:r>
              <a:rPr lang="en-US" sz="1800" dirty="0" smtClean="0"/>
              <a:t>15) Summary, conclusions and perspective</a:t>
            </a:r>
          </a:p>
          <a:p>
            <a:endParaRPr lang="en-US" sz="12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38370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2800" dirty="0" smtClean="0"/>
              <a:t>Glacial </a:t>
            </a:r>
            <a:r>
              <a:rPr lang="en-US" sz="2800" dirty="0" err="1" smtClean="0"/>
              <a:t>Isostatic</a:t>
            </a:r>
            <a:r>
              <a:rPr lang="en-US" sz="2800" dirty="0" smtClean="0"/>
              <a:t> Adjustment (=PGR)</a:t>
            </a:r>
            <a:endParaRPr lang="en-US" dirty="0"/>
          </a:p>
        </p:txBody>
      </p:sp>
      <p:sp>
        <p:nvSpPr>
          <p:cNvPr id="3" name="Content Placeholder 2"/>
          <p:cNvSpPr>
            <a:spLocks noGrp="1"/>
          </p:cNvSpPr>
          <p:nvPr>
            <p:ph idx="1"/>
          </p:nvPr>
        </p:nvSpPr>
        <p:spPr>
          <a:xfrm>
            <a:off x="4474368" y="1066800"/>
            <a:ext cx="4212431" cy="1295400"/>
          </a:xfrm>
        </p:spPr>
        <p:txBody>
          <a:bodyPr>
            <a:normAutofit lnSpcReduction="10000"/>
          </a:bodyPr>
          <a:lstStyle/>
          <a:p>
            <a:r>
              <a:rPr lang="en-US" sz="1600" dirty="0" smtClean="0">
                <a:sym typeface="Wingdings" pitchFamily="2" charset="2"/>
              </a:rPr>
              <a:t> </a:t>
            </a:r>
            <a:r>
              <a:rPr lang="en-US" sz="1600" dirty="0" smtClean="0"/>
              <a:t>Deformation of the lithosphere following retreat of ice due to ice ages (20kybp-&gt;6kybp)</a:t>
            </a:r>
          </a:p>
          <a:p>
            <a:r>
              <a:rPr lang="en-US" sz="1600" dirty="0" smtClean="0"/>
              <a:t>Deforms ocean basins, causing an apparent sea level drop ~ 0.3mm/</a:t>
            </a:r>
            <a:r>
              <a:rPr lang="en-US" sz="1600" dirty="0" err="1" smtClean="0"/>
              <a:t>yr</a:t>
            </a:r>
            <a:endParaRPr lang="en-US" sz="1600"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062" y="2381638"/>
            <a:ext cx="3614738" cy="440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35" t="7059" r="2500" b="9706"/>
          <a:stretch/>
        </p:blipFill>
        <p:spPr bwMode="auto">
          <a:xfrm>
            <a:off x="514350" y="1181100"/>
            <a:ext cx="37242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9600" y="4334470"/>
            <a:ext cx="4843462" cy="2031325"/>
          </a:xfrm>
          <a:prstGeom prst="rect">
            <a:avLst/>
          </a:prstGeom>
          <a:noFill/>
        </p:spPr>
        <p:txBody>
          <a:bodyPr wrap="square" rtlCol="0">
            <a:spAutoFit/>
          </a:bodyPr>
          <a:lstStyle/>
          <a:p>
            <a:pPr marL="285750" indent="-285750">
              <a:buFont typeface="Arial" pitchFamily="34" charset="0"/>
              <a:buChar char="•"/>
            </a:pPr>
            <a:r>
              <a:rPr lang="en-US" dirty="0" smtClean="0"/>
              <a:t>Has a gravity field signal that can be </a:t>
            </a:r>
            <a:r>
              <a:rPr lang="en-US" dirty="0" smtClean="0">
                <a:sym typeface="Wingdings" pitchFamily="2" charset="2"/>
              </a:rPr>
              <a:t></a:t>
            </a:r>
            <a:br>
              <a:rPr lang="en-US" dirty="0" smtClean="0">
                <a:sym typeface="Wingdings" pitchFamily="2" charset="2"/>
              </a:rPr>
            </a:br>
            <a:r>
              <a:rPr lang="en-US" dirty="0" smtClean="0"/>
              <a:t>misinterpreted as trends in present-day ice, present day ocean, present day hydrology.</a:t>
            </a:r>
          </a:p>
          <a:p>
            <a:pPr marL="285750" indent="-285750">
              <a:buFont typeface="Arial" pitchFamily="34" charset="0"/>
              <a:buChar char="•"/>
            </a:pPr>
            <a:r>
              <a:rPr lang="en-US" dirty="0" smtClean="0"/>
              <a:t>Will be explained in more detail in </a:t>
            </a:r>
            <a:r>
              <a:rPr lang="en-US" dirty="0" err="1" smtClean="0"/>
              <a:t>Wahr</a:t>
            </a:r>
            <a:r>
              <a:rPr lang="en-US" dirty="0" smtClean="0"/>
              <a:t> and </a:t>
            </a:r>
            <a:r>
              <a:rPr lang="en-US" dirty="0" err="1" smtClean="0"/>
              <a:t>Nerem</a:t>
            </a:r>
            <a:r>
              <a:rPr lang="en-US" dirty="0" smtClean="0"/>
              <a:t> lectures .</a:t>
            </a:r>
          </a:p>
          <a:p>
            <a:endParaRPr lang="en-US" dirty="0"/>
          </a:p>
        </p:txBody>
      </p:sp>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dirty="0" smtClean="0"/>
              <a:t>OBP Standard Deviation</a:t>
            </a:r>
            <a:endParaRPr lang="en-US" sz="32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21</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52800"/>
            <a:ext cx="3771900" cy="329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1400" y="914400"/>
            <a:ext cx="5212080" cy="2895600"/>
          </a:xfrm>
        </p:spPr>
      </p:pic>
      <p:sp>
        <p:nvSpPr>
          <p:cNvPr id="9" name="TextBox 8"/>
          <p:cNvSpPr txBox="1"/>
          <p:nvPr/>
        </p:nvSpPr>
        <p:spPr>
          <a:xfrm>
            <a:off x="533400" y="1524000"/>
            <a:ext cx="3048000" cy="615553"/>
          </a:xfrm>
          <a:prstGeom prst="rect">
            <a:avLst/>
          </a:prstGeom>
          <a:noFill/>
        </p:spPr>
        <p:txBody>
          <a:bodyPr wrap="square" rtlCol="0">
            <a:spAutoFit/>
          </a:bodyPr>
          <a:lstStyle/>
          <a:p>
            <a:r>
              <a:rPr lang="en-US" dirty="0"/>
              <a:t>from ECCO-2 </a:t>
            </a:r>
            <a:r>
              <a:rPr lang="en-US" dirty="0" smtClean="0"/>
              <a:t>model</a:t>
            </a:r>
            <a:r>
              <a:rPr lang="en-US" dirty="0" smtClean="0">
                <a:sym typeface="Wingdings" pitchFamily="2" charset="2"/>
              </a:rPr>
              <a:t></a:t>
            </a:r>
            <a:br>
              <a:rPr lang="en-US" dirty="0" smtClean="0">
                <a:sym typeface="Wingdings" pitchFamily="2" charset="2"/>
              </a:rPr>
            </a:br>
            <a:r>
              <a:rPr lang="en-US" sz="1600" dirty="0" smtClean="0"/>
              <a:t>(cube 92)</a:t>
            </a:r>
            <a:endParaRPr lang="en-US" sz="1600" dirty="0"/>
          </a:p>
        </p:txBody>
      </p:sp>
      <p:sp>
        <p:nvSpPr>
          <p:cNvPr id="10" name="TextBox 9"/>
          <p:cNvSpPr txBox="1"/>
          <p:nvPr/>
        </p:nvSpPr>
        <p:spPr>
          <a:xfrm>
            <a:off x="4419600" y="4572000"/>
            <a:ext cx="4495800" cy="1446550"/>
          </a:xfrm>
          <a:prstGeom prst="rect">
            <a:avLst/>
          </a:prstGeom>
          <a:noFill/>
        </p:spPr>
        <p:txBody>
          <a:bodyPr wrap="square" rtlCol="0">
            <a:spAutoFit/>
          </a:bodyPr>
          <a:lstStyle/>
          <a:p>
            <a:r>
              <a:rPr lang="en-US" dirty="0" smtClean="0">
                <a:sym typeface="Wingdings" pitchFamily="2" charset="2"/>
              </a:rPr>
              <a:t> </a:t>
            </a:r>
            <a:r>
              <a:rPr lang="en-US" dirty="0" smtClean="0"/>
              <a:t>From GRACE, but after projecting its data onto the EOFs of the OMCT ocean model to remove GRACE errors and non-ocean (earthquake) signals </a:t>
            </a:r>
            <a:r>
              <a:rPr lang="en-US" sz="1600" dirty="0" smtClean="0"/>
              <a:t>(‘EOF_R’, Chambers and Willis, 2010)</a:t>
            </a:r>
            <a:endParaRPr lang="en-US" dirty="0"/>
          </a:p>
        </p:txBody>
      </p:sp>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sz="3600" dirty="0" smtClean="0"/>
              <a:t>GRACE OBP accuracy: </a:t>
            </a:r>
            <a:br>
              <a:rPr lang="en-US" sz="3600" dirty="0" smtClean="0"/>
            </a:br>
            <a:r>
              <a:rPr lang="en-US" sz="3600" dirty="0" smtClean="0"/>
              <a:t>Bottom Pressure Recorders - </a:t>
            </a:r>
            <a:r>
              <a:rPr lang="en-US" sz="3600" dirty="0" err="1" smtClean="0"/>
              <a:t>Kuroshio</a:t>
            </a:r>
            <a:endParaRPr lang="en-US" dirty="0"/>
          </a:p>
        </p:txBody>
      </p:sp>
      <p:sp>
        <p:nvSpPr>
          <p:cNvPr id="3" name="Content Placeholder 2"/>
          <p:cNvSpPr>
            <a:spLocks noGrp="1"/>
          </p:cNvSpPr>
          <p:nvPr>
            <p:ph idx="1"/>
          </p:nvPr>
        </p:nvSpPr>
        <p:spPr>
          <a:xfrm>
            <a:off x="228600" y="4876800"/>
            <a:ext cx="4267200" cy="1752600"/>
          </a:xfrm>
        </p:spPr>
        <p:txBody>
          <a:bodyPr/>
          <a:lstStyle/>
          <a:p>
            <a:r>
              <a:rPr lang="en-US" sz="2000" dirty="0" smtClean="0"/>
              <a:t>Park et al, GRL, 2008</a:t>
            </a:r>
          </a:p>
          <a:p>
            <a:r>
              <a:rPr lang="en-US" sz="2000" dirty="0" smtClean="0"/>
              <a:t>Top: KESS experiment area</a:t>
            </a:r>
          </a:p>
          <a:p>
            <a:r>
              <a:rPr lang="en-US" sz="2000" dirty="0" smtClean="0"/>
              <a:t>Right: correlation between GRACE and BPRs, 3 centers, 3 </a:t>
            </a:r>
            <a:r>
              <a:rPr lang="en-US" sz="2000" dirty="0" err="1" smtClean="0"/>
              <a:t>smoothings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22</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3000"/>
            <a:ext cx="2578100" cy="359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066800"/>
            <a:ext cx="4261338" cy="548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sz="3600" dirty="0"/>
              <a:t>GRACE </a:t>
            </a:r>
            <a:r>
              <a:rPr lang="en-US" sz="3600" dirty="0" smtClean="0"/>
              <a:t>OBP accuracy:</a:t>
            </a:r>
            <a:br>
              <a:rPr lang="en-US" sz="3600" dirty="0" smtClean="0"/>
            </a:br>
            <a:r>
              <a:rPr lang="en-US" sz="3600" dirty="0" smtClean="0"/>
              <a:t>Bottom </a:t>
            </a:r>
            <a:r>
              <a:rPr lang="en-US" sz="3600" dirty="0"/>
              <a:t>Pressure </a:t>
            </a:r>
            <a:r>
              <a:rPr lang="en-US" sz="3600" dirty="0" smtClean="0"/>
              <a:t>Recorders - low latitudes</a:t>
            </a:r>
            <a:endParaRPr lang="en-US" dirty="0"/>
          </a:p>
        </p:txBody>
      </p:sp>
      <p:sp>
        <p:nvSpPr>
          <p:cNvPr id="3" name="Content Placeholder 2"/>
          <p:cNvSpPr>
            <a:spLocks noGrp="1"/>
          </p:cNvSpPr>
          <p:nvPr>
            <p:ph idx="1"/>
          </p:nvPr>
        </p:nvSpPr>
        <p:spPr>
          <a:xfrm>
            <a:off x="457200" y="1295400"/>
            <a:ext cx="5334000" cy="4876800"/>
          </a:xfrm>
        </p:spPr>
        <p:txBody>
          <a:bodyPr>
            <a:noAutofit/>
          </a:bodyPr>
          <a:lstStyle/>
          <a:p>
            <a:r>
              <a:rPr lang="en-US" sz="2000" dirty="0" smtClean="0"/>
              <a:t>The comparison GRACE to BPRs works well at mid to high latitudes (&gt;~30</a:t>
            </a:r>
            <a:r>
              <a:rPr lang="en-US" sz="2000" baseline="30000" dirty="0" smtClean="0"/>
              <a:t>o</a:t>
            </a:r>
            <a:r>
              <a:rPr lang="en-US" sz="2000" dirty="0" smtClean="0"/>
              <a:t>)</a:t>
            </a:r>
          </a:p>
          <a:p>
            <a:r>
              <a:rPr lang="en-US" sz="2000" dirty="0" smtClean="0"/>
              <a:t>At low latitudes the error in GRACE is larger, and the OBP signals are much weaker</a:t>
            </a:r>
          </a:p>
          <a:p>
            <a:r>
              <a:rPr lang="en-US" sz="2000" dirty="0" smtClean="0"/>
              <a:t>Signals are weaker because density in the ocean changes with depth more strongly at low latitudes (more ‘</a:t>
            </a:r>
            <a:r>
              <a:rPr lang="en-US" sz="2000" dirty="0" err="1" smtClean="0"/>
              <a:t>baroclinic</a:t>
            </a:r>
            <a:r>
              <a:rPr lang="en-US" sz="2000" dirty="0" smtClean="0"/>
              <a:t>’).</a:t>
            </a:r>
          </a:p>
          <a:p>
            <a:r>
              <a:rPr lang="en-US" sz="2000" dirty="0" smtClean="0"/>
              <a:t>GRACE error is larger because track separation is larger at low </a:t>
            </a:r>
            <a:r>
              <a:rPr lang="en-US" sz="2000" dirty="0" err="1" smtClean="0"/>
              <a:t>lats</a:t>
            </a:r>
            <a:r>
              <a:rPr lang="en-US" sz="2000" dirty="0" smtClean="0"/>
              <a:t>.</a:t>
            </a:r>
          </a:p>
          <a:p>
            <a:r>
              <a:rPr lang="en-US" sz="2000" dirty="0" smtClean="0"/>
              <a:t>Various comparisons of </a:t>
            </a:r>
            <a:r>
              <a:rPr lang="en-US" sz="2000" dirty="0" err="1" smtClean="0"/>
              <a:t>destriped</a:t>
            </a:r>
            <a:r>
              <a:rPr lang="en-US" sz="2000" dirty="0" smtClean="0"/>
              <a:t>, smoothed GRACE to numerical models and OBP find GRACE accuracies ~ 2 </a:t>
            </a:r>
            <a:r>
              <a:rPr lang="en-US" sz="2000" dirty="0" err="1" smtClean="0"/>
              <a:t>cm_</a:t>
            </a:r>
            <a:r>
              <a:rPr lang="en-US" sz="2000" baseline="-25000" dirty="0" err="1" smtClean="0"/>
              <a:t>WEQ</a:t>
            </a:r>
            <a:r>
              <a:rPr lang="en-US" sz="2000" dirty="0" smtClean="0"/>
              <a:t> global RMS.</a:t>
            </a:r>
            <a:endParaRPr lang="en-US" sz="2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3200" dirty="0" smtClean="0"/>
              <a:t>GRACE OBP accuracy:</a:t>
            </a:r>
            <a:br>
              <a:rPr lang="en-US" sz="3200" dirty="0" smtClean="0"/>
            </a:br>
            <a:r>
              <a:rPr lang="en-US" sz="3200" dirty="0" smtClean="0"/>
              <a:t>OBP </a:t>
            </a:r>
            <a:r>
              <a:rPr lang="en-US" sz="3200" dirty="0" err="1" smtClean="0"/>
              <a:t>vs</a:t>
            </a:r>
            <a:r>
              <a:rPr lang="en-US" sz="3200" dirty="0" smtClean="0"/>
              <a:t> (Altimetry – Argo)</a:t>
            </a:r>
            <a:endParaRPr lang="en-US" dirty="0"/>
          </a:p>
        </p:txBody>
      </p:sp>
      <p:sp>
        <p:nvSpPr>
          <p:cNvPr id="3" name="Content Placeholder 2"/>
          <p:cNvSpPr>
            <a:spLocks noGrp="1"/>
          </p:cNvSpPr>
          <p:nvPr>
            <p:ph idx="1"/>
          </p:nvPr>
        </p:nvSpPr>
        <p:spPr>
          <a:xfrm>
            <a:off x="381000" y="2971800"/>
            <a:ext cx="4724400" cy="3200400"/>
          </a:xfrm>
        </p:spPr>
        <p:txBody>
          <a:bodyPr>
            <a:normAutofit fontScale="77500" lnSpcReduction="20000"/>
          </a:bodyPr>
          <a:lstStyle/>
          <a:p>
            <a:r>
              <a:rPr lang="en-US" sz="2400" dirty="0" smtClean="0"/>
              <a:t>Another measure of OBP is ALT-</a:t>
            </a:r>
            <a:r>
              <a:rPr lang="en-US" sz="2400" dirty="0" err="1" smtClean="0"/>
              <a:t>dyn_ht</a:t>
            </a:r>
            <a:r>
              <a:rPr lang="en-US" sz="2400" dirty="0" smtClean="0"/>
              <a:t>(Argo). After 2005 due to distribution of Argo floats</a:t>
            </a:r>
          </a:p>
          <a:p>
            <a:r>
              <a:rPr lang="en-US" sz="2400" dirty="0" smtClean="0"/>
              <a:t>TOP: SD(Alt-Argo), 2005-7</a:t>
            </a:r>
          </a:p>
          <a:p>
            <a:r>
              <a:rPr lang="en-US" sz="2400" dirty="0" smtClean="0"/>
              <a:t>RIGHT: a) SD(Alt-Argo-GRACE); b) SD(Alt-Argo-OMCT); </a:t>
            </a:r>
            <a:br>
              <a:rPr lang="en-US" sz="2400" dirty="0" smtClean="0"/>
            </a:br>
            <a:r>
              <a:rPr lang="en-US" sz="2400" dirty="0" smtClean="0"/>
              <a:t>c) SD(Alt-Argo-GRACE_EOFR)</a:t>
            </a:r>
          </a:p>
          <a:p>
            <a:r>
              <a:rPr lang="en-US" sz="2400" dirty="0" smtClean="0"/>
              <a:t>Morals: </a:t>
            </a:r>
          </a:p>
          <a:p>
            <a:pPr marL="457200" lvl="1" indent="-228600"/>
            <a:r>
              <a:rPr lang="en-US" sz="2000" dirty="0" err="1" smtClean="0"/>
              <a:t>destriped</a:t>
            </a:r>
            <a:r>
              <a:rPr lang="en-US" sz="2000" dirty="0" smtClean="0"/>
              <a:t>, smoothed GRACE is a poor measure of OBP at low &amp; mid latitudes</a:t>
            </a:r>
          </a:p>
          <a:p>
            <a:pPr marL="457200" lvl="1" indent="-228600"/>
            <a:r>
              <a:rPr lang="en-US" sz="2000" dirty="0" smtClean="0"/>
              <a:t>GRACE projected onto EOFs of OMCT (EOF reconstructed, EOF_R) does a better job than OMCT alone (1.3cm RMS)</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462" y="1219200"/>
            <a:ext cx="3005138" cy="174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950" y="1143000"/>
            <a:ext cx="3005138" cy="463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600" dirty="0" smtClean="0"/>
              <a:t>Ocean heat Content</a:t>
            </a:r>
            <a:endParaRPr lang="en-US" dirty="0"/>
          </a:p>
        </p:txBody>
      </p:sp>
      <p:sp>
        <p:nvSpPr>
          <p:cNvPr id="3" name="Content Placeholder 2"/>
          <p:cNvSpPr>
            <a:spLocks noGrp="1"/>
          </p:cNvSpPr>
          <p:nvPr>
            <p:ph idx="1"/>
          </p:nvPr>
        </p:nvSpPr>
        <p:spPr>
          <a:xfrm>
            <a:off x="381000" y="1295400"/>
            <a:ext cx="4495800" cy="4876800"/>
          </a:xfrm>
        </p:spPr>
        <p:txBody>
          <a:bodyPr>
            <a:normAutofit fontScale="70000" lnSpcReduction="20000"/>
          </a:bodyPr>
          <a:lstStyle/>
          <a:p>
            <a:r>
              <a:rPr lang="en-US" dirty="0" err="1" smtClean="0"/>
              <a:t>Altimetric</a:t>
            </a:r>
            <a:r>
              <a:rPr lang="en-US" dirty="0" smtClean="0"/>
              <a:t> SSH measures both ‘thermal expansion/ contraction’ (</a:t>
            </a:r>
            <a:r>
              <a:rPr lang="en-US" dirty="0" err="1" smtClean="0"/>
              <a:t>baroclinic</a:t>
            </a:r>
            <a:r>
              <a:rPr lang="en-US" dirty="0" smtClean="0"/>
              <a:t> part) and mass convergence (</a:t>
            </a:r>
            <a:r>
              <a:rPr lang="en-US" dirty="0" err="1" smtClean="0"/>
              <a:t>barotropic</a:t>
            </a:r>
            <a:r>
              <a:rPr lang="en-US" dirty="0" smtClean="0"/>
              <a:t>) equally. GRACE is most sensitive to mass.</a:t>
            </a:r>
          </a:p>
          <a:p>
            <a:r>
              <a:rPr lang="en-US" dirty="0" smtClean="0"/>
              <a:t>Alt(t)-GRACE_OBP(t) is a better measure of ocean heat content than ALT alone (Jayne </a:t>
            </a:r>
            <a:r>
              <a:rPr lang="en-US" dirty="0"/>
              <a:t>and </a:t>
            </a:r>
            <a:r>
              <a:rPr lang="en-US" dirty="0" err="1"/>
              <a:t>Wahr</a:t>
            </a:r>
            <a:r>
              <a:rPr lang="en-US" dirty="0"/>
              <a:t>, </a:t>
            </a:r>
            <a:r>
              <a:rPr lang="en-US" dirty="0" smtClean="0">
                <a:sym typeface="Wingdings" pitchFamily="2" charset="2"/>
              </a:rPr>
              <a:t></a:t>
            </a:r>
            <a:br>
              <a:rPr lang="en-US" dirty="0" smtClean="0">
                <a:sym typeface="Wingdings" pitchFamily="2" charset="2"/>
              </a:rPr>
            </a:br>
            <a:r>
              <a:rPr lang="en-US" dirty="0" smtClean="0"/>
              <a:t>JGR2003) at high </a:t>
            </a:r>
            <a:r>
              <a:rPr lang="en-US" dirty="0" err="1" smtClean="0"/>
              <a:t>lats</a:t>
            </a:r>
            <a:r>
              <a:rPr lang="en-US" dirty="0" smtClean="0"/>
              <a:t>, annual and shorter timescales (simulation)</a:t>
            </a:r>
          </a:p>
          <a:p>
            <a:r>
              <a:rPr lang="en-US" dirty="0" smtClean="0"/>
              <a:t>Chambers (JGR2006) demonstrated with actual alt and GRACE data.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295400"/>
            <a:ext cx="3464127" cy="501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1587" y="3330157"/>
            <a:ext cx="5256213" cy="329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792162"/>
          </a:xfrm>
        </p:spPr>
        <p:txBody>
          <a:bodyPr>
            <a:normAutofit/>
          </a:bodyPr>
          <a:lstStyle/>
          <a:p>
            <a:r>
              <a:rPr lang="en-US" sz="3600" dirty="0" err="1" smtClean="0"/>
              <a:t>Interbasin</a:t>
            </a:r>
            <a:r>
              <a:rPr lang="en-US" sz="3600" dirty="0" smtClean="0"/>
              <a:t> mass exchanges</a:t>
            </a:r>
            <a:endParaRPr lang="en-US" sz="3600" dirty="0"/>
          </a:p>
        </p:txBody>
      </p:sp>
      <p:sp>
        <p:nvSpPr>
          <p:cNvPr id="3" name="Content Placeholder 2"/>
          <p:cNvSpPr>
            <a:spLocks noGrp="1"/>
          </p:cNvSpPr>
          <p:nvPr>
            <p:ph idx="1"/>
          </p:nvPr>
        </p:nvSpPr>
        <p:spPr>
          <a:xfrm>
            <a:off x="304800" y="1295400"/>
            <a:ext cx="3810000" cy="4876800"/>
          </a:xfrm>
        </p:spPr>
        <p:txBody>
          <a:bodyPr>
            <a:normAutofit/>
          </a:bodyPr>
          <a:lstStyle/>
          <a:p>
            <a:r>
              <a:rPr lang="en-US" sz="2000" dirty="0" smtClean="0"/>
              <a:t>Water moves from one basin to another mostly via the Southern Ocean, controlled by Southern </a:t>
            </a:r>
            <a:r>
              <a:rPr lang="en-US" sz="2000" dirty="0" err="1" smtClean="0"/>
              <a:t>Ocn</a:t>
            </a:r>
            <a:r>
              <a:rPr lang="en-US" sz="2000" dirty="0" smtClean="0"/>
              <a:t> bathymetry.</a:t>
            </a:r>
          </a:p>
          <a:p>
            <a:r>
              <a:rPr lang="en-US" sz="2000" dirty="0" smtClean="0"/>
              <a:t>Observed in numerical </a:t>
            </a:r>
            <a:r>
              <a:rPr lang="en-US" sz="2000" dirty="0" err="1" smtClean="0"/>
              <a:t>barotropic</a:t>
            </a:r>
            <a:r>
              <a:rPr lang="en-US" sz="2000" dirty="0" smtClean="0"/>
              <a:t> models: 4-6 day </a:t>
            </a:r>
            <a:r>
              <a:rPr lang="en-US" sz="2000" dirty="0" err="1" smtClean="0"/>
              <a:t>interbasin</a:t>
            </a:r>
            <a:r>
              <a:rPr lang="en-US" sz="2000" dirty="0" smtClean="0"/>
              <a:t> oscillations (</a:t>
            </a:r>
            <a:r>
              <a:rPr lang="en-US" sz="2000" dirty="0" err="1" smtClean="0"/>
              <a:t>Atl</a:t>
            </a:r>
            <a:r>
              <a:rPr lang="en-US" sz="2000" dirty="0" smtClean="0"/>
              <a:t>-Pac), &gt;100 days (South and Pac) </a:t>
            </a:r>
            <a:r>
              <a:rPr lang="en-US" sz="1600" dirty="0" smtClean="0"/>
              <a:t>(</a:t>
            </a:r>
            <a:r>
              <a:rPr lang="en-US" sz="1600" dirty="0" err="1" smtClean="0"/>
              <a:t>Stepanov</a:t>
            </a:r>
            <a:r>
              <a:rPr lang="en-US" sz="1600" dirty="0" smtClean="0"/>
              <a:t> </a:t>
            </a:r>
            <a:r>
              <a:rPr lang="en-US" sz="1600" dirty="0"/>
              <a:t>and Hughes, </a:t>
            </a:r>
            <a:r>
              <a:rPr lang="en-US" sz="1600" dirty="0" smtClean="0"/>
              <a:t>JGR2006)</a:t>
            </a:r>
          </a:p>
          <a:p>
            <a:r>
              <a:rPr lang="en-US" sz="2000" dirty="0" smtClean="0"/>
              <a:t>Longer periods observed in GRACE data (</a:t>
            </a:r>
            <a:r>
              <a:rPr lang="en-US" sz="1600" dirty="0" smtClean="0"/>
              <a:t>Chambers and Willis, JGR2009) </a:t>
            </a:r>
            <a:endParaRPr lang="en-US" sz="2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26</a:t>
            </a:fld>
            <a:endParaRPr lang="en-US"/>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72000" y="1066800"/>
            <a:ext cx="430530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descr="ecco2_U_OBP_GRACE"/>
          <p:cNvPicPr>
            <a:picLocks noChangeAspect="1" noChangeArrowheads="1"/>
          </p:cNvPicPr>
          <p:nvPr/>
        </p:nvPicPr>
        <p:blipFill>
          <a:blip r:embed="rId2" cstate="print">
            <a:extLst>
              <a:ext uri="{28A0092B-C50C-407E-A947-70E740481C1C}">
                <a14:useLocalDpi xmlns:a14="http://schemas.microsoft.com/office/drawing/2010/main" val="0"/>
              </a:ext>
            </a:extLst>
          </a:blip>
          <a:srcRect l="1566"/>
          <a:stretch>
            <a:fillRect/>
          </a:stretch>
        </p:blipFill>
        <p:spPr bwMode="auto">
          <a:xfrm>
            <a:off x="4343400" y="3124200"/>
            <a:ext cx="4677306"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792162"/>
          </a:xfrm>
        </p:spPr>
        <p:txBody>
          <a:bodyPr>
            <a:normAutofit/>
          </a:bodyPr>
          <a:lstStyle/>
          <a:p>
            <a:r>
              <a:rPr lang="en-US" sz="3600" dirty="0" smtClean="0"/>
              <a:t>ACC transport</a:t>
            </a:r>
            <a:endParaRPr lang="en-US" sz="3600" dirty="0"/>
          </a:p>
        </p:txBody>
      </p:sp>
      <p:sp>
        <p:nvSpPr>
          <p:cNvPr id="3" name="Content Placeholder 2"/>
          <p:cNvSpPr>
            <a:spLocks noGrp="1"/>
          </p:cNvSpPr>
          <p:nvPr>
            <p:ph idx="1"/>
          </p:nvPr>
        </p:nvSpPr>
        <p:spPr>
          <a:xfrm>
            <a:off x="228600" y="1219200"/>
            <a:ext cx="4343400" cy="4876800"/>
          </a:xfrm>
        </p:spPr>
        <p:txBody>
          <a:bodyPr>
            <a:normAutofit fontScale="55000" lnSpcReduction="20000"/>
          </a:bodyPr>
          <a:lstStyle/>
          <a:p>
            <a:pPr>
              <a:lnSpc>
                <a:spcPct val="120000"/>
              </a:lnSpc>
            </a:pPr>
            <a:r>
              <a:rPr lang="en-US" dirty="0" smtClean="0"/>
              <a:t>TOP: correlation </a:t>
            </a:r>
            <a:r>
              <a:rPr lang="en-US" dirty="0"/>
              <a:t>of Drake Passage Transport in the ECCO2 numerical ocean model with GRACE-derived ocean bottom pressure (OBP). </a:t>
            </a:r>
            <a:r>
              <a:rPr lang="en-US" dirty="0" smtClean="0"/>
              <a:t>White </a:t>
            </a:r>
            <a:r>
              <a:rPr lang="en-US" dirty="0"/>
              <a:t>line </a:t>
            </a:r>
            <a:r>
              <a:rPr lang="en-US" dirty="0" smtClean="0"/>
              <a:t>is </a:t>
            </a:r>
            <a:r>
              <a:rPr lang="en-US" dirty="0"/>
              <a:t>the Southern ACC front of the Antarctic Circumpolar Current. </a:t>
            </a:r>
            <a:endParaRPr lang="en-US" dirty="0" smtClean="0"/>
          </a:p>
          <a:p>
            <a:pPr>
              <a:lnSpc>
                <a:spcPct val="120000"/>
              </a:lnSpc>
            </a:pPr>
            <a:r>
              <a:rPr lang="en-US" dirty="0" smtClean="0"/>
              <a:t>BOTTOM: </a:t>
            </a:r>
            <a:r>
              <a:rPr lang="en-US" dirty="0"/>
              <a:t>time series </a:t>
            </a:r>
            <a:r>
              <a:rPr lang="en-US" dirty="0" smtClean="0"/>
              <a:t>of ECCO2 </a:t>
            </a:r>
            <a:r>
              <a:rPr lang="en-US" dirty="0"/>
              <a:t>Drake </a:t>
            </a:r>
            <a:r>
              <a:rPr lang="en-US" dirty="0" smtClean="0"/>
              <a:t>transport, </a:t>
            </a:r>
            <a:r>
              <a:rPr lang="en-US" dirty="0"/>
              <a:t>and OBP averaged along the Southern ACC </a:t>
            </a:r>
            <a:r>
              <a:rPr lang="en-US" dirty="0" smtClean="0"/>
              <a:t>front from </a:t>
            </a:r>
            <a:r>
              <a:rPr lang="en-US" dirty="0"/>
              <a:t>both </a:t>
            </a:r>
            <a:r>
              <a:rPr lang="en-US" dirty="0" smtClean="0"/>
              <a:t>ECCO2 </a:t>
            </a:r>
            <a:r>
              <a:rPr lang="en-US" dirty="0"/>
              <a:t>and </a:t>
            </a:r>
            <a:r>
              <a:rPr lang="en-US" dirty="0" smtClean="0"/>
              <a:t>GRACE. </a:t>
            </a:r>
            <a:r>
              <a:rPr lang="en-US" dirty="0"/>
              <a:t>Note </a:t>
            </a:r>
            <a:r>
              <a:rPr lang="en-US" dirty="0" smtClean="0"/>
              <a:t>the </a:t>
            </a:r>
            <a:r>
              <a:rPr lang="en-US" dirty="0"/>
              <a:t>correlation </a:t>
            </a:r>
            <a:r>
              <a:rPr lang="en-US" dirty="0" smtClean="0"/>
              <a:t>over both seasonal and </a:t>
            </a:r>
            <a:r>
              <a:rPr lang="en-US" dirty="0" err="1" smtClean="0"/>
              <a:t>interannual</a:t>
            </a:r>
            <a:r>
              <a:rPr lang="en-US" dirty="0" smtClean="0"/>
              <a:t> time scales </a:t>
            </a:r>
            <a:r>
              <a:rPr lang="en-US" sz="2500" dirty="0" smtClean="0"/>
              <a:t>(</a:t>
            </a:r>
            <a:r>
              <a:rPr lang="en-US" sz="2500" dirty="0" err="1" smtClean="0"/>
              <a:t>Zlotnicki</a:t>
            </a:r>
            <a:r>
              <a:rPr lang="en-US" sz="2500" dirty="0" smtClean="0"/>
              <a:t> et al, JPO2007, updated by Carmen </a:t>
            </a:r>
            <a:r>
              <a:rPr lang="en-US" sz="2500" dirty="0" err="1" smtClean="0"/>
              <a:t>Boening</a:t>
            </a:r>
            <a:r>
              <a:rPr lang="en-US" sz="2500" dirty="0" smtClean="0"/>
              <a:t> and </a:t>
            </a:r>
            <a:r>
              <a:rPr lang="en-US" sz="2500" dirty="0" err="1" smtClean="0"/>
              <a:t>Zlotnicki</a:t>
            </a:r>
            <a:r>
              <a:rPr lang="en-US" sz="2500" dirty="0" smtClean="0"/>
              <a:t>, </a:t>
            </a:r>
            <a:r>
              <a:rPr lang="en-US" sz="2500" dirty="0"/>
              <a:t>2010, </a:t>
            </a:r>
            <a:r>
              <a:rPr lang="en-US" sz="2500" dirty="0" smtClean="0"/>
              <a:t>unpublished </a:t>
            </a:r>
            <a:r>
              <a:rPr lang="en-US" sz="2500" dirty="0" err="1" smtClean="0"/>
              <a:t>ms.</a:t>
            </a:r>
            <a:r>
              <a:rPr lang="en-US" sz="2500" dirty="0" smtClean="0"/>
              <a:t>; also Ponte and Quinn, 2009)</a:t>
            </a:r>
            <a:endParaRPr lang="en-US" sz="25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a:p>
        </p:txBody>
      </p:sp>
      <p:pic>
        <p:nvPicPr>
          <p:cNvPr id="6146" name="Picture 1" descr="grace_drake_transp"/>
          <p:cNvPicPr>
            <a:picLocks noChangeAspect="1" noChangeArrowheads="1"/>
          </p:cNvPicPr>
          <p:nvPr/>
        </p:nvPicPr>
        <p:blipFill>
          <a:blip r:embed="rId3" cstate="print">
            <a:extLst>
              <a:ext uri="{28A0092B-C50C-407E-A947-70E740481C1C}">
                <a14:useLocalDpi xmlns:a14="http://schemas.microsoft.com/office/drawing/2010/main" val="0"/>
              </a:ext>
            </a:extLst>
          </a:blip>
          <a:srcRect l="12766" t="3757" r="4256" b="5058"/>
          <a:stretch>
            <a:fillRect/>
          </a:stretch>
        </p:blipFill>
        <p:spPr bwMode="auto">
          <a:xfrm>
            <a:off x="4853877" y="1295400"/>
            <a:ext cx="253752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95" y="2819403"/>
            <a:ext cx="5241905" cy="122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792162"/>
          </a:xfrm>
        </p:spPr>
        <p:txBody>
          <a:bodyPr/>
          <a:lstStyle/>
          <a:p>
            <a:r>
              <a:rPr lang="en-US" sz="3200" dirty="0" smtClean="0"/>
              <a:t>N. Pacific oscillation 1</a:t>
            </a:r>
            <a:endParaRPr lang="en-US" dirty="0"/>
          </a:p>
        </p:txBody>
      </p:sp>
      <p:sp>
        <p:nvSpPr>
          <p:cNvPr id="3" name="Content Placeholder 2"/>
          <p:cNvSpPr>
            <a:spLocks noGrp="1"/>
          </p:cNvSpPr>
          <p:nvPr>
            <p:ph idx="1"/>
          </p:nvPr>
        </p:nvSpPr>
        <p:spPr>
          <a:xfrm>
            <a:off x="457200" y="1295400"/>
            <a:ext cx="3810000" cy="4876800"/>
          </a:xfrm>
        </p:spPr>
        <p:txBody>
          <a:bodyPr>
            <a:normAutofit/>
          </a:bodyPr>
          <a:lstStyle/>
          <a:p>
            <a:r>
              <a:rPr lang="en-US" sz="1800" dirty="0" smtClean="0"/>
              <a:t>An oscillation between the </a:t>
            </a:r>
            <a:r>
              <a:rPr lang="en-US" sz="1800" dirty="0" err="1" smtClean="0"/>
              <a:t>Subpolar</a:t>
            </a:r>
            <a:r>
              <a:rPr lang="en-US" sz="1800" dirty="0" smtClean="0"/>
              <a:t> and Subtropical OBP found in </a:t>
            </a:r>
            <a:r>
              <a:rPr lang="en-US" sz="1800" dirty="0"/>
              <a:t>GRACE </a:t>
            </a:r>
            <a:br>
              <a:rPr lang="en-US" sz="1800" dirty="0"/>
            </a:br>
            <a:r>
              <a:rPr lang="en-US" sz="1400" dirty="0"/>
              <a:t>(Song and </a:t>
            </a:r>
            <a:r>
              <a:rPr lang="en-US" sz="1400" dirty="0" err="1"/>
              <a:t>Zlotnicki</a:t>
            </a:r>
            <a:r>
              <a:rPr lang="en-US" sz="1400" dirty="0"/>
              <a:t>, IJRS2007)</a:t>
            </a:r>
            <a:endParaRPr lang="en-US" sz="1800" dirty="0" smtClean="0"/>
          </a:p>
          <a:p>
            <a:r>
              <a:rPr lang="en-US" sz="1800" dirty="0" smtClean="0"/>
              <a:t>mass-conserving numerical model tuned to altimetry reproduces oscillation, and allows to take it back in time.</a:t>
            </a:r>
            <a:r>
              <a:rPr lang="en-US" sz="1800" dirty="0"/>
              <a:t/>
            </a:r>
            <a:br>
              <a:rPr lang="en-US" sz="1800" dirty="0"/>
            </a:br>
            <a:endParaRPr lang="en-US" sz="1800"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323892"/>
            <a:ext cx="3600000" cy="1333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200" dirty="0" smtClean="0"/>
              <a:t>N. Pacific Oscillation 2</a:t>
            </a:r>
            <a:endParaRPr lang="en-US" dirty="0"/>
          </a:p>
        </p:txBody>
      </p:sp>
      <p:sp>
        <p:nvSpPr>
          <p:cNvPr id="3" name="Content Placeholder 2"/>
          <p:cNvSpPr>
            <a:spLocks noGrp="1"/>
          </p:cNvSpPr>
          <p:nvPr>
            <p:ph idx="1"/>
          </p:nvPr>
        </p:nvSpPr>
        <p:spPr>
          <a:xfrm>
            <a:off x="228600" y="1143000"/>
            <a:ext cx="3657600" cy="5029200"/>
          </a:xfrm>
        </p:spPr>
        <p:txBody>
          <a:bodyPr>
            <a:normAutofit fontScale="85000" lnSpcReduction="20000"/>
          </a:bodyPr>
          <a:lstStyle/>
          <a:p>
            <a:r>
              <a:rPr lang="en-US" sz="2800" dirty="0" smtClean="0"/>
              <a:t>Oscillation strongly correlates with </a:t>
            </a:r>
            <a:r>
              <a:rPr lang="en-US" sz="2800" dirty="0" err="1" smtClean="0"/>
              <a:t>subpolar</a:t>
            </a:r>
            <a:r>
              <a:rPr lang="en-US" sz="2800" dirty="0" smtClean="0"/>
              <a:t> wind stress curl and (less so) with Nino 3-4 index</a:t>
            </a:r>
          </a:p>
          <a:p>
            <a:r>
              <a:rPr lang="en-US" sz="2800" dirty="0" smtClean="0"/>
              <a:t>Tropical ENSO affects </a:t>
            </a:r>
            <a:r>
              <a:rPr lang="en-US" sz="2800" dirty="0" err="1" smtClean="0"/>
              <a:t>subpolar</a:t>
            </a:r>
            <a:r>
              <a:rPr lang="en-US" sz="2800" dirty="0" smtClean="0"/>
              <a:t> OBP most likely through atmospheric bridge that deepens the Aleutian low.</a:t>
            </a:r>
          </a:p>
          <a:p>
            <a:r>
              <a:rPr lang="en-US" sz="2800" dirty="0" smtClean="0"/>
              <a:t>Also possible </a:t>
            </a:r>
            <a:r>
              <a:rPr lang="en-US" sz="2800" dirty="0" err="1" smtClean="0"/>
              <a:t>teleconnection</a:t>
            </a:r>
            <a:r>
              <a:rPr lang="en-US" sz="2800" dirty="0" smtClean="0"/>
              <a:t> through ocean wave propagation.</a:t>
            </a:r>
            <a:endParaRPr 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990600"/>
            <a:ext cx="5203810" cy="4038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dirty="0" smtClean="0"/>
              <a:t>Time-averaged Gravity</a:t>
            </a:r>
            <a:endParaRPr lang="en-US" sz="3600" dirty="0"/>
          </a:p>
        </p:txBody>
      </p:sp>
      <p:sp>
        <p:nvSpPr>
          <p:cNvPr id="3" name="Content Placeholder 2"/>
          <p:cNvSpPr>
            <a:spLocks noGrp="1"/>
          </p:cNvSpPr>
          <p:nvPr>
            <p:ph idx="1"/>
          </p:nvPr>
        </p:nvSpPr>
        <p:spPr>
          <a:xfrm>
            <a:off x="228600" y="1219200"/>
            <a:ext cx="4038600" cy="4876800"/>
          </a:xfrm>
        </p:spPr>
        <p:txBody>
          <a:bodyPr>
            <a:normAutofit/>
          </a:bodyPr>
          <a:lstStyle/>
          <a:p>
            <a:r>
              <a:rPr lang="en-US" sz="2000" dirty="0" smtClean="0"/>
              <a:t>g=9.8 m/s2</a:t>
            </a:r>
          </a:p>
          <a:p>
            <a:r>
              <a:rPr lang="en-US" sz="1500" dirty="0" smtClean="0"/>
              <a:t>g=9.780327(1+0.0053024.sin</a:t>
            </a:r>
            <a:r>
              <a:rPr lang="en-US" sz="1500" baseline="30000" dirty="0" smtClean="0"/>
              <a:t>2</a:t>
            </a:r>
            <a:r>
              <a:rPr lang="en-US" sz="1500" dirty="0" smtClean="0"/>
              <a:t>(</a:t>
            </a:r>
            <a:r>
              <a:rPr lang="en-US" sz="1500" dirty="0" err="1" smtClean="0"/>
              <a:t>lat</a:t>
            </a:r>
            <a:r>
              <a:rPr lang="en-US" sz="1500" dirty="0" smtClean="0"/>
              <a:t>)-0.0000058sin</a:t>
            </a:r>
            <a:r>
              <a:rPr lang="en-US" sz="1500" baseline="30000" dirty="0" smtClean="0"/>
              <a:t>2</a:t>
            </a:r>
            <a:r>
              <a:rPr lang="en-US" sz="1500" dirty="0" smtClean="0"/>
              <a:t>(2lat))-3.086x10</a:t>
            </a:r>
            <a:r>
              <a:rPr lang="en-US" sz="1500" baseline="30000" dirty="0" smtClean="0"/>
              <a:t>-6</a:t>
            </a:r>
            <a:r>
              <a:rPr lang="en-US" sz="1500" dirty="0" smtClean="0"/>
              <a:t>h(m</a:t>
            </a:r>
            <a:r>
              <a:rPr lang="en-US" sz="2000" dirty="0" smtClean="0"/>
              <a:t>)</a:t>
            </a:r>
          </a:p>
          <a:p>
            <a:r>
              <a:rPr lang="en-US" sz="2000" dirty="0" smtClean="0"/>
              <a:t>Gravity acceleration, in </a:t>
            </a:r>
            <a:r>
              <a:rPr lang="en-US" sz="2000" dirty="0" err="1" smtClean="0"/>
              <a:t>mgals</a:t>
            </a:r>
            <a:r>
              <a:rPr lang="en-US" sz="2000" dirty="0" smtClean="0"/>
              <a:t>, is a high-pass filtered version of geoid heights, in meters </a:t>
            </a:r>
            <a:r>
              <a:rPr lang="en-US" sz="2000" dirty="0" smtClean="0">
                <a:sym typeface="Wingdings" pitchFamily="2" charset="2"/>
              </a:rPr>
              <a:t></a:t>
            </a:r>
            <a:endParaRPr lang="en-US" sz="2000" dirty="0" smtClean="0"/>
          </a:p>
          <a:p>
            <a:r>
              <a:rPr lang="en-US" sz="2000" dirty="0"/>
              <a:t>E</a:t>
            </a:r>
            <a:r>
              <a:rPr lang="en-US" sz="2000" dirty="0" smtClean="0"/>
              <a:t>llipsoidal variation removed</a:t>
            </a:r>
          </a:p>
          <a:p>
            <a:r>
              <a:rPr lang="en-US" sz="2000" dirty="0" smtClean="0"/>
              <a:t>Geoid as a set of contiguous horizontal ‘planes’  </a:t>
            </a:r>
            <a:r>
              <a:rPr lang="en-US" sz="2000" dirty="0" smtClean="0">
                <a:sym typeface="Wingdings" pitchFamily="2" charset="2"/>
              </a:rPr>
              <a:t></a:t>
            </a:r>
            <a:endParaRPr lang="en-US" sz="2000" dirty="0" smtClean="0"/>
          </a:p>
          <a:p>
            <a:r>
              <a:rPr lang="en-US" sz="2000" dirty="0" smtClean="0"/>
              <a:t>Short wavelengths </a:t>
            </a:r>
            <a:br>
              <a:rPr lang="en-US" sz="2000" dirty="0" smtClean="0"/>
            </a:br>
            <a:r>
              <a:rPr lang="en-US" sz="2000" dirty="0" smtClean="0"/>
              <a:t>reflect topography and bathymetry</a:t>
            </a:r>
            <a:endParaRPr lang="en-US" sz="2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pic>
        <p:nvPicPr>
          <p:cNvPr id="3074" name="Picture 2" descr="global-static-gravity-field"/>
          <p:cNvPicPr>
            <a:picLocks noChangeAspect="1" noChangeArrowheads="1"/>
          </p:cNvPicPr>
          <p:nvPr/>
        </p:nvPicPr>
        <p:blipFill rotWithShape="1">
          <a:blip r:embed="rId2">
            <a:extLst>
              <a:ext uri="{28A0092B-C50C-407E-A947-70E740481C1C}">
                <a14:useLocalDpi xmlns:a14="http://schemas.microsoft.com/office/drawing/2010/main" val="0"/>
              </a:ext>
            </a:extLst>
          </a:blip>
          <a:srcRect l="9397"/>
          <a:stretch/>
        </p:blipFill>
        <p:spPr bwMode="auto">
          <a:xfrm>
            <a:off x="4118483" y="1066800"/>
            <a:ext cx="5025517"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483" y="4076890"/>
            <a:ext cx="4736592" cy="270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4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sz="3600" dirty="0" smtClean="0"/>
              <a:t>Arctic ocean: freshwater redistribution</a:t>
            </a:r>
            <a:endParaRPr lang="en-US" sz="3600" dirty="0"/>
          </a:p>
        </p:txBody>
      </p:sp>
      <p:pic>
        <p:nvPicPr>
          <p:cNvPr id="5" name="Morison-Arctic-2012-videos_earth20120104-640.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05199" y="1447800"/>
            <a:ext cx="5418667" cy="3048000"/>
          </a:xfrm>
        </p:spPr>
      </p:pic>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a:p>
        </p:txBody>
      </p:sp>
      <p:sp>
        <p:nvSpPr>
          <p:cNvPr id="6" name="TextBox 5"/>
          <p:cNvSpPr txBox="1"/>
          <p:nvPr/>
        </p:nvSpPr>
        <p:spPr>
          <a:xfrm>
            <a:off x="533400" y="1447800"/>
            <a:ext cx="2971800" cy="3354765"/>
          </a:xfrm>
          <a:prstGeom prst="rect">
            <a:avLst/>
          </a:prstGeom>
          <a:noFill/>
        </p:spPr>
        <p:txBody>
          <a:bodyPr wrap="square" rtlCol="0">
            <a:spAutoFit/>
          </a:bodyPr>
          <a:lstStyle/>
          <a:p>
            <a:r>
              <a:rPr lang="en-US" sz="1400" dirty="0" smtClean="0"/>
              <a:t>(Morison et al, Nature 2012) </a:t>
            </a:r>
            <a:r>
              <a:rPr lang="en-US" dirty="0" smtClean="0">
                <a:sym typeface="Wingdings" pitchFamily="2" charset="2"/>
              </a:rPr>
              <a:t> </a:t>
            </a:r>
          </a:p>
          <a:p>
            <a:r>
              <a:rPr lang="en-US" sz="1400" dirty="0" smtClean="0"/>
              <a:t>(Conclusions first)</a:t>
            </a:r>
            <a:r>
              <a:rPr lang="en-US" dirty="0" smtClean="0"/>
              <a:t/>
            </a:r>
            <a:br>
              <a:rPr lang="en-US" dirty="0" smtClean="0"/>
            </a:br>
            <a:endParaRPr lang="en-US" dirty="0" smtClean="0"/>
          </a:p>
          <a:p>
            <a:r>
              <a:rPr lang="en-US" dirty="0" smtClean="0"/>
              <a:t>The </a:t>
            </a:r>
            <a:r>
              <a:rPr lang="en-US" dirty="0">
                <a:solidFill>
                  <a:srgbClr val="7030A0"/>
                </a:solidFill>
              </a:rPr>
              <a:t>transpolar drift (purple)</a:t>
            </a:r>
            <a:r>
              <a:rPr lang="en-US" dirty="0"/>
              <a:t> of sea ice and surface water </a:t>
            </a:r>
            <a:r>
              <a:rPr lang="en-US" dirty="0" smtClean="0"/>
              <a:t>carries </a:t>
            </a:r>
            <a:r>
              <a:rPr lang="en-US" dirty="0">
                <a:solidFill>
                  <a:srgbClr val="FF0000"/>
                </a:solidFill>
              </a:rPr>
              <a:t>freshwater (red)</a:t>
            </a:r>
            <a:r>
              <a:rPr lang="en-US" dirty="0"/>
              <a:t> from Russian rivers towards Greenland. Changing </a:t>
            </a:r>
            <a:r>
              <a:rPr lang="en-US" dirty="0">
                <a:solidFill>
                  <a:srgbClr val="0070C0"/>
                </a:solidFill>
              </a:rPr>
              <a:t>atmospheric circulation (blue) </a:t>
            </a:r>
            <a:r>
              <a:rPr lang="en-US" dirty="0"/>
              <a:t>drive the runoff east towards Canada. </a:t>
            </a:r>
          </a:p>
        </p:txBody>
      </p:sp>
    </p:spTree>
    <p:extLst>
      <p:ext uri="{BB962C8B-B14F-4D97-AF65-F5344CB8AC3E}">
        <p14:creationId xmlns:p14="http://schemas.microsoft.com/office/powerpoint/2010/main" val="649402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860874"/>
            <a:ext cx="4038600" cy="5082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792162"/>
          </a:xfrm>
        </p:spPr>
        <p:txBody>
          <a:bodyPr>
            <a:normAutofit/>
          </a:bodyPr>
          <a:lstStyle/>
          <a:p>
            <a:r>
              <a:rPr lang="en-US" sz="3600" dirty="0" smtClean="0"/>
              <a:t>Arctic Ocean: Russian rivers runoff</a:t>
            </a:r>
            <a:endParaRPr lang="en-US" sz="3600" dirty="0"/>
          </a:p>
        </p:txBody>
      </p:sp>
      <p:sp>
        <p:nvSpPr>
          <p:cNvPr id="3" name="Content Placeholder 2"/>
          <p:cNvSpPr>
            <a:spLocks noGrp="1"/>
          </p:cNvSpPr>
          <p:nvPr>
            <p:ph idx="1"/>
          </p:nvPr>
        </p:nvSpPr>
        <p:spPr>
          <a:xfrm>
            <a:off x="178526" y="914400"/>
            <a:ext cx="5003074" cy="5105400"/>
          </a:xfrm>
        </p:spPr>
        <p:txBody>
          <a:bodyPr>
            <a:noAutofit/>
          </a:bodyPr>
          <a:lstStyle/>
          <a:p>
            <a:pPr marL="228600" indent="-228600"/>
            <a:r>
              <a:rPr lang="en-US" sz="1600" dirty="0" smtClean="0"/>
              <a:t>(Morison et al, Nature 2012)</a:t>
            </a:r>
            <a:endParaRPr lang="en-US" sz="1800" dirty="0" smtClean="0"/>
          </a:p>
          <a:p>
            <a:pPr marL="228600" indent="-228600"/>
            <a:r>
              <a:rPr lang="en-US" sz="1800" dirty="0" smtClean="0"/>
              <a:t>Freshwater </a:t>
            </a:r>
            <a:r>
              <a:rPr lang="en-US" sz="1800" dirty="0"/>
              <a:t>changes </a:t>
            </a:r>
            <a:r>
              <a:rPr lang="en-US" sz="1800" dirty="0" smtClean="0"/>
              <a:t>seen </a:t>
            </a:r>
            <a:r>
              <a:rPr lang="en-US" sz="1800" dirty="0"/>
              <a:t>between 2005 and 2008 by combining </a:t>
            </a:r>
            <a:r>
              <a:rPr lang="en-US" sz="1800" dirty="0" smtClean="0"/>
              <a:t>OBP </a:t>
            </a:r>
            <a:r>
              <a:rPr lang="en-US" sz="1800" dirty="0"/>
              <a:t>from </a:t>
            </a:r>
            <a:r>
              <a:rPr lang="en-US" sz="1800" dirty="0" smtClean="0"/>
              <a:t> </a:t>
            </a:r>
            <a:r>
              <a:rPr lang="en-US" sz="1800" dirty="0" smtClean="0">
                <a:sym typeface="Wingdings" pitchFamily="2" charset="2"/>
              </a:rPr>
              <a:t></a:t>
            </a:r>
            <a:br>
              <a:rPr lang="en-US" sz="1800" dirty="0" smtClean="0">
                <a:sym typeface="Wingdings" pitchFamily="2" charset="2"/>
              </a:rPr>
            </a:br>
            <a:r>
              <a:rPr lang="en-US" sz="1800" dirty="0" smtClean="0"/>
              <a:t>GRACE, with SSH </a:t>
            </a:r>
            <a:r>
              <a:rPr lang="en-US" sz="1800" dirty="0"/>
              <a:t>from </a:t>
            </a:r>
            <a:r>
              <a:rPr lang="en-US" sz="1800" dirty="0" err="1" smtClean="0"/>
              <a:t>ICESat</a:t>
            </a:r>
            <a:r>
              <a:rPr lang="en-US" sz="1800" dirty="0" smtClean="0"/>
              <a:t> and comparing to sparse hydrography. </a:t>
            </a:r>
          </a:p>
          <a:p>
            <a:pPr marL="228600" indent="-228600"/>
            <a:r>
              <a:rPr lang="en-US" sz="1800" dirty="0" smtClean="0"/>
              <a:t>The difference SSH-OBP maps </a:t>
            </a:r>
            <a:r>
              <a:rPr lang="en-US" sz="1800" dirty="0"/>
              <a:t>changes in freshwater content over the entire Arctic Ocean, including regions where direct water sample </a:t>
            </a:r>
            <a:r>
              <a:rPr lang="en-US" sz="1800" dirty="0" smtClean="0"/>
              <a:t>samples are </a:t>
            </a:r>
            <a:r>
              <a:rPr lang="en-US" sz="1800" dirty="0"/>
              <a:t>not available</a:t>
            </a:r>
            <a:r>
              <a:rPr lang="en-US" sz="1800" dirty="0" smtClean="0"/>
              <a:t>.</a:t>
            </a:r>
          </a:p>
          <a:p>
            <a:pPr marL="228600" indent="-228600"/>
            <a:r>
              <a:rPr lang="en-US" sz="1800" dirty="0"/>
              <a:t>F</a:t>
            </a:r>
            <a:r>
              <a:rPr lang="en-US" sz="1800" dirty="0" smtClean="0"/>
              <a:t>reshwater </a:t>
            </a:r>
            <a:r>
              <a:rPr lang="en-US" sz="1800" dirty="0"/>
              <a:t>protects sea ice by helping create a strongly stratified cold layer between the ice and warmer, saltier water </a:t>
            </a:r>
            <a:r>
              <a:rPr lang="en-US" sz="1800" dirty="0" smtClean="0"/>
              <a:t>below, </a:t>
            </a:r>
            <a:r>
              <a:rPr lang="en-US" sz="1800" dirty="0"/>
              <a:t>that comes into the Arctic from the Atlantic Ocean</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98" y="5238751"/>
            <a:ext cx="2244635" cy="122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676" y="5238751"/>
            <a:ext cx="1657224" cy="124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200" dirty="0" smtClean="0"/>
              <a:t>Summary, Conclusions, Perspective 1</a:t>
            </a:r>
            <a:endParaRPr lang="en-US" dirty="0"/>
          </a:p>
        </p:txBody>
      </p:sp>
      <p:sp>
        <p:nvSpPr>
          <p:cNvPr id="3" name="Content Placeholder 2"/>
          <p:cNvSpPr>
            <a:spLocks noGrp="1"/>
          </p:cNvSpPr>
          <p:nvPr>
            <p:ph idx="1"/>
          </p:nvPr>
        </p:nvSpPr>
        <p:spPr>
          <a:xfrm>
            <a:off x="152400" y="1066800"/>
            <a:ext cx="4343400" cy="5105400"/>
          </a:xfrm>
        </p:spPr>
        <p:txBody>
          <a:bodyPr>
            <a:noAutofit/>
          </a:bodyPr>
          <a:lstStyle/>
          <a:p>
            <a:pPr>
              <a:lnSpc>
                <a:spcPts val="2000"/>
              </a:lnSpc>
            </a:pPr>
            <a:r>
              <a:rPr lang="en-US" sz="2000" dirty="0" smtClean="0"/>
              <a:t>GRACE data have contributed to improved </a:t>
            </a:r>
            <a:r>
              <a:rPr lang="en-US" sz="2000" b="1" dirty="0" smtClean="0"/>
              <a:t>time-averaged</a:t>
            </a:r>
            <a:r>
              <a:rPr lang="en-US" sz="2000" dirty="0" smtClean="0"/>
              <a:t> geoid models, for use with altimetry in computing surface time-averaged surf. dynamic topography. ESA’s GOCE mission is improving upon those by adding shorter wavelength info because it flies lower (260km </a:t>
            </a:r>
            <a:r>
              <a:rPr lang="en-US" sz="2000" dirty="0" err="1" smtClean="0"/>
              <a:t>vs</a:t>
            </a:r>
            <a:r>
              <a:rPr lang="en-US" sz="2000" dirty="0" smtClean="0"/>
              <a:t> 450-500km).</a:t>
            </a:r>
          </a:p>
          <a:p>
            <a:pPr marL="0" indent="0">
              <a:lnSpc>
                <a:spcPts val="2000"/>
              </a:lnSpc>
              <a:buNone/>
            </a:pPr>
            <a:endParaRPr lang="en-US" sz="2000" dirty="0" smtClean="0"/>
          </a:p>
          <a:p>
            <a:pPr>
              <a:lnSpc>
                <a:spcPts val="2000"/>
              </a:lnSpc>
            </a:pPr>
            <a:r>
              <a:rPr lang="en-US" sz="2000" dirty="0" smtClean="0"/>
              <a:t>GRACE’s uniqueness is in giving monthly (and shorter) estimates of </a:t>
            </a:r>
            <a:r>
              <a:rPr lang="en-US" sz="2000" b="1" dirty="0" smtClean="0"/>
              <a:t>time changes </a:t>
            </a:r>
            <a:r>
              <a:rPr lang="en-US" sz="2000" dirty="0" smtClean="0"/>
              <a:t>in ocean mass: averaged globally, </a:t>
            </a:r>
            <a:r>
              <a:rPr lang="en-US" sz="2000" dirty="0" err="1" smtClean="0"/>
              <a:t>hemispherically</a:t>
            </a:r>
            <a:r>
              <a:rPr lang="en-US" sz="2000" dirty="0" smtClean="0"/>
              <a:t>, by basin, and regionally.</a:t>
            </a:r>
          </a:p>
          <a:p>
            <a:pPr marL="0" indent="0">
              <a:lnSpc>
                <a:spcPts val="1800"/>
              </a:lnSpc>
              <a:buNone/>
            </a:pPr>
            <a:endParaRPr lang="en-US" sz="1800"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32</a:t>
            </a:fld>
            <a:endParaRPr lang="en-US"/>
          </a:p>
        </p:txBody>
      </p:sp>
      <p:sp>
        <p:nvSpPr>
          <p:cNvPr id="5" name="TextBox 4"/>
          <p:cNvSpPr txBox="1"/>
          <p:nvPr/>
        </p:nvSpPr>
        <p:spPr>
          <a:xfrm>
            <a:off x="4495800" y="1064597"/>
            <a:ext cx="4267200" cy="4955203"/>
          </a:xfrm>
          <a:prstGeom prst="rect">
            <a:avLst/>
          </a:prstGeom>
          <a:noFill/>
        </p:spPr>
        <p:txBody>
          <a:bodyPr wrap="square" rtlCol="0">
            <a:spAutoFit/>
          </a:bodyPr>
          <a:lstStyle/>
          <a:p>
            <a:pPr marL="342900" indent="-342900">
              <a:lnSpc>
                <a:spcPts val="2000"/>
              </a:lnSpc>
              <a:spcBef>
                <a:spcPct val="20000"/>
              </a:spcBef>
              <a:buFont typeface="Arial" pitchFamily="34" charset="0"/>
              <a:buChar char="•"/>
            </a:pPr>
            <a:r>
              <a:rPr lang="en-US" sz="2000" dirty="0"/>
              <a:t>The GRACE ‘resolution’ for time-varying ocean signals is ~ 500-1000km, comparable to its elevation.</a:t>
            </a:r>
          </a:p>
          <a:p>
            <a:pPr>
              <a:lnSpc>
                <a:spcPts val="2000"/>
              </a:lnSpc>
              <a:spcBef>
                <a:spcPct val="20000"/>
              </a:spcBef>
              <a:buFont typeface="Arial" pitchFamily="34" charset="0"/>
            </a:pPr>
            <a:endParaRPr lang="en-US" sz="2000" dirty="0"/>
          </a:p>
          <a:p>
            <a:pPr marL="342900" indent="-342900">
              <a:lnSpc>
                <a:spcPts val="2000"/>
              </a:lnSpc>
              <a:spcBef>
                <a:spcPct val="20000"/>
              </a:spcBef>
              <a:buFont typeface="Arial" pitchFamily="34" charset="0"/>
              <a:buChar char="•"/>
            </a:pPr>
            <a:r>
              <a:rPr lang="en-US" sz="2000" dirty="0"/>
              <a:t>There are many strategies for processing and </a:t>
            </a:r>
            <a:r>
              <a:rPr lang="en-US" sz="2000" dirty="0" err="1"/>
              <a:t>postprocessing</a:t>
            </a:r>
            <a:r>
              <a:rPr lang="en-US" sz="2000" dirty="0"/>
              <a:t> the GRACE data. They give different results.</a:t>
            </a:r>
          </a:p>
          <a:p>
            <a:pPr marL="342900" indent="-342900">
              <a:lnSpc>
                <a:spcPts val="2000"/>
              </a:lnSpc>
              <a:spcBef>
                <a:spcPct val="20000"/>
              </a:spcBef>
              <a:buFont typeface="Arial" pitchFamily="34" charset="0"/>
              <a:buChar char="•"/>
            </a:pPr>
            <a:endParaRPr lang="en-US" sz="2000" dirty="0"/>
          </a:p>
          <a:p>
            <a:pPr marL="342900" indent="-342900">
              <a:lnSpc>
                <a:spcPts val="2000"/>
              </a:lnSpc>
              <a:spcBef>
                <a:spcPct val="20000"/>
              </a:spcBef>
              <a:buFont typeface="Arial" pitchFamily="34" charset="0"/>
              <a:buChar char="•"/>
            </a:pPr>
            <a:r>
              <a:rPr lang="en-US" sz="2000" dirty="0"/>
              <a:t>The best GRACE accuracy on monthly time scales, 500-1000km resolution, over the oceans, is ~1.3 </a:t>
            </a:r>
            <a:r>
              <a:rPr lang="en-US" sz="2000" dirty="0" err="1"/>
              <a:t>cmWEQ</a:t>
            </a:r>
            <a:r>
              <a:rPr lang="en-US" sz="2000" dirty="0"/>
              <a:t>, computed using EOF reconstruction, or 2-3 cm without.</a:t>
            </a:r>
          </a:p>
        </p:txBody>
      </p:sp>
    </p:spTree>
    <p:extLst>
      <p:ext uri="{BB962C8B-B14F-4D97-AF65-F5344CB8AC3E}">
        <p14:creationId xmlns:p14="http://schemas.microsoft.com/office/powerpoint/2010/main" val="6494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200" dirty="0"/>
              <a:t>Summary, Conclusions, Perspective 2</a:t>
            </a:r>
            <a:endParaRPr lang="en-US" dirty="0"/>
          </a:p>
        </p:txBody>
      </p:sp>
      <p:sp>
        <p:nvSpPr>
          <p:cNvPr id="3" name="Content Placeholder 2"/>
          <p:cNvSpPr>
            <a:spLocks noGrp="1"/>
          </p:cNvSpPr>
          <p:nvPr>
            <p:ph idx="1"/>
          </p:nvPr>
        </p:nvSpPr>
        <p:spPr>
          <a:xfrm>
            <a:off x="457200" y="1219200"/>
            <a:ext cx="4343400" cy="5410200"/>
          </a:xfrm>
        </p:spPr>
        <p:txBody>
          <a:bodyPr>
            <a:normAutofit fontScale="55000" lnSpcReduction="20000"/>
          </a:bodyPr>
          <a:lstStyle/>
          <a:p>
            <a:r>
              <a:rPr lang="en-US" sz="3600" dirty="0" smtClean="0"/>
              <a:t>GRACE data have</a:t>
            </a:r>
          </a:p>
          <a:p>
            <a:pPr marL="457200" lvl="1">
              <a:lnSpc>
                <a:spcPts val="1800"/>
              </a:lnSpc>
            </a:pPr>
            <a:r>
              <a:rPr lang="en-US" sz="3300" dirty="0"/>
              <a:t>given insights into the global </a:t>
            </a:r>
            <a:r>
              <a:rPr lang="en-US" sz="3300" b="1" dirty="0"/>
              <a:t>addition of water to the </a:t>
            </a:r>
            <a:r>
              <a:rPr lang="en-US" sz="3300" b="1" dirty="0" smtClean="0"/>
              <a:t>ocean</a:t>
            </a:r>
            <a:r>
              <a:rPr lang="en-US" sz="3300" dirty="0" smtClean="0"/>
              <a:t>: </a:t>
            </a:r>
            <a:r>
              <a:rPr lang="en-US" sz="3300" dirty="0"/>
              <a:t>~1 mm/</a:t>
            </a:r>
            <a:r>
              <a:rPr lang="en-US" sz="3300" dirty="0" err="1"/>
              <a:t>yr</a:t>
            </a:r>
            <a:r>
              <a:rPr lang="en-US" sz="3300" dirty="0"/>
              <a:t> between 2005 and 2009.5 (</a:t>
            </a:r>
            <a:r>
              <a:rPr lang="en-US" sz="3300" dirty="0" err="1" smtClean="0"/>
              <a:t>Rignot</a:t>
            </a:r>
            <a:r>
              <a:rPr lang="en-US" sz="3300" dirty="0" smtClean="0"/>
              <a:t> suggests 1.3 </a:t>
            </a:r>
            <a:r>
              <a:rPr lang="en-US" sz="3300" dirty="0"/>
              <a:t>mm/</a:t>
            </a:r>
            <a:r>
              <a:rPr lang="en-US" sz="3300" dirty="0" err="1"/>
              <a:t>yr</a:t>
            </a:r>
            <a:r>
              <a:rPr lang="en-US" sz="3300" dirty="0"/>
              <a:t> in </a:t>
            </a:r>
            <a:r>
              <a:rPr lang="en-US" sz="3300" dirty="0" smtClean="0"/>
              <a:t>2006 from ice </a:t>
            </a:r>
            <a:r>
              <a:rPr lang="en-US" sz="3300" dirty="0"/>
              <a:t>sheet melt</a:t>
            </a:r>
            <a:r>
              <a:rPr lang="en-US" sz="3300" dirty="0" smtClean="0"/>
              <a:t>, </a:t>
            </a:r>
            <a:r>
              <a:rPr lang="en-US" sz="3300" dirty="0"/>
              <a:t>and accelerating) (more </a:t>
            </a:r>
            <a:r>
              <a:rPr lang="en-US" sz="3300" dirty="0" smtClean="0"/>
              <a:t>in </a:t>
            </a:r>
            <a:r>
              <a:rPr lang="en-US" sz="3300" dirty="0" err="1"/>
              <a:t>Nerem’s</a:t>
            </a:r>
            <a:r>
              <a:rPr lang="en-US" sz="3300" dirty="0"/>
              <a:t> and </a:t>
            </a:r>
            <a:r>
              <a:rPr lang="en-US" sz="3300" dirty="0" err="1"/>
              <a:t>Wahr’s</a:t>
            </a:r>
            <a:r>
              <a:rPr lang="en-US" sz="3300" dirty="0"/>
              <a:t> lectures</a:t>
            </a:r>
            <a:r>
              <a:rPr lang="en-US" sz="3300" dirty="0" smtClean="0"/>
              <a:t>) </a:t>
            </a:r>
          </a:p>
          <a:p>
            <a:pPr marL="457200" lvl="1">
              <a:lnSpc>
                <a:spcPts val="1800"/>
              </a:lnSpc>
            </a:pPr>
            <a:r>
              <a:rPr lang="en-US" sz="3300" dirty="0" smtClean="0"/>
              <a:t>Measured </a:t>
            </a:r>
            <a:r>
              <a:rPr lang="en-US" sz="3300" b="1" dirty="0" err="1" smtClean="0"/>
              <a:t>interbasin</a:t>
            </a:r>
            <a:r>
              <a:rPr lang="en-US" sz="3300" dirty="0" smtClean="0"/>
              <a:t> exchanges on seasonal and </a:t>
            </a:r>
            <a:r>
              <a:rPr lang="en-US" sz="3300" dirty="0" err="1" smtClean="0"/>
              <a:t>interannual</a:t>
            </a:r>
            <a:r>
              <a:rPr lang="en-US" sz="3300" dirty="0" smtClean="0"/>
              <a:t> scales</a:t>
            </a:r>
          </a:p>
          <a:p>
            <a:pPr marL="457200" lvl="1">
              <a:lnSpc>
                <a:spcPts val="1800"/>
              </a:lnSpc>
            </a:pPr>
            <a:r>
              <a:rPr lang="en-US" sz="3300" dirty="0" smtClean="0"/>
              <a:t>measured time changes in the </a:t>
            </a:r>
            <a:r>
              <a:rPr lang="en-US" sz="3300" b="1" dirty="0" smtClean="0"/>
              <a:t>ACC </a:t>
            </a:r>
            <a:r>
              <a:rPr lang="en-US" sz="3300" dirty="0" smtClean="0"/>
              <a:t>transport</a:t>
            </a:r>
          </a:p>
          <a:p>
            <a:pPr marL="457200" lvl="1">
              <a:lnSpc>
                <a:spcPts val="1800"/>
              </a:lnSpc>
            </a:pPr>
            <a:r>
              <a:rPr lang="en-US" sz="3300" dirty="0" smtClean="0"/>
              <a:t>Shown numerical an oscillation in the </a:t>
            </a:r>
            <a:r>
              <a:rPr lang="en-US" sz="3300" b="1" dirty="0" smtClean="0"/>
              <a:t>N. Pacific </a:t>
            </a:r>
            <a:r>
              <a:rPr lang="en-US" sz="2900" dirty="0" smtClean="0"/>
              <a:t>(and demonstrated numerical model weaknesses) </a:t>
            </a:r>
            <a:endParaRPr lang="en-US" sz="3300" dirty="0" smtClean="0"/>
          </a:p>
          <a:p>
            <a:pPr marL="457200" lvl="1">
              <a:lnSpc>
                <a:spcPts val="1800"/>
              </a:lnSpc>
            </a:pPr>
            <a:r>
              <a:rPr lang="en-US" sz="3300" dirty="0" smtClean="0"/>
              <a:t>Helped identify ‘issues’ in </a:t>
            </a:r>
            <a:r>
              <a:rPr lang="en-US" sz="3300" b="1" dirty="0" smtClean="0"/>
              <a:t>Argo</a:t>
            </a:r>
            <a:r>
              <a:rPr lang="en-US" sz="3300" dirty="0" smtClean="0"/>
              <a:t> data</a:t>
            </a:r>
          </a:p>
          <a:p>
            <a:pPr marL="457200" lvl="1">
              <a:lnSpc>
                <a:spcPts val="1800"/>
              </a:lnSpc>
            </a:pPr>
            <a:r>
              <a:rPr lang="en-US" sz="3300" dirty="0" smtClean="0"/>
              <a:t>Shown a change in circulation pattern in the </a:t>
            </a:r>
            <a:r>
              <a:rPr lang="en-US" sz="3300" b="1" dirty="0" smtClean="0"/>
              <a:t>Arctic</a:t>
            </a:r>
            <a:r>
              <a:rPr lang="en-US" sz="3300" dirty="0" smtClean="0"/>
              <a:t> ocean</a:t>
            </a:r>
          </a:p>
          <a:p>
            <a:pPr lvl="1"/>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33</a:t>
            </a:fld>
            <a:endParaRPr lang="en-US"/>
          </a:p>
        </p:txBody>
      </p:sp>
      <p:sp>
        <p:nvSpPr>
          <p:cNvPr id="5" name="TextBox 4"/>
          <p:cNvSpPr txBox="1"/>
          <p:nvPr/>
        </p:nvSpPr>
        <p:spPr>
          <a:xfrm>
            <a:off x="4876800" y="1219200"/>
            <a:ext cx="3962400" cy="4401205"/>
          </a:xfrm>
          <a:prstGeom prst="rect">
            <a:avLst/>
          </a:prstGeom>
          <a:noFill/>
        </p:spPr>
        <p:txBody>
          <a:bodyPr wrap="square" rtlCol="0">
            <a:spAutoFit/>
          </a:bodyPr>
          <a:lstStyle/>
          <a:p>
            <a:pPr marL="342900" indent="-342900">
              <a:buFont typeface="Arial" pitchFamily="34" charset="0"/>
              <a:buChar char="•"/>
            </a:pPr>
            <a:r>
              <a:rPr lang="en-US" sz="2000" dirty="0"/>
              <a:t>A major </a:t>
            </a:r>
            <a:r>
              <a:rPr lang="en-US" sz="2000" b="1" dirty="0"/>
              <a:t>reprocess</a:t>
            </a:r>
            <a:r>
              <a:rPr lang="en-US" sz="2000" dirty="0"/>
              <a:t> of GRACE data is expected in March 2012, with accuracy improvements</a:t>
            </a:r>
          </a:p>
          <a:p>
            <a:pPr marL="342900" indent="-342900">
              <a:buFont typeface="Arial" pitchFamily="34" charset="0"/>
              <a:buChar char="•"/>
            </a:pPr>
            <a:endParaRPr lang="en-US" sz="2000" dirty="0"/>
          </a:p>
          <a:p>
            <a:pPr marL="342900" indent="-342900">
              <a:buFont typeface="Arial" pitchFamily="34" charset="0"/>
              <a:buChar char="•"/>
            </a:pPr>
            <a:r>
              <a:rPr lang="en-US" sz="2000" dirty="0"/>
              <a:t>The next big challenge is to </a:t>
            </a:r>
            <a:r>
              <a:rPr lang="en-US" sz="2000" b="1" dirty="0"/>
              <a:t>assimilate</a:t>
            </a:r>
            <a:r>
              <a:rPr lang="en-US" sz="2000" dirty="0"/>
              <a:t> GRACE data into numerical ocean models, together with hydrographic, drifter, </a:t>
            </a:r>
            <a:r>
              <a:rPr lang="en-US" sz="2000" dirty="0" err="1" smtClean="0"/>
              <a:t>altimetric</a:t>
            </a:r>
            <a:r>
              <a:rPr lang="en-US" sz="2000" dirty="0" smtClean="0"/>
              <a:t>, and other data</a:t>
            </a:r>
          </a:p>
          <a:p>
            <a:pPr marL="342900" indent="-342900">
              <a:buFont typeface="Arial" pitchFamily="34" charset="0"/>
              <a:buChar char="•"/>
            </a:pPr>
            <a:endParaRPr lang="en-US" sz="2000" dirty="0"/>
          </a:p>
          <a:p>
            <a:pPr marL="342900" indent="-342900">
              <a:buFont typeface="Arial" pitchFamily="34" charset="0"/>
              <a:buChar char="•"/>
            </a:pPr>
            <a:r>
              <a:rPr lang="en-US" sz="2000" dirty="0" smtClean="0"/>
              <a:t>A follow-on mission is planned for a 2017 launch</a:t>
            </a:r>
            <a:endParaRPr lang="en-US" sz="2000" dirty="0"/>
          </a:p>
        </p:txBody>
      </p:sp>
    </p:spTree>
    <p:extLst>
      <p:ext uri="{BB962C8B-B14F-4D97-AF65-F5344CB8AC3E}">
        <p14:creationId xmlns:p14="http://schemas.microsoft.com/office/powerpoint/2010/main" val="6494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600" dirty="0" smtClean="0"/>
              <a:t>Backups</a:t>
            </a:r>
            <a:endParaRPr lang="en-US" dirty="0"/>
          </a:p>
        </p:txBody>
      </p:sp>
      <p:sp>
        <p:nvSpPr>
          <p:cNvPr id="3" name="Content Placeholder 2"/>
          <p:cNvSpPr>
            <a:spLocks noGrp="1"/>
          </p:cNvSpPr>
          <p:nvPr>
            <p:ph idx="1"/>
          </p:nvPr>
        </p:nvSpPr>
        <p:spPr>
          <a:xfrm>
            <a:off x="457200" y="1295400"/>
            <a:ext cx="3657600" cy="4876800"/>
          </a:xfrm>
        </p:spPr>
        <p:txBody>
          <a:bodyPr/>
          <a:lstStyle/>
          <a:p>
            <a:r>
              <a:rPr lang="en-US" dirty="0" smtClean="0"/>
              <a: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34</a:t>
            </a:fld>
            <a:endParaRPr lang="en-US"/>
          </a:p>
        </p:txBody>
      </p:sp>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References</a:t>
            </a:r>
            <a:endParaRPr lang="en-US" dirty="0"/>
          </a:p>
        </p:txBody>
      </p:sp>
      <p:sp>
        <p:nvSpPr>
          <p:cNvPr id="3" name="Content Placeholder 2"/>
          <p:cNvSpPr>
            <a:spLocks noGrp="1"/>
          </p:cNvSpPr>
          <p:nvPr>
            <p:ph idx="1"/>
          </p:nvPr>
        </p:nvSpPr>
        <p:spPr>
          <a:xfrm>
            <a:off x="457200" y="1295400"/>
            <a:ext cx="8229600" cy="4876800"/>
          </a:xfrm>
        </p:spPr>
        <p:txBody>
          <a:bodyPr>
            <a:noAutofit/>
          </a:bodyPr>
          <a:lstStyle/>
          <a:p>
            <a:pPr marL="169863" indent="-169863"/>
            <a:r>
              <a:rPr lang="en-US" sz="900" dirty="0"/>
              <a:t>Chambers, D. P. (2006), Observing seasonal steric sea level variations with GRACE and satellite altimetry, </a:t>
            </a:r>
            <a:r>
              <a:rPr lang="en-US" sz="900" dirty="0" smtClean="0"/>
              <a:t>J. </a:t>
            </a:r>
            <a:r>
              <a:rPr lang="en-US" sz="900" dirty="0" err="1" smtClean="0"/>
              <a:t>Geophys</a:t>
            </a:r>
            <a:r>
              <a:rPr lang="en-US" sz="900" dirty="0" smtClean="0"/>
              <a:t>. Res</a:t>
            </a:r>
            <a:r>
              <a:rPr lang="en-US" sz="900" dirty="0"/>
              <a:t>., 111, </a:t>
            </a:r>
            <a:r>
              <a:rPr lang="en-US" sz="900" dirty="0" smtClean="0"/>
              <a:t>C03010,doi:10.1029/2005JC002914.</a:t>
            </a:r>
          </a:p>
          <a:p>
            <a:pPr marL="169863" indent="-169863"/>
            <a:r>
              <a:rPr lang="en-US" sz="900" dirty="0" smtClean="0"/>
              <a:t>Chambers</a:t>
            </a:r>
            <a:r>
              <a:rPr lang="en-US" sz="900" dirty="0"/>
              <a:t>, D.P., 2006b. Evaluation of new GRACE time-variable gravity data over </a:t>
            </a:r>
            <a:r>
              <a:rPr lang="en-US" sz="900" dirty="0" smtClean="0"/>
              <a:t>the </a:t>
            </a:r>
            <a:r>
              <a:rPr lang="fr-FR" sz="900" dirty="0" err="1" smtClean="0"/>
              <a:t>ocean</a:t>
            </a:r>
            <a:r>
              <a:rPr lang="fr-FR" sz="900" dirty="0"/>
              <a:t>. </a:t>
            </a:r>
            <a:r>
              <a:rPr lang="fr-FR" sz="900" dirty="0" err="1"/>
              <a:t>Geophys</a:t>
            </a:r>
            <a:r>
              <a:rPr lang="fr-FR" sz="900" dirty="0"/>
              <a:t>. </a:t>
            </a:r>
            <a:r>
              <a:rPr lang="fr-FR" sz="900" dirty="0" err="1"/>
              <a:t>Res</a:t>
            </a:r>
            <a:r>
              <a:rPr lang="fr-FR" sz="900" dirty="0"/>
              <a:t>. </a:t>
            </a:r>
            <a:r>
              <a:rPr lang="fr-FR" sz="900" dirty="0" err="1"/>
              <a:t>Lett</a:t>
            </a:r>
            <a:r>
              <a:rPr lang="fr-FR" sz="900" dirty="0"/>
              <a:t>. 33, L17603, doi:10.1029/2006GL027296</a:t>
            </a:r>
            <a:r>
              <a:rPr lang="fr-FR" sz="900" dirty="0" smtClean="0"/>
              <a:t>.</a:t>
            </a:r>
          </a:p>
          <a:p>
            <a:pPr marL="169863" indent="-169863"/>
            <a:r>
              <a:rPr lang="en-US" sz="900" dirty="0"/>
              <a:t>Chambers, D.P., Willis, J.K., 2009. Low-frequency exchange of mass between </a:t>
            </a:r>
            <a:r>
              <a:rPr lang="en-US" sz="900" dirty="0" smtClean="0"/>
              <a:t>ocean </a:t>
            </a:r>
            <a:r>
              <a:rPr lang="fr-FR" sz="900" dirty="0" smtClean="0"/>
              <a:t>basins</a:t>
            </a:r>
            <a:r>
              <a:rPr lang="fr-FR" sz="900" dirty="0"/>
              <a:t>. J. </a:t>
            </a:r>
            <a:r>
              <a:rPr lang="fr-FR" sz="900" dirty="0" err="1"/>
              <a:t>Geophys</a:t>
            </a:r>
            <a:r>
              <a:rPr lang="fr-FR" sz="900" dirty="0"/>
              <a:t>. </a:t>
            </a:r>
            <a:r>
              <a:rPr lang="fr-FR" sz="900" dirty="0" err="1"/>
              <a:t>Res</a:t>
            </a:r>
            <a:r>
              <a:rPr lang="fr-FR" sz="900" dirty="0"/>
              <a:t>. 114, C11008, doi:10.1029/2009JC005518</a:t>
            </a:r>
            <a:r>
              <a:rPr lang="fr-FR" sz="900" dirty="0" smtClean="0"/>
              <a:t>.</a:t>
            </a:r>
          </a:p>
          <a:p>
            <a:pPr marL="169863" indent="-169863"/>
            <a:r>
              <a:rPr lang="en-US" sz="900" dirty="0"/>
              <a:t>Chambers, D.P., Willis, J.K., 2010. A global evaluation of ocean bottom </a:t>
            </a:r>
            <a:r>
              <a:rPr lang="en-US" sz="900" dirty="0" smtClean="0"/>
              <a:t>pressure from </a:t>
            </a:r>
            <a:r>
              <a:rPr lang="en-US" sz="900" dirty="0"/>
              <a:t>GRACE, OMCT, and steric-corrected altimetry. J. Atmos. Ocean. </a:t>
            </a:r>
            <a:r>
              <a:rPr lang="en-US" sz="900" dirty="0" smtClean="0"/>
              <a:t>Technol. 27</a:t>
            </a:r>
            <a:r>
              <a:rPr lang="en-US" sz="900" dirty="0"/>
              <a:t>, 1395–1402, DOI: 10.1175/2010JTECHO738.1.</a:t>
            </a:r>
            <a:endParaRPr lang="en-US" sz="900" dirty="0" smtClean="0"/>
          </a:p>
          <a:p>
            <a:pPr marL="169863" indent="-169863"/>
            <a:r>
              <a:rPr lang="en-US" sz="900" dirty="0" smtClean="0"/>
              <a:t>Chambers</a:t>
            </a:r>
            <a:r>
              <a:rPr lang="en-US" sz="900" dirty="0"/>
              <a:t>, D. P., J. </a:t>
            </a:r>
            <a:r>
              <a:rPr lang="en-US" sz="900" dirty="0" err="1"/>
              <a:t>Wahr</a:t>
            </a:r>
            <a:r>
              <a:rPr lang="en-US" sz="900" dirty="0"/>
              <a:t>, M. E. </a:t>
            </a:r>
            <a:r>
              <a:rPr lang="en-US" sz="900" dirty="0" err="1"/>
              <a:t>Tamisiea</a:t>
            </a:r>
            <a:r>
              <a:rPr lang="en-US" sz="900" dirty="0"/>
              <a:t>, and R. S. </a:t>
            </a:r>
            <a:r>
              <a:rPr lang="en-US" sz="900" dirty="0" err="1"/>
              <a:t>Nerem</a:t>
            </a:r>
            <a:r>
              <a:rPr lang="en-US" sz="900" dirty="0"/>
              <a:t> (2010), Ocean mass from GRACE and glacial </a:t>
            </a:r>
            <a:r>
              <a:rPr lang="en-US" sz="900" dirty="0" err="1" smtClean="0"/>
              <a:t>isostatic</a:t>
            </a:r>
            <a:r>
              <a:rPr lang="en-US" sz="900" dirty="0"/>
              <a:t> </a:t>
            </a:r>
            <a:r>
              <a:rPr lang="en-US" sz="900" dirty="0" smtClean="0"/>
              <a:t>adjustment</a:t>
            </a:r>
            <a:r>
              <a:rPr lang="en-US" sz="900" dirty="0"/>
              <a:t>, J. </a:t>
            </a:r>
            <a:r>
              <a:rPr lang="en-US" sz="900" dirty="0" err="1"/>
              <a:t>Geophys</a:t>
            </a:r>
            <a:r>
              <a:rPr lang="en-US" sz="900" dirty="0"/>
              <a:t>. Res., 115, B11415, doi:10.1029/2010JB007530</a:t>
            </a:r>
            <a:endParaRPr lang="en-US" sz="900" dirty="0" smtClean="0"/>
          </a:p>
          <a:p>
            <a:pPr marL="169863" indent="-169863"/>
            <a:r>
              <a:rPr lang="en-US" sz="900" dirty="0" smtClean="0"/>
              <a:t>Chambers DP and J </a:t>
            </a:r>
            <a:r>
              <a:rPr lang="en-US" sz="900" dirty="0" err="1" smtClean="0"/>
              <a:t>Schroeter</a:t>
            </a:r>
            <a:r>
              <a:rPr lang="en-US" sz="900" dirty="0" smtClean="0"/>
              <a:t>, Measuring ocean mass variability from satellite </a:t>
            </a:r>
            <a:r>
              <a:rPr lang="en-US" sz="900" dirty="0" err="1" smtClean="0"/>
              <a:t>gravimetry</a:t>
            </a:r>
            <a:r>
              <a:rPr lang="en-US" sz="900" dirty="0" smtClean="0"/>
              <a:t>, Journal of Geodynamics 52 (2011) 333– 343</a:t>
            </a:r>
          </a:p>
          <a:p>
            <a:pPr marL="169863" indent="-169863"/>
            <a:r>
              <a:rPr lang="en-US" sz="900" dirty="0" err="1"/>
              <a:t>Griesel</a:t>
            </a:r>
            <a:r>
              <a:rPr lang="en-US" sz="900" dirty="0"/>
              <a:t>, A., M. R. </a:t>
            </a:r>
            <a:r>
              <a:rPr lang="en-US" sz="900" dirty="0" err="1"/>
              <a:t>Mazloff</a:t>
            </a:r>
            <a:r>
              <a:rPr lang="en-US" sz="900" dirty="0"/>
              <a:t>, and S. T. </a:t>
            </a:r>
            <a:r>
              <a:rPr lang="en-US" sz="900" dirty="0" err="1"/>
              <a:t>Gille</a:t>
            </a:r>
            <a:r>
              <a:rPr lang="en-US" sz="900" dirty="0"/>
              <a:t> (2012), Mean dynamic topography in the Southern Ocean: </a:t>
            </a:r>
            <a:r>
              <a:rPr lang="en-US" sz="900" dirty="0" smtClean="0"/>
              <a:t>Evaluating Antarctic </a:t>
            </a:r>
            <a:r>
              <a:rPr lang="en-US" sz="900" dirty="0"/>
              <a:t>Circumpolar Current transport, J. </a:t>
            </a:r>
            <a:r>
              <a:rPr lang="en-US" sz="900" dirty="0" err="1"/>
              <a:t>Geophys</a:t>
            </a:r>
            <a:r>
              <a:rPr lang="en-US" sz="900" dirty="0"/>
              <a:t>. Res., 117, C01020, doi:10.1029/2011JC007573. </a:t>
            </a:r>
            <a:endParaRPr lang="en-US" sz="900" dirty="0" smtClean="0"/>
          </a:p>
          <a:p>
            <a:pPr marL="169863" indent="-169863"/>
            <a:r>
              <a:rPr lang="en-US" sz="900" dirty="0" smtClean="0"/>
              <a:t>Jayne, S. R. (2006), Circulation of the North Atlantic Ocean from altimetry and the Gravity Recovery and Climate Experiment geoid, J. </a:t>
            </a:r>
            <a:r>
              <a:rPr lang="en-US" sz="900" dirty="0" err="1" smtClean="0"/>
              <a:t>Geophys</a:t>
            </a:r>
            <a:r>
              <a:rPr lang="en-US" sz="900" dirty="0" smtClean="0"/>
              <a:t>. Res., 111, C03005, doi:10.1029/2005JC003128.</a:t>
            </a:r>
          </a:p>
          <a:p>
            <a:pPr marL="169863" indent="-169863"/>
            <a:r>
              <a:rPr lang="en-US" sz="900" dirty="0" smtClean="0"/>
              <a:t>Jayne, S. R., J. M. </a:t>
            </a:r>
            <a:r>
              <a:rPr lang="en-US" sz="900" dirty="0" err="1" smtClean="0"/>
              <a:t>Wahr</a:t>
            </a:r>
            <a:r>
              <a:rPr lang="en-US" sz="900" dirty="0" smtClean="0"/>
              <a:t>, and F. O. Bryan, Observing ocean heat content using satellite gravity and altimetry, J. </a:t>
            </a:r>
            <a:r>
              <a:rPr lang="en-US" sz="900" dirty="0" err="1" smtClean="0"/>
              <a:t>Geophys</a:t>
            </a:r>
            <a:r>
              <a:rPr lang="en-US" sz="900" dirty="0" smtClean="0"/>
              <a:t>. Res., 108(C2), 3031, doi:10.1029/2002JC001619, 2003</a:t>
            </a:r>
          </a:p>
          <a:p>
            <a:pPr marL="169863" indent="-169863"/>
            <a:r>
              <a:rPr lang="en-US" sz="900" dirty="0" err="1"/>
              <a:t>Leuliette</a:t>
            </a:r>
            <a:r>
              <a:rPr lang="en-US" sz="900" dirty="0"/>
              <a:t>, E.W., and J.K. Willis. 2011. Balancing the sea level budget. </a:t>
            </a:r>
            <a:r>
              <a:rPr lang="en-US" sz="900" i="1" dirty="0"/>
              <a:t>Oceanography </a:t>
            </a:r>
            <a:r>
              <a:rPr lang="en-US" sz="900" dirty="0"/>
              <a:t>24(2):</a:t>
            </a:r>
            <a:r>
              <a:rPr lang="en-US" sz="900" dirty="0" smtClean="0"/>
              <a:t>122–129, doi:10.5670/oceanog.2011.32</a:t>
            </a:r>
            <a:r>
              <a:rPr lang="en-US" sz="900" dirty="0"/>
              <a:t>. </a:t>
            </a:r>
            <a:endParaRPr lang="en-US" sz="900" dirty="0" smtClean="0"/>
          </a:p>
          <a:p>
            <a:pPr marL="169863" indent="-169863"/>
            <a:r>
              <a:rPr lang="en-US" sz="900" dirty="0" smtClean="0"/>
              <a:t>Morison J, R Kwok, C Peralta-</a:t>
            </a:r>
            <a:r>
              <a:rPr lang="en-US" sz="900" dirty="0" err="1" smtClean="0"/>
              <a:t>Ferriz</a:t>
            </a:r>
            <a:r>
              <a:rPr lang="en-US" sz="900" dirty="0" smtClean="0"/>
              <a:t>, M </a:t>
            </a:r>
            <a:r>
              <a:rPr lang="en-US" sz="900" dirty="0" err="1" smtClean="0"/>
              <a:t>Alkire</a:t>
            </a:r>
            <a:r>
              <a:rPr lang="en-US" sz="900" dirty="0" smtClean="0"/>
              <a:t>, I Rigor, R Andersen </a:t>
            </a:r>
            <a:r>
              <a:rPr lang="en-US" sz="900" dirty="0"/>
              <a:t>&amp; </a:t>
            </a:r>
            <a:r>
              <a:rPr lang="en-US" sz="900" dirty="0" smtClean="0"/>
              <a:t>M Steele, 2012, </a:t>
            </a:r>
            <a:r>
              <a:rPr lang="en-US" sz="900" dirty="0"/>
              <a:t>Changing Arctic Ocean freshwater </a:t>
            </a:r>
            <a:r>
              <a:rPr lang="en-US" sz="900" dirty="0" smtClean="0"/>
              <a:t>pathways. Nature  p 66, </a:t>
            </a:r>
            <a:r>
              <a:rPr lang="en-US" sz="900" dirty="0"/>
              <a:t>doi:10.1038/nature10705</a:t>
            </a:r>
            <a:endParaRPr lang="en-US" sz="900" dirty="0" smtClean="0"/>
          </a:p>
          <a:p>
            <a:pPr marL="169863" indent="-169863"/>
            <a:r>
              <a:rPr lang="en-US" sz="900" dirty="0" smtClean="0"/>
              <a:t>Park</a:t>
            </a:r>
            <a:r>
              <a:rPr lang="en-US" sz="900" dirty="0"/>
              <a:t>, J., Watts, D., Donohue, K., Jayne, S., 2008. A comparison of in situ </a:t>
            </a:r>
            <a:r>
              <a:rPr lang="en-US" sz="900" dirty="0" smtClean="0"/>
              <a:t>bottom pressure </a:t>
            </a:r>
            <a:r>
              <a:rPr lang="en-US" sz="900" dirty="0"/>
              <a:t>array measurements with GRACE estimates in the </a:t>
            </a:r>
            <a:r>
              <a:rPr lang="en-US" sz="900" dirty="0" err="1"/>
              <a:t>Kuroshio</a:t>
            </a:r>
            <a:r>
              <a:rPr lang="en-US" sz="900" dirty="0"/>
              <a:t> </a:t>
            </a:r>
            <a:r>
              <a:rPr lang="en-US" sz="900" dirty="0" smtClean="0"/>
              <a:t>extension. </a:t>
            </a:r>
            <a:r>
              <a:rPr lang="en-US" sz="900" dirty="0" err="1" smtClean="0"/>
              <a:t>Geophys</a:t>
            </a:r>
            <a:r>
              <a:rPr lang="en-US" sz="900" dirty="0"/>
              <a:t>. Res. </a:t>
            </a:r>
            <a:r>
              <a:rPr lang="en-US" sz="900" dirty="0" err="1"/>
              <a:t>Lett</a:t>
            </a:r>
            <a:r>
              <a:rPr lang="en-US" sz="900" dirty="0"/>
              <a:t>. 35, L17601, doi:10.1029/2008GL034778</a:t>
            </a:r>
            <a:r>
              <a:rPr lang="en-US" sz="900" dirty="0" smtClean="0"/>
              <a:t>.</a:t>
            </a:r>
          </a:p>
          <a:p>
            <a:pPr marL="169863" indent="-169863"/>
            <a:r>
              <a:rPr lang="en-US" sz="900" dirty="0"/>
              <a:t>Ponte, R.M., Quinn, K.J., 2009. Bottom pressure changes around </a:t>
            </a:r>
            <a:r>
              <a:rPr lang="en-US" sz="900" dirty="0" smtClean="0"/>
              <a:t>Antarctica and </a:t>
            </a:r>
            <a:r>
              <a:rPr lang="en-US" sz="900" dirty="0"/>
              <a:t>wind-driven </a:t>
            </a:r>
            <a:r>
              <a:rPr lang="en-US" sz="900" dirty="0" err="1"/>
              <a:t>meridional</a:t>
            </a:r>
            <a:r>
              <a:rPr lang="en-US" sz="900" dirty="0"/>
              <a:t> flows. </a:t>
            </a:r>
            <a:r>
              <a:rPr lang="en-US" sz="900" dirty="0" err="1"/>
              <a:t>Geophys</a:t>
            </a:r>
            <a:r>
              <a:rPr lang="en-US" sz="900" dirty="0"/>
              <a:t>. Res. </a:t>
            </a:r>
            <a:r>
              <a:rPr lang="en-US" sz="900" dirty="0" err="1"/>
              <a:t>Lett</a:t>
            </a:r>
            <a:r>
              <a:rPr lang="en-US" sz="900" dirty="0"/>
              <a:t>. 36, </a:t>
            </a:r>
            <a:r>
              <a:rPr lang="en-US" sz="900" dirty="0" smtClean="0"/>
              <a:t>L13604, doi:10.1029/2009GL039060.</a:t>
            </a:r>
          </a:p>
          <a:p>
            <a:pPr marL="169863" indent="-169863"/>
            <a:r>
              <a:rPr lang="en-US" sz="900" dirty="0"/>
              <a:t>Song, Y.T., </a:t>
            </a:r>
            <a:r>
              <a:rPr lang="en-US" sz="900" dirty="0" err="1"/>
              <a:t>Zlotnicki</a:t>
            </a:r>
            <a:r>
              <a:rPr lang="en-US" sz="900" dirty="0"/>
              <a:t>, V., 2008. The </a:t>
            </a:r>
            <a:r>
              <a:rPr lang="en-US" sz="900" dirty="0" err="1"/>
              <a:t>subpolar</a:t>
            </a:r>
            <a:r>
              <a:rPr lang="en-US" sz="900" dirty="0"/>
              <a:t> ocean-bottom-pressure oscillation </a:t>
            </a:r>
            <a:r>
              <a:rPr lang="en-US" sz="900" dirty="0" smtClean="0"/>
              <a:t>and its </a:t>
            </a:r>
            <a:r>
              <a:rPr lang="en-US" sz="900" dirty="0"/>
              <a:t>links to ENSO. Int. J. Remote Sensing 29, 6091–6107</a:t>
            </a:r>
            <a:r>
              <a:rPr lang="en-US" sz="900" dirty="0" smtClean="0"/>
              <a:t>.</a:t>
            </a:r>
          </a:p>
          <a:p>
            <a:pPr marL="169863" indent="-169863"/>
            <a:r>
              <a:rPr lang="en-US" sz="900" dirty="0" err="1"/>
              <a:t>Stepanov</a:t>
            </a:r>
            <a:r>
              <a:rPr lang="en-US" sz="900" dirty="0"/>
              <a:t>, V.N., Hughes, C.W., 2006. Propagation of signals in basin-scale </a:t>
            </a:r>
            <a:r>
              <a:rPr lang="en-US" sz="900" dirty="0" smtClean="0"/>
              <a:t>ocean bottom </a:t>
            </a:r>
            <a:r>
              <a:rPr lang="en-US" sz="900" dirty="0"/>
              <a:t>pressure from a </a:t>
            </a:r>
            <a:r>
              <a:rPr lang="en-US" sz="900" dirty="0" err="1"/>
              <a:t>barotropic</a:t>
            </a:r>
            <a:r>
              <a:rPr lang="en-US" sz="900" dirty="0"/>
              <a:t> model. J. </a:t>
            </a:r>
            <a:r>
              <a:rPr lang="en-US" sz="900" dirty="0" err="1"/>
              <a:t>Geophys</a:t>
            </a:r>
            <a:r>
              <a:rPr lang="en-US" sz="900" dirty="0"/>
              <a:t>. Res. 111, </a:t>
            </a:r>
            <a:r>
              <a:rPr lang="en-US" sz="900" dirty="0" smtClean="0"/>
              <a:t>C12002, doi:10.1029/2005JC003450</a:t>
            </a:r>
            <a:r>
              <a:rPr lang="en-US" sz="900" dirty="0"/>
              <a:t>.</a:t>
            </a:r>
            <a:endParaRPr lang="en-US" sz="900" dirty="0" smtClean="0"/>
          </a:p>
          <a:p>
            <a:pPr marL="169863" indent="-169863"/>
            <a:r>
              <a:rPr lang="en-US" sz="900" dirty="0"/>
              <a:t>Swenson, S.C., </a:t>
            </a:r>
            <a:r>
              <a:rPr lang="en-US" sz="900" dirty="0" err="1"/>
              <a:t>Wahr</a:t>
            </a:r>
            <a:r>
              <a:rPr lang="en-US" sz="900" dirty="0"/>
              <a:t>, J., 2006. Post-processing removal of correlated errors in </a:t>
            </a:r>
            <a:r>
              <a:rPr lang="en-US" sz="900" dirty="0" smtClean="0"/>
              <a:t>GRACE data</a:t>
            </a:r>
            <a:r>
              <a:rPr lang="en-US" sz="900" dirty="0"/>
              <a:t>. </a:t>
            </a:r>
            <a:r>
              <a:rPr lang="en-US" sz="900" dirty="0" err="1"/>
              <a:t>Geophys</a:t>
            </a:r>
            <a:r>
              <a:rPr lang="en-US" sz="900" dirty="0"/>
              <a:t>. Res. </a:t>
            </a:r>
            <a:r>
              <a:rPr lang="en-US" sz="900" dirty="0" err="1"/>
              <a:t>Lett</a:t>
            </a:r>
            <a:r>
              <a:rPr lang="en-US" sz="900" dirty="0"/>
              <a:t>. 33, L08402, doi:10.1029/2005GL025285. </a:t>
            </a:r>
            <a:endParaRPr lang="en-US" sz="900" dirty="0" smtClean="0"/>
          </a:p>
          <a:p>
            <a:pPr marL="169863" indent="-169863"/>
            <a:r>
              <a:rPr lang="en-US" sz="900" dirty="0" err="1" smtClean="0"/>
              <a:t>Wahr</a:t>
            </a:r>
            <a:r>
              <a:rPr lang="en-US" sz="900" dirty="0"/>
              <a:t>, J., </a:t>
            </a:r>
            <a:r>
              <a:rPr lang="en-US" sz="900" dirty="0" err="1"/>
              <a:t>Molenaar</a:t>
            </a:r>
            <a:r>
              <a:rPr lang="en-US" sz="900" dirty="0"/>
              <a:t>, M., Bryan, F., 1998. Time-variability of the Earth’s gravity </a:t>
            </a:r>
            <a:r>
              <a:rPr lang="en-US" sz="900" dirty="0" smtClean="0"/>
              <a:t>field: hydrological </a:t>
            </a:r>
            <a:r>
              <a:rPr lang="en-US" sz="900" dirty="0"/>
              <a:t>and oceanic effects and their possible detection using GRACE. </a:t>
            </a:r>
            <a:r>
              <a:rPr lang="en-US" sz="900" dirty="0" smtClean="0"/>
              <a:t>J. </a:t>
            </a:r>
            <a:r>
              <a:rPr lang="en-US" sz="900" dirty="0" err="1" smtClean="0"/>
              <a:t>Geophys</a:t>
            </a:r>
            <a:r>
              <a:rPr lang="en-US" sz="900" dirty="0"/>
              <a:t>. Res. 103 (32), 205–230, 229.</a:t>
            </a:r>
          </a:p>
          <a:p>
            <a:pPr marL="169863" indent="-169863"/>
            <a:r>
              <a:rPr lang="en-US" sz="900" dirty="0" err="1" smtClean="0"/>
              <a:t>Zlotnicki</a:t>
            </a:r>
            <a:r>
              <a:rPr lang="en-US" sz="900" dirty="0" smtClean="0"/>
              <a:t>, V., </a:t>
            </a:r>
            <a:r>
              <a:rPr lang="en-US" sz="900" dirty="0" err="1" smtClean="0"/>
              <a:t>Wahr</a:t>
            </a:r>
            <a:r>
              <a:rPr lang="en-US" sz="900" dirty="0" smtClean="0"/>
              <a:t>, J., </a:t>
            </a:r>
            <a:r>
              <a:rPr lang="en-US" sz="900" dirty="0" err="1" smtClean="0"/>
              <a:t>Fukumori</a:t>
            </a:r>
            <a:r>
              <a:rPr lang="en-US" sz="900" dirty="0" smtClean="0"/>
              <a:t>, I., Song, Y.T., 2007. Antarctic circumpolar current transport variability during 2003–05 from GRACE. J. Phys. Ocean. 37, 230–244.</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3200" dirty="0" smtClean="0"/>
              <a:t>Globally averaged Ocean Mass - Trend</a:t>
            </a:r>
            <a:endParaRPr lang="en-US" sz="3200" dirty="0"/>
          </a:p>
        </p:txBody>
      </p:sp>
      <p:sp>
        <p:nvSpPr>
          <p:cNvPr id="3" name="Content Placeholder 2"/>
          <p:cNvSpPr>
            <a:spLocks noGrp="1"/>
          </p:cNvSpPr>
          <p:nvPr>
            <p:ph idx="1"/>
          </p:nvPr>
        </p:nvSpPr>
        <p:spPr>
          <a:xfrm>
            <a:off x="228600" y="1295400"/>
            <a:ext cx="4191000" cy="4876800"/>
          </a:xfrm>
        </p:spPr>
        <p:txBody>
          <a:bodyPr>
            <a:normAutofit/>
          </a:bodyPr>
          <a:lstStyle/>
          <a:p>
            <a:r>
              <a:rPr lang="en-US" sz="1800" dirty="0" smtClean="0"/>
              <a:t>Seasonal cycle removed.</a:t>
            </a:r>
          </a:p>
          <a:p>
            <a:r>
              <a:rPr lang="en-US" sz="1800" dirty="0" smtClean="0"/>
              <a:t>Compared to </a:t>
            </a:r>
            <a:r>
              <a:rPr lang="en-US" sz="1800" dirty="0" err="1" smtClean="0"/>
              <a:t>altimetric</a:t>
            </a:r>
            <a:r>
              <a:rPr lang="en-US" sz="1800" dirty="0" smtClean="0"/>
              <a:t> sea </a:t>
            </a:r>
            <a:r>
              <a:rPr lang="en-US" sz="1800" dirty="0" err="1" smtClean="0"/>
              <a:t>leavel</a:t>
            </a:r>
            <a:r>
              <a:rPr lang="en-US" sz="1800" dirty="0" smtClean="0"/>
              <a:t> minus dynamic height from Argo</a:t>
            </a:r>
          </a:p>
          <a:p>
            <a:r>
              <a:rPr lang="en-US" sz="1800" dirty="0" smtClean="0"/>
              <a:t>After 2005 due to Argo </a:t>
            </a:r>
            <a:r>
              <a:rPr lang="en-US" sz="1800" dirty="0" err="1" smtClean="0"/>
              <a:t>distrib</a:t>
            </a:r>
            <a:endParaRPr lang="en-US" sz="1800" dirty="0" smtClean="0"/>
          </a:p>
          <a:p>
            <a:r>
              <a:rPr lang="en-US" sz="1800" dirty="0" smtClean="0"/>
              <a:t>Conflicting published  results, depended on altimetry processing, Argo gap-filling, </a:t>
            </a:r>
            <a:r>
              <a:rPr lang="en-US" sz="1800" dirty="0" err="1" smtClean="0"/>
              <a:t>etc</a:t>
            </a:r>
            <a:endParaRPr lang="en-US" sz="1800" dirty="0" smtClean="0"/>
          </a:p>
          <a:p>
            <a:r>
              <a:rPr lang="en-US" sz="1800" dirty="0" smtClean="0"/>
              <a:t>Chambers et al (JGR2010) </a:t>
            </a:r>
            <a:r>
              <a:rPr lang="en-US" sz="1800" dirty="0" smtClean="0">
                <a:sym typeface="Wingdings" pitchFamily="2" charset="2"/>
              </a:rPr>
              <a:t></a:t>
            </a:r>
          </a:p>
          <a:p>
            <a:r>
              <a:rPr lang="en-US" sz="1800" dirty="0" smtClean="0">
                <a:sym typeface="Wingdings" pitchFamily="2" charset="2"/>
              </a:rPr>
              <a:t>Lecture by Steve </a:t>
            </a:r>
            <a:r>
              <a:rPr lang="en-US" sz="1800" dirty="0" err="1" smtClean="0">
                <a:sym typeface="Wingdings" pitchFamily="2" charset="2"/>
              </a:rPr>
              <a:t>Nerem</a:t>
            </a:r>
            <a:r>
              <a:rPr lang="en-US" sz="1800" dirty="0" smtClean="0">
                <a:sym typeface="Wingdings" pitchFamily="2" charset="2"/>
              </a:rPr>
              <a:t> will give details</a:t>
            </a:r>
            <a:endParaRPr lang="en-US" sz="1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36</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143000"/>
            <a:ext cx="4762500" cy="292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endParaRPr lang="en-US" dirty="0"/>
          </a:p>
        </p:txBody>
      </p:sp>
      <p:sp>
        <p:nvSpPr>
          <p:cNvPr id="3" name="Content Placeholder 2"/>
          <p:cNvSpPr>
            <a:spLocks noGrp="1"/>
          </p:cNvSpPr>
          <p:nvPr>
            <p:ph idx="1"/>
          </p:nvPr>
        </p:nvSpPr>
        <p:spPr>
          <a:xfrm>
            <a:off x="457200" y="1295400"/>
            <a:ext cx="3657600" cy="4876800"/>
          </a:xfrm>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64940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endParaRPr lang="en-US" dirty="0"/>
          </a:p>
        </p:txBody>
      </p:sp>
      <p:sp>
        <p:nvSpPr>
          <p:cNvPr id="3" name="Content Placeholder 2"/>
          <p:cNvSpPr>
            <a:spLocks noGrp="1"/>
          </p:cNvSpPr>
          <p:nvPr>
            <p:ph idx="1"/>
          </p:nvPr>
        </p:nvSpPr>
        <p:spPr>
          <a:xfrm>
            <a:off x="457200" y="1295400"/>
            <a:ext cx="3657600" cy="4876800"/>
          </a:xfrm>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64940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endParaRPr lang="en-US" dirty="0"/>
          </a:p>
        </p:txBody>
      </p:sp>
      <p:sp>
        <p:nvSpPr>
          <p:cNvPr id="3" name="Content Placeholder 2"/>
          <p:cNvSpPr>
            <a:spLocks noGrp="1"/>
          </p:cNvSpPr>
          <p:nvPr>
            <p:ph idx="1"/>
          </p:nvPr>
        </p:nvSpPr>
        <p:spPr>
          <a:xfrm>
            <a:off x="457200" y="1295400"/>
            <a:ext cx="3657600" cy="4876800"/>
          </a:xfrm>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39</a:t>
            </a:fld>
            <a:endParaRPr lang="en-US"/>
          </a:p>
        </p:txBody>
      </p:sp>
    </p:spTree>
    <p:extLst>
      <p:ext uri="{BB962C8B-B14F-4D97-AF65-F5344CB8AC3E}">
        <p14:creationId xmlns:p14="http://schemas.microsoft.com/office/powerpoint/2010/main" val="64940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dirty="0" smtClean="0"/>
              <a:t>Ocean Circulation</a:t>
            </a:r>
            <a:r>
              <a:rPr lang="en-US" baseline="0" dirty="0" smtClean="0"/>
              <a:t>: </a:t>
            </a:r>
            <a:r>
              <a:rPr lang="en-US" baseline="0" dirty="0" err="1" smtClean="0"/>
              <a:t>Geostrophy</a:t>
            </a:r>
            <a:endParaRPr lang="en-US" dirty="0"/>
          </a:p>
        </p:txBody>
      </p:sp>
      <p:sp>
        <p:nvSpPr>
          <p:cNvPr id="3" name="Content Placeholder 2"/>
          <p:cNvSpPr>
            <a:spLocks noGrp="1"/>
          </p:cNvSpPr>
          <p:nvPr>
            <p:ph idx="1"/>
          </p:nvPr>
        </p:nvSpPr>
        <p:spPr>
          <a:xfrm>
            <a:off x="685800" y="1189037"/>
            <a:ext cx="4343400" cy="4525963"/>
          </a:xfrm>
        </p:spPr>
        <p:txBody>
          <a:bodyPr>
            <a:normAutofit fontScale="92500" lnSpcReduction="20000"/>
          </a:bodyPr>
          <a:lstStyle/>
          <a:p>
            <a:r>
              <a:rPr lang="en-US" sz="2800" dirty="0" smtClean="0"/>
              <a:t>At the surface</a:t>
            </a:r>
          </a:p>
          <a:p>
            <a:pPr marL="0" indent="0">
              <a:buNone/>
            </a:pPr>
            <a:r>
              <a:rPr lang="en-US" sz="2800" i="1" dirty="0" err="1" smtClean="0"/>
              <a:t>fv</a:t>
            </a:r>
            <a:r>
              <a:rPr lang="en-US" sz="2800" i="1" dirty="0" smtClean="0"/>
              <a:t> = -(g/</a:t>
            </a:r>
            <a:r>
              <a:rPr lang="en-US" sz="2800" i="1" dirty="0" smtClean="0">
                <a:latin typeface="Symbol" pitchFamily="18" charset="2"/>
              </a:rPr>
              <a:t>r</a:t>
            </a:r>
            <a:r>
              <a:rPr lang="en-US" sz="2800" i="1" dirty="0"/>
              <a:t>)</a:t>
            </a:r>
            <a:r>
              <a:rPr lang="en-US" sz="2800" i="1" dirty="0" smtClean="0">
                <a:latin typeface="Symbol" pitchFamily="18" charset="2"/>
                <a:sym typeface="Symbol"/>
              </a:rPr>
              <a:t></a:t>
            </a:r>
            <a:r>
              <a:rPr lang="en-US" sz="2800" i="1" dirty="0" smtClean="0"/>
              <a:t>h/</a:t>
            </a:r>
            <a:r>
              <a:rPr lang="en-US" sz="2800" i="1" dirty="0">
                <a:latin typeface="Symbol" pitchFamily="18" charset="2"/>
                <a:sym typeface="Symbol"/>
              </a:rPr>
              <a:t> </a:t>
            </a:r>
            <a:r>
              <a:rPr lang="en-US" sz="2800" i="1" dirty="0" smtClean="0"/>
              <a:t>x</a:t>
            </a:r>
          </a:p>
          <a:p>
            <a:pPr marL="0" indent="0">
              <a:buNone/>
            </a:pPr>
            <a:r>
              <a:rPr lang="en-US" sz="1800" i="1" dirty="0" smtClean="0"/>
              <a:t>The slope of sea surface </a:t>
            </a:r>
            <a:r>
              <a:rPr lang="en-US" sz="1800" b="1" i="1" dirty="0" err="1" smtClean="0"/>
              <a:t>wrt</a:t>
            </a:r>
            <a:r>
              <a:rPr lang="en-US" sz="1800" b="1" i="1" dirty="0" smtClean="0"/>
              <a:t> to the horizontal</a:t>
            </a:r>
            <a:r>
              <a:rPr lang="en-US" sz="1800" i="1" dirty="0" smtClean="0"/>
              <a:t> in x is proportional to the geostrophic velocity in y</a:t>
            </a:r>
          </a:p>
          <a:p>
            <a:pPr marL="0" indent="0">
              <a:buNone/>
            </a:pPr>
            <a:endParaRPr lang="en-US" sz="1800" i="1" dirty="0"/>
          </a:p>
          <a:p>
            <a:r>
              <a:rPr lang="en-US" sz="2800" dirty="0"/>
              <a:t>At depth</a:t>
            </a:r>
          </a:p>
          <a:p>
            <a:pPr marL="0" indent="0">
              <a:buNone/>
            </a:pPr>
            <a:r>
              <a:rPr lang="en-US" sz="2800" i="1" dirty="0" smtClean="0">
                <a:latin typeface="Symbol" pitchFamily="18" charset="2"/>
                <a:sym typeface="Symbol"/>
              </a:rPr>
              <a:t></a:t>
            </a:r>
            <a:r>
              <a:rPr lang="en-US" sz="2800" i="1" dirty="0" smtClean="0">
                <a:sym typeface="Symbol"/>
              </a:rPr>
              <a:t>(</a:t>
            </a:r>
            <a:r>
              <a:rPr lang="en-US" sz="2800" i="1" dirty="0" err="1" smtClean="0">
                <a:latin typeface="Symbol" pitchFamily="18" charset="2"/>
              </a:rPr>
              <a:t>r</a:t>
            </a:r>
            <a:r>
              <a:rPr lang="en-US" sz="2800" i="1" dirty="0" err="1" smtClean="0">
                <a:sym typeface="Symbol"/>
              </a:rPr>
              <a:t>v</a:t>
            </a:r>
            <a:r>
              <a:rPr lang="en-US" sz="2800" i="1" dirty="0" smtClean="0">
                <a:sym typeface="Symbol"/>
              </a:rPr>
              <a:t>)</a:t>
            </a:r>
            <a:r>
              <a:rPr lang="en-US" sz="2800" i="1" dirty="0" smtClean="0"/>
              <a:t>/</a:t>
            </a:r>
            <a:r>
              <a:rPr lang="en-US" sz="2800" i="1" dirty="0">
                <a:latin typeface="Symbol" pitchFamily="18" charset="2"/>
                <a:sym typeface="Symbol"/>
              </a:rPr>
              <a:t> </a:t>
            </a:r>
            <a:r>
              <a:rPr lang="en-US" sz="2800" i="1" dirty="0" smtClean="0">
                <a:sym typeface="Symbol"/>
              </a:rPr>
              <a:t>z=(g/f)</a:t>
            </a:r>
            <a:r>
              <a:rPr lang="en-US" sz="2800" i="1" dirty="0">
                <a:latin typeface="Symbol" pitchFamily="18" charset="2"/>
                <a:sym typeface="Symbol"/>
              </a:rPr>
              <a:t> </a:t>
            </a:r>
            <a:r>
              <a:rPr lang="en-US" sz="2800" i="1" dirty="0">
                <a:sym typeface="Symbol"/>
              </a:rPr>
              <a:t>(</a:t>
            </a:r>
            <a:r>
              <a:rPr lang="en-US" sz="2800" i="1" dirty="0" smtClean="0">
                <a:latin typeface="Symbol" pitchFamily="18" charset="2"/>
              </a:rPr>
              <a:t>r</a:t>
            </a:r>
            <a:r>
              <a:rPr lang="en-US" sz="2800" i="1" dirty="0" smtClean="0">
                <a:sym typeface="Symbol"/>
              </a:rPr>
              <a:t>)</a:t>
            </a:r>
            <a:r>
              <a:rPr lang="en-US" sz="2800" i="1" dirty="0" smtClean="0"/>
              <a:t>/</a:t>
            </a:r>
            <a:r>
              <a:rPr lang="en-US" sz="2800" i="1" dirty="0">
                <a:latin typeface="Symbol" pitchFamily="18" charset="2"/>
                <a:sym typeface="Symbol"/>
              </a:rPr>
              <a:t> </a:t>
            </a:r>
            <a:r>
              <a:rPr lang="en-US" sz="2800" i="1" dirty="0" smtClean="0">
                <a:sym typeface="Symbol"/>
              </a:rPr>
              <a:t>x</a:t>
            </a:r>
            <a:endParaRPr lang="en-US" sz="2800" i="1" dirty="0"/>
          </a:p>
          <a:p>
            <a:pPr marL="0" indent="0">
              <a:buNone/>
            </a:pPr>
            <a:r>
              <a:rPr lang="en-US" sz="1800" i="1" dirty="0"/>
              <a:t>The slope of </a:t>
            </a:r>
            <a:r>
              <a:rPr lang="en-US" sz="1800" i="1" dirty="0" smtClean="0"/>
              <a:t>density surfaces </a:t>
            </a:r>
            <a:r>
              <a:rPr lang="en-US" sz="1800" b="1" i="1" dirty="0" err="1"/>
              <a:t>wrt</a:t>
            </a:r>
            <a:r>
              <a:rPr lang="en-US" sz="1800" b="1" i="1" dirty="0"/>
              <a:t> to the horizontal </a:t>
            </a:r>
            <a:r>
              <a:rPr lang="en-US" sz="1800" i="1" dirty="0"/>
              <a:t>in x is proportional to </a:t>
            </a:r>
            <a:r>
              <a:rPr lang="en-US" sz="1800" i="1" dirty="0" smtClean="0"/>
              <a:t>changes of y geostrophic velocity </a:t>
            </a:r>
            <a:r>
              <a:rPr lang="en-US" sz="1800" i="1" dirty="0"/>
              <a:t>with </a:t>
            </a:r>
            <a:r>
              <a:rPr lang="en-US" sz="1800" i="1" dirty="0" smtClean="0"/>
              <a:t>depth </a:t>
            </a:r>
          </a:p>
          <a:p>
            <a:pPr marL="0" indent="0">
              <a:buNone/>
            </a:pPr>
            <a:r>
              <a:rPr lang="en-US" sz="1800" i="1" dirty="0" smtClean="0"/>
              <a:t>(vertical integral gives y geostrophic velocity difference between two depths)</a:t>
            </a:r>
            <a:endParaRPr lang="en-US" sz="1800" i="1" dirty="0"/>
          </a:p>
          <a:p>
            <a:pPr marL="0" indent="0">
              <a:buNone/>
            </a:pPr>
            <a:endParaRPr lang="en-US" i="1"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311504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123950"/>
            <a:ext cx="5105400" cy="548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792162"/>
          </a:xfrm>
        </p:spPr>
        <p:txBody>
          <a:bodyPr>
            <a:normAutofit fontScale="90000"/>
          </a:bodyPr>
          <a:lstStyle/>
          <a:p>
            <a:r>
              <a:rPr lang="en-US" dirty="0" smtClean="0"/>
              <a:t>Ocean Circulation: SSH, GEOID</a:t>
            </a:r>
            <a:endParaRPr lang="en-US" dirty="0"/>
          </a:p>
        </p:txBody>
      </p:sp>
      <p:sp>
        <p:nvSpPr>
          <p:cNvPr id="3" name="Content Placeholder 2"/>
          <p:cNvSpPr>
            <a:spLocks noGrp="1"/>
          </p:cNvSpPr>
          <p:nvPr>
            <p:ph idx="1"/>
          </p:nvPr>
        </p:nvSpPr>
        <p:spPr>
          <a:xfrm>
            <a:off x="0" y="1295400"/>
            <a:ext cx="4267200" cy="4876800"/>
          </a:xfrm>
        </p:spPr>
        <p:txBody>
          <a:bodyPr>
            <a:normAutofit lnSpcReduction="10000"/>
          </a:bodyPr>
          <a:lstStyle/>
          <a:p>
            <a:r>
              <a:rPr lang="en-US" sz="2000" dirty="0" smtClean="0"/>
              <a:t>Sea Surface height SSH differs little from the geoid</a:t>
            </a:r>
          </a:p>
          <a:p>
            <a:r>
              <a:rPr lang="en-US" sz="2000" dirty="0" err="1" smtClean="0"/>
              <a:t>StdDev</a:t>
            </a:r>
            <a:r>
              <a:rPr lang="en-US" sz="2000" dirty="0" smtClean="0"/>
              <a:t>(SSH)  =~20m</a:t>
            </a:r>
          </a:p>
          <a:p>
            <a:r>
              <a:rPr lang="en-US" sz="2000" dirty="0" err="1" smtClean="0"/>
              <a:t>StdDev</a:t>
            </a:r>
            <a:r>
              <a:rPr lang="en-US" sz="2000" dirty="0" smtClean="0"/>
              <a:t>(SSH-Geoid) =~0.30m</a:t>
            </a:r>
          </a:p>
          <a:p>
            <a:r>
              <a:rPr lang="en-US" sz="2000" dirty="0" smtClean="0"/>
              <a:t>‘dynamic topography’ = SSH-geoid</a:t>
            </a:r>
          </a:p>
          <a:p>
            <a:r>
              <a:rPr lang="en-US" sz="2000" dirty="0" err="1"/>
              <a:t>Dyn</a:t>
            </a:r>
            <a:r>
              <a:rPr lang="en-US" sz="2000" dirty="0"/>
              <a:t> </a:t>
            </a:r>
            <a:r>
              <a:rPr lang="en-US" sz="2000" dirty="0" err="1"/>
              <a:t>topo</a:t>
            </a:r>
            <a:r>
              <a:rPr lang="en-US" sz="2000" dirty="0"/>
              <a:t> can be computed from altimetry data and geoid data</a:t>
            </a:r>
          </a:p>
          <a:p>
            <a:r>
              <a:rPr lang="en-US" sz="2000" dirty="0"/>
              <a:t>Or from T,S (hydrographic) and drifter velocity data, perhaps with a reference level uncertainty.</a:t>
            </a:r>
          </a:p>
          <a:p>
            <a:r>
              <a:rPr lang="en-US" sz="2000" dirty="0"/>
              <a:t>Or from a combination of both.</a:t>
            </a:r>
          </a:p>
          <a:p>
            <a:endParaRPr lang="en-US" sz="2000" dirty="0" smtClean="0"/>
          </a:p>
          <a:p>
            <a:endParaRPr lang="en-US" sz="2000"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144" y="2728148"/>
            <a:ext cx="1809750" cy="929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877833" y="990600"/>
            <a:ext cx="1771639" cy="276999"/>
          </a:xfrm>
          <a:prstGeom prst="rect">
            <a:avLst/>
          </a:prstGeom>
          <a:solidFill>
            <a:schemeClr val="bg1"/>
          </a:solidFill>
        </p:spPr>
        <p:txBody>
          <a:bodyPr wrap="none" rtlCol="0">
            <a:spAutoFit/>
          </a:bodyPr>
          <a:lstStyle/>
          <a:p>
            <a:r>
              <a:rPr lang="en-US" sz="1200" dirty="0" smtClean="0"/>
              <a:t>Sea Level above MSS</a:t>
            </a:r>
            <a:endParaRPr lang="en-US" sz="1200" dirty="0"/>
          </a:p>
        </p:txBody>
      </p:sp>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3200" dirty="0" smtClean="0"/>
              <a:t>Dynamic topography </a:t>
            </a:r>
            <a:r>
              <a:rPr lang="en-US" sz="3200" dirty="0"/>
              <a:t>and </a:t>
            </a:r>
            <a:r>
              <a:rPr lang="en-US" sz="3200" dirty="0" smtClean="0"/>
              <a:t/>
            </a:r>
            <a:br>
              <a:rPr lang="en-US" sz="3200" dirty="0" smtClean="0"/>
            </a:br>
            <a:r>
              <a:rPr lang="en-US" sz="3200" dirty="0" smtClean="0"/>
              <a:t>surface geostrophic </a:t>
            </a:r>
            <a:r>
              <a:rPr lang="en-US" sz="3200" dirty="0"/>
              <a:t>currents</a:t>
            </a:r>
          </a:p>
        </p:txBody>
      </p:sp>
      <p:sp>
        <p:nvSpPr>
          <p:cNvPr id="3" name="Content Placeholder 2"/>
          <p:cNvSpPr>
            <a:spLocks noGrp="1"/>
          </p:cNvSpPr>
          <p:nvPr>
            <p:ph idx="1"/>
          </p:nvPr>
        </p:nvSpPr>
        <p:spPr>
          <a:xfrm>
            <a:off x="152400" y="1219200"/>
            <a:ext cx="4495800" cy="4876800"/>
          </a:xfrm>
        </p:spPr>
        <p:txBody>
          <a:bodyPr>
            <a:normAutofit fontScale="47500" lnSpcReduction="20000"/>
          </a:bodyPr>
          <a:lstStyle/>
          <a:p>
            <a:r>
              <a:rPr lang="en-US" sz="4200" dirty="0" smtClean="0"/>
              <a:t>Jayne (JGR 2006), N. Atlantic, combined SSH-geoid w’ hydrography, compared to surf drifters &amp; </a:t>
            </a:r>
            <a:r>
              <a:rPr lang="en-US" sz="4200" dirty="0" err="1" smtClean="0"/>
              <a:t>subsurf</a:t>
            </a:r>
            <a:r>
              <a:rPr lang="en-US" sz="4200" dirty="0" smtClean="0"/>
              <a:t> floats.</a:t>
            </a:r>
            <a:endParaRPr lang="en-US" sz="4200" dirty="0"/>
          </a:p>
          <a:p>
            <a:r>
              <a:rPr lang="de-DE" sz="4200" dirty="0"/>
              <a:t>Griesel, Mazloff and Gille (2012) find the purely geodetic Dyn Topo more accurate than hybrid ones in Southern ocean, but </a:t>
            </a:r>
            <a:r>
              <a:rPr lang="de-DE" sz="4200" dirty="0" smtClean="0"/>
              <a:t>both types fail </a:t>
            </a:r>
            <a:r>
              <a:rPr lang="de-DE" sz="4200" dirty="0"/>
              <a:t>to conserve mass when combined with hydrographic data</a:t>
            </a:r>
            <a:r>
              <a:rPr lang="de-DE" sz="4200" dirty="0" smtClean="0"/>
              <a:t>.</a:t>
            </a:r>
          </a:p>
          <a:p>
            <a:r>
              <a:rPr lang="de-DE" sz="4200" dirty="0" smtClean="0"/>
              <a:t>ESA‘s GOCE data adds time-averaged shorter wavelength info to the geoid models, because it flies lower than GRACE (</a:t>
            </a:r>
            <a:r>
              <a:rPr lang="en-US" sz="4200" dirty="0"/>
              <a:t>260 </a:t>
            </a:r>
            <a:r>
              <a:rPr lang="en-US" sz="4200" dirty="0" smtClean="0"/>
              <a:t>km </a:t>
            </a:r>
            <a:r>
              <a:rPr lang="en-US" sz="4200" dirty="0" err="1" smtClean="0"/>
              <a:t>vs</a:t>
            </a:r>
            <a:r>
              <a:rPr lang="en-US" sz="4200" dirty="0" smtClean="0"/>
              <a:t> 450-500km). GOCE  does not give time-varying info.</a:t>
            </a:r>
            <a:endParaRPr lang="en-US" sz="4200" dirty="0"/>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pic>
        <p:nvPicPr>
          <p:cNvPr id="6146" name="Picture 2" descr="C:\AA\DATA\DOT_200807_Chambers\20080813\GVEL_east_gaussave_111km_moll_sma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675" y="3867150"/>
            <a:ext cx="4200525" cy="26860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A\DATA\DOT_200807_Chambers\20080813\DOT_gaussave_111km_moll_smal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181954"/>
            <a:ext cx="4219575" cy="269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GRACE satellites</a:t>
            </a:r>
            <a:endParaRPr lang="en-US" dirty="0"/>
          </a:p>
        </p:txBody>
      </p:sp>
      <p:sp>
        <p:nvSpPr>
          <p:cNvPr id="3" name="Content Placeholder 2"/>
          <p:cNvSpPr>
            <a:spLocks noGrp="1"/>
          </p:cNvSpPr>
          <p:nvPr>
            <p:ph idx="1"/>
          </p:nvPr>
        </p:nvSpPr>
        <p:spPr>
          <a:xfrm>
            <a:off x="76200" y="1066800"/>
            <a:ext cx="4038600" cy="4876800"/>
          </a:xfrm>
        </p:spPr>
        <p:txBody>
          <a:bodyPr>
            <a:normAutofit fontScale="92500" lnSpcReduction="10000"/>
          </a:bodyPr>
          <a:lstStyle/>
          <a:p>
            <a:r>
              <a:rPr lang="en-US" sz="2400" dirty="0" smtClean="0"/>
              <a:t>Launched 3/2002</a:t>
            </a:r>
          </a:p>
          <a:p>
            <a:r>
              <a:rPr lang="en-US" sz="2400" dirty="0" smtClean="0"/>
              <a:t>Alt: 502 -&gt;454km</a:t>
            </a:r>
          </a:p>
          <a:p>
            <a:r>
              <a:rPr lang="en-US" sz="2400" dirty="0" smtClean="0"/>
              <a:t>Sep: 190-245 km</a:t>
            </a:r>
          </a:p>
          <a:p>
            <a:r>
              <a:rPr lang="en-US" sz="2400" dirty="0" err="1" smtClean="0"/>
              <a:t>Incl</a:t>
            </a:r>
            <a:r>
              <a:rPr lang="en-US" sz="2400" dirty="0" smtClean="0"/>
              <a:t>: 89</a:t>
            </a:r>
            <a:r>
              <a:rPr lang="en-US" sz="2400" baseline="50000" dirty="0" smtClean="0"/>
              <a:t>o</a:t>
            </a:r>
          </a:p>
          <a:p>
            <a:r>
              <a:rPr lang="en-US" sz="2400" dirty="0" smtClean="0"/>
              <a:t>Key measurement: </a:t>
            </a:r>
            <a:r>
              <a:rPr lang="en-US" sz="2400" dirty="0" err="1" smtClean="0"/>
              <a:t>intersat</a:t>
            </a:r>
            <a:r>
              <a:rPr lang="en-US" sz="2400" dirty="0" smtClean="0"/>
              <a:t> range rate</a:t>
            </a:r>
          </a:p>
          <a:p>
            <a:r>
              <a:rPr lang="en-US" sz="2400" dirty="0" smtClean="0"/>
              <a:t>Instruments: KBR, ACC, GPS, star camera, …</a:t>
            </a:r>
          </a:p>
          <a:p>
            <a:r>
              <a:rPr lang="en-US" sz="2400" dirty="0" smtClean="0"/>
              <a:t>First objective: measure the time-averaged geoid for dynamic topography</a:t>
            </a:r>
          </a:p>
          <a:p>
            <a:r>
              <a:rPr lang="en-US" sz="2400" dirty="0" smtClean="0"/>
              <a:t>Main objective: measure time changes in gravity</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219200"/>
            <a:ext cx="4862513" cy="3575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792162"/>
          </a:xfrm>
        </p:spPr>
        <p:txBody>
          <a:bodyPr>
            <a:normAutofit/>
          </a:bodyPr>
          <a:lstStyle/>
          <a:p>
            <a:r>
              <a:rPr lang="en-US" sz="3200" dirty="0" smtClean="0"/>
              <a:t>Centimeters Equivalent Water Thickness</a:t>
            </a:r>
            <a:endParaRPr lang="en-US" sz="4000" dirty="0"/>
          </a:p>
        </p:txBody>
      </p:sp>
      <p:sp>
        <p:nvSpPr>
          <p:cNvPr id="3" name="Content Placeholder 2"/>
          <p:cNvSpPr>
            <a:spLocks noGrp="1"/>
          </p:cNvSpPr>
          <p:nvPr>
            <p:ph idx="1"/>
          </p:nvPr>
        </p:nvSpPr>
        <p:spPr>
          <a:xfrm>
            <a:off x="304800" y="1066800"/>
            <a:ext cx="4343400" cy="5181600"/>
          </a:xfrm>
        </p:spPr>
        <p:txBody>
          <a:bodyPr>
            <a:normAutofit fontScale="85000" lnSpcReduction="20000"/>
          </a:bodyPr>
          <a:lstStyle/>
          <a:p>
            <a:pPr marL="228600" indent="-228600">
              <a:lnSpc>
                <a:spcPct val="120000"/>
              </a:lnSpc>
            </a:pPr>
            <a:r>
              <a:rPr lang="en-US" sz="2200" dirty="0"/>
              <a:t>GRACE satellites measure (monthly) changes in the mass of cones, centered at center of Earth and going up all the way through ocean, atmosphere, etc.</a:t>
            </a:r>
          </a:p>
          <a:p>
            <a:pPr marL="228600" indent="-228600">
              <a:lnSpc>
                <a:spcPct val="120000"/>
              </a:lnSpc>
            </a:pPr>
            <a:r>
              <a:rPr lang="en-US" sz="2200" dirty="0"/>
              <a:t>‘Cone’ diameter at Earth surf: 800-2000km</a:t>
            </a:r>
          </a:p>
          <a:p>
            <a:pPr marL="228600" indent="-228600">
              <a:lnSpc>
                <a:spcPct val="120000"/>
              </a:lnSpc>
            </a:pPr>
            <a:r>
              <a:rPr lang="en-US" sz="2200" dirty="0"/>
              <a:t>If the ‘Solid Earth’ does not change monthly, then changes are attributed to changes in ocean or land or ice and atmosphere.</a:t>
            </a:r>
          </a:p>
          <a:p>
            <a:pPr marL="228600" indent="-228600">
              <a:lnSpc>
                <a:spcPct val="120000"/>
              </a:lnSpc>
            </a:pPr>
            <a:r>
              <a:rPr lang="en-US" sz="2200" dirty="0"/>
              <a:t>Atmosphere is ‘modeled out’ of the data over land and ice, assuming ECMWF is ‘perfect’ -&gt; ocean, ice, hydro mass changes.</a:t>
            </a:r>
          </a:p>
          <a:p>
            <a:pPr marL="228600" indent="-228600">
              <a:lnSpc>
                <a:spcPct val="120000"/>
              </a:lnSpc>
            </a:pPr>
            <a:endParaRPr lang="en-US" sz="2200" dirty="0"/>
          </a:p>
          <a:p>
            <a:pPr marL="0" indent="0">
              <a:buNone/>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sp>
        <p:nvSpPr>
          <p:cNvPr id="5" name="TextBox 4"/>
          <p:cNvSpPr txBox="1"/>
          <p:nvPr/>
        </p:nvSpPr>
        <p:spPr>
          <a:xfrm>
            <a:off x="4800600" y="990600"/>
            <a:ext cx="4038600" cy="5324535"/>
          </a:xfrm>
          <a:prstGeom prst="rect">
            <a:avLst/>
          </a:prstGeom>
          <a:noFill/>
        </p:spPr>
        <p:txBody>
          <a:bodyPr wrap="square" rtlCol="0">
            <a:spAutoFit/>
          </a:bodyPr>
          <a:lstStyle/>
          <a:p>
            <a:pPr marL="228600" indent="-228600">
              <a:buFont typeface="Arial" pitchFamily="34" charset="0"/>
              <a:buChar char="•"/>
            </a:pPr>
            <a:r>
              <a:rPr lang="en-US" sz="2000" dirty="0"/>
              <a:t>Simplest physically meaningful way to describe mass changes near the surface is ‘cm of equivalent water thickness’: </a:t>
            </a:r>
            <a:r>
              <a:rPr lang="en-US" sz="2000" dirty="0" smtClean="0"/>
              <a:t>changes in the </a:t>
            </a:r>
            <a:r>
              <a:rPr lang="en-US" sz="2000" dirty="0"/>
              <a:t>thickness of a layer of </a:t>
            </a:r>
            <a:r>
              <a:rPr lang="en-US" sz="2000" dirty="0" smtClean="0"/>
              <a:t>water, draping the surface, </a:t>
            </a:r>
            <a:r>
              <a:rPr lang="en-US" sz="2000" dirty="0"/>
              <a:t>whose mass density </a:t>
            </a:r>
            <a:r>
              <a:rPr lang="en-US" sz="2000" dirty="0" smtClean="0"/>
              <a:t>changes ‘cause’ </a:t>
            </a:r>
            <a:r>
              <a:rPr lang="en-US" sz="2000" dirty="0"/>
              <a:t>the gravity changes </a:t>
            </a:r>
          </a:p>
          <a:p>
            <a:pPr marL="228600" indent="-228600">
              <a:buFont typeface="Arial" pitchFamily="34" charset="0"/>
              <a:buChar char="•"/>
            </a:pPr>
            <a:endParaRPr lang="en-US" sz="2000" dirty="0"/>
          </a:p>
          <a:p>
            <a:pPr marL="228600" indent="-228600">
              <a:buFont typeface="Arial" pitchFamily="34" charset="0"/>
              <a:buChar char="•"/>
            </a:pPr>
            <a:r>
              <a:rPr lang="en-US" sz="2000" dirty="0"/>
              <a:t>There is a mathematical transformation from gravity </a:t>
            </a:r>
            <a:r>
              <a:rPr lang="en-US" sz="2000" dirty="0" smtClean="0"/>
              <a:t>to water thickness that is exact, regardless of whether the mass changes were or not caused by changes in water thickness </a:t>
            </a:r>
            <a:endParaRPr lang="en-US" sz="2000" dirty="0"/>
          </a:p>
        </p:txBody>
      </p:sp>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dirty="0" smtClean="0"/>
              <a:t>Spherical Harmonics</a:t>
            </a:r>
            <a:endParaRPr lang="en-US" sz="4000" dirty="0"/>
          </a:p>
        </p:txBody>
      </p:sp>
      <p:sp>
        <p:nvSpPr>
          <p:cNvPr id="3" name="Content Placeholder 2"/>
          <p:cNvSpPr>
            <a:spLocks noGrp="1"/>
          </p:cNvSpPr>
          <p:nvPr>
            <p:ph idx="1"/>
          </p:nvPr>
        </p:nvSpPr>
        <p:spPr>
          <a:xfrm>
            <a:off x="304800" y="990601"/>
            <a:ext cx="5486400" cy="5181599"/>
          </a:xfrm>
        </p:spPr>
        <p:txBody>
          <a:bodyPr>
            <a:normAutofit fontScale="92500" lnSpcReduction="10000"/>
          </a:bodyPr>
          <a:lstStyle/>
          <a:p>
            <a:r>
              <a:rPr lang="en-US" sz="1800" dirty="0" smtClean="0"/>
              <a:t>A function of x can be decomposed into a Fourier series:  </a:t>
            </a:r>
            <a:r>
              <a:rPr lang="en-US" sz="1800" dirty="0" err="1" smtClean="0"/>
              <a:t>sines</a:t>
            </a:r>
            <a:r>
              <a:rPr lang="en-US" sz="1800" dirty="0" smtClean="0"/>
              <a:t> and cosines with appropriate coefficients. Orthonormal.</a:t>
            </a:r>
          </a:p>
          <a:p>
            <a:r>
              <a:rPr lang="en-US" sz="1800" dirty="0" smtClean="0"/>
              <a:t>Same for a function of </a:t>
            </a:r>
            <a:r>
              <a:rPr lang="en-US" sz="1800" dirty="0" err="1" smtClean="0"/>
              <a:t>x,y</a:t>
            </a:r>
            <a:r>
              <a:rPr lang="en-US" sz="1800" dirty="0" smtClean="0"/>
              <a:t> (plane): </a:t>
            </a:r>
            <a:r>
              <a:rPr lang="en-US" sz="1800" dirty="0" err="1" smtClean="0"/>
              <a:t>sines</a:t>
            </a:r>
            <a:r>
              <a:rPr lang="en-US" sz="1800" dirty="0" smtClean="0"/>
              <a:t> and cosines with different wavelengths in </a:t>
            </a:r>
            <a:r>
              <a:rPr lang="en-US" sz="1800" dirty="0" err="1" smtClean="0"/>
              <a:t>x,y</a:t>
            </a:r>
            <a:r>
              <a:rPr lang="en-US" sz="1800" dirty="0" smtClean="0"/>
              <a:t>.</a:t>
            </a:r>
          </a:p>
          <a:p>
            <a:r>
              <a:rPr lang="en-US" sz="1800" dirty="0" smtClean="0"/>
              <a:t>Functions of </a:t>
            </a:r>
            <a:r>
              <a:rPr lang="en-US" sz="1800" dirty="0" err="1" smtClean="0"/>
              <a:t>lat</a:t>
            </a:r>
            <a:r>
              <a:rPr lang="en-US" sz="1800" dirty="0" smtClean="0"/>
              <a:t>, </a:t>
            </a:r>
            <a:r>
              <a:rPr lang="en-US" sz="1800" dirty="0" err="1" smtClean="0"/>
              <a:t>lon</a:t>
            </a:r>
            <a:r>
              <a:rPr lang="en-US" sz="1800" dirty="0" smtClean="0"/>
              <a:t>  on a sphere are decomposed into ‘spherical harmonics’.</a:t>
            </a:r>
          </a:p>
          <a:p>
            <a:r>
              <a:rPr lang="en-US" sz="1800" dirty="0" smtClean="0"/>
              <a:t>a set of ‘basis functions’, such that any other function defined on the sphere can be written as an infinite sum of spherical harmonic functions, with appropriate </a:t>
            </a:r>
            <a:r>
              <a:rPr lang="en-US" sz="1800" dirty="0"/>
              <a:t>coefficients. </a:t>
            </a:r>
            <a:r>
              <a:rPr lang="en-US" sz="1800" dirty="0" smtClean="0"/>
              <a:t>Orthonormal.</a:t>
            </a:r>
          </a:p>
          <a:p>
            <a:r>
              <a:rPr lang="en-US" sz="1800" dirty="0" smtClean="0"/>
              <a:t>‘degree n’ and ‘order m’ are the two ‘wavelength’-related numbers that define SHs</a:t>
            </a:r>
          </a:p>
          <a:p>
            <a:r>
              <a:rPr lang="en-US" sz="1800" dirty="0" smtClean="0"/>
              <a:t>‘Wavelength’ is not defined for spherical harmonics, it is a concept of sin, </a:t>
            </a:r>
            <a:r>
              <a:rPr lang="en-US" sz="1800" dirty="0" err="1" smtClean="0"/>
              <a:t>cos</a:t>
            </a:r>
            <a:endParaRPr lang="en-US" sz="1800" dirty="0" smtClean="0"/>
          </a:p>
          <a:p>
            <a:r>
              <a:rPr lang="en-US" sz="1800" dirty="0" smtClean="0"/>
              <a:t>On the Earth, a SH of degree ‘n’ has an </a:t>
            </a:r>
            <a:r>
              <a:rPr lang="en-US" sz="1800" b="1" dirty="0" smtClean="0"/>
              <a:t>approximate</a:t>
            </a:r>
            <a:r>
              <a:rPr lang="en-US" sz="1800" dirty="0" smtClean="0"/>
              <a:t> ‘wavelength’ 40,000km / n</a:t>
            </a:r>
          </a:p>
          <a:p>
            <a:pPr lvl="7"/>
            <a:r>
              <a:rPr lang="en-US" sz="1500" dirty="0" smtClean="0"/>
              <a:t>From Wikipedia </a:t>
            </a:r>
            <a:r>
              <a:rPr lang="en-US" sz="1500" dirty="0" smtClean="0">
                <a:sym typeface="Wingdings" pitchFamily="2" charset="2"/>
              </a:rPr>
              <a:t> </a:t>
            </a:r>
            <a:endParaRPr lang="en-US" sz="15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0113" y="990601"/>
            <a:ext cx="2409487"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402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5323</TotalTime>
  <Words>3661</Words>
  <Application>Microsoft Office PowerPoint</Application>
  <PresentationFormat>On-screen Show (4:3)</PresentationFormat>
  <Paragraphs>293</Paragraphs>
  <Slides>39</Slides>
  <Notes>1</Notes>
  <HiddenSlides>0</HiddenSlides>
  <MMClips>1</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Gravity Field and  Ocean Circulation</vt:lpstr>
      <vt:lpstr>Outline</vt:lpstr>
      <vt:lpstr>Time-averaged Gravity</vt:lpstr>
      <vt:lpstr>Ocean Circulation: Geostrophy</vt:lpstr>
      <vt:lpstr>Ocean Circulation: SSH, GEOID</vt:lpstr>
      <vt:lpstr>Dynamic topography and  surface geostrophic currents</vt:lpstr>
      <vt:lpstr>GRACE satellites</vt:lpstr>
      <vt:lpstr>Centimeters Equivalent Water Thickness</vt:lpstr>
      <vt:lpstr>Spherical Harmonics</vt:lpstr>
      <vt:lpstr>Spherical Harmonic expansions</vt:lpstr>
      <vt:lpstr>GRACE Mass: Std Dev</vt:lpstr>
      <vt:lpstr>Spherical Harmonics(1,0), (1,1) and (2,0)</vt:lpstr>
      <vt:lpstr>Destriping and Smoothing</vt:lpstr>
      <vt:lpstr>Variety of GRACE data products</vt:lpstr>
      <vt:lpstr>GRACE Mass: Annual Cycle</vt:lpstr>
      <vt:lpstr>GRACE Mass: Trends</vt:lpstr>
      <vt:lpstr>Ocean Mass and Bottom Pressure</vt:lpstr>
      <vt:lpstr>Globally averaged Ocean Mass</vt:lpstr>
      <vt:lpstr>Sea Level Rise</vt:lpstr>
      <vt:lpstr>Glacial Isostatic Adjustment (=PGR)</vt:lpstr>
      <vt:lpstr>OBP Standard Deviation</vt:lpstr>
      <vt:lpstr>GRACE OBP accuracy:  Bottom Pressure Recorders - Kuroshio</vt:lpstr>
      <vt:lpstr>GRACE OBP accuracy: Bottom Pressure Recorders - low latitudes</vt:lpstr>
      <vt:lpstr>GRACE OBP accuracy: OBP vs (Altimetry – Argo)</vt:lpstr>
      <vt:lpstr>Ocean heat Content</vt:lpstr>
      <vt:lpstr>Interbasin mass exchanges</vt:lpstr>
      <vt:lpstr>ACC transport</vt:lpstr>
      <vt:lpstr>N. Pacific oscillation 1</vt:lpstr>
      <vt:lpstr>N. Pacific Oscillation 2</vt:lpstr>
      <vt:lpstr>Arctic ocean: freshwater redistribution</vt:lpstr>
      <vt:lpstr>Arctic Ocean: Russian rivers runoff</vt:lpstr>
      <vt:lpstr>Summary, Conclusions, Perspective 1</vt:lpstr>
      <vt:lpstr>Summary, Conclusions, Perspective 2</vt:lpstr>
      <vt:lpstr>Backups</vt:lpstr>
      <vt:lpstr>References</vt:lpstr>
      <vt:lpstr>Globally averaged Ocean Mass - Trend</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Gravity Field and  Ocean Circulation</dc:title>
  <dc:creator>Zlotnicki, Victor (3240)</dc:creator>
  <cp:lastModifiedBy>Daly</cp:lastModifiedBy>
  <cp:revision>187</cp:revision>
  <dcterms:created xsi:type="dcterms:W3CDTF">2006-08-16T00:00:00Z</dcterms:created>
  <dcterms:modified xsi:type="dcterms:W3CDTF">2012-08-15T14:28:44Z</dcterms:modified>
</cp:coreProperties>
</file>