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87"/>
    <a:srgbClr val="A8ECFF"/>
    <a:srgbClr val="53F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6"/>
    <p:restoredTop sz="50000" autoAdjust="0"/>
  </p:normalViewPr>
  <p:slideViewPr>
    <p:cSldViewPr snapToGrid="0" snapToObjects="1">
      <p:cViewPr varScale="1">
        <p:scale>
          <a:sx n="127" d="100"/>
          <a:sy n="127" d="100"/>
        </p:scale>
        <p:origin x="16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3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3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8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9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9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3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0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CE005-DB87-404B-98DA-3CD8D6B511B0}" type="datetimeFigureOut">
              <a:rPr lang="en-US" smtClean="0"/>
              <a:t>11/3/19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997D0-5676-6547-89C6-6EEA3121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3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9E1D6E-6F7C-E546-9A29-50AAC0479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249096"/>
              </p:ext>
            </p:extLst>
          </p:nvPr>
        </p:nvGraphicFramePr>
        <p:xfrm>
          <a:off x="0" y="0"/>
          <a:ext cx="9144000" cy="728345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310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2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563">
                <a:tc>
                  <a:txBody>
                    <a:bodyPr/>
                    <a:lstStyle/>
                    <a:p>
                      <a:r>
                        <a:rPr lang="en-US" sz="1200" dirty="0"/>
                        <a:t>Deployed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likely Deployment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Deployment logistics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92">
                <a:tc>
                  <a:txBody>
                    <a:bodyPr/>
                    <a:lstStyle/>
                    <a:p>
                      <a:r>
                        <a:rPr lang="en-US" sz="1200" dirty="0"/>
                        <a:t>Ship Rosette</a:t>
                      </a:r>
                      <a:r>
                        <a:rPr lang="en-US" sz="1200" baseline="0" dirty="0"/>
                        <a:t> ; </a:t>
                      </a:r>
                      <a:r>
                        <a:rPr lang="en-US" sz="1200" dirty="0"/>
                        <a:t>24-place, 10 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(w/ </a:t>
                      </a:r>
                      <a:r>
                        <a:rPr lang="en-US" sz="1200" baseline="0" dirty="0"/>
                        <a:t>UVP)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Starboard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Dedicated ship’s winch with</a:t>
                      </a:r>
                      <a:r>
                        <a:rPr lang="en-US" sz="1200" baseline="0" dirty="0"/>
                        <a:t> standard </a:t>
                      </a:r>
                      <a:r>
                        <a:rPr lang="en-US" sz="1200" dirty="0"/>
                        <a:t>0.322 conducting cable, launch and recovery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998">
                <a:tc>
                  <a:txBody>
                    <a:bodyPr/>
                    <a:lstStyle/>
                    <a:p>
                      <a:r>
                        <a:rPr lang="en-US" sz="1200" dirty="0"/>
                        <a:t>TMC Rosette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Stern (but is Starboard possible?)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Conducting </a:t>
                      </a:r>
                      <a:r>
                        <a:rPr lang="en-US" sz="1200" dirty="0" err="1"/>
                        <a:t>kevlar</a:t>
                      </a:r>
                      <a:r>
                        <a:rPr lang="en-US" sz="1200" dirty="0"/>
                        <a:t> cable-science provided; </a:t>
                      </a:r>
                      <a:r>
                        <a:rPr lang="en-US" sz="1200" dirty="0" err="1"/>
                        <a:t>Hawboldt</a:t>
                      </a:r>
                      <a:r>
                        <a:rPr lang="en-US" sz="1200" dirty="0"/>
                        <a:t> winch </a:t>
                      </a:r>
                      <a:r>
                        <a:rPr lang="en-US" sz="1200" baseline="0" dirty="0"/>
                        <a:t>(TMC Van aft starboard)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914">
                <a:tc>
                  <a:txBody>
                    <a:bodyPr/>
                    <a:lstStyle/>
                    <a:p>
                      <a:r>
                        <a:rPr lang="en-US" sz="1200" dirty="0"/>
                        <a:t>TMC </a:t>
                      </a:r>
                      <a:r>
                        <a:rPr lang="en-US" sz="1200" dirty="0" err="1"/>
                        <a:t>towfish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Starboard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Starboard (does not require conducting cable)</a:t>
                      </a:r>
                      <a:r>
                        <a:rPr lang="en-US" sz="1200" baseline="0" dirty="0"/>
                        <a:t>, only used a few times whole cruise to collect water for large vol. incubations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480551"/>
                  </a:ext>
                </a:extLst>
              </a:tr>
              <a:tr h="483313">
                <a:tc>
                  <a:txBody>
                    <a:bodyPr/>
                    <a:lstStyle/>
                    <a:p>
                      <a:r>
                        <a:rPr lang="en-US" sz="1200" dirty="0"/>
                        <a:t>MOCNESS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Starboard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Dedicated ship’s winch using 0.322 conducting cable, squirt boom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770438"/>
                  </a:ext>
                </a:extLst>
              </a:tr>
              <a:tr h="661991">
                <a:tc>
                  <a:txBody>
                    <a:bodyPr/>
                    <a:lstStyle/>
                    <a:p>
                      <a:r>
                        <a:rPr lang="en-US" sz="1200" dirty="0"/>
                        <a:t>Zooplankton</a:t>
                      </a:r>
                      <a:r>
                        <a:rPr lang="en-US" sz="1200" baseline="0" dirty="0"/>
                        <a:t> nets</a:t>
                      </a:r>
                    </a:p>
                    <a:p>
                      <a:r>
                        <a:rPr lang="en-US" sz="1200" baseline="0" dirty="0"/>
                        <a:t>(1-m diameter ring nets)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/>
                        <a:t>Starboard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u="none" dirty="0"/>
                        <a:t>Prefer trawl </a:t>
                      </a:r>
                      <a:r>
                        <a:rPr lang="en-US" sz="1200" u="none" dirty="0" err="1"/>
                        <a:t>wite</a:t>
                      </a:r>
                      <a:r>
                        <a:rPr lang="en-US" sz="1200" u="none" dirty="0"/>
                        <a:t> (do not need conducting) ; 0.322 </a:t>
                      </a:r>
                      <a:r>
                        <a:rPr lang="en-US" sz="1200" dirty="0"/>
                        <a:t>conducting cable is ok too, </a:t>
                      </a:r>
                      <a:r>
                        <a:rPr lang="en-US" sz="1200" u="none" dirty="0"/>
                        <a:t>(last time for MOCNESS had to  de/re-terminate to switch back and forth)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502875"/>
                  </a:ext>
                </a:extLst>
              </a:tr>
              <a:tr h="772397">
                <a:tc>
                  <a:txBody>
                    <a:bodyPr/>
                    <a:lstStyle/>
                    <a:p>
                      <a:r>
                        <a:rPr lang="en-US" sz="1200" dirty="0"/>
                        <a:t>Marine snow catchers (MSC)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Starboard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u="none" dirty="0"/>
                        <a:t>0.322 </a:t>
                      </a:r>
                      <a:r>
                        <a:rPr lang="en-US" sz="1200" dirty="0"/>
                        <a:t>conducting cable, squirt boom </a:t>
                      </a:r>
                      <a:r>
                        <a:rPr lang="en-US" sz="1200" u="none" dirty="0"/>
                        <a:t>(MOCNESS de/re-terminate)</a:t>
                      </a:r>
                      <a:r>
                        <a:rPr lang="en-US" sz="1200" u="none" baseline="0" dirty="0"/>
                        <a:t> ;  or trawl wire</a:t>
                      </a:r>
                      <a:endParaRPr lang="en-US" sz="1200" baseline="0" dirty="0"/>
                    </a:p>
                    <a:p>
                      <a:r>
                        <a:rPr lang="en-US" sz="1200" u="none" baseline="0" dirty="0"/>
                        <a:t>also need a frame to place them into to settle after recovery</a:t>
                      </a:r>
                    </a:p>
                    <a:p>
                      <a:r>
                        <a:rPr lang="en-US" sz="1200" u="none" baseline="0" dirty="0"/>
                        <a:t>Small crane on 01 deck very useful for moving them</a:t>
                      </a:r>
                      <a:endParaRPr lang="en-US" sz="12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397">
                <a:tc>
                  <a:txBody>
                    <a:bodyPr/>
                    <a:lstStyle/>
                    <a:p>
                      <a:r>
                        <a:rPr lang="en-US" sz="1200" dirty="0"/>
                        <a:t>Sediment traps – neutrally</a:t>
                      </a:r>
                      <a:r>
                        <a:rPr lang="en-US" sz="1200" baseline="0" dirty="0"/>
                        <a:t> buoyant (NBST) and surface tethered (SST)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Deploy from Stern</a:t>
                      </a:r>
                    </a:p>
                    <a:p>
                      <a:r>
                        <a:rPr lang="en-US" sz="1200" dirty="0"/>
                        <a:t>Recover NBSTs Starboard</a:t>
                      </a:r>
                    </a:p>
                    <a:p>
                      <a:r>
                        <a:rPr lang="en-US" sz="1200" dirty="0"/>
                        <a:t>Hook SST Starboard, bring around to 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Deploy- Stern A-frame, TSE winch, </a:t>
                      </a:r>
                    </a:p>
                    <a:p>
                      <a:r>
                        <a:rPr lang="en-US" sz="1200" baseline="0" dirty="0"/>
                        <a:t>(maybe help from capstan)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333363"/>
                  </a:ext>
                </a:extLst>
              </a:tr>
              <a:tr h="263350">
                <a:tc>
                  <a:txBody>
                    <a:bodyPr/>
                    <a:lstStyle/>
                    <a:p>
                      <a:r>
                        <a:rPr lang="en-US" sz="1200" dirty="0"/>
                        <a:t>Wire walker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Stern A-frame, TSE winch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3769"/>
                  </a:ext>
                </a:extLst>
              </a:tr>
              <a:tr h="547115">
                <a:tc>
                  <a:txBody>
                    <a:bodyPr/>
                    <a:lstStyle/>
                    <a:p>
                      <a:r>
                        <a:rPr lang="en-US" sz="1200" dirty="0"/>
                        <a:t>Optics  – </a:t>
                      </a:r>
                      <a:r>
                        <a:rPr lang="en-US" sz="1200" baseline="0" dirty="0"/>
                        <a:t>hand deployed </a:t>
                      </a:r>
                      <a:endParaRPr lang="en-US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(</a:t>
                      </a:r>
                      <a:r>
                        <a:rPr lang="en-US" sz="1200" dirty="0">
                          <a:effectLst/>
                        </a:rPr>
                        <a:t>one floats; other profiling)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C-OPS and </a:t>
                      </a:r>
                      <a:r>
                        <a:rPr lang="en-US" sz="1200" dirty="0" err="1">
                          <a:effectLst/>
                        </a:rPr>
                        <a:t>hyperpro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Aft – hand deployed with PI-supplied cables, etc., no assistance needed from Ship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42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Optics – free falling (IOP package)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(ship assisted; small cage with multiple instruments</a:t>
                      </a:r>
                      <a:r>
                        <a:rPr lang="en-US" sz="1200" baseline="0" dirty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PI-supplied cables. Use air </a:t>
                      </a:r>
                      <a:r>
                        <a:rPr lang="en-US" sz="1200" baseline="0" dirty="0" err="1"/>
                        <a:t>tugger</a:t>
                      </a:r>
                      <a:r>
                        <a:rPr lang="en-US" sz="1200" baseline="0" dirty="0"/>
                        <a:t> to assist deployment and recovery through A-frame.</a:t>
                      </a:r>
                      <a:endParaRPr lang="en-US" sz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898873"/>
                  </a:ext>
                </a:extLst>
              </a:tr>
              <a:tr h="2861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Optics- </a:t>
                      </a:r>
                      <a:r>
                        <a:rPr lang="en-US" sz="1200" dirty="0" err="1"/>
                        <a:t>Hydroscat</a:t>
                      </a:r>
                      <a:r>
                        <a:rPr lang="en-US" sz="1200" dirty="0"/>
                        <a:t>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Starboard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Needs a wire, does not need to be conducting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635719"/>
                  </a:ext>
                </a:extLst>
              </a:tr>
              <a:tr h="77239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Diaphragm pump (submersible)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415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941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312</Words>
  <Application>Microsoft Macintosh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Graff</dc:creator>
  <cp:lastModifiedBy>JRGraff</cp:lastModifiedBy>
  <cp:revision>89</cp:revision>
  <dcterms:created xsi:type="dcterms:W3CDTF">2017-12-13T18:53:16Z</dcterms:created>
  <dcterms:modified xsi:type="dcterms:W3CDTF">2019-11-04T04:14:00Z</dcterms:modified>
</cp:coreProperties>
</file>