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285" r:id="rId2"/>
    <p:sldId id="615" r:id="rId3"/>
    <p:sldId id="627" r:id="rId4"/>
    <p:sldId id="830" r:id="rId5"/>
    <p:sldId id="842" r:id="rId6"/>
    <p:sldId id="843" r:id="rId7"/>
    <p:sldId id="844" r:id="rId8"/>
    <p:sldId id="846" r:id="rId9"/>
    <p:sldId id="847" r:id="rId10"/>
    <p:sldId id="850" r:id="rId11"/>
    <p:sldId id="851" r:id="rId12"/>
    <p:sldId id="852" r:id="rId13"/>
    <p:sldId id="853" r:id="rId14"/>
    <p:sldId id="849" r:id="rId15"/>
    <p:sldId id="831" r:id="rId16"/>
    <p:sldId id="785" r:id="rId17"/>
    <p:sldId id="783" r:id="rId18"/>
    <p:sldId id="833" r:id="rId19"/>
    <p:sldId id="834" r:id="rId20"/>
    <p:sldId id="786" r:id="rId21"/>
    <p:sldId id="784" r:id="rId22"/>
    <p:sldId id="836" r:id="rId23"/>
    <p:sldId id="835" r:id="rId24"/>
    <p:sldId id="758" r:id="rId25"/>
    <p:sldId id="837" r:id="rId26"/>
    <p:sldId id="840" r:id="rId27"/>
    <p:sldId id="841" r:id="rId28"/>
    <p:sldId id="838" r:id="rId29"/>
    <p:sldId id="839" r:id="rId30"/>
    <p:sldId id="826" r:id="rId31"/>
  </p:sldIdLst>
  <p:sldSz cx="9144000" cy="6858000" type="screen4x3"/>
  <p:notesSz cx="6945313" cy="91217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us.speckhahn" initials="" lastIdx="1" clrIdx="0"/>
  <p:cmAuthor id="1" name="Samir Castillo" initials="S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04B"/>
    <a:srgbClr val="DB55C1"/>
    <a:srgbClr val="D4F5F8"/>
    <a:srgbClr val="00FF00"/>
    <a:srgbClr val="333399"/>
    <a:srgbClr val="3333CC"/>
    <a:srgbClr val="FFFF00"/>
    <a:srgbClr val="DCEFF0"/>
    <a:srgbClr val="FF7171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5" autoAdjust="0"/>
    <p:restoredTop sz="94881" autoAdjust="0"/>
  </p:normalViewPr>
  <p:slideViewPr>
    <p:cSldViewPr snapToGrid="0">
      <p:cViewPr varScale="1">
        <p:scale>
          <a:sx n="101" d="100"/>
          <a:sy n="101" d="100"/>
        </p:scale>
        <p:origin x="-1578" y="-84"/>
      </p:cViewPr>
      <p:guideLst>
        <p:guide orient="horz" pos="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56" y="-72"/>
      </p:cViewPr>
      <p:guideLst>
        <p:guide orient="horz" pos="2873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8363" cy="4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1" tIns="45177" rIns="90351" bIns="45177" numCol="1" anchor="t" anchorCtr="0" compatLnSpc="1">
            <a:prstTxWarp prst="textNoShape">
              <a:avLst/>
            </a:prstTxWarp>
          </a:bodyPr>
          <a:lstStyle>
            <a:lvl1pPr algn="l" defTabSz="902983">
              <a:defRPr sz="13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362" y="0"/>
            <a:ext cx="3008363" cy="4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1" tIns="45177" rIns="90351" bIns="45177" numCol="1" anchor="t" anchorCtr="0" compatLnSpc="1">
            <a:prstTxWarp prst="textNoShape">
              <a:avLst/>
            </a:prstTxWarp>
          </a:bodyPr>
          <a:lstStyle>
            <a:lvl1pPr algn="r" defTabSz="902983">
              <a:defRPr sz="13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65374"/>
            <a:ext cx="3008363" cy="4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1" tIns="45177" rIns="90351" bIns="45177" numCol="1" anchor="b" anchorCtr="0" compatLnSpc="1">
            <a:prstTxWarp prst="textNoShape">
              <a:avLst/>
            </a:prstTxWarp>
          </a:bodyPr>
          <a:lstStyle>
            <a:lvl1pPr algn="l" defTabSz="902983">
              <a:defRPr sz="13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362" y="8665374"/>
            <a:ext cx="3008363" cy="4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1" tIns="45177" rIns="90351" bIns="45177" numCol="1" anchor="b" anchorCtr="0" compatLnSpc="1">
            <a:prstTxWarp prst="textNoShape">
              <a:avLst/>
            </a:prstTxWarp>
          </a:bodyPr>
          <a:lstStyle>
            <a:lvl1pPr algn="r" defTabSz="902983">
              <a:defRPr sz="1300"/>
            </a:lvl1pPr>
          </a:lstStyle>
          <a:p>
            <a:fld id="{06ED5F4D-7346-4A0D-9AFA-2BCFED639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902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8363" cy="4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1" tIns="45177" rIns="90351" bIns="45177" numCol="1" anchor="t" anchorCtr="0" compatLnSpc="1">
            <a:prstTxWarp prst="textNoShape">
              <a:avLst/>
            </a:prstTxWarp>
          </a:bodyPr>
          <a:lstStyle>
            <a:lvl1pPr algn="l" defTabSz="902983">
              <a:defRPr sz="13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362" y="0"/>
            <a:ext cx="3008363" cy="4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1" tIns="45177" rIns="90351" bIns="45177" numCol="1" anchor="t" anchorCtr="0" compatLnSpc="1">
            <a:prstTxWarp prst="textNoShape">
              <a:avLst/>
            </a:prstTxWarp>
          </a:bodyPr>
          <a:lstStyle>
            <a:lvl1pPr algn="r" defTabSz="902983">
              <a:defRPr sz="13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684213"/>
            <a:ext cx="4560887" cy="3421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261" y="4331903"/>
            <a:ext cx="5558795" cy="410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1" tIns="45177" rIns="90351" bIns="45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65374"/>
            <a:ext cx="3008363" cy="4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1" tIns="45177" rIns="90351" bIns="45177" numCol="1" anchor="b" anchorCtr="0" compatLnSpc="1">
            <a:prstTxWarp prst="textNoShape">
              <a:avLst/>
            </a:prstTxWarp>
          </a:bodyPr>
          <a:lstStyle>
            <a:lvl1pPr algn="l" defTabSz="902983">
              <a:defRPr sz="13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362" y="8665374"/>
            <a:ext cx="3008363" cy="4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1" tIns="45177" rIns="90351" bIns="45177" numCol="1" anchor="b" anchorCtr="0" compatLnSpc="1">
            <a:prstTxWarp prst="textNoShape">
              <a:avLst/>
            </a:prstTxWarp>
          </a:bodyPr>
          <a:lstStyle>
            <a:lvl1pPr algn="r" defTabSz="902983">
              <a:defRPr sz="1300"/>
            </a:lvl1pPr>
          </a:lstStyle>
          <a:p>
            <a:fld id="{0280010B-E335-4C12-993A-A044DFE6D7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798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05333-963F-40CA-B286-68EE7BBF3B62}" type="slidenum">
              <a:rPr lang="en-US"/>
              <a:pPr/>
              <a:t>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556125" cy="3417888"/>
          </a:xfrm>
          <a:ln w="12700"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558" y="4355430"/>
            <a:ext cx="5216935" cy="4104484"/>
          </a:xfrm>
        </p:spPr>
        <p:txBody>
          <a:bodyPr lIns="90977" tIns="45490" rIns="90977" bIns="45490"/>
          <a:lstStyle/>
          <a:p>
            <a:pPr marL="113663" indent="-113663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SG" smtClean="0">
              <a:latin typeface="Arial" pitchFamily="34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932180" y="8663175"/>
            <a:ext cx="3011545" cy="45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4" rIns="92647" bIns="46324" anchor="b"/>
          <a:lstStyle/>
          <a:p>
            <a:pPr algn="r"/>
            <a:fld id="{A349BB72-60F5-4CAF-BD80-BE183AC70E40}" type="slidenum">
              <a:rPr lang="en-US" sz="1300"/>
              <a:pPr algn="r"/>
              <a:t>6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SG" smtClean="0">
              <a:latin typeface="Arial" pitchFamily="34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932180" y="8663175"/>
            <a:ext cx="3011545" cy="45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4" rIns="92647" bIns="46324" anchor="b"/>
          <a:lstStyle/>
          <a:p>
            <a:pPr algn="r"/>
            <a:fld id="{A349BB72-60F5-4CAF-BD80-BE183AC70E40}" type="slidenum">
              <a:rPr lang="en-US" sz="1300"/>
              <a:pPr algn="r"/>
              <a:t>7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010B-E335-4C12-993A-A044DFE6D7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010B-E335-4C12-993A-A044DFE6D7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010B-E335-4C12-993A-A044DFE6D7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010B-E335-4C12-993A-A044DFE6D7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010B-E335-4C12-993A-A044DFE6D7A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010B-E335-4C12-993A-A044DFE6D7A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51708" y="219218"/>
            <a:ext cx="6096001" cy="77831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PMW_120_small_9_0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9818" y="272379"/>
            <a:ext cx="751815" cy="75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096LOG1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30027" y="249381"/>
            <a:ext cx="755948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R:\!S &amp; T\32\32\logos\ONRlogo-dogboneWstars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855" y="27711"/>
            <a:ext cx="1058797" cy="609600"/>
          </a:xfrm>
          <a:prstGeom prst="rect">
            <a:avLst/>
          </a:prstGeom>
          <a:noFill/>
        </p:spPr>
      </p:pic>
      <p:pic>
        <p:nvPicPr>
          <p:cNvPr id="12" name="Picture 2" descr="http://www.public.navy.mil/fltfor/cnmoc/PublishingImages/new_MAR/cnmoc10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3603" y="41560"/>
            <a:ext cx="764977" cy="680829"/>
          </a:xfrm>
          <a:prstGeom prst="rect">
            <a:avLst/>
          </a:prstGeom>
          <a:noFill/>
        </p:spPr>
      </p:pic>
      <p:sp>
        <p:nvSpPr>
          <p:cNvPr id="13" name="Rectangle 28"/>
          <p:cNvSpPr>
            <a:spLocks noChangeArrowheads="1"/>
          </p:cNvSpPr>
          <p:nvPr userDrawn="1"/>
        </p:nvSpPr>
        <p:spPr bwMode="auto">
          <a:xfrm>
            <a:off x="41558" y="1104900"/>
            <a:ext cx="8963891" cy="45719"/>
          </a:xfrm>
          <a:prstGeom prst="rect">
            <a:avLst/>
          </a:prstGeom>
          <a:solidFill>
            <a:srgbClr val="EEE0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66"/>
              </a:solidFill>
              <a:cs typeface="+mn-cs"/>
            </a:endParaRP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124690" y="1021765"/>
            <a:ext cx="89916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66"/>
              </a:solidFill>
              <a:cs typeface="+mn-cs"/>
            </a:endParaRPr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auto">
          <a:xfrm>
            <a:off x="0" y="663575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cs typeface="+mn-cs"/>
              </a:rPr>
              <a:t>Statement D: Distribution authorized to DOD and U.S. DOD contractors only; Other requests must be referred to COMSPAWAR or the cognizant SPAWAR code / PEO program office.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08" y="219218"/>
            <a:ext cx="6096001" cy="77831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51708" y="219218"/>
            <a:ext cx="6096001" cy="77831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51708" y="219218"/>
            <a:ext cx="6096001" cy="77831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51708" y="219218"/>
            <a:ext cx="6096001" cy="77831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15" descr="PMW_120_small_9_07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9818" y="272379"/>
            <a:ext cx="751815" cy="75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17" descr="096LOG1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530027" y="249381"/>
            <a:ext cx="755948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63575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cs typeface="+mn-cs"/>
              </a:rPr>
              <a:t>Statement D: Distribution authorized to DOD and U.S. DOD contractors only; Other requests must be referred to COMSPAWAR or the cognizant SPAWAR code / PEO program office.</a:t>
            </a:r>
          </a:p>
        </p:txBody>
      </p:sp>
      <p:pic>
        <p:nvPicPr>
          <p:cNvPr id="5" name="Picture 3" descr="R:\!S &amp; T\32\32\logos\ONRlogo-dogboneWstars.png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3855" y="27711"/>
            <a:ext cx="1058797" cy="609600"/>
          </a:xfrm>
          <a:prstGeom prst="rect">
            <a:avLst/>
          </a:prstGeom>
          <a:noFill/>
        </p:spPr>
      </p:pic>
      <p:pic>
        <p:nvPicPr>
          <p:cNvPr id="1334274" name="Picture 2" descr="http://www.public.navy.mil/fltfor/cnmoc/PublishingImages/new_MAR/cnmoc10.png"/>
          <p:cNvPicPr>
            <a:picLocks noChangeAspect="1" noChangeArrowheads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323603" y="41560"/>
            <a:ext cx="764977" cy="680829"/>
          </a:xfrm>
          <a:prstGeom prst="rect">
            <a:avLst/>
          </a:prstGeom>
          <a:noFill/>
        </p:spPr>
      </p:pic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41558" y="1104900"/>
            <a:ext cx="8963891" cy="45719"/>
          </a:xfrm>
          <a:prstGeom prst="rect">
            <a:avLst/>
          </a:prstGeom>
          <a:solidFill>
            <a:srgbClr val="EEE0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66"/>
              </a:solidFill>
              <a:cs typeface="+mn-cs"/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124690" y="1021765"/>
            <a:ext cx="89916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66"/>
              </a:solidFill>
              <a:cs typeface="+mn-cs"/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520543" y="6351298"/>
            <a:ext cx="629131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F32894-EEE1-4318-BD33-A5B84766D5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16304" y="6483927"/>
            <a:ext cx="2108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DRAFT/ PRE-DECISIONAL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87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hyperlink" Target="http://pmel.noaa.gov/co2/files/feelygliderphoto1.jpg" TargetMode="Externa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11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81255" y="1503641"/>
            <a:ext cx="862290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algn="l" eaLnBrk="0" hangingPunct="0"/>
            <a:r>
              <a:rPr lang="en-US" sz="2800" b="1" dirty="0" smtClean="0">
                <a:solidFill>
                  <a:srgbClr val="000066"/>
                </a:solidFill>
              </a:rPr>
              <a:t>Trident Warrior 13 </a:t>
            </a:r>
          </a:p>
          <a:p>
            <a:pPr algn="l" eaLnBrk="0" hangingPunct="0"/>
            <a:r>
              <a:rPr lang="en-US" sz="2800" b="1" dirty="0">
                <a:solidFill>
                  <a:srgbClr val="000066"/>
                </a:solidFill>
              </a:rPr>
              <a:t>Unmanned </a:t>
            </a:r>
            <a:r>
              <a:rPr lang="en-US" sz="2800" b="1" dirty="0" smtClean="0">
                <a:solidFill>
                  <a:srgbClr val="000066"/>
                </a:solidFill>
              </a:rPr>
              <a:t>System </a:t>
            </a:r>
            <a:r>
              <a:rPr lang="en-US" sz="2800" b="1" dirty="0">
                <a:solidFill>
                  <a:srgbClr val="000066"/>
                </a:solidFill>
              </a:rPr>
              <a:t>(</a:t>
            </a:r>
            <a:r>
              <a:rPr lang="en-US" sz="2800" b="1" dirty="0" err="1" smtClean="0">
                <a:solidFill>
                  <a:srgbClr val="000066"/>
                </a:solidFill>
              </a:rPr>
              <a:t>UxS</a:t>
            </a:r>
            <a:r>
              <a:rPr lang="en-US" sz="2800" b="1" dirty="0">
                <a:solidFill>
                  <a:srgbClr val="000066"/>
                </a:solidFill>
              </a:rPr>
              <a:t>) </a:t>
            </a:r>
            <a:r>
              <a:rPr lang="en-US" sz="2800" b="1" dirty="0" smtClean="0">
                <a:solidFill>
                  <a:srgbClr val="000066"/>
                </a:solidFill>
              </a:rPr>
              <a:t>METOC</a:t>
            </a:r>
          </a:p>
          <a:p>
            <a:pPr algn="l" eaLnBrk="0" hangingPunct="0"/>
            <a:r>
              <a:rPr lang="en-US" sz="2800" b="1" dirty="0" err="1" smtClean="0">
                <a:solidFill>
                  <a:srgbClr val="000066"/>
                </a:solidFill>
              </a:rPr>
              <a:t>Knorr</a:t>
            </a:r>
            <a:r>
              <a:rPr lang="en-US" sz="2800" b="1" dirty="0" smtClean="0">
                <a:solidFill>
                  <a:srgbClr val="000066"/>
                </a:solidFill>
              </a:rPr>
              <a:t> Cruise Planning</a:t>
            </a:r>
          </a:p>
          <a:p>
            <a:pPr algn="l" eaLnBrk="0" hangingPunct="0"/>
            <a:endParaRPr lang="en-US" sz="2200" b="1" dirty="0" smtClean="0">
              <a:solidFill>
                <a:srgbClr val="000066"/>
              </a:solidFill>
            </a:endParaRPr>
          </a:p>
          <a:p>
            <a:pPr lvl="0" algn="l" eaLnBrk="0" hangingPunct="0"/>
            <a:r>
              <a:rPr lang="en-US" sz="22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Project</a:t>
            </a:r>
          </a:p>
          <a:p>
            <a:pPr lvl="0" algn="l" eaLnBrk="0" hangingPunct="0"/>
            <a:r>
              <a:rPr lang="en-US" sz="22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FIMS# 11738</a:t>
            </a:r>
          </a:p>
          <a:p>
            <a:pPr lvl="0" algn="l" eaLnBrk="0" hangingPunct="0"/>
            <a:endParaRPr lang="en-US" sz="2200" b="1" dirty="0" smtClean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hangingPunct="0"/>
            <a:r>
              <a:rPr lang="en-US" sz="22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Sponsor </a:t>
            </a:r>
          </a:p>
          <a:p>
            <a:pPr lvl="0" algn="l" eaLnBrk="0" hangingPunct="0"/>
            <a:r>
              <a:rPr lang="en-US" sz="22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Oceanographer of the Navy OPNAV N2/N6E</a:t>
            </a:r>
          </a:p>
          <a:p>
            <a:pPr lvl="0" algn="l" eaLnBrk="0" hangingPunct="0"/>
            <a:r>
              <a:rPr lang="en-US" sz="22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Office of Naval Research OPNAV N091</a:t>
            </a:r>
          </a:p>
          <a:p>
            <a:pPr algn="l" eaLnBrk="0" hangingPunct="0"/>
            <a:endParaRPr lang="en-US" sz="2200" b="1" dirty="0">
              <a:solidFill>
                <a:srgbClr val="000066"/>
              </a:solidFill>
            </a:endParaRPr>
          </a:p>
          <a:p>
            <a:pPr algn="l" eaLnBrk="0" hangingPunct="0"/>
            <a:endParaRPr lang="en-US" sz="2200" b="1" dirty="0">
              <a:solidFill>
                <a:srgbClr val="000066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215723" y="5486400"/>
            <a:ext cx="3432175" cy="113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hangingPunct="0"/>
            <a:r>
              <a:rPr lang="en-US" sz="1600" b="1" dirty="0" smtClean="0">
                <a:solidFill>
                  <a:srgbClr val="000066"/>
                </a:solidFill>
                <a:cs typeface="Arial" charset="0"/>
              </a:rPr>
              <a:t>Daniel Eleuterio, ONR-322</a:t>
            </a:r>
            <a:endParaRPr lang="en-US" sz="1600" b="1" dirty="0">
              <a:solidFill>
                <a:srgbClr val="000066"/>
              </a:solidFill>
              <a:cs typeface="Arial" charset="0"/>
            </a:endParaRPr>
          </a:p>
          <a:p>
            <a:pPr algn="r" eaLnBrk="0" hangingPunct="0"/>
            <a:r>
              <a:rPr lang="en-US" sz="1600" b="1" dirty="0" smtClean="0">
                <a:solidFill>
                  <a:srgbClr val="000066"/>
                </a:solidFill>
                <a:cs typeface="Arial" charset="0"/>
              </a:rPr>
              <a:t>703-696-4303</a:t>
            </a:r>
            <a:endParaRPr lang="en-US" sz="1600" b="1" dirty="0">
              <a:solidFill>
                <a:srgbClr val="000066"/>
              </a:solidFill>
              <a:cs typeface="Arial" charset="0"/>
            </a:endParaRPr>
          </a:p>
          <a:p>
            <a:pPr algn="r" eaLnBrk="0" hangingPunct="0"/>
            <a:r>
              <a:rPr lang="en-US" sz="1600" b="1" dirty="0" smtClean="0">
                <a:solidFill>
                  <a:srgbClr val="000066"/>
                </a:solidFill>
                <a:cs typeface="Arial" charset="0"/>
              </a:rPr>
              <a:t>daniel.eleuterio@navy.mil</a:t>
            </a:r>
            <a:endParaRPr lang="en-US" sz="1600" b="1" dirty="0">
              <a:solidFill>
                <a:srgbClr val="000066"/>
              </a:solidFill>
              <a:cs typeface="Arial" charset="0"/>
            </a:endParaRPr>
          </a:p>
          <a:p>
            <a:pPr algn="r" eaLnBrk="0" hangingPunct="0"/>
            <a:r>
              <a:rPr lang="en-US" sz="1600" b="1" dirty="0" smtClean="0">
                <a:solidFill>
                  <a:srgbClr val="000066"/>
                </a:solidFill>
              </a:rPr>
              <a:t>18NOV12</a:t>
            </a:r>
            <a:endParaRPr lang="en-US" sz="1600" b="1" dirty="0">
              <a:solidFill>
                <a:srgbClr val="000066"/>
              </a:solidFill>
            </a:endParaRPr>
          </a:p>
        </p:txBody>
      </p:sp>
      <p:pic>
        <p:nvPicPr>
          <p:cNvPr id="4" name="Picture 7" descr="Trident_logo6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573360" y="1274164"/>
            <a:ext cx="1920138" cy="202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Scripps Scan Eagle UAV payloads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18732" y="1199214"/>
            <a:ext cx="5345046" cy="197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18739" y="3237880"/>
            <a:ext cx="5330800" cy="16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18739" y="4960418"/>
            <a:ext cx="5336498" cy="166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 Flux Buoy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9867" y="1244183"/>
            <a:ext cx="1499017" cy="26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9254" y="1259173"/>
            <a:ext cx="1573558" cy="259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7338" y="5785087"/>
            <a:ext cx="300552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Wind measurements within 2 m of the ocean surface in a low-wind and high-swell condition by the NPS mini buoy system showing the deviations (highlighted in circle) from the </a:t>
            </a:r>
            <a:r>
              <a:rPr lang="en-US" sz="1050" dirty="0" err="1" smtClean="0"/>
              <a:t>Monin-Obkhov</a:t>
            </a:r>
            <a:r>
              <a:rPr lang="en-US" sz="1050" dirty="0" smtClean="0"/>
              <a:t> similarity profiles (lines). </a:t>
            </a:r>
            <a:endParaRPr lang="en-US" sz="1050" dirty="0"/>
          </a:p>
        </p:txBody>
      </p:sp>
      <p:grpSp>
        <p:nvGrpSpPr>
          <p:cNvPr id="3" name="Group 10"/>
          <p:cNvGrpSpPr/>
          <p:nvPr/>
        </p:nvGrpSpPr>
        <p:grpSpPr>
          <a:xfrm>
            <a:off x="617483" y="3906957"/>
            <a:ext cx="2286525" cy="1909226"/>
            <a:chOff x="617483" y="3906957"/>
            <a:chExt cx="2286525" cy="190922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17483" y="3906957"/>
              <a:ext cx="2286525" cy="1909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1693886" y="4961745"/>
              <a:ext cx="989351" cy="2998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391774" y="1234417"/>
            <a:ext cx="5707256" cy="546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5425" marR="0" lvl="0" indent="-225425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NPS has developed a new flexible buoy system for sampling close to the air-sea interface. Instrumented spar buoys can be used to quantify the wave/swell-affected surface layer by making concurrent measurements in the lowest few meters of the atmospheric surface layer, the top 1 m of the upper ocean, and surface waves.   </a:t>
            </a:r>
          </a:p>
          <a:p>
            <a:pPr marL="225425" marR="0" lvl="0" indent="-225425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600" dirty="0" smtClean="0">
              <a:latin typeface="+mn-lt"/>
              <a:ea typeface="Calibri" pitchFamily="34" charset="0"/>
            </a:endParaRPr>
          </a:p>
          <a:p>
            <a:pPr marL="225425" marR="0" lvl="0" indent="-225425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They are small, inexpensive, and easy to deploy and recover, and can be deployed in multiples near the ship and be recovered at a later time.  The measurements from the system provide much needed ocean and atmospheric characterization at the interface away from flow and thermal distortions of the ship superstructure.  </a:t>
            </a:r>
          </a:p>
          <a:p>
            <a:pPr marL="225425" marR="0" lvl="0" indent="-225425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600" dirty="0" smtClean="0">
              <a:latin typeface="+mn-lt"/>
              <a:ea typeface="Calibri" pitchFamily="34" charset="0"/>
            </a:endParaRPr>
          </a:p>
          <a:p>
            <a:pPr marL="225425" marR="0" lvl="0" indent="-225425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 system enables momentum flux measurement through direct eddy correlation method at 20 Hz sampling rate.   For the mean met/ocean measurements, the system now has four temp/RH levels, three horizontal wind levels, and three levels of ocean temperature at 1 Hz sampling rate. Wave measurements are also done with a six-axis accelerometer.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08" y="339138"/>
            <a:ext cx="6096001" cy="778313"/>
          </a:xfrm>
        </p:spPr>
        <p:txBody>
          <a:bodyPr/>
          <a:lstStyle/>
          <a:p>
            <a:r>
              <a:rPr lang="en-US" dirty="0" smtClean="0"/>
              <a:t>SSC-Pac </a:t>
            </a:r>
            <a:r>
              <a:rPr lang="en-US" dirty="0" err="1" smtClean="0"/>
              <a:t>Wavegliders</a:t>
            </a:r>
            <a:endParaRPr lang="en-US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86990" y="1200656"/>
            <a:ext cx="4437087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5425" lvl="0" indent="-225425" algn="l">
              <a:lnSpc>
                <a:spcPts val="21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ea typeface="Calibri" pitchFamily="34" charset="0"/>
              </a:rPr>
              <a:t>The LRI </a:t>
            </a:r>
            <a:r>
              <a:rPr lang="en-US" sz="1600" dirty="0" err="1" smtClean="0">
                <a:latin typeface="+mn-lt"/>
                <a:ea typeface="Calibri" pitchFamily="34" charset="0"/>
              </a:rPr>
              <a:t>Waveglider</a:t>
            </a:r>
            <a:r>
              <a:rPr lang="en-US" sz="1600" dirty="0" smtClean="0">
                <a:latin typeface="+mn-lt"/>
                <a:ea typeface="Calibri" pitchFamily="34" charset="0"/>
              </a:rPr>
              <a:t> or the Navy variant called SHARC (Sensor Hosting Autonomous Remote Craft) is a unique Two‐Part Vehicle that converts wave motion into thrust in calm and rough seas with a 1.5 </a:t>
            </a:r>
            <a:r>
              <a:rPr lang="en-US" sz="1600" dirty="0" err="1" smtClean="0">
                <a:latin typeface="+mn-lt"/>
                <a:ea typeface="Calibri" pitchFamily="34" charset="0"/>
              </a:rPr>
              <a:t>kt</a:t>
            </a:r>
            <a:r>
              <a:rPr lang="en-US" sz="1600" dirty="0" smtClean="0">
                <a:latin typeface="+mn-lt"/>
                <a:ea typeface="Calibri" pitchFamily="34" charset="0"/>
              </a:rPr>
              <a:t> average speed. On-board solar cells augment batteries to enable persistent, long duration missions with a variety of payloads. </a:t>
            </a:r>
          </a:p>
          <a:p>
            <a:pPr marL="225425" lvl="0" indent="-225425" algn="l">
              <a:lnSpc>
                <a:spcPts val="2100"/>
              </a:lnSpc>
              <a:buFont typeface="Arial" pitchFamily="34" charset="0"/>
              <a:buChar char="•"/>
            </a:pPr>
            <a:endParaRPr lang="en-US" sz="1600" dirty="0" smtClean="0">
              <a:latin typeface="+mn-lt"/>
              <a:ea typeface="Calibri" pitchFamily="34" charset="0"/>
            </a:endParaRPr>
          </a:p>
          <a:p>
            <a:pPr marL="225425" lvl="0" indent="-225425" algn="l">
              <a:lnSpc>
                <a:spcPts val="21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ea typeface="Calibri" pitchFamily="34" charset="0"/>
              </a:rPr>
              <a:t>Ingress to operations area from 100’s nm</a:t>
            </a:r>
          </a:p>
          <a:p>
            <a:pPr marL="225425" lvl="0" indent="-225425" algn="l">
              <a:lnSpc>
                <a:spcPts val="2100"/>
              </a:lnSpc>
              <a:buFont typeface="Arial" pitchFamily="34" charset="0"/>
              <a:buChar char="•"/>
            </a:pPr>
            <a:endParaRPr lang="en-US" sz="1600" dirty="0" smtClean="0">
              <a:latin typeface="+mn-lt"/>
              <a:ea typeface="Calibri" pitchFamily="34" charset="0"/>
            </a:endParaRPr>
          </a:p>
          <a:p>
            <a:pPr marL="225425" lvl="0" indent="-225425" algn="l">
              <a:lnSpc>
                <a:spcPts val="21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ea typeface="Calibri" pitchFamily="34" charset="0"/>
              </a:rPr>
              <a:t>Patrol, survey, or hold station for months</a:t>
            </a:r>
          </a:p>
          <a:p>
            <a:pPr marL="225425" lvl="0" indent="-225425" algn="l">
              <a:lnSpc>
                <a:spcPts val="21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ea typeface="Calibri" pitchFamily="34" charset="0"/>
              </a:rPr>
              <a:t>Provides C2 Gateway undersea to </a:t>
            </a:r>
            <a:r>
              <a:rPr lang="en-US" sz="1600" dirty="0" err="1" smtClean="0">
                <a:latin typeface="+mn-lt"/>
                <a:ea typeface="Calibri" pitchFamily="34" charset="0"/>
              </a:rPr>
              <a:t>satcom</a:t>
            </a:r>
            <a:endParaRPr lang="en-US" sz="1600" dirty="0" smtClean="0">
              <a:latin typeface="+mn-lt"/>
              <a:ea typeface="Calibri" pitchFamily="34" charset="0"/>
            </a:endParaRPr>
          </a:p>
          <a:p>
            <a:pPr marL="225425" lvl="0" indent="-225425" algn="l">
              <a:lnSpc>
                <a:spcPts val="21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ea typeface="Calibri" pitchFamily="34" charset="0"/>
              </a:rPr>
              <a:t>Egress and rendezvous for servicing</a:t>
            </a:r>
          </a:p>
          <a:p>
            <a:pPr marL="225425" lvl="0" indent="-225425" algn="l">
              <a:lnSpc>
                <a:spcPts val="2100"/>
              </a:lnSpc>
              <a:buFont typeface="Arial" pitchFamily="34" charset="0"/>
              <a:buChar char="•"/>
            </a:pPr>
            <a:endParaRPr lang="en-US" sz="1600" dirty="0" smtClean="0">
              <a:latin typeface="+mn-lt"/>
              <a:ea typeface="Calibri" pitchFamily="34" charset="0"/>
            </a:endParaRPr>
          </a:p>
          <a:p>
            <a:pPr marL="225425" lvl="0" indent="-225425" algn="l">
              <a:lnSpc>
                <a:spcPts val="21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ea typeface="Calibri" pitchFamily="34" charset="0"/>
              </a:rPr>
              <a:t>Existing fleet has traveled over 100,000 nm</a:t>
            </a:r>
          </a:p>
          <a:p>
            <a:pPr marL="225425" lvl="0" indent="-225425" algn="l">
              <a:lnSpc>
                <a:spcPts val="21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ea typeface="Calibri" pitchFamily="34" charset="0"/>
              </a:rPr>
              <a:t>Duration of longest mission: &gt;12 months</a:t>
            </a:r>
          </a:p>
          <a:p>
            <a:pPr marL="225425" lvl="0" indent="-225425" algn="l">
              <a:lnSpc>
                <a:spcPts val="21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ea typeface="Calibri" pitchFamily="34" charset="0"/>
              </a:rPr>
              <a:t>Transit from Hawaii to San Diego in 79 days</a:t>
            </a:r>
          </a:p>
          <a:p>
            <a:pPr marL="225425" lvl="0" indent="-225425" algn="l">
              <a:lnSpc>
                <a:spcPts val="2100"/>
              </a:lnSpc>
              <a:buFont typeface="Arial" pitchFamily="34" charset="0"/>
              <a:buChar char="•"/>
            </a:pPr>
            <a:endParaRPr lang="en-US" sz="1600" dirty="0" smtClean="0">
              <a:latin typeface="+mn-lt"/>
              <a:ea typeface="Calibri" pitchFamily="34" charset="0"/>
            </a:endParaRPr>
          </a:p>
          <a:p>
            <a:pPr marL="225425" lvl="0" indent="-225425" algn="l">
              <a:lnSpc>
                <a:spcPts val="21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ea typeface="Calibri" pitchFamily="34" charset="0"/>
              </a:rPr>
              <a:t>Demonstrated survivability in Sea State 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5526" y="4392118"/>
            <a:ext cx="3561593" cy="214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4785" y="2714920"/>
            <a:ext cx="2032826" cy="154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54" y="1107219"/>
            <a:ext cx="1799505" cy="247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Wave Glider 1">
            <a:hlinkClick r:id="rId5"/>
          </p:cNvPr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943" y="3507696"/>
            <a:ext cx="914400" cy="178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auvac.org/uploads/tiny_mce_uploads/LR%20wave%20Glider%20Launch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07713" y="1282045"/>
            <a:ext cx="2058935" cy="1375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UUV </a:t>
            </a:r>
            <a:r>
              <a:rPr lang="en-US" dirty="0" err="1" smtClean="0"/>
              <a:t>Waterspace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8" y="1165487"/>
            <a:ext cx="9106521" cy="520533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Coordinated Operations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Gliders typically deploy in Phase 0: 1-2 weeks ahead of ESG at ~1 </a:t>
            </a:r>
            <a:r>
              <a:rPr lang="en-US" sz="2000" dirty="0" err="1" smtClean="0"/>
              <a:t>kt</a:t>
            </a:r>
            <a:r>
              <a:rPr lang="en-US" sz="2000" dirty="0" smtClean="0"/>
              <a:t> transit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Wave Buoys will be seeded during transit and slowly </a:t>
            </a:r>
            <a:r>
              <a:rPr lang="en-US" sz="2000" dirty="0" err="1" smtClean="0"/>
              <a:t>advect</a:t>
            </a:r>
            <a:r>
              <a:rPr lang="en-US" sz="2000" dirty="0" smtClean="0"/>
              <a:t> across the OPAREA to be picked up on July 18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Other assets can reposition at 1-2 knots – generally not considered in PMI or </a:t>
            </a:r>
            <a:r>
              <a:rPr lang="en-US" sz="2000" dirty="0" err="1" smtClean="0"/>
              <a:t>waterspace</a:t>
            </a:r>
            <a:r>
              <a:rPr lang="en-US" sz="2000" dirty="0" smtClean="0"/>
              <a:t> allocation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						</a:t>
            </a:r>
          </a:p>
        </p:txBody>
      </p:sp>
      <p:pic>
        <p:nvPicPr>
          <p:cNvPr id="5" name="Picture 4" descr="TW13 SfcSS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9865" y="3041894"/>
            <a:ext cx="5111644" cy="3456342"/>
          </a:xfrm>
          <a:prstGeom prst="rect">
            <a:avLst/>
          </a:prstGeom>
        </p:spPr>
      </p:pic>
      <p:pic>
        <p:nvPicPr>
          <p:cNvPr id="6" name="Picture 5" descr="110911_0034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46362" y="2848133"/>
            <a:ext cx="1058545" cy="136410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91332" y="4239145"/>
            <a:ext cx="2976028" cy="230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15602" y="2788171"/>
            <a:ext cx="811788" cy="141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5363" y="1229193"/>
            <a:ext cx="7973962" cy="544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860" y="144268"/>
            <a:ext cx="5818909" cy="778313"/>
          </a:xfrm>
        </p:spPr>
        <p:txBody>
          <a:bodyPr/>
          <a:lstStyle/>
          <a:p>
            <a:r>
              <a:rPr lang="en-US" dirty="0" smtClean="0"/>
              <a:t>Phase II: System Identification and Documentation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060" y="5970269"/>
            <a:ext cx="60159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66"/>
                </a:solidFill>
              </a:rPr>
              <a:t>Document system </a:t>
            </a:r>
            <a:r>
              <a:rPr lang="en-US" sz="1800" dirty="0">
                <a:solidFill>
                  <a:srgbClr val="000066"/>
                </a:solidFill>
              </a:rPr>
              <a:t>architecture, </a:t>
            </a:r>
            <a:r>
              <a:rPr lang="en-US" sz="1800" dirty="0" smtClean="0">
                <a:solidFill>
                  <a:srgbClr val="000066"/>
                </a:solidFill>
              </a:rPr>
              <a:t>and implement Information </a:t>
            </a:r>
            <a:r>
              <a:rPr lang="en-US" sz="1800" dirty="0">
                <a:solidFill>
                  <a:srgbClr val="000066"/>
                </a:solidFill>
              </a:rPr>
              <a:t>Assurance (IA), test plans and </a:t>
            </a:r>
            <a:r>
              <a:rPr lang="en-US" sz="1800" dirty="0" smtClean="0">
                <a:solidFill>
                  <a:srgbClr val="000066"/>
                </a:solidFill>
              </a:rPr>
              <a:t>procedures.</a:t>
            </a:r>
            <a:endParaRPr lang="en-US" sz="1800" dirty="0">
              <a:solidFill>
                <a:srgbClr val="000066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40051" y="3957381"/>
            <a:ext cx="0" cy="9893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64903" y="3972393"/>
            <a:ext cx="82446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i="1" dirty="0" smtClean="0">
                <a:solidFill>
                  <a:schemeClr val="accent2">
                    <a:lumMod val="50000"/>
                  </a:schemeClr>
                </a:solidFill>
              </a:rPr>
              <a:t>HWCDD Data</a:t>
            </a:r>
          </a:p>
          <a:p>
            <a:endParaRPr lang="en-US" sz="105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050" b="1" i="1" dirty="0" smtClean="0">
                <a:solidFill>
                  <a:schemeClr val="accent2">
                    <a:lumMod val="50000"/>
                  </a:schemeClr>
                </a:solidFill>
              </a:rPr>
              <a:t>Observed </a:t>
            </a:r>
            <a:r>
              <a:rPr lang="en-US" sz="1050" b="1" i="1" dirty="0" err="1" smtClean="0">
                <a:solidFill>
                  <a:schemeClr val="accent2">
                    <a:lumMod val="50000"/>
                  </a:schemeClr>
                </a:solidFill>
              </a:rPr>
              <a:t>Comms</a:t>
            </a:r>
            <a:r>
              <a:rPr lang="en-US" sz="1050" b="1" i="1" dirty="0" smtClean="0">
                <a:solidFill>
                  <a:schemeClr val="accent2">
                    <a:lumMod val="50000"/>
                  </a:schemeClr>
                </a:solidFill>
              </a:rPr>
              <a:t> and Radar Ranges</a:t>
            </a:r>
            <a:endParaRPr lang="en-US" sz="105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572007" y="3013023"/>
            <a:ext cx="659560" cy="824459"/>
          </a:xfrm>
          <a:prstGeom prst="straightConnector1">
            <a:avLst/>
          </a:prstGeom>
          <a:ln w="28575">
            <a:solidFill>
              <a:srgbClr val="00CC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63318" y="1648918"/>
            <a:ext cx="1409075" cy="2053652"/>
          </a:xfrm>
          <a:prstGeom prst="straightConnector1">
            <a:avLst/>
          </a:prstGeom>
          <a:ln w="28575">
            <a:solidFill>
              <a:srgbClr val="FFD04B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186596" y="2518349"/>
            <a:ext cx="1379095" cy="464695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NAVOCEANO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endCxn id="40" idx="1"/>
          </p:cNvCxnSpPr>
          <p:nvPr/>
        </p:nvCxnSpPr>
        <p:spPr>
          <a:xfrm>
            <a:off x="3732551" y="1633928"/>
            <a:ext cx="1454045" cy="1116769"/>
          </a:xfrm>
          <a:prstGeom prst="straightConnector1">
            <a:avLst/>
          </a:prstGeom>
          <a:ln w="28575">
            <a:solidFill>
              <a:srgbClr val="FFD04B"/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338996" y="5249029"/>
            <a:ext cx="1379095" cy="464695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FNMOC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68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28600"/>
            <a:ext cx="5802443" cy="492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 smtClean="0"/>
              <a:t>July 11/12 Ships</a:t>
            </a:r>
          </a:p>
        </p:txBody>
      </p:sp>
      <p:graphicFrame>
        <p:nvGraphicFramePr>
          <p:cNvPr id="1136643" name="Group 3"/>
          <p:cNvGraphicFramePr>
            <a:graphicFrameLocks noGrp="1"/>
          </p:cNvGraphicFramePr>
          <p:nvPr>
            <p:ph idx="4294967295"/>
          </p:nvPr>
        </p:nvGraphicFramePr>
        <p:xfrm>
          <a:off x="762000" y="1284288"/>
          <a:ext cx="7848600" cy="4506913"/>
        </p:xfrm>
        <a:graphic>
          <a:graphicData uri="http://schemas.openxmlformats.org/drawingml/2006/table">
            <a:tbl>
              <a:tblPr/>
              <a:tblGrid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604" name="Text Box 93"/>
          <p:cNvSpPr txBox="1">
            <a:spLocks noChangeArrowheads="1"/>
          </p:cNvSpPr>
          <p:nvPr/>
        </p:nvSpPr>
        <p:spPr bwMode="auto">
          <a:xfrm>
            <a:off x="762000" y="1676400"/>
            <a:ext cx="7857344" cy="27699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In Port Equipment Install</a:t>
            </a:r>
            <a:endParaRPr lang="en-US" sz="1200" dirty="0"/>
          </a:p>
        </p:txBody>
      </p:sp>
      <p:sp>
        <p:nvSpPr>
          <p:cNvPr id="64610" name="Text Box 93"/>
          <p:cNvSpPr txBox="1">
            <a:spLocks noChangeArrowheads="1"/>
          </p:cNvSpPr>
          <p:nvPr/>
        </p:nvSpPr>
        <p:spPr bwMode="auto">
          <a:xfrm>
            <a:off x="762000" y="2339565"/>
            <a:ext cx="7857344" cy="27699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In Port Equipment Install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313441" y="5924550"/>
            <a:ext cx="31729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Key</a:t>
            </a:r>
            <a:r>
              <a:rPr lang="en-US" dirty="0" smtClean="0">
                <a:latin typeface="+mn-lt"/>
              </a:rPr>
              <a:t>: 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DDG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Hugo </a:t>
            </a:r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Knorr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749510" y="3001626"/>
            <a:ext cx="785734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smtClean="0"/>
              <a:t>In Port Equipment Install</a:t>
            </a:r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423470"/>
            <a:ext cx="5922364" cy="492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 smtClean="0"/>
              <a:t>July 13 Ships</a:t>
            </a:r>
          </a:p>
        </p:txBody>
      </p:sp>
      <p:graphicFrame>
        <p:nvGraphicFramePr>
          <p:cNvPr id="1136643" name="Group 3"/>
          <p:cNvGraphicFramePr>
            <a:graphicFrameLocks noGrp="1"/>
          </p:cNvGraphicFramePr>
          <p:nvPr>
            <p:ph idx="4294967295"/>
          </p:nvPr>
        </p:nvGraphicFramePr>
        <p:xfrm>
          <a:off x="762000" y="1284288"/>
          <a:ext cx="7848600" cy="4506913"/>
        </p:xfrm>
        <a:graphic>
          <a:graphicData uri="http://schemas.openxmlformats.org/drawingml/2006/table">
            <a:tbl>
              <a:tblPr/>
              <a:tblGrid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604" name="Text Box 93"/>
          <p:cNvSpPr txBox="1">
            <a:spLocks noChangeArrowheads="1"/>
          </p:cNvSpPr>
          <p:nvPr/>
        </p:nvSpPr>
        <p:spPr bwMode="auto">
          <a:xfrm>
            <a:off x="762000" y="1676400"/>
            <a:ext cx="7857344" cy="27699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In Port Equipment Install</a:t>
            </a:r>
            <a:endParaRPr lang="en-US" sz="1200" dirty="0"/>
          </a:p>
        </p:txBody>
      </p:sp>
      <p:sp>
        <p:nvSpPr>
          <p:cNvPr id="64610" name="Text Box 93"/>
          <p:cNvSpPr txBox="1">
            <a:spLocks noChangeArrowheads="1"/>
          </p:cNvSpPr>
          <p:nvPr/>
        </p:nvSpPr>
        <p:spPr bwMode="auto">
          <a:xfrm>
            <a:off x="762000" y="2339565"/>
            <a:ext cx="7857344" cy="27699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In Port Equipment Install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313441" y="5924550"/>
            <a:ext cx="31729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Key</a:t>
            </a:r>
            <a:r>
              <a:rPr lang="en-US" dirty="0" smtClean="0">
                <a:latin typeface="+mn-lt"/>
              </a:rPr>
              <a:t>: 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DDG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Hugo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Knorr</a:t>
            </a:r>
            <a:endParaRPr lang="en-U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749510" y="3286436"/>
            <a:ext cx="78573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smtClean="0"/>
              <a:t>Large Scale Boundary Layer / Gulf Stream Variability </a:t>
            </a:r>
          </a:p>
          <a:p>
            <a:pPr eaLnBrk="0" hangingPunct="0"/>
            <a:r>
              <a:rPr lang="en-US" sz="1200" b="1" dirty="0" smtClean="0"/>
              <a:t>W-72A(2) 1B3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681313" y="2833146"/>
            <a:ext cx="3319094" cy="434718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ScanEagle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Inversion/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GulfStream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Variability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 smtClean="0">
                <a:latin typeface="+mn-lt"/>
              </a:rPr>
              <a:t>W-50 to W-72 (2)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acsfac-vacapes-3.jpg"/>
          <p:cNvPicPr>
            <a:picLocks noChangeAspect="1"/>
          </p:cNvPicPr>
          <p:nvPr/>
        </p:nvPicPr>
        <p:blipFill>
          <a:blip r:embed="rId3" cstate="screen">
            <a:lum contrast="-20000"/>
          </a:blip>
          <a:srcRect/>
          <a:stretch>
            <a:fillRect/>
          </a:stretch>
        </p:blipFill>
        <p:spPr>
          <a:xfrm>
            <a:off x="4437082" y="2698227"/>
            <a:ext cx="4721902" cy="37779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Events</a:t>
            </a:r>
            <a:br>
              <a:rPr lang="en-US" dirty="0" smtClean="0"/>
            </a:br>
            <a:r>
              <a:rPr lang="en-US" sz="2000" dirty="0" smtClean="0"/>
              <a:t>July 13,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48" y="1195466"/>
            <a:ext cx="9061552" cy="5430185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Large Scale: Sloping Inversion/ Gulf Stream Variability </a:t>
            </a:r>
          </a:p>
          <a:p>
            <a:r>
              <a:rPr lang="en-US" sz="2400" dirty="0" err="1" smtClean="0"/>
              <a:t>Knorr</a:t>
            </a:r>
            <a:r>
              <a:rPr lang="en-US" sz="2400" dirty="0" smtClean="0"/>
              <a:t> MODLOC in W-72A(2) 1B1-1B3. Wasp in-port.</a:t>
            </a:r>
          </a:p>
          <a:p>
            <a:r>
              <a:rPr lang="en-US" sz="2400" dirty="0" smtClean="0"/>
              <a:t>Need to assess max distance for UAV Control freq. </a:t>
            </a:r>
          </a:p>
          <a:p>
            <a:r>
              <a:rPr lang="en-US" sz="2400" dirty="0" smtClean="0"/>
              <a:t>Launch 3 hr </a:t>
            </a:r>
            <a:r>
              <a:rPr lang="en-US" sz="2400" dirty="0" err="1" smtClean="0"/>
              <a:t>rawinsondes</a:t>
            </a:r>
            <a:endParaRPr lang="en-US" sz="2400" dirty="0" smtClean="0"/>
          </a:p>
          <a:p>
            <a:r>
              <a:rPr lang="en-US" sz="2400" dirty="0" smtClean="0"/>
              <a:t>USVs in green </a:t>
            </a:r>
            <a:r>
              <a:rPr lang="en-US" sz="2400" dirty="0" err="1" smtClean="0"/>
              <a:t>sfc</a:t>
            </a:r>
            <a:r>
              <a:rPr lang="en-US" sz="2400" dirty="0" smtClean="0"/>
              <a:t> data</a:t>
            </a:r>
          </a:p>
          <a:p>
            <a:r>
              <a:rPr lang="en-US" sz="2400" dirty="0" smtClean="0"/>
              <a:t>UAV conducts spiral </a:t>
            </a:r>
          </a:p>
          <a:p>
            <a:pPr>
              <a:buNone/>
            </a:pPr>
            <a:r>
              <a:rPr lang="en-US" sz="2400" dirty="0" smtClean="0"/>
              <a:t>soundings to 8 KFT </a:t>
            </a:r>
          </a:p>
          <a:p>
            <a:pPr>
              <a:buNone/>
            </a:pPr>
            <a:r>
              <a:rPr lang="en-US" sz="2400" dirty="0" smtClean="0"/>
              <a:t>above USVs and vertical </a:t>
            </a:r>
          </a:p>
          <a:p>
            <a:pPr>
              <a:buNone/>
            </a:pPr>
            <a:r>
              <a:rPr lang="en-US" sz="2400" dirty="0" err="1" smtClean="0"/>
              <a:t>Sawtooth</a:t>
            </a:r>
            <a:r>
              <a:rPr lang="en-US" sz="2400" dirty="0" smtClean="0"/>
              <a:t> at inversion </a:t>
            </a:r>
          </a:p>
          <a:p>
            <a:pPr>
              <a:buNone/>
            </a:pPr>
            <a:r>
              <a:rPr lang="en-US" sz="2400" dirty="0" smtClean="0"/>
              <a:t>height ~3 KFT </a:t>
            </a:r>
          </a:p>
          <a:p>
            <a:r>
              <a:rPr lang="en-US" sz="2400" dirty="0" smtClean="0"/>
              <a:t>One flight ~10AM- 6PM</a:t>
            </a:r>
          </a:p>
          <a:p>
            <a:pPr>
              <a:buNone/>
            </a:pPr>
            <a:endParaRPr lang="en-US" sz="24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779546" y="2516957"/>
            <a:ext cx="3555837" cy="2941163"/>
            <a:chOff x="5184276" y="2793641"/>
            <a:chExt cx="3555837" cy="3277367"/>
          </a:xfrm>
        </p:grpSpPr>
        <p:sp>
          <p:nvSpPr>
            <p:cNvPr id="8" name="Oval 7"/>
            <p:cNvSpPr/>
            <p:nvPr/>
          </p:nvSpPr>
          <p:spPr>
            <a:xfrm>
              <a:off x="5184276" y="2793641"/>
              <a:ext cx="2940393" cy="32773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Knorr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6565684" y="4302192"/>
              <a:ext cx="239843" cy="23984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28059" y="4646951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45 NM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Freeform 19"/>
          <p:cNvSpPr/>
          <p:nvPr/>
        </p:nvSpPr>
        <p:spPr>
          <a:xfrm rot="16200000">
            <a:off x="7297713" y="3600117"/>
            <a:ext cx="604604" cy="209858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95869" y="3882456"/>
            <a:ext cx="1199209" cy="194872"/>
          </a:xfrm>
          <a:custGeom>
            <a:avLst/>
            <a:gdLst>
              <a:gd name="connsiteX0" fmla="*/ 0 w 1843791"/>
              <a:gd name="connsiteY0" fmla="*/ 214859 h 214859"/>
              <a:gd name="connsiteX1" fmla="*/ 344774 w 1843791"/>
              <a:gd name="connsiteY1" fmla="*/ 4997 h 214859"/>
              <a:gd name="connsiteX2" fmla="*/ 674558 w 1843791"/>
              <a:gd name="connsiteY2" fmla="*/ 184879 h 214859"/>
              <a:gd name="connsiteX3" fmla="*/ 1019332 w 1843791"/>
              <a:gd name="connsiteY3" fmla="*/ 19987 h 214859"/>
              <a:gd name="connsiteX4" fmla="*/ 1304145 w 1843791"/>
              <a:gd name="connsiteY4" fmla="*/ 154899 h 214859"/>
              <a:gd name="connsiteX5" fmla="*/ 1543987 w 1843791"/>
              <a:gd name="connsiteY5" fmla="*/ 4997 h 214859"/>
              <a:gd name="connsiteX6" fmla="*/ 1843791 w 1843791"/>
              <a:gd name="connsiteY6" fmla="*/ 124919 h 21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791" h="214859">
                <a:moveTo>
                  <a:pt x="0" y="214859"/>
                </a:moveTo>
                <a:cubicBezTo>
                  <a:pt x="116174" y="112426"/>
                  <a:pt x="232348" y="9994"/>
                  <a:pt x="344774" y="4997"/>
                </a:cubicBezTo>
                <a:cubicBezTo>
                  <a:pt x="457200" y="0"/>
                  <a:pt x="562132" y="182381"/>
                  <a:pt x="674558" y="184879"/>
                </a:cubicBezTo>
                <a:cubicBezTo>
                  <a:pt x="786984" y="187377"/>
                  <a:pt x="914401" y="24984"/>
                  <a:pt x="1019332" y="19987"/>
                </a:cubicBezTo>
                <a:cubicBezTo>
                  <a:pt x="1124263" y="14990"/>
                  <a:pt x="1216703" y="157397"/>
                  <a:pt x="1304145" y="154899"/>
                </a:cubicBezTo>
                <a:cubicBezTo>
                  <a:pt x="1391587" y="152401"/>
                  <a:pt x="1454046" y="9994"/>
                  <a:pt x="1543987" y="4997"/>
                </a:cubicBezTo>
                <a:cubicBezTo>
                  <a:pt x="1633928" y="0"/>
                  <a:pt x="1843791" y="124919"/>
                  <a:pt x="1843791" y="124919"/>
                </a:cubicBez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200000">
            <a:off x="5876163" y="3617607"/>
            <a:ext cx="604604" cy="209858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874319" y="3899946"/>
            <a:ext cx="1199209" cy="194872"/>
          </a:xfrm>
          <a:custGeom>
            <a:avLst/>
            <a:gdLst>
              <a:gd name="connsiteX0" fmla="*/ 0 w 1843791"/>
              <a:gd name="connsiteY0" fmla="*/ 214859 h 214859"/>
              <a:gd name="connsiteX1" fmla="*/ 344774 w 1843791"/>
              <a:gd name="connsiteY1" fmla="*/ 4997 h 214859"/>
              <a:gd name="connsiteX2" fmla="*/ 674558 w 1843791"/>
              <a:gd name="connsiteY2" fmla="*/ 184879 h 214859"/>
              <a:gd name="connsiteX3" fmla="*/ 1019332 w 1843791"/>
              <a:gd name="connsiteY3" fmla="*/ 19987 h 214859"/>
              <a:gd name="connsiteX4" fmla="*/ 1304145 w 1843791"/>
              <a:gd name="connsiteY4" fmla="*/ 154899 h 214859"/>
              <a:gd name="connsiteX5" fmla="*/ 1543987 w 1843791"/>
              <a:gd name="connsiteY5" fmla="*/ 4997 h 214859"/>
              <a:gd name="connsiteX6" fmla="*/ 1843791 w 1843791"/>
              <a:gd name="connsiteY6" fmla="*/ 124919 h 21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791" h="214859">
                <a:moveTo>
                  <a:pt x="0" y="214859"/>
                </a:moveTo>
                <a:cubicBezTo>
                  <a:pt x="116174" y="112426"/>
                  <a:pt x="232348" y="9994"/>
                  <a:pt x="344774" y="4997"/>
                </a:cubicBezTo>
                <a:cubicBezTo>
                  <a:pt x="457200" y="0"/>
                  <a:pt x="562132" y="182381"/>
                  <a:pt x="674558" y="184879"/>
                </a:cubicBezTo>
                <a:cubicBezTo>
                  <a:pt x="786984" y="187377"/>
                  <a:pt x="914401" y="24984"/>
                  <a:pt x="1019332" y="19987"/>
                </a:cubicBezTo>
                <a:cubicBezTo>
                  <a:pt x="1124263" y="14990"/>
                  <a:pt x="1216703" y="157397"/>
                  <a:pt x="1304145" y="154899"/>
                </a:cubicBezTo>
                <a:cubicBezTo>
                  <a:pt x="1391587" y="152401"/>
                  <a:pt x="1454046" y="9994"/>
                  <a:pt x="1543987" y="4997"/>
                </a:cubicBezTo>
                <a:cubicBezTo>
                  <a:pt x="1633928" y="0"/>
                  <a:pt x="1843791" y="124919"/>
                  <a:pt x="1843791" y="124919"/>
                </a:cubicBez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6200000">
            <a:off x="4574533" y="3665077"/>
            <a:ext cx="604604" cy="209858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gonal Stripe 26"/>
          <p:cNvSpPr/>
          <p:nvPr/>
        </p:nvSpPr>
        <p:spPr>
          <a:xfrm rot="12593584">
            <a:off x="4832708" y="4006967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iagonal Stripe 27"/>
          <p:cNvSpPr/>
          <p:nvPr/>
        </p:nvSpPr>
        <p:spPr>
          <a:xfrm rot="12593584">
            <a:off x="7472603" y="3973879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 rot="12593584">
            <a:off x="6216644" y="4189600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iagonal Stripe 29"/>
          <p:cNvSpPr/>
          <p:nvPr/>
        </p:nvSpPr>
        <p:spPr>
          <a:xfrm rot="12593584">
            <a:off x="6243660" y="4463879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 rot="235530">
            <a:off x="8445616" y="4772824"/>
            <a:ext cx="513975" cy="1371600"/>
            <a:chOff x="3339407" y="3933569"/>
            <a:chExt cx="513975" cy="1214395"/>
          </a:xfrm>
        </p:grpSpPr>
        <p:sp>
          <p:nvSpPr>
            <p:cNvPr id="32" name="4-Point Star 31"/>
            <p:cNvSpPr/>
            <p:nvPr/>
          </p:nvSpPr>
          <p:spPr>
            <a:xfrm rot="3834067">
              <a:off x="3748451" y="3963549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4-Point Star 32"/>
            <p:cNvSpPr/>
            <p:nvPr/>
          </p:nvSpPr>
          <p:spPr>
            <a:xfrm rot="3834067">
              <a:off x="3678634" y="4167454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4-Point Star 33"/>
            <p:cNvSpPr/>
            <p:nvPr/>
          </p:nvSpPr>
          <p:spPr>
            <a:xfrm rot="3834067">
              <a:off x="3608817" y="4371359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4-Point Star 34"/>
            <p:cNvSpPr/>
            <p:nvPr/>
          </p:nvSpPr>
          <p:spPr>
            <a:xfrm rot="3834067">
              <a:off x="3539001" y="4575263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4-Point Star 35"/>
            <p:cNvSpPr/>
            <p:nvPr/>
          </p:nvSpPr>
          <p:spPr>
            <a:xfrm rot="3834067">
              <a:off x="3379244" y="4839128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4-Point Star 36"/>
            <p:cNvSpPr/>
            <p:nvPr/>
          </p:nvSpPr>
          <p:spPr>
            <a:xfrm rot="3834067">
              <a:off x="3309427" y="5043033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423470"/>
            <a:ext cx="5922364" cy="492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 smtClean="0"/>
              <a:t>July 14 Ships</a:t>
            </a:r>
          </a:p>
        </p:txBody>
      </p:sp>
      <p:graphicFrame>
        <p:nvGraphicFramePr>
          <p:cNvPr id="1136643" name="Group 3"/>
          <p:cNvGraphicFramePr>
            <a:graphicFrameLocks noGrp="1"/>
          </p:cNvGraphicFramePr>
          <p:nvPr>
            <p:ph idx="4294967295"/>
          </p:nvPr>
        </p:nvGraphicFramePr>
        <p:xfrm>
          <a:off x="762000" y="1284288"/>
          <a:ext cx="7848600" cy="4506913"/>
        </p:xfrm>
        <a:graphic>
          <a:graphicData uri="http://schemas.openxmlformats.org/drawingml/2006/table">
            <a:tbl>
              <a:tblPr/>
              <a:tblGrid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604" name="Text Box 93"/>
          <p:cNvSpPr txBox="1">
            <a:spLocks noChangeArrowheads="1"/>
          </p:cNvSpPr>
          <p:nvPr/>
        </p:nvSpPr>
        <p:spPr bwMode="auto">
          <a:xfrm>
            <a:off x="762000" y="1676400"/>
            <a:ext cx="7857344" cy="27699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In Port Equipment Install</a:t>
            </a:r>
            <a:endParaRPr lang="en-US" sz="1200" dirty="0"/>
          </a:p>
        </p:txBody>
      </p:sp>
      <p:sp>
        <p:nvSpPr>
          <p:cNvPr id="64610" name="Text Box 93"/>
          <p:cNvSpPr txBox="1">
            <a:spLocks noChangeArrowheads="1"/>
          </p:cNvSpPr>
          <p:nvPr/>
        </p:nvSpPr>
        <p:spPr bwMode="auto">
          <a:xfrm>
            <a:off x="762000" y="2339565"/>
            <a:ext cx="7857344" cy="27699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In Port Equipment Install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313441" y="5924550"/>
            <a:ext cx="31729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Key</a:t>
            </a:r>
            <a:r>
              <a:rPr lang="en-US" dirty="0" smtClean="0">
                <a:latin typeface="+mn-lt"/>
              </a:rPr>
              <a:t>: 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DDG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Hugo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Knorr</a:t>
            </a:r>
            <a:endParaRPr lang="en-U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734520" y="3706164"/>
            <a:ext cx="785734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smtClean="0"/>
              <a:t>Mesoscale Diurnal </a:t>
            </a:r>
            <a:r>
              <a:rPr lang="en-US" sz="1200" b="1" dirty="0" err="1" smtClean="0"/>
              <a:t>SeaBreeze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045403" y="3252866"/>
            <a:ext cx="3244157" cy="434718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ScanEagle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SeaBreeze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 smtClean="0">
                <a:latin typeface="+mn-lt"/>
              </a:rPr>
              <a:t>W-50 to W-72 (2)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Events</a:t>
            </a:r>
            <a:br>
              <a:rPr lang="en-US" dirty="0" smtClean="0"/>
            </a:br>
            <a:r>
              <a:rPr lang="en-US" sz="1800" dirty="0" smtClean="0"/>
              <a:t>July 14,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9" y="1195467"/>
            <a:ext cx="4984226" cy="5205334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Mesoscale: Diurnal </a:t>
            </a:r>
            <a:r>
              <a:rPr lang="en-US" sz="2400" b="1" dirty="0" err="1" smtClean="0"/>
              <a:t>SeaBreeze</a:t>
            </a:r>
            <a:endParaRPr lang="en-US" sz="2400" b="1" dirty="0" smtClean="0"/>
          </a:p>
          <a:p>
            <a:r>
              <a:rPr lang="en-US" sz="2400" dirty="0" err="1" smtClean="0"/>
              <a:t>Knorr</a:t>
            </a:r>
            <a:r>
              <a:rPr lang="en-US" sz="2400" dirty="0" smtClean="0"/>
              <a:t> MODLOC at NE corner </a:t>
            </a:r>
          </a:p>
          <a:p>
            <a:pPr>
              <a:buNone/>
            </a:pPr>
            <a:r>
              <a:rPr lang="en-US" sz="2400" dirty="0" smtClean="0"/>
              <a:t>	W-72A(1). Wasp in-port</a:t>
            </a:r>
          </a:p>
          <a:p>
            <a:r>
              <a:rPr lang="en-US" sz="2400" dirty="0" smtClean="0"/>
              <a:t>3 hr </a:t>
            </a:r>
            <a:r>
              <a:rPr lang="en-US" sz="2400" dirty="0" err="1" smtClean="0"/>
              <a:t>sondes</a:t>
            </a:r>
            <a:endParaRPr lang="en-US" sz="2400" dirty="0" smtClean="0"/>
          </a:p>
          <a:p>
            <a:r>
              <a:rPr lang="en-US" sz="2400" dirty="0" smtClean="0"/>
              <a:t>USVs in green for </a:t>
            </a:r>
            <a:r>
              <a:rPr lang="en-US" sz="2400" dirty="0" err="1" smtClean="0"/>
              <a:t>sfc</a:t>
            </a:r>
            <a:r>
              <a:rPr lang="en-US" sz="2400" dirty="0" smtClean="0"/>
              <a:t> data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UAVs in purple conduct spiral soundings to 8 KFT (60 </a:t>
            </a:r>
            <a:r>
              <a:rPr lang="en-US" sz="2400" dirty="0" err="1" smtClean="0"/>
              <a:t>mins</a:t>
            </a:r>
            <a:r>
              <a:rPr lang="en-US" sz="2400" dirty="0" smtClean="0"/>
              <a:t>) above USVs and stacked legs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in between </a:t>
            </a:r>
            <a:r>
              <a:rPr lang="en-US" sz="2400" dirty="0" err="1" smtClean="0"/>
              <a:t>sfc</a:t>
            </a:r>
            <a:r>
              <a:rPr lang="en-US" sz="2400" dirty="0" smtClean="0"/>
              <a:t> stations</a:t>
            </a:r>
          </a:p>
          <a:p>
            <a:r>
              <a:rPr lang="en-US" sz="2400" dirty="0" smtClean="0"/>
              <a:t>Since Wasp is in port – one long daytime flight ~2PM-11PM in W-50 more possible to best capture diurnal near-shore structure.</a:t>
            </a:r>
          </a:p>
        </p:txBody>
      </p:sp>
      <p:pic>
        <p:nvPicPr>
          <p:cNvPr id="10" name="Picture 9" descr="facsfac-vacapes-3.jpg"/>
          <p:cNvPicPr>
            <a:picLocks noChangeAspect="1"/>
          </p:cNvPicPr>
          <p:nvPr/>
        </p:nvPicPr>
        <p:blipFill>
          <a:blip r:embed="rId3" cstate="screen">
            <a:lum contrast="-20000"/>
          </a:blip>
          <a:srcRect/>
          <a:stretch>
            <a:fillRect/>
          </a:stretch>
        </p:blipFill>
        <p:spPr>
          <a:xfrm>
            <a:off x="4946741" y="1828806"/>
            <a:ext cx="4017375" cy="44065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5319186" y="2705493"/>
            <a:ext cx="3553672" cy="2997723"/>
            <a:chOff x="5184276" y="2793641"/>
            <a:chExt cx="3553672" cy="3277367"/>
          </a:xfrm>
        </p:grpSpPr>
        <p:sp>
          <p:nvSpPr>
            <p:cNvPr id="13" name="Oval 12"/>
            <p:cNvSpPr/>
            <p:nvPr/>
          </p:nvSpPr>
          <p:spPr>
            <a:xfrm>
              <a:off x="5184276" y="2793641"/>
              <a:ext cx="2940393" cy="32773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Knorr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565684" y="4302192"/>
              <a:ext cx="239843" cy="23984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25895" y="4512041"/>
              <a:ext cx="7120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20 NM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 rot="16200000">
            <a:off x="7822363" y="3929897"/>
            <a:ext cx="604604" cy="209858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6200000">
            <a:off x="6535723" y="3692557"/>
            <a:ext cx="604604" cy="209858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6200000">
            <a:off x="5279063" y="3784997"/>
            <a:ext cx="604604" cy="209858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gonal Stripe 20"/>
          <p:cNvSpPr/>
          <p:nvPr/>
        </p:nvSpPr>
        <p:spPr>
          <a:xfrm rot="12593584">
            <a:off x="5492268" y="4156867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 rot="12593584">
            <a:off x="6723103" y="4528509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 rot="12593584">
            <a:off x="8000454" y="4369480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 rot="12593584">
            <a:off x="6663367" y="5423241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16200000">
            <a:off x="6433293" y="5119107"/>
            <a:ext cx="604604" cy="209858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880485" y="4197245"/>
            <a:ext cx="1214203" cy="179881"/>
          </a:xfrm>
          <a:custGeom>
            <a:avLst/>
            <a:gdLst>
              <a:gd name="connsiteX0" fmla="*/ 104931 w 709534"/>
              <a:gd name="connsiteY0" fmla="*/ 329784 h 329784"/>
              <a:gd name="connsiteX1" fmla="*/ 704537 w 709534"/>
              <a:gd name="connsiteY1" fmla="*/ 254833 h 329784"/>
              <a:gd name="connsiteX2" fmla="*/ 74950 w 709534"/>
              <a:gd name="connsiteY2" fmla="*/ 224852 h 329784"/>
              <a:gd name="connsiteX3" fmla="*/ 674557 w 709534"/>
              <a:gd name="connsiteY3" fmla="*/ 134911 h 329784"/>
              <a:gd name="connsiteX4" fmla="*/ 0 w 709534"/>
              <a:gd name="connsiteY4" fmla="*/ 0 h 32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534" h="329784">
                <a:moveTo>
                  <a:pt x="104931" y="329784"/>
                </a:moveTo>
                <a:cubicBezTo>
                  <a:pt x="407232" y="301053"/>
                  <a:pt x="709534" y="272322"/>
                  <a:pt x="704537" y="254833"/>
                </a:cubicBezTo>
                <a:cubicBezTo>
                  <a:pt x="699540" y="237344"/>
                  <a:pt x="79947" y="244839"/>
                  <a:pt x="74950" y="224852"/>
                </a:cubicBezTo>
                <a:cubicBezTo>
                  <a:pt x="69953" y="204865"/>
                  <a:pt x="687049" y="172386"/>
                  <a:pt x="674557" y="134911"/>
                </a:cubicBezTo>
                <a:cubicBezTo>
                  <a:pt x="662065" y="97436"/>
                  <a:pt x="109928" y="17488"/>
                  <a:pt x="0" y="0"/>
                </a:cubicBez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608820" y="4199743"/>
            <a:ext cx="1214203" cy="179881"/>
          </a:xfrm>
          <a:custGeom>
            <a:avLst/>
            <a:gdLst>
              <a:gd name="connsiteX0" fmla="*/ 104931 w 709534"/>
              <a:gd name="connsiteY0" fmla="*/ 329784 h 329784"/>
              <a:gd name="connsiteX1" fmla="*/ 704537 w 709534"/>
              <a:gd name="connsiteY1" fmla="*/ 254833 h 329784"/>
              <a:gd name="connsiteX2" fmla="*/ 74950 w 709534"/>
              <a:gd name="connsiteY2" fmla="*/ 224852 h 329784"/>
              <a:gd name="connsiteX3" fmla="*/ 674557 w 709534"/>
              <a:gd name="connsiteY3" fmla="*/ 134911 h 329784"/>
              <a:gd name="connsiteX4" fmla="*/ 0 w 709534"/>
              <a:gd name="connsiteY4" fmla="*/ 0 h 32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534" h="329784">
                <a:moveTo>
                  <a:pt x="104931" y="329784"/>
                </a:moveTo>
                <a:cubicBezTo>
                  <a:pt x="407232" y="301053"/>
                  <a:pt x="709534" y="272322"/>
                  <a:pt x="704537" y="254833"/>
                </a:cubicBezTo>
                <a:cubicBezTo>
                  <a:pt x="699540" y="237344"/>
                  <a:pt x="79947" y="244839"/>
                  <a:pt x="74950" y="224852"/>
                </a:cubicBezTo>
                <a:cubicBezTo>
                  <a:pt x="69953" y="204865"/>
                  <a:pt x="687049" y="172386"/>
                  <a:pt x="674557" y="134911"/>
                </a:cubicBezTo>
                <a:cubicBezTo>
                  <a:pt x="662065" y="97436"/>
                  <a:pt x="109928" y="17488"/>
                  <a:pt x="0" y="0"/>
                </a:cubicBez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00" y="1180479"/>
            <a:ext cx="8461946" cy="5295271"/>
          </a:xfrm>
        </p:spPr>
        <p:txBody>
          <a:bodyPr/>
          <a:lstStyle/>
          <a:p>
            <a:pPr>
              <a:buNone/>
            </a:pPr>
            <a:r>
              <a:rPr lang="en-US" sz="2000" u="sng" dirty="0" smtClean="0"/>
              <a:t>Official Initiative </a:t>
            </a:r>
            <a:r>
              <a:rPr lang="en-US" sz="2000" u="sng" dirty="0"/>
              <a:t>Description</a:t>
            </a:r>
            <a:r>
              <a:rPr lang="en-US" sz="2000" dirty="0" smtClean="0"/>
              <a:t>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Unmanned Aerial and Surface System sensing and the METOC impact on EW, Communications, and ISR mission </a:t>
            </a:r>
            <a:r>
              <a:rPr lang="en-US" sz="2000" dirty="0" smtClean="0"/>
              <a:t>planning (</a:t>
            </a:r>
            <a:r>
              <a:rPr lang="en-US" sz="2000" i="1" dirty="0" smtClean="0"/>
              <a:t>“Approve” </a:t>
            </a:r>
            <a:r>
              <a:rPr lang="en-US" sz="2000" dirty="0" smtClean="0"/>
              <a:t>objective)</a:t>
            </a:r>
            <a:endParaRPr lang="en-US" sz="2000" dirty="0"/>
          </a:p>
          <a:p>
            <a:r>
              <a:rPr lang="en-US" sz="2000" b="1" i="1" dirty="0" smtClean="0"/>
              <a:t>Additionally, assess opportunities to demonstrate emerging capability from S&amp;T/R&amp;D in integrated air-</a:t>
            </a:r>
            <a:r>
              <a:rPr lang="en-US" sz="2000" b="1" i="1" dirty="0" err="1" smtClean="0"/>
              <a:t>sfc</a:t>
            </a:r>
            <a:r>
              <a:rPr lang="en-US" sz="2000" b="1" i="1" dirty="0" smtClean="0"/>
              <a:t>-underwater Rapid Environmental Assessment under LBSF&amp;I (“Improve” objective) </a:t>
            </a:r>
            <a:endParaRPr lang="en-US" sz="2000" b="1" i="1" dirty="0"/>
          </a:p>
        </p:txBody>
      </p:sp>
      <p:pic>
        <p:nvPicPr>
          <p:cNvPr id="5" name="Picture 4" descr="knorr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104930" y="5261299"/>
            <a:ext cx="2113612" cy="135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64892" y="3282846"/>
            <a:ext cx="2230314" cy="1173202"/>
          </a:xfrm>
          <a:prstGeom prst="rect">
            <a:avLst/>
          </a:prstGeom>
          <a:noFill/>
        </p:spPr>
      </p:pic>
      <p:pic>
        <p:nvPicPr>
          <p:cNvPr id="9" name="Picture 4" descr="http://www.wired.com/images_blogs/autopia/2009/08/insight_launch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203" y="4557011"/>
            <a:ext cx="1194253" cy="899409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</p:pic>
      <p:pic>
        <p:nvPicPr>
          <p:cNvPr id="14" name="Picture 6" descr="gliderwater01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7685267" y="5093762"/>
            <a:ext cx="142875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1" descr="7 - day-3_lifting bow hook released 20090403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6450499" y="3222889"/>
            <a:ext cx="2122471" cy="159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6550689" y="5651288"/>
            <a:ext cx="1201648" cy="90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D:\Documents and Settings\terri.PALUSZKIEWICZ\Desktop\ASWEET Pictures JW-selected\100929-N-7676W-08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39848" y="4296043"/>
            <a:ext cx="1004341" cy="8830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5" descr="DSCN201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 bwMode="auto">
          <a:xfrm>
            <a:off x="6472197" y="5225866"/>
            <a:ext cx="633112" cy="704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465565" y="3342806"/>
            <a:ext cx="3935235" cy="2800767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b="1" dirty="0" smtClean="0"/>
              <a:t>5 days on-station R/V </a:t>
            </a:r>
            <a:r>
              <a:rPr lang="en-US" sz="1600" b="1" dirty="0" err="1" smtClean="0"/>
              <a:t>Knorr</a:t>
            </a:r>
            <a:r>
              <a:rPr lang="en-US" sz="1600" b="1" dirty="0" smtClean="0"/>
              <a:t> </a:t>
            </a:r>
            <a:r>
              <a:rPr lang="en-US" b="1" dirty="0" smtClean="0"/>
              <a:t>(AGOR-15)</a:t>
            </a:r>
            <a:endParaRPr lang="en-US" sz="1600" b="1" dirty="0" smtClean="0"/>
          </a:p>
          <a:p>
            <a:pPr algn="l">
              <a:buFont typeface="Arial" pitchFamily="34" charset="0"/>
              <a:buChar char="•"/>
            </a:pPr>
            <a:endParaRPr lang="en-US" sz="1600" b="1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b="1" dirty="0" smtClean="0"/>
              <a:t>50 </a:t>
            </a:r>
            <a:r>
              <a:rPr lang="en-US" sz="1600" b="1" dirty="0" err="1" smtClean="0"/>
              <a:t>ScanEagle</a:t>
            </a:r>
            <a:r>
              <a:rPr lang="en-US" sz="1600" b="1" dirty="0" smtClean="0"/>
              <a:t> UAV Flight Hours </a:t>
            </a:r>
          </a:p>
          <a:p>
            <a:pPr lvl="1" algn="l"/>
            <a:r>
              <a:rPr lang="en-US" sz="1600" b="1" dirty="0" smtClean="0"/>
              <a:t>(~10 sorties) (~50 </a:t>
            </a:r>
            <a:r>
              <a:rPr lang="en-US" sz="1600" b="1" dirty="0" err="1" smtClean="0"/>
              <a:t>Kts</a:t>
            </a:r>
            <a:r>
              <a:rPr lang="en-US" sz="1600" b="1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endParaRPr lang="en-US" sz="1600" b="1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b="1" dirty="0" smtClean="0"/>
              <a:t>4 </a:t>
            </a:r>
            <a:r>
              <a:rPr lang="en-US" sz="1600" b="1" dirty="0" err="1" smtClean="0"/>
              <a:t>Waveglider</a:t>
            </a:r>
            <a:r>
              <a:rPr lang="en-US" sz="1600" b="1" dirty="0" smtClean="0"/>
              <a:t> USVs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b="1" dirty="0" smtClean="0"/>
              <a:t>6-8 Scripps drifting wave buoys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b="1" dirty="0" smtClean="0"/>
              <a:t>2 NPS Flux Buoys</a:t>
            </a:r>
          </a:p>
          <a:p>
            <a:pPr algn="l">
              <a:buFont typeface="Arial" pitchFamily="34" charset="0"/>
              <a:buChar char="•"/>
            </a:pPr>
            <a:endParaRPr lang="en-US" sz="1600" b="1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b="1" dirty="0" smtClean="0"/>
              <a:t>4-6 SLOCUM </a:t>
            </a:r>
            <a:r>
              <a:rPr lang="en-US" sz="1600" b="1" dirty="0" err="1" smtClean="0"/>
              <a:t>Seaglider</a:t>
            </a:r>
            <a:r>
              <a:rPr lang="en-US" sz="1600" b="1" dirty="0" smtClean="0"/>
              <a:t> UUVs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b="1" dirty="0" smtClean="0"/>
              <a:t>2 REMUS-600 UUVs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71697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28600"/>
            <a:ext cx="5937354" cy="492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 smtClean="0"/>
              <a:t>July 15 - Ships</a:t>
            </a:r>
          </a:p>
        </p:txBody>
      </p:sp>
      <p:graphicFrame>
        <p:nvGraphicFramePr>
          <p:cNvPr id="1136643" name="Group 3"/>
          <p:cNvGraphicFramePr>
            <a:graphicFrameLocks noGrp="1"/>
          </p:cNvGraphicFramePr>
          <p:nvPr>
            <p:ph idx="4294967295"/>
          </p:nvPr>
        </p:nvGraphicFramePr>
        <p:xfrm>
          <a:off x="762000" y="1284288"/>
          <a:ext cx="7848600" cy="4506913"/>
        </p:xfrm>
        <a:graphic>
          <a:graphicData uri="http://schemas.openxmlformats.org/drawingml/2006/table">
            <a:tbl>
              <a:tblPr/>
              <a:tblGrid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313441" y="5924550"/>
            <a:ext cx="31729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Key</a:t>
            </a:r>
            <a:r>
              <a:rPr lang="en-US" dirty="0" smtClean="0">
                <a:latin typeface="+mn-lt"/>
              </a:rPr>
              <a:t>: 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DDG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Hugo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Knorr</a:t>
            </a:r>
            <a:endParaRPr lang="en-U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2667000" y="1981200"/>
            <a:ext cx="914400" cy="274638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/>
              <a:t>Underway</a:t>
            </a:r>
          </a:p>
        </p:txBody>
      </p:sp>
      <p:sp>
        <p:nvSpPr>
          <p:cNvPr id="9" name="Text Box 90"/>
          <p:cNvSpPr txBox="1">
            <a:spLocks noChangeArrowheads="1"/>
          </p:cNvSpPr>
          <p:nvPr/>
        </p:nvSpPr>
        <p:spPr bwMode="auto">
          <a:xfrm>
            <a:off x="3200400" y="3087688"/>
            <a:ext cx="685800" cy="646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/>
              <a:t>Small Boat Attack</a:t>
            </a:r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6248400" y="1752600"/>
            <a:ext cx="1828800" cy="2762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11" name="Text Box 93"/>
          <p:cNvSpPr txBox="1">
            <a:spLocks noChangeArrowheads="1"/>
          </p:cNvSpPr>
          <p:nvPr/>
        </p:nvSpPr>
        <p:spPr bwMode="auto">
          <a:xfrm>
            <a:off x="6324600" y="2847975"/>
            <a:ext cx="1676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3886200" y="2819400"/>
            <a:ext cx="1524000" cy="2746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/>
              <a:t>AMIIP</a:t>
            </a:r>
            <a:endParaRPr lang="en-US" sz="1200" dirty="0"/>
          </a:p>
        </p:txBody>
      </p:sp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4024860" y="4835570"/>
            <a:ext cx="1295400" cy="27622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Target ship </a:t>
            </a:r>
            <a:endParaRPr lang="en-US" sz="1200" dirty="0"/>
          </a:p>
        </p:txBody>
      </p:sp>
      <p:sp>
        <p:nvSpPr>
          <p:cNvPr id="15" name="Text Box 93"/>
          <p:cNvSpPr txBox="1">
            <a:spLocks noChangeArrowheads="1"/>
          </p:cNvSpPr>
          <p:nvPr/>
        </p:nvSpPr>
        <p:spPr bwMode="auto">
          <a:xfrm>
            <a:off x="3702570" y="4140866"/>
            <a:ext cx="2953063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/>
              <a:t>Medium Scale: Ship Defensive Screen Detection Ranges W-72A(2) 1A1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2354" y="3687579"/>
            <a:ext cx="1948722" cy="434718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 dirty="0" smtClean="0"/>
              <a:t>Ship Defensive Screen Detection Ranges</a:t>
            </a:r>
            <a:r>
              <a:rPr lang="en-US" sz="1200" dirty="0" smtClean="0"/>
              <a:t> </a:t>
            </a:r>
            <a:r>
              <a:rPr lang="en-US" sz="1200" b="1" i="1" dirty="0" smtClean="0">
                <a:latin typeface="+mn-lt"/>
              </a:rPr>
              <a:t>W-72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08" y="354128"/>
            <a:ext cx="6096001" cy="778313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US" dirty="0" smtClean="0"/>
              <a:t>Flight Events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800" dirty="0" smtClean="0"/>
              <a:t>TBD ~July 15,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38" y="1210457"/>
            <a:ext cx="8641827" cy="5205334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Medium Scale: Ship Defensive Screen Detection Ranges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Knorr</a:t>
            </a:r>
            <a:r>
              <a:rPr lang="en-US" sz="2400" dirty="0" smtClean="0"/>
              <a:t> MODLOC 20 NM NE of LHD.</a:t>
            </a:r>
          </a:p>
          <a:p>
            <a:r>
              <a:rPr lang="en-US" sz="2400" dirty="0" smtClean="0"/>
              <a:t>Need to assess maneuver distance for USVs or re-position with ship</a:t>
            </a:r>
          </a:p>
          <a:p>
            <a:r>
              <a:rPr lang="en-US" sz="2400" dirty="0" smtClean="0"/>
              <a:t>6 hr </a:t>
            </a:r>
            <a:r>
              <a:rPr lang="en-US" sz="2400" dirty="0" err="1" smtClean="0"/>
              <a:t>sondes</a:t>
            </a:r>
            <a:r>
              <a:rPr lang="en-US" sz="2400" dirty="0" smtClean="0"/>
              <a:t>, 3 during flight</a:t>
            </a:r>
          </a:p>
          <a:p>
            <a:r>
              <a:rPr lang="en-US" sz="2400" dirty="0" smtClean="0"/>
              <a:t>USVs in green </a:t>
            </a:r>
            <a:r>
              <a:rPr lang="en-US" sz="2400" dirty="0" err="1" smtClean="0"/>
              <a:t>sfc</a:t>
            </a:r>
            <a:r>
              <a:rPr lang="en-US" sz="2400" dirty="0" smtClean="0"/>
              <a:t> data</a:t>
            </a:r>
          </a:p>
          <a:p>
            <a:r>
              <a:rPr lang="en-US" sz="2400" dirty="0" smtClean="0"/>
              <a:t>UAV conducts spiral </a:t>
            </a:r>
          </a:p>
          <a:p>
            <a:pPr>
              <a:buNone/>
            </a:pPr>
            <a:r>
              <a:rPr lang="en-US" sz="2400" dirty="0" smtClean="0"/>
              <a:t>soundings to 5 KFT </a:t>
            </a:r>
          </a:p>
          <a:p>
            <a:pPr>
              <a:buNone/>
            </a:pPr>
            <a:r>
              <a:rPr lang="en-US" sz="2400" dirty="0" smtClean="0"/>
              <a:t>above USVs and LHD</a:t>
            </a:r>
          </a:p>
          <a:p>
            <a:pPr>
              <a:buNone/>
            </a:pPr>
            <a:r>
              <a:rPr lang="en-US" sz="2400" dirty="0" smtClean="0"/>
              <a:t>and stacked legs below and </a:t>
            </a:r>
          </a:p>
          <a:p>
            <a:pPr>
              <a:buNone/>
            </a:pPr>
            <a:r>
              <a:rPr lang="en-US" sz="2400" dirty="0" smtClean="0"/>
              <a:t>at inversion to ~3 KFT </a:t>
            </a:r>
          </a:p>
          <a:p>
            <a:r>
              <a:rPr lang="en-US" sz="2400" dirty="0" smtClean="0"/>
              <a:t>One flight ~10AM - 6PM</a:t>
            </a:r>
          </a:p>
          <a:p>
            <a:pPr>
              <a:buNone/>
            </a:pPr>
            <a:endParaRPr lang="en-US" sz="2400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4197246" y="2432114"/>
            <a:ext cx="4811850" cy="4166647"/>
            <a:chOff x="4197246" y="2507530"/>
            <a:chExt cx="4811850" cy="4166647"/>
          </a:xfrm>
        </p:grpSpPr>
        <p:pic>
          <p:nvPicPr>
            <p:cNvPr id="21" name="Picture 20" descr="facsfac-vacapes-3.jpg"/>
            <p:cNvPicPr>
              <a:picLocks noChangeAspect="1"/>
            </p:cNvPicPr>
            <p:nvPr/>
          </p:nvPicPr>
          <p:blipFill>
            <a:blip r:embed="rId3" cstate="screen">
              <a:lum contrast="-20000"/>
            </a:blip>
            <a:srcRect/>
            <a:stretch>
              <a:fillRect/>
            </a:stretch>
          </p:blipFill>
          <p:spPr>
            <a:xfrm>
              <a:off x="4197246" y="2818151"/>
              <a:ext cx="4766872" cy="3807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oup 11"/>
            <p:cNvGrpSpPr/>
            <p:nvPr/>
          </p:nvGrpSpPr>
          <p:grpSpPr>
            <a:xfrm>
              <a:off x="4612299" y="2507530"/>
              <a:ext cx="4396797" cy="4166647"/>
              <a:chOff x="4420450" y="4251441"/>
              <a:chExt cx="3889508" cy="335156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420450" y="4251441"/>
                <a:ext cx="3797935" cy="3351568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Knorr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6158295" y="5753269"/>
                <a:ext cx="239843" cy="23984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66324" y="5502841"/>
                <a:ext cx="743634" cy="315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30 NM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" name="5-Point Star 12"/>
            <p:cNvSpPr/>
            <p:nvPr/>
          </p:nvSpPr>
          <p:spPr>
            <a:xfrm>
              <a:off x="6593635" y="5186114"/>
              <a:ext cx="229658" cy="23362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30779" y="5366477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LHD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737355" y="4379141"/>
              <a:ext cx="229658" cy="23362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7172" y="4482056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DDG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Diagonal Stripe 21"/>
            <p:cNvSpPr/>
            <p:nvPr/>
          </p:nvSpPr>
          <p:spPr>
            <a:xfrm rot="12593584">
              <a:off x="5222453" y="4726486"/>
              <a:ext cx="179326" cy="182880"/>
            </a:xfrm>
            <a:prstGeom prst="diagStrip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iagonal Stripe 22"/>
            <p:cNvSpPr/>
            <p:nvPr/>
          </p:nvSpPr>
          <p:spPr>
            <a:xfrm rot="12593584">
              <a:off x="6363339" y="5307987"/>
              <a:ext cx="179326" cy="182880"/>
            </a:xfrm>
            <a:prstGeom prst="diagStrip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rot="12593584">
              <a:off x="7880534" y="4969080"/>
              <a:ext cx="179326" cy="182880"/>
            </a:xfrm>
            <a:prstGeom prst="diagStrip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Diagonal Stripe 24"/>
            <p:cNvSpPr/>
            <p:nvPr/>
          </p:nvSpPr>
          <p:spPr>
            <a:xfrm rot="12593584">
              <a:off x="6723327" y="6157751"/>
              <a:ext cx="179326" cy="182880"/>
            </a:xfrm>
            <a:prstGeom prst="diagStrip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 rot="16200000">
            <a:off x="5265322" y="4538252"/>
            <a:ext cx="382227" cy="149904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6200000">
            <a:off x="6152240" y="5200317"/>
            <a:ext cx="382227" cy="149904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6799316" y="5997294"/>
            <a:ext cx="382227" cy="149904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7881082" y="4755612"/>
            <a:ext cx="382227" cy="149904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403954" y="4674432"/>
            <a:ext cx="2693233" cy="1571470"/>
          </a:xfrm>
          <a:custGeom>
            <a:avLst/>
            <a:gdLst>
              <a:gd name="connsiteX0" fmla="*/ 1176728 w 2693233"/>
              <a:gd name="connsiteY0" fmla="*/ 17489 h 1571470"/>
              <a:gd name="connsiteX1" fmla="*/ 951876 w 2693233"/>
              <a:gd name="connsiteY1" fmla="*/ 796978 h 1571470"/>
              <a:gd name="connsiteX2" fmla="*/ 97436 w 2693233"/>
              <a:gd name="connsiteY2" fmla="*/ 122420 h 1571470"/>
              <a:gd name="connsiteX3" fmla="*/ 1536492 w 2693233"/>
              <a:gd name="connsiteY3" fmla="*/ 1531496 h 1571470"/>
              <a:gd name="connsiteX4" fmla="*/ 2630774 w 2693233"/>
              <a:gd name="connsiteY4" fmla="*/ 362263 h 1571470"/>
              <a:gd name="connsiteX5" fmla="*/ 1161738 w 2693233"/>
              <a:gd name="connsiteY5" fmla="*/ 752007 h 1571470"/>
              <a:gd name="connsiteX6" fmla="*/ 1176728 w 2693233"/>
              <a:gd name="connsiteY6" fmla="*/ 17489 h 157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3233" h="1571470">
                <a:moveTo>
                  <a:pt x="1176728" y="17489"/>
                </a:moveTo>
                <a:cubicBezTo>
                  <a:pt x="1141751" y="24984"/>
                  <a:pt x="1131758" y="779490"/>
                  <a:pt x="951876" y="796978"/>
                </a:cubicBezTo>
                <a:cubicBezTo>
                  <a:pt x="771994" y="814467"/>
                  <a:pt x="0" y="0"/>
                  <a:pt x="97436" y="122420"/>
                </a:cubicBezTo>
                <a:cubicBezTo>
                  <a:pt x="194872" y="244840"/>
                  <a:pt x="1114269" y="1491522"/>
                  <a:pt x="1536492" y="1531496"/>
                </a:cubicBezTo>
                <a:cubicBezTo>
                  <a:pt x="1958715" y="1571470"/>
                  <a:pt x="2693233" y="492178"/>
                  <a:pt x="2630774" y="362263"/>
                </a:cubicBezTo>
                <a:cubicBezTo>
                  <a:pt x="2568315" y="232348"/>
                  <a:pt x="1401581" y="804473"/>
                  <a:pt x="1161738" y="752007"/>
                </a:cubicBezTo>
                <a:cubicBezTo>
                  <a:pt x="921895" y="699542"/>
                  <a:pt x="1211705" y="9994"/>
                  <a:pt x="1176728" y="17489"/>
                </a:cubicBezTo>
                <a:close/>
              </a:path>
            </a:pathLst>
          </a:custGeom>
          <a:noFill/>
          <a:ln>
            <a:solidFill>
              <a:srgbClr val="DB5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28600"/>
            <a:ext cx="7391400" cy="492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July 16 – Synchronization Matrix</a:t>
            </a:r>
          </a:p>
        </p:txBody>
      </p:sp>
      <p:graphicFrame>
        <p:nvGraphicFramePr>
          <p:cNvPr id="1136643" name="Group 3"/>
          <p:cNvGraphicFramePr>
            <a:graphicFrameLocks noGrp="1"/>
          </p:cNvGraphicFramePr>
          <p:nvPr>
            <p:ph idx="4294967295"/>
          </p:nvPr>
        </p:nvGraphicFramePr>
        <p:xfrm>
          <a:off x="762000" y="1284288"/>
          <a:ext cx="7848600" cy="4506913"/>
        </p:xfrm>
        <a:graphic>
          <a:graphicData uri="http://schemas.openxmlformats.org/drawingml/2006/table">
            <a:tbl>
              <a:tblPr/>
              <a:tblGrid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604" name="Text Box 93"/>
          <p:cNvSpPr txBox="1">
            <a:spLocks noChangeArrowheads="1"/>
          </p:cNvSpPr>
          <p:nvPr/>
        </p:nvSpPr>
        <p:spPr bwMode="auto">
          <a:xfrm>
            <a:off x="762000" y="1676400"/>
            <a:ext cx="1676400" cy="2762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64605" name="Text Box 93"/>
          <p:cNvSpPr txBox="1">
            <a:spLocks noChangeArrowheads="1"/>
          </p:cNvSpPr>
          <p:nvPr/>
        </p:nvSpPr>
        <p:spPr bwMode="auto">
          <a:xfrm>
            <a:off x="6781800" y="1752600"/>
            <a:ext cx="1828800" cy="2762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64610" name="Text Box 93"/>
          <p:cNvSpPr txBox="1">
            <a:spLocks noChangeArrowheads="1"/>
          </p:cNvSpPr>
          <p:nvPr/>
        </p:nvSpPr>
        <p:spPr bwMode="auto">
          <a:xfrm>
            <a:off x="762000" y="2924175"/>
            <a:ext cx="1676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64612" name="Text Box 93"/>
          <p:cNvSpPr txBox="1">
            <a:spLocks noChangeArrowheads="1"/>
          </p:cNvSpPr>
          <p:nvPr/>
        </p:nvSpPr>
        <p:spPr bwMode="auto">
          <a:xfrm>
            <a:off x="6858000" y="2847975"/>
            <a:ext cx="1676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30" name="Text Box 93"/>
          <p:cNvSpPr txBox="1">
            <a:spLocks noChangeArrowheads="1"/>
          </p:cNvSpPr>
          <p:nvPr/>
        </p:nvSpPr>
        <p:spPr bwMode="auto">
          <a:xfrm>
            <a:off x="3962400" y="4648200"/>
            <a:ext cx="1295400" cy="27622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EMIO W 72 </a:t>
            </a:r>
            <a:endParaRPr lang="en-US" sz="1200" dirty="0"/>
          </a:p>
        </p:txBody>
      </p:sp>
      <p:sp>
        <p:nvSpPr>
          <p:cNvPr id="21" name="Text Box 93"/>
          <p:cNvSpPr txBox="1">
            <a:spLocks noChangeArrowheads="1"/>
          </p:cNvSpPr>
          <p:nvPr/>
        </p:nvSpPr>
        <p:spPr bwMode="auto">
          <a:xfrm>
            <a:off x="3962400" y="2895600"/>
            <a:ext cx="1295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EMIO W 72 </a:t>
            </a:r>
            <a:endParaRPr lang="en-US" sz="1200" dirty="0"/>
          </a:p>
        </p:txBody>
      </p:sp>
      <p:sp>
        <p:nvSpPr>
          <p:cNvPr id="22" name="Text Box 93"/>
          <p:cNvSpPr txBox="1">
            <a:spLocks noChangeArrowheads="1"/>
          </p:cNvSpPr>
          <p:nvPr/>
        </p:nvSpPr>
        <p:spPr bwMode="auto">
          <a:xfrm>
            <a:off x="4648200" y="3306425"/>
            <a:ext cx="1295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AMIIP W 72 </a:t>
            </a:r>
            <a:endParaRPr lang="en-US" sz="1200" dirty="0"/>
          </a:p>
        </p:txBody>
      </p:sp>
      <p:sp>
        <p:nvSpPr>
          <p:cNvPr id="23" name="Text Box 93"/>
          <p:cNvSpPr txBox="1">
            <a:spLocks noChangeArrowheads="1"/>
          </p:cNvSpPr>
          <p:nvPr/>
        </p:nvSpPr>
        <p:spPr bwMode="auto">
          <a:xfrm>
            <a:off x="3810000" y="1676400"/>
            <a:ext cx="838200" cy="64633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FAC FIAC</a:t>
            </a:r>
          </a:p>
          <a:p>
            <a:pPr algn="ctr" eaLnBrk="0" hangingPunct="0"/>
            <a:r>
              <a:rPr lang="en-US" sz="1200" dirty="0" smtClean="0"/>
              <a:t>W-50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074884" y="3801252"/>
            <a:ext cx="1942479" cy="695797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ScanEagle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LandBreeze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 smtClean="0">
                <a:latin typeface="+mn-lt"/>
              </a:rPr>
              <a:t>W-50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45204" y="3803752"/>
            <a:ext cx="1984985" cy="708286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ScanEagle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SeaBreeze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 smtClean="0">
                <a:latin typeface="+mn-lt"/>
              </a:rPr>
              <a:t>W-50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6550703" y="4901790"/>
            <a:ext cx="2465410" cy="1710888"/>
            <a:chOff x="6550703" y="4901790"/>
            <a:chExt cx="2465410" cy="171088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565820" y="5396460"/>
              <a:ext cx="1174782" cy="117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672144" y="5381469"/>
              <a:ext cx="1343969" cy="123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6550703" y="4901790"/>
              <a:ext cx="240463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Radar Clutter Elevated Duct vs. Strong Evap. Duct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33561" y="5924550"/>
            <a:ext cx="31729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Key</a:t>
            </a:r>
            <a:r>
              <a:rPr lang="en-US" dirty="0" smtClean="0">
                <a:latin typeface="+mn-lt"/>
              </a:rPr>
              <a:t>: 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DDG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Hugo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Knorr</a:t>
            </a:r>
            <a:endParaRPr lang="en-U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Text Box 93"/>
          <p:cNvSpPr txBox="1">
            <a:spLocks noChangeArrowheads="1"/>
          </p:cNvSpPr>
          <p:nvPr/>
        </p:nvSpPr>
        <p:spPr bwMode="auto">
          <a:xfrm>
            <a:off x="1723870" y="4245796"/>
            <a:ext cx="5966084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smtClean="0"/>
              <a:t>Mesoscale Diurnal SeaBreezeW-72A(2) 1A1</a:t>
            </a:r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Events</a:t>
            </a:r>
            <a:br>
              <a:rPr lang="en-US" dirty="0" smtClean="0"/>
            </a:br>
            <a:r>
              <a:rPr lang="en-US" sz="1800" dirty="0" smtClean="0"/>
              <a:t>July 16,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9" y="1195467"/>
            <a:ext cx="4984226" cy="5205334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/>
              <a:t>Mesoscale: Diurnal </a:t>
            </a:r>
            <a:r>
              <a:rPr lang="en-US" sz="2200" b="1" dirty="0" err="1" smtClean="0"/>
              <a:t>SeaBreeze</a:t>
            </a:r>
            <a:endParaRPr lang="en-US" sz="2200" b="1" dirty="0" smtClean="0"/>
          </a:p>
          <a:p>
            <a:r>
              <a:rPr lang="en-US" sz="2200" dirty="0" err="1" smtClean="0"/>
              <a:t>Knorr</a:t>
            </a:r>
            <a:r>
              <a:rPr lang="en-US" sz="2200" dirty="0" smtClean="0"/>
              <a:t> MODLOC at NE corner </a:t>
            </a:r>
          </a:p>
          <a:p>
            <a:pPr>
              <a:buNone/>
            </a:pPr>
            <a:r>
              <a:rPr lang="en-US" sz="2200" dirty="0" smtClean="0"/>
              <a:t>	W-72A(1). Wasp at-sea</a:t>
            </a:r>
          </a:p>
          <a:p>
            <a:r>
              <a:rPr lang="en-US" sz="2200" dirty="0" smtClean="0"/>
              <a:t>3 hr </a:t>
            </a:r>
            <a:r>
              <a:rPr lang="en-US" sz="2200" dirty="0" err="1" smtClean="0"/>
              <a:t>sondes</a:t>
            </a:r>
            <a:endParaRPr lang="en-US" sz="2200" dirty="0" smtClean="0"/>
          </a:p>
          <a:p>
            <a:r>
              <a:rPr lang="en-US" sz="2200" dirty="0" smtClean="0"/>
              <a:t>USVs in green for </a:t>
            </a:r>
            <a:r>
              <a:rPr lang="en-US" sz="2200" dirty="0" err="1" smtClean="0"/>
              <a:t>sfc</a:t>
            </a:r>
            <a:r>
              <a:rPr lang="en-US" sz="2200" dirty="0" smtClean="0"/>
              <a:t> data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UAVs in purple conduct spiral soundings to 8 KFT (60 </a:t>
            </a:r>
            <a:r>
              <a:rPr lang="en-US" sz="2200" dirty="0" err="1" smtClean="0"/>
              <a:t>mins</a:t>
            </a:r>
            <a:r>
              <a:rPr lang="en-US" sz="2200" dirty="0" smtClean="0"/>
              <a:t>) above USVs and stacked legs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	in between </a:t>
            </a:r>
            <a:r>
              <a:rPr lang="en-US" sz="2200" dirty="0" err="1" smtClean="0"/>
              <a:t>sfc</a:t>
            </a:r>
            <a:r>
              <a:rPr lang="en-US" sz="2200" dirty="0" smtClean="0"/>
              <a:t> stations</a:t>
            </a:r>
          </a:p>
          <a:p>
            <a:r>
              <a:rPr lang="en-US" sz="2200" dirty="0" smtClean="0"/>
              <a:t>Since Wasp is at sea – UAV operations may need to be suspended during other very active events like FAC/FIAC.</a:t>
            </a:r>
          </a:p>
          <a:p>
            <a:r>
              <a:rPr lang="en-US" sz="2200" dirty="0" smtClean="0"/>
              <a:t>Two flights 4AM-9AM and 4PM-9PM</a:t>
            </a:r>
          </a:p>
          <a:p>
            <a:endParaRPr lang="en-US" sz="2200" dirty="0" smtClean="0"/>
          </a:p>
        </p:txBody>
      </p:sp>
      <p:pic>
        <p:nvPicPr>
          <p:cNvPr id="10" name="Picture 9" descr="facsfac-vacapes-3.jpg"/>
          <p:cNvPicPr>
            <a:picLocks noChangeAspect="1"/>
          </p:cNvPicPr>
          <p:nvPr/>
        </p:nvPicPr>
        <p:blipFill>
          <a:blip r:embed="rId3" cstate="screen">
            <a:lum contrast="-20000"/>
          </a:blip>
          <a:srcRect/>
          <a:stretch>
            <a:fillRect/>
          </a:stretch>
        </p:blipFill>
        <p:spPr>
          <a:xfrm>
            <a:off x="4946741" y="1828806"/>
            <a:ext cx="4017375" cy="44065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11"/>
          <p:cNvGrpSpPr/>
          <p:nvPr/>
        </p:nvGrpSpPr>
        <p:grpSpPr>
          <a:xfrm>
            <a:off x="5319186" y="2724349"/>
            <a:ext cx="3657367" cy="3026004"/>
            <a:chOff x="5184276" y="2793641"/>
            <a:chExt cx="3657367" cy="3277367"/>
          </a:xfrm>
        </p:grpSpPr>
        <p:sp>
          <p:nvSpPr>
            <p:cNvPr id="13" name="Oval 12"/>
            <p:cNvSpPr/>
            <p:nvPr/>
          </p:nvSpPr>
          <p:spPr>
            <a:xfrm>
              <a:off x="5184276" y="2793641"/>
              <a:ext cx="2940393" cy="32773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Knorr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565684" y="4302192"/>
              <a:ext cx="239843" cy="23984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29590" y="4062808"/>
              <a:ext cx="7120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20 NM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 rot="16200000">
            <a:off x="7822363" y="3929897"/>
            <a:ext cx="604604" cy="209858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6200000">
            <a:off x="6535723" y="3692557"/>
            <a:ext cx="604604" cy="209858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6200000">
            <a:off x="5279063" y="3784997"/>
            <a:ext cx="604604" cy="209858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gonal Stripe 20"/>
          <p:cNvSpPr/>
          <p:nvPr/>
        </p:nvSpPr>
        <p:spPr>
          <a:xfrm rot="12593584">
            <a:off x="5492268" y="4156867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 rot="12593584">
            <a:off x="6723103" y="4528509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 rot="12593584">
            <a:off x="8000454" y="4369480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 rot="12593584">
            <a:off x="6663367" y="5423241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16200000">
            <a:off x="6433293" y="5119107"/>
            <a:ext cx="604604" cy="209858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880485" y="4197245"/>
            <a:ext cx="1214203" cy="179881"/>
          </a:xfrm>
          <a:custGeom>
            <a:avLst/>
            <a:gdLst>
              <a:gd name="connsiteX0" fmla="*/ 104931 w 709534"/>
              <a:gd name="connsiteY0" fmla="*/ 329784 h 329784"/>
              <a:gd name="connsiteX1" fmla="*/ 704537 w 709534"/>
              <a:gd name="connsiteY1" fmla="*/ 254833 h 329784"/>
              <a:gd name="connsiteX2" fmla="*/ 74950 w 709534"/>
              <a:gd name="connsiteY2" fmla="*/ 224852 h 329784"/>
              <a:gd name="connsiteX3" fmla="*/ 674557 w 709534"/>
              <a:gd name="connsiteY3" fmla="*/ 134911 h 329784"/>
              <a:gd name="connsiteX4" fmla="*/ 0 w 709534"/>
              <a:gd name="connsiteY4" fmla="*/ 0 h 32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534" h="329784">
                <a:moveTo>
                  <a:pt x="104931" y="329784"/>
                </a:moveTo>
                <a:cubicBezTo>
                  <a:pt x="407232" y="301053"/>
                  <a:pt x="709534" y="272322"/>
                  <a:pt x="704537" y="254833"/>
                </a:cubicBezTo>
                <a:cubicBezTo>
                  <a:pt x="699540" y="237344"/>
                  <a:pt x="79947" y="244839"/>
                  <a:pt x="74950" y="224852"/>
                </a:cubicBezTo>
                <a:cubicBezTo>
                  <a:pt x="69953" y="204865"/>
                  <a:pt x="687049" y="172386"/>
                  <a:pt x="674557" y="134911"/>
                </a:cubicBezTo>
                <a:cubicBezTo>
                  <a:pt x="662065" y="97436"/>
                  <a:pt x="109928" y="17488"/>
                  <a:pt x="0" y="0"/>
                </a:cubicBez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608820" y="4199743"/>
            <a:ext cx="1214203" cy="179881"/>
          </a:xfrm>
          <a:custGeom>
            <a:avLst/>
            <a:gdLst>
              <a:gd name="connsiteX0" fmla="*/ 104931 w 709534"/>
              <a:gd name="connsiteY0" fmla="*/ 329784 h 329784"/>
              <a:gd name="connsiteX1" fmla="*/ 704537 w 709534"/>
              <a:gd name="connsiteY1" fmla="*/ 254833 h 329784"/>
              <a:gd name="connsiteX2" fmla="*/ 74950 w 709534"/>
              <a:gd name="connsiteY2" fmla="*/ 224852 h 329784"/>
              <a:gd name="connsiteX3" fmla="*/ 674557 w 709534"/>
              <a:gd name="connsiteY3" fmla="*/ 134911 h 329784"/>
              <a:gd name="connsiteX4" fmla="*/ 0 w 709534"/>
              <a:gd name="connsiteY4" fmla="*/ 0 h 32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534" h="329784">
                <a:moveTo>
                  <a:pt x="104931" y="329784"/>
                </a:moveTo>
                <a:cubicBezTo>
                  <a:pt x="407232" y="301053"/>
                  <a:pt x="709534" y="272322"/>
                  <a:pt x="704537" y="254833"/>
                </a:cubicBezTo>
                <a:cubicBezTo>
                  <a:pt x="699540" y="237344"/>
                  <a:pt x="79947" y="244839"/>
                  <a:pt x="74950" y="224852"/>
                </a:cubicBezTo>
                <a:cubicBezTo>
                  <a:pt x="69953" y="204865"/>
                  <a:pt x="687049" y="172386"/>
                  <a:pt x="674557" y="134911"/>
                </a:cubicBezTo>
                <a:cubicBezTo>
                  <a:pt x="662065" y="97436"/>
                  <a:pt x="109928" y="17488"/>
                  <a:pt x="0" y="0"/>
                </a:cubicBez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5801645" y="4753891"/>
            <a:ext cx="229658" cy="233628"/>
          </a:xfrm>
          <a:prstGeom prst="star5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71462" y="4856806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DDG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5994022" y="4151789"/>
            <a:ext cx="229658" cy="23362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31166" y="433215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LHD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acsfac-vacapes-3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C2E5F9"/>
              </a:clrFrom>
              <a:clrTo>
                <a:srgbClr val="C2E5F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9569" y="1190672"/>
            <a:ext cx="8053896" cy="54649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02509" y="107430"/>
            <a:ext cx="5277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July 16</a:t>
            </a:r>
          </a:p>
          <a:p>
            <a:pPr algn="ctr"/>
            <a:r>
              <a:rPr lang="en-US" sz="2800" dirty="0" smtClean="0"/>
              <a:t>Near-shore Day/Night Ops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999954" y="3023023"/>
            <a:ext cx="488413" cy="276999"/>
          </a:xfrm>
          <a:prstGeom prst="rect">
            <a:avLst/>
          </a:prstGeom>
          <a:solidFill>
            <a:srgbClr val="FF99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LHD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418433" y="3538927"/>
            <a:ext cx="534633" cy="27699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DDG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923083" y="3207907"/>
            <a:ext cx="587880" cy="276999"/>
          </a:xfrm>
          <a:prstGeom prst="rect">
            <a:avLst/>
          </a:prstGeom>
          <a:solidFill>
            <a:srgbClr val="00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Hugo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80881" y="2761952"/>
            <a:ext cx="607090" cy="276999"/>
          </a:xfrm>
          <a:prstGeom prst="rect">
            <a:avLst/>
          </a:prstGeom>
          <a:solidFill>
            <a:srgbClr val="3399F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Knorr</a:t>
            </a:r>
            <a:endParaRPr lang="en-US" sz="1200" b="1" dirty="0"/>
          </a:p>
        </p:txBody>
      </p:sp>
      <p:pic>
        <p:nvPicPr>
          <p:cNvPr id="8" name="Picture 7" descr="DSC_0723e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06060" y="4361215"/>
            <a:ext cx="3048000" cy="2033016"/>
          </a:xfrm>
          <a:prstGeom prst="rect">
            <a:avLst/>
          </a:prstGeom>
        </p:spPr>
      </p:pic>
      <p:pic>
        <p:nvPicPr>
          <p:cNvPr id="9" name="Picture 8" descr="01_IMG_3017.jpg"/>
          <p:cNvPicPr>
            <a:picLocks noChangeAspect="1"/>
          </p:cNvPicPr>
          <p:nvPr/>
        </p:nvPicPr>
        <p:blipFill>
          <a:blip r:embed="rId4" cstate="screen">
            <a:lum bright="30000"/>
          </a:blip>
          <a:srcRect/>
          <a:stretch>
            <a:fillRect/>
          </a:stretch>
        </p:blipFill>
        <p:spPr>
          <a:xfrm>
            <a:off x="6012760" y="1349114"/>
            <a:ext cx="3071280" cy="229349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235530">
            <a:off x="4803046" y="3558634"/>
            <a:ext cx="513975" cy="1371600"/>
            <a:chOff x="3339407" y="3933569"/>
            <a:chExt cx="513975" cy="1214395"/>
          </a:xfrm>
        </p:grpSpPr>
        <p:sp>
          <p:nvSpPr>
            <p:cNvPr id="11" name="4-Point Star 10"/>
            <p:cNvSpPr/>
            <p:nvPr/>
          </p:nvSpPr>
          <p:spPr>
            <a:xfrm rot="3834067">
              <a:off x="3748451" y="3963549"/>
              <a:ext cx="134911" cy="74951"/>
            </a:xfrm>
            <a:prstGeom prst="star4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4-Point Star 11"/>
            <p:cNvSpPr/>
            <p:nvPr/>
          </p:nvSpPr>
          <p:spPr>
            <a:xfrm rot="3834067">
              <a:off x="3678634" y="4167454"/>
              <a:ext cx="134911" cy="74951"/>
            </a:xfrm>
            <a:prstGeom prst="star4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4-Point Star 12"/>
            <p:cNvSpPr/>
            <p:nvPr/>
          </p:nvSpPr>
          <p:spPr>
            <a:xfrm rot="3834067">
              <a:off x="3608817" y="4371359"/>
              <a:ext cx="134911" cy="74951"/>
            </a:xfrm>
            <a:prstGeom prst="star4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4-Point Star 15"/>
            <p:cNvSpPr/>
            <p:nvPr/>
          </p:nvSpPr>
          <p:spPr>
            <a:xfrm rot="3834067">
              <a:off x="3539001" y="4575263"/>
              <a:ext cx="134911" cy="74951"/>
            </a:xfrm>
            <a:prstGeom prst="star4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4-Point Star 16"/>
            <p:cNvSpPr/>
            <p:nvPr/>
          </p:nvSpPr>
          <p:spPr>
            <a:xfrm rot="3834067">
              <a:off x="3379244" y="4839128"/>
              <a:ext cx="134911" cy="74951"/>
            </a:xfrm>
            <a:prstGeom prst="star4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4-Point Star 17"/>
            <p:cNvSpPr/>
            <p:nvPr/>
          </p:nvSpPr>
          <p:spPr>
            <a:xfrm rot="3834067">
              <a:off x="3309427" y="5043033"/>
              <a:ext cx="134911" cy="74951"/>
            </a:xfrm>
            <a:prstGeom prst="star4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28600"/>
            <a:ext cx="7391400" cy="492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July 17 – Synchronization Matrix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33561" y="5924550"/>
            <a:ext cx="31729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Key</a:t>
            </a:r>
            <a:r>
              <a:rPr lang="en-US" dirty="0" smtClean="0">
                <a:latin typeface="+mn-lt"/>
              </a:rPr>
              <a:t>: 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DDG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Hugo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Knorr</a:t>
            </a:r>
            <a:endParaRPr lang="en-U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6" name="Group 3"/>
          <p:cNvGraphicFramePr>
            <a:graphicFrameLocks/>
          </p:cNvGraphicFramePr>
          <p:nvPr/>
        </p:nvGraphicFramePr>
        <p:xfrm>
          <a:off x="762000" y="1284288"/>
          <a:ext cx="7848600" cy="4506913"/>
        </p:xfrm>
        <a:graphic>
          <a:graphicData uri="http://schemas.openxmlformats.org/drawingml/2006/table">
            <a:tbl>
              <a:tblPr/>
              <a:tblGrid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93"/>
          <p:cNvSpPr txBox="1">
            <a:spLocks noChangeArrowheads="1"/>
          </p:cNvSpPr>
          <p:nvPr/>
        </p:nvSpPr>
        <p:spPr bwMode="auto">
          <a:xfrm>
            <a:off x="762000" y="1676400"/>
            <a:ext cx="1676400" cy="2762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31" name="Text Box 93"/>
          <p:cNvSpPr txBox="1">
            <a:spLocks noChangeArrowheads="1"/>
          </p:cNvSpPr>
          <p:nvPr/>
        </p:nvSpPr>
        <p:spPr bwMode="auto">
          <a:xfrm>
            <a:off x="6781800" y="1752600"/>
            <a:ext cx="1828800" cy="2762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32" name="Text Box 93"/>
          <p:cNvSpPr txBox="1">
            <a:spLocks noChangeArrowheads="1"/>
          </p:cNvSpPr>
          <p:nvPr/>
        </p:nvSpPr>
        <p:spPr bwMode="auto">
          <a:xfrm>
            <a:off x="762000" y="2924175"/>
            <a:ext cx="1676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33" name="Text Box 93"/>
          <p:cNvSpPr txBox="1">
            <a:spLocks noChangeArrowheads="1"/>
          </p:cNvSpPr>
          <p:nvPr/>
        </p:nvSpPr>
        <p:spPr bwMode="auto">
          <a:xfrm>
            <a:off x="6858000" y="2847975"/>
            <a:ext cx="1676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34" name="Text Box 93"/>
          <p:cNvSpPr txBox="1">
            <a:spLocks noChangeArrowheads="1"/>
          </p:cNvSpPr>
          <p:nvPr/>
        </p:nvSpPr>
        <p:spPr bwMode="auto">
          <a:xfrm>
            <a:off x="3962400" y="4738140"/>
            <a:ext cx="1295400" cy="27622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Target ship   </a:t>
            </a:r>
            <a:endParaRPr lang="en-US" sz="1200" dirty="0"/>
          </a:p>
        </p:txBody>
      </p:sp>
      <p:sp>
        <p:nvSpPr>
          <p:cNvPr id="35" name="Text Box 93"/>
          <p:cNvSpPr txBox="1">
            <a:spLocks noChangeArrowheads="1"/>
          </p:cNvSpPr>
          <p:nvPr/>
        </p:nvSpPr>
        <p:spPr bwMode="auto">
          <a:xfrm>
            <a:off x="4648200" y="3381375"/>
            <a:ext cx="1295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AMIIP W 72   </a:t>
            </a:r>
            <a:endParaRPr lang="en-US" sz="1200" dirty="0"/>
          </a:p>
        </p:txBody>
      </p:sp>
      <p:sp>
        <p:nvSpPr>
          <p:cNvPr id="37" name="Text Box 93"/>
          <p:cNvSpPr txBox="1">
            <a:spLocks noChangeArrowheads="1"/>
          </p:cNvSpPr>
          <p:nvPr/>
        </p:nvSpPr>
        <p:spPr bwMode="auto">
          <a:xfrm>
            <a:off x="3387780" y="4125876"/>
            <a:ext cx="2953063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/>
              <a:t>Medium Scale: Ship Defensive Screen Detection Ranges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W-72A(2) 1A1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02574" y="3687579"/>
            <a:ext cx="1948722" cy="434718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 dirty="0" smtClean="0"/>
              <a:t>Ship Defensive Screen Detection Ranges</a:t>
            </a:r>
            <a:r>
              <a:rPr lang="en-US" sz="1200" dirty="0" smtClean="0"/>
              <a:t> </a:t>
            </a:r>
            <a:r>
              <a:rPr lang="en-US" sz="1200" b="1" i="1" dirty="0" smtClean="0">
                <a:latin typeface="+mn-lt"/>
              </a:rPr>
              <a:t>W-72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acsfac-vacapes-3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C2E5F9"/>
              </a:clrFrom>
              <a:clrTo>
                <a:srgbClr val="C2E5F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9569" y="1190672"/>
            <a:ext cx="8053896" cy="54649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9037" y="167390"/>
            <a:ext cx="6370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July 17 Medium Scale: Ship Defensive Screen Detection Ranges  (with DDG vice LHD)</a:t>
            </a:r>
          </a:p>
          <a:p>
            <a:pPr algn="ctr"/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1999954" y="2768190"/>
            <a:ext cx="488413" cy="276999"/>
          </a:xfrm>
          <a:prstGeom prst="rect">
            <a:avLst/>
          </a:prstGeom>
          <a:solidFill>
            <a:srgbClr val="FF99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LHD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272872" y="3404016"/>
            <a:ext cx="534633" cy="27699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DDG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192906" y="2938084"/>
            <a:ext cx="587880" cy="276999"/>
          </a:xfrm>
          <a:prstGeom prst="rect">
            <a:avLst/>
          </a:prstGeom>
          <a:solidFill>
            <a:srgbClr val="00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Hugo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30783" y="3166686"/>
            <a:ext cx="607090" cy="276999"/>
          </a:xfrm>
          <a:prstGeom prst="rect">
            <a:avLst/>
          </a:prstGeom>
          <a:solidFill>
            <a:srgbClr val="3399F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Knorr</a:t>
            </a:r>
            <a:endParaRPr lang="en-US" sz="1200" b="1" dirty="0"/>
          </a:p>
        </p:txBody>
      </p:sp>
      <p:grpSp>
        <p:nvGrpSpPr>
          <p:cNvPr id="10" name="Group 9"/>
          <p:cNvGrpSpPr/>
          <p:nvPr/>
        </p:nvGrpSpPr>
        <p:grpSpPr>
          <a:xfrm rot="235530">
            <a:off x="4158429" y="3108915"/>
            <a:ext cx="513975" cy="1371600"/>
            <a:chOff x="3339407" y="3933569"/>
            <a:chExt cx="513975" cy="1214395"/>
          </a:xfrm>
        </p:grpSpPr>
        <p:sp>
          <p:nvSpPr>
            <p:cNvPr id="11" name="4-Point Star 10"/>
            <p:cNvSpPr/>
            <p:nvPr/>
          </p:nvSpPr>
          <p:spPr>
            <a:xfrm rot="3834067">
              <a:off x="3748451" y="3963549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4-Point Star 11"/>
            <p:cNvSpPr/>
            <p:nvPr/>
          </p:nvSpPr>
          <p:spPr>
            <a:xfrm rot="3834067">
              <a:off x="3678634" y="4167454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4-Point Star 12"/>
            <p:cNvSpPr/>
            <p:nvPr/>
          </p:nvSpPr>
          <p:spPr>
            <a:xfrm rot="3834067">
              <a:off x="3608817" y="4371359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4-Point Star 15"/>
            <p:cNvSpPr/>
            <p:nvPr/>
          </p:nvSpPr>
          <p:spPr>
            <a:xfrm rot="3834067">
              <a:off x="3539001" y="4575263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4-Point Star 16"/>
            <p:cNvSpPr/>
            <p:nvPr/>
          </p:nvSpPr>
          <p:spPr>
            <a:xfrm rot="3834067">
              <a:off x="3379244" y="4839128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4-Point Star 17"/>
            <p:cNvSpPr/>
            <p:nvPr/>
          </p:nvSpPr>
          <p:spPr>
            <a:xfrm rot="3834067">
              <a:off x="3309427" y="5043033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08" y="354128"/>
            <a:ext cx="6096001" cy="778313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US" dirty="0" smtClean="0"/>
              <a:t>Flight Events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800" dirty="0" smtClean="0"/>
              <a:t>TBD ~July 17,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8" y="1210457"/>
            <a:ext cx="8641827" cy="5205334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Medium Scale: Ship Defensive Screen Detection Ranges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Knorr</a:t>
            </a:r>
            <a:r>
              <a:rPr lang="en-US" sz="2400" dirty="0" smtClean="0"/>
              <a:t> MODLOC 20 NM NE of LHD.</a:t>
            </a:r>
          </a:p>
          <a:p>
            <a:r>
              <a:rPr lang="en-US" sz="2400" dirty="0" smtClean="0"/>
              <a:t>Need to assess maneuver distance for USVs or re-position with ship</a:t>
            </a:r>
          </a:p>
          <a:p>
            <a:r>
              <a:rPr lang="en-US" sz="2400" dirty="0" smtClean="0"/>
              <a:t>6 hr </a:t>
            </a:r>
            <a:r>
              <a:rPr lang="en-US" sz="2400" dirty="0" err="1" smtClean="0"/>
              <a:t>sondes</a:t>
            </a:r>
            <a:r>
              <a:rPr lang="en-US" sz="2400" dirty="0" smtClean="0"/>
              <a:t>, 3 during flights</a:t>
            </a:r>
          </a:p>
          <a:p>
            <a:r>
              <a:rPr lang="en-US" sz="2400" dirty="0" smtClean="0"/>
              <a:t>USVs in green </a:t>
            </a:r>
            <a:r>
              <a:rPr lang="en-US" sz="2400" dirty="0" err="1" smtClean="0"/>
              <a:t>sfc</a:t>
            </a:r>
            <a:r>
              <a:rPr lang="en-US" sz="2400" dirty="0" smtClean="0"/>
              <a:t> data</a:t>
            </a:r>
          </a:p>
          <a:p>
            <a:r>
              <a:rPr lang="en-US" sz="2400" dirty="0" smtClean="0"/>
              <a:t>UAV conducts spiral </a:t>
            </a:r>
          </a:p>
          <a:p>
            <a:pPr>
              <a:buNone/>
            </a:pPr>
            <a:r>
              <a:rPr lang="en-US" sz="2400" dirty="0" smtClean="0"/>
              <a:t>soundings to 5 KFT </a:t>
            </a:r>
          </a:p>
          <a:p>
            <a:pPr>
              <a:buNone/>
            </a:pPr>
            <a:r>
              <a:rPr lang="en-US" sz="2400" dirty="0" smtClean="0"/>
              <a:t>above USVs and DDG</a:t>
            </a:r>
          </a:p>
          <a:p>
            <a:pPr>
              <a:buNone/>
            </a:pPr>
            <a:r>
              <a:rPr lang="en-US" sz="2400" dirty="0" smtClean="0"/>
              <a:t>and stacked legs below and </a:t>
            </a:r>
          </a:p>
          <a:p>
            <a:pPr>
              <a:buNone/>
            </a:pPr>
            <a:r>
              <a:rPr lang="en-US" sz="2400" dirty="0" smtClean="0"/>
              <a:t>at inversion to ~3 KFT 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21" name="Picture 20" descr="facsfac-vacapes-3.jpg"/>
          <p:cNvPicPr>
            <a:picLocks noChangeAspect="1"/>
          </p:cNvPicPr>
          <p:nvPr/>
        </p:nvPicPr>
        <p:blipFill>
          <a:blip r:embed="rId3" cstate="screen">
            <a:lum contrast="-20000"/>
          </a:blip>
          <a:srcRect/>
          <a:stretch>
            <a:fillRect/>
          </a:stretch>
        </p:blipFill>
        <p:spPr>
          <a:xfrm>
            <a:off x="4197246" y="2803161"/>
            <a:ext cx="4766872" cy="3807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11"/>
          <p:cNvGrpSpPr/>
          <p:nvPr/>
        </p:nvGrpSpPr>
        <p:grpSpPr>
          <a:xfrm>
            <a:off x="4690649" y="3063711"/>
            <a:ext cx="3631672" cy="3148553"/>
            <a:chOff x="4116850" y="4412820"/>
            <a:chExt cx="3786125" cy="3325556"/>
          </a:xfrm>
        </p:grpSpPr>
        <p:sp>
          <p:nvSpPr>
            <p:cNvPr id="8" name="Oval 7"/>
            <p:cNvSpPr/>
            <p:nvPr/>
          </p:nvSpPr>
          <p:spPr>
            <a:xfrm>
              <a:off x="4116850" y="4412820"/>
              <a:ext cx="3177295" cy="332555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endParaRPr lang="en-US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Knorr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400998" y="5924175"/>
              <a:ext cx="239843" cy="23984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0638" y="5360422"/>
              <a:ext cx="742337" cy="29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20 NM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4764835" y="4271714"/>
            <a:ext cx="229658" cy="23362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6930" y="449704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LHD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6686076" y="4484072"/>
            <a:ext cx="229658" cy="233628"/>
          </a:xfrm>
          <a:prstGeom prst="star5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1049" y="4661938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DDG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 rot="12593584">
            <a:off x="5252434" y="4591576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 rot="12593584">
            <a:off x="6243419" y="4213705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 rot="12593584">
            <a:off x="7460809" y="4759219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 rot="12593584">
            <a:off x="6423524" y="5827968"/>
            <a:ext cx="179326" cy="182880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16200000">
            <a:off x="5160392" y="4343379"/>
            <a:ext cx="382227" cy="149904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6200000">
            <a:off x="6032323" y="4001103"/>
            <a:ext cx="382227" cy="149904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6259671" y="5607550"/>
            <a:ext cx="382227" cy="149904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7431378" y="4545750"/>
            <a:ext cx="382227" cy="149904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266544" y="4272197"/>
            <a:ext cx="2340964" cy="1641422"/>
          </a:xfrm>
          <a:custGeom>
            <a:avLst/>
            <a:gdLst>
              <a:gd name="connsiteX0" fmla="*/ 774492 w 2340964"/>
              <a:gd name="connsiteY0" fmla="*/ 374754 h 1641422"/>
              <a:gd name="connsiteX1" fmla="*/ 69954 w 2340964"/>
              <a:gd name="connsiteY1" fmla="*/ 374754 h 1641422"/>
              <a:gd name="connsiteX2" fmla="*/ 1194217 w 2340964"/>
              <a:gd name="connsiteY2" fmla="*/ 1603947 h 1641422"/>
              <a:gd name="connsiteX3" fmla="*/ 2318479 w 2340964"/>
              <a:gd name="connsiteY3" fmla="*/ 599606 h 1641422"/>
              <a:gd name="connsiteX4" fmla="*/ 1059305 w 2340964"/>
              <a:gd name="connsiteY4" fmla="*/ 0 h 1641422"/>
              <a:gd name="connsiteX5" fmla="*/ 1059305 w 2340964"/>
              <a:gd name="connsiteY5" fmla="*/ 0 h 16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0964" h="1641422">
                <a:moveTo>
                  <a:pt x="774492" y="374754"/>
                </a:moveTo>
                <a:cubicBezTo>
                  <a:pt x="387246" y="272321"/>
                  <a:pt x="0" y="169889"/>
                  <a:pt x="69954" y="374754"/>
                </a:cubicBezTo>
                <a:cubicBezTo>
                  <a:pt x="139908" y="579619"/>
                  <a:pt x="819463" y="1566472"/>
                  <a:pt x="1194217" y="1603947"/>
                </a:cubicBezTo>
                <a:cubicBezTo>
                  <a:pt x="1568971" y="1641422"/>
                  <a:pt x="2340964" y="866931"/>
                  <a:pt x="2318479" y="599606"/>
                </a:cubicBezTo>
                <a:cubicBezTo>
                  <a:pt x="2295994" y="332282"/>
                  <a:pt x="1059305" y="0"/>
                  <a:pt x="1059305" y="0"/>
                </a:cubicBezTo>
                <a:lnTo>
                  <a:pt x="1059305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086663" y="4189751"/>
            <a:ext cx="2548327" cy="1876269"/>
          </a:xfrm>
          <a:custGeom>
            <a:avLst/>
            <a:gdLst>
              <a:gd name="connsiteX0" fmla="*/ 939383 w 2548327"/>
              <a:gd name="connsiteY0" fmla="*/ 487180 h 1876269"/>
              <a:gd name="connsiteX1" fmla="*/ 84944 w 2548327"/>
              <a:gd name="connsiteY1" fmla="*/ 382249 h 1876269"/>
              <a:gd name="connsiteX2" fmla="*/ 1449048 w 2548327"/>
              <a:gd name="connsiteY2" fmla="*/ 1836295 h 1876269"/>
              <a:gd name="connsiteX3" fmla="*/ 2528340 w 2548327"/>
              <a:gd name="connsiteY3" fmla="*/ 622092 h 1876269"/>
              <a:gd name="connsiteX4" fmla="*/ 1329127 w 2548327"/>
              <a:gd name="connsiteY4" fmla="*/ 37475 h 1876269"/>
              <a:gd name="connsiteX5" fmla="*/ 999344 w 2548327"/>
              <a:gd name="connsiteY5" fmla="*/ 397239 h 187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8327" h="1876269">
                <a:moveTo>
                  <a:pt x="939383" y="487180"/>
                </a:moveTo>
                <a:cubicBezTo>
                  <a:pt x="469691" y="322288"/>
                  <a:pt x="0" y="157396"/>
                  <a:pt x="84944" y="382249"/>
                </a:cubicBezTo>
                <a:cubicBezTo>
                  <a:pt x="169888" y="607102"/>
                  <a:pt x="1041815" y="1796321"/>
                  <a:pt x="1449048" y="1836295"/>
                </a:cubicBezTo>
                <a:cubicBezTo>
                  <a:pt x="1856281" y="1876269"/>
                  <a:pt x="2548327" y="921895"/>
                  <a:pt x="2528340" y="622092"/>
                </a:cubicBezTo>
                <a:cubicBezTo>
                  <a:pt x="2508353" y="322289"/>
                  <a:pt x="1583960" y="74950"/>
                  <a:pt x="1329127" y="37475"/>
                </a:cubicBezTo>
                <a:cubicBezTo>
                  <a:pt x="1074294" y="0"/>
                  <a:pt x="999344" y="397239"/>
                  <a:pt x="999344" y="397239"/>
                </a:cubicBez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6784323" y="4228453"/>
            <a:ext cx="382227" cy="149904"/>
          </a:xfrm>
          <a:custGeom>
            <a:avLst/>
            <a:gdLst>
              <a:gd name="connsiteX0" fmla="*/ 9993 w 946878"/>
              <a:gd name="connsiteY0" fmla="*/ 59960 h 687049"/>
              <a:gd name="connsiteX1" fmla="*/ 9993 w 946878"/>
              <a:gd name="connsiteY1" fmla="*/ 344774 h 687049"/>
              <a:gd name="connsiteX2" fmla="*/ 69954 w 946878"/>
              <a:gd name="connsiteY2" fmla="*/ 629587 h 687049"/>
              <a:gd name="connsiteX3" fmla="*/ 189875 w 946878"/>
              <a:gd name="connsiteY3" fmla="*/ 629587 h 687049"/>
              <a:gd name="connsiteX4" fmla="*/ 264826 w 946878"/>
              <a:gd name="connsiteY4" fmla="*/ 509665 h 687049"/>
              <a:gd name="connsiteX5" fmla="*/ 264826 w 946878"/>
              <a:gd name="connsiteY5" fmla="*/ 329783 h 687049"/>
              <a:gd name="connsiteX6" fmla="*/ 264826 w 946878"/>
              <a:gd name="connsiteY6" fmla="*/ 134911 h 687049"/>
              <a:gd name="connsiteX7" fmla="*/ 264826 w 946878"/>
              <a:gd name="connsiteY7" fmla="*/ 59960 h 687049"/>
              <a:gd name="connsiteX8" fmla="*/ 144905 w 946878"/>
              <a:gd name="connsiteY8" fmla="*/ 74951 h 687049"/>
              <a:gd name="connsiteX9" fmla="*/ 144905 w 946878"/>
              <a:gd name="connsiteY9" fmla="*/ 329783 h 687049"/>
              <a:gd name="connsiteX10" fmla="*/ 144905 w 946878"/>
              <a:gd name="connsiteY10" fmla="*/ 464695 h 687049"/>
              <a:gd name="connsiteX11" fmla="*/ 159895 w 946878"/>
              <a:gd name="connsiteY11" fmla="*/ 599606 h 687049"/>
              <a:gd name="connsiteX12" fmla="*/ 264826 w 946878"/>
              <a:gd name="connsiteY12" fmla="*/ 644577 h 687049"/>
              <a:gd name="connsiteX13" fmla="*/ 444708 w 946878"/>
              <a:gd name="connsiteY13" fmla="*/ 509665 h 687049"/>
              <a:gd name="connsiteX14" fmla="*/ 444708 w 946878"/>
              <a:gd name="connsiteY14" fmla="*/ 389744 h 687049"/>
              <a:gd name="connsiteX15" fmla="*/ 444708 w 946878"/>
              <a:gd name="connsiteY15" fmla="*/ 164892 h 687049"/>
              <a:gd name="connsiteX16" fmla="*/ 444708 w 946878"/>
              <a:gd name="connsiteY16" fmla="*/ 119921 h 687049"/>
              <a:gd name="connsiteX17" fmla="*/ 369757 w 946878"/>
              <a:gd name="connsiteY17" fmla="*/ 59960 h 687049"/>
              <a:gd name="connsiteX18" fmla="*/ 324787 w 946878"/>
              <a:gd name="connsiteY18" fmla="*/ 284813 h 687049"/>
              <a:gd name="connsiteX19" fmla="*/ 324787 w 946878"/>
              <a:gd name="connsiteY19" fmla="*/ 434715 h 687049"/>
              <a:gd name="connsiteX20" fmla="*/ 339777 w 946878"/>
              <a:gd name="connsiteY20" fmla="*/ 509665 h 687049"/>
              <a:gd name="connsiteX21" fmla="*/ 429718 w 946878"/>
              <a:gd name="connsiteY21" fmla="*/ 599606 h 687049"/>
              <a:gd name="connsiteX22" fmla="*/ 609600 w 946878"/>
              <a:gd name="connsiteY22" fmla="*/ 479685 h 687049"/>
              <a:gd name="connsiteX23" fmla="*/ 609600 w 946878"/>
              <a:gd name="connsiteY23" fmla="*/ 284813 h 687049"/>
              <a:gd name="connsiteX24" fmla="*/ 609600 w 946878"/>
              <a:gd name="connsiteY24" fmla="*/ 104931 h 687049"/>
              <a:gd name="connsiteX25" fmla="*/ 534649 w 946878"/>
              <a:gd name="connsiteY25" fmla="*/ 14990 h 687049"/>
              <a:gd name="connsiteX26" fmla="*/ 459698 w 946878"/>
              <a:gd name="connsiteY26" fmla="*/ 194872 h 687049"/>
              <a:gd name="connsiteX27" fmla="*/ 504669 w 946878"/>
              <a:gd name="connsiteY27" fmla="*/ 374754 h 687049"/>
              <a:gd name="connsiteX28" fmla="*/ 549639 w 946878"/>
              <a:gd name="connsiteY28" fmla="*/ 524656 h 687049"/>
              <a:gd name="connsiteX29" fmla="*/ 594610 w 946878"/>
              <a:gd name="connsiteY29" fmla="*/ 614596 h 687049"/>
              <a:gd name="connsiteX30" fmla="*/ 699541 w 946878"/>
              <a:gd name="connsiteY30" fmla="*/ 614596 h 687049"/>
              <a:gd name="connsiteX31" fmla="*/ 759501 w 946878"/>
              <a:gd name="connsiteY31" fmla="*/ 479685 h 687049"/>
              <a:gd name="connsiteX32" fmla="*/ 759501 w 946878"/>
              <a:gd name="connsiteY32" fmla="*/ 299803 h 687049"/>
              <a:gd name="connsiteX33" fmla="*/ 759501 w 946878"/>
              <a:gd name="connsiteY33" fmla="*/ 134911 h 687049"/>
              <a:gd name="connsiteX34" fmla="*/ 759501 w 946878"/>
              <a:gd name="connsiteY34" fmla="*/ 44970 h 687049"/>
              <a:gd name="connsiteX35" fmla="*/ 654570 w 946878"/>
              <a:gd name="connsiteY35" fmla="*/ 44970 h 687049"/>
              <a:gd name="connsiteX36" fmla="*/ 654570 w 946878"/>
              <a:gd name="connsiteY36" fmla="*/ 269823 h 687049"/>
              <a:gd name="connsiteX37" fmla="*/ 684551 w 946878"/>
              <a:gd name="connsiteY37" fmla="*/ 479685 h 687049"/>
              <a:gd name="connsiteX38" fmla="*/ 864433 w 946878"/>
              <a:gd name="connsiteY38" fmla="*/ 659567 h 687049"/>
              <a:gd name="connsiteX39" fmla="*/ 924393 w 946878"/>
              <a:gd name="connsiteY39" fmla="*/ 314793 h 687049"/>
              <a:gd name="connsiteX40" fmla="*/ 939383 w 946878"/>
              <a:gd name="connsiteY40" fmla="*/ 179882 h 687049"/>
              <a:gd name="connsiteX41" fmla="*/ 879423 w 946878"/>
              <a:gd name="connsiteY41" fmla="*/ 89941 h 687049"/>
              <a:gd name="connsiteX42" fmla="*/ 849442 w 946878"/>
              <a:gd name="connsiteY42" fmla="*/ 44970 h 6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6878" h="687049">
                <a:moveTo>
                  <a:pt x="9993" y="59960"/>
                </a:moveTo>
                <a:cubicBezTo>
                  <a:pt x="4996" y="154898"/>
                  <a:pt x="0" y="249836"/>
                  <a:pt x="9993" y="344774"/>
                </a:cubicBezTo>
                <a:cubicBezTo>
                  <a:pt x="19986" y="439712"/>
                  <a:pt x="39974" y="582118"/>
                  <a:pt x="69954" y="629587"/>
                </a:cubicBezTo>
                <a:cubicBezTo>
                  <a:pt x="99934" y="677056"/>
                  <a:pt x="157396" y="649574"/>
                  <a:pt x="189875" y="629587"/>
                </a:cubicBezTo>
                <a:cubicBezTo>
                  <a:pt x="222354" y="609600"/>
                  <a:pt x="252334" y="559632"/>
                  <a:pt x="264826" y="509665"/>
                </a:cubicBezTo>
                <a:cubicBezTo>
                  <a:pt x="277318" y="459698"/>
                  <a:pt x="264826" y="329783"/>
                  <a:pt x="264826" y="329783"/>
                </a:cubicBezTo>
                <a:lnTo>
                  <a:pt x="264826" y="134911"/>
                </a:lnTo>
                <a:cubicBezTo>
                  <a:pt x="264826" y="89941"/>
                  <a:pt x="284813" y="69953"/>
                  <a:pt x="264826" y="59960"/>
                </a:cubicBezTo>
                <a:cubicBezTo>
                  <a:pt x="244839" y="49967"/>
                  <a:pt x="164892" y="29981"/>
                  <a:pt x="144905" y="74951"/>
                </a:cubicBezTo>
                <a:cubicBezTo>
                  <a:pt x="124918" y="119921"/>
                  <a:pt x="144905" y="329783"/>
                  <a:pt x="144905" y="329783"/>
                </a:cubicBezTo>
                <a:cubicBezTo>
                  <a:pt x="144905" y="394740"/>
                  <a:pt x="142407" y="419725"/>
                  <a:pt x="144905" y="464695"/>
                </a:cubicBezTo>
                <a:cubicBezTo>
                  <a:pt x="147403" y="509665"/>
                  <a:pt x="139908" y="569626"/>
                  <a:pt x="159895" y="599606"/>
                </a:cubicBezTo>
                <a:cubicBezTo>
                  <a:pt x="179882" y="629586"/>
                  <a:pt x="217357" y="659567"/>
                  <a:pt x="264826" y="644577"/>
                </a:cubicBezTo>
                <a:cubicBezTo>
                  <a:pt x="312295" y="629587"/>
                  <a:pt x="414728" y="552137"/>
                  <a:pt x="444708" y="509665"/>
                </a:cubicBezTo>
                <a:cubicBezTo>
                  <a:pt x="474688" y="467193"/>
                  <a:pt x="444708" y="389744"/>
                  <a:pt x="444708" y="389744"/>
                </a:cubicBezTo>
                <a:lnTo>
                  <a:pt x="444708" y="164892"/>
                </a:lnTo>
                <a:cubicBezTo>
                  <a:pt x="444708" y="119922"/>
                  <a:pt x="457200" y="137410"/>
                  <a:pt x="444708" y="119921"/>
                </a:cubicBezTo>
                <a:cubicBezTo>
                  <a:pt x="432216" y="102432"/>
                  <a:pt x="389744" y="32478"/>
                  <a:pt x="369757" y="59960"/>
                </a:cubicBezTo>
                <a:cubicBezTo>
                  <a:pt x="349770" y="87442"/>
                  <a:pt x="332282" y="222354"/>
                  <a:pt x="324787" y="284813"/>
                </a:cubicBezTo>
                <a:cubicBezTo>
                  <a:pt x="317292" y="347272"/>
                  <a:pt x="322289" y="397240"/>
                  <a:pt x="324787" y="434715"/>
                </a:cubicBezTo>
                <a:cubicBezTo>
                  <a:pt x="327285" y="472190"/>
                  <a:pt x="322289" y="482183"/>
                  <a:pt x="339777" y="509665"/>
                </a:cubicBezTo>
                <a:cubicBezTo>
                  <a:pt x="357265" y="537147"/>
                  <a:pt x="384748" y="604603"/>
                  <a:pt x="429718" y="599606"/>
                </a:cubicBezTo>
                <a:cubicBezTo>
                  <a:pt x="474688" y="594609"/>
                  <a:pt x="579620" y="532150"/>
                  <a:pt x="609600" y="479685"/>
                </a:cubicBezTo>
                <a:cubicBezTo>
                  <a:pt x="639580" y="427220"/>
                  <a:pt x="609600" y="284813"/>
                  <a:pt x="609600" y="284813"/>
                </a:cubicBezTo>
                <a:cubicBezTo>
                  <a:pt x="609600" y="222354"/>
                  <a:pt x="622092" y="149902"/>
                  <a:pt x="609600" y="104931"/>
                </a:cubicBezTo>
                <a:cubicBezTo>
                  <a:pt x="597108" y="59961"/>
                  <a:pt x="559633" y="0"/>
                  <a:pt x="534649" y="14990"/>
                </a:cubicBezTo>
                <a:cubicBezTo>
                  <a:pt x="509665" y="29980"/>
                  <a:pt x="464695" y="134911"/>
                  <a:pt x="459698" y="194872"/>
                </a:cubicBezTo>
                <a:cubicBezTo>
                  <a:pt x="454701" y="254833"/>
                  <a:pt x="489679" y="319790"/>
                  <a:pt x="504669" y="374754"/>
                </a:cubicBezTo>
                <a:cubicBezTo>
                  <a:pt x="519659" y="429718"/>
                  <a:pt x="534649" y="484682"/>
                  <a:pt x="549639" y="524656"/>
                </a:cubicBezTo>
                <a:cubicBezTo>
                  <a:pt x="564629" y="564630"/>
                  <a:pt x="569626" y="599606"/>
                  <a:pt x="594610" y="614596"/>
                </a:cubicBezTo>
                <a:cubicBezTo>
                  <a:pt x="619594" y="629586"/>
                  <a:pt x="672059" y="637081"/>
                  <a:pt x="699541" y="614596"/>
                </a:cubicBezTo>
                <a:cubicBezTo>
                  <a:pt x="727023" y="592111"/>
                  <a:pt x="749508" y="532151"/>
                  <a:pt x="759501" y="479685"/>
                </a:cubicBezTo>
                <a:cubicBezTo>
                  <a:pt x="769494" y="427220"/>
                  <a:pt x="759501" y="299803"/>
                  <a:pt x="759501" y="299803"/>
                </a:cubicBezTo>
                <a:lnTo>
                  <a:pt x="759501" y="134911"/>
                </a:lnTo>
                <a:cubicBezTo>
                  <a:pt x="759501" y="92439"/>
                  <a:pt x="776989" y="59960"/>
                  <a:pt x="759501" y="44970"/>
                </a:cubicBezTo>
                <a:cubicBezTo>
                  <a:pt x="742013" y="29980"/>
                  <a:pt x="672059" y="7495"/>
                  <a:pt x="654570" y="44970"/>
                </a:cubicBezTo>
                <a:cubicBezTo>
                  <a:pt x="637082" y="82446"/>
                  <a:pt x="649573" y="197371"/>
                  <a:pt x="654570" y="269823"/>
                </a:cubicBezTo>
                <a:cubicBezTo>
                  <a:pt x="659567" y="342275"/>
                  <a:pt x="649574" y="414728"/>
                  <a:pt x="684551" y="479685"/>
                </a:cubicBezTo>
                <a:cubicBezTo>
                  <a:pt x="719528" y="544642"/>
                  <a:pt x="824459" y="687049"/>
                  <a:pt x="864433" y="659567"/>
                </a:cubicBezTo>
                <a:cubicBezTo>
                  <a:pt x="904407" y="632085"/>
                  <a:pt x="911901" y="394741"/>
                  <a:pt x="924393" y="314793"/>
                </a:cubicBezTo>
                <a:cubicBezTo>
                  <a:pt x="936885" y="234845"/>
                  <a:pt x="946878" y="217357"/>
                  <a:pt x="939383" y="179882"/>
                </a:cubicBezTo>
                <a:cubicBezTo>
                  <a:pt x="931888" y="142407"/>
                  <a:pt x="879423" y="89941"/>
                  <a:pt x="879423" y="89941"/>
                </a:cubicBezTo>
                <a:lnTo>
                  <a:pt x="849442" y="44970"/>
                </a:lnTo>
              </a:path>
            </a:pathLst>
          </a:custGeom>
          <a:ln w="28575">
            <a:solidFill>
              <a:srgbClr val="DB5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28600"/>
            <a:ext cx="7391400" cy="492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July 18 – Synchronization Matrix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33561" y="5924550"/>
            <a:ext cx="31729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Key</a:t>
            </a:r>
            <a:r>
              <a:rPr lang="en-US" dirty="0" smtClean="0">
                <a:latin typeface="+mn-lt"/>
              </a:rPr>
              <a:t>: 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DDG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Hugo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Knorr</a:t>
            </a:r>
            <a:endParaRPr lang="en-U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762000" y="1284288"/>
          <a:ext cx="7848600" cy="4506913"/>
        </p:xfrm>
        <a:graphic>
          <a:graphicData uri="http://schemas.openxmlformats.org/drawingml/2006/table">
            <a:tbl>
              <a:tblPr/>
              <a:tblGrid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762000" y="1676400"/>
            <a:ext cx="1676400" cy="2762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6" name="Text Box 93"/>
          <p:cNvSpPr txBox="1">
            <a:spLocks noChangeArrowheads="1"/>
          </p:cNvSpPr>
          <p:nvPr/>
        </p:nvSpPr>
        <p:spPr bwMode="auto">
          <a:xfrm>
            <a:off x="6781800" y="1752600"/>
            <a:ext cx="1828800" cy="2762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0" y="2924175"/>
            <a:ext cx="1676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8" name="Text Box 93"/>
          <p:cNvSpPr txBox="1">
            <a:spLocks noChangeArrowheads="1"/>
          </p:cNvSpPr>
          <p:nvPr/>
        </p:nvSpPr>
        <p:spPr bwMode="auto">
          <a:xfrm>
            <a:off x="6858000" y="2847975"/>
            <a:ext cx="1676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9" name="Text Box 93"/>
          <p:cNvSpPr txBox="1">
            <a:spLocks noChangeArrowheads="1"/>
          </p:cNvSpPr>
          <p:nvPr/>
        </p:nvSpPr>
        <p:spPr bwMode="auto">
          <a:xfrm>
            <a:off x="3962400" y="4648200"/>
            <a:ext cx="1295400" cy="27622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EMIO W 72   </a:t>
            </a:r>
            <a:endParaRPr lang="en-US" sz="1200" dirty="0"/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3810000" y="1676400"/>
            <a:ext cx="838200" cy="64633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FAC FIAC</a:t>
            </a:r>
          </a:p>
          <a:p>
            <a:pPr algn="ctr" eaLnBrk="0" hangingPunct="0"/>
            <a:r>
              <a:rPr lang="en-US" sz="1200" dirty="0" smtClean="0"/>
              <a:t>W-50</a:t>
            </a:r>
            <a:endParaRPr lang="en-US" sz="1200" dirty="0"/>
          </a:p>
        </p:txBody>
      </p:sp>
      <p:sp>
        <p:nvSpPr>
          <p:cNvPr id="11" name="Text Box 93"/>
          <p:cNvSpPr txBox="1">
            <a:spLocks noChangeArrowheads="1"/>
          </p:cNvSpPr>
          <p:nvPr/>
        </p:nvSpPr>
        <p:spPr bwMode="auto">
          <a:xfrm>
            <a:off x="3962400" y="2895600"/>
            <a:ext cx="1295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EMIO W 72   </a:t>
            </a:r>
            <a:endParaRPr lang="en-US" sz="1200" dirty="0"/>
          </a:p>
        </p:txBody>
      </p:sp>
      <p:sp>
        <p:nvSpPr>
          <p:cNvPr id="12" name="Text Box 93"/>
          <p:cNvSpPr txBox="1">
            <a:spLocks noChangeArrowheads="1"/>
          </p:cNvSpPr>
          <p:nvPr/>
        </p:nvSpPr>
        <p:spPr bwMode="auto">
          <a:xfrm>
            <a:off x="4648200" y="3381375"/>
            <a:ext cx="1295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AMIIP W 72   </a:t>
            </a:r>
            <a:endParaRPr lang="en-US" sz="1200" dirty="0"/>
          </a:p>
        </p:txBody>
      </p:sp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749510" y="3960986"/>
            <a:ext cx="785734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smtClean="0"/>
              <a:t>At-sea USV/UUV/Wave Buoy Recovery and Transit to In Port</a:t>
            </a:r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28600"/>
            <a:ext cx="7391400" cy="492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July 19 – Synchronization Matrix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33561" y="5924550"/>
            <a:ext cx="31729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Key</a:t>
            </a:r>
            <a:r>
              <a:rPr lang="en-US" dirty="0" smtClean="0">
                <a:latin typeface="+mn-lt"/>
              </a:rPr>
              <a:t>: </a:t>
            </a:r>
            <a:r>
              <a:rPr 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DDG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Hugo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Knorr</a:t>
            </a:r>
            <a:endParaRPr lang="en-U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762000" y="1284288"/>
          <a:ext cx="7848600" cy="4506913"/>
        </p:xfrm>
        <a:graphic>
          <a:graphicData uri="http://schemas.openxmlformats.org/drawingml/2006/table">
            <a:tbl>
              <a:tblPr/>
              <a:tblGrid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  <a:gridCol w="3270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762000" y="1676400"/>
            <a:ext cx="1676400" cy="2762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6" name="Text Box 93"/>
          <p:cNvSpPr txBox="1">
            <a:spLocks noChangeArrowheads="1"/>
          </p:cNvSpPr>
          <p:nvPr/>
        </p:nvSpPr>
        <p:spPr bwMode="auto">
          <a:xfrm>
            <a:off x="6781800" y="1752600"/>
            <a:ext cx="1828800" cy="2762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0" y="2924175"/>
            <a:ext cx="1676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8" name="Text Box 93"/>
          <p:cNvSpPr txBox="1">
            <a:spLocks noChangeArrowheads="1"/>
          </p:cNvSpPr>
          <p:nvPr/>
        </p:nvSpPr>
        <p:spPr bwMode="auto">
          <a:xfrm>
            <a:off x="6858000" y="2847975"/>
            <a:ext cx="1676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Nite Steaming Box</a:t>
            </a:r>
          </a:p>
        </p:txBody>
      </p:sp>
      <p:sp>
        <p:nvSpPr>
          <p:cNvPr id="9" name="Text Box 93"/>
          <p:cNvSpPr txBox="1">
            <a:spLocks noChangeArrowheads="1"/>
          </p:cNvSpPr>
          <p:nvPr/>
        </p:nvSpPr>
        <p:spPr bwMode="auto">
          <a:xfrm>
            <a:off x="3962400" y="4648200"/>
            <a:ext cx="1295400" cy="27622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Target ship   </a:t>
            </a:r>
            <a:endParaRPr lang="en-US" sz="1200" dirty="0"/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4648200" y="3381375"/>
            <a:ext cx="12954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AMIIP W 72   </a:t>
            </a:r>
            <a:endParaRPr lang="en-US" sz="1200" dirty="0"/>
          </a:p>
        </p:txBody>
      </p:sp>
      <p:sp>
        <p:nvSpPr>
          <p:cNvPr id="11" name="Text Box 93"/>
          <p:cNvSpPr txBox="1">
            <a:spLocks noChangeArrowheads="1"/>
          </p:cNvSpPr>
          <p:nvPr/>
        </p:nvSpPr>
        <p:spPr bwMode="auto">
          <a:xfrm>
            <a:off x="749510" y="3886036"/>
            <a:ext cx="785734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/>
              <a:t>In Port Equipment De-Install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(as of 12NOV12)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477"/>
            <a:ext cx="8229600" cy="5205334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KNORR (AGOR-15)</a:t>
            </a:r>
          </a:p>
          <a:p>
            <a:pPr>
              <a:buNone/>
            </a:pPr>
            <a:r>
              <a:rPr lang="en-US" sz="2400" dirty="0" smtClean="0"/>
              <a:t>	July 8 – 10: Transit from WHOI to Norfolk.</a:t>
            </a:r>
          </a:p>
          <a:p>
            <a:pPr>
              <a:buNone/>
            </a:pPr>
            <a:r>
              <a:rPr lang="en-US" sz="2400" dirty="0" smtClean="0"/>
              <a:t>	July 11 – 12: In port Equipment On-load/mobilization</a:t>
            </a:r>
          </a:p>
          <a:p>
            <a:pPr>
              <a:buNone/>
            </a:pPr>
            <a:r>
              <a:rPr lang="en-US" sz="2400" dirty="0" smtClean="0"/>
              <a:t>	July 13: At-sea Transit</a:t>
            </a:r>
          </a:p>
          <a:p>
            <a:pPr>
              <a:buNone/>
            </a:pPr>
            <a:r>
              <a:rPr lang="en-US" sz="2400" b="1" u="sng" dirty="0" smtClean="0"/>
              <a:t>July 13/14 - July 17/18: On-station ops</a:t>
            </a:r>
          </a:p>
          <a:p>
            <a:pPr>
              <a:buNone/>
            </a:pPr>
            <a:r>
              <a:rPr lang="en-US" sz="2400" dirty="0" smtClean="0"/>
              <a:t>	July 18: At-sea Transit</a:t>
            </a:r>
          </a:p>
          <a:p>
            <a:pPr>
              <a:buNone/>
            </a:pPr>
            <a:r>
              <a:rPr lang="en-US" sz="2400" dirty="0" smtClean="0"/>
              <a:t>	July 19: In port Equipment Off-load </a:t>
            </a:r>
            <a:r>
              <a:rPr lang="en-US" sz="2400" dirty="0" err="1" smtClean="0"/>
              <a:t>demob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July 20 = ETD Norfolk to WHOI.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WASP (LHD-1)/ JASON DUNHAM (DDG-109)/ HUGO(TYL-8201)/ HUE CITY (CG-66)</a:t>
            </a:r>
          </a:p>
          <a:p>
            <a:pPr>
              <a:buNone/>
            </a:pPr>
            <a:r>
              <a:rPr lang="en-US" sz="2400" b="1" u="sng" dirty="0" smtClean="0"/>
              <a:t>July 15-19 At-sea</a:t>
            </a:r>
          </a:p>
          <a:p>
            <a:pPr>
              <a:buNone/>
            </a:pPr>
            <a:r>
              <a:rPr lang="en-US" sz="2400" dirty="0" smtClean="0"/>
              <a:t> 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51708" y="219218"/>
            <a:ext cx="6096001" cy="7783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UUV/USV/Ship Operations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983" y="1184713"/>
            <a:ext cx="9076047" cy="570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51708" y="114288"/>
            <a:ext cx="6096001" cy="7783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July 9/10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UUV/ USV Glider Deployment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96026"/>
            <a:ext cx="5168604" cy="547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reeform 16"/>
          <p:cNvSpPr/>
          <p:nvPr/>
        </p:nvSpPr>
        <p:spPr>
          <a:xfrm rot="298274">
            <a:off x="1725257" y="3895089"/>
            <a:ext cx="2222544" cy="1373288"/>
          </a:xfrm>
          <a:custGeom>
            <a:avLst/>
            <a:gdLst>
              <a:gd name="connsiteX0" fmla="*/ 2128603 w 2128603"/>
              <a:gd name="connsiteY0" fmla="*/ 89941 h 1396584"/>
              <a:gd name="connsiteX1" fmla="*/ 1469036 w 2128603"/>
              <a:gd name="connsiteY1" fmla="*/ 1364105 h 1396584"/>
              <a:gd name="connsiteX2" fmla="*/ 314793 w 2128603"/>
              <a:gd name="connsiteY2" fmla="*/ 284813 h 1396584"/>
              <a:gd name="connsiteX3" fmla="*/ 0 w 2128603"/>
              <a:gd name="connsiteY3" fmla="*/ 0 h 139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603" h="1396584">
                <a:moveTo>
                  <a:pt x="2128603" y="89941"/>
                </a:moveTo>
                <a:cubicBezTo>
                  <a:pt x="1949970" y="710783"/>
                  <a:pt x="1771338" y="1331626"/>
                  <a:pt x="1469036" y="1364105"/>
                </a:cubicBezTo>
                <a:cubicBezTo>
                  <a:pt x="1166734" y="1396584"/>
                  <a:pt x="559632" y="512164"/>
                  <a:pt x="314793" y="284813"/>
                </a:cubicBezTo>
                <a:cubicBezTo>
                  <a:pt x="69954" y="57462"/>
                  <a:pt x="54964" y="49967"/>
                  <a:pt x="0" y="0"/>
                </a:cubicBezTo>
              </a:path>
            </a:pathLst>
          </a:cu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584459" y="3684601"/>
            <a:ext cx="229658" cy="233628"/>
          </a:xfrm>
          <a:prstGeom prst="star5">
            <a:avLst/>
          </a:prstGeom>
          <a:solidFill>
            <a:srgbClr val="FF0000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99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235530">
            <a:off x="3429347" y="4098459"/>
            <a:ext cx="513975" cy="1214395"/>
            <a:chOff x="3339407" y="3933569"/>
            <a:chExt cx="513975" cy="1214395"/>
          </a:xfrm>
        </p:grpSpPr>
        <p:sp>
          <p:nvSpPr>
            <p:cNvPr id="9" name="4-Point Star 8"/>
            <p:cNvSpPr/>
            <p:nvPr/>
          </p:nvSpPr>
          <p:spPr>
            <a:xfrm rot="3834067">
              <a:off x="3748451" y="3963549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4-Point Star 9"/>
            <p:cNvSpPr/>
            <p:nvPr/>
          </p:nvSpPr>
          <p:spPr>
            <a:xfrm rot="3834067">
              <a:off x="3678634" y="4167454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4-Point Star 10"/>
            <p:cNvSpPr/>
            <p:nvPr/>
          </p:nvSpPr>
          <p:spPr>
            <a:xfrm rot="3834067">
              <a:off x="3608817" y="4371359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4-Point Star 11"/>
            <p:cNvSpPr/>
            <p:nvPr/>
          </p:nvSpPr>
          <p:spPr>
            <a:xfrm rot="3834067">
              <a:off x="3539001" y="4575263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4-Point Star 12"/>
            <p:cNvSpPr/>
            <p:nvPr/>
          </p:nvSpPr>
          <p:spPr>
            <a:xfrm rot="3834067">
              <a:off x="3379244" y="4839128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4-Point Star 13"/>
            <p:cNvSpPr/>
            <p:nvPr/>
          </p:nvSpPr>
          <p:spPr>
            <a:xfrm rot="3834067">
              <a:off x="3309427" y="5043033"/>
              <a:ext cx="134911" cy="74951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5141626" y="1285407"/>
            <a:ext cx="3852472" cy="520533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smtClean="0">
                <a:latin typeface="+mn-lt"/>
                <a:cs typeface="+mn-cs"/>
              </a:rPr>
              <a:t>UUV/USV </a:t>
            </a:r>
            <a:r>
              <a:rPr lang="en-US" sz="2200" b="1" kern="0" dirty="0" err="1" smtClean="0">
                <a:latin typeface="+mn-lt"/>
                <a:cs typeface="+mn-cs"/>
              </a:rPr>
              <a:t>SeaGlider</a:t>
            </a:r>
            <a:r>
              <a:rPr lang="en-US" sz="2200" b="1" kern="0" dirty="0" smtClean="0">
                <a:latin typeface="+mn-lt"/>
                <a:cs typeface="+mn-cs"/>
              </a:rPr>
              <a:t> and </a:t>
            </a:r>
            <a:r>
              <a:rPr lang="en-US" sz="2200" b="1" kern="0" dirty="0" err="1" smtClean="0">
                <a:latin typeface="+mn-lt"/>
                <a:cs typeface="+mn-cs"/>
              </a:rPr>
              <a:t>WaveGlider</a:t>
            </a:r>
            <a:r>
              <a:rPr lang="en-US" sz="2200" b="1" kern="0" dirty="0" smtClean="0">
                <a:latin typeface="+mn-lt"/>
                <a:cs typeface="+mn-cs"/>
              </a:rPr>
              <a:t> Launch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Knorr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transit Woods Hole, MA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Norfolk, VA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SeaGliders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deployed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south of Gulf Stream ~150-175 nm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shore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200" kern="0" dirty="0" err="1" smtClean="0">
                <a:latin typeface="+mn-lt"/>
                <a:cs typeface="+mn-cs"/>
              </a:rPr>
              <a:t>WaveGliders</a:t>
            </a:r>
            <a:r>
              <a:rPr lang="en-US" sz="2200" kern="0" dirty="0" smtClean="0">
                <a:latin typeface="+mn-lt"/>
                <a:cs typeface="+mn-cs"/>
              </a:rPr>
              <a:t> deployed in outer ranges 25-75 nm from shore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SeaGliders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 westward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~1 KT for </a:t>
            </a:r>
            <a:r>
              <a:rPr lang="en-US" sz="2200" kern="0" dirty="0" smtClean="0">
                <a:latin typeface="+mn-lt"/>
                <a:cs typeface="+mn-cs"/>
              </a:rPr>
              <a:t>7 days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characterizing the ocean thermal structure</a:t>
            </a:r>
          </a:p>
        </p:txBody>
      </p:sp>
      <p:sp>
        <p:nvSpPr>
          <p:cNvPr id="19" name="Diagonal Stripe 18"/>
          <p:cNvSpPr/>
          <p:nvPr/>
        </p:nvSpPr>
        <p:spPr>
          <a:xfrm rot="12593584">
            <a:off x="1794531" y="3846489"/>
            <a:ext cx="179326" cy="81804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iagonal Stripe 19"/>
          <p:cNvSpPr/>
          <p:nvPr/>
        </p:nvSpPr>
        <p:spPr>
          <a:xfrm rot="12593584">
            <a:off x="2066006" y="4113201"/>
            <a:ext cx="179326" cy="81804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iagonal Stripe 20"/>
          <p:cNvSpPr/>
          <p:nvPr/>
        </p:nvSpPr>
        <p:spPr>
          <a:xfrm rot="12593584">
            <a:off x="2204117" y="4298942"/>
            <a:ext cx="179326" cy="81804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 rot="12593584">
            <a:off x="2366043" y="4513261"/>
            <a:ext cx="179326" cy="81804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57370"/>
            <a:ext cx="6808189" cy="539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TW13 SfcCurrents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47544A"/>
              </a:clrFrom>
              <a:clrTo>
                <a:srgbClr val="47544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4987" y="2368446"/>
            <a:ext cx="4811840" cy="34327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51708" y="219218"/>
            <a:ext cx="6096001" cy="7783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UUV/USV/Ship Operations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914400" y="4616970"/>
            <a:ext cx="134911" cy="149902"/>
          </a:xfrm>
          <a:prstGeom prst="diamond">
            <a:avLst/>
          </a:prstGeom>
          <a:solidFill>
            <a:srgbClr val="FFD04B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2101122" y="4829331"/>
            <a:ext cx="134911" cy="149902"/>
          </a:xfrm>
          <a:prstGeom prst="diamond">
            <a:avLst/>
          </a:prstGeom>
          <a:solidFill>
            <a:srgbClr val="FFD04B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1264170" y="4921770"/>
            <a:ext cx="134911" cy="149902"/>
          </a:xfrm>
          <a:prstGeom prst="diamond">
            <a:avLst/>
          </a:prstGeom>
          <a:solidFill>
            <a:srgbClr val="FFD04B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1491520" y="4804350"/>
            <a:ext cx="134911" cy="149902"/>
          </a:xfrm>
          <a:prstGeom prst="diamond">
            <a:avLst/>
          </a:prstGeom>
          <a:solidFill>
            <a:srgbClr val="FFD04B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1778830" y="4956750"/>
            <a:ext cx="134911" cy="149902"/>
          </a:xfrm>
          <a:prstGeom prst="diamond">
            <a:avLst/>
          </a:prstGeom>
          <a:solidFill>
            <a:srgbClr val="FFD04B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gonal Stripe 22"/>
          <p:cNvSpPr/>
          <p:nvPr/>
        </p:nvSpPr>
        <p:spPr>
          <a:xfrm rot="13115680">
            <a:off x="236575" y="2832624"/>
            <a:ext cx="277895" cy="219068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 rot="13115680">
            <a:off x="1255750" y="2985024"/>
            <a:ext cx="277895" cy="219068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 rot="13115680">
            <a:off x="1312900" y="4013724"/>
            <a:ext cx="277895" cy="219068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 rot="13115680">
            <a:off x="2503525" y="3070749"/>
            <a:ext cx="277895" cy="219068"/>
          </a:xfrm>
          <a:prstGeom prst="diagStrip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1616837" y="3374560"/>
            <a:ext cx="286915" cy="3280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8" name="Picture 61" descr="LBS-G icon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5691" flipH="1">
            <a:off x="3032851" y="4108922"/>
            <a:ext cx="5285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1" descr="LBS-G icon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5691" flipH="1">
            <a:off x="3065330" y="3676705"/>
            <a:ext cx="5285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1" descr="LBS-G icon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5691" flipH="1">
            <a:off x="3097809" y="5073288"/>
            <a:ext cx="5285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1" descr="LBS-G icon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5691" flipH="1">
            <a:off x="3025358" y="4746003"/>
            <a:ext cx="5285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1" descr="LBS-G icon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5691" flipH="1">
            <a:off x="3087816" y="5378089"/>
            <a:ext cx="5285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1" descr="LBS-G icon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5691" flipH="1">
            <a:off x="3032852" y="4468685"/>
            <a:ext cx="5285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 descr="REMUS-60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73415" flipH="1">
            <a:off x="1315584" y="3674472"/>
            <a:ext cx="896573" cy="19094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501391" y="1155617"/>
            <a:ext cx="3552669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20650" indent="-120650" algn="l">
              <a:buFont typeface="Arial" pitchFamily="34" charset="0"/>
              <a:buChar char="•"/>
            </a:pPr>
            <a:r>
              <a:rPr lang="en-US" dirty="0" smtClean="0"/>
              <a:t>SLOCUM  sea </a:t>
            </a:r>
            <a:r>
              <a:rPr lang="en-US" dirty="0" smtClean="0"/>
              <a:t>glider </a:t>
            </a:r>
            <a:r>
              <a:rPr lang="en-US" dirty="0" smtClean="0"/>
              <a:t>UUVs will be deployed to the East  off of the shelf break by </a:t>
            </a:r>
            <a:r>
              <a:rPr lang="en-US" dirty="0" err="1" smtClean="0"/>
              <a:t>Knorr</a:t>
            </a:r>
            <a:r>
              <a:rPr lang="en-US" dirty="0" smtClean="0"/>
              <a:t> during ingress to Norfolk and will progress West at 0.5-1.0 </a:t>
            </a:r>
            <a:r>
              <a:rPr lang="en-US" dirty="0" err="1" smtClean="0"/>
              <a:t>kts</a:t>
            </a:r>
            <a:r>
              <a:rPr lang="en-US" dirty="0" smtClean="0"/>
              <a:t> collecting sea T(z), S(z) data.</a:t>
            </a:r>
          </a:p>
          <a:p>
            <a:pPr marL="120650" indent="-120650" algn="l">
              <a:buFont typeface="Arial" pitchFamily="34" charset="0"/>
              <a:buChar char="•"/>
            </a:pPr>
            <a:endParaRPr lang="en-US" dirty="0" smtClean="0"/>
          </a:p>
          <a:p>
            <a:pPr marL="120650" indent="-120650" algn="l">
              <a:buFont typeface="Arial" pitchFamily="34" charset="0"/>
              <a:buChar char="•"/>
            </a:pPr>
            <a:r>
              <a:rPr lang="en-US" dirty="0" smtClean="0"/>
              <a:t>SHARC </a:t>
            </a:r>
            <a:r>
              <a:rPr lang="en-US" dirty="0" err="1" smtClean="0"/>
              <a:t>waveglider</a:t>
            </a:r>
            <a:r>
              <a:rPr lang="en-US" dirty="0" smtClean="0"/>
              <a:t> USVs will be deployed in W-72(2)  during ingress and will take station for first event 3 days later collecting air  and sea T, q, U, V as well as currents and waves. </a:t>
            </a:r>
          </a:p>
          <a:p>
            <a:pPr marL="120650" indent="-120650" algn="l">
              <a:buFont typeface="Arial" pitchFamily="34" charset="0"/>
              <a:buChar char="•"/>
            </a:pPr>
            <a:endParaRPr lang="en-US" dirty="0" smtClean="0"/>
          </a:p>
          <a:p>
            <a:pPr marL="120650" indent="-120650" algn="l">
              <a:buFont typeface="Arial" pitchFamily="34" charset="0"/>
              <a:buChar char="•"/>
            </a:pPr>
            <a:r>
              <a:rPr lang="en-US" dirty="0" smtClean="0"/>
              <a:t>SIO Drifting Wave buoys will be deployed when </a:t>
            </a:r>
            <a:r>
              <a:rPr lang="en-US" dirty="0" err="1" smtClean="0"/>
              <a:t>Knorr</a:t>
            </a:r>
            <a:r>
              <a:rPr lang="en-US" dirty="0" smtClean="0"/>
              <a:t> gets back underway before taking station.</a:t>
            </a:r>
          </a:p>
          <a:p>
            <a:pPr marL="120650" indent="-120650" algn="l">
              <a:buFont typeface="Arial" pitchFamily="34" charset="0"/>
              <a:buChar char="•"/>
            </a:pPr>
            <a:endParaRPr lang="en-US" dirty="0" smtClean="0"/>
          </a:p>
          <a:p>
            <a:pPr marL="120650" indent="-120650" algn="l">
              <a:buFont typeface="Arial" pitchFamily="34" charset="0"/>
              <a:buChar char="•"/>
            </a:pPr>
            <a:r>
              <a:rPr lang="en-US" dirty="0" smtClean="0"/>
              <a:t>The Rapid Environmental Assessment NCOM forecasts with and without this additional data  will be compared to in-situ ocean current and temperature data from REMUS-600 UUV CTD and ADCP sensors, either deployed via RHIB from shore or from </a:t>
            </a:r>
            <a:r>
              <a:rPr lang="en-US" dirty="0" err="1" smtClean="0"/>
              <a:t>Knorr</a:t>
            </a:r>
            <a:r>
              <a:rPr lang="en-US" dirty="0" smtClean="0"/>
              <a:t> if LARS system is available.  REMUS-600 with 1 battery tray  can travel ~130 nm at 3 </a:t>
            </a:r>
            <a:r>
              <a:rPr lang="en-US" dirty="0" err="1" smtClean="0"/>
              <a:t>kts</a:t>
            </a:r>
            <a:r>
              <a:rPr lang="en-US" dirty="0" smtClean="0"/>
              <a:t> before recovery. </a:t>
            </a:r>
            <a:endParaRPr lang="en-US" dirty="0"/>
          </a:p>
        </p:txBody>
      </p:sp>
      <p:pic>
        <p:nvPicPr>
          <p:cNvPr id="37" name="Picture 16" descr="REMUS-60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1466809" flipH="1">
            <a:off x="1048264" y="3886832"/>
            <a:ext cx="896573" cy="19094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Airborne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824" y="1195467"/>
            <a:ext cx="7270229" cy="5205334"/>
          </a:xfrm>
        </p:spPr>
        <p:txBody>
          <a:bodyPr/>
          <a:lstStyle/>
          <a:p>
            <a:pPr>
              <a:buNone/>
            </a:pPr>
            <a:r>
              <a:rPr lang="en-US" sz="2100" dirty="0" smtClean="0"/>
              <a:t>	Lead PIs: Jim Doyle (NRL) and Ken Melville (UCSD)</a:t>
            </a:r>
          </a:p>
          <a:p>
            <a:r>
              <a:rPr lang="en-US" sz="2100" dirty="0" smtClean="0"/>
              <a:t>Specific flight profiles for best sampling strategy against likely synoptic and mesoscale regimes and EM propagation still in development </a:t>
            </a:r>
          </a:p>
          <a:p>
            <a:r>
              <a:rPr lang="en-US" sz="2100" dirty="0" smtClean="0"/>
              <a:t>Flight corridors and requests for dedicated airspace needed now to provide to NWDC and FACSFAC (Melville/Lorenz </a:t>
            </a:r>
            <a:r>
              <a:rPr lang="en-US" sz="2100" dirty="0" err="1" smtClean="0"/>
              <a:t>Eber</a:t>
            </a:r>
            <a:r>
              <a:rPr lang="en-US" sz="2100" dirty="0" smtClean="0"/>
              <a:t> (NSWCDD)</a:t>
            </a:r>
          </a:p>
          <a:p>
            <a:r>
              <a:rPr lang="en-US" sz="2100" dirty="0" smtClean="0"/>
              <a:t>Aircraft can fly between 100-15,000 ft at ~50kts for up to 10 hours, day or night. Typical mission day is 2 x 5hr flights. 1-Hz data resolution is ~90 ft </a:t>
            </a:r>
            <a:r>
              <a:rPr lang="en-US" sz="2100" dirty="0" err="1" smtClean="0"/>
              <a:t>horiz</a:t>
            </a:r>
            <a:r>
              <a:rPr lang="en-US" sz="2100" dirty="0" smtClean="0"/>
              <a:t>/ 10 ft vertical.</a:t>
            </a:r>
          </a:p>
          <a:p>
            <a:r>
              <a:rPr lang="en-US" sz="2100" dirty="0" smtClean="0"/>
              <a:t>Measured variables (</a:t>
            </a:r>
            <a:r>
              <a:rPr lang="en-US" sz="2100" dirty="0" err="1" smtClean="0"/>
              <a:t>realtime</a:t>
            </a:r>
            <a:r>
              <a:rPr lang="en-US" sz="2100" dirty="0" smtClean="0"/>
              <a:t>: lat/</a:t>
            </a:r>
            <a:r>
              <a:rPr lang="en-US" sz="2100" dirty="0" err="1" smtClean="0"/>
              <a:t>lon</a:t>
            </a:r>
            <a:r>
              <a:rPr lang="en-US" sz="2100" dirty="0" smtClean="0"/>
              <a:t>/ht, t, p, q, u, v, time) (stored onboard: imagery, wave spectra, turbulence data)  </a:t>
            </a:r>
          </a:p>
          <a:p>
            <a:r>
              <a:rPr lang="en-US" sz="2100" dirty="0" err="1" smtClean="0"/>
              <a:t>Comms</a:t>
            </a:r>
            <a:r>
              <a:rPr lang="en-US" sz="2100" dirty="0" smtClean="0"/>
              <a:t> link is ~25 NM if aircraft is near the surface, farther at altitude. </a:t>
            </a:r>
          </a:p>
        </p:txBody>
      </p:sp>
      <p:pic>
        <p:nvPicPr>
          <p:cNvPr id="4" name="Picture 3" descr="DSC_2734e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9900" y="3669428"/>
            <a:ext cx="1519003" cy="1232342"/>
          </a:xfrm>
          <a:prstGeom prst="rect">
            <a:avLst/>
          </a:prstGeom>
        </p:spPr>
      </p:pic>
      <p:pic>
        <p:nvPicPr>
          <p:cNvPr id="5" name="Picture 4" descr="DSC_2299e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4905" y="5141619"/>
            <a:ext cx="1504012" cy="11092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0125" y="1269166"/>
            <a:ext cx="827405" cy="82296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4892" y="2248525"/>
            <a:ext cx="1486802" cy="1169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Content Placeholder 31"/>
          <p:cNvSpPr>
            <a:spLocks noGrp="1"/>
          </p:cNvSpPr>
          <p:nvPr>
            <p:ph sz="half" idx="2"/>
          </p:nvPr>
        </p:nvSpPr>
        <p:spPr bwMode="auto">
          <a:xfrm>
            <a:off x="134912" y="1154243"/>
            <a:ext cx="8934138" cy="536598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0650" indent="-120650">
              <a:spcBef>
                <a:spcPts val="0"/>
              </a:spcBef>
              <a:buFontTx/>
              <a:buNone/>
            </a:pPr>
            <a:r>
              <a:rPr lang="en-US" sz="2000" dirty="0" smtClean="0"/>
              <a:t>Goals: Demo wave and ocean data assimilation system using in-situ observations				Lead PIs: </a:t>
            </a:r>
            <a:r>
              <a:rPr lang="en-US" sz="2000" dirty="0" err="1" smtClean="0"/>
              <a:t>Kipp</a:t>
            </a:r>
            <a:r>
              <a:rPr lang="en-US" sz="2000" dirty="0" smtClean="0"/>
              <a:t> Shearman (OSU) and</a:t>
            </a:r>
          </a:p>
          <a:p>
            <a:pPr marL="120650" indent="-120650">
              <a:spcBef>
                <a:spcPts val="0"/>
              </a:spcBef>
              <a:buFontTx/>
              <a:buNone/>
            </a:pPr>
            <a:r>
              <a:rPr lang="en-US" sz="2000" dirty="0" smtClean="0"/>
              <a:t>						Ken Melville (UCSD)</a:t>
            </a:r>
          </a:p>
          <a:p>
            <a:pPr marL="120650" indent="-120650">
              <a:spcBef>
                <a:spcPts val="0"/>
              </a:spcBef>
              <a:buFontTx/>
              <a:buNone/>
            </a:pPr>
            <a:endParaRPr lang="en-US" sz="2000" dirty="0" smtClean="0"/>
          </a:p>
          <a:p>
            <a:pPr marL="4632325" lvl="2" indent="-180975">
              <a:spcBef>
                <a:spcPts val="0"/>
              </a:spcBef>
            </a:pPr>
            <a:r>
              <a:rPr lang="en-US" dirty="0" smtClean="0"/>
              <a:t>6-8 drifting wave buoys (directional wave spectra)</a:t>
            </a:r>
          </a:p>
          <a:p>
            <a:pPr marL="4632325" lvl="2" indent="-180975">
              <a:spcBef>
                <a:spcPts val="0"/>
              </a:spcBef>
              <a:buNone/>
            </a:pPr>
            <a:endParaRPr lang="en-US" dirty="0" smtClean="0"/>
          </a:p>
          <a:p>
            <a:pPr marL="4632325" lvl="2" indent="-180975">
              <a:spcBef>
                <a:spcPts val="0"/>
              </a:spcBef>
            </a:pPr>
            <a:r>
              <a:rPr lang="en-US" dirty="0" smtClean="0"/>
              <a:t>4 </a:t>
            </a:r>
            <a:r>
              <a:rPr lang="en-US" dirty="0" err="1" smtClean="0"/>
              <a:t>Waveglider</a:t>
            </a:r>
            <a:r>
              <a:rPr lang="en-US" dirty="0" smtClean="0"/>
              <a:t>/”SHARC” USVs with </a:t>
            </a:r>
            <a:r>
              <a:rPr lang="en-US" dirty="0" err="1" smtClean="0"/>
              <a:t>sfc</a:t>
            </a:r>
            <a:r>
              <a:rPr lang="en-US" dirty="0" smtClean="0"/>
              <a:t> met and ADCP current sensors (</a:t>
            </a:r>
            <a:r>
              <a:rPr lang="en-US" dirty="0" err="1" smtClean="0"/>
              <a:t>Tair</a:t>
            </a:r>
            <a:r>
              <a:rPr lang="en-US" dirty="0" smtClean="0"/>
              <a:t>, </a:t>
            </a:r>
            <a:r>
              <a:rPr lang="en-US" dirty="0" err="1" smtClean="0"/>
              <a:t>Tsea</a:t>
            </a:r>
            <a:r>
              <a:rPr lang="en-US" dirty="0" smtClean="0"/>
              <a:t>, q, p, U, V, currents (z))</a:t>
            </a:r>
          </a:p>
          <a:p>
            <a:pPr marL="4632325" lvl="2" indent="-180975"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 marL="4632325" lvl="2" indent="-180975">
              <a:spcBef>
                <a:spcPts val="0"/>
              </a:spcBef>
            </a:pPr>
            <a:r>
              <a:rPr lang="en-US" dirty="0" smtClean="0"/>
              <a:t>4-6 SLOCUM Gliders (T(z), S(z), currents (z), Fluorescence (z)). </a:t>
            </a:r>
          </a:p>
          <a:p>
            <a:pPr marL="4632325" lvl="2" indent="-180975">
              <a:spcBef>
                <a:spcPts val="0"/>
              </a:spcBef>
              <a:buNone/>
            </a:pPr>
            <a:endParaRPr lang="en-US" dirty="0" smtClean="0"/>
          </a:p>
          <a:p>
            <a:pPr marL="4632325" lvl="2" indent="-180975">
              <a:spcBef>
                <a:spcPts val="0"/>
              </a:spcBef>
            </a:pPr>
            <a:r>
              <a:rPr lang="en-US" dirty="0" smtClean="0"/>
              <a:t>2 REMUS 600 (T(z), S(z), currents (z)). Either RHIB Launch Daily from shore or from </a:t>
            </a:r>
            <a:r>
              <a:rPr lang="en-US" dirty="0" err="1" smtClean="0"/>
              <a:t>Knoor</a:t>
            </a:r>
            <a:r>
              <a:rPr lang="en-US" dirty="0" smtClean="0"/>
              <a:t> TBD.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endParaRPr lang="en-US" sz="2000" dirty="0" smtClean="0"/>
          </a:p>
        </p:txBody>
      </p:sp>
      <p:pic>
        <p:nvPicPr>
          <p:cNvPr id="14" name="Picture 13" descr="TW13 SfcCurrent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4933" y="2006415"/>
            <a:ext cx="2938072" cy="4043247"/>
          </a:xfrm>
          <a:prstGeom prst="rect">
            <a:avLst/>
          </a:prstGeom>
        </p:spPr>
      </p:pic>
      <p:sp>
        <p:nvSpPr>
          <p:cNvPr id="67" name="Rectangle 2"/>
          <p:cNvSpPr txBox="1">
            <a:spLocks noChangeArrowheads="1"/>
          </p:cNvSpPr>
          <p:nvPr/>
        </p:nvSpPr>
        <p:spPr bwMode="auto">
          <a:xfrm>
            <a:off x="0" y="220663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2" name="Title 29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Ocean Sensing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 descr="gliderwater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610" y="3626764"/>
            <a:ext cx="1398771" cy="68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3432733" y="2674547"/>
            <a:ext cx="1201648" cy="79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D:\Documents and Settings\terri.PALUSZKIEWICZ\Desktop\ASWEET Pictures JW-selected\100929-N-7676W-08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19988" y="4427258"/>
            <a:ext cx="914393" cy="8039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5" descr="DSCN201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4049793" y="1913047"/>
            <a:ext cx="584588" cy="65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080519-N-7676W-01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97498" y="5342180"/>
            <a:ext cx="1536883" cy="11612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Content Placeholder 31"/>
          <p:cNvSpPr>
            <a:spLocks noGrp="1"/>
          </p:cNvSpPr>
          <p:nvPr>
            <p:ph sz="half" idx="2"/>
          </p:nvPr>
        </p:nvSpPr>
        <p:spPr bwMode="auto">
          <a:xfrm>
            <a:off x="209862" y="1199213"/>
            <a:ext cx="8934138" cy="536598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0650" indent="-120650">
              <a:spcBef>
                <a:spcPts val="0"/>
              </a:spcBef>
              <a:buFontTx/>
              <a:buNone/>
            </a:pPr>
            <a:r>
              <a:rPr lang="en-US" sz="2000" dirty="0" smtClean="0"/>
              <a:t>Goals: Demo wave and ocean data assimilation system using in-situ observations	Lead PIs: Luc </a:t>
            </a:r>
            <a:r>
              <a:rPr lang="en-US" sz="2000" dirty="0" err="1" smtClean="0"/>
              <a:t>Lenain</a:t>
            </a:r>
            <a:r>
              <a:rPr lang="en-US" sz="2000" dirty="0" smtClean="0"/>
              <a:t> (UCSD)/ Qing Wang/Peter Guest(NPS)</a:t>
            </a:r>
          </a:p>
          <a:p>
            <a:pPr marL="120650" indent="-120650">
              <a:spcBef>
                <a:spcPts val="0"/>
              </a:spcBef>
              <a:buFontTx/>
              <a:buNone/>
            </a:pPr>
            <a:endParaRPr lang="en-US" sz="2000" dirty="0" smtClean="0"/>
          </a:p>
          <a:p>
            <a:pPr marL="4227513" lvl="2" indent="-344488">
              <a:spcBef>
                <a:spcPts val="0"/>
              </a:spcBef>
            </a:pPr>
            <a:r>
              <a:rPr lang="en-US" dirty="0" err="1" smtClean="0"/>
              <a:t>Leosphere</a:t>
            </a:r>
            <a:r>
              <a:rPr lang="en-US" dirty="0" smtClean="0"/>
              <a:t> Lidar Winds, Flux Tower, and Wave Lidar (Luc </a:t>
            </a:r>
            <a:r>
              <a:rPr lang="en-US" dirty="0" err="1" smtClean="0"/>
              <a:t>Lenain</a:t>
            </a:r>
            <a:r>
              <a:rPr lang="en-US" dirty="0" smtClean="0"/>
              <a:t> UCSD) </a:t>
            </a:r>
          </a:p>
          <a:p>
            <a:pPr marL="4227513" lvl="2" indent="-344488">
              <a:spcBef>
                <a:spcPts val="0"/>
              </a:spcBef>
            </a:pPr>
            <a:r>
              <a:rPr lang="en-US" dirty="0" err="1" smtClean="0"/>
              <a:t>Rawinsondes</a:t>
            </a:r>
            <a:r>
              <a:rPr lang="en-US" dirty="0" smtClean="0"/>
              <a:t> (Peter Guest NPS)</a:t>
            </a:r>
          </a:p>
          <a:p>
            <a:pPr marL="4227513" lvl="2" indent="-344488">
              <a:spcBef>
                <a:spcPts val="0"/>
              </a:spcBef>
            </a:pPr>
            <a:r>
              <a:rPr lang="en-US" dirty="0" smtClean="0"/>
              <a:t>EM Spectrum Analyzer (Ted Rogers SSC Pac)(RF SNR/Detection Ranges for known emitters)</a:t>
            </a:r>
          </a:p>
          <a:p>
            <a:pPr marL="4227513" lvl="2" indent="-344488">
              <a:spcBef>
                <a:spcPts val="0"/>
              </a:spcBef>
            </a:pPr>
            <a:r>
              <a:rPr lang="en-US" dirty="0" smtClean="0"/>
              <a:t>NPS Mini Flux Buoy (Corey </a:t>
            </a:r>
            <a:r>
              <a:rPr lang="en-US" dirty="0" err="1" smtClean="0"/>
              <a:t>Cherrett</a:t>
            </a:r>
            <a:r>
              <a:rPr lang="en-US" dirty="0" smtClean="0"/>
              <a:t> NPS)</a:t>
            </a:r>
          </a:p>
          <a:p>
            <a:pPr marL="4227513" lvl="2" indent="-344488">
              <a:spcBef>
                <a:spcPts val="0"/>
              </a:spcBef>
            </a:pPr>
            <a:r>
              <a:rPr lang="en-US" dirty="0" err="1" smtClean="0"/>
              <a:t>SeaBeam</a:t>
            </a:r>
            <a:r>
              <a:rPr lang="en-US" dirty="0" smtClean="0"/>
              <a:t> 3012-P1 </a:t>
            </a:r>
            <a:r>
              <a:rPr lang="en-US" dirty="0" err="1" smtClean="0"/>
              <a:t>multibeam</a:t>
            </a:r>
            <a:r>
              <a:rPr lang="en-US" dirty="0" smtClean="0"/>
              <a:t> swath mapping system </a:t>
            </a:r>
          </a:p>
          <a:p>
            <a:pPr marL="4227513" lvl="2" indent="-344488">
              <a:spcBef>
                <a:spcPts val="0"/>
              </a:spcBef>
            </a:pPr>
            <a:r>
              <a:rPr lang="en-US" dirty="0" err="1" smtClean="0"/>
              <a:t>Sippican</a:t>
            </a:r>
            <a:r>
              <a:rPr lang="en-US" dirty="0" smtClean="0"/>
              <a:t> MK 21 XBT</a:t>
            </a:r>
          </a:p>
          <a:p>
            <a:pPr marL="4227513" lvl="2" indent="-344488">
              <a:spcBef>
                <a:spcPts val="0"/>
              </a:spcBef>
            </a:pPr>
            <a:r>
              <a:rPr lang="en-US" dirty="0" smtClean="0"/>
              <a:t>SBE 911+ Deck Unit and CTD</a:t>
            </a:r>
          </a:p>
          <a:p>
            <a:pPr marL="4227513" lvl="2" indent="-344488">
              <a:spcBef>
                <a:spcPts val="0"/>
              </a:spcBef>
            </a:pPr>
            <a:r>
              <a:rPr lang="en-US" dirty="0" smtClean="0"/>
              <a:t>RDI Ocean Surveyor 75 KHz and RDI </a:t>
            </a:r>
            <a:r>
              <a:rPr lang="en-US" dirty="0" err="1" smtClean="0"/>
              <a:t>WorkHorse</a:t>
            </a:r>
            <a:r>
              <a:rPr lang="en-US" dirty="0" smtClean="0"/>
              <a:t> Mariner 300 ADCP</a:t>
            </a: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 bwMode="auto">
          <a:xfrm>
            <a:off x="0" y="220663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2" name="Title 29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Shipboard Sensing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/>
          </a:p>
        </p:txBody>
      </p:sp>
      <p:pic>
        <p:nvPicPr>
          <p:cNvPr id="5" name="Picture 4" descr="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7042" y="3946159"/>
            <a:ext cx="3335313" cy="250148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4" descr="DSCN4275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314793" y="2436371"/>
            <a:ext cx="2018273" cy="18957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395714" name="Picture 2" descr="http://mlmlblog.files.wordpress.com/2010/10/launching-weather-balloon.jpg?w=45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3593" y="1908373"/>
            <a:ext cx="1558977" cy="20758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4890" y="5125700"/>
            <a:ext cx="824458" cy="138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8385175" y="6619875"/>
            <a:ext cx="533400" cy="2286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3C802AEA-D099-403B-9391-5C78099E6537}" type="slidenum">
              <a:rPr lang="en-US" sz="1200">
                <a:solidFill>
                  <a:schemeClr val="bg1"/>
                </a:solidFill>
                <a:latin typeface="+mn-lt"/>
                <a:ea typeface="+mn-ea"/>
              </a:rPr>
              <a:pPr algn="r">
                <a:defRPr/>
              </a:pPr>
              <a:t>8</a:t>
            </a:fld>
            <a:endParaRPr lang="en-US" sz="120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9660" y="1165484"/>
            <a:ext cx="6565692" cy="54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 Lead PI - Gary Davis (SSC-Pac)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Integrator for Distributed Systems C2 applications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 Vehicle command and control/mission planning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 Environmental models and data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 Situation awareness and display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SIPR Chat Ops Coordination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endParaRPr lang="en-US" sz="2000" dirty="0" smtClean="0">
              <a:latin typeface="+mn-lt"/>
              <a:ea typeface="ＭＳ Ｐゴシック" pitchFamily="-106" charset="-128"/>
            </a:endParaRP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 Autonomy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 Navigation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 Obstacle avoidance 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endParaRPr lang="en-US" sz="2000" dirty="0" smtClean="0">
              <a:latin typeface="+mn-lt"/>
              <a:ea typeface="ＭＳ Ｐゴシック" pitchFamily="-106" charset="-128"/>
            </a:endParaRP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 Communications 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 SATCOM links (Iridium, INMARSAT)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 OTH radio payloads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 ACOMMS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endParaRPr lang="en-US" sz="2000" dirty="0" smtClean="0">
              <a:latin typeface="+mn-lt"/>
              <a:ea typeface="ＭＳ Ｐゴシック" pitchFamily="-106" charset="-128"/>
            </a:endParaRP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 Information Assurance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 Encryption</a:t>
            </a: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+mn-lt"/>
                <a:ea typeface="ＭＳ Ｐゴシック" pitchFamily="-106" charset="-128"/>
              </a:rPr>
              <a:t>Cross-domain solutions 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22538" y="1823208"/>
            <a:ext cx="2893827" cy="136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25" descr="sw07scanrembotmtheta_30_5_v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37415" y="3412760"/>
            <a:ext cx="2874653" cy="1384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3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9861" y="4961743"/>
            <a:ext cx="2897969" cy="1635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6997910" y="1768348"/>
            <a:ext cx="1103313" cy="247650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Environmental</a:t>
            </a:r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7012900" y="3326333"/>
            <a:ext cx="1103313" cy="246062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Optimization</a:t>
            </a: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6740579" y="4867022"/>
            <a:ext cx="1668905" cy="246221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Situational </a:t>
            </a:r>
            <a:r>
              <a:rPr lang="en-US" sz="1000" b="1" dirty="0">
                <a:solidFill>
                  <a:schemeClr val="bg1"/>
                </a:solidFill>
              </a:rPr>
              <a:t>Awareness</a:t>
            </a:r>
          </a:p>
        </p:txBody>
      </p:sp>
      <p:sp>
        <p:nvSpPr>
          <p:cNvPr id="11" name="Title 29"/>
          <p:cNvSpPr txBox="1">
            <a:spLocks/>
          </p:cNvSpPr>
          <p:nvPr/>
        </p:nvSpPr>
        <p:spPr bwMode="auto">
          <a:xfrm>
            <a:off x="1596678" y="114288"/>
            <a:ext cx="6096001" cy="778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Shipboard Unmanned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Maritime System </a:t>
            </a: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Command &amp; Control Van (UMV C2)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95714" name="Picture 2" descr="http://higherlogicdownload.s3.amazonaws.com/AUVSI/fb9a8da0-2ac8-42d1-a11e-d58c1e158347/UploadedImages/SSC%20PACIFIC%20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9764" y="2559834"/>
            <a:ext cx="1469036" cy="1469036"/>
          </a:xfrm>
          <a:prstGeom prst="rect">
            <a:avLst/>
          </a:prstGeom>
          <a:noFill/>
        </p:spPr>
      </p:pic>
      <p:pic>
        <p:nvPicPr>
          <p:cNvPr id="1395716" name="Picture 4" descr="http://farm5.static.flickr.com/4049/4707367850_aed1d2637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9764" y="4869689"/>
            <a:ext cx="1484026" cy="1187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SS-FY10 6.4 R&amp;D Review">
  <a:themeElements>
    <a:clrScheme name="CASS-FY10 6.4 R&amp;D Re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SS-FY10 6.4 R&amp;D 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S-FY10 6.4 R&amp;D Re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S-FY10 6.4 R&amp;D Revi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S-FY10 6.4 R&amp;D Revi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S-FY10 6.4 R&amp;D Revi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S-FY10 6.4 R&amp;D Revi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S-FY10 6.4 R&amp;D Revi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S-FY10 6.4 R&amp;D Revi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S-FY10 6.4 R&amp;D Revi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S-FY10 6.4 R&amp;D Revi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S-FY10 6.4 R&amp;D Revi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S-FY10 6.4 R&amp;D Revi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S-FY10 6.4 R&amp;D Revi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19103</TotalTime>
  <Words>1656</Words>
  <Application>Microsoft Office PowerPoint</Application>
  <PresentationFormat>On-screen Show (4:3)</PresentationFormat>
  <Paragraphs>516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CASS-FY10 6.4 R&amp;D Review</vt:lpstr>
      <vt:lpstr>Slide 0</vt:lpstr>
      <vt:lpstr>Overview</vt:lpstr>
      <vt:lpstr>Schedule (as of 12NOV12)</vt:lpstr>
      <vt:lpstr>Slide 3</vt:lpstr>
      <vt:lpstr>Slide 4</vt:lpstr>
      <vt:lpstr>Airborne Sensing</vt:lpstr>
      <vt:lpstr>Ocean Sensing </vt:lpstr>
      <vt:lpstr>Shipboard Sensing </vt:lpstr>
      <vt:lpstr>Slide 8</vt:lpstr>
      <vt:lpstr>Scripps Scan Eagle UAV payloads</vt:lpstr>
      <vt:lpstr>NPS Flux Buoy</vt:lpstr>
      <vt:lpstr>SSC-Pac Wavegliders</vt:lpstr>
      <vt:lpstr>UUV Waterspace</vt:lpstr>
      <vt:lpstr>Phase II: System Identification and Documentation</vt:lpstr>
      <vt:lpstr>July 11/12 Ships</vt:lpstr>
      <vt:lpstr>July 13 Ships</vt:lpstr>
      <vt:lpstr>Flight Events July 13, 2013</vt:lpstr>
      <vt:lpstr>July 14 Ships</vt:lpstr>
      <vt:lpstr>Flight Events July 14, 2012</vt:lpstr>
      <vt:lpstr>July 15 - Ships</vt:lpstr>
      <vt:lpstr>Flight Events  TBD ~July 15, 2013</vt:lpstr>
      <vt:lpstr>July 16 – Synchronization Matrix</vt:lpstr>
      <vt:lpstr>Flight Events July 16, 2012</vt:lpstr>
      <vt:lpstr>Slide 23</vt:lpstr>
      <vt:lpstr>July 17 – Synchronization Matrix</vt:lpstr>
      <vt:lpstr>Slide 25</vt:lpstr>
      <vt:lpstr>Flight Events  TBD ~July 17, 2013</vt:lpstr>
      <vt:lpstr>July 18 – Synchronization Matrix</vt:lpstr>
      <vt:lpstr>July 19 – Synchronization Matrix</vt:lpstr>
      <vt:lpstr>Slide 29</vt:lpstr>
    </vt:vector>
  </TitlesOfParts>
  <Company>SPA,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PMW 120</dc:title>
  <dc:subject>Corporate overview</dc:subject>
  <dc:creator>David van Kan</dc:creator>
  <cp:lastModifiedBy>daniel.eleuterio</cp:lastModifiedBy>
  <cp:revision>1488</cp:revision>
  <dcterms:created xsi:type="dcterms:W3CDTF">2007-04-30T20:31:33Z</dcterms:created>
  <dcterms:modified xsi:type="dcterms:W3CDTF">2012-11-19T21:55:10Z</dcterms:modified>
</cp:coreProperties>
</file>