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92" r:id="rId2"/>
    <p:sldId id="891" r:id="rId3"/>
    <p:sldId id="888" r:id="rId4"/>
    <p:sldId id="835" r:id="rId5"/>
    <p:sldId id="834" r:id="rId6"/>
    <p:sldId id="838" r:id="rId7"/>
    <p:sldId id="893" r:id="rId8"/>
    <p:sldId id="890" r:id="rId9"/>
    <p:sldId id="889" r:id="rId1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D9D9"/>
    <a:srgbClr val="CCECFF"/>
    <a:srgbClr val="3333CC"/>
    <a:srgbClr val="FFFFCC"/>
    <a:srgbClr val="5F5F5F"/>
    <a:srgbClr val="9933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5" autoAdjust="0"/>
    <p:restoredTop sz="94660" autoAdjust="0"/>
  </p:normalViewPr>
  <p:slideViewPr>
    <p:cSldViewPr>
      <p:cViewPr>
        <p:scale>
          <a:sx n="80" d="100"/>
          <a:sy n="80" d="100"/>
        </p:scale>
        <p:origin x="-1512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10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0375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83" tIns="0" rIns="19283" bIns="0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-1588"/>
            <a:ext cx="3000375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83" tIns="0" rIns="19283" bIns="0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591050" cy="3443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8325"/>
            <a:ext cx="50863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601" rIns="93196" bIns="46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03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83" tIns="0" rIns="19283" bIns="0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56650"/>
            <a:ext cx="30003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83" tIns="0" rIns="19283" bIns="0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CE66B0F6-A1AF-445B-B5F5-D528213C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1481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1481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 txBox="1">
            <a:spLocks noGrp="1" noChangeArrowheads="1"/>
          </p:cNvSpPr>
          <p:nvPr/>
        </p:nvSpPr>
        <p:spPr bwMode="auto">
          <a:xfrm>
            <a:off x="3933825" y="8756650"/>
            <a:ext cx="30003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81" tIns="0" rIns="19281" bIns="0" anchor="b"/>
          <a:lstStyle/>
          <a:p>
            <a:pPr algn="r" defTabSz="920750"/>
            <a:fld id="{B2647E16-A5B8-4D02-8D86-EFA3EC46EA14}" type="slidenum">
              <a:rPr lang="en-US" sz="1000" i="1">
                <a:latin typeface="Times New Roman" pitchFamily="18" charset="0"/>
              </a:rPr>
              <a:pPr algn="r" defTabSz="920750"/>
              <a:t>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95" tIns="45796" rIns="91595" bIns="457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1" tIns="0" rIns="18951" bIns="0" anchor="b"/>
          <a:lstStyle/>
          <a:p>
            <a:pPr algn="r" defTabSz="908050" eaLnBrk="0" hangingPunct="0"/>
            <a:fld id="{8C5E60D6-8BB1-4D0C-9310-4FE2B09EC343}" type="slidenum">
              <a:rPr lang="en-US" sz="1000" i="1">
                <a:latin typeface="Times New Roman" pitchFamily="18" charset="0"/>
              </a:rPr>
              <a:pPr algn="r" defTabSz="908050" eaLnBrk="0" hangingPunct="0"/>
              <a:t>4</a:t>
            </a:fld>
            <a:endParaRPr lang="en-US" sz="100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 txBox="1">
            <a:spLocks noGrp="1" noChangeArrowheads="1"/>
          </p:cNvSpPr>
          <p:nvPr/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1" tIns="0" rIns="18951" bIns="0" anchor="b"/>
          <a:lstStyle/>
          <a:p>
            <a:pPr algn="r" defTabSz="908050" eaLnBrk="0" hangingPunct="0"/>
            <a:fld id="{6AB578B0-752D-4C92-ACE4-505C61999BCA}" type="slidenum">
              <a:rPr lang="en-US" sz="1000" i="1">
                <a:latin typeface="Times New Roman" pitchFamily="18" charset="0"/>
              </a:rPr>
              <a:pPr algn="r" defTabSz="908050" eaLnBrk="0" hangingPunct="0"/>
              <a:t>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94" tIns="45796" rIns="91594" bIns="45796"/>
          <a:lstStyle/>
          <a:p>
            <a:pPr algn="just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51" tIns="0" rIns="18951" bIns="0" anchor="b"/>
          <a:lstStyle/>
          <a:p>
            <a:pPr algn="r" defTabSz="908050" eaLnBrk="0" hangingPunct="0"/>
            <a:fld id="{6C5B4DD6-D578-4D5B-B8ED-CDAB2370B25A}" type="slidenum">
              <a:rPr lang="en-US" sz="1000" i="1">
                <a:latin typeface="Times New Roman" pitchFamily="18" charset="0"/>
              </a:rPr>
              <a:pPr algn="r" defTabSz="908050" eaLnBrk="0" hangingPunct="0"/>
              <a:t>6</a:t>
            </a:fld>
            <a:endParaRPr lang="en-US" sz="100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14813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869B-B187-4A5F-B982-A8581172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4AD44-FF92-4BAD-BEBF-99522B7E2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F5EE-D215-4CC1-A3DA-04C6FD649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D7336-CBE5-4A9E-9B92-BC32162E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8A76-FB0B-4A27-9CA3-1010FCF3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9AAE-5099-4C7D-8DBD-53E816B33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0C8F-6846-47C6-B471-146F41F0C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DE45-F063-42A1-8CFD-5B2C317BB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7B34-3DC4-438F-B674-1C4F41D7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4DA6-760C-415D-B186-B41EAB4D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EED5-E28D-4612-8A7E-FA87B309B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0771-2E28-40AD-AAA1-19D2323C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1FE1E-D461-4869-A276-509FAA6A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CE748642-9E31-4F59-8D8E-2A367F9D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nrl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39125" y="76200"/>
            <a:ext cx="828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2098675" y="200025"/>
            <a:ext cx="5035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Mid-Deployment Position</a:t>
            </a:r>
          </a:p>
          <a:p>
            <a:pPr algn="ctr"/>
            <a:r>
              <a:rPr lang="en-US" sz="1800">
                <a:solidFill>
                  <a:schemeClr val="accent2"/>
                </a:solidFill>
              </a:rPr>
              <a:t>NRL Source Array (and NRL hydrophone/cable)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391400" y="6172200"/>
            <a:ext cx="109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accent2"/>
                </a:solidFill>
              </a:rPr>
              <a:t>8 July 2011</a:t>
            </a:r>
          </a:p>
        </p:txBody>
      </p: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1905000" y="1447800"/>
            <a:ext cx="6705600" cy="3962400"/>
            <a:chOff x="1200" y="912"/>
            <a:chExt cx="4224" cy="2496"/>
          </a:xfrm>
        </p:grpSpPr>
        <p:pic>
          <p:nvPicPr>
            <p:cNvPr id="19460" name="Picture 5" descr="oc_a-frame"/>
            <p:cNvPicPr>
              <a:picLocks noChangeAspect="1" noChangeArrowheads="1"/>
            </p:cNvPicPr>
            <p:nvPr/>
          </p:nvPicPr>
          <p:blipFill>
            <a:blip r:embed="rId3"/>
            <a:srcRect l="50615" t="38950" b="20247"/>
            <a:stretch>
              <a:fillRect/>
            </a:stretch>
          </p:blipFill>
          <p:spPr bwMode="auto">
            <a:xfrm>
              <a:off x="2208" y="1056"/>
              <a:ext cx="235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Line 6"/>
            <p:cNvSpPr>
              <a:spLocks noChangeShapeType="1"/>
            </p:cNvSpPr>
            <p:nvPr/>
          </p:nvSpPr>
          <p:spPr bwMode="auto">
            <a:xfrm flipH="1">
              <a:off x="2736" y="1104"/>
              <a:ext cx="240" cy="2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7"/>
            <p:cNvSpPr>
              <a:spLocks noChangeShapeType="1"/>
            </p:cNvSpPr>
            <p:nvPr/>
          </p:nvSpPr>
          <p:spPr bwMode="auto">
            <a:xfrm>
              <a:off x="3456" y="1554"/>
              <a:ext cx="1209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2304" y="912"/>
              <a:ext cx="1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Sheave and block</a:t>
              </a:r>
            </a:p>
          </p:txBody>
        </p:sp>
        <p:sp>
          <p:nvSpPr>
            <p:cNvPr id="19464" name="Line 9"/>
            <p:cNvSpPr>
              <a:spLocks noChangeShapeType="1"/>
            </p:cNvSpPr>
            <p:nvPr/>
          </p:nvSpPr>
          <p:spPr bwMode="auto">
            <a:xfrm flipH="1">
              <a:off x="2544" y="1488"/>
              <a:ext cx="0" cy="15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Rectangle 10"/>
            <p:cNvSpPr>
              <a:spLocks noChangeArrowheads="1"/>
            </p:cNvSpPr>
            <p:nvPr/>
          </p:nvSpPr>
          <p:spPr bwMode="auto">
            <a:xfrm>
              <a:off x="2448" y="2880"/>
              <a:ext cx="144" cy="52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11"/>
            <p:cNvSpPr txBox="1">
              <a:spLocks noChangeArrowheads="1"/>
            </p:cNvSpPr>
            <p:nvPr/>
          </p:nvSpPr>
          <p:spPr bwMode="auto">
            <a:xfrm>
              <a:off x="1200" y="3072"/>
              <a:ext cx="118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NRL source array</a:t>
              </a:r>
            </a:p>
          </p:txBody>
        </p:sp>
        <p:sp>
          <p:nvSpPr>
            <p:cNvPr id="19467" name="Text Box 12"/>
            <p:cNvSpPr txBox="1">
              <a:spLocks noChangeArrowheads="1"/>
            </p:cNvSpPr>
            <p:nvPr/>
          </p:nvSpPr>
          <p:spPr bwMode="auto">
            <a:xfrm rot="853626">
              <a:off x="3744" y="1536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Source cable</a:t>
              </a:r>
            </a:p>
          </p:txBody>
        </p:sp>
        <p:sp>
          <p:nvSpPr>
            <p:cNvPr id="19468" name="Oval 13"/>
            <p:cNvSpPr>
              <a:spLocks noChangeArrowheads="1"/>
            </p:cNvSpPr>
            <p:nvPr/>
          </p:nvSpPr>
          <p:spPr bwMode="auto">
            <a:xfrm>
              <a:off x="2544" y="1344"/>
              <a:ext cx="288" cy="2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4"/>
            <p:cNvSpPr>
              <a:spLocks noChangeShapeType="1"/>
            </p:cNvSpPr>
            <p:nvPr/>
          </p:nvSpPr>
          <p:spPr bwMode="auto">
            <a:xfrm>
              <a:off x="4656" y="1894"/>
              <a:ext cx="384" cy="9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4873" y="1968"/>
              <a:ext cx="5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to Winch</a:t>
              </a:r>
            </a:p>
          </p:txBody>
        </p:sp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>
              <a:off x="2784" y="1344"/>
              <a:ext cx="415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2098675" y="200025"/>
            <a:ext cx="5035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Pre-Deployment Position</a:t>
            </a:r>
          </a:p>
          <a:p>
            <a:pPr algn="ctr"/>
            <a:r>
              <a:rPr lang="en-US" sz="1800">
                <a:solidFill>
                  <a:schemeClr val="accent2"/>
                </a:solidFill>
              </a:rPr>
              <a:t>NRL Source Array (and NRL hydrophone/cable)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848600" y="6324600"/>
            <a:ext cx="109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accent2"/>
                </a:solidFill>
              </a:rPr>
              <a:t>8 July 2011</a:t>
            </a:r>
          </a:p>
        </p:txBody>
      </p:sp>
      <p:grpSp>
        <p:nvGrpSpPr>
          <p:cNvPr id="17504" name="Group 96"/>
          <p:cNvGrpSpPr>
            <a:grpSpLocks/>
          </p:cNvGrpSpPr>
          <p:nvPr/>
        </p:nvGrpSpPr>
        <p:grpSpPr bwMode="auto">
          <a:xfrm>
            <a:off x="609600" y="1371600"/>
            <a:ext cx="8154988" cy="4703763"/>
            <a:chOff x="384" y="864"/>
            <a:chExt cx="5137" cy="2963"/>
          </a:xfrm>
        </p:grpSpPr>
        <p:sp>
          <p:nvSpPr>
            <p:cNvPr id="17412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1" y="1186"/>
              <a:ext cx="4560" cy="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2209" y="2818"/>
              <a:ext cx="960" cy="336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2017" y="2866"/>
              <a:ext cx="124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1297" y="1954"/>
              <a:ext cx="76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9"/>
            <p:cNvSpPr>
              <a:spLocks noChangeShapeType="1"/>
            </p:cNvSpPr>
            <p:nvPr/>
          </p:nvSpPr>
          <p:spPr bwMode="auto">
            <a:xfrm>
              <a:off x="1104" y="1728"/>
              <a:ext cx="97" cy="32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Oval 10"/>
            <p:cNvSpPr>
              <a:spLocks noChangeArrowheads="1"/>
            </p:cNvSpPr>
            <p:nvPr/>
          </p:nvSpPr>
          <p:spPr bwMode="auto">
            <a:xfrm>
              <a:off x="3889" y="224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Text Box 11"/>
            <p:cNvSpPr txBox="1">
              <a:spLocks noChangeArrowheads="1"/>
            </p:cNvSpPr>
            <p:nvPr/>
          </p:nvSpPr>
          <p:spPr bwMode="auto">
            <a:xfrm>
              <a:off x="3159" y="159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4080" y="2208"/>
              <a:ext cx="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</a:rPr>
                <a:t>CTD Winch</a:t>
              </a:r>
            </a:p>
          </p:txBody>
        </p:sp>
        <p:sp>
          <p:nvSpPr>
            <p:cNvPr id="17420" name="Line 13"/>
            <p:cNvSpPr>
              <a:spLocks noChangeShapeType="1"/>
            </p:cNvSpPr>
            <p:nvPr/>
          </p:nvSpPr>
          <p:spPr bwMode="auto">
            <a:xfrm>
              <a:off x="1969" y="1042"/>
              <a:ext cx="144" cy="100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Text Box 14"/>
            <p:cNvSpPr txBox="1">
              <a:spLocks noChangeArrowheads="1"/>
            </p:cNvSpPr>
            <p:nvPr/>
          </p:nvSpPr>
          <p:spPr bwMode="auto">
            <a:xfrm>
              <a:off x="1633" y="864"/>
              <a:ext cx="649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FF3300"/>
                  </a:solidFill>
                </a:rPr>
                <a:t>Lots of slack</a:t>
              </a:r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>
              <a:off x="3970" y="2386"/>
              <a:ext cx="0" cy="494"/>
            </a:xfrm>
            <a:prstGeom prst="line">
              <a:avLst/>
            </a:prstGeom>
            <a:noFill/>
            <a:ln w="2286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>
              <a:off x="1633" y="2050"/>
              <a:ext cx="110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7"/>
            <p:cNvSpPr>
              <a:spLocks noChangeShapeType="1"/>
            </p:cNvSpPr>
            <p:nvPr/>
          </p:nvSpPr>
          <p:spPr bwMode="auto">
            <a:xfrm>
              <a:off x="1230" y="2050"/>
              <a:ext cx="14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1632" y="2688"/>
              <a:ext cx="1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NRL HLA receiver</a:t>
              </a: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>
              <a:off x="2641" y="2242"/>
              <a:ext cx="144" cy="9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21"/>
            <p:cNvSpPr>
              <a:spLocks noChangeShapeType="1"/>
            </p:cNvSpPr>
            <p:nvPr/>
          </p:nvSpPr>
          <p:spPr bwMode="auto">
            <a:xfrm flipV="1">
              <a:off x="2737" y="2098"/>
              <a:ext cx="336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Text Box 22"/>
            <p:cNvSpPr txBox="1">
              <a:spLocks noChangeArrowheads="1"/>
            </p:cNvSpPr>
            <p:nvPr/>
          </p:nvSpPr>
          <p:spPr bwMode="auto">
            <a:xfrm>
              <a:off x="2497" y="2338"/>
              <a:ext cx="3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5F5F5F"/>
                  </a:solidFill>
                </a:rPr>
                <a:t>J-box</a:t>
              </a:r>
            </a:p>
          </p:txBody>
        </p:sp>
        <p:sp>
          <p:nvSpPr>
            <p:cNvPr id="17430" name="Line 23"/>
            <p:cNvSpPr>
              <a:spLocks noChangeShapeType="1"/>
            </p:cNvSpPr>
            <p:nvPr/>
          </p:nvSpPr>
          <p:spPr bwMode="auto">
            <a:xfrm flipV="1">
              <a:off x="3361" y="2880"/>
              <a:ext cx="623" cy="1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Text Box 24"/>
            <p:cNvSpPr txBox="1">
              <a:spLocks noChangeArrowheads="1"/>
            </p:cNvSpPr>
            <p:nvPr/>
          </p:nvSpPr>
          <p:spPr bwMode="auto">
            <a:xfrm>
              <a:off x="432" y="1200"/>
              <a:ext cx="673" cy="52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Sheave and Block</a:t>
              </a:r>
              <a:r>
                <a:rPr lang="en-US" b="1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7432" name="Line 25"/>
            <p:cNvSpPr>
              <a:spLocks noChangeShapeType="1"/>
            </p:cNvSpPr>
            <p:nvPr/>
          </p:nvSpPr>
          <p:spPr bwMode="auto">
            <a:xfrm>
              <a:off x="3084" y="3227"/>
              <a:ext cx="23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6"/>
            <p:cNvSpPr>
              <a:spLocks noChangeShapeType="1"/>
            </p:cNvSpPr>
            <p:nvPr/>
          </p:nvSpPr>
          <p:spPr bwMode="auto">
            <a:xfrm>
              <a:off x="3084" y="2255"/>
              <a:ext cx="6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7"/>
            <p:cNvSpPr>
              <a:spLocks noChangeShapeType="1"/>
            </p:cNvSpPr>
            <p:nvPr/>
          </p:nvSpPr>
          <p:spPr bwMode="auto">
            <a:xfrm>
              <a:off x="3765" y="2255"/>
              <a:ext cx="0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28"/>
            <p:cNvSpPr>
              <a:spLocks noChangeShapeType="1"/>
            </p:cNvSpPr>
            <p:nvPr/>
          </p:nvSpPr>
          <p:spPr bwMode="auto">
            <a:xfrm flipV="1">
              <a:off x="3084" y="1502"/>
              <a:ext cx="0" cy="7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9"/>
            <p:cNvSpPr>
              <a:spLocks noChangeShapeType="1"/>
            </p:cNvSpPr>
            <p:nvPr/>
          </p:nvSpPr>
          <p:spPr bwMode="auto">
            <a:xfrm flipH="1">
              <a:off x="2614" y="1502"/>
              <a:ext cx="47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0"/>
            <p:cNvSpPr>
              <a:spLocks noChangeShapeType="1"/>
            </p:cNvSpPr>
            <p:nvPr/>
          </p:nvSpPr>
          <p:spPr bwMode="auto">
            <a:xfrm flipH="1">
              <a:off x="1043" y="1522"/>
              <a:ext cx="1550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1"/>
            <p:cNvSpPr>
              <a:spLocks noChangeShapeType="1"/>
            </p:cNvSpPr>
            <p:nvPr/>
          </p:nvSpPr>
          <p:spPr bwMode="auto">
            <a:xfrm flipH="1" flipV="1">
              <a:off x="2614" y="3203"/>
              <a:ext cx="470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32"/>
            <p:cNvSpPr>
              <a:spLocks noChangeShapeType="1"/>
            </p:cNvSpPr>
            <p:nvPr/>
          </p:nvSpPr>
          <p:spPr bwMode="auto">
            <a:xfrm flipH="1" flipV="1">
              <a:off x="1043" y="3073"/>
              <a:ext cx="632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33"/>
            <p:cNvSpPr>
              <a:spLocks noChangeShapeType="1"/>
            </p:cNvSpPr>
            <p:nvPr/>
          </p:nvSpPr>
          <p:spPr bwMode="auto">
            <a:xfrm>
              <a:off x="1043" y="1656"/>
              <a:ext cx="0" cy="14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34"/>
            <p:cNvSpPr>
              <a:spLocks noChangeShapeType="1"/>
            </p:cNvSpPr>
            <p:nvPr/>
          </p:nvSpPr>
          <p:spPr bwMode="auto">
            <a:xfrm>
              <a:off x="3084" y="1502"/>
              <a:ext cx="2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5"/>
            <p:cNvSpPr>
              <a:spLocks noChangeShapeType="1"/>
            </p:cNvSpPr>
            <p:nvPr/>
          </p:nvSpPr>
          <p:spPr bwMode="auto">
            <a:xfrm>
              <a:off x="1675" y="3138"/>
              <a:ext cx="939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6"/>
            <p:cNvSpPr>
              <a:spLocks noChangeArrowheads="1"/>
            </p:cNvSpPr>
            <p:nvPr/>
          </p:nvSpPr>
          <p:spPr bwMode="auto">
            <a:xfrm>
              <a:off x="1290" y="1652"/>
              <a:ext cx="65" cy="135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Rectangle 41"/>
            <p:cNvSpPr>
              <a:spLocks noChangeArrowheads="1"/>
            </p:cNvSpPr>
            <p:nvPr/>
          </p:nvSpPr>
          <p:spPr bwMode="auto">
            <a:xfrm>
              <a:off x="1424" y="2050"/>
              <a:ext cx="449" cy="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7" name="Group 42"/>
            <p:cNvGrpSpPr>
              <a:grpSpLocks/>
            </p:cNvGrpSpPr>
            <p:nvPr/>
          </p:nvGrpSpPr>
          <p:grpSpPr bwMode="auto">
            <a:xfrm>
              <a:off x="2440" y="1838"/>
              <a:ext cx="470" cy="462"/>
              <a:chOff x="2103" y="1468"/>
              <a:chExt cx="470" cy="462"/>
            </a:xfrm>
          </p:grpSpPr>
          <p:sp>
            <p:nvSpPr>
              <p:cNvPr id="17476" name="Rectangle 43"/>
              <p:cNvSpPr>
                <a:spLocks noChangeArrowheads="1"/>
              </p:cNvSpPr>
              <p:nvPr/>
            </p:nvSpPr>
            <p:spPr bwMode="auto">
              <a:xfrm>
                <a:off x="2103" y="1468"/>
                <a:ext cx="470" cy="46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77" name="Group 44"/>
              <p:cNvGrpSpPr>
                <a:grpSpLocks/>
              </p:cNvGrpSpPr>
              <p:nvPr/>
            </p:nvGrpSpPr>
            <p:grpSpPr bwMode="auto">
              <a:xfrm>
                <a:off x="2176" y="1517"/>
                <a:ext cx="316" cy="356"/>
                <a:chOff x="2176" y="1517"/>
                <a:chExt cx="316" cy="356"/>
              </a:xfrm>
            </p:grpSpPr>
            <p:sp>
              <p:nvSpPr>
                <p:cNvPr id="17478" name="Rectangle 45"/>
                <p:cNvSpPr>
                  <a:spLocks noChangeArrowheads="1"/>
                </p:cNvSpPr>
                <p:nvPr/>
              </p:nvSpPr>
              <p:spPr bwMode="auto">
                <a:xfrm>
                  <a:off x="2184" y="1517"/>
                  <a:ext cx="308" cy="2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9" name="Rectangle 46"/>
                <p:cNvSpPr>
                  <a:spLocks noChangeArrowheads="1"/>
                </p:cNvSpPr>
                <p:nvPr/>
              </p:nvSpPr>
              <p:spPr bwMode="auto">
                <a:xfrm>
                  <a:off x="2249" y="1541"/>
                  <a:ext cx="178" cy="324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0" name="Rectangle 47"/>
                <p:cNvSpPr>
                  <a:spLocks noChangeArrowheads="1"/>
                </p:cNvSpPr>
                <p:nvPr/>
              </p:nvSpPr>
              <p:spPr bwMode="auto">
                <a:xfrm>
                  <a:off x="2176" y="1857"/>
                  <a:ext cx="31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48" name="Rectangle 48"/>
            <p:cNvSpPr>
              <a:spLocks noChangeArrowheads="1"/>
            </p:cNvSpPr>
            <p:nvPr/>
          </p:nvSpPr>
          <p:spPr bwMode="auto">
            <a:xfrm>
              <a:off x="2208" y="1632"/>
              <a:ext cx="6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NRL winch </a:t>
              </a:r>
              <a:endParaRPr lang="en-US" b="1"/>
            </a:p>
          </p:txBody>
        </p:sp>
        <p:sp>
          <p:nvSpPr>
            <p:cNvPr id="17449" name="Line 49"/>
            <p:cNvSpPr>
              <a:spLocks noChangeShapeType="1"/>
            </p:cNvSpPr>
            <p:nvPr/>
          </p:nvSpPr>
          <p:spPr bwMode="auto">
            <a:xfrm>
              <a:off x="3765" y="2523"/>
              <a:ext cx="13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50" name="Group 50"/>
            <p:cNvGrpSpPr>
              <a:grpSpLocks/>
            </p:cNvGrpSpPr>
            <p:nvPr/>
          </p:nvGrpSpPr>
          <p:grpSpPr bwMode="auto">
            <a:xfrm>
              <a:off x="2906" y="1300"/>
              <a:ext cx="384" cy="486"/>
              <a:chOff x="2569" y="930"/>
              <a:chExt cx="384" cy="486"/>
            </a:xfrm>
          </p:grpSpPr>
          <p:sp>
            <p:nvSpPr>
              <p:cNvPr id="17468" name="Line 51"/>
              <p:cNvSpPr>
                <a:spLocks noChangeShapeType="1"/>
              </p:cNvSpPr>
              <p:nvPr/>
            </p:nvSpPr>
            <p:spPr bwMode="auto">
              <a:xfrm flipV="1">
                <a:off x="2739" y="930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Line 52"/>
              <p:cNvSpPr>
                <a:spLocks noChangeShapeType="1"/>
              </p:cNvSpPr>
              <p:nvPr/>
            </p:nvSpPr>
            <p:spPr bwMode="auto">
              <a:xfrm flipV="1">
                <a:off x="2569" y="930"/>
                <a:ext cx="0" cy="4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70" name="Group 53"/>
              <p:cNvGrpSpPr>
                <a:grpSpLocks/>
              </p:cNvGrpSpPr>
              <p:nvPr/>
            </p:nvGrpSpPr>
            <p:grpSpPr bwMode="auto">
              <a:xfrm>
                <a:off x="2569" y="987"/>
                <a:ext cx="170" cy="40"/>
                <a:chOff x="2569" y="987"/>
                <a:chExt cx="170" cy="40"/>
              </a:xfrm>
            </p:grpSpPr>
            <p:sp>
              <p:nvSpPr>
                <p:cNvPr id="17473" name="Freeform 54"/>
                <p:cNvSpPr>
                  <a:spLocks/>
                </p:cNvSpPr>
                <p:nvPr/>
              </p:nvSpPr>
              <p:spPr bwMode="auto">
                <a:xfrm>
                  <a:off x="2569" y="987"/>
                  <a:ext cx="73" cy="40"/>
                </a:xfrm>
                <a:custGeom>
                  <a:avLst/>
                  <a:gdLst>
                    <a:gd name="T0" fmla="*/ 0 w 73"/>
                    <a:gd name="T1" fmla="*/ 16 h 40"/>
                    <a:gd name="T2" fmla="*/ 73 w 73"/>
                    <a:gd name="T3" fmla="*/ 0 h 40"/>
                    <a:gd name="T4" fmla="*/ 73 w 73"/>
                    <a:gd name="T5" fmla="*/ 16 h 40"/>
                    <a:gd name="T6" fmla="*/ 73 w 73"/>
                    <a:gd name="T7" fmla="*/ 40 h 40"/>
                    <a:gd name="T8" fmla="*/ 0 w 73"/>
                    <a:gd name="T9" fmla="*/ 16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40"/>
                    <a:gd name="T17" fmla="*/ 73 w 7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40">
                      <a:moveTo>
                        <a:pt x="0" y="16"/>
                      </a:moveTo>
                      <a:lnTo>
                        <a:pt x="73" y="0"/>
                      </a:lnTo>
                      <a:lnTo>
                        <a:pt x="73" y="16"/>
                      </a:lnTo>
                      <a:lnTo>
                        <a:pt x="73" y="4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4" name="Freeform 55"/>
                <p:cNvSpPr>
                  <a:spLocks/>
                </p:cNvSpPr>
                <p:nvPr/>
              </p:nvSpPr>
              <p:spPr bwMode="auto">
                <a:xfrm>
                  <a:off x="2666" y="987"/>
                  <a:ext cx="73" cy="40"/>
                </a:xfrm>
                <a:custGeom>
                  <a:avLst/>
                  <a:gdLst>
                    <a:gd name="T0" fmla="*/ 73 w 73"/>
                    <a:gd name="T1" fmla="*/ 16 h 40"/>
                    <a:gd name="T2" fmla="*/ 0 w 73"/>
                    <a:gd name="T3" fmla="*/ 40 h 40"/>
                    <a:gd name="T4" fmla="*/ 0 w 73"/>
                    <a:gd name="T5" fmla="*/ 16 h 40"/>
                    <a:gd name="T6" fmla="*/ 0 w 73"/>
                    <a:gd name="T7" fmla="*/ 0 h 40"/>
                    <a:gd name="T8" fmla="*/ 73 w 73"/>
                    <a:gd name="T9" fmla="*/ 16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40"/>
                    <a:gd name="T17" fmla="*/ 73 w 7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40">
                      <a:moveTo>
                        <a:pt x="73" y="16"/>
                      </a:moveTo>
                      <a:lnTo>
                        <a:pt x="0" y="4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7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5" name="Line 56"/>
                <p:cNvSpPr>
                  <a:spLocks noChangeShapeType="1"/>
                </p:cNvSpPr>
                <p:nvPr/>
              </p:nvSpPr>
              <p:spPr bwMode="auto">
                <a:xfrm>
                  <a:off x="2642" y="1003"/>
                  <a:ext cx="2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71" name="Line 57"/>
              <p:cNvSpPr>
                <a:spLocks noChangeShapeType="1"/>
              </p:cNvSpPr>
              <p:nvPr/>
            </p:nvSpPr>
            <p:spPr bwMode="auto">
              <a:xfrm>
                <a:off x="2739" y="1003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Rectangle 58"/>
              <p:cNvSpPr>
                <a:spLocks noChangeArrowheads="1"/>
              </p:cNvSpPr>
              <p:nvPr/>
            </p:nvSpPr>
            <p:spPr bwMode="auto">
              <a:xfrm>
                <a:off x="2772" y="962"/>
                <a:ext cx="181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Geneva" pitchFamily="34" charset="0"/>
                  </a:rPr>
                  <a:t>3'-0"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17451" name="Rectangle 59"/>
            <p:cNvSpPr>
              <a:spLocks noChangeArrowheads="1"/>
            </p:cNvSpPr>
            <p:nvPr/>
          </p:nvSpPr>
          <p:spPr bwMode="auto">
            <a:xfrm>
              <a:off x="1393" y="2002"/>
              <a:ext cx="480" cy="14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Rectangle 60"/>
            <p:cNvSpPr>
              <a:spLocks noChangeArrowheads="1"/>
            </p:cNvSpPr>
            <p:nvPr/>
          </p:nvSpPr>
          <p:spPr bwMode="auto">
            <a:xfrm>
              <a:off x="1489" y="2194"/>
              <a:ext cx="717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</a:rPr>
                <a:t>NRL source</a:t>
              </a:r>
            </a:p>
          </p:txBody>
        </p:sp>
        <p:sp>
          <p:nvSpPr>
            <p:cNvPr id="17453" name="Line 61"/>
            <p:cNvSpPr>
              <a:spLocks noChangeShapeType="1"/>
            </p:cNvSpPr>
            <p:nvPr/>
          </p:nvSpPr>
          <p:spPr bwMode="auto">
            <a:xfrm>
              <a:off x="1680" y="2928"/>
              <a:ext cx="1008" cy="4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Text Box 63"/>
            <p:cNvSpPr txBox="1">
              <a:spLocks noChangeArrowheads="1"/>
            </p:cNvSpPr>
            <p:nvPr/>
          </p:nvSpPr>
          <p:spPr bwMode="auto">
            <a:xfrm>
              <a:off x="2736" y="1920"/>
              <a:ext cx="5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5F5F5F"/>
                  </a:solidFill>
                </a:rPr>
                <a:t>deck cable</a:t>
              </a:r>
            </a:p>
          </p:txBody>
        </p:sp>
        <p:sp>
          <p:nvSpPr>
            <p:cNvPr id="17456" name="Freeform 64"/>
            <p:cNvSpPr>
              <a:spLocks/>
            </p:cNvSpPr>
            <p:nvPr/>
          </p:nvSpPr>
          <p:spPr bwMode="auto">
            <a:xfrm rot="642611">
              <a:off x="2688" y="2890"/>
              <a:ext cx="865" cy="182"/>
            </a:xfrm>
            <a:custGeom>
              <a:avLst/>
              <a:gdLst>
                <a:gd name="T0" fmla="*/ 0 w 672"/>
                <a:gd name="T1" fmla="*/ 216 h 216"/>
                <a:gd name="T2" fmla="*/ 192 w 672"/>
                <a:gd name="T3" fmla="*/ 24 h 216"/>
                <a:gd name="T4" fmla="*/ 624 w 672"/>
                <a:gd name="T5" fmla="*/ 72 h 216"/>
                <a:gd name="T6" fmla="*/ 480 w 672"/>
                <a:gd name="T7" fmla="*/ 168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16"/>
                <a:gd name="T14" fmla="*/ 672 w 672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16">
                  <a:moveTo>
                    <a:pt x="0" y="216"/>
                  </a:moveTo>
                  <a:cubicBezTo>
                    <a:pt x="44" y="132"/>
                    <a:pt x="88" y="48"/>
                    <a:pt x="192" y="24"/>
                  </a:cubicBezTo>
                  <a:cubicBezTo>
                    <a:pt x="296" y="0"/>
                    <a:pt x="576" y="48"/>
                    <a:pt x="624" y="72"/>
                  </a:cubicBezTo>
                  <a:cubicBezTo>
                    <a:pt x="672" y="96"/>
                    <a:pt x="504" y="152"/>
                    <a:pt x="480" y="16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AutoShape 65"/>
            <p:cNvSpPr>
              <a:spLocks noChangeArrowheads="1"/>
            </p:cNvSpPr>
            <p:nvPr/>
          </p:nvSpPr>
          <p:spPr bwMode="auto">
            <a:xfrm rot="5400000">
              <a:off x="1513" y="2938"/>
              <a:ext cx="96" cy="240"/>
            </a:xfrm>
            <a:prstGeom prst="flowChartCollate">
              <a:avLst/>
            </a:prstGeom>
            <a:noFill/>
            <a:ln w="2286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7458" name="AutoShape 66"/>
            <p:cNvSpPr>
              <a:spLocks noChangeArrowheads="1"/>
            </p:cNvSpPr>
            <p:nvPr/>
          </p:nvSpPr>
          <p:spPr bwMode="auto">
            <a:xfrm rot="5400000">
              <a:off x="1513" y="1594"/>
              <a:ext cx="96" cy="240"/>
            </a:xfrm>
            <a:prstGeom prst="flowChartCollate">
              <a:avLst/>
            </a:prstGeom>
            <a:noFill/>
            <a:ln w="22860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7459" name="Freeform 67"/>
            <p:cNvSpPr>
              <a:spLocks/>
            </p:cNvSpPr>
            <p:nvPr/>
          </p:nvSpPr>
          <p:spPr bwMode="auto">
            <a:xfrm>
              <a:off x="1385" y="1762"/>
              <a:ext cx="56" cy="240"/>
            </a:xfrm>
            <a:custGeom>
              <a:avLst/>
              <a:gdLst>
                <a:gd name="T0" fmla="*/ 8 w 56"/>
                <a:gd name="T1" fmla="*/ 240 h 240"/>
                <a:gd name="T2" fmla="*/ 8 w 56"/>
                <a:gd name="T3" fmla="*/ 96 h 240"/>
                <a:gd name="T4" fmla="*/ 56 w 56"/>
                <a:gd name="T5" fmla="*/ 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240"/>
                  </a:moveTo>
                  <a:cubicBezTo>
                    <a:pt x="4" y="188"/>
                    <a:pt x="0" y="136"/>
                    <a:pt x="8" y="96"/>
                  </a:cubicBezTo>
                  <a:cubicBezTo>
                    <a:pt x="16" y="56"/>
                    <a:pt x="48" y="16"/>
                    <a:pt x="56" y="0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Text Box 68"/>
            <p:cNvSpPr txBox="1">
              <a:spLocks noChangeArrowheads="1"/>
            </p:cNvSpPr>
            <p:nvPr/>
          </p:nvSpPr>
          <p:spPr bwMode="auto">
            <a:xfrm>
              <a:off x="1297" y="3106"/>
              <a:ext cx="48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accent2"/>
                  </a:solidFill>
                </a:rPr>
                <a:t>(flaked)</a:t>
              </a:r>
            </a:p>
            <a:p>
              <a:pPr algn="ctr"/>
              <a:r>
                <a:rPr lang="en-US" sz="1400">
                  <a:solidFill>
                    <a:schemeClr val="accent2"/>
                  </a:solidFill>
                </a:rPr>
                <a:t>drogue</a:t>
              </a:r>
            </a:p>
          </p:txBody>
        </p:sp>
        <p:sp>
          <p:nvSpPr>
            <p:cNvPr id="17461" name="Text Box 69"/>
            <p:cNvSpPr txBox="1">
              <a:spLocks noChangeArrowheads="1"/>
            </p:cNvSpPr>
            <p:nvPr/>
          </p:nvSpPr>
          <p:spPr bwMode="auto">
            <a:xfrm>
              <a:off x="1297" y="1282"/>
              <a:ext cx="48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FF3300"/>
                  </a:solidFill>
                </a:rPr>
                <a:t>(flaked)</a:t>
              </a:r>
            </a:p>
            <a:p>
              <a:pPr algn="ctr"/>
              <a:r>
                <a:rPr lang="en-US" sz="1400">
                  <a:solidFill>
                    <a:srgbClr val="FF3300"/>
                  </a:solidFill>
                </a:rPr>
                <a:t>drogue</a:t>
              </a:r>
            </a:p>
          </p:txBody>
        </p:sp>
        <p:sp>
          <p:nvSpPr>
            <p:cNvPr id="17462" name="Rectangle 70"/>
            <p:cNvSpPr>
              <a:spLocks noChangeArrowheads="1"/>
            </p:cNvSpPr>
            <p:nvPr/>
          </p:nvSpPr>
          <p:spPr bwMode="auto">
            <a:xfrm>
              <a:off x="4081" y="3058"/>
              <a:ext cx="240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Text Box 71"/>
            <p:cNvSpPr txBox="1">
              <a:spLocks noChangeArrowheads="1"/>
            </p:cNvSpPr>
            <p:nvPr/>
          </p:nvSpPr>
          <p:spPr bwMode="auto">
            <a:xfrm>
              <a:off x="4321" y="3010"/>
              <a:ext cx="6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HLA Weight</a:t>
              </a:r>
            </a:p>
          </p:txBody>
        </p:sp>
        <p:sp>
          <p:nvSpPr>
            <p:cNvPr id="17464" name="Line 72"/>
            <p:cNvSpPr>
              <a:spLocks noChangeShapeType="1"/>
            </p:cNvSpPr>
            <p:nvPr/>
          </p:nvSpPr>
          <p:spPr bwMode="auto">
            <a:xfrm flipH="1">
              <a:off x="433" y="2050"/>
              <a:ext cx="432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Text Box 73"/>
            <p:cNvSpPr txBox="1">
              <a:spLocks noChangeArrowheads="1"/>
            </p:cNvSpPr>
            <p:nvPr/>
          </p:nvSpPr>
          <p:spPr bwMode="auto">
            <a:xfrm>
              <a:off x="384" y="2098"/>
              <a:ext cx="5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DEPLOY</a:t>
              </a:r>
            </a:p>
          </p:txBody>
        </p:sp>
        <p:sp>
          <p:nvSpPr>
            <p:cNvPr id="17466" name="Line 74"/>
            <p:cNvSpPr>
              <a:spLocks noChangeShapeType="1"/>
            </p:cNvSpPr>
            <p:nvPr/>
          </p:nvSpPr>
          <p:spPr bwMode="auto">
            <a:xfrm rot="18900000" flipH="1">
              <a:off x="3793" y="3394"/>
              <a:ext cx="313" cy="31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Text Box 75"/>
            <p:cNvSpPr txBox="1">
              <a:spLocks noChangeArrowheads="1"/>
            </p:cNvSpPr>
            <p:nvPr/>
          </p:nvSpPr>
          <p:spPr bwMode="auto">
            <a:xfrm rot="-5400000">
              <a:off x="3792" y="3443"/>
              <a:ext cx="5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DEPLOY</a:t>
              </a:r>
            </a:p>
          </p:txBody>
        </p:sp>
        <p:sp>
          <p:nvSpPr>
            <p:cNvPr id="17485" name="AutoShape 18"/>
            <p:cNvSpPr>
              <a:spLocks noChangeArrowheads="1"/>
            </p:cNvSpPr>
            <p:nvPr/>
          </p:nvSpPr>
          <p:spPr bwMode="auto">
            <a:xfrm rot="5400000">
              <a:off x="3187" y="2962"/>
              <a:ext cx="96" cy="240"/>
            </a:xfrm>
            <a:prstGeom prst="flowChartCollate">
              <a:avLst/>
            </a:prstGeom>
            <a:noFill/>
            <a:ln w="22860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7486" name="Rectangle 62"/>
            <p:cNvSpPr>
              <a:spLocks noChangeArrowheads="1"/>
            </p:cNvSpPr>
            <p:nvPr/>
          </p:nvSpPr>
          <p:spPr bwMode="auto">
            <a:xfrm>
              <a:off x="3073" y="3010"/>
              <a:ext cx="336" cy="14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7" name="AutoShape 18"/>
            <p:cNvSpPr>
              <a:spLocks noChangeArrowheads="1"/>
            </p:cNvSpPr>
            <p:nvPr/>
          </p:nvSpPr>
          <p:spPr bwMode="auto">
            <a:xfrm rot="5400000">
              <a:off x="2786" y="2976"/>
              <a:ext cx="96" cy="240"/>
            </a:xfrm>
            <a:prstGeom prst="flowChartCollate">
              <a:avLst/>
            </a:prstGeom>
            <a:noFill/>
            <a:ln w="2286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7488" name="Rectangle 62"/>
            <p:cNvSpPr>
              <a:spLocks noChangeArrowheads="1"/>
            </p:cNvSpPr>
            <p:nvPr/>
          </p:nvSpPr>
          <p:spPr bwMode="auto">
            <a:xfrm>
              <a:off x="2672" y="3024"/>
              <a:ext cx="336" cy="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9" name="Text Box 81"/>
            <p:cNvSpPr txBox="1">
              <a:spLocks noChangeArrowheads="1"/>
            </p:cNvSpPr>
            <p:nvPr/>
          </p:nvSpPr>
          <p:spPr bwMode="auto">
            <a:xfrm>
              <a:off x="2224" y="3186"/>
              <a:ext cx="8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XF-4 source</a:t>
              </a:r>
            </a:p>
            <a:p>
              <a:pPr algn="ctr"/>
              <a:r>
                <a:rPr lang="en-US" b="1"/>
                <a:t>and cable</a:t>
              </a:r>
            </a:p>
          </p:txBody>
        </p:sp>
        <p:sp>
          <p:nvSpPr>
            <p:cNvPr id="17490" name="Rectangle 62"/>
            <p:cNvSpPr>
              <a:spLocks noChangeArrowheads="1"/>
            </p:cNvSpPr>
            <p:nvPr/>
          </p:nvSpPr>
          <p:spPr bwMode="auto">
            <a:xfrm>
              <a:off x="2304" y="3024"/>
              <a:ext cx="336" cy="144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21"/>
            <p:cNvSpPr>
              <a:spLocks noChangeShapeType="1"/>
            </p:cNvSpPr>
            <p:nvPr/>
          </p:nvSpPr>
          <p:spPr bwMode="auto">
            <a:xfrm flipV="1">
              <a:off x="3072" y="2097"/>
              <a:ext cx="336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 flipV="1">
              <a:off x="3840" y="1872"/>
              <a:ext cx="24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 flipV="1">
              <a:off x="3792" y="2304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Oval 10"/>
            <p:cNvSpPr>
              <a:spLocks noChangeArrowheads="1"/>
            </p:cNvSpPr>
            <p:nvPr/>
          </p:nvSpPr>
          <p:spPr bwMode="auto">
            <a:xfrm>
              <a:off x="2256" y="2400"/>
              <a:ext cx="144" cy="144"/>
            </a:xfrm>
            <a:prstGeom prst="ellipse">
              <a:avLst/>
            </a:prstGeom>
            <a:solidFill>
              <a:srgbClr val="9933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9933FF"/>
                </a:solidFill>
              </a:endParaRPr>
            </a:p>
          </p:txBody>
        </p:sp>
        <p:sp>
          <p:nvSpPr>
            <p:cNvPr id="17496" name="Text Box 12"/>
            <p:cNvSpPr txBox="1">
              <a:spLocks noChangeArrowheads="1"/>
            </p:cNvSpPr>
            <p:nvPr/>
          </p:nvSpPr>
          <p:spPr bwMode="auto">
            <a:xfrm>
              <a:off x="1728" y="2352"/>
              <a:ext cx="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CC0099"/>
                  </a:solidFill>
                </a:rPr>
                <a:t>Capstan</a:t>
              </a:r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14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92"/>
            <p:cNvSpPr>
              <a:spLocks noChangeShapeType="1"/>
            </p:cNvSpPr>
            <p:nvPr/>
          </p:nvSpPr>
          <p:spPr bwMode="auto">
            <a:xfrm flipH="1">
              <a:off x="1440" y="2928"/>
              <a:ext cx="240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2976" y="3168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95"/>
            <p:cNvSpPr>
              <a:spLocks noChangeShapeType="1"/>
            </p:cNvSpPr>
            <p:nvPr/>
          </p:nvSpPr>
          <p:spPr bwMode="auto">
            <a:xfrm>
              <a:off x="3360" y="3120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Measurement Approach</a:t>
            </a:r>
            <a:endParaRPr lang="en-US" sz="2800" i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762000" y="914400"/>
            <a:ext cx="7696200" cy="58420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Experimentally, exploit the broadband capabilities of the NRL MF acoustic system to map out both reverberation and clutter spatially. temporally, and spectrally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3429000" cy="1111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u="sng"/>
              <a:t>Main acoustical sampling strategies</a:t>
            </a:r>
            <a:endParaRPr lang="en-US" sz="1200"/>
          </a:p>
          <a:p>
            <a:pPr algn="ctr"/>
            <a:endParaRPr lang="en-US" sz="500"/>
          </a:p>
          <a:p>
            <a:pPr>
              <a:buFontTx/>
              <a:buAutoNum type="arabicParenR"/>
            </a:pPr>
            <a:r>
              <a:rPr lang="en-US" sz="1200"/>
              <a:t>regional surveys, which produce synoptic “snap-shots” of the reverb/clutter</a:t>
            </a:r>
          </a:p>
          <a:p>
            <a:pPr>
              <a:buFontTx/>
              <a:buAutoNum type="arabicParenR"/>
            </a:pPr>
            <a:endParaRPr lang="en-US" sz="200"/>
          </a:p>
          <a:p>
            <a:pPr>
              <a:buFontTx/>
              <a:buAutoNum type="arabicParenR"/>
            </a:pPr>
            <a:r>
              <a:rPr lang="en-US" sz="1200"/>
              <a:t>recording at fixed stations to observe the temporal evolution of the reverb/clutter</a:t>
            </a:r>
          </a:p>
        </p:txBody>
      </p:sp>
      <p:grpSp>
        <p:nvGrpSpPr>
          <p:cNvPr id="29700" name="Group 14"/>
          <p:cNvGrpSpPr>
            <a:grpSpLocks/>
          </p:cNvGrpSpPr>
          <p:nvPr/>
        </p:nvGrpSpPr>
        <p:grpSpPr bwMode="auto">
          <a:xfrm>
            <a:off x="533400" y="3657600"/>
            <a:ext cx="3657600" cy="2362200"/>
            <a:chOff x="3024" y="1824"/>
            <a:chExt cx="2496" cy="1584"/>
          </a:xfrm>
        </p:grpSpPr>
        <p:pic>
          <p:nvPicPr>
            <p:cNvPr id="29702" name="Picture 8" descr="SonarGeometry"/>
            <p:cNvPicPr>
              <a:picLocks noChangeAspect="1" noChangeArrowheads="1"/>
            </p:cNvPicPr>
            <p:nvPr/>
          </p:nvPicPr>
          <p:blipFill>
            <a:blip r:embed="rId3"/>
            <a:srcRect l="9091" t="15646" r="9091" b="21529"/>
            <a:stretch>
              <a:fillRect/>
            </a:stretch>
          </p:blipFill>
          <p:spPr bwMode="auto">
            <a:xfrm>
              <a:off x="3024" y="1824"/>
              <a:ext cx="2496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3792" y="3072"/>
              <a:ext cx="7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700" i="1"/>
                <a:t>Typical separation: &lt; 35 m</a:t>
              </a:r>
            </a:p>
          </p:txBody>
        </p:sp>
        <p:sp>
          <p:nvSpPr>
            <p:cNvPr id="29704" name="TextBox 13"/>
            <p:cNvSpPr txBox="1">
              <a:spLocks noChangeArrowheads="1"/>
            </p:cNvSpPr>
            <p:nvPr/>
          </p:nvSpPr>
          <p:spPr bwMode="auto">
            <a:xfrm>
              <a:off x="4656" y="1920"/>
              <a:ext cx="3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i="1"/>
                <a:t>~3 kts</a:t>
              </a:r>
            </a:p>
          </p:txBody>
        </p:sp>
        <p:sp>
          <p:nvSpPr>
            <p:cNvPr id="29705" name="Line 6"/>
            <p:cNvSpPr>
              <a:spLocks noChangeShapeType="1"/>
            </p:cNvSpPr>
            <p:nvPr/>
          </p:nvSpPr>
          <p:spPr bwMode="auto">
            <a:xfrm>
              <a:off x="4752" y="1920"/>
              <a:ext cx="1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TextBox 13"/>
            <p:cNvSpPr txBox="1">
              <a:spLocks noChangeArrowheads="1"/>
            </p:cNvSpPr>
            <p:nvPr/>
          </p:nvSpPr>
          <p:spPr bwMode="auto">
            <a:xfrm rot="2850343">
              <a:off x="3400" y="2408"/>
              <a:ext cx="3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i="1"/>
                <a:t>Drogue</a:t>
              </a:r>
            </a:p>
          </p:txBody>
        </p:sp>
        <p:sp>
          <p:nvSpPr>
            <p:cNvPr id="29707" name="TextBox 13"/>
            <p:cNvSpPr txBox="1">
              <a:spLocks noChangeArrowheads="1"/>
            </p:cNvSpPr>
            <p:nvPr/>
          </p:nvSpPr>
          <p:spPr bwMode="auto">
            <a:xfrm>
              <a:off x="4825" y="3185"/>
              <a:ext cx="5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800" b="1" i="1"/>
                <a:t>NOT TO SCALE</a:t>
              </a:r>
            </a:p>
          </p:txBody>
        </p:sp>
      </p:grpSp>
      <p:pic>
        <p:nvPicPr>
          <p:cNvPr id="29701" name="Picture 18" descr="MF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28800"/>
            <a:ext cx="3489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4106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NRL MF Source Array (MFA)</a:t>
            </a:r>
            <a:endParaRPr lang="en-US" sz="2800" i="1">
              <a:solidFill>
                <a:srgbClr val="0000FF"/>
              </a:solidFill>
            </a:endParaRPr>
          </a:p>
        </p:txBody>
      </p:sp>
      <p:sp>
        <p:nvSpPr>
          <p:cNvPr id="23554" name="Text Box 30"/>
          <p:cNvSpPr txBox="1">
            <a:spLocks noChangeArrowheads="1"/>
          </p:cNvSpPr>
          <p:nvPr/>
        </p:nvSpPr>
        <p:spPr bwMode="auto">
          <a:xfrm>
            <a:off x="228600" y="685800"/>
            <a:ext cx="24384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10-transducer vertical line array (VLA) cut for ~3 kHz </a:t>
            </a:r>
          </a:p>
          <a:p>
            <a:pPr eaLnBrk="0" hangingPunct="0"/>
            <a:endParaRPr lang="en-US" sz="700" b="1"/>
          </a:p>
          <a:p>
            <a:pPr eaLnBrk="0" hangingPunct="0">
              <a:buFontTx/>
              <a:buChar char="•"/>
            </a:pPr>
            <a:r>
              <a:rPr lang="en-US" sz="1400"/>
              <a:t> Frequency: 1.5-9.5 kHz</a:t>
            </a:r>
          </a:p>
          <a:p>
            <a:pPr eaLnBrk="0" hangingPunct="0">
              <a:buFontTx/>
              <a:buChar char="•"/>
            </a:pPr>
            <a:r>
              <a:rPr lang="en-US" sz="1400"/>
              <a:t> Towable at up to 4 kts</a:t>
            </a:r>
          </a:p>
          <a:p>
            <a:pPr eaLnBrk="0" hangingPunct="0">
              <a:buFontTx/>
              <a:buChar char="•"/>
            </a:pPr>
            <a:r>
              <a:rPr lang="en-US" sz="1400"/>
              <a:t> Depths 20-200 m</a:t>
            </a:r>
          </a:p>
          <a:p>
            <a:pPr eaLnBrk="0" hangingPunct="0">
              <a:buFontTx/>
              <a:buChar char="•"/>
            </a:pPr>
            <a:r>
              <a:rPr lang="en-US" sz="1400"/>
              <a:t> 2 NAS suites </a:t>
            </a:r>
            <a:r>
              <a:rPr lang="en-US" sz="1200"/>
              <a:t>(depth, tilt, etc.)</a:t>
            </a:r>
          </a:p>
          <a:p>
            <a:pPr eaLnBrk="0" hangingPunct="0">
              <a:buFontTx/>
              <a:buChar char="•"/>
            </a:pPr>
            <a:r>
              <a:rPr lang="en-US" sz="1400"/>
              <a:t> ’Quasi-omni’ azimuthally </a:t>
            </a:r>
          </a:p>
          <a:p>
            <a:pPr eaLnBrk="0" hangingPunct="0">
              <a:buFontTx/>
              <a:buChar char="•"/>
            </a:pPr>
            <a:r>
              <a:rPr lang="en-US" sz="1400"/>
              <a:t> 10-% duty cycle</a:t>
            </a:r>
          </a:p>
          <a:p>
            <a:pPr eaLnBrk="0" hangingPunct="0">
              <a:buFontTx/>
              <a:buChar char="•"/>
            </a:pPr>
            <a:r>
              <a:rPr lang="en-US" sz="1400"/>
              <a:t> Elements individually </a:t>
            </a:r>
          </a:p>
          <a:p>
            <a:pPr eaLnBrk="0" hangingPunct="0"/>
            <a:r>
              <a:rPr lang="en-US" sz="1400"/>
              <a:t>     controllable</a:t>
            </a:r>
          </a:p>
          <a:p>
            <a:pPr eaLnBrk="0" hangingPunct="0">
              <a:buFontTx/>
              <a:buChar char="•"/>
            </a:pPr>
            <a:r>
              <a:rPr lang="en-US" sz="1400"/>
              <a:t> Shadeable, steerable</a:t>
            </a:r>
          </a:p>
          <a:p>
            <a:pPr eaLnBrk="0" hangingPunct="0">
              <a:buFontTx/>
              <a:buChar char="•"/>
            </a:pPr>
            <a:r>
              <a:rPr lang="en-US" sz="1400"/>
              <a:t> 440-V power</a:t>
            </a:r>
          </a:p>
        </p:txBody>
      </p:sp>
      <p:pic>
        <p:nvPicPr>
          <p:cNvPr id="23555" name="Picture 20" descr="MFAdepl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41148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7" descr="MFAinto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38877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9" descr="MFAduc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838200"/>
            <a:ext cx="1944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3657600" cy="2209800"/>
          </a:xfrm>
        </p:spPr>
        <p:txBody>
          <a:bodyPr/>
          <a:lstStyle/>
          <a:p>
            <a:pPr algn="l"/>
            <a:r>
              <a:rPr lang="en-US" sz="2000" smtClean="0">
                <a:solidFill>
                  <a:srgbClr val="0000FF"/>
                </a:solidFill>
                <a:latin typeface="Arial" charset="0"/>
                <a:cs typeface="Arial" charset="0"/>
              </a:rPr>
              <a:t>NRL MF Line-Array Receiver</a:t>
            </a:r>
            <a:br>
              <a:rPr lang="en-US" sz="200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60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en-US" sz="60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- 32 elements (w/ desen phone) </a:t>
            </a:r>
            <a:b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2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(cut for 5 kHz; 0.1524-m spacing)</a:t>
            </a: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- HLA or VLA mode</a:t>
            </a:r>
            <a:b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- NAS sensors</a:t>
            </a:r>
            <a:b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- No VIMs, so ‘sea-state sensitive’</a:t>
            </a:r>
            <a:b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- Max depths ~150 m or so</a:t>
            </a:r>
            <a:b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- 30-kHz typical sample rate</a:t>
            </a:r>
            <a:b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- Hand deployed off starboard/port</a:t>
            </a:r>
            <a:endParaRPr lang="en-US" sz="2800" i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7650" name="Picture 3" descr="C:\Users\gauss\Desktop\roger\work\EXPERIMENTS\Gulf of Maine (2010)\At Sea\Pictures\dbreeder\DSCN8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Users\gauss\Desktop\roger\work\EXPERIMENTS\Gulf of Maine (2010)\At Sea\Pictures\Richard\IMG_01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33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gauss\Desktop\roger\work\EXPERIMENTS\Gulf of Maine (2010)\At Sea\Pictures\wujung\P10001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28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0" y="457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NRL XF-4 Source</a:t>
            </a:r>
            <a:endParaRPr lang="en-US" sz="1800">
              <a:solidFill>
                <a:srgbClr val="0000FF"/>
              </a:solidFill>
            </a:endParaRPr>
          </a:p>
        </p:txBody>
      </p:sp>
      <p:pic>
        <p:nvPicPr>
          <p:cNvPr id="25602" name="Picture 4" descr="XF4_SLcal"/>
          <p:cNvPicPr>
            <a:picLocks noChangeAspect="1" noChangeArrowheads="1"/>
          </p:cNvPicPr>
          <p:nvPr/>
        </p:nvPicPr>
        <p:blipFill>
          <a:blip r:embed="rId3"/>
          <a:srcRect t="16927" r="9654" b="13586"/>
          <a:stretch>
            <a:fillRect/>
          </a:stretch>
        </p:blipFill>
        <p:spPr bwMode="auto">
          <a:xfrm>
            <a:off x="457200" y="2667000"/>
            <a:ext cx="357981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Users\gauss\Desktop\roger\work\EXPERIMENTS\Gulf of Maine (2010)\At Sea\Pictures\wendy\Endeavor 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143000" y="1143000"/>
            <a:ext cx="22018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- Towable (up to 4 kts)</a:t>
            </a:r>
          </a:p>
          <a:p>
            <a:pPr>
              <a:buFontTx/>
              <a:buChar char="-"/>
            </a:pPr>
            <a:r>
              <a:rPr lang="en-US">
                <a:cs typeface="Arial" charset="0"/>
              </a:rPr>
              <a:t> Omni</a:t>
            </a:r>
          </a:p>
          <a:p>
            <a:pPr>
              <a:buFontTx/>
              <a:buChar char="-"/>
            </a:pPr>
            <a:r>
              <a:rPr lang="en-US">
                <a:cs typeface="Arial" charset="0"/>
              </a:rPr>
              <a:t> Depths: up to 125 m</a:t>
            </a:r>
          </a:p>
          <a:p>
            <a:pPr>
              <a:buFontTx/>
              <a:buChar char="-"/>
            </a:pPr>
            <a:r>
              <a:rPr lang="en-US">
                <a:cs typeface="Arial" charset="0"/>
              </a:rPr>
              <a:t> 10% duty cycle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941513" y="123825"/>
            <a:ext cx="516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u="sng">
                <a:solidFill>
                  <a:schemeClr val="accent2"/>
                </a:solidFill>
              </a:rPr>
              <a:t>NRL Main Lab Equipment/Cabling Layout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Option A  (</a:t>
            </a:r>
            <a:r>
              <a:rPr lang="en-US" sz="2000" b="1" i="1">
                <a:solidFill>
                  <a:schemeClr val="accent2"/>
                </a:solidFill>
              </a:rPr>
              <a:t>preferred</a:t>
            </a:r>
            <a:r>
              <a:rPr lang="en-US" sz="2000" b="1">
                <a:solidFill>
                  <a:schemeClr val="accent2"/>
                </a:solidFill>
              </a:rPr>
              <a:t>)</a:t>
            </a:r>
          </a:p>
        </p:txBody>
      </p:sp>
      <p:grpSp>
        <p:nvGrpSpPr>
          <p:cNvPr id="21549" name="Group 45"/>
          <p:cNvGrpSpPr>
            <a:grpSpLocks/>
          </p:cNvGrpSpPr>
          <p:nvPr/>
        </p:nvGrpSpPr>
        <p:grpSpPr bwMode="auto">
          <a:xfrm>
            <a:off x="152400" y="1074738"/>
            <a:ext cx="8686800" cy="5630862"/>
            <a:chOff x="96" y="677"/>
            <a:chExt cx="5472" cy="3547"/>
          </a:xfrm>
        </p:grpSpPr>
        <p:pic>
          <p:nvPicPr>
            <p:cNvPr id="21509" name="Picture 6" descr="main_lab3"/>
            <p:cNvPicPr>
              <a:picLocks noChangeAspect="1" noChangeArrowheads="1"/>
            </p:cNvPicPr>
            <p:nvPr/>
          </p:nvPicPr>
          <p:blipFill>
            <a:blip r:embed="rId3"/>
            <a:srcRect l="2609" t="5217" r="3479" b="23479"/>
            <a:stretch>
              <a:fillRect/>
            </a:stretch>
          </p:blipFill>
          <p:spPr bwMode="auto">
            <a:xfrm>
              <a:off x="144" y="960"/>
              <a:ext cx="5424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 flipH="1" flipV="1">
              <a:off x="2640" y="1872"/>
              <a:ext cx="576" cy="8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1506" name="Picture 3" descr="main_lab3"/>
            <p:cNvPicPr>
              <a:picLocks noChangeAspect="1" noChangeArrowheads="1"/>
            </p:cNvPicPr>
            <p:nvPr/>
          </p:nvPicPr>
          <p:blipFill>
            <a:blip r:embed="rId3"/>
            <a:srcRect t="74783" r="81752" b="11304"/>
            <a:stretch>
              <a:fillRect/>
            </a:stretch>
          </p:blipFill>
          <p:spPr bwMode="auto">
            <a:xfrm>
              <a:off x="96" y="3792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7" name="Text Box 4"/>
            <p:cNvSpPr txBox="1">
              <a:spLocks noChangeArrowheads="1"/>
            </p:cNvSpPr>
            <p:nvPr/>
          </p:nvSpPr>
          <p:spPr bwMode="auto">
            <a:xfrm>
              <a:off x="4800" y="4032"/>
              <a:ext cx="7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chemeClr val="accent2"/>
                  </a:solidFill>
                </a:rPr>
                <a:t>8 July 2011 </a:t>
              </a:r>
            </a:p>
          </p:txBody>
        </p:sp>
        <p:sp>
          <p:nvSpPr>
            <p:cNvPr id="21510" name="Line 7"/>
            <p:cNvSpPr>
              <a:spLocks noChangeShapeType="1"/>
            </p:cNvSpPr>
            <p:nvPr/>
          </p:nvSpPr>
          <p:spPr bwMode="auto">
            <a:xfrm>
              <a:off x="192" y="1920"/>
              <a:ext cx="3168" cy="28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 flipH="1" flipV="1">
              <a:off x="3744" y="2304"/>
              <a:ext cx="528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3648" y="2443"/>
              <a:ext cx="9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 u="sng">
                  <a:solidFill>
                    <a:schemeClr val="accent2"/>
                  </a:solidFill>
                </a:rPr>
                <a:t>Front</a:t>
              </a:r>
              <a:r>
                <a:rPr lang="en-US" sz="1400" i="1">
                  <a:solidFill>
                    <a:schemeClr val="accent2"/>
                  </a:solidFill>
                </a:rPr>
                <a:t> of amplifier </a:t>
              </a:r>
            </a:p>
          </p:txBody>
        </p:sp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2400" y="2160"/>
              <a:ext cx="49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</a:rPr>
                <a:t>Source</a:t>
              </a:r>
            </a:p>
            <a:p>
              <a:pPr algn="ctr"/>
              <a:r>
                <a:rPr lang="en-US" sz="1400" b="1">
                  <a:solidFill>
                    <a:schemeClr val="accent1"/>
                  </a:solidFill>
                </a:rPr>
                <a:t>deck </a:t>
              </a:r>
            </a:p>
            <a:p>
              <a:pPr algn="ctr"/>
              <a:r>
                <a:rPr lang="en-US" sz="1400" b="1">
                  <a:solidFill>
                    <a:schemeClr val="accent1"/>
                  </a:solidFill>
                </a:rPr>
                <a:t>cables</a:t>
              </a:r>
            </a:p>
          </p:txBody>
        </p:sp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3216" y="3595"/>
              <a:ext cx="95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Hydrophone wires</a:t>
              </a:r>
            </a:p>
            <a:p>
              <a:pPr algn="ctr"/>
              <a:r>
                <a:rPr lang="en-US" sz="1000"/>
                <a:t>(NRL array)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515" name="Text Box 12"/>
            <p:cNvSpPr txBox="1">
              <a:spLocks noChangeArrowheads="1"/>
            </p:cNvSpPr>
            <p:nvPr/>
          </p:nvSpPr>
          <p:spPr bwMode="auto">
            <a:xfrm>
              <a:off x="2736" y="3936"/>
              <a:ext cx="9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GPS antenna cable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 flipH="1" flipV="1">
              <a:off x="3168" y="2064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1517" name="Picture 14" descr="main_lab3"/>
            <p:cNvPicPr>
              <a:picLocks noChangeAspect="1" noChangeArrowheads="1"/>
            </p:cNvPicPr>
            <p:nvPr/>
          </p:nvPicPr>
          <p:blipFill>
            <a:blip r:embed="rId3"/>
            <a:srcRect l="37448" t="84401" r="41386" b="6087"/>
            <a:stretch>
              <a:fillRect/>
            </a:stretch>
          </p:blipFill>
          <p:spPr bwMode="auto">
            <a:xfrm>
              <a:off x="96" y="2832"/>
              <a:ext cx="120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3216" y="1122"/>
              <a:ext cx="1344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20" name="Rectangle 17"/>
            <p:cNvSpPr>
              <a:spLocks noChangeArrowheads="1"/>
            </p:cNvSpPr>
            <p:nvPr/>
          </p:nvSpPr>
          <p:spPr bwMode="auto">
            <a:xfrm>
              <a:off x="3216" y="2107"/>
              <a:ext cx="192" cy="2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 flipV="1">
              <a:off x="3168" y="1291"/>
              <a:ext cx="384" cy="7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20"/>
            <p:cNvSpPr>
              <a:spLocks noChangeShapeType="1"/>
            </p:cNvSpPr>
            <p:nvPr/>
          </p:nvSpPr>
          <p:spPr bwMode="auto">
            <a:xfrm>
              <a:off x="3360" y="2203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Rectangle 21"/>
            <p:cNvSpPr>
              <a:spLocks noChangeArrowheads="1"/>
            </p:cNvSpPr>
            <p:nvPr/>
          </p:nvSpPr>
          <p:spPr bwMode="auto">
            <a:xfrm rot="10800000">
              <a:off x="3456" y="1135"/>
              <a:ext cx="288" cy="86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1525" name="Rectangle 22"/>
            <p:cNvSpPr>
              <a:spLocks noChangeArrowheads="1"/>
            </p:cNvSpPr>
            <p:nvPr/>
          </p:nvSpPr>
          <p:spPr bwMode="auto">
            <a:xfrm>
              <a:off x="4032" y="2021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Rectangle 23"/>
            <p:cNvSpPr>
              <a:spLocks noChangeArrowheads="1"/>
            </p:cNvSpPr>
            <p:nvPr/>
          </p:nvSpPr>
          <p:spPr bwMode="auto">
            <a:xfrm rot="-5400000">
              <a:off x="4320" y="1896"/>
              <a:ext cx="240" cy="2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527" name="Text Box 24"/>
            <p:cNvSpPr txBox="1">
              <a:spLocks noChangeArrowheads="1"/>
            </p:cNvSpPr>
            <p:nvPr/>
          </p:nvSpPr>
          <p:spPr bwMode="auto">
            <a:xfrm>
              <a:off x="4278" y="1896"/>
              <a:ext cx="33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chemeClr val="accent2"/>
                  </a:solidFill>
                </a:rPr>
                <a:t>Stacked</a:t>
              </a:r>
            </a:p>
            <a:p>
              <a:r>
                <a:rPr lang="en-US" sz="700" b="1">
                  <a:solidFill>
                    <a:schemeClr val="accent2"/>
                  </a:solidFill>
                </a:rPr>
                <a:t>Orange</a:t>
              </a:r>
            </a:p>
            <a:p>
              <a:r>
                <a:rPr lang="en-US" sz="700" b="1">
                  <a:solidFill>
                    <a:schemeClr val="accent2"/>
                  </a:solidFill>
                </a:rPr>
                <a:t>Boxes</a:t>
              </a:r>
              <a:endParaRPr lang="en-US" sz="700">
                <a:latin typeface="Times New Roman" pitchFamily="18" charset="0"/>
              </a:endParaRPr>
            </a:p>
          </p:txBody>
        </p:sp>
        <p:sp>
          <p:nvSpPr>
            <p:cNvPr id="21528" name="Rectangle 25"/>
            <p:cNvSpPr>
              <a:spLocks noChangeArrowheads="1"/>
            </p:cNvSpPr>
            <p:nvPr/>
          </p:nvSpPr>
          <p:spPr bwMode="auto">
            <a:xfrm rot="10800000">
              <a:off x="4272" y="1128"/>
              <a:ext cx="288" cy="76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1529" name="Text Box 26"/>
            <p:cNvSpPr txBox="1">
              <a:spLocks noChangeArrowheads="1"/>
            </p:cNvSpPr>
            <p:nvPr/>
          </p:nvSpPr>
          <p:spPr bwMode="auto">
            <a:xfrm>
              <a:off x="3420" y="1531"/>
              <a:ext cx="3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i="1">
                  <a:latin typeface="Georgia" pitchFamily="18" charset="0"/>
                </a:rPr>
                <a:t>Sitting</a:t>
              </a:r>
            </a:p>
            <a:p>
              <a:r>
                <a:rPr lang="en-US" sz="900" b="1" i="1">
                  <a:latin typeface="Georgia" pitchFamily="18" charset="0"/>
                </a:rPr>
                <a:t>height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30" name="Text Box 27"/>
            <p:cNvSpPr txBox="1">
              <a:spLocks noChangeArrowheads="1"/>
            </p:cNvSpPr>
            <p:nvPr/>
          </p:nvSpPr>
          <p:spPr bwMode="auto">
            <a:xfrm>
              <a:off x="4236" y="1498"/>
              <a:ext cx="3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i="1">
                  <a:latin typeface="Georgia" pitchFamily="18" charset="0"/>
                </a:rPr>
                <a:t>Sitting</a:t>
              </a:r>
            </a:p>
            <a:p>
              <a:r>
                <a:rPr lang="en-US" sz="900" b="1" i="1">
                  <a:latin typeface="Georgia" pitchFamily="18" charset="0"/>
                </a:rPr>
                <a:t>height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31" name="Line 28"/>
            <p:cNvSpPr>
              <a:spLocks noChangeShapeType="1"/>
            </p:cNvSpPr>
            <p:nvPr/>
          </p:nvSpPr>
          <p:spPr bwMode="auto">
            <a:xfrm flipV="1">
              <a:off x="2352" y="2304"/>
              <a:ext cx="912" cy="11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Text Box 29"/>
            <p:cNvSpPr txBox="1">
              <a:spLocks noChangeArrowheads="1"/>
            </p:cNvSpPr>
            <p:nvPr/>
          </p:nvSpPr>
          <p:spPr bwMode="auto">
            <a:xfrm>
              <a:off x="1296" y="3408"/>
              <a:ext cx="1747" cy="3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chemeClr val="accent2"/>
                  </a:solidFill>
                </a:rPr>
                <a:t>Need 2 feet of clearance behind </a:t>
              </a:r>
            </a:p>
            <a:p>
              <a:r>
                <a:rPr lang="en-US" sz="1400" i="1">
                  <a:solidFill>
                    <a:schemeClr val="accent2"/>
                  </a:solidFill>
                </a:rPr>
                <a:t>back of amp (where its fans are) </a:t>
              </a:r>
            </a:p>
          </p:txBody>
        </p:sp>
        <p:sp>
          <p:nvSpPr>
            <p:cNvPr id="21533" name="Line 30"/>
            <p:cNvSpPr>
              <a:spLocks noChangeShapeType="1"/>
            </p:cNvSpPr>
            <p:nvPr/>
          </p:nvSpPr>
          <p:spPr bwMode="auto">
            <a:xfrm>
              <a:off x="3312" y="115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Text Box 31"/>
            <p:cNvSpPr txBox="1">
              <a:spLocks noChangeArrowheads="1"/>
            </p:cNvSpPr>
            <p:nvPr/>
          </p:nvSpPr>
          <p:spPr bwMode="auto">
            <a:xfrm>
              <a:off x="758" y="677"/>
              <a:ext cx="4335" cy="19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u="sng">
                  <a:solidFill>
                    <a:srgbClr val="FF3300"/>
                  </a:solidFill>
                </a:rPr>
                <a:t>CONSTRAINT</a:t>
              </a:r>
              <a:r>
                <a:rPr lang="en-US" sz="1400">
                  <a:solidFill>
                    <a:srgbClr val="FF3300"/>
                  </a:solidFill>
                </a:rPr>
                <a:t>: Need separation of </a:t>
              </a:r>
              <a:r>
                <a:rPr lang="en-US" sz="1400" u="sng">
                  <a:solidFill>
                    <a:srgbClr val="FF3300"/>
                  </a:solidFill>
                </a:rPr>
                <a:t>front</a:t>
              </a:r>
              <a:r>
                <a:rPr lang="en-US" sz="1400">
                  <a:solidFill>
                    <a:srgbClr val="FF3300"/>
                  </a:solidFill>
                </a:rPr>
                <a:t> of amplifier to be </a:t>
              </a:r>
              <a:r>
                <a:rPr lang="en-US" sz="1400">
                  <a:solidFill>
                    <a:srgbClr val="FF3300"/>
                  </a:solidFill>
                  <a:sym typeface="Symbol" pitchFamily="18" charset="2"/>
                </a:rPr>
                <a:t> 3 feet from an NRL table</a:t>
              </a:r>
              <a:r>
                <a:rPr lang="en-US" sz="1400">
                  <a:solidFill>
                    <a:srgbClr val="FF3300"/>
                  </a:solidFill>
                </a:rPr>
                <a:t> </a:t>
              </a:r>
              <a:endParaRPr lang="en-US" sz="1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21535" name="Line 32"/>
            <p:cNvSpPr>
              <a:spLocks noChangeShapeType="1"/>
            </p:cNvSpPr>
            <p:nvPr/>
          </p:nvSpPr>
          <p:spPr bwMode="auto">
            <a:xfrm flipH="1">
              <a:off x="3792" y="912"/>
              <a:ext cx="288" cy="12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3"/>
            <p:cNvSpPr>
              <a:spLocks noChangeShapeType="1"/>
            </p:cNvSpPr>
            <p:nvPr/>
          </p:nvSpPr>
          <p:spPr bwMode="auto">
            <a:xfrm>
              <a:off x="3792" y="1920"/>
              <a:ext cx="0" cy="38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4"/>
            <p:cNvSpPr>
              <a:spLocks noChangeShapeType="1"/>
            </p:cNvSpPr>
            <p:nvPr/>
          </p:nvSpPr>
          <p:spPr bwMode="auto">
            <a:xfrm flipH="1" flipV="1">
              <a:off x="3312" y="1152"/>
              <a:ext cx="0" cy="2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5"/>
            <p:cNvSpPr>
              <a:spLocks noChangeShapeType="1"/>
            </p:cNvSpPr>
            <p:nvPr/>
          </p:nvSpPr>
          <p:spPr bwMode="auto">
            <a:xfrm>
              <a:off x="4608" y="115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6"/>
            <p:cNvSpPr>
              <a:spLocks noChangeShapeType="1"/>
            </p:cNvSpPr>
            <p:nvPr/>
          </p:nvSpPr>
          <p:spPr bwMode="auto">
            <a:xfrm flipH="1">
              <a:off x="4560" y="201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>
              <a:off x="2342" y="1543"/>
              <a:ext cx="371" cy="3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33CC"/>
                  </a:solidFill>
                </a:rPr>
                <a:t>XF-4</a:t>
              </a:r>
            </a:p>
            <a:p>
              <a:r>
                <a:rPr lang="en-US" sz="1400" b="1">
                  <a:solidFill>
                    <a:srgbClr val="3333CC"/>
                  </a:solidFill>
                </a:rPr>
                <a:t>Amp</a:t>
              </a:r>
            </a:p>
          </p:txBody>
        </p:sp>
        <p:sp>
          <p:nvSpPr>
            <p:cNvPr id="21545" name="Text Box 41"/>
            <p:cNvSpPr txBox="1">
              <a:spLocks noChangeArrowheads="1"/>
            </p:cNvSpPr>
            <p:nvPr/>
          </p:nvSpPr>
          <p:spPr bwMode="auto">
            <a:xfrm>
              <a:off x="3408" y="2064"/>
              <a:ext cx="371" cy="3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33CC"/>
                  </a:solidFill>
                </a:rPr>
                <a:t>MFA</a:t>
              </a:r>
            </a:p>
            <a:p>
              <a:r>
                <a:rPr lang="en-US" sz="1400" b="1">
                  <a:solidFill>
                    <a:srgbClr val="3333CC"/>
                  </a:solidFill>
                </a:rPr>
                <a:t>Amp</a:t>
              </a:r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3216" y="2736"/>
              <a:ext cx="0" cy="8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2613025" y="188913"/>
            <a:ext cx="3797300" cy="67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latin typeface="Helvetica" pitchFamily="34" charset="0"/>
              </a:rPr>
              <a:t>Geoclutter 03 (</a:t>
            </a:r>
            <a:r>
              <a:rPr lang="en-US" sz="1800" b="1" i="1">
                <a:latin typeface="Helvetica" pitchFamily="34" charset="0"/>
              </a:rPr>
              <a:t>R/V Oceanus)</a:t>
            </a:r>
            <a:endParaRPr lang="en-US" sz="1800" b="1">
              <a:latin typeface="Helvetica" pitchFamily="34" charset="0"/>
            </a:endParaRPr>
          </a:p>
          <a:p>
            <a:pPr algn="ctr" eaLnBrk="0" hangingPunct="0"/>
            <a:r>
              <a:rPr lang="en-US" sz="2000" b="1">
                <a:solidFill>
                  <a:srgbClr val="0000FF"/>
                </a:solidFill>
                <a:latin typeface="Helvetica" pitchFamily="34" charset="0"/>
              </a:rPr>
              <a:t>NRL Amplifier </a:t>
            </a:r>
            <a:r>
              <a:rPr lang="en-US" sz="1800" b="1">
                <a:solidFill>
                  <a:srgbClr val="0000FF"/>
                </a:solidFill>
                <a:latin typeface="Helvetica" pitchFamily="34" charset="0"/>
              </a:rPr>
              <a:t>(back and front)</a:t>
            </a:r>
          </a:p>
        </p:txBody>
      </p:sp>
      <p:pic>
        <p:nvPicPr>
          <p:cNvPr id="31746" name="Picture 3" descr="GEO_03_AmpPhoto_Back"/>
          <p:cNvPicPr>
            <a:picLocks noChangeAspect="1" noChangeArrowheads="1"/>
          </p:cNvPicPr>
          <p:nvPr/>
        </p:nvPicPr>
        <p:blipFill>
          <a:blip r:embed="rId3"/>
          <a:srcRect l="22557" r="861"/>
          <a:stretch>
            <a:fillRect/>
          </a:stretch>
        </p:blipFill>
        <p:spPr bwMode="auto">
          <a:xfrm>
            <a:off x="115888" y="1160463"/>
            <a:ext cx="5648325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GEO_03_AmpPhoto_Front"/>
          <p:cNvPicPr>
            <a:picLocks noChangeAspect="1" noChangeArrowheads="1"/>
          </p:cNvPicPr>
          <p:nvPr/>
        </p:nvPicPr>
        <p:blipFill>
          <a:blip r:embed="rId4"/>
          <a:srcRect l="55240"/>
          <a:stretch>
            <a:fillRect/>
          </a:stretch>
        </p:blipFill>
        <p:spPr bwMode="auto">
          <a:xfrm>
            <a:off x="5843588" y="1233488"/>
            <a:ext cx="32353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066800" y="90488"/>
            <a:ext cx="6781800" cy="97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i="1">
                <a:latin typeface="Helvetica" pitchFamily="34" charset="0"/>
              </a:rPr>
              <a:t>R/V Oceanus</a:t>
            </a:r>
            <a:endParaRPr lang="en-US" sz="1800" b="1">
              <a:latin typeface="Helvetica" pitchFamily="34" charset="0"/>
            </a:endParaRPr>
          </a:p>
          <a:p>
            <a:pPr algn="ctr" eaLnBrk="0" hangingPunct="0"/>
            <a:r>
              <a:rPr lang="en-US" sz="2000" b="1">
                <a:solidFill>
                  <a:srgbClr val="0000FF"/>
                </a:solidFill>
                <a:latin typeface="Helvetica" pitchFamily="34" charset="0"/>
              </a:rPr>
              <a:t>Note starboard overhang which made it tricky to crane the NRL amplifier into the dry lab</a:t>
            </a:r>
            <a:endParaRPr lang="en-US" sz="1800" b="1">
              <a:solidFill>
                <a:srgbClr val="0000FF"/>
              </a:solidFill>
              <a:latin typeface="Helvetica" pitchFamily="34" charset="0"/>
            </a:endParaRPr>
          </a:p>
        </p:txBody>
      </p:sp>
      <p:pic>
        <p:nvPicPr>
          <p:cNvPr id="33794" name="Picture 3" descr="GEO_03_Winchphoto"/>
          <p:cNvPicPr>
            <a:picLocks noChangeAspect="1" noChangeArrowheads="1"/>
          </p:cNvPicPr>
          <p:nvPr/>
        </p:nvPicPr>
        <p:blipFill>
          <a:blip r:embed="rId3"/>
          <a:srcRect l="1628"/>
          <a:stretch>
            <a:fillRect/>
          </a:stretch>
        </p:blipFill>
        <p:spPr bwMode="auto">
          <a:xfrm>
            <a:off x="839788" y="1200150"/>
            <a:ext cx="7186612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5257800" y="1295400"/>
            <a:ext cx="1219200" cy="1447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11900</TotalTime>
  <Words>319</Words>
  <Application>Microsoft Office PowerPoint</Application>
  <PresentationFormat>On-screen Show (4:3)</PresentationFormat>
  <Paragraphs>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Geneva</vt:lpstr>
      <vt:lpstr>Georgia</vt:lpstr>
      <vt:lpstr>Symbol</vt:lpstr>
      <vt:lpstr>Helvetica</vt:lpstr>
      <vt:lpstr>Blank Presentation</vt:lpstr>
      <vt:lpstr>Slide 1</vt:lpstr>
      <vt:lpstr>Slide 2</vt:lpstr>
      <vt:lpstr>Measurement Approach</vt:lpstr>
      <vt:lpstr>Slide 4</vt:lpstr>
      <vt:lpstr>NRL MF Line-Array Receiver      - 32 elements (w/ desen phone)             (cut for 5 kHz; 0.1524-m spacing)     - HLA or VLA mode     - NAS sensors     - No VIMs, so ‘sea-state sensitive’     - Max depths ~150 m or so     - 30-kHz typical sample rate     - Hand deployed off starboard/port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Scattering</dc:title>
  <dc:creator>Roger Gauss, NRL Code 7144, Washington DC</dc:creator>
  <cp:lastModifiedBy>Roger C. Gauss</cp:lastModifiedBy>
  <cp:revision>1391</cp:revision>
  <cp:lastPrinted>2000-07-27T20:30:28Z</cp:lastPrinted>
  <dcterms:created xsi:type="dcterms:W3CDTF">1995-06-17T23:31:02Z</dcterms:created>
  <dcterms:modified xsi:type="dcterms:W3CDTF">2011-07-08T16:14:04Z</dcterms:modified>
</cp:coreProperties>
</file>