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536" r:id="rId3"/>
    <p:sldId id="525" r:id="rId4"/>
    <p:sldId id="359" r:id="rId5"/>
    <p:sldId id="360" r:id="rId6"/>
    <p:sldId id="570" r:id="rId7"/>
    <p:sldId id="590" r:id="rId8"/>
    <p:sldId id="598" r:id="rId9"/>
    <p:sldId id="572" r:id="rId10"/>
    <p:sldId id="575" r:id="rId11"/>
    <p:sldId id="599" r:id="rId12"/>
    <p:sldId id="577" r:id="rId13"/>
    <p:sldId id="582" r:id="rId14"/>
    <p:sldId id="589" r:id="rId15"/>
    <p:sldId id="614" r:id="rId16"/>
    <p:sldId id="615" r:id="rId17"/>
    <p:sldId id="584" r:id="rId18"/>
    <p:sldId id="594" r:id="rId19"/>
    <p:sldId id="586" r:id="rId20"/>
    <p:sldId id="591" r:id="rId21"/>
    <p:sldId id="592" r:id="rId22"/>
    <p:sldId id="593" r:id="rId23"/>
    <p:sldId id="595" r:id="rId24"/>
    <p:sldId id="603" r:id="rId25"/>
    <p:sldId id="604" r:id="rId26"/>
    <p:sldId id="596" r:id="rId27"/>
    <p:sldId id="597" r:id="rId28"/>
    <p:sldId id="600" r:id="rId29"/>
    <p:sldId id="601" r:id="rId30"/>
    <p:sldId id="602" r:id="rId31"/>
    <p:sldId id="605" r:id="rId32"/>
    <p:sldId id="606" r:id="rId33"/>
    <p:sldId id="587" r:id="rId34"/>
    <p:sldId id="616" r:id="rId35"/>
    <p:sldId id="571" r:id="rId36"/>
    <p:sldId id="612" r:id="rId37"/>
    <p:sldId id="613" r:id="rId38"/>
    <p:sldId id="607" r:id="rId39"/>
    <p:sldId id="580" r:id="rId40"/>
    <p:sldId id="578" r:id="rId41"/>
    <p:sldId id="569" r:id="rId42"/>
    <p:sldId id="549" r:id="rId43"/>
    <p:sldId id="551" r:id="rId44"/>
    <p:sldId id="545" r:id="rId45"/>
    <p:sldId id="546" r:id="rId46"/>
    <p:sldId id="554" r:id="rId47"/>
  </p:sldIdLst>
  <p:sldSz cx="9144000" cy="6858000" type="screen4x3"/>
  <p:notesSz cx="7315200" cy="96012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12" autoAdjust="0"/>
    <p:restoredTop sz="64167" autoAdjust="0"/>
  </p:normalViewPr>
  <p:slideViewPr>
    <p:cSldViewPr>
      <p:cViewPr>
        <p:scale>
          <a:sx n="60" d="100"/>
          <a:sy n="60" d="100"/>
        </p:scale>
        <p:origin x="-1428" y="1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6" rIns="96653" bIns="48326" rtlCol="0"/>
          <a:lstStyle>
            <a:lvl1pPr algn="l">
              <a:defRPr sz="1300"/>
            </a:lvl1pPr>
          </a:lstStyle>
          <a:p>
            <a:endParaRPr lang="fr-FR"/>
          </a:p>
        </p:txBody>
      </p:sp>
      <p:sp>
        <p:nvSpPr>
          <p:cNvPr id="3" name="Date Placeholder 2"/>
          <p:cNvSpPr>
            <a:spLocks noGrp="1"/>
          </p:cNvSpPr>
          <p:nvPr>
            <p:ph type="dt" idx="1"/>
          </p:nvPr>
        </p:nvSpPr>
        <p:spPr>
          <a:xfrm>
            <a:off x="4143587" y="0"/>
            <a:ext cx="3169920" cy="480060"/>
          </a:xfrm>
          <a:prstGeom prst="rect">
            <a:avLst/>
          </a:prstGeom>
        </p:spPr>
        <p:txBody>
          <a:bodyPr vert="horz" lIns="96653" tIns="48326" rIns="96653" bIns="48326" rtlCol="0"/>
          <a:lstStyle>
            <a:lvl1pPr algn="r">
              <a:defRPr sz="1300"/>
            </a:lvl1pPr>
          </a:lstStyle>
          <a:p>
            <a:fld id="{457DF936-956D-496F-BEAD-F0BAD743336E}" type="datetimeFigureOut">
              <a:rPr lang="fr-FR" smtClean="0"/>
              <a:pPr/>
              <a:t>09/09/2016</a:t>
            </a:fld>
            <a:endParaRPr lang="fr-FR"/>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53" tIns="48326" rIns="96653" bIns="48326" rtlCol="0" anchor="ctr"/>
          <a:lstStyle/>
          <a:p>
            <a:endParaRPr lang="fr-FR"/>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6" rIns="96653" bIns="483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6" rIns="96653" bIns="48326" rtlCol="0" anchor="b"/>
          <a:lstStyle>
            <a:lvl1pPr algn="l">
              <a:defRPr sz="1300"/>
            </a:lvl1pPr>
          </a:lstStyle>
          <a:p>
            <a:endParaRPr lang="fr-F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6" rIns="96653" bIns="48326" rtlCol="0" anchor="b"/>
          <a:lstStyle>
            <a:lvl1pPr algn="r">
              <a:defRPr sz="1300"/>
            </a:lvl1pPr>
          </a:lstStyle>
          <a:p>
            <a:fld id="{3BCEAA57-A09A-4A48-A91F-488F196ED0A2}"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fr-FR" dirty="0"/>
          </a:p>
        </p:txBody>
      </p:sp>
      <p:sp>
        <p:nvSpPr>
          <p:cNvPr id="4" name="Slide Number Placeholder 3"/>
          <p:cNvSpPr>
            <a:spLocks noGrp="1"/>
          </p:cNvSpPr>
          <p:nvPr>
            <p:ph type="sldNum" sz="quarter" idx="10"/>
          </p:nvPr>
        </p:nvSpPr>
        <p:spPr/>
        <p:txBody>
          <a:bodyPr/>
          <a:lstStyle/>
          <a:p>
            <a:fld id="{3BCEAA57-A09A-4A48-A91F-488F196ED0A2}"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Schematic of </a:t>
            </a:r>
            <a:r>
              <a:rPr lang="en-US" dirty="0" err="1" smtClean="0"/>
              <a:t>meridional</a:t>
            </a:r>
            <a:r>
              <a:rPr lang="en-US" dirty="0" smtClean="0"/>
              <a:t> circulation in troposphere.</a:t>
            </a:r>
          </a:p>
          <a:p>
            <a:r>
              <a:rPr lang="en-US" dirty="0" smtClean="0"/>
              <a:t>Low</a:t>
            </a:r>
            <a:r>
              <a:rPr lang="en-US" baseline="0" dirty="0" smtClean="0"/>
              <a:t> altitude air is converging toward to equator (</a:t>
            </a:r>
            <a:r>
              <a:rPr lang="en-US" baseline="0" dirty="0" err="1" smtClean="0"/>
              <a:t>Intertropical</a:t>
            </a:r>
            <a:r>
              <a:rPr lang="en-US" baseline="0" dirty="0" smtClean="0"/>
              <a:t> Convergence Zone or ITCZ).</a:t>
            </a:r>
          </a:p>
          <a:p>
            <a:r>
              <a:rPr lang="en-US" baseline="0" dirty="0" smtClean="0"/>
              <a:t>Air is ascending and water vapor condenses, leading to intense rainfall (rainfall belt near equator).</a:t>
            </a:r>
          </a:p>
          <a:p>
            <a:r>
              <a:rPr lang="en-US" baseline="0" dirty="0" smtClean="0"/>
              <a:t>Dry air aloft in both hemisphere then subsides in each H near 30 of latitude (deserts).</a:t>
            </a:r>
          </a:p>
          <a:p>
            <a:r>
              <a:rPr lang="en-US" baseline="0" dirty="0" smtClean="0"/>
              <a:t>Note subtropical jet stream.</a:t>
            </a:r>
          </a:p>
          <a:p>
            <a:r>
              <a:rPr lang="en-US" baseline="0" dirty="0" smtClean="0"/>
              <a:t>Note second region of low altitude converging air near 60 of latitude: synoptic systems (fronts, cyclones, etc.) and enhanced </a:t>
            </a:r>
            <a:r>
              <a:rPr lang="en-US" baseline="0" dirty="0" err="1" smtClean="0"/>
              <a:t>precip</a:t>
            </a:r>
            <a:r>
              <a:rPr lang="en-US" baseline="0" dirty="0" smtClean="0"/>
              <a:t>.</a:t>
            </a:r>
          </a:p>
          <a:p>
            <a:r>
              <a:rPr lang="en-US" baseline="0" dirty="0" smtClean="0"/>
              <a:t>The net effect of this circulation is estimated to lead to a </a:t>
            </a:r>
            <a:r>
              <a:rPr lang="en-US" baseline="0" dirty="0" err="1" smtClean="0"/>
              <a:t>poleward</a:t>
            </a:r>
            <a:r>
              <a:rPr lang="en-US" baseline="0" dirty="0" smtClean="0"/>
              <a:t> heat flux of O(1 PW)</a:t>
            </a:r>
            <a:endParaRPr lang="fr-FR" dirty="0"/>
          </a:p>
        </p:txBody>
      </p:sp>
      <p:sp>
        <p:nvSpPr>
          <p:cNvPr id="4" name="Slide Number Placeholder 3"/>
          <p:cNvSpPr>
            <a:spLocks noGrp="1"/>
          </p:cNvSpPr>
          <p:nvPr>
            <p:ph type="sldNum" sz="quarter" idx="10"/>
          </p:nvPr>
        </p:nvSpPr>
        <p:spPr/>
        <p:txBody>
          <a:bodyPr/>
          <a:lstStyle/>
          <a:p>
            <a:fld id="{3BCEAA57-A09A-4A48-A91F-488F196ED0A2}" type="slidenum">
              <a:rPr lang="fr-FR" smtClean="0"/>
              <a:pPr/>
              <a:t>44</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also a </a:t>
            </a:r>
            <a:r>
              <a:rPr lang="en-US" dirty="0" err="1" smtClean="0"/>
              <a:t>meridional</a:t>
            </a:r>
            <a:r>
              <a:rPr lang="en-US" dirty="0" smtClean="0"/>
              <a:t> circulation</a:t>
            </a:r>
            <a:r>
              <a:rPr lang="en-US" baseline="0" dirty="0" smtClean="0"/>
              <a:t> in the ocean.</a:t>
            </a:r>
          </a:p>
          <a:p>
            <a:r>
              <a:rPr lang="en-US" baseline="0" dirty="0" smtClean="0"/>
              <a:t>Schematic of surface circulation in NA based on surface drifters deployed in the 90s</a:t>
            </a:r>
          </a:p>
          <a:p>
            <a:r>
              <a:rPr lang="en-US" dirty="0" smtClean="0"/>
              <a:t>Note the Gulf</a:t>
            </a:r>
            <a:r>
              <a:rPr lang="en-US" baseline="0" dirty="0" smtClean="0"/>
              <a:t> Stream and North Atlantic Current (NAC): both are warm and salty currents. When flowing north under the cold atmosphere, NAC releases heat to atmosphere, which is thought to play a major role in the zonal asymmetry of winter climates between NE America and NW Europe (not unchallenged idea!).</a:t>
            </a:r>
          </a:p>
          <a:p>
            <a:endParaRPr lang="fr-FR" dirty="0"/>
          </a:p>
        </p:txBody>
      </p:sp>
      <p:sp>
        <p:nvSpPr>
          <p:cNvPr id="4" name="Slide Number Placeholder 3"/>
          <p:cNvSpPr>
            <a:spLocks noGrp="1"/>
          </p:cNvSpPr>
          <p:nvPr>
            <p:ph type="sldNum" sz="quarter" idx="10"/>
          </p:nvPr>
        </p:nvSpPr>
        <p:spPr/>
        <p:txBody>
          <a:bodyPr/>
          <a:lstStyle/>
          <a:p>
            <a:fld id="{3BCEAA57-A09A-4A48-A91F-488F196ED0A2}" type="slidenum">
              <a:rPr lang="fr-FR" smtClean="0"/>
              <a:pPr/>
              <a:t>45</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3BCEAA57-A09A-4A48-A91F-488F196ED0A2}" type="slidenum">
              <a:rPr lang="fr-FR" smtClean="0"/>
              <a:pPr/>
              <a:t>46</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3BCEAA57-A09A-4A48-A91F-488F196ED0A2}" type="slidenum">
              <a:rPr lang="fr-FR" smtClean="0"/>
              <a:pPr/>
              <a:t>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Climate is generally defined as a mean state of the atmosphere over some time interval, such as 30 yr.</a:t>
            </a:r>
          </a:p>
          <a:p>
            <a:r>
              <a:rPr lang="en-US" baseline="0" dirty="0" smtClean="0"/>
              <a:t>Note the term “climate” is sometimes used loosely in the literature, i.e., one could read “the climate of the ocean”, the “</a:t>
            </a:r>
            <a:r>
              <a:rPr lang="en-US" baseline="0" dirty="0" err="1" smtClean="0"/>
              <a:t>hydroclimate</a:t>
            </a:r>
            <a:r>
              <a:rPr lang="en-US" baseline="0" dirty="0" smtClean="0"/>
              <a:t>”, etc. </a:t>
            </a:r>
            <a:r>
              <a:rPr lang="en-US" baseline="0" dirty="0" smtClean="0"/>
              <a:t>By “climate</a:t>
            </a:r>
            <a:r>
              <a:rPr lang="en-US" baseline="0" dirty="0" smtClean="0"/>
              <a:t>” what it usually implied is a mean state of the component of interest (e.g., the ocean) over some stated or unstated period.</a:t>
            </a:r>
            <a:endParaRPr lang="fr-FR" dirty="0"/>
          </a:p>
        </p:txBody>
      </p:sp>
      <p:sp>
        <p:nvSpPr>
          <p:cNvPr id="4" name="Slide Number Placeholder 3"/>
          <p:cNvSpPr>
            <a:spLocks noGrp="1"/>
          </p:cNvSpPr>
          <p:nvPr>
            <p:ph type="sldNum" sz="quarter" idx="10"/>
          </p:nvPr>
        </p:nvSpPr>
        <p:spPr/>
        <p:txBody>
          <a:bodyPr/>
          <a:lstStyle/>
          <a:p>
            <a:fld id="{3BCEAA57-A09A-4A48-A91F-488F196ED0A2}" type="slidenum">
              <a:rPr lang="fr-FR" smtClean="0"/>
              <a:pPr/>
              <a:t>4</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t>
            </a:r>
            <a:r>
              <a:rPr lang="en-US" baseline="0" dirty="0" smtClean="0"/>
              <a:t>climate </a:t>
            </a:r>
            <a:r>
              <a:rPr lang="en-US" baseline="0" dirty="0" smtClean="0"/>
              <a:t>system is composed of three major interacting components: (</a:t>
            </a:r>
            <a:r>
              <a:rPr lang="en-US" baseline="0" dirty="0" err="1" smtClean="0"/>
              <a:t>i</a:t>
            </a:r>
            <a:r>
              <a:rPr lang="en-US" baseline="0" dirty="0" smtClean="0"/>
              <a:t>) the atmosphere, (ii) the ocean with sea ice, and (iii) the continents with snow- and ice-covered regions, lakes, etc.</a:t>
            </a:r>
          </a:p>
          <a:p>
            <a:endParaRPr lang="en-US" baseline="0" dirty="0" smtClean="0"/>
          </a:p>
          <a:p>
            <a:r>
              <a:rPr lang="en-US" baseline="0" dirty="0" smtClean="0"/>
              <a:t>The </a:t>
            </a:r>
            <a:r>
              <a:rPr lang="en-US" baseline="0" dirty="0" smtClean="0"/>
              <a:t>components and subcomponents of the climate system are characterized by response times that vary over a huge </a:t>
            </a:r>
            <a:r>
              <a:rPr lang="en-US" baseline="0" dirty="0" smtClean="0"/>
              <a:t>range. </a:t>
            </a:r>
            <a:r>
              <a:rPr lang="en-US" baseline="0" dirty="0" smtClean="0"/>
              <a:t>Thus, the atmosphere has estimated response times of days to months, the ocean from months to a millennium, sea ice from months to decades, ice sheets from 1,000 to 10,000 years, etc.</a:t>
            </a:r>
          </a:p>
          <a:p>
            <a:endParaRPr lang="en-US" baseline="0" dirty="0" smtClean="0"/>
          </a:p>
          <a:p>
            <a:r>
              <a:rPr lang="en-US" baseline="0" dirty="0" smtClean="0"/>
              <a:t>The climate system as a whole is forced by two types of external </a:t>
            </a:r>
            <a:r>
              <a:rPr lang="en-US" baseline="0" dirty="0" smtClean="0"/>
              <a:t>agents: </a:t>
            </a:r>
            <a:r>
              <a:rPr lang="en-US" baseline="0" dirty="0" err="1" smtClean="0"/>
              <a:t>radiative</a:t>
            </a:r>
            <a:r>
              <a:rPr lang="en-US" baseline="0" dirty="0" smtClean="0"/>
              <a:t> forcing and tectonic/geothermal forcing. By </a:t>
            </a:r>
            <a:r>
              <a:rPr lang="en-US" baseline="0" dirty="0" smtClean="0"/>
              <a:t>external agent is meant an agent that can influence earth climate but that could </a:t>
            </a:r>
            <a:r>
              <a:rPr lang="en-US" baseline="0" dirty="0" smtClean="0"/>
              <a:t>not be </a:t>
            </a:r>
            <a:r>
              <a:rPr lang="en-US" baseline="0" dirty="0" smtClean="0"/>
              <a:t>influenced by </a:t>
            </a:r>
            <a:r>
              <a:rPr lang="en-US" baseline="0" dirty="0" smtClean="0"/>
              <a:t>it. In that spirit, the anthropogenic forcing should be regarded as an internal agent, since greenhouse gas emission, for example, could be influenced by climatic conditions.</a:t>
            </a:r>
            <a:endParaRPr lang="en-US" baseline="0" dirty="0" smtClean="0"/>
          </a:p>
          <a:p>
            <a:endParaRPr lang="en-US" baseline="0" dirty="0" smtClean="0"/>
          </a:p>
          <a:p>
            <a:r>
              <a:rPr lang="en-US" baseline="0" dirty="0" smtClean="0"/>
              <a:t>The </a:t>
            </a:r>
            <a:r>
              <a:rPr lang="en-US" baseline="0" dirty="0" err="1" smtClean="0"/>
              <a:t>radiative</a:t>
            </a:r>
            <a:r>
              <a:rPr lang="en-US" baseline="0" dirty="0" smtClean="0"/>
              <a:t> forcing: this includes variations in the solar irradiance at the “top of the atmosphere” (which we will call “</a:t>
            </a:r>
            <a:r>
              <a:rPr lang="en-US" baseline="0" dirty="0" err="1" smtClean="0"/>
              <a:t>insolation</a:t>
            </a:r>
            <a:r>
              <a:rPr lang="en-US" baseline="0" dirty="0" smtClean="0"/>
              <a:t>”). These variations can be caused </a:t>
            </a:r>
            <a:r>
              <a:rPr lang="en-US" baseline="0" dirty="0" smtClean="0"/>
              <a:t>by (</a:t>
            </a:r>
            <a:r>
              <a:rPr lang="en-US" baseline="0" dirty="0" err="1" smtClean="0"/>
              <a:t>i</a:t>
            </a:r>
            <a:r>
              <a:rPr lang="en-US" baseline="0" dirty="0" smtClean="0"/>
              <a:t>) changes in the “solar </a:t>
            </a:r>
            <a:r>
              <a:rPr lang="en-US" baseline="0" dirty="0" smtClean="0"/>
              <a:t>constant” and </a:t>
            </a:r>
            <a:r>
              <a:rPr lang="en-US" baseline="0" dirty="0" smtClean="0"/>
              <a:t>(ii) changes in the parameters that </a:t>
            </a:r>
            <a:r>
              <a:rPr lang="en-US" baseline="0" dirty="0" smtClean="0"/>
              <a:t>determine the </a:t>
            </a:r>
            <a:r>
              <a:rPr lang="en-US" baseline="0" dirty="0" smtClean="0"/>
              <a:t>orbit of the earth around the Sun (eccentricity, obliquity, and precession)</a:t>
            </a:r>
          </a:p>
          <a:p>
            <a:endParaRPr lang="en-US" baseline="0" dirty="0" smtClean="0"/>
          </a:p>
          <a:p>
            <a:r>
              <a:rPr lang="en-US" baseline="0" dirty="0" smtClean="0"/>
              <a:t>Tectonic/geothermal forcing: this forcing emanates from plate movements and from geothermal </a:t>
            </a:r>
            <a:r>
              <a:rPr lang="en-US" baseline="0" dirty="0" smtClean="0"/>
              <a:t>fluxes from the ground or the </a:t>
            </a:r>
            <a:r>
              <a:rPr lang="en-US" baseline="0" dirty="0" smtClean="0"/>
              <a:t>seafloor. Re. the effect of plate movements, consider</a:t>
            </a:r>
            <a:r>
              <a:rPr lang="en-US" baseline="0" dirty="0" smtClean="0"/>
              <a:t>, for example, the positioning of continents near the poles that may favor glaciations, the gradual emission of CO2 to the atmosphere from volcanism, the </a:t>
            </a:r>
            <a:r>
              <a:rPr lang="en-US" baseline="0" dirty="0" err="1" smtClean="0"/>
              <a:t>orogenesis</a:t>
            </a:r>
            <a:r>
              <a:rPr lang="en-US" baseline="0" dirty="0" smtClean="0"/>
              <a:t> that may favor the onset of monsoons, etc. </a:t>
            </a:r>
          </a:p>
          <a:p>
            <a:endParaRPr lang="en-US" baseline="0" dirty="0" smtClean="0"/>
          </a:p>
          <a:p>
            <a:r>
              <a:rPr lang="en-US" baseline="0" dirty="0" smtClean="0"/>
              <a:t>Anthropogenic </a:t>
            </a:r>
            <a:r>
              <a:rPr lang="en-US" baseline="0" dirty="0" smtClean="0"/>
              <a:t>forcing: </a:t>
            </a:r>
            <a:r>
              <a:rPr lang="en-US" baseline="0" dirty="0" smtClean="0"/>
              <a:t>the combustion of fossil fuels and tropical deforestation are two prominent examples thereof.</a:t>
            </a:r>
            <a:endParaRPr lang="en-US" baseline="0" dirty="0" smtClean="0"/>
          </a:p>
          <a:p>
            <a:endParaRPr lang="en-US" baseline="0" dirty="0" smtClean="0"/>
          </a:p>
          <a:p>
            <a:r>
              <a:rPr lang="en-US" baseline="0" dirty="0" smtClean="0"/>
              <a:t>It </a:t>
            </a:r>
            <a:r>
              <a:rPr lang="en-US" baseline="0" dirty="0" smtClean="0"/>
              <a:t>is interesting to contrast the longest response </a:t>
            </a:r>
            <a:r>
              <a:rPr lang="en-US" baseline="0" dirty="0" smtClean="0"/>
              <a:t>time, </a:t>
            </a:r>
            <a:r>
              <a:rPr lang="en-US" baseline="0" dirty="0" smtClean="0"/>
              <a:t>on the order of 10,000 yr for the ice sheets, with the length of the instrumental records, which is on the order of 100 yr at best. Thus, the span of even the longest instrumental records amounts to only 1% the response time of ice sheets. </a:t>
            </a:r>
            <a:r>
              <a:rPr lang="en-US" baseline="0" dirty="0" smtClean="0"/>
              <a:t>Clearly, instrumental </a:t>
            </a:r>
            <a:r>
              <a:rPr lang="en-US" baseline="0" dirty="0" smtClean="0"/>
              <a:t>records are utterly inadequate to provide a comprehensive picture of climate variability.</a:t>
            </a:r>
          </a:p>
          <a:p>
            <a:endParaRPr lang="fr-FR" dirty="0"/>
          </a:p>
        </p:txBody>
      </p:sp>
      <p:sp>
        <p:nvSpPr>
          <p:cNvPr id="4" name="Slide Number Placeholder 3"/>
          <p:cNvSpPr>
            <a:spLocks noGrp="1"/>
          </p:cNvSpPr>
          <p:nvPr>
            <p:ph type="sldNum" sz="quarter" idx="10"/>
          </p:nvPr>
        </p:nvSpPr>
        <p:spPr/>
        <p:txBody>
          <a:bodyPr/>
          <a:lstStyle/>
          <a:p>
            <a:fld id="{3BCEAA57-A09A-4A48-A91F-488F196ED0A2}" type="slidenum">
              <a:rPr lang="fr-FR" smtClean="0"/>
              <a:pPr/>
              <a:t>5</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keep</a:t>
            </a:r>
            <a:endParaRPr lang="fr-FR" dirty="0"/>
          </a:p>
        </p:txBody>
      </p:sp>
      <p:sp>
        <p:nvSpPr>
          <p:cNvPr id="4" name="Slide Number Placeholder 3"/>
          <p:cNvSpPr>
            <a:spLocks noGrp="1"/>
          </p:cNvSpPr>
          <p:nvPr>
            <p:ph type="sldNum" sz="quarter" idx="10"/>
          </p:nvPr>
        </p:nvSpPr>
        <p:spPr/>
        <p:txBody>
          <a:bodyPr/>
          <a:lstStyle/>
          <a:p>
            <a:fld id="{3BCEAA57-A09A-4A48-A91F-488F196ED0A2}" type="slidenum">
              <a:rPr lang="fr-FR" smtClean="0"/>
              <a:pPr/>
              <a:t>13</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Destruction of O3</a:t>
            </a:r>
          </a:p>
          <a:p>
            <a:r>
              <a:rPr lang="en-US" dirty="0" smtClean="0"/>
              <a:t>Relation</a:t>
            </a:r>
            <a:r>
              <a:rPr lang="en-US" baseline="0" dirty="0" smtClean="0"/>
              <a:t> with </a:t>
            </a:r>
            <a:r>
              <a:rPr lang="en-US" baseline="0" dirty="0" err="1" smtClean="0"/>
              <a:t>radiative</a:t>
            </a:r>
            <a:r>
              <a:rPr lang="en-US" baseline="0" dirty="0" smtClean="0"/>
              <a:t> </a:t>
            </a:r>
            <a:r>
              <a:rPr lang="en-US" baseline="0" dirty="0" smtClean="0"/>
              <a:t>balance</a:t>
            </a:r>
            <a:endParaRPr lang="fr-FR" dirty="0"/>
          </a:p>
        </p:txBody>
      </p:sp>
      <p:sp>
        <p:nvSpPr>
          <p:cNvPr id="4" name="Slide Number Placeholder 3"/>
          <p:cNvSpPr>
            <a:spLocks noGrp="1"/>
          </p:cNvSpPr>
          <p:nvPr>
            <p:ph type="sldNum" sz="quarter" idx="10"/>
          </p:nvPr>
        </p:nvSpPr>
        <p:spPr/>
        <p:txBody>
          <a:bodyPr/>
          <a:lstStyle/>
          <a:p>
            <a:fld id="{3BCEAA57-A09A-4A48-A91F-488F196ED0A2}" type="slidenum">
              <a:rPr lang="fr-FR" smtClean="0"/>
              <a:pPr/>
              <a:t>14</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schematic of</a:t>
            </a:r>
            <a:r>
              <a:rPr lang="en-US" baseline="0" dirty="0" smtClean="0"/>
              <a:t> the radiation budget on earth. Average over time and space.</a:t>
            </a:r>
          </a:p>
          <a:p>
            <a:r>
              <a:rPr lang="en-US" baseline="0" dirty="0" smtClean="0"/>
              <a:t>Note 30% of SW reflected back to space, 20% absorbed in </a:t>
            </a:r>
            <a:r>
              <a:rPr lang="en-US" baseline="0" dirty="0" err="1" smtClean="0"/>
              <a:t>atm</a:t>
            </a:r>
            <a:r>
              <a:rPr lang="en-US" baseline="0" dirty="0" smtClean="0"/>
              <a:t>, so 50% reaching the ground.</a:t>
            </a:r>
          </a:p>
          <a:p>
            <a:r>
              <a:rPr lang="en-US" baseline="0" dirty="0" smtClean="0"/>
              <a:t>The ground should thus loose 50 units, by radiation (20%), SHF (6%), and LHE (24%). </a:t>
            </a:r>
          </a:p>
          <a:p>
            <a:endParaRPr lang="en-US" baseline="0" dirty="0" smtClean="0"/>
          </a:p>
          <a:p>
            <a:r>
              <a:rPr lang="en-US" baseline="0" dirty="0" smtClean="0"/>
              <a:t>Budget of the ATM: SW: gets 20. LW: gets 14+6+24=44. So total gets 64. This balanced by 38+26 of LW</a:t>
            </a:r>
          </a:p>
          <a:p>
            <a:endParaRPr lang="en-US" baseline="0" dirty="0" smtClean="0"/>
          </a:p>
          <a:p>
            <a:r>
              <a:rPr lang="en-US" baseline="0" dirty="0" smtClean="0"/>
              <a:t>Different ways to modify GRB: e.g., change surface </a:t>
            </a:r>
            <a:r>
              <a:rPr lang="en-US" baseline="0" dirty="0" err="1" smtClean="0"/>
              <a:t>albedo</a:t>
            </a:r>
            <a:r>
              <a:rPr lang="en-US" baseline="0" dirty="0" smtClean="0"/>
              <a:t>, change absorption by CO2</a:t>
            </a:r>
          </a:p>
          <a:p>
            <a:endParaRPr lang="en-US" baseline="0" dirty="0" smtClean="0"/>
          </a:p>
          <a:p>
            <a:r>
              <a:rPr lang="en-US" baseline="0" dirty="0" smtClean="0"/>
              <a:t>Note that this is global budget. In fact, net gain at low lat. And net deficit at high lat. Heat transport by O+A compensate.</a:t>
            </a:r>
          </a:p>
          <a:p>
            <a:endParaRPr lang="en-US" baseline="0" dirty="0" smtClean="0"/>
          </a:p>
          <a:p>
            <a:r>
              <a:rPr lang="en-US" baseline="0" dirty="0" smtClean="0"/>
              <a:t>As we will see, instrumental temperature records indicate that the current radiation budget is in a state of imbalance, i.e., the amount of heat energy absorbed by the climate system exceeds the amount of heat energy radiated back to space.</a:t>
            </a:r>
            <a:endParaRPr lang="fr-FR" dirty="0" smtClean="0"/>
          </a:p>
          <a:p>
            <a:endParaRPr lang="fr-FR" dirty="0"/>
          </a:p>
        </p:txBody>
      </p:sp>
      <p:sp>
        <p:nvSpPr>
          <p:cNvPr id="4" name="Slide Number Placeholder 3"/>
          <p:cNvSpPr>
            <a:spLocks noGrp="1"/>
          </p:cNvSpPr>
          <p:nvPr>
            <p:ph type="sldNum" sz="quarter" idx="10"/>
          </p:nvPr>
        </p:nvSpPr>
        <p:spPr/>
        <p:txBody>
          <a:bodyPr/>
          <a:lstStyle/>
          <a:p>
            <a:fld id="{3BCEAA57-A09A-4A48-A91F-488F196ED0A2}" type="slidenum">
              <a:rPr lang="fr-FR" smtClean="0"/>
              <a:pPr/>
              <a:t>39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Net</a:t>
            </a:r>
            <a:r>
              <a:rPr lang="en-US" baseline="0" dirty="0" smtClean="0"/>
              <a:t> gain of radiant energy at low latitudes and net loss of radiant energy at high latitudes.</a:t>
            </a:r>
          </a:p>
          <a:p>
            <a:endParaRPr lang="en-US" baseline="0" dirty="0" smtClean="0"/>
          </a:p>
          <a:p>
            <a:endParaRPr lang="fr-FR" dirty="0"/>
          </a:p>
        </p:txBody>
      </p:sp>
      <p:sp>
        <p:nvSpPr>
          <p:cNvPr id="4" name="Slide Number Placeholder 3"/>
          <p:cNvSpPr>
            <a:spLocks noGrp="1"/>
          </p:cNvSpPr>
          <p:nvPr>
            <p:ph type="sldNum" sz="quarter" idx="10"/>
          </p:nvPr>
        </p:nvSpPr>
        <p:spPr/>
        <p:txBody>
          <a:bodyPr/>
          <a:lstStyle/>
          <a:p>
            <a:fld id="{3BCEAA57-A09A-4A48-A91F-488F196ED0A2}" type="slidenum">
              <a:rPr lang="fr-FR" smtClean="0"/>
              <a:pPr/>
              <a:t>42</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gains and losses are balanced by </a:t>
            </a:r>
            <a:r>
              <a:rPr lang="en-US" baseline="0" dirty="0" err="1" smtClean="0"/>
              <a:t>meridional</a:t>
            </a:r>
            <a:r>
              <a:rPr lang="en-US" baseline="0" dirty="0" smtClean="0"/>
              <a:t> heat transport in both ocean &amp; atmosphere.</a:t>
            </a:r>
            <a:endParaRPr lang="fr-FR" dirty="0"/>
          </a:p>
        </p:txBody>
      </p:sp>
      <p:sp>
        <p:nvSpPr>
          <p:cNvPr id="4" name="Slide Number Placeholder 3"/>
          <p:cNvSpPr>
            <a:spLocks noGrp="1"/>
          </p:cNvSpPr>
          <p:nvPr>
            <p:ph type="sldNum" sz="quarter" idx="10"/>
          </p:nvPr>
        </p:nvSpPr>
        <p:spPr/>
        <p:txBody>
          <a:bodyPr/>
          <a:lstStyle/>
          <a:p>
            <a:fld id="{3BCEAA57-A09A-4A48-A91F-488F196ED0A2}" type="slidenum">
              <a:rPr lang="fr-FR" smtClean="0"/>
              <a:pPr/>
              <a:t>43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5B175813-31FD-43F3-B96E-538337A899C1}" type="datetimeFigureOut">
              <a:rPr lang="fr-FR" smtClean="0"/>
              <a:pPr/>
              <a:t>09/09/2016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0AFCDC-4E9E-4943-A61B-6C6E610108FE}"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5B175813-31FD-43F3-B96E-538337A899C1}" type="datetimeFigureOut">
              <a:rPr lang="fr-FR" smtClean="0"/>
              <a:pPr/>
              <a:t>09/09/2016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0AFCDC-4E9E-4943-A61B-6C6E610108FE}"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5B175813-31FD-43F3-B96E-538337A899C1}" type="datetimeFigureOut">
              <a:rPr lang="fr-FR" smtClean="0"/>
              <a:pPr/>
              <a:t>09/09/2016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0AFCDC-4E9E-4943-A61B-6C6E610108FE}"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5B175813-31FD-43F3-B96E-538337A899C1}" type="datetimeFigureOut">
              <a:rPr lang="fr-FR" smtClean="0"/>
              <a:pPr/>
              <a:t>09/09/2016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0AFCDC-4E9E-4943-A61B-6C6E610108FE}"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175813-31FD-43F3-B96E-538337A899C1}" type="datetimeFigureOut">
              <a:rPr lang="fr-FR" smtClean="0"/>
              <a:pPr/>
              <a:t>09/09/2016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0AFCDC-4E9E-4943-A61B-6C6E610108FE}"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5B175813-31FD-43F3-B96E-538337A899C1}" type="datetimeFigureOut">
              <a:rPr lang="fr-FR" smtClean="0"/>
              <a:pPr/>
              <a:t>09/09/2016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0AFCDC-4E9E-4943-A61B-6C6E610108FE}"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5B175813-31FD-43F3-B96E-538337A899C1}" type="datetimeFigureOut">
              <a:rPr lang="fr-FR" smtClean="0"/>
              <a:pPr/>
              <a:t>09/09/2016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30AFCDC-4E9E-4943-A61B-6C6E610108FE}"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5B175813-31FD-43F3-B96E-538337A899C1}" type="datetimeFigureOut">
              <a:rPr lang="fr-FR" smtClean="0"/>
              <a:pPr/>
              <a:t>09/09/2016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30AFCDC-4E9E-4943-A61B-6C6E610108FE}"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75813-31FD-43F3-B96E-538337A899C1}" type="datetimeFigureOut">
              <a:rPr lang="fr-FR" smtClean="0"/>
              <a:pPr/>
              <a:t>09/09/2016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30AFCDC-4E9E-4943-A61B-6C6E610108FE}"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175813-31FD-43F3-B96E-538337A899C1}" type="datetimeFigureOut">
              <a:rPr lang="fr-FR" smtClean="0"/>
              <a:pPr/>
              <a:t>09/09/2016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0AFCDC-4E9E-4943-A61B-6C6E610108FE}"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175813-31FD-43F3-B96E-538337A899C1}" type="datetimeFigureOut">
              <a:rPr lang="fr-FR" smtClean="0"/>
              <a:pPr/>
              <a:t>09/09/2016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0AFCDC-4E9E-4943-A61B-6C6E610108FE}"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75813-31FD-43F3-B96E-538337A899C1}" type="datetimeFigureOut">
              <a:rPr lang="fr-FR" smtClean="0"/>
              <a:pPr/>
              <a:t>09/09/2016</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AFCDC-4E9E-4943-A61B-6C6E610108FE}"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5000" y="2079248"/>
            <a:ext cx="5334000" cy="914400"/>
          </a:xfrm>
        </p:spPr>
        <p:txBody>
          <a:bodyPr>
            <a:normAutofit/>
          </a:bodyPr>
          <a:lstStyle/>
          <a:p>
            <a:pPr algn="l"/>
            <a:r>
              <a:rPr lang="en-US" sz="2200" dirty="0" smtClean="0"/>
              <a:t>Delia OPPO 		</a:t>
            </a:r>
            <a:r>
              <a:rPr lang="en-US" sz="2200" i="1" dirty="0" smtClean="0"/>
              <a:t>doppo@whoi.edu</a:t>
            </a:r>
          </a:p>
          <a:p>
            <a:pPr algn="l"/>
            <a:r>
              <a:rPr lang="en-US" sz="2200" dirty="0" smtClean="0"/>
              <a:t>Olivier MARCHAL	</a:t>
            </a:r>
            <a:r>
              <a:rPr lang="en-US" sz="2200" i="1" dirty="0" smtClean="0"/>
              <a:t>omarchal@whoi.edu</a:t>
            </a:r>
          </a:p>
          <a:p>
            <a:endParaRPr lang="fr-FR" sz="2200" baseline="-25000" dirty="0"/>
          </a:p>
        </p:txBody>
      </p:sp>
      <p:sp>
        <p:nvSpPr>
          <p:cNvPr id="4" name="TextBox 3"/>
          <p:cNvSpPr txBox="1"/>
          <p:nvPr/>
        </p:nvSpPr>
        <p:spPr>
          <a:xfrm>
            <a:off x="1651040" y="1545848"/>
            <a:ext cx="5841920" cy="492443"/>
          </a:xfrm>
          <a:prstGeom prst="rect">
            <a:avLst/>
          </a:prstGeom>
          <a:noFill/>
        </p:spPr>
        <p:txBody>
          <a:bodyPr wrap="none" rtlCol="0">
            <a:spAutoFit/>
          </a:bodyPr>
          <a:lstStyle/>
          <a:p>
            <a:r>
              <a:rPr lang="en-US" sz="2600" i="1" dirty="0" smtClean="0"/>
              <a:t>12.708: Special Topics in </a:t>
            </a:r>
            <a:r>
              <a:rPr lang="en-US" sz="2600" i="1" dirty="0" err="1" smtClean="0"/>
              <a:t>Paleoclimatology</a:t>
            </a:r>
            <a:endParaRPr lang="fr-FR" sz="2600" i="1" dirty="0"/>
          </a:p>
        </p:txBody>
      </p:sp>
      <p:sp>
        <p:nvSpPr>
          <p:cNvPr id="6" name="TextBox 5"/>
          <p:cNvSpPr txBox="1"/>
          <p:nvPr/>
        </p:nvSpPr>
        <p:spPr>
          <a:xfrm>
            <a:off x="641565" y="3603248"/>
            <a:ext cx="7860870" cy="892552"/>
          </a:xfrm>
          <a:prstGeom prst="rect">
            <a:avLst/>
          </a:prstGeom>
          <a:noFill/>
        </p:spPr>
        <p:txBody>
          <a:bodyPr wrap="none" rtlCol="0">
            <a:spAutoFit/>
          </a:bodyPr>
          <a:lstStyle/>
          <a:p>
            <a:r>
              <a:rPr lang="en-US" sz="2600" i="1" dirty="0" smtClean="0">
                <a:solidFill>
                  <a:srgbClr val="0070C0"/>
                </a:solidFill>
              </a:rPr>
              <a:t>Temperature </a:t>
            </a:r>
            <a:r>
              <a:rPr lang="en-US" sz="2600" i="1" dirty="0" smtClean="0">
                <a:solidFill>
                  <a:srgbClr val="0070C0"/>
                </a:solidFill>
              </a:rPr>
              <a:t>Reconstruction </a:t>
            </a:r>
            <a:r>
              <a:rPr lang="en-US" sz="2600" i="1" dirty="0" smtClean="0">
                <a:solidFill>
                  <a:srgbClr val="0070C0"/>
                </a:solidFill>
              </a:rPr>
              <a:t>in the </a:t>
            </a:r>
            <a:r>
              <a:rPr lang="en-US" sz="2600" i="1" dirty="0" smtClean="0">
                <a:solidFill>
                  <a:srgbClr val="0070C0"/>
                </a:solidFill>
              </a:rPr>
              <a:t>Ocean </a:t>
            </a:r>
            <a:r>
              <a:rPr lang="en-US" sz="2600" i="1" dirty="0" smtClean="0">
                <a:solidFill>
                  <a:srgbClr val="0070C0"/>
                </a:solidFill>
              </a:rPr>
              <a:t>&amp; </a:t>
            </a:r>
            <a:r>
              <a:rPr lang="en-US" sz="2600" i="1" dirty="0" smtClean="0">
                <a:solidFill>
                  <a:srgbClr val="0070C0"/>
                </a:solidFill>
              </a:rPr>
              <a:t>A</a:t>
            </a:r>
            <a:r>
              <a:rPr lang="en-US" sz="2600" i="1" dirty="0" smtClean="0">
                <a:solidFill>
                  <a:srgbClr val="0070C0"/>
                </a:solidFill>
              </a:rPr>
              <a:t>tmosphere </a:t>
            </a:r>
            <a:endParaRPr lang="en-US" sz="2600" i="1" dirty="0" smtClean="0">
              <a:solidFill>
                <a:srgbClr val="0070C0"/>
              </a:solidFill>
            </a:endParaRPr>
          </a:p>
          <a:p>
            <a:pPr algn="ctr"/>
            <a:r>
              <a:rPr lang="en-US" sz="2600" i="1" dirty="0" smtClean="0">
                <a:solidFill>
                  <a:srgbClr val="0070C0"/>
                </a:solidFill>
              </a:rPr>
              <a:t>over the </a:t>
            </a:r>
            <a:r>
              <a:rPr lang="en-US" sz="2600" i="1" dirty="0" smtClean="0">
                <a:solidFill>
                  <a:srgbClr val="0070C0"/>
                </a:solidFill>
              </a:rPr>
              <a:t>Past </a:t>
            </a:r>
            <a:r>
              <a:rPr lang="en-US" sz="2600" i="1" dirty="0" smtClean="0">
                <a:solidFill>
                  <a:srgbClr val="0070C0"/>
                </a:solidFill>
              </a:rPr>
              <a:t>M</a:t>
            </a:r>
            <a:r>
              <a:rPr lang="en-US" sz="2600" i="1" dirty="0" smtClean="0">
                <a:solidFill>
                  <a:srgbClr val="0070C0"/>
                </a:solidFill>
              </a:rPr>
              <a:t>illennium</a:t>
            </a:r>
            <a:endParaRPr lang="fr-FR" sz="2600" i="1" dirty="0">
              <a:solidFill>
                <a:srgbClr val="0070C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1143428" y="1524600"/>
            <a:ext cx="6857144" cy="4800000"/>
          </a:xfrm>
          <a:prstGeom prst="rect">
            <a:avLst/>
          </a:prstGeom>
        </p:spPr>
      </p:pic>
      <p:grpSp>
        <p:nvGrpSpPr>
          <p:cNvPr id="3" name="Group 2"/>
          <p:cNvGrpSpPr/>
          <p:nvPr/>
        </p:nvGrpSpPr>
        <p:grpSpPr>
          <a:xfrm>
            <a:off x="533400" y="381000"/>
            <a:ext cx="7924800" cy="685800"/>
            <a:chOff x="895350" y="76200"/>
            <a:chExt cx="7924800" cy="685800"/>
          </a:xfrm>
        </p:grpSpPr>
        <p:sp>
          <p:nvSpPr>
            <p:cNvPr id="4" name="Rectangle 3"/>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2758771" y="152400"/>
              <a:ext cx="4350358" cy="461665"/>
            </a:xfrm>
            <a:prstGeom prst="rect">
              <a:avLst/>
            </a:prstGeom>
            <a:noFill/>
          </p:spPr>
          <p:txBody>
            <a:bodyPr wrap="none" rtlCol="0">
              <a:spAutoFit/>
            </a:bodyPr>
            <a:lstStyle/>
            <a:p>
              <a:r>
                <a:rPr lang="en-US" sz="2400" dirty="0" smtClean="0"/>
                <a:t>Global Annual Mean NMAT &amp; SST</a:t>
              </a:r>
            </a:p>
          </p:txBody>
        </p:sp>
      </p:grpSp>
      <p:sp>
        <p:nvSpPr>
          <p:cNvPr id="7" name="TextBox 6"/>
          <p:cNvSpPr txBox="1"/>
          <p:nvPr/>
        </p:nvSpPr>
        <p:spPr>
          <a:xfrm>
            <a:off x="6553200" y="6248400"/>
            <a:ext cx="2281650" cy="369332"/>
          </a:xfrm>
          <a:prstGeom prst="rect">
            <a:avLst/>
          </a:prstGeom>
          <a:noFill/>
        </p:spPr>
        <p:txBody>
          <a:bodyPr wrap="none" rtlCol="0">
            <a:spAutoFit/>
          </a:bodyPr>
          <a:lstStyle/>
          <a:p>
            <a:r>
              <a:rPr lang="en-US" i="1" dirty="0" smtClean="0"/>
              <a:t>IPCC, Chapter 2 (2013)</a:t>
            </a:r>
            <a:endParaRPr lang="fr-FR"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822" y="228600"/>
            <a:ext cx="9030357" cy="707886"/>
          </a:xfrm>
          <a:prstGeom prst="rect">
            <a:avLst/>
          </a:prstGeom>
          <a:noFill/>
        </p:spPr>
        <p:txBody>
          <a:bodyPr wrap="square" rtlCol="0">
            <a:spAutoFit/>
          </a:bodyPr>
          <a:lstStyle/>
          <a:p>
            <a:r>
              <a:rPr lang="en-US" sz="2000" dirty="0" smtClean="0"/>
              <a:t>Coverage of SST Data from International Comprehensive Ocean Atmosphere Data Set</a:t>
            </a:r>
            <a:endParaRPr lang="fr-FR" sz="2000" dirty="0" smtClean="0"/>
          </a:p>
          <a:p>
            <a:endParaRPr lang="en-US" sz="2000" dirty="0" smtClean="0"/>
          </a:p>
        </p:txBody>
      </p:sp>
      <p:pic>
        <p:nvPicPr>
          <p:cNvPr id="6" name="Picture 5" descr="fig.png"/>
          <p:cNvPicPr>
            <a:picLocks noChangeAspect="1"/>
          </p:cNvPicPr>
          <p:nvPr/>
        </p:nvPicPr>
        <p:blipFill>
          <a:blip r:embed="rId2"/>
          <a:stretch>
            <a:fillRect/>
          </a:stretch>
        </p:blipFill>
        <p:spPr>
          <a:xfrm>
            <a:off x="1143000" y="838200"/>
            <a:ext cx="4662629" cy="5828287"/>
          </a:xfrm>
          <a:prstGeom prst="rect">
            <a:avLst/>
          </a:prstGeom>
        </p:spPr>
      </p:pic>
      <p:sp>
        <p:nvSpPr>
          <p:cNvPr id="7" name="TextBox 6"/>
          <p:cNvSpPr txBox="1"/>
          <p:nvPr/>
        </p:nvSpPr>
        <p:spPr>
          <a:xfrm>
            <a:off x="6400800" y="6248400"/>
            <a:ext cx="2570319" cy="369332"/>
          </a:xfrm>
          <a:prstGeom prst="rect">
            <a:avLst/>
          </a:prstGeom>
          <a:noFill/>
        </p:spPr>
        <p:txBody>
          <a:bodyPr wrap="none" rtlCol="0">
            <a:spAutoFit/>
          </a:bodyPr>
          <a:lstStyle/>
          <a:p>
            <a:r>
              <a:rPr lang="en-US" i="1" dirty="0" err="1" smtClean="0"/>
              <a:t>Deser</a:t>
            </a:r>
            <a:r>
              <a:rPr lang="en-US" i="1" dirty="0" smtClean="0"/>
              <a:t> et al. (ARMS, 2010)</a:t>
            </a:r>
            <a:endParaRPr lang="fr-FR"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214857" y="2743200"/>
            <a:ext cx="8714286" cy="1428571"/>
          </a:xfrm>
          <a:prstGeom prst="rect">
            <a:avLst/>
          </a:prstGeom>
        </p:spPr>
      </p:pic>
      <p:grpSp>
        <p:nvGrpSpPr>
          <p:cNvPr id="3" name="Group 2"/>
          <p:cNvGrpSpPr/>
          <p:nvPr/>
        </p:nvGrpSpPr>
        <p:grpSpPr>
          <a:xfrm>
            <a:off x="533400" y="838200"/>
            <a:ext cx="7924800" cy="685800"/>
            <a:chOff x="895350" y="76200"/>
            <a:chExt cx="7924800" cy="685800"/>
          </a:xfrm>
        </p:grpSpPr>
        <p:sp>
          <p:nvSpPr>
            <p:cNvPr id="4" name="Rectangle 3"/>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1526254" y="152400"/>
              <a:ext cx="6815392" cy="461665"/>
            </a:xfrm>
            <a:prstGeom prst="rect">
              <a:avLst/>
            </a:prstGeom>
            <a:noFill/>
          </p:spPr>
          <p:txBody>
            <a:bodyPr wrap="none" rtlCol="0">
              <a:spAutoFit/>
            </a:bodyPr>
            <a:lstStyle/>
            <a:p>
              <a:r>
                <a:rPr lang="en-US" sz="2400" dirty="0" smtClean="0"/>
                <a:t>Trend Estimates of Global Mean Surface Temperature</a:t>
              </a:r>
            </a:p>
          </p:txBody>
        </p:sp>
      </p:grpSp>
      <p:sp>
        <p:nvSpPr>
          <p:cNvPr id="7" name="TextBox 6"/>
          <p:cNvSpPr txBox="1"/>
          <p:nvPr/>
        </p:nvSpPr>
        <p:spPr>
          <a:xfrm>
            <a:off x="6553200" y="6248400"/>
            <a:ext cx="2281650" cy="369332"/>
          </a:xfrm>
          <a:prstGeom prst="rect">
            <a:avLst/>
          </a:prstGeom>
          <a:noFill/>
        </p:spPr>
        <p:txBody>
          <a:bodyPr wrap="none" rtlCol="0">
            <a:spAutoFit/>
          </a:bodyPr>
          <a:lstStyle/>
          <a:p>
            <a:r>
              <a:rPr lang="en-US" i="1" dirty="0" smtClean="0"/>
              <a:t>IPCC, Chapter 2 (2013)</a:t>
            </a:r>
            <a:endParaRPr lang="fr-FR"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3"/>
          <a:stretch>
            <a:fillRect/>
          </a:stretch>
        </p:blipFill>
        <p:spPr>
          <a:xfrm>
            <a:off x="2914857" y="400428"/>
            <a:ext cx="3314286" cy="6057143"/>
          </a:xfrm>
          <a:prstGeom prst="rect">
            <a:avLst/>
          </a:prstGeom>
        </p:spPr>
      </p:pic>
      <p:sp>
        <p:nvSpPr>
          <p:cNvPr id="4" name="TextBox 3"/>
          <p:cNvSpPr txBox="1"/>
          <p:nvPr/>
        </p:nvSpPr>
        <p:spPr>
          <a:xfrm>
            <a:off x="6633750" y="6248400"/>
            <a:ext cx="2281650" cy="369332"/>
          </a:xfrm>
          <a:prstGeom prst="rect">
            <a:avLst/>
          </a:prstGeom>
          <a:noFill/>
        </p:spPr>
        <p:txBody>
          <a:bodyPr wrap="none" rtlCol="0">
            <a:spAutoFit/>
          </a:bodyPr>
          <a:lstStyle/>
          <a:p>
            <a:r>
              <a:rPr lang="en-US" i="1" dirty="0" smtClean="0"/>
              <a:t>IPCC, Chapter 2 (2013)</a:t>
            </a:r>
            <a:endParaRPr lang="fr-FR"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png"/>
          <p:cNvPicPr>
            <a:picLocks noChangeAspect="1"/>
          </p:cNvPicPr>
          <p:nvPr/>
        </p:nvPicPr>
        <p:blipFill>
          <a:blip r:embed="rId3"/>
          <a:stretch>
            <a:fillRect/>
          </a:stretch>
        </p:blipFill>
        <p:spPr>
          <a:xfrm>
            <a:off x="1200571" y="1334086"/>
            <a:ext cx="6742857" cy="4685714"/>
          </a:xfrm>
          <a:prstGeom prst="rect">
            <a:avLst/>
          </a:prstGeom>
        </p:spPr>
      </p:pic>
      <p:grpSp>
        <p:nvGrpSpPr>
          <p:cNvPr id="4" name="Group 3"/>
          <p:cNvGrpSpPr/>
          <p:nvPr/>
        </p:nvGrpSpPr>
        <p:grpSpPr>
          <a:xfrm>
            <a:off x="533400" y="304800"/>
            <a:ext cx="7924800" cy="685800"/>
            <a:chOff x="895350" y="76200"/>
            <a:chExt cx="7924800" cy="685800"/>
          </a:xfrm>
        </p:grpSpPr>
        <p:sp>
          <p:nvSpPr>
            <p:cNvPr id="5" name="Rectangle 4"/>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5"/>
            <p:cNvSpPr txBox="1"/>
            <p:nvPr/>
          </p:nvSpPr>
          <p:spPr>
            <a:xfrm>
              <a:off x="2210929" y="152400"/>
              <a:ext cx="5446043" cy="461665"/>
            </a:xfrm>
            <a:prstGeom prst="rect">
              <a:avLst/>
            </a:prstGeom>
            <a:noFill/>
          </p:spPr>
          <p:txBody>
            <a:bodyPr wrap="none" rtlCol="0">
              <a:spAutoFit/>
            </a:bodyPr>
            <a:lstStyle/>
            <a:p>
              <a:r>
                <a:rPr lang="en-US" sz="2400" dirty="0" smtClean="0"/>
                <a:t>Trend Estimates of Upper Air Temperature</a:t>
              </a:r>
            </a:p>
          </p:txBody>
        </p:sp>
      </p:grpSp>
      <p:sp>
        <p:nvSpPr>
          <p:cNvPr id="8" name="TextBox 7"/>
          <p:cNvSpPr txBox="1"/>
          <p:nvPr/>
        </p:nvSpPr>
        <p:spPr>
          <a:xfrm>
            <a:off x="6553200" y="6248400"/>
            <a:ext cx="2281650" cy="369332"/>
          </a:xfrm>
          <a:prstGeom prst="rect">
            <a:avLst/>
          </a:prstGeom>
          <a:noFill/>
        </p:spPr>
        <p:txBody>
          <a:bodyPr wrap="none" rtlCol="0">
            <a:spAutoFit/>
          </a:bodyPr>
          <a:lstStyle/>
          <a:p>
            <a:r>
              <a:rPr lang="en-US" i="1" dirty="0" smtClean="0"/>
              <a:t>IPCC, Chapter 2 (2013)</a:t>
            </a:r>
            <a:endParaRPr lang="fr-FR"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1542417" y="1524000"/>
            <a:ext cx="6059166" cy="4687584"/>
          </a:xfrm>
          <a:prstGeom prst="rect">
            <a:avLst/>
          </a:prstGeom>
        </p:spPr>
      </p:pic>
      <p:grpSp>
        <p:nvGrpSpPr>
          <p:cNvPr id="3" name="Group 2"/>
          <p:cNvGrpSpPr/>
          <p:nvPr/>
        </p:nvGrpSpPr>
        <p:grpSpPr>
          <a:xfrm>
            <a:off x="533400" y="381000"/>
            <a:ext cx="7924800" cy="685800"/>
            <a:chOff x="895350" y="76200"/>
            <a:chExt cx="7924800" cy="685800"/>
          </a:xfrm>
        </p:grpSpPr>
        <p:sp>
          <p:nvSpPr>
            <p:cNvPr id="4" name="Rectangle 3"/>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2539096" y="152400"/>
              <a:ext cx="4789709" cy="461665"/>
            </a:xfrm>
            <a:prstGeom prst="rect">
              <a:avLst/>
            </a:prstGeom>
            <a:noFill/>
          </p:spPr>
          <p:txBody>
            <a:bodyPr wrap="none" rtlCol="0">
              <a:spAutoFit/>
            </a:bodyPr>
            <a:lstStyle/>
            <a:p>
              <a:r>
                <a:rPr lang="en-US" sz="2400" dirty="0" smtClean="0"/>
                <a:t>Trends Expected in a Warming World</a:t>
              </a:r>
            </a:p>
          </p:txBody>
        </p:sp>
      </p:grpSp>
      <p:sp>
        <p:nvSpPr>
          <p:cNvPr id="6" name="TextBox 5"/>
          <p:cNvSpPr txBox="1"/>
          <p:nvPr/>
        </p:nvSpPr>
        <p:spPr>
          <a:xfrm>
            <a:off x="6629400" y="6336268"/>
            <a:ext cx="2281650" cy="369332"/>
          </a:xfrm>
          <a:prstGeom prst="rect">
            <a:avLst/>
          </a:prstGeom>
          <a:noFill/>
        </p:spPr>
        <p:txBody>
          <a:bodyPr wrap="none" rtlCol="0">
            <a:spAutoFit/>
          </a:bodyPr>
          <a:lstStyle/>
          <a:p>
            <a:r>
              <a:rPr lang="en-US" i="1" dirty="0" smtClean="0"/>
              <a:t>IPCC, Chapter 2 (2013)</a:t>
            </a:r>
            <a:endParaRPr lang="fr-FR"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1429143" y="800428"/>
            <a:ext cx="6285714" cy="5257143"/>
          </a:xfrm>
          <a:prstGeom prst="rect">
            <a:avLst/>
          </a:prstGeom>
        </p:spPr>
      </p:pic>
      <p:sp>
        <p:nvSpPr>
          <p:cNvPr id="3" name="TextBox 2"/>
          <p:cNvSpPr txBox="1"/>
          <p:nvPr/>
        </p:nvSpPr>
        <p:spPr>
          <a:xfrm>
            <a:off x="6629400" y="6336268"/>
            <a:ext cx="2281650" cy="369332"/>
          </a:xfrm>
          <a:prstGeom prst="rect">
            <a:avLst/>
          </a:prstGeom>
          <a:noFill/>
        </p:spPr>
        <p:txBody>
          <a:bodyPr wrap="none" rtlCol="0">
            <a:spAutoFit/>
          </a:bodyPr>
          <a:lstStyle/>
          <a:p>
            <a:r>
              <a:rPr lang="en-US" i="1" dirty="0" smtClean="0"/>
              <a:t>IPCC, Chapter 2 (2013)</a:t>
            </a:r>
            <a:endParaRPr lang="fr-FR"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2819400"/>
            <a:ext cx="7924800" cy="685800"/>
            <a:chOff x="895350" y="76200"/>
            <a:chExt cx="7924800" cy="685800"/>
          </a:xfrm>
        </p:grpSpPr>
        <p:sp>
          <p:nvSpPr>
            <p:cNvPr id="3" name="Rectangle 2"/>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2825040" y="152400"/>
              <a:ext cx="4217821" cy="461665"/>
            </a:xfrm>
            <a:prstGeom prst="rect">
              <a:avLst/>
            </a:prstGeom>
            <a:noFill/>
          </p:spPr>
          <p:txBody>
            <a:bodyPr wrap="none" rtlCol="0">
              <a:spAutoFit/>
            </a:bodyPr>
            <a:lstStyle/>
            <a:p>
              <a:r>
                <a:rPr lang="en-US" sz="2400" dirty="0" smtClean="0">
                  <a:solidFill>
                    <a:srgbClr val="0070C0"/>
                  </a:solidFill>
                </a:rPr>
                <a:t>Subsurface Ocean Temperature</a:t>
              </a: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1532000" y="914400"/>
            <a:ext cx="6080000" cy="5428572"/>
          </a:xfrm>
          <a:prstGeom prst="rect">
            <a:avLst/>
          </a:prstGeom>
        </p:spPr>
      </p:pic>
      <p:sp>
        <p:nvSpPr>
          <p:cNvPr id="3" name="TextBox 2"/>
          <p:cNvSpPr txBox="1"/>
          <p:nvPr/>
        </p:nvSpPr>
        <p:spPr>
          <a:xfrm>
            <a:off x="6786150" y="6336268"/>
            <a:ext cx="2281650" cy="369332"/>
          </a:xfrm>
          <a:prstGeom prst="rect">
            <a:avLst/>
          </a:prstGeom>
          <a:noFill/>
        </p:spPr>
        <p:txBody>
          <a:bodyPr wrap="none" rtlCol="0">
            <a:spAutoFit/>
          </a:bodyPr>
          <a:lstStyle/>
          <a:p>
            <a:r>
              <a:rPr lang="en-US" i="1" dirty="0" smtClean="0"/>
              <a:t>IPCC, Chapter 3 (2013)</a:t>
            </a:r>
            <a:endParaRPr lang="fr-FR" i="1" dirty="0"/>
          </a:p>
        </p:txBody>
      </p:sp>
      <p:sp>
        <p:nvSpPr>
          <p:cNvPr id="4" name="TextBox 3"/>
          <p:cNvSpPr txBox="1"/>
          <p:nvPr/>
        </p:nvSpPr>
        <p:spPr>
          <a:xfrm>
            <a:off x="2617651" y="304800"/>
            <a:ext cx="3908699" cy="400110"/>
          </a:xfrm>
          <a:prstGeom prst="rect">
            <a:avLst/>
          </a:prstGeom>
          <a:noFill/>
        </p:spPr>
        <p:txBody>
          <a:bodyPr wrap="none" rtlCol="0">
            <a:spAutoFit/>
          </a:bodyPr>
          <a:lstStyle/>
          <a:p>
            <a:r>
              <a:rPr lang="en-US" sz="2000" dirty="0" smtClean="0"/>
              <a:t>PATHWAYS OF OCEAN HEAT UPTAKE</a:t>
            </a:r>
            <a:endParaRPr lang="fr-FR" sz="2000" dirty="0"/>
          </a:p>
        </p:txBody>
      </p:sp>
      <p:grpSp>
        <p:nvGrpSpPr>
          <p:cNvPr id="5" name="Group 4"/>
          <p:cNvGrpSpPr/>
          <p:nvPr/>
        </p:nvGrpSpPr>
        <p:grpSpPr>
          <a:xfrm>
            <a:off x="533400" y="228600"/>
            <a:ext cx="7924800" cy="533400"/>
            <a:chOff x="895350" y="152400"/>
            <a:chExt cx="7924800" cy="533400"/>
          </a:xfrm>
        </p:grpSpPr>
        <p:sp>
          <p:nvSpPr>
            <p:cNvPr id="6" name="Rectangle 5"/>
            <p:cNvSpPr/>
            <p:nvPr/>
          </p:nvSpPr>
          <p:spPr>
            <a:xfrm>
              <a:off x="895350" y="152400"/>
              <a:ext cx="7924800" cy="5334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2210929" y="152400"/>
              <a:ext cx="184731" cy="461665"/>
            </a:xfrm>
            <a:prstGeom prst="rect">
              <a:avLst/>
            </a:prstGeom>
            <a:noFill/>
          </p:spPr>
          <p:txBody>
            <a:bodyPr wrap="none" rtlCol="0">
              <a:spAutoFit/>
            </a:bodyPr>
            <a:lstStyle/>
            <a:p>
              <a:endParaRPr lang="en-US" sz="2400" dirty="0" smtClean="0"/>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1295400" y="400428"/>
            <a:ext cx="3314286" cy="6057143"/>
          </a:xfrm>
          <a:prstGeom prst="rect">
            <a:avLst/>
          </a:prstGeom>
        </p:spPr>
      </p:pic>
      <p:sp>
        <p:nvSpPr>
          <p:cNvPr id="4" name="TextBox 3"/>
          <p:cNvSpPr txBox="1"/>
          <p:nvPr/>
        </p:nvSpPr>
        <p:spPr>
          <a:xfrm>
            <a:off x="4876800" y="1066800"/>
            <a:ext cx="3743141" cy="369332"/>
          </a:xfrm>
          <a:prstGeom prst="rect">
            <a:avLst/>
          </a:prstGeom>
          <a:noFill/>
        </p:spPr>
        <p:txBody>
          <a:bodyPr wrap="none" rtlCol="0">
            <a:spAutoFit/>
          </a:bodyPr>
          <a:lstStyle/>
          <a:p>
            <a:r>
              <a:rPr lang="en-US" i="1" dirty="0" smtClean="0"/>
              <a:t>T</a:t>
            </a:r>
            <a:r>
              <a:rPr lang="en-US" dirty="0" smtClean="0"/>
              <a:t> trend between 0-700 m (</a:t>
            </a:r>
            <a:r>
              <a:rPr lang="en-US" baseline="30000" dirty="0" err="1" smtClean="0"/>
              <a:t>o</a:t>
            </a:r>
            <a:r>
              <a:rPr lang="en-US" dirty="0" err="1" smtClean="0"/>
              <a:t>C</a:t>
            </a:r>
            <a:r>
              <a:rPr lang="en-US" dirty="0" smtClean="0"/>
              <a:t>/decade)</a:t>
            </a:r>
            <a:endParaRPr lang="fr-FR" dirty="0"/>
          </a:p>
        </p:txBody>
      </p:sp>
      <p:sp>
        <p:nvSpPr>
          <p:cNvPr id="5" name="TextBox 4"/>
          <p:cNvSpPr txBox="1"/>
          <p:nvPr/>
        </p:nvSpPr>
        <p:spPr>
          <a:xfrm>
            <a:off x="4876800" y="2373868"/>
            <a:ext cx="3743141" cy="369332"/>
          </a:xfrm>
          <a:prstGeom prst="rect">
            <a:avLst/>
          </a:prstGeom>
          <a:noFill/>
        </p:spPr>
        <p:txBody>
          <a:bodyPr wrap="none" rtlCol="0">
            <a:spAutoFit/>
          </a:bodyPr>
          <a:lstStyle/>
          <a:p>
            <a:r>
              <a:rPr lang="en-US" i="1" dirty="0" smtClean="0"/>
              <a:t>T</a:t>
            </a:r>
            <a:r>
              <a:rPr lang="en-US" dirty="0" smtClean="0"/>
              <a:t> trend between 0-700 m (</a:t>
            </a:r>
            <a:r>
              <a:rPr lang="en-US" baseline="30000" dirty="0" err="1" smtClean="0"/>
              <a:t>o</a:t>
            </a:r>
            <a:r>
              <a:rPr lang="en-US" dirty="0" err="1" smtClean="0"/>
              <a:t>C</a:t>
            </a:r>
            <a:r>
              <a:rPr lang="en-US" dirty="0" smtClean="0"/>
              <a:t>/decade)</a:t>
            </a:r>
            <a:endParaRPr lang="fr-FR" dirty="0"/>
          </a:p>
        </p:txBody>
      </p:sp>
      <p:sp>
        <p:nvSpPr>
          <p:cNvPr id="6" name="TextBox 5"/>
          <p:cNvSpPr txBox="1"/>
          <p:nvPr/>
        </p:nvSpPr>
        <p:spPr>
          <a:xfrm>
            <a:off x="4876800" y="3581400"/>
            <a:ext cx="3265574" cy="369332"/>
          </a:xfrm>
          <a:prstGeom prst="rect">
            <a:avLst/>
          </a:prstGeom>
          <a:noFill/>
        </p:spPr>
        <p:txBody>
          <a:bodyPr wrap="none" rtlCol="0">
            <a:spAutoFit/>
          </a:bodyPr>
          <a:lstStyle/>
          <a:p>
            <a:r>
              <a:rPr lang="en-US" i="1" dirty="0" smtClean="0"/>
              <a:t>T</a:t>
            </a:r>
            <a:r>
              <a:rPr lang="en-US" dirty="0" smtClean="0"/>
              <a:t> anomaly between 0-700 m (</a:t>
            </a:r>
            <a:r>
              <a:rPr lang="en-US" baseline="30000" dirty="0" err="1" smtClean="0"/>
              <a:t>o</a:t>
            </a:r>
            <a:r>
              <a:rPr lang="en-US" dirty="0" err="1" smtClean="0"/>
              <a:t>C</a:t>
            </a:r>
            <a:r>
              <a:rPr lang="en-US" dirty="0" smtClean="0"/>
              <a:t>)</a:t>
            </a:r>
            <a:endParaRPr lang="fr-FR" dirty="0"/>
          </a:p>
        </p:txBody>
      </p:sp>
      <p:sp>
        <p:nvSpPr>
          <p:cNvPr id="7" name="TextBox 6"/>
          <p:cNvSpPr txBox="1"/>
          <p:nvPr/>
        </p:nvSpPr>
        <p:spPr>
          <a:xfrm>
            <a:off x="6629400" y="6183868"/>
            <a:ext cx="2281650" cy="369332"/>
          </a:xfrm>
          <a:prstGeom prst="rect">
            <a:avLst/>
          </a:prstGeom>
          <a:noFill/>
        </p:spPr>
        <p:txBody>
          <a:bodyPr wrap="none" rtlCol="0">
            <a:spAutoFit/>
          </a:bodyPr>
          <a:lstStyle/>
          <a:p>
            <a:r>
              <a:rPr lang="en-US" i="1" dirty="0" smtClean="0"/>
              <a:t>IPCC, Chapter 3 (2013)</a:t>
            </a:r>
            <a:endParaRPr lang="fr-FR"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952" y="802957"/>
            <a:ext cx="2028248" cy="492443"/>
          </a:xfrm>
          <a:prstGeom prst="rect">
            <a:avLst/>
          </a:prstGeom>
          <a:noFill/>
        </p:spPr>
        <p:txBody>
          <a:bodyPr wrap="none" rtlCol="0">
            <a:spAutoFit/>
          </a:bodyPr>
          <a:lstStyle/>
          <a:p>
            <a:r>
              <a:rPr lang="en-US" sz="2600" b="1" dirty="0" smtClean="0">
                <a:solidFill>
                  <a:srgbClr val="0070C0"/>
                </a:solidFill>
              </a:rPr>
              <a:t>Assignments</a:t>
            </a:r>
            <a:r>
              <a:rPr lang="en-US" sz="2600" b="1" dirty="0" smtClean="0"/>
              <a:t>:</a:t>
            </a:r>
            <a:endParaRPr lang="fr-FR" sz="2600" b="1" dirty="0"/>
          </a:p>
        </p:txBody>
      </p:sp>
      <p:sp>
        <p:nvSpPr>
          <p:cNvPr id="3" name="TextBox 2"/>
          <p:cNvSpPr txBox="1"/>
          <p:nvPr/>
        </p:nvSpPr>
        <p:spPr>
          <a:xfrm>
            <a:off x="0" y="1600200"/>
            <a:ext cx="9035230" cy="3693319"/>
          </a:xfrm>
          <a:prstGeom prst="rect">
            <a:avLst/>
          </a:prstGeom>
          <a:noFill/>
        </p:spPr>
        <p:txBody>
          <a:bodyPr wrap="none" rtlCol="0">
            <a:spAutoFit/>
          </a:bodyPr>
          <a:lstStyle/>
          <a:p>
            <a:pPr marL="342900" indent="-342900">
              <a:buAutoNum type="arabicPeriod"/>
            </a:pPr>
            <a:r>
              <a:rPr lang="en-US" dirty="0" smtClean="0">
                <a:solidFill>
                  <a:srgbClr val="0070C0"/>
                </a:solidFill>
              </a:rPr>
              <a:t>READ!</a:t>
            </a:r>
            <a:endParaRPr lang="en-US" i="1" dirty="0" smtClean="0">
              <a:solidFill>
                <a:srgbClr val="0070C0"/>
              </a:solidFill>
            </a:endParaRPr>
          </a:p>
          <a:p>
            <a:pPr marL="342900" indent="-342900" algn="just"/>
            <a:r>
              <a:rPr lang="en-US" dirty="0" smtClean="0"/>
              <a:t>	One or two papers will be posted prior to each class. Please  </a:t>
            </a:r>
            <a:r>
              <a:rPr lang="en-US" u="sng" dirty="0" smtClean="0"/>
              <a:t>read</a:t>
            </a:r>
            <a:r>
              <a:rPr lang="en-US" dirty="0" smtClean="0"/>
              <a:t> these papers carefully</a:t>
            </a:r>
          </a:p>
          <a:p>
            <a:pPr marL="342900" indent="-342900" algn="just"/>
            <a:r>
              <a:rPr lang="en-US" dirty="0" smtClean="0"/>
              <a:t> 	&amp; </a:t>
            </a:r>
            <a:r>
              <a:rPr lang="en-US" u="sng" dirty="0" smtClean="0"/>
              <a:t>prepare a list of questions</a:t>
            </a:r>
            <a:r>
              <a:rPr lang="en-US" dirty="0" smtClean="0"/>
              <a:t> about them for next class. You will ask your questions in class.</a:t>
            </a:r>
          </a:p>
          <a:p>
            <a:pPr marL="342900" indent="-342900" algn="just"/>
            <a:endParaRPr lang="en-US" dirty="0" smtClean="0"/>
          </a:p>
          <a:p>
            <a:pPr marL="342900" indent="-342900">
              <a:buAutoNum type="arabicPeriod" startAt="2"/>
            </a:pPr>
            <a:r>
              <a:rPr lang="en-US" dirty="0" smtClean="0">
                <a:solidFill>
                  <a:srgbClr val="0070C0"/>
                </a:solidFill>
              </a:rPr>
              <a:t>PRESENT!</a:t>
            </a:r>
          </a:p>
          <a:p>
            <a:pPr marL="342900" indent="-342900" algn="just"/>
            <a:r>
              <a:rPr lang="en-US" dirty="0" smtClean="0"/>
              <a:t>	You will present a particular paper in class (</a:t>
            </a:r>
            <a:r>
              <a:rPr lang="en-US" u="sng" dirty="0" err="1" smtClean="0"/>
              <a:t>ppt</a:t>
            </a:r>
            <a:r>
              <a:rPr lang="en-US" u="sng" dirty="0" smtClean="0"/>
              <a:t>, ca. 15-min</a:t>
            </a:r>
            <a:r>
              <a:rPr lang="en-US" dirty="0" smtClean="0"/>
              <a:t>). You will summarize the paper, </a:t>
            </a:r>
          </a:p>
          <a:p>
            <a:pPr marL="342900" indent="-342900" algn="just"/>
            <a:r>
              <a:rPr lang="en-US" dirty="0" smtClean="0"/>
              <a:t>	put it in perspective, and identify its pros &amp; cons. Please insert in your presentation </a:t>
            </a:r>
          </a:p>
          <a:p>
            <a:pPr marL="342900" indent="-342900" algn="just"/>
            <a:r>
              <a:rPr lang="en-US" dirty="0" smtClean="0"/>
              <a:t>	questions to be addressed in class.</a:t>
            </a:r>
          </a:p>
          <a:p>
            <a:pPr marL="342900" indent="-342900"/>
            <a:endParaRPr lang="en-US" dirty="0" smtClean="0"/>
          </a:p>
          <a:p>
            <a:pPr marL="342900" indent="-342900">
              <a:buAutoNum type="arabicPeriod" startAt="3"/>
            </a:pPr>
            <a:r>
              <a:rPr lang="en-US" dirty="0" smtClean="0">
                <a:solidFill>
                  <a:srgbClr val="0070C0"/>
                </a:solidFill>
              </a:rPr>
              <a:t>PARTICIPATE!</a:t>
            </a:r>
          </a:p>
          <a:p>
            <a:pPr marL="342900" indent="-342900"/>
            <a:r>
              <a:rPr lang="en-US" dirty="0" smtClean="0"/>
              <a:t>	Please contribute to the discussion in class. Do not hesitate to </a:t>
            </a:r>
            <a:r>
              <a:rPr lang="en-US" u="sng" dirty="0" smtClean="0"/>
              <a:t>ask questions</a:t>
            </a:r>
            <a:r>
              <a:rPr lang="en-US" dirty="0" smtClean="0"/>
              <a:t>, including</a:t>
            </a:r>
          </a:p>
          <a:p>
            <a:pPr marL="342900" indent="-342900"/>
            <a:r>
              <a:rPr lang="en-US" dirty="0" smtClean="0"/>
              <a:t>	</a:t>
            </a:r>
            <a:r>
              <a:rPr lang="en-US" u="sng" dirty="0" smtClean="0"/>
              <a:t>very basic ones</a:t>
            </a:r>
            <a:r>
              <a:rPr lang="en-US" dirty="0" smtClean="0"/>
              <a:t>, and try to </a:t>
            </a:r>
            <a:r>
              <a:rPr lang="en-US" u="sng" dirty="0" smtClean="0"/>
              <a:t>answer the others’ questions</a:t>
            </a:r>
            <a:r>
              <a:rPr lang="en-US" dirty="0" smtClean="0"/>
              <a:t>. </a:t>
            </a:r>
          </a:p>
          <a:p>
            <a:pPr marL="342900" indent="-342900"/>
            <a:endParaRPr lang="fr-FR"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1676828" y="1067486"/>
            <a:ext cx="3428572" cy="5485714"/>
          </a:xfrm>
          <a:prstGeom prst="rect">
            <a:avLst/>
          </a:prstGeom>
        </p:spPr>
      </p:pic>
      <p:sp>
        <p:nvSpPr>
          <p:cNvPr id="3" name="TextBox 2"/>
          <p:cNvSpPr txBox="1"/>
          <p:nvPr/>
        </p:nvSpPr>
        <p:spPr>
          <a:xfrm>
            <a:off x="6629400" y="6183868"/>
            <a:ext cx="2281650" cy="369332"/>
          </a:xfrm>
          <a:prstGeom prst="rect">
            <a:avLst/>
          </a:prstGeom>
          <a:noFill/>
        </p:spPr>
        <p:txBody>
          <a:bodyPr wrap="none" rtlCol="0">
            <a:spAutoFit/>
          </a:bodyPr>
          <a:lstStyle/>
          <a:p>
            <a:r>
              <a:rPr lang="en-US" i="1" dirty="0" smtClean="0"/>
              <a:t>IPCC, Chapter 3 (2013)</a:t>
            </a:r>
            <a:endParaRPr lang="fr-FR" i="1" dirty="0"/>
          </a:p>
        </p:txBody>
      </p:sp>
      <p:sp>
        <p:nvSpPr>
          <p:cNvPr id="4" name="TextBox 3"/>
          <p:cNvSpPr txBox="1"/>
          <p:nvPr/>
        </p:nvSpPr>
        <p:spPr>
          <a:xfrm>
            <a:off x="2314876" y="304800"/>
            <a:ext cx="4514249" cy="461665"/>
          </a:xfrm>
          <a:prstGeom prst="rect">
            <a:avLst/>
          </a:prstGeom>
          <a:noFill/>
        </p:spPr>
        <p:txBody>
          <a:bodyPr wrap="none" rtlCol="0">
            <a:spAutoFit/>
          </a:bodyPr>
          <a:lstStyle/>
          <a:p>
            <a:r>
              <a:rPr lang="en-US" sz="2400" dirty="0" smtClean="0"/>
              <a:t>Global annual mean heat content</a:t>
            </a:r>
            <a:endParaRPr lang="fr-FR" sz="2400" dirty="0"/>
          </a:p>
        </p:txBody>
      </p:sp>
      <p:grpSp>
        <p:nvGrpSpPr>
          <p:cNvPr id="5" name="Group 4"/>
          <p:cNvGrpSpPr/>
          <p:nvPr/>
        </p:nvGrpSpPr>
        <p:grpSpPr>
          <a:xfrm>
            <a:off x="533400" y="228600"/>
            <a:ext cx="7924800" cy="609600"/>
            <a:chOff x="895350" y="152400"/>
            <a:chExt cx="7924800" cy="609600"/>
          </a:xfrm>
        </p:grpSpPr>
        <p:sp>
          <p:nvSpPr>
            <p:cNvPr id="6" name="Rectangle 5"/>
            <p:cNvSpPr/>
            <p:nvPr/>
          </p:nvSpPr>
          <p:spPr>
            <a:xfrm>
              <a:off x="895350" y="152400"/>
              <a:ext cx="7924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2210929" y="152400"/>
              <a:ext cx="184731" cy="461665"/>
            </a:xfrm>
            <a:prstGeom prst="rect">
              <a:avLst/>
            </a:prstGeom>
            <a:noFill/>
          </p:spPr>
          <p:txBody>
            <a:bodyPr wrap="none" rtlCol="0">
              <a:spAutoFit/>
            </a:bodyPr>
            <a:lstStyle/>
            <a:p>
              <a:endParaRPr lang="en-US" sz="2400" dirty="0" smtClean="0"/>
            </a:p>
          </p:txBody>
        </p:sp>
      </p:grpSp>
      <p:sp>
        <p:nvSpPr>
          <p:cNvPr id="8" name="TextBox 7"/>
          <p:cNvSpPr txBox="1"/>
          <p:nvPr/>
        </p:nvSpPr>
        <p:spPr>
          <a:xfrm>
            <a:off x="5029200" y="2221468"/>
            <a:ext cx="2231637" cy="369332"/>
          </a:xfrm>
          <a:prstGeom prst="rect">
            <a:avLst/>
          </a:prstGeom>
          <a:noFill/>
        </p:spPr>
        <p:txBody>
          <a:bodyPr wrap="none" rtlCol="0">
            <a:spAutoFit/>
          </a:bodyPr>
          <a:lstStyle/>
          <a:p>
            <a:r>
              <a:rPr lang="en-US" dirty="0" smtClean="0"/>
              <a:t>between 0 and 700 m</a:t>
            </a:r>
            <a:endParaRPr lang="fr-FR" dirty="0"/>
          </a:p>
        </p:txBody>
      </p:sp>
      <p:sp>
        <p:nvSpPr>
          <p:cNvPr id="9" name="TextBox 8"/>
          <p:cNvSpPr txBox="1"/>
          <p:nvPr/>
        </p:nvSpPr>
        <p:spPr>
          <a:xfrm>
            <a:off x="5037305" y="4050268"/>
            <a:ext cx="2582695" cy="369332"/>
          </a:xfrm>
          <a:prstGeom prst="rect">
            <a:avLst/>
          </a:prstGeom>
          <a:noFill/>
        </p:spPr>
        <p:txBody>
          <a:bodyPr wrap="none" rtlCol="0">
            <a:spAutoFit/>
          </a:bodyPr>
          <a:lstStyle/>
          <a:p>
            <a:r>
              <a:rPr lang="en-US" dirty="0" smtClean="0"/>
              <a:t>between 700 and 2000 m</a:t>
            </a:r>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1981200" y="1181714"/>
            <a:ext cx="3314286" cy="4914286"/>
          </a:xfrm>
          <a:prstGeom prst="rect">
            <a:avLst/>
          </a:prstGeom>
        </p:spPr>
      </p:pic>
      <p:sp>
        <p:nvSpPr>
          <p:cNvPr id="3" name="TextBox 2"/>
          <p:cNvSpPr txBox="1"/>
          <p:nvPr/>
        </p:nvSpPr>
        <p:spPr>
          <a:xfrm>
            <a:off x="6629400" y="6183868"/>
            <a:ext cx="2281650" cy="369332"/>
          </a:xfrm>
          <a:prstGeom prst="rect">
            <a:avLst/>
          </a:prstGeom>
          <a:noFill/>
        </p:spPr>
        <p:txBody>
          <a:bodyPr wrap="none" rtlCol="0">
            <a:spAutoFit/>
          </a:bodyPr>
          <a:lstStyle/>
          <a:p>
            <a:r>
              <a:rPr lang="en-US" i="1" dirty="0" smtClean="0"/>
              <a:t>IPCC, Chapter 3 (2013)</a:t>
            </a:r>
            <a:endParaRPr lang="fr-FR" i="1" dirty="0"/>
          </a:p>
        </p:txBody>
      </p:sp>
      <p:sp>
        <p:nvSpPr>
          <p:cNvPr id="4" name="TextBox 3"/>
          <p:cNvSpPr txBox="1"/>
          <p:nvPr/>
        </p:nvSpPr>
        <p:spPr>
          <a:xfrm>
            <a:off x="3532709" y="304800"/>
            <a:ext cx="2078582" cy="461665"/>
          </a:xfrm>
          <a:prstGeom prst="rect">
            <a:avLst/>
          </a:prstGeom>
          <a:noFill/>
        </p:spPr>
        <p:txBody>
          <a:bodyPr wrap="none" rtlCol="0">
            <a:spAutoFit/>
          </a:bodyPr>
          <a:lstStyle/>
          <a:p>
            <a:r>
              <a:rPr lang="en-US" sz="2400" dirty="0" smtClean="0"/>
              <a:t>Warming Rates</a:t>
            </a:r>
            <a:endParaRPr lang="fr-FR" sz="2400" dirty="0"/>
          </a:p>
        </p:txBody>
      </p:sp>
      <p:grpSp>
        <p:nvGrpSpPr>
          <p:cNvPr id="5" name="Group 4"/>
          <p:cNvGrpSpPr/>
          <p:nvPr/>
        </p:nvGrpSpPr>
        <p:grpSpPr>
          <a:xfrm>
            <a:off x="533400" y="228600"/>
            <a:ext cx="7924800" cy="609600"/>
            <a:chOff x="895350" y="152400"/>
            <a:chExt cx="7924800" cy="609600"/>
          </a:xfrm>
        </p:grpSpPr>
        <p:sp>
          <p:nvSpPr>
            <p:cNvPr id="6" name="Rectangle 5"/>
            <p:cNvSpPr/>
            <p:nvPr/>
          </p:nvSpPr>
          <p:spPr>
            <a:xfrm>
              <a:off x="895350" y="152400"/>
              <a:ext cx="7924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2210929" y="152400"/>
              <a:ext cx="184731" cy="461665"/>
            </a:xfrm>
            <a:prstGeom prst="rect">
              <a:avLst/>
            </a:prstGeom>
            <a:noFill/>
          </p:spPr>
          <p:txBody>
            <a:bodyPr wrap="none" rtlCol="0">
              <a:spAutoFit/>
            </a:bodyPr>
            <a:lstStyle/>
            <a:p>
              <a:endParaRPr lang="en-US" sz="2400" dirty="0" smtClean="0"/>
            </a:p>
          </p:txBody>
        </p:sp>
      </p:grpSp>
      <p:sp>
        <p:nvSpPr>
          <p:cNvPr id="8" name="TextBox 7"/>
          <p:cNvSpPr txBox="1"/>
          <p:nvPr/>
        </p:nvSpPr>
        <p:spPr>
          <a:xfrm>
            <a:off x="5486400" y="1828800"/>
            <a:ext cx="1752852" cy="369332"/>
          </a:xfrm>
          <a:prstGeom prst="rect">
            <a:avLst/>
          </a:prstGeom>
          <a:noFill/>
        </p:spPr>
        <p:txBody>
          <a:bodyPr wrap="none" rtlCol="0">
            <a:spAutoFit/>
          </a:bodyPr>
          <a:lstStyle/>
          <a:p>
            <a:r>
              <a:rPr lang="en-US" dirty="0" smtClean="0"/>
              <a:t>areal mean rates</a:t>
            </a:r>
            <a:endParaRPr lang="fr-FR" dirty="0"/>
          </a:p>
        </p:txBody>
      </p:sp>
      <p:sp>
        <p:nvSpPr>
          <p:cNvPr id="9" name="TextBox 8"/>
          <p:cNvSpPr txBox="1"/>
          <p:nvPr/>
        </p:nvSpPr>
        <p:spPr>
          <a:xfrm>
            <a:off x="5486400" y="3669268"/>
            <a:ext cx="2620589" cy="369332"/>
          </a:xfrm>
          <a:prstGeom prst="rect">
            <a:avLst/>
          </a:prstGeom>
          <a:noFill/>
        </p:spPr>
        <p:txBody>
          <a:bodyPr wrap="none" rtlCol="0">
            <a:spAutoFit/>
          </a:bodyPr>
          <a:lstStyle/>
          <a:p>
            <a:r>
              <a:rPr lang="en-US" dirty="0" smtClean="0"/>
              <a:t>mean rates below 4000 m</a:t>
            </a:r>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6308" y="228600"/>
            <a:ext cx="6691384" cy="369332"/>
          </a:xfrm>
          <a:prstGeom prst="rect">
            <a:avLst/>
          </a:prstGeom>
          <a:noFill/>
        </p:spPr>
        <p:txBody>
          <a:bodyPr wrap="none" rtlCol="0">
            <a:spAutoFit/>
          </a:bodyPr>
          <a:lstStyle/>
          <a:p>
            <a:r>
              <a:rPr lang="en-US" dirty="0" smtClean="0"/>
              <a:t>HEAT ACCUMULATION IN DIFFERENT CLIMATE SYSTEM COMPONENTS</a:t>
            </a:r>
            <a:endParaRPr lang="fr-FR" dirty="0"/>
          </a:p>
        </p:txBody>
      </p:sp>
      <p:grpSp>
        <p:nvGrpSpPr>
          <p:cNvPr id="3" name="Group 2"/>
          <p:cNvGrpSpPr/>
          <p:nvPr/>
        </p:nvGrpSpPr>
        <p:grpSpPr>
          <a:xfrm>
            <a:off x="304800" y="152400"/>
            <a:ext cx="8534400" cy="533400"/>
            <a:chOff x="666750" y="152400"/>
            <a:chExt cx="8534400" cy="533400"/>
          </a:xfrm>
        </p:grpSpPr>
        <p:sp>
          <p:nvSpPr>
            <p:cNvPr id="4" name="Rectangle 3"/>
            <p:cNvSpPr/>
            <p:nvPr/>
          </p:nvSpPr>
          <p:spPr>
            <a:xfrm>
              <a:off x="666750" y="152400"/>
              <a:ext cx="8534400" cy="5334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2210929" y="152400"/>
              <a:ext cx="184731" cy="461665"/>
            </a:xfrm>
            <a:prstGeom prst="rect">
              <a:avLst/>
            </a:prstGeom>
            <a:noFill/>
          </p:spPr>
          <p:txBody>
            <a:bodyPr wrap="none" rtlCol="0">
              <a:spAutoFit/>
            </a:bodyPr>
            <a:lstStyle/>
            <a:p>
              <a:endParaRPr lang="en-US" sz="2400" dirty="0" smtClean="0"/>
            </a:p>
          </p:txBody>
        </p:sp>
      </p:grpSp>
      <p:sp>
        <p:nvSpPr>
          <p:cNvPr id="6" name="TextBox 5"/>
          <p:cNvSpPr txBox="1"/>
          <p:nvPr/>
        </p:nvSpPr>
        <p:spPr>
          <a:xfrm>
            <a:off x="6629400" y="6183868"/>
            <a:ext cx="2281650" cy="369332"/>
          </a:xfrm>
          <a:prstGeom prst="rect">
            <a:avLst/>
          </a:prstGeom>
          <a:noFill/>
        </p:spPr>
        <p:txBody>
          <a:bodyPr wrap="none" rtlCol="0">
            <a:spAutoFit/>
          </a:bodyPr>
          <a:lstStyle/>
          <a:p>
            <a:r>
              <a:rPr lang="en-US" i="1" dirty="0" smtClean="0"/>
              <a:t>IPCC, Chapter 3 (2013)</a:t>
            </a:r>
            <a:endParaRPr lang="fr-FR" i="1" dirty="0"/>
          </a:p>
        </p:txBody>
      </p:sp>
      <p:pic>
        <p:nvPicPr>
          <p:cNvPr id="7" name="Picture 6" descr="fig.png"/>
          <p:cNvPicPr>
            <a:picLocks noChangeAspect="1"/>
          </p:cNvPicPr>
          <p:nvPr/>
        </p:nvPicPr>
        <p:blipFill>
          <a:blip r:embed="rId2"/>
          <a:stretch>
            <a:fillRect/>
          </a:stretch>
        </p:blipFill>
        <p:spPr>
          <a:xfrm>
            <a:off x="2972000" y="877028"/>
            <a:ext cx="3200000" cy="582857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304800"/>
            <a:ext cx="7924800" cy="609600"/>
            <a:chOff x="895350" y="76200"/>
            <a:chExt cx="7924800" cy="609600"/>
          </a:xfrm>
        </p:grpSpPr>
        <p:sp>
          <p:nvSpPr>
            <p:cNvPr id="3" name="Rectangle 2"/>
            <p:cNvSpPr/>
            <p:nvPr/>
          </p:nvSpPr>
          <p:spPr>
            <a:xfrm>
              <a:off x="895350" y="76200"/>
              <a:ext cx="7924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2836325" y="152400"/>
              <a:ext cx="4195251" cy="461665"/>
            </a:xfrm>
            <a:prstGeom prst="rect">
              <a:avLst/>
            </a:prstGeom>
            <a:noFill/>
          </p:spPr>
          <p:txBody>
            <a:bodyPr wrap="none" rtlCol="0">
              <a:spAutoFit/>
            </a:bodyPr>
            <a:lstStyle/>
            <a:p>
              <a:r>
                <a:rPr lang="en-US" sz="2400" dirty="0" smtClean="0">
                  <a:solidFill>
                    <a:srgbClr val="0070C0"/>
                  </a:solidFill>
                </a:rPr>
                <a:t>Paper of </a:t>
              </a:r>
              <a:r>
                <a:rPr lang="en-US" sz="2400" i="1" dirty="0" err="1" smtClean="0">
                  <a:solidFill>
                    <a:srgbClr val="0070C0"/>
                  </a:solidFill>
                </a:rPr>
                <a:t>Roemmich</a:t>
              </a:r>
              <a:r>
                <a:rPr lang="en-US" sz="2400" i="1" dirty="0" smtClean="0">
                  <a:solidFill>
                    <a:srgbClr val="0070C0"/>
                  </a:solidFill>
                </a:rPr>
                <a:t> et al.</a:t>
              </a:r>
              <a:r>
                <a:rPr lang="en-US" sz="2400" dirty="0" smtClean="0">
                  <a:solidFill>
                    <a:srgbClr val="0070C0"/>
                  </a:solidFill>
                </a:rPr>
                <a:t> (2012)</a:t>
              </a:r>
            </a:p>
          </p:txBody>
        </p:sp>
      </p:grpSp>
      <p:pic>
        <p:nvPicPr>
          <p:cNvPr id="5" name="Picture 4" descr="fig.png"/>
          <p:cNvPicPr>
            <a:picLocks noChangeAspect="1"/>
          </p:cNvPicPr>
          <p:nvPr/>
        </p:nvPicPr>
        <p:blipFill>
          <a:blip r:embed="rId2"/>
          <a:stretch>
            <a:fillRect/>
          </a:stretch>
        </p:blipFill>
        <p:spPr>
          <a:xfrm>
            <a:off x="2512572" y="1146714"/>
            <a:ext cx="4118857" cy="533028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MS_challenger_William_Frederick_Mitchell.jpg"/>
          <p:cNvPicPr>
            <a:picLocks noChangeAspect="1"/>
          </p:cNvPicPr>
          <p:nvPr/>
        </p:nvPicPr>
        <p:blipFill>
          <a:blip r:embed="rId2" cstate="print"/>
          <a:stretch>
            <a:fillRect/>
          </a:stretch>
        </p:blipFill>
        <p:spPr>
          <a:xfrm>
            <a:off x="987137" y="1066800"/>
            <a:ext cx="7169727" cy="4933604"/>
          </a:xfrm>
          <a:prstGeom prst="rect">
            <a:avLst/>
          </a:prstGeom>
        </p:spPr>
      </p:pic>
      <p:sp>
        <p:nvSpPr>
          <p:cNvPr id="5" name="TextBox 4"/>
          <p:cNvSpPr txBox="1"/>
          <p:nvPr/>
        </p:nvSpPr>
        <p:spPr>
          <a:xfrm>
            <a:off x="1511547" y="376535"/>
            <a:ext cx="6120906" cy="461665"/>
          </a:xfrm>
          <a:prstGeom prst="rect">
            <a:avLst/>
          </a:prstGeom>
          <a:noFill/>
        </p:spPr>
        <p:txBody>
          <a:bodyPr wrap="none" rtlCol="0">
            <a:spAutoFit/>
          </a:bodyPr>
          <a:lstStyle/>
          <a:p>
            <a:r>
              <a:rPr lang="en-US" sz="2400" i="1" dirty="0" smtClean="0"/>
              <a:t>H.M.S. Challenger </a:t>
            </a:r>
            <a:r>
              <a:rPr lang="en-US" sz="2400" dirty="0" smtClean="0"/>
              <a:t>by William Frederick Mitchell</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llenger21.jpg"/>
          <p:cNvPicPr>
            <a:picLocks noChangeAspect="1"/>
          </p:cNvPicPr>
          <p:nvPr/>
        </p:nvPicPr>
        <p:blipFill>
          <a:blip r:embed="rId2"/>
          <a:stretch>
            <a:fillRect/>
          </a:stretch>
        </p:blipFill>
        <p:spPr>
          <a:xfrm>
            <a:off x="1233869" y="1295400"/>
            <a:ext cx="6676263" cy="3950208"/>
          </a:xfrm>
          <a:prstGeom prst="rect">
            <a:avLst/>
          </a:prstGeom>
        </p:spPr>
      </p:pic>
      <p:grpSp>
        <p:nvGrpSpPr>
          <p:cNvPr id="3" name="Group 2"/>
          <p:cNvGrpSpPr/>
          <p:nvPr/>
        </p:nvGrpSpPr>
        <p:grpSpPr>
          <a:xfrm>
            <a:off x="533400" y="304800"/>
            <a:ext cx="7924800" cy="609600"/>
            <a:chOff x="895350" y="76200"/>
            <a:chExt cx="7924800" cy="609600"/>
          </a:xfrm>
        </p:grpSpPr>
        <p:sp>
          <p:nvSpPr>
            <p:cNvPr id="4" name="Rectangle 3"/>
            <p:cNvSpPr/>
            <p:nvPr/>
          </p:nvSpPr>
          <p:spPr>
            <a:xfrm>
              <a:off x="895350" y="76200"/>
              <a:ext cx="7924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3028300" y="152400"/>
              <a:ext cx="3811300" cy="461665"/>
            </a:xfrm>
            <a:prstGeom prst="rect">
              <a:avLst/>
            </a:prstGeom>
            <a:noFill/>
          </p:spPr>
          <p:txBody>
            <a:bodyPr wrap="none" rtlCol="0">
              <a:spAutoFit/>
            </a:bodyPr>
            <a:lstStyle/>
            <a:p>
              <a:r>
                <a:rPr lang="en-US" sz="2400" dirty="0" smtClean="0"/>
                <a:t>H.M.S. Challenger Expedition</a:t>
              </a:r>
            </a:p>
          </p:txBody>
        </p:sp>
      </p:grpSp>
      <p:sp>
        <p:nvSpPr>
          <p:cNvPr id="6" name="TextBox 5"/>
          <p:cNvSpPr txBox="1"/>
          <p:nvPr/>
        </p:nvSpPr>
        <p:spPr>
          <a:xfrm>
            <a:off x="728480" y="5562600"/>
            <a:ext cx="7687041" cy="923330"/>
          </a:xfrm>
          <a:prstGeom prst="rect">
            <a:avLst/>
          </a:prstGeom>
          <a:noFill/>
        </p:spPr>
        <p:txBody>
          <a:bodyPr wrap="none" rtlCol="0">
            <a:spAutoFit/>
          </a:bodyPr>
          <a:lstStyle/>
          <a:p>
            <a:r>
              <a:rPr lang="en-US" dirty="0" smtClean="0"/>
              <a:t>The</a:t>
            </a:r>
            <a:r>
              <a:rPr lang="en-US" i="1" dirty="0" smtClean="0"/>
              <a:t> </a:t>
            </a:r>
            <a:r>
              <a:rPr lang="en-US" dirty="0" smtClean="0"/>
              <a:t>expedition in a nutshell: 	1872-1876</a:t>
            </a:r>
          </a:p>
          <a:p>
            <a:r>
              <a:rPr lang="en-US" dirty="0" smtClean="0"/>
              <a:t>			1</a:t>
            </a:r>
            <a:r>
              <a:rPr lang="en-US" baseline="30000" dirty="0" smtClean="0"/>
              <a:t>st</a:t>
            </a:r>
            <a:r>
              <a:rPr lang="en-US" dirty="0" smtClean="0"/>
              <a:t> globe-circling study of the oceans (69,000 </a:t>
            </a:r>
            <a:r>
              <a:rPr lang="en-US" dirty="0" err="1" smtClean="0"/>
              <a:t>n.m</a:t>
            </a:r>
            <a:r>
              <a:rPr lang="en-US" dirty="0" smtClean="0"/>
              <a:t>.)</a:t>
            </a:r>
          </a:p>
          <a:p>
            <a:r>
              <a:rPr lang="en-US" dirty="0" smtClean="0"/>
              <a:t>			ca. 300 temperature profiles (</a:t>
            </a:r>
            <a:r>
              <a:rPr lang="en-US" i="1" dirty="0" smtClean="0"/>
              <a:t>inter alia</a:t>
            </a:r>
            <a:r>
              <a:rPr lang="en-US" dirty="0" smtClean="0"/>
              <a:t>)</a:t>
            </a:r>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2857567" y="1483003"/>
            <a:ext cx="3428866" cy="4917797"/>
          </a:xfrm>
          <a:prstGeom prst="rect">
            <a:avLst/>
          </a:prstGeom>
        </p:spPr>
      </p:pic>
      <p:grpSp>
        <p:nvGrpSpPr>
          <p:cNvPr id="3" name="Group 2"/>
          <p:cNvGrpSpPr/>
          <p:nvPr/>
        </p:nvGrpSpPr>
        <p:grpSpPr>
          <a:xfrm>
            <a:off x="533400" y="381000"/>
            <a:ext cx="7924800" cy="685800"/>
            <a:chOff x="895350" y="76200"/>
            <a:chExt cx="7924800" cy="685800"/>
          </a:xfrm>
        </p:grpSpPr>
        <p:sp>
          <p:nvSpPr>
            <p:cNvPr id="4" name="Rectangle 3"/>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3021856" y="152400"/>
              <a:ext cx="3824188" cy="461665"/>
            </a:xfrm>
            <a:prstGeom prst="rect">
              <a:avLst/>
            </a:prstGeom>
            <a:noFill/>
          </p:spPr>
          <p:txBody>
            <a:bodyPr wrap="none" rtlCol="0">
              <a:spAutoFit/>
            </a:bodyPr>
            <a:lstStyle/>
            <a:p>
              <a:r>
                <a:rPr lang="en-US" sz="2400" dirty="0" smtClean="0"/>
                <a:t>Typical Cycle of an </a:t>
              </a:r>
              <a:r>
                <a:rPr lang="en-US" sz="2400" i="1" dirty="0" smtClean="0"/>
                <a:t>Argo</a:t>
              </a:r>
              <a:r>
                <a:rPr lang="en-US" sz="2400" dirty="0" smtClean="0"/>
                <a:t> Float</a:t>
              </a:r>
            </a:p>
          </p:txBody>
        </p:sp>
      </p:grpSp>
      <p:sp>
        <p:nvSpPr>
          <p:cNvPr id="6" name="TextBox 5"/>
          <p:cNvSpPr txBox="1"/>
          <p:nvPr/>
        </p:nvSpPr>
        <p:spPr>
          <a:xfrm>
            <a:off x="7090477" y="6183868"/>
            <a:ext cx="1824923" cy="369332"/>
          </a:xfrm>
          <a:prstGeom prst="rect">
            <a:avLst/>
          </a:prstGeom>
          <a:noFill/>
        </p:spPr>
        <p:txBody>
          <a:bodyPr wrap="none" rtlCol="0">
            <a:spAutoFit/>
          </a:bodyPr>
          <a:lstStyle/>
          <a:p>
            <a:r>
              <a:rPr lang="en-US" i="1" dirty="0" smtClean="0"/>
              <a:t>Riser et al. (2016)</a:t>
            </a:r>
            <a:endParaRPr lang="fr-FR"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1257164" y="1524401"/>
            <a:ext cx="6629671" cy="4114399"/>
          </a:xfrm>
          <a:prstGeom prst="rect">
            <a:avLst/>
          </a:prstGeom>
        </p:spPr>
      </p:pic>
      <p:grpSp>
        <p:nvGrpSpPr>
          <p:cNvPr id="3" name="Group 2"/>
          <p:cNvGrpSpPr/>
          <p:nvPr/>
        </p:nvGrpSpPr>
        <p:grpSpPr>
          <a:xfrm>
            <a:off x="533400" y="381000"/>
            <a:ext cx="7924800" cy="685800"/>
            <a:chOff x="895350" y="76200"/>
            <a:chExt cx="7924800" cy="685800"/>
          </a:xfrm>
        </p:grpSpPr>
        <p:sp>
          <p:nvSpPr>
            <p:cNvPr id="4" name="Rectangle 3"/>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3021856" y="152400"/>
              <a:ext cx="4033284" cy="461665"/>
            </a:xfrm>
            <a:prstGeom prst="rect">
              <a:avLst/>
            </a:prstGeom>
            <a:noFill/>
          </p:spPr>
          <p:txBody>
            <a:bodyPr wrap="none" rtlCol="0">
              <a:spAutoFit/>
            </a:bodyPr>
            <a:lstStyle/>
            <a:p>
              <a:r>
                <a:rPr lang="en-US" sz="2400" dirty="0" smtClean="0"/>
                <a:t>Coverage of </a:t>
              </a:r>
              <a:r>
                <a:rPr lang="en-US" sz="2400" i="1" dirty="0" smtClean="0"/>
                <a:t>Argo</a:t>
              </a:r>
              <a:r>
                <a:rPr lang="en-US" sz="2400" dirty="0" smtClean="0"/>
                <a:t> Float profiles</a:t>
              </a:r>
            </a:p>
          </p:txBody>
        </p:sp>
      </p:grpSp>
      <p:sp>
        <p:nvSpPr>
          <p:cNvPr id="6" name="TextBox 5"/>
          <p:cNvSpPr txBox="1"/>
          <p:nvPr/>
        </p:nvSpPr>
        <p:spPr>
          <a:xfrm>
            <a:off x="7090477" y="6183868"/>
            <a:ext cx="1824923" cy="369332"/>
          </a:xfrm>
          <a:prstGeom prst="rect">
            <a:avLst/>
          </a:prstGeom>
          <a:noFill/>
        </p:spPr>
        <p:txBody>
          <a:bodyPr wrap="none" rtlCol="0">
            <a:spAutoFit/>
          </a:bodyPr>
          <a:lstStyle/>
          <a:p>
            <a:r>
              <a:rPr lang="en-US" i="1" dirty="0" smtClean="0"/>
              <a:t>Riser et al. (2016)</a:t>
            </a:r>
            <a:endParaRPr lang="fr-FR" i="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1672000" y="1447800"/>
            <a:ext cx="5800001" cy="4400001"/>
          </a:xfrm>
          <a:prstGeom prst="rect">
            <a:avLst/>
          </a:prstGeom>
        </p:spPr>
      </p:pic>
      <p:grpSp>
        <p:nvGrpSpPr>
          <p:cNvPr id="3" name="Group 2"/>
          <p:cNvGrpSpPr/>
          <p:nvPr/>
        </p:nvGrpSpPr>
        <p:grpSpPr>
          <a:xfrm>
            <a:off x="533400" y="381000"/>
            <a:ext cx="7924800" cy="609600"/>
            <a:chOff x="895350" y="76200"/>
            <a:chExt cx="7924800" cy="609600"/>
          </a:xfrm>
        </p:grpSpPr>
        <p:sp>
          <p:nvSpPr>
            <p:cNvPr id="4" name="Rectangle 3"/>
            <p:cNvSpPr/>
            <p:nvPr/>
          </p:nvSpPr>
          <p:spPr>
            <a:xfrm>
              <a:off x="895350" y="76200"/>
              <a:ext cx="7924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1601403" y="152400"/>
              <a:ext cx="6665094" cy="446276"/>
            </a:xfrm>
            <a:prstGeom prst="rect">
              <a:avLst/>
            </a:prstGeom>
            <a:noFill/>
          </p:spPr>
          <p:txBody>
            <a:bodyPr wrap="none" rtlCol="0">
              <a:spAutoFit/>
            </a:bodyPr>
            <a:lstStyle/>
            <a:p>
              <a:r>
                <a:rPr lang="en-US" sz="2300" dirty="0" smtClean="0"/>
                <a:t>Difference between </a:t>
              </a:r>
              <a:r>
                <a:rPr lang="en-US" sz="2300" i="1" dirty="0" smtClean="0"/>
                <a:t>ARGO</a:t>
              </a:r>
              <a:r>
                <a:rPr lang="en-US" sz="2300" dirty="0" smtClean="0"/>
                <a:t> &amp; </a:t>
              </a:r>
              <a:r>
                <a:rPr lang="en-US" sz="2300" i="1" dirty="0" smtClean="0"/>
                <a:t>Challenger</a:t>
              </a:r>
              <a:r>
                <a:rPr lang="en-US" sz="2300" dirty="0" smtClean="0"/>
                <a:t> Temperatures</a:t>
              </a:r>
            </a:p>
          </p:txBody>
        </p:sp>
      </p:grpSp>
      <p:sp>
        <p:nvSpPr>
          <p:cNvPr id="6" name="TextBox 5"/>
          <p:cNvSpPr txBox="1"/>
          <p:nvPr/>
        </p:nvSpPr>
        <p:spPr>
          <a:xfrm>
            <a:off x="6640828" y="6260068"/>
            <a:ext cx="2350772" cy="369332"/>
          </a:xfrm>
          <a:prstGeom prst="rect">
            <a:avLst/>
          </a:prstGeom>
          <a:noFill/>
        </p:spPr>
        <p:txBody>
          <a:bodyPr wrap="none" rtlCol="0">
            <a:spAutoFit/>
          </a:bodyPr>
          <a:lstStyle/>
          <a:p>
            <a:r>
              <a:rPr lang="en-US" i="1" dirty="0" err="1" smtClean="0"/>
              <a:t>Roemmich</a:t>
            </a:r>
            <a:r>
              <a:rPr lang="en-US" i="1" dirty="0" smtClean="0"/>
              <a:t> et al. (2012)</a:t>
            </a:r>
            <a:endParaRPr lang="fr-FR"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png"/>
          <p:cNvPicPr>
            <a:picLocks noChangeAspect="1"/>
          </p:cNvPicPr>
          <p:nvPr/>
        </p:nvPicPr>
        <p:blipFill>
          <a:blip r:embed="rId2"/>
          <a:stretch>
            <a:fillRect/>
          </a:stretch>
        </p:blipFill>
        <p:spPr>
          <a:xfrm>
            <a:off x="2500571" y="1066800"/>
            <a:ext cx="4142858" cy="5428571"/>
          </a:xfrm>
          <a:prstGeom prst="rect">
            <a:avLst/>
          </a:prstGeom>
        </p:spPr>
      </p:pic>
      <p:grpSp>
        <p:nvGrpSpPr>
          <p:cNvPr id="8" name="Group 7"/>
          <p:cNvGrpSpPr/>
          <p:nvPr/>
        </p:nvGrpSpPr>
        <p:grpSpPr>
          <a:xfrm>
            <a:off x="533400" y="228600"/>
            <a:ext cx="7924800" cy="609600"/>
            <a:chOff x="895350" y="76200"/>
            <a:chExt cx="7924800" cy="609600"/>
          </a:xfrm>
        </p:grpSpPr>
        <p:sp>
          <p:nvSpPr>
            <p:cNvPr id="9" name="Rectangle 8"/>
            <p:cNvSpPr/>
            <p:nvPr/>
          </p:nvSpPr>
          <p:spPr>
            <a:xfrm>
              <a:off x="895350" y="76200"/>
              <a:ext cx="7924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p:cNvSpPr txBox="1"/>
            <p:nvPr/>
          </p:nvSpPr>
          <p:spPr>
            <a:xfrm>
              <a:off x="1601403" y="152400"/>
              <a:ext cx="6665094" cy="446276"/>
            </a:xfrm>
            <a:prstGeom prst="rect">
              <a:avLst/>
            </a:prstGeom>
            <a:noFill/>
          </p:spPr>
          <p:txBody>
            <a:bodyPr wrap="none" rtlCol="0">
              <a:spAutoFit/>
            </a:bodyPr>
            <a:lstStyle/>
            <a:p>
              <a:r>
                <a:rPr lang="en-US" sz="2300" dirty="0" smtClean="0"/>
                <a:t>Difference between </a:t>
              </a:r>
              <a:r>
                <a:rPr lang="en-US" sz="2300" i="1" dirty="0" smtClean="0"/>
                <a:t>ARGO</a:t>
              </a:r>
              <a:r>
                <a:rPr lang="en-US" sz="2300" dirty="0" smtClean="0"/>
                <a:t> &amp; </a:t>
              </a:r>
              <a:r>
                <a:rPr lang="en-US" sz="2300" i="1" dirty="0" smtClean="0"/>
                <a:t>Challenger</a:t>
              </a:r>
              <a:r>
                <a:rPr lang="en-US" sz="2300" dirty="0" smtClean="0"/>
                <a:t> Temperatures</a:t>
              </a:r>
            </a:p>
          </p:txBody>
        </p:sp>
      </p:grpSp>
      <p:sp>
        <p:nvSpPr>
          <p:cNvPr id="11" name="TextBox 10"/>
          <p:cNvSpPr txBox="1"/>
          <p:nvPr/>
        </p:nvSpPr>
        <p:spPr>
          <a:xfrm>
            <a:off x="6640828" y="6260068"/>
            <a:ext cx="2350772" cy="369332"/>
          </a:xfrm>
          <a:prstGeom prst="rect">
            <a:avLst/>
          </a:prstGeom>
          <a:noFill/>
        </p:spPr>
        <p:txBody>
          <a:bodyPr wrap="none" rtlCol="0">
            <a:spAutoFit/>
          </a:bodyPr>
          <a:lstStyle/>
          <a:p>
            <a:r>
              <a:rPr lang="en-US" i="1" dirty="0" err="1" smtClean="0"/>
              <a:t>Roemmich</a:t>
            </a:r>
            <a:r>
              <a:rPr lang="en-US" i="1" dirty="0" smtClean="0"/>
              <a:t> et al. (2012)</a:t>
            </a:r>
            <a:endParaRPr lang="fr-FR"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24050" y="1219200"/>
            <a:ext cx="5295900" cy="685800"/>
            <a:chOff x="2286000" y="76200"/>
            <a:chExt cx="5295900" cy="685800"/>
          </a:xfrm>
        </p:grpSpPr>
        <p:sp>
          <p:nvSpPr>
            <p:cNvPr id="3" name="Rectangle 2"/>
            <p:cNvSpPr/>
            <p:nvPr/>
          </p:nvSpPr>
          <p:spPr>
            <a:xfrm>
              <a:off x="2286000" y="76200"/>
              <a:ext cx="52959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2845269" y="152400"/>
              <a:ext cx="4177362" cy="523220"/>
            </a:xfrm>
            <a:prstGeom prst="rect">
              <a:avLst/>
            </a:prstGeom>
            <a:noFill/>
          </p:spPr>
          <p:txBody>
            <a:bodyPr wrap="none" rtlCol="0">
              <a:spAutoFit/>
            </a:bodyPr>
            <a:lstStyle/>
            <a:p>
              <a:r>
                <a:rPr lang="en-US" sz="2800" dirty="0" smtClean="0">
                  <a:solidFill>
                    <a:srgbClr val="0070C0"/>
                  </a:solidFill>
                </a:rPr>
                <a:t>Today: Instrumental </a:t>
              </a:r>
              <a:r>
                <a:rPr lang="en-US" sz="2800" dirty="0" smtClean="0">
                  <a:solidFill>
                    <a:srgbClr val="0070C0"/>
                  </a:solidFill>
                </a:rPr>
                <a:t>Record</a:t>
              </a:r>
              <a:endParaRPr lang="fr-FR" sz="2800" dirty="0">
                <a:solidFill>
                  <a:srgbClr val="0070C0"/>
                </a:solidFill>
              </a:endParaRPr>
            </a:p>
          </p:txBody>
        </p:sp>
      </p:grpSp>
      <p:sp>
        <p:nvSpPr>
          <p:cNvPr id="5" name="TextBox 4"/>
          <p:cNvSpPr txBox="1"/>
          <p:nvPr/>
        </p:nvSpPr>
        <p:spPr>
          <a:xfrm>
            <a:off x="645316" y="2438400"/>
            <a:ext cx="7744364" cy="2862322"/>
          </a:xfrm>
          <a:prstGeom prst="rect">
            <a:avLst/>
          </a:prstGeom>
          <a:noFill/>
        </p:spPr>
        <p:txBody>
          <a:bodyPr wrap="none" rtlCol="0">
            <a:spAutoFit/>
          </a:bodyPr>
          <a:lstStyle/>
          <a:p>
            <a:pPr marL="457200" indent="-457200" algn="just"/>
            <a:r>
              <a:rPr lang="en-US" sz="2000" dirty="0" smtClean="0"/>
              <a:t>1) </a:t>
            </a:r>
            <a:r>
              <a:rPr lang="en-US" sz="2000" dirty="0" smtClean="0"/>
              <a:t>Introduction: The Climate System</a:t>
            </a:r>
            <a:endParaRPr lang="en-US" sz="2000" dirty="0" smtClean="0"/>
          </a:p>
          <a:p>
            <a:pPr marL="457200" indent="-457200" algn="just"/>
            <a:endParaRPr lang="en-US" sz="2000" dirty="0" smtClean="0"/>
          </a:p>
          <a:p>
            <a:pPr algn="just"/>
            <a:r>
              <a:rPr lang="en-US" sz="2000" dirty="0" smtClean="0"/>
              <a:t>2) Atmospheric Temperature &amp; Sea Surface Temperature (SST)</a:t>
            </a:r>
          </a:p>
          <a:p>
            <a:pPr algn="just"/>
            <a:endParaRPr lang="en-US" sz="2000" dirty="0" smtClean="0"/>
          </a:p>
          <a:p>
            <a:pPr algn="just"/>
            <a:r>
              <a:rPr lang="en-US" sz="2000" dirty="0" smtClean="0"/>
              <a:t>3) </a:t>
            </a:r>
            <a:r>
              <a:rPr lang="en-US" sz="2000" dirty="0" smtClean="0"/>
              <a:t>Subsurface Ocean Temperature</a:t>
            </a:r>
            <a:endParaRPr lang="en-US" sz="2000" dirty="0" smtClean="0"/>
          </a:p>
          <a:p>
            <a:pPr algn="just"/>
            <a:endParaRPr lang="en-US" sz="2000" dirty="0" smtClean="0"/>
          </a:p>
          <a:p>
            <a:pPr algn="just"/>
            <a:r>
              <a:rPr lang="en-US" sz="2000" dirty="0" smtClean="0"/>
              <a:t>4</a:t>
            </a:r>
            <a:r>
              <a:rPr lang="en-US" sz="2000" dirty="0" smtClean="0"/>
              <a:t>) Paper of </a:t>
            </a:r>
            <a:r>
              <a:rPr lang="en-US" sz="2000" i="1" dirty="0" err="1" smtClean="0"/>
              <a:t>Roemmich</a:t>
            </a:r>
            <a:r>
              <a:rPr lang="en-US" sz="2000" i="1" dirty="0" smtClean="0"/>
              <a:t> et al.</a:t>
            </a:r>
            <a:r>
              <a:rPr lang="en-US" sz="2000" dirty="0" smtClean="0"/>
              <a:t> (2012)</a:t>
            </a:r>
            <a:endParaRPr lang="en-US" sz="2000" dirty="0" smtClean="0"/>
          </a:p>
          <a:p>
            <a:pPr algn="just"/>
            <a:endParaRPr lang="en-US" sz="2000" dirty="0" smtClean="0"/>
          </a:p>
          <a:p>
            <a:pPr algn="just"/>
            <a:r>
              <a:rPr lang="en-US" sz="2000" dirty="0" smtClean="0"/>
              <a:t>(Reconstructed NH, SH, and global temperatures over the past 2,000 yrs)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2429143" y="1295400"/>
            <a:ext cx="4285715" cy="5142858"/>
          </a:xfrm>
          <a:prstGeom prst="rect">
            <a:avLst/>
          </a:prstGeom>
        </p:spPr>
      </p:pic>
      <p:grpSp>
        <p:nvGrpSpPr>
          <p:cNvPr id="3" name="Group 2"/>
          <p:cNvGrpSpPr/>
          <p:nvPr/>
        </p:nvGrpSpPr>
        <p:grpSpPr>
          <a:xfrm>
            <a:off x="533400" y="228600"/>
            <a:ext cx="7924800" cy="609600"/>
            <a:chOff x="895350" y="76200"/>
            <a:chExt cx="7924800" cy="609600"/>
          </a:xfrm>
        </p:grpSpPr>
        <p:sp>
          <p:nvSpPr>
            <p:cNvPr id="4" name="Rectangle 3"/>
            <p:cNvSpPr/>
            <p:nvPr/>
          </p:nvSpPr>
          <p:spPr>
            <a:xfrm>
              <a:off x="895350" y="76200"/>
              <a:ext cx="7924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1601403" y="152400"/>
              <a:ext cx="6665094" cy="446276"/>
            </a:xfrm>
            <a:prstGeom prst="rect">
              <a:avLst/>
            </a:prstGeom>
            <a:noFill/>
          </p:spPr>
          <p:txBody>
            <a:bodyPr wrap="none" rtlCol="0">
              <a:spAutoFit/>
            </a:bodyPr>
            <a:lstStyle/>
            <a:p>
              <a:r>
                <a:rPr lang="en-US" sz="2300" dirty="0" smtClean="0"/>
                <a:t>Difference between </a:t>
              </a:r>
              <a:r>
                <a:rPr lang="en-US" sz="2300" i="1" dirty="0" smtClean="0"/>
                <a:t>ARGO</a:t>
              </a:r>
              <a:r>
                <a:rPr lang="en-US" sz="2300" dirty="0" smtClean="0"/>
                <a:t> &amp; </a:t>
              </a:r>
              <a:r>
                <a:rPr lang="en-US" sz="2300" i="1" dirty="0" smtClean="0"/>
                <a:t>Challenger</a:t>
              </a:r>
              <a:r>
                <a:rPr lang="en-US" sz="2300" dirty="0" smtClean="0"/>
                <a:t> Temperatures</a:t>
              </a:r>
            </a:p>
          </p:txBody>
        </p:sp>
      </p:grpSp>
      <p:sp>
        <p:nvSpPr>
          <p:cNvPr id="6" name="TextBox 5"/>
          <p:cNvSpPr txBox="1"/>
          <p:nvPr/>
        </p:nvSpPr>
        <p:spPr>
          <a:xfrm>
            <a:off x="6640828" y="6260068"/>
            <a:ext cx="2350772" cy="369332"/>
          </a:xfrm>
          <a:prstGeom prst="rect">
            <a:avLst/>
          </a:prstGeom>
          <a:noFill/>
        </p:spPr>
        <p:txBody>
          <a:bodyPr wrap="none" rtlCol="0">
            <a:spAutoFit/>
          </a:bodyPr>
          <a:lstStyle/>
          <a:p>
            <a:r>
              <a:rPr lang="en-US" i="1" dirty="0" err="1" smtClean="0"/>
              <a:t>Roemmich</a:t>
            </a:r>
            <a:r>
              <a:rPr lang="en-US" i="1" dirty="0" smtClean="0"/>
              <a:t> et al. (2012)</a:t>
            </a:r>
            <a:endParaRPr lang="fr-FR" i="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457200"/>
            <a:ext cx="7924800" cy="609600"/>
            <a:chOff x="895350" y="76200"/>
            <a:chExt cx="7924800" cy="609600"/>
          </a:xfrm>
        </p:grpSpPr>
        <p:sp>
          <p:nvSpPr>
            <p:cNvPr id="3" name="Rectangle 2"/>
            <p:cNvSpPr/>
            <p:nvPr/>
          </p:nvSpPr>
          <p:spPr>
            <a:xfrm>
              <a:off x="895350" y="76200"/>
              <a:ext cx="7924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4238151" y="152400"/>
              <a:ext cx="1609736" cy="446276"/>
            </a:xfrm>
            <a:prstGeom prst="rect">
              <a:avLst/>
            </a:prstGeom>
            <a:noFill/>
          </p:spPr>
          <p:txBody>
            <a:bodyPr wrap="none" rtlCol="0">
              <a:spAutoFit/>
            </a:bodyPr>
            <a:lstStyle/>
            <a:p>
              <a:r>
                <a:rPr lang="en-US" sz="2300" dirty="0" smtClean="0"/>
                <a:t>Conclusions</a:t>
              </a:r>
            </a:p>
          </p:txBody>
        </p:sp>
      </p:grpSp>
      <p:sp>
        <p:nvSpPr>
          <p:cNvPr id="5" name="TextBox 4"/>
          <p:cNvSpPr txBox="1"/>
          <p:nvPr/>
        </p:nvSpPr>
        <p:spPr>
          <a:xfrm>
            <a:off x="271368" y="1752600"/>
            <a:ext cx="8601265" cy="3970318"/>
          </a:xfrm>
          <a:prstGeom prst="rect">
            <a:avLst/>
          </a:prstGeom>
          <a:noFill/>
        </p:spPr>
        <p:txBody>
          <a:bodyPr wrap="none" rtlCol="0">
            <a:spAutoFit/>
          </a:bodyPr>
          <a:lstStyle/>
          <a:p>
            <a:pPr>
              <a:buFont typeface="Arial" pitchFamily="34" charset="0"/>
              <a:buChar char="•"/>
            </a:pPr>
            <a:r>
              <a:rPr lang="en-US" dirty="0" smtClean="0"/>
              <a:t> The sea surface warmed by 0.59 ± 0.12</a:t>
            </a:r>
            <a:r>
              <a:rPr lang="en-US" baseline="30000" dirty="0" smtClean="0"/>
              <a:t>o</a:t>
            </a:r>
            <a:r>
              <a:rPr lang="en-US" dirty="0" smtClean="0"/>
              <a:t>C over the ca. 135-yr period between </a:t>
            </a:r>
          </a:p>
          <a:p>
            <a:r>
              <a:rPr lang="en-US" dirty="0" smtClean="0"/>
              <a:t>   </a:t>
            </a:r>
            <a:r>
              <a:rPr lang="en-US" i="1" dirty="0" smtClean="0"/>
              <a:t>Challenger</a:t>
            </a:r>
            <a:r>
              <a:rPr lang="en-US" dirty="0" smtClean="0"/>
              <a:t> and </a:t>
            </a:r>
            <a:r>
              <a:rPr lang="en-US" i="1" dirty="0" smtClean="0"/>
              <a:t>Argo</a:t>
            </a:r>
          </a:p>
          <a:p>
            <a:endParaRPr lang="en-US" dirty="0" smtClean="0"/>
          </a:p>
          <a:p>
            <a:pPr>
              <a:buFont typeface="Arial" pitchFamily="34" charset="0"/>
              <a:buChar char="•"/>
            </a:pPr>
            <a:r>
              <a:rPr lang="en-US" dirty="0" smtClean="0"/>
              <a:t> The warming amounted to 0.39 ± 0.18</a:t>
            </a:r>
            <a:r>
              <a:rPr lang="en-US" baseline="30000" dirty="0" smtClean="0"/>
              <a:t>o</a:t>
            </a:r>
            <a:r>
              <a:rPr lang="en-US" dirty="0" smtClean="0"/>
              <a:t>C at 366 m and 0.12 ± 0.07</a:t>
            </a:r>
            <a:r>
              <a:rPr lang="en-US" baseline="30000" dirty="0" smtClean="0"/>
              <a:t>o</a:t>
            </a:r>
            <a:r>
              <a:rPr lang="en-US" dirty="0" smtClean="0"/>
              <a:t>C at 914 m</a:t>
            </a:r>
          </a:p>
          <a:p>
            <a:pPr>
              <a:buFont typeface="Arial" pitchFamily="34" charset="0"/>
              <a:buChar char="•"/>
            </a:pPr>
            <a:endParaRPr lang="en-US" dirty="0" smtClean="0"/>
          </a:p>
          <a:p>
            <a:pPr>
              <a:buFont typeface="Arial" pitchFamily="34" charset="0"/>
              <a:buChar char="•"/>
            </a:pPr>
            <a:r>
              <a:rPr lang="en-US" dirty="0" smtClean="0"/>
              <a:t> The 0.33 ± 0.14</a:t>
            </a:r>
            <a:r>
              <a:rPr lang="en-US" baseline="30000" dirty="0" smtClean="0"/>
              <a:t>o</a:t>
            </a:r>
            <a:r>
              <a:rPr lang="en-US" dirty="0" smtClean="0"/>
              <a:t>C mean difference from 0 to 700 m is twice the value observed</a:t>
            </a:r>
          </a:p>
          <a:p>
            <a:r>
              <a:rPr lang="en-US" dirty="0" smtClean="0"/>
              <a:t>   globally in that depth range over the past 50 yr</a:t>
            </a:r>
          </a:p>
          <a:p>
            <a:endParaRPr lang="en-US" dirty="0" smtClean="0"/>
          </a:p>
          <a:p>
            <a:pPr>
              <a:buFont typeface="Arial" pitchFamily="34" charset="0"/>
              <a:buChar char="•"/>
            </a:pPr>
            <a:r>
              <a:rPr lang="en-US" dirty="0" smtClean="0"/>
              <a:t> Warming in the Atlantic  was stronger than in the Pacific</a:t>
            </a:r>
          </a:p>
          <a:p>
            <a:pPr>
              <a:buFont typeface="Arial" pitchFamily="34" charset="0"/>
              <a:buChar char="•"/>
            </a:pPr>
            <a:endParaRPr lang="en-US" dirty="0" smtClean="0"/>
          </a:p>
          <a:p>
            <a:pPr>
              <a:buFont typeface="Arial" pitchFamily="34" charset="0"/>
              <a:buChar char="•"/>
            </a:pPr>
            <a:r>
              <a:rPr lang="en-US" dirty="0" smtClean="0"/>
              <a:t> Warming estimates should be lower estimates given systematic errors in </a:t>
            </a:r>
            <a:r>
              <a:rPr lang="en-US" i="1" dirty="0" smtClean="0"/>
              <a:t>Challenger</a:t>
            </a:r>
            <a:r>
              <a:rPr lang="en-US" dirty="0" smtClean="0"/>
              <a:t> data</a:t>
            </a:r>
          </a:p>
          <a:p>
            <a:pPr>
              <a:buFont typeface="Arial" pitchFamily="34" charset="0"/>
              <a:buChar char="•"/>
            </a:pPr>
            <a:endParaRPr lang="en-US" dirty="0" smtClean="0"/>
          </a:p>
          <a:p>
            <a:pPr>
              <a:buFont typeface="Arial" pitchFamily="34" charset="0"/>
              <a:buChar char="•"/>
            </a:pPr>
            <a:r>
              <a:rPr lang="en-US" dirty="0" smtClean="0"/>
              <a:t> The study underlines the merit of large-scale sampling programs and suggests that</a:t>
            </a:r>
          </a:p>
          <a:p>
            <a:r>
              <a:rPr lang="en-US" dirty="0" smtClean="0"/>
              <a:t>   the oceans have been warming at least since the late 1870s</a:t>
            </a: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304800"/>
            <a:ext cx="7924800" cy="609600"/>
            <a:chOff x="895350" y="76200"/>
            <a:chExt cx="7924800" cy="609600"/>
          </a:xfrm>
        </p:grpSpPr>
        <p:sp>
          <p:nvSpPr>
            <p:cNvPr id="3" name="Rectangle 2"/>
            <p:cNvSpPr/>
            <p:nvPr/>
          </p:nvSpPr>
          <p:spPr>
            <a:xfrm>
              <a:off x="895350" y="76200"/>
              <a:ext cx="7924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4238151" y="152400"/>
              <a:ext cx="1391599" cy="446276"/>
            </a:xfrm>
            <a:prstGeom prst="rect">
              <a:avLst/>
            </a:prstGeom>
            <a:noFill/>
          </p:spPr>
          <p:txBody>
            <a:bodyPr wrap="none" rtlCol="0">
              <a:spAutoFit/>
            </a:bodyPr>
            <a:lstStyle/>
            <a:p>
              <a:r>
                <a:rPr lang="en-US" sz="2300" dirty="0" smtClean="0"/>
                <a:t>Questions</a:t>
              </a:r>
            </a:p>
          </p:txBody>
        </p:sp>
      </p:grpSp>
      <p:sp>
        <p:nvSpPr>
          <p:cNvPr id="5" name="TextBox 4"/>
          <p:cNvSpPr txBox="1"/>
          <p:nvPr/>
        </p:nvSpPr>
        <p:spPr>
          <a:xfrm>
            <a:off x="554266" y="1219200"/>
            <a:ext cx="8035469" cy="5355312"/>
          </a:xfrm>
          <a:prstGeom prst="rect">
            <a:avLst/>
          </a:prstGeom>
          <a:noFill/>
        </p:spPr>
        <p:txBody>
          <a:bodyPr wrap="none" rtlCol="0">
            <a:spAutoFit/>
          </a:bodyPr>
          <a:lstStyle/>
          <a:p>
            <a:pPr>
              <a:buFont typeface="Arial" pitchFamily="34" charset="0"/>
              <a:buChar char="•"/>
            </a:pPr>
            <a:r>
              <a:rPr lang="en-US" dirty="0" smtClean="0"/>
              <a:t> “Centennial-scale warming” is being inferred from on “2 data points”.</a:t>
            </a:r>
          </a:p>
          <a:p>
            <a:r>
              <a:rPr lang="en-US" dirty="0" smtClean="0"/>
              <a:t>   Which are examples of oceanographic phenomena that could produce aliasing on </a:t>
            </a:r>
          </a:p>
          <a:p>
            <a:r>
              <a:rPr lang="en-US" dirty="0" smtClean="0"/>
              <a:t>   the centennial-time scale?</a:t>
            </a:r>
          </a:p>
          <a:p>
            <a:endParaRPr lang="en-US" dirty="0" smtClean="0"/>
          </a:p>
          <a:p>
            <a:endParaRPr lang="en-US" dirty="0" smtClean="0"/>
          </a:p>
          <a:p>
            <a:endParaRPr lang="en-US" dirty="0" smtClean="0"/>
          </a:p>
          <a:p>
            <a:endParaRPr lang="en-US" dirty="0" smtClean="0"/>
          </a:p>
          <a:p>
            <a:endParaRPr lang="en-US" dirty="0" smtClean="0"/>
          </a:p>
          <a:p>
            <a:pPr>
              <a:buFont typeface="Arial" pitchFamily="34" charset="0"/>
              <a:buChar char="•"/>
            </a:pPr>
            <a:r>
              <a:rPr lang="en-US" dirty="0" smtClean="0"/>
              <a:t> Is the spatial coverage of the Challenger expedition adequate to argue for “global”</a:t>
            </a:r>
          </a:p>
          <a:p>
            <a:r>
              <a:rPr lang="en-US" dirty="0" smtClean="0"/>
              <a:t>   ocean warming?</a:t>
            </a:r>
          </a:p>
          <a:p>
            <a:endParaRPr lang="en-US" dirty="0" smtClean="0"/>
          </a:p>
          <a:p>
            <a:endParaRPr lang="en-US" dirty="0" smtClean="0"/>
          </a:p>
          <a:p>
            <a:endParaRPr lang="en-US" dirty="0" smtClean="0"/>
          </a:p>
          <a:p>
            <a:endParaRPr lang="en-US" dirty="0" smtClean="0"/>
          </a:p>
          <a:p>
            <a:endParaRPr lang="en-US" dirty="0" smtClean="0"/>
          </a:p>
          <a:p>
            <a:endParaRPr lang="en-US" dirty="0" smtClean="0"/>
          </a:p>
          <a:p>
            <a:pPr>
              <a:buFont typeface="Arial" pitchFamily="34" charset="0"/>
              <a:buChar char="•"/>
            </a:pPr>
            <a:r>
              <a:rPr lang="en-US" dirty="0" smtClean="0"/>
              <a:t>  The density of seawater is a function of temperature and salinity (and pressure). </a:t>
            </a:r>
          </a:p>
          <a:p>
            <a:r>
              <a:rPr lang="en-US" dirty="0" smtClean="0"/>
              <a:t>    Assuming no change in salinity over the 135-yr period, what would be the effects</a:t>
            </a:r>
          </a:p>
          <a:p>
            <a:r>
              <a:rPr lang="en-US" dirty="0" smtClean="0"/>
              <a:t>    of warming on (</a:t>
            </a:r>
            <a:r>
              <a:rPr lang="en-US" dirty="0" err="1" smtClean="0"/>
              <a:t>i</a:t>
            </a:r>
            <a:r>
              <a:rPr lang="en-US" dirty="0" smtClean="0"/>
              <a:t>) the ocean density distribution and (ii) the ocean circulation?</a:t>
            </a:r>
          </a:p>
        </p:txBody>
      </p:sp>
      <p:pic>
        <p:nvPicPr>
          <p:cNvPr id="6" name="Picture 5" descr="fig.png"/>
          <p:cNvPicPr>
            <a:picLocks noChangeAspect="1"/>
          </p:cNvPicPr>
          <p:nvPr/>
        </p:nvPicPr>
        <p:blipFill>
          <a:blip r:embed="rId2"/>
          <a:stretch>
            <a:fillRect/>
          </a:stretch>
        </p:blipFill>
        <p:spPr>
          <a:xfrm>
            <a:off x="2766209" y="2188560"/>
            <a:ext cx="3611582" cy="1164240"/>
          </a:xfrm>
          <a:prstGeom prst="rect">
            <a:avLst/>
          </a:prstGeom>
        </p:spPr>
      </p:pic>
      <p:pic>
        <p:nvPicPr>
          <p:cNvPr id="7" name="Picture 6" descr="challenger21.jpg"/>
          <p:cNvPicPr>
            <a:picLocks noChangeAspect="1"/>
          </p:cNvPicPr>
          <p:nvPr/>
        </p:nvPicPr>
        <p:blipFill>
          <a:blip r:embed="rId3"/>
          <a:stretch>
            <a:fillRect/>
          </a:stretch>
        </p:blipFill>
        <p:spPr>
          <a:xfrm>
            <a:off x="3335655" y="3886200"/>
            <a:ext cx="2472690" cy="146304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228600" y="304800"/>
            <a:ext cx="8686800" cy="609600"/>
            <a:chOff x="590550" y="76200"/>
            <a:chExt cx="8686800" cy="609600"/>
          </a:xfrm>
        </p:grpSpPr>
        <p:sp>
          <p:nvSpPr>
            <p:cNvPr id="23" name="Rectangle 22"/>
            <p:cNvSpPr/>
            <p:nvPr/>
          </p:nvSpPr>
          <p:spPr>
            <a:xfrm>
              <a:off x="590550" y="76200"/>
              <a:ext cx="8686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extBox 23"/>
            <p:cNvSpPr txBox="1"/>
            <p:nvPr/>
          </p:nvSpPr>
          <p:spPr>
            <a:xfrm>
              <a:off x="866022" y="152400"/>
              <a:ext cx="8258928" cy="430887"/>
            </a:xfrm>
            <a:prstGeom prst="rect">
              <a:avLst/>
            </a:prstGeom>
            <a:noFill/>
          </p:spPr>
          <p:txBody>
            <a:bodyPr wrap="none" rtlCol="0">
              <a:spAutoFit/>
            </a:bodyPr>
            <a:lstStyle/>
            <a:p>
              <a:r>
                <a:rPr lang="en-US" sz="2200" dirty="0" smtClean="0"/>
                <a:t>Reconstructed Hemispheric &amp; Global Temperatures over past 2,000 yrs</a:t>
              </a:r>
            </a:p>
          </p:txBody>
        </p:sp>
      </p:grpSp>
      <p:sp>
        <p:nvSpPr>
          <p:cNvPr id="25" name="TextBox 24"/>
          <p:cNvSpPr txBox="1"/>
          <p:nvPr/>
        </p:nvSpPr>
        <p:spPr>
          <a:xfrm>
            <a:off x="6629400" y="6336268"/>
            <a:ext cx="2281650" cy="369332"/>
          </a:xfrm>
          <a:prstGeom prst="rect">
            <a:avLst/>
          </a:prstGeom>
          <a:noFill/>
        </p:spPr>
        <p:txBody>
          <a:bodyPr wrap="none" rtlCol="0">
            <a:spAutoFit/>
          </a:bodyPr>
          <a:lstStyle/>
          <a:p>
            <a:r>
              <a:rPr lang="en-US" i="1" dirty="0" smtClean="0"/>
              <a:t>IPCC, Chapter 5 (2013)</a:t>
            </a:r>
            <a:endParaRPr lang="fr-FR" i="1" dirty="0"/>
          </a:p>
        </p:txBody>
      </p:sp>
      <p:pic>
        <p:nvPicPr>
          <p:cNvPr id="26" name="Picture 25" descr="fig.png"/>
          <p:cNvPicPr>
            <a:picLocks noChangeAspect="1"/>
          </p:cNvPicPr>
          <p:nvPr/>
        </p:nvPicPr>
        <p:blipFill>
          <a:blip r:embed="rId2"/>
          <a:stretch>
            <a:fillRect/>
          </a:stretch>
        </p:blipFill>
        <p:spPr>
          <a:xfrm>
            <a:off x="1200571" y="1296028"/>
            <a:ext cx="6742857" cy="5028572"/>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2819400"/>
            <a:ext cx="7924800" cy="609600"/>
            <a:chOff x="895350" y="76200"/>
            <a:chExt cx="7924800" cy="609600"/>
          </a:xfrm>
        </p:grpSpPr>
        <p:sp>
          <p:nvSpPr>
            <p:cNvPr id="3" name="Rectangle 2"/>
            <p:cNvSpPr/>
            <p:nvPr/>
          </p:nvSpPr>
          <p:spPr>
            <a:xfrm>
              <a:off x="895350" y="76200"/>
              <a:ext cx="7924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4604373" y="152400"/>
              <a:ext cx="659155" cy="461665"/>
            </a:xfrm>
            <a:prstGeom prst="rect">
              <a:avLst/>
            </a:prstGeom>
            <a:noFill/>
          </p:spPr>
          <p:txBody>
            <a:bodyPr wrap="none" rtlCol="0">
              <a:spAutoFit/>
            </a:bodyPr>
            <a:lstStyle/>
            <a:p>
              <a:r>
                <a:rPr lang="en-US" sz="2400" dirty="0" smtClean="0">
                  <a:solidFill>
                    <a:srgbClr val="0070C0"/>
                  </a:solidFill>
                </a:rPr>
                <a:t>End</a:t>
              </a:r>
              <a:endParaRPr lang="en-US" sz="2400" dirty="0" smtClean="0">
                <a:solidFill>
                  <a:srgbClr val="0070C0"/>
                </a:solidFill>
              </a:endParaRP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2819400"/>
            <a:ext cx="7924800" cy="609600"/>
            <a:chOff x="895350" y="76200"/>
            <a:chExt cx="7924800" cy="609600"/>
          </a:xfrm>
        </p:grpSpPr>
        <p:sp>
          <p:nvSpPr>
            <p:cNvPr id="3" name="Rectangle 2"/>
            <p:cNvSpPr/>
            <p:nvPr/>
          </p:nvSpPr>
          <p:spPr>
            <a:xfrm>
              <a:off x="895350" y="76200"/>
              <a:ext cx="7924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3947142" y="152400"/>
              <a:ext cx="1973617" cy="461665"/>
            </a:xfrm>
            <a:prstGeom prst="rect">
              <a:avLst/>
            </a:prstGeom>
            <a:noFill/>
          </p:spPr>
          <p:txBody>
            <a:bodyPr wrap="none" rtlCol="0">
              <a:spAutoFit/>
            </a:bodyPr>
            <a:lstStyle/>
            <a:p>
              <a:r>
                <a:rPr lang="en-US" sz="2400" dirty="0" smtClean="0">
                  <a:solidFill>
                    <a:srgbClr val="0070C0"/>
                  </a:solidFill>
                </a:rPr>
                <a:t>Back-up Slides</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2914857" y="1562686"/>
            <a:ext cx="3314286" cy="4685714"/>
          </a:xfrm>
          <a:prstGeom prst="rect">
            <a:avLst/>
          </a:prstGeom>
        </p:spPr>
      </p:pic>
      <p:grpSp>
        <p:nvGrpSpPr>
          <p:cNvPr id="3" name="Group 2"/>
          <p:cNvGrpSpPr/>
          <p:nvPr/>
        </p:nvGrpSpPr>
        <p:grpSpPr>
          <a:xfrm>
            <a:off x="533400" y="381000"/>
            <a:ext cx="7924800" cy="685800"/>
            <a:chOff x="895350" y="76200"/>
            <a:chExt cx="7924800" cy="685800"/>
          </a:xfrm>
        </p:grpSpPr>
        <p:sp>
          <p:nvSpPr>
            <p:cNvPr id="4" name="Rectangle 3"/>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2180408" y="152400"/>
              <a:ext cx="5507085" cy="461665"/>
            </a:xfrm>
            <a:prstGeom prst="rect">
              <a:avLst/>
            </a:prstGeom>
            <a:noFill/>
          </p:spPr>
          <p:txBody>
            <a:bodyPr wrap="none" rtlCol="0">
              <a:spAutoFit/>
            </a:bodyPr>
            <a:lstStyle/>
            <a:p>
              <a:r>
                <a:rPr lang="en-US" sz="2400" dirty="0" smtClean="0"/>
                <a:t>Global Annual Mean LSAT &amp; SST Combined</a:t>
              </a:r>
            </a:p>
          </p:txBody>
        </p:sp>
      </p:grpSp>
      <p:sp>
        <p:nvSpPr>
          <p:cNvPr id="6" name="TextBox 5"/>
          <p:cNvSpPr txBox="1"/>
          <p:nvPr/>
        </p:nvSpPr>
        <p:spPr>
          <a:xfrm>
            <a:off x="6553200" y="6248400"/>
            <a:ext cx="2281650" cy="369332"/>
          </a:xfrm>
          <a:prstGeom prst="rect">
            <a:avLst/>
          </a:prstGeom>
          <a:noFill/>
        </p:spPr>
        <p:txBody>
          <a:bodyPr wrap="none" rtlCol="0">
            <a:spAutoFit/>
          </a:bodyPr>
          <a:lstStyle/>
          <a:p>
            <a:r>
              <a:rPr lang="en-US" i="1" dirty="0" smtClean="0"/>
              <a:t>IPCC, Chapter 2 (2013)</a:t>
            </a:r>
            <a:endParaRPr lang="fr-FR"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2914857" y="171857"/>
            <a:ext cx="3314286" cy="6514286"/>
          </a:xfrm>
          <a:prstGeom prst="rect">
            <a:avLst/>
          </a:prstGeom>
        </p:spPr>
      </p:pic>
      <p:sp>
        <p:nvSpPr>
          <p:cNvPr id="3" name="TextBox 2"/>
          <p:cNvSpPr txBox="1"/>
          <p:nvPr/>
        </p:nvSpPr>
        <p:spPr>
          <a:xfrm>
            <a:off x="6629400" y="6248400"/>
            <a:ext cx="2281650" cy="369332"/>
          </a:xfrm>
          <a:prstGeom prst="rect">
            <a:avLst/>
          </a:prstGeom>
          <a:noFill/>
        </p:spPr>
        <p:txBody>
          <a:bodyPr wrap="none" rtlCol="0">
            <a:spAutoFit/>
          </a:bodyPr>
          <a:lstStyle/>
          <a:p>
            <a:r>
              <a:rPr lang="en-US" i="1" dirty="0" smtClean="0"/>
              <a:t>IPCC, Chapter 2 (2013)</a:t>
            </a:r>
            <a:endParaRPr lang="fr-FR" i="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304800"/>
            <a:ext cx="8686800" cy="609600"/>
            <a:chOff x="590550" y="76200"/>
            <a:chExt cx="8686800" cy="609600"/>
          </a:xfrm>
        </p:grpSpPr>
        <p:sp>
          <p:nvSpPr>
            <p:cNvPr id="3" name="Rectangle 2"/>
            <p:cNvSpPr/>
            <p:nvPr/>
          </p:nvSpPr>
          <p:spPr>
            <a:xfrm>
              <a:off x="590550" y="76200"/>
              <a:ext cx="8686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866022" y="152400"/>
              <a:ext cx="8258928" cy="430887"/>
            </a:xfrm>
            <a:prstGeom prst="rect">
              <a:avLst/>
            </a:prstGeom>
            <a:noFill/>
          </p:spPr>
          <p:txBody>
            <a:bodyPr wrap="none" rtlCol="0">
              <a:spAutoFit/>
            </a:bodyPr>
            <a:lstStyle/>
            <a:p>
              <a:r>
                <a:rPr lang="en-US" sz="2200" dirty="0" smtClean="0"/>
                <a:t>Reconstructed Hemispheric &amp; Global Temperatures over past 2,000 yrs</a:t>
              </a:r>
            </a:p>
          </p:txBody>
        </p:sp>
      </p:grpSp>
      <p:pic>
        <p:nvPicPr>
          <p:cNvPr id="5" name="Picture 4" descr="fig.png"/>
          <p:cNvPicPr>
            <a:picLocks noChangeAspect="1"/>
          </p:cNvPicPr>
          <p:nvPr/>
        </p:nvPicPr>
        <p:blipFill>
          <a:blip r:embed="rId2"/>
          <a:stretch>
            <a:fillRect/>
          </a:stretch>
        </p:blipFill>
        <p:spPr>
          <a:xfrm>
            <a:off x="186959" y="1710901"/>
            <a:ext cx="3089641" cy="2175299"/>
          </a:xfrm>
          <a:prstGeom prst="rect">
            <a:avLst/>
          </a:prstGeom>
        </p:spPr>
      </p:pic>
      <p:pic>
        <p:nvPicPr>
          <p:cNvPr id="6" name="Picture 5" descr="fig.png"/>
          <p:cNvPicPr>
            <a:picLocks noChangeAspect="1"/>
          </p:cNvPicPr>
          <p:nvPr/>
        </p:nvPicPr>
        <p:blipFill>
          <a:blip r:embed="rId3"/>
          <a:stretch>
            <a:fillRect/>
          </a:stretch>
        </p:blipFill>
        <p:spPr>
          <a:xfrm>
            <a:off x="4589275" y="1295400"/>
            <a:ext cx="3868925" cy="5057569"/>
          </a:xfrm>
          <a:prstGeom prst="rect">
            <a:avLst/>
          </a:prstGeom>
        </p:spPr>
      </p:pic>
      <p:sp>
        <p:nvSpPr>
          <p:cNvPr id="7" name="TextBox 6"/>
          <p:cNvSpPr txBox="1"/>
          <p:nvPr/>
        </p:nvSpPr>
        <p:spPr>
          <a:xfrm>
            <a:off x="771075" y="5048071"/>
            <a:ext cx="3572325" cy="1200329"/>
          </a:xfrm>
          <a:prstGeom prst="rect">
            <a:avLst/>
          </a:prstGeom>
          <a:noFill/>
        </p:spPr>
        <p:txBody>
          <a:bodyPr wrap="none" rtlCol="0">
            <a:spAutoFit/>
          </a:bodyPr>
          <a:lstStyle/>
          <a:p>
            <a:r>
              <a:rPr lang="en-US" dirty="0" smtClean="0">
                <a:solidFill>
                  <a:srgbClr val="FF0000"/>
                </a:solidFill>
              </a:rPr>
              <a:t>Instrumental T</a:t>
            </a:r>
          </a:p>
          <a:p>
            <a:r>
              <a:rPr lang="en-US" dirty="0" smtClean="0">
                <a:solidFill>
                  <a:srgbClr val="0070C0"/>
                </a:solidFill>
              </a:rPr>
              <a:t>Reconstructed T</a:t>
            </a:r>
          </a:p>
          <a:p>
            <a:r>
              <a:rPr lang="en-US" dirty="0" smtClean="0">
                <a:solidFill>
                  <a:srgbClr val="FFFF00"/>
                </a:solidFill>
              </a:rPr>
              <a:t>Yellow: 95% CI in reconstructed T</a:t>
            </a:r>
          </a:p>
          <a:p>
            <a:r>
              <a:rPr lang="en-US" dirty="0" smtClean="0"/>
              <a:t>Other colors: other reconstructed Ts</a:t>
            </a:r>
            <a:endParaRPr lang="fr-FR" dirty="0"/>
          </a:p>
        </p:txBody>
      </p:sp>
      <p:cxnSp>
        <p:nvCxnSpPr>
          <p:cNvPr id="8" name="Straight Connector 7"/>
          <p:cNvCxnSpPr/>
          <p:nvPr/>
        </p:nvCxnSpPr>
        <p:spPr>
          <a:xfrm>
            <a:off x="0" y="4267200"/>
            <a:ext cx="3429000"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1981200" y="2819400"/>
            <a:ext cx="2895600"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18835" y="6336268"/>
            <a:ext cx="2372765" cy="369332"/>
          </a:xfrm>
          <a:prstGeom prst="rect">
            <a:avLst/>
          </a:prstGeom>
          <a:noFill/>
        </p:spPr>
        <p:txBody>
          <a:bodyPr wrap="none" rtlCol="0">
            <a:spAutoFit/>
          </a:bodyPr>
          <a:lstStyle/>
          <a:p>
            <a:r>
              <a:rPr lang="en-US" i="1" dirty="0" smtClean="0"/>
              <a:t>Mann and Jones (2003)</a:t>
            </a:r>
            <a:endParaRPr lang="fr-FR" i="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ixotofig2.png"/>
          <p:cNvPicPr>
            <a:picLocks noChangeAspect="1"/>
          </p:cNvPicPr>
          <p:nvPr/>
        </p:nvPicPr>
        <p:blipFill>
          <a:blip r:embed="rId3"/>
          <a:stretch>
            <a:fillRect/>
          </a:stretch>
        </p:blipFill>
        <p:spPr>
          <a:xfrm>
            <a:off x="1057565" y="1676400"/>
            <a:ext cx="7028870" cy="3802066"/>
          </a:xfrm>
          <a:prstGeom prst="rect">
            <a:avLst/>
          </a:prstGeom>
        </p:spPr>
      </p:pic>
      <p:grpSp>
        <p:nvGrpSpPr>
          <p:cNvPr id="3" name="Group 2"/>
          <p:cNvGrpSpPr/>
          <p:nvPr/>
        </p:nvGrpSpPr>
        <p:grpSpPr>
          <a:xfrm>
            <a:off x="533400" y="381000"/>
            <a:ext cx="7924800" cy="685800"/>
            <a:chOff x="895350" y="76200"/>
            <a:chExt cx="7924800" cy="685800"/>
          </a:xfrm>
        </p:grpSpPr>
        <p:sp>
          <p:nvSpPr>
            <p:cNvPr id="4" name="Rectangle 3"/>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2931735" y="152400"/>
              <a:ext cx="4004430" cy="523220"/>
            </a:xfrm>
            <a:prstGeom prst="rect">
              <a:avLst/>
            </a:prstGeom>
            <a:noFill/>
          </p:spPr>
          <p:txBody>
            <a:bodyPr wrap="none" rtlCol="0">
              <a:spAutoFit/>
            </a:bodyPr>
            <a:lstStyle/>
            <a:p>
              <a:r>
                <a:rPr lang="en-US" sz="2800" dirty="0" smtClean="0"/>
                <a:t>Global “Radiation” Budget</a:t>
              </a:r>
            </a:p>
          </p:txBody>
        </p:sp>
      </p:grpSp>
      <p:sp>
        <p:nvSpPr>
          <p:cNvPr id="6" name="TextBox 5"/>
          <p:cNvSpPr txBox="1"/>
          <p:nvPr/>
        </p:nvSpPr>
        <p:spPr>
          <a:xfrm>
            <a:off x="6553200" y="6172200"/>
            <a:ext cx="2218043" cy="369332"/>
          </a:xfrm>
          <a:prstGeom prst="rect">
            <a:avLst/>
          </a:prstGeom>
          <a:noFill/>
        </p:spPr>
        <p:txBody>
          <a:bodyPr wrap="none" rtlCol="0">
            <a:spAutoFit/>
          </a:bodyPr>
          <a:lstStyle/>
          <a:p>
            <a:r>
              <a:rPr lang="en-US" i="1" dirty="0" err="1" smtClean="0"/>
              <a:t>Peixoto</a:t>
            </a:r>
            <a:r>
              <a:rPr lang="en-US" i="1" dirty="0" smtClean="0"/>
              <a:t> &amp; </a:t>
            </a:r>
            <a:r>
              <a:rPr lang="en-US" i="1" dirty="0" err="1" smtClean="0"/>
              <a:t>Oort</a:t>
            </a:r>
            <a:r>
              <a:rPr lang="en-US" i="1" dirty="0" smtClean="0"/>
              <a:t> (1992)</a:t>
            </a:r>
            <a:endParaRPr lang="fr-FR"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3400" y="304800"/>
            <a:ext cx="7924800" cy="990600"/>
            <a:chOff x="895350" y="-76200"/>
            <a:chExt cx="7924800" cy="990600"/>
          </a:xfrm>
        </p:grpSpPr>
        <p:sp>
          <p:nvSpPr>
            <p:cNvPr id="5" name="Rectangle 4"/>
            <p:cNvSpPr/>
            <p:nvPr/>
          </p:nvSpPr>
          <p:spPr>
            <a:xfrm>
              <a:off x="895350" y="-76200"/>
              <a:ext cx="7924800" cy="990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5"/>
            <p:cNvSpPr txBox="1"/>
            <p:nvPr/>
          </p:nvSpPr>
          <p:spPr>
            <a:xfrm>
              <a:off x="3491857" y="152400"/>
              <a:ext cx="2884187" cy="523220"/>
            </a:xfrm>
            <a:prstGeom prst="rect">
              <a:avLst/>
            </a:prstGeom>
            <a:noFill/>
          </p:spPr>
          <p:txBody>
            <a:bodyPr wrap="none" rtlCol="0">
              <a:spAutoFit/>
            </a:bodyPr>
            <a:lstStyle/>
            <a:p>
              <a:r>
                <a:rPr lang="en-US" sz="2800" dirty="0" smtClean="0"/>
                <a:t>What is “climate”?</a:t>
              </a:r>
            </a:p>
          </p:txBody>
        </p:sp>
      </p:grpSp>
      <p:sp>
        <p:nvSpPr>
          <p:cNvPr id="7" name="TextBox 6"/>
          <p:cNvSpPr txBox="1"/>
          <p:nvPr/>
        </p:nvSpPr>
        <p:spPr>
          <a:xfrm>
            <a:off x="566961" y="1752600"/>
            <a:ext cx="1308563" cy="461665"/>
          </a:xfrm>
          <a:prstGeom prst="rect">
            <a:avLst/>
          </a:prstGeom>
          <a:noFill/>
        </p:spPr>
        <p:txBody>
          <a:bodyPr wrap="square" rtlCol="0">
            <a:spAutoFit/>
          </a:bodyPr>
          <a:lstStyle/>
          <a:p>
            <a:pPr>
              <a:buFont typeface="Arial" pitchFamily="34" charset="0"/>
              <a:buChar char="•"/>
            </a:pPr>
            <a:r>
              <a:rPr lang="en-US" sz="2400" dirty="0" smtClean="0"/>
              <a:t> </a:t>
            </a:r>
            <a:r>
              <a:rPr lang="en-US" sz="2400" dirty="0" smtClean="0">
                <a:solidFill>
                  <a:srgbClr val="0070C0"/>
                </a:solidFill>
              </a:rPr>
              <a:t>Climate</a:t>
            </a:r>
          </a:p>
        </p:txBody>
      </p:sp>
      <p:sp>
        <p:nvSpPr>
          <p:cNvPr id="8" name="TextBox 7"/>
          <p:cNvSpPr txBox="1"/>
          <p:nvPr/>
        </p:nvSpPr>
        <p:spPr>
          <a:xfrm>
            <a:off x="1950609" y="3940076"/>
            <a:ext cx="5242782" cy="2308324"/>
          </a:xfrm>
          <a:prstGeom prst="rect">
            <a:avLst/>
          </a:prstGeom>
          <a:noFill/>
        </p:spPr>
        <p:txBody>
          <a:bodyPr wrap="square" rtlCol="0">
            <a:spAutoFit/>
          </a:bodyPr>
          <a:lstStyle/>
          <a:p>
            <a:r>
              <a:rPr lang="en-US" sz="2400" dirty="0" smtClean="0"/>
              <a:t>mean, variance, and higher moments of:</a:t>
            </a:r>
          </a:p>
          <a:p>
            <a:r>
              <a:rPr lang="en-US" sz="2400" dirty="0" smtClean="0"/>
              <a:t>		- temperature</a:t>
            </a:r>
          </a:p>
          <a:p>
            <a:r>
              <a:rPr lang="en-US" sz="2400" dirty="0" smtClean="0"/>
              <a:t>		- precipitation</a:t>
            </a:r>
          </a:p>
          <a:p>
            <a:r>
              <a:rPr lang="en-US" sz="2400" dirty="0" smtClean="0"/>
              <a:t>		- wind velocity</a:t>
            </a:r>
          </a:p>
          <a:p>
            <a:r>
              <a:rPr lang="en-US" sz="2400" dirty="0" smtClean="0"/>
              <a:t>		- ...</a:t>
            </a:r>
            <a:endParaRPr lang="fr-FR" sz="2400" dirty="0" smtClean="0"/>
          </a:p>
          <a:p>
            <a:endParaRPr lang="fr-FR" sz="2400" dirty="0"/>
          </a:p>
        </p:txBody>
      </p:sp>
      <p:sp>
        <p:nvSpPr>
          <p:cNvPr id="9" name="Rectangle 8"/>
          <p:cNvSpPr/>
          <p:nvPr/>
        </p:nvSpPr>
        <p:spPr>
          <a:xfrm>
            <a:off x="1905000" y="2285999"/>
            <a:ext cx="5334000" cy="461665"/>
          </a:xfrm>
          <a:prstGeom prst="rect">
            <a:avLst/>
          </a:prstGeom>
        </p:spPr>
        <p:txBody>
          <a:bodyPr wrap="square">
            <a:spAutoFit/>
          </a:bodyPr>
          <a:lstStyle/>
          <a:p>
            <a:r>
              <a:rPr lang="en-US" sz="2400" dirty="0" smtClean="0">
                <a:sym typeface="Symbol"/>
              </a:rPr>
              <a:t> 30</a:t>
            </a:r>
            <a:r>
              <a:rPr lang="en-US" sz="2400" dirty="0" smtClean="0"/>
              <a:t>-yr average state of the atmosphere</a:t>
            </a:r>
          </a:p>
        </p:txBody>
      </p:sp>
      <p:sp>
        <p:nvSpPr>
          <p:cNvPr id="10" name="TextBox 9"/>
          <p:cNvSpPr txBox="1"/>
          <p:nvPr/>
        </p:nvSpPr>
        <p:spPr>
          <a:xfrm>
            <a:off x="609600" y="3318807"/>
            <a:ext cx="2438400" cy="461665"/>
          </a:xfrm>
          <a:prstGeom prst="rect">
            <a:avLst/>
          </a:prstGeom>
          <a:noFill/>
        </p:spPr>
        <p:txBody>
          <a:bodyPr wrap="square" rtlCol="0">
            <a:spAutoFit/>
          </a:bodyPr>
          <a:lstStyle/>
          <a:p>
            <a:pPr>
              <a:buFont typeface="Arial" pitchFamily="34" charset="0"/>
              <a:buChar char="•"/>
            </a:pPr>
            <a:r>
              <a:rPr lang="en-US" sz="2400" dirty="0" smtClean="0"/>
              <a:t> </a:t>
            </a:r>
            <a:r>
              <a:rPr lang="en-US" sz="2400" dirty="0" smtClean="0">
                <a:solidFill>
                  <a:srgbClr val="0070C0"/>
                </a:solidFill>
              </a:rPr>
              <a:t>Average State</a:t>
            </a:r>
          </a:p>
        </p:txBody>
      </p:sp>
      <p:sp>
        <p:nvSpPr>
          <p:cNvPr id="11" name="TextBox 10"/>
          <p:cNvSpPr txBox="1"/>
          <p:nvPr/>
        </p:nvSpPr>
        <p:spPr>
          <a:xfrm>
            <a:off x="7439458" y="6172200"/>
            <a:ext cx="1399742" cy="369332"/>
          </a:xfrm>
          <a:prstGeom prst="rect">
            <a:avLst/>
          </a:prstGeom>
          <a:noFill/>
        </p:spPr>
        <p:txBody>
          <a:bodyPr wrap="none" rtlCol="0">
            <a:spAutoFit/>
          </a:bodyPr>
          <a:lstStyle/>
          <a:p>
            <a:r>
              <a:rPr lang="en-US" i="1" dirty="0" smtClean="0"/>
              <a:t>WMO (2015)</a:t>
            </a:r>
            <a:endParaRPr lang="fr-FR" i="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286286" y="2486257"/>
            <a:ext cx="8571429" cy="1857143"/>
          </a:xfrm>
          <a:prstGeom prst="rect">
            <a:avLst/>
          </a:prstGeom>
        </p:spPr>
      </p:pic>
      <p:grpSp>
        <p:nvGrpSpPr>
          <p:cNvPr id="3" name="Group 2"/>
          <p:cNvGrpSpPr/>
          <p:nvPr/>
        </p:nvGrpSpPr>
        <p:grpSpPr>
          <a:xfrm>
            <a:off x="533400" y="685800"/>
            <a:ext cx="7924800" cy="685800"/>
            <a:chOff x="895350" y="76200"/>
            <a:chExt cx="7924800" cy="685800"/>
          </a:xfrm>
        </p:grpSpPr>
        <p:sp>
          <p:nvSpPr>
            <p:cNvPr id="4" name="Rectangle 3"/>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3365155" y="152400"/>
              <a:ext cx="3137590" cy="461665"/>
            </a:xfrm>
            <a:prstGeom prst="rect">
              <a:avLst/>
            </a:prstGeom>
            <a:noFill/>
          </p:spPr>
          <p:txBody>
            <a:bodyPr wrap="none" rtlCol="0">
              <a:spAutoFit/>
            </a:bodyPr>
            <a:lstStyle/>
            <a:p>
              <a:r>
                <a:rPr lang="en-US" sz="2400" dirty="0" smtClean="0"/>
                <a:t>Trend Estimates of LSAT</a:t>
              </a:r>
            </a:p>
          </p:txBody>
        </p:sp>
      </p:grpSp>
      <p:sp>
        <p:nvSpPr>
          <p:cNvPr id="6" name="TextBox 5"/>
          <p:cNvSpPr txBox="1"/>
          <p:nvPr/>
        </p:nvSpPr>
        <p:spPr>
          <a:xfrm>
            <a:off x="7543800" y="6096000"/>
            <a:ext cx="1263487" cy="369332"/>
          </a:xfrm>
          <a:prstGeom prst="rect">
            <a:avLst/>
          </a:prstGeom>
          <a:noFill/>
        </p:spPr>
        <p:txBody>
          <a:bodyPr wrap="none" rtlCol="0">
            <a:spAutoFit/>
          </a:bodyPr>
          <a:lstStyle/>
          <a:p>
            <a:r>
              <a:rPr lang="en-US" i="1" dirty="0" smtClean="0"/>
              <a:t>IPCC (2013)</a:t>
            </a:r>
            <a:endParaRPr lang="fr-FR" i="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ixofig2.png"/>
          <p:cNvPicPr>
            <a:picLocks noChangeAspect="1"/>
          </p:cNvPicPr>
          <p:nvPr/>
        </p:nvPicPr>
        <p:blipFill>
          <a:blip r:embed="rId2"/>
          <a:stretch>
            <a:fillRect/>
          </a:stretch>
        </p:blipFill>
        <p:spPr>
          <a:xfrm>
            <a:off x="2046940" y="1679592"/>
            <a:ext cx="5050119" cy="3498815"/>
          </a:xfrm>
          <a:prstGeom prst="rect">
            <a:avLst/>
          </a:prstGeom>
        </p:spPr>
      </p:pic>
      <p:grpSp>
        <p:nvGrpSpPr>
          <p:cNvPr id="4" name="Group 3"/>
          <p:cNvGrpSpPr/>
          <p:nvPr/>
        </p:nvGrpSpPr>
        <p:grpSpPr>
          <a:xfrm>
            <a:off x="533400" y="228600"/>
            <a:ext cx="7924800" cy="609600"/>
            <a:chOff x="895350" y="76200"/>
            <a:chExt cx="7924800" cy="609600"/>
          </a:xfrm>
        </p:grpSpPr>
        <p:sp>
          <p:nvSpPr>
            <p:cNvPr id="5" name="Rectangle 4"/>
            <p:cNvSpPr/>
            <p:nvPr/>
          </p:nvSpPr>
          <p:spPr>
            <a:xfrm>
              <a:off x="895350" y="76200"/>
              <a:ext cx="7924800" cy="6096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5"/>
            <p:cNvSpPr txBox="1"/>
            <p:nvPr/>
          </p:nvSpPr>
          <p:spPr>
            <a:xfrm>
              <a:off x="1356657" y="152400"/>
              <a:ext cx="7154587" cy="461665"/>
            </a:xfrm>
            <a:prstGeom prst="rect">
              <a:avLst/>
            </a:prstGeom>
            <a:noFill/>
          </p:spPr>
          <p:txBody>
            <a:bodyPr wrap="none" rtlCol="0">
              <a:spAutoFit/>
            </a:bodyPr>
            <a:lstStyle/>
            <a:p>
              <a:r>
                <a:rPr lang="en-US" sz="2400" dirty="0" err="1" smtClean="0"/>
                <a:t>Meridional</a:t>
              </a:r>
              <a:r>
                <a:rPr lang="en-US" sz="2400" dirty="0" smtClean="0"/>
                <a:t> Heat Transport by the Ocean &amp; Atmosphere </a:t>
              </a:r>
            </a:p>
          </p:txBody>
        </p:sp>
      </p:grpSp>
      <p:sp>
        <p:nvSpPr>
          <p:cNvPr id="7" name="TextBox 6"/>
          <p:cNvSpPr txBox="1"/>
          <p:nvPr/>
        </p:nvSpPr>
        <p:spPr>
          <a:xfrm>
            <a:off x="6773557" y="6324600"/>
            <a:ext cx="2218043" cy="369332"/>
          </a:xfrm>
          <a:prstGeom prst="rect">
            <a:avLst/>
          </a:prstGeom>
          <a:noFill/>
        </p:spPr>
        <p:txBody>
          <a:bodyPr wrap="none" rtlCol="0">
            <a:spAutoFit/>
          </a:bodyPr>
          <a:lstStyle/>
          <a:p>
            <a:r>
              <a:rPr lang="en-US" i="1" dirty="0" err="1" smtClean="0"/>
              <a:t>Peixoto</a:t>
            </a:r>
            <a:r>
              <a:rPr lang="en-US" i="1" dirty="0" smtClean="0"/>
              <a:t> &amp; </a:t>
            </a:r>
            <a:r>
              <a:rPr lang="en-US" i="1" dirty="0" err="1" smtClean="0"/>
              <a:t>Oort</a:t>
            </a:r>
            <a:r>
              <a:rPr lang="en-US" i="1" dirty="0" smtClean="0"/>
              <a:t> (1992)</a:t>
            </a:r>
            <a:endParaRPr lang="fr-FR"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p:cNvCxnSpPr/>
          <p:nvPr/>
        </p:nvCxnSpPr>
        <p:spPr>
          <a:xfrm>
            <a:off x="838200" y="4953000"/>
            <a:ext cx="70866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a:cxnSpLocks noChangeAspect="1"/>
          </p:cNvCxnSpPr>
          <p:nvPr/>
        </p:nvCxnSpPr>
        <p:spPr>
          <a:xfrm rot="5400000">
            <a:off x="3962401" y="3122612"/>
            <a:ext cx="1066800" cy="31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16200000">
            <a:off x="7162007" y="3417093"/>
            <a:ext cx="457200" cy="15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12"/>
          <p:cNvSpPr txBox="1">
            <a:spLocks noChangeArrowheads="1"/>
          </p:cNvSpPr>
          <p:nvPr/>
        </p:nvSpPr>
        <p:spPr bwMode="auto">
          <a:xfrm>
            <a:off x="3844925" y="2133600"/>
            <a:ext cx="1489075" cy="369887"/>
          </a:xfrm>
          <a:prstGeom prst="rect">
            <a:avLst/>
          </a:prstGeom>
          <a:noFill/>
          <a:ln w="9525">
            <a:noFill/>
            <a:miter lim="800000"/>
            <a:headEnd/>
            <a:tailEnd/>
          </a:ln>
        </p:spPr>
        <p:txBody>
          <a:bodyPr wrap="none">
            <a:spAutoFit/>
          </a:bodyPr>
          <a:lstStyle/>
          <a:p>
            <a:r>
              <a:rPr lang="en-US" dirty="0" smtClean="0">
                <a:solidFill>
                  <a:srgbClr val="FF0000"/>
                </a:solidFill>
              </a:rPr>
              <a:t>HEAT FLUX </a:t>
            </a:r>
            <a:endParaRPr lang="fr-FR" dirty="0">
              <a:solidFill>
                <a:srgbClr val="FF0000"/>
              </a:solidFill>
            </a:endParaRPr>
          </a:p>
        </p:txBody>
      </p:sp>
      <p:grpSp>
        <p:nvGrpSpPr>
          <p:cNvPr id="6" name="Group 19"/>
          <p:cNvGrpSpPr>
            <a:grpSpLocks/>
          </p:cNvGrpSpPr>
          <p:nvPr/>
        </p:nvGrpSpPr>
        <p:grpSpPr bwMode="auto">
          <a:xfrm>
            <a:off x="720725" y="2743200"/>
            <a:ext cx="1489075" cy="903287"/>
            <a:chOff x="721187" y="2754074"/>
            <a:chExt cx="1488612" cy="903526"/>
          </a:xfrm>
        </p:grpSpPr>
        <p:cxnSp>
          <p:nvCxnSpPr>
            <p:cNvPr id="7" name="Straight Arrow Connector 6"/>
            <p:cNvCxnSpPr/>
            <p:nvPr/>
          </p:nvCxnSpPr>
          <p:spPr>
            <a:xfrm rot="16200000">
              <a:off x="1218583" y="3428146"/>
              <a:ext cx="457321" cy="15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13"/>
            <p:cNvSpPr txBox="1">
              <a:spLocks noChangeArrowheads="1"/>
            </p:cNvSpPr>
            <p:nvPr/>
          </p:nvSpPr>
          <p:spPr bwMode="auto">
            <a:xfrm>
              <a:off x="721187" y="2754074"/>
              <a:ext cx="1488612" cy="369332"/>
            </a:xfrm>
            <a:prstGeom prst="rect">
              <a:avLst/>
            </a:prstGeom>
            <a:noFill/>
            <a:ln w="9525">
              <a:noFill/>
              <a:miter lim="800000"/>
              <a:headEnd/>
              <a:tailEnd/>
            </a:ln>
          </p:spPr>
          <p:txBody>
            <a:bodyPr wrap="none">
              <a:spAutoFit/>
            </a:bodyPr>
            <a:lstStyle/>
            <a:p>
              <a:r>
                <a:rPr lang="en-US" dirty="0" smtClean="0">
                  <a:solidFill>
                    <a:srgbClr val="FF0000"/>
                  </a:solidFill>
                </a:rPr>
                <a:t>HEAT FLUX </a:t>
              </a:r>
              <a:endParaRPr lang="fr-FR" dirty="0">
                <a:solidFill>
                  <a:srgbClr val="FF0000"/>
                </a:solidFill>
              </a:endParaRPr>
            </a:p>
          </p:txBody>
        </p:sp>
      </p:grpSp>
      <p:sp>
        <p:nvSpPr>
          <p:cNvPr id="9" name="TextBox 14"/>
          <p:cNvSpPr txBox="1">
            <a:spLocks noChangeArrowheads="1"/>
          </p:cNvSpPr>
          <p:nvPr/>
        </p:nvSpPr>
        <p:spPr bwMode="auto">
          <a:xfrm>
            <a:off x="6664325" y="2743200"/>
            <a:ext cx="1489075" cy="369887"/>
          </a:xfrm>
          <a:prstGeom prst="rect">
            <a:avLst/>
          </a:prstGeom>
          <a:noFill/>
          <a:ln w="9525">
            <a:noFill/>
            <a:miter lim="800000"/>
            <a:headEnd/>
            <a:tailEnd/>
          </a:ln>
        </p:spPr>
        <p:txBody>
          <a:bodyPr wrap="none">
            <a:spAutoFit/>
          </a:bodyPr>
          <a:lstStyle/>
          <a:p>
            <a:r>
              <a:rPr lang="en-US">
                <a:solidFill>
                  <a:srgbClr val="FF0000"/>
                </a:solidFill>
              </a:rPr>
              <a:t>HEAT FLUX </a:t>
            </a:r>
            <a:endParaRPr lang="fr-FR">
              <a:solidFill>
                <a:srgbClr val="FF0000"/>
              </a:solidFill>
            </a:endParaRPr>
          </a:p>
        </p:txBody>
      </p:sp>
      <p:cxnSp>
        <p:nvCxnSpPr>
          <p:cNvPr id="10" name="Straight Connector 9"/>
          <p:cNvCxnSpPr/>
          <p:nvPr/>
        </p:nvCxnSpPr>
        <p:spPr>
          <a:xfrm>
            <a:off x="838200" y="3657600"/>
            <a:ext cx="70866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23"/>
          <p:cNvSpPr txBox="1">
            <a:spLocks noChangeArrowheads="1"/>
          </p:cNvSpPr>
          <p:nvPr/>
        </p:nvSpPr>
        <p:spPr bwMode="auto">
          <a:xfrm>
            <a:off x="3962400" y="3733800"/>
            <a:ext cx="941388" cy="369887"/>
          </a:xfrm>
          <a:prstGeom prst="rect">
            <a:avLst/>
          </a:prstGeom>
          <a:noFill/>
          <a:ln w="9525">
            <a:noFill/>
            <a:miter lim="800000"/>
            <a:headEnd/>
            <a:tailEnd/>
          </a:ln>
        </p:spPr>
        <p:txBody>
          <a:bodyPr wrap="none">
            <a:spAutoFit/>
          </a:bodyPr>
          <a:lstStyle/>
          <a:p>
            <a:r>
              <a:rPr lang="en-US" i="1"/>
              <a:t>Equator</a:t>
            </a:r>
            <a:endParaRPr lang="fr-FR" i="1"/>
          </a:p>
        </p:txBody>
      </p:sp>
      <p:sp>
        <p:nvSpPr>
          <p:cNvPr id="12" name="TextBox 24"/>
          <p:cNvSpPr txBox="1">
            <a:spLocks noChangeArrowheads="1"/>
          </p:cNvSpPr>
          <p:nvPr/>
        </p:nvSpPr>
        <p:spPr bwMode="auto">
          <a:xfrm>
            <a:off x="5845499" y="3733800"/>
            <a:ext cx="2231701" cy="369332"/>
          </a:xfrm>
          <a:prstGeom prst="rect">
            <a:avLst/>
          </a:prstGeom>
          <a:noFill/>
          <a:ln w="9525">
            <a:noFill/>
            <a:miter lim="800000"/>
            <a:headEnd/>
            <a:tailEnd/>
          </a:ln>
        </p:spPr>
        <p:txBody>
          <a:bodyPr wrap="none">
            <a:spAutoFit/>
          </a:bodyPr>
          <a:lstStyle/>
          <a:p>
            <a:r>
              <a:rPr lang="en-US" i="1" dirty="0" smtClean="0"/>
              <a:t>Northern hemisphere </a:t>
            </a:r>
            <a:endParaRPr lang="fr-FR" i="1" dirty="0"/>
          </a:p>
        </p:txBody>
      </p:sp>
      <p:sp>
        <p:nvSpPr>
          <p:cNvPr id="13" name="TextBox 25"/>
          <p:cNvSpPr txBox="1">
            <a:spLocks noChangeArrowheads="1"/>
          </p:cNvSpPr>
          <p:nvPr/>
        </p:nvSpPr>
        <p:spPr bwMode="auto">
          <a:xfrm>
            <a:off x="721607" y="3733800"/>
            <a:ext cx="2173993" cy="369332"/>
          </a:xfrm>
          <a:prstGeom prst="rect">
            <a:avLst/>
          </a:prstGeom>
          <a:noFill/>
          <a:ln w="9525">
            <a:noFill/>
            <a:miter lim="800000"/>
            <a:headEnd/>
            <a:tailEnd/>
          </a:ln>
        </p:spPr>
        <p:txBody>
          <a:bodyPr wrap="none">
            <a:spAutoFit/>
          </a:bodyPr>
          <a:lstStyle/>
          <a:p>
            <a:r>
              <a:rPr lang="en-US" i="1" dirty="0" smtClean="0"/>
              <a:t>Southern hemisphere</a:t>
            </a:r>
            <a:endParaRPr lang="fr-FR" i="1" dirty="0"/>
          </a:p>
        </p:txBody>
      </p:sp>
      <p:grpSp>
        <p:nvGrpSpPr>
          <p:cNvPr id="14" name="Group 9"/>
          <p:cNvGrpSpPr>
            <a:grpSpLocks/>
          </p:cNvGrpSpPr>
          <p:nvPr/>
        </p:nvGrpSpPr>
        <p:grpSpPr bwMode="auto">
          <a:xfrm>
            <a:off x="1066800" y="609600"/>
            <a:ext cx="7010400" cy="762000"/>
            <a:chOff x="1143000" y="609600"/>
            <a:chExt cx="7010400" cy="762000"/>
          </a:xfrm>
        </p:grpSpPr>
        <p:sp>
          <p:nvSpPr>
            <p:cNvPr id="15" name="TextBox 10"/>
            <p:cNvSpPr txBox="1">
              <a:spLocks noChangeArrowheads="1"/>
            </p:cNvSpPr>
            <p:nvPr/>
          </p:nvSpPr>
          <p:spPr bwMode="auto">
            <a:xfrm>
              <a:off x="1357876" y="762000"/>
              <a:ext cx="6580648" cy="461665"/>
            </a:xfrm>
            <a:prstGeom prst="rect">
              <a:avLst/>
            </a:prstGeom>
            <a:noFill/>
            <a:ln w="9525">
              <a:noFill/>
              <a:miter lim="800000"/>
              <a:headEnd/>
              <a:tailEnd/>
            </a:ln>
          </p:spPr>
          <p:txBody>
            <a:bodyPr wrap="none">
              <a:spAutoFit/>
            </a:bodyPr>
            <a:lstStyle/>
            <a:p>
              <a:r>
                <a:rPr lang="en-US" sz="2400" dirty="0" smtClean="0">
                  <a:latin typeface="Comic Sans MS" pitchFamily="66" charset="0"/>
                </a:rPr>
                <a:t>Schematic of Net </a:t>
              </a:r>
              <a:r>
                <a:rPr lang="en-US" sz="2400" dirty="0" err="1" smtClean="0">
                  <a:latin typeface="Comic Sans MS" pitchFamily="66" charset="0"/>
                </a:rPr>
                <a:t>Radiative</a:t>
              </a:r>
              <a:r>
                <a:rPr lang="en-US" sz="2400" dirty="0" smtClean="0">
                  <a:latin typeface="Comic Sans MS" pitchFamily="66" charset="0"/>
                </a:rPr>
                <a:t> Fluxes at T.O.A.</a:t>
              </a:r>
              <a:endParaRPr lang="fr-FR" sz="2400" dirty="0">
                <a:latin typeface="Comic Sans MS" pitchFamily="66" charset="0"/>
              </a:endParaRPr>
            </a:p>
          </p:txBody>
        </p:sp>
        <p:sp>
          <p:nvSpPr>
            <p:cNvPr id="16" name="Rectangle 15"/>
            <p:cNvSpPr/>
            <p:nvPr/>
          </p:nvSpPr>
          <p:spPr>
            <a:xfrm>
              <a:off x="1143000" y="609600"/>
              <a:ext cx="7010400" cy="762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17" name="TextBox 16"/>
          <p:cNvSpPr txBox="1"/>
          <p:nvPr/>
        </p:nvSpPr>
        <p:spPr>
          <a:xfrm>
            <a:off x="3886200" y="5257800"/>
            <a:ext cx="1109662" cy="430212"/>
          </a:xfrm>
          <a:prstGeom prst="rect">
            <a:avLst/>
          </a:prstGeom>
          <a:noFill/>
        </p:spPr>
        <p:txBody>
          <a:bodyPr wrap="none">
            <a:spAutoFit/>
          </a:bodyPr>
          <a:lstStyle/>
          <a:p>
            <a:pPr>
              <a:defRPr/>
            </a:pPr>
            <a:r>
              <a:rPr lang="en-US" sz="2200" i="1" dirty="0">
                <a:solidFill>
                  <a:schemeClr val="tx2">
                    <a:lumMod val="75000"/>
                  </a:schemeClr>
                </a:solidFill>
              </a:rPr>
              <a:t>OCEAN</a:t>
            </a:r>
            <a:endParaRPr lang="fr-FR" sz="2200" i="1" dirty="0">
              <a:solidFill>
                <a:schemeClr val="tx2">
                  <a:lumMod val="75000"/>
                </a:schemeClr>
              </a:solidFill>
            </a:endParaRPr>
          </a:p>
        </p:txBody>
      </p:sp>
      <p:sp>
        <p:nvSpPr>
          <p:cNvPr id="18" name="TextBox 17"/>
          <p:cNvSpPr txBox="1"/>
          <p:nvPr/>
        </p:nvSpPr>
        <p:spPr>
          <a:xfrm>
            <a:off x="3505200" y="4267200"/>
            <a:ext cx="1981200" cy="430213"/>
          </a:xfrm>
          <a:prstGeom prst="rect">
            <a:avLst/>
          </a:prstGeom>
          <a:noFill/>
        </p:spPr>
        <p:txBody>
          <a:bodyPr wrap="none">
            <a:spAutoFit/>
          </a:bodyPr>
          <a:lstStyle/>
          <a:p>
            <a:pPr>
              <a:defRPr/>
            </a:pPr>
            <a:r>
              <a:rPr lang="en-US" sz="2200" i="1" dirty="0">
                <a:solidFill>
                  <a:schemeClr val="tx2">
                    <a:lumMod val="75000"/>
                  </a:schemeClr>
                </a:solidFill>
              </a:rPr>
              <a:t>ATMOSPHERE</a:t>
            </a:r>
            <a:endParaRPr lang="fr-FR" sz="2200" i="1" dirty="0">
              <a:solidFill>
                <a:schemeClr val="tx2">
                  <a:lumMod val="75000"/>
                </a:schemeClr>
              </a:solidFill>
            </a:endParaRPr>
          </a:p>
        </p:txBody>
      </p:sp>
      <p:sp>
        <p:nvSpPr>
          <p:cNvPr id="19" name="TextBox 18"/>
          <p:cNvSpPr txBox="1">
            <a:spLocks noChangeAspect="1"/>
          </p:cNvSpPr>
          <p:nvPr/>
        </p:nvSpPr>
        <p:spPr>
          <a:xfrm>
            <a:off x="8001000" y="3474720"/>
            <a:ext cx="727700" cy="369332"/>
          </a:xfrm>
          <a:prstGeom prst="rect">
            <a:avLst/>
          </a:prstGeom>
          <a:noFill/>
        </p:spPr>
        <p:txBody>
          <a:bodyPr wrap="none" rtlCol="0">
            <a:spAutoFit/>
          </a:bodyPr>
          <a:lstStyle/>
          <a:p>
            <a:r>
              <a:rPr lang="en-US" i="1" dirty="0" smtClean="0"/>
              <a:t>T.O.A.</a:t>
            </a:r>
            <a:endParaRPr lang="fr-FR" i="1"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838200" y="4953000"/>
            <a:ext cx="70866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a:cxnSpLocks noChangeAspect="1"/>
          </p:cNvCxnSpPr>
          <p:nvPr/>
        </p:nvCxnSpPr>
        <p:spPr>
          <a:xfrm rot="5400000">
            <a:off x="3962401" y="3122612"/>
            <a:ext cx="1066800" cy="317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16200000">
            <a:off x="7162007" y="3417093"/>
            <a:ext cx="457200" cy="15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12"/>
          <p:cNvSpPr txBox="1">
            <a:spLocks noChangeArrowheads="1"/>
          </p:cNvSpPr>
          <p:nvPr/>
        </p:nvSpPr>
        <p:spPr bwMode="auto">
          <a:xfrm>
            <a:off x="3844925" y="2133600"/>
            <a:ext cx="1489075" cy="369887"/>
          </a:xfrm>
          <a:prstGeom prst="rect">
            <a:avLst/>
          </a:prstGeom>
          <a:noFill/>
          <a:ln w="9525">
            <a:noFill/>
            <a:miter lim="800000"/>
            <a:headEnd/>
            <a:tailEnd/>
          </a:ln>
        </p:spPr>
        <p:txBody>
          <a:bodyPr wrap="none">
            <a:spAutoFit/>
          </a:bodyPr>
          <a:lstStyle/>
          <a:p>
            <a:r>
              <a:rPr lang="en-US" dirty="0" smtClean="0">
                <a:solidFill>
                  <a:srgbClr val="FF0000"/>
                </a:solidFill>
              </a:rPr>
              <a:t>HEAT FLUX </a:t>
            </a:r>
            <a:endParaRPr lang="fr-FR" dirty="0">
              <a:solidFill>
                <a:srgbClr val="FF0000"/>
              </a:solidFill>
            </a:endParaRPr>
          </a:p>
        </p:txBody>
      </p:sp>
      <p:grpSp>
        <p:nvGrpSpPr>
          <p:cNvPr id="6" name="Group 19"/>
          <p:cNvGrpSpPr>
            <a:grpSpLocks/>
          </p:cNvGrpSpPr>
          <p:nvPr/>
        </p:nvGrpSpPr>
        <p:grpSpPr bwMode="auto">
          <a:xfrm>
            <a:off x="720725" y="2743200"/>
            <a:ext cx="1489075" cy="903287"/>
            <a:chOff x="721187" y="2754074"/>
            <a:chExt cx="1488612" cy="903526"/>
          </a:xfrm>
        </p:grpSpPr>
        <p:cxnSp>
          <p:nvCxnSpPr>
            <p:cNvPr id="7" name="Straight Arrow Connector 6"/>
            <p:cNvCxnSpPr/>
            <p:nvPr/>
          </p:nvCxnSpPr>
          <p:spPr>
            <a:xfrm rot="16200000">
              <a:off x="1218583" y="3428146"/>
              <a:ext cx="457321" cy="15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13"/>
            <p:cNvSpPr txBox="1">
              <a:spLocks noChangeArrowheads="1"/>
            </p:cNvSpPr>
            <p:nvPr/>
          </p:nvSpPr>
          <p:spPr bwMode="auto">
            <a:xfrm>
              <a:off x="721187" y="2754074"/>
              <a:ext cx="1488612" cy="369332"/>
            </a:xfrm>
            <a:prstGeom prst="rect">
              <a:avLst/>
            </a:prstGeom>
            <a:noFill/>
            <a:ln w="9525">
              <a:noFill/>
              <a:miter lim="800000"/>
              <a:headEnd/>
              <a:tailEnd/>
            </a:ln>
          </p:spPr>
          <p:txBody>
            <a:bodyPr wrap="none">
              <a:spAutoFit/>
            </a:bodyPr>
            <a:lstStyle/>
            <a:p>
              <a:r>
                <a:rPr lang="en-US" dirty="0" smtClean="0">
                  <a:solidFill>
                    <a:srgbClr val="FF0000"/>
                  </a:solidFill>
                </a:rPr>
                <a:t>HEAT FLUX </a:t>
              </a:r>
              <a:endParaRPr lang="fr-FR" dirty="0">
                <a:solidFill>
                  <a:srgbClr val="FF0000"/>
                </a:solidFill>
              </a:endParaRPr>
            </a:p>
          </p:txBody>
        </p:sp>
      </p:grpSp>
      <p:sp>
        <p:nvSpPr>
          <p:cNvPr id="9" name="TextBox 14"/>
          <p:cNvSpPr txBox="1">
            <a:spLocks noChangeArrowheads="1"/>
          </p:cNvSpPr>
          <p:nvPr/>
        </p:nvSpPr>
        <p:spPr bwMode="auto">
          <a:xfrm>
            <a:off x="6664325" y="2743200"/>
            <a:ext cx="1489075" cy="369887"/>
          </a:xfrm>
          <a:prstGeom prst="rect">
            <a:avLst/>
          </a:prstGeom>
          <a:noFill/>
          <a:ln w="9525">
            <a:noFill/>
            <a:miter lim="800000"/>
            <a:headEnd/>
            <a:tailEnd/>
          </a:ln>
        </p:spPr>
        <p:txBody>
          <a:bodyPr wrap="none">
            <a:spAutoFit/>
          </a:bodyPr>
          <a:lstStyle/>
          <a:p>
            <a:r>
              <a:rPr lang="en-US">
                <a:solidFill>
                  <a:srgbClr val="FF0000"/>
                </a:solidFill>
              </a:rPr>
              <a:t>HEAT FLUX </a:t>
            </a:r>
            <a:endParaRPr lang="fr-FR">
              <a:solidFill>
                <a:srgbClr val="FF0000"/>
              </a:solidFill>
            </a:endParaRPr>
          </a:p>
        </p:txBody>
      </p:sp>
      <p:cxnSp>
        <p:nvCxnSpPr>
          <p:cNvPr id="10" name="Straight Connector 9"/>
          <p:cNvCxnSpPr/>
          <p:nvPr/>
        </p:nvCxnSpPr>
        <p:spPr>
          <a:xfrm>
            <a:off x="838200" y="3657600"/>
            <a:ext cx="70866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23"/>
          <p:cNvSpPr txBox="1">
            <a:spLocks noChangeArrowheads="1"/>
          </p:cNvSpPr>
          <p:nvPr/>
        </p:nvSpPr>
        <p:spPr bwMode="auto">
          <a:xfrm>
            <a:off x="3962400" y="3733800"/>
            <a:ext cx="941388" cy="369887"/>
          </a:xfrm>
          <a:prstGeom prst="rect">
            <a:avLst/>
          </a:prstGeom>
          <a:noFill/>
          <a:ln w="9525">
            <a:noFill/>
            <a:miter lim="800000"/>
            <a:headEnd/>
            <a:tailEnd/>
          </a:ln>
        </p:spPr>
        <p:txBody>
          <a:bodyPr wrap="none">
            <a:spAutoFit/>
          </a:bodyPr>
          <a:lstStyle/>
          <a:p>
            <a:r>
              <a:rPr lang="en-US" i="1"/>
              <a:t>Equator</a:t>
            </a:r>
            <a:endParaRPr lang="fr-FR" i="1"/>
          </a:p>
        </p:txBody>
      </p:sp>
      <p:sp>
        <p:nvSpPr>
          <p:cNvPr id="12" name="TextBox 24"/>
          <p:cNvSpPr txBox="1">
            <a:spLocks noChangeArrowheads="1"/>
          </p:cNvSpPr>
          <p:nvPr/>
        </p:nvSpPr>
        <p:spPr bwMode="auto">
          <a:xfrm>
            <a:off x="5845499" y="3733800"/>
            <a:ext cx="2231701" cy="369332"/>
          </a:xfrm>
          <a:prstGeom prst="rect">
            <a:avLst/>
          </a:prstGeom>
          <a:noFill/>
          <a:ln w="9525">
            <a:noFill/>
            <a:miter lim="800000"/>
            <a:headEnd/>
            <a:tailEnd/>
          </a:ln>
        </p:spPr>
        <p:txBody>
          <a:bodyPr wrap="none">
            <a:spAutoFit/>
          </a:bodyPr>
          <a:lstStyle/>
          <a:p>
            <a:r>
              <a:rPr lang="en-US" i="1" dirty="0" smtClean="0"/>
              <a:t>Northern hemisphere </a:t>
            </a:r>
            <a:endParaRPr lang="fr-FR" i="1" dirty="0"/>
          </a:p>
        </p:txBody>
      </p:sp>
      <p:sp>
        <p:nvSpPr>
          <p:cNvPr id="13" name="TextBox 25"/>
          <p:cNvSpPr txBox="1">
            <a:spLocks noChangeArrowheads="1"/>
          </p:cNvSpPr>
          <p:nvPr/>
        </p:nvSpPr>
        <p:spPr bwMode="auto">
          <a:xfrm>
            <a:off x="721607" y="3733800"/>
            <a:ext cx="2173993" cy="369332"/>
          </a:xfrm>
          <a:prstGeom prst="rect">
            <a:avLst/>
          </a:prstGeom>
          <a:noFill/>
          <a:ln w="9525">
            <a:noFill/>
            <a:miter lim="800000"/>
            <a:headEnd/>
            <a:tailEnd/>
          </a:ln>
        </p:spPr>
        <p:txBody>
          <a:bodyPr wrap="none">
            <a:spAutoFit/>
          </a:bodyPr>
          <a:lstStyle/>
          <a:p>
            <a:r>
              <a:rPr lang="en-US" i="1" dirty="0" smtClean="0"/>
              <a:t>Southern hemisphere</a:t>
            </a:r>
            <a:endParaRPr lang="fr-FR" i="1" dirty="0"/>
          </a:p>
        </p:txBody>
      </p:sp>
      <p:grpSp>
        <p:nvGrpSpPr>
          <p:cNvPr id="14" name="Group 9"/>
          <p:cNvGrpSpPr>
            <a:grpSpLocks/>
          </p:cNvGrpSpPr>
          <p:nvPr/>
        </p:nvGrpSpPr>
        <p:grpSpPr bwMode="auto">
          <a:xfrm>
            <a:off x="1066800" y="609600"/>
            <a:ext cx="7010400" cy="762000"/>
            <a:chOff x="1143000" y="609600"/>
            <a:chExt cx="7010400" cy="762000"/>
          </a:xfrm>
        </p:grpSpPr>
        <p:sp>
          <p:nvSpPr>
            <p:cNvPr id="15" name="TextBox 10"/>
            <p:cNvSpPr txBox="1">
              <a:spLocks noChangeArrowheads="1"/>
            </p:cNvSpPr>
            <p:nvPr/>
          </p:nvSpPr>
          <p:spPr bwMode="auto">
            <a:xfrm>
              <a:off x="1357876" y="762000"/>
              <a:ext cx="6580648" cy="461665"/>
            </a:xfrm>
            <a:prstGeom prst="rect">
              <a:avLst/>
            </a:prstGeom>
            <a:noFill/>
            <a:ln w="9525">
              <a:noFill/>
              <a:miter lim="800000"/>
              <a:headEnd/>
              <a:tailEnd/>
            </a:ln>
          </p:spPr>
          <p:txBody>
            <a:bodyPr wrap="none">
              <a:spAutoFit/>
            </a:bodyPr>
            <a:lstStyle/>
            <a:p>
              <a:r>
                <a:rPr lang="en-US" sz="2400" dirty="0" smtClean="0">
                  <a:latin typeface="Comic Sans MS" pitchFamily="66" charset="0"/>
                </a:rPr>
                <a:t>Schematic of Net </a:t>
              </a:r>
              <a:r>
                <a:rPr lang="en-US" sz="2400" dirty="0" err="1" smtClean="0">
                  <a:latin typeface="Comic Sans MS" pitchFamily="66" charset="0"/>
                </a:rPr>
                <a:t>Radiative</a:t>
              </a:r>
              <a:r>
                <a:rPr lang="en-US" sz="2400" dirty="0" smtClean="0">
                  <a:latin typeface="Comic Sans MS" pitchFamily="66" charset="0"/>
                </a:rPr>
                <a:t> Fluxes at T.O.A.</a:t>
              </a:r>
              <a:endParaRPr lang="fr-FR" sz="2400" dirty="0">
                <a:latin typeface="Comic Sans MS" pitchFamily="66" charset="0"/>
              </a:endParaRPr>
            </a:p>
          </p:txBody>
        </p:sp>
        <p:sp>
          <p:nvSpPr>
            <p:cNvPr id="16" name="Rectangle 15"/>
            <p:cNvSpPr/>
            <p:nvPr/>
          </p:nvSpPr>
          <p:spPr>
            <a:xfrm>
              <a:off x="1143000" y="609600"/>
              <a:ext cx="7010400" cy="762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17" name="TextBox 16"/>
          <p:cNvSpPr txBox="1"/>
          <p:nvPr/>
        </p:nvSpPr>
        <p:spPr>
          <a:xfrm>
            <a:off x="3886200" y="5257800"/>
            <a:ext cx="1109662" cy="430212"/>
          </a:xfrm>
          <a:prstGeom prst="rect">
            <a:avLst/>
          </a:prstGeom>
          <a:noFill/>
        </p:spPr>
        <p:txBody>
          <a:bodyPr wrap="none">
            <a:spAutoFit/>
          </a:bodyPr>
          <a:lstStyle/>
          <a:p>
            <a:pPr>
              <a:defRPr/>
            </a:pPr>
            <a:r>
              <a:rPr lang="en-US" sz="2200" i="1" dirty="0">
                <a:solidFill>
                  <a:schemeClr val="tx2">
                    <a:lumMod val="75000"/>
                  </a:schemeClr>
                </a:solidFill>
              </a:rPr>
              <a:t>OCEAN</a:t>
            </a:r>
            <a:endParaRPr lang="fr-FR" sz="2200" i="1" dirty="0">
              <a:solidFill>
                <a:schemeClr val="tx2">
                  <a:lumMod val="75000"/>
                </a:schemeClr>
              </a:solidFill>
            </a:endParaRPr>
          </a:p>
        </p:txBody>
      </p:sp>
      <p:sp>
        <p:nvSpPr>
          <p:cNvPr id="18" name="TextBox 17"/>
          <p:cNvSpPr txBox="1"/>
          <p:nvPr/>
        </p:nvSpPr>
        <p:spPr>
          <a:xfrm>
            <a:off x="3505200" y="4267200"/>
            <a:ext cx="1981200" cy="430213"/>
          </a:xfrm>
          <a:prstGeom prst="rect">
            <a:avLst/>
          </a:prstGeom>
          <a:noFill/>
        </p:spPr>
        <p:txBody>
          <a:bodyPr wrap="none">
            <a:spAutoFit/>
          </a:bodyPr>
          <a:lstStyle/>
          <a:p>
            <a:pPr>
              <a:defRPr/>
            </a:pPr>
            <a:r>
              <a:rPr lang="en-US" sz="2200" i="1" dirty="0">
                <a:solidFill>
                  <a:schemeClr val="tx2">
                    <a:lumMod val="75000"/>
                  </a:schemeClr>
                </a:solidFill>
              </a:rPr>
              <a:t>ATMOSPHERE</a:t>
            </a:r>
            <a:endParaRPr lang="fr-FR" sz="2200" i="1" dirty="0">
              <a:solidFill>
                <a:schemeClr val="tx2">
                  <a:lumMod val="75000"/>
                </a:schemeClr>
              </a:solidFill>
            </a:endParaRPr>
          </a:p>
        </p:txBody>
      </p:sp>
      <p:sp>
        <p:nvSpPr>
          <p:cNvPr id="19" name="TextBox 18"/>
          <p:cNvSpPr txBox="1">
            <a:spLocks noChangeAspect="1"/>
          </p:cNvSpPr>
          <p:nvPr/>
        </p:nvSpPr>
        <p:spPr>
          <a:xfrm>
            <a:off x="8001000" y="3474720"/>
            <a:ext cx="727700" cy="369332"/>
          </a:xfrm>
          <a:prstGeom prst="rect">
            <a:avLst/>
          </a:prstGeom>
          <a:noFill/>
        </p:spPr>
        <p:txBody>
          <a:bodyPr wrap="none" rtlCol="0">
            <a:spAutoFit/>
          </a:bodyPr>
          <a:lstStyle/>
          <a:p>
            <a:r>
              <a:rPr lang="en-US" i="1" dirty="0" smtClean="0"/>
              <a:t>T.O.A.</a:t>
            </a:r>
            <a:endParaRPr lang="fr-FR" i="1" dirty="0"/>
          </a:p>
        </p:txBody>
      </p:sp>
      <p:cxnSp>
        <p:nvCxnSpPr>
          <p:cNvPr id="20" name="Straight Arrow Connector 19"/>
          <p:cNvCxnSpPr/>
          <p:nvPr/>
        </p:nvCxnSpPr>
        <p:spPr>
          <a:xfrm rot="10800000">
            <a:off x="2209800" y="4419600"/>
            <a:ext cx="9144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33"/>
          <p:cNvSpPr txBox="1">
            <a:spLocks noChangeArrowheads="1"/>
          </p:cNvSpPr>
          <p:nvPr/>
        </p:nvSpPr>
        <p:spPr bwMode="auto">
          <a:xfrm>
            <a:off x="1981200" y="4506913"/>
            <a:ext cx="1489075" cy="369887"/>
          </a:xfrm>
          <a:prstGeom prst="rect">
            <a:avLst/>
          </a:prstGeom>
          <a:noFill/>
          <a:ln w="9525">
            <a:noFill/>
            <a:miter lim="800000"/>
            <a:headEnd/>
            <a:tailEnd/>
          </a:ln>
        </p:spPr>
        <p:txBody>
          <a:bodyPr wrap="none">
            <a:spAutoFit/>
          </a:bodyPr>
          <a:lstStyle/>
          <a:p>
            <a:r>
              <a:rPr lang="en-US">
                <a:solidFill>
                  <a:srgbClr val="FF0000"/>
                </a:solidFill>
              </a:rPr>
              <a:t>HEAT FLUX </a:t>
            </a:r>
            <a:endParaRPr lang="fr-FR">
              <a:solidFill>
                <a:srgbClr val="FF0000"/>
              </a:solidFill>
            </a:endParaRPr>
          </a:p>
        </p:txBody>
      </p:sp>
      <p:cxnSp>
        <p:nvCxnSpPr>
          <p:cNvPr id="22" name="Straight Arrow Connector 21"/>
          <p:cNvCxnSpPr/>
          <p:nvPr/>
        </p:nvCxnSpPr>
        <p:spPr>
          <a:xfrm rot="10800000">
            <a:off x="2209800" y="5410200"/>
            <a:ext cx="9144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33"/>
          <p:cNvSpPr txBox="1">
            <a:spLocks noChangeArrowheads="1"/>
          </p:cNvSpPr>
          <p:nvPr/>
        </p:nvSpPr>
        <p:spPr bwMode="auto">
          <a:xfrm>
            <a:off x="1981200" y="5497513"/>
            <a:ext cx="1489075" cy="369887"/>
          </a:xfrm>
          <a:prstGeom prst="rect">
            <a:avLst/>
          </a:prstGeom>
          <a:noFill/>
          <a:ln w="9525">
            <a:noFill/>
            <a:miter lim="800000"/>
            <a:headEnd/>
            <a:tailEnd/>
          </a:ln>
        </p:spPr>
        <p:txBody>
          <a:bodyPr wrap="none">
            <a:spAutoFit/>
          </a:bodyPr>
          <a:lstStyle/>
          <a:p>
            <a:r>
              <a:rPr lang="en-US">
                <a:solidFill>
                  <a:srgbClr val="FF0000"/>
                </a:solidFill>
              </a:rPr>
              <a:t>HEAT FLUX </a:t>
            </a:r>
            <a:endParaRPr lang="fr-FR">
              <a:solidFill>
                <a:srgbClr val="FF0000"/>
              </a:solidFill>
            </a:endParaRPr>
          </a:p>
        </p:txBody>
      </p:sp>
      <p:cxnSp>
        <p:nvCxnSpPr>
          <p:cNvPr id="24" name="Straight Arrow Connector 23"/>
          <p:cNvCxnSpPr/>
          <p:nvPr/>
        </p:nvCxnSpPr>
        <p:spPr>
          <a:xfrm>
            <a:off x="6002337" y="4419600"/>
            <a:ext cx="9144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34"/>
          <p:cNvSpPr txBox="1">
            <a:spLocks noChangeArrowheads="1"/>
          </p:cNvSpPr>
          <p:nvPr/>
        </p:nvSpPr>
        <p:spPr bwMode="auto">
          <a:xfrm>
            <a:off x="5791200" y="4495800"/>
            <a:ext cx="1430337" cy="369888"/>
          </a:xfrm>
          <a:prstGeom prst="rect">
            <a:avLst/>
          </a:prstGeom>
          <a:noFill/>
          <a:ln w="9525">
            <a:noFill/>
            <a:miter lim="800000"/>
            <a:headEnd/>
            <a:tailEnd/>
          </a:ln>
        </p:spPr>
        <p:txBody>
          <a:bodyPr wrap="none">
            <a:spAutoFit/>
          </a:bodyPr>
          <a:lstStyle/>
          <a:p>
            <a:r>
              <a:rPr lang="en-US">
                <a:solidFill>
                  <a:srgbClr val="FF0000"/>
                </a:solidFill>
              </a:rPr>
              <a:t>HEAT FLUX</a:t>
            </a:r>
            <a:endParaRPr lang="fr-FR">
              <a:solidFill>
                <a:srgbClr val="FF0000"/>
              </a:solidFill>
            </a:endParaRPr>
          </a:p>
        </p:txBody>
      </p:sp>
      <p:cxnSp>
        <p:nvCxnSpPr>
          <p:cNvPr id="26" name="Straight Arrow Connector 25"/>
          <p:cNvCxnSpPr/>
          <p:nvPr/>
        </p:nvCxnSpPr>
        <p:spPr>
          <a:xfrm>
            <a:off x="6002337" y="5421312"/>
            <a:ext cx="9144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34"/>
          <p:cNvSpPr txBox="1">
            <a:spLocks noChangeArrowheads="1"/>
          </p:cNvSpPr>
          <p:nvPr/>
        </p:nvSpPr>
        <p:spPr bwMode="auto">
          <a:xfrm>
            <a:off x="5791200" y="5497512"/>
            <a:ext cx="1430337" cy="369888"/>
          </a:xfrm>
          <a:prstGeom prst="rect">
            <a:avLst/>
          </a:prstGeom>
          <a:noFill/>
          <a:ln w="9525">
            <a:noFill/>
            <a:miter lim="800000"/>
            <a:headEnd/>
            <a:tailEnd/>
          </a:ln>
        </p:spPr>
        <p:txBody>
          <a:bodyPr wrap="none">
            <a:spAutoFit/>
          </a:bodyPr>
          <a:lstStyle/>
          <a:p>
            <a:r>
              <a:rPr lang="en-US">
                <a:solidFill>
                  <a:srgbClr val="FF0000"/>
                </a:solidFill>
              </a:rPr>
              <a:t>HEAT FLUX</a:t>
            </a:r>
            <a:endParaRPr lang="fr-FR">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nday.png"/>
          <p:cNvPicPr>
            <a:picLocks noChangeAspect="1"/>
          </p:cNvPicPr>
          <p:nvPr/>
        </p:nvPicPr>
        <p:blipFill>
          <a:blip r:embed="rId3"/>
          <a:stretch>
            <a:fillRect/>
          </a:stretch>
        </p:blipFill>
        <p:spPr>
          <a:xfrm>
            <a:off x="1074709" y="2022464"/>
            <a:ext cx="6994582" cy="2813072"/>
          </a:xfrm>
          <a:prstGeom prst="rect">
            <a:avLst/>
          </a:prstGeom>
        </p:spPr>
      </p:pic>
      <p:sp>
        <p:nvSpPr>
          <p:cNvPr id="3" name="Rectangle 2"/>
          <p:cNvSpPr/>
          <p:nvPr/>
        </p:nvSpPr>
        <p:spPr>
          <a:xfrm>
            <a:off x="762000" y="1676400"/>
            <a:ext cx="4572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838200" y="2743200"/>
            <a:ext cx="4572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066800" y="1447800"/>
            <a:ext cx="4572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85800" y="2057400"/>
            <a:ext cx="4572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p:cNvSpPr txBox="1"/>
          <p:nvPr/>
        </p:nvSpPr>
        <p:spPr>
          <a:xfrm>
            <a:off x="6934200" y="5943600"/>
            <a:ext cx="1739322" cy="369332"/>
          </a:xfrm>
          <a:prstGeom prst="rect">
            <a:avLst/>
          </a:prstGeom>
          <a:noFill/>
        </p:spPr>
        <p:txBody>
          <a:bodyPr wrap="none" rtlCol="0">
            <a:spAutoFit/>
          </a:bodyPr>
          <a:lstStyle/>
          <a:p>
            <a:r>
              <a:rPr lang="en-US" i="1" dirty="0" smtClean="0"/>
              <a:t>F. </a:t>
            </a:r>
            <a:r>
              <a:rPr lang="en-US" i="1" dirty="0" err="1" smtClean="0"/>
              <a:t>Ronday</a:t>
            </a:r>
            <a:r>
              <a:rPr lang="en-US" i="1" dirty="0" smtClean="0"/>
              <a:t> (1990)</a:t>
            </a:r>
            <a:endParaRPr lang="fr-FR" i="1" dirty="0"/>
          </a:p>
        </p:txBody>
      </p:sp>
      <p:grpSp>
        <p:nvGrpSpPr>
          <p:cNvPr id="8" name="Group 7"/>
          <p:cNvGrpSpPr/>
          <p:nvPr/>
        </p:nvGrpSpPr>
        <p:grpSpPr>
          <a:xfrm>
            <a:off x="702847" y="533400"/>
            <a:ext cx="7734300" cy="685800"/>
            <a:chOff x="609600" y="76200"/>
            <a:chExt cx="7734300" cy="685800"/>
          </a:xfrm>
        </p:grpSpPr>
        <p:sp>
          <p:nvSpPr>
            <p:cNvPr id="9" name="Rectangle 8"/>
            <p:cNvSpPr/>
            <p:nvPr/>
          </p:nvSpPr>
          <p:spPr>
            <a:xfrm>
              <a:off x="609600" y="76200"/>
              <a:ext cx="77343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p:cNvSpPr txBox="1"/>
            <p:nvPr/>
          </p:nvSpPr>
          <p:spPr>
            <a:xfrm>
              <a:off x="1173938" y="152400"/>
              <a:ext cx="6609630" cy="523220"/>
            </a:xfrm>
            <a:prstGeom prst="rect">
              <a:avLst/>
            </a:prstGeom>
            <a:noFill/>
          </p:spPr>
          <p:txBody>
            <a:bodyPr wrap="none" rtlCol="0">
              <a:spAutoFit/>
            </a:bodyPr>
            <a:lstStyle/>
            <a:p>
              <a:r>
                <a:rPr lang="en-US" sz="2800" dirty="0" smtClean="0"/>
                <a:t>Schematic of </a:t>
              </a:r>
              <a:r>
                <a:rPr lang="en-US" sz="2800" dirty="0" err="1" smtClean="0"/>
                <a:t>Tropospheric</a:t>
              </a:r>
              <a:r>
                <a:rPr lang="en-US" sz="2800" dirty="0" smtClean="0"/>
                <a:t> Mean Circulation</a:t>
              </a:r>
              <a:endParaRPr lang="fr-FR" sz="2800" dirty="0">
                <a:solidFill>
                  <a:schemeClr val="bg1">
                    <a:lumMod val="65000"/>
                  </a:schemeClr>
                </a:solidFill>
              </a:endParaRPr>
            </a:p>
          </p:txBody>
        </p:sp>
      </p:grpSp>
      <p:sp>
        <p:nvSpPr>
          <p:cNvPr id="11" name="TextBox 10"/>
          <p:cNvSpPr txBox="1"/>
          <p:nvPr/>
        </p:nvSpPr>
        <p:spPr>
          <a:xfrm>
            <a:off x="3810000" y="5029200"/>
            <a:ext cx="758862" cy="584775"/>
          </a:xfrm>
          <a:prstGeom prst="rect">
            <a:avLst/>
          </a:prstGeom>
          <a:noFill/>
        </p:spPr>
        <p:txBody>
          <a:bodyPr wrap="none" rtlCol="0">
            <a:spAutoFit/>
          </a:bodyPr>
          <a:lstStyle/>
          <a:p>
            <a:r>
              <a:rPr lang="en-US" sz="1600" dirty="0" smtClean="0">
                <a:solidFill>
                  <a:schemeClr val="tx2">
                    <a:lumMod val="60000"/>
                    <a:lumOff val="40000"/>
                  </a:schemeClr>
                </a:solidFill>
              </a:rPr>
              <a:t>Hadley</a:t>
            </a:r>
          </a:p>
          <a:p>
            <a:pPr algn="ctr"/>
            <a:r>
              <a:rPr lang="en-US" sz="1600" dirty="0" smtClean="0">
                <a:solidFill>
                  <a:schemeClr val="tx2">
                    <a:lumMod val="60000"/>
                    <a:lumOff val="40000"/>
                  </a:schemeClr>
                </a:solidFill>
              </a:rPr>
              <a:t>cell</a:t>
            </a:r>
            <a:endParaRPr lang="fr-FR" sz="1600" dirty="0">
              <a:solidFill>
                <a:schemeClr val="tx2">
                  <a:lumMod val="60000"/>
                  <a:lumOff val="40000"/>
                </a:schemeClr>
              </a:solidFill>
            </a:endParaRPr>
          </a:p>
        </p:txBody>
      </p:sp>
      <p:cxnSp>
        <p:nvCxnSpPr>
          <p:cNvPr id="12" name="Straight Arrow Connector 11"/>
          <p:cNvCxnSpPr/>
          <p:nvPr/>
        </p:nvCxnSpPr>
        <p:spPr>
          <a:xfrm rot="5400000">
            <a:off x="3728007" y="4572000"/>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46338" y="5029200"/>
            <a:ext cx="669479" cy="584775"/>
          </a:xfrm>
          <a:prstGeom prst="rect">
            <a:avLst/>
          </a:prstGeom>
          <a:noFill/>
        </p:spPr>
        <p:txBody>
          <a:bodyPr wrap="none" rtlCol="0">
            <a:spAutoFit/>
          </a:bodyPr>
          <a:lstStyle/>
          <a:p>
            <a:r>
              <a:rPr lang="en-US" sz="1600" dirty="0" err="1" smtClean="0">
                <a:solidFill>
                  <a:schemeClr val="tx2">
                    <a:lumMod val="60000"/>
                    <a:lumOff val="40000"/>
                  </a:schemeClr>
                </a:solidFill>
              </a:rPr>
              <a:t>Ferrel</a:t>
            </a:r>
            <a:endParaRPr lang="en-US" sz="1600" dirty="0" smtClean="0">
              <a:solidFill>
                <a:schemeClr val="tx2">
                  <a:lumMod val="60000"/>
                  <a:lumOff val="40000"/>
                </a:schemeClr>
              </a:solidFill>
            </a:endParaRPr>
          </a:p>
          <a:p>
            <a:pPr algn="ctr"/>
            <a:r>
              <a:rPr lang="en-US" sz="1600" dirty="0" smtClean="0">
                <a:solidFill>
                  <a:schemeClr val="tx2">
                    <a:lumMod val="60000"/>
                    <a:lumOff val="40000"/>
                  </a:schemeClr>
                </a:solidFill>
              </a:rPr>
              <a:t>cell</a:t>
            </a:r>
            <a:endParaRPr lang="fr-FR" sz="1600" dirty="0">
              <a:solidFill>
                <a:schemeClr val="tx2">
                  <a:lumMod val="60000"/>
                  <a:lumOff val="40000"/>
                </a:schemeClr>
              </a:solidFill>
            </a:endParaRPr>
          </a:p>
        </p:txBody>
      </p:sp>
      <p:cxnSp>
        <p:nvCxnSpPr>
          <p:cNvPr id="14" name="Straight Arrow Connector 13"/>
          <p:cNvCxnSpPr/>
          <p:nvPr/>
        </p:nvCxnSpPr>
        <p:spPr>
          <a:xfrm rot="5400000">
            <a:off x="2664345" y="4571206"/>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00200" y="5054025"/>
            <a:ext cx="611771" cy="584775"/>
          </a:xfrm>
          <a:prstGeom prst="rect">
            <a:avLst/>
          </a:prstGeom>
          <a:noFill/>
        </p:spPr>
        <p:txBody>
          <a:bodyPr wrap="none" rtlCol="0">
            <a:spAutoFit/>
          </a:bodyPr>
          <a:lstStyle/>
          <a:p>
            <a:r>
              <a:rPr lang="en-US" sz="1600" dirty="0" smtClean="0">
                <a:solidFill>
                  <a:schemeClr val="tx2">
                    <a:lumMod val="60000"/>
                    <a:lumOff val="40000"/>
                  </a:schemeClr>
                </a:solidFill>
              </a:rPr>
              <a:t>Polar</a:t>
            </a:r>
          </a:p>
          <a:p>
            <a:pPr algn="ctr"/>
            <a:r>
              <a:rPr lang="en-US" sz="1600" dirty="0" smtClean="0">
                <a:solidFill>
                  <a:schemeClr val="tx2">
                    <a:lumMod val="60000"/>
                    <a:lumOff val="40000"/>
                  </a:schemeClr>
                </a:solidFill>
              </a:rPr>
              <a:t>cell</a:t>
            </a:r>
            <a:endParaRPr lang="fr-FR" sz="1600" dirty="0">
              <a:solidFill>
                <a:schemeClr val="tx2">
                  <a:lumMod val="60000"/>
                  <a:lumOff val="40000"/>
                </a:schemeClr>
              </a:solidFill>
            </a:endParaRPr>
          </a:p>
        </p:txBody>
      </p:sp>
      <p:cxnSp>
        <p:nvCxnSpPr>
          <p:cNvPr id="16" name="Straight Arrow Connector 15"/>
          <p:cNvCxnSpPr/>
          <p:nvPr/>
        </p:nvCxnSpPr>
        <p:spPr>
          <a:xfrm rot="5400000">
            <a:off x="1518207" y="4596031"/>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53000" y="5028406"/>
            <a:ext cx="758862" cy="584775"/>
          </a:xfrm>
          <a:prstGeom prst="rect">
            <a:avLst/>
          </a:prstGeom>
          <a:noFill/>
        </p:spPr>
        <p:txBody>
          <a:bodyPr wrap="none" rtlCol="0">
            <a:spAutoFit/>
          </a:bodyPr>
          <a:lstStyle/>
          <a:p>
            <a:r>
              <a:rPr lang="en-US" sz="1600" dirty="0" smtClean="0">
                <a:solidFill>
                  <a:schemeClr val="tx2">
                    <a:lumMod val="60000"/>
                    <a:lumOff val="40000"/>
                  </a:schemeClr>
                </a:solidFill>
              </a:rPr>
              <a:t>Hadley</a:t>
            </a:r>
          </a:p>
          <a:p>
            <a:pPr algn="ctr"/>
            <a:r>
              <a:rPr lang="en-US" sz="1600" dirty="0" smtClean="0">
                <a:solidFill>
                  <a:schemeClr val="tx2">
                    <a:lumMod val="60000"/>
                    <a:lumOff val="40000"/>
                  </a:schemeClr>
                </a:solidFill>
              </a:rPr>
              <a:t>cell</a:t>
            </a:r>
            <a:endParaRPr lang="fr-FR" sz="1600" dirty="0">
              <a:solidFill>
                <a:schemeClr val="tx2">
                  <a:lumMod val="60000"/>
                  <a:lumOff val="40000"/>
                </a:schemeClr>
              </a:solidFill>
            </a:endParaRPr>
          </a:p>
        </p:txBody>
      </p:sp>
      <p:cxnSp>
        <p:nvCxnSpPr>
          <p:cNvPr id="18" name="Straight Arrow Connector 17"/>
          <p:cNvCxnSpPr/>
          <p:nvPr/>
        </p:nvCxnSpPr>
        <p:spPr>
          <a:xfrm rot="5400000">
            <a:off x="4871007" y="4571206"/>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943600" y="5029200"/>
            <a:ext cx="669479" cy="584775"/>
          </a:xfrm>
          <a:prstGeom prst="rect">
            <a:avLst/>
          </a:prstGeom>
          <a:noFill/>
        </p:spPr>
        <p:txBody>
          <a:bodyPr wrap="none" rtlCol="0">
            <a:spAutoFit/>
          </a:bodyPr>
          <a:lstStyle/>
          <a:p>
            <a:r>
              <a:rPr lang="en-US" sz="1600" dirty="0" err="1" smtClean="0">
                <a:solidFill>
                  <a:schemeClr val="tx2">
                    <a:lumMod val="60000"/>
                    <a:lumOff val="40000"/>
                  </a:schemeClr>
                </a:solidFill>
              </a:rPr>
              <a:t>Ferrel</a:t>
            </a:r>
            <a:endParaRPr lang="en-US" sz="1600" dirty="0" smtClean="0">
              <a:solidFill>
                <a:schemeClr val="tx2">
                  <a:lumMod val="60000"/>
                  <a:lumOff val="40000"/>
                </a:schemeClr>
              </a:solidFill>
            </a:endParaRPr>
          </a:p>
          <a:p>
            <a:pPr algn="ctr"/>
            <a:r>
              <a:rPr lang="en-US" sz="1600" dirty="0" smtClean="0">
                <a:solidFill>
                  <a:schemeClr val="tx2">
                    <a:lumMod val="60000"/>
                    <a:lumOff val="40000"/>
                  </a:schemeClr>
                </a:solidFill>
              </a:rPr>
              <a:t>cell</a:t>
            </a:r>
            <a:endParaRPr lang="fr-FR" sz="1600" dirty="0">
              <a:solidFill>
                <a:schemeClr val="tx2">
                  <a:lumMod val="60000"/>
                  <a:lumOff val="40000"/>
                </a:schemeClr>
              </a:solidFill>
            </a:endParaRPr>
          </a:p>
        </p:txBody>
      </p:sp>
      <p:cxnSp>
        <p:nvCxnSpPr>
          <p:cNvPr id="20" name="Straight Arrow Connector 19"/>
          <p:cNvCxnSpPr/>
          <p:nvPr/>
        </p:nvCxnSpPr>
        <p:spPr>
          <a:xfrm rot="5400000">
            <a:off x="5861607" y="4571206"/>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58000" y="5130225"/>
            <a:ext cx="611771" cy="584775"/>
          </a:xfrm>
          <a:prstGeom prst="rect">
            <a:avLst/>
          </a:prstGeom>
          <a:noFill/>
        </p:spPr>
        <p:txBody>
          <a:bodyPr wrap="none" rtlCol="0">
            <a:spAutoFit/>
          </a:bodyPr>
          <a:lstStyle/>
          <a:p>
            <a:r>
              <a:rPr lang="en-US" sz="1600" dirty="0" smtClean="0">
                <a:solidFill>
                  <a:schemeClr val="tx2">
                    <a:lumMod val="60000"/>
                    <a:lumOff val="40000"/>
                  </a:schemeClr>
                </a:solidFill>
              </a:rPr>
              <a:t>Polar</a:t>
            </a:r>
          </a:p>
          <a:p>
            <a:pPr algn="ctr"/>
            <a:r>
              <a:rPr lang="en-US" sz="1600" dirty="0" smtClean="0">
                <a:solidFill>
                  <a:schemeClr val="tx2">
                    <a:lumMod val="60000"/>
                    <a:lumOff val="40000"/>
                  </a:schemeClr>
                </a:solidFill>
              </a:rPr>
              <a:t>cell</a:t>
            </a:r>
            <a:endParaRPr lang="fr-FR" sz="1600" dirty="0">
              <a:solidFill>
                <a:schemeClr val="tx2">
                  <a:lumMod val="60000"/>
                  <a:lumOff val="40000"/>
                </a:schemeClr>
              </a:solidFill>
            </a:endParaRPr>
          </a:p>
        </p:txBody>
      </p:sp>
      <p:cxnSp>
        <p:nvCxnSpPr>
          <p:cNvPr id="22" name="Straight Arrow Connector 21"/>
          <p:cNvCxnSpPr/>
          <p:nvPr/>
        </p:nvCxnSpPr>
        <p:spPr>
          <a:xfrm rot="5400000">
            <a:off x="6776007" y="4672231"/>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922463" y="381000"/>
            <a:ext cx="5299075" cy="6858000"/>
            <a:chOff x="1921810" y="0"/>
            <a:chExt cx="5300379" cy="6858000"/>
          </a:xfrm>
        </p:grpSpPr>
        <p:pic>
          <p:nvPicPr>
            <p:cNvPr id="3" name="Picture 1" descr="fratantoni01jgrfig.png"/>
            <p:cNvPicPr>
              <a:picLocks noChangeAspect="1"/>
            </p:cNvPicPr>
            <p:nvPr/>
          </p:nvPicPr>
          <p:blipFill>
            <a:blip r:embed="rId3"/>
            <a:srcRect/>
            <a:stretch>
              <a:fillRect/>
            </a:stretch>
          </p:blipFill>
          <p:spPr bwMode="auto">
            <a:xfrm>
              <a:off x="1921810" y="0"/>
              <a:ext cx="5300379" cy="6858000"/>
            </a:xfrm>
            <a:prstGeom prst="rect">
              <a:avLst/>
            </a:prstGeom>
            <a:noFill/>
            <a:ln w="9525">
              <a:noFill/>
              <a:miter lim="800000"/>
              <a:headEnd/>
              <a:tailEnd/>
            </a:ln>
          </p:spPr>
        </p:pic>
        <p:sp>
          <p:nvSpPr>
            <p:cNvPr id="4" name="Rectangle 3"/>
            <p:cNvSpPr/>
            <p:nvPr/>
          </p:nvSpPr>
          <p:spPr>
            <a:xfrm>
              <a:off x="2209218" y="0"/>
              <a:ext cx="4878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5" name="Group 10"/>
          <p:cNvGrpSpPr>
            <a:grpSpLocks/>
          </p:cNvGrpSpPr>
          <p:nvPr/>
        </p:nvGrpSpPr>
        <p:grpSpPr bwMode="auto">
          <a:xfrm>
            <a:off x="781050" y="609600"/>
            <a:ext cx="7581900" cy="685800"/>
            <a:chOff x="609600" y="609600"/>
            <a:chExt cx="7581900" cy="685800"/>
          </a:xfrm>
        </p:grpSpPr>
        <p:sp>
          <p:nvSpPr>
            <p:cNvPr id="6" name="TextBox 5"/>
            <p:cNvSpPr txBox="1">
              <a:spLocks noChangeArrowheads="1"/>
            </p:cNvSpPr>
            <p:nvPr/>
          </p:nvSpPr>
          <p:spPr bwMode="auto">
            <a:xfrm>
              <a:off x="840692" y="762000"/>
              <a:ext cx="7079182" cy="369332"/>
            </a:xfrm>
            <a:prstGeom prst="rect">
              <a:avLst/>
            </a:prstGeom>
            <a:noFill/>
            <a:ln w="9525">
              <a:noFill/>
              <a:miter lim="800000"/>
              <a:headEnd/>
              <a:tailEnd/>
            </a:ln>
          </p:spPr>
          <p:txBody>
            <a:bodyPr wrap="none">
              <a:spAutoFit/>
            </a:bodyPr>
            <a:lstStyle/>
            <a:p>
              <a:r>
                <a:rPr lang="en-US">
                  <a:latin typeface="Comic Sans MS" pitchFamily="66" charset="0"/>
                </a:rPr>
                <a:t>SCHEMATIC OF NORTH ATLANTIC SURFACE CIRCULATION</a:t>
              </a:r>
              <a:endParaRPr lang="fr-FR">
                <a:latin typeface="Comic Sans MS" pitchFamily="66" charset="0"/>
              </a:endParaRPr>
            </a:p>
          </p:txBody>
        </p:sp>
        <p:sp>
          <p:nvSpPr>
            <p:cNvPr id="7" name="Rectangle 6"/>
            <p:cNvSpPr/>
            <p:nvPr/>
          </p:nvSpPr>
          <p:spPr>
            <a:xfrm>
              <a:off x="609600" y="609600"/>
              <a:ext cx="75819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8" name="TextBox 8"/>
          <p:cNvSpPr txBox="1">
            <a:spLocks noChangeArrowheads="1"/>
          </p:cNvSpPr>
          <p:nvPr/>
        </p:nvSpPr>
        <p:spPr bwMode="auto">
          <a:xfrm>
            <a:off x="7027101" y="6172200"/>
            <a:ext cx="1812099" cy="369332"/>
          </a:xfrm>
          <a:prstGeom prst="rect">
            <a:avLst/>
          </a:prstGeom>
          <a:noFill/>
          <a:ln w="9525">
            <a:noFill/>
            <a:miter lim="800000"/>
            <a:headEnd/>
            <a:tailEnd/>
          </a:ln>
        </p:spPr>
        <p:txBody>
          <a:bodyPr wrap="none">
            <a:spAutoFit/>
          </a:bodyPr>
          <a:lstStyle/>
          <a:p>
            <a:r>
              <a:rPr lang="en-US" i="1" dirty="0" err="1"/>
              <a:t>Fratantoni</a:t>
            </a:r>
            <a:r>
              <a:rPr lang="en-US" dirty="0"/>
              <a:t> </a:t>
            </a:r>
            <a:r>
              <a:rPr lang="en-US" dirty="0" smtClean="0"/>
              <a:t>(2001</a:t>
            </a:r>
            <a:r>
              <a:rPr lang="en-US" dirty="0"/>
              <a:t>)</a:t>
            </a:r>
            <a:endParaRPr lang="fr-F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28600" y="1595438"/>
            <a:ext cx="9372600" cy="6329362"/>
            <a:chOff x="-228600" y="300685"/>
            <a:chExt cx="9372600" cy="6328715"/>
          </a:xfrm>
        </p:grpSpPr>
        <p:pic>
          <p:nvPicPr>
            <p:cNvPr id="3" name="Picture 2" descr="A16_SALNTY.gif"/>
            <p:cNvPicPr>
              <a:picLocks noChangeAspect="1"/>
            </p:cNvPicPr>
            <p:nvPr/>
          </p:nvPicPr>
          <p:blipFill>
            <a:blip r:embed="rId3"/>
            <a:srcRect/>
            <a:stretch>
              <a:fillRect/>
            </a:stretch>
          </p:blipFill>
          <p:spPr bwMode="auto">
            <a:xfrm>
              <a:off x="0" y="300685"/>
              <a:ext cx="9144000" cy="6256629"/>
            </a:xfrm>
            <a:prstGeom prst="rect">
              <a:avLst/>
            </a:prstGeom>
            <a:noFill/>
            <a:ln w="9525">
              <a:noFill/>
              <a:miter lim="800000"/>
              <a:headEnd/>
              <a:tailEnd/>
            </a:ln>
          </p:spPr>
        </p:pic>
        <p:sp>
          <p:nvSpPr>
            <p:cNvPr id="4" name="Rectangle 3"/>
            <p:cNvSpPr/>
            <p:nvPr/>
          </p:nvSpPr>
          <p:spPr>
            <a:xfrm>
              <a:off x="0" y="4267441"/>
              <a:ext cx="9144000" cy="23619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5" name="Rectangle 4"/>
            <p:cNvSpPr/>
            <p:nvPr/>
          </p:nvSpPr>
          <p:spPr>
            <a:xfrm>
              <a:off x="-228600" y="305447"/>
              <a:ext cx="1752600" cy="4571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 name="Rectangle 5"/>
            <p:cNvSpPr/>
            <p:nvPr/>
          </p:nvSpPr>
          <p:spPr>
            <a:xfrm>
              <a:off x="8153400" y="3276943"/>
              <a:ext cx="76200" cy="7619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cxnSp>
        <p:nvCxnSpPr>
          <p:cNvPr id="7" name="Straight Arrow Connector 6"/>
          <p:cNvCxnSpPr/>
          <p:nvPr/>
        </p:nvCxnSpPr>
        <p:spPr>
          <a:xfrm rot="10800000">
            <a:off x="3581400" y="3505200"/>
            <a:ext cx="2057400"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10"/>
          <p:cNvSpPr txBox="1">
            <a:spLocks noChangeArrowheads="1"/>
          </p:cNvSpPr>
          <p:nvPr/>
        </p:nvSpPr>
        <p:spPr bwMode="auto">
          <a:xfrm>
            <a:off x="4191000" y="3124200"/>
            <a:ext cx="903288" cy="369888"/>
          </a:xfrm>
          <a:prstGeom prst="rect">
            <a:avLst/>
          </a:prstGeom>
          <a:noFill/>
          <a:ln w="9525">
            <a:noFill/>
            <a:miter lim="800000"/>
            <a:headEnd/>
            <a:tailEnd/>
          </a:ln>
        </p:spPr>
        <p:txBody>
          <a:bodyPr wrap="none">
            <a:spAutoFit/>
          </a:bodyPr>
          <a:lstStyle/>
          <a:p>
            <a:r>
              <a:rPr lang="en-US">
                <a:solidFill>
                  <a:schemeClr val="bg1"/>
                </a:solidFill>
              </a:rPr>
              <a:t>NADW</a:t>
            </a:r>
            <a:endParaRPr lang="fr-FR">
              <a:solidFill>
                <a:schemeClr val="bg1"/>
              </a:solidFill>
            </a:endParaRPr>
          </a:p>
        </p:txBody>
      </p:sp>
      <p:cxnSp>
        <p:nvCxnSpPr>
          <p:cNvPr id="9" name="Straight Arrow Connector 8"/>
          <p:cNvCxnSpPr/>
          <p:nvPr/>
        </p:nvCxnSpPr>
        <p:spPr>
          <a:xfrm flipV="1">
            <a:off x="2667000" y="4495800"/>
            <a:ext cx="11430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 name="TextBox 12"/>
          <p:cNvSpPr txBox="1">
            <a:spLocks noChangeArrowheads="1"/>
          </p:cNvSpPr>
          <p:nvPr/>
        </p:nvSpPr>
        <p:spPr bwMode="auto">
          <a:xfrm>
            <a:off x="2819400" y="4125913"/>
            <a:ext cx="890588" cy="369887"/>
          </a:xfrm>
          <a:prstGeom prst="rect">
            <a:avLst/>
          </a:prstGeom>
          <a:noFill/>
          <a:ln w="9525">
            <a:noFill/>
            <a:miter lim="800000"/>
            <a:headEnd/>
            <a:tailEnd/>
          </a:ln>
        </p:spPr>
        <p:txBody>
          <a:bodyPr wrap="none">
            <a:spAutoFit/>
          </a:bodyPr>
          <a:lstStyle/>
          <a:p>
            <a:r>
              <a:rPr lang="en-US">
                <a:solidFill>
                  <a:schemeClr val="bg1"/>
                </a:solidFill>
              </a:rPr>
              <a:t>AABW</a:t>
            </a:r>
            <a:endParaRPr lang="fr-FR">
              <a:solidFill>
                <a:schemeClr val="bg1"/>
              </a:solidFill>
            </a:endParaRPr>
          </a:p>
        </p:txBody>
      </p:sp>
      <p:sp>
        <p:nvSpPr>
          <p:cNvPr id="11" name="TextBox 13"/>
          <p:cNvSpPr txBox="1">
            <a:spLocks noChangeArrowheads="1"/>
          </p:cNvSpPr>
          <p:nvPr/>
        </p:nvSpPr>
        <p:spPr bwMode="auto">
          <a:xfrm>
            <a:off x="3073400" y="2209800"/>
            <a:ext cx="812800" cy="369888"/>
          </a:xfrm>
          <a:prstGeom prst="rect">
            <a:avLst/>
          </a:prstGeom>
          <a:noFill/>
          <a:ln w="9525">
            <a:noFill/>
            <a:miter lim="800000"/>
            <a:headEnd/>
            <a:tailEnd/>
          </a:ln>
        </p:spPr>
        <p:txBody>
          <a:bodyPr wrap="none">
            <a:spAutoFit/>
          </a:bodyPr>
          <a:lstStyle/>
          <a:p>
            <a:r>
              <a:rPr lang="en-US">
                <a:solidFill>
                  <a:schemeClr val="bg1"/>
                </a:solidFill>
              </a:rPr>
              <a:t>AAIW</a:t>
            </a:r>
            <a:endParaRPr lang="fr-FR">
              <a:solidFill>
                <a:schemeClr val="bg1"/>
              </a:solidFill>
            </a:endParaRPr>
          </a:p>
        </p:txBody>
      </p:sp>
      <p:cxnSp>
        <p:nvCxnSpPr>
          <p:cNvPr id="12" name="Straight Arrow Connector 11"/>
          <p:cNvCxnSpPr/>
          <p:nvPr/>
        </p:nvCxnSpPr>
        <p:spPr>
          <a:xfrm>
            <a:off x="2819400" y="2514600"/>
            <a:ext cx="1295400" cy="1588"/>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5"/>
          <p:cNvSpPr txBox="1">
            <a:spLocks noChangeArrowheads="1"/>
          </p:cNvSpPr>
          <p:nvPr/>
        </p:nvSpPr>
        <p:spPr bwMode="auto">
          <a:xfrm>
            <a:off x="5702300" y="2362200"/>
            <a:ext cx="774700" cy="369888"/>
          </a:xfrm>
          <a:prstGeom prst="rect">
            <a:avLst/>
          </a:prstGeom>
          <a:noFill/>
          <a:ln w="9525">
            <a:noFill/>
            <a:miter lim="800000"/>
            <a:headEnd/>
            <a:tailEnd/>
          </a:ln>
        </p:spPr>
        <p:txBody>
          <a:bodyPr wrap="none">
            <a:spAutoFit/>
          </a:bodyPr>
          <a:lstStyle/>
          <a:p>
            <a:r>
              <a:rPr lang="en-US">
                <a:solidFill>
                  <a:schemeClr val="bg1"/>
                </a:solidFill>
              </a:rPr>
              <a:t>MOW</a:t>
            </a:r>
            <a:endParaRPr lang="fr-FR">
              <a:solidFill>
                <a:schemeClr val="bg1"/>
              </a:solidFill>
            </a:endParaRPr>
          </a:p>
        </p:txBody>
      </p:sp>
      <p:sp>
        <p:nvSpPr>
          <p:cNvPr id="14" name="TextBox 16"/>
          <p:cNvSpPr txBox="1">
            <a:spLocks noChangeArrowheads="1"/>
          </p:cNvSpPr>
          <p:nvPr/>
        </p:nvSpPr>
        <p:spPr bwMode="auto">
          <a:xfrm>
            <a:off x="4776788" y="6030913"/>
            <a:ext cx="3833812" cy="369887"/>
          </a:xfrm>
          <a:prstGeom prst="rect">
            <a:avLst/>
          </a:prstGeom>
          <a:noFill/>
          <a:ln w="9525">
            <a:noFill/>
            <a:miter lim="800000"/>
            <a:headEnd/>
            <a:tailEnd/>
          </a:ln>
        </p:spPr>
        <p:txBody>
          <a:bodyPr wrap="none">
            <a:spAutoFit/>
          </a:bodyPr>
          <a:lstStyle/>
          <a:p>
            <a:r>
              <a:rPr lang="en-US"/>
              <a:t>Data: </a:t>
            </a:r>
            <a:r>
              <a:rPr lang="en-US" i="1"/>
              <a:t>M. McCartney, L. Talley, J. Swift</a:t>
            </a:r>
            <a:endParaRPr lang="fr-FR" i="1"/>
          </a:p>
        </p:txBody>
      </p:sp>
      <p:grpSp>
        <p:nvGrpSpPr>
          <p:cNvPr id="18" name="Group 9"/>
          <p:cNvGrpSpPr>
            <a:grpSpLocks/>
          </p:cNvGrpSpPr>
          <p:nvPr/>
        </p:nvGrpSpPr>
        <p:grpSpPr bwMode="auto">
          <a:xfrm>
            <a:off x="238125" y="533400"/>
            <a:ext cx="8667750" cy="762000"/>
            <a:chOff x="2438400" y="381000"/>
            <a:chExt cx="8667750" cy="762000"/>
          </a:xfrm>
        </p:grpSpPr>
        <p:sp>
          <p:nvSpPr>
            <p:cNvPr id="19" name="TextBox 5"/>
            <p:cNvSpPr txBox="1">
              <a:spLocks noChangeArrowheads="1"/>
            </p:cNvSpPr>
            <p:nvPr/>
          </p:nvSpPr>
          <p:spPr bwMode="auto">
            <a:xfrm>
              <a:off x="3110055" y="545068"/>
              <a:ext cx="7324441" cy="400110"/>
            </a:xfrm>
            <a:prstGeom prst="rect">
              <a:avLst/>
            </a:prstGeom>
            <a:noFill/>
            <a:ln w="9525">
              <a:noFill/>
              <a:miter lim="800000"/>
              <a:headEnd/>
              <a:tailEnd/>
            </a:ln>
          </p:spPr>
          <p:txBody>
            <a:bodyPr wrap="none">
              <a:spAutoFit/>
            </a:bodyPr>
            <a:lstStyle/>
            <a:p>
              <a:pPr algn="ctr"/>
              <a:r>
                <a:rPr lang="en-US" sz="2000" dirty="0">
                  <a:latin typeface="Comic Sans MS" pitchFamily="66" charset="0"/>
                </a:rPr>
                <a:t>MERIDIONAL CIRCULATION IN THE ATLANTIC OCEAN</a:t>
              </a:r>
            </a:p>
          </p:txBody>
        </p:sp>
        <p:sp>
          <p:nvSpPr>
            <p:cNvPr id="20" name="Rectangle 19"/>
            <p:cNvSpPr/>
            <p:nvPr/>
          </p:nvSpPr>
          <p:spPr>
            <a:xfrm>
              <a:off x="2438400" y="381000"/>
              <a:ext cx="8667750" cy="762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3400" y="304800"/>
            <a:ext cx="7924800" cy="685800"/>
            <a:chOff x="895350" y="76200"/>
            <a:chExt cx="7924800" cy="685800"/>
          </a:xfrm>
        </p:grpSpPr>
        <p:sp>
          <p:nvSpPr>
            <p:cNvPr id="5" name="Rectangle 4"/>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5"/>
            <p:cNvSpPr txBox="1"/>
            <p:nvPr/>
          </p:nvSpPr>
          <p:spPr>
            <a:xfrm>
              <a:off x="3519268" y="152400"/>
              <a:ext cx="2829364" cy="492443"/>
            </a:xfrm>
            <a:prstGeom prst="rect">
              <a:avLst/>
            </a:prstGeom>
            <a:noFill/>
          </p:spPr>
          <p:txBody>
            <a:bodyPr wrap="none" rtlCol="0">
              <a:spAutoFit/>
            </a:bodyPr>
            <a:lstStyle/>
            <a:p>
              <a:r>
                <a:rPr lang="en-US" sz="2600" dirty="0" smtClean="0"/>
                <a:t>The Climate System</a:t>
              </a:r>
            </a:p>
          </p:txBody>
        </p:sp>
      </p:grpSp>
      <p:sp>
        <p:nvSpPr>
          <p:cNvPr id="9" name="TextBox 8"/>
          <p:cNvSpPr txBox="1"/>
          <p:nvPr/>
        </p:nvSpPr>
        <p:spPr>
          <a:xfrm>
            <a:off x="7161394" y="6336268"/>
            <a:ext cx="1754006" cy="369332"/>
          </a:xfrm>
          <a:prstGeom prst="rect">
            <a:avLst/>
          </a:prstGeom>
          <a:noFill/>
        </p:spPr>
        <p:txBody>
          <a:bodyPr wrap="none" rtlCol="0">
            <a:spAutoFit/>
          </a:bodyPr>
          <a:lstStyle/>
          <a:p>
            <a:r>
              <a:rPr lang="en-US" i="1" dirty="0" smtClean="0"/>
              <a:t>Saltzman  (2002)</a:t>
            </a:r>
            <a:endParaRPr lang="fr-FR" i="1" dirty="0"/>
          </a:p>
        </p:txBody>
      </p:sp>
      <p:grpSp>
        <p:nvGrpSpPr>
          <p:cNvPr id="12" name="Group 11"/>
          <p:cNvGrpSpPr>
            <a:grpSpLocks noChangeAspect="1"/>
          </p:cNvGrpSpPr>
          <p:nvPr/>
        </p:nvGrpSpPr>
        <p:grpSpPr>
          <a:xfrm>
            <a:off x="365760" y="1219200"/>
            <a:ext cx="7711440" cy="5196840"/>
            <a:chOff x="838200" y="1219200"/>
            <a:chExt cx="7010400" cy="4724400"/>
          </a:xfrm>
        </p:grpSpPr>
        <p:pic>
          <p:nvPicPr>
            <p:cNvPr id="8" name="Picture 7" descr="saltzmanfig1.png"/>
            <p:cNvPicPr>
              <a:picLocks noChangeAspect="1"/>
            </p:cNvPicPr>
            <p:nvPr/>
          </p:nvPicPr>
          <p:blipFill>
            <a:blip r:embed="rId3"/>
            <a:stretch>
              <a:fillRect/>
            </a:stretch>
          </p:blipFill>
          <p:spPr>
            <a:xfrm>
              <a:off x="1322796" y="1524000"/>
              <a:ext cx="6498409" cy="4352184"/>
            </a:xfrm>
            <a:prstGeom prst="rect">
              <a:avLst/>
            </a:prstGeom>
          </p:spPr>
        </p:pic>
        <p:sp>
          <p:nvSpPr>
            <p:cNvPr id="10" name="Rectangle 9"/>
            <p:cNvSpPr/>
            <p:nvPr/>
          </p:nvSpPr>
          <p:spPr>
            <a:xfrm>
              <a:off x="838200" y="1219200"/>
              <a:ext cx="15240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371600" y="5410200"/>
              <a:ext cx="6477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png"/>
          <p:cNvPicPr>
            <a:picLocks noChangeAspect="1"/>
          </p:cNvPicPr>
          <p:nvPr/>
        </p:nvPicPr>
        <p:blipFill>
          <a:blip r:embed="rId2"/>
          <a:stretch>
            <a:fillRect/>
          </a:stretch>
        </p:blipFill>
        <p:spPr>
          <a:xfrm>
            <a:off x="1143149" y="1446055"/>
            <a:ext cx="6857701" cy="4802345"/>
          </a:xfrm>
          <a:prstGeom prst="rect">
            <a:avLst/>
          </a:prstGeom>
        </p:spPr>
      </p:pic>
      <p:grpSp>
        <p:nvGrpSpPr>
          <p:cNvPr id="3" name="Group 2"/>
          <p:cNvGrpSpPr/>
          <p:nvPr/>
        </p:nvGrpSpPr>
        <p:grpSpPr>
          <a:xfrm>
            <a:off x="533400" y="381000"/>
            <a:ext cx="7924800" cy="685800"/>
            <a:chOff x="895350" y="76200"/>
            <a:chExt cx="7924800" cy="685800"/>
          </a:xfrm>
        </p:grpSpPr>
        <p:sp>
          <p:nvSpPr>
            <p:cNvPr id="4" name="Rectangle 3"/>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3101782" y="152400"/>
              <a:ext cx="3664336" cy="461665"/>
            </a:xfrm>
            <a:prstGeom prst="rect">
              <a:avLst/>
            </a:prstGeom>
            <a:noFill/>
          </p:spPr>
          <p:txBody>
            <a:bodyPr wrap="none" rtlCol="0">
              <a:spAutoFit/>
            </a:bodyPr>
            <a:lstStyle/>
            <a:p>
              <a:r>
                <a:rPr lang="en-US" sz="2400" dirty="0" smtClean="0"/>
                <a:t>Global Mean Energy Budget</a:t>
              </a:r>
            </a:p>
          </p:txBody>
        </p:sp>
      </p:grpSp>
      <p:sp>
        <p:nvSpPr>
          <p:cNvPr id="7" name="TextBox 6"/>
          <p:cNvSpPr txBox="1"/>
          <p:nvPr/>
        </p:nvSpPr>
        <p:spPr>
          <a:xfrm>
            <a:off x="6553200" y="6248400"/>
            <a:ext cx="2281650" cy="369332"/>
          </a:xfrm>
          <a:prstGeom prst="rect">
            <a:avLst/>
          </a:prstGeom>
          <a:noFill/>
        </p:spPr>
        <p:txBody>
          <a:bodyPr wrap="none" rtlCol="0">
            <a:spAutoFit/>
          </a:bodyPr>
          <a:lstStyle/>
          <a:p>
            <a:r>
              <a:rPr lang="en-US" i="1" dirty="0" smtClean="0"/>
              <a:t>IPCC, Chapter 2 (2013)</a:t>
            </a:r>
            <a:endParaRPr lang="fr-FR"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400" y="2819400"/>
            <a:ext cx="7924800" cy="685800"/>
            <a:chOff x="895350" y="76200"/>
            <a:chExt cx="7924800" cy="685800"/>
          </a:xfrm>
        </p:grpSpPr>
        <p:sp>
          <p:nvSpPr>
            <p:cNvPr id="3" name="Rectangle 2"/>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extBox 3"/>
            <p:cNvSpPr txBox="1"/>
            <p:nvPr/>
          </p:nvSpPr>
          <p:spPr>
            <a:xfrm>
              <a:off x="2822250" y="152400"/>
              <a:ext cx="4223400" cy="461665"/>
            </a:xfrm>
            <a:prstGeom prst="rect">
              <a:avLst/>
            </a:prstGeom>
            <a:noFill/>
          </p:spPr>
          <p:txBody>
            <a:bodyPr wrap="none" rtlCol="0">
              <a:spAutoFit/>
            </a:bodyPr>
            <a:lstStyle/>
            <a:p>
              <a:r>
                <a:rPr lang="en-US" sz="2400" dirty="0" smtClean="0">
                  <a:solidFill>
                    <a:srgbClr val="0070C0"/>
                  </a:solidFill>
                </a:rPr>
                <a:t>Atmospheric Temperature &amp; SST</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457715" y="1581685"/>
            <a:ext cx="8228571" cy="4285715"/>
          </a:xfrm>
          <a:prstGeom prst="rect">
            <a:avLst/>
          </a:prstGeom>
        </p:spPr>
      </p:pic>
      <p:grpSp>
        <p:nvGrpSpPr>
          <p:cNvPr id="3" name="Group 2"/>
          <p:cNvGrpSpPr/>
          <p:nvPr/>
        </p:nvGrpSpPr>
        <p:grpSpPr>
          <a:xfrm>
            <a:off x="533400" y="381000"/>
            <a:ext cx="7924800" cy="685800"/>
            <a:chOff x="895350" y="76200"/>
            <a:chExt cx="7924800" cy="685800"/>
          </a:xfrm>
        </p:grpSpPr>
        <p:sp>
          <p:nvSpPr>
            <p:cNvPr id="4" name="Rectangle 3"/>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2477316" y="152400"/>
              <a:ext cx="4913268" cy="461665"/>
            </a:xfrm>
            <a:prstGeom prst="rect">
              <a:avLst/>
            </a:prstGeom>
            <a:noFill/>
          </p:spPr>
          <p:txBody>
            <a:bodyPr wrap="none" rtlCol="0">
              <a:spAutoFit/>
            </a:bodyPr>
            <a:lstStyle/>
            <a:p>
              <a:r>
                <a:rPr lang="en-US" sz="2400" dirty="0" smtClean="0"/>
                <a:t>Global Historical Climatology Network</a:t>
              </a:r>
            </a:p>
          </p:txBody>
        </p:sp>
      </p:grpSp>
      <p:sp>
        <p:nvSpPr>
          <p:cNvPr id="6" name="TextBox 5"/>
          <p:cNvSpPr txBox="1"/>
          <p:nvPr/>
        </p:nvSpPr>
        <p:spPr>
          <a:xfrm>
            <a:off x="4876800" y="6172200"/>
            <a:ext cx="4029052" cy="369332"/>
          </a:xfrm>
          <a:prstGeom prst="rect">
            <a:avLst/>
          </a:prstGeom>
          <a:noFill/>
        </p:spPr>
        <p:txBody>
          <a:bodyPr wrap="none" rtlCol="0">
            <a:spAutoFit/>
          </a:bodyPr>
          <a:lstStyle/>
          <a:p>
            <a:r>
              <a:rPr lang="en-US" i="1" dirty="0" err="1" smtClean="0"/>
              <a:t>Lawrimore</a:t>
            </a:r>
            <a:r>
              <a:rPr lang="en-US" i="1" dirty="0" smtClean="0"/>
              <a:t> et al. (JGR-Atmosphere, 2011)</a:t>
            </a:r>
            <a:endParaRPr lang="fr-FR"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png"/>
          <p:cNvPicPr>
            <a:picLocks noChangeAspect="1"/>
          </p:cNvPicPr>
          <p:nvPr/>
        </p:nvPicPr>
        <p:blipFill>
          <a:blip r:embed="rId2"/>
          <a:stretch>
            <a:fillRect/>
          </a:stretch>
        </p:blipFill>
        <p:spPr>
          <a:xfrm>
            <a:off x="1257714" y="1371600"/>
            <a:ext cx="6628572" cy="5028572"/>
          </a:xfrm>
          <a:prstGeom prst="rect">
            <a:avLst/>
          </a:prstGeom>
        </p:spPr>
      </p:pic>
      <p:grpSp>
        <p:nvGrpSpPr>
          <p:cNvPr id="3" name="Group 2"/>
          <p:cNvGrpSpPr/>
          <p:nvPr/>
        </p:nvGrpSpPr>
        <p:grpSpPr>
          <a:xfrm>
            <a:off x="533400" y="381000"/>
            <a:ext cx="7924800" cy="685800"/>
            <a:chOff x="895350" y="76200"/>
            <a:chExt cx="7924800" cy="685800"/>
          </a:xfrm>
        </p:grpSpPr>
        <p:sp>
          <p:nvSpPr>
            <p:cNvPr id="4" name="Rectangle 3"/>
            <p:cNvSpPr/>
            <p:nvPr/>
          </p:nvSpPr>
          <p:spPr>
            <a:xfrm>
              <a:off x="895350" y="76200"/>
              <a:ext cx="7924800" cy="685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1681361" y="152400"/>
              <a:ext cx="6505179" cy="461665"/>
            </a:xfrm>
            <a:prstGeom prst="rect">
              <a:avLst/>
            </a:prstGeom>
            <a:noFill/>
          </p:spPr>
          <p:txBody>
            <a:bodyPr wrap="none" rtlCol="0">
              <a:spAutoFit/>
            </a:bodyPr>
            <a:lstStyle/>
            <a:p>
              <a:r>
                <a:rPr lang="en-US" sz="2400" dirty="0" smtClean="0"/>
                <a:t>Global Annual Mean Land Surface Air Temperature</a:t>
              </a:r>
            </a:p>
          </p:txBody>
        </p:sp>
      </p:grpSp>
      <p:sp>
        <p:nvSpPr>
          <p:cNvPr id="7" name="TextBox 6"/>
          <p:cNvSpPr txBox="1"/>
          <p:nvPr/>
        </p:nvSpPr>
        <p:spPr>
          <a:xfrm>
            <a:off x="6709950" y="6260068"/>
            <a:ext cx="2281650" cy="369332"/>
          </a:xfrm>
          <a:prstGeom prst="rect">
            <a:avLst/>
          </a:prstGeom>
          <a:noFill/>
        </p:spPr>
        <p:txBody>
          <a:bodyPr wrap="none" rtlCol="0">
            <a:spAutoFit/>
          </a:bodyPr>
          <a:lstStyle/>
          <a:p>
            <a:r>
              <a:rPr lang="en-US" i="1" dirty="0" smtClean="0"/>
              <a:t>IPCC, Chapter 2 (2013)</a:t>
            </a:r>
            <a:endParaRPr lang="fr-FR" i="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12205</TotalTime>
  <Words>1775</Words>
  <Application>Microsoft Office PowerPoint</Application>
  <PresentationFormat>On-screen Show (4:3)</PresentationFormat>
  <Paragraphs>245</Paragraphs>
  <Slides>46</Slides>
  <Notes>12</Notes>
  <HiddenSlides>1</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DEGLACIAL ATMOSPHERIC CO2 RISE</dc:title>
  <dc:creator>Olivier</dc:creator>
  <cp:lastModifiedBy>Olivier</cp:lastModifiedBy>
  <cp:revision>820</cp:revision>
  <dcterms:created xsi:type="dcterms:W3CDTF">2014-09-03T13:34:30Z</dcterms:created>
  <dcterms:modified xsi:type="dcterms:W3CDTF">2016-09-09T17:14:27Z</dcterms:modified>
</cp:coreProperties>
</file>