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52" r:id="rId2"/>
    <p:sldId id="353" r:id="rId3"/>
    <p:sldId id="357" r:id="rId4"/>
    <p:sldId id="358" r:id="rId5"/>
    <p:sldId id="359" r:id="rId6"/>
    <p:sldId id="362" r:id="rId7"/>
    <p:sldId id="361" r:id="rId8"/>
    <p:sldId id="377" r:id="rId9"/>
    <p:sldId id="374" r:id="rId10"/>
    <p:sldId id="364" r:id="rId11"/>
    <p:sldId id="371" r:id="rId12"/>
    <p:sldId id="372" r:id="rId13"/>
    <p:sldId id="375" r:id="rId14"/>
    <p:sldId id="37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3A491E"/>
    <a:srgbClr val="800040"/>
    <a:srgbClr val="808000"/>
    <a:srgbClr val="FFFFFF"/>
    <a:srgbClr val="00007A"/>
    <a:srgbClr val="FF7B72"/>
    <a:srgbClr val="004F00"/>
    <a:srgbClr val="00006E"/>
    <a:srgbClr val="4E004F"/>
    <a:srgbClr val="FF5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7" autoAdjust="0"/>
    <p:restoredTop sz="94107" autoAdjust="0"/>
  </p:normalViewPr>
  <p:slideViewPr>
    <p:cSldViewPr snapToGrid="0" showGuides="1">
      <p:cViewPr varScale="1">
        <p:scale>
          <a:sx n="113" d="100"/>
          <a:sy n="113" d="100"/>
        </p:scale>
        <p:origin x="-1194" y="-10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4A3A7-D694-2D41-AEDF-06FC7F4BB51D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FFE87-F03D-FA49-B07F-6A496DF8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310F-8D0A-9E42-A5CD-58609023183B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64A7D-ECB2-8A45-80C5-5C8F2098C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4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6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8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0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5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4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4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8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5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2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54979-E383-CC47-9091-3E01FC0BF1DE}" type="datetimeFigureOut">
              <a:rPr lang="en-US" smtClean="0"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3813" y="25400"/>
            <a:ext cx="2017712" cy="401638"/>
            <a:chOff x="23813" y="25400"/>
            <a:chExt cx="2017712" cy="401638"/>
          </a:xfrm>
        </p:grpSpPr>
        <p:pic>
          <p:nvPicPr>
            <p:cNvPr id="8" name="Picture 7" descr="psc_logo_horiz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" y="26988"/>
              <a:ext cx="720725" cy="38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 userDrawn="1"/>
          </p:nvSpPr>
          <p:spPr bwMode="auto">
            <a:xfrm>
              <a:off x="741363" y="26988"/>
              <a:ext cx="1263650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4" tIns="9144" rIns="9144" bIns="9144">
              <a:spAutoFit/>
            </a:bodyPr>
            <a:lstStyle/>
            <a:p>
              <a:pPr algn="l"/>
              <a:r>
                <a:rPr lang="en-US" sz="900" b="0">
                  <a:latin typeface="Arial" charset="0"/>
                </a:rPr>
                <a:t>Michael Steele</a:t>
              </a:r>
            </a:p>
            <a:p>
              <a:pPr algn="l"/>
              <a:r>
                <a:rPr lang="en-US" sz="800" b="0">
                  <a:latin typeface="Arial" charset="0"/>
                </a:rPr>
                <a:t>Polar Science Center / APL</a:t>
              </a:r>
            </a:p>
            <a:p>
              <a:pPr algn="l"/>
              <a:r>
                <a:rPr lang="en-US" sz="800" b="0">
                  <a:latin typeface="Arial" charset="0"/>
                </a:rPr>
                <a:t>University of Washington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23813" y="25400"/>
              <a:ext cx="2017712" cy="3889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110360" y="0"/>
            <a:ext cx="1033640" cy="427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ctr"/>
            <a:r>
              <a:rPr lang="en-US" sz="1200" dirty="0" smtClean="0"/>
              <a:t>FAMOS</a:t>
            </a:r>
            <a:endParaRPr lang="en-US" sz="1100" dirty="0" smtClean="0">
              <a:latin typeface="Arial Narrow"/>
              <a:cs typeface="Arial Narrow"/>
            </a:endParaRPr>
          </a:p>
          <a:p>
            <a:pPr algn="ctr"/>
            <a:r>
              <a:rPr lang="en-US" sz="1100" b="0" i="1" baseline="0" dirty="0" smtClean="0">
                <a:latin typeface="Arial" charset="0"/>
              </a:rPr>
              <a:t>Oct 22</a:t>
            </a:r>
            <a:r>
              <a:rPr lang="en-US" sz="1100" b="0" i="1" dirty="0" smtClean="0">
                <a:latin typeface="Arial" charset="0"/>
              </a:rPr>
              <a:t>, 2013</a:t>
            </a:r>
            <a:endParaRPr lang="en-US" sz="1100" b="0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2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5515" y="1883875"/>
            <a:ext cx="4848485" cy="1181955"/>
          </a:xfrm>
        </p:spPr>
        <p:txBody>
          <a:bodyPr>
            <a:normAutofit/>
          </a:bodyPr>
          <a:lstStyle/>
          <a:p>
            <a:r>
              <a:rPr lang="en-US" sz="1600" b="1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Michael Steele</a:t>
            </a:r>
          </a:p>
          <a:p>
            <a:r>
              <a:rPr lang="en-US" sz="1400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Polar Science Center, Applied Physics Laboratory</a:t>
            </a:r>
          </a:p>
          <a:p>
            <a:r>
              <a:rPr lang="en-US" sz="1400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University of Washington</a:t>
            </a:r>
          </a:p>
          <a:p>
            <a:r>
              <a:rPr lang="en-US" sz="1400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Seattle, WA USA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4127" y="334579"/>
            <a:ext cx="6345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 is computer modeling?</a:t>
            </a:r>
          </a:p>
          <a:p>
            <a:pPr algn="ctr"/>
            <a:r>
              <a:rPr lang="en-US" sz="3200" i="1" dirty="0" smtClean="0">
                <a:solidFill>
                  <a:srgbClr val="660066"/>
                </a:solidFill>
              </a:rPr>
              <a:t>(...of climate)</a:t>
            </a:r>
            <a:endParaRPr lang="en-US" sz="3200" i="1" dirty="0">
              <a:solidFill>
                <a:srgbClr val="66006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490" l="33168" r="72174">
                        <a14:backgroundMark x1="65714" y1="35620" x2="65714" y2="35620"/>
                        <a14:backgroundMark x1="70559" y1="34683" x2="70559" y2="34683"/>
                        <a14:backgroundMark x1="70559" y1="48375" x2="70559" y2="48375"/>
                        <a14:backgroundMark x1="70559" y1="48375" x2="65714" y2="34959"/>
                        <a14:backgroundMark x1="64886" y1="49339" x2="62277" y2="45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7770" y="1727516"/>
            <a:ext cx="3379753" cy="5080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3" b="89869" l="31336" r="72603">
                        <a14:foregroundMark x1="47217" y1="87072" x2="47217" y2="87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0548" y="2027954"/>
            <a:ext cx="3361145" cy="5041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0" b="98612" l="1917" r="973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274" y="1776113"/>
            <a:ext cx="858611" cy="8416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4500" l="19397" r="866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941028">
            <a:off x="362491" y="1523786"/>
            <a:ext cx="1753746" cy="1511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5390" l="0" r="93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39925">
            <a:off x="1647218" y="4426232"/>
            <a:ext cx="654324" cy="3690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808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" r="67593" b="4875"/>
          <a:stretch/>
        </p:blipFill>
        <p:spPr>
          <a:xfrm>
            <a:off x="2866643" y="3251992"/>
            <a:ext cx="244858" cy="1688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808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063" t="-2" r="34478" b="15445"/>
          <a:stretch/>
        </p:blipFill>
        <p:spPr>
          <a:xfrm>
            <a:off x="2880813" y="3430013"/>
            <a:ext cx="230687" cy="145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808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4695" t="3" b="-2"/>
          <a:stretch/>
        </p:blipFill>
        <p:spPr>
          <a:xfrm>
            <a:off x="2863505" y="3597441"/>
            <a:ext cx="260695" cy="173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4748" y="3345782"/>
            <a:ext cx="3165191" cy="31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04710" y="630016"/>
            <a:ext cx="5878872" cy="287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climate modeling,</a:t>
            </a:r>
          </a:p>
          <a:p>
            <a:r>
              <a:rPr lang="en-US" sz="2400" dirty="0" smtClean="0"/>
              <a:t>we solve the equations </a:t>
            </a:r>
            <a:r>
              <a:rPr lang="en-US" sz="2400" u="sng" dirty="0" smtClean="0"/>
              <a:t>only</a:t>
            </a:r>
            <a:r>
              <a:rPr lang="en-US" sz="2400" dirty="0" smtClean="0"/>
              <a:t>:</a:t>
            </a:r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t certain </a:t>
            </a:r>
            <a:r>
              <a:rPr lang="en-US" sz="2400" b="1" dirty="0" smtClean="0"/>
              <a:t>locations</a:t>
            </a:r>
            <a:r>
              <a:rPr lang="en-US" sz="2400" dirty="0" smtClean="0"/>
              <a:t>, </a:t>
            </a:r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endParaRPr lang="en-US" sz="2400" dirty="0"/>
          </a:p>
          <a:p>
            <a:pPr lvl="2">
              <a:lnSpc>
                <a:spcPct val="140000"/>
              </a:lnSpc>
            </a:pPr>
            <a:endParaRPr lang="en-US" sz="2400" dirty="0" smtClean="0"/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t certain </a:t>
            </a:r>
            <a:r>
              <a:rPr lang="en-US" sz="2400" b="1" dirty="0" smtClean="0"/>
              <a:t>times</a:t>
            </a:r>
            <a:r>
              <a:rPr lang="en-US" sz="2400" dirty="0" smtClean="0"/>
              <a:t> (say hourly)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888" y="769951"/>
            <a:ext cx="3165191" cy="317764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3043438" y="1905076"/>
            <a:ext cx="2879225" cy="1171512"/>
          </a:xfrm>
          <a:custGeom>
            <a:avLst/>
            <a:gdLst>
              <a:gd name="connsiteX0" fmla="*/ 2879225 w 2879225"/>
              <a:gd name="connsiteY0" fmla="*/ 0 h 1171512"/>
              <a:gd name="connsiteX1" fmla="*/ 1773515 w 2879225"/>
              <a:gd name="connsiteY1" fmla="*/ 799256 h 1171512"/>
              <a:gd name="connsiteX2" fmla="*/ 0 w 2879225"/>
              <a:gd name="connsiteY2" fmla="*/ 1171512 h 11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9225" h="1171512">
                <a:moveTo>
                  <a:pt x="2879225" y="0"/>
                </a:moveTo>
                <a:cubicBezTo>
                  <a:pt x="2566305" y="302002"/>
                  <a:pt x="2253386" y="604004"/>
                  <a:pt x="1773515" y="799256"/>
                </a:cubicBezTo>
                <a:cubicBezTo>
                  <a:pt x="1293644" y="994508"/>
                  <a:pt x="0" y="1171512"/>
                  <a:pt x="0" y="1171512"/>
                </a:cubicBezTo>
              </a:path>
            </a:pathLst>
          </a:cu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219450" y="1905000"/>
            <a:ext cx="2698750" cy="952500"/>
          </a:xfrm>
          <a:custGeom>
            <a:avLst/>
            <a:gdLst>
              <a:gd name="connsiteX0" fmla="*/ 2698750 w 2698750"/>
              <a:gd name="connsiteY0" fmla="*/ 0 h 952500"/>
              <a:gd name="connsiteX1" fmla="*/ 1606550 w 2698750"/>
              <a:gd name="connsiteY1" fmla="*/ 508000 h 952500"/>
              <a:gd name="connsiteX2" fmla="*/ 0 w 2698750"/>
              <a:gd name="connsiteY2" fmla="*/ 952500 h 952500"/>
              <a:gd name="connsiteX0" fmla="*/ 2698750 w 2698750"/>
              <a:gd name="connsiteY0" fmla="*/ 0 h 952500"/>
              <a:gd name="connsiteX1" fmla="*/ 1352550 w 2698750"/>
              <a:gd name="connsiteY1" fmla="*/ 685800 h 952500"/>
              <a:gd name="connsiteX2" fmla="*/ 0 w 269875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8750" h="952500">
                <a:moveTo>
                  <a:pt x="2698750" y="0"/>
                </a:moveTo>
                <a:cubicBezTo>
                  <a:pt x="2377546" y="174625"/>
                  <a:pt x="1802342" y="527050"/>
                  <a:pt x="1352550" y="685800"/>
                </a:cubicBezTo>
                <a:cubicBezTo>
                  <a:pt x="902758" y="844550"/>
                  <a:pt x="0" y="952500"/>
                  <a:pt x="0" y="952500"/>
                </a:cubicBezTo>
              </a:path>
            </a:pathLst>
          </a:cu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155950" y="1917700"/>
            <a:ext cx="2749550" cy="730250"/>
          </a:xfrm>
          <a:custGeom>
            <a:avLst/>
            <a:gdLst>
              <a:gd name="connsiteX0" fmla="*/ 2749550 w 2749550"/>
              <a:gd name="connsiteY0" fmla="*/ 0 h 730250"/>
              <a:gd name="connsiteX1" fmla="*/ 1174750 w 2749550"/>
              <a:gd name="connsiteY1" fmla="*/ 558800 h 730250"/>
              <a:gd name="connsiteX2" fmla="*/ 0 w 2749550"/>
              <a:gd name="connsiteY2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9550" h="730250">
                <a:moveTo>
                  <a:pt x="2749550" y="0"/>
                </a:moveTo>
                <a:cubicBezTo>
                  <a:pt x="2191279" y="218546"/>
                  <a:pt x="1633008" y="437092"/>
                  <a:pt x="1174750" y="558800"/>
                </a:cubicBezTo>
                <a:cubicBezTo>
                  <a:pt x="716492" y="680508"/>
                  <a:pt x="0" y="730250"/>
                  <a:pt x="0" y="730250"/>
                </a:cubicBezTo>
              </a:path>
            </a:pathLst>
          </a:cu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590800" y="1936750"/>
            <a:ext cx="3308350" cy="1527874"/>
          </a:xfrm>
          <a:custGeom>
            <a:avLst/>
            <a:gdLst>
              <a:gd name="connsiteX0" fmla="*/ 3308350 w 3308350"/>
              <a:gd name="connsiteY0" fmla="*/ 0 h 1527874"/>
              <a:gd name="connsiteX1" fmla="*/ 2387600 w 3308350"/>
              <a:gd name="connsiteY1" fmla="*/ 946150 h 1527874"/>
              <a:gd name="connsiteX2" fmla="*/ 1073150 w 3308350"/>
              <a:gd name="connsiteY2" fmla="*/ 1473200 h 1527874"/>
              <a:gd name="connsiteX3" fmla="*/ 0 w 3308350"/>
              <a:gd name="connsiteY3" fmla="*/ 1511300 h 152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350" h="1527874">
                <a:moveTo>
                  <a:pt x="3308350" y="0"/>
                </a:moveTo>
                <a:cubicBezTo>
                  <a:pt x="3034241" y="350308"/>
                  <a:pt x="2760133" y="700617"/>
                  <a:pt x="2387600" y="946150"/>
                </a:cubicBezTo>
                <a:cubicBezTo>
                  <a:pt x="2015067" y="1191683"/>
                  <a:pt x="1471083" y="1379008"/>
                  <a:pt x="1073150" y="1473200"/>
                </a:cubicBezTo>
                <a:cubicBezTo>
                  <a:pt x="675217" y="1567392"/>
                  <a:pt x="0" y="1511300"/>
                  <a:pt x="0" y="1511300"/>
                </a:cubicBezTo>
              </a:path>
            </a:pathLst>
          </a:cu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825750" y="1924050"/>
            <a:ext cx="3073400" cy="1358900"/>
          </a:xfrm>
          <a:custGeom>
            <a:avLst/>
            <a:gdLst>
              <a:gd name="connsiteX0" fmla="*/ 3073400 w 3073400"/>
              <a:gd name="connsiteY0" fmla="*/ 0 h 1358900"/>
              <a:gd name="connsiteX1" fmla="*/ 2012950 w 3073400"/>
              <a:gd name="connsiteY1" fmla="*/ 927100 h 1358900"/>
              <a:gd name="connsiteX2" fmla="*/ 0 w 3073400"/>
              <a:gd name="connsiteY2" fmla="*/ 1358900 h 1358900"/>
              <a:gd name="connsiteX0" fmla="*/ 3073400 w 3073400"/>
              <a:gd name="connsiteY0" fmla="*/ 0 h 1358905"/>
              <a:gd name="connsiteX1" fmla="*/ 1384300 w 3073400"/>
              <a:gd name="connsiteY1" fmla="*/ 1136650 h 1358905"/>
              <a:gd name="connsiteX2" fmla="*/ 0 w 3073400"/>
              <a:gd name="connsiteY2" fmla="*/ 1358900 h 1358905"/>
              <a:gd name="connsiteX0" fmla="*/ 3073400 w 3073400"/>
              <a:gd name="connsiteY0" fmla="*/ 0 h 1358905"/>
              <a:gd name="connsiteX1" fmla="*/ 2247900 w 3073400"/>
              <a:gd name="connsiteY1" fmla="*/ 647700 h 1358905"/>
              <a:gd name="connsiteX2" fmla="*/ 1384300 w 3073400"/>
              <a:gd name="connsiteY2" fmla="*/ 1136650 h 1358905"/>
              <a:gd name="connsiteX3" fmla="*/ 0 w 3073400"/>
              <a:gd name="connsiteY3" fmla="*/ 1358900 h 1358905"/>
              <a:gd name="connsiteX0" fmla="*/ 3073400 w 3073400"/>
              <a:gd name="connsiteY0" fmla="*/ 0 h 1358900"/>
              <a:gd name="connsiteX1" fmla="*/ 2298700 w 3073400"/>
              <a:gd name="connsiteY1" fmla="*/ 704850 h 1358900"/>
              <a:gd name="connsiteX2" fmla="*/ 1384300 w 3073400"/>
              <a:gd name="connsiteY2" fmla="*/ 1136650 h 1358900"/>
              <a:gd name="connsiteX3" fmla="*/ 0 w 3073400"/>
              <a:gd name="connsiteY3" fmla="*/ 13589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3400" h="1358900">
                <a:moveTo>
                  <a:pt x="3073400" y="0"/>
                </a:moveTo>
                <a:cubicBezTo>
                  <a:pt x="2935817" y="107950"/>
                  <a:pt x="2580217" y="515408"/>
                  <a:pt x="2298700" y="704850"/>
                </a:cubicBezTo>
                <a:cubicBezTo>
                  <a:pt x="2017183" y="894292"/>
                  <a:pt x="1767417" y="1027642"/>
                  <a:pt x="1384300" y="1136650"/>
                </a:cubicBezTo>
                <a:cubicBezTo>
                  <a:pt x="1001183" y="1245658"/>
                  <a:pt x="0" y="1358900"/>
                  <a:pt x="0" y="1358900"/>
                </a:cubicBezTo>
              </a:path>
            </a:pathLst>
          </a:cu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6103" y="4478024"/>
            <a:ext cx="6321788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660066"/>
                </a:solidFill>
              </a:rPr>
              <a:t>We solve them over &amp; over &amp; over &amp; over &amp; over again… 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660066"/>
                </a:solidFill>
              </a:rPr>
              <a:t>at each location at every hour, 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660066"/>
                </a:solidFill>
              </a:rPr>
              <a:t>for </a:t>
            </a:r>
            <a:r>
              <a:rPr lang="en-US" sz="2000" b="1" dirty="0" smtClean="0">
                <a:solidFill>
                  <a:srgbClr val="660066"/>
                </a:solidFill>
              </a:rPr>
              <a:t>days</a:t>
            </a:r>
            <a:r>
              <a:rPr lang="en-US" sz="2000" dirty="0" smtClean="0">
                <a:solidFill>
                  <a:srgbClr val="660066"/>
                </a:solidFill>
              </a:rPr>
              <a:t> (</a:t>
            </a:r>
            <a:r>
              <a:rPr lang="en-US" sz="2000" i="1" dirty="0" smtClean="0">
                <a:solidFill>
                  <a:srgbClr val="000000"/>
                </a:solidFill>
              </a:rPr>
              <a:t>weather forecasting</a:t>
            </a:r>
            <a:r>
              <a:rPr lang="en-US" sz="2000" dirty="0" smtClean="0">
                <a:solidFill>
                  <a:srgbClr val="660066"/>
                </a:solidFill>
              </a:rPr>
              <a:t>) or </a:t>
            </a:r>
            <a:r>
              <a:rPr lang="en-US" sz="2000" b="1" dirty="0" smtClean="0">
                <a:solidFill>
                  <a:srgbClr val="660066"/>
                </a:solidFill>
              </a:rPr>
              <a:t>years</a:t>
            </a:r>
            <a:r>
              <a:rPr lang="en-US" sz="2000" dirty="0" smtClean="0">
                <a:solidFill>
                  <a:srgbClr val="660066"/>
                </a:solidFill>
              </a:rPr>
              <a:t> (</a:t>
            </a:r>
            <a:r>
              <a:rPr lang="en-US" sz="2000" i="1" dirty="0" smtClean="0"/>
              <a:t>climate modeling</a:t>
            </a:r>
            <a:r>
              <a:rPr lang="en-US" sz="2000" dirty="0" smtClean="0">
                <a:solidFill>
                  <a:srgbClr val="660066"/>
                </a:solidFill>
              </a:rPr>
              <a:t>).</a:t>
            </a:r>
          </a:p>
          <a:p>
            <a:pPr algn="ctr">
              <a:lnSpc>
                <a:spcPct val="130000"/>
              </a:lnSpc>
            </a:pPr>
            <a:endParaRPr lang="en-US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000" b="1" i="1" dirty="0" smtClean="0">
                <a:solidFill>
                  <a:srgbClr val="0000FF"/>
                </a:solidFill>
              </a:rPr>
              <a:t>Sounds like a good job for a computer!</a:t>
            </a: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88" y="5299987"/>
            <a:ext cx="1278976" cy="127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2255" y="899888"/>
            <a:ext cx="3165191" cy="31776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0165" y="755461"/>
            <a:ext cx="3273644" cy="3452950"/>
            <a:chOff x="463386" y="1105819"/>
            <a:chExt cx="5737428" cy="5752181"/>
          </a:xfrm>
        </p:grpSpPr>
        <p:cxnSp>
          <p:nvCxnSpPr>
            <p:cNvPr id="13" name="Elbow Connector 12"/>
            <p:cNvCxnSpPr/>
            <p:nvPr/>
          </p:nvCxnSpPr>
          <p:spPr>
            <a:xfrm rot="16200000" flipH="1">
              <a:off x="1418917" y="1354059"/>
              <a:ext cx="4832347" cy="4731447"/>
            </a:xfrm>
            <a:prstGeom prst="bentConnector3">
              <a:avLst>
                <a:gd name="adj1" fmla="val 100465"/>
              </a:avLst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645910" y="1105819"/>
              <a:ext cx="4554211" cy="4513639"/>
            </a:xfrm>
            <a:custGeom>
              <a:avLst/>
              <a:gdLst>
                <a:gd name="connsiteX0" fmla="*/ 0 w 4608949"/>
                <a:gd name="connsiteY0" fmla="*/ 4456127 h 4491742"/>
                <a:gd name="connsiteX1" fmla="*/ 492643 w 4608949"/>
                <a:gd name="connsiteY1" fmla="*/ 4412332 h 4491742"/>
                <a:gd name="connsiteX2" fmla="*/ 853915 w 4608949"/>
                <a:gd name="connsiteY2" fmla="*/ 3755409 h 4491742"/>
                <a:gd name="connsiteX3" fmla="*/ 1390348 w 4608949"/>
                <a:gd name="connsiteY3" fmla="*/ 3186076 h 4491742"/>
                <a:gd name="connsiteX4" fmla="*/ 1762567 w 4608949"/>
                <a:gd name="connsiteY4" fmla="*/ 3207973 h 4491742"/>
                <a:gd name="connsiteX5" fmla="*/ 2211420 w 4608949"/>
                <a:gd name="connsiteY5" fmla="*/ 3240819 h 4491742"/>
                <a:gd name="connsiteX6" fmla="*/ 2682167 w 4608949"/>
                <a:gd name="connsiteY6" fmla="*/ 2299230 h 4491742"/>
                <a:gd name="connsiteX7" fmla="*/ 3141967 w 4608949"/>
                <a:gd name="connsiteY7" fmla="*/ 952538 h 4491742"/>
                <a:gd name="connsiteX8" fmla="*/ 3623663 w 4608949"/>
                <a:gd name="connsiteY8" fmla="*/ 1401436 h 4491742"/>
                <a:gd name="connsiteX9" fmla="*/ 4138201 w 4608949"/>
                <a:gd name="connsiteY9" fmla="*/ 3098486 h 4491742"/>
                <a:gd name="connsiteX10" fmla="*/ 4608949 w 4608949"/>
                <a:gd name="connsiteY10" fmla="*/ 0 h 4491742"/>
                <a:gd name="connsiteX0" fmla="*/ 0 w 4554211"/>
                <a:gd name="connsiteY0" fmla="*/ 4478024 h 4513639"/>
                <a:gd name="connsiteX1" fmla="*/ 492643 w 4554211"/>
                <a:gd name="connsiteY1" fmla="*/ 4434229 h 4513639"/>
                <a:gd name="connsiteX2" fmla="*/ 853915 w 4554211"/>
                <a:gd name="connsiteY2" fmla="*/ 3777306 h 4513639"/>
                <a:gd name="connsiteX3" fmla="*/ 1390348 w 4554211"/>
                <a:gd name="connsiteY3" fmla="*/ 3207973 h 4513639"/>
                <a:gd name="connsiteX4" fmla="*/ 1762567 w 4554211"/>
                <a:gd name="connsiteY4" fmla="*/ 3229870 h 4513639"/>
                <a:gd name="connsiteX5" fmla="*/ 2211420 w 4554211"/>
                <a:gd name="connsiteY5" fmla="*/ 3262716 h 4513639"/>
                <a:gd name="connsiteX6" fmla="*/ 2682167 w 4554211"/>
                <a:gd name="connsiteY6" fmla="*/ 2321127 h 4513639"/>
                <a:gd name="connsiteX7" fmla="*/ 3141967 w 4554211"/>
                <a:gd name="connsiteY7" fmla="*/ 974435 h 4513639"/>
                <a:gd name="connsiteX8" fmla="*/ 3623663 w 4554211"/>
                <a:gd name="connsiteY8" fmla="*/ 1423333 h 4513639"/>
                <a:gd name="connsiteX9" fmla="*/ 4138201 w 4554211"/>
                <a:gd name="connsiteY9" fmla="*/ 3120383 h 4513639"/>
                <a:gd name="connsiteX10" fmla="*/ 4554211 w 4554211"/>
                <a:gd name="connsiteY10" fmla="*/ 0 h 4513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54211" h="4513639">
                  <a:moveTo>
                    <a:pt x="0" y="4478024"/>
                  </a:moveTo>
                  <a:cubicBezTo>
                    <a:pt x="175162" y="4514519"/>
                    <a:pt x="350324" y="4551015"/>
                    <a:pt x="492643" y="4434229"/>
                  </a:cubicBezTo>
                  <a:cubicBezTo>
                    <a:pt x="634962" y="4317443"/>
                    <a:pt x="704298" y="3981682"/>
                    <a:pt x="853915" y="3777306"/>
                  </a:cubicBezTo>
                  <a:cubicBezTo>
                    <a:pt x="1003532" y="3572930"/>
                    <a:pt x="1238906" y="3299212"/>
                    <a:pt x="1390348" y="3207973"/>
                  </a:cubicBezTo>
                  <a:cubicBezTo>
                    <a:pt x="1541790" y="3116734"/>
                    <a:pt x="1762567" y="3229870"/>
                    <a:pt x="1762567" y="3229870"/>
                  </a:cubicBezTo>
                  <a:cubicBezTo>
                    <a:pt x="1899412" y="3238994"/>
                    <a:pt x="2058154" y="3414173"/>
                    <a:pt x="2211420" y="3262716"/>
                  </a:cubicBezTo>
                  <a:cubicBezTo>
                    <a:pt x="2364686" y="3111259"/>
                    <a:pt x="2527076" y="2702507"/>
                    <a:pt x="2682167" y="2321127"/>
                  </a:cubicBezTo>
                  <a:cubicBezTo>
                    <a:pt x="2837258" y="1939747"/>
                    <a:pt x="2985051" y="1124067"/>
                    <a:pt x="3141967" y="974435"/>
                  </a:cubicBezTo>
                  <a:cubicBezTo>
                    <a:pt x="3298883" y="824803"/>
                    <a:pt x="3457624" y="1065675"/>
                    <a:pt x="3623663" y="1423333"/>
                  </a:cubicBezTo>
                  <a:cubicBezTo>
                    <a:pt x="3789702" y="1780991"/>
                    <a:pt x="3983110" y="3357605"/>
                    <a:pt x="4138201" y="3120383"/>
                  </a:cubicBezTo>
                  <a:cubicBezTo>
                    <a:pt x="4293292" y="2883161"/>
                    <a:pt x="4554211" y="0"/>
                    <a:pt x="4554211" y="0"/>
                  </a:cubicBezTo>
                </a:path>
              </a:pathLst>
            </a:custGeom>
            <a:ln w="38100">
              <a:solidFill>
                <a:srgbClr val="FF0000"/>
              </a:solidFill>
              <a:headEnd type="stealth" w="lg" len="lg"/>
              <a:tailEnd type="stealth" w="lg" len="lg"/>
            </a:ln>
            <a:effectLst>
              <a:glow rad="38100">
                <a:schemeClr val="bg1">
                  <a:alpha val="75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476739" y="2507457"/>
              <a:ext cx="15326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76739" y="2062957"/>
              <a:ext cx="15326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76739" y="2983707"/>
              <a:ext cx="15326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76739" y="3453607"/>
              <a:ext cx="15326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76739" y="3898107"/>
              <a:ext cx="15326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76739" y="4336257"/>
              <a:ext cx="15326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76739" y="4812507"/>
              <a:ext cx="15976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476739" y="5257007"/>
              <a:ext cx="15976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476739" y="5720557"/>
              <a:ext cx="15976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>
              <a:off x="1873574" y="6063457"/>
              <a:ext cx="15976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410660" y="5988050"/>
              <a:ext cx="0" cy="15529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836110" y="5988050"/>
              <a:ext cx="0" cy="15529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286960" y="5988050"/>
              <a:ext cx="0" cy="15529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750510" y="5988050"/>
              <a:ext cx="0" cy="15529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239460" y="5924550"/>
              <a:ext cx="0" cy="21879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683960" y="5924550"/>
              <a:ext cx="0" cy="21879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141160" y="5924550"/>
              <a:ext cx="0" cy="21879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604710" y="5924550"/>
              <a:ext cx="0" cy="21879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803556" y="6158155"/>
              <a:ext cx="4041879" cy="410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1      2       3      4       5       6      7       8       9</a:t>
              </a:r>
              <a:endParaRPr lang="en-US" sz="1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49558" y="1422887"/>
              <a:ext cx="551475" cy="5024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10 </a:t>
              </a:r>
            </a:p>
            <a:p>
              <a:endParaRPr lang="en-US" sz="1000" dirty="0"/>
            </a:p>
            <a:p>
              <a:r>
                <a:rPr lang="en-US" sz="1000" dirty="0" smtClean="0"/>
                <a:t>  9</a:t>
              </a:r>
            </a:p>
            <a:p>
              <a:endParaRPr lang="en-US" sz="1000" dirty="0"/>
            </a:p>
            <a:p>
              <a:r>
                <a:rPr lang="en-US" sz="1000" dirty="0" smtClean="0"/>
                <a:t>  8</a:t>
              </a:r>
            </a:p>
            <a:p>
              <a:endParaRPr lang="en-US" sz="1000" dirty="0"/>
            </a:p>
            <a:p>
              <a:r>
                <a:rPr lang="en-US" sz="1000" dirty="0" smtClean="0"/>
                <a:t>  7</a:t>
              </a:r>
            </a:p>
            <a:p>
              <a:endParaRPr lang="en-US" sz="1000" dirty="0"/>
            </a:p>
            <a:p>
              <a:r>
                <a:rPr lang="en-US" sz="1000" dirty="0" smtClean="0"/>
                <a:t>  6</a:t>
              </a:r>
            </a:p>
            <a:p>
              <a:endParaRPr lang="en-US" sz="1000" dirty="0"/>
            </a:p>
            <a:p>
              <a:r>
                <a:rPr lang="en-US" sz="1000" dirty="0" smtClean="0"/>
                <a:t>  5</a:t>
              </a:r>
            </a:p>
            <a:p>
              <a:endParaRPr lang="en-US" sz="1000" dirty="0"/>
            </a:p>
            <a:p>
              <a:r>
                <a:rPr lang="en-US" sz="1000" dirty="0" smtClean="0"/>
                <a:t>  4</a:t>
              </a:r>
            </a:p>
            <a:p>
              <a:endParaRPr lang="en-US" sz="1000" dirty="0"/>
            </a:p>
            <a:p>
              <a:r>
                <a:rPr lang="en-US" sz="1000" dirty="0" smtClean="0"/>
                <a:t>  3</a:t>
              </a:r>
            </a:p>
            <a:p>
              <a:endParaRPr lang="en-US" sz="1000" dirty="0"/>
            </a:p>
            <a:p>
              <a:r>
                <a:rPr lang="en-US" sz="1000" dirty="0" smtClean="0"/>
                <a:t>  2</a:t>
              </a:r>
            </a:p>
            <a:p>
              <a:endParaRPr lang="en-US" sz="1000" dirty="0"/>
            </a:p>
            <a:p>
              <a:r>
                <a:rPr lang="en-US" sz="1000" dirty="0" smtClean="0"/>
                <a:t>  1</a:t>
              </a:r>
              <a:endParaRPr lang="en-US" sz="1000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476739" y="1612107"/>
              <a:ext cx="15326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402948" y="3714750"/>
              <a:ext cx="0" cy="222885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634598" y="4337050"/>
              <a:ext cx="1342656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238098" y="2123985"/>
              <a:ext cx="0" cy="381961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634598" y="2501900"/>
              <a:ext cx="320675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2345798" y="4286250"/>
              <a:ext cx="114300" cy="1143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180948" y="2451100"/>
              <a:ext cx="114300" cy="1143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634598" y="3065640"/>
              <a:ext cx="1999984" cy="2877960"/>
              <a:chOff x="2444750" y="3065640"/>
              <a:chExt cx="1999984" cy="287796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V="1">
                <a:off x="4099857" y="3065640"/>
                <a:ext cx="0" cy="28779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444750" y="3461153"/>
                <a:ext cx="199998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4044950" y="3397250"/>
                <a:ext cx="114300" cy="1143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634598" y="1335743"/>
              <a:ext cx="3872027" cy="4607858"/>
              <a:chOff x="2444750" y="1335743"/>
              <a:chExt cx="3872027" cy="4607858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V="1">
                <a:off x="5945955" y="1335743"/>
                <a:ext cx="0" cy="460785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444750" y="1615054"/>
                <a:ext cx="3872027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>
                <a:off x="5901267" y="1553633"/>
                <a:ext cx="114300" cy="1143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 rot="16200000">
              <a:off x="-549491" y="3213566"/>
              <a:ext cx="2511226" cy="485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Temperature (°C)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43435" y="6396335"/>
              <a:ext cx="2244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location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24486" y="120436"/>
            <a:ext cx="432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Resolution is </a:t>
            </a:r>
            <a:r>
              <a:rPr lang="en-US" sz="2400" dirty="0" smtClean="0"/>
              <a:t>(nearly) </a:t>
            </a:r>
            <a:r>
              <a:rPr lang="en-US" sz="2400" b="1" dirty="0" smtClean="0"/>
              <a:t>everything</a:t>
            </a:r>
            <a:endParaRPr lang="en-US" sz="2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3612687" y="4817434"/>
            <a:ext cx="3384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resolution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Better results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		  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576432" y="4828385"/>
            <a:ext cx="2124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Faster computers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		  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620" t="14486" r="68976" b="52660"/>
          <a:stretch/>
        </p:blipFill>
        <p:spPr>
          <a:xfrm>
            <a:off x="2611300" y="3394871"/>
            <a:ext cx="398787" cy="37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3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490" l="33168" r="72174">
                        <a14:backgroundMark x1="65714" y1="35620" x2="65714" y2="35620"/>
                        <a14:backgroundMark x1="70559" y1="34683" x2="70559" y2="34683"/>
                        <a14:backgroundMark x1="70559" y1="48375" x2="70559" y2="48375"/>
                        <a14:backgroundMark x1="70559" y1="48375" x2="65714" y2="34959"/>
                        <a14:backgroundMark x1="64886" y1="49339" x2="62277" y2="45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7770" y="1727516"/>
            <a:ext cx="3379753" cy="5080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429" y="1113633"/>
            <a:ext cx="1751619" cy="1758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5782" y="164231"/>
            <a:ext cx="181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Summary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7953" y="1072974"/>
            <a:ext cx="6415306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Climate modeling = </a:t>
            </a:r>
            <a:r>
              <a:rPr lang="en-US" sz="2400" b="1" dirty="0" smtClean="0"/>
              <a:t>solving equations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endParaRPr lang="en-US" sz="2400" dirty="0" smtClean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We don’t solve the actual equations, but only a </a:t>
            </a:r>
            <a:r>
              <a:rPr lang="en-US" sz="2400" b="1" dirty="0" smtClean="0"/>
              <a:t>simplified version </a:t>
            </a:r>
            <a:r>
              <a:rPr lang="en-US" sz="2400" dirty="0" smtClean="0"/>
              <a:t>of them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endParaRPr lang="en-US" sz="2400" dirty="0" smtClean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We do this only at </a:t>
            </a:r>
            <a:r>
              <a:rPr lang="en-US" sz="2400" b="1" dirty="0" smtClean="0"/>
              <a:t>certain locations &amp; times</a:t>
            </a:r>
            <a:r>
              <a:rPr lang="en-US" sz="2400" dirty="0" smtClean="0"/>
              <a:t>, over &amp; over using a </a:t>
            </a:r>
            <a:r>
              <a:rPr lang="en-US" sz="2400" b="1" dirty="0" smtClean="0"/>
              <a:t>computer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endParaRPr lang="en-US" sz="2400" b="1" dirty="0" smtClean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b="1" dirty="0" smtClean="0"/>
              <a:t>Faster </a:t>
            </a:r>
            <a:r>
              <a:rPr lang="en-US" sz="2400" dirty="0" smtClean="0"/>
              <a:t>computers</a:t>
            </a:r>
            <a:r>
              <a:rPr lang="en-US" sz="2400" b="1" dirty="0" smtClean="0"/>
              <a:t> </a:t>
            </a:r>
            <a:r>
              <a:rPr lang="en-US" sz="2400" dirty="0" smtClean="0"/>
              <a:t>help us get better </a:t>
            </a:r>
            <a:r>
              <a:rPr lang="en-US" sz="2400" b="1" dirty="0" smtClean="0"/>
              <a:t>resolution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89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3" b="89869" l="31336" r="72603">
                        <a14:foregroundMark x1="47217" y1="87072" x2="47217" y2="87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2406" y="2099176"/>
            <a:ext cx="3361145" cy="5041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429" y="1267943"/>
            <a:ext cx="1751619" cy="1758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8000" y="187971"/>
            <a:ext cx="2786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Other concepts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8694" y="1345988"/>
            <a:ext cx="6415306" cy="420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b="1" dirty="0" smtClean="0"/>
              <a:t>History</a:t>
            </a:r>
            <a:r>
              <a:rPr lang="en-US" sz="2400" dirty="0" smtClean="0"/>
              <a:t> of computer modeling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endParaRPr lang="en-US" sz="2400" dirty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b="1" dirty="0" smtClean="0"/>
              <a:t>Physics</a:t>
            </a:r>
            <a:r>
              <a:rPr lang="en-US" sz="2400" dirty="0" smtClean="0"/>
              <a:t> vs. </a:t>
            </a:r>
            <a:r>
              <a:rPr lang="en-US" sz="2400" b="1" dirty="0" err="1" smtClean="0"/>
              <a:t>numerics</a:t>
            </a:r>
            <a:endParaRPr lang="en-US" sz="2400" b="1" dirty="0" smtClean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endParaRPr lang="en-US" sz="2400" dirty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b="1" dirty="0" smtClean="0"/>
              <a:t>Ensembles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endParaRPr lang="en-US" sz="2400" b="1" dirty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b="1" dirty="0" smtClean="0"/>
              <a:t>??</a:t>
            </a:r>
          </a:p>
          <a:p>
            <a:pPr>
              <a:lnSpc>
                <a:spcPct val="14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051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842" y="588210"/>
            <a:ext cx="8950157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Comments (</a:t>
            </a:r>
            <a:r>
              <a:rPr lang="en-US" sz="1400" b="1" u="sng" dirty="0" smtClean="0"/>
              <a:t>bold</a:t>
            </a:r>
            <a:r>
              <a:rPr lang="en-US" sz="1400" u="sng" dirty="0" smtClean="0"/>
              <a:t>) &amp; my thoughts (not bold) from the audience on FAMOS School day, October 22, 2013</a:t>
            </a:r>
          </a:p>
          <a:p>
            <a:pPr algn="ctr"/>
            <a:endParaRPr lang="en-US" sz="1400" dirty="0" smtClean="0"/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Make the link between equations (math) and physics (ocean) clearer</a:t>
            </a:r>
            <a:r>
              <a:rPr lang="en-US" sz="1200" dirty="0" smtClean="0"/>
              <a:t>, </a:t>
            </a:r>
            <a:r>
              <a:rPr lang="en-US" sz="1200" dirty="0" err="1" smtClean="0"/>
              <a:t>eg</a:t>
            </a:r>
            <a:r>
              <a:rPr lang="en-US" sz="1200" dirty="0" smtClean="0"/>
              <a:t> via a simple equation.  Hmmm... like Temperature here = 3 x Temperature over there, or something similar</a:t>
            </a:r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Our “simplified” equation is simple but not WRONG</a:t>
            </a:r>
            <a:r>
              <a:rPr lang="en-US" sz="1200" dirty="0" smtClean="0"/>
              <a:t>... hmmm... </a:t>
            </a:r>
            <a:r>
              <a:rPr lang="en-US" sz="1200" dirty="0" err="1" smtClean="0"/>
              <a:t>eg</a:t>
            </a:r>
            <a:r>
              <a:rPr lang="en-US" sz="1200" dirty="0" smtClean="0"/>
              <a:t> </a:t>
            </a:r>
            <a:r>
              <a:rPr lang="en-US" sz="1200" b="1" dirty="0" smtClean="0"/>
              <a:t>note it’s validated &amp; initialized using obs.</a:t>
            </a:r>
            <a:r>
              <a:rPr lang="en-US" sz="1200" dirty="0" smtClean="0"/>
              <a:t>.. well, it IS wrong for ALL points, but it’s ok for locations/times nearby where/when we calculate it (</a:t>
            </a:r>
            <a:r>
              <a:rPr lang="en-US" sz="1200" dirty="0" err="1" smtClean="0"/>
              <a:t>ie</a:t>
            </a:r>
            <a:r>
              <a:rPr lang="en-US" sz="1200" dirty="0" smtClean="0"/>
              <a:t> linearization)... </a:t>
            </a:r>
            <a:r>
              <a:rPr lang="en-US" sz="1200" dirty="0" err="1" smtClean="0"/>
              <a:t>hmmmm</a:t>
            </a:r>
            <a:r>
              <a:rPr lang="en-US" sz="1200" dirty="0" smtClean="0"/>
              <a:t>!</a:t>
            </a:r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Need a cool video, just to get some motivation</a:t>
            </a:r>
            <a:r>
              <a:rPr lang="en-US" sz="1200" dirty="0" smtClean="0"/>
              <a:t>.  Sure... ideally, one of clouds moving over the globe or ocean currents or something air/sea.  Then ask them how it’s made.  </a:t>
            </a:r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Your “earth” is not clearly the earth</a:t>
            </a:r>
            <a:r>
              <a:rPr lang="en-US" sz="1200" dirty="0" smtClean="0"/>
              <a:t>.  Ideally need an earth globe with clouds, </a:t>
            </a:r>
            <a:r>
              <a:rPr lang="en-US" sz="1200" dirty="0" err="1" smtClean="0"/>
              <a:t>etc</a:t>
            </a:r>
            <a:r>
              <a:rPr lang="en-US" sz="1200" dirty="0" smtClean="0"/>
              <a:t> and a grid.  Not sure if I can get one!</a:t>
            </a:r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Most people have some idea about resolution</a:t>
            </a:r>
            <a:r>
              <a:rPr lang="en-US" sz="1200" dirty="0" smtClean="0"/>
              <a:t>.  Perhaps... I can refer to that, or ask them what it means, etc.</a:t>
            </a:r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Need to define all of my terms, </a:t>
            </a:r>
            <a:r>
              <a:rPr lang="en-US" sz="1200" b="1" dirty="0" err="1" smtClean="0"/>
              <a:t>eg</a:t>
            </a:r>
            <a:r>
              <a:rPr lang="en-US" sz="1200" b="1" dirty="0" smtClean="0"/>
              <a:t> “solve an equation” &amp; “climate”</a:t>
            </a:r>
            <a:r>
              <a:rPr lang="en-US" sz="1200" dirty="0" smtClean="0"/>
              <a:t>.  Yes yes yes.</a:t>
            </a:r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Should brag about climate modeling</a:t>
            </a:r>
            <a:r>
              <a:rPr lang="en-US" sz="1200" dirty="0" smtClean="0"/>
              <a:t>... stress what we’ve accomplished.  Yeah, sure.</a:t>
            </a:r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Can also note that math is not just in climate modeling, but in video games, etc</a:t>
            </a:r>
            <a:r>
              <a:rPr lang="en-US" sz="1200" dirty="0" smtClean="0"/>
              <a:t>.  EG, use math to calculate where that shot will go, where your car will crash, etc.  Sure...</a:t>
            </a:r>
          </a:p>
          <a:p>
            <a:pPr marL="227013" indent="-227013">
              <a:spcAft>
                <a:spcPts val="1200"/>
              </a:spcAft>
              <a:buFont typeface="Arial"/>
              <a:buChar char="•"/>
              <a:tabLst>
                <a:tab pos="114300" algn="l"/>
              </a:tabLst>
            </a:pPr>
            <a:r>
              <a:rPr lang="en-US" sz="1200" b="1" dirty="0" smtClean="0"/>
              <a:t>We are not guessing, but rather we KNOW what are the governing equations for climate</a:t>
            </a:r>
            <a:r>
              <a:rPr lang="en-US" sz="1200" dirty="0" smtClean="0"/>
              <a:t>.  Hmmm... sure.... I thought I communicated that.  But in fact I’d say we don’t know some of the details, details that might in fact be crucial! (turbulence, clouds, floe geometry, </a:t>
            </a:r>
            <a:r>
              <a:rPr lang="en-US" sz="1200" dirty="0" err="1" smtClean="0"/>
              <a:t>etc</a:t>
            </a:r>
            <a:r>
              <a:rPr lang="en-US" sz="1200" dirty="0" smtClean="0"/>
              <a:t>)</a:t>
            </a:r>
          </a:p>
          <a:p>
            <a:pPr marL="227013" indent="-227013">
              <a:buFont typeface="Arial"/>
              <a:buChar char="•"/>
              <a:tabLst>
                <a:tab pos="114300" algn="l"/>
              </a:tabLst>
            </a:pPr>
            <a:endParaRPr lang="en-US" sz="1200" dirty="0" smtClean="0"/>
          </a:p>
          <a:p>
            <a:pPr marL="227013" indent="-227013">
              <a:buFont typeface="Arial"/>
              <a:buChar char="•"/>
              <a:tabLst>
                <a:tab pos="114300" algn="l"/>
              </a:tabLst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228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000" y="163875"/>
            <a:ext cx="5531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</a:rPr>
              <a:t>C</a:t>
            </a:r>
            <a:r>
              <a:rPr lang="en-US" sz="2800" b="1" dirty="0" smtClean="0">
                <a:solidFill>
                  <a:srgbClr val="000090"/>
                </a:solidFill>
              </a:rPr>
              <a:t>omputer modeling or “simulation”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6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588" y="3933000"/>
            <a:ext cx="4148508" cy="2767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96" y="1037876"/>
            <a:ext cx="3901196" cy="27716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314" y="1037875"/>
            <a:ext cx="168676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Flight simulator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1658" y="3973970"/>
            <a:ext cx="150554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Virtual reality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218" y="1311000"/>
            <a:ext cx="4593563" cy="247861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08279" y="1317829"/>
            <a:ext cx="217627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Computer animation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994" y="3927388"/>
            <a:ext cx="2669632" cy="26801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403867" y="4124189"/>
            <a:ext cx="198455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simulation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29548" y="5121095"/>
            <a:ext cx="2041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</a:rPr>
              <a:t>Simulations</a:t>
            </a:r>
            <a:r>
              <a:rPr lang="en-US" sz="2000" b="1" dirty="0" smtClean="0">
                <a:solidFill>
                  <a:srgbClr val="800040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</a:rPr>
              <a:t> of an environment using a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</a:rPr>
              <a:t>computer</a:t>
            </a:r>
            <a:endParaRPr lang="en-US" sz="2000" b="1" dirty="0">
              <a:solidFill>
                <a:srgbClr val="FF0000"/>
              </a:solidFill>
              <a:effectLst>
                <a:outerShdw blurRad="50800" dist="254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83719" y="0"/>
            <a:ext cx="5394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</a:rPr>
              <a:t>Simulations</a:t>
            </a:r>
            <a:r>
              <a:rPr lang="en-US" sz="2000" b="1" dirty="0" smtClean="0">
                <a:solidFill>
                  <a:srgbClr val="800040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</a:rPr>
              <a:t> of the real world using a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</a:rPr>
              <a:t>computer:</a:t>
            </a:r>
          </a:p>
          <a:p>
            <a:pPr algn="ctr"/>
            <a:r>
              <a:rPr lang="en-US" sz="3600" b="1" dirty="0" smtClean="0">
                <a:solidFill>
                  <a:srgbClr val="0000FF"/>
                </a:solidFill>
                <a:effectLst>
                  <a:outerShdw blurRad="50800" dist="25400" dir="2700000" algn="tl" rotWithShape="0">
                    <a:srgbClr val="FFFF00">
                      <a:alpha val="43000"/>
                    </a:srgbClr>
                  </a:outerShdw>
                </a:effectLst>
              </a:rPr>
              <a:t>Tornado!</a:t>
            </a:r>
            <a:endParaRPr lang="en-US" sz="3600" b="1" dirty="0">
              <a:solidFill>
                <a:srgbClr val="0000FF"/>
              </a:solidFill>
              <a:effectLst>
                <a:outerShdw blurRad="50800" dist="25400" dir="2700000" algn="tl" rotWithShape="0">
                  <a:srgbClr val="FFFF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8" y="1346270"/>
            <a:ext cx="3507937" cy="5261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6097" y="950717"/>
            <a:ext cx="94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Not this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304772" y="971535"/>
            <a:ext cx="4689565" cy="5650520"/>
            <a:chOff x="4304772" y="971535"/>
            <a:chExt cx="4689565" cy="56505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8047" y="5618859"/>
              <a:ext cx="1166290" cy="100319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304772" y="971535"/>
              <a:ext cx="4597928" cy="5349999"/>
              <a:chOff x="4304772" y="971535"/>
              <a:chExt cx="4597928" cy="534999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4772" y="1360150"/>
                <a:ext cx="3943998" cy="451221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62844" y="971535"/>
                <a:ext cx="537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this</a:t>
                </a:r>
                <a:endParaRPr lang="en-US" b="1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14863" y="5699125"/>
                <a:ext cx="987837" cy="6224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0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95734" y="512110"/>
            <a:ext cx="23841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adapted from slides by</a:t>
            </a:r>
          </a:p>
          <a:p>
            <a:pPr algn="ctr"/>
            <a:r>
              <a:rPr lang="en-US" sz="1400" dirty="0" err="1" smtClean="0">
                <a:solidFill>
                  <a:srgbClr val="000090"/>
                </a:solidFill>
              </a:rPr>
              <a:t>Jérôme</a:t>
            </a:r>
            <a:r>
              <a:rPr lang="en-US" sz="1400" dirty="0" smtClean="0">
                <a:solidFill>
                  <a:srgbClr val="000090"/>
                </a:solidFill>
              </a:rPr>
              <a:t> Frisch</a:t>
            </a:r>
          </a:p>
          <a:p>
            <a:pPr algn="ctr"/>
            <a:r>
              <a:rPr lang="en-US" sz="1300" i="1" dirty="0" err="1" smtClean="0">
                <a:solidFill>
                  <a:srgbClr val="000090"/>
                </a:solidFill>
              </a:rPr>
              <a:t>Technische</a:t>
            </a:r>
            <a:r>
              <a:rPr lang="en-US" sz="1300" i="1" dirty="0" smtClean="0">
                <a:solidFill>
                  <a:srgbClr val="000090"/>
                </a:solidFill>
              </a:rPr>
              <a:t> </a:t>
            </a:r>
            <a:r>
              <a:rPr lang="en-US" sz="1300" i="1" dirty="0" err="1" smtClean="0">
                <a:solidFill>
                  <a:srgbClr val="000090"/>
                </a:solidFill>
              </a:rPr>
              <a:t>Universität</a:t>
            </a:r>
            <a:r>
              <a:rPr lang="en-US" sz="1300" i="1" dirty="0" smtClean="0">
                <a:solidFill>
                  <a:srgbClr val="000090"/>
                </a:solidFill>
              </a:rPr>
              <a:t> </a:t>
            </a:r>
            <a:r>
              <a:rPr lang="en-US" sz="1300" i="1" dirty="0" err="1" smtClean="0">
                <a:solidFill>
                  <a:srgbClr val="000090"/>
                </a:solidFill>
              </a:rPr>
              <a:t>München</a:t>
            </a:r>
            <a:r>
              <a:rPr lang="en-US" sz="1400" dirty="0" smtClean="0">
                <a:solidFill>
                  <a:srgbClr val="000090"/>
                </a:solidFill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2516" y="81938"/>
            <a:ext cx="521834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Why do we need computer simulation?</a:t>
            </a:r>
            <a:endParaRPr lang="en-US" sz="2400" b="1" dirty="0"/>
          </a:p>
        </p:txBody>
      </p:sp>
      <p:grpSp>
        <p:nvGrpSpPr>
          <p:cNvPr id="36" name="Group 35"/>
          <p:cNvGrpSpPr/>
          <p:nvPr/>
        </p:nvGrpSpPr>
        <p:grpSpPr>
          <a:xfrm>
            <a:off x="4222399" y="3991051"/>
            <a:ext cx="4801314" cy="2276724"/>
            <a:chOff x="4222399" y="3991051"/>
            <a:chExt cx="4801314" cy="2276724"/>
          </a:xfrm>
        </p:grpSpPr>
        <p:sp>
          <p:nvSpPr>
            <p:cNvPr id="9" name="TextBox 8"/>
            <p:cNvSpPr txBox="1"/>
            <p:nvPr/>
          </p:nvSpPr>
          <p:spPr>
            <a:xfrm>
              <a:off x="4222399" y="3991051"/>
              <a:ext cx="48013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US" sz="1600" dirty="0" smtClean="0">
                  <a:latin typeface="Arial Narrow"/>
                  <a:cs typeface="Arial Narrow"/>
                </a:rPr>
                <a:t>because real-world experiments are sometimes </a:t>
              </a:r>
              <a:r>
                <a:rPr lang="en-US" sz="1600" b="1" dirty="0" smtClean="0">
                  <a:solidFill>
                    <a:srgbClr val="800040"/>
                  </a:solidFill>
                  <a:latin typeface="Arial Narrow"/>
                  <a:cs typeface="Arial Narrow"/>
                </a:rPr>
                <a:t>impossible </a:t>
              </a:r>
              <a:endParaRPr lang="en-US" sz="1600" b="1" dirty="0">
                <a:solidFill>
                  <a:srgbClr val="800040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30495" t="38612" r="52067" b="49255"/>
            <a:stretch/>
          </p:blipFill>
          <p:spPr>
            <a:xfrm>
              <a:off x="6407349" y="4711942"/>
              <a:ext cx="2365801" cy="14156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0672" t="34537" r="71890" b="43360"/>
            <a:stretch/>
          </p:blipFill>
          <p:spPr>
            <a:xfrm>
              <a:off x="4501409" y="4649509"/>
              <a:ext cx="1925011" cy="16182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45803" y="4495614"/>
              <a:ext cx="1396056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Arial Narrow"/>
                  <a:cs typeface="Arial Narrow"/>
                </a:rPr>
                <a:t>galaxy life cycle</a:t>
              </a:r>
              <a:endParaRPr lang="en-US" sz="1600" b="1" i="1" dirty="0">
                <a:latin typeface="Arial Narrow"/>
                <a:cs typeface="Arial Narrow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78175" y="4488660"/>
              <a:ext cx="167374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Arial Narrow"/>
                  <a:cs typeface="Arial Narrow"/>
                </a:rPr>
                <a:t>hurricane formation</a:t>
              </a:r>
              <a:endParaRPr lang="en-US" sz="1600" b="1" i="1" dirty="0">
                <a:latin typeface="Arial Narrow"/>
                <a:cs typeface="Arial Narrow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687" y="2944358"/>
            <a:ext cx="4968027" cy="2322738"/>
            <a:chOff x="16687" y="2944358"/>
            <a:chExt cx="4968027" cy="2322738"/>
          </a:xfrm>
        </p:grpSpPr>
        <p:sp>
          <p:nvSpPr>
            <p:cNvPr id="21" name="TextBox 20"/>
            <p:cNvSpPr txBox="1"/>
            <p:nvPr/>
          </p:nvSpPr>
          <p:spPr>
            <a:xfrm>
              <a:off x="16687" y="2944358"/>
              <a:ext cx="496802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US" sz="1600" dirty="0" smtClean="0">
                  <a:latin typeface="Arial Narrow"/>
                  <a:cs typeface="Arial Narrow"/>
                </a:rPr>
                <a:t>because real-world experiments are sometimes </a:t>
              </a:r>
              <a:r>
                <a:rPr lang="en-US" sz="1700" b="1" dirty="0" smtClean="0">
                  <a:solidFill>
                    <a:srgbClr val="800040"/>
                  </a:solidFill>
                  <a:latin typeface="Arial Narrow"/>
                  <a:cs typeface="Arial Narrow"/>
                </a:rPr>
                <a:t>not welcome</a:t>
              </a:r>
              <a:endParaRPr lang="en-US" sz="1700" b="1" dirty="0">
                <a:solidFill>
                  <a:srgbClr val="800040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10343" t="68869" r="76223" b="13405"/>
            <a:stretch/>
          </p:blipFill>
          <p:spPr>
            <a:xfrm>
              <a:off x="291469" y="3539155"/>
              <a:ext cx="1679421" cy="164419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73825" y="3351753"/>
              <a:ext cx="107541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Arial Narrow"/>
                  <a:cs typeface="Arial Narrow"/>
                </a:rPr>
                <a:t>avalanches</a:t>
              </a:r>
              <a:endParaRPr lang="en-US" sz="1600" b="1" i="1" dirty="0">
                <a:latin typeface="Arial Narrow"/>
                <a:cs typeface="Arial Narrow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/>
            <a:srcRect l="47218" t="68209" r="39359" b="12681"/>
            <a:stretch/>
          </p:blipFill>
          <p:spPr>
            <a:xfrm>
              <a:off x="2081928" y="3448937"/>
              <a:ext cx="1721060" cy="18181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405916" y="3351753"/>
              <a:ext cx="117821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Arial Narrow"/>
                  <a:cs typeface="Arial Narrow"/>
                </a:rPr>
                <a:t>nuclear tests</a:t>
              </a:r>
              <a:endParaRPr lang="en-US" sz="1600" b="1" i="1" dirty="0">
                <a:latin typeface="Arial Narrow"/>
                <a:cs typeface="Arial Narrow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825696"/>
            <a:ext cx="6391493" cy="2123116"/>
            <a:chOff x="128744" y="4364861"/>
            <a:chExt cx="6391493" cy="21231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30276" t="28821" r="49764" b="43044"/>
            <a:stretch/>
          </p:blipFill>
          <p:spPr>
            <a:xfrm>
              <a:off x="388628" y="4891037"/>
              <a:ext cx="1825156" cy="15969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28744" y="4364861"/>
              <a:ext cx="639149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US" sz="1600" dirty="0" smtClean="0">
                  <a:latin typeface="Arial Narrow"/>
                  <a:cs typeface="Arial Narrow"/>
                </a:rPr>
                <a:t>because real-world experiments are sometimes </a:t>
              </a:r>
              <a:r>
                <a:rPr lang="en-US" sz="1700" b="1" dirty="0" smtClean="0">
                  <a:solidFill>
                    <a:srgbClr val="800040"/>
                  </a:solidFill>
                  <a:latin typeface="Arial Narrow"/>
                  <a:cs typeface="Arial Narrow"/>
                </a:rPr>
                <a:t>too costly or time-consuming</a:t>
              </a:r>
              <a:endParaRPr lang="en-US" sz="1700" b="1" dirty="0">
                <a:solidFill>
                  <a:srgbClr val="80004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1546" y="4801641"/>
              <a:ext cx="152406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Arial Narrow"/>
                  <a:cs typeface="Arial Narrow"/>
                </a:rPr>
                <a:t>materials science</a:t>
              </a:r>
              <a:endParaRPr lang="en-US" sz="1600" b="1" i="1" dirty="0">
                <a:latin typeface="Arial Narrow"/>
                <a:cs typeface="Arial Narrow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b="15645"/>
            <a:stretch/>
          </p:blipFill>
          <p:spPr>
            <a:xfrm>
              <a:off x="2371954" y="5025501"/>
              <a:ext cx="1861221" cy="127003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85444" y="4801641"/>
              <a:ext cx="127158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Arial Narrow"/>
                  <a:cs typeface="Arial Narrow"/>
                </a:rPr>
                <a:t>aerodynamics</a:t>
              </a:r>
              <a:endParaRPr lang="en-US" sz="1600" b="1" i="1" dirty="0">
                <a:latin typeface="Arial Narrow"/>
                <a:cs typeface="Arial Narrow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190265" y="4392723"/>
            <a:ext cx="2866121" cy="2109620"/>
          </a:xfrm>
          <a:prstGeom prst="rect">
            <a:avLst/>
          </a:prstGeom>
          <a:noFill/>
          <a:ln w="76200" cmpd="tri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37073" y="68059"/>
            <a:ext cx="4379399" cy="116955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Why do we need computer simulation?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part 2: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The mathematical explanation</a:t>
            </a:r>
            <a:endParaRPr lang="en-US" sz="20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26" y="1027051"/>
            <a:ext cx="3185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8000"/>
                </a:solidFill>
              </a:rPr>
              <a:t>Math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</a:p>
          <a:p>
            <a:endParaRPr lang="en-US" b="1" dirty="0"/>
          </a:p>
          <a:p>
            <a:pPr lvl="1"/>
            <a:r>
              <a:rPr lang="en-US" b="1" dirty="0" smtClean="0"/>
              <a:t>3 </a:t>
            </a:r>
            <a:r>
              <a:rPr lang="en-US" b="1" dirty="0" smtClean="0">
                <a:solidFill>
                  <a:srgbClr val="0000FF"/>
                </a:solidFill>
              </a:rPr>
              <a:t>+</a:t>
            </a:r>
            <a:r>
              <a:rPr lang="en-US" b="1" dirty="0" smtClean="0"/>
              <a:t> 2 = 5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7803" y="3807812"/>
            <a:ext cx="4417813" cy="594294"/>
            <a:chOff x="367803" y="4247002"/>
            <a:chExt cx="4417813" cy="594294"/>
          </a:xfrm>
        </p:grpSpPr>
        <p:sp>
          <p:nvSpPr>
            <p:cNvPr id="26" name="TextBox 25"/>
            <p:cNvSpPr txBox="1"/>
            <p:nvPr/>
          </p:nvSpPr>
          <p:spPr>
            <a:xfrm>
              <a:off x="367803" y="4316397"/>
              <a:ext cx="4302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b="1" dirty="0" smtClean="0">
                  <a:solidFill>
                    <a:srgbClr val="FF0000"/>
                  </a:solidFill>
                </a:rPr>
                <a:t> a</a:t>
              </a:r>
              <a:r>
                <a:rPr lang="en-US" b="1" dirty="0" smtClean="0">
                  <a:solidFill>
                    <a:srgbClr val="0000FF"/>
                  </a:solidFill>
                </a:rPr>
                <a:t>÷</a:t>
              </a:r>
              <a:r>
                <a:rPr lang="en-US" b="1" dirty="0" smtClean="0">
                  <a:solidFill>
                    <a:srgbClr val="000000"/>
                  </a:solidFill>
                </a:rPr>
                <a:t>2</a:t>
              </a:r>
              <a:r>
                <a:rPr lang="en-US" b="1" dirty="0" smtClean="0">
                  <a:solidFill>
                    <a:srgbClr val="0000FF"/>
                  </a:solidFill>
                </a:rPr>
                <a:t>×</a:t>
              </a:r>
              <a:r>
                <a:rPr lang="en-US" b="1" dirty="0">
                  <a:solidFill>
                    <a:srgbClr val="000000"/>
                  </a:solidFill>
                </a:rPr>
                <a:t>8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smtClean="0">
                  <a:solidFill>
                    <a:srgbClr val="0000FF"/>
                  </a:solidFill>
                </a:rPr>
                <a:t>+</a:t>
              </a:r>
              <a:r>
                <a:rPr lang="en-US" b="1" dirty="0" smtClean="0">
                  <a:solidFill>
                    <a:srgbClr val="000000"/>
                  </a:solidFill>
                </a:rPr>
                <a:t> 300</a:t>
              </a:r>
              <a:r>
                <a:rPr lang="en-US" b="1" dirty="0" smtClean="0">
                  <a:solidFill>
                    <a:srgbClr val="0000FF"/>
                  </a:solidFill>
                </a:rPr>
                <a:t>÷</a:t>
              </a:r>
              <a:r>
                <a:rPr lang="en-US" b="1" dirty="0" smtClean="0">
                  <a:solidFill>
                    <a:srgbClr val="000000"/>
                  </a:solidFill>
                </a:rPr>
                <a:t>22 </a:t>
              </a:r>
              <a:r>
                <a:rPr lang="en-US" b="1" dirty="0" smtClean="0">
                  <a:solidFill>
                    <a:srgbClr val="0000FF"/>
                  </a:solidFill>
                </a:rPr>
                <a:t>–</a:t>
              </a:r>
              <a:r>
                <a:rPr lang="en-US" b="1" dirty="0" smtClean="0">
                  <a:solidFill>
                    <a:srgbClr val="000000"/>
                  </a:solidFill>
                </a:rPr>
                <a:t> 66 </a:t>
              </a:r>
              <a:r>
                <a:rPr lang="en-US" b="1" dirty="0" smtClean="0">
                  <a:solidFill>
                    <a:srgbClr val="0000FF"/>
                  </a:solidFill>
                </a:rPr>
                <a:t>+</a:t>
              </a:r>
              <a:r>
                <a:rPr lang="en-US" b="1" dirty="0" smtClean="0">
                  <a:solidFill>
                    <a:srgbClr val="000000"/>
                  </a:solidFill>
                </a:rPr>
                <a:t> ½  = 5 </a:t>
              </a:r>
              <a:endParaRPr lang="en-US" b="1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1322" y="4247002"/>
              <a:ext cx="594294" cy="594294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381682" y="4467070"/>
            <a:ext cx="285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a</a:t>
            </a:r>
            <a:r>
              <a:rPr lang="en-US" b="1" dirty="0" err="1" smtClean="0">
                <a:solidFill>
                  <a:srgbClr val="0000FF"/>
                </a:solidFill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+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sin</a:t>
            </a:r>
            <a:r>
              <a:rPr lang="en-US" b="1" dirty="0" smtClean="0">
                <a:solidFill>
                  <a:srgbClr val="00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baseline="30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) = 5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76559" y="4362207"/>
            <a:ext cx="760332" cy="765558"/>
            <a:chOff x="3120155" y="4642552"/>
            <a:chExt cx="760332" cy="7655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1717" y="4739705"/>
              <a:ext cx="594294" cy="5942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55" y="4642552"/>
              <a:ext cx="760332" cy="765558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409449" y="2109634"/>
            <a:ext cx="3185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8000"/>
                </a:solidFill>
              </a:rPr>
              <a:t>Algebra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+</a:t>
            </a:r>
            <a:r>
              <a:rPr lang="en-US" b="1" dirty="0" smtClean="0"/>
              <a:t> 2 = 5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+</a:t>
            </a:r>
            <a:r>
              <a:rPr lang="en-US" b="1" dirty="0" smtClean="0"/>
              <a:t> 4 = 5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0" b="95625" l="3375" r="95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434" y="180427"/>
            <a:ext cx="5336507" cy="53365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8820" y="336567"/>
            <a:ext cx="2817260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u="sng" dirty="0" smtClean="0"/>
              <a:t>The equations for: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i="1" dirty="0"/>
              <a:t>a</a:t>
            </a:r>
            <a:r>
              <a:rPr lang="en-US" i="1" dirty="0" smtClean="0"/>
              <a:t>tmosphere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i="1" dirty="0" smtClean="0"/>
              <a:t>oceans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i="1" dirty="0"/>
              <a:t>r</a:t>
            </a:r>
            <a:r>
              <a:rPr lang="en-US" i="1" dirty="0" smtClean="0"/>
              <a:t>ivers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i="1" dirty="0" smtClean="0"/>
              <a:t>ecosystems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can’t be solved with             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063" y="1942881"/>
            <a:ext cx="594294" cy="594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59569" y="3251829"/>
            <a:ext cx="5257734" cy="313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u="sng" dirty="0" smtClean="0"/>
              <a:t>These equations look like:</a:t>
            </a:r>
          </a:p>
          <a:p>
            <a:pPr>
              <a:lnSpc>
                <a:spcPct val="140000"/>
              </a:lnSpc>
            </a:pPr>
            <a:endParaRPr lang="en-US" sz="1000" dirty="0"/>
          </a:p>
          <a:p>
            <a:pPr>
              <a:lnSpc>
                <a:spcPct val="140000"/>
              </a:lnSpc>
            </a:pP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Temperature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b="1" dirty="0" smtClean="0">
                <a:latin typeface="Arial Narrow"/>
                <a:cs typeface="Arial Narrow"/>
              </a:rPr>
              <a:t>at any time</a:t>
            </a:r>
            <a:r>
              <a:rPr lang="en-US" sz="1600" b="1" dirty="0" smtClean="0">
                <a:latin typeface="Arial Narrow"/>
                <a:cs typeface="Arial Narrow"/>
              </a:rPr>
              <a:t> </a:t>
            </a:r>
            <a:r>
              <a:rPr lang="en-US" sz="1600" dirty="0" smtClean="0">
                <a:latin typeface="Arial Narrow"/>
                <a:cs typeface="Arial Narrow"/>
              </a:rPr>
              <a:t>and </a:t>
            </a:r>
            <a:r>
              <a:rPr lang="en-US" b="1" dirty="0" smtClean="0">
                <a:latin typeface="Arial Narrow"/>
                <a:cs typeface="Arial Narrow"/>
              </a:rPr>
              <a:t>at any place</a:t>
            </a:r>
            <a:r>
              <a:rPr lang="en-US" sz="1600" b="1" dirty="0" smtClean="0">
                <a:latin typeface="Arial Narrow"/>
                <a:cs typeface="Arial Narrow"/>
              </a:rPr>
              <a:t> </a:t>
            </a:r>
            <a:r>
              <a:rPr lang="en-US" sz="1600" dirty="0" smtClean="0">
                <a:latin typeface="Arial Narrow"/>
                <a:cs typeface="Arial Narrow"/>
              </a:rPr>
              <a:t>= 	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temperature</a:t>
            </a:r>
            <a:r>
              <a:rPr lang="en-US" sz="1600" dirty="0" smtClean="0">
                <a:latin typeface="Arial Narrow"/>
                <a:cs typeface="Arial Narrow"/>
              </a:rPr>
              <a:t> recently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wind </a:t>
            </a:r>
            <a:r>
              <a:rPr lang="en-US" sz="1600" dirty="0" smtClean="0">
                <a:latin typeface="Arial Narrow"/>
                <a:cs typeface="Arial Narrow"/>
              </a:rPr>
              <a:t>speed &amp; direction + 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temperature</a:t>
            </a:r>
            <a:r>
              <a:rPr lang="en-US" sz="1600" dirty="0" smtClean="0">
                <a:latin typeface="Arial Narrow"/>
                <a:cs typeface="Arial Narrow"/>
              </a:rPr>
              <a:t> nearby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moisture</a:t>
            </a:r>
            <a:r>
              <a:rPr lang="en-US" sz="1600" dirty="0" smtClean="0">
                <a:latin typeface="Arial Narrow"/>
                <a:cs typeface="Arial Narrow"/>
              </a:rPr>
              <a:t>/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clouds</a:t>
            </a:r>
            <a:r>
              <a:rPr lang="en-US" sz="1600" dirty="0" smtClean="0">
                <a:latin typeface="Arial Narrow"/>
                <a:cs typeface="Arial Narrow"/>
              </a:rPr>
              <a:t>/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ice</a:t>
            </a:r>
            <a:r>
              <a:rPr lang="en-US" sz="1600" dirty="0" smtClean="0">
                <a:latin typeface="Arial Narrow"/>
                <a:cs typeface="Arial Narrow"/>
              </a:rPr>
              <a:t> nearby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amount of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sunlight</a:t>
            </a:r>
            <a:r>
              <a:rPr lang="en-US" sz="1600" dirty="0" smtClean="0">
                <a:latin typeface="Arial Narrow"/>
                <a:cs typeface="Arial Narrow"/>
              </a:rPr>
              <a:t> + reflection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human</a:t>
            </a:r>
            <a:r>
              <a:rPr lang="en-US" sz="1600" dirty="0" smtClean="0">
                <a:latin typeface="Arial Narrow"/>
                <a:cs typeface="Arial Narrow"/>
              </a:rPr>
              <a:t> activities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???</a:t>
            </a:r>
            <a:endParaRPr lang="en-US" sz="1600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538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236" y="470984"/>
            <a:ext cx="594294" cy="594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95625" l="3375" r="95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433" y="180428"/>
            <a:ext cx="4052820" cy="40528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2181" y="3863314"/>
            <a:ext cx="615951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So what do we do?</a:t>
            </a:r>
            <a:r>
              <a:rPr lang="en-US" dirty="0" smtClean="0"/>
              <a:t>  We </a:t>
            </a:r>
            <a:r>
              <a:rPr lang="en-US" i="1" dirty="0" smtClean="0"/>
              <a:t>change the equation</a:t>
            </a:r>
            <a:r>
              <a:rPr lang="en-US" dirty="0" smtClean="0"/>
              <a:t> to a simpler one:</a:t>
            </a:r>
            <a:endParaRPr lang="en-US" u="sng" dirty="0" smtClean="0"/>
          </a:p>
          <a:p>
            <a:endParaRPr lang="en-US" sz="1000" dirty="0"/>
          </a:p>
          <a:p>
            <a:pPr>
              <a:lnSpc>
                <a:spcPct val="130000"/>
              </a:lnSpc>
            </a:pP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Temperature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2000" b="1" dirty="0" smtClean="0">
                <a:latin typeface="Arial Narrow"/>
                <a:cs typeface="Arial Narrow"/>
              </a:rPr>
              <a:t>at some times </a:t>
            </a:r>
            <a:r>
              <a:rPr lang="en-US" sz="1600" dirty="0" smtClean="0">
                <a:latin typeface="Arial Narrow"/>
                <a:cs typeface="Arial Narrow"/>
              </a:rPr>
              <a:t>at </a:t>
            </a:r>
            <a:r>
              <a:rPr lang="en-US" sz="2000" b="1" dirty="0" smtClean="0">
                <a:latin typeface="Arial Narrow"/>
                <a:cs typeface="Arial Narrow"/>
              </a:rPr>
              <a:t>some places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1600" dirty="0" smtClean="0">
                <a:latin typeface="Arial Narrow"/>
                <a:cs typeface="Arial Narrow"/>
              </a:rPr>
              <a:t>= 	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temperature</a:t>
            </a:r>
            <a:r>
              <a:rPr lang="en-US" sz="1600" dirty="0" smtClean="0">
                <a:latin typeface="Arial Narrow"/>
                <a:cs typeface="Arial Narrow"/>
              </a:rPr>
              <a:t> recently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wind </a:t>
            </a:r>
            <a:r>
              <a:rPr lang="en-US" sz="1600" dirty="0" smtClean="0">
                <a:latin typeface="Arial Narrow"/>
                <a:cs typeface="Arial Narrow"/>
              </a:rPr>
              <a:t>speed &amp; direction + 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temperature</a:t>
            </a:r>
            <a:r>
              <a:rPr lang="en-US" sz="1600" dirty="0" smtClean="0">
                <a:latin typeface="Arial Narrow"/>
                <a:cs typeface="Arial Narrow"/>
              </a:rPr>
              <a:t> nearby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moisture</a:t>
            </a:r>
            <a:r>
              <a:rPr lang="en-US" sz="1600" dirty="0" smtClean="0">
                <a:latin typeface="Arial Narrow"/>
                <a:cs typeface="Arial Narrow"/>
              </a:rPr>
              <a:t>/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clouds</a:t>
            </a:r>
            <a:r>
              <a:rPr lang="en-US" sz="1600" dirty="0" smtClean="0">
                <a:latin typeface="Arial Narrow"/>
                <a:cs typeface="Arial Narrow"/>
              </a:rPr>
              <a:t>/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ice</a:t>
            </a:r>
            <a:r>
              <a:rPr lang="en-US" sz="1600" dirty="0" smtClean="0">
                <a:latin typeface="Arial Narrow"/>
                <a:cs typeface="Arial Narrow"/>
              </a:rPr>
              <a:t> nearby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amount of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sunlight</a:t>
            </a:r>
            <a:r>
              <a:rPr lang="en-US" sz="1600" dirty="0" smtClean="0">
                <a:latin typeface="Arial Narrow"/>
                <a:cs typeface="Arial Narrow"/>
              </a:rPr>
              <a:t> + reflection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human</a:t>
            </a:r>
            <a:r>
              <a:rPr lang="en-US" sz="1600" dirty="0" smtClean="0">
                <a:latin typeface="Arial Narrow"/>
                <a:cs typeface="Arial Narrow"/>
              </a:rPr>
              <a:t> activities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latin typeface="Arial Narrow"/>
                <a:cs typeface="Arial Narrow"/>
              </a:rPr>
              <a:t>	</a:t>
            </a:r>
            <a:r>
              <a:rPr lang="en-US" sz="1600" dirty="0" smtClean="0">
                <a:latin typeface="Arial Narrow"/>
                <a:cs typeface="Arial Narrow"/>
              </a:rPr>
              <a:t>+ </a:t>
            </a:r>
            <a:r>
              <a:rPr lang="en-U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???</a:t>
            </a:r>
            <a:endParaRPr lang="en-US" sz="1600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7419" y="550065"/>
            <a:ext cx="4344947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we COULD solve the equations with           ,</a:t>
            </a:r>
          </a:p>
          <a:p>
            <a:r>
              <a:rPr lang="en-US" dirty="0" smtClean="0"/>
              <a:t>then we would know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air </a:t>
            </a:r>
            <a:r>
              <a:rPr lang="en-US" dirty="0" smtClean="0">
                <a:solidFill>
                  <a:srgbClr val="FF0000"/>
                </a:solidFill>
              </a:rPr>
              <a:t>temperature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ocean </a:t>
            </a:r>
            <a:r>
              <a:rPr lang="en-US" dirty="0" smtClean="0">
                <a:solidFill>
                  <a:srgbClr val="FF0000"/>
                </a:solidFill>
              </a:rPr>
              <a:t>temperature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amount of </a:t>
            </a:r>
            <a:r>
              <a:rPr lang="en-US" dirty="0" smtClean="0">
                <a:solidFill>
                  <a:srgbClr val="0000FF"/>
                </a:solidFill>
              </a:rPr>
              <a:t>cloud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wind</a:t>
            </a:r>
            <a:r>
              <a:rPr lang="en-US" dirty="0" smtClean="0"/>
              <a:t> speed &amp; direction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b="1" dirty="0" smtClean="0"/>
              <a:t>at any place, at any time, with no errors</a:t>
            </a:r>
            <a:r>
              <a:rPr lang="en-US" dirty="0" smtClean="0"/>
              <a:t>!</a:t>
            </a:r>
          </a:p>
          <a:p>
            <a:r>
              <a:rPr lang="en-US" dirty="0" smtClean="0"/>
              <a:t>			</a:t>
            </a:r>
          </a:p>
          <a:p>
            <a:r>
              <a:rPr lang="en-US" b="1" dirty="0">
                <a:solidFill>
                  <a:srgbClr val="3A491E"/>
                </a:solidFill>
                <a:latin typeface="Comic Sans MS"/>
                <a:cs typeface="Comic Sans MS"/>
              </a:rPr>
              <a:t>	</a:t>
            </a:r>
            <a:r>
              <a:rPr lang="en-US" b="1" dirty="0" smtClean="0">
                <a:solidFill>
                  <a:srgbClr val="3A491E"/>
                </a:solidFill>
                <a:latin typeface="Comic Sans MS"/>
                <a:cs typeface="Comic Sans MS"/>
              </a:rPr>
              <a:t>		But no.....</a:t>
            </a:r>
            <a:endParaRPr lang="en-US" b="1" dirty="0">
              <a:solidFill>
                <a:srgbClr val="3A491E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547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lbow Connector 3"/>
          <p:cNvCxnSpPr/>
          <p:nvPr/>
        </p:nvCxnSpPr>
        <p:spPr>
          <a:xfrm rot="16200000" flipH="1">
            <a:off x="1418917" y="1354059"/>
            <a:ext cx="4832347" cy="4731447"/>
          </a:xfrm>
          <a:prstGeom prst="bentConnector3">
            <a:avLst>
              <a:gd name="adj1" fmla="val 100465"/>
            </a:avLst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05898" y="1000184"/>
            <a:ext cx="5136050" cy="5102167"/>
          </a:xfrm>
          <a:prstGeom prst="line">
            <a:avLst/>
          </a:prstGeom>
          <a:ln w="38100">
            <a:solidFill>
              <a:srgbClr val="FF0000"/>
            </a:solidFill>
            <a:headEnd type="stealth" w="lg" len="lg"/>
            <a:tailEnd type="stealth" w="lg" len="lg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26931" y="68059"/>
            <a:ext cx="519971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/>
              <a:t>Finding the answer </a:t>
            </a:r>
            <a:r>
              <a:rPr lang="en-US" sz="2400" b="1" dirty="0" smtClean="0">
                <a:effectLst>
                  <a:glow rad="25400">
                    <a:srgbClr val="FFFF00"/>
                  </a:glow>
                </a:effectLst>
              </a:rPr>
              <a:t>only at some places</a:t>
            </a:r>
            <a:r>
              <a:rPr lang="en-US" sz="2400" b="1" dirty="0" smtClean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549491" y="3225470"/>
            <a:ext cx="251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Temperature (°C)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3435" y="6396335"/>
            <a:ext cx="224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location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476739" y="250745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76739" y="206295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76739" y="298370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76739" y="345360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76739" y="389810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476739" y="433625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76739" y="4812507"/>
            <a:ext cx="159769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476739" y="5257007"/>
            <a:ext cx="159769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476739" y="5720557"/>
            <a:ext cx="159769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53459" y="5953125"/>
            <a:ext cx="0" cy="190217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410660" y="5956300"/>
            <a:ext cx="0" cy="18704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836110" y="5969000"/>
            <a:ext cx="0" cy="17434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286960" y="5956300"/>
            <a:ext cx="0" cy="18704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750510" y="5946775"/>
            <a:ext cx="0" cy="196567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239460" y="5924550"/>
            <a:ext cx="0" cy="2187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683960" y="5924550"/>
            <a:ext cx="0" cy="2187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141160" y="5924550"/>
            <a:ext cx="0" cy="2187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5604710" y="5924550"/>
            <a:ext cx="0" cy="2187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03555" y="6158154"/>
            <a:ext cx="400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1      2       3      4       5       6      7       8       9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049557" y="1422886"/>
            <a:ext cx="418654" cy="460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</a:p>
          <a:p>
            <a:endParaRPr lang="en-US" sz="1100" dirty="0"/>
          </a:p>
          <a:p>
            <a:r>
              <a:rPr lang="en-US" dirty="0" smtClean="0"/>
              <a:t>  9</a:t>
            </a:r>
          </a:p>
          <a:p>
            <a:endParaRPr lang="en-US" sz="1000" dirty="0"/>
          </a:p>
          <a:p>
            <a:r>
              <a:rPr lang="en-US" dirty="0" smtClean="0"/>
              <a:t>  8</a:t>
            </a:r>
          </a:p>
          <a:p>
            <a:endParaRPr lang="en-US" sz="1200" dirty="0"/>
          </a:p>
          <a:p>
            <a:r>
              <a:rPr lang="en-US" dirty="0" smtClean="0"/>
              <a:t>  7</a:t>
            </a:r>
          </a:p>
          <a:p>
            <a:endParaRPr lang="en-US" sz="1400" dirty="0"/>
          </a:p>
          <a:p>
            <a:r>
              <a:rPr lang="en-US" dirty="0" smtClean="0"/>
              <a:t>  6</a:t>
            </a:r>
          </a:p>
          <a:p>
            <a:endParaRPr lang="en-US" sz="1200" dirty="0"/>
          </a:p>
          <a:p>
            <a:r>
              <a:rPr lang="en-US" dirty="0" smtClean="0"/>
              <a:t>  5</a:t>
            </a:r>
          </a:p>
          <a:p>
            <a:endParaRPr lang="en-US" sz="1100" dirty="0"/>
          </a:p>
          <a:p>
            <a:r>
              <a:rPr lang="en-US" dirty="0" smtClean="0"/>
              <a:t>  4</a:t>
            </a:r>
          </a:p>
          <a:p>
            <a:endParaRPr lang="en-US" sz="1400" dirty="0"/>
          </a:p>
          <a:p>
            <a:r>
              <a:rPr lang="en-US" dirty="0" smtClean="0"/>
              <a:t>  3</a:t>
            </a:r>
          </a:p>
          <a:p>
            <a:endParaRPr lang="en-US" sz="1100" dirty="0"/>
          </a:p>
          <a:p>
            <a:r>
              <a:rPr lang="en-US" dirty="0" smtClean="0"/>
              <a:t>  2</a:t>
            </a:r>
          </a:p>
          <a:p>
            <a:endParaRPr lang="en-US" sz="1200" dirty="0"/>
          </a:p>
          <a:p>
            <a:r>
              <a:rPr lang="en-US" dirty="0" smtClean="0"/>
              <a:t>  1</a:t>
            </a:r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1476739" y="161210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402948" y="3714750"/>
            <a:ext cx="0" cy="222885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634598" y="4337050"/>
            <a:ext cx="1342656" cy="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2345798" y="428625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634598" y="2123985"/>
            <a:ext cx="3206750" cy="3819615"/>
            <a:chOff x="1634598" y="2123985"/>
            <a:chExt cx="3206750" cy="3819615"/>
          </a:xfrm>
        </p:grpSpPr>
        <p:cxnSp>
          <p:nvCxnSpPr>
            <p:cNvPr id="69" name="Straight Connector 68"/>
            <p:cNvCxnSpPr/>
            <p:nvPr/>
          </p:nvCxnSpPr>
          <p:spPr>
            <a:xfrm flipV="1">
              <a:off x="4238098" y="2123985"/>
              <a:ext cx="0" cy="381961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634598" y="2501900"/>
              <a:ext cx="320675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4180948" y="2451100"/>
              <a:ext cx="114300" cy="1143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5231887" y="3964147"/>
            <a:ext cx="410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Probably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it’s a </a:t>
            </a:r>
            <a:r>
              <a:rPr lang="en-US" sz="2400" b="1" dirty="0" smtClean="0">
                <a:solidFill>
                  <a:srgbClr val="FF0000"/>
                </a:solidFill>
              </a:rPr>
              <a:t>straight line</a:t>
            </a:r>
            <a:r>
              <a:rPr lang="en-US" sz="2400" b="1" dirty="0" smtClean="0">
                <a:solidFill>
                  <a:srgbClr val="000000"/>
                </a:solidFill>
              </a:rPr>
              <a:t>…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34598" y="3065640"/>
            <a:ext cx="1999984" cy="2877960"/>
            <a:chOff x="2444750" y="3065640"/>
            <a:chExt cx="1999984" cy="287796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099857" y="3065640"/>
              <a:ext cx="0" cy="287796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444750" y="3461153"/>
              <a:ext cx="1999984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4044950" y="3397250"/>
              <a:ext cx="114300" cy="1143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34598" y="1335743"/>
            <a:ext cx="3872027" cy="4607858"/>
            <a:chOff x="2444750" y="1335743"/>
            <a:chExt cx="3872027" cy="460785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5945955" y="1335743"/>
              <a:ext cx="0" cy="4607858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444750" y="1615054"/>
              <a:ext cx="3872027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901267" y="1553633"/>
              <a:ext cx="114300" cy="1143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Oval 53"/>
          <p:cNvSpPr>
            <a:spLocks noChangeAspect="1"/>
          </p:cNvSpPr>
          <p:nvPr/>
        </p:nvSpPr>
        <p:spPr>
          <a:xfrm>
            <a:off x="4587348" y="191770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160893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605393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032959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498625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981225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4442659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882925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5361292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476739" y="1832240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476739" y="2289440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476739" y="2738172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476739" y="3208072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476739" y="3686439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476739" y="4114005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476739" y="4579672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476739" y="5015705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476739" y="5511005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476739" y="5968208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1707927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620" t="14486" r="68976" b="52660"/>
          <a:stretch/>
        </p:blipFill>
        <p:spPr>
          <a:xfrm>
            <a:off x="4261166" y="5390705"/>
            <a:ext cx="783390" cy="74618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5039324" y="2112398"/>
            <a:ext cx="410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More points </a:t>
            </a:r>
            <a:r>
              <a:rPr lang="en-US" sz="2400" b="1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400" b="1" dirty="0">
              <a:solidFill>
                <a:srgbClr val="000000"/>
              </a:solidFill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                       better answer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54" grpId="0" animBg="1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5148800" y="1839384"/>
            <a:ext cx="4104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But maybe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</a:rPr>
              <a:t>ot</a:t>
            </a:r>
            <a:r>
              <a:rPr lang="en-US" sz="2400" b="1" dirty="0" smtClean="0">
                <a:solidFill>
                  <a:srgbClr val="000000"/>
                </a:solidFill>
              </a:rPr>
              <a:t>!</a:t>
            </a:r>
          </a:p>
          <a:p>
            <a:pPr algn="ctr"/>
            <a:endParaRPr lang="en-US" sz="2400" b="1" dirty="0" smtClean="0">
              <a:solidFill>
                <a:srgbClr val="000000"/>
              </a:solidFill>
            </a:endParaRP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effectLst>
                  <a:glow rad="25400">
                    <a:srgbClr val="FFFF00"/>
                  </a:glow>
                </a:effectLst>
              </a:rPr>
              <a:t>M</a:t>
            </a:r>
            <a:r>
              <a:rPr lang="en-US" sz="2400" b="1" dirty="0" smtClean="0">
                <a:effectLst>
                  <a:glow rad="25400">
                    <a:srgbClr val="FFFF00"/>
                  </a:glow>
                </a:effectLst>
              </a:rPr>
              <a:t>ore points would help…</a:t>
            </a:r>
          </a:p>
          <a:p>
            <a:pPr algn="ctr"/>
            <a:endParaRPr lang="en-US" sz="2400" b="1" dirty="0">
              <a:effectLst>
                <a:glow rad="25400">
                  <a:srgbClr val="FFFF00"/>
                </a:glo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“resolution”</a:t>
            </a:r>
            <a:endParaRPr lang="en-US" sz="2400" b="1" dirty="0">
              <a:solidFill>
                <a:srgbClr val="0000FF"/>
              </a:solidFill>
              <a:effectLst/>
              <a:latin typeface="Comic Sans MS"/>
              <a:cs typeface="Comic Sans MS"/>
            </a:endParaRPr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1418917" y="1354059"/>
            <a:ext cx="4832347" cy="4731447"/>
          </a:xfrm>
          <a:prstGeom prst="bentConnector3">
            <a:avLst>
              <a:gd name="adj1" fmla="val 100465"/>
            </a:avLst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645910" y="1105819"/>
            <a:ext cx="4554211" cy="4513639"/>
          </a:xfrm>
          <a:custGeom>
            <a:avLst/>
            <a:gdLst>
              <a:gd name="connsiteX0" fmla="*/ 0 w 4608949"/>
              <a:gd name="connsiteY0" fmla="*/ 4456127 h 4491742"/>
              <a:gd name="connsiteX1" fmla="*/ 492643 w 4608949"/>
              <a:gd name="connsiteY1" fmla="*/ 4412332 h 4491742"/>
              <a:gd name="connsiteX2" fmla="*/ 853915 w 4608949"/>
              <a:gd name="connsiteY2" fmla="*/ 3755409 h 4491742"/>
              <a:gd name="connsiteX3" fmla="*/ 1390348 w 4608949"/>
              <a:gd name="connsiteY3" fmla="*/ 3186076 h 4491742"/>
              <a:gd name="connsiteX4" fmla="*/ 1762567 w 4608949"/>
              <a:gd name="connsiteY4" fmla="*/ 3207973 h 4491742"/>
              <a:gd name="connsiteX5" fmla="*/ 2211420 w 4608949"/>
              <a:gd name="connsiteY5" fmla="*/ 3240819 h 4491742"/>
              <a:gd name="connsiteX6" fmla="*/ 2682167 w 4608949"/>
              <a:gd name="connsiteY6" fmla="*/ 2299230 h 4491742"/>
              <a:gd name="connsiteX7" fmla="*/ 3141967 w 4608949"/>
              <a:gd name="connsiteY7" fmla="*/ 952538 h 4491742"/>
              <a:gd name="connsiteX8" fmla="*/ 3623663 w 4608949"/>
              <a:gd name="connsiteY8" fmla="*/ 1401436 h 4491742"/>
              <a:gd name="connsiteX9" fmla="*/ 4138201 w 4608949"/>
              <a:gd name="connsiteY9" fmla="*/ 3098486 h 4491742"/>
              <a:gd name="connsiteX10" fmla="*/ 4608949 w 4608949"/>
              <a:gd name="connsiteY10" fmla="*/ 0 h 4491742"/>
              <a:gd name="connsiteX0" fmla="*/ 0 w 4554211"/>
              <a:gd name="connsiteY0" fmla="*/ 4478024 h 4513639"/>
              <a:gd name="connsiteX1" fmla="*/ 492643 w 4554211"/>
              <a:gd name="connsiteY1" fmla="*/ 4434229 h 4513639"/>
              <a:gd name="connsiteX2" fmla="*/ 853915 w 4554211"/>
              <a:gd name="connsiteY2" fmla="*/ 3777306 h 4513639"/>
              <a:gd name="connsiteX3" fmla="*/ 1390348 w 4554211"/>
              <a:gd name="connsiteY3" fmla="*/ 3207973 h 4513639"/>
              <a:gd name="connsiteX4" fmla="*/ 1762567 w 4554211"/>
              <a:gd name="connsiteY4" fmla="*/ 3229870 h 4513639"/>
              <a:gd name="connsiteX5" fmla="*/ 2211420 w 4554211"/>
              <a:gd name="connsiteY5" fmla="*/ 3262716 h 4513639"/>
              <a:gd name="connsiteX6" fmla="*/ 2682167 w 4554211"/>
              <a:gd name="connsiteY6" fmla="*/ 2321127 h 4513639"/>
              <a:gd name="connsiteX7" fmla="*/ 3141967 w 4554211"/>
              <a:gd name="connsiteY7" fmla="*/ 974435 h 4513639"/>
              <a:gd name="connsiteX8" fmla="*/ 3623663 w 4554211"/>
              <a:gd name="connsiteY8" fmla="*/ 1423333 h 4513639"/>
              <a:gd name="connsiteX9" fmla="*/ 4138201 w 4554211"/>
              <a:gd name="connsiteY9" fmla="*/ 3120383 h 4513639"/>
              <a:gd name="connsiteX10" fmla="*/ 4554211 w 4554211"/>
              <a:gd name="connsiteY10" fmla="*/ 0 h 451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4211" h="4513639">
                <a:moveTo>
                  <a:pt x="0" y="4478024"/>
                </a:moveTo>
                <a:cubicBezTo>
                  <a:pt x="175162" y="4514519"/>
                  <a:pt x="350324" y="4551015"/>
                  <a:pt x="492643" y="4434229"/>
                </a:cubicBezTo>
                <a:cubicBezTo>
                  <a:pt x="634962" y="4317443"/>
                  <a:pt x="704298" y="3981682"/>
                  <a:pt x="853915" y="3777306"/>
                </a:cubicBezTo>
                <a:cubicBezTo>
                  <a:pt x="1003532" y="3572930"/>
                  <a:pt x="1238906" y="3299212"/>
                  <a:pt x="1390348" y="3207973"/>
                </a:cubicBezTo>
                <a:cubicBezTo>
                  <a:pt x="1541790" y="3116734"/>
                  <a:pt x="1762567" y="3229870"/>
                  <a:pt x="1762567" y="3229870"/>
                </a:cubicBezTo>
                <a:cubicBezTo>
                  <a:pt x="1899412" y="3238994"/>
                  <a:pt x="2058154" y="3414173"/>
                  <a:pt x="2211420" y="3262716"/>
                </a:cubicBezTo>
                <a:cubicBezTo>
                  <a:pt x="2364686" y="3111259"/>
                  <a:pt x="2527076" y="2702507"/>
                  <a:pt x="2682167" y="2321127"/>
                </a:cubicBezTo>
                <a:cubicBezTo>
                  <a:pt x="2837258" y="1939747"/>
                  <a:pt x="2985051" y="1124067"/>
                  <a:pt x="3141967" y="974435"/>
                </a:cubicBezTo>
                <a:cubicBezTo>
                  <a:pt x="3298883" y="824803"/>
                  <a:pt x="3457624" y="1065675"/>
                  <a:pt x="3623663" y="1423333"/>
                </a:cubicBezTo>
                <a:cubicBezTo>
                  <a:pt x="3789702" y="1780991"/>
                  <a:pt x="3983110" y="3357605"/>
                  <a:pt x="4138201" y="3120383"/>
                </a:cubicBezTo>
                <a:cubicBezTo>
                  <a:pt x="4293292" y="2883161"/>
                  <a:pt x="4554211" y="0"/>
                  <a:pt x="4554211" y="0"/>
                </a:cubicBezTo>
              </a:path>
            </a:pathLst>
          </a:custGeom>
          <a:ln w="38100">
            <a:solidFill>
              <a:srgbClr val="FF0000"/>
            </a:solidFill>
            <a:headEnd type="stealth" w="lg" len="lg"/>
            <a:tailEnd type="stealth" w="lg" len="lg"/>
          </a:ln>
          <a:effectLst>
            <a:glow rad="381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76739" y="250745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76739" y="206295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76739" y="298370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76739" y="345360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76739" y="389810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476739" y="433625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76739" y="4812507"/>
            <a:ext cx="159769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476739" y="5257007"/>
            <a:ext cx="159769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476739" y="5720557"/>
            <a:ext cx="159769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53459" y="5939367"/>
            <a:ext cx="0" cy="203975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410660" y="5935133"/>
            <a:ext cx="0" cy="208209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836110" y="5960533"/>
            <a:ext cx="0" cy="182809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286960" y="5943600"/>
            <a:ext cx="0" cy="19974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750510" y="5952067"/>
            <a:ext cx="0" cy="191275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239460" y="5924550"/>
            <a:ext cx="0" cy="2187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683960" y="5924550"/>
            <a:ext cx="0" cy="2187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141160" y="5924550"/>
            <a:ext cx="0" cy="2187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5604710" y="5924550"/>
            <a:ext cx="0" cy="2187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03555" y="6158154"/>
            <a:ext cx="400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1      2       3      4       5       6      7       8       9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049557" y="1422886"/>
            <a:ext cx="418654" cy="460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</a:p>
          <a:p>
            <a:endParaRPr lang="en-US" sz="1100" dirty="0"/>
          </a:p>
          <a:p>
            <a:r>
              <a:rPr lang="en-US" dirty="0" smtClean="0"/>
              <a:t>  9</a:t>
            </a:r>
          </a:p>
          <a:p>
            <a:endParaRPr lang="en-US" sz="1000" dirty="0"/>
          </a:p>
          <a:p>
            <a:r>
              <a:rPr lang="en-US" dirty="0" smtClean="0"/>
              <a:t>  8</a:t>
            </a:r>
          </a:p>
          <a:p>
            <a:endParaRPr lang="en-US" sz="1200" dirty="0"/>
          </a:p>
          <a:p>
            <a:r>
              <a:rPr lang="en-US" dirty="0" smtClean="0"/>
              <a:t>  7</a:t>
            </a:r>
          </a:p>
          <a:p>
            <a:endParaRPr lang="en-US" sz="1400" dirty="0"/>
          </a:p>
          <a:p>
            <a:r>
              <a:rPr lang="en-US" dirty="0" smtClean="0"/>
              <a:t>  6</a:t>
            </a:r>
          </a:p>
          <a:p>
            <a:endParaRPr lang="en-US" sz="1200" dirty="0"/>
          </a:p>
          <a:p>
            <a:r>
              <a:rPr lang="en-US" dirty="0" smtClean="0"/>
              <a:t>  5</a:t>
            </a:r>
          </a:p>
          <a:p>
            <a:endParaRPr lang="en-US" sz="1100" dirty="0"/>
          </a:p>
          <a:p>
            <a:r>
              <a:rPr lang="en-US" dirty="0" smtClean="0"/>
              <a:t>  4</a:t>
            </a:r>
          </a:p>
          <a:p>
            <a:endParaRPr lang="en-US" sz="1400" dirty="0"/>
          </a:p>
          <a:p>
            <a:r>
              <a:rPr lang="en-US" dirty="0" smtClean="0"/>
              <a:t>  3</a:t>
            </a:r>
          </a:p>
          <a:p>
            <a:endParaRPr lang="en-US" sz="1100" dirty="0"/>
          </a:p>
          <a:p>
            <a:r>
              <a:rPr lang="en-US" dirty="0" smtClean="0"/>
              <a:t>  2</a:t>
            </a:r>
          </a:p>
          <a:p>
            <a:endParaRPr lang="en-US" sz="1200" dirty="0"/>
          </a:p>
          <a:p>
            <a:r>
              <a:rPr lang="en-US" dirty="0" smtClean="0"/>
              <a:t>  1</a:t>
            </a:r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1476739" y="1612107"/>
            <a:ext cx="153267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402948" y="3714750"/>
            <a:ext cx="0" cy="222885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634598" y="4337050"/>
            <a:ext cx="1342656" cy="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238098" y="2123985"/>
            <a:ext cx="0" cy="3819615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634598" y="2501900"/>
            <a:ext cx="3206750" cy="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2345798" y="428625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180948" y="24511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634598" y="3065640"/>
            <a:ext cx="1999984" cy="2877960"/>
            <a:chOff x="2444750" y="3065640"/>
            <a:chExt cx="1999984" cy="287796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099857" y="3065640"/>
              <a:ext cx="0" cy="287796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444750" y="3461153"/>
              <a:ext cx="1999984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4044950" y="3397250"/>
              <a:ext cx="114300" cy="1143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34598" y="1335743"/>
            <a:ext cx="3872027" cy="4607858"/>
            <a:chOff x="2444750" y="1335743"/>
            <a:chExt cx="3872027" cy="460785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5945955" y="1335743"/>
              <a:ext cx="0" cy="4607858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444750" y="1615054"/>
              <a:ext cx="3872027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901267" y="1553633"/>
              <a:ext cx="114300" cy="1143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 rot="16200000">
            <a:off x="-549491" y="3225470"/>
            <a:ext cx="251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Temperature (°C)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043435" y="6396335"/>
            <a:ext cx="224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location</a:t>
            </a:r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4587348" y="403085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1476739" y="1832240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476739" y="2289440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476739" y="2738172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476739" y="3208072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476739" y="3686439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476739" y="4114005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476739" y="4579672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476739" y="5015705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476739" y="5511005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476739" y="5968208"/>
            <a:ext cx="114994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160893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2605393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032959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498625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981225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442659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882925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5361292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1707927" y="6011333"/>
            <a:ext cx="0" cy="132009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2326931" y="68059"/>
            <a:ext cx="519971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/>
              <a:t>Finding the answer </a:t>
            </a:r>
            <a:r>
              <a:rPr lang="en-US" sz="2400" b="1" dirty="0" smtClean="0">
                <a:effectLst>
                  <a:glow rad="25400">
                    <a:srgbClr val="FFFF00"/>
                  </a:glow>
                </a:effectLst>
              </a:rPr>
              <a:t>only at some places</a:t>
            </a:r>
            <a:r>
              <a:rPr lang="en-US" sz="2400" b="1" dirty="0" smtClean="0"/>
              <a:t> 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620" t="14486" r="68976" b="52660"/>
          <a:stretch/>
        </p:blipFill>
        <p:spPr>
          <a:xfrm>
            <a:off x="4261166" y="5390705"/>
            <a:ext cx="783390" cy="7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9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9877</TotalTime>
  <Words>846</Words>
  <Application>Microsoft Office PowerPoint</Application>
  <PresentationFormat>On-screen Show (4:3)</PresentationFormat>
  <Paragraphs>200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JISAO/UW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variations in the Arctic Basin</dc:title>
  <dc:creator>Camille Lique</dc:creator>
  <cp:lastModifiedBy>Susan Sholi</cp:lastModifiedBy>
  <cp:revision>1004</cp:revision>
  <dcterms:created xsi:type="dcterms:W3CDTF">2012-09-11T18:25:21Z</dcterms:created>
  <dcterms:modified xsi:type="dcterms:W3CDTF">2014-01-07T15:40:21Z</dcterms:modified>
</cp:coreProperties>
</file>