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3"/>
  </p:notesMasterIdLst>
  <p:sldIdLst>
    <p:sldId id="286" r:id="rId2"/>
    <p:sldId id="287" r:id="rId3"/>
    <p:sldId id="272" r:id="rId4"/>
    <p:sldId id="271" r:id="rId5"/>
    <p:sldId id="299" r:id="rId6"/>
    <p:sldId id="289" r:id="rId7"/>
    <p:sldId id="297" r:id="rId8"/>
    <p:sldId id="280" r:id="rId9"/>
    <p:sldId id="306" r:id="rId10"/>
    <p:sldId id="260" r:id="rId11"/>
    <p:sldId id="313" r:id="rId12"/>
    <p:sldId id="283" r:id="rId13"/>
    <p:sldId id="261" r:id="rId14"/>
    <p:sldId id="307" r:id="rId15"/>
    <p:sldId id="309" r:id="rId16"/>
    <p:sldId id="262" r:id="rId17"/>
    <p:sldId id="310" r:id="rId18"/>
    <p:sldId id="278" r:id="rId19"/>
    <p:sldId id="305" r:id="rId20"/>
    <p:sldId id="311" r:id="rId21"/>
    <p:sldId id="31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89261" autoAdjust="0"/>
  </p:normalViewPr>
  <p:slideViewPr>
    <p:cSldViewPr snapToGrid="0" snapToObjects="1">
      <p:cViewPr varScale="1">
        <p:scale>
          <a:sx n="114" d="100"/>
          <a:sy n="114" d="100"/>
        </p:scale>
        <p:origin x="-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Relationship Id="rId2" Type="http://schemas.openxmlformats.org/officeDocument/2006/relationships/image" Target="../media/image15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378F8-2628-044C-8B7E-7338A10DEE7E}" type="datetimeFigureOut">
              <a:rPr lang="en-US" smtClean="0"/>
              <a:pPr/>
              <a:t>10/21/10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AC921-C463-994F-AD3B-FE3C67680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couple weeks ago Scott Elliott called me up and asked me to give this talk in his place. </a:t>
            </a:r>
          </a:p>
          <a:p>
            <a:r>
              <a:rPr lang="en-US" dirty="0" smtClean="0"/>
              <a:t>Our group at the University of Alaska Fairbanks</a:t>
            </a:r>
            <a:r>
              <a:rPr lang="en-US" baseline="0" dirty="0" smtClean="0"/>
              <a:t> has been working with his group at LANL for the last couple of years. Our activities together focus on Arctic marine organic C and S cycle.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AC921-C463-994F-AD3B-FE3C67680C2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Uncertainty, compare with database</a:t>
            </a:r>
            <a:r>
              <a:rPr lang="en-US" baseline="0" dirty="0" smtClean="0"/>
              <a:t>, climatology, empirical models</a:t>
            </a:r>
          </a:p>
          <a:p>
            <a:r>
              <a:rPr lang="en-US" baseline="0" dirty="0" smtClean="0"/>
              <a:t>Distance from ice edge?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AC921-C463-994F-AD3B-FE3C67680C2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7C8152-7880-E242-829B-AECB55F0764A}" type="slidenum">
              <a:rPr lang="en-US"/>
              <a:pPr/>
              <a:t>21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4AA19E-CBDF-1343-B948-B10F746210C1}" type="slidenum">
              <a:rPr lang="en-US"/>
              <a:pPr/>
              <a:t>2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r>
              <a:rPr lang="en-US" baseline="0" dirty="0" smtClean="0"/>
              <a:t> that started us working together </a:t>
            </a:r>
            <a:endParaRPr lang="en-US" dirty="0" smtClean="0"/>
          </a:p>
          <a:p>
            <a:r>
              <a:rPr lang="en-US" dirty="0" smtClean="0"/>
              <a:t>Project </a:t>
            </a:r>
            <a:r>
              <a:rPr lang="en-US" dirty="0"/>
              <a:t>title</a:t>
            </a:r>
          </a:p>
          <a:p>
            <a:r>
              <a:rPr lang="en-US" dirty="0"/>
              <a:t>Our hope that additions and new parameterizations will be included in CCSM,</a:t>
            </a:r>
            <a:r>
              <a:rPr lang="en-US" dirty="0" smtClean="0"/>
              <a:t> now</a:t>
            </a:r>
            <a:r>
              <a:rPr lang="en-US" baseline="0" dirty="0" smtClean="0"/>
              <a:t> CESM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results – about</a:t>
            </a:r>
            <a:r>
              <a:rPr lang="en-US" baseline="0" dirty="0" smtClean="0"/>
              <a:t> 6 slides</a:t>
            </a:r>
            <a:endParaRPr lang="en-US" dirty="0" smtClean="0"/>
          </a:p>
          <a:p>
            <a:r>
              <a:rPr lang="en-US" dirty="0" smtClean="0"/>
              <a:t>Halocarbons</a:t>
            </a:r>
            <a:r>
              <a:rPr lang="en-US" baseline="0" dirty="0" smtClean="0"/>
              <a:t> too – ODE, MDE, oxidizing capacity, source of marine aerosol - climate implications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AC921-C463-994F-AD3B-FE3C67680C2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F0A35-4119-274A-A643-FA4CDC4CC540}" type="slidenum">
              <a:rPr lang="en-US"/>
              <a:pPr/>
              <a:t>4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…using</a:t>
            </a:r>
            <a:r>
              <a:rPr lang="en-US" baseline="0" dirty="0" smtClean="0"/>
              <a:t> observations to constrain most important parameters</a:t>
            </a:r>
          </a:p>
          <a:p>
            <a:r>
              <a:rPr lang="en-US" baseline="0" dirty="0" smtClean="0"/>
              <a:t>Assess how sea ice influences DMS dynamics in the arctic marine environment and predict how it will do so in the future</a:t>
            </a:r>
          </a:p>
          <a:p>
            <a:r>
              <a:rPr lang="en-US" baseline="0" dirty="0" smtClean="0"/>
              <a:t>DMS model only as good as the ecosystem model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AC921-C463-994F-AD3B-FE3C67680C2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CC44D6-5B18-3042-A0D9-B4E1F0B8434A}" type="slidenum">
              <a:rPr lang="en-US"/>
              <a:pPr/>
              <a:t>7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Gradinger</a:t>
            </a:r>
            <a:r>
              <a:rPr lang="en-US" dirty="0" smtClean="0"/>
              <a:t> 2009 – bottom 2-3 cm MYI and FYI in arctic</a:t>
            </a:r>
          </a:p>
          <a:p>
            <a:r>
              <a:rPr lang="en-US" dirty="0" smtClean="0"/>
              <a:t>Investigate</a:t>
            </a:r>
            <a:r>
              <a:rPr lang="en-US" baseline="0" dirty="0" smtClean="0"/>
              <a:t> c</a:t>
            </a:r>
            <a:r>
              <a:rPr lang="en-US" dirty="0" smtClean="0"/>
              <a:t>ontrols</a:t>
            </a:r>
            <a:r>
              <a:rPr lang="en-US" baseline="0" dirty="0" smtClean="0"/>
              <a:t> on ice algal production, regime shifts and shift in dominant phytoplankton type and pelagic vs. benthic cycling, seeding of ice edge bloom by ice algae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AC921-C463-994F-AD3B-FE3C67680C2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paper to describe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ice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algal production and biomass in the whole Arctic Ocean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AC921-C463-994F-AD3B-FE3C67680C2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Chukchi Sea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productiondownstream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Bering Strait ranged from 150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 m-2 yr-1 at Bering Strait down to about 50along the shelf break. This is similar to the range of 55 to 145 observed from 2002 to 2004 (Springer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McRoy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1993; Lee et al., 2007).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AC921-C463-994F-AD3B-FE3C67680C2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60B6-79E8-9B47-8C0C-A225113C9890}" type="datetimeFigureOut">
              <a:rPr lang="en-US" smtClean="0"/>
              <a:pPr/>
              <a:t>10/21/10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D22F-2F5C-1844-93E6-8326CE176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60B6-79E8-9B47-8C0C-A225113C9890}" type="datetimeFigureOut">
              <a:rPr lang="en-US" smtClean="0"/>
              <a:pPr/>
              <a:t>10/21/10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D22F-2F5C-1844-93E6-8326CE176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60B6-79E8-9B47-8C0C-A225113C9890}" type="datetimeFigureOut">
              <a:rPr lang="en-US" smtClean="0"/>
              <a:pPr/>
              <a:t>10/21/10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D22F-2F5C-1844-93E6-8326CE176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60B6-79E8-9B47-8C0C-A225113C9890}" type="datetimeFigureOut">
              <a:rPr lang="en-US" smtClean="0"/>
              <a:pPr/>
              <a:t>10/21/10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D22F-2F5C-1844-93E6-8326CE176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60B6-79E8-9B47-8C0C-A225113C9890}" type="datetimeFigureOut">
              <a:rPr lang="en-US" smtClean="0"/>
              <a:pPr/>
              <a:t>10/21/10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D22F-2F5C-1844-93E6-8326CE176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60B6-79E8-9B47-8C0C-A225113C9890}" type="datetimeFigureOut">
              <a:rPr lang="en-US" smtClean="0"/>
              <a:pPr/>
              <a:t>10/21/10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D22F-2F5C-1844-93E6-8326CE176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60B6-79E8-9B47-8C0C-A225113C9890}" type="datetimeFigureOut">
              <a:rPr lang="en-US" smtClean="0"/>
              <a:pPr/>
              <a:t>10/21/10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D22F-2F5C-1844-93E6-8326CE176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60B6-79E8-9B47-8C0C-A225113C9890}" type="datetimeFigureOut">
              <a:rPr lang="en-US" smtClean="0"/>
              <a:pPr/>
              <a:t>10/21/10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D22F-2F5C-1844-93E6-8326CE176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60B6-79E8-9B47-8C0C-A225113C9890}" type="datetimeFigureOut">
              <a:rPr lang="en-US" smtClean="0"/>
              <a:pPr/>
              <a:t>10/21/10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D22F-2F5C-1844-93E6-8326CE176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60B6-79E8-9B47-8C0C-A225113C9890}" type="datetimeFigureOut">
              <a:rPr lang="en-US" smtClean="0"/>
              <a:pPr/>
              <a:t>10/21/10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D22F-2F5C-1844-93E6-8326CE176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60B6-79E8-9B47-8C0C-A225113C9890}" type="datetimeFigureOut">
              <a:rPr lang="en-US" smtClean="0"/>
              <a:pPr/>
              <a:t>10/21/10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D22F-2F5C-1844-93E6-8326CE176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4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7054"/>
            <a:ext cx="8229600" cy="2222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560B6-79E8-9B47-8C0C-A225113C9890}" type="datetimeFigureOut">
              <a:rPr lang="en-US" smtClean="0"/>
              <a:pPr/>
              <a:t>10/21/10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BD22F-2F5C-1844-93E6-8326CE176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chemeClr val="tx1"/>
          </a:solidFill>
          <a:latin typeface="Comic Sans M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Comic Sans M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omic Sans M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mic Sans M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omic Sans M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omic Sans M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jodwalis:Downloads:FirstFullDraft082510c-2.doc!OLE_LINK1" TargetMode="External"/><Relationship Id="rId4" Type="http://schemas.openxmlformats.org/officeDocument/2006/relationships/oleObject" Target="Macintosh%20HD:Users:jodwalis:Downloads:FirstFullDraft082510c-3.doc!OLE_LINK1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df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24" y="679535"/>
            <a:ext cx="8229600" cy="150388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Biogeochemistry in the Los Alamos National Laboratory (LANL) model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Clara Deal (UAF) and Scott Elliott (LANL)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5260" y="3286270"/>
            <a:ext cx="781306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Biogeochemistry: of or relating to the partitioning and cycling of chemical elements and compounds between living and nonliving parts of an ecosystem</a:t>
            </a:r>
          </a:p>
          <a:p>
            <a:endParaRPr lang="en-US" dirty="0" smtClean="0"/>
          </a:p>
          <a:p>
            <a:r>
              <a:rPr lang="en-US" dirty="0" smtClean="0"/>
              <a:t>Our activities focus on marine organic C (i.e., primary production), and S (DMS). </a:t>
            </a:r>
          </a:p>
          <a:p>
            <a:r>
              <a:rPr lang="en-US" dirty="0" smtClean="0"/>
              <a:t>Also N and Si cycling, methane, and carbonate system.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42" y="55700"/>
            <a:ext cx="8712147" cy="840063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Simulated annual primary production within arctic sea ice (for 1992) reproduces observed</a:t>
            </a:r>
            <a:r>
              <a:rPr lang="en-US" sz="2000" dirty="0" smtClean="0">
                <a:solidFill>
                  <a:srgbClr val="0000FF"/>
                </a:solidFill>
              </a:rPr>
              <a:t> large-scale patterns </a:t>
            </a:r>
            <a:r>
              <a:rPr lang="en-US" sz="2000" dirty="0" smtClean="0">
                <a:solidFill>
                  <a:srgbClr val="0000FF"/>
                </a:solidFill>
              </a:rPr>
              <a:t>and seasonality. 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21732" t="26050" r="35889" b="26670"/>
              <a:stretch>
                <a:fillRect/>
              </a:stretch>
            </p:blipFill>
          </mc:Choice>
          <mc:Fallback>
            <p:blipFill>
              <a:blip r:embed="rId4"/>
              <a:srcRect l="21732" t="26050" r="35889" b="26670"/>
              <a:stretch>
                <a:fillRect/>
              </a:stretch>
            </p:blipFill>
          </mc:Fallback>
        </mc:AlternateContent>
        <p:spPr bwMode="auto">
          <a:xfrm>
            <a:off x="2189743" y="1366216"/>
            <a:ext cx="4963417" cy="427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25919" y="5645029"/>
            <a:ext cx="7971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</a:rPr>
              <a:t>Deal</a:t>
            </a:r>
            <a:r>
              <a:rPr lang="en-US" sz="1600" b="1" dirty="0">
                <a:solidFill>
                  <a:srgbClr val="008000"/>
                </a:solidFill>
              </a:rPr>
              <a:t>,</a:t>
            </a:r>
            <a:r>
              <a:rPr lang="en-US" sz="1600" b="1" dirty="0" smtClean="0">
                <a:solidFill>
                  <a:srgbClr val="008000"/>
                </a:solidFill>
              </a:rPr>
              <a:t> </a:t>
            </a:r>
            <a:r>
              <a:rPr lang="en-US" sz="1600" dirty="0" smtClean="0">
                <a:solidFill>
                  <a:srgbClr val="008000"/>
                </a:solidFill>
              </a:rPr>
              <a:t>Jin, </a:t>
            </a:r>
            <a:r>
              <a:rPr lang="en-US" sz="1600" dirty="0">
                <a:solidFill>
                  <a:srgbClr val="008000"/>
                </a:solidFill>
              </a:rPr>
              <a:t>Elliott,</a:t>
            </a:r>
            <a:r>
              <a:rPr lang="en-US" sz="1600" dirty="0" smtClean="0">
                <a:solidFill>
                  <a:srgbClr val="008000"/>
                </a:solidFill>
              </a:rPr>
              <a:t> </a:t>
            </a:r>
            <a:r>
              <a:rPr lang="en-US" sz="1600" dirty="0" err="1" smtClean="0">
                <a:solidFill>
                  <a:srgbClr val="008000"/>
                </a:solidFill>
              </a:rPr>
              <a:t>Hunke</a:t>
            </a:r>
            <a:r>
              <a:rPr lang="en-US" sz="1600" dirty="0">
                <a:solidFill>
                  <a:srgbClr val="008000"/>
                </a:solidFill>
              </a:rPr>
              <a:t>,</a:t>
            </a:r>
            <a:r>
              <a:rPr lang="en-US" sz="1600" dirty="0" smtClean="0">
                <a:solidFill>
                  <a:srgbClr val="008000"/>
                </a:solidFill>
              </a:rPr>
              <a:t> </a:t>
            </a:r>
            <a:r>
              <a:rPr lang="en-US" sz="1600" dirty="0" err="1" smtClean="0">
                <a:solidFill>
                  <a:srgbClr val="008000"/>
                </a:solidFill>
              </a:rPr>
              <a:t>Maltrud</a:t>
            </a:r>
            <a:r>
              <a:rPr lang="en-US" sz="1600" dirty="0">
                <a:solidFill>
                  <a:srgbClr val="008000"/>
                </a:solidFill>
              </a:rPr>
              <a:t>,</a:t>
            </a:r>
            <a:r>
              <a:rPr lang="en-US" sz="1600" dirty="0" smtClean="0">
                <a:solidFill>
                  <a:srgbClr val="008000"/>
                </a:solidFill>
              </a:rPr>
              <a:t> and Jeffery (2010) </a:t>
            </a:r>
            <a:r>
              <a:rPr lang="en-US" sz="1600" dirty="0">
                <a:solidFill>
                  <a:srgbClr val="008000"/>
                </a:solidFill>
              </a:rPr>
              <a:t>Large-scale modeling of primary production and ice algal biomass within arctic sea </a:t>
            </a:r>
            <a:r>
              <a:rPr lang="en-US" sz="1600" dirty="0" smtClean="0">
                <a:solidFill>
                  <a:srgbClr val="008000"/>
                </a:solidFill>
              </a:rPr>
              <a:t>ice</a:t>
            </a:r>
            <a:r>
              <a:rPr lang="en-US" sz="1600" i="1" dirty="0" smtClean="0">
                <a:solidFill>
                  <a:srgbClr val="008000"/>
                </a:solidFill>
              </a:rPr>
              <a:t>. J </a:t>
            </a:r>
            <a:r>
              <a:rPr lang="en-US" sz="1600" i="1" dirty="0" err="1" smtClean="0">
                <a:solidFill>
                  <a:srgbClr val="008000"/>
                </a:solidFill>
              </a:rPr>
              <a:t>Geophys</a:t>
            </a:r>
            <a:r>
              <a:rPr lang="en-US" sz="1600" i="1" dirty="0" smtClean="0">
                <a:solidFill>
                  <a:srgbClr val="008000"/>
                </a:solidFill>
              </a:rPr>
              <a:t> Res</a:t>
            </a:r>
            <a:r>
              <a:rPr lang="en-US" sz="1600" dirty="0" smtClean="0">
                <a:solidFill>
                  <a:srgbClr val="008000"/>
                </a:solidFill>
              </a:rPr>
              <a:t>, minor rev. 2010.</a:t>
            </a:r>
          </a:p>
          <a:p>
            <a:endParaRPr lang="en-US" sz="1600" dirty="0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49086" y="1005461"/>
            <a:ext cx="3929921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CICE </a:t>
            </a:r>
            <a:r>
              <a:rPr lang="en-US" dirty="0"/>
              <a:t>with</a:t>
            </a:r>
            <a:r>
              <a:rPr lang="en-US" dirty="0" smtClean="0"/>
              <a:t> ice ecosystem (from </a:t>
            </a:r>
            <a:r>
              <a:rPr lang="en-US" dirty="0" err="1" smtClean="0"/>
              <a:t>PhEcoM</a:t>
            </a:r>
            <a:r>
              <a:rPr lang="en-US" dirty="0" smtClean="0"/>
              <a:t>):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44898" y="1005461"/>
            <a:ext cx="97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g</a:t>
            </a:r>
            <a:r>
              <a:rPr lang="en-US" dirty="0" smtClean="0"/>
              <a:t> C m</a:t>
            </a:r>
            <a:r>
              <a:rPr lang="en-US" baseline="30000" dirty="0" smtClean="0"/>
              <a:t>-2</a:t>
            </a:r>
            <a:r>
              <a:rPr lang="en-US" dirty="0" smtClean="0"/>
              <a:t>)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16" y="183071"/>
            <a:ext cx="4751228" cy="2600231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High ice algal production in the Bering Sea was due to high daily production rates, while the large sea ice area in the Canadian Archipelago/Baffin Bay and, in particular, the Arctic Ocean basins resulted in their considerable contribution to primary production. 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4" name="Picture 3" descr="fig1.jpg"/>
          <p:cNvPicPr>
            <a:picLocks noChangeAspect="1"/>
          </p:cNvPicPr>
          <p:nvPr/>
        </p:nvPicPr>
        <p:blipFill>
          <a:blip r:embed="rId2"/>
          <a:srcRect l="12191" t="12995" r="13678" b="23980"/>
          <a:stretch>
            <a:fillRect/>
          </a:stretch>
        </p:blipFill>
        <p:spPr>
          <a:xfrm>
            <a:off x="189816" y="3080792"/>
            <a:ext cx="5510564" cy="3618086"/>
          </a:xfrm>
          <a:prstGeom prst="rect">
            <a:avLst/>
          </a:prstGeom>
        </p:spPr>
      </p:pic>
      <p:pic>
        <p:nvPicPr>
          <p:cNvPr id="5" name="Picture 4" descr="fig4.jpg"/>
          <p:cNvPicPr>
            <a:picLocks noChangeAspect="1"/>
          </p:cNvPicPr>
          <p:nvPr/>
        </p:nvPicPr>
        <p:blipFill>
          <a:blip r:embed="rId3"/>
          <a:srcRect l="23607" t="20629" r="30727" b="31452"/>
          <a:stretch>
            <a:fillRect/>
          </a:stretch>
        </p:blipFill>
        <p:spPr>
          <a:xfrm>
            <a:off x="4941044" y="183071"/>
            <a:ext cx="4055335" cy="32862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Model results show strong seasonality of ice algal bloom.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825082"/>
            <a:ext cx="3929921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CICE </a:t>
            </a:r>
            <a:r>
              <a:rPr lang="en-US" dirty="0"/>
              <a:t>with</a:t>
            </a:r>
            <a:r>
              <a:rPr lang="en-US" dirty="0" smtClean="0"/>
              <a:t> ice ecosystem (from </a:t>
            </a:r>
            <a:r>
              <a:rPr lang="en-US" dirty="0" err="1" smtClean="0"/>
              <a:t>PhEcoM</a:t>
            </a:r>
            <a:r>
              <a:rPr lang="en-US" dirty="0" smtClean="0"/>
              <a:t>):</a:t>
            </a:r>
            <a:endParaRPr lang="en-US" dirty="0"/>
          </a:p>
        </p:txBody>
      </p:sp>
      <p:pic>
        <p:nvPicPr>
          <p:cNvPr id="6" name="Picture 5" descr="fig8.jpg"/>
          <p:cNvPicPr>
            <a:picLocks noChangeAspect="1"/>
          </p:cNvPicPr>
          <p:nvPr/>
        </p:nvPicPr>
        <p:blipFill>
          <a:blip r:embed="rId2"/>
          <a:srcRect l="22102" t="20305" r="28092" b="27066"/>
          <a:stretch>
            <a:fillRect/>
          </a:stretch>
        </p:blipFill>
        <p:spPr>
          <a:xfrm>
            <a:off x="1523876" y="1366215"/>
            <a:ext cx="5726489" cy="46730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5316" y="6027003"/>
            <a:ext cx="7971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</a:rPr>
              <a:t>Deal</a:t>
            </a:r>
            <a:r>
              <a:rPr lang="en-US" sz="1600" b="1" dirty="0">
                <a:solidFill>
                  <a:srgbClr val="008000"/>
                </a:solidFill>
              </a:rPr>
              <a:t>,</a:t>
            </a:r>
            <a:r>
              <a:rPr lang="en-US" sz="1600" b="1" dirty="0" smtClean="0">
                <a:solidFill>
                  <a:srgbClr val="008000"/>
                </a:solidFill>
              </a:rPr>
              <a:t> </a:t>
            </a:r>
            <a:r>
              <a:rPr lang="en-US" sz="1600" dirty="0" smtClean="0">
                <a:solidFill>
                  <a:srgbClr val="008000"/>
                </a:solidFill>
              </a:rPr>
              <a:t>Jin, </a:t>
            </a:r>
            <a:r>
              <a:rPr lang="en-US" sz="1600" dirty="0">
                <a:solidFill>
                  <a:srgbClr val="008000"/>
                </a:solidFill>
              </a:rPr>
              <a:t>Elliott,</a:t>
            </a:r>
            <a:r>
              <a:rPr lang="en-US" sz="1600" dirty="0" smtClean="0">
                <a:solidFill>
                  <a:srgbClr val="008000"/>
                </a:solidFill>
              </a:rPr>
              <a:t> </a:t>
            </a:r>
            <a:r>
              <a:rPr lang="en-US" sz="1600" dirty="0" err="1" smtClean="0">
                <a:solidFill>
                  <a:srgbClr val="008000"/>
                </a:solidFill>
              </a:rPr>
              <a:t>Hunke</a:t>
            </a:r>
            <a:r>
              <a:rPr lang="en-US" sz="1600" dirty="0">
                <a:solidFill>
                  <a:srgbClr val="008000"/>
                </a:solidFill>
              </a:rPr>
              <a:t>,</a:t>
            </a:r>
            <a:r>
              <a:rPr lang="en-US" sz="1600" dirty="0" smtClean="0">
                <a:solidFill>
                  <a:srgbClr val="008000"/>
                </a:solidFill>
              </a:rPr>
              <a:t> </a:t>
            </a:r>
            <a:r>
              <a:rPr lang="en-US" sz="1600" dirty="0" err="1" smtClean="0">
                <a:solidFill>
                  <a:srgbClr val="008000"/>
                </a:solidFill>
              </a:rPr>
              <a:t>Maltrud</a:t>
            </a:r>
            <a:r>
              <a:rPr lang="en-US" sz="1600" dirty="0">
                <a:solidFill>
                  <a:srgbClr val="008000"/>
                </a:solidFill>
              </a:rPr>
              <a:t>,</a:t>
            </a:r>
            <a:r>
              <a:rPr lang="en-US" sz="1600" dirty="0" smtClean="0">
                <a:solidFill>
                  <a:srgbClr val="008000"/>
                </a:solidFill>
              </a:rPr>
              <a:t> and Jeffery (2010) </a:t>
            </a:r>
            <a:r>
              <a:rPr lang="en-US" sz="1600" dirty="0">
                <a:solidFill>
                  <a:srgbClr val="008000"/>
                </a:solidFill>
              </a:rPr>
              <a:t>Large-scale modeling of primary production and ice algal biomass within arctic sea </a:t>
            </a:r>
            <a:r>
              <a:rPr lang="en-US" sz="1600" dirty="0" smtClean="0">
                <a:solidFill>
                  <a:srgbClr val="008000"/>
                </a:solidFill>
              </a:rPr>
              <a:t>ice</a:t>
            </a:r>
            <a:r>
              <a:rPr lang="en-US" sz="1600" i="1" dirty="0" smtClean="0">
                <a:solidFill>
                  <a:srgbClr val="008000"/>
                </a:solidFill>
              </a:rPr>
              <a:t>. J </a:t>
            </a:r>
            <a:r>
              <a:rPr lang="en-US" sz="1600" i="1" dirty="0" err="1" smtClean="0">
                <a:solidFill>
                  <a:srgbClr val="008000"/>
                </a:solidFill>
              </a:rPr>
              <a:t>Geophys</a:t>
            </a:r>
            <a:r>
              <a:rPr lang="en-US" sz="1600" i="1" dirty="0" smtClean="0">
                <a:solidFill>
                  <a:srgbClr val="008000"/>
                </a:solidFill>
              </a:rPr>
              <a:t> Res</a:t>
            </a:r>
            <a:r>
              <a:rPr lang="en-US" sz="1600" dirty="0" smtClean="0">
                <a:solidFill>
                  <a:srgbClr val="008000"/>
                </a:solidFill>
              </a:rPr>
              <a:t>, minor rev. 2010.</a:t>
            </a:r>
          </a:p>
          <a:p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790" y="129818"/>
            <a:ext cx="7842867" cy="872416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DMS(P) production in bottom ice may add substantially to a maximum of reduced S that dominates the marginal ice environment.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710081" y="1227919"/>
          <a:ext cx="4465317" cy="4465317"/>
        </p:xfrm>
        <a:graphic>
          <a:graphicData uri="http://schemas.openxmlformats.org/presentationml/2006/ole">
            <p:oleObj spid="_x0000_s22530" name="Document" r:id="rId3" imgW="2743200" imgH="2743200" progId="Word.Document.12">
              <p:link updateAutomatic="1"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53054" y="2046111"/>
            <a:ext cx="34337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Baseline simulation DMS  (log</a:t>
            </a:r>
            <a:r>
              <a:rPr lang="en-US" baseline="-25000" dirty="0" smtClean="0"/>
              <a:t>10</a:t>
            </a:r>
            <a:r>
              <a:rPr lang="en-US" dirty="0" smtClean="0"/>
              <a:t> </a:t>
            </a:r>
            <a:r>
              <a:rPr lang="en-US" dirty="0" err="1" smtClean="0"/>
              <a:t>nM</a:t>
            </a:r>
            <a:r>
              <a:rPr lang="en-US" dirty="0" smtClean="0"/>
              <a:t>) injected into the ocean product layer May 1992. Ice edges are defined by the 15% contour (white), and CICE thicknesses are superimposed in meters (black).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3768" y="5693236"/>
            <a:ext cx="7971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S</a:t>
            </a:r>
            <a:r>
              <a:rPr lang="en-US" sz="1600" dirty="0">
                <a:solidFill>
                  <a:srgbClr val="008000"/>
                </a:solidFill>
              </a:rPr>
              <a:t>. Elliott,</a:t>
            </a:r>
            <a:r>
              <a:rPr lang="en-US" sz="1600" dirty="0" smtClean="0">
                <a:solidFill>
                  <a:srgbClr val="008000"/>
                </a:solidFill>
              </a:rPr>
              <a:t> C. Deal, G. Humphries, E</a:t>
            </a:r>
            <a:r>
              <a:rPr lang="en-US" sz="1600" dirty="0">
                <a:solidFill>
                  <a:srgbClr val="008000"/>
                </a:solidFill>
              </a:rPr>
              <a:t>. </a:t>
            </a:r>
            <a:r>
              <a:rPr lang="en-US" sz="1600" dirty="0" err="1">
                <a:solidFill>
                  <a:srgbClr val="008000"/>
                </a:solidFill>
              </a:rPr>
              <a:t>Hunke</a:t>
            </a:r>
            <a:r>
              <a:rPr lang="en-US" sz="1600" dirty="0" smtClean="0">
                <a:solidFill>
                  <a:srgbClr val="008000"/>
                </a:solidFill>
              </a:rPr>
              <a:t>, N</a:t>
            </a:r>
            <a:r>
              <a:rPr lang="en-US" sz="1600" dirty="0">
                <a:solidFill>
                  <a:srgbClr val="008000"/>
                </a:solidFill>
              </a:rPr>
              <a:t>. </a:t>
            </a:r>
            <a:r>
              <a:rPr lang="en-US" sz="1600" dirty="0" smtClean="0">
                <a:solidFill>
                  <a:srgbClr val="008000"/>
                </a:solidFill>
              </a:rPr>
              <a:t>Jeffery, M. Jin, M. </a:t>
            </a:r>
            <a:r>
              <a:rPr lang="en-US" sz="1600" dirty="0" err="1" smtClean="0">
                <a:solidFill>
                  <a:srgbClr val="008000"/>
                </a:solidFill>
              </a:rPr>
              <a:t>Levasseur</a:t>
            </a:r>
            <a:r>
              <a:rPr lang="en-US" sz="1600" dirty="0" smtClean="0">
                <a:solidFill>
                  <a:srgbClr val="008000"/>
                </a:solidFill>
              </a:rPr>
              <a:t>, and J. </a:t>
            </a:r>
            <a:r>
              <a:rPr lang="en-US" sz="1600" dirty="0" err="1" smtClean="0">
                <a:solidFill>
                  <a:srgbClr val="008000"/>
                </a:solidFill>
              </a:rPr>
              <a:t>Stefels</a:t>
            </a:r>
            <a:r>
              <a:rPr lang="en-US" sz="1600" dirty="0" smtClean="0">
                <a:solidFill>
                  <a:srgbClr val="008000"/>
                </a:solidFill>
              </a:rPr>
              <a:t>, Pan-Arctic simulation of coupled nutrient-sulfur cycling due to sea ice biology,  </a:t>
            </a:r>
            <a:r>
              <a:rPr lang="en-US" sz="1600" i="1" dirty="0" smtClean="0">
                <a:solidFill>
                  <a:srgbClr val="008000"/>
                </a:solidFill>
              </a:rPr>
              <a:t>in prep</a:t>
            </a:r>
            <a:r>
              <a:rPr lang="en-US" sz="1600" dirty="0" smtClean="0">
                <a:solidFill>
                  <a:srgbClr val="008000"/>
                </a:solidFill>
              </a:rPr>
              <a:t>.</a:t>
            </a:r>
          </a:p>
          <a:p>
            <a:endParaRPr lang="en-US" sz="1600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49355" y="1085579"/>
            <a:ext cx="2965001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CICE </a:t>
            </a:r>
            <a:r>
              <a:rPr lang="en-US" dirty="0"/>
              <a:t>with</a:t>
            </a:r>
            <a:r>
              <a:rPr lang="en-US" dirty="0" smtClean="0"/>
              <a:t> DMS ice ecosystem</a:t>
            </a:r>
            <a:r>
              <a:rPr lang="en-US" dirty="0"/>
              <a:t>:</a:t>
            </a:r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4318000" y="2057400"/>
          <a:ext cx="508000" cy="2743200"/>
        </p:xfrm>
        <a:graphic>
          <a:graphicData uri="http://schemas.openxmlformats.org/presentationml/2006/ole">
            <p:oleObj spid="_x0000_s22533" name="Document" r:id="rId4" imgW="508000" imgH="27432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920"/>
            <a:ext cx="7922825" cy="534445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Modeled pan-Arctic annual primary production averaged over 1992-2007 in a) sea ice, and </a:t>
            </a:r>
            <a:r>
              <a:rPr lang="en-US" sz="2000" dirty="0" err="1" smtClean="0">
                <a:solidFill>
                  <a:srgbClr val="0000FF"/>
                </a:solidFill>
              </a:rPr>
              <a:t>b</a:t>
            </a:r>
            <a:r>
              <a:rPr lang="en-US" sz="2000" dirty="0" smtClean="0">
                <a:solidFill>
                  <a:srgbClr val="0000FF"/>
                </a:solidFill>
              </a:rPr>
              <a:t>) ocean upper 100m.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4" name="Picture 3" descr="fig3to4.jpg"/>
          <p:cNvPicPr>
            <a:picLocks noChangeAspect="1"/>
          </p:cNvPicPr>
          <p:nvPr/>
        </p:nvPicPr>
        <p:blipFill>
          <a:blip r:embed="rId3"/>
          <a:srcRect l="9874" t="57548" r="11374" b="17608"/>
          <a:stretch>
            <a:fillRect/>
          </a:stretch>
        </p:blipFill>
        <p:spPr>
          <a:xfrm>
            <a:off x="670731" y="2241189"/>
            <a:ext cx="7709294" cy="3442229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1360927"/>
            <a:ext cx="7968924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r>
              <a:rPr lang="en-US" dirty="0"/>
              <a:t>Coupled CICE-POP with</a:t>
            </a:r>
            <a:r>
              <a:rPr lang="en-US" dirty="0" smtClean="0"/>
              <a:t> ice</a:t>
            </a:r>
            <a:r>
              <a:rPr lang="en-US" dirty="0"/>
              <a:t>-ocean</a:t>
            </a:r>
            <a:r>
              <a:rPr lang="en-US" dirty="0" smtClean="0"/>
              <a:t> ecosystem </a:t>
            </a:r>
            <a:r>
              <a:rPr lang="en-US" dirty="0" smtClean="0"/>
              <a:t>(ocean ecosystem; Moore </a:t>
            </a:r>
            <a:r>
              <a:rPr lang="en-US" dirty="0" smtClean="0"/>
              <a:t>et al. </a:t>
            </a:r>
            <a:r>
              <a:rPr lang="en-US" dirty="0" smtClean="0"/>
              <a:t>2004)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54257" y="1871857"/>
            <a:ext cx="796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 smtClean="0"/>
              <a:t>g</a:t>
            </a:r>
            <a:r>
              <a:rPr lang="en-US" sz="1400" dirty="0" smtClean="0"/>
              <a:t> C m</a:t>
            </a:r>
            <a:r>
              <a:rPr lang="en-US" sz="1400" baseline="30000" dirty="0" smtClean="0"/>
              <a:t>-2</a:t>
            </a:r>
            <a:r>
              <a:rPr lang="en-US" sz="1400" dirty="0" smtClean="0"/>
              <a:t>)</a:t>
            </a:r>
            <a:endParaRPr lang="en-US" sz="1400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7458941" y="1871857"/>
            <a:ext cx="796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 smtClean="0"/>
              <a:t>g</a:t>
            </a:r>
            <a:r>
              <a:rPr lang="en-US" sz="1400" dirty="0" smtClean="0"/>
              <a:t> C m</a:t>
            </a:r>
            <a:r>
              <a:rPr lang="en-US" sz="1400" baseline="30000" dirty="0" smtClean="0"/>
              <a:t>-2</a:t>
            </a:r>
            <a:r>
              <a:rPr lang="en-US" sz="1400" dirty="0" smtClean="0"/>
              <a:t>)</a:t>
            </a:r>
            <a:endParaRPr lang="en-US" sz="14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760111"/>
            <a:ext cx="8366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Jin, M., C. Deal, S. Lee, S</a:t>
            </a:r>
            <a:r>
              <a:rPr lang="en-US" sz="1400" dirty="0">
                <a:solidFill>
                  <a:srgbClr val="008000"/>
                </a:solidFill>
              </a:rPr>
              <a:t>. Elliott</a:t>
            </a:r>
            <a:r>
              <a:rPr lang="en-US" sz="1400" dirty="0" smtClean="0">
                <a:solidFill>
                  <a:srgbClr val="008000"/>
                </a:solidFill>
              </a:rPr>
              <a:t>, E</a:t>
            </a:r>
            <a:r>
              <a:rPr lang="en-US" sz="1400" dirty="0">
                <a:solidFill>
                  <a:srgbClr val="008000"/>
                </a:solidFill>
              </a:rPr>
              <a:t>. </a:t>
            </a:r>
            <a:r>
              <a:rPr lang="en-US" sz="1400" dirty="0" err="1">
                <a:solidFill>
                  <a:srgbClr val="008000"/>
                </a:solidFill>
              </a:rPr>
              <a:t>Hunke</a:t>
            </a:r>
            <a:r>
              <a:rPr lang="en-US" sz="1400" dirty="0" smtClean="0">
                <a:solidFill>
                  <a:srgbClr val="008000"/>
                </a:solidFill>
              </a:rPr>
              <a:t>, M. </a:t>
            </a:r>
            <a:r>
              <a:rPr lang="en-US" sz="1400" dirty="0" err="1" smtClean="0">
                <a:solidFill>
                  <a:srgbClr val="008000"/>
                </a:solidFill>
              </a:rPr>
              <a:t>Maltrud</a:t>
            </a:r>
            <a:r>
              <a:rPr lang="en-US" sz="1400" dirty="0" smtClean="0">
                <a:solidFill>
                  <a:srgbClr val="008000"/>
                </a:solidFill>
              </a:rPr>
              <a:t> and N. Jeffery.</a:t>
            </a:r>
            <a:r>
              <a:rPr lang="en-US" sz="1400" b="1" dirty="0" smtClean="0">
                <a:solidFill>
                  <a:srgbClr val="008000"/>
                </a:solidFill>
              </a:rPr>
              <a:t> </a:t>
            </a:r>
            <a:r>
              <a:rPr lang="en-US" sz="1400" dirty="0" smtClean="0">
                <a:solidFill>
                  <a:srgbClr val="008000"/>
                </a:solidFill>
              </a:rPr>
              <a:t>Modeling study of the Arctic sea ice and ocean primary production and model validation in the western Arctic, </a:t>
            </a:r>
            <a:r>
              <a:rPr lang="en-US" sz="1400" i="1" dirty="0" smtClean="0">
                <a:solidFill>
                  <a:srgbClr val="008000"/>
                </a:solidFill>
              </a:rPr>
              <a:t>Deep Sea Res Part-II (submitted)</a:t>
            </a:r>
            <a:r>
              <a:rPr lang="en-US" sz="1400" dirty="0" smtClean="0">
                <a:solidFill>
                  <a:srgbClr val="008000"/>
                </a:solidFill>
              </a:rPr>
              <a:t>.</a:t>
            </a:r>
          </a:p>
          <a:p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942204" y="776151"/>
            <a:ext cx="34378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55-145 </a:t>
            </a:r>
            <a:r>
              <a:rPr lang="en-US" sz="1600" dirty="0" err="1" smtClean="0"/>
              <a:t>g</a:t>
            </a:r>
            <a:r>
              <a:rPr lang="en-US" sz="1600" dirty="0" smtClean="0"/>
              <a:t> C m</a:t>
            </a:r>
            <a:r>
              <a:rPr lang="en-US" sz="1600" baseline="30000" dirty="0" smtClean="0"/>
              <a:t>-2</a:t>
            </a:r>
            <a:r>
              <a:rPr lang="en-US" sz="1600" dirty="0" smtClean="0"/>
              <a:t> yr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</a:t>
            </a:r>
            <a:r>
              <a:rPr lang="en-US" sz="1600" dirty="0" smtClean="0"/>
              <a:t>observed Chukchi </a:t>
            </a:r>
            <a:r>
              <a:rPr lang="en-US" sz="1600" dirty="0" smtClean="0"/>
              <a:t>shelf 2002-2004 (Lee et al. 2007)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85" y="330338"/>
            <a:ext cx="8229600" cy="725534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Time series of modeled annual upper ocean 100m integrated primary production within Arctic Circle compared to mean estimated using remotely sensed </a:t>
            </a:r>
            <a:r>
              <a:rPr lang="en-US" sz="2000" dirty="0" err="1" smtClean="0">
                <a:solidFill>
                  <a:srgbClr val="0000FF"/>
                </a:solidFill>
              </a:rPr>
              <a:t>Chl</a:t>
            </a:r>
            <a:r>
              <a:rPr lang="en-US" sz="2000" dirty="0" smtClean="0">
                <a:solidFill>
                  <a:srgbClr val="0000FF"/>
                </a:solidFill>
              </a:rPr>
              <a:t> a and algorithm developed for the Arctic by </a:t>
            </a:r>
            <a:r>
              <a:rPr lang="en-US" sz="2000" dirty="0" err="1" smtClean="0">
                <a:solidFill>
                  <a:srgbClr val="0000FF"/>
                </a:solidFill>
              </a:rPr>
              <a:t>Pabi</a:t>
            </a:r>
            <a:r>
              <a:rPr lang="en-US" sz="2000" dirty="0" smtClean="0">
                <a:solidFill>
                  <a:srgbClr val="0000FF"/>
                </a:solidFill>
              </a:rPr>
              <a:t> et al. (2008).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4" name="Picture 3" descr="fig2.jpg"/>
          <p:cNvPicPr>
            <a:picLocks noChangeAspect="1"/>
          </p:cNvPicPr>
          <p:nvPr/>
        </p:nvPicPr>
        <p:blipFill>
          <a:blip r:embed="rId2"/>
          <a:srcRect l="9802" t="52467" r="19083" b="16906"/>
          <a:stretch>
            <a:fillRect/>
          </a:stretch>
        </p:blipFill>
        <p:spPr>
          <a:xfrm>
            <a:off x="1660013" y="1940864"/>
            <a:ext cx="5771054" cy="3517687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1360927"/>
            <a:ext cx="4533714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r>
              <a:rPr lang="en-US" dirty="0"/>
              <a:t>Coupled CICE-POP with</a:t>
            </a:r>
            <a:r>
              <a:rPr lang="en-US" dirty="0" smtClean="0"/>
              <a:t> ice</a:t>
            </a:r>
            <a:r>
              <a:rPr lang="en-US" dirty="0"/>
              <a:t>-ocean</a:t>
            </a:r>
            <a:r>
              <a:rPr lang="en-US" dirty="0" smtClean="0"/>
              <a:t> ecosystem</a:t>
            </a:r>
            <a:r>
              <a:rPr lang="en-US" dirty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501" y="5531350"/>
            <a:ext cx="8366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Jin, M., C. Deal, S. Lee, S</a:t>
            </a:r>
            <a:r>
              <a:rPr lang="en-US" sz="1400" dirty="0">
                <a:solidFill>
                  <a:srgbClr val="008000"/>
                </a:solidFill>
              </a:rPr>
              <a:t>. Elliott</a:t>
            </a:r>
            <a:r>
              <a:rPr lang="en-US" sz="1400" dirty="0" smtClean="0">
                <a:solidFill>
                  <a:srgbClr val="008000"/>
                </a:solidFill>
              </a:rPr>
              <a:t>, E</a:t>
            </a:r>
            <a:r>
              <a:rPr lang="en-US" sz="1400" dirty="0">
                <a:solidFill>
                  <a:srgbClr val="008000"/>
                </a:solidFill>
              </a:rPr>
              <a:t>. </a:t>
            </a:r>
            <a:r>
              <a:rPr lang="en-US" sz="1400" dirty="0" err="1">
                <a:solidFill>
                  <a:srgbClr val="008000"/>
                </a:solidFill>
              </a:rPr>
              <a:t>Hunke</a:t>
            </a:r>
            <a:r>
              <a:rPr lang="en-US" sz="1400" dirty="0" smtClean="0">
                <a:solidFill>
                  <a:srgbClr val="008000"/>
                </a:solidFill>
              </a:rPr>
              <a:t>, M. </a:t>
            </a:r>
            <a:r>
              <a:rPr lang="en-US" sz="1400" dirty="0" err="1" smtClean="0">
                <a:solidFill>
                  <a:srgbClr val="008000"/>
                </a:solidFill>
              </a:rPr>
              <a:t>Maltrud</a:t>
            </a:r>
            <a:r>
              <a:rPr lang="en-US" sz="1400" dirty="0" smtClean="0">
                <a:solidFill>
                  <a:srgbClr val="008000"/>
                </a:solidFill>
              </a:rPr>
              <a:t> and N. Jeffery.</a:t>
            </a:r>
            <a:r>
              <a:rPr lang="en-US" sz="1400" b="1" dirty="0" smtClean="0">
                <a:solidFill>
                  <a:srgbClr val="008000"/>
                </a:solidFill>
              </a:rPr>
              <a:t> </a:t>
            </a:r>
            <a:r>
              <a:rPr lang="en-US" sz="1400" dirty="0" smtClean="0">
                <a:solidFill>
                  <a:srgbClr val="008000"/>
                </a:solidFill>
              </a:rPr>
              <a:t>Modeling study of the Arctic sea ice and ocean primary production and model validation in the western Arctic, </a:t>
            </a:r>
            <a:r>
              <a:rPr lang="en-US" sz="1400" i="1" dirty="0" smtClean="0">
                <a:solidFill>
                  <a:srgbClr val="008000"/>
                </a:solidFill>
              </a:rPr>
              <a:t>Deep Sea Res Part-II (submitted)</a:t>
            </a:r>
            <a:r>
              <a:rPr lang="en-US" sz="1400" dirty="0" smtClean="0">
                <a:solidFill>
                  <a:srgbClr val="008000"/>
                </a:solidFill>
              </a:rPr>
              <a:t>.</a:t>
            </a:r>
          </a:p>
          <a:p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622" y="101268"/>
            <a:ext cx="7762888" cy="898904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Modeled pan-Arctic annual primary production difference (2007 minus 1992) in a) sea ice, and </a:t>
            </a:r>
            <a:r>
              <a:rPr lang="en-US" sz="2000" dirty="0" err="1" smtClean="0">
                <a:solidFill>
                  <a:srgbClr val="0000FF"/>
                </a:solidFill>
              </a:rPr>
              <a:t>b</a:t>
            </a:r>
            <a:r>
              <a:rPr lang="en-US" sz="2000" dirty="0" smtClean="0">
                <a:solidFill>
                  <a:srgbClr val="0000FF"/>
                </a:solidFill>
              </a:rPr>
              <a:t>) ocean upper 100m.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0233" t="39290" r="11958" b="35957"/>
              <a:stretch>
                <a:fillRect/>
              </a:stretch>
            </p:blipFill>
          </mc:Choice>
          <mc:Fallback>
            <p:blipFill>
              <a:blip r:embed="rId3"/>
              <a:srcRect l="10233" t="39290" r="11958" b="35957"/>
              <a:stretch>
                <a:fillRect/>
              </a:stretch>
            </p:blipFill>
          </mc:Fallback>
        </mc:AlternateContent>
        <p:spPr bwMode="auto">
          <a:xfrm>
            <a:off x="878418" y="1871500"/>
            <a:ext cx="7275092" cy="327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34501" y="5146630"/>
            <a:ext cx="8366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Jin, M., C. Deal, S. Lee, S</a:t>
            </a:r>
            <a:r>
              <a:rPr lang="en-US" sz="1400" dirty="0">
                <a:solidFill>
                  <a:srgbClr val="008000"/>
                </a:solidFill>
              </a:rPr>
              <a:t>. Elliott</a:t>
            </a:r>
            <a:r>
              <a:rPr lang="en-US" sz="1400" dirty="0" smtClean="0">
                <a:solidFill>
                  <a:srgbClr val="008000"/>
                </a:solidFill>
              </a:rPr>
              <a:t>, E</a:t>
            </a:r>
            <a:r>
              <a:rPr lang="en-US" sz="1400" dirty="0">
                <a:solidFill>
                  <a:srgbClr val="008000"/>
                </a:solidFill>
              </a:rPr>
              <a:t>. </a:t>
            </a:r>
            <a:r>
              <a:rPr lang="en-US" sz="1400" dirty="0" err="1">
                <a:solidFill>
                  <a:srgbClr val="008000"/>
                </a:solidFill>
              </a:rPr>
              <a:t>Hunke</a:t>
            </a:r>
            <a:r>
              <a:rPr lang="en-US" sz="1400" dirty="0" smtClean="0">
                <a:solidFill>
                  <a:srgbClr val="008000"/>
                </a:solidFill>
              </a:rPr>
              <a:t>, M. </a:t>
            </a:r>
            <a:r>
              <a:rPr lang="en-US" sz="1400" dirty="0" err="1" smtClean="0">
                <a:solidFill>
                  <a:srgbClr val="008000"/>
                </a:solidFill>
              </a:rPr>
              <a:t>Maltrud</a:t>
            </a:r>
            <a:r>
              <a:rPr lang="en-US" sz="1400" dirty="0" smtClean="0">
                <a:solidFill>
                  <a:srgbClr val="008000"/>
                </a:solidFill>
              </a:rPr>
              <a:t> and N. Jeffery.</a:t>
            </a:r>
            <a:r>
              <a:rPr lang="en-US" sz="1400" b="1" dirty="0" smtClean="0">
                <a:solidFill>
                  <a:srgbClr val="008000"/>
                </a:solidFill>
              </a:rPr>
              <a:t> </a:t>
            </a:r>
            <a:r>
              <a:rPr lang="en-US" sz="1400" dirty="0" smtClean="0">
                <a:solidFill>
                  <a:srgbClr val="008000"/>
                </a:solidFill>
              </a:rPr>
              <a:t>Modeling study of the Arctic sea ice and ocean primary production and model validation in the western Arctic, </a:t>
            </a:r>
            <a:r>
              <a:rPr lang="en-US" sz="1400" i="1" dirty="0" smtClean="0">
                <a:solidFill>
                  <a:srgbClr val="008000"/>
                </a:solidFill>
              </a:rPr>
              <a:t>Deep Sea Res Part-II (submitted)</a:t>
            </a:r>
            <a:r>
              <a:rPr lang="en-US" sz="1400" dirty="0" smtClean="0">
                <a:solidFill>
                  <a:srgbClr val="008000"/>
                </a:solidFill>
              </a:rPr>
              <a:t>.</a:t>
            </a:r>
          </a:p>
          <a:p>
            <a:endParaRPr lang="en-US" sz="1600" dirty="0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34501" y="1180549"/>
            <a:ext cx="4533714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r>
              <a:rPr lang="en-US" dirty="0"/>
              <a:t>Coupled CICE-POP with</a:t>
            </a:r>
            <a:r>
              <a:rPr lang="en-US" dirty="0" smtClean="0"/>
              <a:t> ice</a:t>
            </a:r>
            <a:r>
              <a:rPr lang="en-US" dirty="0"/>
              <a:t>-ocean</a:t>
            </a:r>
            <a:r>
              <a:rPr lang="en-US" dirty="0" smtClean="0"/>
              <a:t> ecosystem</a:t>
            </a:r>
            <a:r>
              <a:rPr lang="en-US" dirty="0"/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4257" y="1563723"/>
            <a:ext cx="796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 smtClean="0"/>
              <a:t>g</a:t>
            </a:r>
            <a:r>
              <a:rPr lang="en-US" sz="1400" dirty="0" smtClean="0"/>
              <a:t> C m</a:t>
            </a:r>
            <a:r>
              <a:rPr lang="en-US" sz="1400" baseline="30000" dirty="0" smtClean="0"/>
              <a:t>-2</a:t>
            </a:r>
            <a:r>
              <a:rPr lang="en-US" sz="1400" dirty="0" smtClean="0"/>
              <a:t>)</a:t>
            </a:r>
            <a:endParaRPr lang="en-US" sz="1400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7356948" y="1563723"/>
            <a:ext cx="796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 smtClean="0"/>
              <a:t>g</a:t>
            </a:r>
            <a:r>
              <a:rPr lang="en-US" sz="1400" dirty="0" smtClean="0"/>
              <a:t> C m</a:t>
            </a:r>
            <a:r>
              <a:rPr lang="en-US" sz="1400" baseline="30000" dirty="0" smtClean="0"/>
              <a:t>-2</a:t>
            </a:r>
            <a:r>
              <a:rPr lang="en-US" sz="1400" dirty="0" smtClean="0"/>
              <a:t>)</a:t>
            </a:r>
            <a:endParaRPr lang="en-US" sz="14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98303" cy="534445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Normalized time series of modeled sea ice primary production within the Arctic Circle shows lack of correlation with ice area.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4" name="Picture 3" descr="fig3to4.jpg"/>
          <p:cNvPicPr>
            <a:picLocks noChangeAspect="1"/>
          </p:cNvPicPr>
          <p:nvPr/>
        </p:nvPicPr>
        <p:blipFill>
          <a:blip r:embed="rId2"/>
          <a:srcRect l="52667" t="20954" r="7133" b="59798"/>
          <a:stretch>
            <a:fillRect/>
          </a:stretch>
        </p:blipFill>
        <p:spPr>
          <a:xfrm>
            <a:off x="1578179" y="1639424"/>
            <a:ext cx="5537091" cy="3752287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1000172"/>
            <a:ext cx="4533714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r>
              <a:rPr lang="en-US" dirty="0"/>
              <a:t>Coupled CICE-POP with</a:t>
            </a:r>
            <a:r>
              <a:rPr lang="en-US" dirty="0" smtClean="0"/>
              <a:t> ice</a:t>
            </a:r>
            <a:r>
              <a:rPr lang="en-US" dirty="0"/>
              <a:t>-ocean</a:t>
            </a:r>
            <a:r>
              <a:rPr lang="en-US" dirty="0" smtClean="0"/>
              <a:t> ecosystem</a:t>
            </a:r>
            <a:r>
              <a:rPr lang="en-US" dirty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501" y="5391711"/>
            <a:ext cx="8366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Jin, M., C. Deal, S. Lee, S</a:t>
            </a:r>
            <a:r>
              <a:rPr lang="en-US" sz="1400" dirty="0">
                <a:solidFill>
                  <a:srgbClr val="008000"/>
                </a:solidFill>
              </a:rPr>
              <a:t>. Elliott</a:t>
            </a:r>
            <a:r>
              <a:rPr lang="en-US" sz="1400" dirty="0" smtClean="0">
                <a:solidFill>
                  <a:srgbClr val="008000"/>
                </a:solidFill>
              </a:rPr>
              <a:t>, E</a:t>
            </a:r>
            <a:r>
              <a:rPr lang="en-US" sz="1400" dirty="0">
                <a:solidFill>
                  <a:srgbClr val="008000"/>
                </a:solidFill>
              </a:rPr>
              <a:t>. </a:t>
            </a:r>
            <a:r>
              <a:rPr lang="en-US" sz="1400" dirty="0" err="1">
                <a:solidFill>
                  <a:srgbClr val="008000"/>
                </a:solidFill>
              </a:rPr>
              <a:t>Hunke</a:t>
            </a:r>
            <a:r>
              <a:rPr lang="en-US" sz="1400" dirty="0" smtClean="0">
                <a:solidFill>
                  <a:srgbClr val="008000"/>
                </a:solidFill>
              </a:rPr>
              <a:t>, M. </a:t>
            </a:r>
            <a:r>
              <a:rPr lang="en-US" sz="1400" dirty="0" err="1" smtClean="0">
                <a:solidFill>
                  <a:srgbClr val="008000"/>
                </a:solidFill>
              </a:rPr>
              <a:t>Maltrud</a:t>
            </a:r>
            <a:r>
              <a:rPr lang="en-US" sz="1400" dirty="0" smtClean="0">
                <a:solidFill>
                  <a:srgbClr val="008000"/>
                </a:solidFill>
              </a:rPr>
              <a:t> and N. Jeffery.</a:t>
            </a:r>
            <a:r>
              <a:rPr lang="en-US" sz="1400" b="1" dirty="0" smtClean="0">
                <a:solidFill>
                  <a:srgbClr val="008000"/>
                </a:solidFill>
              </a:rPr>
              <a:t> </a:t>
            </a:r>
            <a:r>
              <a:rPr lang="en-US" sz="1400" dirty="0" smtClean="0">
                <a:solidFill>
                  <a:srgbClr val="008000"/>
                </a:solidFill>
              </a:rPr>
              <a:t>Modeling study of the Arctic sea ice and ocean primary production and model validation in the western Arctic, </a:t>
            </a:r>
            <a:r>
              <a:rPr lang="en-US" sz="1400" i="1" dirty="0" smtClean="0">
                <a:solidFill>
                  <a:srgbClr val="008000"/>
                </a:solidFill>
              </a:rPr>
              <a:t>Deep Sea Res Part-II (submitted)</a:t>
            </a:r>
            <a:r>
              <a:rPr lang="en-US" sz="1400" dirty="0" smtClean="0">
                <a:solidFill>
                  <a:srgbClr val="008000"/>
                </a:solidFill>
              </a:rPr>
              <a:t>.</a:t>
            </a:r>
          </a:p>
          <a:p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204253" y="1308379"/>
            <a:ext cx="5011497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r>
              <a:rPr lang="en-US" dirty="0"/>
              <a:t>Coupled CICE-POP with</a:t>
            </a:r>
            <a:r>
              <a:rPr lang="en-US" dirty="0" smtClean="0"/>
              <a:t> DMS ice</a:t>
            </a:r>
            <a:r>
              <a:rPr lang="en-US" dirty="0"/>
              <a:t>-ocean</a:t>
            </a:r>
            <a:r>
              <a:rPr lang="en-US" dirty="0" smtClean="0"/>
              <a:t> ecosystem:</a:t>
            </a:r>
            <a:endParaRPr lang="en-US" dirty="0"/>
          </a:p>
        </p:txBody>
      </p:sp>
      <p:pic>
        <p:nvPicPr>
          <p:cNvPr id="46083" name="Picture 4" descr="DMS033"/>
          <p:cNvPicPr>
            <a:picLocks noChangeAspect="1" noChangeArrowheads="1"/>
          </p:cNvPicPr>
          <p:nvPr/>
        </p:nvPicPr>
        <p:blipFill>
          <a:blip r:embed="rId3"/>
          <a:srcRect l="81741" t="2921"/>
          <a:stretch>
            <a:fillRect/>
          </a:stretch>
        </p:blipFill>
        <p:spPr bwMode="auto">
          <a:xfrm>
            <a:off x="6369120" y="2228974"/>
            <a:ext cx="771840" cy="390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204253" y="119946"/>
            <a:ext cx="7962121" cy="100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charset="0"/>
              </a:rPr>
              <a:t>Simulated surface seawater DMS concentrations, in general, agree with observations; few </a:t>
            </a:r>
            <a:r>
              <a:rPr lang="en-US" sz="2000" dirty="0" err="1">
                <a:solidFill>
                  <a:srgbClr val="0000FF"/>
                </a:solidFill>
                <a:latin typeface="Comic Sans MS" charset="0"/>
              </a:rPr>
              <a:t>nM</a:t>
            </a:r>
            <a:r>
              <a:rPr lang="en-US" sz="2000" dirty="0">
                <a:solidFill>
                  <a:srgbClr val="0000FF"/>
                </a:solidFill>
                <a:latin typeface="Comic Sans MS" charset="0"/>
              </a:rPr>
              <a:t> under-ice, higher in</a:t>
            </a:r>
            <a:r>
              <a:rPr lang="en-US" sz="2000" dirty="0" smtClean="0">
                <a:solidFill>
                  <a:srgbClr val="0000FF"/>
                </a:solidFill>
                <a:latin typeface="Comic Sans MS" charset="0"/>
              </a:rPr>
              <a:t> SIZ</a:t>
            </a:r>
            <a:r>
              <a:rPr lang="en-US" sz="2000" dirty="0">
                <a:solidFill>
                  <a:srgbClr val="0000FF"/>
                </a:solidFill>
                <a:latin typeface="Comic Sans MS" charset="0"/>
              </a:rPr>
              <a:t>, and highest near ice edge.</a:t>
            </a:r>
          </a:p>
        </p:txBody>
      </p:sp>
      <p:pic>
        <p:nvPicPr>
          <p:cNvPr id="46085" name="Picture 4" descr="DMS033"/>
          <p:cNvPicPr>
            <a:picLocks noChangeAspect="1" noChangeArrowheads="1"/>
          </p:cNvPicPr>
          <p:nvPr/>
        </p:nvPicPr>
        <p:blipFill>
          <a:blip r:embed="rId3"/>
          <a:srcRect l="813" t="5006" r="51865" b="46986"/>
          <a:stretch>
            <a:fillRect/>
          </a:stretch>
        </p:blipFill>
        <p:spPr bwMode="auto">
          <a:xfrm rot="-8160803">
            <a:off x="2691361" y="2803170"/>
            <a:ext cx="3117600" cy="300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4" descr="DMS033"/>
          <p:cNvPicPr>
            <a:picLocks noChangeAspect="1" noChangeArrowheads="1"/>
          </p:cNvPicPr>
          <p:nvPr/>
        </p:nvPicPr>
        <p:blipFill>
          <a:blip r:embed="rId3"/>
          <a:srcRect b="95621"/>
          <a:stretch>
            <a:fillRect/>
          </a:stretch>
        </p:blipFill>
        <p:spPr bwMode="auto">
          <a:xfrm>
            <a:off x="2567520" y="1796504"/>
            <a:ext cx="4976640" cy="20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789" y="657118"/>
            <a:ext cx="8229600" cy="534445"/>
          </a:xfrm>
        </p:spPr>
        <p:txBody>
          <a:bodyPr/>
          <a:lstStyle/>
          <a:p>
            <a:pPr algn="ctr"/>
            <a:r>
              <a:rPr lang="en-US" dirty="0" smtClean="0"/>
              <a:t>Summary</a:t>
            </a:r>
            <a:r>
              <a:rPr lang="en-US" dirty="0" smtClean="0"/>
              <a:t> of </a:t>
            </a:r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36116" y="1682125"/>
            <a:ext cx="73307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Focus on marine organic C (i.e., primary production) and DMS cycle.</a:t>
            </a:r>
          </a:p>
          <a:p>
            <a:endParaRPr lang="en-US" dirty="0" smtClean="0"/>
          </a:p>
          <a:p>
            <a:r>
              <a:rPr lang="en-US" dirty="0" smtClean="0"/>
              <a:t>1</a:t>
            </a:r>
            <a:r>
              <a:rPr lang="en-US" dirty="0" smtClean="0"/>
              <a:t>-D DMS ice-ocean ecosystem modeling (i.e., ice ecosystem-ocean ecosystem with</a:t>
            </a:r>
            <a:r>
              <a:rPr lang="en-US" dirty="0" smtClean="0"/>
              <a:t> ice DMS module and ocean DMS module)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Stand-alone CICE with DMS ice ecosystem modeling</a:t>
            </a:r>
          </a:p>
          <a:p>
            <a:endParaRPr lang="en-US" dirty="0" smtClean="0"/>
          </a:p>
          <a:p>
            <a:r>
              <a:rPr lang="en-US" dirty="0" smtClean="0"/>
              <a:t>Coupled CICE-POP DMS ice-ocean ecosystem modeling</a:t>
            </a:r>
          </a:p>
          <a:p>
            <a:endParaRPr lang="en-US" dirty="0" smtClean="0"/>
          </a:p>
          <a:p>
            <a:r>
              <a:rPr lang="en-US" dirty="0" smtClean="0"/>
              <a:t>A major challenge is the sparseness and heterogeneity of the available biological and biogeochemical data for 3-D model initialization and validation.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6600"/>
                </a:solidFill>
                <a:latin typeface="Comic Sans MS"/>
              </a:rPr>
              <a:t>Thank you for your time and attention!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412" y="501294"/>
            <a:ext cx="7640541" cy="914400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rgbClr val="000099"/>
                </a:solidFill>
                <a:latin typeface="Comic Sans MS" charset="0"/>
              </a:rPr>
              <a:t>Influence of Sea Ice on Arctic Marine Sulfur Biogeochemistry in the Community Climate System Model</a:t>
            </a:r>
          </a:p>
        </p:txBody>
      </p:sp>
      <p:pic>
        <p:nvPicPr>
          <p:cNvPr id="2052" name="Picture 4" descr="lamed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2229" y="2703908"/>
            <a:ext cx="1721606" cy="63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UAFLogo_F_webblu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1831" y="2776981"/>
            <a:ext cx="731108" cy="563562"/>
          </a:xfrm>
          <a:prstGeom prst="rect">
            <a:avLst/>
          </a:prstGeom>
          <a:noFill/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755435" y="1785381"/>
            <a:ext cx="5869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latin typeface="Comic Sans MS" charset="0"/>
              </a:rPr>
              <a:t>DOE </a:t>
            </a:r>
            <a:r>
              <a:rPr lang="en-US" sz="1600" dirty="0" err="1" smtClean="0">
                <a:latin typeface="Comic Sans MS" charset="0"/>
              </a:rPr>
              <a:t>EPSCoR</a:t>
            </a:r>
            <a:r>
              <a:rPr lang="en-US" sz="1600" dirty="0">
                <a:latin typeface="Comic Sans MS" charset="0"/>
              </a:rPr>
              <a:t>-State/National Laboratory Partnership Grant</a:t>
            </a:r>
            <a:r>
              <a:rPr lang="en-US" dirty="0">
                <a:latin typeface="Comic Sans MS" charset="0"/>
              </a:rPr>
              <a:t> 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011953" y="3731866"/>
            <a:ext cx="7243039" cy="157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400" dirty="0" smtClean="0">
                <a:latin typeface="Comic Sans MS" charset="0"/>
              </a:rPr>
              <a:t>PI: Clara Deal, Co-I: </a:t>
            </a:r>
            <a:r>
              <a:rPr lang="en-US" sz="1400" dirty="0" err="1" smtClean="0">
                <a:latin typeface="Comic Sans MS" charset="0"/>
              </a:rPr>
              <a:t>Meibing</a:t>
            </a:r>
            <a:r>
              <a:rPr lang="en-US" sz="1400" dirty="0" smtClean="0">
                <a:latin typeface="Comic Sans MS" charset="0"/>
              </a:rPr>
              <a:t> Jin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400" i="1" dirty="0" smtClean="0">
                <a:latin typeface="Comic Sans MS" charset="0"/>
              </a:rPr>
              <a:t>International Arctic Research Center (IARC), University of Alaska Fairbanks (UAF)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400" dirty="0" smtClean="0">
              <a:latin typeface="Comic Sans MS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400" dirty="0">
                <a:latin typeface="Comic Sans MS" charset="0"/>
              </a:rPr>
              <a:t>Scott Elliott, Elizabeth </a:t>
            </a:r>
            <a:r>
              <a:rPr lang="en-US" sz="1400" dirty="0" err="1">
                <a:latin typeface="Comic Sans MS" charset="0"/>
              </a:rPr>
              <a:t>Hunke</a:t>
            </a:r>
            <a:r>
              <a:rPr lang="en-US" sz="1400" dirty="0">
                <a:latin typeface="Comic Sans MS" charset="0"/>
              </a:rPr>
              <a:t>, Mathew </a:t>
            </a:r>
            <a:r>
              <a:rPr lang="en-US" sz="1400" dirty="0" err="1">
                <a:latin typeface="Comic Sans MS" charset="0"/>
              </a:rPr>
              <a:t>Maltrud</a:t>
            </a:r>
            <a:r>
              <a:rPr lang="en-US" sz="1400" dirty="0">
                <a:latin typeface="Comic Sans MS" charset="0"/>
              </a:rPr>
              <a:t>,</a:t>
            </a:r>
            <a:r>
              <a:rPr lang="en-US" sz="1400" dirty="0" smtClean="0">
                <a:latin typeface="Comic Sans MS" charset="0"/>
              </a:rPr>
              <a:t> Nicole Jeffery, and Adrian Turner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400" i="1" dirty="0" smtClean="0">
                <a:latin typeface="Comic Sans MS" charset="0"/>
              </a:rPr>
              <a:t>Coupled Ocean Sea Ice Modeling Group (COSIM), Los </a:t>
            </a:r>
            <a:r>
              <a:rPr lang="en-US" sz="1400" i="1" dirty="0">
                <a:latin typeface="Comic Sans MS" charset="0"/>
              </a:rPr>
              <a:t>Alamos National Laboratory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400" i="1" dirty="0">
              <a:latin typeface="Comic Sans MS" charset="0"/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1953" y="2759443"/>
            <a:ext cx="732341" cy="63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066800" y="1143000"/>
            <a:ext cx="6324600" cy="405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79413" indent="-379413" eaLnBrk="0" hangingPunct="0">
              <a:lnSpc>
                <a:spcPct val="50000"/>
              </a:lnSpc>
              <a:spcBef>
                <a:spcPct val="50000"/>
              </a:spcBef>
              <a:buClr>
                <a:schemeClr val="accent2"/>
              </a:buClr>
              <a:buFont typeface="Wingdings" charset="2"/>
              <a:buNone/>
            </a:pPr>
            <a:endParaRPr lang="en-GB" sz="1600" b="1">
              <a:solidFill>
                <a:schemeClr val="accent2"/>
              </a:solidFill>
            </a:endParaRPr>
          </a:p>
          <a:p>
            <a:pPr marL="379413" indent="-379413" eaLnBrk="0" hangingPunct="0">
              <a:buClr>
                <a:schemeClr val="accent2"/>
              </a:buClr>
              <a:buFont typeface="Wingdings" charset="2"/>
              <a:buChar char="v"/>
            </a:pPr>
            <a:r>
              <a:rPr lang="en-US" b="1">
                <a:latin typeface="Comic Sans MS" charset="0"/>
              </a:rPr>
              <a:t>Recent climate models </a:t>
            </a:r>
            <a:r>
              <a:rPr lang="en-US">
                <a:latin typeface="Comic Sans MS" charset="0"/>
              </a:rPr>
              <a:t>(Gunson et al. 2006):</a:t>
            </a:r>
            <a:r>
              <a:rPr lang="en-US" b="1">
                <a:latin typeface="Comic Sans MS" charset="0"/>
              </a:rPr>
              <a:t/>
            </a:r>
            <a:br>
              <a:rPr lang="en-US" b="1">
                <a:latin typeface="Comic Sans MS" charset="0"/>
              </a:rPr>
            </a:br>
            <a:r>
              <a:rPr lang="en-US" b="1">
                <a:latin typeface="Comic Sans MS" charset="0"/>
              </a:rPr>
              <a:t>- </a:t>
            </a:r>
            <a:r>
              <a:rPr lang="en-US">
                <a:latin typeface="Comic Sans MS" charset="0"/>
              </a:rPr>
              <a:t>50% reduction of ocean DMS emission:</a:t>
            </a:r>
            <a:br>
              <a:rPr lang="en-US">
                <a:latin typeface="Comic Sans MS" charset="0"/>
              </a:rPr>
            </a:br>
            <a:r>
              <a:rPr lang="en-US">
                <a:latin typeface="Comic Sans MS" charset="0"/>
              </a:rPr>
              <a:t>	radiative forcing: +3 W/m</a:t>
            </a:r>
            <a:r>
              <a:rPr lang="en-US" baseline="30000">
                <a:latin typeface="Comic Sans MS" charset="0"/>
              </a:rPr>
              <a:t>2</a:t>
            </a:r>
            <a:br>
              <a:rPr lang="en-US" baseline="30000">
                <a:latin typeface="Comic Sans MS" charset="0"/>
              </a:rPr>
            </a:br>
            <a:r>
              <a:rPr lang="en-US" baseline="30000">
                <a:latin typeface="Comic Sans MS" charset="0"/>
              </a:rPr>
              <a:t>	</a:t>
            </a:r>
            <a:r>
              <a:rPr lang="en-US">
                <a:latin typeface="Comic Sans MS" charset="0"/>
              </a:rPr>
              <a:t>air temperature: +1.6 °C</a:t>
            </a:r>
            <a:br>
              <a:rPr lang="en-US">
                <a:latin typeface="Comic Sans MS" charset="0"/>
              </a:rPr>
            </a:br>
            <a:r>
              <a:rPr lang="en-US" b="1">
                <a:latin typeface="Comic Sans MS" charset="0"/>
              </a:rPr>
              <a:t>- </a:t>
            </a:r>
            <a:r>
              <a:rPr lang="en-US">
                <a:latin typeface="Comic Sans MS" charset="0"/>
              </a:rPr>
              <a:t>doubling of ocean DMS emission:</a:t>
            </a:r>
            <a:br>
              <a:rPr lang="en-US">
                <a:latin typeface="Comic Sans MS" charset="0"/>
              </a:rPr>
            </a:br>
            <a:r>
              <a:rPr lang="en-US">
                <a:latin typeface="Comic Sans MS" charset="0"/>
              </a:rPr>
              <a:t>	radiative forcing: -2 W/m</a:t>
            </a:r>
            <a:r>
              <a:rPr lang="en-US" baseline="30000">
                <a:latin typeface="Comic Sans MS" charset="0"/>
              </a:rPr>
              <a:t>2</a:t>
            </a:r>
            <a:br>
              <a:rPr lang="en-US" baseline="30000">
                <a:latin typeface="Comic Sans MS" charset="0"/>
              </a:rPr>
            </a:br>
            <a:r>
              <a:rPr lang="en-US" baseline="30000">
                <a:latin typeface="Comic Sans MS" charset="0"/>
              </a:rPr>
              <a:t>	</a:t>
            </a:r>
            <a:r>
              <a:rPr lang="en-US">
                <a:latin typeface="Comic Sans MS" charset="0"/>
              </a:rPr>
              <a:t>air temperature: -0.9 °C</a:t>
            </a:r>
          </a:p>
          <a:p>
            <a:pPr marL="379413" indent="-379413" eaLnBrk="0" hangingPunct="0">
              <a:buClr>
                <a:schemeClr val="accent2"/>
              </a:buClr>
              <a:buFont typeface="Wingdings" charset="2"/>
              <a:buChar char="v"/>
            </a:pPr>
            <a:endParaRPr lang="en-US">
              <a:latin typeface="Comic Sans MS" charset="0"/>
            </a:endParaRPr>
          </a:p>
          <a:p>
            <a:pPr marL="379413" indent="-379413" eaLnBrk="0" hangingPunct="0">
              <a:buClr>
                <a:schemeClr val="accent2"/>
              </a:buClr>
              <a:buFont typeface="Wingdings" charset="2"/>
              <a:buChar char="v"/>
            </a:pPr>
            <a:r>
              <a:rPr lang="en-US">
                <a:latin typeface="Comic Sans MS" charset="0"/>
              </a:rPr>
              <a:t>Use of a </a:t>
            </a:r>
            <a:r>
              <a:rPr lang="en-US" b="1">
                <a:latin typeface="Comic Sans MS" charset="0"/>
              </a:rPr>
              <a:t>climate model to force ocean DMS model</a:t>
            </a:r>
            <a:r>
              <a:rPr lang="en-US">
                <a:latin typeface="Comic Sans MS" charset="0"/>
              </a:rPr>
              <a:t> in Barents Sea (Gabric et al. 2005):</a:t>
            </a:r>
          </a:p>
          <a:p>
            <a:pPr marL="379413" indent="-379413" eaLnBrk="0" hangingPunct="0">
              <a:buClr>
                <a:schemeClr val="accent2"/>
              </a:buClr>
              <a:buFont typeface="Wingdings" charset="2"/>
              <a:buNone/>
            </a:pPr>
            <a:r>
              <a:rPr lang="en-US">
                <a:latin typeface="Comic Sans MS" charset="0"/>
              </a:rPr>
              <a:t>      - By the time of equivalent CO</a:t>
            </a:r>
            <a:r>
              <a:rPr lang="en-US" baseline="-25000">
                <a:latin typeface="Comic Sans MS" charset="0"/>
              </a:rPr>
              <a:t>2</a:t>
            </a:r>
            <a:r>
              <a:rPr lang="en-US">
                <a:latin typeface="Comic Sans MS" charset="0"/>
              </a:rPr>
              <a:t> tripling (2080)</a:t>
            </a:r>
          </a:p>
          <a:p>
            <a:pPr marL="379413" indent="-379413" eaLnBrk="0" hangingPunct="0">
              <a:buClr>
                <a:schemeClr val="accent2"/>
              </a:buClr>
              <a:buFont typeface="Wingdings" charset="2"/>
              <a:buNone/>
            </a:pPr>
            <a:r>
              <a:rPr lang="en-US">
                <a:latin typeface="Comic Sans MS" charset="0"/>
              </a:rPr>
              <a:t>		zonal annual DMS flux increase:  &gt;80%</a:t>
            </a:r>
          </a:p>
          <a:p>
            <a:pPr marL="379413" indent="-379413" eaLnBrk="0" hangingPunct="0">
              <a:buClr>
                <a:schemeClr val="accent2"/>
              </a:buClr>
              <a:buFont typeface="Wingdings" charset="2"/>
              <a:buNone/>
            </a:pPr>
            <a:r>
              <a:rPr lang="en-US">
                <a:latin typeface="Comic Sans MS" charset="0"/>
              </a:rPr>
              <a:t>		zonal radiative forcing:  -7.4 W/m</a:t>
            </a:r>
            <a:r>
              <a:rPr lang="en-US" baseline="30000">
                <a:latin typeface="Comic Sans MS" charset="0"/>
              </a:rPr>
              <a:t>2</a:t>
            </a:r>
          </a:p>
          <a:p>
            <a:pPr marL="379413" indent="-379413" eaLnBrk="0" hangingPunct="0">
              <a:buClr>
                <a:schemeClr val="accent2"/>
              </a:buClr>
              <a:buFont typeface="Wingdings" charset="2"/>
              <a:buChar char="v"/>
            </a:pPr>
            <a:endParaRPr lang="en-US">
              <a:latin typeface="Comic Sans MS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219200" y="514350"/>
            <a:ext cx="4862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Comic Sans MS" charset="0"/>
              </a:rPr>
              <a:t>What is the impact of DMS on climate?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230" y="253494"/>
            <a:ext cx="5513063" cy="534445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Talk outline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501" y="809083"/>
            <a:ext cx="6240349" cy="4849985"/>
          </a:xfrm>
        </p:spPr>
        <p:txBody>
          <a:bodyPr>
            <a:normAutofit/>
          </a:bodyPr>
          <a:lstStyle/>
          <a:p>
            <a:pPr marL="400050" indent="-400050">
              <a:buNone/>
            </a:pPr>
            <a:r>
              <a:rPr lang="en-US" dirty="0" smtClean="0"/>
              <a:t>Objectives</a:t>
            </a:r>
          </a:p>
          <a:p>
            <a:pPr marL="400050" indent="-400050">
              <a:buNone/>
            </a:pPr>
            <a:r>
              <a:rPr lang="en-US" dirty="0" smtClean="0"/>
              <a:t>Motivation and background</a:t>
            </a:r>
          </a:p>
          <a:p>
            <a:pPr marL="400050" indent="-400050">
              <a:buNone/>
            </a:pPr>
            <a:r>
              <a:rPr lang="en-US" dirty="0" smtClean="0"/>
              <a:t>	1. food web - DMS interactions</a:t>
            </a:r>
            <a:endParaRPr lang="en-US" dirty="0" smtClean="0">
              <a:solidFill>
                <a:schemeClr val="accent2"/>
              </a:solidFill>
            </a:endParaRPr>
          </a:p>
          <a:p>
            <a:pPr marL="400050" indent="-400050">
              <a:buNone/>
            </a:pPr>
            <a:r>
              <a:rPr lang="en-US" dirty="0" smtClean="0"/>
              <a:t>	2. importance of ice algae</a:t>
            </a:r>
          </a:p>
          <a:p>
            <a:pPr marL="400050" indent="-400050">
              <a:buNone/>
            </a:pPr>
            <a:r>
              <a:rPr lang="en-US" dirty="0" smtClean="0"/>
              <a:t>	3. 1-D ice-ocean ecosystem modeling</a:t>
            </a:r>
          </a:p>
          <a:p>
            <a:pPr marL="400050" indent="-400050">
              <a:buNone/>
            </a:pPr>
            <a:r>
              <a:rPr lang="en-US" dirty="0" smtClean="0"/>
              <a:t>			- map with sites</a:t>
            </a:r>
          </a:p>
          <a:p>
            <a:pPr marL="400050" indent="-400050">
              <a:buNone/>
            </a:pPr>
            <a:r>
              <a:rPr lang="en-US" dirty="0" smtClean="0"/>
              <a:t>			- findings</a:t>
            </a:r>
          </a:p>
          <a:p>
            <a:pPr marL="400050" indent="-400050">
              <a:buNone/>
            </a:pPr>
            <a:r>
              <a:rPr lang="en-US" dirty="0" smtClean="0"/>
              <a:t>3-D Model results</a:t>
            </a:r>
          </a:p>
          <a:p>
            <a:pPr marL="400050" indent="-400050">
              <a:buNone/>
            </a:pPr>
            <a:r>
              <a:rPr lang="en-US" dirty="0" smtClean="0"/>
              <a:t>	1.  primary production</a:t>
            </a:r>
          </a:p>
          <a:p>
            <a:pPr marL="400050" indent="-400050">
              <a:buNone/>
            </a:pPr>
            <a:r>
              <a:rPr lang="en-US" dirty="0" smtClean="0"/>
              <a:t>	2. DMS</a:t>
            </a:r>
          </a:p>
          <a:p>
            <a:pPr marL="400050" indent="-400050">
              <a:buNone/>
            </a:pPr>
            <a:r>
              <a:rPr lang="en-US" dirty="0" smtClean="0"/>
              <a:t>	3. impact of decreasing sea ice on biogeochemistry</a:t>
            </a:r>
          </a:p>
          <a:p>
            <a:pPr marL="400050" indent="-400050">
              <a:buNone/>
            </a:pPr>
            <a:r>
              <a:rPr lang="en-US" dirty="0" smtClean="0"/>
              <a:t>Summary list of modeling activities</a:t>
            </a:r>
          </a:p>
          <a:p>
            <a:pPr marL="400050" indent="-4000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799" y="393920"/>
            <a:ext cx="7255549" cy="457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00FF"/>
                </a:solidFill>
                <a:latin typeface="Comic Sans MS" charset="0"/>
              </a:rPr>
              <a:t>DOE </a:t>
            </a:r>
            <a:r>
              <a:rPr lang="en-US" dirty="0" err="1" smtClean="0">
                <a:solidFill>
                  <a:srgbClr val="0000FF"/>
                </a:solidFill>
                <a:latin typeface="Comic Sans MS" charset="0"/>
              </a:rPr>
              <a:t>EPSCoR</a:t>
            </a:r>
            <a:r>
              <a:rPr lang="en-US" dirty="0" smtClean="0">
                <a:solidFill>
                  <a:srgbClr val="0000FF"/>
                </a:solidFill>
                <a:latin typeface="Comic Sans MS" charset="0"/>
              </a:rPr>
              <a:t> Project Research </a:t>
            </a:r>
            <a:r>
              <a:rPr lang="en-US" dirty="0">
                <a:solidFill>
                  <a:srgbClr val="0000FF"/>
                </a:solidFill>
                <a:latin typeface="Comic Sans MS" charset="0"/>
              </a:rPr>
              <a:t>Objectives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0948" y="1448187"/>
            <a:ext cx="7168580" cy="3457778"/>
          </a:xfrm>
        </p:spPr>
        <p:txBody>
          <a:bodyPr/>
          <a:lstStyle/>
          <a:p>
            <a:pPr marL="609600" indent="-609600" algn="l"/>
            <a:r>
              <a:rPr lang="en-US" sz="1800" u="sng" dirty="0" smtClean="0">
                <a:solidFill>
                  <a:schemeClr val="tx1"/>
                </a:solidFill>
                <a:latin typeface="Comic Sans MS" charset="0"/>
              </a:rPr>
              <a:t>Overall</a:t>
            </a:r>
            <a:r>
              <a:rPr lang="en-US" sz="1800" dirty="0" smtClean="0">
                <a:solidFill>
                  <a:schemeClr val="tx1"/>
                </a:solidFill>
                <a:latin typeface="Comic Sans MS" charset="0"/>
              </a:rPr>
              <a:t>:  </a:t>
            </a:r>
            <a:r>
              <a:rPr lang="en-US" sz="1800" dirty="0">
                <a:solidFill>
                  <a:schemeClr val="tx1"/>
                </a:solidFill>
                <a:latin typeface="Comic Sans MS" charset="0"/>
              </a:rPr>
              <a:t>Improve the treatment of arctic marine biogeochemistry in </a:t>
            </a:r>
            <a:r>
              <a:rPr lang="en-US" sz="1800" dirty="0" smtClean="0">
                <a:solidFill>
                  <a:schemeClr val="tx1"/>
                </a:solidFill>
                <a:latin typeface="Comic Sans MS" charset="0"/>
              </a:rPr>
              <a:t>CCSM</a:t>
            </a:r>
            <a:r>
              <a:rPr lang="en-US" dirty="0" smtClean="0">
                <a:solidFill>
                  <a:schemeClr val="tx1"/>
                </a:solidFill>
                <a:latin typeface="Comic Sans MS" charset="0"/>
              </a:rPr>
              <a:t>. Add</a:t>
            </a:r>
            <a:r>
              <a:rPr lang="en-US" sz="1800" dirty="0" smtClean="0">
                <a:solidFill>
                  <a:schemeClr val="tx1"/>
                </a:solidFill>
                <a:latin typeface="Comic Sans MS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mic Sans MS" charset="0"/>
              </a:rPr>
              <a:t>sea ice algae and arctic DMS production and related biogeochemistry in POP coupled to CICE.</a:t>
            </a:r>
          </a:p>
          <a:p>
            <a:pPr marL="609600" indent="-609600" algn="l"/>
            <a:endParaRPr lang="en-US" sz="1800" dirty="0">
              <a:solidFill>
                <a:schemeClr val="tx1"/>
              </a:solidFill>
              <a:latin typeface="Comic Sans MS" charset="0"/>
            </a:endParaRPr>
          </a:p>
          <a:p>
            <a:pPr marL="609600" indent="-609600" algn="l"/>
            <a:r>
              <a:rPr lang="en-US" sz="1800" u="sng" dirty="0">
                <a:solidFill>
                  <a:schemeClr val="tx1"/>
                </a:solidFill>
                <a:latin typeface="Comic Sans MS" charset="0"/>
              </a:rPr>
              <a:t>Specifically</a:t>
            </a:r>
            <a:r>
              <a:rPr lang="en-US" sz="1800" dirty="0">
                <a:solidFill>
                  <a:schemeClr val="tx1"/>
                </a:solidFill>
                <a:latin typeface="Comic Sans MS" charset="0"/>
              </a:rPr>
              <a:t>:</a:t>
            </a:r>
          </a:p>
          <a:p>
            <a:pPr marL="609600" indent="-609600" algn="l"/>
            <a:endParaRPr lang="en-US" sz="1800" dirty="0">
              <a:solidFill>
                <a:schemeClr val="tx1"/>
              </a:solidFill>
              <a:latin typeface="Comic Sans MS" charset="0"/>
            </a:endParaRPr>
          </a:p>
          <a:p>
            <a:pPr marL="609600" indent="-609600" algn="l">
              <a:buFontTx/>
              <a:buAutoNum type="arabicParenR"/>
            </a:pPr>
            <a:r>
              <a:rPr lang="en-US" sz="1800" dirty="0">
                <a:solidFill>
                  <a:schemeClr val="tx1"/>
                </a:solidFill>
                <a:latin typeface="Comic Sans MS" charset="0"/>
              </a:rPr>
              <a:t>Develop a state-of-the-art</a:t>
            </a:r>
            <a:r>
              <a:rPr lang="en-US" sz="1800" dirty="0" smtClean="0">
                <a:solidFill>
                  <a:schemeClr val="tx1"/>
                </a:solidFill>
                <a:latin typeface="Comic Sans MS" charset="0"/>
              </a:rPr>
              <a:t> DMS ice</a:t>
            </a:r>
            <a:r>
              <a:rPr lang="en-US" sz="1800" dirty="0">
                <a:solidFill>
                  <a:schemeClr val="tx1"/>
                </a:solidFill>
                <a:latin typeface="Comic Sans MS" charset="0"/>
              </a:rPr>
              <a:t>-ocean</a:t>
            </a:r>
            <a:r>
              <a:rPr lang="en-US" sz="1800" dirty="0" smtClean="0">
                <a:solidFill>
                  <a:schemeClr val="tx1"/>
                </a:solidFill>
                <a:latin typeface="Comic Sans MS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mic Sans MS" charset="0"/>
              </a:rPr>
              <a:t>ecosystem</a:t>
            </a:r>
            <a:r>
              <a:rPr lang="en-US" sz="1800" dirty="0" smtClean="0">
                <a:solidFill>
                  <a:schemeClr val="tx1"/>
                </a:solidFill>
                <a:latin typeface="Comic Sans MS" charset="0"/>
              </a:rPr>
              <a:t> model</a:t>
            </a:r>
          </a:p>
          <a:p>
            <a:pPr marL="609600" indent="-609600" algn="l">
              <a:buFontTx/>
              <a:buAutoNum type="arabicParenR"/>
            </a:pPr>
            <a:endParaRPr lang="en-US" sz="1800" dirty="0" smtClean="0">
              <a:solidFill>
                <a:schemeClr val="tx1"/>
              </a:solidFill>
              <a:latin typeface="Comic Sans MS" charset="0"/>
            </a:endParaRPr>
          </a:p>
          <a:p>
            <a:pPr marL="609600" indent="-609600" algn="l">
              <a:buFontTx/>
              <a:buAutoNum type="arabicParenR"/>
            </a:pPr>
            <a:r>
              <a:rPr lang="en-US" sz="1800" dirty="0">
                <a:solidFill>
                  <a:schemeClr val="tx1"/>
                </a:solidFill>
                <a:latin typeface="Comic Sans MS" charset="0"/>
              </a:rPr>
              <a:t>Assess</a:t>
            </a:r>
            <a:r>
              <a:rPr lang="en-US" sz="1800" dirty="0" smtClean="0">
                <a:solidFill>
                  <a:schemeClr val="tx1"/>
                </a:solidFill>
                <a:latin typeface="Comic Sans MS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mic Sans MS" charset="0"/>
              </a:rPr>
              <a:t>and predict</a:t>
            </a:r>
            <a:r>
              <a:rPr lang="en-US" sz="1800" dirty="0" smtClean="0">
                <a:solidFill>
                  <a:schemeClr val="tx1"/>
                </a:solidFill>
                <a:latin typeface="Comic Sans MS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mic Sans MS" charset="0"/>
              </a:rPr>
              <a:t>sea ice influences</a:t>
            </a:r>
            <a:r>
              <a:rPr lang="en-US" sz="1800" dirty="0" smtClean="0">
                <a:solidFill>
                  <a:schemeClr val="tx1"/>
                </a:solidFill>
                <a:latin typeface="Comic Sans MS" charset="0"/>
              </a:rPr>
              <a:t> on DMS dynamics</a:t>
            </a:r>
            <a:endParaRPr lang="en-US" sz="1800" dirty="0">
              <a:solidFill>
                <a:schemeClr val="tx1"/>
              </a:solidFill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64931" y="503541"/>
            <a:ext cx="8991600" cy="6642269"/>
            <a:chOff x="96" y="49"/>
            <a:chExt cx="5533" cy="4142"/>
          </a:xfrm>
        </p:grpSpPr>
        <p:sp>
          <p:nvSpPr>
            <p:cNvPr id="113666" name="Freeform 2"/>
            <p:cNvSpPr>
              <a:spLocks/>
            </p:cNvSpPr>
            <p:nvPr/>
          </p:nvSpPr>
          <p:spPr bwMode="auto">
            <a:xfrm>
              <a:off x="215" y="1103"/>
              <a:ext cx="5373" cy="4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192" y="0"/>
                </a:cxn>
                <a:cxn ang="0">
                  <a:pos x="336" y="48"/>
                </a:cxn>
                <a:cxn ang="0">
                  <a:pos x="576" y="0"/>
                </a:cxn>
                <a:cxn ang="0">
                  <a:pos x="720" y="48"/>
                </a:cxn>
                <a:cxn ang="0">
                  <a:pos x="912" y="0"/>
                </a:cxn>
                <a:cxn ang="0">
                  <a:pos x="1104" y="48"/>
                </a:cxn>
                <a:cxn ang="0">
                  <a:pos x="1344" y="0"/>
                </a:cxn>
                <a:cxn ang="0">
                  <a:pos x="1440" y="48"/>
                </a:cxn>
                <a:cxn ang="0">
                  <a:pos x="1680" y="0"/>
                </a:cxn>
                <a:cxn ang="0">
                  <a:pos x="1776" y="48"/>
                </a:cxn>
                <a:cxn ang="0">
                  <a:pos x="1968" y="0"/>
                </a:cxn>
                <a:cxn ang="0">
                  <a:pos x="2160" y="48"/>
                </a:cxn>
                <a:cxn ang="0">
                  <a:pos x="2352" y="0"/>
                </a:cxn>
                <a:cxn ang="0">
                  <a:pos x="2544" y="48"/>
                </a:cxn>
                <a:cxn ang="0">
                  <a:pos x="2736" y="0"/>
                </a:cxn>
                <a:cxn ang="0">
                  <a:pos x="2880" y="48"/>
                </a:cxn>
                <a:cxn ang="0">
                  <a:pos x="3120" y="0"/>
                </a:cxn>
                <a:cxn ang="0">
                  <a:pos x="3264" y="48"/>
                </a:cxn>
                <a:cxn ang="0">
                  <a:pos x="3456" y="0"/>
                </a:cxn>
                <a:cxn ang="0">
                  <a:pos x="3648" y="48"/>
                </a:cxn>
                <a:cxn ang="0">
                  <a:pos x="3840" y="0"/>
                </a:cxn>
                <a:cxn ang="0">
                  <a:pos x="3936" y="48"/>
                </a:cxn>
                <a:cxn ang="0">
                  <a:pos x="4128" y="0"/>
                </a:cxn>
                <a:cxn ang="0">
                  <a:pos x="4272" y="48"/>
                </a:cxn>
                <a:cxn ang="0">
                  <a:pos x="4464" y="0"/>
                </a:cxn>
                <a:cxn ang="0">
                  <a:pos x="4656" y="48"/>
                </a:cxn>
                <a:cxn ang="0">
                  <a:pos x="4800" y="0"/>
                </a:cxn>
                <a:cxn ang="0">
                  <a:pos x="4992" y="48"/>
                </a:cxn>
                <a:cxn ang="0">
                  <a:pos x="5136" y="0"/>
                </a:cxn>
                <a:cxn ang="0">
                  <a:pos x="5328" y="48"/>
                </a:cxn>
                <a:cxn ang="0">
                  <a:pos x="5520" y="0"/>
                </a:cxn>
              </a:cxnLst>
              <a:rect l="0" t="0" r="r" b="b"/>
              <a:pathLst>
                <a:path w="5520" h="48">
                  <a:moveTo>
                    <a:pt x="0" y="48"/>
                  </a:moveTo>
                  <a:cubicBezTo>
                    <a:pt x="68" y="24"/>
                    <a:pt x="136" y="0"/>
                    <a:pt x="192" y="0"/>
                  </a:cubicBezTo>
                  <a:cubicBezTo>
                    <a:pt x="248" y="0"/>
                    <a:pt x="272" y="48"/>
                    <a:pt x="336" y="48"/>
                  </a:cubicBezTo>
                  <a:cubicBezTo>
                    <a:pt x="400" y="48"/>
                    <a:pt x="512" y="0"/>
                    <a:pt x="576" y="0"/>
                  </a:cubicBezTo>
                  <a:cubicBezTo>
                    <a:pt x="640" y="0"/>
                    <a:pt x="664" y="48"/>
                    <a:pt x="720" y="48"/>
                  </a:cubicBezTo>
                  <a:cubicBezTo>
                    <a:pt x="776" y="48"/>
                    <a:pt x="848" y="0"/>
                    <a:pt x="912" y="0"/>
                  </a:cubicBezTo>
                  <a:cubicBezTo>
                    <a:pt x="976" y="0"/>
                    <a:pt x="1032" y="48"/>
                    <a:pt x="1104" y="48"/>
                  </a:cubicBezTo>
                  <a:cubicBezTo>
                    <a:pt x="1176" y="48"/>
                    <a:pt x="1288" y="0"/>
                    <a:pt x="1344" y="0"/>
                  </a:cubicBezTo>
                  <a:cubicBezTo>
                    <a:pt x="1400" y="0"/>
                    <a:pt x="1384" y="48"/>
                    <a:pt x="1440" y="48"/>
                  </a:cubicBezTo>
                  <a:cubicBezTo>
                    <a:pt x="1496" y="48"/>
                    <a:pt x="1624" y="0"/>
                    <a:pt x="1680" y="0"/>
                  </a:cubicBezTo>
                  <a:cubicBezTo>
                    <a:pt x="1736" y="0"/>
                    <a:pt x="1728" y="48"/>
                    <a:pt x="1776" y="48"/>
                  </a:cubicBezTo>
                  <a:cubicBezTo>
                    <a:pt x="1824" y="48"/>
                    <a:pt x="1904" y="0"/>
                    <a:pt x="1968" y="0"/>
                  </a:cubicBezTo>
                  <a:cubicBezTo>
                    <a:pt x="2032" y="0"/>
                    <a:pt x="2096" y="48"/>
                    <a:pt x="2160" y="48"/>
                  </a:cubicBezTo>
                  <a:cubicBezTo>
                    <a:pt x="2224" y="48"/>
                    <a:pt x="2288" y="0"/>
                    <a:pt x="2352" y="0"/>
                  </a:cubicBezTo>
                  <a:cubicBezTo>
                    <a:pt x="2416" y="0"/>
                    <a:pt x="2480" y="48"/>
                    <a:pt x="2544" y="48"/>
                  </a:cubicBezTo>
                  <a:cubicBezTo>
                    <a:pt x="2608" y="48"/>
                    <a:pt x="2680" y="0"/>
                    <a:pt x="2736" y="0"/>
                  </a:cubicBezTo>
                  <a:cubicBezTo>
                    <a:pt x="2792" y="0"/>
                    <a:pt x="2816" y="48"/>
                    <a:pt x="2880" y="48"/>
                  </a:cubicBezTo>
                  <a:cubicBezTo>
                    <a:pt x="2944" y="48"/>
                    <a:pt x="3056" y="0"/>
                    <a:pt x="3120" y="0"/>
                  </a:cubicBezTo>
                  <a:cubicBezTo>
                    <a:pt x="3184" y="0"/>
                    <a:pt x="3208" y="48"/>
                    <a:pt x="3264" y="48"/>
                  </a:cubicBezTo>
                  <a:cubicBezTo>
                    <a:pt x="3320" y="48"/>
                    <a:pt x="3392" y="0"/>
                    <a:pt x="3456" y="0"/>
                  </a:cubicBezTo>
                  <a:cubicBezTo>
                    <a:pt x="3520" y="0"/>
                    <a:pt x="3584" y="48"/>
                    <a:pt x="3648" y="48"/>
                  </a:cubicBezTo>
                  <a:cubicBezTo>
                    <a:pt x="3712" y="48"/>
                    <a:pt x="3792" y="0"/>
                    <a:pt x="3840" y="0"/>
                  </a:cubicBezTo>
                  <a:cubicBezTo>
                    <a:pt x="3888" y="0"/>
                    <a:pt x="3888" y="48"/>
                    <a:pt x="3936" y="48"/>
                  </a:cubicBezTo>
                  <a:cubicBezTo>
                    <a:pt x="3984" y="48"/>
                    <a:pt x="4072" y="0"/>
                    <a:pt x="4128" y="0"/>
                  </a:cubicBezTo>
                  <a:cubicBezTo>
                    <a:pt x="4184" y="0"/>
                    <a:pt x="4216" y="48"/>
                    <a:pt x="4272" y="48"/>
                  </a:cubicBezTo>
                  <a:cubicBezTo>
                    <a:pt x="4328" y="48"/>
                    <a:pt x="4400" y="0"/>
                    <a:pt x="4464" y="0"/>
                  </a:cubicBezTo>
                  <a:cubicBezTo>
                    <a:pt x="4528" y="0"/>
                    <a:pt x="4600" y="48"/>
                    <a:pt x="4656" y="48"/>
                  </a:cubicBezTo>
                  <a:cubicBezTo>
                    <a:pt x="4712" y="48"/>
                    <a:pt x="4744" y="0"/>
                    <a:pt x="4800" y="0"/>
                  </a:cubicBezTo>
                  <a:cubicBezTo>
                    <a:pt x="4856" y="0"/>
                    <a:pt x="4936" y="48"/>
                    <a:pt x="4992" y="48"/>
                  </a:cubicBezTo>
                  <a:cubicBezTo>
                    <a:pt x="5048" y="48"/>
                    <a:pt x="5080" y="0"/>
                    <a:pt x="5136" y="0"/>
                  </a:cubicBezTo>
                  <a:cubicBezTo>
                    <a:pt x="5192" y="0"/>
                    <a:pt x="5264" y="48"/>
                    <a:pt x="5328" y="48"/>
                  </a:cubicBezTo>
                  <a:cubicBezTo>
                    <a:pt x="5392" y="48"/>
                    <a:pt x="5472" y="0"/>
                    <a:pt x="5520" y="0"/>
                  </a:cubicBezTo>
                </a:path>
              </a:pathLst>
            </a:custGeom>
            <a:solidFill>
              <a:srgbClr val="CCFFFF"/>
            </a:solidFill>
            <a:ln w="50800">
              <a:solidFill>
                <a:srgbClr val="CC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67" name="Rectangle 3"/>
            <p:cNvSpPr>
              <a:spLocks noChangeArrowheads="1"/>
            </p:cNvSpPr>
            <p:nvPr/>
          </p:nvSpPr>
          <p:spPr bwMode="auto">
            <a:xfrm>
              <a:off x="439" y="1241"/>
              <a:ext cx="1029" cy="459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/>
                <a:t>Phytoplankton</a:t>
              </a:r>
              <a:r>
                <a:rPr lang="en-US" sz="1800"/>
                <a:t> </a:t>
              </a:r>
            </a:p>
            <a:p>
              <a:pPr algn="ctr" eaLnBrk="0" hangingPunct="0"/>
              <a:r>
                <a:rPr lang="en-US" sz="1800"/>
                <a:t>DMSP</a:t>
              </a:r>
            </a:p>
          </p:txBody>
        </p:sp>
        <p:sp>
          <p:nvSpPr>
            <p:cNvPr id="113668" name="Rectangle 4"/>
            <p:cNvSpPr>
              <a:spLocks noChangeArrowheads="1"/>
            </p:cNvSpPr>
            <p:nvPr/>
          </p:nvSpPr>
          <p:spPr bwMode="auto">
            <a:xfrm>
              <a:off x="439" y="2939"/>
              <a:ext cx="1029" cy="41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/>
                <a:t>Fecal  or detrital </a:t>
              </a:r>
            </a:p>
            <a:p>
              <a:pPr algn="ctr" eaLnBrk="0" hangingPunct="0"/>
              <a:r>
                <a:rPr lang="en-US" sz="1800"/>
                <a:t>DMSP</a:t>
              </a: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84" y="2068"/>
              <a:ext cx="940" cy="550"/>
              <a:chOff x="1680" y="1920"/>
              <a:chExt cx="1008" cy="576"/>
            </a:xfrm>
          </p:grpSpPr>
          <p:sp>
            <p:nvSpPr>
              <p:cNvPr id="113670" name="Rectangle 6"/>
              <p:cNvSpPr>
                <a:spLocks noChangeArrowheads="1"/>
              </p:cNvSpPr>
              <p:nvPr/>
            </p:nvSpPr>
            <p:spPr bwMode="auto">
              <a:xfrm>
                <a:off x="1680" y="1920"/>
                <a:ext cx="1008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71" name="Rectangle 7"/>
              <p:cNvSpPr>
                <a:spLocks noChangeArrowheads="1"/>
              </p:cNvSpPr>
              <p:nvPr/>
            </p:nvSpPr>
            <p:spPr bwMode="auto">
              <a:xfrm>
                <a:off x="1824" y="2256"/>
                <a:ext cx="864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73153" tIns="36576" rIns="73153" bIns="36576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800" i="1"/>
                  <a:t>Assimilated S</a:t>
                </a:r>
                <a:endParaRPr lang="en-US" sz="1800"/>
              </a:p>
            </p:txBody>
          </p:sp>
          <p:sp>
            <p:nvSpPr>
              <p:cNvPr id="113672" name="Text Box 8"/>
              <p:cNvSpPr txBox="1">
                <a:spLocks noChangeArrowheads="1"/>
              </p:cNvSpPr>
              <p:nvPr/>
            </p:nvSpPr>
            <p:spPr bwMode="auto">
              <a:xfrm>
                <a:off x="1683" y="1968"/>
                <a:ext cx="892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73153" tIns="36576" rIns="73153" bIns="36576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/>
                  <a:t>Grazer DMSP</a:t>
                </a:r>
              </a:p>
            </p:txBody>
          </p:sp>
        </p:grpSp>
        <p:sp>
          <p:nvSpPr>
            <p:cNvPr id="113673" name="Rectangle 9"/>
            <p:cNvSpPr>
              <a:spLocks noChangeArrowheads="1"/>
            </p:cNvSpPr>
            <p:nvPr/>
          </p:nvSpPr>
          <p:spPr bwMode="auto">
            <a:xfrm>
              <a:off x="2185" y="1516"/>
              <a:ext cx="1030" cy="504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/>
                <a:t>DMSP</a:t>
              </a:r>
            </a:p>
            <a:p>
              <a:pPr algn="ctr" eaLnBrk="0" hangingPunct="0"/>
              <a:r>
                <a:rPr lang="en-US"/>
                <a:t>(Dissolved)</a:t>
              </a:r>
            </a:p>
          </p:txBody>
        </p:sp>
        <p:sp>
          <p:nvSpPr>
            <p:cNvPr id="113674" name="Rectangle 10"/>
            <p:cNvSpPr>
              <a:spLocks noChangeArrowheads="1"/>
            </p:cNvSpPr>
            <p:nvPr/>
          </p:nvSpPr>
          <p:spPr bwMode="auto">
            <a:xfrm>
              <a:off x="3843" y="1241"/>
              <a:ext cx="760" cy="413"/>
            </a:xfrm>
            <a:prstGeom prst="rect">
              <a:avLst/>
            </a:prstGeom>
            <a:solidFill>
              <a:srgbClr val="FF3300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b="1">
                  <a:solidFill>
                    <a:schemeClr val="bg1"/>
                  </a:solidFill>
                </a:rPr>
                <a:t>DMS</a:t>
              </a:r>
              <a:endParaRPr lang="en-US" sz="1800" b="1"/>
            </a:p>
          </p:txBody>
        </p:sp>
        <p:sp>
          <p:nvSpPr>
            <p:cNvPr id="113675" name="Rectangle 11"/>
            <p:cNvSpPr>
              <a:spLocks noChangeArrowheads="1"/>
            </p:cNvSpPr>
            <p:nvPr/>
          </p:nvSpPr>
          <p:spPr bwMode="auto">
            <a:xfrm>
              <a:off x="4920" y="1320"/>
              <a:ext cx="709" cy="3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500"/>
            </a:p>
            <a:p>
              <a:pPr algn="ctr" eaLnBrk="0" hangingPunct="0"/>
              <a:r>
                <a:rPr lang="en-US" sz="1500"/>
                <a:t>DMSO and</a:t>
              </a:r>
            </a:p>
            <a:p>
              <a:pPr algn="ctr" eaLnBrk="0" hangingPunct="0"/>
              <a:r>
                <a:rPr lang="en-US" sz="1500"/>
                <a:t>Other products</a:t>
              </a:r>
            </a:p>
            <a:p>
              <a:pPr algn="ctr" eaLnBrk="0" hangingPunct="0"/>
              <a:r>
                <a:rPr lang="en-US" sz="1800"/>
                <a:t> </a:t>
              </a:r>
            </a:p>
          </p:txBody>
        </p:sp>
        <p:sp>
          <p:nvSpPr>
            <p:cNvPr id="113676" name="Rectangle 12"/>
            <p:cNvSpPr>
              <a:spLocks noChangeArrowheads="1"/>
            </p:cNvSpPr>
            <p:nvPr/>
          </p:nvSpPr>
          <p:spPr bwMode="auto">
            <a:xfrm>
              <a:off x="3843" y="2710"/>
              <a:ext cx="895" cy="229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b="1"/>
                <a:t>Methanethiol</a:t>
              </a:r>
            </a:p>
          </p:txBody>
        </p:sp>
        <p:sp>
          <p:nvSpPr>
            <p:cNvPr id="113677" name="Rectangle 13"/>
            <p:cNvSpPr>
              <a:spLocks noChangeArrowheads="1"/>
            </p:cNvSpPr>
            <p:nvPr/>
          </p:nvSpPr>
          <p:spPr bwMode="auto">
            <a:xfrm>
              <a:off x="4155" y="3216"/>
              <a:ext cx="1365" cy="54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b="1"/>
                <a:t>Organic sulfur</a:t>
              </a:r>
            </a:p>
            <a:p>
              <a:pPr algn="ctr" eaLnBrk="0" hangingPunct="0"/>
              <a:r>
                <a:rPr lang="en-US" sz="1800" b="1"/>
                <a:t>Dissolved and</a:t>
              </a:r>
            </a:p>
            <a:p>
              <a:pPr algn="ctr" eaLnBrk="0" hangingPunct="0"/>
              <a:r>
                <a:rPr lang="en-US" sz="1800" b="1"/>
                <a:t>Particulate</a:t>
              </a:r>
            </a:p>
          </p:txBody>
        </p:sp>
        <p:sp>
          <p:nvSpPr>
            <p:cNvPr id="113678" name="Text Box 14"/>
            <p:cNvSpPr txBox="1">
              <a:spLocks noChangeArrowheads="1"/>
            </p:cNvSpPr>
            <p:nvPr/>
          </p:nvSpPr>
          <p:spPr bwMode="auto">
            <a:xfrm>
              <a:off x="395" y="1761"/>
              <a:ext cx="5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 b="1">
                  <a:latin typeface="Arial" charset="0"/>
                </a:rPr>
                <a:t>Grazing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113679" name="AutoShape 15"/>
            <p:cNvSpPr>
              <a:spLocks noChangeArrowheads="1"/>
            </p:cNvSpPr>
            <p:nvPr/>
          </p:nvSpPr>
          <p:spPr bwMode="auto">
            <a:xfrm>
              <a:off x="529" y="645"/>
              <a:ext cx="1746" cy="228"/>
            </a:xfrm>
            <a:prstGeom prst="cloudCallout">
              <a:avLst>
                <a:gd name="adj1" fmla="val -28981"/>
                <a:gd name="adj2" fmla="val 37338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800"/>
            </a:p>
          </p:txBody>
        </p:sp>
        <p:sp>
          <p:nvSpPr>
            <p:cNvPr id="113680" name="AutoShape 16"/>
            <p:cNvSpPr>
              <a:spLocks noChangeArrowheads="1"/>
            </p:cNvSpPr>
            <p:nvPr/>
          </p:nvSpPr>
          <p:spPr bwMode="auto">
            <a:xfrm>
              <a:off x="349" y="94"/>
              <a:ext cx="627" cy="459"/>
            </a:xfrm>
            <a:prstGeom prst="sun">
              <a:avLst>
                <a:gd name="adj" fmla="val 25000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81" name="Rectangle 17"/>
            <p:cNvSpPr>
              <a:spLocks noChangeArrowheads="1"/>
            </p:cNvSpPr>
            <p:nvPr/>
          </p:nvSpPr>
          <p:spPr bwMode="auto">
            <a:xfrm>
              <a:off x="4020" y="461"/>
              <a:ext cx="538" cy="2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/>
                <a:t>DMS </a:t>
              </a:r>
              <a:r>
                <a:rPr lang="en-US" sz="1800" baseline="-25000"/>
                <a:t>(g)</a:t>
              </a:r>
              <a:endParaRPr lang="en-US" sz="1800"/>
            </a:p>
          </p:txBody>
        </p:sp>
        <p:sp>
          <p:nvSpPr>
            <p:cNvPr id="113682" name="Text Box 18"/>
            <p:cNvSpPr txBox="1">
              <a:spLocks noChangeArrowheads="1"/>
            </p:cNvSpPr>
            <p:nvPr/>
          </p:nvSpPr>
          <p:spPr bwMode="auto">
            <a:xfrm>
              <a:off x="1648" y="1379"/>
              <a:ext cx="413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/>
                <a:t>SO</a:t>
              </a:r>
              <a:r>
                <a:rPr lang="en-US" sz="1800" baseline="-25000"/>
                <a:t>4</a:t>
              </a:r>
              <a:r>
                <a:rPr lang="en-US" sz="1800" baseline="30000"/>
                <a:t>2-</a:t>
              </a:r>
              <a:endParaRPr lang="en-US" sz="1800"/>
            </a:p>
          </p:txBody>
        </p:sp>
        <p:sp>
          <p:nvSpPr>
            <p:cNvPr id="113683" name="Line 19"/>
            <p:cNvSpPr>
              <a:spLocks noChangeShapeType="1"/>
            </p:cNvSpPr>
            <p:nvPr/>
          </p:nvSpPr>
          <p:spPr bwMode="auto">
            <a:xfrm flipH="1">
              <a:off x="1468" y="1516"/>
              <a:ext cx="18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84" name="Line 20"/>
            <p:cNvSpPr>
              <a:spLocks noChangeShapeType="1"/>
            </p:cNvSpPr>
            <p:nvPr/>
          </p:nvSpPr>
          <p:spPr bwMode="auto">
            <a:xfrm>
              <a:off x="933" y="1746"/>
              <a:ext cx="0" cy="22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85" name="Rectangle 21"/>
            <p:cNvSpPr>
              <a:spLocks noChangeArrowheads="1"/>
            </p:cNvSpPr>
            <p:nvPr/>
          </p:nvSpPr>
          <p:spPr bwMode="auto">
            <a:xfrm>
              <a:off x="3120" y="278"/>
              <a:ext cx="588" cy="32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dirty="0"/>
                <a:t>SO</a:t>
              </a:r>
              <a:r>
                <a:rPr lang="en-US" sz="1800" baseline="-25000" dirty="0"/>
                <a:t>2 </a:t>
              </a:r>
              <a:r>
                <a:rPr lang="en-US" sz="1800" dirty="0"/>
                <a:t>&amp;</a:t>
              </a:r>
            </a:p>
            <a:p>
              <a:pPr algn="ctr" eaLnBrk="0" hangingPunct="0"/>
              <a:r>
                <a:rPr lang="en-US" sz="1800" dirty="0"/>
                <a:t>CH</a:t>
              </a:r>
              <a:r>
                <a:rPr lang="en-US" sz="1800" baseline="-25000" dirty="0"/>
                <a:t>3</a:t>
              </a:r>
              <a:r>
                <a:rPr lang="en-US" sz="1800" dirty="0"/>
                <a:t>SO</a:t>
              </a:r>
              <a:r>
                <a:rPr lang="en-US" sz="1800" baseline="-25000" dirty="0"/>
                <a:t>3</a:t>
              </a:r>
              <a:r>
                <a:rPr lang="en-US" sz="1800" dirty="0"/>
                <a:t>H</a:t>
              </a:r>
            </a:p>
          </p:txBody>
        </p:sp>
        <p:sp>
          <p:nvSpPr>
            <p:cNvPr id="113686" name="Rectangle 22"/>
            <p:cNvSpPr>
              <a:spLocks noChangeArrowheads="1"/>
            </p:cNvSpPr>
            <p:nvPr/>
          </p:nvSpPr>
          <p:spPr bwMode="auto">
            <a:xfrm>
              <a:off x="2185" y="278"/>
              <a:ext cx="618" cy="3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/>
                <a:t>“Sulfate” </a:t>
              </a:r>
            </a:p>
            <a:p>
              <a:pPr algn="ctr" eaLnBrk="0" hangingPunct="0"/>
              <a:r>
                <a:rPr lang="en-US" sz="1800"/>
                <a:t>Aerosol</a:t>
              </a:r>
            </a:p>
          </p:txBody>
        </p:sp>
        <p:sp>
          <p:nvSpPr>
            <p:cNvPr id="113687" name="Rectangle 23"/>
            <p:cNvSpPr>
              <a:spLocks noChangeArrowheads="1"/>
            </p:cNvSpPr>
            <p:nvPr/>
          </p:nvSpPr>
          <p:spPr bwMode="auto">
            <a:xfrm>
              <a:off x="1468" y="323"/>
              <a:ext cx="493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/>
                <a:t>CCN</a:t>
              </a:r>
            </a:p>
          </p:txBody>
        </p:sp>
        <p:sp>
          <p:nvSpPr>
            <p:cNvPr id="113688" name="Line 24"/>
            <p:cNvSpPr>
              <a:spLocks noChangeShapeType="1"/>
            </p:cNvSpPr>
            <p:nvPr/>
          </p:nvSpPr>
          <p:spPr bwMode="auto">
            <a:xfrm>
              <a:off x="1021" y="508"/>
              <a:ext cx="90" cy="9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89" name="Line 25"/>
            <p:cNvSpPr>
              <a:spLocks noChangeShapeType="1"/>
            </p:cNvSpPr>
            <p:nvPr/>
          </p:nvSpPr>
          <p:spPr bwMode="auto">
            <a:xfrm flipV="1">
              <a:off x="1156" y="278"/>
              <a:ext cx="224" cy="32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90" name="Line 26"/>
            <p:cNvSpPr>
              <a:spLocks noChangeShapeType="1"/>
            </p:cNvSpPr>
            <p:nvPr/>
          </p:nvSpPr>
          <p:spPr bwMode="auto">
            <a:xfrm flipH="1" flipV="1">
              <a:off x="3753" y="461"/>
              <a:ext cx="223" cy="13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91" name="Line 27"/>
            <p:cNvSpPr>
              <a:spLocks noChangeShapeType="1"/>
            </p:cNvSpPr>
            <p:nvPr/>
          </p:nvSpPr>
          <p:spPr bwMode="auto">
            <a:xfrm flipV="1">
              <a:off x="4199" y="873"/>
              <a:ext cx="0" cy="32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92" name="Line 28"/>
            <p:cNvSpPr>
              <a:spLocks noChangeShapeType="1"/>
            </p:cNvSpPr>
            <p:nvPr/>
          </p:nvSpPr>
          <p:spPr bwMode="auto">
            <a:xfrm>
              <a:off x="933" y="2663"/>
              <a:ext cx="0" cy="23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93" name="Line 29"/>
            <p:cNvSpPr>
              <a:spLocks noChangeShapeType="1"/>
            </p:cNvSpPr>
            <p:nvPr/>
          </p:nvSpPr>
          <p:spPr bwMode="auto">
            <a:xfrm>
              <a:off x="933" y="3444"/>
              <a:ext cx="0" cy="18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94" name="Text Box 30"/>
            <p:cNvSpPr txBox="1">
              <a:spLocks noChangeArrowheads="1"/>
            </p:cNvSpPr>
            <p:nvPr/>
          </p:nvSpPr>
          <p:spPr bwMode="auto">
            <a:xfrm>
              <a:off x="529" y="3688"/>
              <a:ext cx="103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 b="1">
                  <a:latin typeface="Arial" charset="0"/>
                </a:rPr>
                <a:t>Sinking/Export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113695" name="Text Box 31"/>
            <p:cNvSpPr txBox="1">
              <a:spLocks noChangeArrowheads="1"/>
            </p:cNvSpPr>
            <p:nvPr/>
          </p:nvSpPr>
          <p:spPr bwMode="auto">
            <a:xfrm>
              <a:off x="193" y="2679"/>
              <a:ext cx="7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 b="1">
                  <a:latin typeface="Arial" charset="0"/>
                </a:rPr>
                <a:t>Elimination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113696" name="Line 32"/>
            <p:cNvSpPr>
              <a:spLocks noChangeShapeType="1"/>
            </p:cNvSpPr>
            <p:nvPr/>
          </p:nvSpPr>
          <p:spPr bwMode="auto">
            <a:xfrm>
              <a:off x="1514" y="1379"/>
              <a:ext cx="228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97" name="Line 33"/>
            <p:cNvSpPr>
              <a:spLocks noChangeShapeType="1"/>
            </p:cNvSpPr>
            <p:nvPr/>
          </p:nvSpPr>
          <p:spPr bwMode="auto">
            <a:xfrm>
              <a:off x="4648" y="1471"/>
              <a:ext cx="18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98" name="Line 34"/>
            <p:cNvSpPr>
              <a:spLocks noChangeShapeType="1"/>
            </p:cNvSpPr>
            <p:nvPr/>
          </p:nvSpPr>
          <p:spPr bwMode="auto">
            <a:xfrm>
              <a:off x="3180" y="2100"/>
              <a:ext cx="660" cy="54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99" name="Line 35"/>
            <p:cNvSpPr>
              <a:spLocks noChangeShapeType="1"/>
            </p:cNvSpPr>
            <p:nvPr/>
          </p:nvSpPr>
          <p:spPr bwMode="auto">
            <a:xfrm>
              <a:off x="4334" y="2986"/>
              <a:ext cx="224" cy="18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00" name="Line 36"/>
            <p:cNvSpPr>
              <a:spLocks noChangeShapeType="1"/>
            </p:cNvSpPr>
            <p:nvPr/>
          </p:nvSpPr>
          <p:spPr bwMode="auto">
            <a:xfrm flipV="1">
              <a:off x="3304" y="1608"/>
              <a:ext cx="449" cy="13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01" name="Line 37"/>
            <p:cNvSpPr>
              <a:spLocks noChangeShapeType="1"/>
            </p:cNvSpPr>
            <p:nvPr/>
          </p:nvSpPr>
          <p:spPr bwMode="auto">
            <a:xfrm flipV="1">
              <a:off x="1468" y="2020"/>
              <a:ext cx="628" cy="27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02" name="Line 38"/>
            <p:cNvSpPr>
              <a:spLocks noChangeShapeType="1"/>
            </p:cNvSpPr>
            <p:nvPr/>
          </p:nvSpPr>
          <p:spPr bwMode="auto">
            <a:xfrm flipV="1">
              <a:off x="1558" y="2113"/>
              <a:ext cx="761" cy="91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03" name="Line 39"/>
            <p:cNvSpPr>
              <a:spLocks noChangeShapeType="1"/>
            </p:cNvSpPr>
            <p:nvPr/>
          </p:nvSpPr>
          <p:spPr bwMode="auto">
            <a:xfrm flipH="1">
              <a:off x="2901" y="415"/>
              <a:ext cx="22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04" name="Line 40"/>
            <p:cNvSpPr>
              <a:spLocks noChangeShapeType="1"/>
            </p:cNvSpPr>
            <p:nvPr/>
          </p:nvSpPr>
          <p:spPr bwMode="auto">
            <a:xfrm flipH="1">
              <a:off x="1975" y="433"/>
              <a:ext cx="13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05" name="Text Box 41"/>
            <p:cNvSpPr txBox="1">
              <a:spLocks noChangeArrowheads="1"/>
            </p:cNvSpPr>
            <p:nvPr/>
          </p:nvSpPr>
          <p:spPr bwMode="auto">
            <a:xfrm>
              <a:off x="4601" y="1104"/>
              <a:ext cx="57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/>
                <a:t>Photolysis</a:t>
              </a:r>
            </a:p>
            <a:p>
              <a:pPr eaLnBrk="0" hangingPunct="0"/>
              <a:r>
                <a:rPr lang="en-US" sz="1400">
                  <a:sym typeface="Symbol" charset="2"/>
                </a:rPr>
                <a:t>  </a:t>
              </a:r>
              <a:endParaRPr lang="en-US" sz="1400"/>
            </a:p>
          </p:txBody>
        </p:sp>
        <p:sp>
          <p:nvSpPr>
            <p:cNvPr id="113706" name="Text Box 42"/>
            <p:cNvSpPr txBox="1">
              <a:spLocks noChangeArrowheads="1"/>
            </p:cNvSpPr>
            <p:nvPr/>
          </p:nvSpPr>
          <p:spPr bwMode="auto">
            <a:xfrm>
              <a:off x="3796" y="233"/>
              <a:ext cx="248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/>
                <a:t>h</a:t>
              </a:r>
              <a:r>
                <a:rPr lang="en-US" sz="1600">
                  <a:sym typeface="Symbol" charset="2"/>
                </a:rPr>
                <a:t></a:t>
              </a:r>
              <a:endParaRPr lang="en-US" sz="1800"/>
            </a:p>
          </p:txBody>
        </p:sp>
        <p:sp>
          <p:nvSpPr>
            <p:cNvPr id="113707" name="Text Box 43"/>
            <p:cNvSpPr txBox="1">
              <a:spLocks noChangeArrowheads="1"/>
            </p:cNvSpPr>
            <p:nvPr/>
          </p:nvSpPr>
          <p:spPr bwMode="auto">
            <a:xfrm>
              <a:off x="2176" y="1175"/>
              <a:ext cx="969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 b="1">
                  <a:latin typeface="Arial" charset="0"/>
                </a:rPr>
                <a:t>Direct release</a:t>
              </a:r>
            </a:p>
          </p:txBody>
        </p:sp>
        <p:sp>
          <p:nvSpPr>
            <p:cNvPr id="113708" name="Text Box 44"/>
            <p:cNvSpPr txBox="1">
              <a:spLocks noChangeArrowheads="1"/>
            </p:cNvSpPr>
            <p:nvPr/>
          </p:nvSpPr>
          <p:spPr bwMode="auto">
            <a:xfrm>
              <a:off x="4414" y="2935"/>
              <a:ext cx="704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 dirty="0">
                  <a:latin typeface="Arial" charset="0"/>
                </a:rPr>
                <a:t>Assimilation</a:t>
              </a:r>
              <a:endParaRPr lang="en-US" sz="1800" dirty="0">
                <a:latin typeface="Arial" charset="0"/>
              </a:endParaRPr>
            </a:p>
          </p:txBody>
        </p:sp>
        <p:sp>
          <p:nvSpPr>
            <p:cNvPr id="113709" name="Text Box 45"/>
            <p:cNvSpPr txBox="1">
              <a:spLocks noChangeArrowheads="1"/>
            </p:cNvSpPr>
            <p:nvPr/>
          </p:nvSpPr>
          <p:spPr bwMode="auto">
            <a:xfrm>
              <a:off x="2700" y="2400"/>
              <a:ext cx="91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 b="1">
                  <a:latin typeface="Arial" charset="0"/>
                </a:rPr>
                <a:t>Demethylation/</a:t>
              </a:r>
            </a:p>
            <a:p>
              <a:pPr eaLnBrk="0" hangingPunct="0"/>
              <a:r>
                <a:rPr lang="en-US" sz="1400" b="1">
                  <a:latin typeface="Arial" charset="0"/>
                </a:rPr>
                <a:t>demethiolation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113710" name="Line 46"/>
            <p:cNvSpPr>
              <a:spLocks noChangeShapeType="1"/>
            </p:cNvSpPr>
            <p:nvPr/>
          </p:nvSpPr>
          <p:spPr bwMode="auto">
            <a:xfrm flipH="1">
              <a:off x="4648" y="1563"/>
              <a:ext cx="18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11" name="Text Box 47"/>
            <p:cNvSpPr txBox="1">
              <a:spLocks noChangeArrowheads="1"/>
            </p:cNvSpPr>
            <p:nvPr/>
          </p:nvSpPr>
          <p:spPr bwMode="auto">
            <a:xfrm>
              <a:off x="4513" y="1654"/>
              <a:ext cx="5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 b="1">
                  <a:latin typeface="Arial" charset="0"/>
                </a:rPr>
                <a:t>bacteria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113712" name="Line 48"/>
            <p:cNvSpPr>
              <a:spLocks noChangeShapeType="1"/>
            </p:cNvSpPr>
            <p:nvPr/>
          </p:nvSpPr>
          <p:spPr bwMode="auto">
            <a:xfrm>
              <a:off x="4244" y="1700"/>
              <a:ext cx="0" cy="73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13" name="Line 49"/>
            <p:cNvSpPr>
              <a:spLocks noChangeShapeType="1"/>
            </p:cNvSpPr>
            <p:nvPr/>
          </p:nvSpPr>
          <p:spPr bwMode="auto">
            <a:xfrm>
              <a:off x="1514" y="1608"/>
              <a:ext cx="582" cy="18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14" name="Text Box 50"/>
            <p:cNvSpPr txBox="1">
              <a:spLocks noChangeArrowheads="1"/>
            </p:cNvSpPr>
            <p:nvPr/>
          </p:nvSpPr>
          <p:spPr bwMode="auto">
            <a:xfrm>
              <a:off x="1111" y="875"/>
              <a:ext cx="833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/>
                <a:t>Feedbacks??</a:t>
              </a:r>
            </a:p>
          </p:txBody>
        </p:sp>
        <p:sp>
          <p:nvSpPr>
            <p:cNvPr id="113715" name="Text Box 51"/>
            <p:cNvSpPr txBox="1">
              <a:spLocks noChangeArrowheads="1"/>
            </p:cNvSpPr>
            <p:nvPr/>
          </p:nvSpPr>
          <p:spPr bwMode="auto">
            <a:xfrm>
              <a:off x="96" y="828"/>
              <a:ext cx="318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/>
                <a:t>Air</a:t>
              </a:r>
              <a:endParaRPr lang="en-US" sz="1800"/>
            </a:p>
          </p:txBody>
        </p:sp>
        <p:sp>
          <p:nvSpPr>
            <p:cNvPr id="113716" name="Text Box 52"/>
            <p:cNvSpPr txBox="1">
              <a:spLocks noChangeArrowheads="1"/>
            </p:cNvSpPr>
            <p:nvPr/>
          </p:nvSpPr>
          <p:spPr bwMode="auto">
            <a:xfrm>
              <a:off x="96" y="1111"/>
              <a:ext cx="325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/>
                <a:t>Sea</a:t>
              </a:r>
              <a:endParaRPr lang="en-US" sz="1800"/>
            </a:p>
          </p:txBody>
        </p:sp>
        <p:sp>
          <p:nvSpPr>
            <p:cNvPr id="113717" name="Line 53"/>
            <p:cNvSpPr>
              <a:spLocks noChangeShapeType="1"/>
            </p:cNvSpPr>
            <p:nvPr/>
          </p:nvSpPr>
          <p:spPr bwMode="auto">
            <a:xfrm>
              <a:off x="2185" y="140"/>
              <a:ext cx="45" cy="9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18" name="Line 54"/>
            <p:cNvSpPr>
              <a:spLocks noChangeShapeType="1"/>
            </p:cNvSpPr>
            <p:nvPr/>
          </p:nvSpPr>
          <p:spPr bwMode="auto">
            <a:xfrm flipV="1">
              <a:off x="2275" y="49"/>
              <a:ext cx="89" cy="18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19" name="Text Box 55"/>
            <p:cNvSpPr txBox="1">
              <a:spLocks noChangeArrowheads="1"/>
            </p:cNvSpPr>
            <p:nvPr/>
          </p:nvSpPr>
          <p:spPr bwMode="auto">
            <a:xfrm>
              <a:off x="2319" y="94"/>
              <a:ext cx="126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 b="1">
                  <a:latin typeface="Arial" charset="0"/>
                </a:rPr>
                <a:t>Radiative backscatter</a:t>
              </a:r>
              <a:endParaRPr lang="en-US" sz="1800" b="1">
                <a:latin typeface="Arial" charset="0"/>
              </a:endParaRPr>
            </a:p>
          </p:txBody>
        </p:sp>
        <p:grpSp>
          <p:nvGrpSpPr>
            <p:cNvPr id="4" name="Group 56"/>
            <p:cNvGrpSpPr>
              <a:grpSpLocks/>
            </p:cNvGrpSpPr>
            <p:nvPr/>
          </p:nvGrpSpPr>
          <p:grpSpPr bwMode="auto">
            <a:xfrm>
              <a:off x="3438" y="2020"/>
              <a:ext cx="180" cy="185"/>
              <a:chOff x="3456" y="2064"/>
              <a:chExt cx="192" cy="192"/>
            </a:xfrm>
          </p:grpSpPr>
          <p:sp>
            <p:nvSpPr>
              <p:cNvPr id="113721" name="AutoShape 57"/>
              <p:cNvSpPr>
                <a:spLocks noChangeArrowheads="1"/>
              </p:cNvSpPr>
              <p:nvPr/>
            </p:nvSpPr>
            <p:spPr bwMode="auto">
              <a:xfrm>
                <a:off x="3504" y="2064"/>
                <a:ext cx="48" cy="96"/>
              </a:xfrm>
              <a:prstGeom prst="moon">
                <a:avLst>
                  <a:gd name="adj" fmla="val 50000"/>
                </a:avLst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22" name="Oval 58"/>
              <p:cNvSpPr>
                <a:spLocks noChangeArrowheads="1"/>
              </p:cNvSpPr>
              <p:nvPr/>
            </p:nvSpPr>
            <p:spPr bwMode="auto">
              <a:xfrm>
                <a:off x="3600" y="2064"/>
                <a:ext cx="48" cy="96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23" name="AutoShape 59"/>
              <p:cNvSpPr>
                <a:spLocks noChangeArrowheads="1"/>
              </p:cNvSpPr>
              <p:nvPr/>
            </p:nvSpPr>
            <p:spPr bwMode="auto">
              <a:xfrm>
                <a:off x="3600" y="2160"/>
                <a:ext cx="48" cy="96"/>
              </a:xfrm>
              <a:prstGeom prst="moon">
                <a:avLst>
                  <a:gd name="adj" fmla="val 50000"/>
                </a:avLst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24" name="Oval 60"/>
              <p:cNvSpPr>
                <a:spLocks noChangeArrowheads="1"/>
              </p:cNvSpPr>
              <p:nvPr/>
            </p:nvSpPr>
            <p:spPr bwMode="auto">
              <a:xfrm>
                <a:off x="3456" y="2160"/>
                <a:ext cx="48" cy="96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61"/>
            <p:cNvGrpSpPr>
              <a:grpSpLocks/>
            </p:cNvGrpSpPr>
            <p:nvPr/>
          </p:nvGrpSpPr>
          <p:grpSpPr bwMode="auto">
            <a:xfrm>
              <a:off x="4020" y="2480"/>
              <a:ext cx="179" cy="183"/>
              <a:chOff x="3456" y="2064"/>
              <a:chExt cx="192" cy="192"/>
            </a:xfrm>
          </p:grpSpPr>
          <p:sp>
            <p:nvSpPr>
              <p:cNvPr id="113726" name="AutoShape 62"/>
              <p:cNvSpPr>
                <a:spLocks noChangeArrowheads="1"/>
              </p:cNvSpPr>
              <p:nvPr/>
            </p:nvSpPr>
            <p:spPr bwMode="auto">
              <a:xfrm>
                <a:off x="3504" y="2064"/>
                <a:ext cx="48" cy="96"/>
              </a:xfrm>
              <a:prstGeom prst="moon">
                <a:avLst>
                  <a:gd name="adj" fmla="val 50000"/>
                </a:avLst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27" name="Oval 63"/>
              <p:cNvSpPr>
                <a:spLocks noChangeArrowheads="1"/>
              </p:cNvSpPr>
              <p:nvPr/>
            </p:nvSpPr>
            <p:spPr bwMode="auto">
              <a:xfrm>
                <a:off x="3600" y="2064"/>
                <a:ext cx="48" cy="96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28" name="AutoShape 64"/>
              <p:cNvSpPr>
                <a:spLocks noChangeArrowheads="1"/>
              </p:cNvSpPr>
              <p:nvPr/>
            </p:nvSpPr>
            <p:spPr bwMode="auto">
              <a:xfrm>
                <a:off x="3600" y="2160"/>
                <a:ext cx="48" cy="96"/>
              </a:xfrm>
              <a:prstGeom prst="moon">
                <a:avLst>
                  <a:gd name="adj" fmla="val 50000"/>
                </a:avLst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29" name="Oval 65"/>
              <p:cNvSpPr>
                <a:spLocks noChangeArrowheads="1"/>
              </p:cNvSpPr>
              <p:nvPr/>
            </p:nvSpPr>
            <p:spPr bwMode="auto">
              <a:xfrm>
                <a:off x="3456" y="2160"/>
                <a:ext cx="48" cy="96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66"/>
            <p:cNvGrpSpPr>
              <a:grpSpLocks/>
            </p:cNvGrpSpPr>
            <p:nvPr/>
          </p:nvGrpSpPr>
          <p:grpSpPr bwMode="auto">
            <a:xfrm>
              <a:off x="5050" y="2986"/>
              <a:ext cx="179" cy="183"/>
              <a:chOff x="3456" y="2064"/>
              <a:chExt cx="192" cy="192"/>
            </a:xfrm>
          </p:grpSpPr>
          <p:sp>
            <p:nvSpPr>
              <p:cNvPr id="113731" name="AutoShape 67"/>
              <p:cNvSpPr>
                <a:spLocks noChangeArrowheads="1"/>
              </p:cNvSpPr>
              <p:nvPr/>
            </p:nvSpPr>
            <p:spPr bwMode="auto">
              <a:xfrm>
                <a:off x="3504" y="2064"/>
                <a:ext cx="48" cy="96"/>
              </a:xfrm>
              <a:prstGeom prst="moon">
                <a:avLst>
                  <a:gd name="adj" fmla="val 50000"/>
                </a:avLst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32" name="Oval 68"/>
              <p:cNvSpPr>
                <a:spLocks noChangeArrowheads="1"/>
              </p:cNvSpPr>
              <p:nvPr/>
            </p:nvSpPr>
            <p:spPr bwMode="auto">
              <a:xfrm>
                <a:off x="3600" y="2064"/>
                <a:ext cx="48" cy="96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33" name="AutoShape 69"/>
              <p:cNvSpPr>
                <a:spLocks noChangeArrowheads="1"/>
              </p:cNvSpPr>
              <p:nvPr/>
            </p:nvSpPr>
            <p:spPr bwMode="auto">
              <a:xfrm>
                <a:off x="3600" y="2160"/>
                <a:ext cx="48" cy="96"/>
              </a:xfrm>
              <a:prstGeom prst="moon">
                <a:avLst>
                  <a:gd name="adj" fmla="val 50000"/>
                </a:avLst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34" name="Oval 70"/>
              <p:cNvSpPr>
                <a:spLocks noChangeArrowheads="1"/>
              </p:cNvSpPr>
              <p:nvPr/>
            </p:nvSpPr>
            <p:spPr bwMode="auto">
              <a:xfrm>
                <a:off x="3456" y="2160"/>
                <a:ext cx="48" cy="96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71"/>
            <p:cNvGrpSpPr>
              <a:grpSpLocks/>
            </p:cNvGrpSpPr>
            <p:nvPr/>
          </p:nvGrpSpPr>
          <p:grpSpPr bwMode="auto">
            <a:xfrm>
              <a:off x="3394" y="1471"/>
              <a:ext cx="179" cy="183"/>
              <a:chOff x="3456" y="2064"/>
              <a:chExt cx="192" cy="192"/>
            </a:xfrm>
          </p:grpSpPr>
          <p:sp>
            <p:nvSpPr>
              <p:cNvPr id="113736" name="AutoShape 72"/>
              <p:cNvSpPr>
                <a:spLocks noChangeArrowheads="1"/>
              </p:cNvSpPr>
              <p:nvPr/>
            </p:nvSpPr>
            <p:spPr bwMode="auto">
              <a:xfrm>
                <a:off x="3504" y="2064"/>
                <a:ext cx="48" cy="96"/>
              </a:xfrm>
              <a:prstGeom prst="moon">
                <a:avLst>
                  <a:gd name="adj" fmla="val 50000"/>
                </a:avLst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37" name="Oval 73"/>
              <p:cNvSpPr>
                <a:spLocks noChangeArrowheads="1"/>
              </p:cNvSpPr>
              <p:nvPr/>
            </p:nvSpPr>
            <p:spPr bwMode="auto">
              <a:xfrm>
                <a:off x="3600" y="2064"/>
                <a:ext cx="48" cy="96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38" name="AutoShape 74"/>
              <p:cNvSpPr>
                <a:spLocks noChangeArrowheads="1"/>
              </p:cNvSpPr>
              <p:nvPr/>
            </p:nvSpPr>
            <p:spPr bwMode="auto">
              <a:xfrm>
                <a:off x="3600" y="2160"/>
                <a:ext cx="48" cy="96"/>
              </a:xfrm>
              <a:prstGeom prst="moon">
                <a:avLst>
                  <a:gd name="adj" fmla="val 50000"/>
                </a:avLst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39" name="Oval 75"/>
              <p:cNvSpPr>
                <a:spLocks noChangeArrowheads="1"/>
              </p:cNvSpPr>
              <p:nvPr/>
            </p:nvSpPr>
            <p:spPr bwMode="auto">
              <a:xfrm>
                <a:off x="3456" y="2160"/>
                <a:ext cx="48" cy="96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3740" name="Text Box 76"/>
            <p:cNvSpPr txBox="1">
              <a:spLocks noChangeArrowheads="1"/>
            </p:cNvSpPr>
            <p:nvPr/>
          </p:nvSpPr>
          <p:spPr bwMode="auto">
            <a:xfrm>
              <a:off x="3446" y="1680"/>
              <a:ext cx="53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 b="1">
                  <a:latin typeface="Arial" charset="0"/>
                </a:rPr>
                <a:t>bacteria</a:t>
              </a:r>
            </a:p>
          </p:txBody>
        </p:sp>
        <p:sp>
          <p:nvSpPr>
            <p:cNvPr id="113741" name="Text Box 77"/>
            <p:cNvSpPr txBox="1">
              <a:spLocks noChangeArrowheads="1"/>
            </p:cNvSpPr>
            <p:nvPr/>
          </p:nvSpPr>
          <p:spPr bwMode="auto">
            <a:xfrm>
              <a:off x="3618" y="2023"/>
              <a:ext cx="5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 b="1">
                  <a:latin typeface="Arial" charset="0"/>
                </a:rPr>
                <a:t>bacteria</a:t>
              </a:r>
            </a:p>
          </p:txBody>
        </p:sp>
        <p:sp>
          <p:nvSpPr>
            <p:cNvPr id="113742" name="Text Box 78"/>
            <p:cNvSpPr txBox="1">
              <a:spLocks noChangeArrowheads="1"/>
            </p:cNvSpPr>
            <p:nvPr/>
          </p:nvSpPr>
          <p:spPr bwMode="auto">
            <a:xfrm>
              <a:off x="4199" y="2479"/>
              <a:ext cx="5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bacteria</a:t>
              </a:r>
            </a:p>
          </p:txBody>
        </p:sp>
        <p:sp>
          <p:nvSpPr>
            <p:cNvPr id="113743" name="Text Box 79"/>
            <p:cNvSpPr txBox="1">
              <a:spLocks noChangeArrowheads="1"/>
            </p:cNvSpPr>
            <p:nvPr/>
          </p:nvSpPr>
          <p:spPr bwMode="auto">
            <a:xfrm>
              <a:off x="4871" y="2756"/>
              <a:ext cx="53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 b="1">
                  <a:latin typeface="Arial" charset="0"/>
                </a:rPr>
                <a:t>bacteria</a:t>
              </a:r>
            </a:p>
          </p:txBody>
        </p:sp>
        <p:grpSp>
          <p:nvGrpSpPr>
            <p:cNvPr id="8" name="Group 80"/>
            <p:cNvGrpSpPr>
              <a:grpSpLocks/>
            </p:cNvGrpSpPr>
            <p:nvPr/>
          </p:nvGrpSpPr>
          <p:grpSpPr bwMode="auto">
            <a:xfrm>
              <a:off x="4693" y="1873"/>
              <a:ext cx="217" cy="182"/>
              <a:chOff x="3456" y="2064"/>
              <a:chExt cx="192" cy="192"/>
            </a:xfrm>
          </p:grpSpPr>
          <p:sp>
            <p:nvSpPr>
              <p:cNvPr id="113745" name="AutoShape 81"/>
              <p:cNvSpPr>
                <a:spLocks noChangeArrowheads="1"/>
              </p:cNvSpPr>
              <p:nvPr/>
            </p:nvSpPr>
            <p:spPr bwMode="auto">
              <a:xfrm>
                <a:off x="3504" y="2064"/>
                <a:ext cx="48" cy="96"/>
              </a:xfrm>
              <a:prstGeom prst="moon">
                <a:avLst>
                  <a:gd name="adj" fmla="val 50000"/>
                </a:avLst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46" name="Oval 82"/>
              <p:cNvSpPr>
                <a:spLocks noChangeArrowheads="1"/>
              </p:cNvSpPr>
              <p:nvPr/>
            </p:nvSpPr>
            <p:spPr bwMode="auto">
              <a:xfrm>
                <a:off x="3600" y="2064"/>
                <a:ext cx="48" cy="96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47" name="AutoShape 83"/>
              <p:cNvSpPr>
                <a:spLocks noChangeArrowheads="1"/>
              </p:cNvSpPr>
              <p:nvPr/>
            </p:nvSpPr>
            <p:spPr bwMode="auto">
              <a:xfrm>
                <a:off x="3600" y="2160"/>
                <a:ext cx="48" cy="96"/>
              </a:xfrm>
              <a:prstGeom prst="moon">
                <a:avLst>
                  <a:gd name="adj" fmla="val 50000"/>
                </a:avLst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48" name="Oval 84"/>
              <p:cNvSpPr>
                <a:spLocks noChangeArrowheads="1"/>
              </p:cNvSpPr>
              <p:nvPr/>
            </p:nvSpPr>
            <p:spPr bwMode="auto">
              <a:xfrm>
                <a:off x="3456" y="2160"/>
                <a:ext cx="48" cy="96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3749" name="Text Box 85"/>
            <p:cNvSpPr txBox="1">
              <a:spLocks noChangeArrowheads="1"/>
            </p:cNvSpPr>
            <p:nvPr/>
          </p:nvSpPr>
          <p:spPr bwMode="auto">
            <a:xfrm>
              <a:off x="1510" y="1654"/>
              <a:ext cx="66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 b="1">
                  <a:latin typeface="Arial" charset="0"/>
                </a:rPr>
                <a:t>lysis </a:t>
              </a:r>
            </a:p>
            <a:p>
              <a:pPr eaLnBrk="0" hangingPunct="0"/>
              <a:r>
                <a:rPr lang="en-US" sz="1400" b="1">
                  <a:latin typeface="Arial" charset="0"/>
                </a:rPr>
                <a:t>or leakage</a:t>
              </a:r>
            </a:p>
          </p:txBody>
        </p:sp>
        <p:sp>
          <p:nvSpPr>
            <p:cNvPr id="113750" name="Line 86"/>
            <p:cNvSpPr>
              <a:spLocks noChangeShapeType="1"/>
            </p:cNvSpPr>
            <p:nvPr/>
          </p:nvSpPr>
          <p:spPr bwMode="auto">
            <a:xfrm>
              <a:off x="4738" y="3810"/>
              <a:ext cx="0" cy="18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51" name="Text Box 87"/>
            <p:cNvSpPr txBox="1">
              <a:spLocks noChangeArrowheads="1"/>
            </p:cNvSpPr>
            <p:nvPr/>
          </p:nvSpPr>
          <p:spPr bwMode="auto">
            <a:xfrm>
              <a:off x="4290" y="3974"/>
              <a:ext cx="103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 b="1">
                  <a:latin typeface="Arial" charset="0"/>
                </a:rPr>
                <a:t>Sinking/Export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113752" name="Text Box 88"/>
            <p:cNvSpPr txBox="1">
              <a:spLocks noChangeArrowheads="1"/>
            </p:cNvSpPr>
            <p:nvPr/>
          </p:nvSpPr>
          <p:spPr bwMode="auto">
            <a:xfrm>
              <a:off x="4224" y="864"/>
              <a:ext cx="866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 b="1" dirty="0">
                  <a:latin typeface="Arial" charset="0"/>
                </a:rPr>
                <a:t>Ventilation</a:t>
              </a:r>
            </a:p>
          </p:txBody>
        </p:sp>
        <p:sp>
          <p:nvSpPr>
            <p:cNvPr id="113753" name="Text Box 89"/>
            <p:cNvSpPr txBox="1">
              <a:spLocks noChangeArrowheads="1"/>
            </p:cNvSpPr>
            <p:nvPr/>
          </p:nvSpPr>
          <p:spPr bwMode="auto">
            <a:xfrm>
              <a:off x="1968" y="3648"/>
              <a:ext cx="1911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14300" tIns="57150" rIns="114300" bIns="57150">
              <a:prstTxWarp prst="textNoShape">
                <a:avLst/>
              </a:prstTxWarp>
              <a:spAutoFit/>
            </a:bodyPr>
            <a:lstStyle/>
            <a:p>
              <a:pPr defTabSz="1143000"/>
              <a:r>
                <a:rPr lang="en-US" sz="2000">
                  <a:solidFill>
                    <a:srgbClr val="00FF00"/>
                  </a:solidFill>
                </a:rPr>
                <a:t>Figure courtesy Ron Keine.</a:t>
              </a:r>
            </a:p>
          </p:txBody>
        </p:sp>
      </p:grpSp>
      <p:sp>
        <p:nvSpPr>
          <p:cNvPr id="91" name="Title 1"/>
          <p:cNvSpPr txBox="1">
            <a:spLocks/>
          </p:cNvSpPr>
          <p:nvPr/>
        </p:nvSpPr>
        <p:spPr>
          <a:xfrm>
            <a:off x="155975" y="63540"/>
            <a:ext cx="8968524" cy="534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DMS cycle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 is intimately </a:t>
            </a:r>
            <a:r>
              <a:rPr lang="en-US" sz="2400" noProof="0" dirty="0" smtClean="0">
                <a:solidFill>
                  <a:srgbClr val="0000FF"/>
                </a:solidFill>
                <a:latin typeface="Comic Sans MS"/>
                <a:ea typeface="+mj-ea"/>
                <a:cs typeface="+mj-cs"/>
              </a:rPr>
              <a:t>link</a:t>
            </a:r>
            <a:r>
              <a:rPr lang="en-US" sz="2400" dirty="0" err="1" smtClean="0">
                <a:solidFill>
                  <a:srgbClr val="0000FF"/>
                </a:solidFill>
                <a:latin typeface="Comic Sans MS"/>
                <a:ea typeface="+mj-ea"/>
                <a:cs typeface="+mj-cs"/>
              </a:rPr>
              <a:t>ed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ea typeface="+mj-ea"/>
                <a:cs typeface="+mj-cs"/>
              </a:rPr>
              <a:t> to marine food web and plays important role in climate.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68" y="160186"/>
            <a:ext cx="5154808" cy="57971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Why are sea ice algae important?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3061" y="1441682"/>
            <a:ext cx="39384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 important food source for benthic and pelagic herbivores 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 timing of ice algal bloom is more important than the magnitude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 &gt;50% primary production in central Arctic Ocean (</a:t>
            </a:r>
            <a:r>
              <a:rPr lang="en-US" dirty="0" err="1" smtClean="0"/>
              <a:t>Gosselin</a:t>
            </a:r>
            <a:r>
              <a:rPr lang="en-US" dirty="0" smtClean="0"/>
              <a:t> et al. 1997)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 between 4 to 25% primary production in arctic shelf seas (Legendre et al. 1992)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BluhmGradingerEcolAppl08"/>
          <p:cNvPicPr>
            <a:picLocks noChangeAspect="1" noChangeArrowheads="1"/>
          </p:cNvPicPr>
          <p:nvPr/>
        </p:nvPicPr>
        <p:blipFill>
          <a:blip r:embed="rId3"/>
          <a:srcRect l="11757" t="5301" r="15529" b="42518"/>
          <a:stretch>
            <a:fillRect/>
          </a:stretch>
        </p:blipFill>
        <p:spPr bwMode="auto">
          <a:xfrm>
            <a:off x="-29934" y="865758"/>
            <a:ext cx="4597756" cy="426924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6040" y="5286468"/>
            <a:ext cx="4902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Schematic representation of seasonal cycle of marine production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231" y="408620"/>
            <a:ext cx="683971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dirty="0" smtClean="0">
                <a:solidFill>
                  <a:srgbClr val="0000FF"/>
                </a:solidFill>
                <a:latin typeface="Comic Sans MS" charset="0"/>
              </a:rPr>
              <a:t>Ice algal biomass is highest in the bottom 2-3 cm of arctic FYI and MYI (</a:t>
            </a:r>
            <a:r>
              <a:rPr lang="en-US" sz="2000" dirty="0" err="1" smtClean="0">
                <a:solidFill>
                  <a:srgbClr val="0000FF"/>
                </a:solidFill>
                <a:latin typeface="Comic Sans MS" charset="0"/>
              </a:rPr>
              <a:t>Gradinger</a:t>
            </a:r>
            <a:r>
              <a:rPr lang="en-US" sz="2000" dirty="0" smtClean="0">
                <a:solidFill>
                  <a:srgbClr val="0000FF"/>
                </a:solidFill>
                <a:latin typeface="Comic Sans MS" charset="0"/>
              </a:rPr>
              <a:t> et al. 2009; and references therein), where S </a:t>
            </a:r>
            <a:r>
              <a:rPr lang="en-US" sz="2000" dirty="0">
                <a:solidFill>
                  <a:srgbClr val="0000FF"/>
                </a:solidFill>
                <a:latin typeface="Comic Sans MS" charset="0"/>
              </a:rPr>
              <a:t>compounds </a:t>
            </a:r>
            <a:r>
              <a:rPr lang="en-US" sz="2000" dirty="0" smtClean="0">
                <a:solidFill>
                  <a:srgbClr val="0000FF"/>
                </a:solidFill>
                <a:latin typeface="Comic Sans MS" charset="0"/>
              </a:rPr>
              <a:t>accumulate.</a:t>
            </a:r>
            <a:endParaRPr lang="en-US" sz="2000" dirty="0">
              <a:solidFill>
                <a:srgbClr val="0000FF"/>
              </a:solidFill>
              <a:latin typeface="Comic Sans MS" charset="0"/>
            </a:endParaRPr>
          </a:p>
        </p:txBody>
      </p:sp>
      <p:pic>
        <p:nvPicPr>
          <p:cNvPr id="7172" name="Picture 4" descr="Barro02IceDMSP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6285" y="1574395"/>
            <a:ext cx="2743200" cy="4191000"/>
          </a:xfrm>
          <a:prstGeom prst="rect">
            <a:avLst/>
          </a:prstGeom>
          <a:noFill/>
        </p:spPr>
      </p:pic>
      <p:pic>
        <p:nvPicPr>
          <p:cNvPr id="7179" name="Picture 11" descr="BR02_Chl_IceVert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6360" y="1534680"/>
            <a:ext cx="2741613" cy="4191000"/>
          </a:xfrm>
          <a:prstGeom prst="rect">
            <a:avLst/>
          </a:prstGeom>
          <a:noFill/>
        </p:spPr>
      </p:pic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975885" y="5801880"/>
            <a:ext cx="2743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Comic Sans MS" charset="0"/>
              </a:rPr>
              <a:t>April through May, &gt;90% ice algal biomass (chlorophyll a) observed in bottom of sea ice (3 cm layer) (Shin et al., 2003).</a:t>
            </a:r>
          </a:p>
          <a:p>
            <a:endParaRPr lang="en-US" sz="1200" i="1">
              <a:latin typeface="Comic Sans MS" charset="0"/>
            </a:endParaRPr>
          </a:p>
        </p:txBody>
      </p:sp>
      <p:pic>
        <p:nvPicPr>
          <p:cNvPr id="7181" name="Picture 13" descr="samplingma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5866" y="1170620"/>
            <a:ext cx="1600200" cy="1290638"/>
          </a:xfrm>
          <a:prstGeom prst="rect">
            <a:avLst/>
          </a:prstGeom>
          <a:noFill/>
        </p:spPr>
      </p:pic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4252485" y="5878080"/>
            <a:ext cx="2743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i="1" dirty="0">
                <a:latin typeface="Comic Sans MS" charset="0"/>
              </a:rPr>
              <a:t>Very high levels of total DMSP up to 15 </a:t>
            </a:r>
            <a:r>
              <a:rPr lang="el-GR" sz="1200" b="1" i="1" dirty="0">
                <a:latin typeface="Times" charset="0"/>
              </a:rPr>
              <a:t>μ</a:t>
            </a:r>
            <a:r>
              <a:rPr lang="en-US" sz="1200" i="1" dirty="0">
                <a:latin typeface="Comic Sans MS" charset="0"/>
              </a:rPr>
              <a:t>M, were observed at Barrow, Alaska (</a:t>
            </a:r>
            <a:r>
              <a:rPr lang="en-US" sz="1200" i="1" dirty="0" err="1">
                <a:latin typeface="Comic Sans MS" charset="0"/>
              </a:rPr>
              <a:t>Uzuka</a:t>
            </a:r>
            <a:r>
              <a:rPr lang="en-US" sz="1200" i="1" dirty="0">
                <a:latin typeface="Comic Sans MS" charset="0"/>
              </a:rPr>
              <a:t> et al., 2003).</a:t>
            </a:r>
          </a:p>
          <a:p>
            <a:endParaRPr lang="en-US" sz="1200" i="1" dirty="0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032" y="185519"/>
            <a:ext cx="7876290" cy="82821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1-D Physical ice-ocean Ecosystem model (</a:t>
            </a:r>
            <a:r>
              <a:rPr lang="en-US" sz="2000" dirty="0" err="1" smtClean="0">
                <a:solidFill>
                  <a:srgbClr val="0000FF"/>
                </a:solidFill>
              </a:rPr>
              <a:t>PhEcoM</a:t>
            </a:r>
            <a:r>
              <a:rPr lang="en-US" sz="2000" dirty="0" smtClean="0">
                <a:solidFill>
                  <a:srgbClr val="0000FF"/>
                </a:solidFill>
              </a:rPr>
              <a:t>) applied at: </a:t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land-fast ice zone, multi-year pack ice, and pack ice of SIZ.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8500" y="1189960"/>
            <a:ext cx="4973283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Findings from 1-D modeling studies:</a:t>
            </a:r>
          </a:p>
          <a:p>
            <a:pPr>
              <a:buFont typeface="Arial"/>
              <a:buChar char="•"/>
            </a:pPr>
            <a:endParaRPr lang="en-US" sz="1600" dirty="0" smtClean="0"/>
          </a:p>
          <a:p>
            <a:pPr>
              <a:buFont typeface="Arial"/>
              <a:buChar char="•"/>
            </a:pPr>
            <a:r>
              <a:rPr lang="en-US" sz="1600" dirty="0" smtClean="0"/>
              <a:t> suggest “seeding” of phytoplankton bloom by ice algae </a:t>
            </a:r>
            <a:r>
              <a:rPr lang="en-US" sz="1600" dirty="0" smtClean="0">
                <a:solidFill>
                  <a:srgbClr val="008000"/>
                </a:solidFill>
              </a:rPr>
              <a:t>(Jin, Deal, Wang, Alexander, </a:t>
            </a:r>
            <a:r>
              <a:rPr lang="en-US" sz="1600" dirty="0" err="1" smtClean="0">
                <a:solidFill>
                  <a:srgbClr val="008000"/>
                </a:solidFill>
              </a:rPr>
              <a:t>Gradinger</a:t>
            </a:r>
            <a:r>
              <a:rPr lang="en-US" sz="1600" dirty="0" smtClean="0">
                <a:solidFill>
                  <a:srgbClr val="008000"/>
                </a:solidFill>
              </a:rPr>
              <a:t>, et al. </a:t>
            </a:r>
            <a:r>
              <a:rPr lang="en-US" sz="1600" i="1" dirty="0" smtClean="0">
                <a:solidFill>
                  <a:srgbClr val="008000"/>
                </a:solidFill>
              </a:rPr>
              <a:t>GRL</a:t>
            </a:r>
            <a:r>
              <a:rPr lang="en-US" sz="1600" dirty="0" smtClean="0">
                <a:solidFill>
                  <a:srgbClr val="008000"/>
                </a:solidFill>
              </a:rPr>
              <a:t> 2007)</a:t>
            </a:r>
          </a:p>
          <a:p>
            <a:pPr>
              <a:buFont typeface="Arial"/>
              <a:buChar char="•"/>
            </a:pPr>
            <a:endParaRPr lang="en-US" sz="1600" dirty="0" smtClean="0"/>
          </a:p>
          <a:p>
            <a:pPr>
              <a:buFont typeface="Arial"/>
              <a:buChar char="•"/>
            </a:pPr>
            <a:r>
              <a:rPr lang="en-US" sz="1600" dirty="0" smtClean="0"/>
              <a:t> shift in lower </a:t>
            </a:r>
            <a:r>
              <a:rPr lang="en-US" sz="1600" dirty="0" err="1" smtClean="0"/>
              <a:t>trophic</a:t>
            </a:r>
            <a:r>
              <a:rPr lang="en-US" sz="1600" dirty="0" smtClean="0"/>
              <a:t> level production and dominant phytoplankton type in response to climate regime shift </a:t>
            </a:r>
            <a:r>
              <a:rPr lang="en-US" sz="1600" dirty="0" smtClean="0">
                <a:solidFill>
                  <a:srgbClr val="008000"/>
                </a:solidFill>
              </a:rPr>
              <a:t>(Jin, Deal, Wang, </a:t>
            </a:r>
            <a:r>
              <a:rPr lang="en-US" sz="1600" dirty="0" err="1" smtClean="0">
                <a:solidFill>
                  <a:srgbClr val="008000"/>
                </a:solidFill>
              </a:rPr>
              <a:t>McRoy</a:t>
            </a:r>
            <a:r>
              <a:rPr lang="en-US" sz="1600" dirty="0" smtClean="0">
                <a:solidFill>
                  <a:srgbClr val="008000"/>
                </a:solidFill>
              </a:rPr>
              <a:t>, </a:t>
            </a:r>
            <a:r>
              <a:rPr lang="en-US" sz="1600" i="1" dirty="0" smtClean="0">
                <a:solidFill>
                  <a:srgbClr val="008000"/>
                </a:solidFill>
              </a:rPr>
              <a:t>JGR</a:t>
            </a:r>
            <a:r>
              <a:rPr lang="en-US" sz="1600" dirty="0" smtClean="0">
                <a:solidFill>
                  <a:srgbClr val="008000"/>
                </a:solidFill>
              </a:rPr>
              <a:t> 2009)</a:t>
            </a:r>
          </a:p>
          <a:p>
            <a:pPr>
              <a:buFont typeface="Arial"/>
              <a:buChar char="•"/>
            </a:pPr>
            <a:endParaRPr lang="en-US" sz="1600" dirty="0" smtClean="0"/>
          </a:p>
          <a:p>
            <a:pPr>
              <a:buFont typeface="Arial"/>
              <a:buChar char="•"/>
            </a:pPr>
            <a:r>
              <a:rPr lang="en-US" sz="1600" dirty="0" smtClean="0"/>
              <a:t> vertical mixing plays important role in determining </a:t>
            </a:r>
            <a:r>
              <a:rPr lang="en-US" sz="1600" dirty="0" err="1" smtClean="0"/>
              <a:t>microalgal</a:t>
            </a:r>
            <a:r>
              <a:rPr lang="en-US" sz="1600" dirty="0" smtClean="0"/>
              <a:t> composition and DMS sea-to-air flux 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(Jin, Deal, Wang, Tanaka, Ikeda, JGR 2006)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(Deal [</a:t>
            </a:r>
            <a:r>
              <a:rPr lang="en-US" sz="1600" dirty="0" err="1" smtClean="0">
                <a:solidFill>
                  <a:srgbClr val="008000"/>
                </a:solidFill>
              </a:rPr>
              <a:t>Jodwalis</a:t>
            </a:r>
            <a:r>
              <a:rPr lang="en-US" sz="1600" dirty="0" smtClean="0">
                <a:solidFill>
                  <a:srgbClr val="008000"/>
                </a:solidFill>
              </a:rPr>
              <a:t>], Benner, </a:t>
            </a:r>
            <a:r>
              <a:rPr lang="en-US" sz="1600" dirty="0" err="1" smtClean="0">
                <a:solidFill>
                  <a:srgbClr val="008000"/>
                </a:solidFill>
              </a:rPr>
              <a:t>Eslinger</a:t>
            </a:r>
            <a:r>
              <a:rPr lang="en-US" sz="1600" dirty="0" smtClean="0">
                <a:solidFill>
                  <a:srgbClr val="008000"/>
                </a:solidFill>
              </a:rPr>
              <a:t>, JGR 2000) </a:t>
            </a:r>
          </a:p>
          <a:p>
            <a:pPr>
              <a:buFont typeface="Arial"/>
              <a:buChar char="•"/>
            </a:pPr>
            <a:endParaRPr lang="en-US" sz="1600" dirty="0" smtClean="0"/>
          </a:p>
          <a:p>
            <a:pPr>
              <a:buFont typeface="Arial"/>
              <a:buChar char="•"/>
            </a:pPr>
            <a:r>
              <a:rPr lang="en-US" sz="1600" dirty="0" smtClean="0"/>
              <a:t> major </a:t>
            </a:r>
            <a:r>
              <a:rPr lang="en-US" sz="1600" dirty="0" smtClean="0"/>
              <a:t>controls sea ice algal production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(Lee, Jin, </a:t>
            </a:r>
            <a:r>
              <a:rPr lang="en-US" sz="1600" dirty="0" err="1" smtClean="0">
                <a:solidFill>
                  <a:srgbClr val="008000"/>
                </a:solidFill>
              </a:rPr>
              <a:t>Whitledge</a:t>
            </a:r>
            <a:r>
              <a:rPr lang="en-US" sz="1600" dirty="0" smtClean="0">
                <a:solidFill>
                  <a:srgbClr val="008000"/>
                </a:solidFill>
              </a:rPr>
              <a:t> </a:t>
            </a:r>
            <a:r>
              <a:rPr lang="en-US" sz="1600" i="1" dirty="0" smtClean="0">
                <a:solidFill>
                  <a:srgbClr val="008000"/>
                </a:solidFill>
              </a:rPr>
              <a:t>Polar </a:t>
            </a:r>
            <a:r>
              <a:rPr lang="en-US" sz="1600" i="1" dirty="0" err="1" smtClean="0">
                <a:solidFill>
                  <a:srgbClr val="008000"/>
                </a:solidFill>
              </a:rPr>
              <a:t>Biol</a:t>
            </a:r>
            <a:r>
              <a:rPr lang="en-US" sz="1600" dirty="0" smtClean="0">
                <a:solidFill>
                  <a:srgbClr val="008000"/>
                </a:solidFill>
              </a:rPr>
              <a:t>, 2010)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(Jin, Deal, Wang, Tanaka, Shin, Lee, </a:t>
            </a:r>
            <a:r>
              <a:rPr lang="en-US" sz="1600" dirty="0" err="1" smtClean="0">
                <a:solidFill>
                  <a:srgbClr val="008000"/>
                </a:solidFill>
              </a:rPr>
              <a:t>Whitledge</a:t>
            </a:r>
            <a:r>
              <a:rPr lang="en-US" sz="1600" dirty="0" smtClean="0">
                <a:solidFill>
                  <a:srgbClr val="008000"/>
                </a:solidFill>
              </a:rPr>
              <a:t>, </a:t>
            </a:r>
            <a:r>
              <a:rPr lang="en-US" sz="1600" dirty="0" err="1" smtClean="0">
                <a:solidFill>
                  <a:srgbClr val="008000"/>
                </a:solidFill>
              </a:rPr>
              <a:t>Gradinger</a:t>
            </a:r>
            <a:r>
              <a:rPr lang="en-US" sz="1600" i="1" dirty="0" smtClean="0">
                <a:solidFill>
                  <a:srgbClr val="008000"/>
                </a:solidFill>
              </a:rPr>
              <a:t>, Annals </a:t>
            </a:r>
            <a:r>
              <a:rPr lang="en-US" sz="1600" i="1" dirty="0" err="1" smtClean="0">
                <a:solidFill>
                  <a:srgbClr val="008000"/>
                </a:solidFill>
              </a:rPr>
              <a:t>Glaciol</a:t>
            </a:r>
            <a:r>
              <a:rPr lang="en-US" sz="1600" dirty="0" smtClean="0">
                <a:solidFill>
                  <a:srgbClr val="008000"/>
                </a:solidFill>
              </a:rPr>
              <a:t>, 2006)</a:t>
            </a:r>
          </a:p>
        </p:txBody>
      </p:sp>
      <p:pic>
        <p:nvPicPr>
          <p:cNvPr id="7" name="Picture 6" descr="Slide1.jpg"/>
          <p:cNvPicPr>
            <a:picLocks noChangeAspect="1"/>
          </p:cNvPicPr>
          <p:nvPr/>
        </p:nvPicPr>
        <p:blipFill>
          <a:blip r:embed="rId3"/>
          <a:srcRect l="8894" t="5360" r="20560" b="7736"/>
          <a:stretch>
            <a:fillRect/>
          </a:stretch>
        </p:blipFill>
        <p:spPr>
          <a:xfrm>
            <a:off x="151227" y="1704411"/>
            <a:ext cx="3581019" cy="3308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047" y="5848447"/>
            <a:ext cx="834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1-D DMS ice-ocean ecosystem (i.e., ice ecosystem-ocean ecosystem with DMS </a:t>
            </a:r>
            <a:r>
              <a:rPr lang="en-US" dirty="0" smtClean="0">
                <a:solidFill>
                  <a:srgbClr val="FF6600"/>
                </a:solidFill>
              </a:rPr>
              <a:t>modules)</a:t>
            </a:r>
            <a:endParaRPr lang="en-US" dirty="0" smtClean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92" y="2216840"/>
            <a:ext cx="8229600" cy="534445"/>
          </a:xfrm>
        </p:spPr>
        <p:txBody>
          <a:bodyPr/>
          <a:lstStyle/>
          <a:p>
            <a:pPr algn="ctr"/>
            <a:r>
              <a:rPr lang="en-US" dirty="0" smtClean="0"/>
              <a:t>3-D Model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</TotalTime>
  <Words>2065</Words>
  <Application>Microsoft Macintosh PowerPoint</Application>
  <PresentationFormat>On-screen Show (4:3)</PresentationFormat>
  <Paragraphs>189</Paragraphs>
  <Slides>21</Slides>
  <Notes>11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Macintosh HD:Users:jodwalis:Downloads:FirstFullDraft082510c-2.doc!OLE_LINK1</vt:lpstr>
      <vt:lpstr>Macintosh HD:Users:jodwalis:Downloads:FirstFullDraft082510c-3.doc!OLE_LINK1</vt:lpstr>
      <vt:lpstr>Biogeochemistry in the Los Alamos National Laboratory (LANL) model  Clara Deal (UAF) and Scott Elliott (LANL) </vt:lpstr>
      <vt:lpstr>Influence of Sea Ice on Arctic Marine Sulfur Biogeochemistry in the Community Climate System Model</vt:lpstr>
      <vt:lpstr>Talk outline</vt:lpstr>
      <vt:lpstr>DOE EPSCoR Project Research Objectives</vt:lpstr>
      <vt:lpstr>Slide 5</vt:lpstr>
      <vt:lpstr>Why are sea ice algae important?</vt:lpstr>
      <vt:lpstr>Ice algal biomass is highest in the bottom 2-3 cm of arctic FYI and MYI (Gradinger et al. 2009; and references therein), where S compounds accumulate.</vt:lpstr>
      <vt:lpstr>1-D Physical ice-ocean Ecosystem model (PhEcoM) applied at:  land-fast ice zone, multi-year pack ice, and pack ice of SIZ.</vt:lpstr>
      <vt:lpstr>3-D Model Results</vt:lpstr>
      <vt:lpstr>Simulated annual primary production within arctic sea ice (for 1992) reproduces observed large-scale patterns and seasonality. </vt:lpstr>
      <vt:lpstr>High ice algal production in the Bering Sea was due to high daily production rates, while the large sea ice area in the Canadian Archipelago/Baffin Bay and, in particular, the Arctic Ocean basins resulted in their considerable contribution to primary production. </vt:lpstr>
      <vt:lpstr>Model results show strong seasonality of ice algal bloom.</vt:lpstr>
      <vt:lpstr>DMS(P) production in bottom ice may add substantially to a maximum of reduced S that dominates the marginal ice environment.</vt:lpstr>
      <vt:lpstr>Modeled pan-Arctic annual primary production averaged over 1992-2007 in a) sea ice, and b) ocean upper 100m.</vt:lpstr>
      <vt:lpstr>Time series of modeled annual upper ocean 100m integrated primary production within Arctic Circle compared to mean estimated using remotely sensed Chl a and algorithm developed for the Arctic by Pabi et al. (2008).</vt:lpstr>
      <vt:lpstr>Modeled pan-Arctic annual primary production difference (2007 minus 1992) in a) sea ice, and b) ocean upper 100m.</vt:lpstr>
      <vt:lpstr>Normalized time series of modeled sea ice primary production within the Arctic Circle shows lack of correlation with ice area.</vt:lpstr>
      <vt:lpstr>Slide 18</vt:lpstr>
      <vt:lpstr>Summary of activities</vt:lpstr>
      <vt:lpstr>Slide 20</vt:lpstr>
      <vt:lpstr>Slide 21</vt:lpstr>
    </vt:vector>
  </TitlesOfParts>
  <Company>International Arctic Research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Clara Deal</dc:creator>
  <cp:lastModifiedBy>Clara Deal</cp:lastModifiedBy>
  <cp:revision>82</cp:revision>
  <cp:lastPrinted>2010-09-16T18:40:24Z</cp:lastPrinted>
  <dcterms:created xsi:type="dcterms:W3CDTF">2010-10-21T16:27:36Z</dcterms:created>
  <dcterms:modified xsi:type="dcterms:W3CDTF">2010-10-21T17:49:13Z</dcterms:modified>
</cp:coreProperties>
</file>