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3" r:id="rId3"/>
    <p:sldId id="271" r:id="rId4"/>
    <p:sldId id="265" r:id="rId5"/>
    <p:sldId id="268" r:id="rId6"/>
    <p:sldId id="269" r:id="rId7"/>
    <p:sldId id="272" r:id="rId8"/>
    <p:sldId id="270" r:id="rId9"/>
    <p:sldId id="257" r:id="rId10"/>
    <p:sldId id="258" r:id="rId11"/>
    <p:sldId id="259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20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462AB-D7C6-4BFB-988E-53CF4D82768F}" type="datetimeFigureOut">
              <a:rPr lang="en-CA" smtClean="0"/>
              <a:t>14/04/2014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C1F2A-1706-48D3-8180-59DF49A093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119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1CFC-F25F-42B3-BF7B-329E0900453D}" type="datetimeFigureOut">
              <a:rPr lang="en-CA" smtClean="0"/>
              <a:t>14/04/2014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5C44-749E-4666-951A-D4B142CE72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911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1CFC-F25F-42B3-BF7B-329E0900453D}" type="datetimeFigureOut">
              <a:rPr lang="en-CA" smtClean="0"/>
              <a:t>14/04/2014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5C44-749E-4666-951A-D4B142CE72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592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1CFC-F25F-42B3-BF7B-329E0900453D}" type="datetimeFigureOut">
              <a:rPr lang="en-CA" smtClean="0"/>
              <a:t>14/04/2014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5C44-749E-4666-951A-D4B142CE72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7825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1CFC-F25F-42B3-BF7B-329E0900453D}" type="datetimeFigureOut">
              <a:rPr lang="en-CA" smtClean="0"/>
              <a:t>14/04/2014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5C44-749E-4666-951A-D4B142CE72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08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1CFC-F25F-42B3-BF7B-329E0900453D}" type="datetimeFigureOut">
              <a:rPr lang="en-CA" smtClean="0"/>
              <a:t>14/04/2014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5C44-749E-4666-951A-D4B142CE72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950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1CFC-F25F-42B3-BF7B-329E0900453D}" type="datetimeFigureOut">
              <a:rPr lang="en-CA" smtClean="0"/>
              <a:t>14/04/2014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5C44-749E-4666-951A-D4B142CE72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74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1CFC-F25F-42B3-BF7B-329E0900453D}" type="datetimeFigureOut">
              <a:rPr lang="en-CA" smtClean="0"/>
              <a:t>14/04/2014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5C44-749E-4666-951A-D4B142CE72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19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1CFC-F25F-42B3-BF7B-329E0900453D}" type="datetimeFigureOut">
              <a:rPr lang="en-CA" smtClean="0"/>
              <a:t>14/04/2014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5C44-749E-4666-951A-D4B142CE72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85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1CFC-F25F-42B3-BF7B-329E0900453D}" type="datetimeFigureOut">
              <a:rPr lang="en-CA" smtClean="0"/>
              <a:t>14/04/2014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5C44-749E-4666-951A-D4B142CE72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80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1CFC-F25F-42B3-BF7B-329E0900453D}" type="datetimeFigureOut">
              <a:rPr lang="en-CA" smtClean="0"/>
              <a:t>14/04/2014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5C44-749E-4666-951A-D4B142CE72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137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1CFC-F25F-42B3-BF7B-329E0900453D}" type="datetimeFigureOut">
              <a:rPr lang="en-CA" smtClean="0"/>
              <a:t>14/04/2014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5C44-749E-4666-951A-D4B142CE72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659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D1CFC-F25F-42B3-BF7B-329E0900453D}" type="datetimeFigureOut">
              <a:rPr lang="en-CA" smtClean="0"/>
              <a:t>14/04/2014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25C44-749E-4666-951A-D4B142CE72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638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3100536"/>
            <a:ext cx="7543800" cy="3352800"/>
          </a:xfrm>
        </p:spPr>
        <p:txBody>
          <a:bodyPr>
            <a:normAutofit/>
          </a:bodyPr>
          <a:lstStyle/>
          <a:p>
            <a:pPr marL="71755" indent="0">
              <a:spcBef>
                <a:spcPct val="0"/>
              </a:spcBef>
              <a:buNone/>
            </a:pPr>
            <a:r>
              <a:rPr lang="en-US" sz="2000" b="1" dirty="0" smtClean="0">
                <a:ea typeface="Georgia" pitchFamily="18" charset="0"/>
              </a:rPr>
              <a:t>NATIONAL NETWORK</a:t>
            </a:r>
            <a:br>
              <a:rPr lang="en-US" sz="2000" b="1" dirty="0" smtClean="0">
                <a:ea typeface="Georgia" pitchFamily="18" charset="0"/>
              </a:rPr>
            </a:br>
            <a:r>
              <a:rPr lang="en-US" sz="1800" dirty="0" smtClean="0">
                <a:ea typeface="Georgia" pitchFamily="18" charset="0"/>
              </a:rPr>
              <a:t>hosted by Dalhousie University in Halifax</a:t>
            </a:r>
          </a:p>
          <a:p>
            <a:pPr marL="71755" indent="0">
              <a:spcBef>
                <a:spcPct val="0"/>
              </a:spcBef>
              <a:buNone/>
            </a:pPr>
            <a:endParaRPr lang="en-US" sz="1800" dirty="0" smtClean="0">
              <a:ea typeface="Georgia" pitchFamily="18" charset="0"/>
            </a:endParaRPr>
          </a:p>
          <a:p>
            <a:pPr marL="71755" indent="0">
              <a:spcBef>
                <a:spcPct val="0"/>
              </a:spcBef>
              <a:buNone/>
            </a:pPr>
            <a:r>
              <a:rPr lang="en-US" sz="2000" b="1" dirty="0" smtClean="0">
                <a:ea typeface="Georgia" pitchFamily="18" charset="0"/>
              </a:rPr>
              <a:t>$25M Federal funding (2012-2017)</a:t>
            </a:r>
            <a:br>
              <a:rPr lang="en-US" sz="2000" b="1" dirty="0" smtClean="0">
                <a:ea typeface="Georgia" pitchFamily="18" charset="0"/>
              </a:rPr>
            </a:br>
            <a:r>
              <a:rPr lang="en-US" sz="1800" dirty="0" smtClean="0">
                <a:ea typeface="Georgia" pitchFamily="18" charset="0"/>
              </a:rPr>
              <a:t>renewable twice; additional funding from partners</a:t>
            </a:r>
          </a:p>
          <a:p>
            <a:pPr marL="71755" indent="0">
              <a:spcBef>
                <a:spcPts val="2400"/>
              </a:spcBef>
              <a:buNone/>
            </a:pPr>
            <a:r>
              <a:rPr lang="en-US" sz="1800" dirty="0" smtClean="0">
                <a:ea typeface="Georgia" pitchFamily="18" charset="0"/>
              </a:rPr>
              <a:t>brings together Canadian </a:t>
            </a:r>
            <a:r>
              <a:rPr lang="en-US" sz="1800" b="1" dirty="0" smtClean="0">
                <a:ea typeface="Georgia" pitchFamily="18" charset="0"/>
              </a:rPr>
              <a:t>researchers</a:t>
            </a:r>
            <a:r>
              <a:rPr lang="en-US" sz="1800" dirty="0" smtClean="0">
                <a:ea typeface="Georgia" pitchFamily="18" charset="0"/>
              </a:rPr>
              <a:t>, </a:t>
            </a:r>
            <a:r>
              <a:rPr lang="en-US" sz="1800" b="1" dirty="0" smtClean="0">
                <a:ea typeface="Georgia" pitchFamily="18" charset="0"/>
              </a:rPr>
              <a:t>stakeholders</a:t>
            </a:r>
            <a:r>
              <a:rPr lang="en-US" sz="1800" dirty="0" smtClean="0">
                <a:ea typeface="Georgia" pitchFamily="18" charset="0"/>
              </a:rPr>
              <a:t> and </a:t>
            </a:r>
            <a:r>
              <a:rPr lang="en-US" sz="1800" b="1" dirty="0" smtClean="0">
                <a:ea typeface="Georgia" pitchFamily="18" charset="0"/>
              </a:rPr>
              <a:t>users</a:t>
            </a:r>
            <a:r>
              <a:rPr lang="en-US" sz="1800" dirty="0" smtClean="0">
                <a:ea typeface="Georgia" pitchFamily="18" charset="0"/>
              </a:rPr>
              <a:t> in a </a:t>
            </a:r>
            <a:r>
              <a:rPr lang="en-US" sz="1800" dirty="0" err="1" smtClean="0">
                <a:ea typeface="Georgia" pitchFamily="18" charset="0"/>
              </a:rPr>
              <a:t>multisectoral</a:t>
            </a:r>
            <a:r>
              <a:rPr lang="en-US" sz="1800" dirty="0" smtClean="0">
                <a:ea typeface="Georgia" pitchFamily="18" charset="0"/>
              </a:rPr>
              <a:t> </a:t>
            </a:r>
            <a:r>
              <a:rPr lang="en-US" sz="1800" b="1" dirty="0" smtClean="0">
                <a:ea typeface="Georgia" pitchFamily="18" charset="0"/>
              </a:rPr>
              <a:t>partnership</a:t>
            </a:r>
            <a:r>
              <a:rPr lang="en-US" sz="1800" dirty="0" smtClean="0">
                <a:ea typeface="Georgia" pitchFamily="18" charset="0"/>
              </a:rPr>
              <a:t> to better understand and predict the impact of marine hazards on human activities and ecosystems…. </a:t>
            </a:r>
          </a:p>
          <a:p>
            <a:pPr marL="71755" indent="0">
              <a:spcBef>
                <a:spcPts val="2400"/>
              </a:spcBef>
              <a:buNone/>
            </a:pPr>
            <a:r>
              <a:rPr lang="en-US" sz="1800" dirty="0" smtClean="0">
                <a:ea typeface="Georgia" pitchFamily="18" charset="0"/>
              </a:rPr>
              <a:t>AND IMPROVE RESPONSE.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lamte.me.dal.ca/Dalhousie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3083" y="2971800"/>
            <a:ext cx="2095117" cy="685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33400"/>
            <a:ext cx="2895600" cy="6096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G_095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228600"/>
            <a:ext cx="3124200" cy="2531640"/>
          </a:xfrm>
          <a:prstGeom prst="rect">
            <a:avLst/>
          </a:prstGeom>
        </p:spPr>
      </p:pic>
      <p:sp>
        <p:nvSpPr>
          <p:cNvPr id="5" name="AutoShape 4" descr="data:image/jpeg;base64,/9j/4AAQSkZJRgABAQAAAQABAAD/2wCEAAkGBwgHBhQIBxQUChQXGBYPGRgYGSUgIBAhJx0oJSAiIB8mKCksLCYxJiEdITMkJikrMDIwIyE/RD8sOS4wMCsBCgoKDg0OGxAQGzQlICQvLDQ3NDcyMC8vLywuNDQ0LDQsLCwrLywsLCw0LCwsNCw0LCw3NCwsLCwsLDEsLCwsLP/AABEIADUAbwMBEQACEQEDEQH/xAAbAAACAwADAAAAAAAAAAAAAAAABgQFBwECA//EADgQAAECBQICBwYEBwEAAAAAAAECAwAEBQYREiExQRMiMlFhcYEHFBUjkaEzYnKxNkJSdILS8Bb/xAAZAQEAAwEBAAAAAAAAAAAAAAAAAQIDBAX/xAAtEQACAgECBAUDBAMAAAAAAAAAAQIDERIhMUFRoQQTMmGxIuHwBXHB0RRSkf/aAAwDAQACEQMRAD8A3GACACACACAKS7a+i3qX7wEmYdWQ002OLyzwAH32jSuGt4IbwJ6LMqVXaNTv6bW2O2WUL0tsjuJ4fT6mN/NSempf2Vk0lmTCkM0eWmgm0kT7+nbKHCGz5hfVPqI1lVPGbWl89jkXjIyeKouXx3HySqDjpCJ1pcmo8NRSQr1STv4RxyrS9Lz+e50Qtb2lHH/P4J8ZmwQAQAQAQAQAQAQAQB1cWG2ytXAAkxKWXghvCyJM5c9BUtmtzTgdcQ2rQyncoUriTyBAGnJ/N3x2rwlrbglt1OF/qFKgpN79CNKU+rXpMCcrmZSVB1JaBx0n/d59I1lZX4Zaa95dTnjVb4t6rdodOp71W4VJcFv2YgLWOqVJHVa8uWe8nbzitfh9vNve3yWt8S8+T4Zb9kQ02ZLuPmXqj7k3OKaU+MHZGCAOsfEjGe47bRb/ADWvQsRIX6bmLlZJuRoEk0tiTQ04dZSkJJ7ziPOk8ttHqQWIpM9oqWCACACACACACACADjxgBem7Yk23feaWzLBedXzEEjPeCDt9DHTHxMmsTbx7HHPwsU9UIrPuheqlScnnDI1eoStMSNlNt5CyO468EftG0HXD6oQbfv8AYpZTfZ9MpJL2+5HTeNt29L/DbQbNVfVsAgE6z3qXjh5fbjFZxtteqx4RvTTXTHTBDNZtIn5NpypV1QdmnyFLxwaSOyhPgMn1JjntkntHgjdDJGRIQAQAQAQAQAQAQAQAQAQBDn6XT6knTUGm5kfnSFfvFlJrgwcU+kU2mDFOZalf0ICf2g5SlxYJsVAQAQAQAQAQBnXs4vSfqLiZC4yNbupxhzAAfA7Sdtsjjw4R1XUpbx5cSqfUcLlrktb9JVPzPW4IQkcXVnspHiT9sxhCDm8IlvAgSl2XJ/4moz8+sMzDDyW0jSn5IOglOMYPaIycx0uqHmRS4MjLwMktSLsfl0vfEiNSQr8BvbI8oxc6/wDXuycMnyTdSoTLs/cM5740lBVu2lGjHPKQPLEVeJYUUCnp7t1Xaz8Ql3hQZZfWaAQFuuJ5KUVAgAjcACNGq69msvsRuziov3VaLPv8y6K7LJ3dBQEOtJ5qGkAHHMEQSrs2Sw+w3RzdNen5icpzNvPiWRNqUNehKttORsQfKFcFiWpcA2SnKRebKC5LVBEwobhLjCQlXgSnB+8V11849ydybaVy/GqO5MzyRKuMrWw8nOyFJGTg92CDEWV6XhcwmLtu3VVnq61M1UgSc6XUyw0gdEUnq5OP505UMk7RpOqKi0uK4/nsQmM98VCapVpzM/Iq6NxCCtJwDg57jtGVUVKaTJfAqZGl3bNyLcz8S060Jcx0De2Rnui7lWnjT3G4SVarVEuJqjXKpuaQ+Flp9CdJylOopWnhwB3EHCMouUOQz1KO0reRcPs0bZQehebcW8y5zZcCspPlkDMaWWaLc8iEsosrakqrc1WRWbob92EtlppnkXRst0/TCeXPfYxSbjBaYc/gLfiLE5/B9d/u/wDSNl66/wBv7I5McpKlXgqTQW59hI0pwPduAx+uMHKvPp7/AGLblffcjXGvZ9NIqbyagrKF/Lb0YQCNQxqOecWplDzVhYIfAeaY/LzNObfkyFNqQlSCOBSRtj0jnkmnhljpWHpaXpLr0/jow2srzzTjeJim2sAx2nGfkKNQnEtqm3Qt1aGwQC4NJwMnYczvHdLDlZ0KdB8XXrxmUlqVphllHYLdfb0p8SEkn6CObRWuMuzLZYrXGyi2KCi3pt4renXlTE06lJOlG2vCRk4OAgeGqNoPXLWlsuH53KvbYm3TcdrVW2fhsi44ytvQtghhz5a0djHV9PWK11zjLL+US2sE2sV1Fx+yF+o9lRZKHE/0LBAUPruPAiKxhouS9w3lHrJVS9JWhtuMyUu+hLSCNLx1LASMYGnjjlmIcanL1dhuc2kw5ds21dVTdbe0JWhplsHEuSMK153KsEjgOMLH5acEFvuWHsxlTJ2ihknXhS98Y5+sVveZkrgNcYkmWTNKKrXrDOv8SZ1509nsbcfCOxT+uD6IryZGZvS4mWUtJWzhICR8o8v8oeVAZYx2bXalX51yTqxadb6MnARjO+N9zGdkFFZQTKivmoezdnVRXumllFSksOpz0PMhK8g434Yi8MXepb9Q9jtQPiHtGY6StvdFLpIUWGk6Q93BS8kkeGBCeKfSt+oW5e3RIJVc1LLRDSWnF4SBy0YwO6M65fTIljjGBIoWpKmcuWcrk2rpF6hJtjGzKE7nHiSQT5RtY8RUV+5C4jfGJJmFxUwycxVKbLr0tTLIm9On8JecKI33BxnG32jrhLOl9GVfM0OjI6OjsoO+Gmx59URzS9TLCbWGjaV0Co0ohLczq6VkjqqWBkLSc7Hv23jaL8yGHyK8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5" y="183851"/>
            <a:ext cx="4183519" cy="266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6814" y="44624"/>
            <a:ext cx="9217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  <a:latin typeface="+mj-lt"/>
              </a:rPr>
              <a:t>Outcome #3: two, new, bilateral Graduate Schools...</a:t>
            </a:r>
            <a:endParaRPr lang="de-DE" sz="28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529" y="980728"/>
            <a:ext cx="9169400" cy="2590547"/>
            <a:chOff x="12529" y="980728"/>
            <a:chExt cx="9169400" cy="259054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9" y="980728"/>
              <a:ext cx="9169400" cy="229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529" y="2924944"/>
              <a:ext cx="6477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Germany: Uni. Bremen + AWI</a:t>
              </a:r>
            </a:p>
            <a:p>
              <a:r>
                <a:rPr lang="en-CA" b="1" dirty="0" smtClean="0">
                  <a:solidFill>
                    <a:srgbClr val="FF0000"/>
                  </a:solidFill>
                </a:rPr>
                <a:t>Canada: Univ. Quebec a Montreal + 8 other Canadian Universities 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208912" y="3861048"/>
            <a:ext cx="9352912" cy="2808312"/>
            <a:chOff x="-208912" y="3861048"/>
            <a:chExt cx="9352912" cy="2808312"/>
          </a:xfrm>
        </p:grpSpPr>
        <p:sp>
          <p:nvSpPr>
            <p:cNvPr id="10" name="Rectangle 9"/>
            <p:cNvSpPr/>
            <p:nvPr/>
          </p:nvSpPr>
          <p:spPr>
            <a:xfrm>
              <a:off x="12529" y="3861048"/>
              <a:ext cx="9131471" cy="21619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79436" y="4422854"/>
              <a:ext cx="53288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200" b="1" dirty="0" smtClean="0"/>
                <a:t>NSERC CREATE: Transatlantic Ocean System Science and Technology</a:t>
              </a:r>
            </a:p>
            <a:p>
              <a:r>
                <a:rPr lang="en-CA" sz="2200" b="1" dirty="0"/>
                <a:t>Helmholtz Research School Ocean System Science and </a:t>
              </a:r>
              <a:r>
                <a:rPr lang="en-CA" sz="2200" b="1" dirty="0" smtClean="0"/>
                <a:t>Technology</a:t>
              </a:r>
              <a:endParaRPr lang="en-CA" sz="2200" b="1" dirty="0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8912" y="4293096"/>
              <a:ext cx="2476656" cy="1668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09254" y="3913806"/>
              <a:ext cx="7258013" cy="4462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CA" sz="2300" b="1" i="1" dirty="0" smtClean="0">
                  <a:solidFill>
                    <a:srgbClr val="00B0F0"/>
                  </a:solidFill>
                </a:rPr>
                <a:t>Ecosystem Hotspots; Ocean Dynamics; Seafloor Structures</a:t>
              </a:r>
              <a:endParaRPr lang="en-CA" sz="2300" b="1" i="1" dirty="0">
                <a:solidFill>
                  <a:srgbClr val="00B0F0"/>
                </a:solidFill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72" y="4365104"/>
              <a:ext cx="2041370" cy="899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7303" y="5225749"/>
              <a:ext cx="1972464" cy="73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2529" y="6023029"/>
              <a:ext cx="6678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Germany: GEOMAR + Uni. Kiel</a:t>
              </a:r>
            </a:p>
            <a:p>
              <a:r>
                <a:rPr lang="en-CA" b="1" dirty="0" smtClean="0">
                  <a:solidFill>
                    <a:srgbClr val="FF0000"/>
                  </a:solidFill>
                </a:rPr>
                <a:t>Canada: Dalhousie University and Halifax Marine Research Institute 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3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332656"/>
            <a:ext cx="55754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 smtClean="0"/>
              <a:t>Climatological Mean Air-Sea CO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Flux</a:t>
            </a:r>
          </a:p>
          <a:p>
            <a:pPr algn="ctr"/>
            <a:r>
              <a:rPr lang="de-DE" sz="2400" dirty="0" smtClean="0"/>
              <a:t>(Takahashi et al, 2009)</a:t>
            </a:r>
            <a:endParaRPr lang="de-DE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412776"/>
            <a:ext cx="9144000" cy="5328592"/>
            <a:chOff x="0" y="908720"/>
            <a:chExt cx="9144000" cy="56322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538" r="1963" b="11917"/>
            <a:stretch>
              <a:fillRect/>
            </a:stretch>
          </p:blipFill>
          <p:spPr bwMode="auto">
            <a:xfrm>
              <a:off x="0" y="908720"/>
              <a:ext cx="9144000" cy="5632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372200" y="1484784"/>
              <a:ext cx="720080" cy="720080"/>
            </a:xfrm>
            <a:prstGeom prst="rect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352079" cy="231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 rot="788082">
            <a:off x="2555776" y="1476942"/>
            <a:ext cx="3816424" cy="720080"/>
          </a:xfrm>
          <a:prstGeom prst="lef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906" t="37588" r="13463" b="22588"/>
          <a:stretch>
            <a:fillRect/>
          </a:stretch>
        </p:blipFill>
        <p:spPr bwMode="auto">
          <a:xfrm>
            <a:off x="0" y="710252"/>
            <a:ext cx="9144000" cy="279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372980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Large mapping errors in the Labrador Sea and around the Grand Banks … </a:t>
            </a:r>
            <a:r>
              <a:rPr lang="en-US" sz="2000" b="1" dirty="0" smtClean="0"/>
              <a:t>can </a:t>
            </a:r>
            <a:r>
              <a:rPr lang="en-US" sz="2000" b="1" dirty="0" smtClean="0"/>
              <a:t>be seen as a consequence of the </a:t>
            </a:r>
            <a:r>
              <a:rPr lang="en-US" sz="2000" b="1" dirty="0" smtClean="0">
                <a:solidFill>
                  <a:srgbClr val="FF0000"/>
                </a:solidFill>
              </a:rPr>
              <a:t>lack of training data </a:t>
            </a:r>
            <a:r>
              <a:rPr lang="en-US" sz="2000" b="1" dirty="0" smtClean="0"/>
              <a:t>in this </a:t>
            </a:r>
            <a:r>
              <a:rPr lang="de-DE" sz="2000" b="1" dirty="0" smtClean="0"/>
              <a:t>area.</a:t>
            </a:r>
            <a:endParaRPr lang="de-DE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4761145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extension of monitoring pCO2 is highly recommended as our results indicate a significant improvement in the basin-scale pCO2 </a:t>
            </a:r>
            <a:r>
              <a:rPr lang="en-US" sz="2000" b="1" dirty="0" smtClean="0"/>
              <a:t>maps… </a:t>
            </a:r>
            <a:r>
              <a:rPr lang="en-US" sz="2000" b="1" dirty="0" smtClean="0">
                <a:solidFill>
                  <a:srgbClr val="FF0000"/>
                </a:solidFill>
              </a:rPr>
              <a:t>more </a:t>
            </a:r>
            <a:r>
              <a:rPr lang="en-US" sz="2000" b="1" dirty="0" smtClean="0">
                <a:solidFill>
                  <a:srgbClr val="FF0000"/>
                </a:solidFill>
              </a:rPr>
              <a:t>observations would be particularly useful in the Labrador Sea and the NAC area</a:t>
            </a:r>
            <a:r>
              <a:rPr lang="en-US" sz="2000" b="1" dirty="0" smtClean="0"/>
              <a:t>.</a:t>
            </a:r>
          </a:p>
          <a:p>
            <a:endParaRPr lang="en-US" sz="2000" dirty="0" smtClean="0"/>
          </a:p>
          <a:p>
            <a:r>
              <a:rPr lang="en-US" sz="1400" dirty="0" smtClean="0"/>
              <a:t>Friedrich, T., and A. </a:t>
            </a:r>
            <a:r>
              <a:rPr lang="en-US" sz="1400" dirty="0" err="1" smtClean="0"/>
              <a:t>Oschlies</a:t>
            </a:r>
            <a:r>
              <a:rPr lang="en-US" sz="1400" dirty="0" smtClean="0"/>
              <a:t> (2009), Neural network-based estimates of North Atlantic surface pCO2 from satellite data: A methodological study, J. </a:t>
            </a:r>
            <a:r>
              <a:rPr lang="en-US" sz="1400" dirty="0" err="1" smtClean="0"/>
              <a:t>Geophys</a:t>
            </a:r>
            <a:r>
              <a:rPr lang="en-US" sz="1400" dirty="0" smtClean="0"/>
              <a:t>. Res., 114, C03020, doi:10.1029/2007JC004646</a:t>
            </a:r>
            <a:endParaRPr lang="de-D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44624"/>
            <a:ext cx="5316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Accuracy of Basin-Wide pCO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Maps</a:t>
            </a:r>
            <a:endParaRPr lang="de-DE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3275692"/>
            <a:ext cx="329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Seasonal mean RMS error (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de-DE" dirty="0" smtClean="0"/>
              <a:t>atm)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305800" cy="763726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Facing Galway: Some Atlantic Canadian </a:t>
            </a:r>
            <a:r>
              <a:rPr lang="en-CA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realities…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9067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2400" dirty="0" smtClean="0"/>
              <a:t>Small population / tax-base (c. 2.5 million inhabitants)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Political / economic “influence“ of region is limited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Federal </a:t>
            </a:r>
            <a:r>
              <a:rPr lang="de-DE" sz="2400" dirty="0" smtClean="0"/>
              <a:t>government science </a:t>
            </a:r>
            <a:r>
              <a:rPr lang="de-DE" sz="2400" dirty="0" smtClean="0"/>
              <a:t>capacity is decreasing....</a:t>
            </a:r>
            <a:endParaRPr lang="de-DE" sz="2400" dirty="0" smtClean="0"/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No new funding mechanisms comparable to Horizon 2020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133600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→ A diverse and changing funding landscape for ocean observation</a:t>
            </a:r>
            <a:r>
              <a:rPr lang="en-CA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…  and changing priorities…</a:t>
            </a:r>
            <a:endParaRPr lang="en-CA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366" y="3429000"/>
            <a:ext cx="4570034" cy="175432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 smtClean="0"/>
              <a:t>Government</a:t>
            </a:r>
          </a:p>
          <a:p>
            <a:r>
              <a:rPr lang="en-CA" dirty="0" smtClean="0"/>
              <a:t>Department of Fisheries and Oceans</a:t>
            </a:r>
          </a:p>
          <a:p>
            <a:r>
              <a:rPr lang="en-CA" dirty="0" smtClean="0"/>
              <a:t>Environment Canada</a:t>
            </a:r>
          </a:p>
          <a:p>
            <a:r>
              <a:rPr lang="en-CA" dirty="0" smtClean="0"/>
              <a:t>Defence Research and Development Canada</a:t>
            </a:r>
          </a:p>
          <a:p>
            <a:r>
              <a:rPr lang="en-CA" dirty="0" smtClean="0"/>
              <a:t>Natural Resources Canada</a:t>
            </a:r>
          </a:p>
          <a:p>
            <a:r>
              <a:rPr lang="en-CA" dirty="0" smtClean="0"/>
              <a:t>Canada Space Agency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879855" y="3429000"/>
            <a:ext cx="2130545" cy="175432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/>
              <a:t>Academic</a:t>
            </a:r>
          </a:p>
          <a:p>
            <a:r>
              <a:rPr lang="en-CA" dirty="0"/>
              <a:t>e</a:t>
            </a:r>
            <a:r>
              <a:rPr lang="en-CA" dirty="0" smtClean="0"/>
              <a:t>sp. NSERC</a:t>
            </a:r>
            <a:endParaRPr lang="en-CA" dirty="0" smtClean="0"/>
          </a:p>
          <a:p>
            <a:r>
              <a:rPr lang="en-CA" dirty="0" smtClean="0"/>
              <a:t>Individual </a:t>
            </a:r>
            <a:r>
              <a:rPr lang="en-CA" dirty="0" smtClean="0"/>
              <a:t>projects and</a:t>
            </a:r>
            <a:r>
              <a:rPr lang="en-CA" dirty="0"/>
              <a:t> </a:t>
            </a:r>
            <a:r>
              <a:rPr lang="en-CA" dirty="0" smtClean="0"/>
              <a:t>l</a:t>
            </a:r>
            <a:r>
              <a:rPr lang="en-CA" dirty="0" smtClean="0"/>
              <a:t>arger </a:t>
            </a:r>
            <a:r>
              <a:rPr lang="en-CA" dirty="0"/>
              <a:t>n</a:t>
            </a:r>
            <a:r>
              <a:rPr lang="en-CA" dirty="0" smtClean="0"/>
              <a:t>etworks</a:t>
            </a:r>
            <a:endParaRPr lang="en-CA" dirty="0" smtClean="0"/>
          </a:p>
          <a:p>
            <a:r>
              <a:rPr lang="en-CA" dirty="0" smtClean="0"/>
              <a:t>(OTN, MEOPAR, ONC, </a:t>
            </a:r>
            <a:r>
              <a:rPr lang="en-CA" dirty="0" err="1" smtClean="0"/>
              <a:t>ArcticNet</a:t>
            </a:r>
            <a:r>
              <a:rPr lang="en-CA" dirty="0" smtClean="0"/>
              <a:t>, etc.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3429000"/>
            <a:ext cx="1677190" cy="175432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 smtClean="0"/>
              <a:t>Industry</a:t>
            </a:r>
          </a:p>
          <a:p>
            <a:r>
              <a:rPr lang="en-CA" dirty="0" smtClean="0"/>
              <a:t>Oil and gas</a:t>
            </a:r>
          </a:p>
          <a:p>
            <a:r>
              <a:rPr lang="en-CA" dirty="0" smtClean="0"/>
              <a:t>Transportation</a:t>
            </a:r>
          </a:p>
          <a:p>
            <a:r>
              <a:rPr lang="en-CA" dirty="0" smtClean="0"/>
              <a:t>Aquaculture</a:t>
            </a:r>
          </a:p>
          <a:p>
            <a:r>
              <a:rPr lang="en-CA" dirty="0" smtClean="0"/>
              <a:t>Fishing</a:t>
            </a:r>
          </a:p>
          <a:p>
            <a:endParaRPr lang="en-CA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5689610"/>
            <a:ext cx="8305800" cy="763726"/>
          </a:xfrm>
          <a:prstGeom prst="rect">
            <a:avLst/>
          </a:prstGeom>
        </p:spPr>
        <p:txBody>
          <a:bodyPr vert="horz" lIns="0" tIns="45720" rIns="0" bIns="0" anchor="b">
            <a:normAutofit fontScale="90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MEOPAR may help to build a joined-up Canadian effort…</a:t>
            </a:r>
          </a:p>
          <a:p>
            <a:r>
              <a:rPr lang="en-CA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Initial efforts include:</a:t>
            </a:r>
            <a:endParaRPr lang="en-CA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7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365104"/>
            <a:ext cx="884545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COMING UP, May 2014</a:t>
            </a:r>
          </a:p>
          <a:p>
            <a:r>
              <a:rPr lang="en-CA" b="1" dirty="0" smtClean="0"/>
              <a:t>Smart </a:t>
            </a:r>
            <a:r>
              <a:rPr lang="en-CA" b="1" dirty="0"/>
              <a:t>Ocean / Smart Industries </a:t>
            </a:r>
            <a:r>
              <a:rPr lang="en-CA" b="1" dirty="0" smtClean="0"/>
              <a:t>Canada: An </a:t>
            </a:r>
            <a:r>
              <a:rPr lang="en-CA" b="1" dirty="0"/>
              <a:t>International Workshop to Advance Industry-Science </a:t>
            </a:r>
            <a:r>
              <a:rPr lang="en-CA" b="1" dirty="0" smtClean="0"/>
              <a:t>Collaboration and </a:t>
            </a:r>
            <a:r>
              <a:rPr lang="en-CA" b="1" dirty="0"/>
              <a:t>Ocean Industry Data Collection in </a:t>
            </a:r>
            <a:r>
              <a:rPr lang="en-CA" b="1" dirty="0" smtClean="0"/>
              <a:t>Canada</a:t>
            </a:r>
          </a:p>
          <a:p>
            <a:r>
              <a:rPr lang="en-CA" dirty="0" smtClean="0"/>
              <a:t>….will </a:t>
            </a:r>
            <a:r>
              <a:rPr lang="en-CA" dirty="0"/>
              <a:t>set the stage for an initial Canadian Atlantic pilot project on ocean observations by industry, in support of Canada’s commitment to trans-Atlantic research under the “Galway Statement on Atlantic Ocean Cooperation,” with potential for future expansion to the Pacific and Arctic Oceans.</a:t>
            </a:r>
            <a:r>
              <a:rPr lang="en-CA" b="1" dirty="0"/>
              <a:t/>
            </a:r>
            <a:br>
              <a:rPr lang="en-CA" b="1" dirty="0"/>
            </a:br>
            <a:r>
              <a:rPr lang="en-CA" dirty="0"/>
              <a:t>27-29 May 2014, Montreal, QC, </a:t>
            </a:r>
            <a:r>
              <a:rPr lang="en-CA" dirty="0" smtClean="0"/>
              <a:t>Canada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63" y="116632"/>
            <a:ext cx="8085227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Montreal Community Workshops.  March 2014</a:t>
            </a:r>
          </a:p>
          <a:p>
            <a:endParaRPr lang="en-CA" b="1" dirty="0" smtClean="0"/>
          </a:p>
          <a:p>
            <a:r>
              <a:rPr lang="en-CA" b="1" dirty="0" smtClean="0"/>
              <a:t>Established “Ocean Gliders Canada”</a:t>
            </a:r>
          </a:p>
          <a:p>
            <a:pPr fontAlgn="base"/>
            <a:r>
              <a:rPr lang="en-CA" dirty="0" smtClean="0"/>
              <a:t>Develop </a:t>
            </a:r>
            <a:r>
              <a:rPr lang="en-CA" dirty="0"/>
              <a:t>shared operational support</a:t>
            </a:r>
          </a:p>
          <a:p>
            <a:pPr fontAlgn="base"/>
            <a:r>
              <a:rPr lang="en-CA" dirty="0"/>
              <a:t>Inventory Canadian capabilities and activities</a:t>
            </a:r>
          </a:p>
          <a:p>
            <a:pPr fontAlgn="base"/>
            <a:r>
              <a:rPr lang="en-CA" dirty="0"/>
              <a:t>Share information and activities via a web portal</a:t>
            </a:r>
          </a:p>
          <a:p>
            <a:pPr fontAlgn="base"/>
            <a:r>
              <a:rPr lang="en-CA" dirty="0"/>
              <a:t>Coordinate training opportunities </a:t>
            </a:r>
            <a:endParaRPr lang="en-CA" dirty="0" smtClean="0"/>
          </a:p>
          <a:p>
            <a:pPr fontAlgn="base"/>
            <a:r>
              <a:rPr lang="en-CA" dirty="0" smtClean="0"/>
              <a:t>and </a:t>
            </a:r>
            <a:r>
              <a:rPr lang="en-CA" dirty="0"/>
              <a:t>emergency response </a:t>
            </a:r>
            <a:r>
              <a:rPr lang="en-CA" dirty="0" smtClean="0"/>
              <a:t>capabilities</a:t>
            </a:r>
          </a:p>
          <a:p>
            <a:pPr fontAlgn="base"/>
            <a:endParaRPr lang="en-CA" dirty="0" smtClean="0"/>
          </a:p>
          <a:p>
            <a:pPr fontAlgn="base"/>
            <a:r>
              <a:rPr lang="en-CA" b="1" dirty="0" smtClean="0"/>
              <a:t>Created a “Canadian Community of Practice for Ocean Data Management”:</a:t>
            </a:r>
          </a:p>
          <a:p>
            <a:pPr fontAlgn="base"/>
            <a:r>
              <a:rPr lang="en-CA" dirty="0" smtClean="0"/>
              <a:t>Explore how to inventory current ocean data holdings</a:t>
            </a:r>
          </a:p>
          <a:p>
            <a:pPr fontAlgn="base"/>
            <a:r>
              <a:rPr lang="en-CA" dirty="0" smtClean="0"/>
              <a:t>Examine how to build a national structure that builds on local and regional strengths</a:t>
            </a:r>
          </a:p>
          <a:p>
            <a:pPr fontAlgn="base"/>
            <a:r>
              <a:rPr lang="en-CA" dirty="0" smtClean="0"/>
              <a:t>Identify, share and make use of code and distributed expertise</a:t>
            </a:r>
          </a:p>
          <a:p>
            <a:pPr fontAlgn="base"/>
            <a:r>
              <a:rPr lang="en-CA" dirty="0" smtClean="0"/>
              <a:t>Coordinate links to international data infrastructures (IOOS, Copernicus, etc.)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2696"/>
            <a:ext cx="331400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8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88011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CA" sz="2000" b="1" dirty="0" smtClean="0">
                <a:solidFill>
                  <a:srgbClr val="FF0000"/>
                </a:solidFill>
              </a:rPr>
              <a:t>Observing System Strategy</a:t>
            </a:r>
            <a:r>
              <a:rPr lang="en-CA" sz="2000" b="1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CA" sz="2000" b="1" dirty="0" smtClean="0"/>
              <a:t>Agree on principles</a:t>
            </a:r>
          </a:p>
          <a:p>
            <a:pPr>
              <a:lnSpc>
                <a:spcPct val="115000"/>
              </a:lnSpc>
            </a:pPr>
            <a:r>
              <a:rPr lang="en-CA" sz="2000" b="1" dirty="0" smtClean="0"/>
              <a:t>Identify needs, opportunities, allies: set </a:t>
            </a:r>
            <a:r>
              <a:rPr lang="en-CA" sz="2000" b="1" dirty="0" smtClean="0"/>
              <a:t>priorities, avoid over-reach</a:t>
            </a:r>
            <a:endParaRPr lang="en-CA" sz="2000" b="1" dirty="0" smtClean="0"/>
          </a:p>
          <a:p>
            <a:pPr>
              <a:lnSpc>
                <a:spcPct val="115000"/>
              </a:lnSpc>
            </a:pPr>
            <a:r>
              <a:rPr lang="en-CA" sz="2000" b="1" dirty="0" smtClean="0"/>
              <a:t>Mobilise and align </a:t>
            </a:r>
            <a:r>
              <a:rPr lang="en-CA" sz="2000" b="1" i="1" dirty="0" smtClean="0"/>
              <a:t>multiple, </a:t>
            </a:r>
            <a:r>
              <a:rPr lang="en-CA" sz="2000" b="1" i="1" dirty="0" err="1" smtClean="0"/>
              <a:t>multisectoral</a:t>
            </a:r>
            <a:r>
              <a:rPr lang="en-CA" sz="2000" b="1" dirty="0" smtClean="0"/>
              <a:t> </a:t>
            </a:r>
            <a:r>
              <a:rPr lang="en-CA" sz="2000" b="1" dirty="0" smtClean="0"/>
              <a:t>funding </a:t>
            </a:r>
            <a:r>
              <a:rPr lang="en-CA" sz="2000" b="1" dirty="0" smtClean="0"/>
              <a:t>sources* </a:t>
            </a:r>
          </a:p>
          <a:p>
            <a:pPr>
              <a:lnSpc>
                <a:spcPct val="115000"/>
              </a:lnSpc>
            </a:pPr>
            <a:r>
              <a:rPr lang="en-CA" b="1" dirty="0" smtClean="0"/>
              <a:t>*(</a:t>
            </a:r>
            <a:r>
              <a:rPr lang="en-CA" b="1" dirty="0" smtClean="0"/>
              <a:t>incl. international partnerships)</a:t>
            </a:r>
            <a:endParaRPr lang="en-CA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5353" y="2636912"/>
            <a:ext cx="4036426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 smtClean="0"/>
              <a:t>Principles</a:t>
            </a: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Use </a:t>
            </a:r>
            <a:r>
              <a:rPr lang="en-CA" dirty="0"/>
              <a:t>the 4 </a:t>
            </a:r>
            <a:r>
              <a:rPr lang="en-CA" dirty="0" smtClean="0"/>
              <a:t>M’s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Science-led (but involve people!) 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Flexible, interoperable, </a:t>
            </a:r>
            <a:r>
              <a:rPr lang="en-CA" dirty="0" err="1" smtClean="0"/>
              <a:t>relocatable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Concentrate on data sharing/ </a:t>
            </a:r>
            <a:r>
              <a:rPr lang="en-CA" dirty="0" smtClean="0"/>
              <a:t>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Plan for sustainability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Build on what </a:t>
            </a:r>
            <a:r>
              <a:rPr lang="en-CA" dirty="0" smtClean="0"/>
              <a:t>exists (i.e. has survived)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Identify and promote </a:t>
            </a:r>
            <a:r>
              <a:rPr lang="en-CA" dirty="0" smtClean="0"/>
              <a:t>RAD’s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Encourage international involvement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Explicit links to </a:t>
            </a:r>
            <a:r>
              <a:rPr lang="en-CA" dirty="0" smtClean="0"/>
              <a:t>operational models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Explicit links to remote </a:t>
            </a:r>
            <a:r>
              <a:rPr lang="en-CA" dirty="0" smtClean="0"/>
              <a:t>sensing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r>
              <a:rPr lang="en-CA" dirty="0" smtClean="0"/>
              <a:t>* Multidisciplinary, </a:t>
            </a:r>
            <a:r>
              <a:rPr lang="en-CA" dirty="0" err="1" smtClean="0"/>
              <a:t>multisectoral</a:t>
            </a:r>
            <a:r>
              <a:rPr lang="en-CA" dirty="0" smtClean="0"/>
              <a:t>, </a:t>
            </a:r>
          </a:p>
          <a:p>
            <a:r>
              <a:rPr lang="en-CA" dirty="0" smtClean="0"/>
              <a:t>   multipurpose, multinational</a:t>
            </a:r>
            <a:endParaRPr lang="en-CA" dirty="0" smtClean="0"/>
          </a:p>
          <a:p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1988840"/>
            <a:ext cx="4572000" cy="1176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→Draft Strategy </a:t>
            </a:r>
            <a:r>
              <a:rPr lang="en-CA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</a:t>
            </a:r>
            <a:r>
              <a:rPr lang="en-CA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aper: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b="1" dirty="0" smtClean="0">
                <a:latin typeface="Calibri"/>
                <a:ea typeface="Calibri"/>
                <a:cs typeface="Times New Roman"/>
              </a:rPr>
              <a:t>Towards </a:t>
            </a:r>
            <a:r>
              <a:rPr lang="en-CA" b="1" dirty="0">
                <a:latin typeface="Calibri"/>
                <a:ea typeface="Calibri"/>
                <a:cs typeface="Times New Roman"/>
              </a:rPr>
              <a:t>a Canadian Contribution to an Integrated Atlantic Ocean Observing System</a:t>
            </a:r>
            <a:endParaRPr lang="en-CA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81" y="3173712"/>
            <a:ext cx="2820469" cy="34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0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5713" r="13021" b="5934"/>
          <a:stretch/>
        </p:blipFill>
        <p:spPr bwMode="auto">
          <a:xfrm>
            <a:off x="533400" y="609600"/>
            <a:ext cx="7363691" cy="46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425" y="5410200"/>
            <a:ext cx="880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  <a:latin typeface="Calibri"/>
              </a:rPr>
              <a:t>→ Possibilities for INTERNATIONAL shared planning and funding of “Arctic and Marine” infrastructure through Canada Foundation for Innovation.</a:t>
            </a: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5274"/>
            <a:ext cx="607332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New Infrastructure Opportunities?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82"/>
          <a:stretch/>
        </p:blipFill>
        <p:spPr bwMode="auto">
          <a:xfrm>
            <a:off x="3419872" y="3323884"/>
            <a:ext cx="2735408" cy="233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" y="3410527"/>
            <a:ext cx="3231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3200400" cy="239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114" y="130935"/>
            <a:ext cx="4886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Identify and promote RAD’s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2213" y="688968"/>
            <a:ext cx="55715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Researcher Aggregating Devices:</a:t>
            </a:r>
          </a:p>
          <a:p>
            <a:endParaRPr lang="en-CA" dirty="0"/>
          </a:p>
          <a:p>
            <a:r>
              <a:rPr lang="en-CA" dirty="0" smtClean="0"/>
              <a:t>Focus </a:t>
            </a:r>
            <a:r>
              <a:rPr lang="en-CA" dirty="0" smtClean="0"/>
              <a:t>infrastructure, observations </a:t>
            </a:r>
            <a:r>
              <a:rPr lang="en-CA" dirty="0" smtClean="0"/>
              <a:t>AND projects spatially</a:t>
            </a:r>
          </a:p>
          <a:p>
            <a:r>
              <a:rPr lang="en-CA" dirty="0" smtClean="0"/>
              <a:t>Ideally where science and user needs intersect</a:t>
            </a:r>
          </a:p>
          <a:p>
            <a:r>
              <a:rPr lang="en-CA" dirty="0" smtClean="0"/>
              <a:t>Requires discipline and compromise </a:t>
            </a:r>
          </a:p>
          <a:p>
            <a:r>
              <a:rPr lang="en-CA" dirty="0" smtClean="0"/>
              <a:t>Regions must be carefully chosen: enough science for all?</a:t>
            </a:r>
          </a:p>
          <a:p>
            <a:r>
              <a:rPr lang="en-CA" dirty="0" smtClean="0"/>
              <a:t>International and </a:t>
            </a:r>
            <a:r>
              <a:rPr lang="en-CA" dirty="0" smtClean="0"/>
              <a:t>open</a:t>
            </a:r>
            <a:endParaRPr lang="en-CA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200" y="5638800"/>
            <a:ext cx="325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Fish Aggregating Device (FAD)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6228184" y="2924944"/>
            <a:ext cx="30243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rgbClr val="FF0000"/>
                </a:solidFill>
              </a:rPr>
              <a:t>4 RADs and Their Motivations:</a:t>
            </a:r>
          </a:p>
          <a:p>
            <a:endParaRPr lang="en-CA" sz="1600" dirty="0"/>
          </a:p>
          <a:p>
            <a:r>
              <a:rPr lang="en-CA" sz="1600" b="1" dirty="0" smtClean="0"/>
              <a:t>Baffin Bay / Davis Strait:</a:t>
            </a:r>
          </a:p>
          <a:p>
            <a:r>
              <a:rPr lang="en-CA" sz="1400" dirty="0" err="1" smtClean="0"/>
              <a:t>GreenEdge</a:t>
            </a:r>
            <a:r>
              <a:rPr lang="en-CA" sz="1400" dirty="0" smtClean="0"/>
              <a:t> project; Ice-cover and ecosystems; Arctic /freshwater transport; air-sea exchange</a:t>
            </a:r>
          </a:p>
          <a:p>
            <a:r>
              <a:rPr lang="en-CA" sz="1600" b="1" dirty="0" smtClean="0"/>
              <a:t>Labrador Sea:</a:t>
            </a:r>
          </a:p>
          <a:p>
            <a:r>
              <a:rPr lang="en-CA" sz="1400" dirty="0" smtClean="0"/>
              <a:t>VITALS, OSNAP</a:t>
            </a:r>
          </a:p>
          <a:p>
            <a:r>
              <a:rPr lang="en-CA" sz="1400" dirty="0" smtClean="0"/>
              <a:t>Deep-water formation, freshwater impacts, MOC, CO2, O2, acidification</a:t>
            </a:r>
          </a:p>
          <a:p>
            <a:r>
              <a:rPr lang="en-CA" sz="1600" b="1" dirty="0" smtClean="0"/>
              <a:t>Flemish Pass:</a:t>
            </a:r>
          </a:p>
          <a:p>
            <a:r>
              <a:rPr lang="en-CA" sz="1400" dirty="0" smtClean="0"/>
              <a:t>MOC, heat flux, CO2 flux,</a:t>
            </a:r>
          </a:p>
          <a:p>
            <a:r>
              <a:rPr lang="en-CA" sz="1400" dirty="0"/>
              <a:t>b</a:t>
            </a:r>
            <a:r>
              <a:rPr lang="en-CA" sz="1400" dirty="0" smtClean="0"/>
              <a:t>iodiversity, </a:t>
            </a:r>
            <a:r>
              <a:rPr lang="en-CA" sz="1400" dirty="0" err="1" smtClean="0"/>
              <a:t>deepwater</a:t>
            </a:r>
            <a:r>
              <a:rPr lang="en-CA" sz="1400" dirty="0" smtClean="0"/>
              <a:t> oil </a:t>
            </a:r>
          </a:p>
          <a:p>
            <a:r>
              <a:rPr lang="en-CA" sz="1600" b="1" dirty="0" err="1" smtClean="0"/>
              <a:t>Scotian</a:t>
            </a:r>
            <a:r>
              <a:rPr lang="en-CA" sz="1600" b="1" dirty="0" smtClean="0"/>
              <a:t> Shelf/Slope:</a:t>
            </a:r>
          </a:p>
          <a:p>
            <a:r>
              <a:rPr lang="en-CA" sz="1400" dirty="0" smtClean="0"/>
              <a:t>MOC, acidification, deep circulation, biodiversity, </a:t>
            </a:r>
            <a:r>
              <a:rPr lang="en-CA" sz="1400" dirty="0" err="1" smtClean="0"/>
              <a:t>deepwater</a:t>
            </a:r>
            <a:r>
              <a:rPr lang="en-CA" sz="1400" dirty="0" smtClean="0"/>
              <a:t> oil; air-sea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40018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6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52967"/>
            <a:ext cx="4800600" cy="268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1" y="75274"/>
            <a:ext cx="849694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Horizon 2020 Topics </a:t>
            </a:r>
            <a:r>
              <a:rPr lang="en-CA" sz="2800" b="1" dirty="0" smtClean="0">
                <a:solidFill>
                  <a:srgbClr val="FF0000"/>
                </a:solidFill>
              </a:rPr>
              <a:t>arising from </a:t>
            </a:r>
            <a:r>
              <a:rPr lang="en-CA" sz="2800" b="1" dirty="0" err="1" smtClean="0">
                <a:solidFill>
                  <a:srgbClr val="FF0000"/>
                </a:solidFill>
              </a:rPr>
              <a:t>Galwaye</a:t>
            </a:r>
            <a:r>
              <a:rPr lang="en-CA" sz="2800" b="1" dirty="0" smtClean="0">
                <a:solidFill>
                  <a:srgbClr val="FF0000"/>
                </a:solidFill>
              </a:rPr>
              <a:t>, of high relevance to MEOPAR</a:t>
            </a:r>
            <a:r>
              <a:rPr lang="en-CA" sz="2800" b="1" dirty="0" smtClean="0">
                <a:solidFill>
                  <a:srgbClr val="FF0000"/>
                </a:solidFill>
              </a:rPr>
              <a:t> include:</a:t>
            </a:r>
            <a:endParaRPr lang="en-CA" sz="28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575" y="4082752"/>
            <a:ext cx="8048625" cy="2514600"/>
            <a:chOff x="409575" y="3505200"/>
            <a:chExt cx="8048625" cy="2514600"/>
          </a:xfrm>
        </p:grpSpPr>
        <p:grpSp>
          <p:nvGrpSpPr>
            <p:cNvPr id="2" name="Group 1"/>
            <p:cNvGrpSpPr/>
            <p:nvPr/>
          </p:nvGrpSpPr>
          <p:grpSpPr>
            <a:xfrm>
              <a:off x="457200" y="4953000"/>
              <a:ext cx="7816850" cy="609600"/>
              <a:chOff x="412750" y="4572000"/>
              <a:chExt cx="7816850" cy="609600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750" y="4572000"/>
                <a:ext cx="7816850" cy="596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257800" y="4812268"/>
                <a:ext cx="1728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EU 15-20 million</a:t>
                </a:r>
                <a:endParaRPr lang="en-CA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37658" y="5650468"/>
              <a:ext cx="7258542" cy="369332"/>
              <a:chOff x="381000" y="5193268"/>
              <a:chExt cx="7258542" cy="369332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5257800"/>
                <a:ext cx="614045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332774" y="5193268"/>
                <a:ext cx="1306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EU 6 million</a:t>
                </a:r>
                <a:endParaRPr lang="en-CA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09575" y="3505200"/>
              <a:ext cx="8048625" cy="1371600"/>
              <a:chOff x="352425" y="2971800"/>
              <a:chExt cx="8048625" cy="1371600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425" y="2971800"/>
                <a:ext cx="7842250" cy="584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3473450"/>
                <a:ext cx="8020050" cy="869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219200" y="3962400"/>
                <a:ext cx="1481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EU 3.5 million</a:t>
                </a:r>
                <a:endParaRPr lang="en-CA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68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0" y="170656"/>
            <a:ext cx="18176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87" y="130969"/>
            <a:ext cx="18002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30" y="94456"/>
            <a:ext cx="14763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2" y="65881"/>
            <a:ext cx="18780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657287" y="995546"/>
            <a:ext cx="57944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589C"/>
                </a:solidFill>
                <a:latin typeface="Avenir Book"/>
                <a:cs typeface="Avenir Book"/>
              </a:rPr>
              <a:t>Transatlantic Research </a:t>
            </a:r>
            <a:r>
              <a:rPr lang="en-GB" dirty="0" smtClean="0">
                <a:solidFill>
                  <a:srgbClr val="00589C"/>
                </a:solidFill>
                <a:latin typeface="Avenir Book"/>
                <a:cs typeface="Avenir Book"/>
              </a:rPr>
              <a:t>School</a:t>
            </a:r>
          </a:p>
          <a:p>
            <a:pPr algn="ctr" eaLnBrk="1" hangingPunct="1"/>
            <a:r>
              <a:rPr lang="en-GB" dirty="0" smtClean="0">
                <a:solidFill>
                  <a:srgbClr val="00589C"/>
                </a:solidFill>
                <a:latin typeface="Avenir Book"/>
                <a:cs typeface="Avenir Book"/>
              </a:rPr>
              <a:t>Ocean System Science &amp; Technology</a:t>
            </a:r>
            <a:endParaRPr lang="en-GB" dirty="0">
              <a:solidFill>
                <a:srgbClr val="00589C"/>
              </a:solidFill>
              <a:latin typeface="Avenir Book"/>
              <a:cs typeface="Avenir Book"/>
            </a:endParaRPr>
          </a:p>
        </p:txBody>
      </p:sp>
      <p:grpSp>
        <p:nvGrpSpPr>
          <p:cNvPr id="9" name="Gruppierung 9"/>
          <p:cNvGrpSpPr>
            <a:grpSpLocks/>
          </p:cNvGrpSpPr>
          <p:nvPr/>
        </p:nvGrpSpPr>
        <p:grpSpPr bwMode="auto">
          <a:xfrm>
            <a:off x="243400" y="2842178"/>
            <a:ext cx="4930262" cy="3954165"/>
            <a:chOff x="1600200" y="1524000"/>
            <a:chExt cx="5516563" cy="4511675"/>
          </a:xfrm>
        </p:grpSpPr>
        <p:pic>
          <p:nvPicPr>
            <p:cNvPr id="10" name="Picture 2" descr="HRSOSST_struktur_9_2_12-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1543050"/>
              <a:ext cx="5497513" cy="4492625"/>
            </a:xfrm>
            <a:prstGeom prst="rect">
              <a:avLst/>
            </a:prstGeom>
            <a:solidFill>
              <a:srgbClr val="60A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8"/>
            <p:cNvSpPr/>
            <p:nvPr/>
          </p:nvSpPr>
          <p:spPr>
            <a:xfrm>
              <a:off x="1600200" y="1524000"/>
              <a:ext cx="5487045" cy="4495281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7725" y="750259"/>
            <a:ext cx="2051050" cy="1456664"/>
          </a:xfrm>
          <a:prstGeom prst="rect">
            <a:avLst/>
          </a:prstGeom>
        </p:spPr>
      </p:pic>
      <p:pic>
        <p:nvPicPr>
          <p:cNvPr id="13" name="Picture 12" descr="hosst_4c_po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59" y="750259"/>
            <a:ext cx="2007899" cy="1422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87732" y="3815524"/>
            <a:ext cx="792163" cy="590550"/>
            <a:chOff x="2326568" y="2055152"/>
            <a:chExt cx="792163" cy="590550"/>
          </a:xfrm>
        </p:grpSpPr>
        <p:sp>
          <p:nvSpPr>
            <p:cNvPr id="2" name="Oval 1"/>
            <p:cNvSpPr/>
            <p:nvPr/>
          </p:nvSpPr>
          <p:spPr>
            <a:xfrm>
              <a:off x="2376391" y="2055152"/>
              <a:ext cx="691540" cy="5905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3"/>
            <p:cNvSpPr txBox="1">
              <a:spLocks noChangeArrowheads="1"/>
            </p:cNvSpPr>
            <p:nvPr/>
          </p:nvSpPr>
          <p:spPr bwMode="auto">
            <a:xfrm>
              <a:off x="2326568" y="2197100"/>
              <a:ext cx="7921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400" b="1" dirty="0">
                  <a:latin typeface="Avenir Black"/>
                  <a:cs typeface="Avenir Black"/>
                </a:rPr>
                <a:t>Halifax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44865" y="3909480"/>
            <a:ext cx="691540" cy="590550"/>
            <a:chOff x="5961490" y="2055152"/>
            <a:chExt cx="691540" cy="590550"/>
          </a:xfrm>
        </p:grpSpPr>
        <p:sp>
          <p:nvSpPr>
            <p:cNvPr id="18" name="Oval 17"/>
            <p:cNvSpPr/>
            <p:nvPr/>
          </p:nvSpPr>
          <p:spPr>
            <a:xfrm>
              <a:off x="5961490" y="2055152"/>
              <a:ext cx="691540" cy="5905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3"/>
            <p:cNvSpPr txBox="1">
              <a:spLocks noChangeArrowheads="1"/>
            </p:cNvSpPr>
            <p:nvPr/>
          </p:nvSpPr>
          <p:spPr bwMode="auto">
            <a:xfrm>
              <a:off x="6028346" y="2197100"/>
              <a:ext cx="58023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400" b="1" dirty="0" smtClean="0">
                  <a:latin typeface="Avenir Black"/>
                  <a:cs typeface="Avenir Black"/>
                </a:rPr>
                <a:t>Kiel</a:t>
              </a:r>
              <a:endParaRPr lang="de-DE" sz="1400" b="1" dirty="0">
                <a:latin typeface="Avenir Black"/>
                <a:cs typeface="Avenir Black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48783" y="5753384"/>
            <a:ext cx="792163" cy="590550"/>
            <a:chOff x="512384" y="5992216"/>
            <a:chExt cx="792163" cy="590550"/>
          </a:xfrm>
        </p:grpSpPr>
        <p:sp>
          <p:nvSpPr>
            <p:cNvPr id="23" name="Oval 22"/>
            <p:cNvSpPr/>
            <p:nvPr/>
          </p:nvSpPr>
          <p:spPr>
            <a:xfrm>
              <a:off x="553322" y="5992216"/>
              <a:ext cx="691540" cy="5905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feld 13"/>
            <p:cNvSpPr txBox="1">
              <a:spLocks noChangeArrowheads="1"/>
            </p:cNvSpPr>
            <p:nvPr/>
          </p:nvSpPr>
          <p:spPr bwMode="auto">
            <a:xfrm>
              <a:off x="512384" y="6025881"/>
              <a:ext cx="7921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400" b="1" dirty="0" smtClean="0">
                  <a:latin typeface="Avenir Black"/>
                  <a:cs typeface="Avenir Black"/>
                </a:rPr>
                <a:t>Cape Verde</a:t>
              </a:r>
              <a:endParaRPr lang="de-DE" sz="1400" b="1" dirty="0">
                <a:latin typeface="Avenir Black"/>
                <a:cs typeface="Avenir Black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53" y="2263902"/>
            <a:ext cx="506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1320" y="2236510"/>
            <a:ext cx="17433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EUR€1.8 million</a:t>
            </a:r>
            <a:endParaRPr lang="en-US" sz="1600" dirty="0">
              <a:latin typeface="Avenir Book"/>
              <a:cs typeface="Avenir Book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9" y="2218000"/>
            <a:ext cx="5064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7622" y="2206923"/>
            <a:ext cx="1652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CAN$3.2 million</a:t>
            </a:r>
            <a:endParaRPr lang="en-US" sz="1600" dirty="0">
              <a:latin typeface="Avenir Book"/>
              <a:cs typeface="Avenir Book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6421" r="4632" b="28842"/>
          <a:stretch/>
        </p:blipFill>
        <p:spPr>
          <a:xfrm>
            <a:off x="5293445" y="4960098"/>
            <a:ext cx="3734901" cy="16539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293445" y="3048112"/>
            <a:ext cx="3705952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293445" y="3048112"/>
            <a:ext cx="3775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Goal:</a:t>
            </a:r>
            <a:endParaRPr lang="en-US" sz="1600" dirty="0">
              <a:latin typeface="Avenir Book"/>
              <a:cs typeface="Avenir Book"/>
            </a:endParaRPr>
          </a:p>
          <a:p>
            <a:r>
              <a:rPr lang="en-CA" sz="1600" dirty="0" smtClean="0">
                <a:latin typeface="Avenir Book"/>
                <a:cs typeface="Avenir Book"/>
              </a:rPr>
              <a:t>Convey </a:t>
            </a:r>
            <a:r>
              <a:rPr lang="en-CA" sz="1600" dirty="0">
                <a:latin typeface="Avenir Book"/>
                <a:cs typeface="Avenir Book"/>
              </a:rPr>
              <a:t>technical and research skills in ocean science and advanced technologies, and promote informed management of deep sea and open ocean environments.</a:t>
            </a:r>
          </a:p>
        </p:txBody>
      </p:sp>
    </p:spTree>
    <p:extLst>
      <p:ext uri="{BB962C8B-B14F-4D97-AF65-F5344CB8AC3E}">
        <p14:creationId xmlns:p14="http://schemas.microsoft.com/office/powerpoint/2010/main" val="1256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756</Words>
  <Application>Microsoft Office PowerPoint</Application>
  <PresentationFormat>On-screen Show (4:3)</PresentationFormat>
  <Paragraphs>119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Facing Galway: Some Atlantic Canadian realities…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Dalhousie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DougWallace</dc:creator>
  <cp:lastModifiedBy>DougWallace</cp:lastModifiedBy>
  <cp:revision>19</cp:revision>
  <dcterms:created xsi:type="dcterms:W3CDTF">2014-04-14T09:09:26Z</dcterms:created>
  <dcterms:modified xsi:type="dcterms:W3CDTF">2014-04-14T12:20:12Z</dcterms:modified>
</cp:coreProperties>
</file>