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omments/comment8.xml" ContentType="application/vnd.openxmlformats-officedocument.presentationml.comment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s/comment6.xml" ContentType="application/vnd.openxmlformats-officedocument.presentationml.comment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3.xml" ContentType="application/vnd.openxmlformats-officedocument.presentationml.comments+xml"/>
  <Override PartName="/ppt/comments/comment4.xml" ContentType="application/vnd.openxmlformats-officedocument.presentationml.comment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omments/comment9.xml" ContentType="application/vnd.openxmlformats-officedocument.presentationml.comment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comments/comment7.xml" ContentType="application/vnd.openxmlformats-officedocument.presentationml.comment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omments/comment5.xml" ContentType="application/vnd.openxmlformats-officedocument.presentationml.comment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410" r:id="rId3"/>
    <p:sldId id="259" r:id="rId4"/>
    <p:sldId id="396" r:id="rId5"/>
    <p:sldId id="257" r:id="rId6"/>
    <p:sldId id="265" r:id="rId7"/>
    <p:sldId id="388" r:id="rId8"/>
    <p:sldId id="411" r:id="rId9"/>
    <p:sldId id="387" r:id="rId10"/>
    <p:sldId id="412" r:id="rId11"/>
    <p:sldId id="413" r:id="rId12"/>
    <p:sldId id="414" r:id="rId13"/>
    <p:sldId id="415" r:id="rId14"/>
    <p:sldId id="416" r:id="rId15"/>
    <p:sldId id="309" r:id="rId16"/>
    <p:sldId id="340" r:id="rId17"/>
    <p:sldId id="417" r:id="rId18"/>
    <p:sldId id="418" r:id="rId19"/>
    <p:sldId id="419" r:id="rId20"/>
    <p:sldId id="420" r:id="rId21"/>
    <p:sldId id="421" r:id="rId22"/>
    <p:sldId id="422" r:id="rId23"/>
    <p:sldId id="423" r:id="rId24"/>
    <p:sldId id="379" r:id="rId25"/>
    <p:sldId id="399" r:id="rId26"/>
    <p:sldId id="400" r:id="rId27"/>
    <p:sldId id="401" r:id="rId28"/>
    <p:sldId id="393" r:id="rId29"/>
    <p:sldId id="424" r:id="rId30"/>
    <p:sldId id="403" r:id="rId31"/>
    <p:sldId id="40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ro" initials="v"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0D749"/>
    <a:srgbClr val="060606"/>
    <a:srgbClr val="08080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86" autoAdjust="0"/>
    <p:restoredTop sz="94667" autoAdjust="0"/>
  </p:normalViewPr>
  <p:slideViewPr>
    <p:cSldViewPr>
      <p:cViewPr>
        <p:scale>
          <a:sx n="70" d="100"/>
          <a:sy n="70" d="100"/>
        </p:scale>
        <p:origin x="-336"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10-20T01:04:58.932" idx="18">
    <p:pos x="10" y="10"/>
    <p:text>While most models in use today still employ the values of the compressive and
shear strength parameters and of the air and water drag coecients that were proposed
over thirty years ago, new uncertainties concerning the value of these parameters
arise as sea-ice modeling evolve.
First, models are currently run at increasingly higher spatial resolutions such that
they now reproduce aspects of the deformation of sea ice that were not reproduced in
earlier models, for instance, the LKFs along which the energy dissipation is concentrated.
By comparing the shear deformation eld simulated by a VP sea-ice model
at 20 km, 10 km and 2 km resolution, Lemieux and Tremblay (2009) recently demonstrated
that, as the model spatial resolution increases, deformation concentrates along
ner structures and new LKFs appears (results not shown). Wang and Wang (2009)
also showed that suciently high spatial resolution is necessary for VP sea-ice models
to simulate realistic LKFs and that increasing the resolution</p:text>
  </p:cm>
  <p:cm authorId="0" dt="2010-10-20T01:06:26.308" idx="19">
    <p:pos x="5760" y="0"/>
    <p:text>In addition, Lemieux and Tremblay (2009) recently suggested that earlier VP
models were not iterated to convergence, such that their states of stress were neither
viscous nor plastic. The authors showed that this lead to signicant errors in the
simulated velocity and deformation elds and that a larger number of iterations of the
numerical solver than the 1 pseudo time step (equivalent to 2 outer loops) originally
used in VP models was needed to obtain a VP solution. As the number of iterations
is increased (as it tends to be in current models relative to earlier models), simulated
states of stress migrate from the interior region to the periphery of the yield curve.
This implies that less energy is dissipated in unphysical viscous deformations and
that more is dissipated in plastic deformations. The authors also demonstrated that
using an increasing number of iterations reduces the error on the velocity elds and
concentrates the ice (shear) deformation along nner LKFs.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0-10-20T09:46:08.025" idx="20">
    <p:pos x="10" y="10"/>
    <p:text>want to discuss how the optimal drag coecients and mechanical strength
parameters are a
ected by the resolution and numerical convergence by investigating
the sensitivity of the the simulated ice drift to these model characteristics.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0-10-19T23:52:35.207" idx="13">
    <p:pos x="10" y="10"/>
    <p:text>air and water stress: calculated using the standard bulk formulation proposed by McPhee</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0-10-20T00:47:45.199" idx="14">
    <p:pos x="10" y="10"/>
    <p:text>The ratio Cda/Cdw is therefore not constant along the zero (or any other) Ejuj
contour over the entire range of Cda and Cdw values used in this sensitivity study. For
a smaller range of Cda and Cdw however, the ratio is almost constant : for instance,
between Cda = 1:510􀀀3, Cdw = 7:010􀀀3 and Cda = 2:5010􀀀3, Cdw = 15:010􀀀3,
it varies between 1=5 and 1=6 along the zero Ejuj contour. This result is consistent
with the results of the study of McPhee (1980) as well as with previous calibration
studies (McPhee, 1980; Kreysher et al., 2000; Harder and Fischer, 1999) which suggested
that, over a restricted range of air and water drag coefficients in agreement
with measurements, the mean drift speed of sea ice in standard VP models is largely defined by the ratio of Cda and Cdw rather than by their specificc values.</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0-10-20T00:50:54.255" idx="15">
    <p:pos x="10" y="10"/>
    <p:text>The signicant change in the shape of the simulated distribution for di
erent
choices of values of the air and drag coecients along the zero Ejuj contour suggests
that the quality of the simulated drift speed does not only depend on the ratio between
Cda and Cdw but also on their specic values. Therefore, the minimization of the 2
di
erence between the observed and simulated drift speed distributions does bring
new information and, beyond the di
erence of the mean observed and simulated drift
speed (Ejuj), helps determining specic values of drag coecients minimizing the
error on the model drift.</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0-06-01T14:26:55.307" idx="9">
    <p:pos x="10" y="10"/>
    <p:text>Chi square with Cda Cdw: there is a minimum, but the no-stoppage problem persist when Cda and Cdw are changed. Hence there is a solution, but it is a bad solution.</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0-06-01T14:26:55.307" idx="10">
    <p:pos x="10" y="10"/>
    <p:text>Chi square with Cda Cdw: there is a minimum, but the no-stoppage problem persist when Cda and Cdw are changed. Hence there is a solution, but it is a bad solution.</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0-06-01T14:26:55.307" idx="8">
    <p:pos x="10" y="10"/>
    <p:text>Chi square with Cda Cdw: there is a minimum, but the no-stoppage problem persist when Cda and Cdw are changed. Hence there is a solution, but it is a bad solution.</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0-06-01T14:26:55.307" idx="12">
    <p:pos x="10" y="10"/>
    <p:text>Chi square with Cda Cdw: there is a minimum, but the no-stoppage problem persist when Cda and Cdw are changed. Hence there is a solution, but it is a bad solution.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7788BC-A5AA-4FAC-AAAD-B3063C1EA1F1}" type="datetimeFigureOut">
              <a:rPr lang="en-US" smtClean="0"/>
              <a:pPr/>
              <a:t>10/20/2010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D53D64-EFFD-4DFA-B6F3-8FF45EC6E76A}"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744866-F34F-4270-A654-7A7224F20D0D}" type="slidenum">
              <a:rPr lang="en-CA" smtClean="0"/>
              <a:pPr fontAlgn="base">
                <a:spcBef>
                  <a:spcPct val="0"/>
                </a:spcBef>
                <a:spcAft>
                  <a:spcPct val="0"/>
                </a:spcAft>
                <a:defRPr/>
              </a:pPr>
              <a:t>2</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DD53D64-EFFD-4DFA-B6F3-8FF45EC6E76A}" type="slidenum">
              <a:rPr lang="en-CA" smtClean="0"/>
              <a:pPr/>
              <a:t>25</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806A697-8C47-4BAA-A093-E9DAFB95BAD0}" type="datetimeFigureOut">
              <a:rPr lang="en-US" smtClean="0"/>
              <a:pPr/>
              <a:t>10/20/2010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B0460A-6907-4623-931A-040ED983481B}"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806A697-8C47-4BAA-A093-E9DAFB95BAD0}" type="datetimeFigureOut">
              <a:rPr lang="en-US" smtClean="0"/>
              <a:pPr/>
              <a:t>10/20/2010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B0460A-6907-4623-931A-040ED983481B}"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806A697-8C47-4BAA-A093-E9DAFB95BAD0}" type="datetimeFigureOut">
              <a:rPr lang="en-US" smtClean="0"/>
              <a:pPr/>
              <a:t>10/20/2010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B0460A-6907-4623-931A-040ED983481B}"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806A697-8C47-4BAA-A093-E9DAFB95BAD0}" type="datetimeFigureOut">
              <a:rPr lang="en-US" smtClean="0"/>
              <a:pPr/>
              <a:t>10/20/2010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B0460A-6907-4623-931A-040ED983481B}"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06A697-8C47-4BAA-A093-E9DAFB95BAD0}" type="datetimeFigureOut">
              <a:rPr lang="en-US" smtClean="0"/>
              <a:pPr/>
              <a:t>10/20/2010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B0460A-6907-4623-931A-040ED983481B}"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806A697-8C47-4BAA-A093-E9DAFB95BAD0}" type="datetimeFigureOut">
              <a:rPr lang="en-US" smtClean="0"/>
              <a:pPr/>
              <a:t>10/20/2010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B0460A-6907-4623-931A-040ED983481B}"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806A697-8C47-4BAA-A093-E9DAFB95BAD0}" type="datetimeFigureOut">
              <a:rPr lang="en-US" smtClean="0"/>
              <a:pPr/>
              <a:t>10/20/2010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2B0460A-6907-4623-931A-040ED983481B}"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806A697-8C47-4BAA-A093-E9DAFB95BAD0}" type="datetimeFigureOut">
              <a:rPr lang="en-US" smtClean="0"/>
              <a:pPr/>
              <a:t>10/20/2010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2B0460A-6907-4623-931A-040ED983481B}"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6A697-8C47-4BAA-A093-E9DAFB95BAD0}" type="datetimeFigureOut">
              <a:rPr lang="en-US" smtClean="0"/>
              <a:pPr/>
              <a:t>10/20/2010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2B0460A-6907-4623-931A-040ED983481B}"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6A697-8C47-4BAA-A093-E9DAFB95BAD0}" type="datetimeFigureOut">
              <a:rPr lang="en-US" smtClean="0"/>
              <a:pPr/>
              <a:t>10/20/2010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B0460A-6907-4623-931A-040ED983481B}"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6A697-8C47-4BAA-A093-E9DAFB95BAD0}" type="datetimeFigureOut">
              <a:rPr lang="en-US" smtClean="0"/>
              <a:pPr/>
              <a:t>10/20/2010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B0460A-6907-4623-931A-040ED983481B}"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6A697-8C47-4BAA-A093-E9DAFB95BAD0}" type="datetimeFigureOut">
              <a:rPr lang="en-US" smtClean="0"/>
              <a:pPr/>
              <a:t>10/20/2010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0460A-6907-4623-931A-040ED983481B}"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comments" Target="../comments/comment9.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SC02062.JPG"/>
          <p:cNvPicPr>
            <a:picLocks noChangeAspect="1"/>
          </p:cNvPicPr>
          <p:nvPr/>
        </p:nvPicPr>
        <p:blipFill>
          <a:blip r:embed="rId2" cstate="print">
            <a:lum bright="-17000" contrast="-2000"/>
          </a:blip>
          <a:stretch>
            <a:fillRect/>
          </a:stretch>
        </p:blipFill>
        <p:spPr>
          <a:xfrm>
            <a:off x="0" y="1052736"/>
            <a:ext cx="9144000" cy="5805264"/>
          </a:xfrm>
          <a:prstGeom prst="rect">
            <a:avLst/>
          </a:prstGeom>
        </p:spPr>
      </p:pic>
      <p:sp>
        <p:nvSpPr>
          <p:cNvPr id="6" name="TextBox 5"/>
          <p:cNvSpPr txBox="1"/>
          <p:nvPr/>
        </p:nvSpPr>
        <p:spPr>
          <a:xfrm>
            <a:off x="71438" y="214290"/>
            <a:ext cx="2857488" cy="707886"/>
          </a:xfrm>
          <a:prstGeom prst="rect">
            <a:avLst/>
          </a:prstGeom>
          <a:noFill/>
        </p:spPr>
        <p:txBody>
          <a:bodyPr wrap="square" rtlCol="0">
            <a:spAutoFit/>
          </a:bodyPr>
          <a:lstStyle/>
          <a:p>
            <a:r>
              <a:rPr lang="en-CA" sz="2000" b="1" dirty="0" err="1" smtClean="0">
                <a:solidFill>
                  <a:schemeClr val="bg1">
                    <a:lumMod val="85000"/>
                  </a:schemeClr>
                </a:solidFill>
              </a:rPr>
              <a:t>Véronique</a:t>
            </a:r>
            <a:r>
              <a:rPr lang="en-CA" sz="2000" b="1" dirty="0" smtClean="0">
                <a:solidFill>
                  <a:schemeClr val="bg1">
                    <a:lumMod val="85000"/>
                  </a:schemeClr>
                </a:solidFill>
              </a:rPr>
              <a:t> </a:t>
            </a:r>
            <a:r>
              <a:rPr lang="en-CA" sz="2000" b="1" dirty="0" err="1" smtClean="0">
                <a:solidFill>
                  <a:schemeClr val="bg1">
                    <a:lumMod val="85000"/>
                  </a:schemeClr>
                </a:solidFill>
              </a:rPr>
              <a:t>Dansereau</a:t>
            </a:r>
            <a:endParaRPr lang="en-CA" sz="2000" b="1" dirty="0" smtClean="0">
              <a:solidFill>
                <a:schemeClr val="bg1">
                  <a:lumMod val="85000"/>
                </a:schemeClr>
              </a:solidFill>
            </a:endParaRPr>
          </a:p>
          <a:p>
            <a:r>
              <a:rPr lang="en-CA" sz="2000" b="1" dirty="0" smtClean="0">
                <a:solidFill>
                  <a:schemeClr val="bg1">
                    <a:lumMod val="85000"/>
                  </a:schemeClr>
                </a:solidFill>
              </a:rPr>
              <a:t>Bruno Tremblay</a:t>
            </a:r>
            <a:endParaRPr lang="en-CA" sz="2000" b="1" dirty="0">
              <a:solidFill>
                <a:schemeClr val="bg1">
                  <a:lumMod val="85000"/>
                </a:schemeClr>
              </a:solidFill>
            </a:endParaRPr>
          </a:p>
        </p:txBody>
      </p:sp>
      <p:sp>
        <p:nvSpPr>
          <p:cNvPr id="7" name="TextBox 6"/>
          <p:cNvSpPr txBox="1"/>
          <p:nvPr/>
        </p:nvSpPr>
        <p:spPr>
          <a:xfrm>
            <a:off x="5786446" y="214290"/>
            <a:ext cx="3357586" cy="646331"/>
          </a:xfrm>
          <a:prstGeom prst="rect">
            <a:avLst/>
          </a:prstGeom>
          <a:noFill/>
        </p:spPr>
        <p:txBody>
          <a:bodyPr wrap="square" rtlCol="0">
            <a:spAutoFit/>
          </a:bodyPr>
          <a:lstStyle/>
          <a:p>
            <a:r>
              <a:rPr lang="en-CA" b="1" dirty="0" smtClean="0">
                <a:solidFill>
                  <a:schemeClr val="bg1">
                    <a:lumMod val="50000"/>
                  </a:schemeClr>
                </a:solidFill>
              </a:rPr>
              <a:t>Atmospheric &amp; Oceanic Sciences </a:t>
            </a:r>
          </a:p>
          <a:p>
            <a:r>
              <a:rPr lang="en-CA" b="1" dirty="0" smtClean="0">
                <a:solidFill>
                  <a:schemeClr val="bg1">
                    <a:lumMod val="50000"/>
                  </a:schemeClr>
                </a:solidFill>
              </a:rPr>
              <a:t>McGill University</a:t>
            </a:r>
            <a:endParaRPr lang="en-CA" b="1" dirty="0">
              <a:solidFill>
                <a:schemeClr val="bg1">
                  <a:lumMod val="50000"/>
                </a:schemeClr>
              </a:solidFill>
            </a:endParaRPr>
          </a:p>
        </p:txBody>
      </p:sp>
      <p:sp>
        <p:nvSpPr>
          <p:cNvPr id="10" name="Subtitle 2"/>
          <p:cNvSpPr txBox="1">
            <a:spLocks/>
          </p:cNvSpPr>
          <p:nvPr/>
        </p:nvSpPr>
        <p:spPr>
          <a:xfrm>
            <a:off x="142844" y="3071810"/>
            <a:ext cx="9001156" cy="128588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3200" b="0" i="0" u="none" strike="noStrike" kern="1200" cap="none" spc="0" normalizeH="0" baseline="0" noProof="0" smtClean="0">
                <a:ln>
                  <a:noFill/>
                </a:ln>
                <a:solidFill>
                  <a:schemeClr val="bg1"/>
                </a:solidFill>
                <a:effectLst/>
                <a:uLnTx/>
                <a:uFillTx/>
                <a:latin typeface="+mn-lt"/>
                <a:ea typeface="+mn-ea"/>
                <a:cs typeface="+mn-cs"/>
              </a:rPr>
              <a:t>Are sea ice model parameters independent of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3200" b="0" i="0" u="none" strike="noStrike" kern="1200" cap="none" spc="0" normalizeH="0" baseline="0" noProof="0" smtClean="0">
                <a:ln>
                  <a:noFill/>
                </a:ln>
                <a:solidFill>
                  <a:schemeClr val="bg1"/>
                </a:solidFill>
                <a:effectLst/>
                <a:uLnTx/>
                <a:uFillTx/>
                <a:latin typeface="+mn-lt"/>
                <a:ea typeface="+mn-ea"/>
                <a:cs typeface="+mn-cs"/>
              </a:rPr>
              <a:t>convergence and resolution?</a:t>
            </a:r>
            <a:endParaRPr kumimoji="0" lang="en-CA"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Rectangle 18"/>
          <p:cNvSpPr/>
          <p:nvPr/>
        </p:nvSpPr>
        <p:spPr>
          <a:xfrm>
            <a:off x="72488" y="1124744"/>
            <a:ext cx="8964000" cy="518457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0" y="0"/>
            <a:ext cx="9144000" cy="571480"/>
          </a:xfrm>
          <a:solidFill>
            <a:schemeClr val="tx1"/>
          </a:solidFill>
        </p:spPr>
        <p:txBody>
          <a:bodyPr>
            <a:normAutofit fontScale="90000"/>
          </a:bodyPr>
          <a:lstStyle/>
          <a:p>
            <a:r>
              <a:rPr lang="en-CA" sz="2800" dirty="0" smtClean="0">
                <a:solidFill>
                  <a:schemeClr val="bg1"/>
                </a:solidFill>
              </a:rPr>
              <a:t>Base state optimization</a:t>
            </a:r>
            <a:r>
              <a:rPr lang="en-CA" sz="3200" dirty="0" smtClean="0">
                <a:solidFill>
                  <a:schemeClr val="bg1"/>
                </a:solidFill>
              </a:rPr>
              <a:t> : </a:t>
            </a:r>
            <a:r>
              <a:rPr lang="en-CA" sz="2800" i="1" dirty="0" err="1" smtClean="0">
                <a:solidFill>
                  <a:schemeClr val="bg1"/>
                </a:solidFill>
              </a:rPr>
              <a:t>C</a:t>
            </a:r>
            <a:r>
              <a:rPr lang="en-CA" sz="2800" i="1" baseline="-25000" dirty="0" err="1" smtClean="0">
                <a:solidFill>
                  <a:schemeClr val="bg1"/>
                </a:solidFill>
              </a:rPr>
              <a:t>da</a:t>
            </a:r>
            <a:r>
              <a:rPr lang="en-CA" sz="2800" dirty="0" smtClean="0">
                <a:solidFill>
                  <a:schemeClr val="bg1"/>
                </a:solidFill>
              </a:rPr>
              <a:t>, </a:t>
            </a:r>
            <a:r>
              <a:rPr lang="en-CA" sz="2800" i="1" dirty="0" err="1" smtClean="0">
                <a:solidFill>
                  <a:schemeClr val="bg1"/>
                </a:solidFill>
              </a:rPr>
              <a:t>C</a:t>
            </a:r>
            <a:r>
              <a:rPr lang="en-CA" sz="2800" i="1" baseline="-25000" dirty="0" err="1" smtClean="0">
                <a:solidFill>
                  <a:schemeClr val="bg1"/>
                </a:solidFill>
              </a:rPr>
              <a:t>dw</a:t>
            </a:r>
            <a:endParaRPr lang="en-CA" sz="2800" dirty="0">
              <a:solidFill>
                <a:schemeClr val="bg1"/>
              </a:solidFill>
            </a:endParaRPr>
          </a:p>
        </p:txBody>
      </p:sp>
      <p:sp>
        <p:nvSpPr>
          <p:cNvPr id="5" name="TextBox 4"/>
          <p:cNvSpPr txBox="1"/>
          <p:nvPr/>
        </p:nvSpPr>
        <p:spPr>
          <a:xfrm>
            <a:off x="142844" y="620688"/>
            <a:ext cx="8858312" cy="369332"/>
          </a:xfrm>
          <a:prstGeom prst="rect">
            <a:avLst/>
          </a:prstGeom>
          <a:solidFill>
            <a:schemeClr val="tx1">
              <a:lumMod val="85000"/>
              <a:lumOff val="15000"/>
            </a:schemeClr>
          </a:solidFill>
        </p:spPr>
        <p:txBody>
          <a:bodyPr wrap="square" rtlCol="0">
            <a:spAutoFit/>
          </a:bodyPr>
          <a:lstStyle/>
          <a:p>
            <a:pPr marL="342900" indent="-342900" algn="ctr"/>
            <a:r>
              <a:rPr lang="en-CA" sz="1600" i="1" dirty="0" smtClean="0">
                <a:solidFill>
                  <a:schemeClr val="bg1">
                    <a:lumMod val="65000"/>
                  </a:schemeClr>
                </a:solidFill>
                <a:sym typeface="Symbol"/>
              </a:rPr>
              <a:t>P*</a:t>
            </a:r>
            <a:r>
              <a:rPr lang="en-CA" sz="1600" dirty="0" smtClean="0">
                <a:solidFill>
                  <a:schemeClr val="bg1">
                    <a:lumMod val="65000"/>
                  </a:schemeClr>
                </a:solidFill>
                <a:sym typeface="Symbol"/>
              </a:rPr>
              <a:t> = 30000, </a:t>
            </a:r>
            <a:r>
              <a:rPr lang="en-CA" sz="1600" i="1" dirty="0" smtClean="0">
                <a:solidFill>
                  <a:schemeClr val="bg1">
                    <a:lumMod val="65000"/>
                  </a:schemeClr>
                </a:solidFill>
                <a:sym typeface="Symbol"/>
              </a:rPr>
              <a:t>e</a:t>
            </a:r>
            <a:r>
              <a:rPr lang="en-CA" sz="1600" dirty="0" smtClean="0">
                <a:solidFill>
                  <a:schemeClr val="bg1">
                    <a:lumMod val="65000"/>
                  </a:schemeClr>
                </a:solidFill>
                <a:sym typeface="Symbol"/>
              </a:rPr>
              <a:t> = 2.0 (default values)</a:t>
            </a:r>
            <a:r>
              <a:rPr lang="en-CA" dirty="0" smtClean="0">
                <a:solidFill>
                  <a:schemeClr val="bg1">
                    <a:lumMod val="95000"/>
                  </a:schemeClr>
                </a:solidFill>
                <a:sym typeface="Symbol"/>
              </a:rPr>
              <a:t> </a:t>
            </a:r>
            <a:endParaRPr lang="en-CA" dirty="0" smtClean="0">
              <a:solidFill>
                <a:schemeClr val="bg1"/>
              </a:solidFill>
            </a:endParaRPr>
          </a:p>
        </p:txBody>
      </p:sp>
      <p:pic>
        <p:nvPicPr>
          <p:cNvPr id="3075" name="Picture 3"/>
          <p:cNvPicPr>
            <a:picLocks noChangeAspect="1" noChangeArrowheads="1"/>
          </p:cNvPicPr>
          <p:nvPr/>
        </p:nvPicPr>
        <p:blipFill>
          <a:blip r:embed="rId2" cstate="print"/>
          <a:srcRect/>
          <a:stretch>
            <a:fillRect/>
          </a:stretch>
        </p:blipFill>
        <p:spPr bwMode="auto">
          <a:xfrm>
            <a:off x="5138479" y="2182376"/>
            <a:ext cx="3826009" cy="3118832"/>
          </a:xfrm>
          <a:prstGeom prst="rect">
            <a:avLst/>
          </a:prstGeom>
          <a:noFill/>
          <a:ln w="9525">
            <a:noFill/>
            <a:miter lim="800000"/>
            <a:headEnd/>
            <a:tailEnd/>
          </a:ln>
        </p:spPr>
      </p:pic>
      <p:sp>
        <p:nvSpPr>
          <p:cNvPr id="18" name="TextBox 17"/>
          <p:cNvSpPr txBox="1"/>
          <p:nvPr/>
        </p:nvSpPr>
        <p:spPr>
          <a:xfrm>
            <a:off x="208800" y="5301208"/>
            <a:ext cx="4723200" cy="923330"/>
          </a:xfrm>
          <a:prstGeom prst="rect">
            <a:avLst/>
          </a:prstGeom>
          <a:solidFill>
            <a:schemeClr val="bg1"/>
          </a:solidFill>
        </p:spPr>
        <p:txBody>
          <a:bodyPr wrap="square" rtlCol="0">
            <a:spAutoFit/>
          </a:bodyPr>
          <a:lstStyle/>
          <a:p>
            <a:pPr algn="ctr"/>
            <a:endParaRPr lang="en-CA" b="1" i="1" dirty="0" smtClean="0"/>
          </a:p>
          <a:p>
            <a:pPr marL="342900" indent="-342900" algn="ctr"/>
            <a:r>
              <a:rPr lang="en-CA" b="1" dirty="0" smtClean="0">
                <a:sym typeface="Symbol"/>
              </a:rPr>
              <a:t>Difference of the space and </a:t>
            </a:r>
            <a:r>
              <a:rPr lang="en-CA" b="1" i="1" dirty="0" smtClean="0">
                <a:sym typeface="Symbol"/>
              </a:rPr>
              <a:t>t</a:t>
            </a:r>
            <a:r>
              <a:rPr lang="en-CA" b="1" dirty="0" smtClean="0">
                <a:sym typeface="Symbol"/>
              </a:rPr>
              <a:t>-averaged model and observed daily drift speed</a:t>
            </a:r>
          </a:p>
        </p:txBody>
      </p:sp>
      <p:grpSp>
        <p:nvGrpSpPr>
          <p:cNvPr id="68" name="Group 67"/>
          <p:cNvGrpSpPr/>
          <p:nvPr/>
        </p:nvGrpSpPr>
        <p:grpSpPr>
          <a:xfrm>
            <a:off x="209413" y="1196752"/>
            <a:ext cx="4722627" cy="4261537"/>
            <a:chOff x="209413" y="1628800"/>
            <a:chExt cx="4722627" cy="4261537"/>
          </a:xfrm>
        </p:grpSpPr>
        <p:pic>
          <p:nvPicPr>
            <p:cNvPr id="51" name="Picture 2"/>
            <p:cNvPicPr>
              <a:picLocks noChangeAspect="1" noChangeArrowheads="1"/>
            </p:cNvPicPr>
            <p:nvPr/>
          </p:nvPicPr>
          <p:blipFill>
            <a:blip r:embed="rId3" cstate="print"/>
            <a:srcRect/>
            <a:stretch>
              <a:fillRect/>
            </a:stretch>
          </p:blipFill>
          <p:spPr bwMode="auto">
            <a:xfrm>
              <a:off x="209413" y="1628800"/>
              <a:ext cx="4722627" cy="4261537"/>
            </a:xfrm>
            <a:prstGeom prst="rect">
              <a:avLst/>
            </a:prstGeom>
            <a:noFill/>
            <a:ln w="9525">
              <a:noFill/>
              <a:miter lim="800000"/>
              <a:headEnd/>
              <a:tailEnd/>
            </a:ln>
          </p:spPr>
        </p:pic>
        <p:grpSp>
          <p:nvGrpSpPr>
            <p:cNvPr id="52" name="Group 51"/>
            <p:cNvGrpSpPr/>
            <p:nvPr/>
          </p:nvGrpSpPr>
          <p:grpSpPr>
            <a:xfrm>
              <a:off x="611560" y="1772816"/>
              <a:ext cx="3312368" cy="3168352"/>
              <a:chOff x="611560" y="1772816"/>
              <a:chExt cx="3312368" cy="3168352"/>
            </a:xfrm>
          </p:grpSpPr>
          <p:cxnSp>
            <p:nvCxnSpPr>
              <p:cNvPr id="53" name="Straight Connector 52"/>
              <p:cNvCxnSpPr/>
              <p:nvPr/>
            </p:nvCxnSpPr>
            <p:spPr>
              <a:xfrm flipV="1">
                <a:off x="611560" y="1772816"/>
                <a:ext cx="3312368" cy="3168352"/>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54" name="Group 42"/>
              <p:cNvGrpSpPr/>
              <p:nvPr/>
            </p:nvGrpSpPr>
            <p:grpSpPr>
              <a:xfrm>
                <a:off x="936000" y="4412964"/>
                <a:ext cx="2053017" cy="312180"/>
                <a:chOff x="936000" y="4412964"/>
                <a:chExt cx="2053017" cy="312180"/>
              </a:xfrm>
            </p:grpSpPr>
            <p:sp>
              <p:nvSpPr>
                <p:cNvPr id="63" name="TextBox 62"/>
                <p:cNvSpPr txBox="1"/>
                <p:nvPr/>
              </p:nvSpPr>
              <p:spPr>
                <a:xfrm>
                  <a:off x="1115616" y="4412964"/>
                  <a:ext cx="1873401" cy="312180"/>
                </a:xfrm>
                <a:prstGeom prst="rect">
                  <a:avLst/>
                </a:prstGeom>
                <a:noFill/>
              </p:spPr>
              <p:txBody>
                <a:bodyPr wrap="square" rtlCol="0">
                  <a:spAutoFit/>
                </a:bodyPr>
                <a:lstStyle/>
                <a:p>
                  <a:r>
                    <a:rPr lang="en-CA" sz="1600" b="1" dirty="0" smtClean="0"/>
                    <a:t>1.00, 3.00</a:t>
                  </a:r>
                  <a:endParaRPr lang="en-CA" sz="1600" b="1" dirty="0"/>
                </a:p>
              </p:txBody>
            </p:sp>
            <p:sp>
              <p:nvSpPr>
                <p:cNvPr id="59" name="Oval 58"/>
                <p:cNvSpPr/>
                <p:nvPr/>
              </p:nvSpPr>
              <p:spPr>
                <a:xfrm>
                  <a:off x="936000" y="4536000"/>
                  <a:ext cx="67047" cy="934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TextBox 14"/>
          <p:cNvSpPr txBox="1"/>
          <p:nvPr/>
        </p:nvSpPr>
        <p:spPr>
          <a:xfrm>
            <a:off x="208800" y="5301208"/>
            <a:ext cx="4723200" cy="923330"/>
          </a:xfrm>
          <a:prstGeom prst="rect">
            <a:avLst/>
          </a:prstGeom>
          <a:solidFill>
            <a:schemeClr val="bg1"/>
          </a:solidFill>
        </p:spPr>
        <p:txBody>
          <a:bodyPr wrap="square" rtlCol="0">
            <a:spAutoFit/>
          </a:bodyPr>
          <a:lstStyle/>
          <a:p>
            <a:pPr algn="ctr"/>
            <a:endParaRPr lang="en-CA" b="1" i="1" dirty="0" smtClean="0"/>
          </a:p>
          <a:p>
            <a:pPr marL="342900" indent="-342900" algn="ctr"/>
            <a:r>
              <a:rPr lang="en-CA" b="1" dirty="0" smtClean="0">
                <a:sym typeface="Symbol"/>
              </a:rPr>
              <a:t>Difference of the space and </a:t>
            </a:r>
            <a:r>
              <a:rPr lang="en-CA" b="1" i="1" dirty="0" smtClean="0">
                <a:sym typeface="Symbol"/>
              </a:rPr>
              <a:t>t</a:t>
            </a:r>
            <a:r>
              <a:rPr lang="en-CA" b="1" dirty="0" smtClean="0">
                <a:sym typeface="Symbol"/>
              </a:rPr>
              <a:t>-averaged model and observed daily drift speed</a:t>
            </a:r>
          </a:p>
        </p:txBody>
      </p:sp>
      <p:sp>
        <p:nvSpPr>
          <p:cNvPr id="14" name="Rectangle 13"/>
          <p:cNvSpPr/>
          <p:nvPr/>
        </p:nvSpPr>
        <p:spPr>
          <a:xfrm>
            <a:off x="72488" y="1124744"/>
            <a:ext cx="8964000" cy="518457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0" y="0"/>
            <a:ext cx="9144000" cy="571480"/>
          </a:xfrm>
          <a:solidFill>
            <a:schemeClr val="tx1"/>
          </a:solidFill>
        </p:spPr>
        <p:txBody>
          <a:bodyPr>
            <a:normAutofit fontScale="90000"/>
          </a:bodyPr>
          <a:lstStyle/>
          <a:p>
            <a:r>
              <a:rPr lang="en-CA" sz="2800" dirty="0" smtClean="0">
                <a:solidFill>
                  <a:schemeClr val="bg1"/>
                </a:solidFill>
              </a:rPr>
              <a:t>Base state optimization</a:t>
            </a:r>
            <a:r>
              <a:rPr lang="en-CA" sz="3200" dirty="0" smtClean="0">
                <a:solidFill>
                  <a:schemeClr val="bg1"/>
                </a:solidFill>
              </a:rPr>
              <a:t> : </a:t>
            </a:r>
            <a:r>
              <a:rPr lang="en-CA" sz="2800" i="1" dirty="0" err="1" smtClean="0">
                <a:solidFill>
                  <a:schemeClr val="bg1"/>
                </a:solidFill>
              </a:rPr>
              <a:t>C</a:t>
            </a:r>
            <a:r>
              <a:rPr lang="en-CA" sz="2800" i="1" baseline="-25000" dirty="0" err="1" smtClean="0">
                <a:solidFill>
                  <a:schemeClr val="bg1"/>
                </a:solidFill>
              </a:rPr>
              <a:t>da</a:t>
            </a:r>
            <a:r>
              <a:rPr lang="en-CA" sz="2800" dirty="0" smtClean="0">
                <a:solidFill>
                  <a:schemeClr val="bg1"/>
                </a:solidFill>
              </a:rPr>
              <a:t>, </a:t>
            </a:r>
            <a:r>
              <a:rPr lang="en-CA" sz="2800" i="1" dirty="0" err="1" smtClean="0">
                <a:solidFill>
                  <a:schemeClr val="bg1"/>
                </a:solidFill>
              </a:rPr>
              <a:t>C</a:t>
            </a:r>
            <a:r>
              <a:rPr lang="en-CA" sz="2800" i="1" baseline="-25000" dirty="0" err="1" smtClean="0">
                <a:solidFill>
                  <a:schemeClr val="bg1"/>
                </a:solidFill>
              </a:rPr>
              <a:t>dw</a:t>
            </a:r>
            <a:endParaRPr lang="en-CA" sz="2800" dirty="0">
              <a:solidFill>
                <a:schemeClr val="bg1"/>
              </a:solidFill>
            </a:endParaRPr>
          </a:p>
        </p:txBody>
      </p:sp>
      <p:sp>
        <p:nvSpPr>
          <p:cNvPr id="5" name="TextBox 4"/>
          <p:cNvSpPr txBox="1"/>
          <p:nvPr/>
        </p:nvSpPr>
        <p:spPr>
          <a:xfrm>
            <a:off x="142844" y="620688"/>
            <a:ext cx="8858312" cy="369332"/>
          </a:xfrm>
          <a:prstGeom prst="rect">
            <a:avLst/>
          </a:prstGeom>
          <a:solidFill>
            <a:schemeClr val="tx1">
              <a:lumMod val="85000"/>
              <a:lumOff val="15000"/>
            </a:schemeClr>
          </a:solidFill>
        </p:spPr>
        <p:txBody>
          <a:bodyPr wrap="square" rtlCol="0">
            <a:spAutoFit/>
          </a:bodyPr>
          <a:lstStyle/>
          <a:p>
            <a:pPr marL="342900" indent="-342900" algn="ctr"/>
            <a:r>
              <a:rPr lang="en-CA" sz="1600" i="1" dirty="0" smtClean="0">
                <a:solidFill>
                  <a:schemeClr val="bg1">
                    <a:lumMod val="65000"/>
                  </a:schemeClr>
                </a:solidFill>
                <a:sym typeface="Symbol"/>
              </a:rPr>
              <a:t>P*</a:t>
            </a:r>
            <a:r>
              <a:rPr lang="en-CA" sz="1600" dirty="0" smtClean="0">
                <a:solidFill>
                  <a:schemeClr val="bg1">
                    <a:lumMod val="65000"/>
                  </a:schemeClr>
                </a:solidFill>
                <a:sym typeface="Symbol"/>
              </a:rPr>
              <a:t> = 30000, </a:t>
            </a:r>
            <a:r>
              <a:rPr lang="en-CA" sz="1600" i="1" dirty="0" smtClean="0">
                <a:solidFill>
                  <a:schemeClr val="bg1">
                    <a:lumMod val="65000"/>
                  </a:schemeClr>
                </a:solidFill>
                <a:sym typeface="Symbol"/>
              </a:rPr>
              <a:t>e</a:t>
            </a:r>
            <a:r>
              <a:rPr lang="en-CA" sz="1600" dirty="0" smtClean="0">
                <a:solidFill>
                  <a:schemeClr val="bg1">
                    <a:lumMod val="65000"/>
                  </a:schemeClr>
                </a:solidFill>
                <a:sym typeface="Symbol"/>
              </a:rPr>
              <a:t> = 2.0 (default values)</a:t>
            </a:r>
            <a:r>
              <a:rPr lang="en-CA" dirty="0" smtClean="0">
                <a:solidFill>
                  <a:schemeClr val="bg1">
                    <a:lumMod val="95000"/>
                  </a:schemeClr>
                </a:solidFill>
                <a:sym typeface="Symbol"/>
              </a:rPr>
              <a:t> </a:t>
            </a:r>
            <a:endParaRPr lang="en-CA" dirty="0" smtClean="0">
              <a:solidFill>
                <a:schemeClr val="bg1"/>
              </a:solidFill>
            </a:endParaRPr>
          </a:p>
        </p:txBody>
      </p:sp>
      <p:pic>
        <p:nvPicPr>
          <p:cNvPr id="4098" name="Picture 2"/>
          <p:cNvPicPr preferRelativeResize="0">
            <a:picLocks noChangeArrowheads="1"/>
          </p:cNvPicPr>
          <p:nvPr/>
        </p:nvPicPr>
        <p:blipFill>
          <a:blip r:embed="rId2" cstate="print"/>
          <a:srcRect/>
          <a:stretch>
            <a:fillRect/>
          </a:stretch>
        </p:blipFill>
        <p:spPr bwMode="auto">
          <a:xfrm>
            <a:off x="5137200" y="2181600"/>
            <a:ext cx="3826800" cy="3117600"/>
          </a:xfrm>
          <a:prstGeom prst="rect">
            <a:avLst/>
          </a:prstGeom>
          <a:noFill/>
          <a:ln w="9525">
            <a:noFill/>
            <a:miter lim="800000"/>
            <a:headEnd/>
            <a:tailEnd/>
          </a:ln>
        </p:spPr>
      </p:pic>
      <p:sp>
        <p:nvSpPr>
          <p:cNvPr id="16" name="TextBox 15"/>
          <p:cNvSpPr txBox="1"/>
          <p:nvPr/>
        </p:nvSpPr>
        <p:spPr>
          <a:xfrm>
            <a:off x="208840" y="5301208"/>
            <a:ext cx="4723200" cy="923330"/>
          </a:xfrm>
          <a:prstGeom prst="rect">
            <a:avLst/>
          </a:prstGeom>
          <a:solidFill>
            <a:schemeClr val="bg1"/>
          </a:solidFill>
        </p:spPr>
        <p:txBody>
          <a:bodyPr wrap="square" rtlCol="0">
            <a:spAutoFit/>
          </a:bodyPr>
          <a:lstStyle/>
          <a:p>
            <a:pPr algn="ctr"/>
            <a:endParaRPr lang="en-CA" b="1" i="1" dirty="0" smtClean="0"/>
          </a:p>
          <a:p>
            <a:pPr marL="342900" indent="-342900" algn="ctr"/>
            <a:r>
              <a:rPr lang="en-CA" b="1" dirty="0" smtClean="0">
                <a:sym typeface="Symbol"/>
              </a:rPr>
              <a:t>Difference of the space and </a:t>
            </a:r>
            <a:r>
              <a:rPr lang="en-CA" b="1" i="1" dirty="0" smtClean="0">
                <a:sym typeface="Symbol"/>
              </a:rPr>
              <a:t>t</a:t>
            </a:r>
            <a:r>
              <a:rPr lang="en-CA" b="1" dirty="0" smtClean="0">
                <a:sym typeface="Symbol"/>
              </a:rPr>
              <a:t>-averaged model and observed daily drift speed</a:t>
            </a:r>
          </a:p>
        </p:txBody>
      </p:sp>
      <p:grpSp>
        <p:nvGrpSpPr>
          <p:cNvPr id="27" name="Group 26"/>
          <p:cNvGrpSpPr/>
          <p:nvPr/>
        </p:nvGrpSpPr>
        <p:grpSpPr>
          <a:xfrm>
            <a:off x="209413" y="1196752"/>
            <a:ext cx="4722627" cy="4261537"/>
            <a:chOff x="209413" y="1628800"/>
            <a:chExt cx="4722627" cy="4261537"/>
          </a:xfrm>
        </p:grpSpPr>
        <p:pic>
          <p:nvPicPr>
            <p:cNvPr id="28" name="Picture 2"/>
            <p:cNvPicPr>
              <a:picLocks noChangeAspect="1" noChangeArrowheads="1"/>
            </p:cNvPicPr>
            <p:nvPr/>
          </p:nvPicPr>
          <p:blipFill>
            <a:blip r:embed="rId3" cstate="print"/>
            <a:srcRect/>
            <a:stretch>
              <a:fillRect/>
            </a:stretch>
          </p:blipFill>
          <p:spPr bwMode="auto">
            <a:xfrm>
              <a:off x="209413" y="1628800"/>
              <a:ext cx="4722627" cy="4261537"/>
            </a:xfrm>
            <a:prstGeom prst="rect">
              <a:avLst/>
            </a:prstGeom>
            <a:noFill/>
            <a:ln w="9525">
              <a:noFill/>
              <a:miter lim="800000"/>
              <a:headEnd/>
              <a:tailEnd/>
            </a:ln>
          </p:spPr>
        </p:pic>
        <p:grpSp>
          <p:nvGrpSpPr>
            <p:cNvPr id="29" name="Group 51"/>
            <p:cNvGrpSpPr/>
            <p:nvPr/>
          </p:nvGrpSpPr>
          <p:grpSpPr>
            <a:xfrm>
              <a:off x="611560" y="1772816"/>
              <a:ext cx="3312368" cy="3168352"/>
              <a:chOff x="611560" y="1772816"/>
              <a:chExt cx="3312368" cy="3168352"/>
            </a:xfrm>
          </p:grpSpPr>
          <p:cxnSp>
            <p:nvCxnSpPr>
              <p:cNvPr id="30" name="Straight Connector 29"/>
              <p:cNvCxnSpPr/>
              <p:nvPr/>
            </p:nvCxnSpPr>
            <p:spPr>
              <a:xfrm flipV="1">
                <a:off x="611560" y="1772816"/>
                <a:ext cx="3312368" cy="3168352"/>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32" name="Group 42"/>
              <p:cNvGrpSpPr/>
              <p:nvPr/>
            </p:nvGrpSpPr>
            <p:grpSpPr>
              <a:xfrm>
                <a:off x="1224000" y="4149087"/>
                <a:ext cx="1907839" cy="338554"/>
                <a:chOff x="1224000" y="4149087"/>
                <a:chExt cx="1907839" cy="338554"/>
              </a:xfrm>
            </p:grpSpPr>
            <p:sp>
              <p:nvSpPr>
                <p:cNvPr id="49" name="TextBox 48"/>
                <p:cNvSpPr txBox="1"/>
                <p:nvPr/>
              </p:nvSpPr>
              <p:spPr>
                <a:xfrm>
                  <a:off x="1424820" y="4149087"/>
                  <a:ext cx="1707019" cy="338554"/>
                </a:xfrm>
                <a:prstGeom prst="rect">
                  <a:avLst/>
                </a:prstGeom>
                <a:noFill/>
              </p:spPr>
              <p:txBody>
                <a:bodyPr wrap="square" rtlCol="0">
                  <a:spAutoFit/>
                </a:bodyPr>
                <a:lstStyle/>
                <a:p>
                  <a:r>
                    <a:rPr lang="en-CA" sz="1600" b="1" dirty="0" smtClean="0"/>
                    <a:t>1.25, 5.00</a:t>
                  </a:r>
                  <a:endParaRPr lang="en-CA" sz="1600" b="1" dirty="0"/>
                </a:p>
              </p:txBody>
            </p:sp>
            <p:sp>
              <p:nvSpPr>
                <p:cNvPr id="42" name="Oval 41"/>
                <p:cNvSpPr/>
                <p:nvPr/>
              </p:nvSpPr>
              <p:spPr>
                <a:xfrm>
                  <a:off x="1224000" y="4248000"/>
                  <a:ext cx="67047" cy="934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p:cNvSpPr/>
          <p:nvPr/>
        </p:nvSpPr>
        <p:spPr>
          <a:xfrm>
            <a:off x="72488" y="1124744"/>
            <a:ext cx="8964000" cy="518457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0" y="0"/>
            <a:ext cx="9144000" cy="571480"/>
          </a:xfrm>
          <a:solidFill>
            <a:schemeClr val="tx1"/>
          </a:solidFill>
        </p:spPr>
        <p:txBody>
          <a:bodyPr>
            <a:normAutofit fontScale="90000"/>
          </a:bodyPr>
          <a:lstStyle/>
          <a:p>
            <a:r>
              <a:rPr lang="en-CA" sz="2800" dirty="0" smtClean="0">
                <a:solidFill>
                  <a:schemeClr val="bg1"/>
                </a:solidFill>
              </a:rPr>
              <a:t>Base state optimization</a:t>
            </a:r>
            <a:r>
              <a:rPr lang="en-CA" sz="3200" dirty="0" smtClean="0">
                <a:solidFill>
                  <a:schemeClr val="bg1"/>
                </a:solidFill>
              </a:rPr>
              <a:t> : </a:t>
            </a:r>
            <a:r>
              <a:rPr lang="en-CA" sz="2800" i="1" dirty="0" err="1" smtClean="0">
                <a:solidFill>
                  <a:schemeClr val="bg1"/>
                </a:solidFill>
              </a:rPr>
              <a:t>C</a:t>
            </a:r>
            <a:r>
              <a:rPr lang="en-CA" sz="2800" i="1" baseline="-25000" dirty="0" err="1" smtClean="0">
                <a:solidFill>
                  <a:schemeClr val="bg1"/>
                </a:solidFill>
              </a:rPr>
              <a:t>da</a:t>
            </a:r>
            <a:r>
              <a:rPr lang="en-CA" sz="2800" dirty="0" smtClean="0">
                <a:solidFill>
                  <a:schemeClr val="bg1"/>
                </a:solidFill>
              </a:rPr>
              <a:t>, </a:t>
            </a:r>
            <a:r>
              <a:rPr lang="en-CA" sz="2800" i="1" dirty="0" err="1" smtClean="0">
                <a:solidFill>
                  <a:schemeClr val="bg1"/>
                </a:solidFill>
              </a:rPr>
              <a:t>C</a:t>
            </a:r>
            <a:r>
              <a:rPr lang="en-CA" sz="2800" i="1" baseline="-25000" dirty="0" err="1" smtClean="0">
                <a:solidFill>
                  <a:schemeClr val="bg1"/>
                </a:solidFill>
              </a:rPr>
              <a:t>dw</a:t>
            </a:r>
            <a:endParaRPr lang="en-CA" sz="2800" dirty="0">
              <a:solidFill>
                <a:schemeClr val="bg1"/>
              </a:solidFill>
            </a:endParaRPr>
          </a:p>
        </p:txBody>
      </p:sp>
      <p:sp>
        <p:nvSpPr>
          <p:cNvPr id="5" name="TextBox 4"/>
          <p:cNvSpPr txBox="1"/>
          <p:nvPr/>
        </p:nvSpPr>
        <p:spPr>
          <a:xfrm>
            <a:off x="142844" y="620688"/>
            <a:ext cx="8858312" cy="369332"/>
          </a:xfrm>
          <a:prstGeom prst="rect">
            <a:avLst/>
          </a:prstGeom>
          <a:solidFill>
            <a:schemeClr val="tx1">
              <a:lumMod val="85000"/>
              <a:lumOff val="15000"/>
            </a:schemeClr>
          </a:solidFill>
        </p:spPr>
        <p:txBody>
          <a:bodyPr wrap="square" rtlCol="0">
            <a:spAutoFit/>
          </a:bodyPr>
          <a:lstStyle/>
          <a:p>
            <a:pPr marL="342900" indent="-342900" algn="ctr"/>
            <a:r>
              <a:rPr lang="en-CA" sz="1600" i="1" dirty="0" smtClean="0">
                <a:solidFill>
                  <a:schemeClr val="bg1">
                    <a:lumMod val="65000"/>
                  </a:schemeClr>
                </a:solidFill>
                <a:sym typeface="Symbol"/>
              </a:rPr>
              <a:t>P*</a:t>
            </a:r>
            <a:r>
              <a:rPr lang="en-CA" sz="1600" dirty="0" smtClean="0">
                <a:solidFill>
                  <a:schemeClr val="bg1">
                    <a:lumMod val="65000"/>
                  </a:schemeClr>
                </a:solidFill>
                <a:sym typeface="Symbol"/>
              </a:rPr>
              <a:t> = 30000, </a:t>
            </a:r>
            <a:r>
              <a:rPr lang="en-CA" sz="1600" i="1" dirty="0" smtClean="0">
                <a:solidFill>
                  <a:schemeClr val="bg1">
                    <a:lumMod val="65000"/>
                  </a:schemeClr>
                </a:solidFill>
                <a:sym typeface="Symbol"/>
              </a:rPr>
              <a:t>e</a:t>
            </a:r>
            <a:r>
              <a:rPr lang="en-CA" sz="1600" dirty="0" smtClean="0">
                <a:solidFill>
                  <a:schemeClr val="bg1">
                    <a:lumMod val="65000"/>
                  </a:schemeClr>
                </a:solidFill>
                <a:sym typeface="Symbol"/>
              </a:rPr>
              <a:t> = 2.0 (default values)</a:t>
            </a:r>
            <a:r>
              <a:rPr lang="en-CA" dirty="0" smtClean="0">
                <a:solidFill>
                  <a:schemeClr val="bg1">
                    <a:lumMod val="95000"/>
                  </a:schemeClr>
                </a:solidFill>
                <a:sym typeface="Symbol"/>
              </a:rPr>
              <a:t> </a:t>
            </a:r>
            <a:endParaRPr lang="en-CA" dirty="0" smtClean="0">
              <a:solidFill>
                <a:schemeClr val="bg1"/>
              </a:solidFill>
            </a:endParaRPr>
          </a:p>
        </p:txBody>
      </p:sp>
      <p:pic>
        <p:nvPicPr>
          <p:cNvPr id="5122" name="Picture 2"/>
          <p:cNvPicPr preferRelativeResize="0">
            <a:picLocks noChangeArrowheads="1"/>
          </p:cNvPicPr>
          <p:nvPr/>
        </p:nvPicPr>
        <p:blipFill>
          <a:blip r:embed="rId2" cstate="print"/>
          <a:srcRect/>
          <a:stretch>
            <a:fillRect/>
          </a:stretch>
        </p:blipFill>
        <p:spPr bwMode="auto">
          <a:xfrm>
            <a:off x="5137200" y="2181600"/>
            <a:ext cx="3826800" cy="3117600"/>
          </a:xfrm>
          <a:prstGeom prst="rect">
            <a:avLst/>
          </a:prstGeom>
          <a:noFill/>
          <a:ln w="9525">
            <a:noFill/>
            <a:miter lim="800000"/>
            <a:headEnd/>
            <a:tailEnd/>
          </a:ln>
        </p:spPr>
      </p:pic>
      <p:sp>
        <p:nvSpPr>
          <p:cNvPr id="15" name="TextBox 14"/>
          <p:cNvSpPr txBox="1"/>
          <p:nvPr/>
        </p:nvSpPr>
        <p:spPr>
          <a:xfrm>
            <a:off x="208800" y="5301208"/>
            <a:ext cx="4723200" cy="923330"/>
          </a:xfrm>
          <a:prstGeom prst="rect">
            <a:avLst/>
          </a:prstGeom>
          <a:solidFill>
            <a:schemeClr val="bg1"/>
          </a:solidFill>
        </p:spPr>
        <p:txBody>
          <a:bodyPr wrap="square" rtlCol="0">
            <a:spAutoFit/>
          </a:bodyPr>
          <a:lstStyle/>
          <a:p>
            <a:pPr algn="ctr"/>
            <a:endParaRPr lang="en-CA" b="1" i="1" dirty="0" smtClean="0"/>
          </a:p>
          <a:p>
            <a:pPr marL="342900" indent="-342900" algn="ctr"/>
            <a:r>
              <a:rPr lang="en-CA" b="1" dirty="0" smtClean="0">
                <a:sym typeface="Symbol"/>
              </a:rPr>
              <a:t>Difference of the space and </a:t>
            </a:r>
            <a:r>
              <a:rPr lang="en-CA" b="1" i="1" dirty="0" smtClean="0">
                <a:sym typeface="Symbol"/>
              </a:rPr>
              <a:t>t</a:t>
            </a:r>
            <a:r>
              <a:rPr lang="en-CA" b="1" dirty="0" smtClean="0">
                <a:sym typeface="Symbol"/>
              </a:rPr>
              <a:t>-averaged model and observed daily drift speed</a:t>
            </a:r>
          </a:p>
        </p:txBody>
      </p:sp>
      <p:grpSp>
        <p:nvGrpSpPr>
          <p:cNvPr id="26" name="Group 25"/>
          <p:cNvGrpSpPr/>
          <p:nvPr/>
        </p:nvGrpSpPr>
        <p:grpSpPr>
          <a:xfrm>
            <a:off x="209413" y="1196752"/>
            <a:ext cx="4722627" cy="4261537"/>
            <a:chOff x="209413" y="1628800"/>
            <a:chExt cx="4722627" cy="4261537"/>
          </a:xfrm>
        </p:grpSpPr>
        <p:pic>
          <p:nvPicPr>
            <p:cNvPr id="27" name="Picture 2"/>
            <p:cNvPicPr>
              <a:picLocks noChangeAspect="1" noChangeArrowheads="1"/>
            </p:cNvPicPr>
            <p:nvPr/>
          </p:nvPicPr>
          <p:blipFill>
            <a:blip r:embed="rId3" cstate="print"/>
            <a:srcRect/>
            <a:stretch>
              <a:fillRect/>
            </a:stretch>
          </p:blipFill>
          <p:spPr bwMode="auto">
            <a:xfrm>
              <a:off x="209413" y="1628800"/>
              <a:ext cx="4722627" cy="4261537"/>
            </a:xfrm>
            <a:prstGeom prst="rect">
              <a:avLst/>
            </a:prstGeom>
            <a:noFill/>
            <a:ln w="9525">
              <a:noFill/>
              <a:miter lim="800000"/>
              <a:headEnd/>
              <a:tailEnd/>
            </a:ln>
          </p:spPr>
        </p:pic>
        <p:grpSp>
          <p:nvGrpSpPr>
            <p:cNvPr id="28" name="Group 51"/>
            <p:cNvGrpSpPr/>
            <p:nvPr/>
          </p:nvGrpSpPr>
          <p:grpSpPr>
            <a:xfrm>
              <a:off x="611560" y="1772816"/>
              <a:ext cx="3312368" cy="3168352"/>
              <a:chOff x="611560" y="1772816"/>
              <a:chExt cx="3312368" cy="3168352"/>
            </a:xfrm>
          </p:grpSpPr>
          <p:cxnSp>
            <p:nvCxnSpPr>
              <p:cNvPr id="29" name="Straight Connector 28"/>
              <p:cNvCxnSpPr/>
              <p:nvPr/>
            </p:nvCxnSpPr>
            <p:spPr>
              <a:xfrm flipV="1">
                <a:off x="611560" y="1772816"/>
                <a:ext cx="3312368" cy="3168352"/>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30" name="Group 42"/>
              <p:cNvGrpSpPr/>
              <p:nvPr/>
            </p:nvGrpSpPr>
            <p:grpSpPr>
              <a:xfrm>
                <a:off x="1548002" y="3810532"/>
                <a:ext cx="1583837" cy="338554"/>
                <a:chOff x="1548002" y="3810532"/>
                <a:chExt cx="1583837" cy="338554"/>
              </a:xfrm>
            </p:grpSpPr>
            <p:sp>
              <p:nvSpPr>
                <p:cNvPr id="47" name="TextBox 46"/>
                <p:cNvSpPr txBox="1"/>
                <p:nvPr/>
              </p:nvSpPr>
              <p:spPr>
                <a:xfrm>
                  <a:off x="1743860" y="3810532"/>
                  <a:ext cx="1387979" cy="338554"/>
                </a:xfrm>
                <a:prstGeom prst="rect">
                  <a:avLst/>
                </a:prstGeom>
                <a:noFill/>
              </p:spPr>
              <p:txBody>
                <a:bodyPr wrap="square" rtlCol="0">
                  <a:spAutoFit/>
                </a:bodyPr>
                <a:lstStyle/>
                <a:p>
                  <a:r>
                    <a:rPr lang="en-CA" sz="1600" b="1" dirty="0" smtClean="0"/>
                    <a:t>1.50, 7.00</a:t>
                  </a:r>
                  <a:endParaRPr lang="en-CA" sz="1600" b="1" dirty="0"/>
                </a:p>
              </p:txBody>
            </p:sp>
            <p:sp>
              <p:nvSpPr>
                <p:cNvPr id="43" name="Oval 42"/>
                <p:cNvSpPr/>
                <p:nvPr/>
              </p:nvSpPr>
              <p:spPr>
                <a:xfrm>
                  <a:off x="1548002" y="3960032"/>
                  <a:ext cx="67047" cy="934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p:cNvSpPr/>
          <p:nvPr/>
        </p:nvSpPr>
        <p:spPr>
          <a:xfrm>
            <a:off x="72488" y="1124744"/>
            <a:ext cx="8964000" cy="518457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0" y="0"/>
            <a:ext cx="9144000" cy="571480"/>
          </a:xfrm>
          <a:solidFill>
            <a:schemeClr val="tx1"/>
          </a:solidFill>
        </p:spPr>
        <p:txBody>
          <a:bodyPr>
            <a:normAutofit fontScale="90000"/>
          </a:bodyPr>
          <a:lstStyle/>
          <a:p>
            <a:r>
              <a:rPr lang="en-CA" sz="2800" dirty="0" smtClean="0">
                <a:solidFill>
                  <a:schemeClr val="bg1"/>
                </a:solidFill>
              </a:rPr>
              <a:t>Base state optimization</a:t>
            </a:r>
            <a:r>
              <a:rPr lang="en-CA" sz="3200" dirty="0" smtClean="0">
                <a:solidFill>
                  <a:schemeClr val="bg1"/>
                </a:solidFill>
              </a:rPr>
              <a:t> : </a:t>
            </a:r>
            <a:r>
              <a:rPr lang="en-CA" sz="2800" i="1" dirty="0" err="1" smtClean="0">
                <a:solidFill>
                  <a:schemeClr val="bg1"/>
                </a:solidFill>
              </a:rPr>
              <a:t>C</a:t>
            </a:r>
            <a:r>
              <a:rPr lang="en-CA" sz="2800" i="1" baseline="-25000" dirty="0" err="1" smtClean="0">
                <a:solidFill>
                  <a:schemeClr val="bg1"/>
                </a:solidFill>
              </a:rPr>
              <a:t>da</a:t>
            </a:r>
            <a:r>
              <a:rPr lang="en-CA" sz="2800" dirty="0" smtClean="0">
                <a:solidFill>
                  <a:schemeClr val="bg1"/>
                </a:solidFill>
              </a:rPr>
              <a:t>, </a:t>
            </a:r>
            <a:r>
              <a:rPr lang="en-CA" sz="2800" i="1" dirty="0" err="1" smtClean="0">
                <a:solidFill>
                  <a:schemeClr val="bg1"/>
                </a:solidFill>
              </a:rPr>
              <a:t>C</a:t>
            </a:r>
            <a:r>
              <a:rPr lang="en-CA" sz="2800" i="1" baseline="-25000" dirty="0" err="1" smtClean="0">
                <a:solidFill>
                  <a:schemeClr val="bg1"/>
                </a:solidFill>
              </a:rPr>
              <a:t>dw</a:t>
            </a:r>
            <a:endParaRPr lang="en-CA" sz="2800" dirty="0">
              <a:solidFill>
                <a:schemeClr val="bg1"/>
              </a:solidFill>
            </a:endParaRPr>
          </a:p>
        </p:txBody>
      </p:sp>
      <p:sp>
        <p:nvSpPr>
          <p:cNvPr id="5" name="TextBox 4"/>
          <p:cNvSpPr txBox="1"/>
          <p:nvPr/>
        </p:nvSpPr>
        <p:spPr>
          <a:xfrm>
            <a:off x="142844" y="620688"/>
            <a:ext cx="8858312" cy="369332"/>
          </a:xfrm>
          <a:prstGeom prst="rect">
            <a:avLst/>
          </a:prstGeom>
          <a:solidFill>
            <a:schemeClr val="tx1">
              <a:lumMod val="85000"/>
              <a:lumOff val="15000"/>
            </a:schemeClr>
          </a:solidFill>
        </p:spPr>
        <p:txBody>
          <a:bodyPr wrap="square" rtlCol="0">
            <a:spAutoFit/>
          </a:bodyPr>
          <a:lstStyle/>
          <a:p>
            <a:pPr marL="342900" indent="-342900" algn="ctr"/>
            <a:r>
              <a:rPr lang="en-CA" sz="1600" i="1" dirty="0" smtClean="0">
                <a:solidFill>
                  <a:schemeClr val="bg1">
                    <a:lumMod val="65000"/>
                  </a:schemeClr>
                </a:solidFill>
                <a:sym typeface="Symbol"/>
              </a:rPr>
              <a:t>P*</a:t>
            </a:r>
            <a:r>
              <a:rPr lang="en-CA" sz="1600" dirty="0" smtClean="0">
                <a:solidFill>
                  <a:schemeClr val="bg1">
                    <a:lumMod val="65000"/>
                  </a:schemeClr>
                </a:solidFill>
                <a:sym typeface="Symbol"/>
              </a:rPr>
              <a:t> = 30000, </a:t>
            </a:r>
            <a:r>
              <a:rPr lang="en-CA" sz="1600" i="1" dirty="0" smtClean="0">
                <a:solidFill>
                  <a:schemeClr val="bg1">
                    <a:lumMod val="65000"/>
                  </a:schemeClr>
                </a:solidFill>
                <a:sym typeface="Symbol"/>
              </a:rPr>
              <a:t>e</a:t>
            </a:r>
            <a:r>
              <a:rPr lang="en-CA" sz="1600" dirty="0" smtClean="0">
                <a:solidFill>
                  <a:schemeClr val="bg1">
                    <a:lumMod val="65000"/>
                  </a:schemeClr>
                </a:solidFill>
                <a:sym typeface="Symbol"/>
              </a:rPr>
              <a:t> = 2.0 (default values)</a:t>
            </a:r>
            <a:r>
              <a:rPr lang="en-CA" dirty="0" smtClean="0">
                <a:solidFill>
                  <a:schemeClr val="bg1">
                    <a:lumMod val="95000"/>
                  </a:schemeClr>
                </a:solidFill>
                <a:sym typeface="Symbol"/>
              </a:rPr>
              <a:t> </a:t>
            </a:r>
            <a:endParaRPr lang="en-CA" dirty="0" smtClean="0">
              <a:solidFill>
                <a:schemeClr val="bg1"/>
              </a:solidFill>
            </a:endParaRPr>
          </a:p>
        </p:txBody>
      </p:sp>
      <p:pic>
        <p:nvPicPr>
          <p:cNvPr id="6146" name="Picture 2"/>
          <p:cNvPicPr preferRelativeResize="0">
            <a:picLocks noChangeArrowheads="1"/>
          </p:cNvPicPr>
          <p:nvPr/>
        </p:nvPicPr>
        <p:blipFill>
          <a:blip r:embed="rId2" cstate="print"/>
          <a:srcRect/>
          <a:stretch>
            <a:fillRect/>
          </a:stretch>
        </p:blipFill>
        <p:spPr bwMode="auto">
          <a:xfrm>
            <a:off x="5137200" y="2181600"/>
            <a:ext cx="3826800" cy="3117600"/>
          </a:xfrm>
          <a:prstGeom prst="rect">
            <a:avLst/>
          </a:prstGeom>
          <a:noFill/>
          <a:ln w="9525">
            <a:noFill/>
            <a:miter lim="800000"/>
            <a:headEnd/>
            <a:tailEnd/>
          </a:ln>
        </p:spPr>
      </p:pic>
      <p:sp>
        <p:nvSpPr>
          <p:cNvPr id="15" name="TextBox 14"/>
          <p:cNvSpPr txBox="1"/>
          <p:nvPr/>
        </p:nvSpPr>
        <p:spPr>
          <a:xfrm>
            <a:off x="208800" y="5301208"/>
            <a:ext cx="4723200" cy="923330"/>
          </a:xfrm>
          <a:prstGeom prst="rect">
            <a:avLst/>
          </a:prstGeom>
          <a:solidFill>
            <a:schemeClr val="bg1"/>
          </a:solidFill>
        </p:spPr>
        <p:txBody>
          <a:bodyPr wrap="square" rtlCol="0">
            <a:spAutoFit/>
          </a:bodyPr>
          <a:lstStyle/>
          <a:p>
            <a:pPr algn="ctr"/>
            <a:endParaRPr lang="en-CA" b="1" i="1" dirty="0" smtClean="0"/>
          </a:p>
          <a:p>
            <a:pPr marL="342900" indent="-342900" algn="ctr"/>
            <a:r>
              <a:rPr lang="en-CA" b="1" dirty="0" smtClean="0">
                <a:sym typeface="Symbol"/>
              </a:rPr>
              <a:t>Difference of the space and </a:t>
            </a:r>
            <a:r>
              <a:rPr lang="en-CA" b="1" i="1" dirty="0" smtClean="0">
                <a:sym typeface="Symbol"/>
              </a:rPr>
              <a:t>t</a:t>
            </a:r>
            <a:r>
              <a:rPr lang="en-CA" b="1" dirty="0" smtClean="0">
                <a:sym typeface="Symbol"/>
              </a:rPr>
              <a:t>-averaged model and observed daily drift speed</a:t>
            </a:r>
          </a:p>
        </p:txBody>
      </p:sp>
      <p:grpSp>
        <p:nvGrpSpPr>
          <p:cNvPr id="27" name="Group 26"/>
          <p:cNvGrpSpPr/>
          <p:nvPr/>
        </p:nvGrpSpPr>
        <p:grpSpPr>
          <a:xfrm>
            <a:off x="209413" y="1196752"/>
            <a:ext cx="4722627" cy="4261537"/>
            <a:chOff x="209413" y="1628800"/>
            <a:chExt cx="4722627" cy="4261537"/>
          </a:xfrm>
        </p:grpSpPr>
        <p:pic>
          <p:nvPicPr>
            <p:cNvPr id="28" name="Picture 2"/>
            <p:cNvPicPr>
              <a:picLocks noChangeAspect="1" noChangeArrowheads="1"/>
            </p:cNvPicPr>
            <p:nvPr/>
          </p:nvPicPr>
          <p:blipFill>
            <a:blip r:embed="rId3" cstate="print"/>
            <a:srcRect/>
            <a:stretch>
              <a:fillRect/>
            </a:stretch>
          </p:blipFill>
          <p:spPr bwMode="auto">
            <a:xfrm>
              <a:off x="209413" y="1628800"/>
              <a:ext cx="4722627" cy="4261537"/>
            </a:xfrm>
            <a:prstGeom prst="rect">
              <a:avLst/>
            </a:prstGeom>
            <a:noFill/>
            <a:ln w="9525">
              <a:noFill/>
              <a:miter lim="800000"/>
              <a:headEnd/>
              <a:tailEnd/>
            </a:ln>
          </p:spPr>
        </p:pic>
        <p:grpSp>
          <p:nvGrpSpPr>
            <p:cNvPr id="29" name="Group 51"/>
            <p:cNvGrpSpPr/>
            <p:nvPr/>
          </p:nvGrpSpPr>
          <p:grpSpPr>
            <a:xfrm>
              <a:off x="611560" y="1772816"/>
              <a:ext cx="3312368" cy="3168352"/>
              <a:chOff x="611560" y="1772816"/>
              <a:chExt cx="3312368" cy="3168352"/>
            </a:xfrm>
          </p:grpSpPr>
          <p:cxnSp>
            <p:nvCxnSpPr>
              <p:cNvPr id="30" name="Straight Connector 29"/>
              <p:cNvCxnSpPr/>
              <p:nvPr/>
            </p:nvCxnSpPr>
            <p:spPr>
              <a:xfrm flipV="1">
                <a:off x="611560" y="1772816"/>
                <a:ext cx="3312368" cy="3168352"/>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32" name="Group 42"/>
              <p:cNvGrpSpPr/>
              <p:nvPr/>
            </p:nvGrpSpPr>
            <p:grpSpPr>
              <a:xfrm>
                <a:off x="2105984" y="3284989"/>
                <a:ext cx="1529911" cy="312180"/>
                <a:chOff x="2105984" y="3284989"/>
                <a:chExt cx="1529911" cy="312180"/>
              </a:xfrm>
            </p:grpSpPr>
            <p:sp>
              <p:nvSpPr>
                <p:cNvPr id="50" name="TextBox 49"/>
                <p:cNvSpPr txBox="1"/>
                <p:nvPr/>
              </p:nvSpPr>
              <p:spPr>
                <a:xfrm>
                  <a:off x="2298346" y="3284989"/>
                  <a:ext cx="1337549" cy="312180"/>
                </a:xfrm>
                <a:prstGeom prst="rect">
                  <a:avLst/>
                </a:prstGeom>
                <a:noFill/>
              </p:spPr>
              <p:txBody>
                <a:bodyPr wrap="square" rtlCol="0">
                  <a:spAutoFit/>
                </a:bodyPr>
                <a:lstStyle/>
                <a:p>
                  <a:r>
                    <a:rPr lang="en-CA" sz="1600" b="1" dirty="0" smtClean="0"/>
                    <a:t>2.00, 11.00</a:t>
                  </a:r>
                  <a:endParaRPr lang="en-CA" sz="1600" b="1" dirty="0"/>
                </a:p>
              </p:txBody>
            </p:sp>
            <p:sp>
              <p:nvSpPr>
                <p:cNvPr id="45" name="Oval 44"/>
                <p:cNvSpPr/>
                <p:nvPr/>
              </p:nvSpPr>
              <p:spPr>
                <a:xfrm>
                  <a:off x="2105984" y="3429029"/>
                  <a:ext cx="67047" cy="934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p:cNvSpPr/>
          <p:nvPr/>
        </p:nvSpPr>
        <p:spPr>
          <a:xfrm>
            <a:off x="72488" y="1124744"/>
            <a:ext cx="8964000" cy="518457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0" y="0"/>
            <a:ext cx="9144000" cy="571480"/>
          </a:xfrm>
          <a:solidFill>
            <a:schemeClr val="tx1"/>
          </a:solidFill>
        </p:spPr>
        <p:txBody>
          <a:bodyPr>
            <a:normAutofit fontScale="90000"/>
          </a:bodyPr>
          <a:lstStyle/>
          <a:p>
            <a:r>
              <a:rPr lang="en-CA" sz="2800" dirty="0" smtClean="0">
                <a:solidFill>
                  <a:schemeClr val="bg1"/>
                </a:solidFill>
              </a:rPr>
              <a:t>Base state optimization</a:t>
            </a:r>
            <a:r>
              <a:rPr lang="en-CA" sz="3200" dirty="0" smtClean="0">
                <a:solidFill>
                  <a:schemeClr val="bg1"/>
                </a:solidFill>
              </a:rPr>
              <a:t> : </a:t>
            </a:r>
            <a:r>
              <a:rPr lang="en-CA" sz="2800" i="1" dirty="0" err="1" smtClean="0">
                <a:solidFill>
                  <a:schemeClr val="bg1"/>
                </a:solidFill>
              </a:rPr>
              <a:t>C</a:t>
            </a:r>
            <a:r>
              <a:rPr lang="en-CA" sz="2800" i="1" baseline="-25000" dirty="0" err="1" smtClean="0">
                <a:solidFill>
                  <a:schemeClr val="bg1"/>
                </a:solidFill>
              </a:rPr>
              <a:t>da</a:t>
            </a:r>
            <a:r>
              <a:rPr lang="en-CA" sz="2800" dirty="0" smtClean="0">
                <a:solidFill>
                  <a:schemeClr val="bg1"/>
                </a:solidFill>
              </a:rPr>
              <a:t>, </a:t>
            </a:r>
            <a:r>
              <a:rPr lang="en-CA" sz="2800" i="1" dirty="0" err="1" smtClean="0">
                <a:solidFill>
                  <a:schemeClr val="bg1"/>
                </a:solidFill>
              </a:rPr>
              <a:t>C</a:t>
            </a:r>
            <a:r>
              <a:rPr lang="en-CA" sz="2800" i="1" baseline="-25000" dirty="0" err="1" smtClean="0">
                <a:solidFill>
                  <a:schemeClr val="bg1"/>
                </a:solidFill>
              </a:rPr>
              <a:t>dw</a:t>
            </a:r>
            <a:endParaRPr lang="en-CA" sz="2800" dirty="0">
              <a:solidFill>
                <a:schemeClr val="bg1"/>
              </a:solidFill>
            </a:endParaRPr>
          </a:p>
        </p:txBody>
      </p:sp>
      <p:sp>
        <p:nvSpPr>
          <p:cNvPr id="5" name="TextBox 4"/>
          <p:cNvSpPr txBox="1"/>
          <p:nvPr/>
        </p:nvSpPr>
        <p:spPr>
          <a:xfrm>
            <a:off x="142844" y="620688"/>
            <a:ext cx="8858312" cy="369332"/>
          </a:xfrm>
          <a:prstGeom prst="rect">
            <a:avLst/>
          </a:prstGeom>
          <a:solidFill>
            <a:schemeClr val="tx1">
              <a:lumMod val="85000"/>
              <a:lumOff val="15000"/>
            </a:schemeClr>
          </a:solidFill>
        </p:spPr>
        <p:txBody>
          <a:bodyPr wrap="square" rtlCol="0">
            <a:spAutoFit/>
          </a:bodyPr>
          <a:lstStyle/>
          <a:p>
            <a:pPr marL="342900" indent="-342900" algn="ctr"/>
            <a:r>
              <a:rPr lang="en-CA" sz="1600" i="1" smtClean="0">
                <a:solidFill>
                  <a:schemeClr val="bg1">
                    <a:lumMod val="65000"/>
                  </a:schemeClr>
                </a:solidFill>
                <a:sym typeface="Symbol"/>
              </a:rPr>
              <a:t>P</a:t>
            </a:r>
            <a:r>
              <a:rPr lang="en-CA" sz="1600" i="1" dirty="0" smtClean="0">
                <a:solidFill>
                  <a:schemeClr val="bg1">
                    <a:lumMod val="65000"/>
                  </a:schemeClr>
                </a:solidFill>
                <a:sym typeface="Symbol"/>
              </a:rPr>
              <a:t>*</a:t>
            </a:r>
            <a:r>
              <a:rPr lang="en-CA" sz="1600" dirty="0" smtClean="0">
                <a:solidFill>
                  <a:schemeClr val="bg1">
                    <a:lumMod val="65000"/>
                  </a:schemeClr>
                </a:solidFill>
                <a:sym typeface="Symbol"/>
              </a:rPr>
              <a:t> = 30000, </a:t>
            </a:r>
            <a:r>
              <a:rPr lang="en-CA" sz="1600" i="1" dirty="0" smtClean="0">
                <a:solidFill>
                  <a:schemeClr val="bg1">
                    <a:lumMod val="65000"/>
                  </a:schemeClr>
                </a:solidFill>
                <a:sym typeface="Symbol"/>
              </a:rPr>
              <a:t>e</a:t>
            </a:r>
            <a:r>
              <a:rPr lang="en-CA" sz="1600" dirty="0" smtClean="0">
                <a:solidFill>
                  <a:schemeClr val="bg1">
                    <a:lumMod val="65000"/>
                  </a:schemeClr>
                </a:solidFill>
                <a:sym typeface="Symbol"/>
              </a:rPr>
              <a:t> = 2.0 (default values)</a:t>
            </a:r>
            <a:r>
              <a:rPr lang="en-CA" dirty="0" smtClean="0">
                <a:solidFill>
                  <a:schemeClr val="bg1">
                    <a:lumMod val="95000"/>
                  </a:schemeClr>
                </a:solidFill>
                <a:sym typeface="Symbol"/>
              </a:rPr>
              <a:t> </a:t>
            </a:r>
            <a:endParaRPr lang="en-CA" dirty="0" smtClean="0">
              <a:solidFill>
                <a:schemeClr val="bg1"/>
              </a:solidFill>
            </a:endParaRPr>
          </a:p>
        </p:txBody>
      </p:sp>
      <p:pic>
        <p:nvPicPr>
          <p:cNvPr id="7170" name="Picture 2"/>
          <p:cNvPicPr preferRelativeResize="0">
            <a:picLocks noChangeArrowheads="1"/>
          </p:cNvPicPr>
          <p:nvPr/>
        </p:nvPicPr>
        <p:blipFill>
          <a:blip r:embed="rId2" cstate="print"/>
          <a:srcRect/>
          <a:stretch>
            <a:fillRect/>
          </a:stretch>
        </p:blipFill>
        <p:spPr bwMode="auto">
          <a:xfrm>
            <a:off x="5137200" y="2181600"/>
            <a:ext cx="3826800" cy="3117600"/>
          </a:xfrm>
          <a:prstGeom prst="rect">
            <a:avLst/>
          </a:prstGeom>
          <a:noFill/>
          <a:ln w="9525">
            <a:noFill/>
            <a:miter lim="800000"/>
            <a:headEnd/>
            <a:tailEnd/>
          </a:ln>
        </p:spPr>
      </p:pic>
      <p:sp>
        <p:nvSpPr>
          <p:cNvPr id="15" name="TextBox 14"/>
          <p:cNvSpPr txBox="1"/>
          <p:nvPr/>
        </p:nvSpPr>
        <p:spPr>
          <a:xfrm>
            <a:off x="208800" y="5301208"/>
            <a:ext cx="4723200" cy="923330"/>
          </a:xfrm>
          <a:prstGeom prst="rect">
            <a:avLst/>
          </a:prstGeom>
          <a:solidFill>
            <a:schemeClr val="bg1"/>
          </a:solidFill>
        </p:spPr>
        <p:txBody>
          <a:bodyPr wrap="square" rtlCol="0">
            <a:spAutoFit/>
          </a:bodyPr>
          <a:lstStyle/>
          <a:p>
            <a:pPr algn="ctr"/>
            <a:endParaRPr lang="en-CA" b="1" i="1" dirty="0" smtClean="0"/>
          </a:p>
          <a:p>
            <a:pPr marL="342900" indent="-342900" algn="ctr"/>
            <a:r>
              <a:rPr lang="en-CA" b="1" dirty="0" smtClean="0">
                <a:sym typeface="Symbol"/>
              </a:rPr>
              <a:t>Difference of the space and </a:t>
            </a:r>
            <a:r>
              <a:rPr lang="en-CA" b="1" i="1" dirty="0" smtClean="0">
                <a:sym typeface="Symbol"/>
              </a:rPr>
              <a:t>t</a:t>
            </a:r>
            <a:r>
              <a:rPr lang="en-CA" b="1" dirty="0" smtClean="0">
                <a:sym typeface="Symbol"/>
              </a:rPr>
              <a:t>-averaged model and observed daily drift speed</a:t>
            </a:r>
          </a:p>
        </p:txBody>
      </p:sp>
      <p:grpSp>
        <p:nvGrpSpPr>
          <p:cNvPr id="27" name="Group 26"/>
          <p:cNvGrpSpPr/>
          <p:nvPr/>
        </p:nvGrpSpPr>
        <p:grpSpPr>
          <a:xfrm>
            <a:off x="209413" y="1196752"/>
            <a:ext cx="4722627" cy="4261537"/>
            <a:chOff x="209413" y="1628800"/>
            <a:chExt cx="4722627" cy="4261537"/>
          </a:xfrm>
        </p:grpSpPr>
        <p:pic>
          <p:nvPicPr>
            <p:cNvPr id="28" name="Picture 2"/>
            <p:cNvPicPr>
              <a:picLocks noChangeAspect="1" noChangeArrowheads="1"/>
            </p:cNvPicPr>
            <p:nvPr/>
          </p:nvPicPr>
          <p:blipFill>
            <a:blip r:embed="rId3" cstate="print"/>
            <a:srcRect/>
            <a:stretch>
              <a:fillRect/>
            </a:stretch>
          </p:blipFill>
          <p:spPr bwMode="auto">
            <a:xfrm>
              <a:off x="209413" y="1628800"/>
              <a:ext cx="4722627" cy="4261537"/>
            </a:xfrm>
            <a:prstGeom prst="rect">
              <a:avLst/>
            </a:prstGeom>
            <a:noFill/>
            <a:ln w="9525">
              <a:noFill/>
              <a:miter lim="800000"/>
              <a:headEnd/>
              <a:tailEnd/>
            </a:ln>
          </p:spPr>
        </p:pic>
        <p:grpSp>
          <p:nvGrpSpPr>
            <p:cNvPr id="29" name="Group 51"/>
            <p:cNvGrpSpPr/>
            <p:nvPr/>
          </p:nvGrpSpPr>
          <p:grpSpPr>
            <a:xfrm>
              <a:off x="611560" y="1772816"/>
              <a:ext cx="3644171" cy="3168352"/>
              <a:chOff x="611560" y="1772816"/>
              <a:chExt cx="3644171" cy="3168352"/>
            </a:xfrm>
          </p:grpSpPr>
          <p:cxnSp>
            <p:nvCxnSpPr>
              <p:cNvPr id="30" name="Straight Connector 29"/>
              <p:cNvCxnSpPr/>
              <p:nvPr/>
            </p:nvCxnSpPr>
            <p:spPr>
              <a:xfrm flipV="1">
                <a:off x="611560" y="1772816"/>
                <a:ext cx="3312368" cy="3168352"/>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32" name="Group 42"/>
              <p:cNvGrpSpPr/>
              <p:nvPr/>
            </p:nvGrpSpPr>
            <p:grpSpPr>
              <a:xfrm>
                <a:off x="2704733" y="2684776"/>
                <a:ext cx="1550998" cy="312180"/>
                <a:chOff x="2704733" y="2684776"/>
                <a:chExt cx="1550998" cy="312180"/>
              </a:xfrm>
            </p:grpSpPr>
            <p:sp>
              <p:nvSpPr>
                <p:cNvPr id="51" name="TextBox 50"/>
                <p:cNvSpPr txBox="1"/>
                <p:nvPr/>
              </p:nvSpPr>
              <p:spPr>
                <a:xfrm>
                  <a:off x="2915815" y="2684776"/>
                  <a:ext cx="1339916" cy="312180"/>
                </a:xfrm>
                <a:prstGeom prst="rect">
                  <a:avLst/>
                </a:prstGeom>
                <a:noFill/>
              </p:spPr>
              <p:txBody>
                <a:bodyPr wrap="square" rtlCol="0">
                  <a:spAutoFit/>
                </a:bodyPr>
                <a:lstStyle/>
                <a:p>
                  <a:r>
                    <a:rPr lang="en-CA" sz="1600" b="1" dirty="0" smtClean="0"/>
                    <a:t>2.50, 15.00</a:t>
                  </a:r>
                  <a:endParaRPr lang="en-CA" sz="1600" b="1" dirty="0"/>
                </a:p>
              </p:txBody>
            </p:sp>
            <p:sp>
              <p:nvSpPr>
                <p:cNvPr id="46" name="Oval 45"/>
                <p:cNvSpPr/>
                <p:nvPr/>
              </p:nvSpPr>
              <p:spPr>
                <a:xfrm>
                  <a:off x="2704733" y="2831513"/>
                  <a:ext cx="67047" cy="934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2844" y="642918"/>
            <a:ext cx="8858312" cy="369332"/>
          </a:xfrm>
          <a:prstGeom prst="rect">
            <a:avLst/>
          </a:prstGeom>
          <a:solidFill>
            <a:schemeClr val="tx1">
              <a:lumMod val="85000"/>
              <a:lumOff val="15000"/>
            </a:schemeClr>
          </a:solidFill>
        </p:spPr>
        <p:txBody>
          <a:bodyPr wrap="square" rtlCol="0">
            <a:spAutoFit/>
          </a:bodyPr>
          <a:lstStyle/>
          <a:p>
            <a:pPr marL="342900" indent="-342900" algn="ctr"/>
            <a:r>
              <a:rPr lang="en-CA" sz="1600" i="1" dirty="0" smtClean="0">
                <a:solidFill>
                  <a:schemeClr val="bg1">
                    <a:lumMod val="65000"/>
                  </a:schemeClr>
                </a:solidFill>
                <a:sym typeface="Symbol"/>
              </a:rPr>
              <a:t>P*</a:t>
            </a:r>
            <a:r>
              <a:rPr lang="en-CA" sz="1600" dirty="0" smtClean="0">
                <a:solidFill>
                  <a:schemeClr val="bg1">
                    <a:lumMod val="65000"/>
                  </a:schemeClr>
                </a:solidFill>
                <a:sym typeface="Symbol"/>
              </a:rPr>
              <a:t> = 30000, </a:t>
            </a:r>
            <a:r>
              <a:rPr lang="en-CA" sz="1600" i="1" dirty="0" smtClean="0">
                <a:solidFill>
                  <a:schemeClr val="bg1">
                    <a:lumMod val="65000"/>
                  </a:schemeClr>
                </a:solidFill>
                <a:sym typeface="Symbol"/>
              </a:rPr>
              <a:t>e</a:t>
            </a:r>
            <a:r>
              <a:rPr lang="en-CA" sz="1600" dirty="0" smtClean="0">
                <a:solidFill>
                  <a:schemeClr val="bg1">
                    <a:lumMod val="65000"/>
                  </a:schemeClr>
                </a:solidFill>
                <a:sym typeface="Symbol"/>
              </a:rPr>
              <a:t> = 2.0 (default values)</a:t>
            </a:r>
            <a:r>
              <a:rPr lang="en-CA" dirty="0" smtClean="0">
                <a:solidFill>
                  <a:schemeClr val="bg1">
                    <a:lumMod val="95000"/>
                  </a:schemeClr>
                </a:solidFill>
                <a:sym typeface="Symbol"/>
              </a:rPr>
              <a:t> </a:t>
            </a:r>
            <a:endParaRPr lang="en-CA" dirty="0" smtClean="0">
              <a:solidFill>
                <a:schemeClr val="bg1"/>
              </a:solidFill>
            </a:endParaRPr>
          </a:p>
        </p:txBody>
      </p:sp>
      <p:sp>
        <p:nvSpPr>
          <p:cNvPr id="8" name="Title 1"/>
          <p:cNvSpPr>
            <a:spLocks noGrp="1"/>
          </p:cNvSpPr>
          <p:nvPr>
            <p:ph type="title"/>
          </p:nvPr>
        </p:nvSpPr>
        <p:spPr>
          <a:xfrm>
            <a:off x="0" y="0"/>
            <a:ext cx="9144000" cy="571480"/>
          </a:xfrm>
          <a:solidFill>
            <a:schemeClr val="tx1"/>
          </a:solidFill>
        </p:spPr>
        <p:txBody>
          <a:bodyPr>
            <a:normAutofit fontScale="90000"/>
          </a:bodyPr>
          <a:lstStyle/>
          <a:p>
            <a:r>
              <a:rPr lang="en-CA" sz="2800" dirty="0" smtClean="0">
                <a:solidFill>
                  <a:schemeClr val="bg1"/>
                </a:solidFill>
              </a:rPr>
              <a:t>Base state optimization</a:t>
            </a:r>
            <a:r>
              <a:rPr lang="en-CA" sz="3200" dirty="0" smtClean="0">
                <a:solidFill>
                  <a:schemeClr val="bg1"/>
                </a:solidFill>
              </a:rPr>
              <a:t> : </a:t>
            </a:r>
            <a:r>
              <a:rPr lang="en-CA" sz="2800" i="1" dirty="0" err="1" smtClean="0">
                <a:solidFill>
                  <a:schemeClr val="bg1"/>
                </a:solidFill>
              </a:rPr>
              <a:t>C</a:t>
            </a:r>
            <a:r>
              <a:rPr lang="en-CA" sz="2800" i="1" baseline="-25000" dirty="0" err="1" smtClean="0">
                <a:solidFill>
                  <a:schemeClr val="bg1"/>
                </a:solidFill>
              </a:rPr>
              <a:t>da</a:t>
            </a:r>
            <a:r>
              <a:rPr lang="en-CA" sz="2800" dirty="0" smtClean="0">
                <a:solidFill>
                  <a:schemeClr val="bg1"/>
                </a:solidFill>
              </a:rPr>
              <a:t>, </a:t>
            </a:r>
            <a:r>
              <a:rPr lang="en-CA" sz="2800" i="1" dirty="0" err="1" smtClean="0">
                <a:solidFill>
                  <a:schemeClr val="bg1"/>
                </a:solidFill>
              </a:rPr>
              <a:t>C</a:t>
            </a:r>
            <a:r>
              <a:rPr lang="en-CA" sz="2800" i="1" baseline="-25000" dirty="0" err="1" smtClean="0">
                <a:solidFill>
                  <a:schemeClr val="bg1"/>
                </a:solidFill>
              </a:rPr>
              <a:t>dw</a:t>
            </a:r>
            <a:endParaRPr lang="en-CA" sz="2800" dirty="0">
              <a:solidFill>
                <a:schemeClr val="bg1"/>
              </a:solidFill>
            </a:endParaRPr>
          </a:p>
        </p:txBody>
      </p:sp>
      <p:grpSp>
        <p:nvGrpSpPr>
          <p:cNvPr id="20" name="Group 19"/>
          <p:cNvGrpSpPr/>
          <p:nvPr/>
        </p:nvGrpSpPr>
        <p:grpSpPr>
          <a:xfrm>
            <a:off x="251520" y="1412776"/>
            <a:ext cx="5616624" cy="5328592"/>
            <a:chOff x="3707904" y="1484784"/>
            <a:chExt cx="5616624" cy="5328592"/>
          </a:xfrm>
        </p:grpSpPr>
        <p:grpSp>
          <p:nvGrpSpPr>
            <p:cNvPr id="15" name="Group 14"/>
            <p:cNvGrpSpPr/>
            <p:nvPr/>
          </p:nvGrpSpPr>
          <p:grpSpPr>
            <a:xfrm>
              <a:off x="3707904" y="1772816"/>
              <a:ext cx="5616624" cy="5040560"/>
              <a:chOff x="179512" y="1772816"/>
              <a:chExt cx="5616624" cy="5040560"/>
            </a:xfrm>
          </p:grpSpPr>
          <p:sp>
            <p:nvSpPr>
              <p:cNvPr id="16" name="TextBox 15"/>
              <p:cNvSpPr txBox="1"/>
              <p:nvPr/>
            </p:nvSpPr>
            <p:spPr>
              <a:xfrm>
                <a:off x="179512" y="5890046"/>
                <a:ext cx="5616624" cy="923330"/>
              </a:xfrm>
              <a:prstGeom prst="rect">
                <a:avLst/>
              </a:prstGeom>
              <a:solidFill>
                <a:schemeClr val="bg1"/>
              </a:solidFill>
            </p:spPr>
            <p:txBody>
              <a:bodyPr wrap="square" rtlCol="0">
                <a:spAutoFit/>
              </a:bodyPr>
              <a:lstStyle/>
              <a:p>
                <a:pPr algn="ctr"/>
                <a:endParaRPr lang="en-CA" b="1" i="1" dirty="0" smtClean="0"/>
              </a:p>
              <a:p>
                <a:pPr marL="342900" indent="-342900" algn="ctr"/>
                <a:r>
                  <a:rPr lang="el-GR" b="1" dirty="0" smtClean="0"/>
                  <a:t>χ</a:t>
                </a:r>
                <a:r>
                  <a:rPr lang="en-CA" b="1" dirty="0" smtClean="0"/>
                  <a:t>2 on the daily observed and simulated drift speed </a:t>
                </a:r>
                <a:r>
                  <a:rPr lang="en-CA" b="1" dirty="0" smtClean="0"/>
                  <a:t>distributions</a:t>
                </a:r>
                <a:endParaRPr lang="en-CA" b="1" dirty="0" smtClean="0"/>
              </a:p>
            </p:txBody>
          </p:sp>
          <p:sp>
            <p:nvSpPr>
              <p:cNvPr id="19" name="TextBox 18"/>
              <p:cNvSpPr txBox="1"/>
              <p:nvPr/>
            </p:nvSpPr>
            <p:spPr>
              <a:xfrm>
                <a:off x="3851920" y="1772816"/>
                <a:ext cx="1512168" cy="648072"/>
              </a:xfrm>
              <a:prstGeom prst="rect">
                <a:avLst/>
              </a:prstGeom>
              <a:solidFill>
                <a:schemeClr val="bg1"/>
              </a:solidFill>
              <a:ln w="12700">
                <a:solidFill>
                  <a:schemeClr val="tx1"/>
                </a:solidFill>
              </a:ln>
            </p:spPr>
            <p:txBody>
              <a:bodyPr wrap="square" rtlCol="0">
                <a:spAutoFit/>
              </a:bodyPr>
              <a:lstStyle/>
              <a:p>
                <a:r>
                  <a:rPr lang="en-CA" b="1" dirty="0" smtClean="0">
                    <a:solidFill>
                      <a:srgbClr val="FF0000"/>
                    </a:solidFill>
                  </a:rPr>
                  <a:t>___  </a:t>
                </a:r>
                <a:r>
                  <a:rPr lang="en-CA" sz="1600" dirty="0" smtClean="0"/>
                  <a:t>simulated</a:t>
                </a:r>
              </a:p>
              <a:p>
                <a:r>
                  <a:rPr lang="en-CA" b="1" dirty="0" smtClean="0"/>
                  <a:t>___</a:t>
                </a:r>
                <a:r>
                  <a:rPr lang="en-CA" dirty="0" smtClean="0"/>
                  <a:t>  </a:t>
                </a:r>
                <a:r>
                  <a:rPr lang="en-CA" sz="1600" dirty="0" smtClean="0"/>
                  <a:t>observed</a:t>
                </a:r>
                <a:endParaRPr lang="en-CA" sz="1600" dirty="0"/>
              </a:p>
            </p:txBody>
          </p:sp>
        </p:grpSp>
        <p:grpSp>
          <p:nvGrpSpPr>
            <p:cNvPr id="14" name="Group 13"/>
            <p:cNvGrpSpPr/>
            <p:nvPr/>
          </p:nvGrpSpPr>
          <p:grpSpPr>
            <a:xfrm>
              <a:off x="3707904" y="1484784"/>
              <a:ext cx="5616624" cy="4608512"/>
              <a:chOff x="1043607" y="1400894"/>
              <a:chExt cx="6543674" cy="5124450"/>
            </a:xfrm>
          </p:grpSpPr>
          <p:pic>
            <p:nvPicPr>
              <p:cNvPr id="8194" name="Picture 2"/>
              <p:cNvPicPr>
                <a:picLocks noChangeAspect="1" noChangeArrowheads="1"/>
              </p:cNvPicPr>
              <p:nvPr/>
            </p:nvPicPr>
            <p:blipFill>
              <a:blip r:embed="rId2" cstate="print"/>
              <a:srcRect/>
              <a:stretch>
                <a:fillRect/>
              </a:stretch>
            </p:blipFill>
            <p:spPr bwMode="auto">
              <a:xfrm>
                <a:off x="1043607" y="1400894"/>
                <a:ext cx="6543674" cy="5124450"/>
              </a:xfrm>
              <a:prstGeom prst="rect">
                <a:avLst/>
              </a:prstGeom>
              <a:noFill/>
              <a:ln w="9525">
                <a:noFill/>
                <a:miter lim="800000"/>
                <a:headEnd/>
                <a:tailEnd/>
              </a:ln>
            </p:spPr>
          </p:pic>
          <p:cxnSp>
            <p:nvCxnSpPr>
              <p:cNvPr id="12" name="Straight Connector 11"/>
              <p:cNvCxnSpPr/>
              <p:nvPr/>
            </p:nvCxnSpPr>
            <p:spPr>
              <a:xfrm flipV="1">
                <a:off x="1691680" y="1772815"/>
                <a:ext cx="4392488" cy="3600400"/>
              </a:xfrm>
              <a:prstGeom prst="line">
                <a:avLst/>
              </a:prstGeom>
              <a:ln w="254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857488" y="4357694"/>
                <a:ext cx="45719"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8" name="Group 17"/>
          <p:cNvGrpSpPr/>
          <p:nvPr/>
        </p:nvGrpSpPr>
        <p:grpSpPr>
          <a:xfrm>
            <a:off x="6012160" y="1412776"/>
            <a:ext cx="2952328" cy="5326851"/>
            <a:chOff x="6012160" y="1412776"/>
            <a:chExt cx="2952328" cy="5326851"/>
          </a:xfrm>
        </p:grpSpPr>
        <p:pic>
          <p:nvPicPr>
            <p:cNvPr id="8195" name="Picture 3"/>
            <p:cNvPicPr preferRelativeResize="0">
              <a:picLocks noChangeArrowheads="1"/>
            </p:cNvPicPr>
            <p:nvPr/>
          </p:nvPicPr>
          <p:blipFill>
            <a:blip r:embed="rId3" cstate="print"/>
            <a:srcRect/>
            <a:stretch>
              <a:fillRect/>
            </a:stretch>
          </p:blipFill>
          <p:spPr bwMode="auto">
            <a:xfrm>
              <a:off x="6012160" y="3789304"/>
              <a:ext cx="2952000" cy="2376000"/>
            </a:xfrm>
            <a:prstGeom prst="rect">
              <a:avLst/>
            </a:prstGeom>
            <a:noFill/>
            <a:ln w="9525">
              <a:noFill/>
              <a:miter lim="800000"/>
              <a:headEnd/>
              <a:tailEnd/>
            </a:ln>
          </p:spPr>
        </p:pic>
        <p:grpSp>
          <p:nvGrpSpPr>
            <p:cNvPr id="21" name="Group 20"/>
            <p:cNvGrpSpPr/>
            <p:nvPr/>
          </p:nvGrpSpPr>
          <p:grpSpPr>
            <a:xfrm>
              <a:off x="6012160" y="1412776"/>
              <a:ext cx="2952328" cy="5326851"/>
              <a:chOff x="6012160" y="1412776"/>
              <a:chExt cx="2952328" cy="5326851"/>
            </a:xfrm>
          </p:grpSpPr>
          <p:sp>
            <p:nvSpPr>
              <p:cNvPr id="22" name="TextBox 21"/>
              <p:cNvSpPr txBox="1"/>
              <p:nvPr/>
            </p:nvSpPr>
            <p:spPr>
              <a:xfrm>
                <a:off x="6012160" y="6093296"/>
                <a:ext cx="2952328" cy="646331"/>
              </a:xfrm>
              <a:prstGeom prst="rect">
                <a:avLst/>
              </a:prstGeom>
              <a:solidFill>
                <a:schemeClr val="bg1"/>
              </a:solidFill>
            </p:spPr>
            <p:txBody>
              <a:bodyPr wrap="square" rtlCol="0">
                <a:spAutoFit/>
              </a:bodyPr>
              <a:lstStyle/>
              <a:p>
                <a:pPr algn="ctr"/>
                <a:endParaRPr lang="en-CA" b="1" dirty="0" smtClean="0"/>
              </a:p>
              <a:p>
                <a:pPr algn="ctr"/>
                <a:r>
                  <a:rPr lang="en-CA" b="1" dirty="0" smtClean="0"/>
                  <a:t> Density of drift stoppage</a:t>
                </a:r>
                <a:endParaRPr lang="en-CA" b="1" dirty="0"/>
              </a:p>
            </p:txBody>
          </p:sp>
          <p:pic>
            <p:nvPicPr>
              <p:cNvPr id="23" name="Picture 2"/>
              <p:cNvPicPr>
                <a:picLocks noChangeAspect="1" noChangeArrowheads="1"/>
              </p:cNvPicPr>
              <p:nvPr/>
            </p:nvPicPr>
            <p:blipFill>
              <a:blip r:embed="rId4" cstate="print"/>
              <a:srcRect/>
              <a:stretch>
                <a:fillRect/>
              </a:stretch>
            </p:blipFill>
            <p:spPr bwMode="auto">
              <a:xfrm>
                <a:off x="6012160" y="1412776"/>
                <a:ext cx="2950877" cy="2376264"/>
              </a:xfrm>
              <a:prstGeom prst="rect">
                <a:avLst/>
              </a:prstGeom>
              <a:noFill/>
              <a:ln w="9525">
                <a:noFill/>
                <a:miter lim="800000"/>
                <a:headEnd/>
                <a:tailEnd/>
              </a:ln>
            </p:spPr>
          </p:pic>
          <p:sp>
            <p:nvSpPr>
              <p:cNvPr id="25" name="TextBox 24"/>
              <p:cNvSpPr txBox="1"/>
              <p:nvPr/>
            </p:nvSpPr>
            <p:spPr>
              <a:xfrm>
                <a:off x="6588224" y="3594502"/>
                <a:ext cx="1728192" cy="338554"/>
              </a:xfrm>
              <a:prstGeom prst="rect">
                <a:avLst/>
              </a:prstGeom>
              <a:solidFill>
                <a:schemeClr val="bg1"/>
              </a:solidFill>
            </p:spPr>
            <p:txBody>
              <a:bodyPr wrap="square" rtlCol="0">
                <a:spAutoFit/>
              </a:bodyPr>
              <a:lstStyle/>
              <a:p>
                <a:r>
                  <a:rPr lang="en-CA" sz="1600" dirty="0" smtClean="0"/>
                  <a:t>observed</a:t>
                </a:r>
                <a:endParaRPr lang="en-CA" sz="1600" dirty="0"/>
              </a:p>
            </p:txBody>
          </p:sp>
          <p:sp>
            <p:nvSpPr>
              <p:cNvPr id="26" name="TextBox 25"/>
              <p:cNvSpPr txBox="1"/>
              <p:nvPr/>
            </p:nvSpPr>
            <p:spPr>
              <a:xfrm>
                <a:off x="6660232" y="6021288"/>
                <a:ext cx="1728192" cy="338554"/>
              </a:xfrm>
              <a:prstGeom prst="rect">
                <a:avLst/>
              </a:prstGeom>
              <a:solidFill>
                <a:schemeClr val="bg1"/>
              </a:solidFill>
            </p:spPr>
            <p:txBody>
              <a:bodyPr wrap="square" rtlCol="0">
                <a:spAutoFit/>
              </a:bodyPr>
              <a:lstStyle/>
              <a:p>
                <a:r>
                  <a:rPr lang="en-CA" sz="1600" dirty="0" smtClean="0"/>
                  <a:t>simulated</a:t>
                </a:r>
                <a:endParaRPr lang="en-CA" sz="16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2008" y="2060848"/>
            <a:ext cx="8964488" cy="4524315"/>
          </a:xfrm>
          <a:prstGeom prst="rect">
            <a:avLst/>
          </a:prstGeom>
          <a:solidFill>
            <a:schemeClr val="bg1"/>
          </a:solidFill>
        </p:spPr>
        <p:txBody>
          <a:bodyPr wrap="square" rtlCol="0">
            <a:spAutoFit/>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p:txBody>
      </p:sp>
      <p:sp>
        <p:nvSpPr>
          <p:cNvPr id="5" name="TextBox 4"/>
          <p:cNvSpPr txBox="1"/>
          <p:nvPr/>
        </p:nvSpPr>
        <p:spPr>
          <a:xfrm>
            <a:off x="142844" y="620688"/>
            <a:ext cx="8858312" cy="369332"/>
          </a:xfrm>
          <a:prstGeom prst="rect">
            <a:avLst/>
          </a:prstGeom>
          <a:solidFill>
            <a:schemeClr val="tx1">
              <a:lumMod val="85000"/>
              <a:lumOff val="15000"/>
            </a:schemeClr>
          </a:solidFill>
        </p:spPr>
        <p:txBody>
          <a:bodyPr wrap="square" rtlCol="0">
            <a:spAutoFit/>
          </a:bodyPr>
          <a:lstStyle/>
          <a:p>
            <a:pPr marL="342900" indent="-342900" algn="ctr"/>
            <a:r>
              <a:rPr lang="en-CA" sz="1600" i="1" dirty="0" err="1" smtClean="0">
                <a:solidFill>
                  <a:schemeClr val="bg1">
                    <a:lumMod val="65000"/>
                  </a:schemeClr>
                </a:solidFill>
                <a:sym typeface="Symbol"/>
              </a:rPr>
              <a:t>C</a:t>
            </a:r>
            <a:r>
              <a:rPr lang="en-CA" sz="1600" i="1" baseline="-25000" dirty="0" err="1" smtClean="0">
                <a:solidFill>
                  <a:schemeClr val="bg1">
                    <a:lumMod val="65000"/>
                  </a:schemeClr>
                </a:solidFill>
                <a:sym typeface="Symbol"/>
              </a:rPr>
              <a:t>da</a:t>
            </a:r>
            <a:r>
              <a:rPr lang="en-CA" sz="1600" dirty="0" smtClean="0">
                <a:solidFill>
                  <a:schemeClr val="bg1">
                    <a:lumMod val="65000"/>
                  </a:schemeClr>
                </a:solidFill>
                <a:sym typeface="Symbol"/>
              </a:rPr>
              <a:t> = 1.5 10</a:t>
            </a:r>
            <a:r>
              <a:rPr lang="en-CA" sz="1600" baseline="30000" dirty="0" smtClean="0">
                <a:solidFill>
                  <a:schemeClr val="bg1">
                    <a:lumMod val="65000"/>
                  </a:schemeClr>
                </a:solidFill>
                <a:sym typeface="Symbol"/>
              </a:rPr>
              <a:t>-3</a:t>
            </a:r>
            <a:r>
              <a:rPr lang="en-CA" sz="1600" dirty="0" smtClean="0">
                <a:solidFill>
                  <a:schemeClr val="bg1">
                    <a:lumMod val="65000"/>
                  </a:schemeClr>
                </a:solidFill>
                <a:sym typeface="Symbol"/>
              </a:rPr>
              <a:t>, </a:t>
            </a:r>
            <a:r>
              <a:rPr lang="en-CA" sz="1600" i="1" dirty="0" err="1" smtClean="0">
                <a:solidFill>
                  <a:schemeClr val="bg1">
                    <a:lumMod val="65000"/>
                  </a:schemeClr>
                </a:solidFill>
                <a:sym typeface="Symbol"/>
              </a:rPr>
              <a:t>C</a:t>
            </a:r>
            <a:r>
              <a:rPr lang="en-CA" sz="1600" i="1" baseline="-25000" dirty="0" err="1" smtClean="0">
                <a:solidFill>
                  <a:schemeClr val="bg1">
                    <a:lumMod val="65000"/>
                  </a:schemeClr>
                </a:solidFill>
                <a:sym typeface="Symbol"/>
              </a:rPr>
              <a:t>dw</a:t>
            </a:r>
            <a:r>
              <a:rPr lang="en-CA" sz="1600" dirty="0" smtClean="0">
                <a:solidFill>
                  <a:schemeClr val="bg1">
                    <a:lumMod val="65000"/>
                  </a:schemeClr>
                </a:solidFill>
                <a:sym typeface="Symbol"/>
              </a:rPr>
              <a:t> = 7.0 10</a:t>
            </a:r>
            <a:r>
              <a:rPr lang="en-CA" sz="1600" baseline="30000" dirty="0" smtClean="0">
                <a:solidFill>
                  <a:schemeClr val="bg1">
                    <a:lumMod val="65000"/>
                  </a:schemeClr>
                </a:solidFill>
                <a:sym typeface="Symbol"/>
              </a:rPr>
              <a:t>-3</a:t>
            </a:r>
            <a:r>
              <a:rPr lang="en-CA" sz="1600" dirty="0" smtClean="0">
                <a:solidFill>
                  <a:schemeClr val="bg1">
                    <a:lumMod val="65000"/>
                  </a:schemeClr>
                </a:solidFill>
                <a:sym typeface="Symbol"/>
              </a:rPr>
              <a:t> (1</a:t>
            </a:r>
            <a:r>
              <a:rPr lang="en-CA" sz="1600" baseline="30000" dirty="0" smtClean="0">
                <a:solidFill>
                  <a:schemeClr val="bg1">
                    <a:lumMod val="65000"/>
                  </a:schemeClr>
                </a:solidFill>
                <a:sym typeface="Symbol"/>
              </a:rPr>
              <a:t>st</a:t>
            </a:r>
            <a:r>
              <a:rPr lang="en-CA" sz="1600" dirty="0" smtClean="0">
                <a:solidFill>
                  <a:schemeClr val="bg1">
                    <a:lumMod val="65000"/>
                  </a:schemeClr>
                </a:solidFill>
                <a:sym typeface="Symbol"/>
              </a:rPr>
              <a:t> it. optimum)</a:t>
            </a:r>
            <a:r>
              <a:rPr lang="en-CA" dirty="0" smtClean="0">
                <a:solidFill>
                  <a:schemeClr val="bg1">
                    <a:lumMod val="95000"/>
                  </a:schemeClr>
                </a:solidFill>
                <a:sym typeface="Symbol"/>
              </a:rPr>
              <a:t> </a:t>
            </a:r>
            <a:endParaRPr lang="en-CA" dirty="0" smtClean="0">
              <a:solidFill>
                <a:schemeClr val="bg1"/>
              </a:solidFill>
            </a:endParaRPr>
          </a:p>
        </p:txBody>
      </p:sp>
      <p:sp>
        <p:nvSpPr>
          <p:cNvPr id="7" name="Title 1"/>
          <p:cNvSpPr txBox="1">
            <a:spLocks/>
          </p:cNvSpPr>
          <p:nvPr/>
        </p:nvSpPr>
        <p:spPr>
          <a:xfrm>
            <a:off x="-32" y="-24"/>
            <a:ext cx="9144000" cy="571480"/>
          </a:xfrm>
          <a:prstGeom prst="rect">
            <a:avLst/>
          </a:prstGeom>
          <a:solidFill>
            <a:schemeClr val="tx1"/>
          </a:solidFill>
        </p:spPr>
        <p:txBody>
          <a:bodyPr vert="horz" lIns="91440" tIns="45720" rIns="91440" bIns="45720" rtlCol="0" anchor="ctr">
            <a:normAutofit lnSpcReduction="10000"/>
          </a:bodyPr>
          <a:lstStyle/>
          <a:p>
            <a:pPr lvl="0" algn="ctr">
              <a:spcBef>
                <a:spcPct val="0"/>
              </a:spcBef>
              <a:defRPr/>
            </a:pPr>
            <a:r>
              <a:rPr kumimoji="0" lang="en-CA" sz="2800" b="0" i="0" u="none" strike="noStrike" kern="1200" cap="none" spc="0" normalizeH="0" baseline="0" noProof="0" dirty="0" smtClean="0">
                <a:ln>
                  <a:noFill/>
                </a:ln>
                <a:solidFill>
                  <a:schemeClr val="bg1"/>
                </a:solidFill>
                <a:effectLst/>
                <a:uLnTx/>
                <a:uFillTx/>
                <a:latin typeface="+mj-lt"/>
                <a:ea typeface="+mj-ea"/>
                <a:cs typeface="+mj-cs"/>
              </a:rPr>
              <a:t>Base state optimization</a:t>
            </a:r>
            <a:r>
              <a:rPr lang="en-CA" sz="3200" dirty="0" smtClean="0">
                <a:solidFill>
                  <a:schemeClr val="bg1"/>
                </a:solidFill>
              </a:rPr>
              <a:t> : </a:t>
            </a:r>
            <a:r>
              <a:rPr lang="en-CA" sz="2800" i="1" dirty="0" smtClean="0">
                <a:solidFill>
                  <a:schemeClr val="bg1"/>
                </a:solidFill>
              </a:rPr>
              <a:t>P*</a:t>
            </a:r>
            <a:r>
              <a:rPr lang="en-CA" sz="2800" dirty="0" smtClean="0">
                <a:solidFill>
                  <a:schemeClr val="bg1"/>
                </a:solidFill>
              </a:rPr>
              <a:t>, </a:t>
            </a:r>
            <a:r>
              <a:rPr lang="en-CA" sz="2800" i="1" dirty="0" smtClean="0">
                <a:solidFill>
                  <a:schemeClr val="bg1"/>
                </a:solidFill>
              </a:rPr>
              <a:t>e</a:t>
            </a:r>
            <a:endParaRPr kumimoji="0" lang="en-CA" sz="2800" b="0" i="0" u="none" strike="noStrike" kern="1200" cap="none" spc="0" normalizeH="0" baseline="0" noProof="0" dirty="0">
              <a:ln>
                <a:noFill/>
              </a:ln>
              <a:solidFill>
                <a:schemeClr val="bg1"/>
              </a:solidFill>
              <a:effectLst/>
              <a:uLnTx/>
              <a:uFillTx/>
              <a:latin typeface="+mj-lt"/>
              <a:ea typeface="+mj-ea"/>
              <a:cs typeface="+mj-cs"/>
            </a:endParaRPr>
          </a:p>
        </p:txBody>
      </p:sp>
      <p:pic>
        <p:nvPicPr>
          <p:cNvPr id="1026" name="Picture 2"/>
          <p:cNvPicPr preferRelativeResize="0">
            <a:picLocks noChangeArrowheads="1"/>
          </p:cNvPicPr>
          <p:nvPr/>
        </p:nvPicPr>
        <p:blipFill>
          <a:blip r:embed="rId2" cstate="print"/>
          <a:srcRect/>
          <a:stretch>
            <a:fillRect/>
          </a:stretch>
        </p:blipFill>
        <p:spPr bwMode="auto">
          <a:xfrm>
            <a:off x="107504" y="2492896"/>
            <a:ext cx="4392488" cy="3852008"/>
          </a:xfrm>
          <a:prstGeom prst="rect">
            <a:avLst/>
          </a:prstGeom>
          <a:noFill/>
          <a:ln w="9525">
            <a:noFill/>
            <a:miter lim="800000"/>
            <a:headEnd/>
            <a:tailEnd/>
          </a:ln>
        </p:spPr>
      </p:pic>
      <p:pic>
        <p:nvPicPr>
          <p:cNvPr id="1027" name="Picture 3"/>
          <p:cNvPicPr preferRelativeResize="0">
            <a:picLocks noChangeArrowheads="1"/>
          </p:cNvPicPr>
          <p:nvPr/>
        </p:nvPicPr>
        <p:blipFill>
          <a:blip r:embed="rId3" cstate="print"/>
          <a:srcRect/>
          <a:stretch>
            <a:fillRect/>
          </a:stretch>
        </p:blipFill>
        <p:spPr bwMode="auto">
          <a:xfrm>
            <a:off x="4464496" y="2385305"/>
            <a:ext cx="4572000" cy="3924015"/>
          </a:xfrm>
          <a:prstGeom prst="rect">
            <a:avLst/>
          </a:prstGeom>
          <a:noFill/>
          <a:ln w="9525">
            <a:noFill/>
            <a:miter lim="800000"/>
            <a:headEnd/>
            <a:tailEnd/>
          </a:ln>
        </p:spPr>
      </p:pic>
      <p:sp>
        <p:nvSpPr>
          <p:cNvPr id="9" name="Parallelogram 8"/>
          <p:cNvSpPr/>
          <p:nvPr/>
        </p:nvSpPr>
        <p:spPr>
          <a:xfrm>
            <a:off x="5580112" y="4149080"/>
            <a:ext cx="1512168" cy="1512168"/>
          </a:xfrm>
          <a:prstGeom prst="parallelogram">
            <a:avLst>
              <a:gd name="adj" fmla="val 80890"/>
            </a:avLst>
          </a:prstGeom>
          <a:solidFill>
            <a:schemeClr val="bg1">
              <a:lumMod val="6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323528" y="1340768"/>
            <a:ext cx="4104456" cy="923330"/>
          </a:xfrm>
          <a:prstGeom prst="rect">
            <a:avLst/>
          </a:prstGeom>
          <a:noFill/>
        </p:spPr>
        <p:txBody>
          <a:bodyPr wrap="square" rtlCol="0">
            <a:spAutoFit/>
          </a:bodyPr>
          <a:lstStyle/>
          <a:p>
            <a:pPr algn="ctr"/>
            <a:r>
              <a:rPr lang="en-CA" dirty="0" smtClean="0">
                <a:solidFill>
                  <a:schemeClr val="accent1">
                    <a:lumMod val="60000"/>
                    <a:lumOff val="40000"/>
                  </a:schemeClr>
                </a:solidFill>
                <a:sym typeface="Symbol"/>
              </a:rPr>
              <a:t>Difference</a:t>
            </a:r>
            <a:r>
              <a:rPr lang="en-CA" dirty="0" smtClean="0">
                <a:solidFill>
                  <a:schemeClr val="bg1">
                    <a:lumMod val="95000"/>
                  </a:schemeClr>
                </a:solidFill>
                <a:sym typeface="Symbol"/>
              </a:rPr>
              <a:t> of the space and </a:t>
            </a:r>
            <a:r>
              <a:rPr lang="en-CA" i="1" dirty="0" smtClean="0">
                <a:solidFill>
                  <a:schemeClr val="bg1">
                    <a:lumMod val="95000"/>
                  </a:schemeClr>
                </a:solidFill>
                <a:sym typeface="Symbol"/>
              </a:rPr>
              <a:t>t</a:t>
            </a:r>
            <a:r>
              <a:rPr lang="en-CA" dirty="0" smtClean="0">
                <a:solidFill>
                  <a:schemeClr val="bg1">
                    <a:lumMod val="95000"/>
                  </a:schemeClr>
                </a:solidFill>
                <a:sym typeface="Symbol"/>
              </a:rPr>
              <a:t>-averaged model and observed </a:t>
            </a:r>
            <a:r>
              <a:rPr lang="en-CA" dirty="0" smtClean="0">
                <a:solidFill>
                  <a:schemeClr val="accent1">
                    <a:lumMod val="60000"/>
                    <a:lumOff val="40000"/>
                  </a:schemeClr>
                </a:solidFill>
                <a:sym typeface="Symbol"/>
              </a:rPr>
              <a:t>daily drift speed</a:t>
            </a:r>
          </a:p>
          <a:p>
            <a:endParaRPr lang="en-CA" dirty="0"/>
          </a:p>
        </p:txBody>
      </p:sp>
      <p:sp>
        <p:nvSpPr>
          <p:cNvPr id="12" name="TextBox 11"/>
          <p:cNvSpPr txBox="1"/>
          <p:nvPr/>
        </p:nvSpPr>
        <p:spPr>
          <a:xfrm>
            <a:off x="4860032" y="1340768"/>
            <a:ext cx="4104456" cy="923330"/>
          </a:xfrm>
          <a:prstGeom prst="rect">
            <a:avLst/>
          </a:prstGeom>
          <a:noFill/>
        </p:spPr>
        <p:txBody>
          <a:bodyPr wrap="square" rtlCol="0">
            <a:spAutoFit/>
          </a:bodyPr>
          <a:lstStyle/>
          <a:p>
            <a:pPr marL="342900" indent="-342900" algn="ctr"/>
            <a:r>
              <a:rPr lang="el-GR" i="1" dirty="0" smtClean="0">
                <a:solidFill>
                  <a:schemeClr val="accent1">
                    <a:lumMod val="60000"/>
                    <a:lumOff val="40000"/>
                  </a:schemeClr>
                </a:solidFill>
              </a:rPr>
              <a:t>χ</a:t>
            </a:r>
            <a:r>
              <a:rPr lang="en-CA" i="1" dirty="0" smtClean="0">
                <a:solidFill>
                  <a:schemeClr val="accent1">
                    <a:lumMod val="60000"/>
                    <a:lumOff val="40000"/>
                  </a:schemeClr>
                </a:solidFill>
              </a:rPr>
              <a:t>2</a:t>
            </a:r>
            <a:r>
              <a:rPr lang="en-CA" dirty="0" smtClean="0">
                <a:solidFill>
                  <a:schemeClr val="accent1">
                    <a:lumMod val="60000"/>
                    <a:lumOff val="40000"/>
                  </a:schemeClr>
                </a:solidFill>
              </a:rPr>
              <a:t> </a:t>
            </a:r>
            <a:r>
              <a:rPr lang="en-CA" dirty="0" smtClean="0">
                <a:solidFill>
                  <a:schemeClr val="bg1"/>
                </a:solidFill>
              </a:rPr>
              <a:t>on the daily observed and simulated drift speed distribution</a:t>
            </a:r>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2008" y="2073037"/>
            <a:ext cx="8964488" cy="4524315"/>
          </a:xfrm>
          <a:prstGeom prst="rect">
            <a:avLst/>
          </a:prstGeom>
          <a:solidFill>
            <a:schemeClr val="bg1"/>
          </a:solidFill>
        </p:spPr>
        <p:txBody>
          <a:bodyPr wrap="square" rtlCol="0">
            <a:spAutoFit/>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5" name="TextBox 4"/>
          <p:cNvSpPr txBox="1"/>
          <p:nvPr/>
        </p:nvSpPr>
        <p:spPr>
          <a:xfrm>
            <a:off x="142844" y="620688"/>
            <a:ext cx="8858312" cy="369332"/>
          </a:xfrm>
          <a:prstGeom prst="rect">
            <a:avLst/>
          </a:prstGeom>
          <a:solidFill>
            <a:schemeClr val="tx1">
              <a:lumMod val="85000"/>
              <a:lumOff val="15000"/>
            </a:schemeClr>
          </a:solidFill>
        </p:spPr>
        <p:txBody>
          <a:bodyPr wrap="square" rtlCol="0">
            <a:spAutoFit/>
          </a:bodyPr>
          <a:lstStyle/>
          <a:p>
            <a:pPr marL="342900" indent="-342900" algn="ctr"/>
            <a:r>
              <a:rPr lang="en-CA" sz="1600" i="1" dirty="0" err="1" smtClean="0">
                <a:solidFill>
                  <a:schemeClr val="bg1">
                    <a:lumMod val="65000"/>
                  </a:schemeClr>
                </a:solidFill>
                <a:sym typeface="Symbol"/>
              </a:rPr>
              <a:t>C</a:t>
            </a:r>
            <a:r>
              <a:rPr lang="en-CA" sz="1600" i="1" baseline="-25000" dirty="0" err="1" smtClean="0">
                <a:solidFill>
                  <a:schemeClr val="bg1">
                    <a:lumMod val="65000"/>
                  </a:schemeClr>
                </a:solidFill>
                <a:sym typeface="Symbol"/>
              </a:rPr>
              <a:t>da</a:t>
            </a:r>
            <a:r>
              <a:rPr lang="en-CA" sz="1600" dirty="0" smtClean="0">
                <a:solidFill>
                  <a:schemeClr val="bg1">
                    <a:lumMod val="65000"/>
                  </a:schemeClr>
                </a:solidFill>
                <a:sym typeface="Symbol"/>
              </a:rPr>
              <a:t> = 1.5 10</a:t>
            </a:r>
            <a:r>
              <a:rPr lang="en-CA" sz="1600" baseline="30000" dirty="0" smtClean="0">
                <a:solidFill>
                  <a:schemeClr val="bg1">
                    <a:lumMod val="65000"/>
                  </a:schemeClr>
                </a:solidFill>
                <a:sym typeface="Symbol"/>
              </a:rPr>
              <a:t>-3</a:t>
            </a:r>
            <a:r>
              <a:rPr lang="en-CA" sz="1600" dirty="0" smtClean="0">
                <a:solidFill>
                  <a:schemeClr val="bg1">
                    <a:lumMod val="65000"/>
                  </a:schemeClr>
                </a:solidFill>
                <a:sym typeface="Symbol"/>
              </a:rPr>
              <a:t>, </a:t>
            </a:r>
            <a:r>
              <a:rPr lang="en-CA" sz="1600" i="1" dirty="0" err="1" smtClean="0">
                <a:solidFill>
                  <a:schemeClr val="bg1">
                    <a:lumMod val="65000"/>
                  </a:schemeClr>
                </a:solidFill>
                <a:sym typeface="Symbol"/>
              </a:rPr>
              <a:t>C</a:t>
            </a:r>
            <a:r>
              <a:rPr lang="en-CA" sz="1600" i="1" baseline="-25000" dirty="0" err="1" smtClean="0">
                <a:solidFill>
                  <a:schemeClr val="bg1">
                    <a:lumMod val="65000"/>
                  </a:schemeClr>
                </a:solidFill>
                <a:sym typeface="Symbol"/>
              </a:rPr>
              <a:t>dw</a:t>
            </a:r>
            <a:r>
              <a:rPr lang="en-CA" sz="1600" dirty="0" smtClean="0">
                <a:solidFill>
                  <a:schemeClr val="bg1">
                    <a:lumMod val="65000"/>
                  </a:schemeClr>
                </a:solidFill>
                <a:sym typeface="Symbol"/>
              </a:rPr>
              <a:t> = 7.0 10</a:t>
            </a:r>
            <a:r>
              <a:rPr lang="en-CA" sz="1600" baseline="30000" dirty="0" smtClean="0">
                <a:solidFill>
                  <a:schemeClr val="bg1">
                    <a:lumMod val="65000"/>
                  </a:schemeClr>
                </a:solidFill>
                <a:sym typeface="Symbol"/>
              </a:rPr>
              <a:t>-3</a:t>
            </a:r>
            <a:r>
              <a:rPr lang="en-CA" sz="1600" dirty="0" smtClean="0">
                <a:solidFill>
                  <a:schemeClr val="bg1">
                    <a:lumMod val="65000"/>
                  </a:schemeClr>
                </a:solidFill>
                <a:sym typeface="Symbol"/>
              </a:rPr>
              <a:t> (1</a:t>
            </a:r>
            <a:r>
              <a:rPr lang="en-CA" sz="1600" baseline="30000" dirty="0" smtClean="0">
                <a:solidFill>
                  <a:schemeClr val="bg1">
                    <a:lumMod val="65000"/>
                  </a:schemeClr>
                </a:solidFill>
                <a:sym typeface="Symbol"/>
              </a:rPr>
              <a:t>st</a:t>
            </a:r>
            <a:r>
              <a:rPr lang="en-CA" sz="1600" dirty="0" smtClean="0">
                <a:solidFill>
                  <a:schemeClr val="bg1">
                    <a:lumMod val="65000"/>
                  </a:schemeClr>
                </a:solidFill>
                <a:sym typeface="Symbol"/>
              </a:rPr>
              <a:t> it. optimum)</a:t>
            </a:r>
            <a:r>
              <a:rPr lang="en-CA" dirty="0" smtClean="0">
                <a:solidFill>
                  <a:schemeClr val="bg1">
                    <a:lumMod val="95000"/>
                  </a:schemeClr>
                </a:solidFill>
                <a:sym typeface="Symbol"/>
              </a:rPr>
              <a:t> </a:t>
            </a:r>
            <a:endParaRPr lang="en-CA" dirty="0" smtClean="0">
              <a:solidFill>
                <a:schemeClr val="bg1"/>
              </a:solidFill>
            </a:endParaRPr>
          </a:p>
        </p:txBody>
      </p:sp>
      <p:sp>
        <p:nvSpPr>
          <p:cNvPr id="7" name="Title 1"/>
          <p:cNvSpPr txBox="1">
            <a:spLocks/>
          </p:cNvSpPr>
          <p:nvPr/>
        </p:nvSpPr>
        <p:spPr>
          <a:xfrm>
            <a:off x="-32" y="-24"/>
            <a:ext cx="9144000" cy="571480"/>
          </a:xfrm>
          <a:prstGeom prst="rect">
            <a:avLst/>
          </a:prstGeom>
          <a:solidFill>
            <a:schemeClr val="tx1"/>
          </a:solidFill>
        </p:spPr>
        <p:txBody>
          <a:bodyPr vert="horz" lIns="91440" tIns="45720" rIns="91440" bIns="45720" rtlCol="0" anchor="ctr">
            <a:normAutofit lnSpcReduction="10000"/>
          </a:bodyPr>
          <a:lstStyle/>
          <a:p>
            <a:pPr lvl="0" algn="ctr">
              <a:spcBef>
                <a:spcPct val="0"/>
              </a:spcBef>
              <a:defRPr/>
            </a:pPr>
            <a:r>
              <a:rPr kumimoji="0" lang="en-CA" sz="2800" b="0" i="0" u="none" strike="noStrike" kern="1200" cap="none" spc="0" normalizeH="0" baseline="0" noProof="0" dirty="0" smtClean="0">
                <a:ln>
                  <a:noFill/>
                </a:ln>
                <a:solidFill>
                  <a:schemeClr val="bg1"/>
                </a:solidFill>
                <a:effectLst/>
                <a:uLnTx/>
                <a:uFillTx/>
                <a:latin typeface="+mj-lt"/>
                <a:ea typeface="+mj-ea"/>
                <a:cs typeface="+mj-cs"/>
              </a:rPr>
              <a:t>Base state optimization</a:t>
            </a:r>
            <a:r>
              <a:rPr lang="en-CA" sz="3200" dirty="0" smtClean="0">
                <a:solidFill>
                  <a:schemeClr val="bg1"/>
                </a:solidFill>
              </a:rPr>
              <a:t> : </a:t>
            </a:r>
            <a:r>
              <a:rPr lang="en-CA" sz="2800" i="1" dirty="0" smtClean="0">
                <a:solidFill>
                  <a:schemeClr val="bg1"/>
                </a:solidFill>
              </a:rPr>
              <a:t>P*</a:t>
            </a:r>
            <a:r>
              <a:rPr lang="en-CA" sz="2800" dirty="0" smtClean="0">
                <a:solidFill>
                  <a:schemeClr val="bg1"/>
                </a:solidFill>
              </a:rPr>
              <a:t>, </a:t>
            </a:r>
            <a:r>
              <a:rPr lang="en-CA" sz="2800" i="1" dirty="0" smtClean="0">
                <a:solidFill>
                  <a:schemeClr val="bg1"/>
                </a:solidFill>
              </a:rPr>
              <a:t>e</a:t>
            </a:r>
            <a:endParaRPr kumimoji="0" lang="en-CA" sz="2800" b="0" i="0" u="none" strike="noStrike" kern="1200" cap="none" spc="0" normalizeH="0" baseline="0" noProof="0" dirty="0">
              <a:ln>
                <a:noFill/>
              </a:ln>
              <a:solidFill>
                <a:schemeClr val="bg1"/>
              </a:solidFill>
              <a:effectLst/>
              <a:uLnTx/>
              <a:uFillTx/>
              <a:latin typeface="+mj-lt"/>
              <a:ea typeface="+mj-ea"/>
              <a:cs typeface="+mj-cs"/>
            </a:endParaRPr>
          </a:p>
        </p:txBody>
      </p:sp>
      <p:pic>
        <p:nvPicPr>
          <p:cNvPr id="1026" name="Picture 2"/>
          <p:cNvPicPr preferRelativeResize="0">
            <a:picLocks noChangeArrowheads="1"/>
          </p:cNvPicPr>
          <p:nvPr/>
        </p:nvPicPr>
        <p:blipFill>
          <a:blip r:embed="rId2" cstate="print"/>
          <a:srcRect/>
          <a:stretch>
            <a:fillRect/>
          </a:stretch>
        </p:blipFill>
        <p:spPr bwMode="auto">
          <a:xfrm>
            <a:off x="107504" y="2492896"/>
            <a:ext cx="4392488" cy="3852008"/>
          </a:xfrm>
          <a:prstGeom prst="rect">
            <a:avLst/>
          </a:prstGeom>
          <a:noFill/>
          <a:ln w="9525">
            <a:noFill/>
            <a:miter lim="800000"/>
            <a:headEnd/>
            <a:tailEnd/>
          </a:ln>
        </p:spPr>
      </p:pic>
      <p:sp>
        <p:nvSpPr>
          <p:cNvPr id="11" name="TextBox 10"/>
          <p:cNvSpPr txBox="1"/>
          <p:nvPr/>
        </p:nvSpPr>
        <p:spPr>
          <a:xfrm>
            <a:off x="323528" y="1340768"/>
            <a:ext cx="4104456" cy="923330"/>
          </a:xfrm>
          <a:prstGeom prst="rect">
            <a:avLst/>
          </a:prstGeom>
          <a:noFill/>
        </p:spPr>
        <p:txBody>
          <a:bodyPr wrap="square" rtlCol="0">
            <a:spAutoFit/>
          </a:bodyPr>
          <a:lstStyle/>
          <a:p>
            <a:pPr algn="ctr"/>
            <a:r>
              <a:rPr lang="en-CA" dirty="0" smtClean="0">
                <a:solidFill>
                  <a:schemeClr val="accent1">
                    <a:lumMod val="60000"/>
                    <a:lumOff val="40000"/>
                  </a:schemeClr>
                </a:solidFill>
                <a:sym typeface="Symbol"/>
              </a:rPr>
              <a:t>Difference</a:t>
            </a:r>
            <a:r>
              <a:rPr lang="en-CA" dirty="0" smtClean="0">
                <a:solidFill>
                  <a:schemeClr val="bg1">
                    <a:lumMod val="95000"/>
                  </a:schemeClr>
                </a:solidFill>
                <a:sym typeface="Symbol"/>
              </a:rPr>
              <a:t> of the space and </a:t>
            </a:r>
            <a:r>
              <a:rPr lang="en-CA" i="1" dirty="0" smtClean="0">
                <a:solidFill>
                  <a:schemeClr val="bg1">
                    <a:lumMod val="95000"/>
                  </a:schemeClr>
                </a:solidFill>
                <a:sym typeface="Symbol"/>
              </a:rPr>
              <a:t>t</a:t>
            </a:r>
            <a:r>
              <a:rPr lang="en-CA" dirty="0" smtClean="0">
                <a:solidFill>
                  <a:schemeClr val="bg1">
                    <a:lumMod val="95000"/>
                  </a:schemeClr>
                </a:solidFill>
                <a:sym typeface="Symbol"/>
              </a:rPr>
              <a:t>-averaged model and observed </a:t>
            </a:r>
            <a:r>
              <a:rPr lang="en-CA" dirty="0" smtClean="0">
                <a:solidFill>
                  <a:schemeClr val="accent1">
                    <a:lumMod val="60000"/>
                    <a:lumOff val="40000"/>
                  </a:schemeClr>
                </a:solidFill>
                <a:sym typeface="Symbol"/>
              </a:rPr>
              <a:t>daily drift speed</a:t>
            </a:r>
          </a:p>
          <a:p>
            <a:endParaRPr lang="en-CA" dirty="0"/>
          </a:p>
        </p:txBody>
      </p:sp>
      <p:pic>
        <p:nvPicPr>
          <p:cNvPr id="2050" name="Picture 2"/>
          <p:cNvPicPr>
            <a:picLocks noChangeAspect="1" noChangeArrowheads="1"/>
          </p:cNvPicPr>
          <p:nvPr/>
        </p:nvPicPr>
        <p:blipFill>
          <a:blip r:embed="rId3" cstate="print"/>
          <a:srcRect/>
          <a:stretch>
            <a:fillRect/>
          </a:stretch>
        </p:blipFill>
        <p:spPr bwMode="auto">
          <a:xfrm>
            <a:off x="5038248" y="2780928"/>
            <a:ext cx="3638208" cy="3168352"/>
          </a:xfrm>
          <a:prstGeom prst="rect">
            <a:avLst/>
          </a:prstGeom>
          <a:noFill/>
          <a:ln w="9525">
            <a:noFill/>
            <a:miter lim="800000"/>
            <a:headEnd/>
            <a:tailEnd/>
          </a:ln>
        </p:spPr>
      </p:pic>
      <p:sp>
        <p:nvSpPr>
          <p:cNvPr id="8" name="TextBox 7"/>
          <p:cNvSpPr txBox="1"/>
          <p:nvPr/>
        </p:nvSpPr>
        <p:spPr>
          <a:xfrm>
            <a:off x="4932040" y="1484784"/>
            <a:ext cx="3888432" cy="369332"/>
          </a:xfrm>
          <a:prstGeom prst="rect">
            <a:avLst/>
          </a:prstGeom>
          <a:noFill/>
        </p:spPr>
        <p:txBody>
          <a:bodyPr wrap="square" rtlCol="0">
            <a:spAutoFit/>
          </a:bodyPr>
          <a:lstStyle/>
          <a:p>
            <a:r>
              <a:rPr lang="en-CA" dirty="0" smtClean="0">
                <a:solidFill>
                  <a:schemeClr val="bg1">
                    <a:lumMod val="95000"/>
                  </a:schemeClr>
                </a:solidFill>
              </a:rPr>
              <a:t>Simulated ice </a:t>
            </a:r>
            <a:r>
              <a:rPr lang="en-CA" dirty="0" smtClean="0">
                <a:solidFill>
                  <a:schemeClr val="accent1">
                    <a:lumMod val="60000"/>
                    <a:lumOff val="40000"/>
                  </a:schemeClr>
                </a:solidFill>
              </a:rPr>
              <a:t>thickness</a:t>
            </a:r>
            <a:r>
              <a:rPr lang="en-CA" dirty="0" smtClean="0">
                <a:solidFill>
                  <a:schemeClr val="bg1">
                    <a:lumMod val="95000"/>
                  </a:schemeClr>
                </a:solidFill>
              </a:rPr>
              <a:t> (1979-2006)</a:t>
            </a:r>
            <a:endParaRPr lang="en-CA" dirty="0">
              <a:solidFill>
                <a:schemeClr val="bg1">
                  <a:lumMod val="95000"/>
                </a:schemeClr>
              </a:solidFill>
            </a:endParaRPr>
          </a:p>
        </p:txBody>
      </p:sp>
      <p:sp>
        <p:nvSpPr>
          <p:cNvPr id="9" name="Oval 8"/>
          <p:cNvSpPr/>
          <p:nvPr/>
        </p:nvSpPr>
        <p:spPr>
          <a:xfrm>
            <a:off x="1151632" y="5805264"/>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2008" y="2073037"/>
            <a:ext cx="8964488" cy="4524315"/>
          </a:xfrm>
          <a:prstGeom prst="rect">
            <a:avLst/>
          </a:prstGeom>
          <a:solidFill>
            <a:schemeClr val="bg1"/>
          </a:solidFill>
        </p:spPr>
        <p:txBody>
          <a:bodyPr wrap="square" rtlCol="0">
            <a:spAutoFit/>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5" name="TextBox 4"/>
          <p:cNvSpPr txBox="1"/>
          <p:nvPr/>
        </p:nvSpPr>
        <p:spPr>
          <a:xfrm>
            <a:off x="142844" y="620688"/>
            <a:ext cx="8858312" cy="369332"/>
          </a:xfrm>
          <a:prstGeom prst="rect">
            <a:avLst/>
          </a:prstGeom>
          <a:solidFill>
            <a:schemeClr val="tx1">
              <a:lumMod val="85000"/>
              <a:lumOff val="15000"/>
            </a:schemeClr>
          </a:solidFill>
        </p:spPr>
        <p:txBody>
          <a:bodyPr wrap="square" rtlCol="0">
            <a:spAutoFit/>
          </a:bodyPr>
          <a:lstStyle/>
          <a:p>
            <a:pPr marL="342900" indent="-342900" algn="ctr"/>
            <a:r>
              <a:rPr lang="en-CA" sz="1600" i="1" dirty="0" err="1" smtClean="0">
                <a:solidFill>
                  <a:schemeClr val="bg1">
                    <a:lumMod val="65000"/>
                  </a:schemeClr>
                </a:solidFill>
                <a:sym typeface="Symbol"/>
              </a:rPr>
              <a:t>C</a:t>
            </a:r>
            <a:r>
              <a:rPr lang="en-CA" sz="1600" i="1" baseline="-25000" dirty="0" err="1" smtClean="0">
                <a:solidFill>
                  <a:schemeClr val="bg1">
                    <a:lumMod val="65000"/>
                  </a:schemeClr>
                </a:solidFill>
                <a:sym typeface="Symbol"/>
              </a:rPr>
              <a:t>da</a:t>
            </a:r>
            <a:r>
              <a:rPr lang="en-CA" sz="1600" dirty="0" smtClean="0">
                <a:solidFill>
                  <a:schemeClr val="bg1">
                    <a:lumMod val="65000"/>
                  </a:schemeClr>
                </a:solidFill>
                <a:sym typeface="Symbol"/>
              </a:rPr>
              <a:t> = 1.5 10</a:t>
            </a:r>
            <a:r>
              <a:rPr lang="en-CA" sz="1600" baseline="30000" dirty="0" smtClean="0">
                <a:solidFill>
                  <a:schemeClr val="bg1">
                    <a:lumMod val="65000"/>
                  </a:schemeClr>
                </a:solidFill>
                <a:sym typeface="Symbol"/>
              </a:rPr>
              <a:t>-3</a:t>
            </a:r>
            <a:r>
              <a:rPr lang="en-CA" sz="1600" dirty="0" smtClean="0">
                <a:solidFill>
                  <a:schemeClr val="bg1">
                    <a:lumMod val="65000"/>
                  </a:schemeClr>
                </a:solidFill>
                <a:sym typeface="Symbol"/>
              </a:rPr>
              <a:t>, </a:t>
            </a:r>
            <a:r>
              <a:rPr lang="en-CA" sz="1600" i="1" dirty="0" err="1" smtClean="0">
                <a:solidFill>
                  <a:schemeClr val="bg1">
                    <a:lumMod val="65000"/>
                  </a:schemeClr>
                </a:solidFill>
                <a:sym typeface="Symbol"/>
              </a:rPr>
              <a:t>C</a:t>
            </a:r>
            <a:r>
              <a:rPr lang="en-CA" sz="1600" i="1" baseline="-25000" dirty="0" err="1" smtClean="0">
                <a:solidFill>
                  <a:schemeClr val="bg1">
                    <a:lumMod val="65000"/>
                  </a:schemeClr>
                </a:solidFill>
                <a:sym typeface="Symbol"/>
              </a:rPr>
              <a:t>dw</a:t>
            </a:r>
            <a:r>
              <a:rPr lang="en-CA" sz="1600" dirty="0" smtClean="0">
                <a:solidFill>
                  <a:schemeClr val="bg1">
                    <a:lumMod val="65000"/>
                  </a:schemeClr>
                </a:solidFill>
                <a:sym typeface="Symbol"/>
              </a:rPr>
              <a:t> = 7.0 10</a:t>
            </a:r>
            <a:r>
              <a:rPr lang="en-CA" sz="1600" baseline="30000" dirty="0" smtClean="0">
                <a:solidFill>
                  <a:schemeClr val="bg1">
                    <a:lumMod val="65000"/>
                  </a:schemeClr>
                </a:solidFill>
                <a:sym typeface="Symbol"/>
              </a:rPr>
              <a:t>-3</a:t>
            </a:r>
            <a:r>
              <a:rPr lang="en-CA" sz="1600" dirty="0" smtClean="0">
                <a:solidFill>
                  <a:schemeClr val="bg1">
                    <a:lumMod val="65000"/>
                  </a:schemeClr>
                </a:solidFill>
                <a:sym typeface="Symbol"/>
              </a:rPr>
              <a:t> (1</a:t>
            </a:r>
            <a:r>
              <a:rPr lang="en-CA" sz="1600" baseline="30000" dirty="0" smtClean="0">
                <a:solidFill>
                  <a:schemeClr val="bg1">
                    <a:lumMod val="65000"/>
                  </a:schemeClr>
                </a:solidFill>
                <a:sym typeface="Symbol"/>
              </a:rPr>
              <a:t>st</a:t>
            </a:r>
            <a:r>
              <a:rPr lang="en-CA" sz="1600" dirty="0" smtClean="0">
                <a:solidFill>
                  <a:schemeClr val="bg1">
                    <a:lumMod val="65000"/>
                  </a:schemeClr>
                </a:solidFill>
                <a:sym typeface="Symbol"/>
              </a:rPr>
              <a:t> it. optimum)</a:t>
            </a:r>
            <a:r>
              <a:rPr lang="en-CA" dirty="0" smtClean="0">
                <a:solidFill>
                  <a:schemeClr val="bg1">
                    <a:lumMod val="95000"/>
                  </a:schemeClr>
                </a:solidFill>
                <a:sym typeface="Symbol"/>
              </a:rPr>
              <a:t> </a:t>
            </a:r>
            <a:endParaRPr lang="en-CA" dirty="0" smtClean="0">
              <a:solidFill>
                <a:schemeClr val="bg1"/>
              </a:solidFill>
            </a:endParaRPr>
          </a:p>
        </p:txBody>
      </p:sp>
      <p:sp>
        <p:nvSpPr>
          <p:cNvPr id="7" name="Title 1"/>
          <p:cNvSpPr txBox="1">
            <a:spLocks/>
          </p:cNvSpPr>
          <p:nvPr/>
        </p:nvSpPr>
        <p:spPr>
          <a:xfrm>
            <a:off x="-32" y="-24"/>
            <a:ext cx="9144000" cy="571480"/>
          </a:xfrm>
          <a:prstGeom prst="rect">
            <a:avLst/>
          </a:prstGeom>
          <a:solidFill>
            <a:schemeClr val="tx1"/>
          </a:solidFill>
        </p:spPr>
        <p:txBody>
          <a:bodyPr vert="horz" lIns="91440" tIns="45720" rIns="91440" bIns="45720" rtlCol="0" anchor="ctr">
            <a:normAutofit lnSpcReduction="10000"/>
          </a:bodyPr>
          <a:lstStyle/>
          <a:p>
            <a:pPr lvl="0" algn="ctr">
              <a:spcBef>
                <a:spcPct val="0"/>
              </a:spcBef>
              <a:defRPr/>
            </a:pPr>
            <a:r>
              <a:rPr kumimoji="0" lang="en-CA" sz="2800" b="0" i="0" u="none" strike="noStrike" kern="1200" cap="none" spc="0" normalizeH="0" baseline="0" noProof="0" dirty="0" smtClean="0">
                <a:ln>
                  <a:noFill/>
                </a:ln>
                <a:solidFill>
                  <a:schemeClr val="bg1"/>
                </a:solidFill>
                <a:effectLst/>
                <a:uLnTx/>
                <a:uFillTx/>
                <a:latin typeface="+mj-lt"/>
                <a:ea typeface="+mj-ea"/>
                <a:cs typeface="+mj-cs"/>
              </a:rPr>
              <a:t>Base state optimization</a:t>
            </a:r>
            <a:r>
              <a:rPr lang="en-CA" sz="3200" dirty="0" smtClean="0">
                <a:solidFill>
                  <a:schemeClr val="bg1"/>
                </a:solidFill>
              </a:rPr>
              <a:t> : </a:t>
            </a:r>
            <a:r>
              <a:rPr lang="en-CA" sz="2800" i="1" dirty="0" smtClean="0">
                <a:solidFill>
                  <a:schemeClr val="bg1"/>
                </a:solidFill>
              </a:rPr>
              <a:t>P*</a:t>
            </a:r>
            <a:r>
              <a:rPr lang="en-CA" sz="2800" dirty="0" smtClean="0">
                <a:solidFill>
                  <a:schemeClr val="bg1"/>
                </a:solidFill>
              </a:rPr>
              <a:t>, </a:t>
            </a:r>
            <a:r>
              <a:rPr lang="en-CA" sz="2800" i="1" dirty="0" smtClean="0">
                <a:solidFill>
                  <a:schemeClr val="bg1"/>
                </a:solidFill>
              </a:rPr>
              <a:t>e</a:t>
            </a:r>
            <a:endParaRPr kumimoji="0" lang="en-CA" sz="2800" b="0" i="0" u="none" strike="noStrike" kern="1200" cap="none" spc="0" normalizeH="0" baseline="0" noProof="0" dirty="0">
              <a:ln>
                <a:noFill/>
              </a:ln>
              <a:solidFill>
                <a:schemeClr val="bg1"/>
              </a:solidFill>
              <a:effectLst/>
              <a:uLnTx/>
              <a:uFillTx/>
              <a:latin typeface="+mj-lt"/>
              <a:ea typeface="+mj-ea"/>
              <a:cs typeface="+mj-cs"/>
            </a:endParaRPr>
          </a:p>
        </p:txBody>
      </p:sp>
      <p:pic>
        <p:nvPicPr>
          <p:cNvPr id="1026" name="Picture 2"/>
          <p:cNvPicPr preferRelativeResize="0">
            <a:picLocks noChangeArrowheads="1"/>
          </p:cNvPicPr>
          <p:nvPr/>
        </p:nvPicPr>
        <p:blipFill>
          <a:blip r:embed="rId2" cstate="print"/>
          <a:srcRect/>
          <a:stretch>
            <a:fillRect/>
          </a:stretch>
        </p:blipFill>
        <p:spPr bwMode="auto">
          <a:xfrm>
            <a:off x="107504" y="2492896"/>
            <a:ext cx="4392488" cy="3852008"/>
          </a:xfrm>
          <a:prstGeom prst="rect">
            <a:avLst/>
          </a:prstGeom>
          <a:noFill/>
          <a:ln w="9525">
            <a:noFill/>
            <a:miter lim="800000"/>
            <a:headEnd/>
            <a:tailEnd/>
          </a:ln>
        </p:spPr>
      </p:pic>
      <p:sp>
        <p:nvSpPr>
          <p:cNvPr id="11" name="TextBox 10"/>
          <p:cNvSpPr txBox="1"/>
          <p:nvPr/>
        </p:nvSpPr>
        <p:spPr>
          <a:xfrm>
            <a:off x="323528" y="1340768"/>
            <a:ext cx="4104456" cy="923330"/>
          </a:xfrm>
          <a:prstGeom prst="rect">
            <a:avLst/>
          </a:prstGeom>
          <a:noFill/>
        </p:spPr>
        <p:txBody>
          <a:bodyPr wrap="square" rtlCol="0">
            <a:spAutoFit/>
          </a:bodyPr>
          <a:lstStyle/>
          <a:p>
            <a:pPr algn="ctr"/>
            <a:r>
              <a:rPr lang="en-CA" dirty="0" smtClean="0">
                <a:solidFill>
                  <a:schemeClr val="accent1">
                    <a:lumMod val="60000"/>
                    <a:lumOff val="40000"/>
                  </a:schemeClr>
                </a:solidFill>
                <a:sym typeface="Symbol"/>
              </a:rPr>
              <a:t>Difference</a:t>
            </a:r>
            <a:r>
              <a:rPr lang="en-CA" dirty="0" smtClean="0">
                <a:solidFill>
                  <a:schemeClr val="bg1">
                    <a:lumMod val="95000"/>
                  </a:schemeClr>
                </a:solidFill>
                <a:sym typeface="Symbol"/>
              </a:rPr>
              <a:t> of the space and </a:t>
            </a:r>
            <a:r>
              <a:rPr lang="en-CA" i="1" dirty="0" smtClean="0">
                <a:solidFill>
                  <a:schemeClr val="bg1">
                    <a:lumMod val="95000"/>
                  </a:schemeClr>
                </a:solidFill>
                <a:sym typeface="Symbol"/>
              </a:rPr>
              <a:t>t</a:t>
            </a:r>
            <a:r>
              <a:rPr lang="en-CA" dirty="0" smtClean="0">
                <a:solidFill>
                  <a:schemeClr val="bg1">
                    <a:lumMod val="95000"/>
                  </a:schemeClr>
                </a:solidFill>
                <a:sym typeface="Symbol"/>
              </a:rPr>
              <a:t>-averaged model and observed </a:t>
            </a:r>
            <a:r>
              <a:rPr lang="en-CA" dirty="0" smtClean="0">
                <a:solidFill>
                  <a:schemeClr val="accent1">
                    <a:lumMod val="60000"/>
                    <a:lumOff val="40000"/>
                  </a:schemeClr>
                </a:solidFill>
                <a:sym typeface="Symbol"/>
              </a:rPr>
              <a:t>daily drift speed</a:t>
            </a:r>
          </a:p>
          <a:p>
            <a:endParaRPr lang="en-CA" dirty="0"/>
          </a:p>
        </p:txBody>
      </p:sp>
      <p:pic>
        <p:nvPicPr>
          <p:cNvPr id="3074" name="Picture 2"/>
          <p:cNvPicPr preferRelativeResize="0">
            <a:picLocks noChangeArrowheads="1"/>
          </p:cNvPicPr>
          <p:nvPr/>
        </p:nvPicPr>
        <p:blipFill>
          <a:blip r:embed="rId3" cstate="print"/>
          <a:srcRect/>
          <a:stretch>
            <a:fillRect/>
          </a:stretch>
        </p:blipFill>
        <p:spPr bwMode="auto">
          <a:xfrm>
            <a:off x="5041056" y="2782800"/>
            <a:ext cx="3639600" cy="3168000"/>
          </a:xfrm>
          <a:prstGeom prst="rect">
            <a:avLst/>
          </a:prstGeom>
          <a:noFill/>
          <a:ln w="9525">
            <a:noFill/>
            <a:miter lim="800000"/>
            <a:headEnd/>
            <a:tailEnd/>
          </a:ln>
        </p:spPr>
      </p:pic>
      <p:sp>
        <p:nvSpPr>
          <p:cNvPr id="8" name="TextBox 7"/>
          <p:cNvSpPr txBox="1"/>
          <p:nvPr/>
        </p:nvSpPr>
        <p:spPr>
          <a:xfrm>
            <a:off x="4932040" y="1484784"/>
            <a:ext cx="3888432" cy="369332"/>
          </a:xfrm>
          <a:prstGeom prst="rect">
            <a:avLst/>
          </a:prstGeom>
          <a:noFill/>
        </p:spPr>
        <p:txBody>
          <a:bodyPr wrap="square" rtlCol="0">
            <a:spAutoFit/>
          </a:bodyPr>
          <a:lstStyle/>
          <a:p>
            <a:r>
              <a:rPr lang="en-CA" dirty="0" smtClean="0">
                <a:solidFill>
                  <a:schemeClr val="bg1">
                    <a:lumMod val="95000"/>
                  </a:schemeClr>
                </a:solidFill>
              </a:rPr>
              <a:t>Simulated ice </a:t>
            </a:r>
            <a:r>
              <a:rPr lang="en-CA" dirty="0" smtClean="0">
                <a:solidFill>
                  <a:schemeClr val="accent1">
                    <a:lumMod val="60000"/>
                    <a:lumOff val="40000"/>
                  </a:schemeClr>
                </a:solidFill>
              </a:rPr>
              <a:t>thickness</a:t>
            </a:r>
            <a:r>
              <a:rPr lang="en-CA" dirty="0" smtClean="0">
                <a:solidFill>
                  <a:schemeClr val="bg1">
                    <a:lumMod val="95000"/>
                  </a:schemeClr>
                </a:solidFill>
              </a:rPr>
              <a:t> (1979-2006)</a:t>
            </a:r>
            <a:endParaRPr lang="en-CA" dirty="0">
              <a:solidFill>
                <a:schemeClr val="bg1">
                  <a:lumMod val="95000"/>
                </a:schemeClr>
              </a:solidFill>
            </a:endParaRPr>
          </a:p>
        </p:txBody>
      </p:sp>
      <p:sp>
        <p:nvSpPr>
          <p:cNvPr id="9" name="Oval 8"/>
          <p:cNvSpPr/>
          <p:nvPr/>
        </p:nvSpPr>
        <p:spPr>
          <a:xfrm>
            <a:off x="1331640" y="5553248"/>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2008" y="2073037"/>
            <a:ext cx="8964488" cy="4524315"/>
          </a:xfrm>
          <a:prstGeom prst="rect">
            <a:avLst/>
          </a:prstGeom>
          <a:solidFill>
            <a:schemeClr val="bg1"/>
          </a:solidFill>
        </p:spPr>
        <p:txBody>
          <a:bodyPr wrap="square" rtlCol="0">
            <a:spAutoFit/>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5" name="TextBox 4"/>
          <p:cNvSpPr txBox="1"/>
          <p:nvPr/>
        </p:nvSpPr>
        <p:spPr>
          <a:xfrm>
            <a:off x="142844" y="620688"/>
            <a:ext cx="8858312" cy="369332"/>
          </a:xfrm>
          <a:prstGeom prst="rect">
            <a:avLst/>
          </a:prstGeom>
          <a:solidFill>
            <a:schemeClr val="tx1">
              <a:lumMod val="85000"/>
              <a:lumOff val="15000"/>
            </a:schemeClr>
          </a:solidFill>
        </p:spPr>
        <p:txBody>
          <a:bodyPr wrap="square" rtlCol="0">
            <a:spAutoFit/>
          </a:bodyPr>
          <a:lstStyle/>
          <a:p>
            <a:pPr marL="342900" indent="-342900" algn="ctr"/>
            <a:r>
              <a:rPr lang="en-CA" sz="1600" i="1" dirty="0" err="1" smtClean="0">
                <a:solidFill>
                  <a:schemeClr val="bg1">
                    <a:lumMod val="65000"/>
                  </a:schemeClr>
                </a:solidFill>
                <a:sym typeface="Symbol"/>
              </a:rPr>
              <a:t>C</a:t>
            </a:r>
            <a:r>
              <a:rPr lang="en-CA" sz="1600" i="1" baseline="-25000" dirty="0" err="1" smtClean="0">
                <a:solidFill>
                  <a:schemeClr val="bg1">
                    <a:lumMod val="65000"/>
                  </a:schemeClr>
                </a:solidFill>
                <a:sym typeface="Symbol"/>
              </a:rPr>
              <a:t>da</a:t>
            </a:r>
            <a:r>
              <a:rPr lang="en-CA" sz="1600" dirty="0" smtClean="0">
                <a:solidFill>
                  <a:schemeClr val="bg1">
                    <a:lumMod val="65000"/>
                  </a:schemeClr>
                </a:solidFill>
                <a:sym typeface="Symbol"/>
              </a:rPr>
              <a:t> = 1.5 10</a:t>
            </a:r>
            <a:r>
              <a:rPr lang="en-CA" sz="1600" baseline="30000" dirty="0" smtClean="0">
                <a:solidFill>
                  <a:schemeClr val="bg1">
                    <a:lumMod val="65000"/>
                  </a:schemeClr>
                </a:solidFill>
                <a:sym typeface="Symbol"/>
              </a:rPr>
              <a:t>-3</a:t>
            </a:r>
            <a:r>
              <a:rPr lang="en-CA" sz="1600" dirty="0" smtClean="0">
                <a:solidFill>
                  <a:schemeClr val="bg1">
                    <a:lumMod val="65000"/>
                  </a:schemeClr>
                </a:solidFill>
                <a:sym typeface="Symbol"/>
              </a:rPr>
              <a:t>, </a:t>
            </a:r>
            <a:r>
              <a:rPr lang="en-CA" sz="1600" i="1" dirty="0" err="1" smtClean="0">
                <a:solidFill>
                  <a:schemeClr val="bg1">
                    <a:lumMod val="65000"/>
                  </a:schemeClr>
                </a:solidFill>
                <a:sym typeface="Symbol"/>
              </a:rPr>
              <a:t>C</a:t>
            </a:r>
            <a:r>
              <a:rPr lang="en-CA" sz="1600" i="1" baseline="-25000" dirty="0" err="1" smtClean="0">
                <a:solidFill>
                  <a:schemeClr val="bg1">
                    <a:lumMod val="65000"/>
                  </a:schemeClr>
                </a:solidFill>
                <a:sym typeface="Symbol"/>
              </a:rPr>
              <a:t>dw</a:t>
            </a:r>
            <a:r>
              <a:rPr lang="en-CA" sz="1600" dirty="0" smtClean="0">
                <a:solidFill>
                  <a:schemeClr val="bg1">
                    <a:lumMod val="65000"/>
                  </a:schemeClr>
                </a:solidFill>
                <a:sym typeface="Symbol"/>
              </a:rPr>
              <a:t> = 7.0 10</a:t>
            </a:r>
            <a:r>
              <a:rPr lang="en-CA" sz="1600" baseline="30000" dirty="0" smtClean="0">
                <a:solidFill>
                  <a:schemeClr val="bg1">
                    <a:lumMod val="65000"/>
                  </a:schemeClr>
                </a:solidFill>
                <a:sym typeface="Symbol"/>
              </a:rPr>
              <a:t>-3</a:t>
            </a:r>
            <a:r>
              <a:rPr lang="en-CA" sz="1600" dirty="0" smtClean="0">
                <a:solidFill>
                  <a:schemeClr val="bg1">
                    <a:lumMod val="65000"/>
                  </a:schemeClr>
                </a:solidFill>
                <a:sym typeface="Symbol"/>
              </a:rPr>
              <a:t> (1</a:t>
            </a:r>
            <a:r>
              <a:rPr lang="en-CA" sz="1600" baseline="30000" dirty="0" smtClean="0">
                <a:solidFill>
                  <a:schemeClr val="bg1">
                    <a:lumMod val="65000"/>
                  </a:schemeClr>
                </a:solidFill>
                <a:sym typeface="Symbol"/>
              </a:rPr>
              <a:t>st</a:t>
            </a:r>
            <a:r>
              <a:rPr lang="en-CA" sz="1600" dirty="0" smtClean="0">
                <a:solidFill>
                  <a:schemeClr val="bg1">
                    <a:lumMod val="65000"/>
                  </a:schemeClr>
                </a:solidFill>
                <a:sym typeface="Symbol"/>
              </a:rPr>
              <a:t> it. optimum)</a:t>
            </a:r>
            <a:r>
              <a:rPr lang="en-CA" dirty="0" smtClean="0">
                <a:solidFill>
                  <a:schemeClr val="bg1">
                    <a:lumMod val="95000"/>
                  </a:schemeClr>
                </a:solidFill>
                <a:sym typeface="Symbol"/>
              </a:rPr>
              <a:t> </a:t>
            </a:r>
            <a:endParaRPr lang="en-CA" dirty="0" smtClean="0">
              <a:solidFill>
                <a:schemeClr val="bg1"/>
              </a:solidFill>
            </a:endParaRPr>
          </a:p>
        </p:txBody>
      </p:sp>
      <p:sp>
        <p:nvSpPr>
          <p:cNvPr id="7" name="Title 1"/>
          <p:cNvSpPr txBox="1">
            <a:spLocks/>
          </p:cNvSpPr>
          <p:nvPr/>
        </p:nvSpPr>
        <p:spPr>
          <a:xfrm>
            <a:off x="-32" y="-24"/>
            <a:ext cx="9144000" cy="571480"/>
          </a:xfrm>
          <a:prstGeom prst="rect">
            <a:avLst/>
          </a:prstGeom>
          <a:solidFill>
            <a:schemeClr val="tx1"/>
          </a:solidFill>
        </p:spPr>
        <p:txBody>
          <a:bodyPr vert="horz" lIns="91440" tIns="45720" rIns="91440" bIns="45720" rtlCol="0" anchor="ctr">
            <a:normAutofit lnSpcReduction="10000"/>
          </a:bodyPr>
          <a:lstStyle/>
          <a:p>
            <a:pPr lvl="0" algn="ctr">
              <a:spcBef>
                <a:spcPct val="0"/>
              </a:spcBef>
              <a:defRPr/>
            </a:pPr>
            <a:r>
              <a:rPr kumimoji="0" lang="en-CA" sz="2800" b="0" i="0" u="none" strike="noStrike" kern="1200" cap="none" spc="0" normalizeH="0" baseline="0" noProof="0" dirty="0" smtClean="0">
                <a:ln>
                  <a:noFill/>
                </a:ln>
                <a:solidFill>
                  <a:schemeClr val="bg1"/>
                </a:solidFill>
                <a:effectLst/>
                <a:uLnTx/>
                <a:uFillTx/>
                <a:latin typeface="+mj-lt"/>
                <a:ea typeface="+mj-ea"/>
                <a:cs typeface="+mj-cs"/>
              </a:rPr>
              <a:t>Base state optimization</a:t>
            </a:r>
            <a:r>
              <a:rPr lang="en-CA" sz="3200" dirty="0" smtClean="0">
                <a:solidFill>
                  <a:schemeClr val="bg1"/>
                </a:solidFill>
              </a:rPr>
              <a:t> : </a:t>
            </a:r>
            <a:r>
              <a:rPr lang="en-CA" sz="2800" i="1" dirty="0" smtClean="0">
                <a:solidFill>
                  <a:schemeClr val="bg1"/>
                </a:solidFill>
              </a:rPr>
              <a:t>P*</a:t>
            </a:r>
            <a:r>
              <a:rPr lang="en-CA" sz="2800" dirty="0" smtClean="0">
                <a:solidFill>
                  <a:schemeClr val="bg1"/>
                </a:solidFill>
              </a:rPr>
              <a:t>, </a:t>
            </a:r>
            <a:r>
              <a:rPr lang="en-CA" sz="2800" i="1" dirty="0" smtClean="0">
                <a:solidFill>
                  <a:schemeClr val="bg1"/>
                </a:solidFill>
              </a:rPr>
              <a:t>e</a:t>
            </a:r>
            <a:endParaRPr kumimoji="0" lang="en-CA" sz="2800" b="0" i="0" u="none" strike="noStrike" kern="1200" cap="none" spc="0" normalizeH="0" baseline="0" noProof="0" dirty="0">
              <a:ln>
                <a:noFill/>
              </a:ln>
              <a:solidFill>
                <a:schemeClr val="bg1"/>
              </a:solidFill>
              <a:effectLst/>
              <a:uLnTx/>
              <a:uFillTx/>
              <a:latin typeface="+mj-lt"/>
              <a:ea typeface="+mj-ea"/>
              <a:cs typeface="+mj-cs"/>
            </a:endParaRPr>
          </a:p>
        </p:txBody>
      </p:sp>
      <p:pic>
        <p:nvPicPr>
          <p:cNvPr id="1026" name="Picture 2"/>
          <p:cNvPicPr preferRelativeResize="0">
            <a:picLocks noChangeArrowheads="1"/>
          </p:cNvPicPr>
          <p:nvPr/>
        </p:nvPicPr>
        <p:blipFill>
          <a:blip r:embed="rId2" cstate="print"/>
          <a:srcRect/>
          <a:stretch>
            <a:fillRect/>
          </a:stretch>
        </p:blipFill>
        <p:spPr bwMode="auto">
          <a:xfrm>
            <a:off x="107504" y="2492896"/>
            <a:ext cx="4392488" cy="3852008"/>
          </a:xfrm>
          <a:prstGeom prst="rect">
            <a:avLst/>
          </a:prstGeom>
          <a:noFill/>
          <a:ln w="9525">
            <a:noFill/>
            <a:miter lim="800000"/>
            <a:headEnd/>
            <a:tailEnd/>
          </a:ln>
        </p:spPr>
      </p:pic>
      <p:sp>
        <p:nvSpPr>
          <p:cNvPr id="11" name="TextBox 10"/>
          <p:cNvSpPr txBox="1"/>
          <p:nvPr/>
        </p:nvSpPr>
        <p:spPr>
          <a:xfrm>
            <a:off x="323528" y="1340768"/>
            <a:ext cx="4104456" cy="923330"/>
          </a:xfrm>
          <a:prstGeom prst="rect">
            <a:avLst/>
          </a:prstGeom>
          <a:noFill/>
        </p:spPr>
        <p:txBody>
          <a:bodyPr wrap="square" rtlCol="0">
            <a:spAutoFit/>
          </a:bodyPr>
          <a:lstStyle/>
          <a:p>
            <a:pPr algn="ctr"/>
            <a:r>
              <a:rPr lang="en-CA" dirty="0" smtClean="0">
                <a:solidFill>
                  <a:schemeClr val="accent1">
                    <a:lumMod val="60000"/>
                    <a:lumOff val="40000"/>
                  </a:schemeClr>
                </a:solidFill>
                <a:sym typeface="Symbol"/>
              </a:rPr>
              <a:t>Difference</a:t>
            </a:r>
            <a:r>
              <a:rPr lang="en-CA" dirty="0" smtClean="0">
                <a:solidFill>
                  <a:schemeClr val="bg1">
                    <a:lumMod val="95000"/>
                  </a:schemeClr>
                </a:solidFill>
                <a:sym typeface="Symbol"/>
              </a:rPr>
              <a:t> of the space and </a:t>
            </a:r>
            <a:r>
              <a:rPr lang="en-CA" i="1" dirty="0" smtClean="0">
                <a:solidFill>
                  <a:schemeClr val="bg1">
                    <a:lumMod val="95000"/>
                  </a:schemeClr>
                </a:solidFill>
                <a:sym typeface="Symbol"/>
              </a:rPr>
              <a:t>t</a:t>
            </a:r>
            <a:r>
              <a:rPr lang="en-CA" dirty="0" smtClean="0">
                <a:solidFill>
                  <a:schemeClr val="bg1">
                    <a:lumMod val="95000"/>
                  </a:schemeClr>
                </a:solidFill>
                <a:sym typeface="Symbol"/>
              </a:rPr>
              <a:t>-averaged model and observed </a:t>
            </a:r>
            <a:r>
              <a:rPr lang="en-CA" dirty="0" smtClean="0">
                <a:solidFill>
                  <a:schemeClr val="accent1">
                    <a:lumMod val="60000"/>
                    <a:lumOff val="40000"/>
                  </a:schemeClr>
                </a:solidFill>
                <a:sym typeface="Symbol"/>
              </a:rPr>
              <a:t>daily drift speed</a:t>
            </a:r>
          </a:p>
          <a:p>
            <a:endParaRPr lang="en-CA" dirty="0"/>
          </a:p>
        </p:txBody>
      </p:sp>
      <p:pic>
        <p:nvPicPr>
          <p:cNvPr id="4098" name="Picture 2"/>
          <p:cNvPicPr preferRelativeResize="0">
            <a:picLocks noChangeArrowheads="1"/>
          </p:cNvPicPr>
          <p:nvPr/>
        </p:nvPicPr>
        <p:blipFill>
          <a:blip r:embed="rId3" cstate="print"/>
          <a:srcRect/>
          <a:stretch>
            <a:fillRect/>
          </a:stretch>
        </p:blipFill>
        <p:spPr bwMode="auto">
          <a:xfrm>
            <a:off x="5040000" y="2782800"/>
            <a:ext cx="3639600" cy="3168000"/>
          </a:xfrm>
          <a:prstGeom prst="rect">
            <a:avLst/>
          </a:prstGeom>
          <a:noFill/>
          <a:ln w="9525">
            <a:noFill/>
            <a:miter lim="800000"/>
            <a:headEnd/>
            <a:tailEnd/>
          </a:ln>
        </p:spPr>
      </p:pic>
      <p:sp>
        <p:nvSpPr>
          <p:cNvPr id="8" name="TextBox 7"/>
          <p:cNvSpPr txBox="1"/>
          <p:nvPr/>
        </p:nvSpPr>
        <p:spPr>
          <a:xfrm>
            <a:off x="4932040" y="1484784"/>
            <a:ext cx="3888432" cy="369332"/>
          </a:xfrm>
          <a:prstGeom prst="rect">
            <a:avLst/>
          </a:prstGeom>
          <a:noFill/>
        </p:spPr>
        <p:txBody>
          <a:bodyPr wrap="square" rtlCol="0">
            <a:spAutoFit/>
          </a:bodyPr>
          <a:lstStyle/>
          <a:p>
            <a:r>
              <a:rPr lang="en-CA" dirty="0" smtClean="0">
                <a:solidFill>
                  <a:schemeClr val="bg1">
                    <a:lumMod val="95000"/>
                  </a:schemeClr>
                </a:solidFill>
              </a:rPr>
              <a:t>Simulated ice </a:t>
            </a:r>
            <a:r>
              <a:rPr lang="en-CA" dirty="0" smtClean="0">
                <a:solidFill>
                  <a:schemeClr val="accent1">
                    <a:lumMod val="60000"/>
                    <a:lumOff val="40000"/>
                  </a:schemeClr>
                </a:solidFill>
              </a:rPr>
              <a:t>thickness</a:t>
            </a:r>
            <a:r>
              <a:rPr lang="en-CA" dirty="0" smtClean="0">
                <a:solidFill>
                  <a:schemeClr val="bg1">
                    <a:lumMod val="95000"/>
                  </a:schemeClr>
                </a:solidFill>
              </a:rPr>
              <a:t> (1979-2006)</a:t>
            </a:r>
            <a:endParaRPr lang="en-CA" dirty="0">
              <a:solidFill>
                <a:schemeClr val="bg1">
                  <a:lumMod val="95000"/>
                </a:schemeClr>
              </a:solidFill>
            </a:endParaRPr>
          </a:p>
        </p:txBody>
      </p:sp>
      <p:sp>
        <p:nvSpPr>
          <p:cNvPr id="9" name="Oval 8"/>
          <p:cNvSpPr/>
          <p:nvPr/>
        </p:nvSpPr>
        <p:spPr>
          <a:xfrm>
            <a:off x="1475656" y="537321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9144000" cy="549275"/>
          </a:xfrm>
          <a:prstGeom prst="rect">
            <a:avLst/>
          </a:prstGeom>
          <a:solidFill>
            <a:schemeClr val="tx1"/>
          </a:solidFill>
        </p:spPr>
        <p:txBody>
          <a:bodyPr anchor="ctr">
            <a:normAutofit lnSpcReduction="10000"/>
          </a:bodyPr>
          <a:lstStyle/>
          <a:p>
            <a:pPr algn="ctr" fontAlgn="auto">
              <a:spcAft>
                <a:spcPts val="0"/>
              </a:spcAft>
              <a:defRPr/>
            </a:pPr>
            <a:r>
              <a:rPr lang="en-CA" sz="3200" dirty="0">
                <a:solidFill>
                  <a:schemeClr val="bg1">
                    <a:lumMod val="65000"/>
                  </a:schemeClr>
                </a:solidFill>
                <a:latin typeface="+mj-lt"/>
                <a:ea typeface="+mj-ea"/>
                <a:cs typeface="+mj-cs"/>
              </a:rPr>
              <a:t>Motivation</a:t>
            </a:r>
          </a:p>
        </p:txBody>
      </p:sp>
      <p:sp>
        <p:nvSpPr>
          <p:cNvPr id="21" name="TextBox 20"/>
          <p:cNvSpPr txBox="1"/>
          <p:nvPr/>
        </p:nvSpPr>
        <p:spPr>
          <a:xfrm>
            <a:off x="179388" y="652810"/>
            <a:ext cx="8785225" cy="615950"/>
          </a:xfrm>
          <a:prstGeom prst="rect">
            <a:avLst/>
          </a:prstGeom>
          <a:solidFill>
            <a:schemeClr val="tx1">
              <a:lumMod val="95000"/>
              <a:lumOff val="5000"/>
            </a:schemeClr>
          </a:solidFill>
        </p:spPr>
        <p:txBody>
          <a:bodyPr>
            <a:spAutoFit/>
          </a:bodyPr>
          <a:lstStyle/>
          <a:p>
            <a:pPr algn="ctr" fontAlgn="auto">
              <a:spcBef>
                <a:spcPts val="0"/>
              </a:spcBef>
              <a:spcAft>
                <a:spcPts val="0"/>
              </a:spcAft>
              <a:defRPr/>
            </a:pPr>
            <a:r>
              <a:rPr lang="en-CA" sz="1700" dirty="0" smtClean="0">
                <a:solidFill>
                  <a:schemeClr val="accent1">
                    <a:lumMod val="60000"/>
                    <a:lumOff val="40000"/>
                  </a:schemeClr>
                </a:solidFill>
                <a:latin typeface="+mn-lt"/>
                <a:cs typeface="+mn-cs"/>
              </a:rPr>
              <a:t>Many </a:t>
            </a:r>
            <a:r>
              <a:rPr lang="en-CA" sz="1700" dirty="0" smtClean="0">
                <a:solidFill>
                  <a:schemeClr val="accent1">
                    <a:lumMod val="60000"/>
                    <a:lumOff val="40000"/>
                  </a:schemeClr>
                </a:solidFill>
              </a:rPr>
              <a:t>VP </a:t>
            </a:r>
            <a:r>
              <a:rPr lang="en-CA" sz="1700" dirty="0" smtClean="0">
                <a:solidFill>
                  <a:schemeClr val="accent1">
                    <a:lumMod val="60000"/>
                    <a:lumOff val="40000"/>
                  </a:schemeClr>
                </a:solidFill>
                <a:latin typeface="+mn-lt"/>
                <a:cs typeface="+mn-cs"/>
              </a:rPr>
              <a:t>sea </a:t>
            </a:r>
            <a:r>
              <a:rPr lang="en-CA" sz="1700" dirty="0">
                <a:solidFill>
                  <a:schemeClr val="accent1">
                    <a:lumMod val="60000"/>
                    <a:lumOff val="40000"/>
                  </a:schemeClr>
                </a:solidFill>
                <a:latin typeface="+mn-lt"/>
                <a:cs typeface="+mn-cs"/>
              </a:rPr>
              <a:t>ice models still use the values of </a:t>
            </a:r>
            <a:r>
              <a:rPr lang="en-CA" sz="1700" dirty="0" smtClean="0">
                <a:solidFill>
                  <a:schemeClr val="accent1">
                    <a:lumMod val="60000"/>
                    <a:lumOff val="40000"/>
                  </a:schemeClr>
                </a:solidFill>
                <a:latin typeface="+mn-lt"/>
                <a:cs typeface="+mn-cs"/>
              </a:rPr>
              <a:t>the mechanical ice strength parameters </a:t>
            </a:r>
          </a:p>
          <a:p>
            <a:pPr algn="ctr" fontAlgn="auto">
              <a:spcBef>
                <a:spcPts val="0"/>
              </a:spcBef>
              <a:spcAft>
                <a:spcPts val="0"/>
              </a:spcAft>
              <a:defRPr/>
            </a:pPr>
            <a:r>
              <a:rPr lang="en-CA" sz="1700" dirty="0" smtClean="0">
                <a:solidFill>
                  <a:schemeClr val="accent1">
                    <a:lumMod val="60000"/>
                    <a:lumOff val="40000"/>
                  </a:schemeClr>
                </a:solidFill>
                <a:latin typeface="+mn-lt"/>
                <a:cs typeface="+mn-cs"/>
              </a:rPr>
              <a:t>that </a:t>
            </a:r>
            <a:r>
              <a:rPr lang="en-CA" sz="1700" dirty="0">
                <a:solidFill>
                  <a:schemeClr val="accent1">
                    <a:lumMod val="60000"/>
                    <a:lumOff val="40000"/>
                  </a:schemeClr>
                </a:solidFill>
                <a:latin typeface="+mn-lt"/>
                <a:cs typeface="+mn-cs"/>
              </a:rPr>
              <a:t>were originally proposed many years ago. </a:t>
            </a:r>
          </a:p>
        </p:txBody>
      </p:sp>
      <p:grpSp>
        <p:nvGrpSpPr>
          <p:cNvPr id="2" name="Group 43"/>
          <p:cNvGrpSpPr>
            <a:grpSpLocks/>
          </p:cNvGrpSpPr>
          <p:nvPr/>
        </p:nvGrpSpPr>
        <p:grpSpPr bwMode="auto">
          <a:xfrm>
            <a:off x="1187450" y="3998913"/>
            <a:ext cx="7986713" cy="2814637"/>
            <a:chOff x="1187624" y="3998591"/>
            <a:chExt cx="7986805" cy="2814785"/>
          </a:xfrm>
        </p:grpSpPr>
        <p:grpSp>
          <p:nvGrpSpPr>
            <p:cNvPr id="3" name="Group 18"/>
            <p:cNvGrpSpPr>
              <a:grpSpLocks/>
            </p:cNvGrpSpPr>
            <p:nvPr/>
          </p:nvGrpSpPr>
          <p:grpSpPr bwMode="auto">
            <a:xfrm>
              <a:off x="1187624" y="3998591"/>
              <a:ext cx="6408712" cy="2814785"/>
              <a:chOff x="35496" y="1476227"/>
              <a:chExt cx="8928992" cy="4670645"/>
            </a:xfrm>
          </p:grpSpPr>
          <p:sp>
            <p:nvSpPr>
              <p:cNvPr id="3086" name="TextBox 33"/>
              <p:cNvSpPr txBox="1">
                <a:spLocks noChangeArrowheads="1"/>
              </p:cNvSpPr>
              <p:nvPr/>
            </p:nvSpPr>
            <p:spPr bwMode="auto">
              <a:xfrm>
                <a:off x="35496" y="1476227"/>
                <a:ext cx="8928992" cy="868192"/>
              </a:xfrm>
              <a:prstGeom prst="rect">
                <a:avLst/>
              </a:prstGeom>
              <a:solidFill>
                <a:schemeClr val="bg1"/>
              </a:solidFill>
              <a:ln w="9525">
                <a:noFill/>
                <a:miter lim="800000"/>
                <a:headEnd/>
                <a:tailEnd/>
              </a:ln>
            </p:spPr>
            <p:txBody>
              <a:bodyPr>
                <a:spAutoFit/>
              </a:bodyPr>
              <a:lstStyle/>
              <a:p>
                <a:pPr algn="ctr"/>
                <a:r>
                  <a:rPr lang="en-CA" sz="1400">
                    <a:latin typeface="Calibri" pitchFamily="34" charset="0"/>
                  </a:rPr>
                  <a:t>Shear deformation along transect 1-2 </a:t>
                </a:r>
              </a:p>
              <a:p>
                <a:pPr algn="ctr"/>
                <a:r>
                  <a:rPr lang="en-CA" sz="1400">
                    <a:latin typeface="Calibri" pitchFamily="34" charset="0"/>
                  </a:rPr>
                  <a:t>after </a:t>
                </a:r>
                <a:r>
                  <a:rPr lang="en-CA" sz="1400" b="1">
                    <a:solidFill>
                      <a:srgbClr val="0070C0"/>
                    </a:solidFill>
                    <a:latin typeface="Calibri" pitchFamily="34" charset="0"/>
                  </a:rPr>
                  <a:t>10</a:t>
                </a:r>
                <a:r>
                  <a:rPr lang="en-CA" sz="1400">
                    <a:latin typeface="Calibri" pitchFamily="34" charset="0"/>
                  </a:rPr>
                  <a:t>, </a:t>
                </a:r>
                <a:r>
                  <a:rPr lang="en-CA" sz="1400" b="1">
                    <a:solidFill>
                      <a:srgbClr val="FF0000"/>
                    </a:solidFill>
                    <a:latin typeface="Calibri" pitchFamily="34" charset="0"/>
                  </a:rPr>
                  <a:t>40</a:t>
                </a:r>
                <a:r>
                  <a:rPr lang="en-CA" sz="1400">
                    <a:latin typeface="Calibri" pitchFamily="34" charset="0"/>
                  </a:rPr>
                  <a:t>, </a:t>
                </a:r>
                <a:r>
                  <a:rPr lang="en-CA" sz="1400" b="1">
                    <a:latin typeface="Calibri" pitchFamily="34" charset="0"/>
                  </a:rPr>
                  <a:t>500</a:t>
                </a:r>
                <a:r>
                  <a:rPr lang="en-CA" sz="1400">
                    <a:latin typeface="Calibri" pitchFamily="34" charset="0"/>
                  </a:rPr>
                  <a:t> iterations</a:t>
                </a:r>
              </a:p>
            </p:txBody>
          </p:sp>
          <p:grpSp>
            <p:nvGrpSpPr>
              <p:cNvPr id="4" name="Group 17"/>
              <p:cNvGrpSpPr>
                <a:grpSpLocks/>
              </p:cNvGrpSpPr>
              <p:nvPr/>
            </p:nvGrpSpPr>
            <p:grpSpPr bwMode="auto">
              <a:xfrm>
                <a:off x="35496" y="2276872"/>
                <a:ext cx="8928992" cy="3870000"/>
                <a:chOff x="35496" y="2276872"/>
                <a:chExt cx="8928992" cy="3870000"/>
              </a:xfrm>
            </p:grpSpPr>
            <p:pic>
              <p:nvPicPr>
                <p:cNvPr id="3088" name="Picture 4"/>
                <p:cNvPicPr>
                  <a:picLocks noChangeAspect="1" noChangeArrowheads="1"/>
                </p:cNvPicPr>
                <p:nvPr/>
              </p:nvPicPr>
              <p:blipFill>
                <a:blip r:embed="rId3" cstate="print"/>
                <a:srcRect/>
                <a:stretch>
                  <a:fillRect/>
                </a:stretch>
              </p:blipFill>
              <p:spPr bwMode="auto">
                <a:xfrm>
                  <a:off x="35496" y="2276872"/>
                  <a:ext cx="4338813" cy="3870000"/>
                </a:xfrm>
                <a:prstGeom prst="rect">
                  <a:avLst/>
                </a:prstGeom>
                <a:noFill/>
                <a:ln w="9525">
                  <a:noFill/>
                  <a:miter lim="800000"/>
                  <a:headEnd/>
                  <a:tailEnd/>
                </a:ln>
              </p:spPr>
            </p:pic>
            <p:pic>
              <p:nvPicPr>
                <p:cNvPr id="3089" name="Picture 3"/>
                <p:cNvPicPr>
                  <a:picLocks noChangeAspect="1" noChangeArrowheads="1"/>
                </p:cNvPicPr>
                <p:nvPr/>
              </p:nvPicPr>
              <p:blipFill>
                <a:blip r:embed="rId4" cstate="print"/>
                <a:srcRect/>
                <a:stretch>
                  <a:fillRect/>
                </a:stretch>
              </p:blipFill>
              <p:spPr bwMode="auto">
                <a:xfrm>
                  <a:off x="4355976" y="2276872"/>
                  <a:ext cx="4608512" cy="3865954"/>
                </a:xfrm>
                <a:prstGeom prst="rect">
                  <a:avLst/>
                </a:prstGeom>
                <a:noFill/>
                <a:ln w="9525">
                  <a:noFill/>
                  <a:miter lim="800000"/>
                  <a:headEnd/>
                  <a:tailEnd/>
                </a:ln>
              </p:spPr>
            </p:pic>
          </p:grpSp>
        </p:grpSp>
        <p:sp>
          <p:nvSpPr>
            <p:cNvPr id="38" name="TextBox 37"/>
            <p:cNvSpPr txBox="1"/>
            <p:nvPr/>
          </p:nvSpPr>
          <p:spPr>
            <a:xfrm>
              <a:off x="7596436" y="4068445"/>
              <a:ext cx="1577993" cy="584231"/>
            </a:xfrm>
            <a:prstGeom prst="rect">
              <a:avLst/>
            </a:prstGeom>
            <a:noFill/>
          </p:spPr>
          <p:txBody>
            <a:bodyPr>
              <a:spAutoFit/>
            </a:bodyPr>
            <a:lstStyle/>
            <a:p>
              <a:pPr fontAlgn="auto">
                <a:spcBef>
                  <a:spcPts val="0"/>
                </a:spcBef>
                <a:spcAft>
                  <a:spcPts val="0"/>
                </a:spcAft>
                <a:defRPr/>
              </a:pPr>
              <a:r>
                <a:rPr lang="en-CA" sz="1600" i="1" dirty="0">
                  <a:solidFill>
                    <a:schemeClr val="bg1">
                      <a:lumMod val="75000"/>
                    </a:schemeClr>
                  </a:solidFill>
                  <a:latin typeface="+mn-lt"/>
                  <a:cs typeface="+mn-cs"/>
                </a:rPr>
                <a:t>Lemieux and </a:t>
              </a:r>
            </a:p>
            <a:p>
              <a:pPr fontAlgn="auto">
                <a:spcBef>
                  <a:spcPts val="0"/>
                </a:spcBef>
                <a:spcAft>
                  <a:spcPts val="0"/>
                </a:spcAft>
                <a:defRPr/>
              </a:pPr>
              <a:r>
                <a:rPr lang="en-CA" sz="1600" i="1" dirty="0">
                  <a:solidFill>
                    <a:schemeClr val="bg1">
                      <a:lumMod val="75000"/>
                    </a:schemeClr>
                  </a:solidFill>
                  <a:latin typeface="+mn-lt"/>
                  <a:cs typeface="+mn-cs"/>
                </a:rPr>
                <a:t>Tremblay (2009)</a:t>
              </a:r>
            </a:p>
          </p:txBody>
        </p:sp>
      </p:grpSp>
      <p:grpSp>
        <p:nvGrpSpPr>
          <p:cNvPr id="5" name="Group 40"/>
          <p:cNvGrpSpPr>
            <a:grpSpLocks/>
          </p:cNvGrpSpPr>
          <p:nvPr/>
        </p:nvGrpSpPr>
        <p:grpSpPr bwMode="auto">
          <a:xfrm>
            <a:off x="250825" y="1403350"/>
            <a:ext cx="8642350" cy="2520950"/>
            <a:chOff x="323528" y="1484784"/>
            <a:chExt cx="8568952" cy="2448272"/>
          </a:xfrm>
        </p:grpSpPr>
        <p:sp>
          <p:nvSpPr>
            <p:cNvPr id="29" name="TextBox 28"/>
            <p:cNvSpPr txBox="1"/>
            <p:nvPr/>
          </p:nvSpPr>
          <p:spPr>
            <a:xfrm>
              <a:off x="323528" y="1484784"/>
              <a:ext cx="8568952" cy="522648"/>
            </a:xfrm>
            <a:prstGeom prst="rect">
              <a:avLst/>
            </a:prstGeom>
            <a:solidFill>
              <a:schemeClr val="bg1"/>
            </a:solidFill>
          </p:spPr>
          <p:txBody>
            <a:bodyPr>
              <a:spAutoFit/>
            </a:bodyPr>
            <a:lstStyle/>
            <a:p>
              <a:pPr algn="ctr" fontAlgn="auto">
                <a:spcBef>
                  <a:spcPts val="0"/>
                </a:spcBef>
                <a:spcAft>
                  <a:spcPts val="0"/>
                </a:spcAft>
                <a:defRPr/>
              </a:pPr>
              <a:r>
                <a:rPr lang="en-CA" sz="1400" dirty="0">
                  <a:latin typeface="+mn-lt"/>
                  <a:cs typeface="+mn-cs"/>
                </a:rPr>
                <a:t>Shear deformation in a sea ice model</a:t>
              </a:r>
            </a:p>
            <a:p>
              <a:pPr algn="ctr" fontAlgn="auto">
                <a:spcBef>
                  <a:spcPts val="0"/>
                </a:spcBef>
                <a:spcAft>
                  <a:spcPts val="0"/>
                </a:spcAft>
                <a:defRPr/>
              </a:pPr>
              <a:r>
                <a:rPr lang="en-CA" sz="1400" dirty="0">
                  <a:solidFill>
                    <a:schemeClr val="tx1">
                      <a:lumMod val="95000"/>
                      <a:lumOff val="5000"/>
                    </a:schemeClr>
                  </a:solidFill>
                  <a:latin typeface="+mn-lt"/>
                  <a:cs typeface="+mn-cs"/>
                </a:rPr>
                <a:t>with </a:t>
              </a:r>
              <a:r>
                <a:rPr lang="en-CA" sz="1400" b="1" dirty="0">
                  <a:solidFill>
                    <a:schemeClr val="tx1">
                      <a:lumMod val="95000"/>
                      <a:lumOff val="5000"/>
                    </a:schemeClr>
                  </a:solidFill>
                  <a:latin typeface="+mn-lt"/>
                  <a:cs typeface="+mn-cs"/>
                </a:rPr>
                <a:t>20 km</a:t>
              </a:r>
              <a:r>
                <a:rPr lang="en-CA" sz="1400" dirty="0">
                  <a:solidFill>
                    <a:schemeClr val="tx1">
                      <a:lumMod val="95000"/>
                      <a:lumOff val="5000"/>
                    </a:schemeClr>
                  </a:solidFill>
                  <a:latin typeface="+mn-lt"/>
                  <a:cs typeface="+mn-cs"/>
                </a:rPr>
                <a:t>, </a:t>
              </a:r>
              <a:r>
                <a:rPr lang="en-CA" sz="1400" b="1" dirty="0">
                  <a:solidFill>
                    <a:schemeClr val="tx1">
                      <a:lumMod val="95000"/>
                      <a:lumOff val="5000"/>
                    </a:schemeClr>
                  </a:solidFill>
                  <a:latin typeface="+mn-lt"/>
                  <a:cs typeface="+mn-cs"/>
                </a:rPr>
                <a:t>10 km</a:t>
              </a:r>
              <a:r>
                <a:rPr lang="en-CA" sz="1400" dirty="0">
                  <a:solidFill>
                    <a:schemeClr val="tx1">
                      <a:lumMod val="95000"/>
                      <a:lumOff val="5000"/>
                    </a:schemeClr>
                  </a:solidFill>
                  <a:latin typeface="+mn-lt"/>
                  <a:cs typeface="+mn-cs"/>
                </a:rPr>
                <a:t>, </a:t>
              </a:r>
              <a:r>
                <a:rPr lang="en-CA" sz="1400" b="1" dirty="0">
                  <a:solidFill>
                    <a:schemeClr val="tx1">
                      <a:lumMod val="95000"/>
                      <a:lumOff val="5000"/>
                    </a:schemeClr>
                  </a:solidFill>
                  <a:latin typeface="+mn-lt"/>
                  <a:cs typeface="+mn-cs"/>
                </a:rPr>
                <a:t>5 km</a:t>
              </a:r>
              <a:r>
                <a:rPr lang="en-CA" sz="1400" dirty="0">
                  <a:solidFill>
                    <a:schemeClr val="tx1">
                      <a:lumMod val="95000"/>
                      <a:lumOff val="5000"/>
                    </a:schemeClr>
                  </a:solidFill>
                  <a:latin typeface="+mn-lt"/>
                  <a:cs typeface="+mn-cs"/>
                </a:rPr>
                <a:t> resolution</a:t>
              </a:r>
            </a:p>
          </p:txBody>
        </p:sp>
        <p:grpSp>
          <p:nvGrpSpPr>
            <p:cNvPr id="6" name="Group 39"/>
            <p:cNvGrpSpPr>
              <a:grpSpLocks/>
            </p:cNvGrpSpPr>
            <p:nvPr/>
          </p:nvGrpSpPr>
          <p:grpSpPr bwMode="auto">
            <a:xfrm>
              <a:off x="323528" y="1916833"/>
              <a:ext cx="8568952" cy="2016223"/>
              <a:chOff x="323528" y="1988840"/>
              <a:chExt cx="8601563" cy="2448273"/>
            </a:xfrm>
          </p:grpSpPr>
          <p:pic>
            <p:nvPicPr>
              <p:cNvPr id="3081" name="Picture 5"/>
              <p:cNvPicPr>
                <a:picLocks noChangeAspect="1" noChangeArrowheads="1"/>
              </p:cNvPicPr>
              <p:nvPr/>
            </p:nvPicPr>
            <p:blipFill>
              <a:blip r:embed="rId5" cstate="print"/>
              <a:srcRect/>
              <a:stretch>
                <a:fillRect/>
              </a:stretch>
            </p:blipFill>
            <p:spPr bwMode="auto">
              <a:xfrm>
                <a:off x="323528" y="1988840"/>
                <a:ext cx="2779769" cy="2448273"/>
              </a:xfrm>
              <a:prstGeom prst="rect">
                <a:avLst/>
              </a:prstGeom>
              <a:noFill/>
              <a:ln w="9525">
                <a:noFill/>
                <a:miter lim="800000"/>
                <a:headEnd/>
                <a:tailEnd/>
              </a:ln>
            </p:spPr>
          </p:pic>
          <p:pic>
            <p:nvPicPr>
              <p:cNvPr id="3082" name="Picture 7"/>
              <p:cNvPicPr>
                <a:picLocks noChangeAspect="1" noChangeArrowheads="1"/>
              </p:cNvPicPr>
              <p:nvPr/>
            </p:nvPicPr>
            <p:blipFill>
              <a:blip r:embed="rId6" cstate="print"/>
              <a:srcRect/>
              <a:stretch>
                <a:fillRect/>
              </a:stretch>
            </p:blipFill>
            <p:spPr bwMode="auto">
              <a:xfrm>
                <a:off x="3059833" y="1988840"/>
                <a:ext cx="2692407" cy="2448000"/>
              </a:xfrm>
              <a:prstGeom prst="rect">
                <a:avLst/>
              </a:prstGeom>
              <a:noFill/>
              <a:ln w="9525">
                <a:noFill/>
                <a:miter lim="800000"/>
                <a:headEnd/>
                <a:tailEnd/>
              </a:ln>
            </p:spPr>
          </p:pic>
          <p:pic>
            <p:nvPicPr>
              <p:cNvPr id="3083" name="Picture 8"/>
              <p:cNvPicPr>
                <a:picLocks noChangeAspect="1" noChangeArrowheads="1"/>
              </p:cNvPicPr>
              <p:nvPr/>
            </p:nvPicPr>
            <p:blipFill>
              <a:blip r:embed="rId7" cstate="print"/>
              <a:srcRect/>
              <a:stretch>
                <a:fillRect/>
              </a:stretch>
            </p:blipFill>
            <p:spPr bwMode="auto">
              <a:xfrm>
                <a:off x="5698182" y="1988840"/>
                <a:ext cx="3226909" cy="2448000"/>
              </a:xfrm>
              <a:prstGeom prst="rect">
                <a:avLst/>
              </a:prstGeom>
              <a:noFill/>
              <a:ln w="9525">
                <a:noFill/>
                <a:miter lim="800000"/>
                <a:headEnd/>
                <a:tailEnd/>
              </a:ln>
            </p:spPr>
          </p:pic>
        </p:grpSp>
      </p:grpSp>
      <p:sp>
        <p:nvSpPr>
          <p:cNvPr id="42" name="TextBox 41"/>
          <p:cNvSpPr txBox="1"/>
          <p:nvPr/>
        </p:nvSpPr>
        <p:spPr>
          <a:xfrm>
            <a:off x="35496" y="735087"/>
            <a:ext cx="9108504" cy="461665"/>
          </a:xfrm>
          <a:prstGeom prst="rect">
            <a:avLst/>
          </a:prstGeom>
          <a:solidFill>
            <a:schemeClr val="tx1">
              <a:lumMod val="95000"/>
              <a:lumOff val="5000"/>
            </a:schemeClr>
          </a:solidFill>
        </p:spPr>
        <p:txBody>
          <a:bodyPr wrap="square">
            <a:spAutoFit/>
          </a:bodyPr>
          <a:lstStyle/>
          <a:p>
            <a:pPr algn="ctr" fontAlgn="auto">
              <a:spcBef>
                <a:spcPts val="0"/>
              </a:spcBef>
              <a:spcAft>
                <a:spcPts val="0"/>
              </a:spcAft>
              <a:defRPr/>
            </a:pPr>
            <a:r>
              <a:rPr lang="en-US" sz="2400" b="1" dirty="0">
                <a:solidFill>
                  <a:schemeClr val="accent2"/>
                </a:solidFill>
                <a:latin typeface="+mn-lt"/>
                <a:cs typeface="+mn-cs"/>
              </a:rPr>
              <a:t>Are </a:t>
            </a:r>
            <a:r>
              <a:rPr lang="en-US" sz="2400" b="1" dirty="0" smtClean="0">
                <a:solidFill>
                  <a:schemeClr val="accent2"/>
                </a:solidFill>
                <a:latin typeface="+mn-lt"/>
                <a:cs typeface="+mn-cs"/>
              </a:rPr>
              <a:t>the original sea </a:t>
            </a:r>
            <a:r>
              <a:rPr lang="en-US" sz="2400" b="1" dirty="0">
                <a:solidFill>
                  <a:schemeClr val="accent2"/>
                </a:solidFill>
                <a:latin typeface="+mn-lt"/>
                <a:cs typeface="+mn-cs"/>
              </a:rPr>
              <a:t>ice model parameters still valid in current models?</a:t>
            </a:r>
            <a:endParaRPr lang="en-CA" sz="2400" b="1" dirty="0">
              <a:solidFill>
                <a:schemeClr val="accent2"/>
              </a:solidFill>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2008" y="2073037"/>
            <a:ext cx="8964488" cy="4524315"/>
          </a:xfrm>
          <a:prstGeom prst="rect">
            <a:avLst/>
          </a:prstGeom>
          <a:solidFill>
            <a:schemeClr val="bg1"/>
          </a:solidFill>
        </p:spPr>
        <p:txBody>
          <a:bodyPr wrap="square" rtlCol="0">
            <a:spAutoFit/>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5" name="TextBox 4"/>
          <p:cNvSpPr txBox="1"/>
          <p:nvPr/>
        </p:nvSpPr>
        <p:spPr>
          <a:xfrm>
            <a:off x="142844" y="620688"/>
            <a:ext cx="8858312" cy="369332"/>
          </a:xfrm>
          <a:prstGeom prst="rect">
            <a:avLst/>
          </a:prstGeom>
          <a:solidFill>
            <a:schemeClr val="tx1">
              <a:lumMod val="85000"/>
              <a:lumOff val="15000"/>
            </a:schemeClr>
          </a:solidFill>
        </p:spPr>
        <p:txBody>
          <a:bodyPr wrap="square" rtlCol="0">
            <a:spAutoFit/>
          </a:bodyPr>
          <a:lstStyle/>
          <a:p>
            <a:pPr marL="342900" indent="-342900" algn="ctr"/>
            <a:r>
              <a:rPr lang="en-CA" sz="1600" i="1" dirty="0" err="1" smtClean="0">
                <a:solidFill>
                  <a:schemeClr val="bg1">
                    <a:lumMod val="65000"/>
                  </a:schemeClr>
                </a:solidFill>
                <a:sym typeface="Symbol"/>
              </a:rPr>
              <a:t>C</a:t>
            </a:r>
            <a:r>
              <a:rPr lang="en-CA" sz="1600" i="1" baseline="-25000" dirty="0" err="1" smtClean="0">
                <a:solidFill>
                  <a:schemeClr val="bg1">
                    <a:lumMod val="65000"/>
                  </a:schemeClr>
                </a:solidFill>
                <a:sym typeface="Symbol"/>
              </a:rPr>
              <a:t>da</a:t>
            </a:r>
            <a:r>
              <a:rPr lang="en-CA" sz="1600" dirty="0" smtClean="0">
                <a:solidFill>
                  <a:schemeClr val="bg1">
                    <a:lumMod val="65000"/>
                  </a:schemeClr>
                </a:solidFill>
                <a:sym typeface="Symbol"/>
              </a:rPr>
              <a:t> = 1.5 10</a:t>
            </a:r>
            <a:r>
              <a:rPr lang="en-CA" sz="1600" baseline="30000" dirty="0" smtClean="0">
                <a:solidFill>
                  <a:schemeClr val="bg1">
                    <a:lumMod val="65000"/>
                  </a:schemeClr>
                </a:solidFill>
                <a:sym typeface="Symbol"/>
              </a:rPr>
              <a:t>-3</a:t>
            </a:r>
            <a:r>
              <a:rPr lang="en-CA" sz="1600" dirty="0" smtClean="0">
                <a:solidFill>
                  <a:schemeClr val="bg1">
                    <a:lumMod val="65000"/>
                  </a:schemeClr>
                </a:solidFill>
                <a:sym typeface="Symbol"/>
              </a:rPr>
              <a:t>, </a:t>
            </a:r>
            <a:r>
              <a:rPr lang="en-CA" sz="1600" i="1" dirty="0" err="1" smtClean="0">
                <a:solidFill>
                  <a:schemeClr val="bg1">
                    <a:lumMod val="65000"/>
                  </a:schemeClr>
                </a:solidFill>
                <a:sym typeface="Symbol"/>
              </a:rPr>
              <a:t>C</a:t>
            </a:r>
            <a:r>
              <a:rPr lang="en-CA" sz="1600" i="1" baseline="-25000" dirty="0" err="1" smtClean="0">
                <a:solidFill>
                  <a:schemeClr val="bg1">
                    <a:lumMod val="65000"/>
                  </a:schemeClr>
                </a:solidFill>
                <a:sym typeface="Symbol"/>
              </a:rPr>
              <a:t>dw</a:t>
            </a:r>
            <a:r>
              <a:rPr lang="en-CA" sz="1600" dirty="0" smtClean="0">
                <a:solidFill>
                  <a:schemeClr val="bg1">
                    <a:lumMod val="65000"/>
                  </a:schemeClr>
                </a:solidFill>
                <a:sym typeface="Symbol"/>
              </a:rPr>
              <a:t> = 7.0 10</a:t>
            </a:r>
            <a:r>
              <a:rPr lang="en-CA" sz="1600" baseline="30000" dirty="0" smtClean="0">
                <a:solidFill>
                  <a:schemeClr val="bg1">
                    <a:lumMod val="65000"/>
                  </a:schemeClr>
                </a:solidFill>
                <a:sym typeface="Symbol"/>
              </a:rPr>
              <a:t>-3</a:t>
            </a:r>
            <a:r>
              <a:rPr lang="en-CA" sz="1600" dirty="0" smtClean="0">
                <a:solidFill>
                  <a:schemeClr val="bg1">
                    <a:lumMod val="65000"/>
                  </a:schemeClr>
                </a:solidFill>
                <a:sym typeface="Symbol"/>
              </a:rPr>
              <a:t> (1</a:t>
            </a:r>
            <a:r>
              <a:rPr lang="en-CA" sz="1600" baseline="30000" dirty="0" smtClean="0">
                <a:solidFill>
                  <a:schemeClr val="bg1">
                    <a:lumMod val="65000"/>
                  </a:schemeClr>
                </a:solidFill>
                <a:sym typeface="Symbol"/>
              </a:rPr>
              <a:t>st</a:t>
            </a:r>
            <a:r>
              <a:rPr lang="en-CA" sz="1600" dirty="0" smtClean="0">
                <a:solidFill>
                  <a:schemeClr val="bg1">
                    <a:lumMod val="65000"/>
                  </a:schemeClr>
                </a:solidFill>
                <a:sym typeface="Symbol"/>
              </a:rPr>
              <a:t> it. optimum)</a:t>
            </a:r>
            <a:r>
              <a:rPr lang="en-CA" dirty="0" smtClean="0">
                <a:solidFill>
                  <a:schemeClr val="bg1">
                    <a:lumMod val="95000"/>
                  </a:schemeClr>
                </a:solidFill>
                <a:sym typeface="Symbol"/>
              </a:rPr>
              <a:t> </a:t>
            </a:r>
            <a:endParaRPr lang="en-CA" dirty="0" smtClean="0">
              <a:solidFill>
                <a:schemeClr val="bg1"/>
              </a:solidFill>
            </a:endParaRPr>
          </a:p>
        </p:txBody>
      </p:sp>
      <p:sp>
        <p:nvSpPr>
          <p:cNvPr id="7" name="Title 1"/>
          <p:cNvSpPr txBox="1">
            <a:spLocks/>
          </p:cNvSpPr>
          <p:nvPr/>
        </p:nvSpPr>
        <p:spPr>
          <a:xfrm>
            <a:off x="-32" y="-24"/>
            <a:ext cx="9144000" cy="571480"/>
          </a:xfrm>
          <a:prstGeom prst="rect">
            <a:avLst/>
          </a:prstGeom>
          <a:solidFill>
            <a:schemeClr val="tx1"/>
          </a:solidFill>
        </p:spPr>
        <p:txBody>
          <a:bodyPr vert="horz" lIns="91440" tIns="45720" rIns="91440" bIns="45720" rtlCol="0" anchor="ctr">
            <a:normAutofit lnSpcReduction="10000"/>
          </a:bodyPr>
          <a:lstStyle/>
          <a:p>
            <a:pPr lvl="0" algn="ctr">
              <a:spcBef>
                <a:spcPct val="0"/>
              </a:spcBef>
              <a:defRPr/>
            </a:pPr>
            <a:r>
              <a:rPr kumimoji="0" lang="en-CA" sz="2800" b="0" i="0" u="none" strike="noStrike" kern="1200" cap="none" spc="0" normalizeH="0" baseline="0" noProof="0" dirty="0" smtClean="0">
                <a:ln>
                  <a:noFill/>
                </a:ln>
                <a:solidFill>
                  <a:schemeClr val="bg1"/>
                </a:solidFill>
                <a:effectLst/>
                <a:uLnTx/>
                <a:uFillTx/>
                <a:latin typeface="+mj-lt"/>
                <a:ea typeface="+mj-ea"/>
                <a:cs typeface="+mj-cs"/>
              </a:rPr>
              <a:t>Base state optimization</a:t>
            </a:r>
            <a:r>
              <a:rPr lang="en-CA" sz="3200" dirty="0" smtClean="0">
                <a:solidFill>
                  <a:schemeClr val="bg1"/>
                </a:solidFill>
              </a:rPr>
              <a:t> : </a:t>
            </a:r>
            <a:r>
              <a:rPr lang="en-CA" sz="2800" i="1" dirty="0" smtClean="0">
                <a:solidFill>
                  <a:schemeClr val="bg1"/>
                </a:solidFill>
              </a:rPr>
              <a:t>P*</a:t>
            </a:r>
            <a:r>
              <a:rPr lang="en-CA" sz="2800" dirty="0" smtClean="0">
                <a:solidFill>
                  <a:schemeClr val="bg1"/>
                </a:solidFill>
              </a:rPr>
              <a:t>, </a:t>
            </a:r>
            <a:r>
              <a:rPr lang="en-CA" sz="2800" i="1" dirty="0" smtClean="0">
                <a:solidFill>
                  <a:schemeClr val="bg1"/>
                </a:solidFill>
              </a:rPr>
              <a:t>e</a:t>
            </a:r>
            <a:endParaRPr kumimoji="0" lang="en-CA" sz="2800" b="0" i="0" u="none" strike="noStrike" kern="1200" cap="none" spc="0" normalizeH="0" baseline="0" noProof="0" dirty="0">
              <a:ln>
                <a:noFill/>
              </a:ln>
              <a:solidFill>
                <a:schemeClr val="bg1"/>
              </a:solidFill>
              <a:effectLst/>
              <a:uLnTx/>
              <a:uFillTx/>
              <a:latin typeface="+mj-lt"/>
              <a:ea typeface="+mj-ea"/>
              <a:cs typeface="+mj-cs"/>
            </a:endParaRPr>
          </a:p>
        </p:txBody>
      </p:sp>
      <p:pic>
        <p:nvPicPr>
          <p:cNvPr id="1026" name="Picture 2"/>
          <p:cNvPicPr preferRelativeResize="0">
            <a:picLocks noChangeArrowheads="1"/>
          </p:cNvPicPr>
          <p:nvPr/>
        </p:nvPicPr>
        <p:blipFill>
          <a:blip r:embed="rId2" cstate="print"/>
          <a:srcRect/>
          <a:stretch>
            <a:fillRect/>
          </a:stretch>
        </p:blipFill>
        <p:spPr bwMode="auto">
          <a:xfrm>
            <a:off x="107504" y="2492896"/>
            <a:ext cx="4392488" cy="3852008"/>
          </a:xfrm>
          <a:prstGeom prst="rect">
            <a:avLst/>
          </a:prstGeom>
          <a:noFill/>
          <a:ln w="9525">
            <a:noFill/>
            <a:miter lim="800000"/>
            <a:headEnd/>
            <a:tailEnd/>
          </a:ln>
        </p:spPr>
      </p:pic>
      <p:sp>
        <p:nvSpPr>
          <p:cNvPr id="11" name="TextBox 10"/>
          <p:cNvSpPr txBox="1"/>
          <p:nvPr/>
        </p:nvSpPr>
        <p:spPr>
          <a:xfrm>
            <a:off x="323528" y="1340768"/>
            <a:ext cx="4104456" cy="923330"/>
          </a:xfrm>
          <a:prstGeom prst="rect">
            <a:avLst/>
          </a:prstGeom>
          <a:noFill/>
        </p:spPr>
        <p:txBody>
          <a:bodyPr wrap="square" rtlCol="0">
            <a:spAutoFit/>
          </a:bodyPr>
          <a:lstStyle/>
          <a:p>
            <a:pPr algn="ctr"/>
            <a:r>
              <a:rPr lang="en-CA" dirty="0" smtClean="0">
                <a:solidFill>
                  <a:schemeClr val="accent1">
                    <a:lumMod val="60000"/>
                    <a:lumOff val="40000"/>
                  </a:schemeClr>
                </a:solidFill>
                <a:sym typeface="Symbol"/>
              </a:rPr>
              <a:t>Difference</a:t>
            </a:r>
            <a:r>
              <a:rPr lang="en-CA" dirty="0" smtClean="0">
                <a:solidFill>
                  <a:schemeClr val="bg1">
                    <a:lumMod val="95000"/>
                  </a:schemeClr>
                </a:solidFill>
                <a:sym typeface="Symbol"/>
              </a:rPr>
              <a:t> of the space and </a:t>
            </a:r>
            <a:r>
              <a:rPr lang="en-CA" i="1" dirty="0" smtClean="0">
                <a:solidFill>
                  <a:schemeClr val="bg1">
                    <a:lumMod val="95000"/>
                  </a:schemeClr>
                </a:solidFill>
                <a:sym typeface="Symbol"/>
              </a:rPr>
              <a:t>t</a:t>
            </a:r>
            <a:r>
              <a:rPr lang="en-CA" dirty="0" smtClean="0">
                <a:solidFill>
                  <a:schemeClr val="bg1">
                    <a:lumMod val="95000"/>
                  </a:schemeClr>
                </a:solidFill>
                <a:sym typeface="Symbol"/>
              </a:rPr>
              <a:t>-averaged model and observed </a:t>
            </a:r>
            <a:r>
              <a:rPr lang="en-CA" dirty="0" smtClean="0">
                <a:solidFill>
                  <a:schemeClr val="accent1">
                    <a:lumMod val="60000"/>
                    <a:lumOff val="40000"/>
                  </a:schemeClr>
                </a:solidFill>
                <a:sym typeface="Symbol"/>
              </a:rPr>
              <a:t>daily drift speed</a:t>
            </a:r>
          </a:p>
          <a:p>
            <a:endParaRPr lang="en-CA" dirty="0"/>
          </a:p>
        </p:txBody>
      </p:sp>
      <p:pic>
        <p:nvPicPr>
          <p:cNvPr id="5122" name="Picture 2"/>
          <p:cNvPicPr preferRelativeResize="0">
            <a:picLocks noChangeArrowheads="1"/>
          </p:cNvPicPr>
          <p:nvPr/>
        </p:nvPicPr>
        <p:blipFill>
          <a:blip r:embed="rId3" cstate="print"/>
          <a:srcRect/>
          <a:stretch>
            <a:fillRect/>
          </a:stretch>
        </p:blipFill>
        <p:spPr bwMode="auto">
          <a:xfrm>
            <a:off x="5040000" y="2782800"/>
            <a:ext cx="3639600" cy="3168000"/>
          </a:xfrm>
          <a:prstGeom prst="rect">
            <a:avLst/>
          </a:prstGeom>
          <a:noFill/>
          <a:ln w="9525">
            <a:noFill/>
            <a:miter lim="800000"/>
            <a:headEnd/>
            <a:tailEnd/>
          </a:ln>
        </p:spPr>
      </p:pic>
      <p:sp>
        <p:nvSpPr>
          <p:cNvPr id="8" name="TextBox 7"/>
          <p:cNvSpPr txBox="1"/>
          <p:nvPr/>
        </p:nvSpPr>
        <p:spPr>
          <a:xfrm>
            <a:off x="4932040" y="1484784"/>
            <a:ext cx="3888432" cy="369332"/>
          </a:xfrm>
          <a:prstGeom prst="rect">
            <a:avLst/>
          </a:prstGeom>
          <a:noFill/>
        </p:spPr>
        <p:txBody>
          <a:bodyPr wrap="square" rtlCol="0">
            <a:spAutoFit/>
          </a:bodyPr>
          <a:lstStyle/>
          <a:p>
            <a:r>
              <a:rPr lang="en-CA" dirty="0" smtClean="0">
                <a:solidFill>
                  <a:schemeClr val="bg1">
                    <a:lumMod val="95000"/>
                  </a:schemeClr>
                </a:solidFill>
              </a:rPr>
              <a:t>Simulated ice </a:t>
            </a:r>
            <a:r>
              <a:rPr lang="en-CA" dirty="0" smtClean="0">
                <a:solidFill>
                  <a:schemeClr val="accent1">
                    <a:lumMod val="60000"/>
                    <a:lumOff val="40000"/>
                  </a:schemeClr>
                </a:solidFill>
              </a:rPr>
              <a:t>thickness</a:t>
            </a:r>
            <a:r>
              <a:rPr lang="en-CA" dirty="0" smtClean="0">
                <a:solidFill>
                  <a:schemeClr val="bg1">
                    <a:lumMod val="95000"/>
                  </a:schemeClr>
                </a:solidFill>
              </a:rPr>
              <a:t> (1979-2006)</a:t>
            </a:r>
            <a:endParaRPr lang="en-CA" dirty="0">
              <a:solidFill>
                <a:schemeClr val="bg1">
                  <a:lumMod val="95000"/>
                </a:schemeClr>
              </a:solidFill>
            </a:endParaRPr>
          </a:p>
        </p:txBody>
      </p:sp>
      <p:sp>
        <p:nvSpPr>
          <p:cNvPr id="9" name="Oval 8"/>
          <p:cNvSpPr/>
          <p:nvPr/>
        </p:nvSpPr>
        <p:spPr>
          <a:xfrm>
            <a:off x="1799704" y="4977184"/>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2008" y="2073037"/>
            <a:ext cx="8964488" cy="4524315"/>
          </a:xfrm>
          <a:prstGeom prst="rect">
            <a:avLst/>
          </a:prstGeom>
          <a:solidFill>
            <a:schemeClr val="bg1"/>
          </a:solidFill>
        </p:spPr>
        <p:txBody>
          <a:bodyPr wrap="square" rtlCol="0">
            <a:spAutoFit/>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5" name="TextBox 4"/>
          <p:cNvSpPr txBox="1"/>
          <p:nvPr/>
        </p:nvSpPr>
        <p:spPr>
          <a:xfrm>
            <a:off x="142844" y="620688"/>
            <a:ext cx="8858312" cy="369332"/>
          </a:xfrm>
          <a:prstGeom prst="rect">
            <a:avLst/>
          </a:prstGeom>
          <a:solidFill>
            <a:schemeClr val="tx1">
              <a:lumMod val="85000"/>
              <a:lumOff val="15000"/>
            </a:schemeClr>
          </a:solidFill>
        </p:spPr>
        <p:txBody>
          <a:bodyPr wrap="square" rtlCol="0">
            <a:spAutoFit/>
          </a:bodyPr>
          <a:lstStyle/>
          <a:p>
            <a:pPr marL="342900" indent="-342900" algn="ctr"/>
            <a:r>
              <a:rPr lang="en-CA" sz="1600" i="1" dirty="0" err="1" smtClean="0">
                <a:solidFill>
                  <a:schemeClr val="bg1">
                    <a:lumMod val="65000"/>
                  </a:schemeClr>
                </a:solidFill>
                <a:sym typeface="Symbol"/>
              </a:rPr>
              <a:t>C</a:t>
            </a:r>
            <a:r>
              <a:rPr lang="en-CA" sz="1600" i="1" baseline="-25000" dirty="0" err="1" smtClean="0">
                <a:solidFill>
                  <a:schemeClr val="bg1">
                    <a:lumMod val="65000"/>
                  </a:schemeClr>
                </a:solidFill>
                <a:sym typeface="Symbol"/>
              </a:rPr>
              <a:t>da</a:t>
            </a:r>
            <a:r>
              <a:rPr lang="en-CA" sz="1600" dirty="0" smtClean="0">
                <a:solidFill>
                  <a:schemeClr val="bg1">
                    <a:lumMod val="65000"/>
                  </a:schemeClr>
                </a:solidFill>
                <a:sym typeface="Symbol"/>
              </a:rPr>
              <a:t> = 1.5 10</a:t>
            </a:r>
            <a:r>
              <a:rPr lang="en-CA" sz="1600" baseline="30000" dirty="0" smtClean="0">
                <a:solidFill>
                  <a:schemeClr val="bg1">
                    <a:lumMod val="65000"/>
                  </a:schemeClr>
                </a:solidFill>
                <a:sym typeface="Symbol"/>
              </a:rPr>
              <a:t>-3</a:t>
            </a:r>
            <a:r>
              <a:rPr lang="en-CA" sz="1600" dirty="0" smtClean="0">
                <a:solidFill>
                  <a:schemeClr val="bg1">
                    <a:lumMod val="65000"/>
                  </a:schemeClr>
                </a:solidFill>
                <a:sym typeface="Symbol"/>
              </a:rPr>
              <a:t>, </a:t>
            </a:r>
            <a:r>
              <a:rPr lang="en-CA" sz="1600" i="1" dirty="0" err="1" smtClean="0">
                <a:solidFill>
                  <a:schemeClr val="bg1">
                    <a:lumMod val="65000"/>
                  </a:schemeClr>
                </a:solidFill>
                <a:sym typeface="Symbol"/>
              </a:rPr>
              <a:t>C</a:t>
            </a:r>
            <a:r>
              <a:rPr lang="en-CA" sz="1600" i="1" baseline="-25000" dirty="0" err="1" smtClean="0">
                <a:solidFill>
                  <a:schemeClr val="bg1">
                    <a:lumMod val="65000"/>
                  </a:schemeClr>
                </a:solidFill>
                <a:sym typeface="Symbol"/>
              </a:rPr>
              <a:t>dw</a:t>
            </a:r>
            <a:r>
              <a:rPr lang="en-CA" sz="1600" dirty="0" smtClean="0">
                <a:solidFill>
                  <a:schemeClr val="bg1">
                    <a:lumMod val="65000"/>
                  </a:schemeClr>
                </a:solidFill>
                <a:sym typeface="Symbol"/>
              </a:rPr>
              <a:t> = 7.0 10</a:t>
            </a:r>
            <a:r>
              <a:rPr lang="en-CA" sz="1600" baseline="30000" dirty="0" smtClean="0">
                <a:solidFill>
                  <a:schemeClr val="bg1">
                    <a:lumMod val="65000"/>
                  </a:schemeClr>
                </a:solidFill>
                <a:sym typeface="Symbol"/>
              </a:rPr>
              <a:t>-3</a:t>
            </a:r>
            <a:r>
              <a:rPr lang="en-CA" sz="1600" dirty="0" smtClean="0">
                <a:solidFill>
                  <a:schemeClr val="bg1">
                    <a:lumMod val="65000"/>
                  </a:schemeClr>
                </a:solidFill>
                <a:sym typeface="Symbol"/>
              </a:rPr>
              <a:t> (1</a:t>
            </a:r>
            <a:r>
              <a:rPr lang="en-CA" sz="1600" baseline="30000" dirty="0" smtClean="0">
                <a:solidFill>
                  <a:schemeClr val="bg1">
                    <a:lumMod val="65000"/>
                  </a:schemeClr>
                </a:solidFill>
                <a:sym typeface="Symbol"/>
              </a:rPr>
              <a:t>st</a:t>
            </a:r>
            <a:r>
              <a:rPr lang="en-CA" sz="1600" dirty="0" smtClean="0">
                <a:solidFill>
                  <a:schemeClr val="bg1">
                    <a:lumMod val="65000"/>
                  </a:schemeClr>
                </a:solidFill>
                <a:sym typeface="Symbol"/>
              </a:rPr>
              <a:t> it. optimum)</a:t>
            </a:r>
            <a:r>
              <a:rPr lang="en-CA" dirty="0" smtClean="0">
                <a:solidFill>
                  <a:schemeClr val="bg1">
                    <a:lumMod val="95000"/>
                  </a:schemeClr>
                </a:solidFill>
                <a:sym typeface="Symbol"/>
              </a:rPr>
              <a:t> </a:t>
            </a:r>
            <a:endParaRPr lang="en-CA" dirty="0" smtClean="0">
              <a:solidFill>
                <a:schemeClr val="bg1"/>
              </a:solidFill>
            </a:endParaRPr>
          </a:p>
        </p:txBody>
      </p:sp>
      <p:sp>
        <p:nvSpPr>
          <p:cNvPr id="7" name="Title 1"/>
          <p:cNvSpPr txBox="1">
            <a:spLocks/>
          </p:cNvSpPr>
          <p:nvPr/>
        </p:nvSpPr>
        <p:spPr>
          <a:xfrm>
            <a:off x="-32" y="-24"/>
            <a:ext cx="9144000" cy="571480"/>
          </a:xfrm>
          <a:prstGeom prst="rect">
            <a:avLst/>
          </a:prstGeom>
          <a:solidFill>
            <a:schemeClr val="tx1"/>
          </a:solidFill>
        </p:spPr>
        <p:txBody>
          <a:bodyPr vert="horz" lIns="91440" tIns="45720" rIns="91440" bIns="45720" rtlCol="0" anchor="ctr">
            <a:normAutofit lnSpcReduction="10000"/>
          </a:bodyPr>
          <a:lstStyle/>
          <a:p>
            <a:pPr lvl="0" algn="ctr">
              <a:spcBef>
                <a:spcPct val="0"/>
              </a:spcBef>
              <a:defRPr/>
            </a:pPr>
            <a:r>
              <a:rPr kumimoji="0" lang="en-CA" sz="2800" b="0" i="0" u="none" strike="noStrike" kern="1200" cap="none" spc="0" normalizeH="0" baseline="0" noProof="0" dirty="0" smtClean="0">
                <a:ln>
                  <a:noFill/>
                </a:ln>
                <a:solidFill>
                  <a:schemeClr val="bg1"/>
                </a:solidFill>
                <a:effectLst/>
                <a:uLnTx/>
                <a:uFillTx/>
                <a:latin typeface="+mj-lt"/>
                <a:ea typeface="+mj-ea"/>
                <a:cs typeface="+mj-cs"/>
              </a:rPr>
              <a:t>Base state optimization</a:t>
            </a:r>
            <a:r>
              <a:rPr lang="en-CA" sz="3200" dirty="0" smtClean="0">
                <a:solidFill>
                  <a:schemeClr val="bg1"/>
                </a:solidFill>
              </a:rPr>
              <a:t> : </a:t>
            </a:r>
            <a:r>
              <a:rPr lang="en-CA" sz="2800" i="1" dirty="0" smtClean="0">
                <a:solidFill>
                  <a:schemeClr val="bg1"/>
                </a:solidFill>
              </a:rPr>
              <a:t>P*</a:t>
            </a:r>
            <a:r>
              <a:rPr lang="en-CA" sz="2800" dirty="0" smtClean="0">
                <a:solidFill>
                  <a:schemeClr val="bg1"/>
                </a:solidFill>
              </a:rPr>
              <a:t>, </a:t>
            </a:r>
            <a:r>
              <a:rPr lang="en-CA" sz="2800" i="1" dirty="0" smtClean="0">
                <a:solidFill>
                  <a:schemeClr val="bg1"/>
                </a:solidFill>
              </a:rPr>
              <a:t>e</a:t>
            </a:r>
            <a:endParaRPr kumimoji="0" lang="en-CA" sz="2800" b="0" i="0" u="none" strike="noStrike" kern="1200" cap="none" spc="0" normalizeH="0" baseline="0" noProof="0" dirty="0">
              <a:ln>
                <a:noFill/>
              </a:ln>
              <a:solidFill>
                <a:schemeClr val="bg1"/>
              </a:solidFill>
              <a:effectLst/>
              <a:uLnTx/>
              <a:uFillTx/>
              <a:latin typeface="+mj-lt"/>
              <a:ea typeface="+mj-ea"/>
              <a:cs typeface="+mj-cs"/>
            </a:endParaRPr>
          </a:p>
        </p:txBody>
      </p:sp>
      <p:pic>
        <p:nvPicPr>
          <p:cNvPr id="1026" name="Picture 2"/>
          <p:cNvPicPr preferRelativeResize="0">
            <a:picLocks noChangeArrowheads="1"/>
          </p:cNvPicPr>
          <p:nvPr/>
        </p:nvPicPr>
        <p:blipFill>
          <a:blip r:embed="rId2" cstate="print"/>
          <a:srcRect/>
          <a:stretch>
            <a:fillRect/>
          </a:stretch>
        </p:blipFill>
        <p:spPr bwMode="auto">
          <a:xfrm>
            <a:off x="107504" y="2492896"/>
            <a:ext cx="4392488" cy="3852008"/>
          </a:xfrm>
          <a:prstGeom prst="rect">
            <a:avLst/>
          </a:prstGeom>
          <a:noFill/>
          <a:ln w="9525">
            <a:noFill/>
            <a:miter lim="800000"/>
            <a:headEnd/>
            <a:tailEnd/>
          </a:ln>
        </p:spPr>
      </p:pic>
      <p:sp>
        <p:nvSpPr>
          <p:cNvPr id="11" name="TextBox 10"/>
          <p:cNvSpPr txBox="1"/>
          <p:nvPr/>
        </p:nvSpPr>
        <p:spPr>
          <a:xfrm>
            <a:off x="323528" y="1340768"/>
            <a:ext cx="4104456" cy="923330"/>
          </a:xfrm>
          <a:prstGeom prst="rect">
            <a:avLst/>
          </a:prstGeom>
          <a:noFill/>
        </p:spPr>
        <p:txBody>
          <a:bodyPr wrap="square" rtlCol="0">
            <a:spAutoFit/>
          </a:bodyPr>
          <a:lstStyle/>
          <a:p>
            <a:pPr algn="ctr"/>
            <a:r>
              <a:rPr lang="en-CA" dirty="0" smtClean="0">
                <a:solidFill>
                  <a:schemeClr val="accent1">
                    <a:lumMod val="60000"/>
                    <a:lumOff val="40000"/>
                  </a:schemeClr>
                </a:solidFill>
                <a:sym typeface="Symbol"/>
              </a:rPr>
              <a:t>Difference</a:t>
            </a:r>
            <a:r>
              <a:rPr lang="en-CA" dirty="0" smtClean="0">
                <a:solidFill>
                  <a:schemeClr val="bg1">
                    <a:lumMod val="95000"/>
                  </a:schemeClr>
                </a:solidFill>
                <a:sym typeface="Symbol"/>
              </a:rPr>
              <a:t> of the space and </a:t>
            </a:r>
            <a:r>
              <a:rPr lang="en-CA" i="1" dirty="0" smtClean="0">
                <a:solidFill>
                  <a:schemeClr val="bg1">
                    <a:lumMod val="95000"/>
                  </a:schemeClr>
                </a:solidFill>
                <a:sym typeface="Symbol"/>
              </a:rPr>
              <a:t>t</a:t>
            </a:r>
            <a:r>
              <a:rPr lang="en-CA" dirty="0" smtClean="0">
                <a:solidFill>
                  <a:schemeClr val="bg1">
                    <a:lumMod val="95000"/>
                  </a:schemeClr>
                </a:solidFill>
                <a:sym typeface="Symbol"/>
              </a:rPr>
              <a:t>-averaged model and observed </a:t>
            </a:r>
            <a:r>
              <a:rPr lang="en-CA" dirty="0" smtClean="0">
                <a:solidFill>
                  <a:schemeClr val="accent1">
                    <a:lumMod val="60000"/>
                    <a:lumOff val="40000"/>
                  </a:schemeClr>
                </a:solidFill>
                <a:sym typeface="Symbol"/>
              </a:rPr>
              <a:t>daily drift speed</a:t>
            </a:r>
          </a:p>
          <a:p>
            <a:endParaRPr lang="en-CA" dirty="0"/>
          </a:p>
        </p:txBody>
      </p:sp>
      <p:pic>
        <p:nvPicPr>
          <p:cNvPr id="6146" name="Picture 2"/>
          <p:cNvPicPr>
            <a:picLocks noChangeAspect="1" noChangeArrowheads="1"/>
          </p:cNvPicPr>
          <p:nvPr/>
        </p:nvPicPr>
        <p:blipFill>
          <a:blip r:embed="rId3" cstate="print"/>
          <a:srcRect/>
          <a:stretch>
            <a:fillRect/>
          </a:stretch>
        </p:blipFill>
        <p:spPr bwMode="auto">
          <a:xfrm>
            <a:off x="5040000" y="2782800"/>
            <a:ext cx="3644153" cy="3168000"/>
          </a:xfrm>
          <a:prstGeom prst="rect">
            <a:avLst/>
          </a:prstGeom>
          <a:noFill/>
          <a:ln w="9525">
            <a:noFill/>
            <a:miter lim="800000"/>
            <a:headEnd/>
            <a:tailEnd/>
          </a:ln>
        </p:spPr>
      </p:pic>
      <p:sp>
        <p:nvSpPr>
          <p:cNvPr id="8" name="TextBox 7"/>
          <p:cNvSpPr txBox="1"/>
          <p:nvPr/>
        </p:nvSpPr>
        <p:spPr>
          <a:xfrm>
            <a:off x="4932040" y="1484784"/>
            <a:ext cx="3888432" cy="369332"/>
          </a:xfrm>
          <a:prstGeom prst="rect">
            <a:avLst/>
          </a:prstGeom>
          <a:noFill/>
        </p:spPr>
        <p:txBody>
          <a:bodyPr wrap="square" rtlCol="0">
            <a:spAutoFit/>
          </a:bodyPr>
          <a:lstStyle/>
          <a:p>
            <a:r>
              <a:rPr lang="en-CA" dirty="0" smtClean="0">
                <a:solidFill>
                  <a:schemeClr val="bg1">
                    <a:lumMod val="95000"/>
                  </a:schemeClr>
                </a:solidFill>
              </a:rPr>
              <a:t>Simulated ice </a:t>
            </a:r>
            <a:r>
              <a:rPr lang="en-CA" dirty="0" smtClean="0">
                <a:solidFill>
                  <a:schemeClr val="accent1">
                    <a:lumMod val="60000"/>
                    <a:lumOff val="40000"/>
                  </a:schemeClr>
                </a:solidFill>
              </a:rPr>
              <a:t>thickness</a:t>
            </a:r>
            <a:r>
              <a:rPr lang="en-CA" dirty="0" smtClean="0">
                <a:solidFill>
                  <a:schemeClr val="bg1">
                    <a:lumMod val="95000"/>
                  </a:schemeClr>
                </a:solidFill>
              </a:rPr>
              <a:t> (1979-2006)</a:t>
            </a:r>
            <a:endParaRPr lang="en-CA" dirty="0">
              <a:solidFill>
                <a:schemeClr val="bg1">
                  <a:lumMod val="95000"/>
                </a:schemeClr>
              </a:solidFill>
            </a:endParaRPr>
          </a:p>
        </p:txBody>
      </p:sp>
      <p:sp>
        <p:nvSpPr>
          <p:cNvPr id="9" name="Oval 8"/>
          <p:cNvSpPr/>
          <p:nvPr/>
        </p:nvSpPr>
        <p:spPr>
          <a:xfrm>
            <a:off x="2123728" y="465313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2008" y="2073037"/>
            <a:ext cx="8964488" cy="4524315"/>
          </a:xfrm>
          <a:prstGeom prst="rect">
            <a:avLst/>
          </a:prstGeom>
          <a:solidFill>
            <a:schemeClr val="bg1"/>
          </a:solidFill>
        </p:spPr>
        <p:txBody>
          <a:bodyPr wrap="square" rtlCol="0">
            <a:spAutoFit/>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5" name="TextBox 4"/>
          <p:cNvSpPr txBox="1"/>
          <p:nvPr/>
        </p:nvSpPr>
        <p:spPr>
          <a:xfrm>
            <a:off x="142844" y="620688"/>
            <a:ext cx="8858312" cy="369332"/>
          </a:xfrm>
          <a:prstGeom prst="rect">
            <a:avLst/>
          </a:prstGeom>
          <a:solidFill>
            <a:schemeClr val="tx1">
              <a:lumMod val="85000"/>
              <a:lumOff val="15000"/>
            </a:schemeClr>
          </a:solidFill>
        </p:spPr>
        <p:txBody>
          <a:bodyPr wrap="square" rtlCol="0">
            <a:spAutoFit/>
          </a:bodyPr>
          <a:lstStyle/>
          <a:p>
            <a:pPr marL="342900" indent="-342900" algn="ctr"/>
            <a:r>
              <a:rPr lang="en-CA" sz="1600" i="1" dirty="0" err="1" smtClean="0">
                <a:solidFill>
                  <a:schemeClr val="bg1">
                    <a:lumMod val="65000"/>
                  </a:schemeClr>
                </a:solidFill>
                <a:sym typeface="Symbol"/>
              </a:rPr>
              <a:t>C</a:t>
            </a:r>
            <a:r>
              <a:rPr lang="en-CA" sz="1600" i="1" baseline="-25000" dirty="0" err="1" smtClean="0">
                <a:solidFill>
                  <a:schemeClr val="bg1">
                    <a:lumMod val="65000"/>
                  </a:schemeClr>
                </a:solidFill>
                <a:sym typeface="Symbol"/>
              </a:rPr>
              <a:t>da</a:t>
            </a:r>
            <a:r>
              <a:rPr lang="en-CA" sz="1600" dirty="0" smtClean="0">
                <a:solidFill>
                  <a:schemeClr val="bg1">
                    <a:lumMod val="65000"/>
                  </a:schemeClr>
                </a:solidFill>
                <a:sym typeface="Symbol"/>
              </a:rPr>
              <a:t> = 1.5 10</a:t>
            </a:r>
            <a:r>
              <a:rPr lang="en-CA" sz="1600" baseline="30000" dirty="0" smtClean="0">
                <a:solidFill>
                  <a:schemeClr val="bg1">
                    <a:lumMod val="65000"/>
                  </a:schemeClr>
                </a:solidFill>
                <a:sym typeface="Symbol"/>
              </a:rPr>
              <a:t>-3</a:t>
            </a:r>
            <a:r>
              <a:rPr lang="en-CA" sz="1600" dirty="0" smtClean="0">
                <a:solidFill>
                  <a:schemeClr val="bg1">
                    <a:lumMod val="65000"/>
                  </a:schemeClr>
                </a:solidFill>
                <a:sym typeface="Symbol"/>
              </a:rPr>
              <a:t>, </a:t>
            </a:r>
            <a:r>
              <a:rPr lang="en-CA" sz="1600" i="1" dirty="0" err="1" smtClean="0">
                <a:solidFill>
                  <a:schemeClr val="bg1">
                    <a:lumMod val="65000"/>
                  </a:schemeClr>
                </a:solidFill>
                <a:sym typeface="Symbol"/>
              </a:rPr>
              <a:t>C</a:t>
            </a:r>
            <a:r>
              <a:rPr lang="en-CA" sz="1600" i="1" baseline="-25000" dirty="0" err="1" smtClean="0">
                <a:solidFill>
                  <a:schemeClr val="bg1">
                    <a:lumMod val="65000"/>
                  </a:schemeClr>
                </a:solidFill>
                <a:sym typeface="Symbol"/>
              </a:rPr>
              <a:t>dw</a:t>
            </a:r>
            <a:r>
              <a:rPr lang="en-CA" sz="1600" dirty="0" smtClean="0">
                <a:solidFill>
                  <a:schemeClr val="bg1">
                    <a:lumMod val="65000"/>
                  </a:schemeClr>
                </a:solidFill>
                <a:sym typeface="Symbol"/>
              </a:rPr>
              <a:t> = 7.0 10</a:t>
            </a:r>
            <a:r>
              <a:rPr lang="en-CA" sz="1600" baseline="30000" dirty="0" smtClean="0">
                <a:solidFill>
                  <a:schemeClr val="bg1">
                    <a:lumMod val="65000"/>
                  </a:schemeClr>
                </a:solidFill>
                <a:sym typeface="Symbol"/>
              </a:rPr>
              <a:t>-3</a:t>
            </a:r>
            <a:r>
              <a:rPr lang="en-CA" sz="1600" dirty="0" smtClean="0">
                <a:solidFill>
                  <a:schemeClr val="bg1">
                    <a:lumMod val="65000"/>
                  </a:schemeClr>
                </a:solidFill>
                <a:sym typeface="Symbol"/>
              </a:rPr>
              <a:t> (1</a:t>
            </a:r>
            <a:r>
              <a:rPr lang="en-CA" sz="1600" baseline="30000" dirty="0" smtClean="0">
                <a:solidFill>
                  <a:schemeClr val="bg1">
                    <a:lumMod val="65000"/>
                  </a:schemeClr>
                </a:solidFill>
                <a:sym typeface="Symbol"/>
              </a:rPr>
              <a:t>st</a:t>
            </a:r>
            <a:r>
              <a:rPr lang="en-CA" sz="1600" dirty="0" smtClean="0">
                <a:solidFill>
                  <a:schemeClr val="bg1">
                    <a:lumMod val="65000"/>
                  </a:schemeClr>
                </a:solidFill>
                <a:sym typeface="Symbol"/>
              </a:rPr>
              <a:t> it. optimum)</a:t>
            </a:r>
            <a:r>
              <a:rPr lang="en-CA" dirty="0" smtClean="0">
                <a:solidFill>
                  <a:schemeClr val="bg1">
                    <a:lumMod val="95000"/>
                  </a:schemeClr>
                </a:solidFill>
                <a:sym typeface="Symbol"/>
              </a:rPr>
              <a:t> </a:t>
            </a:r>
            <a:endParaRPr lang="en-CA" dirty="0" smtClean="0">
              <a:solidFill>
                <a:schemeClr val="bg1"/>
              </a:solidFill>
            </a:endParaRPr>
          </a:p>
        </p:txBody>
      </p:sp>
      <p:sp>
        <p:nvSpPr>
          <p:cNvPr id="7" name="Title 1"/>
          <p:cNvSpPr txBox="1">
            <a:spLocks/>
          </p:cNvSpPr>
          <p:nvPr/>
        </p:nvSpPr>
        <p:spPr>
          <a:xfrm>
            <a:off x="-32" y="-24"/>
            <a:ext cx="9144000" cy="571480"/>
          </a:xfrm>
          <a:prstGeom prst="rect">
            <a:avLst/>
          </a:prstGeom>
          <a:solidFill>
            <a:schemeClr val="tx1"/>
          </a:solidFill>
        </p:spPr>
        <p:txBody>
          <a:bodyPr vert="horz" lIns="91440" tIns="45720" rIns="91440" bIns="45720" rtlCol="0" anchor="ctr">
            <a:normAutofit lnSpcReduction="10000"/>
          </a:bodyPr>
          <a:lstStyle/>
          <a:p>
            <a:pPr lvl="0" algn="ctr">
              <a:spcBef>
                <a:spcPct val="0"/>
              </a:spcBef>
              <a:defRPr/>
            </a:pPr>
            <a:r>
              <a:rPr kumimoji="0" lang="en-CA" sz="2800" b="0" i="0" u="none" strike="noStrike" kern="1200" cap="none" spc="0" normalizeH="0" baseline="0" noProof="0" dirty="0" smtClean="0">
                <a:ln>
                  <a:noFill/>
                </a:ln>
                <a:solidFill>
                  <a:schemeClr val="bg1"/>
                </a:solidFill>
                <a:effectLst/>
                <a:uLnTx/>
                <a:uFillTx/>
                <a:latin typeface="+mj-lt"/>
                <a:ea typeface="+mj-ea"/>
                <a:cs typeface="+mj-cs"/>
              </a:rPr>
              <a:t>Base state optimization</a:t>
            </a:r>
            <a:r>
              <a:rPr lang="en-CA" sz="3200" dirty="0" smtClean="0">
                <a:solidFill>
                  <a:schemeClr val="bg1"/>
                </a:solidFill>
              </a:rPr>
              <a:t> : </a:t>
            </a:r>
            <a:r>
              <a:rPr lang="en-CA" sz="2800" i="1" dirty="0" smtClean="0">
                <a:solidFill>
                  <a:schemeClr val="bg1"/>
                </a:solidFill>
              </a:rPr>
              <a:t>P*</a:t>
            </a:r>
            <a:r>
              <a:rPr lang="en-CA" sz="2800" dirty="0" smtClean="0">
                <a:solidFill>
                  <a:schemeClr val="bg1"/>
                </a:solidFill>
              </a:rPr>
              <a:t>, </a:t>
            </a:r>
            <a:r>
              <a:rPr lang="en-CA" sz="2800" i="1" dirty="0" smtClean="0">
                <a:solidFill>
                  <a:schemeClr val="bg1"/>
                </a:solidFill>
              </a:rPr>
              <a:t>e</a:t>
            </a:r>
            <a:endParaRPr kumimoji="0" lang="en-CA" sz="2800" b="0" i="0" u="none" strike="noStrike" kern="1200" cap="none" spc="0" normalizeH="0" baseline="0" noProof="0" dirty="0">
              <a:ln>
                <a:noFill/>
              </a:ln>
              <a:solidFill>
                <a:schemeClr val="bg1"/>
              </a:solidFill>
              <a:effectLst/>
              <a:uLnTx/>
              <a:uFillTx/>
              <a:latin typeface="+mj-lt"/>
              <a:ea typeface="+mj-ea"/>
              <a:cs typeface="+mj-cs"/>
            </a:endParaRPr>
          </a:p>
        </p:txBody>
      </p:sp>
      <p:pic>
        <p:nvPicPr>
          <p:cNvPr id="1026" name="Picture 2"/>
          <p:cNvPicPr preferRelativeResize="0">
            <a:picLocks noChangeArrowheads="1"/>
          </p:cNvPicPr>
          <p:nvPr/>
        </p:nvPicPr>
        <p:blipFill>
          <a:blip r:embed="rId2" cstate="print"/>
          <a:srcRect/>
          <a:stretch>
            <a:fillRect/>
          </a:stretch>
        </p:blipFill>
        <p:spPr bwMode="auto">
          <a:xfrm>
            <a:off x="107504" y="2492896"/>
            <a:ext cx="4392488" cy="3852008"/>
          </a:xfrm>
          <a:prstGeom prst="rect">
            <a:avLst/>
          </a:prstGeom>
          <a:noFill/>
          <a:ln w="9525">
            <a:noFill/>
            <a:miter lim="800000"/>
            <a:headEnd/>
            <a:tailEnd/>
          </a:ln>
        </p:spPr>
      </p:pic>
      <p:sp>
        <p:nvSpPr>
          <p:cNvPr id="11" name="TextBox 10"/>
          <p:cNvSpPr txBox="1"/>
          <p:nvPr/>
        </p:nvSpPr>
        <p:spPr>
          <a:xfrm>
            <a:off x="323528" y="1340768"/>
            <a:ext cx="4104456" cy="923330"/>
          </a:xfrm>
          <a:prstGeom prst="rect">
            <a:avLst/>
          </a:prstGeom>
          <a:noFill/>
        </p:spPr>
        <p:txBody>
          <a:bodyPr wrap="square" rtlCol="0">
            <a:spAutoFit/>
          </a:bodyPr>
          <a:lstStyle/>
          <a:p>
            <a:pPr algn="ctr"/>
            <a:r>
              <a:rPr lang="en-CA" dirty="0" smtClean="0">
                <a:solidFill>
                  <a:schemeClr val="accent1">
                    <a:lumMod val="60000"/>
                    <a:lumOff val="40000"/>
                  </a:schemeClr>
                </a:solidFill>
                <a:sym typeface="Symbol"/>
              </a:rPr>
              <a:t>Difference</a:t>
            </a:r>
            <a:r>
              <a:rPr lang="en-CA" dirty="0" smtClean="0">
                <a:solidFill>
                  <a:schemeClr val="bg1">
                    <a:lumMod val="95000"/>
                  </a:schemeClr>
                </a:solidFill>
                <a:sym typeface="Symbol"/>
              </a:rPr>
              <a:t> of the space and </a:t>
            </a:r>
            <a:r>
              <a:rPr lang="en-CA" i="1" dirty="0" smtClean="0">
                <a:solidFill>
                  <a:schemeClr val="bg1">
                    <a:lumMod val="95000"/>
                  </a:schemeClr>
                </a:solidFill>
                <a:sym typeface="Symbol"/>
              </a:rPr>
              <a:t>t</a:t>
            </a:r>
            <a:r>
              <a:rPr lang="en-CA" dirty="0" smtClean="0">
                <a:solidFill>
                  <a:schemeClr val="bg1">
                    <a:lumMod val="95000"/>
                  </a:schemeClr>
                </a:solidFill>
                <a:sym typeface="Symbol"/>
              </a:rPr>
              <a:t>-averaged model and observed </a:t>
            </a:r>
            <a:r>
              <a:rPr lang="en-CA" dirty="0" smtClean="0">
                <a:solidFill>
                  <a:schemeClr val="accent1">
                    <a:lumMod val="60000"/>
                    <a:lumOff val="40000"/>
                  </a:schemeClr>
                </a:solidFill>
                <a:sym typeface="Symbol"/>
              </a:rPr>
              <a:t>daily drift speed</a:t>
            </a:r>
          </a:p>
          <a:p>
            <a:endParaRPr lang="en-CA" dirty="0"/>
          </a:p>
        </p:txBody>
      </p:sp>
      <p:pic>
        <p:nvPicPr>
          <p:cNvPr id="7170" name="Picture 2"/>
          <p:cNvPicPr preferRelativeResize="0">
            <a:picLocks noChangeArrowheads="1"/>
          </p:cNvPicPr>
          <p:nvPr/>
        </p:nvPicPr>
        <p:blipFill>
          <a:blip r:embed="rId3" cstate="print"/>
          <a:srcRect/>
          <a:stretch>
            <a:fillRect/>
          </a:stretch>
        </p:blipFill>
        <p:spPr bwMode="auto">
          <a:xfrm>
            <a:off x="5040000" y="2782800"/>
            <a:ext cx="3639600" cy="3168000"/>
          </a:xfrm>
          <a:prstGeom prst="rect">
            <a:avLst/>
          </a:prstGeom>
          <a:noFill/>
          <a:ln w="9525">
            <a:noFill/>
            <a:miter lim="800000"/>
            <a:headEnd/>
            <a:tailEnd/>
          </a:ln>
        </p:spPr>
      </p:pic>
      <p:sp>
        <p:nvSpPr>
          <p:cNvPr id="9" name="TextBox 8"/>
          <p:cNvSpPr txBox="1"/>
          <p:nvPr/>
        </p:nvSpPr>
        <p:spPr>
          <a:xfrm>
            <a:off x="4932040" y="1484784"/>
            <a:ext cx="3888432" cy="369332"/>
          </a:xfrm>
          <a:prstGeom prst="rect">
            <a:avLst/>
          </a:prstGeom>
          <a:noFill/>
        </p:spPr>
        <p:txBody>
          <a:bodyPr wrap="square" rtlCol="0">
            <a:spAutoFit/>
          </a:bodyPr>
          <a:lstStyle/>
          <a:p>
            <a:r>
              <a:rPr lang="en-CA" dirty="0" smtClean="0">
                <a:solidFill>
                  <a:schemeClr val="bg1">
                    <a:lumMod val="95000"/>
                  </a:schemeClr>
                </a:solidFill>
              </a:rPr>
              <a:t>Simulated ice </a:t>
            </a:r>
            <a:r>
              <a:rPr lang="en-CA" dirty="0" smtClean="0">
                <a:solidFill>
                  <a:schemeClr val="accent1">
                    <a:lumMod val="60000"/>
                    <a:lumOff val="40000"/>
                  </a:schemeClr>
                </a:solidFill>
              </a:rPr>
              <a:t>thickness</a:t>
            </a:r>
            <a:r>
              <a:rPr lang="en-CA" dirty="0" smtClean="0">
                <a:solidFill>
                  <a:schemeClr val="bg1">
                    <a:lumMod val="95000"/>
                  </a:schemeClr>
                </a:solidFill>
              </a:rPr>
              <a:t> (1979-2006)</a:t>
            </a:r>
            <a:endParaRPr lang="en-CA" dirty="0">
              <a:solidFill>
                <a:schemeClr val="bg1">
                  <a:lumMod val="95000"/>
                </a:schemeClr>
              </a:solidFill>
            </a:endParaRPr>
          </a:p>
        </p:txBody>
      </p:sp>
      <p:sp>
        <p:nvSpPr>
          <p:cNvPr id="12" name="Oval 11"/>
          <p:cNvSpPr/>
          <p:nvPr/>
        </p:nvSpPr>
        <p:spPr>
          <a:xfrm>
            <a:off x="2447776" y="429309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1124744"/>
            <a:ext cx="8892480" cy="5632311"/>
          </a:xfrm>
          <a:prstGeom prst="rect">
            <a:avLst/>
          </a:prstGeom>
          <a:solidFill>
            <a:schemeClr val="tx1">
              <a:lumMod val="95000"/>
              <a:lumOff val="5000"/>
            </a:schemeClr>
          </a:solidFill>
        </p:spPr>
        <p:txBody>
          <a:bodyPr wrap="square" rtlCol="0">
            <a:spAutoFit/>
          </a:bodyPr>
          <a:lstStyle/>
          <a:p>
            <a:pPr algn="ctr"/>
            <a:r>
              <a:rPr lang="en-CA" sz="1600" i="1" dirty="0" err="1" smtClean="0">
                <a:solidFill>
                  <a:schemeClr val="bg1"/>
                </a:solidFill>
              </a:rPr>
              <a:t>C</a:t>
            </a:r>
            <a:r>
              <a:rPr lang="en-CA" sz="1600" i="1" baseline="-25000" dirty="0" err="1" smtClean="0">
                <a:solidFill>
                  <a:schemeClr val="bg1"/>
                </a:solidFill>
              </a:rPr>
              <a:t>da</a:t>
            </a:r>
            <a:r>
              <a:rPr lang="en-CA" sz="1600" dirty="0" smtClean="0">
                <a:solidFill>
                  <a:schemeClr val="bg1"/>
                </a:solidFill>
              </a:rPr>
              <a:t> = </a:t>
            </a:r>
            <a:r>
              <a:rPr lang="en-CA" sz="1600" b="1" dirty="0" smtClean="0">
                <a:solidFill>
                  <a:schemeClr val="accent2">
                    <a:lumMod val="60000"/>
                    <a:lumOff val="40000"/>
                  </a:schemeClr>
                </a:solidFill>
              </a:rPr>
              <a:t>1.50</a:t>
            </a:r>
            <a:r>
              <a:rPr lang="en-CA" sz="1600" dirty="0" smtClean="0">
                <a:solidFill>
                  <a:schemeClr val="bg1">
                    <a:lumMod val="85000"/>
                  </a:schemeClr>
                </a:solidFill>
                <a:sym typeface="Symbol"/>
              </a:rPr>
              <a:t>10</a:t>
            </a:r>
            <a:r>
              <a:rPr lang="en-CA" sz="1600" baseline="30000" dirty="0" smtClean="0">
                <a:solidFill>
                  <a:schemeClr val="bg1">
                    <a:lumMod val="85000"/>
                  </a:schemeClr>
                </a:solidFill>
                <a:sym typeface="Symbol"/>
              </a:rPr>
              <a:t>-3</a:t>
            </a:r>
            <a:r>
              <a:rPr lang="en-CA" sz="1600" dirty="0" smtClean="0">
                <a:solidFill>
                  <a:schemeClr val="bg1"/>
                </a:solidFill>
              </a:rPr>
              <a:t>, </a:t>
            </a:r>
            <a:r>
              <a:rPr lang="en-CA" sz="1600" i="1" dirty="0" err="1" smtClean="0">
                <a:solidFill>
                  <a:schemeClr val="bg1"/>
                </a:solidFill>
              </a:rPr>
              <a:t>C</a:t>
            </a:r>
            <a:r>
              <a:rPr lang="en-CA" sz="1600" i="1" baseline="-25000" dirty="0" err="1" smtClean="0">
                <a:solidFill>
                  <a:schemeClr val="bg1"/>
                </a:solidFill>
              </a:rPr>
              <a:t>dw</a:t>
            </a:r>
            <a:r>
              <a:rPr lang="en-CA" sz="1600" dirty="0" smtClean="0">
                <a:solidFill>
                  <a:schemeClr val="bg1"/>
                </a:solidFill>
              </a:rPr>
              <a:t> = </a:t>
            </a:r>
            <a:r>
              <a:rPr lang="en-CA" sz="1600" b="1" dirty="0" smtClean="0">
                <a:solidFill>
                  <a:schemeClr val="accent2">
                    <a:lumMod val="60000"/>
                    <a:lumOff val="40000"/>
                  </a:schemeClr>
                </a:solidFill>
              </a:rPr>
              <a:t>7.00</a:t>
            </a:r>
            <a:r>
              <a:rPr lang="en-CA" sz="1600" dirty="0" smtClean="0">
                <a:solidFill>
                  <a:schemeClr val="bg1">
                    <a:lumMod val="85000"/>
                  </a:schemeClr>
                </a:solidFill>
                <a:sym typeface="Symbol"/>
              </a:rPr>
              <a:t> 10</a:t>
            </a:r>
            <a:r>
              <a:rPr lang="en-CA" sz="1600" baseline="30000" dirty="0" smtClean="0">
                <a:solidFill>
                  <a:schemeClr val="bg1">
                    <a:lumMod val="85000"/>
                  </a:schemeClr>
                </a:solidFill>
                <a:sym typeface="Symbol"/>
              </a:rPr>
              <a:t>-3</a:t>
            </a:r>
            <a:r>
              <a:rPr lang="en-CA" sz="1600" dirty="0" smtClean="0">
                <a:solidFill>
                  <a:schemeClr val="bg1"/>
                </a:solidFill>
              </a:rPr>
              <a:t>, </a:t>
            </a:r>
            <a:r>
              <a:rPr lang="en-CA" sz="1600" i="1" dirty="0" smtClean="0">
                <a:solidFill>
                  <a:schemeClr val="bg1"/>
                </a:solidFill>
              </a:rPr>
              <a:t>P*</a:t>
            </a:r>
            <a:r>
              <a:rPr lang="en-CA" sz="1600" dirty="0" smtClean="0">
                <a:solidFill>
                  <a:schemeClr val="bg1"/>
                </a:solidFill>
              </a:rPr>
              <a:t> = </a:t>
            </a:r>
            <a:r>
              <a:rPr lang="en-CA" sz="1600" b="1" dirty="0" smtClean="0">
                <a:solidFill>
                  <a:schemeClr val="accent2">
                    <a:lumMod val="60000"/>
                    <a:lumOff val="40000"/>
                  </a:schemeClr>
                </a:solidFill>
              </a:rPr>
              <a:t>30000</a:t>
            </a:r>
            <a:r>
              <a:rPr lang="en-CA" sz="1600" dirty="0" smtClean="0">
                <a:solidFill>
                  <a:schemeClr val="bg1"/>
                </a:solidFill>
              </a:rPr>
              <a:t>, e = </a:t>
            </a:r>
            <a:r>
              <a:rPr lang="en-CA" sz="1600" b="1" dirty="0" smtClean="0">
                <a:solidFill>
                  <a:schemeClr val="accent2">
                    <a:lumMod val="60000"/>
                    <a:lumOff val="40000"/>
                  </a:schemeClr>
                </a:solidFill>
              </a:rPr>
              <a:t>2.0</a:t>
            </a:r>
          </a:p>
          <a:p>
            <a:pPr algn="ctr"/>
            <a:r>
              <a:rPr lang="en-CA" sz="1600" dirty="0" smtClean="0">
                <a:solidFill>
                  <a:schemeClr val="bg1"/>
                </a:solidFill>
              </a:rPr>
              <a:t>(optimum)</a:t>
            </a:r>
          </a:p>
          <a:p>
            <a:pPr algn="ctr"/>
            <a:endParaRPr lang="en-CA" dirty="0" smtClean="0">
              <a:solidFill>
                <a:schemeClr val="bg1"/>
              </a:solidFill>
            </a:endParaRPr>
          </a:p>
          <a:p>
            <a:pPr algn="ctr"/>
            <a:endParaRPr lang="en-CA" dirty="0" smtClean="0">
              <a:solidFill>
                <a:schemeClr val="bg1"/>
              </a:solidFill>
            </a:endParaRPr>
          </a:p>
          <a:p>
            <a:pPr algn="ctr"/>
            <a:endParaRPr lang="en-CA" dirty="0" smtClean="0">
              <a:solidFill>
                <a:schemeClr val="bg1"/>
              </a:solidFill>
            </a:endParaRPr>
          </a:p>
          <a:p>
            <a:pPr algn="ctr"/>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r>
              <a:rPr lang="en-CA" dirty="0" smtClean="0">
                <a:solidFill>
                  <a:schemeClr val="bg1"/>
                </a:solidFill>
              </a:rPr>
              <a:t> </a:t>
            </a:r>
            <a:endParaRPr lang="en-CA" dirty="0">
              <a:solidFill>
                <a:schemeClr val="bg1"/>
              </a:solidFill>
            </a:endParaRPr>
          </a:p>
        </p:txBody>
      </p:sp>
      <p:sp>
        <p:nvSpPr>
          <p:cNvPr id="9" name="Title 1"/>
          <p:cNvSpPr>
            <a:spLocks noGrp="1"/>
          </p:cNvSpPr>
          <p:nvPr>
            <p:ph type="title"/>
          </p:nvPr>
        </p:nvSpPr>
        <p:spPr>
          <a:xfrm>
            <a:off x="0" y="0"/>
            <a:ext cx="9144000" cy="571500"/>
          </a:xfrm>
          <a:solidFill>
            <a:schemeClr val="tx1"/>
          </a:solidFill>
        </p:spPr>
        <p:txBody>
          <a:bodyPr/>
          <a:lstStyle/>
          <a:p>
            <a:pPr eaLnBrk="1" hangingPunct="1"/>
            <a:r>
              <a:rPr lang="en-CA" sz="2800" dirty="0" smtClean="0">
                <a:solidFill>
                  <a:schemeClr val="bg1"/>
                </a:solidFill>
              </a:rPr>
              <a:t>2 OL optimization</a:t>
            </a:r>
          </a:p>
        </p:txBody>
      </p:sp>
      <p:sp>
        <p:nvSpPr>
          <p:cNvPr id="10" name="TextBox 9"/>
          <p:cNvSpPr txBox="1"/>
          <p:nvPr/>
        </p:nvSpPr>
        <p:spPr>
          <a:xfrm>
            <a:off x="899592" y="682849"/>
            <a:ext cx="7776864" cy="369332"/>
          </a:xfrm>
          <a:prstGeom prst="rect">
            <a:avLst/>
          </a:prstGeom>
          <a:solidFill>
            <a:schemeClr val="tx1">
              <a:lumMod val="95000"/>
              <a:lumOff val="5000"/>
            </a:schemeClr>
          </a:solidFill>
        </p:spPr>
        <p:txBody>
          <a:bodyPr wrap="square">
            <a:spAutoFit/>
          </a:bodyPr>
          <a:lstStyle/>
          <a:p>
            <a:pPr marL="342900" indent="-342900" fontAlgn="auto">
              <a:spcBef>
                <a:spcPts val="0"/>
              </a:spcBef>
              <a:spcAft>
                <a:spcPts val="0"/>
              </a:spcAft>
              <a:defRPr/>
            </a:pPr>
            <a:r>
              <a:rPr lang="en-CA" b="1" dirty="0">
                <a:solidFill>
                  <a:schemeClr val="bg1">
                    <a:lumMod val="95000"/>
                  </a:schemeClr>
                </a:solidFill>
                <a:latin typeface="+mn-lt"/>
                <a:cs typeface="+mn-cs"/>
                <a:sym typeface="Symbol"/>
              </a:rPr>
              <a:t></a:t>
            </a:r>
            <a:r>
              <a:rPr lang="en-CA" b="1" dirty="0">
                <a:solidFill>
                  <a:schemeClr val="bg1">
                    <a:lumMod val="95000"/>
                  </a:schemeClr>
                </a:solidFill>
                <a:latin typeface="+mn-lt"/>
                <a:cs typeface="+mn-cs"/>
              </a:rPr>
              <a:t>What is the effect of the </a:t>
            </a:r>
            <a:r>
              <a:rPr lang="en-CA" b="1" dirty="0">
                <a:solidFill>
                  <a:srgbClr val="FF0000"/>
                </a:solidFill>
                <a:latin typeface="+mn-lt"/>
                <a:cs typeface="+mn-cs"/>
              </a:rPr>
              <a:t>convergence </a:t>
            </a:r>
            <a:r>
              <a:rPr lang="en-CA" b="1" dirty="0">
                <a:solidFill>
                  <a:schemeClr val="bg1">
                    <a:lumMod val="95000"/>
                  </a:schemeClr>
                </a:solidFill>
                <a:latin typeface="+mn-lt"/>
                <a:cs typeface="+mn-cs"/>
              </a:rPr>
              <a:t>of the model on the </a:t>
            </a:r>
            <a:r>
              <a:rPr lang="en-CA" b="1" dirty="0" smtClean="0">
                <a:solidFill>
                  <a:schemeClr val="bg1">
                    <a:lumMod val="95000"/>
                  </a:schemeClr>
                </a:solidFill>
              </a:rPr>
              <a:t>optimal parameters</a:t>
            </a:r>
            <a:r>
              <a:rPr lang="en-CA" b="1" dirty="0" smtClean="0">
                <a:solidFill>
                  <a:srgbClr val="FF0000"/>
                </a:solidFill>
                <a:latin typeface="+mn-lt"/>
                <a:cs typeface="+mn-cs"/>
              </a:rPr>
              <a:t>?</a:t>
            </a:r>
            <a:endParaRPr lang="en-CA" b="1" i="1" baseline="-25000" dirty="0">
              <a:solidFill>
                <a:srgbClr val="FF0000"/>
              </a:solidFill>
              <a:latin typeface="+mn-lt"/>
              <a:cs typeface="+mn-cs"/>
            </a:endParaRPr>
          </a:p>
        </p:txBody>
      </p:sp>
      <p:sp>
        <p:nvSpPr>
          <p:cNvPr id="12" name="Rectangle 11"/>
          <p:cNvSpPr/>
          <p:nvPr/>
        </p:nvSpPr>
        <p:spPr>
          <a:xfrm>
            <a:off x="251520" y="5445224"/>
            <a:ext cx="8568952"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251520" y="5867980"/>
            <a:ext cx="8568952" cy="369332"/>
          </a:xfrm>
          <a:prstGeom prst="rect">
            <a:avLst/>
          </a:prstGeom>
        </p:spPr>
        <p:txBody>
          <a:bodyPr wrap="square">
            <a:spAutoFit/>
          </a:bodyPr>
          <a:lstStyle/>
          <a:p>
            <a:pPr algn="ctr"/>
            <a:endParaRPr lang="en-CA" b="1" dirty="0" smtClean="0"/>
          </a:p>
        </p:txBody>
      </p:sp>
      <p:grpSp>
        <p:nvGrpSpPr>
          <p:cNvPr id="19" name="Group 18"/>
          <p:cNvGrpSpPr/>
          <p:nvPr/>
        </p:nvGrpSpPr>
        <p:grpSpPr>
          <a:xfrm>
            <a:off x="251520" y="1844825"/>
            <a:ext cx="8568952" cy="4536503"/>
            <a:chOff x="251520" y="1844825"/>
            <a:chExt cx="8568952" cy="4536503"/>
          </a:xfrm>
        </p:grpSpPr>
        <p:pic>
          <p:nvPicPr>
            <p:cNvPr id="1026" name="Picture 2"/>
            <p:cNvPicPr>
              <a:picLocks noChangeAspect="1" noChangeArrowheads="1"/>
            </p:cNvPicPr>
            <p:nvPr/>
          </p:nvPicPr>
          <p:blipFill>
            <a:blip r:embed="rId2" cstate="print"/>
            <a:srcRect/>
            <a:stretch>
              <a:fillRect/>
            </a:stretch>
          </p:blipFill>
          <p:spPr bwMode="auto">
            <a:xfrm>
              <a:off x="4644008" y="1844825"/>
              <a:ext cx="4176464" cy="3600399"/>
            </a:xfrm>
            <a:prstGeom prst="rect">
              <a:avLst/>
            </a:prstGeom>
            <a:noFill/>
            <a:ln w="9525">
              <a:noFill/>
              <a:miter lim="800000"/>
              <a:headEnd/>
              <a:tailEnd/>
            </a:ln>
          </p:spPr>
        </p:pic>
        <p:pic>
          <p:nvPicPr>
            <p:cNvPr id="8194" name="Picture 2"/>
            <p:cNvPicPr>
              <a:picLocks noChangeAspect="1" noChangeArrowheads="1"/>
            </p:cNvPicPr>
            <p:nvPr/>
          </p:nvPicPr>
          <p:blipFill>
            <a:blip r:embed="rId3" cstate="print"/>
            <a:srcRect/>
            <a:stretch>
              <a:fillRect/>
            </a:stretch>
          </p:blipFill>
          <p:spPr bwMode="auto">
            <a:xfrm>
              <a:off x="251520" y="1845224"/>
              <a:ext cx="4392487" cy="3600000"/>
            </a:xfrm>
            <a:prstGeom prst="rect">
              <a:avLst/>
            </a:prstGeom>
            <a:noFill/>
            <a:ln w="9525">
              <a:noFill/>
              <a:miter lim="800000"/>
              <a:headEnd/>
              <a:tailEnd/>
            </a:ln>
          </p:spPr>
        </p:pic>
        <p:grpSp>
          <p:nvGrpSpPr>
            <p:cNvPr id="18" name="Group 17"/>
            <p:cNvGrpSpPr/>
            <p:nvPr/>
          </p:nvGrpSpPr>
          <p:grpSpPr>
            <a:xfrm>
              <a:off x="251520" y="5589240"/>
              <a:ext cx="8568952" cy="792088"/>
              <a:chOff x="251520" y="5445224"/>
              <a:chExt cx="8568952" cy="792088"/>
            </a:xfrm>
          </p:grpSpPr>
          <p:sp>
            <p:nvSpPr>
              <p:cNvPr id="11" name="Rectangle 10"/>
              <p:cNvSpPr/>
              <p:nvPr/>
            </p:nvSpPr>
            <p:spPr>
              <a:xfrm>
                <a:off x="251520" y="5445224"/>
                <a:ext cx="8568952" cy="369332"/>
              </a:xfrm>
              <a:prstGeom prst="rect">
                <a:avLst/>
              </a:prstGeom>
            </p:spPr>
            <p:txBody>
              <a:bodyPr wrap="square">
                <a:spAutoFit/>
              </a:bodyPr>
              <a:lstStyle/>
              <a:p>
                <a:pPr algn="ctr"/>
                <a:r>
                  <a:rPr lang="en-CA" b="1" dirty="0" smtClean="0"/>
                  <a:t>2 OL – 20 OL </a:t>
                </a:r>
                <a:r>
                  <a:rPr lang="en-CA" dirty="0" smtClean="0"/>
                  <a:t>difference between the 1979-2006</a:t>
                </a:r>
                <a:endParaRPr lang="en-CA" b="1" i="1" dirty="0" smtClean="0"/>
              </a:p>
            </p:txBody>
          </p:sp>
          <p:sp>
            <p:nvSpPr>
              <p:cNvPr id="17" name="Rectangle 16"/>
              <p:cNvSpPr/>
              <p:nvPr/>
            </p:nvSpPr>
            <p:spPr>
              <a:xfrm>
                <a:off x="251520" y="5867980"/>
                <a:ext cx="8568952" cy="369332"/>
              </a:xfrm>
              <a:prstGeom prst="rect">
                <a:avLst/>
              </a:prstGeom>
            </p:spPr>
            <p:txBody>
              <a:bodyPr wrap="square">
                <a:spAutoFit/>
              </a:bodyPr>
              <a:lstStyle/>
              <a:p>
                <a:pPr algn="ctr"/>
                <a:r>
                  <a:rPr lang="en-CA" b="1" dirty="0" smtClean="0"/>
                  <a:t>Daily drift speed				thickness</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79512" y="5805264"/>
            <a:ext cx="5616624" cy="923330"/>
          </a:xfrm>
          <a:prstGeom prst="rect">
            <a:avLst/>
          </a:prstGeom>
          <a:solidFill>
            <a:schemeClr val="bg1"/>
          </a:solidFill>
        </p:spPr>
        <p:txBody>
          <a:bodyPr wrap="square" rtlCol="0">
            <a:spAutoFit/>
          </a:bodyPr>
          <a:lstStyle/>
          <a:p>
            <a:pPr algn="ctr"/>
            <a:endParaRPr lang="en-CA" b="1" i="1" dirty="0" smtClean="0"/>
          </a:p>
          <a:p>
            <a:pPr algn="ctr"/>
            <a:endParaRPr lang="en-CA" b="1" dirty="0" smtClean="0"/>
          </a:p>
          <a:p>
            <a:pPr algn="ctr"/>
            <a:r>
              <a:rPr lang="en-CA" b="1" dirty="0" smtClean="0"/>
              <a:t>Observed and simulated daily drift speed </a:t>
            </a:r>
            <a:r>
              <a:rPr lang="en-CA" b="1" dirty="0" smtClean="0"/>
              <a:t>distributions</a:t>
            </a:r>
            <a:endParaRPr lang="en-CA" b="1" dirty="0"/>
          </a:p>
        </p:txBody>
      </p:sp>
      <p:sp>
        <p:nvSpPr>
          <p:cNvPr id="14" name="Title 1"/>
          <p:cNvSpPr>
            <a:spLocks noGrp="1"/>
          </p:cNvSpPr>
          <p:nvPr>
            <p:ph type="title"/>
          </p:nvPr>
        </p:nvSpPr>
        <p:spPr>
          <a:xfrm>
            <a:off x="0" y="0"/>
            <a:ext cx="9144000" cy="571480"/>
          </a:xfrm>
          <a:solidFill>
            <a:schemeClr val="tx1"/>
          </a:solidFill>
        </p:spPr>
        <p:txBody>
          <a:bodyPr>
            <a:normAutofit/>
          </a:bodyPr>
          <a:lstStyle/>
          <a:p>
            <a:r>
              <a:rPr lang="en-CA" sz="2800" dirty="0" smtClean="0">
                <a:solidFill>
                  <a:schemeClr val="bg1"/>
                </a:solidFill>
              </a:rPr>
              <a:t>2 OL optimization</a:t>
            </a:r>
            <a:endParaRPr lang="en-CA" sz="2800" dirty="0">
              <a:solidFill>
                <a:schemeClr val="bg1"/>
              </a:solidFill>
            </a:endParaRPr>
          </a:p>
        </p:txBody>
      </p:sp>
      <p:pic>
        <p:nvPicPr>
          <p:cNvPr id="9219" name="Picture 3"/>
          <p:cNvPicPr>
            <a:picLocks noChangeAspect="1" noChangeArrowheads="1"/>
          </p:cNvPicPr>
          <p:nvPr/>
        </p:nvPicPr>
        <p:blipFill>
          <a:blip r:embed="rId2" cstate="print"/>
          <a:srcRect/>
          <a:stretch>
            <a:fillRect/>
          </a:stretch>
        </p:blipFill>
        <p:spPr bwMode="auto">
          <a:xfrm>
            <a:off x="179512" y="1412776"/>
            <a:ext cx="5616624" cy="4577813"/>
          </a:xfrm>
          <a:prstGeom prst="rect">
            <a:avLst/>
          </a:prstGeom>
          <a:noFill/>
          <a:ln w="9525">
            <a:noFill/>
            <a:miter lim="800000"/>
            <a:headEnd/>
            <a:tailEnd/>
          </a:ln>
        </p:spPr>
      </p:pic>
      <p:grpSp>
        <p:nvGrpSpPr>
          <p:cNvPr id="40" name="Group 39"/>
          <p:cNvGrpSpPr/>
          <p:nvPr/>
        </p:nvGrpSpPr>
        <p:grpSpPr>
          <a:xfrm>
            <a:off x="6012160" y="1412776"/>
            <a:ext cx="2952328" cy="5326851"/>
            <a:chOff x="6012160" y="1412776"/>
            <a:chExt cx="2952328" cy="5326851"/>
          </a:xfrm>
        </p:grpSpPr>
        <p:pic>
          <p:nvPicPr>
            <p:cNvPr id="9218" name="Picture 2"/>
            <p:cNvPicPr>
              <a:picLocks noChangeAspect="1" noChangeArrowheads="1"/>
            </p:cNvPicPr>
            <p:nvPr/>
          </p:nvPicPr>
          <p:blipFill>
            <a:blip r:embed="rId3" cstate="print"/>
            <a:srcRect/>
            <a:stretch>
              <a:fillRect/>
            </a:stretch>
          </p:blipFill>
          <p:spPr bwMode="auto">
            <a:xfrm>
              <a:off x="6012160" y="3752031"/>
              <a:ext cx="2952328" cy="2413273"/>
            </a:xfrm>
            <a:prstGeom prst="rect">
              <a:avLst/>
            </a:prstGeom>
            <a:noFill/>
            <a:ln w="9525">
              <a:noFill/>
              <a:miter lim="800000"/>
              <a:headEnd/>
              <a:tailEnd/>
            </a:ln>
          </p:spPr>
        </p:pic>
        <p:grpSp>
          <p:nvGrpSpPr>
            <p:cNvPr id="33" name="Group 32"/>
            <p:cNvGrpSpPr/>
            <p:nvPr/>
          </p:nvGrpSpPr>
          <p:grpSpPr>
            <a:xfrm>
              <a:off x="6012160" y="1412776"/>
              <a:ext cx="2952328" cy="5326851"/>
              <a:chOff x="6012160" y="1412776"/>
              <a:chExt cx="2952328" cy="5326851"/>
            </a:xfrm>
          </p:grpSpPr>
          <p:sp>
            <p:nvSpPr>
              <p:cNvPr id="34" name="TextBox 33"/>
              <p:cNvSpPr txBox="1"/>
              <p:nvPr/>
            </p:nvSpPr>
            <p:spPr>
              <a:xfrm>
                <a:off x="6012160" y="6093296"/>
                <a:ext cx="2952328" cy="646331"/>
              </a:xfrm>
              <a:prstGeom prst="rect">
                <a:avLst/>
              </a:prstGeom>
              <a:solidFill>
                <a:schemeClr val="bg1"/>
              </a:solidFill>
            </p:spPr>
            <p:txBody>
              <a:bodyPr wrap="square" rtlCol="0">
                <a:spAutoFit/>
              </a:bodyPr>
              <a:lstStyle/>
              <a:p>
                <a:pPr algn="ctr"/>
                <a:endParaRPr lang="en-CA" b="1" dirty="0" smtClean="0"/>
              </a:p>
              <a:p>
                <a:pPr algn="ctr"/>
                <a:r>
                  <a:rPr lang="en-CA" b="1" dirty="0" smtClean="0"/>
                  <a:t> Density of drift stoppage</a:t>
                </a:r>
                <a:endParaRPr lang="en-CA" b="1" dirty="0"/>
              </a:p>
            </p:txBody>
          </p:sp>
          <p:pic>
            <p:nvPicPr>
              <p:cNvPr id="35" name="Picture 2"/>
              <p:cNvPicPr>
                <a:picLocks noChangeAspect="1" noChangeArrowheads="1"/>
              </p:cNvPicPr>
              <p:nvPr/>
            </p:nvPicPr>
            <p:blipFill>
              <a:blip r:embed="rId4" cstate="print"/>
              <a:srcRect/>
              <a:stretch>
                <a:fillRect/>
              </a:stretch>
            </p:blipFill>
            <p:spPr bwMode="auto">
              <a:xfrm>
                <a:off x="6012160" y="1412776"/>
                <a:ext cx="2950877" cy="2376264"/>
              </a:xfrm>
              <a:prstGeom prst="rect">
                <a:avLst/>
              </a:prstGeom>
              <a:noFill/>
              <a:ln w="9525">
                <a:noFill/>
                <a:miter lim="800000"/>
                <a:headEnd/>
                <a:tailEnd/>
              </a:ln>
            </p:spPr>
          </p:pic>
          <p:sp>
            <p:nvSpPr>
              <p:cNvPr id="36" name="TextBox 35"/>
              <p:cNvSpPr txBox="1"/>
              <p:nvPr/>
            </p:nvSpPr>
            <p:spPr>
              <a:xfrm>
                <a:off x="6588224" y="3594502"/>
                <a:ext cx="1728192" cy="338554"/>
              </a:xfrm>
              <a:prstGeom prst="rect">
                <a:avLst/>
              </a:prstGeom>
              <a:solidFill>
                <a:schemeClr val="bg1"/>
              </a:solidFill>
            </p:spPr>
            <p:txBody>
              <a:bodyPr wrap="square" rtlCol="0">
                <a:spAutoFit/>
              </a:bodyPr>
              <a:lstStyle/>
              <a:p>
                <a:r>
                  <a:rPr lang="en-CA" sz="1600" dirty="0" smtClean="0"/>
                  <a:t>observed</a:t>
                </a:r>
                <a:endParaRPr lang="en-CA" sz="1600" dirty="0"/>
              </a:p>
            </p:txBody>
          </p:sp>
          <p:sp>
            <p:nvSpPr>
              <p:cNvPr id="37" name="TextBox 36"/>
              <p:cNvSpPr txBox="1"/>
              <p:nvPr/>
            </p:nvSpPr>
            <p:spPr>
              <a:xfrm>
                <a:off x="6660232" y="6021288"/>
                <a:ext cx="1728192" cy="338554"/>
              </a:xfrm>
              <a:prstGeom prst="rect">
                <a:avLst/>
              </a:prstGeom>
              <a:solidFill>
                <a:schemeClr val="bg1"/>
              </a:solidFill>
            </p:spPr>
            <p:txBody>
              <a:bodyPr wrap="square" rtlCol="0">
                <a:spAutoFit/>
              </a:bodyPr>
              <a:lstStyle/>
              <a:p>
                <a:r>
                  <a:rPr lang="en-CA" sz="1600" dirty="0" smtClean="0"/>
                  <a:t>simulated</a:t>
                </a:r>
                <a:endParaRPr lang="en-CA" sz="1600" dirty="0"/>
              </a:p>
            </p:txBody>
          </p:sp>
        </p:grpSp>
      </p:grpSp>
      <p:sp>
        <p:nvSpPr>
          <p:cNvPr id="32" name="TextBox 31"/>
          <p:cNvSpPr txBox="1"/>
          <p:nvPr/>
        </p:nvSpPr>
        <p:spPr>
          <a:xfrm>
            <a:off x="3923928" y="1772816"/>
            <a:ext cx="1512168" cy="648072"/>
          </a:xfrm>
          <a:prstGeom prst="rect">
            <a:avLst/>
          </a:prstGeom>
          <a:solidFill>
            <a:schemeClr val="bg1"/>
          </a:solidFill>
          <a:ln w="12700">
            <a:solidFill>
              <a:schemeClr val="tx1"/>
            </a:solidFill>
          </a:ln>
        </p:spPr>
        <p:txBody>
          <a:bodyPr wrap="square" rtlCol="0">
            <a:spAutoFit/>
          </a:bodyPr>
          <a:lstStyle/>
          <a:p>
            <a:r>
              <a:rPr lang="en-CA" b="1" dirty="0" smtClean="0">
                <a:solidFill>
                  <a:srgbClr val="FF0000"/>
                </a:solidFill>
              </a:rPr>
              <a:t>___  </a:t>
            </a:r>
            <a:r>
              <a:rPr lang="en-CA" sz="1600" dirty="0" smtClean="0"/>
              <a:t>simulated</a:t>
            </a:r>
          </a:p>
          <a:p>
            <a:r>
              <a:rPr lang="en-CA" b="1" dirty="0" smtClean="0"/>
              <a:t>___</a:t>
            </a:r>
            <a:r>
              <a:rPr lang="en-CA" dirty="0" smtClean="0"/>
              <a:t>  </a:t>
            </a:r>
            <a:r>
              <a:rPr lang="en-CA" sz="1600" dirty="0" smtClean="0"/>
              <a:t>observed</a:t>
            </a:r>
            <a:endParaRPr lang="en-CA" sz="1600" dirty="0"/>
          </a:p>
        </p:txBody>
      </p:sp>
      <p:sp>
        <p:nvSpPr>
          <p:cNvPr id="39" name="Rectangle 38"/>
          <p:cNvSpPr/>
          <p:nvPr/>
        </p:nvSpPr>
        <p:spPr>
          <a:xfrm>
            <a:off x="611560" y="2708920"/>
            <a:ext cx="648072" cy="2448272"/>
          </a:xfrm>
          <a:prstGeom prst="rect">
            <a:avLst/>
          </a:prstGeom>
          <a:noFill/>
          <a:ln>
            <a:solidFill>
              <a:schemeClr val="tx1">
                <a:lumMod val="85000"/>
                <a:lumOff val="1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TextBox 40"/>
          <p:cNvSpPr txBox="1"/>
          <p:nvPr/>
        </p:nvSpPr>
        <p:spPr>
          <a:xfrm>
            <a:off x="899592" y="682849"/>
            <a:ext cx="7776864" cy="369332"/>
          </a:xfrm>
          <a:prstGeom prst="rect">
            <a:avLst/>
          </a:prstGeom>
          <a:solidFill>
            <a:schemeClr val="tx1">
              <a:lumMod val="95000"/>
              <a:lumOff val="5000"/>
            </a:schemeClr>
          </a:solidFill>
        </p:spPr>
        <p:txBody>
          <a:bodyPr wrap="square">
            <a:spAutoFit/>
          </a:bodyPr>
          <a:lstStyle/>
          <a:p>
            <a:pPr marL="342900" indent="-342900" fontAlgn="auto">
              <a:spcBef>
                <a:spcPts val="0"/>
              </a:spcBef>
              <a:spcAft>
                <a:spcPts val="0"/>
              </a:spcAft>
              <a:defRPr/>
            </a:pPr>
            <a:r>
              <a:rPr lang="en-CA" b="1" dirty="0">
                <a:solidFill>
                  <a:schemeClr val="bg1">
                    <a:lumMod val="95000"/>
                  </a:schemeClr>
                </a:solidFill>
                <a:latin typeface="+mn-lt"/>
                <a:cs typeface="+mn-cs"/>
                <a:sym typeface="Symbol"/>
              </a:rPr>
              <a:t></a:t>
            </a:r>
            <a:r>
              <a:rPr lang="en-CA" b="1" dirty="0">
                <a:solidFill>
                  <a:schemeClr val="bg1">
                    <a:lumMod val="95000"/>
                  </a:schemeClr>
                </a:solidFill>
                <a:latin typeface="+mn-lt"/>
                <a:cs typeface="+mn-cs"/>
              </a:rPr>
              <a:t>What is the effect of the </a:t>
            </a:r>
            <a:r>
              <a:rPr lang="en-CA" b="1" dirty="0">
                <a:solidFill>
                  <a:srgbClr val="FF0000"/>
                </a:solidFill>
                <a:latin typeface="+mn-lt"/>
                <a:cs typeface="+mn-cs"/>
              </a:rPr>
              <a:t>convergence </a:t>
            </a:r>
            <a:r>
              <a:rPr lang="en-CA" b="1" dirty="0">
                <a:solidFill>
                  <a:schemeClr val="bg1">
                    <a:lumMod val="95000"/>
                  </a:schemeClr>
                </a:solidFill>
                <a:latin typeface="+mn-lt"/>
                <a:cs typeface="+mn-cs"/>
              </a:rPr>
              <a:t>of the model on the </a:t>
            </a:r>
            <a:r>
              <a:rPr lang="en-CA" b="1" dirty="0" smtClean="0">
                <a:solidFill>
                  <a:schemeClr val="bg1">
                    <a:lumMod val="95000"/>
                  </a:schemeClr>
                </a:solidFill>
              </a:rPr>
              <a:t>optimal parameters</a:t>
            </a:r>
            <a:r>
              <a:rPr lang="en-CA" b="1" dirty="0" smtClean="0">
                <a:solidFill>
                  <a:srgbClr val="FF0000"/>
                </a:solidFill>
                <a:latin typeface="+mn-lt"/>
                <a:cs typeface="+mn-cs"/>
              </a:rPr>
              <a:t>?</a:t>
            </a:r>
            <a:endParaRPr lang="en-CA" b="1" i="1" baseline="-25000" dirty="0">
              <a:solidFill>
                <a:srgbClr val="FF0000"/>
              </a:solidFill>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571500"/>
          </a:xfrm>
          <a:solidFill>
            <a:schemeClr val="tx1"/>
          </a:solidFill>
        </p:spPr>
        <p:txBody>
          <a:bodyPr/>
          <a:lstStyle/>
          <a:p>
            <a:pPr eaLnBrk="1" hangingPunct="1"/>
            <a:r>
              <a:rPr lang="en-CA" sz="2800" smtClean="0">
                <a:solidFill>
                  <a:schemeClr val="bg1"/>
                </a:solidFill>
              </a:rPr>
              <a:t>2 OL optimization: </a:t>
            </a:r>
            <a:r>
              <a:rPr lang="en-CA" sz="2400" i="1" smtClean="0">
                <a:solidFill>
                  <a:schemeClr val="bg1"/>
                </a:solidFill>
              </a:rPr>
              <a:t>C</a:t>
            </a:r>
            <a:r>
              <a:rPr lang="en-CA" sz="2400" i="1" baseline="-25000" smtClean="0">
                <a:solidFill>
                  <a:schemeClr val="bg1"/>
                </a:solidFill>
              </a:rPr>
              <a:t>da</a:t>
            </a:r>
            <a:r>
              <a:rPr lang="en-CA" sz="2400" smtClean="0">
                <a:solidFill>
                  <a:schemeClr val="bg1"/>
                </a:solidFill>
              </a:rPr>
              <a:t>, </a:t>
            </a:r>
            <a:r>
              <a:rPr lang="en-CA" sz="2400" i="1" smtClean="0">
                <a:solidFill>
                  <a:schemeClr val="bg1"/>
                </a:solidFill>
              </a:rPr>
              <a:t>C</a:t>
            </a:r>
            <a:r>
              <a:rPr lang="en-CA" sz="2400" i="1" baseline="-25000" smtClean="0">
                <a:solidFill>
                  <a:schemeClr val="bg1"/>
                </a:solidFill>
              </a:rPr>
              <a:t>dw</a:t>
            </a:r>
            <a:r>
              <a:rPr lang="en-CA" sz="2400" smtClean="0">
                <a:solidFill>
                  <a:schemeClr val="bg1"/>
                </a:solidFill>
              </a:rPr>
              <a:t> </a:t>
            </a:r>
          </a:p>
        </p:txBody>
      </p:sp>
      <p:sp>
        <p:nvSpPr>
          <p:cNvPr id="5" name="TextBox 4"/>
          <p:cNvSpPr txBox="1"/>
          <p:nvPr/>
        </p:nvSpPr>
        <p:spPr>
          <a:xfrm>
            <a:off x="142875" y="1124744"/>
            <a:ext cx="8858250" cy="369332"/>
          </a:xfrm>
          <a:prstGeom prst="rect">
            <a:avLst/>
          </a:prstGeom>
          <a:solidFill>
            <a:schemeClr val="tx1">
              <a:lumMod val="85000"/>
              <a:lumOff val="15000"/>
            </a:schemeClr>
          </a:solidFill>
        </p:spPr>
        <p:txBody>
          <a:bodyPr>
            <a:spAutoFit/>
          </a:bodyPr>
          <a:lstStyle/>
          <a:p>
            <a:pPr marL="342900" indent="-342900" algn="ctr" fontAlgn="auto">
              <a:spcBef>
                <a:spcPts val="0"/>
              </a:spcBef>
              <a:spcAft>
                <a:spcPts val="0"/>
              </a:spcAft>
              <a:defRPr/>
            </a:pPr>
            <a:r>
              <a:rPr lang="en-CA" sz="1600" i="1" dirty="0" smtClean="0">
                <a:solidFill>
                  <a:schemeClr val="bg1">
                    <a:lumMod val="65000"/>
                  </a:schemeClr>
                </a:solidFill>
                <a:latin typeface="+mn-lt"/>
                <a:cs typeface="+mn-cs"/>
                <a:sym typeface="Symbol"/>
              </a:rPr>
              <a:t>P</a:t>
            </a:r>
            <a:r>
              <a:rPr lang="en-CA" sz="1600" i="1" dirty="0">
                <a:solidFill>
                  <a:schemeClr val="bg1">
                    <a:lumMod val="65000"/>
                  </a:schemeClr>
                </a:solidFill>
                <a:latin typeface="+mn-lt"/>
                <a:cs typeface="+mn-cs"/>
                <a:sym typeface="Symbol"/>
              </a:rPr>
              <a:t>*</a:t>
            </a:r>
            <a:r>
              <a:rPr lang="en-CA" sz="1600" dirty="0">
                <a:solidFill>
                  <a:schemeClr val="bg1">
                    <a:lumMod val="65000"/>
                  </a:schemeClr>
                </a:solidFill>
                <a:latin typeface="+mn-lt"/>
                <a:cs typeface="+mn-cs"/>
                <a:sym typeface="Symbol"/>
              </a:rPr>
              <a:t> = 30000 Nm</a:t>
            </a:r>
            <a:r>
              <a:rPr lang="en-CA" sz="1600" baseline="30000" dirty="0">
                <a:solidFill>
                  <a:schemeClr val="bg1">
                    <a:lumMod val="65000"/>
                  </a:schemeClr>
                </a:solidFill>
                <a:latin typeface="+mn-lt"/>
                <a:cs typeface="+mn-cs"/>
                <a:sym typeface="Symbol"/>
              </a:rPr>
              <a:t>-2</a:t>
            </a:r>
            <a:r>
              <a:rPr lang="en-CA" sz="1600" dirty="0">
                <a:solidFill>
                  <a:schemeClr val="bg1">
                    <a:lumMod val="65000"/>
                  </a:schemeClr>
                </a:solidFill>
                <a:latin typeface="+mn-lt"/>
                <a:cs typeface="+mn-cs"/>
                <a:sym typeface="Symbol"/>
              </a:rPr>
              <a:t>, </a:t>
            </a:r>
            <a:r>
              <a:rPr lang="en-CA" sz="1600" i="1" dirty="0">
                <a:solidFill>
                  <a:schemeClr val="bg1">
                    <a:lumMod val="65000"/>
                  </a:schemeClr>
                </a:solidFill>
                <a:latin typeface="+mn-lt"/>
                <a:cs typeface="+mn-cs"/>
                <a:sym typeface="Symbol"/>
              </a:rPr>
              <a:t>e</a:t>
            </a:r>
            <a:r>
              <a:rPr lang="en-CA" sz="1600" dirty="0">
                <a:solidFill>
                  <a:schemeClr val="bg1">
                    <a:lumMod val="65000"/>
                  </a:schemeClr>
                </a:solidFill>
                <a:latin typeface="+mn-lt"/>
                <a:cs typeface="+mn-cs"/>
                <a:sym typeface="Symbol"/>
              </a:rPr>
              <a:t> = 2.0 (default values)</a:t>
            </a:r>
            <a:r>
              <a:rPr lang="en-CA" dirty="0">
                <a:solidFill>
                  <a:schemeClr val="bg1">
                    <a:lumMod val="95000"/>
                  </a:schemeClr>
                </a:solidFill>
                <a:latin typeface="+mn-lt"/>
                <a:cs typeface="+mn-cs"/>
                <a:sym typeface="Symbol"/>
              </a:rPr>
              <a:t> </a:t>
            </a:r>
            <a:endParaRPr lang="en-CA" dirty="0">
              <a:solidFill>
                <a:schemeClr val="bg1"/>
              </a:solidFill>
              <a:latin typeface="+mn-lt"/>
              <a:cs typeface="+mn-cs"/>
            </a:endParaRPr>
          </a:p>
        </p:txBody>
      </p:sp>
      <p:grpSp>
        <p:nvGrpSpPr>
          <p:cNvPr id="12" name="Group 11"/>
          <p:cNvGrpSpPr/>
          <p:nvPr/>
        </p:nvGrpSpPr>
        <p:grpSpPr>
          <a:xfrm>
            <a:off x="72008" y="2348880"/>
            <a:ext cx="8964488" cy="4247317"/>
            <a:chOff x="72008" y="2348880"/>
            <a:chExt cx="8964488" cy="4247317"/>
          </a:xfrm>
        </p:grpSpPr>
        <p:sp>
          <p:nvSpPr>
            <p:cNvPr id="11" name="TextBox 10"/>
            <p:cNvSpPr txBox="1"/>
            <p:nvPr/>
          </p:nvSpPr>
          <p:spPr>
            <a:xfrm>
              <a:off x="72008" y="2348880"/>
              <a:ext cx="8964488" cy="4247317"/>
            </a:xfrm>
            <a:prstGeom prst="rect">
              <a:avLst/>
            </a:prstGeom>
            <a:solidFill>
              <a:schemeClr val="bg1"/>
            </a:solidFill>
          </p:spPr>
          <p:txBody>
            <a:bodyPr wrap="square" rtlCol="0">
              <a:spAutoFit/>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p:txBody>
        </p:sp>
        <p:pic>
          <p:nvPicPr>
            <p:cNvPr id="10243" name="Picture 3"/>
            <p:cNvPicPr>
              <a:picLocks noChangeAspect="1" noChangeArrowheads="1"/>
            </p:cNvPicPr>
            <p:nvPr/>
          </p:nvPicPr>
          <p:blipFill>
            <a:blip r:embed="rId3" cstate="print"/>
            <a:srcRect/>
            <a:stretch>
              <a:fillRect/>
            </a:stretch>
          </p:blipFill>
          <p:spPr bwMode="auto">
            <a:xfrm>
              <a:off x="4427984" y="2611983"/>
              <a:ext cx="4582202" cy="3625329"/>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76553" y="2708920"/>
              <a:ext cx="4351431" cy="3600400"/>
            </a:xfrm>
            <a:prstGeom prst="rect">
              <a:avLst/>
            </a:prstGeom>
            <a:noFill/>
            <a:ln w="9525">
              <a:noFill/>
              <a:miter lim="800000"/>
              <a:headEnd/>
              <a:tailEnd/>
            </a:ln>
          </p:spPr>
        </p:pic>
      </p:grpSp>
      <p:sp>
        <p:nvSpPr>
          <p:cNvPr id="8" name="TextBox 7"/>
          <p:cNvSpPr txBox="1"/>
          <p:nvPr/>
        </p:nvSpPr>
        <p:spPr>
          <a:xfrm>
            <a:off x="323528" y="1569566"/>
            <a:ext cx="4104456" cy="923330"/>
          </a:xfrm>
          <a:prstGeom prst="rect">
            <a:avLst/>
          </a:prstGeom>
          <a:noFill/>
        </p:spPr>
        <p:txBody>
          <a:bodyPr wrap="square" rtlCol="0">
            <a:spAutoFit/>
          </a:bodyPr>
          <a:lstStyle/>
          <a:p>
            <a:pPr algn="ctr"/>
            <a:r>
              <a:rPr lang="en-CA" dirty="0" smtClean="0">
                <a:solidFill>
                  <a:schemeClr val="accent1">
                    <a:lumMod val="60000"/>
                    <a:lumOff val="40000"/>
                  </a:schemeClr>
                </a:solidFill>
                <a:sym typeface="Symbol"/>
              </a:rPr>
              <a:t>Difference</a:t>
            </a:r>
            <a:r>
              <a:rPr lang="en-CA" dirty="0" smtClean="0">
                <a:solidFill>
                  <a:schemeClr val="bg1">
                    <a:lumMod val="95000"/>
                  </a:schemeClr>
                </a:solidFill>
                <a:sym typeface="Symbol"/>
              </a:rPr>
              <a:t> of the space and </a:t>
            </a:r>
            <a:r>
              <a:rPr lang="en-CA" i="1" dirty="0" smtClean="0">
                <a:solidFill>
                  <a:schemeClr val="bg1">
                    <a:lumMod val="95000"/>
                  </a:schemeClr>
                </a:solidFill>
                <a:sym typeface="Symbol"/>
              </a:rPr>
              <a:t>t</a:t>
            </a:r>
            <a:r>
              <a:rPr lang="en-CA" dirty="0" smtClean="0">
                <a:solidFill>
                  <a:schemeClr val="bg1">
                    <a:lumMod val="95000"/>
                  </a:schemeClr>
                </a:solidFill>
                <a:sym typeface="Symbol"/>
              </a:rPr>
              <a:t>-averaged model and observed </a:t>
            </a:r>
            <a:r>
              <a:rPr lang="en-CA" dirty="0" smtClean="0">
                <a:solidFill>
                  <a:schemeClr val="accent1">
                    <a:lumMod val="60000"/>
                    <a:lumOff val="40000"/>
                  </a:schemeClr>
                </a:solidFill>
                <a:sym typeface="Symbol"/>
              </a:rPr>
              <a:t>daily drift speed</a:t>
            </a:r>
          </a:p>
          <a:p>
            <a:endParaRPr lang="en-CA" dirty="0"/>
          </a:p>
        </p:txBody>
      </p:sp>
      <p:sp>
        <p:nvSpPr>
          <p:cNvPr id="10" name="TextBox 9"/>
          <p:cNvSpPr txBox="1"/>
          <p:nvPr/>
        </p:nvSpPr>
        <p:spPr>
          <a:xfrm>
            <a:off x="4860032" y="1569566"/>
            <a:ext cx="4104456" cy="923330"/>
          </a:xfrm>
          <a:prstGeom prst="rect">
            <a:avLst/>
          </a:prstGeom>
          <a:noFill/>
        </p:spPr>
        <p:txBody>
          <a:bodyPr wrap="square" rtlCol="0">
            <a:spAutoFit/>
          </a:bodyPr>
          <a:lstStyle/>
          <a:p>
            <a:pPr marL="342900" indent="-342900" algn="ctr"/>
            <a:r>
              <a:rPr lang="el-GR" i="1" dirty="0" smtClean="0">
                <a:solidFill>
                  <a:schemeClr val="accent1">
                    <a:lumMod val="60000"/>
                    <a:lumOff val="40000"/>
                  </a:schemeClr>
                </a:solidFill>
              </a:rPr>
              <a:t>χ</a:t>
            </a:r>
            <a:r>
              <a:rPr lang="en-CA" i="1" dirty="0" smtClean="0">
                <a:solidFill>
                  <a:schemeClr val="accent1">
                    <a:lumMod val="60000"/>
                    <a:lumOff val="40000"/>
                  </a:schemeClr>
                </a:solidFill>
              </a:rPr>
              <a:t>2</a:t>
            </a:r>
            <a:r>
              <a:rPr lang="en-CA" dirty="0" smtClean="0">
                <a:solidFill>
                  <a:schemeClr val="accent1">
                    <a:lumMod val="60000"/>
                    <a:lumOff val="40000"/>
                  </a:schemeClr>
                </a:solidFill>
              </a:rPr>
              <a:t> </a:t>
            </a:r>
            <a:r>
              <a:rPr lang="en-CA" dirty="0" smtClean="0">
                <a:solidFill>
                  <a:schemeClr val="bg1"/>
                </a:solidFill>
              </a:rPr>
              <a:t>on the daily observed and simulated drift speed distribution</a:t>
            </a:r>
          </a:p>
          <a:p>
            <a:endParaRPr lang="en-CA" dirty="0"/>
          </a:p>
        </p:txBody>
      </p:sp>
      <p:sp>
        <p:nvSpPr>
          <p:cNvPr id="14" name="Oval 13"/>
          <p:cNvSpPr/>
          <p:nvPr/>
        </p:nvSpPr>
        <p:spPr>
          <a:xfrm>
            <a:off x="5220072" y="5157192"/>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5" name="Group 24"/>
          <p:cNvGrpSpPr/>
          <p:nvPr/>
        </p:nvGrpSpPr>
        <p:grpSpPr>
          <a:xfrm>
            <a:off x="107504" y="2708920"/>
            <a:ext cx="5157568" cy="3600400"/>
            <a:chOff x="107504" y="2708920"/>
            <a:chExt cx="5157568" cy="3600400"/>
          </a:xfrm>
        </p:grpSpPr>
        <p:grpSp>
          <p:nvGrpSpPr>
            <p:cNvPr id="17" name="Group 16"/>
            <p:cNvGrpSpPr/>
            <p:nvPr/>
          </p:nvGrpSpPr>
          <p:grpSpPr>
            <a:xfrm>
              <a:off x="107504" y="2708920"/>
              <a:ext cx="4248472" cy="3600400"/>
              <a:chOff x="107504" y="2708920"/>
              <a:chExt cx="4248472" cy="3600400"/>
            </a:xfrm>
          </p:grpSpPr>
          <p:sp>
            <p:nvSpPr>
              <p:cNvPr id="15" name="Rectangle 14"/>
              <p:cNvSpPr/>
              <p:nvPr/>
            </p:nvSpPr>
            <p:spPr>
              <a:xfrm>
                <a:off x="107504" y="2708920"/>
                <a:ext cx="4248472" cy="3600400"/>
              </a:xfrm>
              <a:prstGeom prst="rect">
                <a:avLst/>
              </a:prstGeom>
              <a:solidFill>
                <a:schemeClr val="tx1">
                  <a:lumMod val="95000"/>
                  <a:lumOff val="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45" name="Picture 5"/>
              <p:cNvPicPr>
                <a:picLocks noChangeAspect="1" noChangeArrowheads="1"/>
              </p:cNvPicPr>
              <p:nvPr/>
            </p:nvPicPr>
            <p:blipFill>
              <a:blip r:embed="rId5" cstate="print"/>
              <a:srcRect/>
              <a:stretch>
                <a:fillRect/>
              </a:stretch>
            </p:blipFill>
            <p:spPr bwMode="auto">
              <a:xfrm>
                <a:off x="179513" y="2764854"/>
                <a:ext cx="4104455" cy="3472458"/>
              </a:xfrm>
              <a:prstGeom prst="rect">
                <a:avLst/>
              </a:prstGeom>
              <a:noFill/>
              <a:ln w="9525">
                <a:noFill/>
                <a:miter lim="800000"/>
                <a:headEnd/>
                <a:tailEnd/>
              </a:ln>
            </p:spPr>
          </p:pic>
        </p:grpSp>
        <p:cxnSp>
          <p:nvCxnSpPr>
            <p:cNvPr id="21" name="Straight Connector 20"/>
            <p:cNvCxnSpPr>
              <a:endCxn id="14" idx="0"/>
            </p:cNvCxnSpPr>
            <p:nvPr/>
          </p:nvCxnSpPr>
          <p:spPr>
            <a:xfrm rot="16200000" flipH="1">
              <a:off x="3586388" y="3478508"/>
              <a:ext cx="2448272" cy="909096"/>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4" idx="4"/>
            </p:cNvCxnSpPr>
            <p:nvPr/>
          </p:nvCxnSpPr>
          <p:spPr>
            <a:xfrm rot="5400000" flipH="1" flipV="1">
              <a:off x="4279460" y="5323708"/>
              <a:ext cx="1062128" cy="909096"/>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899592" y="682849"/>
            <a:ext cx="7776864" cy="369332"/>
          </a:xfrm>
          <a:prstGeom prst="rect">
            <a:avLst/>
          </a:prstGeom>
          <a:solidFill>
            <a:schemeClr val="tx1">
              <a:lumMod val="95000"/>
              <a:lumOff val="5000"/>
            </a:schemeClr>
          </a:solidFill>
        </p:spPr>
        <p:txBody>
          <a:bodyPr wrap="square">
            <a:spAutoFit/>
          </a:bodyPr>
          <a:lstStyle/>
          <a:p>
            <a:pPr marL="342900" indent="-342900" fontAlgn="auto">
              <a:spcBef>
                <a:spcPts val="0"/>
              </a:spcBef>
              <a:spcAft>
                <a:spcPts val="0"/>
              </a:spcAft>
              <a:defRPr/>
            </a:pPr>
            <a:r>
              <a:rPr lang="en-CA" b="1" dirty="0">
                <a:solidFill>
                  <a:schemeClr val="bg1">
                    <a:lumMod val="95000"/>
                  </a:schemeClr>
                </a:solidFill>
                <a:latin typeface="+mn-lt"/>
                <a:cs typeface="+mn-cs"/>
                <a:sym typeface="Symbol"/>
              </a:rPr>
              <a:t></a:t>
            </a:r>
            <a:r>
              <a:rPr lang="en-CA" b="1" dirty="0">
                <a:solidFill>
                  <a:schemeClr val="bg1">
                    <a:lumMod val="95000"/>
                  </a:schemeClr>
                </a:solidFill>
                <a:latin typeface="+mn-lt"/>
                <a:cs typeface="+mn-cs"/>
              </a:rPr>
              <a:t>What is the effect of the </a:t>
            </a:r>
            <a:r>
              <a:rPr lang="en-CA" b="1" dirty="0">
                <a:solidFill>
                  <a:srgbClr val="FF0000"/>
                </a:solidFill>
                <a:latin typeface="+mn-lt"/>
                <a:cs typeface="+mn-cs"/>
              </a:rPr>
              <a:t>convergence </a:t>
            </a:r>
            <a:r>
              <a:rPr lang="en-CA" b="1" dirty="0">
                <a:solidFill>
                  <a:schemeClr val="bg1">
                    <a:lumMod val="95000"/>
                  </a:schemeClr>
                </a:solidFill>
                <a:latin typeface="+mn-lt"/>
                <a:cs typeface="+mn-cs"/>
              </a:rPr>
              <a:t>of the model on the </a:t>
            </a:r>
            <a:r>
              <a:rPr lang="en-CA" b="1" dirty="0" smtClean="0">
                <a:solidFill>
                  <a:schemeClr val="bg1">
                    <a:lumMod val="95000"/>
                  </a:schemeClr>
                </a:solidFill>
              </a:rPr>
              <a:t>optimal parameters</a:t>
            </a:r>
            <a:r>
              <a:rPr lang="en-CA" b="1" dirty="0" smtClean="0">
                <a:solidFill>
                  <a:srgbClr val="FF0000"/>
                </a:solidFill>
                <a:latin typeface="+mn-lt"/>
                <a:cs typeface="+mn-cs"/>
              </a:rPr>
              <a:t>?</a:t>
            </a:r>
            <a:endParaRPr lang="en-CA" b="1" i="1" baseline="-25000" dirty="0">
              <a:solidFill>
                <a:srgbClr val="FF0000"/>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571500"/>
          </a:xfrm>
          <a:solidFill>
            <a:schemeClr val="tx1"/>
          </a:solidFill>
        </p:spPr>
        <p:txBody>
          <a:bodyPr/>
          <a:lstStyle/>
          <a:p>
            <a:pPr eaLnBrk="1" hangingPunct="1"/>
            <a:r>
              <a:rPr lang="en-CA" sz="2800" dirty="0" smtClean="0">
                <a:solidFill>
                  <a:schemeClr val="bg1"/>
                </a:solidFill>
              </a:rPr>
              <a:t>2 OL optimization: </a:t>
            </a:r>
            <a:r>
              <a:rPr lang="en-CA" sz="2400" i="1" dirty="0" smtClean="0">
                <a:solidFill>
                  <a:schemeClr val="bg1"/>
                </a:solidFill>
              </a:rPr>
              <a:t>P*, e</a:t>
            </a:r>
          </a:p>
        </p:txBody>
      </p:sp>
      <p:sp>
        <p:nvSpPr>
          <p:cNvPr id="16" name="TextBox 15"/>
          <p:cNvSpPr txBox="1"/>
          <p:nvPr/>
        </p:nvSpPr>
        <p:spPr>
          <a:xfrm>
            <a:off x="142875" y="1115452"/>
            <a:ext cx="8858250" cy="369332"/>
          </a:xfrm>
          <a:prstGeom prst="rect">
            <a:avLst/>
          </a:prstGeom>
          <a:solidFill>
            <a:schemeClr val="tx1">
              <a:lumMod val="85000"/>
              <a:lumOff val="15000"/>
            </a:schemeClr>
          </a:solidFill>
        </p:spPr>
        <p:txBody>
          <a:bodyPr>
            <a:spAutoFit/>
          </a:bodyPr>
          <a:lstStyle/>
          <a:p>
            <a:pPr marL="342900" indent="-342900" algn="ctr" fontAlgn="auto">
              <a:spcBef>
                <a:spcPts val="0"/>
              </a:spcBef>
              <a:spcAft>
                <a:spcPts val="0"/>
              </a:spcAft>
              <a:defRPr/>
            </a:pPr>
            <a:r>
              <a:rPr lang="en-CA" sz="1600" i="1" dirty="0" err="1" smtClean="0">
                <a:solidFill>
                  <a:schemeClr val="bg1">
                    <a:lumMod val="65000"/>
                  </a:schemeClr>
                </a:solidFill>
                <a:latin typeface="+mn-lt"/>
                <a:cs typeface="+mn-cs"/>
                <a:sym typeface="Symbol"/>
              </a:rPr>
              <a:t>C</a:t>
            </a:r>
            <a:r>
              <a:rPr lang="en-CA" sz="1600" i="1" baseline="-25000" dirty="0" err="1" smtClean="0">
                <a:solidFill>
                  <a:schemeClr val="bg1">
                    <a:lumMod val="65000"/>
                  </a:schemeClr>
                </a:solidFill>
                <a:latin typeface="+mn-lt"/>
                <a:cs typeface="+mn-cs"/>
                <a:sym typeface="Symbol"/>
              </a:rPr>
              <a:t>da</a:t>
            </a:r>
            <a:r>
              <a:rPr lang="en-CA" sz="1600" dirty="0" smtClean="0">
                <a:solidFill>
                  <a:schemeClr val="bg1">
                    <a:lumMod val="65000"/>
                  </a:schemeClr>
                </a:solidFill>
                <a:latin typeface="+mn-lt"/>
                <a:cs typeface="+mn-cs"/>
                <a:sym typeface="Symbol"/>
              </a:rPr>
              <a:t> </a:t>
            </a:r>
            <a:r>
              <a:rPr lang="en-CA" sz="1600" dirty="0">
                <a:solidFill>
                  <a:schemeClr val="bg1">
                    <a:lumMod val="65000"/>
                  </a:schemeClr>
                </a:solidFill>
                <a:latin typeface="+mn-lt"/>
                <a:cs typeface="+mn-cs"/>
                <a:sym typeface="Symbol"/>
              </a:rPr>
              <a:t>= 1.2 10</a:t>
            </a:r>
            <a:r>
              <a:rPr lang="en-CA" sz="1600" baseline="30000" dirty="0">
                <a:solidFill>
                  <a:schemeClr val="bg1">
                    <a:lumMod val="65000"/>
                  </a:schemeClr>
                </a:solidFill>
                <a:latin typeface="+mn-lt"/>
                <a:cs typeface="+mn-cs"/>
                <a:sym typeface="Symbol"/>
              </a:rPr>
              <a:t>-3</a:t>
            </a:r>
            <a:r>
              <a:rPr lang="en-CA" sz="1600" dirty="0">
                <a:solidFill>
                  <a:schemeClr val="bg1">
                    <a:lumMod val="65000"/>
                  </a:schemeClr>
                </a:solidFill>
                <a:latin typeface="+mn-lt"/>
                <a:cs typeface="+mn-cs"/>
                <a:sym typeface="Symbol"/>
              </a:rPr>
              <a:t>, </a:t>
            </a:r>
            <a:r>
              <a:rPr lang="en-CA" sz="1600" i="1" dirty="0" err="1">
                <a:solidFill>
                  <a:schemeClr val="bg1">
                    <a:lumMod val="65000"/>
                  </a:schemeClr>
                </a:solidFill>
                <a:latin typeface="+mn-lt"/>
                <a:cs typeface="+mn-cs"/>
                <a:sym typeface="Symbol"/>
              </a:rPr>
              <a:t>C</a:t>
            </a:r>
            <a:r>
              <a:rPr lang="en-CA" sz="1600" i="1" baseline="-25000" dirty="0" err="1">
                <a:solidFill>
                  <a:schemeClr val="bg1">
                    <a:lumMod val="65000"/>
                  </a:schemeClr>
                </a:solidFill>
                <a:latin typeface="+mn-lt"/>
                <a:cs typeface="+mn-cs"/>
                <a:sym typeface="Symbol"/>
              </a:rPr>
              <a:t>dw</a:t>
            </a:r>
            <a:r>
              <a:rPr lang="en-CA" sz="1600" dirty="0">
                <a:solidFill>
                  <a:schemeClr val="bg1">
                    <a:lumMod val="65000"/>
                  </a:schemeClr>
                </a:solidFill>
                <a:latin typeface="+mn-lt"/>
                <a:cs typeface="+mn-cs"/>
                <a:sym typeface="Symbol"/>
              </a:rPr>
              <a:t> = 5.5 10</a:t>
            </a:r>
            <a:r>
              <a:rPr lang="en-CA" sz="1600" baseline="30000" dirty="0">
                <a:solidFill>
                  <a:schemeClr val="bg1">
                    <a:lumMod val="65000"/>
                  </a:schemeClr>
                </a:solidFill>
                <a:latin typeface="+mn-lt"/>
                <a:cs typeface="+mn-cs"/>
                <a:sym typeface="Symbol"/>
              </a:rPr>
              <a:t>-3</a:t>
            </a:r>
            <a:r>
              <a:rPr lang="en-CA" sz="1600" dirty="0">
                <a:solidFill>
                  <a:schemeClr val="bg1">
                    <a:lumMod val="65000"/>
                  </a:schemeClr>
                </a:solidFill>
                <a:latin typeface="+mn-lt"/>
                <a:cs typeface="+mn-cs"/>
                <a:sym typeface="Symbol"/>
              </a:rPr>
              <a:t> (default values)</a:t>
            </a:r>
            <a:r>
              <a:rPr lang="en-CA" dirty="0">
                <a:solidFill>
                  <a:schemeClr val="bg1">
                    <a:lumMod val="95000"/>
                  </a:schemeClr>
                </a:solidFill>
                <a:latin typeface="+mn-lt"/>
                <a:cs typeface="+mn-cs"/>
                <a:sym typeface="Symbol"/>
              </a:rPr>
              <a:t> </a:t>
            </a:r>
            <a:endParaRPr lang="en-CA" dirty="0">
              <a:solidFill>
                <a:schemeClr val="bg1"/>
              </a:solidFill>
              <a:latin typeface="+mn-lt"/>
              <a:cs typeface="+mn-cs"/>
            </a:endParaRPr>
          </a:p>
        </p:txBody>
      </p:sp>
      <p:sp>
        <p:nvSpPr>
          <p:cNvPr id="8" name="TextBox 7"/>
          <p:cNvSpPr txBox="1"/>
          <p:nvPr/>
        </p:nvSpPr>
        <p:spPr>
          <a:xfrm>
            <a:off x="323528" y="1569566"/>
            <a:ext cx="4104456" cy="923330"/>
          </a:xfrm>
          <a:prstGeom prst="rect">
            <a:avLst/>
          </a:prstGeom>
          <a:noFill/>
        </p:spPr>
        <p:txBody>
          <a:bodyPr wrap="square" rtlCol="0">
            <a:spAutoFit/>
          </a:bodyPr>
          <a:lstStyle/>
          <a:p>
            <a:pPr algn="ctr"/>
            <a:r>
              <a:rPr lang="en-CA" dirty="0" smtClean="0">
                <a:solidFill>
                  <a:schemeClr val="accent1">
                    <a:lumMod val="60000"/>
                    <a:lumOff val="40000"/>
                  </a:schemeClr>
                </a:solidFill>
                <a:sym typeface="Symbol"/>
              </a:rPr>
              <a:t>Difference</a:t>
            </a:r>
            <a:r>
              <a:rPr lang="en-CA" dirty="0" smtClean="0">
                <a:solidFill>
                  <a:schemeClr val="bg1">
                    <a:lumMod val="95000"/>
                  </a:schemeClr>
                </a:solidFill>
                <a:sym typeface="Symbol"/>
              </a:rPr>
              <a:t> of the space and </a:t>
            </a:r>
            <a:r>
              <a:rPr lang="en-CA" i="1" dirty="0" smtClean="0">
                <a:solidFill>
                  <a:schemeClr val="bg1">
                    <a:lumMod val="95000"/>
                  </a:schemeClr>
                </a:solidFill>
                <a:sym typeface="Symbol"/>
              </a:rPr>
              <a:t>t</a:t>
            </a:r>
            <a:r>
              <a:rPr lang="en-CA" dirty="0" smtClean="0">
                <a:solidFill>
                  <a:schemeClr val="bg1">
                    <a:lumMod val="95000"/>
                  </a:schemeClr>
                </a:solidFill>
                <a:sym typeface="Symbol"/>
              </a:rPr>
              <a:t>-averaged model and observed </a:t>
            </a:r>
            <a:r>
              <a:rPr lang="en-CA" dirty="0" smtClean="0">
                <a:solidFill>
                  <a:schemeClr val="accent1">
                    <a:lumMod val="60000"/>
                    <a:lumOff val="40000"/>
                  </a:schemeClr>
                </a:solidFill>
                <a:sym typeface="Symbol"/>
              </a:rPr>
              <a:t>daily drift speed</a:t>
            </a:r>
          </a:p>
          <a:p>
            <a:endParaRPr lang="en-CA" dirty="0"/>
          </a:p>
        </p:txBody>
      </p:sp>
      <p:sp>
        <p:nvSpPr>
          <p:cNvPr id="9" name="TextBox 8"/>
          <p:cNvSpPr txBox="1"/>
          <p:nvPr/>
        </p:nvSpPr>
        <p:spPr>
          <a:xfrm>
            <a:off x="4860032" y="1569566"/>
            <a:ext cx="4104456" cy="923330"/>
          </a:xfrm>
          <a:prstGeom prst="rect">
            <a:avLst/>
          </a:prstGeom>
          <a:noFill/>
        </p:spPr>
        <p:txBody>
          <a:bodyPr wrap="square" rtlCol="0">
            <a:spAutoFit/>
          </a:bodyPr>
          <a:lstStyle/>
          <a:p>
            <a:pPr marL="342900" indent="-342900" algn="ctr"/>
            <a:r>
              <a:rPr lang="el-GR" i="1" dirty="0" smtClean="0">
                <a:solidFill>
                  <a:schemeClr val="accent1">
                    <a:lumMod val="60000"/>
                    <a:lumOff val="40000"/>
                  </a:schemeClr>
                </a:solidFill>
              </a:rPr>
              <a:t>χ</a:t>
            </a:r>
            <a:r>
              <a:rPr lang="en-CA" i="1" dirty="0" smtClean="0">
                <a:solidFill>
                  <a:schemeClr val="accent1">
                    <a:lumMod val="60000"/>
                    <a:lumOff val="40000"/>
                  </a:schemeClr>
                </a:solidFill>
              </a:rPr>
              <a:t>2</a:t>
            </a:r>
            <a:r>
              <a:rPr lang="en-CA" dirty="0" smtClean="0">
                <a:solidFill>
                  <a:schemeClr val="accent1">
                    <a:lumMod val="60000"/>
                    <a:lumOff val="40000"/>
                  </a:schemeClr>
                </a:solidFill>
              </a:rPr>
              <a:t> </a:t>
            </a:r>
            <a:r>
              <a:rPr lang="en-CA" dirty="0" smtClean="0">
                <a:solidFill>
                  <a:schemeClr val="bg1"/>
                </a:solidFill>
              </a:rPr>
              <a:t>on the daily observed and simulated drift speed distribution</a:t>
            </a:r>
          </a:p>
          <a:p>
            <a:endParaRPr lang="en-CA" dirty="0"/>
          </a:p>
        </p:txBody>
      </p:sp>
      <p:grpSp>
        <p:nvGrpSpPr>
          <p:cNvPr id="18" name="Group 17"/>
          <p:cNvGrpSpPr/>
          <p:nvPr/>
        </p:nvGrpSpPr>
        <p:grpSpPr>
          <a:xfrm>
            <a:off x="72008" y="2348880"/>
            <a:ext cx="8964488" cy="4247317"/>
            <a:chOff x="72008" y="2348880"/>
            <a:chExt cx="8964488" cy="4247317"/>
          </a:xfrm>
        </p:grpSpPr>
        <p:sp>
          <p:nvSpPr>
            <p:cNvPr id="11" name="TextBox 10"/>
            <p:cNvSpPr txBox="1"/>
            <p:nvPr/>
          </p:nvSpPr>
          <p:spPr>
            <a:xfrm>
              <a:off x="72008" y="2348880"/>
              <a:ext cx="8964488" cy="4247317"/>
            </a:xfrm>
            <a:prstGeom prst="rect">
              <a:avLst/>
            </a:prstGeom>
            <a:solidFill>
              <a:schemeClr val="bg1"/>
            </a:solidFill>
          </p:spPr>
          <p:txBody>
            <a:bodyPr wrap="square" rtlCol="0">
              <a:spAutoFit/>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p:txBody>
        </p:sp>
        <p:pic>
          <p:nvPicPr>
            <p:cNvPr id="11266" name="Picture 2"/>
            <p:cNvPicPr>
              <a:picLocks noChangeAspect="1" noChangeArrowheads="1"/>
            </p:cNvPicPr>
            <p:nvPr/>
          </p:nvPicPr>
          <p:blipFill>
            <a:blip r:embed="rId2" cstate="print"/>
            <a:srcRect/>
            <a:stretch>
              <a:fillRect/>
            </a:stretch>
          </p:blipFill>
          <p:spPr bwMode="auto">
            <a:xfrm>
              <a:off x="107502" y="2745312"/>
              <a:ext cx="4204654" cy="3492000"/>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4355976" y="2636912"/>
              <a:ext cx="4680520" cy="3600400"/>
            </a:xfrm>
            <a:prstGeom prst="rect">
              <a:avLst/>
            </a:prstGeom>
            <a:noFill/>
            <a:ln w="9525">
              <a:noFill/>
              <a:miter lim="800000"/>
              <a:headEnd/>
              <a:tailEnd/>
            </a:ln>
          </p:spPr>
        </p:pic>
      </p:grpSp>
      <p:sp>
        <p:nvSpPr>
          <p:cNvPr id="19" name="TextBox 18"/>
          <p:cNvSpPr txBox="1"/>
          <p:nvPr/>
        </p:nvSpPr>
        <p:spPr>
          <a:xfrm>
            <a:off x="899592" y="682849"/>
            <a:ext cx="7776864" cy="369332"/>
          </a:xfrm>
          <a:prstGeom prst="rect">
            <a:avLst/>
          </a:prstGeom>
          <a:solidFill>
            <a:schemeClr val="tx1">
              <a:lumMod val="95000"/>
              <a:lumOff val="5000"/>
            </a:schemeClr>
          </a:solidFill>
        </p:spPr>
        <p:txBody>
          <a:bodyPr wrap="square">
            <a:spAutoFit/>
          </a:bodyPr>
          <a:lstStyle/>
          <a:p>
            <a:pPr marL="342900" indent="-342900" fontAlgn="auto">
              <a:spcBef>
                <a:spcPts val="0"/>
              </a:spcBef>
              <a:spcAft>
                <a:spcPts val="0"/>
              </a:spcAft>
              <a:defRPr/>
            </a:pPr>
            <a:r>
              <a:rPr lang="en-CA" b="1" dirty="0">
                <a:solidFill>
                  <a:schemeClr val="bg1">
                    <a:lumMod val="95000"/>
                  </a:schemeClr>
                </a:solidFill>
                <a:latin typeface="+mn-lt"/>
                <a:cs typeface="+mn-cs"/>
                <a:sym typeface="Symbol"/>
              </a:rPr>
              <a:t></a:t>
            </a:r>
            <a:r>
              <a:rPr lang="en-CA" b="1" dirty="0">
                <a:solidFill>
                  <a:schemeClr val="bg1">
                    <a:lumMod val="95000"/>
                  </a:schemeClr>
                </a:solidFill>
                <a:latin typeface="+mn-lt"/>
                <a:cs typeface="+mn-cs"/>
              </a:rPr>
              <a:t>What is the effect of the </a:t>
            </a:r>
            <a:r>
              <a:rPr lang="en-CA" b="1" dirty="0">
                <a:solidFill>
                  <a:srgbClr val="FF0000"/>
                </a:solidFill>
                <a:latin typeface="+mn-lt"/>
                <a:cs typeface="+mn-cs"/>
              </a:rPr>
              <a:t>convergence </a:t>
            </a:r>
            <a:r>
              <a:rPr lang="en-CA" b="1" dirty="0">
                <a:solidFill>
                  <a:schemeClr val="bg1">
                    <a:lumMod val="95000"/>
                  </a:schemeClr>
                </a:solidFill>
                <a:latin typeface="+mn-lt"/>
                <a:cs typeface="+mn-cs"/>
              </a:rPr>
              <a:t>of the model on the </a:t>
            </a:r>
            <a:r>
              <a:rPr lang="en-CA" b="1" dirty="0" smtClean="0">
                <a:solidFill>
                  <a:schemeClr val="bg1">
                    <a:lumMod val="95000"/>
                  </a:schemeClr>
                </a:solidFill>
              </a:rPr>
              <a:t>optimal parameters</a:t>
            </a:r>
            <a:r>
              <a:rPr lang="en-CA" b="1" dirty="0" smtClean="0">
                <a:solidFill>
                  <a:srgbClr val="FF0000"/>
                </a:solidFill>
                <a:latin typeface="+mn-lt"/>
                <a:cs typeface="+mn-cs"/>
              </a:rPr>
              <a:t>?</a:t>
            </a:r>
            <a:endParaRPr lang="en-CA" b="1" i="1" baseline="-25000" dirty="0">
              <a:solidFill>
                <a:srgbClr val="FF0000"/>
              </a:solidFill>
              <a:latin typeface="+mn-lt"/>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9144000" cy="571500"/>
          </a:xfrm>
          <a:solidFill>
            <a:schemeClr val="tx1"/>
          </a:solidFill>
        </p:spPr>
        <p:txBody>
          <a:bodyPr/>
          <a:lstStyle/>
          <a:p>
            <a:pPr eaLnBrk="1" hangingPunct="1"/>
            <a:r>
              <a:rPr lang="en-CA" sz="2800" dirty="0" smtClean="0">
                <a:solidFill>
                  <a:schemeClr val="bg1"/>
                </a:solidFill>
              </a:rPr>
              <a:t>40 km optimization: preliminary results</a:t>
            </a:r>
          </a:p>
        </p:txBody>
      </p:sp>
      <p:sp>
        <p:nvSpPr>
          <p:cNvPr id="7" name="TextBox 6"/>
          <p:cNvSpPr txBox="1"/>
          <p:nvPr/>
        </p:nvSpPr>
        <p:spPr>
          <a:xfrm>
            <a:off x="683568" y="1281534"/>
            <a:ext cx="7957517" cy="369332"/>
          </a:xfrm>
          <a:prstGeom prst="rect">
            <a:avLst/>
          </a:prstGeom>
          <a:solidFill>
            <a:schemeClr val="tx1">
              <a:lumMod val="85000"/>
              <a:lumOff val="15000"/>
            </a:schemeClr>
          </a:solidFill>
        </p:spPr>
        <p:txBody>
          <a:bodyPr wrap="square">
            <a:spAutoFit/>
          </a:bodyPr>
          <a:lstStyle/>
          <a:p>
            <a:pPr marL="342900" indent="-342900" algn="ctr" fontAlgn="auto">
              <a:spcBef>
                <a:spcPts val="0"/>
              </a:spcBef>
              <a:spcAft>
                <a:spcPts val="0"/>
              </a:spcAft>
              <a:defRPr/>
            </a:pPr>
            <a:r>
              <a:rPr lang="en-CA" dirty="0" smtClean="0">
                <a:solidFill>
                  <a:schemeClr val="accent1">
                    <a:lumMod val="60000"/>
                    <a:lumOff val="40000"/>
                  </a:schemeClr>
                </a:solidFill>
                <a:latin typeface="+mn-lt"/>
                <a:cs typeface="+mn-cs"/>
                <a:sym typeface="Symbol"/>
              </a:rPr>
              <a:t>Difference</a:t>
            </a:r>
            <a:r>
              <a:rPr lang="en-CA" dirty="0" smtClean="0">
                <a:solidFill>
                  <a:schemeClr val="bg1">
                    <a:lumMod val="95000"/>
                  </a:schemeClr>
                </a:solidFill>
                <a:latin typeface="+mn-lt"/>
                <a:cs typeface="+mn-cs"/>
                <a:sym typeface="Symbol"/>
              </a:rPr>
              <a:t> of the space and </a:t>
            </a:r>
            <a:r>
              <a:rPr lang="en-CA" i="1" dirty="0" smtClean="0">
                <a:solidFill>
                  <a:schemeClr val="bg1">
                    <a:lumMod val="95000"/>
                  </a:schemeClr>
                </a:solidFill>
                <a:latin typeface="+mn-lt"/>
                <a:cs typeface="+mn-cs"/>
                <a:sym typeface="Symbol"/>
              </a:rPr>
              <a:t>t</a:t>
            </a:r>
            <a:r>
              <a:rPr lang="en-CA" dirty="0" smtClean="0">
                <a:solidFill>
                  <a:schemeClr val="bg1">
                    <a:lumMod val="95000"/>
                  </a:schemeClr>
                </a:solidFill>
                <a:latin typeface="+mn-lt"/>
                <a:cs typeface="+mn-cs"/>
                <a:sym typeface="Symbol"/>
              </a:rPr>
              <a:t>-averaged model and observed </a:t>
            </a:r>
            <a:r>
              <a:rPr lang="en-CA" dirty="0" smtClean="0">
                <a:solidFill>
                  <a:schemeClr val="accent1">
                    <a:lumMod val="60000"/>
                    <a:lumOff val="40000"/>
                  </a:schemeClr>
                </a:solidFill>
                <a:latin typeface="+mn-lt"/>
                <a:cs typeface="+mn-cs"/>
                <a:sym typeface="Symbol"/>
              </a:rPr>
              <a:t>daily drift speed</a:t>
            </a:r>
          </a:p>
        </p:txBody>
      </p:sp>
      <p:sp>
        <p:nvSpPr>
          <p:cNvPr id="12" name="Oval 11"/>
          <p:cNvSpPr/>
          <p:nvPr/>
        </p:nvSpPr>
        <p:spPr bwMode="auto">
          <a:xfrm>
            <a:off x="6759575" y="3327400"/>
            <a:ext cx="25400" cy="222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 name="TextBox 7"/>
          <p:cNvSpPr txBox="1"/>
          <p:nvPr/>
        </p:nvSpPr>
        <p:spPr>
          <a:xfrm>
            <a:off x="899592" y="682849"/>
            <a:ext cx="7560840" cy="369332"/>
          </a:xfrm>
          <a:prstGeom prst="rect">
            <a:avLst/>
          </a:prstGeom>
          <a:solidFill>
            <a:schemeClr val="tx1">
              <a:lumMod val="95000"/>
              <a:lumOff val="5000"/>
            </a:schemeClr>
          </a:solidFill>
        </p:spPr>
        <p:txBody>
          <a:bodyPr wrap="square">
            <a:spAutoFit/>
          </a:bodyPr>
          <a:lstStyle/>
          <a:p>
            <a:pPr marL="342900" indent="-342900" fontAlgn="auto">
              <a:spcBef>
                <a:spcPts val="0"/>
              </a:spcBef>
              <a:spcAft>
                <a:spcPts val="0"/>
              </a:spcAft>
              <a:defRPr/>
            </a:pPr>
            <a:r>
              <a:rPr lang="en-CA" b="1" dirty="0">
                <a:solidFill>
                  <a:schemeClr val="bg1">
                    <a:lumMod val="95000"/>
                  </a:schemeClr>
                </a:solidFill>
                <a:latin typeface="+mn-lt"/>
                <a:cs typeface="+mn-cs"/>
                <a:sym typeface="Symbol"/>
              </a:rPr>
              <a:t></a:t>
            </a:r>
            <a:r>
              <a:rPr lang="en-CA" b="1" dirty="0">
                <a:solidFill>
                  <a:schemeClr val="bg1">
                    <a:lumMod val="95000"/>
                  </a:schemeClr>
                </a:solidFill>
                <a:latin typeface="+mn-lt"/>
                <a:cs typeface="+mn-cs"/>
              </a:rPr>
              <a:t>What is the effect of the </a:t>
            </a:r>
            <a:r>
              <a:rPr lang="en-CA" b="1" dirty="0" smtClean="0">
                <a:solidFill>
                  <a:srgbClr val="FF0000"/>
                </a:solidFill>
              </a:rPr>
              <a:t>resolution</a:t>
            </a:r>
            <a:r>
              <a:rPr lang="en-CA" b="1" dirty="0" smtClean="0">
                <a:solidFill>
                  <a:srgbClr val="FF0000"/>
                </a:solidFill>
                <a:latin typeface="+mn-lt"/>
                <a:cs typeface="+mn-cs"/>
              </a:rPr>
              <a:t> </a:t>
            </a:r>
            <a:r>
              <a:rPr lang="en-CA" b="1" dirty="0">
                <a:solidFill>
                  <a:schemeClr val="bg1">
                    <a:lumMod val="95000"/>
                  </a:schemeClr>
                </a:solidFill>
                <a:latin typeface="+mn-lt"/>
                <a:cs typeface="+mn-cs"/>
              </a:rPr>
              <a:t>of the model on the </a:t>
            </a:r>
            <a:r>
              <a:rPr lang="en-CA" b="1" dirty="0" smtClean="0">
                <a:solidFill>
                  <a:schemeClr val="bg1">
                    <a:lumMod val="95000"/>
                  </a:schemeClr>
                </a:solidFill>
              </a:rPr>
              <a:t>optimal parameters</a:t>
            </a:r>
            <a:r>
              <a:rPr lang="en-CA" b="1" dirty="0" smtClean="0">
                <a:solidFill>
                  <a:srgbClr val="FF0000"/>
                </a:solidFill>
                <a:latin typeface="+mn-lt"/>
                <a:cs typeface="+mn-cs"/>
              </a:rPr>
              <a:t>?</a:t>
            </a:r>
            <a:endParaRPr lang="en-CA" b="1" i="1" baseline="-25000" dirty="0">
              <a:solidFill>
                <a:srgbClr val="FF0000"/>
              </a:solidFill>
              <a:latin typeface="+mn-lt"/>
              <a:cs typeface="+mn-cs"/>
            </a:endParaRPr>
          </a:p>
        </p:txBody>
      </p:sp>
      <p:sp>
        <p:nvSpPr>
          <p:cNvPr id="10" name="Rectangle 9"/>
          <p:cNvSpPr/>
          <p:nvPr/>
        </p:nvSpPr>
        <p:spPr>
          <a:xfrm>
            <a:off x="5148064" y="1794302"/>
            <a:ext cx="3590214" cy="338554"/>
          </a:xfrm>
          <a:prstGeom prst="rect">
            <a:avLst/>
          </a:prstGeom>
        </p:spPr>
        <p:txBody>
          <a:bodyPr wrap="none">
            <a:spAutoFit/>
          </a:bodyPr>
          <a:lstStyle/>
          <a:p>
            <a:pPr marL="342900" indent="-342900" algn="ctr" fontAlgn="auto">
              <a:spcBef>
                <a:spcPts val="0"/>
              </a:spcBef>
              <a:spcAft>
                <a:spcPts val="0"/>
              </a:spcAft>
              <a:defRPr/>
            </a:pPr>
            <a:r>
              <a:rPr lang="en-CA" sz="1600" i="1" dirty="0" smtClean="0">
                <a:solidFill>
                  <a:schemeClr val="bg1">
                    <a:lumMod val="65000"/>
                  </a:schemeClr>
                </a:solidFill>
                <a:sym typeface="Symbol"/>
              </a:rPr>
              <a:t>P*</a:t>
            </a:r>
            <a:r>
              <a:rPr lang="en-CA" sz="1600" dirty="0" smtClean="0">
                <a:solidFill>
                  <a:schemeClr val="bg1">
                    <a:lumMod val="65000"/>
                  </a:schemeClr>
                </a:solidFill>
                <a:sym typeface="Symbol"/>
              </a:rPr>
              <a:t> = 30000 Nm</a:t>
            </a:r>
            <a:r>
              <a:rPr lang="en-CA" sz="1600" baseline="30000" dirty="0" smtClean="0">
                <a:solidFill>
                  <a:schemeClr val="bg1">
                    <a:lumMod val="65000"/>
                  </a:schemeClr>
                </a:solidFill>
                <a:sym typeface="Symbol"/>
              </a:rPr>
              <a:t>-2</a:t>
            </a:r>
            <a:r>
              <a:rPr lang="en-CA" sz="1600" dirty="0" smtClean="0">
                <a:solidFill>
                  <a:schemeClr val="bg1">
                    <a:lumMod val="65000"/>
                  </a:schemeClr>
                </a:solidFill>
                <a:sym typeface="Symbol"/>
              </a:rPr>
              <a:t>, </a:t>
            </a:r>
            <a:r>
              <a:rPr lang="en-CA" sz="1600" i="1" dirty="0" smtClean="0">
                <a:solidFill>
                  <a:schemeClr val="bg1">
                    <a:lumMod val="65000"/>
                  </a:schemeClr>
                </a:solidFill>
                <a:sym typeface="Symbol"/>
              </a:rPr>
              <a:t>e</a:t>
            </a:r>
            <a:r>
              <a:rPr lang="en-CA" sz="1600" dirty="0" smtClean="0">
                <a:solidFill>
                  <a:schemeClr val="bg1">
                    <a:lumMod val="65000"/>
                  </a:schemeClr>
                </a:solidFill>
                <a:sym typeface="Symbol"/>
              </a:rPr>
              <a:t> = 2.0 (default values)</a:t>
            </a:r>
            <a:r>
              <a:rPr lang="en-CA" sz="1600" dirty="0" smtClean="0">
                <a:solidFill>
                  <a:schemeClr val="bg1">
                    <a:lumMod val="95000"/>
                  </a:schemeClr>
                </a:solidFill>
                <a:sym typeface="Symbol"/>
              </a:rPr>
              <a:t> </a:t>
            </a:r>
            <a:endParaRPr lang="en-CA" sz="1600" dirty="0">
              <a:solidFill>
                <a:schemeClr val="bg1"/>
              </a:solidFill>
            </a:endParaRPr>
          </a:p>
        </p:txBody>
      </p:sp>
      <p:sp>
        <p:nvSpPr>
          <p:cNvPr id="11" name="Rectangle 10"/>
          <p:cNvSpPr/>
          <p:nvPr/>
        </p:nvSpPr>
        <p:spPr>
          <a:xfrm>
            <a:off x="285116" y="1794302"/>
            <a:ext cx="3926844" cy="338554"/>
          </a:xfrm>
          <a:prstGeom prst="rect">
            <a:avLst/>
          </a:prstGeom>
        </p:spPr>
        <p:txBody>
          <a:bodyPr wrap="none">
            <a:spAutoFit/>
          </a:bodyPr>
          <a:lstStyle/>
          <a:p>
            <a:pPr marL="342900" indent="-342900" algn="ctr" fontAlgn="auto">
              <a:spcBef>
                <a:spcPts val="0"/>
              </a:spcBef>
              <a:spcAft>
                <a:spcPts val="0"/>
              </a:spcAft>
              <a:defRPr/>
            </a:pPr>
            <a:r>
              <a:rPr lang="en-CA" sz="1600" i="1" dirty="0" err="1" smtClean="0">
                <a:solidFill>
                  <a:schemeClr val="bg1">
                    <a:lumMod val="65000"/>
                  </a:schemeClr>
                </a:solidFill>
                <a:sym typeface="Symbol"/>
              </a:rPr>
              <a:t>C</a:t>
            </a:r>
            <a:r>
              <a:rPr lang="en-CA" sz="1600" i="1" baseline="-25000" dirty="0" err="1" smtClean="0">
                <a:solidFill>
                  <a:schemeClr val="bg1">
                    <a:lumMod val="65000"/>
                  </a:schemeClr>
                </a:solidFill>
                <a:sym typeface="Symbol"/>
              </a:rPr>
              <a:t>da</a:t>
            </a:r>
            <a:r>
              <a:rPr lang="en-CA" sz="1600" dirty="0" smtClean="0">
                <a:solidFill>
                  <a:schemeClr val="bg1">
                    <a:lumMod val="65000"/>
                  </a:schemeClr>
                </a:solidFill>
                <a:sym typeface="Symbol"/>
              </a:rPr>
              <a:t> = 1.2 10</a:t>
            </a:r>
            <a:r>
              <a:rPr lang="en-CA" sz="1600" baseline="30000" dirty="0" smtClean="0">
                <a:solidFill>
                  <a:schemeClr val="bg1">
                    <a:lumMod val="65000"/>
                  </a:schemeClr>
                </a:solidFill>
                <a:sym typeface="Symbol"/>
              </a:rPr>
              <a:t>-3</a:t>
            </a:r>
            <a:r>
              <a:rPr lang="en-CA" sz="1600" dirty="0" smtClean="0">
                <a:solidFill>
                  <a:schemeClr val="bg1">
                    <a:lumMod val="65000"/>
                  </a:schemeClr>
                </a:solidFill>
                <a:sym typeface="Symbol"/>
              </a:rPr>
              <a:t>, </a:t>
            </a:r>
            <a:r>
              <a:rPr lang="en-CA" sz="1600" i="1" dirty="0" err="1" smtClean="0">
                <a:solidFill>
                  <a:schemeClr val="bg1">
                    <a:lumMod val="65000"/>
                  </a:schemeClr>
                </a:solidFill>
                <a:sym typeface="Symbol"/>
              </a:rPr>
              <a:t>C</a:t>
            </a:r>
            <a:r>
              <a:rPr lang="en-CA" sz="1600" i="1" baseline="-25000" dirty="0" err="1" smtClean="0">
                <a:solidFill>
                  <a:schemeClr val="bg1">
                    <a:lumMod val="65000"/>
                  </a:schemeClr>
                </a:solidFill>
                <a:sym typeface="Symbol"/>
              </a:rPr>
              <a:t>dw</a:t>
            </a:r>
            <a:r>
              <a:rPr lang="en-CA" sz="1600" dirty="0" smtClean="0">
                <a:solidFill>
                  <a:schemeClr val="bg1">
                    <a:lumMod val="65000"/>
                  </a:schemeClr>
                </a:solidFill>
                <a:sym typeface="Symbol"/>
              </a:rPr>
              <a:t> = 5.5 10</a:t>
            </a:r>
            <a:r>
              <a:rPr lang="en-CA" sz="1600" baseline="30000" dirty="0" smtClean="0">
                <a:solidFill>
                  <a:schemeClr val="bg1">
                    <a:lumMod val="65000"/>
                  </a:schemeClr>
                </a:solidFill>
                <a:sym typeface="Symbol"/>
              </a:rPr>
              <a:t>-3</a:t>
            </a:r>
            <a:r>
              <a:rPr lang="en-CA" sz="1600" dirty="0" smtClean="0">
                <a:solidFill>
                  <a:schemeClr val="bg1">
                    <a:lumMod val="65000"/>
                  </a:schemeClr>
                </a:solidFill>
                <a:sym typeface="Symbol"/>
              </a:rPr>
              <a:t> (default values)</a:t>
            </a:r>
            <a:r>
              <a:rPr lang="en-CA" sz="1600" dirty="0" smtClean="0">
                <a:solidFill>
                  <a:schemeClr val="bg1">
                    <a:lumMod val="95000"/>
                  </a:schemeClr>
                </a:solidFill>
                <a:sym typeface="Symbol"/>
              </a:rPr>
              <a:t> </a:t>
            </a:r>
            <a:endParaRPr lang="en-CA" sz="1600" dirty="0">
              <a:solidFill>
                <a:schemeClr val="bg1"/>
              </a:solidFill>
            </a:endParaRPr>
          </a:p>
        </p:txBody>
      </p:sp>
      <p:grpSp>
        <p:nvGrpSpPr>
          <p:cNvPr id="16" name="Group 15"/>
          <p:cNvGrpSpPr/>
          <p:nvPr/>
        </p:nvGrpSpPr>
        <p:grpSpPr>
          <a:xfrm>
            <a:off x="72008" y="2348880"/>
            <a:ext cx="8964488" cy="4247317"/>
            <a:chOff x="72008" y="2348880"/>
            <a:chExt cx="8964488" cy="4247317"/>
          </a:xfrm>
        </p:grpSpPr>
        <p:sp>
          <p:nvSpPr>
            <p:cNvPr id="13" name="TextBox 12"/>
            <p:cNvSpPr txBox="1"/>
            <p:nvPr/>
          </p:nvSpPr>
          <p:spPr>
            <a:xfrm>
              <a:off x="72008" y="2348880"/>
              <a:ext cx="8964488" cy="4247317"/>
            </a:xfrm>
            <a:prstGeom prst="rect">
              <a:avLst/>
            </a:prstGeom>
            <a:solidFill>
              <a:schemeClr val="bg1"/>
            </a:solidFill>
          </p:spPr>
          <p:txBody>
            <a:bodyPr wrap="square" rtlCol="0">
              <a:spAutoFit/>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p:txBody>
        </p:sp>
        <p:pic>
          <p:nvPicPr>
            <p:cNvPr id="12292" name="Picture 4"/>
            <p:cNvPicPr>
              <a:picLocks noChangeAspect="1" noChangeArrowheads="1"/>
            </p:cNvPicPr>
            <p:nvPr/>
          </p:nvPicPr>
          <p:blipFill>
            <a:blip r:embed="rId2" cstate="print"/>
            <a:srcRect/>
            <a:stretch>
              <a:fillRect/>
            </a:stretch>
          </p:blipFill>
          <p:spPr bwMode="auto">
            <a:xfrm>
              <a:off x="107504" y="2708920"/>
              <a:ext cx="4608512" cy="3744416"/>
            </a:xfrm>
            <a:prstGeom prst="rect">
              <a:avLst/>
            </a:prstGeom>
            <a:noFill/>
            <a:ln w="9525">
              <a:noFill/>
              <a:miter lim="800000"/>
              <a:headEnd/>
              <a:tailEnd/>
            </a:ln>
          </p:spPr>
        </p:pic>
        <p:pic>
          <p:nvPicPr>
            <p:cNvPr id="12293" name="Picture 5"/>
            <p:cNvPicPr>
              <a:picLocks noChangeAspect="1" noChangeArrowheads="1"/>
            </p:cNvPicPr>
            <p:nvPr/>
          </p:nvPicPr>
          <p:blipFill>
            <a:blip r:embed="rId3" cstate="print"/>
            <a:srcRect/>
            <a:stretch>
              <a:fillRect/>
            </a:stretch>
          </p:blipFill>
          <p:spPr bwMode="auto">
            <a:xfrm>
              <a:off x="4716016" y="2660848"/>
              <a:ext cx="4320480" cy="372048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571480"/>
          </a:xfrm>
          <a:solidFill>
            <a:schemeClr val="tx1"/>
          </a:solidFill>
        </p:spPr>
        <p:txBody>
          <a:bodyPr>
            <a:normAutofit/>
          </a:bodyPr>
          <a:lstStyle/>
          <a:p>
            <a:r>
              <a:rPr lang="en-CA" sz="2800" dirty="0" smtClean="0">
                <a:solidFill>
                  <a:schemeClr val="bg1"/>
                </a:solidFill>
              </a:rPr>
              <a:t>40 km optimization: preliminary results</a:t>
            </a:r>
            <a:endParaRPr lang="en-CA" sz="2800" dirty="0">
              <a:solidFill>
                <a:schemeClr val="bg1"/>
              </a:solidFill>
            </a:endParaRPr>
          </a:p>
        </p:txBody>
      </p:sp>
      <p:pic>
        <p:nvPicPr>
          <p:cNvPr id="1027" name="Picture 3"/>
          <p:cNvPicPr>
            <a:picLocks noChangeAspect="1" noChangeArrowheads="1"/>
          </p:cNvPicPr>
          <p:nvPr/>
        </p:nvPicPr>
        <p:blipFill>
          <a:blip r:embed="rId2" cstate="print"/>
          <a:srcRect/>
          <a:stretch>
            <a:fillRect/>
          </a:stretch>
        </p:blipFill>
        <p:spPr bwMode="auto">
          <a:xfrm>
            <a:off x="1132292" y="1700808"/>
            <a:ext cx="6917179" cy="4997202"/>
          </a:xfrm>
          <a:prstGeom prst="rect">
            <a:avLst/>
          </a:prstGeom>
          <a:noFill/>
          <a:ln w="9525">
            <a:noFill/>
            <a:miter lim="800000"/>
            <a:headEnd/>
            <a:tailEnd/>
          </a:ln>
        </p:spPr>
      </p:pic>
      <p:sp>
        <p:nvSpPr>
          <p:cNvPr id="7" name="TextBox 6"/>
          <p:cNvSpPr txBox="1"/>
          <p:nvPr/>
        </p:nvSpPr>
        <p:spPr>
          <a:xfrm>
            <a:off x="2339752" y="1268760"/>
            <a:ext cx="4608512" cy="369332"/>
          </a:xfrm>
          <a:prstGeom prst="rect">
            <a:avLst/>
          </a:prstGeom>
          <a:noFill/>
        </p:spPr>
        <p:txBody>
          <a:bodyPr wrap="square" rtlCol="0">
            <a:spAutoFit/>
          </a:bodyPr>
          <a:lstStyle/>
          <a:p>
            <a:r>
              <a:rPr lang="en-CA" dirty="0" smtClean="0">
                <a:solidFill>
                  <a:schemeClr val="bg1">
                    <a:lumMod val="75000"/>
                  </a:schemeClr>
                </a:solidFill>
              </a:rPr>
              <a:t>Daily mean magnitude of the wind forcing (</a:t>
            </a:r>
            <a:r>
              <a:rPr lang="en-CA" dirty="0" smtClean="0">
                <a:solidFill>
                  <a:schemeClr val="bg1">
                    <a:lumMod val="75000"/>
                  </a:schemeClr>
                </a:solidFill>
                <a:sym typeface="Symbol"/>
              </a:rPr>
              <a:t></a:t>
            </a:r>
            <a:r>
              <a:rPr lang="en-CA" i="1" dirty="0" smtClean="0">
                <a:solidFill>
                  <a:schemeClr val="bg1">
                    <a:lumMod val="75000"/>
                  </a:schemeClr>
                </a:solidFill>
                <a:sym typeface="Symbol"/>
              </a:rPr>
              <a:t></a:t>
            </a:r>
            <a:r>
              <a:rPr lang="en-CA" i="1" baseline="-25000" dirty="0" smtClean="0">
                <a:solidFill>
                  <a:schemeClr val="bg1">
                    <a:lumMod val="75000"/>
                  </a:schemeClr>
                </a:solidFill>
                <a:sym typeface="Symbol"/>
              </a:rPr>
              <a:t>a</a:t>
            </a:r>
            <a:r>
              <a:rPr lang="en-CA" dirty="0" smtClean="0">
                <a:solidFill>
                  <a:schemeClr val="bg1">
                    <a:lumMod val="75000"/>
                  </a:schemeClr>
                </a:solidFill>
                <a:sym typeface="Symbol"/>
              </a:rPr>
              <a:t></a:t>
            </a:r>
            <a:r>
              <a:rPr lang="en-CA" dirty="0" smtClean="0">
                <a:solidFill>
                  <a:schemeClr val="bg1">
                    <a:lumMod val="75000"/>
                  </a:schemeClr>
                </a:solidFill>
              </a:rPr>
              <a:t>)</a:t>
            </a:r>
            <a:endParaRPr lang="en-CA" dirty="0">
              <a:solidFill>
                <a:schemeClr val="bg1">
                  <a:lumMod val="75000"/>
                </a:schemeClr>
              </a:solidFill>
            </a:endParaRPr>
          </a:p>
        </p:txBody>
      </p:sp>
      <p:sp>
        <p:nvSpPr>
          <p:cNvPr id="5" name="TextBox 4"/>
          <p:cNvSpPr txBox="1"/>
          <p:nvPr/>
        </p:nvSpPr>
        <p:spPr>
          <a:xfrm>
            <a:off x="1187450" y="692150"/>
            <a:ext cx="6697663" cy="369888"/>
          </a:xfrm>
          <a:prstGeom prst="rect">
            <a:avLst/>
          </a:prstGeom>
          <a:solidFill>
            <a:schemeClr val="tx1">
              <a:lumMod val="95000"/>
              <a:lumOff val="5000"/>
            </a:schemeClr>
          </a:solidFill>
        </p:spPr>
        <p:txBody>
          <a:bodyPr>
            <a:spAutoFit/>
          </a:bodyPr>
          <a:lstStyle/>
          <a:p>
            <a:pPr marL="342900" indent="-342900" fontAlgn="auto">
              <a:spcBef>
                <a:spcPts val="0"/>
              </a:spcBef>
              <a:spcAft>
                <a:spcPts val="0"/>
              </a:spcAft>
              <a:defRPr/>
            </a:pPr>
            <a:r>
              <a:rPr lang="en-CA" b="1" dirty="0">
                <a:solidFill>
                  <a:schemeClr val="bg1">
                    <a:lumMod val="95000"/>
                  </a:schemeClr>
                </a:solidFill>
                <a:latin typeface="+mn-lt"/>
                <a:cs typeface="+mn-cs"/>
                <a:sym typeface="Symbol"/>
              </a:rPr>
              <a:t></a:t>
            </a:r>
            <a:r>
              <a:rPr lang="en-CA" b="1" dirty="0">
                <a:solidFill>
                  <a:schemeClr val="bg1">
                    <a:lumMod val="95000"/>
                  </a:schemeClr>
                </a:solidFill>
                <a:latin typeface="+mn-lt"/>
                <a:cs typeface="+mn-cs"/>
              </a:rPr>
              <a:t>What is the effect of the </a:t>
            </a:r>
            <a:r>
              <a:rPr lang="en-CA" b="1" dirty="0">
                <a:solidFill>
                  <a:srgbClr val="FF0000"/>
                </a:solidFill>
                <a:latin typeface="+mn-lt"/>
                <a:cs typeface="+mn-cs"/>
              </a:rPr>
              <a:t>resolution</a:t>
            </a:r>
            <a:r>
              <a:rPr lang="en-CA" b="1" dirty="0">
                <a:solidFill>
                  <a:schemeClr val="bg1">
                    <a:lumMod val="95000"/>
                  </a:schemeClr>
                </a:solidFill>
                <a:latin typeface="+mn-lt"/>
                <a:cs typeface="+mn-cs"/>
              </a:rPr>
              <a:t> </a:t>
            </a:r>
            <a:r>
              <a:rPr lang="en-CA" b="1" dirty="0" smtClean="0">
                <a:solidFill>
                  <a:schemeClr val="bg1">
                    <a:lumMod val="95000"/>
                  </a:schemeClr>
                </a:solidFill>
                <a:latin typeface="+mn-lt"/>
                <a:cs typeface="+mn-cs"/>
              </a:rPr>
              <a:t>of </a:t>
            </a:r>
            <a:r>
              <a:rPr lang="en-CA" b="1" dirty="0">
                <a:solidFill>
                  <a:schemeClr val="bg1">
                    <a:lumMod val="95000"/>
                  </a:schemeClr>
                </a:solidFill>
                <a:latin typeface="+mn-lt"/>
                <a:cs typeface="+mn-cs"/>
              </a:rPr>
              <a:t>the model on the calibration</a:t>
            </a:r>
            <a:r>
              <a:rPr lang="en-CA" b="1" dirty="0">
                <a:solidFill>
                  <a:srgbClr val="FF0000"/>
                </a:solidFill>
                <a:latin typeface="+mn-lt"/>
                <a:cs typeface="+mn-cs"/>
              </a:rPr>
              <a:t>?</a:t>
            </a:r>
            <a:endParaRPr lang="en-CA" b="1" i="1" baseline="-25000" dirty="0">
              <a:solidFill>
                <a:srgbClr val="FF0000"/>
              </a:solidFill>
              <a:latin typeface="+mn-lt"/>
              <a:cs typeface="+mn-cs"/>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9144000" cy="571500"/>
          </a:xfrm>
          <a:solidFill>
            <a:schemeClr val="tx1"/>
          </a:solidFill>
        </p:spPr>
        <p:txBody>
          <a:bodyPr/>
          <a:lstStyle/>
          <a:p>
            <a:pPr eaLnBrk="1" hangingPunct="1"/>
            <a:r>
              <a:rPr lang="en-CA" sz="2800" dirty="0" smtClean="0">
                <a:solidFill>
                  <a:schemeClr val="bg1"/>
                </a:solidFill>
              </a:rPr>
              <a:t>40 km optimization: preliminary results</a:t>
            </a:r>
          </a:p>
        </p:txBody>
      </p:sp>
      <p:sp>
        <p:nvSpPr>
          <p:cNvPr id="7" name="TextBox 6"/>
          <p:cNvSpPr txBox="1"/>
          <p:nvPr/>
        </p:nvSpPr>
        <p:spPr>
          <a:xfrm>
            <a:off x="683568" y="1281534"/>
            <a:ext cx="7957517" cy="369332"/>
          </a:xfrm>
          <a:prstGeom prst="rect">
            <a:avLst/>
          </a:prstGeom>
          <a:solidFill>
            <a:schemeClr val="tx1">
              <a:lumMod val="85000"/>
              <a:lumOff val="15000"/>
            </a:schemeClr>
          </a:solidFill>
        </p:spPr>
        <p:txBody>
          <a:bodyPr wrap="square">
            <a:spAutoFit/>
          </a:bodyPr>
          <a:lstStyle/>
          <a:p>
            <a:pPr marL="342900" indent="-342900" algn="ctr" fontAlgn="auto">
              <a:spcBef>
                <a:spcPts val="0"/>
              </a:spcBef>
              <a:spcAft>
                <a:spcPts val="0"/>
              </a:spcAft>
              <a:defRPr/>
            </a:pPr>
            <a:r>
              <a:rPr lang="en-CA" dirty="0" smtClean="0">
                <a:solidFill>
                  <a:schemeClr val="accent1">
                    <a:lumMod val="60000"/>
                    <a:lumOff val="40000"/>
                  </a:schemeClr>
                </a:solidFill>
                <a:latin typeface="+mn-lt"/>
                <a:cs typeface="+mn-cs"/>
                <a:sym typeface="Symbol"/>
              </a:rPr>
              <a:t>Difference</a:t>
            </a:r>
            <a:r>
              <a:rPr lang="en-CA" dirty="0" smtClean="0">
                <a:solidFill>
                  <a:schemeClr val="bg1">
                    <a:lumMod val="95000"/>
                  </a:schemeClr>
                </a:solidFill>
                <a:latin typeface="+mn-lt"/>
                <a:cs typeface="+mn-cs"/>
                <a:sym typeface="Symbol"/>
              </a:rPr>
              <a:t> of the space and </a:t>
            </a:r>
            <a:r>
              <a:rPr lang="en-CA" i="1" dirty="0" smtClean="0">
                <a:solidFill>
                  <a:schemeClr val="bg1">
                    <a:lumMod val="95000"/>
                  </a:schemeClr>
                </a:solidFill>
                <a:latin typeface="+mn-lt"/>
                <a:cs typeface="+mn-cs"/>
                <a:sym typeface="Symbol"/>
              </a:rPr>
              <a:t>t</a:t>
            </a:r>
            <a:r>
              <a:rPr lang="en-CA" dirty="0" smtClean="0">
                <a:solidFill>
                  <a:schemeClr val="bg1">
                    <a:lumMod val="95000"/>
                  </a:schemeClr>
                </a:solidFill>
                <a:latin typeface="+mn-lt"/>
                <a:cs typeface="+mn-cs"/>
                <a:sym typeface="Symbol"/>
              </a:rPr>
              <a:t>-averaged model and observed </a:t>
            </a:r>
            <a:r>
              <a:rPr lang="en-CA" dirty="0" smtClean="0">
                <a:solidFill>
                  <a:schemeClr val="accent1">
                    <a:lumMod val="60000"/>
                    <a:lumOff val="40000"/>
                  </a:schemeClr>
                </a:solidFill>
                <a:latin typeface="+mn-lt"/>
                <a:cs typeface="+mn-cs"/>
                <a:sym typeface="Symbol"/>
              </a:rPr>
              <a:t>daily drift speed</a:t>
            </a:r>
          </a:p>
        </p:txBody>
      </p:sp>
      <p:sp>
        <p:nvSpPr>
          <p:cNvPr id="12" name="Oval 11"/>
          <p:cNvSpPr/>
          <p:nvPr/>
        </p:nvSpPr>
        <p:spPr bwMode="auto">
          <a:xfrm>
            <a:off x="6759575" y="3327400"/>
            <a:ext cx="25400" cy="222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 name="TextBox 7"/>
          <p:cNvSpPr txBox="1"/>
          <p:nvPr/>
        </p:nvSpPr>
        <p:spPr>
          <a:xfrm>
            <a:off x="899592" y="682849"/>
            <a:ext cx="7560840" cy="369332"/>
          </a:xfrm>
          <a:prstGeom prst="rect">
            <a:avLst/>
          </a:prstGeom>
          <a:solidFill>
            <a:schemeClr val="tx1">
              <a:lumMod val="95000"/>
              <a:lumOff val="5000"/>
            </a:schemeClr>
          </a:solidFill>
        </p:spPr>
        <p:txBody>
          <a:bodyPr wrap="square">
            <a:spAutoFit/>
          </a:bodyPr>
          <a:lstStyle/>
          <a:p>
            <a:pPr marL="342900" indent="-342900" fontAlgn="auto">
              <a:spcBef>
                <a:spcPts val="0"/>
              </a:spcBef>
              <a:spcAft>
                <a:spcPts val="0"/>
              </a:spcAft>
              <a:defRPr/>
            </a:pPr>
            <a:r>
              <a:rPr lang="en-CA" b="1" dirty="0">
                <a:solidFill>
                  <a:schemeClr val="bg1">
                    <a:lumMod val="95000"/>
                  </a:schemeClr>
                </a:solidFill>
                <a:latin typeface="+mn-lt"/>
                <a:cs typeface="+mn-cs"/>
                <a:sym typeface="Symbol"/>
              </a:rPr>
              <a:t></a:t>
            </a:r>
            <a:r>
              <a:rPr lang="en-CA" b="1" dirty="0">
                <a:solidFill>
                  <a:schemeClr val="bg1">
                    <a:lumMod val="95000"/>
                  </a:schemeClr>
                </a:solidFill>
                <a:latin typeface="+mn-lt"/>
                <a:cs typeface="+mn-cs"/>
              </a:rPr>
              <a:t>What is the effect of the </a:t>
            </a:r>
            <a:r>
              <a:rPr lang="en-CA" b="1" dirty="0" smtClean="0">
                <a:solidFill>
                  <a:srgbClr val="FF0000"/>
                </a:solidFill>
              </a:rPr>
              <a:t>resolution</a:t>
            </a:r>
            <a:r>
              <a:rPr lang="en-CA" b="1" dirty="0" smtClean="0">
                <a:solidFill>
                  <a:srgbClr val="FF0000"/>
                </a:solidFill>
                <a:latin typeface="+mn-lt"/>
                <a:cs typeface="+mn-cs"/>
              </a:rPr>
              <a:t> </a:t>
            </a:r>
            <a:r>
              <a:rPr lang="en-CA" b="1" dirty="0">
                <a:solidFill>
                  <a:schemeClr val="bg1">
                    <a:lumMod val="95000"/>
                  </a:schemeClr>
                </a:solidFill>
                <a:latin typeface="+mn-lt"/>
                <a:cs typeface="+mn-cs"/>
              </a:rPr>
              <a:t>of the model on the </a:t>
            </a:r>
            <a:r>
              <a:rPr lang="en-CA" b="1" dirty="0" smtClean="0">
                <a:solidFill>
                  <a:schemeClr val="bg1">
                    <a:lumMod val="95000"/>
                  </a:schemeClr>
                </a:solidFill>
              </a:rPr>
              <a:t>optimal parameters</a:t>
            </a:r>
            <a:r>
              <a:rPr lang="en-CA" b="1" dirty="0" smtClean="0">
                <a:solidFill>
                  <a:srgbClr val="FF0000"/>
                </a:solidFill>
                <a:latin typeface="+mn-lt"/>
                <a:cs typeface="+mn-cs"/>
              </a:rPr>
              <a:t>?</a:t>
            </a:r>
            <a:endParaRPr lang="en-CA" b="1" i="1" baseline="-25000" dirty="0">
              <a:solidFill>
                <a:srgbClr val="FF0000"/>
              </a:solidFill>
              <a:latin typeface="+mn-lt"/>
              <a:cs typeface="+mn-cs"/>
            </a:endParaRPr>
          </a:p>
        </p:txBody>
      </p:sp>
      <p:sp>
        <p:nvSpPr>
          <p:cNvPr id="10" name="Rectangle 9"/>
          <p:cNvSpPr/>
          <p:nvPr/>
        </p:nvSpPr>
        <p:spPr>
          <a:xfrm>
            <a:off x="5148064" y="1794302"/>
            <a:ext cx="3590214" cy="338554"/>
          </a:xfrm>
          <a:prstGeom prst="rect">
            <a:avLst/>
          </a:prstGeom>
        </p:spPr>
        <p:txBody>
          <a:bodyPr wrap="none">
            <a:spAutoFit/>
          </a:bodyPr>
          <a:lstStyle/>
          <a:p>
            <a:pPr marL="342900" indent="-342900" algn="ctr" fontAlgn="auto">
              <a:spcBef>
                <a:spcPts val="0"/>
              </a:spcBef>
              <a:spcAft>
                <a:spcPts val="0"/>
              </a:spcAft>
              <a:defRPr/>
            </a:pPr>
            <a:r>
              <a:rPr lang="en-CA" sz="1600" i="1" dirty="0" smtClean="0">
                <a:solidFill>
                  <a:schemeClr val="bg1">
                    <a:lumMod val="65000"/>
                  </a:schemeClr>
                </a:solidFill>
                <a:sym typeface="Symbol"/>
              </a:rPr>
              <a:t>P*</a:t>
            </a:r>
            <a:r>
              <a:rPr lang="en-CA" sz="1600" dirty="0" smtClean="0">
                <a:solidFill>
                  <a:schemeClr val="bg1">
                    <a:lumMod val="65000"/>
                  </a:schemeClr>
                </a:solidFill>
                <a:sym typeface="Symbol"/>
              </a:rPr>
              <a:t> = 30000 Nm</a:t>
            </a:r>
            <a:r>
              <a:rPr lang="en-CA" sz="1600" baseline="30000" dirty="0" smtClean="0">
                <a:solidFill>
                  <a:schemeClr val="bg1">
                    <a:lumMod val="65000"/>
                  </a:schemeClr>
                </a:solidFill>
                <a:sym typeface="Symbol"/>
              </a:rPr>
              <a:t>-2</a:t>
            </a:r>
            <a:r>
              <a:rPr lang="en-CA" sz="1600" dirty="0" smtClean="0">
                <a:solidFill>
                  <a:schemeClr val="bg1">
                    <a:lumMod val="65000"/>
                  </a:schemeClr>
                </a:solidFill>
                <a:sym typeface="Symbol"/>
              </a:rPr>
              <a:t>, </a:t>
            </a:r>
            <a:r>
              <a:rPr lang="en-CA" sz="1600" i="1" dirty="0" smtClean="0">
                <a:solidFill>
                  <a:schemeClr val="bg1">
                    <a:lumMod val="65000"/>
                  </a:schemeClr>
                </a:solidFill>
                <a:sym typeface="Symbol"/>
              </a:rPr>
              <a:t>e</a:t>
            </a:r>
            <a:r>
              <a:rPr lang="en-CA" sz="1600" dirty="0" smtClean="0">
                <a:solidFill>
                  <a:schemeClr val="bg1">
                    <a:lumMod val="65000"/>
                  </a:schemeClr>
                </a:solidFill>
                <a:sym typeface="Symbol"/>
              </a:rPr>
              <a:t> = 2.0 (default values)</a:t>
            </a:r>
            <a:r>
              <a:rPr lang="en-CA" sz="1600" dirty="0" smtClean="0">
                <a:solidFill>
                  <a:schemeClr val="bg1">
                    <a:lumMod val="95000"/>
                  </a:schemeClr>
                </a:solidFill>
                <a:sym typeface="Symbol"/>
              </a:rPr>
              <a:t> </a:t>
            </a:r>
            <a:endParaRPr lang="en-CA" sz="1600" dirty="0">
              <a:solidFill>
                <a:schemeClr val="bg1"/>
              </a:solidFill>
            </a:endParaRPr>
          </a:p>
        </p:txBody>
      </p:sp>
      <p:sp>
        <p:nvSpPr>
          <p:cNvPr id="11" name="Rectangle 10"/>
          <p:cNvSpPr/>
          <p:nvPr/>
        </p:nvSpPr>
        <p:spPr>
          <a:xfrm>
            <a:off x="285116" y="1794302"/>
            <a:ext cx="3926844" cy="338554"/>
          </a:xfrm>
          <a:prstGeom prst="rect">
            <a:avLst/>
          </a:prstGeom>
        </p:spPr>
        <p:txBody>
          <a:bodyPr wrap="none">
            <a:spAutoFit/>
          </a:bodyPr>
          <a:lstStyle/>
          <a:p>
            <a:pPr marL="342900" indent="-342900" algn="ctr" fontAlgn="auto">
              <a:spcBef>
                <a:spcPts val="0"/>
              </a:spcBef>
              <a:spcAft>
                <a:spcPts val="0"/>
              </a:spcAft>
              <a:defRPr/>
            </a:pPr>
            <a:r>
              <a:rPr lang="en-CA" sz="1600" i="1" dirty="0" err="1" smtClean="0">
                <a:solidFill>
                  <a:schemeClr val="bg1">
                    <a:lumMod val="65000"/>
                  </a:schemeClr>
                </a:solidFill>
                <a:sym typeface="Symbol"/>
              </a:rPr>
              <a:t>C</a:t>
            </a:r>
            <a:r>
              <a:rPr lang="en-CA" sz="1600" i="1" baseline="-25000" dirty="0" err="1" smtClean="0">
                <a:solidFill>
                  <a:schemeClr val="bg1">
                    <a:lumMod val="65000"/>
                  </a:schemeClr>
                </a:solidFill>
                <a:sym typeface="Symbol"/>
              </a:rPr>
              <a:t>da</a:t>
            </a:r>
            <a:r>
              <a:rPr lang="en-CA" sz="1600" dirty="0" smtClean="0">
                <a:solidFill>
                  <a:schemeClr val="bg1">
                    <a:lumMod val="65000"/>
                  </a:schemeClr>
                </a:solidFill>
                <a:sym typeface="Symbol"/>
              </a:rPr>
              <a:t> = 1.2 10</a:t>
            </a:r>
            <a:r>
              <a:rPr lang="en-CA" sz="1600" baseline="30000" dirty="0" smtClean="0">
                <a:solidFill>
                  <a:schemeClr val="bg1">
                    <a:lumMod val="65000"/>
                  </a:schemeClr>
                </a:solidFill>
                <a:sym typeface="Symbol"/>
              </a:rPr>
              <a:t>-3</a:t>
            </a:r>
            <a:r>
              <a:rPr lang="en-CA" sz="1600" dirty="0" smtClean="0">
                <a:solidFill>
                  <a:schemeClr val="bg1">
                    <a:lumMod val="65000"/>
                  </a:schemeClr>
                </a:solidFill>
                <a:sym typeface="Symbol"/>
              </a:rPr>
              <a:t>, </a:t>
            </a:r>
            <a:r>
              <a:rPr lang="en-CA" sz="1600" i="1" dirty="0" err="1" smtClean="0">
                <a:solidFill>
                  <a:schemeClr val="bg1">
                    <a:lumMod val="65000"/>
                  </a:schemeClr>
                </a:solidFill>
                <a:sym typeface="Symbol"/>
              </a:rPr>
              <a:t>C</a:t>
            </a:r>
            <a:r>
              <a:rPr lang="en-CA" sz="1600" i="1" baseline="-25000" dirty="0" err="1" smtClean="0">
                <a:solidFill>
                  <a:schemeClr val="bg1">
                    <a:lumMod val="65000"/>
                  </a:schemeClr>
                </a:solidFill>
                <a:sym typeface="Symbol"/>
              </a:rPr>
              <a:t>dw</a:t>
            </a:r>
            <a:r>
              <a:rPr lang="en-CA" sz="1600" dirty="0" smtClean="0">
                <a:solidFill>
                  <a:schemeClr val="bg1">
                    <a:lumMod val="65000"/>
                  </a:schemeClr>
                </a:solidFill>
                <a:sym typeface="Symbol"/>
              </a:rPr>
              <a:t> = 5.5 10</a:t>
            </a:r>
            <a:r>
              <a:rPr lang="en-CA" sz="1600" baseline="30000" dirty="0" smtClean="0">
                <a:solidFill>
                  <a:schemeClr val="bg1">
                    <a:lumMod val="65000"/>
                  </a:schemeClr>
                </a:solidFill>
                <a:sym typeface="Symbol"/>
              </a:rPr>
              <a:t>-3</a:t>
            </a:r>
            <a:r>
              <a:rPr lang="en-CA" sz="1600" dirty="0" smtClean="0">
                <a:solidFill>
                  <a:schemeClr val="bg1">
                    <a:lumMod val="65000"/>
                  </a:schemeClr>
                </a:solidFill>
                <a:sym typeface="Symbol"/>
              </a:rPr>
              <a:t> (default values)</a:t>
            </a:r>
            <a:r>
              <a:rPr lang="en-CA" sz="1600" dirty="0" smtClean="0">
                <a:solidFill>
                  <a:schemeClr val="bg1">
                    <a:lumMod val="95000"/>
                  </a:schemeClr>
                </a:solidFill>
                <a:sym typeface="Symbol"/>
              </a:rPr>
              <a:t> </a:t>
            </a:r>
            <a:endParaRPr lang="en-CA" sz="1600" dirty="0">
              <a:solidFill>
                <a:schemeClr val="bg1"/>
              </a:solidFill>
            </a:endParaRPr>
          </a:p>
        </p:txBody>
      </p:sp>
      <p:grpSp>
        <p:nvGrpSpPr>
          <p:cNvPr id="14" name="Group 13"/>
          <p:cNvGrpSpPr/>
          <p:nvPr/>
        </p:nvGrpSpPr>
        <p:grpSpPr>
          <a:xfrm>
            <a:off x="72008" y="2348880"/>
            <a:ext cx="8964488" cy="4247317"/>
            <a:chOff x="72008" y="2348880"/>
            <a:chExt cx="8964488" cy="4247317"/>
          </a:xfrm>
        </p:grpSpPr>
        <p:sp>
          <p:nvSpPr>
            <p:cNvPr id="13" name="TextBox 12"/>
            <p:cNvSpPr txBox="1"/>
            <p:nvPr/>
          </p:nvSpPr>
          <p:spPr>
            <a:xfrm>
              <a:off x="72008" y="2348880"/>
              <a:ext cx="8964488" cy="4247317"/>
            </a:xfrm>
            <a:prstGeom prst="rect">
              <a:avLst/>
            </a:prstGeom>
            <a:solidFill>
              <a:schemeClr val="bg1"/>
            </a:solidFill>
          </p:spPr>
          <p:txBody>
            <a:bodyPr wrap="square" rtlCol="0">
              <a:spAutoFit/>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p:txBody>
        </p:sp>
        <p:pic>
          <p:nvPicPr>
            <p:cNvPr id="13314" name="Picture 2"/>
            <p:cNvPicPr>
              <a:picLocks noChangeAspect="1" noChangeArrowheads="1"/>
            </p:cNvPicPr>
            <p:nvPr/>
          </p:nvPicPr>
          <p:blipFill>
            <a:blip r:embed="rId2" cstate="print"/>
            <a:srcRect/>
            <a:stretch>
              <a:fillRect/>
            </a:stretch>
          </p:blipFill>
          <p:spPr bwMode="auto">
            <a:xfrm>
              <a:off x="107504" y="2636912"/>
              <a:ext cx="4464496" cy="3816424"/>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4572000" y="2667834"/>
              <a:ext cx="4464496" cy="3713494"/>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a:solidFill>
            <a:schemeClr val="tx1"/>
          </a:solidFill>
        </p:spPr>
        <p:txBody>
          <a:bodyPr>
            <a:normAutofit fontScale="90000"/>
          </a:bodyPr>
          <a:lstStyle/>
          <a:p>
            <a:r>
              <a:rPr lang="en-CA" dirty="0" smtClean="0">
                <a:solidFill>
                  <a:schemeClr val="bg1">
                    <a:lumMod val="65000"/>
                  </a:schemeClr>
                </a:solidFill>
              </a:rPr>
              <a:t>Goals</a:t>
            </a:r>
            <a:endParaRPr lang="en-CA" dirty="0">
              <a:solidFill>
                <a:schemeClr val="bg1">
                  <a:lumMod val="65000"/>
                </a:schemeClr>
              </a:solidFill>
            </a:endParaRPr>
          </a:p>
        </p:txBody>
      </p:sp>
      <p:sp>
        <p:nvSpPr>
          <p:cNvPr id="3" name="TextBox 2"/>
          <p:cNvSpPr txBox="1"/>
          <p:nvPr/>
        </p:nvSpPr>
        <p:spPr>
          <a:xfrm>
            <a:off x="251520" y="1556792"/>
            <a:ext cx="8892480" cy="4493538"/>
          </a:xfrm>
          <a:prstGeom prst="rect">
            <a:avLst/>
          </a:prstGeom>
          <a:noFill/>
        </p:spPr>
        <p:txBody>
          <a:bodyPr wrap="square" rtlCol="0">
            <a:spAutoFit/>
          </a:bodyPr>
          <a:lstStyle/>
          <a:p>
            <a:pPr marL="342900" indent="-342900">
              <a:buFont typeface="+mj-lt"/>
              <a:buAutoNum type="arabicPeriod" startAt="2"/>
            </a:pPr>
            <a:r>
              <a:rPr lang="en-CA" sz="2000" b="1" dirty="0" smtClean="0">
                <a:solidFill>
                  <a:schemeClr val="bg1">
                    <a:lumMod val="85000"/>
                  </a:schemeClr>
                </a:solidFill>
              </a:rPr>
              <a:t>Investigate the dependence of the optimal ice strength parameter  </a:t>
            </a:r>
            <a:r>
              <a:rPr lang="en-CA" sz="2000" b="1" i="1" dirty="0" smtClean="0">
                <a:solidFill>
                  <a:schemeClr val="bg1">
                    <a:lumMod val="85000"/>
                  </a:schemeClr>
                </a:solidFill>
              </a:rPr>
              <a:t>P* </a:t>
            </a:r>
            <a:r>
              <a:rPr lang="en-CA" sz="2000" b="1" dirty="0" smtClean="0">
                <a:solidFill>
                  <a:schemeClr val="bg1">
                    <a:lumMod val="85000"/>
                  </a:schemeClr>
                </a:solidFill>
              </a:rPr>
              <a:t>and </a:t>
            </a:r>
            <a:r>
              <a:rPr lang="en-CA" sz="2000" b="1" i="1" dirty="0" smtClean="0">
                <a:solidFill>
                  <a:schemeClr val="bg1">
                    <a:lumMod val="85000"/>
                  </a:schemeClr>
                </a:solidFill>
              </a:rPr>
              <a:t>e</a:t>
            </a:r>
            <a:r>
              <a:rPr lang="en-CA" sz="2000" b="1" dirty="0" smtClean="0">
                <a:solidFill>
                  <a:schemeClr val="bg1">
                    <a:lumMod val="85000"/>
                  </a:schemeClr>
                </a:solidFill>
              </a:rPr>
              <a:t> on</a:t>
            </a:r>
            <a:endParaRPr lang="en-CA" dirty="0" smtClean="0">
              <a:solidFill>
                <a:schemeClr val="bg1">
                  <a:lumMod val="85000"/>
                </a:schemeClr>
              </a:solidFill>
            </a:endParaRPr>
          </a:p>
          <a:p>
            <a:pPr marL="342900" indent="-342900">
              <a:defRPr/>
            </a:pPr>
            <a:endParaRPr lang="en-CA" dirty="0" smtClean="0">
              <a:solidFill>
                <a:schemeClr val="bg1">
                  <a:lumMod val="85000"/>
                </a:schemeClr>
              </a:solidFill>
            </a:endParaRPr>
          </a:p>
          <a:p>
            <a:pPr lvl="1">
              <a:buFont typeface="Arial" pitchFamily="34" charset="0"/>
              <a:buChar char="•"/>
              <a:defRPr/>
            </a:pPr>
            <a:r>
              <a:rPr lang="en-CA" dirty="0" smtClean="0">
                <a:solidFill>
                  <a:schemeClr val="bg1">
                    <a:lumMod val="85000"/>
                  </a:schemeClr>
                </a:solidFill>
              </a:rPr>
              <a:t> the number of </a:t>
            </a:r>
            <a:r>
              <a:rPr lang="en-CA" dirty="0" smtClean="0">
                <a:solidFill>
                  <a:schemeClr val="accent1">
                    <a:lumMod val="60000"/>
                    <a:lumOff val="40000"/>
                  </a:schemeClr>
                </a:solidFill>
              </a:rPr>
              <a:t>iterations</a:t>
            </a:r>
            <a:r>
              <a:rPr lang="en-CA" dirty="0" smtClean="0">
                <a:solidFill>
                  <a:schemeClr val="bg1">
                    <a:lumMod val="85000"/>
                  </a:schemeClr>
                </a:solidFill>
              </a:rPr>
              <a:t> used to obtain the model’s solution (convergence)</a:t>
            </a:r>
          </a:p>
          <a:p>
            <a:pPr lvl="1"/>
            <a:endParaRPr lang="en-CA" dirty="0" smtClean="0">
              <a:solidFill>
                <a:schemeClr val="bg1">
                  <a:lumMod val="85000"/>
                </a:schemeClr>
              </a:solidFill>
            </a:endParaRPr>
          </a:p>
          <a:p>
            <a:pPr lvl="1">
              <a:buFont typeface="Arial" pitchFamily="34" charset="0"/>
              <a:buChar char="•"/>
            </a:pPr>
            <a:r>
              <a:rPr lang="en-CA" dirty="0" smtClean="0">
                <a:solidFill>
                  <a:schemeClr val="bg1">
                    <a:lumMod val="85000"/>
                  </a:schemeClr>
                </a:solidFill>
              </a:rPr>
              <a:t> the </a:t>
            </a:r>
            <a:r>
              <a:rPr lang="en-CA" dirty="0" smtClean="0">
                <a:solidFill>
                  <a:schemeClr val="tx2">
                    <a:lumMod val="40000"/>
                    <a:lumOff val="60000"/>
                  </a:schemeClr>
                </a:solidFill>
              </a:rPr>
              <a:t>horizontal resolution</a:t>
            </a:r>
            <a:r>
              <a:rPr lang="en-CA" dirty="0" smtClean="0">
                <a:solidFill>
                  <a:schemeClr val="bg1">
                    <a:lumMod val="85000"/>
                  </a:schemeClr>
                </a:solidFill>
              </a:rPr>
              <a:t> of the model</a:t>
            </a:r>
          </a:p>
          <a:p>
            <a:pPr marL="342900" indent="-342900"/>
            <a:endParaRPr lang="en-CA" sz="2000" b="1" dirty="0" smtClean="0">
              <a:solidFill>
                <a:schemeClr val="bg1">
                  <a:lumMod val="85000"/>
                </a:schemeClr>
              </a:solidFill>
            </a:endParaRPr>
          </a:p>
          <a:p>
            <a:pPr marL="342900" indent="-342900"/>
            <a:endParaRPr lang="en-CA" sz="2000" b="1" dirty="0" smtClean="0">
              <a:solidFill>
                <a:schemeClr val="bg1">
                  <a:lumMod val="85000"/>
                </a:schemeClr>
              </a:solidFill>
            </a:endParaRPr>
          </a:p>
          <a:p>
            <a:pPr marL="342900" indent="-342900"/>
            <a:endParaRPr lang="en-CA" sz="2000" b="1" dirty="0" smtClean="0">
              <a:solidFill>
                <a:schemeClr val="bg1">
                  <a:lumMod val="85000"/>
                </a:schemeClr>
              </a:solidFill>
            </a:endParaRPr>
          </a:p>
          <a:p>
            <a:pPr marL="342900" indent="-342900">
              <a:buFont typeface="+mj-lt"/>
              <a:buAutoNum type="arabicPeriod"/>
            </a:pPr>
            <a:endParaRPr lang="en-CA" sz="2000" b="1" dirty="0" smtClean="0">
              <a:solidFill>
                <a:schemeClr val="bg1">
                  <a:lumMod val="85000"/>
                </a:schemeClr>
              </a:solidFill>
            </a:endParaRPr>
          </a:p>
          <a:p>
            <a:pPr marL="342900" indent="-342900">
              <a:buFont typeface="+mj-lt"/>
              <a:buAutoNum type="arabicPeriod"/>
            </a:pPr>
            <a:r>
              <a:rPr lang="en-CA" sz="2000" b="1" dirty="0" smtClean="0">
                <a:solidFill>
                  <a:schemeClr val="bg1">
                    <a:lumMod val="85000"/>
                  </a:schemeClr>
                </a:solidFill>
              </a:rPr>
              <a:t>Optimize the model drift with respect to drag and mechanical parameters</a:t>
            </a:r>
          </a:p>
          <a:p>
            <a:pPr marL="342900" indent="-342900"/>
            <a:endParaRPr lang="en-CA" sz="2000" b="1" dirty="0" smtClean="0">
              <a:solidFill>
                <a:schemeClr val="bg1">
                  <a:lumMod val="85000"/>
                </a:schemeClr>
              </a:solidFill>
            </a:endParaRPr>
          </a:p>
          <a:p>
            <a:pPr marL="342900" indent="-342900"/>
            <a:r>
              <a:rPr lang="en-CA" sz="2000" b="1" dirty="0" smtClean="0">
                <a:solidFill>
                  <a:schemeClr val="bg1">
                    <a:lumMod val="85000"/>
                  </a:schemeClr>
                </a:solidFill>
              </a:rPr>
              <a:t>	</a:t>
            </a:r>
            <a:r>
              <a:rPr lang="en-CA" dirty="0" smtClean="0">
                <a:solidFill>
                  <a:schemeClr val="bg1">
                    <a:lumMod val="85000"/>
                  </a:schemeClr>
                </a:solidFill>
              </a:rPr>
              <a:t>using the </a:t>
            </a:r>
            <a:r>
              <a:rPr lang="en-CA" dirty="0" smtClean="0">
                <a:solidFill>
                  <a:schemeClr val="accent1">
                    <a:lumMod val="60000"/>
                    <a:lumOff val="40000"/>
                  </a:schemeClr>
                </a:solidFill>
              </a:rPr>
              <a:t>lowest resolution </a:t>
            </a:r>
            <a:r>
              <a:rPr lang="en-CA" dirty="0" smtClean="0">
                <a:solidFill>
                  <a:schemeClr val="bg1">
                    <a:lumMod val="85000"/>
                  </a:schemeClr>
                </a:solidFill>
              </a:rPr>
              <a:t>of the model (“base state” comparable to early models)</a:t>
            </a:r>
          </a:p>
          <a:p>
            <a:endParaRPr lang="en-CA" dirty="0" smtClean="0">
              <a:solidFill>
                <a:schemeClr val="bg1">
                  <a:lumMod val="85000"/>
                </a:schemeClr>
              </a:solidFill>
            </a:endParaRPr>
          </a:p>
          <a:p>
            <a:endParaRPr lang="en-CA" dirty="0">
              <a:solidFill>
                <a:schemeClr val="bg1">
                  <a:lumMod val="85000"/>
                </a:schemeClr>
              </a:solidFill>
            </a:endParaRPr>
          </a:p>
          <a:p>
            <a:endParaRPr lang="en-CA" dirty="0" smtClean="0">
              <a:solidFill>
                <a:schemeClr val="bg1">
                  <a:lumMod val="85000"/>
                </a:schemeClr>
              </a:solidFill>
            </a:endParaRPr>
          </a:p>
        </p:txBody>
      </p:sp>
      <p:sp>
        <p:nvSpPr>
          <p:cNvPr id="4" name="Rectangle 3"/>
          <p:cNvSpPr/>
          <p:nvPr/>
        </p:nvSpPr>
        <p:spPr>
          <a:xfrm>
            <a:off x="251520" y="4077072"/>
            <a:ext cx="8352928"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755576" y="2060848"/>
            <a:ext cx="7272808"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571500"/>
          </a:xfrm>
          <a:solidFill>
            <a:schemeClr val="tx1"/>
          </a:solidFill>
        </p:spPr>
        <p:txBody>
          <a:bodyPr rtlCol="0">
            <a:normAutofit/>
          </a:bodyPr>
          <a:lstStyle/>
          <a:p>
            <a:pPr eaLnBrk="1" fontAlgn="auto" hangingPunct="1">
              <a:spcAft>
                <a:spcPts val="0"/>
              </a:spcAft>
              <a:defRPr/>
            </a:pPr>
            <a:r>
              <a:rPr lang="en-CA" sz="2800" dirty="0" smtClean="0">
                <a:solidFill>
                  <a:schemeClr val="bg1">
                    <a:lumMod val="75000"/>
                  </a:schemeClr>
                </a:solidFill>
              </a:rPr>
              <a:t>Conclusions</a:t>
            </a:r>
            <a:endParaRPr lang="en-CA" sz="2800" dirty="0">
              <a:solidFill>
                <a:schemeClr val="bg1">
                  <a:lumMod val="75000"/>
                </a:schemeClr>
              </a:solidFill>
            </a:endParaRPr>
          </a:p>
        </p:txBody>
      </p:sp>
      <p:sp>
        <p:nvSpPr>
          <p:cNvPr id="10" name="TextBox 9"/>
          <p:cNvSpPr txBox="1"/>
          <p:nvPr/>
        </p:nvSpPr>
        <p:spPr>
          <a:xfrm>
            <a:off x="251520" y="677595"/>
            <a:ext cx="8713788" cy="2031325"/>
          </a:xfrm>
          <a:prstGeom prst="rect">
            <a:avLst/>
          </a:prstGeom>
          <a:solidFill>
            <a:schemeClr val="tx1">
              <a:lumMod val="95000"/>
              <a:lumOff val="5000"/>
            </a:schemeClr>
          </a:solidFill>
        </p:spPr>
        <p:txBody>
          <a:bodyPr>
            <a:spAutoFit/>
          </a:bodyPr>
          <a:lstStyle/>
          <a:p>
            <a:pPr fontAlgn="auto">
              <a:spcBef>
                <a:spcPts val="0"/>
              </a:spcBef>
              <a:spcAft>
                <a:spcPts val="0"/>
              </a:spcAft>
              <a:defRPr/>
            </a:pPr>
            <a:r>
              <a:rPr lang="en-CA" b="1" dirty="0" smtClean="0">
                <a:solidFill>
                  <a:schemeClr val="bg1"/>
                </a:solidFill>
                <a:latin typeface="+mn-lt"/>
                <a:cs typeface="+mn-cs"/>
              </a:rPr>
              <a:t>The effect of convergence (80 km, 2 OL iterations)</a:t>
            </a:r>
          </a:p>
          <a:p>
            <a:pPr fontAlgn="auto">
              <a:spcBef>
                <a:spcPts val="0"/>
              </a:spcBef>
              <a:spcAft>
                <a:spcPts val="0"/>
              </a:spcAft>
              <a:defRPr/>
            </a:pPr>
            <a:endParaRPr lang="en-CA" b="1" dirty="0">
              <a:solidFill>
                <a:schemeClr val="bg1"/>
              </a:solidFill>
              <a:latin typeface="+mn-lt"/>
              <a:cs typeface="+mn-cs"/>
            </a:endParaRPr>
          </a:p>
          <a:p>
            <a:pPr algn="ctr" fontAlgn="auto">
              <a:spcBef>
                <a:spcPts val="0"/>
              </a:spcBef>
              <a:spcAft>
                <a:spcPts val="0"/>
              </a:spcAft>
              <a:defRPr/>
            </a:pPr>
            <a:r>
              <a:rPr lang="en-CA" sz="1500" dirty="0" smtClean="0">
                <a:solidFill>
                  <a:schemeClr val="bg1"/>
                </a:solidFill>
                <a:latin typeface="+mn-lt"/>
                <a:cs typeface="+mn-cs"/>
              </a:rPr>
              <a:t>The model’s solution of the ice drift is </a:t>
            </a:r>
            <a:r>
              <a:rPr lang="en-CA" sz="1500" dirty="0" smtClean="0">
                <a:solidFill>
                  <a:schemeClr val="bg1"/>
                </a:solidFill>
              </a:rPr>
              <a:t>not </a:t>
            </a:r>
            <a:r>
              <a:rPr lang="en-CA" sz="1500" dirty="0" smtClean="0">
                <a:solidFill>
                  <a:srgbClr val="FF0000"/>
                </a:solidFill>
              </a:rPr>
              <a:t>realistic</a:t>
            </a:r>
            <a:r>
              <a:rPr lang="en-CA" sz="1500" dirty="0" smtClean="0">
                <a:solidFill>
                  <a:schemeClr val="bg1"/>
                </a:solidFill>
              </a:rPr>
              <a:t>, the model drift is </a:t>
            </a:r>
            <a:r>
              <a:rPr lang="en-CA" sz="1500" dirty="0" smtClean="0">
                <a:solidFill>
                  <a:srgbClr val="FF0000"/>
                </a:solidFill>
              </a:rPr>
              <a:t>faster</a:t>
            </a:r>
            <a:r>
              <a:rPr lang="en-CA" sz="1500" dirty="0" smtClean="0">
                <a:solidFill>
                  <a:schemeClr val="bg1"/>
                </a:solidFill>
              </a:rPr>
              <a:t> and the ice is </a:t>
            </a:r>
            <a:r>
              <a:rPr lang="en-CA" sz="1500" dirty="0" smtClean="0">
                <a:solidFill>
                  <a:srgbClr val="FF0000"/>
                </a:solidFill>
              </a:rPr>
              <a:t>thinner.</a:t>
            </a:r>
            <a:endParaRPr lang="en-CA" sz="1500" dirty="0" smtClean="0">
              <a:solidFill>
                <a:schemeClr val="bg1"/>
              </a:solidFill>
            </a:endParaRPr>
          </a:p>
          <a:p>
            <a:pPr algn="ctr" fontAlgn="auto">
              <a:spcBef>
                <a:spcPts val="0"/>
              </a:spcBef>
              <a:spcAft>
                <a:spcPts val="0"/>
              </a:spcAft>
              <a:defRPr/>
            </a:pPr>
            <a:r>
              <a:rPr lang="en-CA" sz="1500" dirty="0" smtClean="0">
                <a:solidFill>
                  <a:schemeClr val="bg1"/>
                </a:solidFill>
              </a:rPr>
              <a:t>This needs to be compensated for by:  </a:t>
            </a:r>
            <a:endParaRPr lang="en-CA" sz="1500" dirty="0">
              <a:solidFill>
                <a:schemeClr val="bg1"/>
              </a:solidFill>
              <a:latin typeface="+mn-lt"/>
              <a:cs typeface="+mn-cs"/>
            </a:endParaRPr>
          </a:p>
          <a:p>
            <a:pPr algn="ctr" fontAlgn="auto">
              <a:spcBef>
                <a:spcPts val="0"/>
              </a:spcBef>
              <a:spcAft>
                <a:spcPts val="0"/>
              </a:spcAft>
              <a:defRPr/>
            </a:pPr>
            <a:endParaRPr lang="en-CA" sz="1500" b="1" dirty="0">
              <a:solidFill>
                <a:schemeClr val="bg1"/>
              </a:solidFill>
              <a:latin typeface="+mn-lt"/>
              <a:cs typeface="+mn-cs"/>
            </a:endParaRPr>
          </a:p>
          <a:p>
            <a:pPr algn="ctr" fontAlgn="auto">
              <a:spcBef>
                <a:spcPts val="0"/>
              </a:spcBef>
              <a:spcAft>
                <a:spcPts val="0"/>
              </a:spcAft>
              <a:defRPr/>
            </a:pPr>
            <a:r>
              <a:rPr lang="en-CA" sz="1500" dirty="0" smtClean="0">
                <a:solidFill>
                  <a:schemeClr val="bg1"/>
                </a:solidFill>
              </a:rPr>
              <a:t>a</a:t>
            </a:r>
            <a:r>
              <a:rPr lang="en-CA" sz="1500" dirty="0" smtClean="0">
                <a:solidFill>
                  <a:schemeClr val="bg1"/>
                </a:solidFill>
                <a:latin typeface="+mn-lt"/>
                <a:cs typeface="+mn-cs"/>
              </a:rPr>
              <a:t> </a:t>
            </a:r>
            <a:r>
              <a:rPr lang="en-CA" sz="1500" dirty="0" smtClean="0">
                <a:solidFill>
                  <a:srgbClr val="FF0000"/>
                </a:solidFill>
                <a:latin typeface="+mn-lt"/>
                <a:cs typeface="+mn-cs"/>
              </a:rPr>
              <a:t>smaller </a:t>
            </a:r>
            <a:r>
              <a:rPr lang="en-CA" sz="1500" b="1" i="1" dirty="0" err="1">
                <a:solidFill>
                  <a:srgbClr val="C00000"/>
                </a:solidFill>
                <a:latin typeface="+mn-lt"/>
                <a:cs typeface="+mn-cs"/>
              </a:rPr>
              <a:t>C</a:t>
            </a:r>
            <a:r>
              <a:rPr lang="en-CA" sz="1500" b="1" i="1" baseline="-25000" dirty="0" err="1">
                <a:solidFill>
                  <a:srgbClr val="C00000"/>
                </a:solidFill>
                <a:latin typeface="+mn-lt"/>
                <a:cs typeface="+mn-cs"/>
              </a:rPr>
              <a:t>da</a:t>
            </a:r>
            <a:r>
              <a:rPr lang="en-CA" sz="1500" b="1" i="1" baseline="-25000" dirty="0">
                <a:solidFill>
                  <a:srgbClr val="C00000"/>
                </a:solidFill>
                <a:latin typeface="+mn-lt"/>
                <a:cs typeface="+mn-cs"/>
              </a:rPr>
              <a:t> </a:t>
            </a:r>
            <a:r>
              <a:rPr lang="en-CA" sz="1500" dirty="0">
                <a:solidFill>
                  <a:srgbClr val="FF0000"/>
                </a:solidFill>
                <a:latin typeface="+mn-lt"/>
                <a:cs typeface="+mn-cs"/>
              </a:rPr>
              <a:t>/</a:t>
            </a:r>
            <a:r>
              <a:rPr lang="en-CA" sz="1500" b="1" i="1" dirty="0">
                <a:solidFill>
                  <a:srgbClr val="C00000"/>
                </a:solidFill>
                <a:latin typeface="+mn-lt"/>
                <a:cs typeface="+mn-cs"/>
              </a:rPr>
              <a:t> </a:t>
            </a:r>
            <a:r>
              <a:rPr lang="en-CA" sz="1500" b="1" i="1" dirty="0" err="1">
                <a:solidFill>
                  <a:srgbClr val="C00000"/>
                </a:solidFill>
                <a:latin typeface="+mn-lt"/>
                <a:cs typeface="+mn-cs"/>
              </a:rPr>
              <a:t>C</a:t>
            </a:r>
            <a:r>
              <a:rPr lang="en-CA" sz="1500" b="1" i="1" baseline="-25000" dirty="0" err="1">
                <a:solidFill>
                  <a:srgbClr val="C00000"/>
                </a:solidFill>
                <a:latin typeface="+mn-lt"/>
                <a:cs typeface="+mn-cs"/>
              </a:rPr>
              <a:t>dw</a:t>
            </a:r>
            <a:r>
              <a:rPr lang="en-CA" sz="1500" b="1" i="1" baseline="-25000" dirty="0">
                <a:solidFill>
                  <a:srgbClr val="C00000"/>
                </a:solidFill>
                <a:latin typeface="+mn-lt"/>
                <a:cs typeface="+mn-cs"/>
              </a:rPr>
              <a:t> </a:t>
            </a:r>
            <a:endParaRPr lang="en-CA" sz="1500" dirty="0">
              <a:solidFill>
                <a:schemeClr val="bg1"/>
              </a:solidFill>
              <a:latin typeface="+mn-lt"/>
              <a:cs typeface="+mn-cs"/>
            </a:endParaRPr>
          </a:p>
          <a:p>
            <a:pPr algn="ctr" fontAlgn="auto">
              <a:spcBef>
                <a:spcPts val="0"/>
              </a:spcBef>
              <a:spcAft>
                <a:spcPts val="0"/>
              </a:spcAft>
              <a:defRPr/>
            </a:pPr>
            <a:endParaRPr lang="en-CA" sz="1500" b="1" dirty="0">
              <a:solidFill>
                <a:schemeClr val="bg1"/>
              </a:solidFill>
              <a:latin typeface="+mn-lt"/>
              <a:cs typeface="+mn-cs"/>
            </a:endParaRPr>
          </a:p>
          <a:p>
            <a:pPr algn="ctr" fontAlgn="auto">
              <a:spcBef>
                <a:spcPts val="0"/>
              </a:spcBef>
              <a:spcAft>
                <a:spcPts val="0"/>
              </a:spcAft>
              <a:defRPr/>
            </a:pPr>
            <a:r>
              <a:rPr lang="en-CA" sz="1500" dirty="0" smtClean="0">
                <a:solidFill>
                  <a:schemeClr val="bg1"/>
                </a:solidFill>
              </a:rPr>
              <a:t>a</a:t>
            </a:r>
            <a:r>
              <a:rPr lang="en-CA" sz="1500" dirty="0" smtClean="0">
                <a:solidFill>
                  <a:schemeClr val="bg1"/>
                </a:solidFill>
                <a:latin typeface="+mn-lt"/>
                <a:cs typeface="+mn-cs"/>
              </a:rPr>
              <a:t> </a:t>
            </a:r>
            <a:r>
              <a:rPr lang="en-CA" sz="1500" dirty="0">
                <a:solidFill>
                  <a:srgbClr val="FF0000"/>
                </a:solidFill>
                <a:latin typeface="+mn-lt"/>
                <a:cs typeface="+mn-cs"/>
              </a:rPr>
              <a:t>higher </a:t>
            </a:r>
            <a:r>
              <a:rPr lang="en-CA" sz="1500" i="1" dirty="0">
                <a:solidFill>
                  <a:srgbClr val="FF0000"/>
                </a:solidFill>
                <a:latin typeface="+mn-lt"/>
                <a:cs typeface="+mn-cs"/>
              </a:rPr>
              <a:t>P*</a:t>
            </a:r>
            <a:r>
              <a:rPr lang="en-CA" sz="1500" dirty="0">
                <a:solidFill>
                  <a:schemeClr val="bg1"/>
                </a:solidFill>
                <a:latin typeface="+mn-lt"/>
                <a:cs typeface="+mn-cs"/>
              </a:rPr>
              <a:t> or </a:t>
            </a:r>
            <a:r>
              <a:rPr lang="en-CA" sz="1500" dirty="0">
                <a:solidFill>
                  <a:srgbClr val="FF0000"/>
                </a:solidFill>
                <a:latin typeface="+mn-lt"/>
                <a:cs typeface="+mn-cs"/>
              </a:rPr>
              <a:t>lower </a:t>
            </a:r>
            <a:r>
              <a:rPr lang="en-CA" sz="1500" i="1" dirty="0" smtClean="0">
                <a:solidFill>
                  <a:srgbClr val="FF0000"/>
                </a:solidFill>
                <a:latin typeface="+mn-lt"/>
                <a:cs typeface="+mn-cs"/>
              </a:rPr>
              <a:t>e</a:t>
            </a:r>
            <a:endParaRPr lang="en-CA" sz="1500" dirty="0">
              <a:solidFill>
                <a:schemeClr val="bg1"/>
              </a:solidFill>
              <a:latin typeface="+mn-lt"/>
              <a:cs typeface="+mn-cs"/>
            </a:endParaRPr>
          </a:p>
        </p:txBody>
      </p:sp>
      <p:sp>
        <p:nvSpPr>
          <p:cNvPr id="7" name="TextBox 6"/>
          <p:cNvSpPr txBox="1"/>
          <p:nvPr/>
        </p:nvSpPr>
        <p:spPr>
          <a:xfrm>
            <a:off x="251520" y="2852936"/>
            <a:ext cx="8713788" cy="600164"/>
          </a:xfrm>
          <a:prstGeom prst="rect">
            <a:avLst/>
          </a:prstGeom>
          <a:solidFill>
            <a:schemeClr val="tx1">
              <a:lumMod val="95000"/>
              <a:lumOff val="5000"/>
            </a:schemeClr>
          </a:solidFill>
        </p:spPr>
        <p:txBody>
          <a:bodyPr wrap="square">
            <a:spAutoFit/>
          </a:bodyPr>
          <a:lstStyle/>
          <a:p>
            <a:pPr fontAlgn="auto">
              <a:spcBef>
                <a:spcPts val="0"/>
              </a:spcBef>
              <a:spcAft>
                <a:spcPts val="0"/>
              </a:spcAft>
              <a:defRPr/>
            </a:pPr>
            <a:r>
              <a:rPr lang="en-CA" b="1" dirty="0">
                <a:solidFill>
                  <a:schemeClr val="bg1"/>
                </a:solidFill>
                <a:latin typeface="+mn-lt"/>
                <a:cs typeface="+mn-cs"/>
              </a:rPr>
              <a:t>The effect of resolution (40 km, 20 OL iterations</a:t>
            </a:r>
            <a:r>
              <a:rPr lang="en-CA" b="1" dirty="0" smtClean="0">
                <a:solidFill>
                  <a:schemeClr val="bg1"/>
                </a:solidFill>
                <a:latin typeface="+mn-lt"/>
                <a:cs typeface="+mn-cs"/>
              </a:rPr>
              <a:t>)</a:t>
            </a:r>
            <a:endParaRPr lang="en-CA" sz="1500" dirty="0">
              <a:solidFill>
                <a:schemeClr val="bg1"/>
              </a:solidFill>
              <a:latin typeface="+mn-lt"/>
              <a:cs typeface="+mn-cs"/>
            </a:endParaRPr>
          </a:p>
          <a:p>
            <a:pPr algn="ctr" fontAlgn="auto">
              <a:spcBef>
                <a:spcPts val="0"/>
              </a:spcBef>
              <a:spcAft>
                <a:spcPts val="0"/>
              </a:spcAft>
              <a:defRPr/>
            </a:pPr>
            <a:r>
              <a:rPr lang="en-CA" sz="1500" dirty="0">
                <a:solidFill>
                  <a:schemeClr val="bg1">
                    <a:lumMod val="65000"/>
                  </a:schemeClr>
                </a:solidFill>
                <a:latin typeface="+mn-lt"/>
                <a:cs typeface="+mn-cs"/>
              </a:rPr>
              <a:t>Ongoing work</a:t>
            </a:r>
          </a:p>
        </p:txBody>
      </p:sp>
      <p:grpSp>
        <p:nvGrpSpPr>
          <p:cNvPr id="13" name="Group 12"/>
          <p:cNvGrpSpPr/>
          <p:nvPr/>
        </p:nvGrpSpPr>
        <p:grpSpPr>
          <a:xfrm>
            <a:off x="0" y="4297680"/>
            <a:ext cx="9144000" cy="2371680"/>
            <a:chOff x="0" y="4297680"/>
            <a:chExt cx="9144000" cy="2371680"/>
          </a:xfrm>
        </p:grpSpPr>
        <p:sp>
          <p:nvSpPr>
            <p:cNvPr id="9" name="TextBox 8"/>
            <p:cNvSpPr txBox="1"/>
            <p:nvPr/>
          </p:nvSpPr>
          <p:spPr>
            <a:xfrm>
              <a:off x="251520" y="5038144"/>
              <a:ext cx="8712968" cy="1631216"/>
            </a:xfrm>
            <a:prstGeom prst="rect">
              <a:avLst/>
            </a:prstGeom>
            <a:solidFill>
              <a:schemeClr val="tx1">
                <a:lumMod val="95000"/>
                <a:lumOff val="5000"/>
              </a:schemeClr>
            </a:solidFill>
          </p:spPr>
          <p:txBody>
            <a:bodyPr wrap="square" rtlCol="0">
              <a:spAutoFit/>
            </a:bodyPr>
            <a:lstStyle/>
            <a:p>
              <a:pPr marL="342900" indent="-342900"/>
              <a:endParaRPr lang="en-CA" dirty="0" smtClean="0">
                <a:solidFill>
                  <a:schemeClr val="bg1">
                    <a:lumMod val="85000"/>
                  </a:schemeClr>
                </a:solidFill>
                <a:sym typeface="Symbol"/>
              </a:endParaRPr>
            </a:p>
            <a:p>
              <a:pPr marL="342900" indent="-342900">
                <a:buFont typeface="Arial" pitchFamily="34" charset="0"/>
                <a:buChar char="•"/>
              </a:pPr>
              <a:r>
                <a:rPr lang="en-CA" sz="1600" dirty="0" smtClean="0">
                  <a:solidFill>
                    <a:schemeClr val="bg1">
                      <a:lumMod val="85000"/>
                    </a:schemeClr>
                  </a:solidFill>
                </a:rPr>
                <a:t>Comparison with some thickness data:</a:t>
              </a:r>
            </a:p>
            <a:p>
              <a:pPr marL="800100" lvl="1" indent="-342900"/>
              <a:r>
                <a:rPr lang="en-CA" sz="1600" dirty="0" smtClean="0">
                  <a:solidFill>
                    <a:schemeClr val="bg1">
                      <a:lumMod val="85000"/>
                    </a:schemeClr>
                  </a:solidFill>
                </a:rPr>
                <a:t>Use submarine data or PIOMASS </a:t>
              </a:r>
              <a:r>
                <a:rPr lang="en-CA" sz="1600" dirty="0" smtClean="0">
                  <a:solidFill>
                    <a:schemeClr val="bg1">
                      <a:lumMod val="85000"/>
                    </a:schemeClr>
                  </a:solidFill>
                </a:rPr>
                <a:t>output.</a:t>
              </a:r>
            </a:p>
            <a:p>
              <a:pPr marL="342900" indent="-342900"/>
              <a:endParaRPr lang="en-CA" sz="1600" dirty="0" smtClean="0">
                <a:solidFill>
                  <a:schemeClr val="bg1">
                    <a:lumMod val="85000"/>
                  </a:schemeClr>
                </a:solidFill>
              </a:endParaRPr>
            </a:p>
            <a:p>
              <a:pPr marL="342900" indent="-342900">
                <a:buFont typeface="Arial" pitchFamily="34" charset="0"/>
                <a:buChar char="•"/>
              </a:pPr>
              <a:r>
                <a:rPr lang="en-CA" sz="1600" dirty="0" smtClean="0">
                  <a:solidFill>
                    <a:schemeClr val="bg1">
                      <a:lumMod val="85000"/>
                    </a:schemeClr>
                  </a:solidFill>
                </a:rPr>
                <a:t>Optimizing the simulated ice deformation instead of the ice velocity</a:t>
              </a:r>
            </a:p>
            <a:p>
              <a:pPr marL="342900" indent="-342900"/>
              <a:endParaRPr lang="en-CA" dirty="0" smtClean="0">
                <a:solidFill>
                  <a:schemeClr val="bg1">
                    <a:lumMod val="85000"/>
                  </a:schemeClr>
                </a:solidFill>
              </a:endParaRPr>
            </a:p>
          </p:txBody>
        </p:sp>
        <p:sp>
          <p:nvSpPr>
            <p:cNvPr id="12" name="Title 1"/>
            <p:cNvSpPr txBox="1">
              <a:spLocks/>
            </p:cNvSpPr>
            <p:nvPr/>
          </p:nvSpPr>
          <p:spPr>
            <a:xfrm>
              <a:off x="0" y="4297680"/>
              <a:ext cx="9144000" cy="571480"/>
            </a:xfrm>
            <a:prstGeom prst="rect">
              <a:avLst/>
            </a:prstGeom>
            <a:solidFill>
              <a:schemeClr val="tx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2800" b="0" i="0" u="none" strike="noStrike" kern="1200" cap="none" spc="0" normalizeH="0" baseline="0" noProof="0" smtClean="0">
                  <a:ln>
                    <a:noFill/>
                  </a:ln>
                  <a:solidFill>
                    <a:schemeClr val="bg1">
                      <a:lumMod val="75000"/>
                    </a:schemeClr>
                  </a:solidFill>
                  <a:effectLst/>
                  <a:uLnTx/>
                  <a:uFillTx/>
                  <a:latin typeface="+mj-lt"/>
                  <a:ea typeface="+mj-ea"/>
                  <a:cs typeface="+mj-cs"/>
                </a:rPr>
                <a:t>Future work</a:t>
              </a:r>
              <a:endParaRPr kumimoji="0" lang="en-CA" sz="2800" b="0" i="0" u="none" strike="noStrike" kern="1200" cap="none" spc="0" normalizeH="0" baseline="0" noProof="0" dirty="0">
                <a:ln>
                  <a:noFill/>
                </a:ln>
                <a:solidFill>
                  <a:schemeClr val="bg1">
                    <a:lumMod val="75000"/>
                  </a:schemeClr>
                </a:solidFill>
                <a:effectLst/>
                <a:uLnTx/>
                <a:uFillTx/>
                <a:latin typeface="+mj-lt"/>
                <a:ea typeface="+mj-ea"/>
                <a:cs typeface="+mj-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7" grpId="0" animBg="1"/>
      <p:bldP spid="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571500"/>
          </a:xfrm>
          <a:solidFill>
            <a:schemeClr val="tx1"/>
          </a:solidFill>
        </p:spPr>
        <p:txBody>
          <a:bodyPr rtlCol="0">
            <a:normAutofit/>
          </a:bodyPr>
          <a:lstStyle/>
          <a:p>
            <a:pPr eaLnBrk="1" fontAlgn="auto" hangingPunct="1">
              <a:spcAft>
                <a:spcPts val="0"/>
              </a:spcAft>
              <a:defRPr/>
            </a:pPr>
            <a:r>
              <a:rPr lang="en-CA" sz="2800" dirty="0" smtClean="0">
                <a:solidFill>
                  <a:schemeClr val="bg1">
                    <a:lumMod val="75000"/>
                  </a:schemeClr>
                </a:solidFill>
              </a:rPr>
              <a:t>Thanks</a:t>
            </a:r>
            <a:endParaRPr lang="en-CA" sz="2800" dirty="0">
              <a:solidFill>
                <a:schemeClr val="bg1">
                  <a:lumMod val="75000"/>
                </a:schemeClr>
              </a:solidFill>
            </a:endParaRPr>
          </a:p>
        </p:txBody>
      </p:sp>
      <p:sp>
        <p:nvSpPr>
          <p:cNvPr id="5" name="TextBox 4"/>
          <p:cNvSpPr txBox="1"/>
          <p:nvPr/>
        </p:nvSpPr>
        <p:spPr bwMode="auto">
          <a:xfrm>
            <a:off x="0" y="5192613"/>
            <a:ext cx="9144000" cy="1692771"/>
          </a:xfrm>
          <a:prstGeom prst="rect">
            <a:avLst/>
          </a:prstGeom>
          <a:solidFill>
            <a:schemeClr val="tx1">
              <a:lumMod val="95000"/>
              <a:lumOff val="5000"/>
            </a:schemeClr>
          </a:solidFill>
        </p:spPr>
        <p:txBody>
          <a:bodyPr wrap="square">
            <a:spAutoFit/>
          </a:bodyPr>
          <a:lstStyle/>
          <a:p>
            <a:pPr fontAlgn="auto">
              <a:spcBef>
                <a:spcPts val="0"/>
              </a:spcBef>
              <a:spcAft>
                <a:spcPts val="0"/>
              </a:spcAft>
              <a:defRPr/>
            </a:pPr>
            <a:r>
              <a:rPr lang="en-US" b="1" dirty="0">
                <a:solidFill>
                  <a:srgbClr val="FFFFFF"/>
                </a:solidFill>
                <a:latin typeface="+mn-lt"/>
                <a:cs typeface="+mn-cs"/>
              </a:rPr>
              <a:t>This </a:t>
            </a:r>
            <a:r>
              <a:rPr lang="en-US" b="1" dirty="0" smtClean="0">
                <a:solidFill>
                  <a:srgbClr val="FFFFFF"/>
                </a:solidFill>
                <a:latin typeface="+mn-lt"/>
                <a:cs typeface="+mn-cs"/>
              </a:rPr>
              <a:t>work </a:t>
            </a:r>
            <a:r>
              <a:rPr lang="en-US" b="1" dirty="0" smtClean="0">
                <a:solidFill>
                  <a:srgbClr val="FFFFFF"/>
                </a:solidFill>
              </a:rPr>
              <a:t>was</a:t>
            </a:r>
            <a:r>
              <a:rPr lang="en-US" b="1" dirty="0" smtClean="0">
                <a:solidFill>
                  <a:srgbClr val="FFFFFF"/>
                </a:solidFill>
                <a:latin typeface="+mn-lt"/>
                <a:cs typeface="+mn-cs"/>
              </a:rPr>
              <a:t> </a:t>
            </a:r>
            <a:r>
              <a:rPr lang="en-US" b="1" dirty="0">
                <a:solidFill>
                  <a:srgbClr val="FFFFFF"/>
                </a:solidFill>
                <a:latin typeface="+mn-lt"/>
                <a:cs typeface="+mn-cs"/>
              </a:rPr>
              <a:t>funded by </a:t>
            </a:r>
          </a:p>
          <a:p>
            <a:pPr fontAlgn="auto">
              <a:spcBef>
                <a:spcPts val="0"/>
              </a:spcBef>
              <a:spcAft>
                <a:spcPts val="0"/>
              </a:spcAft>
              <a:defRPr/>
            </a:pPr>
            <a:r>
              <a:rPr lang="en-US" sz="1600" dirty="0">
                <a:solidFill>
                  <a:srgbClr val="FFFFFF"/>
                </a:solidFill>
                <a:latin typeface="+mn-lt"/>
                <a:cs typeface="+mn-cs"/>
              </a:rPr>
              <a:t>	</a:t>
            </a:r>
            <a:r>
              <a:rPr lang="en-US" sz="1600" b="1" dirty="0">
                <a:solidFill>
                  <a:schemeClr val="bg1">
                    <a:lumMod val="85000"/>
                  </a:schemeClr>
                </a:solidFill>
                <a:latin typeface="+mn-lt"/>
                <a:cs typeface="+mn-cs"/>
              </a:rPr>
              <a:t>a</a:t>
            </a:r>
            <a:r>
              <a:rPr lang="en-US" sz="1600" b="1" dirty="0">
                <a:solidFill>
                  <a:srgbClr val="FFFFFF"/>
                </a:solidFill>
                <a:latin typeface="+mn-lt"/>
                <a:cs typeface="+mn-cs"/>
              </a:rPr>
              <a:t> </a:t>
            </a:r>
            <a:r>
              <a:rPr lang="en-US" sz="1600" b="1" dirty="0">
                <a:solidFill>
                  <a:srgbClr val="C00000"/>
                </a:solidFill>
                <a:latin typeface="+mn-lt"/>
                <a:cs typeface="+mn-cs"/>
              </a:rPr>
              <a:t>National Science and Engineering Research Council of Canada</a:t>
            </a:r>
            <a:r>
              <a:rPr lang="en-US" sz="1600" b="1" dirty="0">
                <a:solidFill>
                  <a:srgbClr val="FFFFFF"/>
                </a:solidFill>
                <a:latin typeface="+mn-lt"/>
                <a:cs typeface="+mn-cs"/>
              </a:rPr>
              <a:t> </a:t>
            </a:r>
            <a:r>
              <a:rPr lang="en-US" sz="1600" b="1" dirty="0">
                <a:solidFill>
                  <a:schemeClr val="bg1">
                    <a:lumMod val="85000"/>
                  </a:schemeClr>
                </a:solidFill>
                <a:latin typeface="+mn-lt"/>
                <a:cs typeface="+mn-cs"/>
              </a:rPr>
              <a:t>Scholarship</a:t>
            </a:r>
          </a:p>
          <a:p>
            <a:pPr fontAlgn="auto">
              <a:spcBef>
                <a:spcPts val="0"/>
              </a:spcBef>
              <a:spcAft>
                <a:spcPts val="0"/>
              </a:spcAft>
              <a:defRPr/>
            </a:pPr>
            <a:r>
              <a:rPr lang="en-US" sz="1600" b="1" dirty="0">
                <a:solidFill>
                  <a:srgbClr val="FFFFFF"/>
                </a:solidFill>
                <a:latin typeface="+mn-lt"/>
                <a:cs typeface="+mn-cs"/>
              </a:rPr>
              <a:t> 	</a:t>
            </a:r>
            <a:r>
              <a:rPr lang="en-US" sz="1600" b="1" dirty="0">
                <a:solidFill>
                  <a:schemeClr val="bg1">
                    <a:lumMod val="85000"/>
                  </a:schemeClr>
                </a:solidFill>
                <a:latin typeface="+mn-lt"/>
                <a:cs typeface="+mn-cs"/>
              </a:rPr>
              <a:t>and an </a:t>
            </a:r>
            <a:r>
              <a:rPr lang="en-US" sz="1600" b="1" dirty="0">
                <a:solidFill>
                  <a:srgbClr val="C00000"/>
                </a:solidFill>
                <a:latin typeface="+mn-lt"/>
                <a:cs typeface="+mn-cs"/>
              </a:rPr>
              <a:t>Environment Canada </a:t>
            </a:r>
            <a:r>
              <a:rPr lang="en-US" sz="1600" b="1" dirty="0">
                <a:solidFill>
                  <a:schemeClr val="bg1">
                    <a:lumMod val="85000"/>
                  </a:schemeClr>
                </a:solidFill>
                <a:latin typeface="+mn-lt"/>
                <a:cs typeface="+mn-cs"/>
              </a:rPr>
              <a:t>Scholarship</a:t>
            </a:r>
            <a:r>
              <a:rPr lang="en-US" sz="1600" b="1" dirty="0" smtClean="0">
                <a:solidFill>
                  <a:schemeClr val="bg1">
                    <a:lumMod val="85000"/>
                  </a:schemeClr>
                </a:solidFill>
                <a:latin typeface="+mn-lt"/>
                <a:cs typeface="+mn-cs"/>
              </a:rPr>
              <a:t>.</a:t>
            </a:r>
            <a:endParaRPr lang="en-US" dirty="0">
              <a:solidFill>
                <a:srgbClr val="FFFFFF"/>
              </a:solidFill>
              <a:latin typeface="+mn-lt"/>
              <a:cs typeface="+mn-cs"/>
            </a:endParaRPr>
          </a:p>
          <a:p>
            <a:pPr fontAlgn="auto">
              <a:spcBef>
                <a:spcPts val="0"/>
              </a:spcBef>
              <a:spcAft>
                <a:spcPts val="0"/>
              </a:spcAft>
              <a:defRPr/>
            </a:pPr>
            <a:endParaRPr lang="en-US" dirty="0">
              <a:solidFill>
                <a:srgbClr val="FFFFFF"/>
              </a:solidFill>
              <a:latin typeface="+mn-lt"/>
              <a:cs typeface="+mn-cs"/>
            </a:endParaRPr>
          </a:p>
          <a:p>
            <a:pPr fontAlgn="auto">
              <a:spcBef>
                <a:spcPts val="0"/>
              </a:spcBef>
              <a:spcAft>
                <a:spcPts val="0"/>
              </a:spcAft>
              <a:defRPr/>
            </a:pPr>
            <a:r>
              <a:rPr lang="en-US" dirty="0">
                <a:solidFill>
                  <a:srgbClr val="FFFFFF"/>
                </a:solidFill>
                <a:latin typeface="+mn-lt"/>
                <a:cs typeface="+mn-cs"/>
              </a:rPr>
              <a:t>	</a:t>
            </a:r>
          </a:p>
          <a:p>
            <a:pPr fontAlgn="auto">
              <a:spcBef>
                <a:spcPts val="0"/>
              </a:spcBef>
              <a:spcAft>
                <a:spcPts val="0"/>
              </a:spcAft>
              <a:defRPr/>
            </a:pPr>
            <a:endParaRPr lang="en-US" dirty="0">
              <a:solidFill>
                <a:srgbClr val="FFFFFF"/>
              </a:solidFill>
              <a:latin typeface="+mn-lt"/>
              <a:cs typeface="+mn-cs"/>
            </a:endParaRPr>
          </a:p>
        </p:txBody>
      </p:sp>
      <p:grpSp>
        <p:nvGrpSpPr>
          <p:cNvPr id="3" name="Group 9"/>
          <p:cNvGrpSpPr>
            <a:grpSpLocks/>
          </p:cNvGrpSpPr>
          <p:nvPr/>
        </p:nvGrpSpPr>
        <p:grpSpPr bwMode="auto">
          <a:xfrm>
            <a:off x="2232852" y="6098402"/>
            <a:ext cx="4888451" cy="642966"/>
            <a:chOff x="2571736" y="2591033"/>
            <a:chExt cx="4929222" cy="642942"/>
          </a:xfrm>
        </p:grpSpPr>
        <p:sp>
          <p:nvSpPr>
            <p:cNvPr id="33802" name="TextBox 7"/>
            <p:cNvSpPr txBox="1">
              <a:spLocks noChangeArrowheads="1"/>
            </p:cNvSpPr>
            <p:nvPr/>
          </p:nvSpPr>
          <p:spPr bwMode="auto">
            <a:xfrm>
              <a:off x="2571736" y="2591033"/>
              <a:ext cx="4929222" cy="642942"/>
            </a:xfrm>
            <a:prstGeom prst="rect">
              <a:avLst/>
            </a:prstGeom>
            <a:solidFill>
              <a:schemeClr val="bg1">
                <a:alpha val="83920"/>
              </a:schemeClr>
            </a:solidFill>
            <a:ln w="9525">
              <a:noFill/>
              <a:miter lim="800000"/>
              <a:headEnd/>
              <a:tailEnd/>
            </a:ln>
          </p:spPr>
          <p:txBody>
            <a:bodyPr>
              <a:spAutoFit/>
            </a:bodyPr>
            <a:lstStyle/>
            <a:p>
              <a:endParaRPr lang="en-CA">
                <a:latin typeface="Calibri" pitchFamily="34" charset="0"/>
              </a:endParaRPr>
            </a:p>
            <a:p>
              <a:endParaRPr lang="en-CA">
                <a:latin typeface="Calibri" pitchFamily="34" charset="0"/>
              </a:endParaRPr>
            </a:p>
          </p:txBody>
        </p:sp>
        <p:pic>
          <p:nvPicPr>
            <p:cNvPr id="33803" name="Picture 2"/>
            <p:cNvPicPr>
              <a:picLocks noChangeAspect="1" noChangeArrowheads="1"/>
            </p:cNvPicPr>
            <p:nvPr/>
          </p:nvPicPr>
          <p:blipFill>
            <a:blip r:embed="rId2" cstate="print">
              <a:lum bright="-16000"/>
            </a:blip>
            <a:srcRect/>
            <a:stretch>
              <a:fillRect/>
            </a:stretch>
          </p:blipFill>
          <p:spPr bwMode="auto">
            <a:xfrm>
              <a:off x="2673504" y="2772000"/>
              <a:ext cx="4470264" cy="280988"/>
            </a:xfrm>
            <a:prstGeom prst="rect">
              <a:avLst/>
            </a:prstGeom>
            <a:noFill/>
            <a:ln w="9525">
              <a:noFill/>
              <a:miter lim="800000"/>
              <a:headEnd/>
              <a:tailEnd/>
            </a:ln>
          </p:spPr>
        </p:pic>
        <p:pic>
          <p:nvPicPr>
            <p:cNvPr id="33804" name="Picture 8" descr="mcgill_logo.bmp"/>
            <p:cNvPicPr>
              <a:picLocks noChangeAspect="1"/>
            </p:cNvPicPr>
            <p:nvPr/>
          </p:nvPicPr>
          <p:blipFill>
            <a:blip r:embed="rId3" cstate="print">
              <a:lum bright="-16000"/>
            </a:blip>
            <a:srcRect/>
            <a:stretch>
              <a:fillRect/>
            </a:stretch>
          </p:blipFill>
          <p:spPr bwMode="auto">
            <a:xfrm>
              <a:off x="4500562" y="2752574"/>
              <a:ext cx="1362076" cy="319236"/>
            </a:xfrm>
            <a:prstGeom prst="rect">
              <a:avLst/>
            </a:prstGeom>
            <a:noFill/>
            <a:ln w="9525">
              <a:noFill/>
              <a:miter lim="800000"/>
              <a:headEnd/>
              <a:tailEnd/>
            </a:ln>
          </p:spPr>
        </p:pic>
        <p:pic>
          <p:nvPicPr>
            <p:cNvPr id="33805" name="Picture 6" descr="footer_banner_en.bmp"/>
            <p:cNvPicPr>
              <a:picLocks noChangeAspect="1"/>
            </p:cNvPicPr>
            <p:nvPr/>
          </p:nvPicPr>
          <p:blipFill>
            <a:blip r:embed="rId4" cstate="print">
              <a:lum bright="-16000"/>
            </a:blip>
            <a:srcRect/>
            <a:stretch>
              <a:fillRect/>
            </a:stretch>
          </p:blipFill>
          <p:spPr bwMode="auto">
            <a:xfrm>
              <a:off x="6126211" y="2643182"/>
              <a:ext cx="1231871" cy="500066"/>
            </a:xfrm>
            <a:prstGeom prst="rect">
              <a:avLst/>
            </a:prstGeom>
            <a:noFill/>
            <a:ln w="9525">
              <a:noFill/>
              <a:miter lim="800000"/>
              <a:headEnd/>
              <a:tailEnd/>
            </a:ln>
          </p:spPr>
        </p:pic>
      </p:grpSp>
      <p:pic>
        <p:nvPicPr>
          <p:cNvPr id="1026" name="Picture 2" descr="C:\Users\vero\Desktop\Buoy Deployment 2010\DSC07120.JPG"/>
          <p:cNvPicPr>
            <a:picLocks noChangeAspect="1" noChangeArrowheads="1"/>
          </p:cNvPicPr>
          <p:nvPr/>
        </p:nvPicPr>
        <p:blipFill>
          <a:blip r:embed="rId5" cstate="print"/>
          <a:srcRect/>
          <a:stretch>
            <a:fillRect/>
          </a:stretch>
        </p:blipFill>
        <p:spPr bwMode="auto">
          <a:xfrm>
            <a:off x="1403648" y="620688"/>
            <a:ext cx="6669187" cy="4464496"/>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908050"/>
            <a:ext cx="9126538" cy="904875"/>
          </a:xfrm>
          <a:prstGeom prst="rect">
            <a:avLst/>
          </a:prstGeom>
          <a:noFill/>
          <a:ln w="9525">
            <a:solidFill>
              <a:schemeClr val="accent1">
                <a:lumMod val="75000"/>
              </a:schemeClr>
            </a:solidFill>
            <a:miter lim="800000"/>
            <a:headEnd/>
            <a:tailEnd/>
          </a:ln>
        </p:spPr>
      </p:pic>
      <p:sp>
        <p:nvSpPr>
          <p:cNvPr id="10" name="Title 1"/>
          <p:cNvSpPr txBox="1">
            <a:spLocks/>
          </p:cNvSpPr>
          <p:nvPr/>
        </p:nvSpPr>
        <p:spPr>
          <a:xfrm>
            <a:off x="0" y="0"/>
            <a:ext cx="9144000" cy="714375"/>
          </a:xfrm>
          <a:prstGeom prst="rect">
            <a:avLst/>
          </a:prstGeom>
          <a:solidFill>
            <a:schemeClr val="tx1"/>
          </a:solidFill>
        </p:spPr>
        <p:txBody>
          <a:bodyPr anchor="ctr">
            <a:normAutofit/>
          </a:bodyPr>
          <a:lstStyle/>
          <a:p>
            <a:pPr algn="ctr" fontAlgn="auto">
              <a:spcAft>
                <a:spcPts val="0"/>
              </a:spcAft>
              <a:defRPr/>
            </a:pPr>
            <a:r>
              <a:rPr lang="en-CA" sz="3200" dirty="0">
                <a:solidFill>
                  <a:schemeClr val="bg1">
                    <a:lumMod val="65000"/>
                  </a:schemeClr>
                </a:solidFill>
                <a:latin typeface="+mj-lt"/>
                <a:ea typeface="+mj-ea"/>
                <a:cs typeface="+mj-cs"/>
              </a:rPr>
              <a:t>The </a:t>
            </a:r>
            <a:r>
              <a:rPr lang="en-CA" sz="3200" dirty="0" smtClean="0">
                <a:solidFill>
                  <a:schemeClr val="bg1">
                    <a:lumMod val="65000"/>
                  </a:schemeClr>
                </a:solidFill>
                <a:latin typeface="+mj-lt"/>
                <a:ea typeface="+mj-ea"/>
                <a:cs typeface="+mj-cs"/>
              </a:rPr>
              <a:t>parameters</a:t>
            </a:r>
            <a:endParaRPr lang="en-CA" sz="3200" dirty="0">
              <a:solidFill>
                <a:schemeClr val="bg1">
                  <a:lumMod val="65000"/>
                </a:schemeClr>
              </a:solidFill>
              <a:latin typeface="+mj-lt"/>
              <a:ea typeface="+mj-ea"/>
              <a:cs typeface="+mj-cs"/>
            </a:endParaRPr>
          </a:p>
        </p:txBody>
      </p:sp>
      <p:sp>
        <p:nvSpPr>
          <p:cNvPr id="15" name="Oval 14"/>
          <p:cNvSpPr/>
          <p:nvPr/>
        </p:nvSpPr>
        <p:spPr>
          <a:xfrm>
            <a:off x="4500563" y="1052513"/>
            <a:ext cx="1357312" cy="6429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 name="Oval 18"/>
          <p:cNvSpPr/>
          <p:nvPr/>
        </p:nvSpPr>
        <p:spPr>
          <a:xfrm>
            <a:off x="6286500" y="1052513"/>
            <a:ext cx="642938"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20" name="Picture 3"/>
          <p:cNvPicPr>
            <a:picLocks noChangeAspect="1" noChangeArrowheads="1"/>
          </p:cNvPicPr>
          <p:nvPr/>
        </p:nvPicPr>
        <p:blipFill>
          <a:blip r:embed="rId3" cstate="print"/>
          <a:srcRect/>
          <a:stretch>
            <a:fillRect/>
          </a:stretch>
        </p:blipFill>
        <p:spPr bwMode="auto">
          <a:xfrm>
            <a:off x="2124075" y="5013325"/>
            <a:ext cx="4867275" cy="1735138"/>
          </a:xfrm>
          <a:prstGeom prst="rect">
            <a:avLst/>
          </a:prstGeom>
          <a:noFill/>
          <a:ln w="9525">
            <a:noFill/>
            <a:miter lim="800000"/>
            <a:headEnd/>
            <a:tailEnd/>
          </a:ln>
        </p:spPr>
      </p:pic>
      <p:grpSp>
        <p:nvGrpSpPr>
          <p:cNvPr id="2" name="Group 29"/>
          <p:cNvGrpSpPr>
            <a:grpSpLocks/>
          </p:cNvGrpSpPr>
          <p:nvPr/>
        </p:nvGrpSpPr>
        <p:grpSpPr bwMode="auto">
          <a:xfrm>
            <a:off x="357188" y="1916832"/>
            <a:ext cx="8429625" cy="2308225"/>
            <a:chOff x="357188" y="2636838"/>
            <a:chExt cx="8429625" cy="2308225"/>
          </a:xfrm>
        </p:grpSpPr>
        <p:sp>
          <p:nvSpPr>
            <p:cNvPr id="14" name="TextBox 13"/>
            <p:cNvSpPr txBox="1"/>
            <p:nvPr/>
          </p:nvSpPr>
          <p:spPr bwMode="auto">
            <a:xfrm>
              <a:off x="357188" y="2636838"/>
              <a:ext cx="8429625" cy="2308225"/>
            </a:xfrm>
            <a:prstGeom prst="rect">
              <a:avLst/>
            </a:prstGeom>
            <a:solidFill>
              <a:schemeClr val="tx1">
                <a:lumMod val="95000"/>
                <a:lumOff val="5000"/>
              </a:schemeClr>
            </a:solidFill>
          </p:spPr>
          <p:txBody>
            <a:bodyPr>
              <a:spAutoFit/>
            </a:bodyPr>
            <a:lstStyle/>
            <a:p>
              <a:pPr algn="ctr" fontAlgn="auto">
                <a:spcBef>
                  <a:spcPts val="0"/>
                </a:spcBef>
                <a:spcAft>
                  <a:spcPts val="0"/>
                </a:spcAft>
                <a:defRPr/>
              </a:pPr>
              <a:endParaRPr lang="en-CA" b="1" dirty="0">
                <a:solidFill>
                  <a:schemeClr val="accent1">
                    <a:lumMod val="60000"/>
                    <a:lumOff val="40000"/>
                  </a:schemeClr>
                </a:solidFill>
                <a:latin typeface="+mn-lt"/>
                <a:cs typeface="+mn-cs"/>
              </a:endParaRPr>
            </a:p>
            <a:p>
              <a:pPr algn="ctr" fontAlgn="auto">
                <a:spcBef>
                  <a:spcPts val="0"/>
                </a:spcBef>
                <a:spcAft>
                  <a:spcPts val="0"/>
                </a:spcAft>
                <a:defRPr/>
              </a:pPr>
              <a:endParaRPr lang="en-CA" b="1" dirty="0">
                <a:solidFill>
                  <a:schemeClr val="accent1">
                    <a:lumMod val="60000"/>
                    <a:lumOff val="40000"/>
                  </a:schemeClr>
                </a:solidFill>
                <a:latin typeface="+mn-lt"/>
                <a:cs typeface="+mn-cs"/>
              </a:endParaRPr>
            </a:p>
            <a:p>
              <a:pPr algn="ctr" fontAlgn="auto">
                <a:spcBef>
                  <a:spcPts val="0"/>
                </a:spcBef>
                <a:spcAft>
                  <a:spcPts val="0"/>
                </a:spcAft>
                <a:defRPr/>
              </a:pPr>
              <a:endParaRPr lang="en-CA" b="1" dirty="0">
                <a:solidFill>
                  <a:schemeClr val="accent1">
                    <a:lumMod val="60000"/>
                    <a:lumOff val="40000"/>
                  </a:schemeClr>
                </a:solidFill>
                <a:latin typeface="+mn-lt"/>
                <a:cs typeface="+mn-cs"/>
              </a:endParaRPr>
            </a:p>
            <a:p>
              <a:pPr algn="ctr" fontAlgn="auto">
                <a:spcBef>
                  <a:spcPts val="0"/>
                </a:spcBef>
                <a:spcAft>
                  <a:spcPts val="0"/>
                </a:spcAft>
                <a:defRPr/>
              </a:pPr>
              <a:endParaRPr lang="en-CA" b="1" dirty="0">
                <a:solidFill>
                  <a:schemeClr val="accent1">
                    <a:lumMod val="60000"/>
                    <a:lumOff val="40000"/>
                  </a:schemeClr>
                </a:solidFill>
                <a:latin typeface="+mn-lt"/>
                <a:cs typeface="+mn-cs"/>
              </a:endParaRPr>
            </a:p>
            <a:p>
              <a:pPr algn="ctr" fontAlgn="auto">
                <a:spcBef>
                  <a:spcPts val="0"/>
                </a:spcBef>
                <a:spcAft>
                  <a:spcPts val="0"/>
                </a:spcAft>
                <a:defRPr/>
              </a:pPr>
              <a:endParaRPr lang="en-CA" b="1" dirty="0">
                <a:solidFill>
                  <a:schemeClr val="accent1">
                    <a:lumMod val="60000"/>
                    <a:lumOff val="40000"/>
                  </a:schemeClr>
                </a:solidFill>
                <a:latin typeface="+mn-lt"/>
                <a:cs typeface="+mn-cs"/>
              </a:endParaRPr>
            </a:p>
            <a:p>
              <a:pPr algn="ctr" fontAlgn="auto">
                <a:spcBef>
                  <a:spcPts val="0"/>
                </a:spcBef>
                <a:spcAft>
                  <a:spcPts val="0"/>
                </a:spcAft>
                <a:defRPr/>
              </a:pPr>
              <a:endParaRPr lang="en-CA" b="1" dirty="0">
                <a:solidFill>
                  <a:schemeClr val="accent1">
                    <a:lumMod val="60000"/>
                    <a:lumOff val="40000"/>
                  </a:schemeClr>
                </a:solidFill>
                <a:latin typeface="+mn-lt"/>
                <a:cs typeface="+mn-cs"/>
              </a:endParaRPr>
            </a:p>
            <a:p>
              <a:pPr algn="ctr" fontAlgn="auto">
                <a:spcBef>
                  <a:spcPts val="0"/>
                </a:spcBef>
                <a:spcAft>
                  <a:spcPts val="0"/>
                </a:spcAft>
                <a:defRPr/>
              </a:pPr>
              <a:endParaRPr lang="en-CA" b="1" dirty="0">
                <a:solidFill>
                  <a:schemeClr val="accent1">
                    <a:lumMod val="60000"/>
                    <a:lumOff val="40000"/>
                  </a:schemeClr>
                </a:solidFill>
                <a:latin typeface="+mn-lt"/>
                <a:cs typeface="+mn-cs"/>
              </a:endParaRPr>
            </a:p>
            <a:p>
              <a:pPr algn="ctr" fontAlgn="auto">
                <a:spcBef>
                  <a:spcPts val="0"/>
                </a:spcBef>
                <a:spcAft>
                  <a:spcPts val="0"/>
                </a:spcAft>
                <a:defRPr/>
              </a:pPr>
              <a:endParaRPr lang="en-CA" dirty="0">
                <a:solidFill>
                  <a:schemeClr val="bg1">
                    <a:lumMod val="85000"/>
                  </a:schemeClr>
                </a:solidFill>
                <a:latin typeface="+mn-lt"/>
                <a:cs typeface="+mn-cs"/>
              </a:endParaRPr>
            </a:p>
          </p:txBody>
        </p:sp>
        <p:pic>
          <p:nvPicPr>
            <p:cNvPr id="4118" name="Picture 4"/>
            <p:cNvPicPr>
              <a:picLocks noChangeAspect="1" noChangeArrowheads="1"/>
            </p:cNvPicPr>
            <p:nvPr/>
          </p:nvPicPr>
          <p:blipFill>
            <a:blip r:embed="rId4" cstate="print"/>
            <a:srcRect/>
            <a:stretch>
              <a:fillRect/>
            </a:stretch>
          </p:blipFill>
          <p:spPr bwMode="auto">
            <a:xfrm>
              <a:off x="1116013" y="2930525"/>
              <a:ext cx="4198937" cy="785813"/>
            </a:xfrm>
            <a:prstGeom prst="rect">
              <a:avLst/>
            </a:prstGeom>
            <a:noFill/>
            <a:ln w="9525">
              <a:solidFill>
                <a:schemeClr val="bg1">
                  <a:lumMod val="50000"/>
                </a:schemeClr>
              </a:solidFill>
              <a:miter lim="800000"/>
              <a:headEnd/>
              <a:tailEnd/>
            </a:ln>
          </p:spPr>
        </p:pic>
        <p:grpSp>
          <p:nvGrpSpPr>
            <p:cNvPr id="3" name="Group 20"/>
            <p:cNvGrpSpPr>
              <a:grpSpLocks/>
            </p:cNvGrpSpPr>
            <p:nvPr/>
          </p:nvGrpSpPr>
          <p:grpSpPr bwMode="auto">
            <a:xfrm>
              <a:off x="5796136" y="2636838"/>
              <a:ext cx="2736553" cy="1296218"/>
              <a:chOff x="1500172" y="2786058"/>
              <a:chExt cx="7507716" cy="4000528"/>
            </a:xfrm>
          </p:grpSpPr>
          <p:sp>
            <p:nvSpPr>
              <p:cNvPr id="39" name="Oval 38"/>
              <p:cNvSpPr/>
              <p:nvPr/>
            </p:nvSpPr>
            <p:spPr>
              <a:xfrm>
                <a:off x="4213046" y="4922246"/>
                <a:ext cx="69685" cy="685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grpSp>
            <p:nvGrpSpPr>
              <p:cNvPr id="4" name="Group 28"/>
              <p:cNvGrpSpPr>
                <a:grpSpLocks/>
              </p:cNvGrpSpPr>
              <p:nvPr/>
            </p:nvGrpSpPr>
            <p:grpSpPr bwMode="auto">
              <a:xfrm>
                <a:off x="1500172" y="2786058"/>
                <a:ext cx="7507716" cy="4000528"/>
                <a:chOff x="1500172" y="2714620"/>
                <a:chExt cx="7507716" cy="4000528"/>
              </a:xfrm>
            </p:grpSpPr>
            <p:grpSp>
              <p:nvGrpSpPr>
                <p:cNvPr id="5" name="Group 18"/>
                <p:cNvGrpSpPr>
                  <a:grpSpLocks/>
                </p:cNvGrpSpPr>
                <p:nvPr/>
              </p:nvGrpSpPr>
              <p:grpSpPr bwMode="auto">
                <a:xfrm>
                  <a:off x="1500172" y="2714620"/>
                  <a:ext cx="7507716" cy="4000528"/>
                  <a:chOff x="1500172" y="2857496"/>
                  <a:chExt cx="7104073" cy="3714776"/>
                </a:xfrm>
              </p:grpSpPr>
              <p:grpSp>
                <p:nvGrpSpPr>
                  <p:cNvPr id="6" name="Group 76"/>
                  <p:cNvGrpSpPr>
                    <a:grpSpLocks/>
                  </p:cNvGrpSpPr>
                  <p:nvPr/>
                </p:nvGrpSpPr>
                <p:grpSpPr bwMode="auto">
                  <a:xfrm>
                    <a:off x="1500172" y="3071016"/>
                    <a:ext cx="5858095" cy="3501256"/>
                    <a:chOff x="214282" y="2929728"/>
                    <a:chExt cx="6072230" cy="3643338"/>
                  </a:xfrm>
                </p:grpSpPr>
                <p:cxnSp>
                  <p:nvCxnSpPr>
                    <p:cNvPr id="35" name="Straight Arrow Connector 34"/>
                    <p:cNvCxnSpPr/>
                    <p:nvPr/>
                  </p:nvCxnSpPr>
                  <p:spPr>
                    <a:xfrm rot="5400000" flipH="1" flipV="1">
                      <a:off x="2605273" y="4750568"/>
                      <a:ext cx="3645312" cy="427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71"/>
                    <p:cNvGrpSpPr>
                      <a:grpSpLocks/>
                    </p:cNvGrpSpPr>
                    <p:nvPr/>
                  </p:nvGrpSpPr>
                  <p:grpSpPr bwMode="auto">
                    <a:xfrm>
                      <a:off x="214282" y="4000504"/>
                      <a:ext cx="6072230" cy="1571636"/>
                      <a:chOff x="214282" y="4000504"/>
                      <a:chExt cx="6072230" cy="1571636"/>
                    </a:xfrm>
                  </p:grpSpPr>
                  <p:cxnSp>
                    <p:nvCxnSpPr>
                      <p:cNvPr id="37" name="Straight Arrow Connector 36"/>
                      <p:cNvCxnSpPr/>
                      <p:nvPr/>
                    </p:nvCxnSpPr>
                    <p:spPr>
                      <a:xfrm>
                        <a:off x="213816" y="4781111"/>
                        <a:ext cx="6070201" cy="4733"/>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1354381" y="3999970"/>
                        <a:ext cx="3075683" cy="157174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grpSp>
              </p:grpSp>
              <p:sp>
                <p:nvSpPr>
                  <p:cNvPr id="33" name="TextBox 32"/>
                  <p:cNvSpPr txBox="1"/>
                  <p:nvPr/>
                </p:nvSpPr>
                <p:spPr>
                  <a:xfrm>
                    <a:off x="5571408" y="2857496"/>
                    <a:ext cx="1656698" cy="1050944"/>
                  </a:xfrm>
                  <a:prstGeom prst="rect">
                    <a:avLst/>
                  </a:prstGeom>
                  <a:noFill/>
                </p:spPr>
                <p:txBody>
                  <a:bodyPr>
                    <a:spAutoFit/>
                  </a:bodyPr>
                  <a:lstStyle/>
                  <a:p>
                    <a:pPr fontAlgn="auto">
                      <a:spcBef>
                        <a:spcPts val="0"/>
                      </a:spcBef>
                      <a:spcAft>
                        <a:spcPts val="0"/>
                      </a:spcAft>
                      <a:defRPr/>
                    </a:pPr>
                    <a:r>
                      <a:rPr lang="en-CA" sz="1200" i="1" dirty="0">
                        <a:solidFill>
                          <a:schemeClr val="bg1">
                            <a:lumMod val="50000"/>
                          </a:schemeClr>
                        </a:solidFill>
                        <a:latin typeface="+mn-lt"/>
                        <a:cs typeface="+mn-cs"/>
                        <a:sym typeface="Symbol"/>
                      </a:rPr>
                      <a:t></a:t>
                    </a:r>
                    <a:r>
                      <a:rPr lang="en-CA" sz="1200" i="1" baseline="-25000" dirty="0">
                        <a:solidFill>
                          <a:schemeClr val="bg1">
                            <a:lumMod val="50000"/>
                          </a:schemeClr>
                        </a:solidFill>
                        <a:latin typeface="+mn-lt"/>
                        <a:cs typeface="+mn-cs"/>
                        <a:sym typeface="Symbol"/>
                      </a:rPr>
                      <a:t>II</a:t>
                    </a:r>
                  </a:p>
                </p:txBody>
              </p:sp>
              <p:sp>
                <p:nvSpPr>
                  <p:cNvPr id="34" name="TextBox 33"/>
                  <p:cNvSpPr txBox="1"/>
                  <p:nvPr/>
                </p:nvSpPr>
                <p:spPr>
                  <a:xfrm>
                    <a:off x="7355860" y="4631820"/>
                    <a:ext cx="1248706" cy="1050944"/>
                  </a:xfrm>
                  <a:prstGeom prst="rect">
                    <a:avLst/>
                  </a:prstGeom>
                  <a:noFill/>
                </p:spPr>
                <p:txBody>
                  <a:bodyPr>
                    <a:spAutoFit/>
                  </a:bodyPr>
                  <a:lstStyle/>
                  <a:p>
                    <a:pPr fontAlgn="auto">
                      <a:spcBef>
                        <a:spcPts val="0"/>
                      </a:spcBef>
                      <a:spcAft>
                        <a:spcPts val="0"/>
                      </a:spcAft>
                      <a:defRPr/>
                    </a:pPr>
                    <a:r>
                      <a:rPr lang="en-CA" sz="1200" i="1" dirty="0">
                        <a:solidFill>
                          <a:schemeClr val="bg1">
                            <a:lumMod val="50000"/>
                          </a:schemeClr>
                        </a:solidFill>
                        <a:latin typeface="+mn-lt"/>
                        <a:cs typeface="+mn-cs"/>
                        <a:sym typeface="Symbol"/>
                      </a:rPr>
                      <a:t></a:t>
                    </a:r>
                    <a:r>
                      <a:rPr lang="en-CA" sz="1200" i="1" baseline="-25000" dirty="0">
                        <a:solidFill>
                          <a:schemeClr val="bg1">
                            <a:lumMod val="50000"/>
                          </a:schemeClr>
                        </a:solidFill>
                        <a:latin typeface="+mn-lt"/>
                        <a:cs typeface="+mn-cs"/>
                        <a:sym typeface="Symbol"/>
                      </a:rPr>
                      <a:t>I</a:t>
                    </a:r>
                  </a:p>
                </p:txBody>
              </p:sp>
            </p:grpSp>
            <p:cxnSp>
              <p:nvCxnSpPr>
                <p:cNvPr id="31" name="Straight Connector 30"/>
                <p:cNvCxnSpPr>
                  <a:stCxn id="38" idx="4"/>
                </p:cNvCxnSpPr>
                <p:nvPr/>
              </p:nvCxnSpPr>
              <p:spPr>
                <a:xfrm rot="5400000" flipH="1" flipV="1">
                  <a:off x="3460428" y="4900075"/>
                  <a:ext cx="1553144" cy="435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pic>
        <p:nvPicPr>
          <p:cNvPr id="4122" name="Picture 26"/>
          <p:cNvPicPr>
            <a:picLocks noChangeAspect="1" noChangeArrowheads="1"/>
          </p:cNvPicPr>
          <p:nvPr/>
        </p:nvPicPr>
        <p:blipFill>
          <a:blip r:embed="rId5" cstate="print"/>
          <a:srcRect/>
          <a:stretch>
            <a:fillRect/>
          </a:stretch>
        </p:blipFill>
        <p:spPr bwMode="auto">
          <a:xfrm>
            <a:off x="1116013" y="3429000"/>
            <a:ext cx="3886200" cy="466725"/>
          </a:xfrm>
          <a:prstGeom prst="rect">
            <a:avLst/>
          </a:prstGeom>
          <a:noFill/>
          <a:ln w="9525">
            <a:noFill/>
            <a:miter lim="800000"/>
            <a:headEnd/>
            <a:tailEnd/>
          </a:ln>
        </p:spPr>
      </p:pic>
      <p:grpSp>
        <p:nvGrpSpPr>
          <p:cNvPr id="8" name="Group 31"/>
          <p:cNvGrpSpPr>
            <a:grpSpLocks/>
          </p:cNvGrpSpPr>
          <p:nvPr/>
        </p:nvGrpSpPr>
        <p:grpSpPr bwMode="auto">
          <a:xfrm>
            <a:off x="5580063" y="3363838"/>
            <a:ext cx="2724150" cy="857250"/>
            <a:chOff x="5580112" y="4046587"/>
            <a:chExt cx="2724150" cy="857250"/>
          </a:xfrm>
        </p:grpSpPr>
        <p:pic>
          <p:nvPicPr>
            <p:cNvPr id="5131" name="Picture 28"/>
            <p:cNvPicPr>
              <a:picLocks noChangeAspect="1" noChangeArrowheads="1"/>
            </p:cNvPicPr>
            <p:nvPr/>
          </p:nvPicPr>
          <p:blipFill>
            <a:blip r:embed="rId6" cstate="print"/>
            <a:srcRect/>
            <a:stretch>
              <a:fillRect/>
            </a:stretch>
          </p:blipFill>
          <p:spPr bwMode="auto">
            <a:xfrm>
              <a:off x="5724128" y="4046587"/>
              <a:ext cx="2552700" cy="390525"/>
            </a:xfrm>
            <a:prstGeom prst="rect">
              <a:avLst/>
            </a:prstGeom>
            <a:noFill/>
            <a:ln w="9525">
              <a:noFill/>
              <a:miter lim="800000"/>
              <a:headEnd/>
              <a:tailEnd/>
            </a:ln>
          </p:spPr>
        </p:pic>
        <p:pic>
          <p:nvPicPr>
            <p:cNvPr id="5132" name="Picture 29"/>
            <p:cNvPicPr>
              <a:picLocks noChangeAspect="1" noChangeArrowheads="1"/>
            </p:cNvPicPr>
            <p:nvPr/>
          </p:nvPicPr>
          <p:blipFill>
            <a:blip r:embed="rId7" cstate="print"/>
            <a:srcRect/>
            <a:stretch>
              <a:fillRect/>
            </a:stretch>
          </p:blipFill>
          <p:spPr bwMode="auto">
            <a:xfrm>
              <a:off x="5580112" y="4437112"/>
              <a:ext cx="2724150" cy="466725"/>
            </a:xfrm>
            <a:prstGeom prst="rect">
              <a:avLst/>
            </a:prstGeom>
            <a:noFill/>
            <a:ln w="9525">
              <a:noFill/>
              <a:miter lim="800000"/>
              <a:headEnd/>
              <a:tailEnd/>
            </a:ln>
          </p:spPr>
        </p:pic>
      </p:grpSp>
      <p:pic>
        <p:nvPicPr>
          <p:cNvPr id="27" name="Picture 25"/>
          <p:cNvPicPr>
            <a:picLocks noChangeAspect="1" noChangeArrowheads="1"/>
          </p:cNvPicPr>
          <p:nvPr/>
        </p:nvPicPr>
        <p:blipFill>
          <a:blip r:embed="rId8" cstate="print"/>
          <a:srcRect/>
          <a:stretch>
            <a:fillRect/>
          </a:stretch>
        </p:blipFill>
        <p:spPr bwMode="auto">
          <a:xfrm>
            <a:off x="900113" y="4316710"/>
            <a:ext cx="7534275" cy="5524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dissolv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2918"/>
          </a:xfrm>
          <a:solidFill>
            <a:schemeClr val="tx1"/>
          </a:solidFill>
        </p:spPr>
        <p:txBody>
          <a:bodyPr>
            <a:normAutofit/>
          </a:bodyPr>
          <a:lstStyle/>
          <a:p>
            <a:r>
              <a:rPr lang="en-CA" sz="3200" dirty="0" smtClean="0">
                <a:solidFill>
                  <a:schemeClr val="bg1">
                    <a:lumMod val="65000"/>
                  </a:schemeClr>
                </a:solidFill>
              </a:rPr>
              <a:t>The model and data</a:t>
            </a:r>
            <a:endParaRPr lang="en-CA" sz="3200" dirty="0">
              <a:solidFill>
                <a:schemeClr val="bg1">
                  <a:lumMod val="65000"/>
                </a:schemeClr>
              </a:solidFill>
            </a:endParaRPr>
          </a:p>
        </p:txBody>
      </p:sp>
      <p:sp>
        <p:nvSpPr>
          <p:cNvPr id="4" name="TextBox 3"/>
          <p:cNvSpPr txBox="1"/>
          <p:nvPr/>
        </p:nvSpPr>
        <p:spPr>
          <a:xfrm>
            <a:off x="214282" y="836712"/>
            <a:ext cx="8715436" cy="3354765"/>
          </a:xfrm>
          <a:prstGeom prst="rect">
            <a:avLst/>
          </a:prstGeom>
          <a:solidFill>
            <a:schemeClr val="tx1">
              <a:lumMod val="95000"/>
              <a:lumOff val="5000"/>
            </a:schemeClr>
          </a:solidFill>
        </p:spPr>
        <p:txBody>
          <a:bodyPr wrap="square" rtlCol="0">
            <a:spAutoFit/>
          </a:bodyPr>
          <a:lstStyle/>
          <a:p>
            <a:r>
              <a:rPr lang="en-CA" b="1" dirty="0" smtClean="0">
                <a:solidFill>
                  <a:schemeClr val="bg1">
                    <a:lumMod val="85000"/>
                  </a:schemeClr>
                </a:solidFill>
              </a:rPr>
              <a:t>Sea-ice model of the Arctic and peripheral seas  </a:t>
            </a:r>
            <a:r>
              <a:rPr lang="en-CA" dirty="0" smtClean="0">
                <a:solidFill>
                  <a:schemeClr val="bg1">
                    <a:lumMod val="85000"/>
                  </a:schemeClr>
                </a:solidFill>
              </a:rPr>
              <a:t>by Bruno Tremblay and collaborators</a:t>
            </a:r>
          </a:p>
          <a:p>
            <a:endParaRPr lang="en-CA" dirty="0">
              <a:solidFill>
                <a:schemeClr val="bg1">
                  <a:lumMod val="85000"/>
                </a:schemeClr>
              </a:solidFill>
            </a:endParaRPr>
          </a:p>
          <a:p>
            <a:r>
              <a:rPr lang="en-CA" sz="1600" dirty="0" smtClean="0">
                <a:solidFill>
                  <a:schemeClr val="bg1">
                    <a:lumMod val="75000"/>
                  </a:schemeClr>
                </a:solidFill>
              </a:rPr>
              <a:t>Numerical implementation by Jean-François Lemieux:  </a:t>
            </a:r>
            <a:r>
              <a:rPr lang="en-CA" sz="1600" b="1" dirty="0" smtClean="0">
                <a:solidFill>
                  <a:schemeClr val="accent1">
                    <a:lumMod val="60000"/>
                    <a:lumOff val="40000"/>
                  </a:schemeClr>
                </a:solidFill>
              </a:rPr>
              <a:t>GMRES combined with OL iteration</a:t>
            </a:r>
          </a:p>
          <a:p>
            <a:endParaRPr lang="en-CA" sz="1600" dirty="0" smtClean="0">
              <a:solidFill>
                <a:schemeClr val="bg1">
                  <a:lumMod val="75000"/>
                </a:schemeClr>
              </a:solidFill>
            </a:endParaRPr>
          </a:p>
          <a:p>
            <a:r>
              <a:rPr lang="en-CA" sz="1600" b="1" dirty="0" smtClean="0">
                <a:solidFill>
                  <a:schemeClr val="accent1">
                    <a:lumMod val="60000"/>
                    <a:lumOff val="40000"/>
                  </a:schemeClr>
                </a:solidFill>
              </a:rPr>
              <a:t>Standard VP</a:t>
            </a:r>
            <a:r>
              <a:rPr lang="en-CA" sz="1600" dirty="0" smtClean="0">
                <a:solidFill>
                  <a:schemeClr val="bg1">
                    <a:lumMod val="75000"/>
                  </a:schemeClr>
                </a:solidFill>
              </a:rPr>
              <a:t> rheology with an </a:t>
            </a:r>
            <a:r>
              <a:rPr lang="en-CA" sz="1600" b="1" dirty="0" smtClean="0">
                <a:solidFill>
                  <a:schemeClr val="accent1">
                    <a:lumMod val="60000"/>
                    <a:lumOff val="40000"/>
                  </a:schemeClr>
                </a:solidFill>
              </a:rPr>
              <a:t>elliptica</a:t>
            </a:r>
            <a:r>
              <a:rPr lang="en-CA" sz="1600" dirty="0" smtClean="0">
                <a:solidFill>
                  <a:schemeClr val="bg1">
                    <a:lumMod val="75000"/>
                  </a:schemeClr>
                </a:solidFill>
              </a:rPr>
              <a:t>l yield curve</a:t>
            </a:r>
          </a:p>
          <a:p>
            <a:endParaRPr lang="en-CA" sz="1600" dirty="0" smtClean="0">
              <a:solidFill>
                <a:schemeClr val="bg1">
                  <a:lumMod val="65000"/>
                </a:schemeClr>
              </a:solidFill>
            </a:endParaRPr>
          </a:p>
          <a:p>
            <a:r>
              <a:rPr lang="en-CA" sz="1600" dirty="0" smtClean="0">
                <a:solidFill>
                  <a:schemeClr val="bg1">
                    <a:lumMod val="75000"/>
                  </a:schemeClr>
                </a:solidFill>
              </a:rPr>
              <a:t>Temporal resolution: </a:t>
            </a:r>
            <a:r>
              <a:rPr lang="en-CA" sz="1600" b="1" i="1" dirty="0" err="1" smtClean="0">
                <a:solidFill>
                  <a:schemeClr val="accent1">
                    <a:lumMod val="60000"/>
                    <a:lumOff val="40000"/>
                  </a:schemeClr>
                </a:solidFill>
              </a:rPr>
              <a:t>t</a:t>
            </a:r>
            <a:r>
              <a:rPr lang="en-CA" sz="1600" b="1" i="1" baseline="-25000" dirty="0" err="1" smtClean="0">
                <a:solidFill>
                  <a:schemeClr val="accent1">
                    <a:lumMod val="60000"/>
                    <a:lumOff val="40000"/>
                  </a:schemeClr>
                </a:solidFill>
              </a:rPr>
              <a:t>dyn</a:t>
            </a:r>
            <a:r>
              <a:rPr lang="en-CA" sz="1600" b="1" dirty="0" smtClean="0">
                <a:solidFill>
                  <a:schemeClr val="accent1">
                    <a:lumMod val="60000"/>
                    <a:lumOff val="40000"/>
                  </a:schemeClr>
                </a:solidFill>
              </a:rPr>
              <a:t> = 6 hrs</a:t>
            </a:r>
          </a:p>
          <a:p>
            <a:endParaRPr lang="en-CA" sz="1600" dirty="0" smtClean="0">
              <a:solidFill>
                <a:schemeClr val="bg1">
                  <a:lumMod val="75000"/>
                </a:schemeClr>
              </a:solidFill>
            </a:endParaRPr>
          </a:p>
          <a:p>
            <a:r>
              <a:rPr lang="en-CA" sz="1600" b="1" dirty="0" smtClean="0">
                <a:solidFill>
                  <a:schemeClr val="accent1">
                    <a:lumMod val="60000"/>
                    <a:lumOff val="40000"/>
                  </a:schemeClr>
                </a:solidFill>
              </a:rPr>
              <a:t>5</a:t>
            </a:r>
            <a:r>
              <a:rPr lang="en-CA" sz="1600" dirty="0" smtClean="0">
                <a:solidFill>
                  <a:schemeClr val="bg1">
                    <a:lumMod val="75000"/>
                  </a:schemeClr>
                </a:solidFill>
              </a:rPr>
              <a:t> horizontal resolutions:  </a:t>
            </a:r>
            <a:r>
              <a:rPr lang="en-CA" sz="1600" b="1" dirty="0" smtClean="0">
                <a:solidFill>
                  <a:schemeClr val="accent1">
                    <a:lumMod val="60000"/>
                    <a:lumOff val="40000"/>
                  </a:schemeClr>
                </a:solidFill>
              </a:rPr>
              <a:t>80 km, 40 km, </a:t>
            </a:r>
            <a:r>
              <a:rPr lang="en-CA" sz="1600" dirty="0" smtClean="0">
                <a:solidFill>
                  <a:schemeClr val="bg1">
                    <a:lumMod val="75000"/>
                  </a:schemeClr>
                </a:solidFill>
              </a:rPr>
              <a:t>20 km, 10 km, 2 km</a:t>
            </a:r>
          </a:p>
          <a:p>
            <a:endParaRPr lang="en-CA" sz="1600" dirty="0" smtClean="0">
              <a:solidFill>
                <a:schemeClr val="bg1">
                  <a:lumMod val="75000"/>
                </a:schemeClr>
              </a:solidFill>
            </a:endParaRPr>
          </a:p>
          <a:p>
            <a:r>
              <a:rPr lang="en-CA" sz="1600" b="1" dirty="0" smtClean="0">
                <a:solidFill>
                  <a:schemeClr val="tx2">
                    <a:lumMod val="40000"/>
                    <a:lumOff val="60000"/>
                  </a:schemeClr>
                </a:solidFill>
              </a:rPr>
              <a:t>Forcing</a:t>
            </a:r>
          </a:p>
          <a:p>
            <a:r>
              <a:rPr lang="en-CA" sz="1600" dirty="0" smtClean="0">
                <a:solidFill>
                  <a:schemeClr val="tx2">
                    <a:lumMod val="40000"/>
                    <a:lumOff val="60000"/>
                  </a:schemeClr>
                </a:solidFill>
              </a:rPr>
              <a:t>	</a:t>
            </a:r>
            <a:r>
              <a:rPr lang="en-CA" sz="1600" dirty="0" smtClean="0">
                <a:solidFill>
                  <a:schemeClr val="bg1"/>
                </a:solidFill>
              </a:rPr>
              <a:t>6-hourly geostrophic winds</a:t>
            </a:r>
            <a:r>
              <a:rPr lang="en-CA" sz="1600" dirty="0" smtClean="0">
                <a:solidFill>
                  <a:schemeClr val="bg1">
                    <a:lumMod val="75000"/>
                  </a:schemeClr>
                </a:solidFill>
              </a:rPr>
              <a:t> </a:t>
            </a:r>
            <a:r>
              <a:rPr lang="en-CA" sz="1600" dirty="0" smtClean="0">
                <a:solidFill>
                  <a:schemeClr val="bg1">
                    <a:lumMod val="50000"/>
                  </a:schemeClr>
                </a:solidFill>
              </a:rPr>
              <a:t>..................derived from NCEP/NCAR 6-hourly SLP fields</a:t>
            </a:r>
          </a:p>
          <a:p>
            <a:r>
              <a:rPr lang="en-CA" sz="1600" dirty="0" smtClean="0">
                <a:solidFill>
                  <a:schemeClr val="bg1">
                    <a:lumMod val="75000"/>
                  </a:schemeClr>
                </a:solidFill>
              </a:rPr>
              <a:t>	</a:t>
            </a:r>
            <a:r>
              <a:rPr lang="en-CA" sz="1600" dirty="0" smtClean="0">
                <a:solidFill>
                  <a:schemeClr val="bg1"/>
                </a:solidFill>
              </a:rPr>
              <a:t>Yearly mean</a:t>
            </a:r>
            <a:r>
              <a:rPr lang="en-CA" sz="1600" b="1" dirty="0" smtClean="0">
                <a:solidFill>
                  <a:schemeClr val="bg1"/>
                </a:solidFill>
              </a:rPr>
              <a:t> </a:t>
            </a:r>
            <a:r>
              <a:rPr lang="en-CA" sz="1600" dirty="0" smtClean="0">
                <a:solidFill>
                  <a:schemeClr val="bg1"/>
                </a:solidFill>
              </a:rPr>
              <a:t>ocean currents</a:t>
            </a:r>
            <a:r>
              <a:rPr lang="en-CA" sz="1600" dirty="0" smtClean="0">
                <a:solidFill>
                  <a:schemeClr val="bg1">
                    <a:lumMod val="50000"/>
                  </a:schemeClr>
                </a:solidFill>
              </a:rPr>
              <a:t> ..........................obtained from NCEP/NCAR SLP forcing</a:t>
            </a:r>
          </a:p>
        </p:txBody>
      </p:sp>
      <p:sp>
        <p:nvSpPr>
          <p:cNvPr id="9" name="TextBox 8"/>
          <p:cNvSpPr txBox="1"/>
          <p:nvPr/>
        </p:nvSpPr>
        <p:spPr>
          <a:xfrm>
            <a:off x="214282" y="4437112"/>
            <a:ext cx="8715436" cy="2232248"/>
          </a:xfrm>
          <a:prstGeom prst="rect">
            <a:avLst/>
          </a:prstGeom>
          <a:solidFill>
            <a:schemeClr val="tx1">
              <a:lumMod val="95000"/>
              <a:lumOff val="5000"/>
            </a:schemeClr>
          </a:solidFill>
        </p:spPr>
        <p:txBody>
          <a:bodyPr wrap="square" rtlCol="0">
            <a:spAutoFit/>
          </a:bodyPr>
          <a:lstStyle/>
          <a:p>
            <a:r>
              <a:rPr lang="en-CA" sz="2000" b="1" dirty="0" err="1" smtClean="0">
                <a:solidFill>
                  <a:schemeClr val="bg1">
                    <a:lumMod val="85000"/>
                  </a:schemeClr>
                </a:solidFill>
              </a:rPr>
              <a:t>Lagrangian</a:t>
            </a:r>
            <a:r>
              <a:rPr lang="en-CA" sz="2000" b="1" dirty="0" smtClean="0">
                <a:solidFill>
                  <a:schemeClr val="bg1">
                    <a:lumMod val="85000"/>
                  </a:schemeClr>
                </a:solidFill>
              </a:rPr>
              <a:t> tracer subroutine </a:t>
            </a:r>
          </a:p>
          <a:p>
            <a:endParaRPr lang="en-CA" dirty="0" smtClean="0">
              <a:solidFill>
                <a:schemeClr val="bg1">
                  <a:lumMod val="85000"/>
                </a:schemeClr>
              </a:solidFill>
            </a:endParaRPr>
          </a:p>
          <a:p>
            <a:r>
              <a:rPr lang="en-CA" sz="1600" dirty="0" smtClean="0">
                <a:solidFill>
                  <a:schemeClr val="bg1">
                    <a:lumMod val="65000"/>
                  </a:schemeClr>
                </a:solidFill>
              </a:rPr>
              <a:t>1. “Seeds” buoys in the model at the position of the </a:t>
            </a:r>
            <a:r>
              <a:rPr lang="en-CA" sz="1600" b="1" dirty="0" smtClean="0">
                <a:solidFill>
                  <a:schemeClr val="accent1">
                    <a:lumMod val="60000"/>
                    <a:lumOff val="40000"/>
                  </a:schemeClr>
                </a:solidFill>
              </a:rPr>
              <a:t>International Arctic Buoy Programme</a:t>
            </a:r>
            <a:r>
              <a:rPr lang="en-CA" sz="1600" dirty="0" smtClean="0">
                <a:solidFill>
                  <a:schemeClr val="bg1">
                    <a:lumMod val="65000"/>
                  </a:schemeClr>
                </a:solidFill>
              </a:rPr>
              <a:t> ice buoys</a:t>
            </a:r>
            <a:endParaRPr lang="en-CA" sz="1600" dirty="0" smtClean="0">
              <a:solidFill>
                <a:schemeClr val="tx2">
                  <a:lumMod val="60000"/>
                  <a:lumOff val="40000"/>
                </a:schemeClr>
              </a:solidFill>
            </a:endParaRPr>
          </a:p>
          <a:p>
            <a:endParaRPr lang="en-CA" sz="1600" dirty="0" smtClean="0">
              <a:solidFill>
                <a:schemeClr val="bg1">
                  <a:lumMod val="65000"/>
                </a:schemeClr>
              </a:solidFill>
            </a:endParaRPr>
          </a:p>
          <a:p>
            <a:r>
              <a:rPr lang="en-CA" sz="1600" dirty="0" smtClean="0">
                <a:solidFill>
                  <a:schemeClr val="bg1">
                    <a:lumMod val="65000"/>
                  </a:schemeClr>
                </a:solidFill>
              </a:rPr>
              <a:t>2. Computes </a:t>
            </a:r>
            <a:r>
              <a:rPr lang="en-CA" sz="1600" b="1" i="1" dirty="0" err="1" smtClean="0">
                <a:solidFill>
                  <a:schemeClr val="bg1">
                    <a:lumMod val="65000"/>
                  </a:schemeClr>
                </a:solidFill>
              </a:rPr>
              <a:t>u</a:t>
            </a:r>
            <a:r>
              <a:rPr lang="en-CA" sz="1600" b="1" i="1" baseline="-25000" dirty="0" err="1" smtClean="0">
                <a:solidFill>
                  <a:schemeClr val="bg1">
                    <a:lumMod val="65000"/>
                  </a:schemeClr>
                </a:solidFill>
              </a:rPr>
              <a:t>buoy</a:t>
            </a:r>
            <a:r>
              <a:rPr lang="en-CA" sz="1600" dirty="0" smtClean="0">
                <a:solidFill>
                  <a:schemeClr val="bg1">
                    <a:lumMod val="65000"/>
                  </a:schemeClr>
                </a:solidFill>
              </a:rPr>
              <a:t> using </a:t>
            </a:r>
            <a:r>
              <a:rPr lang="en-CA" sz="1600" b="1" dirty="0" smtClean="0">
                <a:solidFill>
                  <a:schemeClr val="tx2">
                    <a:lumMod val="40000"/>
                    <a:lumOff val="60000"/>
                  </a:schemeClr>
                </a:solidFill>
              </a:rPr>
              <a:t>bilinear interpolation </a:t>
            </a:r>
            <a:r>
              <a:rPr lang="en-CA" sz="1600" dirty="0" smtClean="0">
                <a:solidFill>
                  <a:schemeClr val="bg1">
                    <a:lumMod val="65000"/>
                  </a:schemeClr>
                </a:solidFill>
              </a:rPr>
              <a:t>of </a:t>
            </a:r>
            <a:r>
              <a:rPr lang="en-CA" sz="1600" b="1" i="1" dirty="0" err="1" smtClean="0">
                <a:solidFill>
                  <a:schemeClr val="bg1">
                    <a:lumMod val="65000"/>
                  </a:schemeClr>
                </a:solidFill>
              </a:rPr>
              <a:t>u</a:t>
            </a:r>
            <a:r>
              <a:rPr lang="en-CA" sz="1600" b="1" i="1" baseline="-25000" dirty="0" err="1" smtClean="0">
                <a:solidFill>
                  <a:schemeClr val="bg1">
                    <a:lumMod val="65000"/>
                  </a:schemeClr>
                </a:solidFill>
              </a:rPr>
              <a:t>ice</a:t>
            </a:r>
            <a:r>
              <a:rPr lang="en-CA" sz="1600" dirty="0" smtClean="0">
                <a:solidFill>
                  <a:schemeClr val="bg1">
                    <a:lumMod val="65000"/>
                  </a:schemeClr>
                </a:solidFill>
              </a:rPr>
              <a:t> at 4 neighbouring pts on the model grid</a:t>
            </a:r>
          </a:p>
          <a:p>
            <a:r>
              <a:rPr lang="en-CA" sz="1600" dirty="0" smtClean="0">
                <a:solidFill>
                  <a:schemeClr val="bg1">
                    <a:lumMod val="65000"/>
                  </a:schemeClr>
                </a:solidFill>
              </a:rPr>
              <a:t>     and updates the buoy position every 6 hrs</a:t>
            </a:r>
          </a:p>
          <a:p>
            <a:endParaRPr lang="en-CA" sz="1600" dirty="0" smtClean="0">
              <a:solidFill>
                <a:schemeClr val="bg1">
                  <a:lumMod val="65000"/>
                </a:schemeClr>
              </a:solidFill>
            </a:endParaRPr>
          </a:p>
          <a:p>
            <a:r>
              <a:rPr lang="en-CA" sz="1600" dirty="0" smtClean="0">
                <a:solidFill>
                  <a:schemeClr val="bg1">
                    <a:lumMod val="65000"/>
                  </a:schemeClr>
                </a:solidFill>
              </a:rPr>
              <a:t>3. Reposition model buoy at observed buoy position at </a:t>
            </a:r>
            <a:r>
              <a:rPr lang="en-CA" sz="1600" b="1" dirty="0" smtClean="0">
                <a:solidFill>
                  <a:schemeClr val="accent1">
                    <a:lumMod val="60000"/>
                    <a:lumOff val="40000"/>
                  </a:schemeClr>
                </a:solidFill>
              </a:rPr>
              <a:t>00Z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79512" y="4607257"/>
            <a:ext cx="8715436" cy="2062103"/>
          </a:xfrm>
          <a:prstGeom prst="rect">
            <a:avLst/>
          </a:prstGeom>
          <a:solidFill>
            <a:schemeClr val="tx1">
              <a:lumMod val="95000"/>
              <a:lumOff val="5000"/>
            </a:schemeClr>
          </a:solidFill>
        </p:spPr>
        <p:txBody>
          <a:bodyPr wrap="square" rtlCol="0">
            <a:spAutoFit/>
          </a:bodyPr>
          <a:lstStyle/>
          <a:p>
            <a:pPr marL="342900" indent="-342900"/>
            <a:r>
              <a:rPr lang="en-CA" sz="2000" b="1" dirty="0" smtClean="0">
                <a:solidFill>
                  <a:schemeClr val="bg1">
                    <a:lumMod val="95000"/>
                  </a:schemeClr>
                </a:solidFill>
              </a:rPr>
              <a:t>Calculate error b/w the observed drift and simulated drift</a:t>
            </a:r>
            <a:endParaRPr lang="en-CA" b="1" dirty="0" smtClean="0">
              <a:solidFill>
                <a:schemeClr val="bg1">
                  <a:lumMod val="95000"/>
                </a:schemeClr>
              </a:solidFill>
            </a:endParaRPr>
          </a:p>
          <a:p>
            <a:pPr marL="342900" indent="-342900"/>
            <a:endParaRPr lang="en-CA" b="1" dirty="0" smtClean="0">
              <a:solidFill>
                <a:schemeClr val="bg1">
                  <a:lumMod val="95000"/>
                </a:schemeClr>
              </a:solidFill>
            </a:endParaRPr>
          </a:p>
          <a:p>
            <a:pPr marL="342900" indent="-342900">
              <a:buAutoNum type="arabicPeriod"/>
            </a:pPr>
            <a:r>
              <a:rPr lang="en-CA" dirty="0" smtClean="0">
                <a:solidFill>
                  <a:schemeClr val="bg1">
                    <a:lumMod val="95000"/>
                  </a:schemeClr>
                </a:solidFill>
              </a:rPr>
              <a:t>Finding the optimal values for </a:t>
            </a:r>
            <a:r>
              <a:rPr lang="en-CA" i="1" dirty="0" err="1" smtClean="0">
                <a:solidFill>
                  <a:schemeClr val="accent1">
                    <a:lumMod val="60000"/>
                    <a:lumOff val="40000"/>
                  </a:schemeClr>
                </a:solidFill>
              </a:rPr>
              <a:t>C</a:t>
            </a:r>
            <a:r>
              <a:rPr lang="en-CA" i="1" baseline="-25000" dirty="0" err="1" smtClean="0">
                <a:solidFill>
                  <a:schemeClr val="accent1">
                    <a:lumMod val="60000"/>
                    <a:lumOff val="40000"/>
                  </a:schemeClr>
                </a:solidFill>
              </a:rPr>
              <a:t>da</a:t>
            </a:r>
            <a:r>
              <a:rPr lang="en-CA" dirty="0" smtClean="0">
                <a:solidFill>
                  <a:schemeClr val="bg1">
                    <a:lumMod val="95000"/>
                  </a:schemeClr>
                </a:solidFill>
              </a:rPr>
              <a:t> and </a:t>
            </a:r>
            <a:r>
              <a:rPr lang="en-CA" i="1" dirty="0" err="1" smtClean="0">
                <a:solidFill>
                  <a:schemeClr val="accent1">
                    <a:lumMod val="60000"/>
                    <a:lumOff val="40000"/>
                  </a:schemeClr>
                </a:solidFill>
              </a:rPr>
              <a:t>C</a:t>
            </a:r>
            <a:r>
              <a:rPr lang="en-CA" i="1" baseline="-25000" dirty="0" err="1" smtClean="0">
                <a:solidFill>
                  <a:schemeClr val="accent1">
                    <a:lumMod val="60000"/>
                    <a:lumOff val="40000"/>
                  </a:schemeClr>
                </a:solidFill>
              </a:rPr>
              <a:t>dw</a:t>
            </a:r>
            <a:r>
              <a:rPr lang="en-CA" dirty="0" smtClean="0">
                <a:solidFill>
                  <a:schemeClr val="bg1">
                    <a:lumMod val="95000"/>
                  </a:schemeClr>
                </a:solidFill>
              </a:rPr>
              <a:t> 		at </a:t>
            </a:r>
            <a:r>
              <a:rPr lang="en-CA" dirty="0" smtClean="0">
                <a:solidFill>
                  <a:schemeClr val="accent1">
                    <a:lumMod val="60000"/>
                    <a:lumOff val="40000"/>
                  </a:schemeClr>
                </a:solidFill>
              </a:rPr>
              <a:t>default</a:t>
            </a:r>
            <a:r>
              <a:rPr lang="en-CA" dirty="0" smtClean="0">
                <a:solidFill>
                  <a:schemeClr val="bg1">
                    <a:lumMod val="95000"/>
                  </a:schemeClr>
                </a:solidFill>
              </a:rPr>
              <a:t> </a:t>
            </a:r>
            <a:r>
              <a:rPr lang="en-CA" i="1" dirty="0" smtClean="0">
                <a:solidFill>
                  <a:schemeClr val="bg1">
                    <a:lumMod val="95000"/>
                  </a:schemeClr>
                </a:solidFill>
              </a:rPr>
              <a:t>P*</a:t>
            </a:r>
            <a:r>
              <a:rPr lang="en-CA" dirty="0" smtClean="0">
                <a:solidFill>
                  <a:schemeClr val="bg1">
                    <a:lumMod val="95000"/>
                  </a:schemeClr>
                </a:solidFill>
              </a:rPr>
              <a:t> and </a:t>
            </a:r>
            <a:r>
              <a:rPr lang="en-CA" i="1" dirty="0" smtClean="0">
                <a:solidFill>
                  <a:schemeClr val="bg1">
                    <a:lumMod val="95000"/>
                  </a:schemeClr>
                </a:solidFill>
              </a:rPr>
              <a:t>e</a:t>
            </a:r>
            <a:endParaRPr lang="en-CA" dirty="0" smtClean="0">
              <a:solidFill>
                <a:schemeClr val="bg1">
                  <a:lumMod val="95000"/>
                </a:schemeClr>
              </a:solidFill>
            </a:endParaRPr>
          </a:p>
          <a:p>
            <a:pPr marL="342900" indent="-342900"/>
            <a:endParaRPr lang="en-CA" dirty="0" smtClean="0">
              <a:solidFill>
                <a:schemeClr val="bg1">
                  <a:lumMod val="95000"/>
                </a:schemeClr>
              </a:solidFill>
            </a:endParaRPr>
          </a:p>
          <a:p>
            <a:pPr marL="342900" indent="-342900">
              <a:buFont typeface="+mj-lt"/>
              <a:buAutoNum type="arabicPeriod" startAt="2"/>
            </a:pPr>
            <a:r>
              <a:rPr lang="en-CA" dirty="0" smtClean="0">
                <a:solidFill>
                  <a:schemeClr val="bg1">
                    <a:lumMod val="95000"/>
                  </a:schemeClr>
                </a:solidFill>
              </a:rPr>
              <a:t>Finding the optimal values for </a:t>
            </a:r>
            <a:r>
              <a:rPr lang="en-CA" i="1" dirty="0" smtClean="0">
                <a:solidFill>
                  <a:schemeClr val="accent1">
                    <a:lumMod val="60000"/>
                    <a:lumOff val="40000"/>
                  </a:schemeClr>
                </a:solidFill>
              </a:rPr>
              <a:t>P*</a:t>
            </a:r>
            <a:r>
              <a:rPr lang="en-CA" i="1" dirty="0" smtClean="0">
                <a:solidFill>
                  <a:schemeClr val="bg1">
                    <a:lumMod val="95000"/>
                  </a:schemeClr>
                </a:solidFill>
              </a:rPr>
              <a:t> </a:t>
            </a:r>
            <a:r>
              <a:rPr lang="en-CA" dirty="0" smtClean="0">
                <a:solidFill>
                  <a:schemeClr val="bg1">
                    <a:lumMod val="95000"/>
                  </a:schemeClr>
                </a:solidFill>
              </a:rPr>
              <a:t>and</a:t>
            </a:r>
            <a:r>
              <a:rPr lang="en-CA" dirty="0" smtClean="0">
                <a:solidFill>
                  <a:schemeClr val="accent1">
                    <a:lumMod val="60000"/>
                    <a:lumOff val="40000"/>
                  </a:schemeClr>
                </a:solidFill>
              </a:rPr>
              <a:t> </a:t>
            </a:r>
            <a:r>
              <a:rPr lang="en-CA" i="1" dirty="0" smtClean="0">
                <a:solidFill>
                  <a:schemeClr val="accent1">
                    <a:lumMod val="60000"/>
                    <a:lumOff val="40000"/>
                  </a:schemeClr>
                </a:solidFill>
              </a:rPr>
              <a:t>e</a:t>
            </a:r>
            <a:r>
              <a:rPr lang="en-CA" dirty="0" smtClean="0">
                <a:solidFill>
                  <a:schemeClr val="accent1">
                    <a:lumMod val="60000"/>
                    <a:lumOff val="40000"/>
                  </a:schemeClr>
                </a:solidFill>
              </a:rPr>
              <a:t> </a:t>
            </a:r>
            <a:r>
              <a:rPr lang="en-CA" dirty="0" smtClean="0">
                <a:solidFill>
                  <a:schemeClr val="bg1">
                    <a:lumMod val="95000"/>
                  </a:schemeClr>
                </a:solidFill>
              </a:rPr>
              <a:t>		at </a:t>
            </a:r>
            <a:r>
              <a:rPr lang="en-CA" i="1" dirty="0" err="1" smtClean="0">
                <a:solidFill>
                  <a:schemeClr val="bg1">
                    <a:lumMod val="95000"/>
                  </a:schemeClr>
                </a:solidFill>
              </a:rPr>
              <a:t>C</a:t>
            </a:r>
            <a:r>
              <a:rPr lang="en-CA" i="1" baseline="-25000" dirty="0" err="1" smtClean="0">
                <a:solidFill>
                  <a:schemeClr val="bg1">
                    <a:lumMod val="95000"/>
                  </a:schemeClr>
                </a:solidFill>
              </a:rPr>
              <a:t>da</a:t>
            </a:r>
            <a:r>
              <a:rPr lang="en-CA" dirty="0" smtClean="0">
                <a:solidFill>
                  <a:schemeClr val="bg1">
                    <a:lumMod val="95000"/>
                  </a:schemeClr>
                </a:solidFill>
              </a:rPr>
              <a:t> and </a:t>
            </a:r>
            <a:r>
              <a:rPr lang="en-CA" i="1" dirty="0" err="1" smtClean="0">
                <a:solidFill>
                  <a:schemeClr val="bg1">
                    <a:lumMod val="95000"/>
                  </a:schemeClr>
                </a:solidFill>
              </a:rPr>
              <a:t>C</a:t>
            </a:r>
            <a:r>
              <a:rPr lang="en-CA" i="1" baseline="-25000" dirty="0" err="1" smtClean="0">
                <a:solidFill>
                  <a:schemeClr val="bg1">
                    <a:lumMod val="95000"/>
                  </a:schemeClr>
                </a:solidFill>
              </a:rPr>
              <a:t>dw</a:t>
            </a:r>
            <a:r>
              <a:rPr lang="en-CA" dirty="0" smtClean="0">
                <a:solidFill>
                  <a:schemeClr val="bg1">
                    <a:lumMod val="95000"/>
                  </a:schemeClr>
                </a:solidFill>
              </a:rPr>
              <a:t> </a:t>
            </a:r>
            <a:r>
              <a:rPr lang="en-CA" dirty="0" smtClean="0">
                <a:solidFill>
                  <a:schemeClr val="accent1">
                    <a:lumMod val="60000"/>
                    <a:lumOff val="40000"/>
                  </a:schemeClr>
                </a:solidFill>
              </a:rPr>
              <a:t>optimum</a:t>
            </a:r>
          </a:p>
          <a:p>
            <a:pPr marL="342900" indent="-342900"/>
            <a:endParaRPr lang="en-CA" dirty="0" smtClean="0">
              <a:solidFill>
                <a:schemeClr val="bg1">
                  <a:lumMod val="95000"/>
                </a:schemeClr>
              </a:solidFill>
            </a:endParaRPr>
          </a:p>
          <a:p>
            <a:pPr marL="342900" indent="-342900">
              <a:buFont typeface="+mj-lt"/>
              <a:buAutoNum type="arabicPeriod" startAt="3"/>
            </a:pPr>
            <a:r>
              <a:rPr lang="en-CA" b="1" dirty="0" smtClean="0">
                <a:solidFill>
                  <a:schemeClr val="tx2">
                    <a:lumMod val="40000"/>
                    <a:lumOff val="60000"/>
                  </a:schemeClr>
                </a:solidFill>
              </a:rPr>
              <a:t>REPEAT</a:t>
            </a:r>
          </a:p>
        </p:txBody>
      </p:sp>
      <p:sp>
        <p:nvSpPr>
          <p:cNvPr id="2" name="Title 1"/>
          <p:cNvSpPr>
            <a:spLocks noGrp="1"/>
          </p:cNvSpPr>
          <p:nvPr>
            <p:ph type="title"/>
          </p:nvPr>
        </p:nvSpPr>
        <p:spPr>
          <a:xfrm>
            <a:off x="0" y="0"/>
            <a:ext cx="9144000" cy="571480"/>
          </a:xfrm>
          <a:solidFill>
            <a:schemeClr val="tx1"/>
          </a:solidFill>
        </p:spPr>
        <p:txBody>
          <a:bodyPr>
            <a:normAutofit/>
          </a:bodyPr>
          <a:lstStyle/>
          <a:p>
            <a:r>
              <a:rPr lang="en-CA" sz="2800" dirty="0" smtClean="0">
                <a:solidFill>
                  <a:schemeClr val="bg1">
                    <a:lumMod val="75000"/>
                  </a:schemeClr>
                </a:solidFill>
              </a:rPr>
              <a:t>Optimization method</a:t>
            </a:r>
            <a:endParaRPr lang="en-CA" sz="2800" dirty="0">
              <a:solidFill>
                <a:schemeClr val="bg1">
                  <a:lumMod val="75000"/>
                </a:schemeClr>
              </a:solidFill>
            </a:endParaRPr>
          </a:p>
        </p:txBody>
      </p:sp>
      <p:sp>
        <p:nvSpPr>
          <p:cNvPr id="5" name="TextBox 4"/>
          <p:cNvSpPr txBox="1"/>
          <p:nvPr/>
        </p:nvSpPr>
        <p:spPr>
          <a:xfrm>
            <a:off x="179512" y="692696"/>
            <a:ext cx="8713787" cy="3754874"/>
          </a:xfrm>
          <a:prstGeom prst="rect">
            <a:avLst/>
          </a:prstGeom>
          <a:solidFill>
            <a:schemeClr val="tx1">
              <a:lumMod val="95000"/>
              <a:lumOff val="5000"/>
            </a:schemeClr>
          </a:solidFill>
        </p:spPr>
        <p:txBody>
          <a:bodyPr wrap="square">
            <a:spAutoFit/>
          </a:bodyPr>
          <a:lstStyle/>
          <a:p>
            <a:pPr marL="342900" indent="-342900" fontAlgn="auto">
              <a:spcBef>
                <a:spcPts val="0"/>
              </a:spcBef>
              <a:spcAft>
                <a:spcPts val="0"/>
              </a:spcAft>
              <a:defRPr/>
            </a:pPr>
            <a:r>
              <a:rPr lang="en-CA" sz="2000" b="1" dirty="0">
                <a:solidFill>
                  <a:schemeClr val="bg1">
                    <a:lumMod val="95000"/>
                  </a:schemeClr>
                </a:solidFill>
                <a:latin typeface="+mn-lt"/>
                <a:cs typeface="+mn-cs"/>
              </a:rPr>
              <a:t>Metrics</a:t>
            </a:r>
          </a:p>
          <a:p>
            <a:pPr marL="342900" indent="-342900" fontAlgn="auto">
              <a:spcBef>
                <a:spcPts val="0"/>
              </a:spcBef>
              <a:spcAft>
                <a:spcPts val="0"/>
              </a:spcAft>
              <a:defRPr/>
            </a:pPr>
            <a:endParaRPr lang="en-CA" sz="2000" b="1" dirty="0">
              <a:solidFill>
                <a:schemeClr val="bg1"/>
              </a:solidFill>
              <a:latin typeface="+mn-lt"/>
              <a:cs typeface="+mn-cs"/>
            </a:endParaRPr>
          </a:p>
          <a:p>
            <a:pPr marL="342900" indent="-342900" fontAlgn="auto">
              <a:spcBef>
                <a:spcPts val="0"/>
              </a:spcBef>
              <a:spcAft>
                <a:spcPts val="0"/>
              </a:spcAft>
              <a:buFont typeface="Arial" pitchFamily="34" charset="0"/>
              <a:buChar char="•"/>
              <a:defRPr/>
            </a:pPr>
            <a:r>
              <a:rPr lang="en-CA" b="1" dirty="0">
                <a:solidFill>
                  <a:schemeClr val="accent1">
                    <a:lumMod val="60000"/>
                    <a:lumOff val="40000"/>
                  </a:schemeClr>
                </a:solidFill>
                <a:latin typeface="+mn-lt"/>
                <a:cs typeface="+mn-cs"/>
              </a:rPr>
              <a:t>Difference of the mean </a:t>
            </a:r>
            <a:r>
              <a:rPr lang="en-CA" dirty="0">
                <a:solidFill>
                  <a:schemeClr val="bg1">
                    <a:lumMod val="95000"/>
                  </a:schemeClr>
                </a:solidFill>
                <a:latin typeface="+mn-lt"/>
                <a:cs typeface="+mn-cs"/>
              </a:rPr>
              <a:t>daily drift </a:t>
            </a:r>
            <a:r>
              <a:rPr lang="en-CA" b="1" dirty="0">
                <a:solidFill>
                  <a:schemeClr val="accent1">
                    <a:lumMod val="60000"/>
                    <a:lumOff val="40000"/>
                  </a:schemeClr>
                </a:solidFill>
                <a:latin typeface="+mn-lt"/>
                <a:cs typeface="+mn-cs"/>
              </a:rPr>
              <a:t>speed</a:t>
            </a:r>
          </a:p>
          <a:p>
            <a:pPr marL="342900" indent="-342900" fontAlgn="auto">
              <a:spcBef>
                <a:spcPts val="0"/>
              </a:spcBef>
              <a:spcAft>
                <a:spcPts val="0"/>
              </a:spcAft>
              <a:defRPr/>
            </a:pPr>
            <a:r>
              <a:rPr lang="en-CA" b="1" dirty="0">
                <a:solidFill>
                  <a:schemeClr val="accent1">
                    <a:lumMod val="60000"/>
                    <a:lumOff val="40000"/>
                  </a:schemeClr>
                </a:solidFill>
                <a:latin typeface="+mn-lt"/>
                <a:cs typeface="+mn-cs"/>
              </a:rPr>
              <a:t>							</a:t>
            </a:r>
            <a:endParaRPr lang="en-CA" b="1" dirty="0">
              <a:solidFill>
                <a:schemeClr val="bg1">
                  <a:lumMod val="95000"/>
                </a:schemeClr>
              </a:solidFill>
              <a:latin typeface="+mn-lt"/>
              <a:cs typeface="+mn-cs"/>
            </a:endParaRPr>
          </a:p>
          <a:p>
            <a:pPr marL="342900" indent="-342900" fontAlgn="auto">
              <a:spcBef>
                <a:spcPts val="0"/>
              </a:spcBef>
              <a:spcAft>
                <a:spcPts val="0"/>
              </a:spcAft>
              <a:buFont typeface="Arial" pitchFamily="34" charset="0"/>
              <a:buChar char="•"/>
              <a:defRPr/>
            </a:pPr>
            <a:r>
              <a:rPr lang="el-GR" b="1" i="1" dirty="0">
                <a:solidFill>
                  <a:schemeClr val="accent1">
                    <a:lumMod val="60000"/>
                    <a:lumOff val="40000"/>
                  </a:schemeClr>
                </a:solidFill>
                <a:latin typeface="+mn-lt"/>
                <a:cs typeface="+mn-cs"/>
              </a:rPr>
              <a:t>χ</a:t>
            </a:r>
            <a:r>
              <a:rPr lang="en-CA" b="1" i="1" dirty="0">
                <a:solidFill>
                  <a:schemeClr val="accent1">
                    <a:lumMod val="60000"/>
                    <a:lumOff val="40000"/>
                  </a:schemeClr>
                </a:solidFill>
                <a:latin typeface="+mn-lt"/>
                <a:cs typeface="+mn-cs"/>
              </a:rPr>
              <a:t>2 </a:t>
            </a:r>
            <a:r>
              <a:rPr lang="en-CA" dirty="0">
                <a:solidFill>
                  <a:schemeClr val="bg1">
                    <a:lumMod val="95000"/>
                  </a:schemeClr>
                </a:solidFill>
                <a:latin typeface="+mn-lt"/>
                <a:cs typeface="+mn-cs"/>
              </a:rPr>
              <a:t>on the observed </a:t>
            </a:r>
            <a:r>
              <a:rPr lang="en-CA" dirty="0" err="1">
                <a:solidFill>
                  <a:schemeClr val="bg1">
                    <a:lumMod val="95000"/>
                  </a:schemeClr>
                </a:solidFill>
                <a:latin typeface="+mn-lt"/>
                <a:cs typeface="+mn-cs"/>
              </a:rPr>
              <a:t>vs</a:t>
            </a:r>
            <a:r>
              <a:rPr lang="en-CA" dirty="0">
                <a:solidFill>
                  <a:schemeClr val="bg1">
                    <a:lumMod val="95000"/>
                  </a:schemeClr>
                </a:solidFill>
                <a:latin typeface="+mn-lt"/>
                <a:cs typeface="+mn-cs"/>
              </a:rPr>
              <a:t> simulated daily drift </a:t>
            </a:r>
            <a:r>
              <a:rPr lang="en-CA" b="1" dirty="0">
                <a:solidFill>
                  <a:schemeClr val="accent1">
                    <a:lumMod val="60000"/>
                    <a:lumOff val="40000"/>
                  </a:schemeClr>
                </a:solidFill>
                <a:latin typeface="+mn-lt"/>
                <a:cs typeface="+mn-cs"/>
              </a:rPr>
              <a:t>speed </a:t>
            </a:r>
            <a:r>
              <a:rPr lang="en-CA" b="1" dirty="0" smtClean="0">
                <a:solidFill>
                  <a:schemeClr val="accent1">
                    <a:lumMod val="60000"/>
                    <a:lumOff val="40000"/>
                  </a:schemeClr>
                </a:solidFill>
                <a:latin typeface="+mn-lt"/>
                <a:cs typeface="+mn-cs"/>
              </a:rPr>
              <a:t>distributions</a:t>
            </a:r>
            <a:endParaRPr lang="en-CA" b="1" dirty="0" smtClean="0">
              <a:solidFill>
                <a:schemeClr val="tx1">
                  <a:lumMod val="50000"/>
                  <a:lumOff val="50000"/>
                </a:schemeClr>
              </a:solidFill>
              <a:latin typeface="+mn-lt"/>
              <a:cs typeface="+mn-cs"/>
            </a:endParaRPr>
          </a:p>
          <a:p>
            <a:pPr marL="342900" indent="-342900"/>
            <a:endParaRPr lang="en-CA" b="1" dirty="0" smtClean="0">
              <a:solidFill>
                <a:schemeClr val="tx1">
                  <a:lumMod val="50000"/>
                  <a:lumOff val="50000"/>
                </a:schemeClr>
              </a:solidFill>
            </a:endParaRPr>
          </a:p>
          <a:p>
            <a:pPr marL="342900" indent="-342900">
              <a:buFont typeface="Arial" pitchFamily="34" charset="0"/>
              <a:buChar char="•"/>
            </a:pPr>
            <a:r>
              <a:rPr lang="en-CA" dirty="0" smtClean="0">
                <a:solidFill>
                  <a:schemeClr val="tx1">
                    <a:lumMod val="50000"/>
                    <a:lumOff val="50000"/>
                  </a:schemeClr>
                </a:solidFill>
              </a:rPr>
              <a:t>Mean </a:t>
            </a:r>
            <a:r>
              <a:rPr lang="en-CA" b="1" dirty="0" smtClean="0">
                <a:solidFill>
                  <a:schemeClr val="tx1">
                    <a:lumMod val="50000"/>
                    <a:lumOff val="50000"/>
                  </a:schemeClr>
                </a:solidFill>
              </a:rPr>
              <a:t>magnitude of the difference vector</a:t>
            </a:r>
            <a:r>
              <a:rPr lang="en-CA" dirty="0" smtClean="0">
                <a:solidFill>
                  <a:schemeClr val="tx1">
                    <a:lumMod val="50000"/>
                    <a:lumOff val="50000"/>
                  </a:schemeClr>
                </a:solidFill>
              </a:rPr>
              <a:t> b/w the simulated and observed drift vectors</a:t>
            </a:r>
            <a:endParaRPr lang="en-CA" b="1" dirty="0" smtClean="0">
              <a:solidFill>
                <a:schemeClr val="tx1">
                  <a:lumMod val="50000"/>
                  <a:lumOff val="50000"/>
                </a:schemeClr>
              </a:solidFill>
            </a:endParaRPr>
          </a:p>
          <a:p>
            <a:pPr marL="342900" indent="-342900" fontAlgn="auto">
              <a:spcBef>
                <a:spcPts val="0"/>
              </a:spcBef>
              <a:spcAft>
                <a:spcPts val="0"/>
              </a:spcAft>
              <a:defRPr/>
            </a:pPr>
            <a:endParaRPr lang="en-CA" b="1" dirty="0" smtClean="0">
              <a:solidFill>
                <a:schemeClr val="accent1">
                  <a:lumMod val="60000"/>
                  <a:lumOff val="40000"/>
                </a:schemeClr>
              </a:solidFill>
              <a:latin typeface="+mn-lt"/>
              <a:cs typeface="+mn-cs"/>
            </a:endParaRPr>
          </a:p>
          <a:p>
            <a:pPr marL="342900" indent="-342900" fontAlgn="auto">
              <a:spcBef>
                <a:spcPts val="0"/>
              </a:spcBef>
              <a:spcAft>
                <a:spcPts val="0"/>
              </a:spcAft>
              <a:defRPr/>
            </a:pPr>
            <a:endParaRPr lang="en-CA" b="1" dirty="0" smtClean="0">
              <a:solidFill>
                <a:schemeClr val="accent1">
                  <a:lumMod val="60000"/>
                  <a:lumOff val="40000"/>
                </a:schemeClr>
              </a:solidFill>
            </a:endParaRPr>
          </a:p>
          <a:p>
            <a:pPr marL="342900" indent="-342900" fontAlgn="auto">
              <a:spcBef>
                <a:spcPts val="0"/>
              </a:spcBef>
              <a:spcAft>
                <a:spcPts val="0"/>
              </a:spcAft>
              <a:defRPr/>
            </a:pPr>
            <a:endParaRPr lang="en-CA" b="1" dirty="0" smtClean="0">
              <a:solidFill>
                <a:schemeClr val="accent1">
                  <a:lumMod val="60000"/>
                  <a:lumOff val="40000"/>
                </a:schemeClr>
              </a:solidFill>
              <a:latin typeface="+mn-lt"/>
              <a:cs typeface="+mn-cs"/>
            </a:endParaRPr>
          </a:p>
          <a:p>
            <a:pPr marL="342900" indent="-342900" fontAlgn="auto">
              <a:spcBef>
                <a:spcPts val="0"/>
              </a:spcBef>
              <a:spcAft>
                <a:spcPts val="0"/>
              </a:spcAft>
              <a:defRPr/>
            </a:pPr>
            <a:endParaRPr lang="en-CA" b="1" dirty="0">
              <a:solidFill>
                <a:schemeClr val="accent1">
                  <a:lumMod val="60000"/>
                  <a:lumOff val="40000"/>
                </a:schemeClr>
              </a:solidFill>
              <a:latin typeface="+mn-lt"/>
              <a:cs typeface="+mn-cs"/>
            </a:endParaRPr>
          </a:p>
          <a:p>
            <a:pPr marL="342900" indent="-342900" fontAlgn="auto">
              <a:spcBef>
                <a:spcPts val="0"/>
              </a:spcBef>
              <a:spcAft>
                <a:spcPts val="0"/>
              </a:spcAft>
              <a:buFont typeface="Arial" pitchFamily="34" charset="0"/>
              <a:buChar char="•"/>
              <a:defRPr/>
            </a:pPr>
            <a:endParaRPr lang="en-CA" b="1" dirty="0" smtClean="0">
              <a:solidFill>
                <a:schemeClr val="accent1">
                  <a:lumMod val="60000"/>
                  <a:lumOff val="40000"/>
                </a:schemeClr>
              </a:solidFill>
              <a:latin typeface="+mn-lt"/>
              <a:cs typeface="+mn-cs"/>
            </a:endParaRPr>
          </a:p>
          <a:p>
            <a:pPr marL="342900" indent="-342900" fontAlgn="auto">
              <a:spcBef>
                <a:spcPts val="0"/>
              </a:spcBef>
              <a:spcAft>
                <a:spcPts val="0"/>
              </a:spcAft>
              <a:buFont typeface="Arial" pitchFamily="34" charset="0"/>
              <a:buChar char="•"/>
              <a:defRPr/>
            </a:pPr>
            <a:endParaRPr lang="en-CA" b="1" dirty="0">
              <a:solidFill>
                <a:schemeClr val="accent1">
                  <a:lumMod val="60000"/>
                  <a:lumOff val="40000"/>
                </a:schemeClr>
              </a:solidFill>
              <a:latin typeface="+mn-lt"/>
              <a:cs typeface="+mn-cs"/>
            </a:endParaRPr>
          </a:p>
        </p:txBody>
      </p:sp>
      <p:grpSp>
        <p:nvGrpSpPr>
          <p:cNvPr id="7" name="Group 6"/>
          <p:cNvGrpSpPr/>
          <p:nvPr/>
        </p:nvGrpSpPr>
        <p:grpSpPr>
          <a:xfrm>
            <a:off x="2357992" y="2996952"/>
            <a:ext cx="2286016" cy="1226588"/>
            <a:chOff x="3571868" y="5072074"/>
            <a:chExt cx="2286016" cy="1226588"/>
          </a:xfrm>
        </p:grpSpPr>
        <p:cxnSp>
          <p:nvCxnSpPr>
            <p:cNvPr id="8" name="Straight Arrow Connector 7"/>
            <p:cNvCxnSpPr/>
            <p:nvPr/>
          </p:nvCxnSpPr>
          <p:spPr>
            <a:xfrm flipV="1">
              <a:off x="3571868" y="5786454"/>
              <a:ext cx="2286016" cy="428628"/>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13"/>
            <p:cNvGrpSpPr/>
            <p:nvPr/>
          </p:nvGrpSpPr>
          <p:grpSpPr>
            <a:xfrm>
              <a:off x="3571868" y="5072074"/>
              <a:ext cx="1643074" cy="1226588"/>
              <a:chOff x="3571868" y="5072074"/>
              <a:chExt cx="1643074" cy="1226588"/>
            </a:xfrm>
          </p:grpSpPr>
          <p:cxnSp>
            <p:nvCxnSpPr>
              <p:cNvPr id="10" name="Straight Arrow Connector 9"/>
              <p:cNvCxnSpPr/>
              <p:nvPr/>
            </p:nvCxnSpPr>
            <p:spPr>
              <a:xfrm flipV="1">
                <a:off x="3571868" y="5072074"/>
                <a:ext cx="1643074" cy="1143008"/>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29058" y="5286388"/>
                <a:ext cx="571504" cy="369332"/>
              </a:xfrm>
              <a:prstGeom prst="rect">
                <a:avLst/>
              </a:prstGeom>
              <a:noFill/>
            </p:spPr>
            <p:txBody>
              <a:bodyPr wrap="square" rtlCol="0">
                <a:spAutoFit/>
              </a:bodyPr>
              <a:lstStyle/>
              <a:p>
                <a:r>
                  <a:rPr lang="en-CA" b="1" i="1" dirty="0" err="1" smtClean="0">
                    <a:solidFill>
                      <a:schemeClr val="bg1"/>
                    </a:solidFill>
                  </a:rPr>
                  <a:t>u</a:t>
                </a:r>
                <a:r>
                  <a:rPr lang="en-CA" b="1" i="1" baseline="-25000" dirty="0" err="1" smtClean="0">
                    <a:solidFill>
                      <a:schemeClr val="bg1"/>
                    </a:solidFill>
                  </a:rPr>
                  <a:t>obs</a:t>
                </a:r>
                <a:endParaRPr lang="en-CA" b="1" i="1" baseline="-25000" dirty="0">
                  <a:solidFill>
                    <a:schemeClr val="bg1"/>
                  </a:solidFill>
                </a:endParaRPr>
              </a:p>
            </p:txBody>
          </p:sp>
          <p:sp>
            <p:nvSpPr>
              <p:cNvPr id="12" name="TextBox 11"/>
              <p:cNvSpPr txBox="1"/>
              <p:nvPr/>
            </p:nvSpPr>
            <p:spPr>
              <a:xfrm>
                <a:off x="4500562" y="5929330"/>
                <a:ext cx="714380" cy="369332"/>
              </a:xfrm>
              <a:prstGeom prst="rect">
                <a:avLst/>
              </a:prstGeom>
              <a:noFill/>
            </p:spPr>
            <p:txBody>
              <a:bodyPr wrap="square" rtlCol="0">
                <a:spAutoFit/>
              </a:bodyPr>
              <a:lstStyle/>
              <a:p>
                <a:r>
                  <a:rPr lang="en-CA" b="1" i="1" dirty="0" err="1" smtClean="0">
                    <a:solidFill>
                      <a:schemeClr val="bg1"/>
                    </a:solidFill>
                  </a:rPr>
                  <a:t>u</a:t>
                </a:r>
                <a:r>
                  <a:rPr lang="en-CA" b="1" i="1" baseline="-25000" dirty="0" err="1" smtClean="0">
                    <a:solidFill>
                      <a:schemeClr val="bg1"/>
                    </a:solidFill>
                  </a:rPr>
                  <a:t>model</a:t>
                </a:r>
                <a:endParaRPr lang="en-CA" b="1" i="1" baseline="-25000" dirty="0">
                  <a:solidFill>
                    <a:schemeClr val="bg1"/>
                  </a:solidFill>
                </a:endParaRPr>
              </a:p>
            </p:txBody>
          </p:sp>
        </p:grpSp>
      </p:grpSp>
      <p:grpSp>
        <p:nvGrpSpPr>
          <p:cNvPr id="13" name="Group 12"/>
          <p:cNvGrpSpPr/>
          <p:nvPr/>
        </p:nvGrpSpPr>
        <p:grpSpPr>
          <a:xfrm>
            <a:off x="3995936" y="2996952"/>
            <a:ext cx="1500198" cy="714380"/>
            <a:chOff x="5214942" y="5072074"/>
            <a:chExt cx="1500198" cy="714380"/>
          </a:xfrm>
        </p:grpSpPr>
        <p:cxnSp>
          <p:nvCxnSpPr>
            <p:cNvPr id="14" name="Straight Arrow Connector 13"/>
            <p:cNvCxnSpPr/>
            <p:nvPr/>
          </p:nvCxnSpPr>
          <p:spPr>
            <a:xfrm rot="16200000" flipV="1">
              <a:off x="5179223" y="5107793"/>
              <a:ext cx="714380" cy="642942"/>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00694" y="5143512"/>
              <a:ext cx="1214446" cy="369332"/>
            </a:xfrm>
            <a:prstGeom prst="rect">
              <a:avLst/>
            </a:prstGeom>
            <a:noFill/>
          </p:spPr>
          <p:txBody>
            <a:bodyPr wrap="square" rtlCol="0">
              <a:spAutoFit/>
            </a:bodyPr>
            <a:lstStyle/>
            <a:p>
              <a:r>
                <a:rPr lang="en-CA" b="1" i="1" dirty="0" err="1" smtClean="0">
                  <a:solidFill>
                    <a:schemeClr val="tx1">
                      <a:lumMod val="50000"/>
                      <a:lumOff val="50000"/>
                    </a:schemeClr>
                  </a:solidFill>
                </a:rPr>
                <a:t>u</a:t>
              </a:r>
              <a:r>
                <a:rPr lang="en-CA" b="1" i="1" baseline="-25000" dirty="0" err="1" smtClean="0">
                  <a:solidFill>
                    <a:schemeClr val="tx1">
                      <a:lumMod val="50000"/>
                      <a:lumOff val="50000"/>
                    </a:schemeClr>
                  </a:solidFill>
                </a:rPr>
                <a:t>obs</a:t>
              </a:r>
              <a:r>
                <a:rPr lang="en-CA" b="1" i="1" baseline="-25000" dirty="0" smtClean="0">
                  <a:solidFill>
                    <a:schemeClr val="tx1">
                      <a:lumMod val="50000"/>
                      <a:lumOff val="50000"/>
                    </a:schemeClr>
                  </a:solidFill>
                </a:rPr>
                <a:t> </a:t>
              </a:r>
              <a:r>
                <a:rPr lang="en-CA" b="1" i="1" dirty="0" smtClean="0">
                  <a:solidFill>
                    <a:schemeClr val="tx1">
                      <a:lumMod val="50000"/>
                      <a:lumOff val="50000"/>
                    </a:schemeClr>
                  </a:solidFill>
                </a:rPr>
                <a:t>- </a:t>
              </a:r>
              <a:r>
                <a:rPr lang="en-CA" b="1" i="1" dirty="0" err="1" smtClean="0">
                  <a:solidFill>
                    <a:schemeClr val="tx1">
                      <a:lumMod val="50000"/>
                      <a:lumOff val="50000"/>
                    </a:schemeClr>
                  </a:solidFill>
                </a:rPr>
                <a:t>u</a:t>
              </a:r>
              <a:r>
                <a:rPr lang="en-CA" b="1" i="1" baseline="-25000" dirty="0" err="1" smtClean="0">
                  <a:solidFill>
                    <a:schemeClr val="tx1">
                      <a:lumMod val="50000"/>
                      <a:lumOff val="50000"/>
                    </a:schemeClr>
                  </a:solidFill>
                </a:rPr>
                <a:t>model</a:t>
              </a:r>
              <a:endParaRPr lang="en-CA" b="1" i="1" baseline="-25000" dirty="0">
                <a:solidFill>
                  <a:schemeClr val="tx1">
                    <a:lumMod val="50000"/>
                    <a:lumOff val="50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srcRect/>
          <a:stretch>
            <a:fillRect/>
          </a:stretch>
        </p:blipFill>
        <p:spPr bwMode="auto">
          <a:xfrm>
            <a:off x="1403648" y="836712"/>
            <a:ext cx="6463721" cy="2304256"/>
          </a:xfrm>
          <a:prstGeom prst="rect">
            <a:avLst/>
          </a:prstGeom>
          <a:noFill/>
          <a:ln w="9525">
            <a:noFill/>
            <a:miter lim="800000"/>
            <a:headEnd/>
            <a:tailEnd/>
          </a:ln>
        </p:spPr>
      </p:pic>
      <p:sp>
        <p:nvSpPr>
          <p:cNvPr id="15" name="Title 1"/>
          <p:cNvSpPr txBox="1">
            <a:spLocks/>
          </p:cNvSpPr>
          <p:nvPr/>
        </p:nvSpPr>
        <p:spPr>
          <a:xfrm>
            <a:off x="0" y="0"/>
            <a:ext cx="9144000" cy="571480"/>
          </a:xfrm>
          <a:prstGeom prst="rect">
            <a:avLst/>
          </a:prstGeom>
          <a:solidFill>
            <a:schemeClr val="tx1"/>
          </a:solid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2800" b="0" i="0" u="none" strike="noStrike" kern="1200" cap="none" spc="0" normalizeH="0" baseline="0" noProof="0" dirty="0" smtClean="0">
                <a:ln>
                  <a:noFill/>
                </a:ln>
                <a:solidFill>
                  <a:schemeClr val="bg1"/>
                </a:solidFill>
                <a:effectLst/>
                <a:uLnTx/>
                <a:uFillTx/>
                <a:latin typeface="+mj-lt"/>
                <a:ea typeface="+mj-ea"/>
                <a:cs typeface="+mj-cs"/>
              </a:rPr>
              <a:t>Base state optimization</a:t>
            </a:r>
            <a:endParaRPr kumimoji="0" lang="en-CA" sz="2800" b="0" i="0" u="none" strike="noStrike" kern="1200" cap="none" spc="0" normalizeH="0" baseline="0" noProof="0" dirty="0">
              <a:ln>
                <a:noFill/>
              </a:ln>
              <a:solidFill>
                <a:schemeClr val="bg1"/>
              </a:solidFill>
              <a:effectLst/>
              <a:uLnTx/>
              <a:uFillTx/>
              <a:latin typeface="+mj-lt"/>
              <a:ea typeface="+mj-ea"/>
              <a:cs typeface="+mj-cs"/>
            </a:endParaRPr>
          </a:p>
        </p:txBody>
      </p:sp>
      <p:grpSp>
        <p:nvGrpSpPr>
          <p:cNvPr id="9" name="Group 8"/>
          <p:cNvGrpSpPr/>
          <p:nvPr/>
        </p:nvGrpSpPr>
        <p:grpSpPr>
          <a:xfrm>
            <a:off x="72008" y="836712"/>
            <a:ext cx="8964488" cy="5909310"/>
            <a:chOff x="72008" y="760050"/>
            <a:chExt cx="8964488" cy="5909310"/>
          </a:xfrm>
        </p:grpSpPr>
        <p:sp>
          <p:nvSpPr>
            <p:cNvPr id="4" name="TextBox 3"/>
            <p:cNvSpPr txBox="1"/>
            <p:nvPr/>
          </p:nvSpPr>
          <p:spPr>
            <a:xfrm>
              <a:off x="72008" y="760050"/>
              <a:ext cx="8964488" cy="5909310"/>
            </a:xfrm>
            <a:prstGeom prst="rect">
              <a:avLst/>
            </a:prstGeom>
            <a:solidFill>
              <a:schemeClr val="tx1">
                <a:lumMod val="95000"/>
                <a:lumOff val="5000"/>
              </a:schemeClr>
            </a:solidFill>
          </p:spPr>
          <p:txBody>
            <a:bodyPr wrap="square" rtlCol="0">
              <a:spAutoFit/>
            </a:bodyPr>
            <a:lstStyle/>
            <a:p>
              <a:pPr algn="ctr"/>
              <a:r>
                <a:rPr lang="en-CA" i="1" dirty="0" err="1" smtClean="0">
                  <a:solidFill>
                    <a:schemeClr val="bg1"/>
                  </a:solidFill>
                </a:rPr>
                <a:t>C</a:t>
              </a:r>
              <a:r>
                <a:rPr lang="en-CA" i="1" baseline="-25000" dirty="0" err="1" smtClean="0">
                  <a:solidFill>
                    <a:schemeClr val="bg1"/>
                  </a:solidFill>
                </a:rPr>
                <a:t>da</a:t>
              </a:r>
              <a:r>
                <a:rPr lang="en-CA" dirty="0" smtClean="0">
                  <a:solidFill>
                    <a:schemeClr val="bg1"/>
                  </a:solidFill>
                </a:rPr>
                <a:t> = </a:t>
              </a:r>
              <a:r>
                <a:rPr lang="en-CA" b="1" dirty="0" smtClean="0">
                  <a:solidFill>
                    <a:srgbClr val="C00000"/>
                  </a:solidFill>
                </a:rPr>
                <a:t>1.20</a:t>
              </a:r>
              <a:r>
                <a:rPr lang="en-CA" dirty="0" smtClean="0">
                  <a:solidFill>
                    <a:schemeClr val="bg1">
                      <a:lumMod val="85000"/>
                    </a:schemeClr>
                  </a:solidFill>
                  <a:sym typeface="Symbol"/>
                </a:rPr>
                <a:t>10</a:t>
              </a:r>
              <a:r>
                <a:rPr lang="en-CA" baseline="30000" dirty="0" smtClean="0">
                  <a:solidFill>
                    <a:schemeClr val="bg1">
                      <a:lumMod val="85000"/>
                    </a:schemeClr>
                  </a:solidFill>
                  <a:sym typeface="Symbol"/>
                </a:rPr>
                <a:t>-3</a:t>
              </a:r>
              <a:r>
                <a:rPr lang="en-CA" dirty="0" smtClean="0">
                  <a:solidFill>
                    <a:schemeClr val="bg1"/>
                  </a:solidFill>
                </a:rPr>
                <a:t>, </a:t>
              </a:r>
              <a:r>
                <a:rPr lang="en-CA" i="1" dirty="0" err="1" smtClean="0">
                  <a:solidFill>
                    <a:schemeClr val="bg1"/>
                  </a:solidFill>
                </a:rPr>
                <a:t>C</a:t>
              </a:r>
              <a:r>
                <a:rPr lang="en-CA" i="1" baseline="-25000" dirty="0" err="1" smtClean="0">
                  <a:solidFill>
                    <a:schemeClr val="bg1"/>
                  </a:solidFill>
                </a:rPr>
                <a:t>dw</a:t>
              </a:r>
              <a:r>
                <a:rPr lang="en-CA" dirty="0" smtClean="0">
                  <a:solidFill>
                    <a:schemeClr val="bg1"/>
                  </a:solidFill>
                </a:rPr>
                <a:t> = </a:t>
              </a:r>
              <a:r>
                <a:rPr lang="en-CA" b="1" dirty="0" smtClean="0">
                  <a:solidFill>
                    <a:srgbClr val="C00000"/>
                  </a:solidFill>
                </a:rPr>
                <a:t>5.50</a:t>
              </a:r>
              <a:r>
                <a:rPr lang="en-CA" dirty="0" smtClean="0">
                  <a:solidFill>
                    <a:schemeClr val="bg1">
                      <a:lumMod val="85000"/>
                    </a:schemeClr>
                  </a:solidFill>
                  <a:sym typeface="Symbol"/>
                </a:rPr>
                <a:t> 10</a:t>
              </a:r>
              <a:r>
                <a:rPr lang="en-CA" baseline="30000" dirty="0" smtClean="0">
                  <a:solidFill>
                    <a:schemeClr val="bg1">
                      <a:lumMod val="85000"/>
                    </a:schemeClr>
                  </a:solidFill>
                  <a:sym typeface="Symbol"/>
                </a:rPr>
                <a:t>-3</a:t>
              </a:r>
              <a:r>
                <a:rPr lang="en-CA" dirty="0" smtClean="0">
                  <a:solidFill>
                    <a:schemeClr val="bg1"/>
                  </a:solidFill>
                </a:rPr>
                <a:t>, </a:t>
              </a:r>
              <a:r>
                <a:rPr lang="en-CA" i="1" dirty="0" smtClean="0">
                  <a:solidFill>
                    <a:schemeClr val="bg1"/>
                  </a:solidFill>
                </a:rPr>
                <a:t>P*</a:t>
              </a:r>
              <a:r>
                <a:rPr lang="en-CA" dirty="0" smtClean="0">
                  <a:solidFill>
                    <a:schemeClr val="bg1"/>
                  </a:solidFill>
                </a:rPr>
                <a:t> = </a:t>
              </a:r>
              <a:r>
                <a:rPr lang="en-CA" b="1" dirty="0" smtClean="0">
                  <a:solidFill>
                    <a:srgbClr val="C00000"/>
                  </a:solidFill>
                </a:rPr>
                <a:t>30000</a:t>
              </a:r>
              <a:r>
                <a:rPr lang="en-CA" dirty="0" smtClean="0">
                  <a:solidFill>
                    <a:schemeClr val="bg1"/>
                  </a:solidFill>
                </a:rPr>
                <a:t>, e = </a:t>
              </a:r>
              <a:r>
                <a:rPr lang="en-CA" b="1" dirty="0" smtClean="0">
                  <a:solidFill>
                    <a:srgbClr val="C00000"/>
                  </a:solidFill>
                </a:rPr>
                <a:t>2.0</a:t>
              </a:r>
            </a:p>
            <a:p>
              <a:pPr algn="ctr"/>
              <a:r>
                <a:rPr lang="en-CA" dirty="0" smtClean="0">
                  <a:solidFill>
                    <a:schemeClr val="bg1"/>
                  </a:solidFill>
                </a:rPr>
                <a:t>(default values)</a:t>
              </a:r>
            </a:p>
            <a:p>
              <a:pPr algn="ctr"/>
              <a:endParaRPr lang="en-CA" dirty="0" smtClean="0">
                <a:solidFill>
                  <a:schemeClr val="bg1"/>
                </a:solidFill>
              </a:endParaRPr>
            </a:p>
            <a:p>
              <a:pPr algn="ctr"/>
              <a:endParaRPr lang="en-CA" dirty="0" smtClean="0">
                <a:solidFill>
                  <a:schemeClr val="bg1"/>
                </a:solidFill>
              </a:endParaRPr>
            </a:p>
            <a:p>
              <a:pPr algn="ctr"/>
              <a:endParaRPr lang="en-CA" dirty="0" smtClean="0">
                <a:solidFill>
                  <a:schemeClr val="bg1"/>
                </a:solidFill>
              </a:endParaRPr>
            </a:p>
            <a:p>
              <a:pPr algn="ctr"/>
              <a:endParaRPr lang="en-CA" dirty="0" smtClean="0">
                <a:solidFill>
                  <a:schemeClr val="bg1"/>
                </a:solidFill>
              </a:endParaRPr>
            </a:p>
            <a:p>
              <a:pPr algn="ctr"/>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r>
                <a:rPr lang="en-CA" dirty="0" smtClean="0">
                  <a:solidFill>
                    <a:schemeClr val="bg1"/>
                  </a:solidFill>
                </a:rPr>
                <a:t> </a:t>
              </a:r>
              <a:endParaRPr lang="en-CA" dirty="0">
                <a:solidFill>
                  <a:schemeClr val="bg1"/>
                </a:solidFill>
              </a:endParaRPr>
            </a:p>
          </p:txBody>
        </p:sp>
        <p:grpSp>
          <p:nvGrpSpPr>
            <p:cNvPr id="17" name="Group 16"/>
            <p:cNvGrpSpPr/>
            <p:nvPr/>
          </p:nvGrpSpPr>
          <p:grpSpPr>
            <a:xfrm>
              <a:off x="251520" y="1569566"/>
              <a:ext cx="8568952" cy="4955778"/>
              <a:chOff x="251520" y="1700808"/>
              <a:chExt cx="8568952" cy="4955778"/>
            </a:xfrm>
          </p:grpSpPr>
          <p:pic>
            <p:nvPicPr>
              <p:cNvPr id="1027" name="Picture 3"/>
              <p:cNvPicPr>
                <a:picLocks noChangeAspect="1" noChangeArrowheads="1"/>
              </p:cNvPicPr>
              <p:nvPr/>
            </p:nvPicPr>
            <p:blipFill>
              <a:blip r:embed="rId3" cstate="print"/>
              <a:srcRect/>
              <a:stretch>
                <a:fillRect/>
              </a:stretch>
            </p:blipFill>
            <p:spPr bwMode="auto">
              <a:xfrm>
                <a:off x="4499992" y="1700808"/>
                <a:ext cx="4320480" cy="3672408"/>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251520" y="1700808"/>
                <a:ext cx="4290818" cy="3672408"/>
              </a:xfrm>
              <a:prstGeom prst="rect">
                <a:avLst/>
              </a:prstGeom>
              <a:noFill/>
              <a:ln w="9525">
                <a:noFill/>
                <a:miter lim="800000"/>
                <a:headEnd/>
                <a:tailEnd/>
              </a:ln>
            </p:spPr>
          </p:pic>
          <p:sp>
            <p:nvSpPr>
              <p:cNvPr id="14" name="TextBox 13"/>
              <p:cNvSpPr txBox="1"/>
              <p:nvPr/>
            </p:nvSpPr>
            <p:spPr>
              <a:xfrm>
                <a:off x="251520" y="5733256"/>
                <a:ext cx="8568952" cy="923330"/>
              </a:xfrm>
              <a:prstGeom prst="rect">
                <a:avLst/>
              </a:prstGeom>
              <a:solidFill>
                <a:schemeClr val="bg1"/>
              </a:solidFill>
            </p:spPr>
            <p:txBody>
              <a:bodyPr wrap="square" rtlCol="0">
                <a:spAutoFit/>
              </a:bodyPr>
              <a:lstStyle/>
              <a:p>
                <a:pPr algn="ctr"/>
                <a:endParaRPr lang="en-CA" b="1" dirty="0" smtClean="0"/>
              </a:p>
              <a:p>
                <a:pPr algn="ctr"/>
                <a:r>
                  <a:rPr lang="en-CA" b="1" dirty="0" smtClean="0"/>
                  <a:t> Drift speed averaged over the 1979-2006 period.</a:t>
                </a:r>
              </a:p>
              <a:p>
                <a:pPr algn="ctr"/>
                <a:endParaRPr lang="en-CA" dirty="0"/>
              </a:p>
            </p:txBody>
          </p:sp>
          <p:sp>
            <p:nvSpPr>
              <p:cNvPr id="16" name="TextBox 15"/>
              <p:cNvSpPr txBox="1"/>
              <p:nvPr/>
            </p:nvSpPr>
            <p:spPr>
              <a:xfrm>
                <a:off x="251520" y="5373216"/>
                <a:ext cx="8568952" cy="369332"/>
              </a:xfrm>
              <a:prstGeom prst="rect">
                <a:avLst/>
              </a:prstGeom>
              <a:solidFill>
                <a:schemeClr val="bg1"/>
              </a:solidFill>
            </p:spPr>
            <p:txBody>
              <a:bodyPr wrap="square" rtlCol="0">
                <a:spAutoFit/>
              </a:bodyPr>
              <a:lstStyle/>
              <a:p>
                <a:pPr algn="ctr"/>
                <a:r>
                  <a:rPr lang="en-CA" b="1" dirty="0" smtClean="0"/>
                  <a:t> </a:t>
                </a:r>
                <a:r>
                  <a:rPr lang="en-CA" b="1" dirty="0" smtClean="0"/>
                  <a:t>Observed   </a:t>
                </a:r>
                <a:r>
                  <a:rPr lang="en-CA" dirty="0" smtClean="0"/>
                  <a:t>			</a:t>
                </a:r>
                <a:r>
                  <a:rPr lang="en-CA" b="1" dirty="0" smtClean="0"/>
                  <a:t>   </a:t>
                </a:r>
                <a:r>
                  <a:rPr lang="en-CA" b="1" dirty="0" smtClean="0"/>
                  <a:t> </a:t>
                </a:r>
                <a:r>
                  <a:rPr lang="en-CA" b="1" dirty="0" smtClean="0"/>
                  <a:t> </a:t>
                </a:r>
                <a:r>
                  <a:rPr lang="en-CA" b="1" dirty="0" smtClean="0"/>
                  <a:t>Simulated </a:t>
                </a:r>
                <a:r>
                  <a:rPr lang="en-CA" b="1" dirty="0" smtClean="0"/>
                  <a:t>- observed</a:t>
                </a:r>
                <a:endParaRPr lang="en-CA" b="1" dirty="0"/>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008" y="688042"/>
            <a:ext cx="8964488" cy="6186309"/>
          </a:xfrm>
          <a:prstGeom prst="rect">
            <a:avLst/>
          </a:prstGeom>
          <a:solidFill>
            <a:schemeClr val="tx1">
              <a:lumMod val="95000"/>
              <a:lumOff val="5000"/>
            </a:schemeClr>
          </a:solidFill>
        </p:spPr>
        <p:txBody>
          <a:bodyPr wrap="square" rtlCol="0">
            <a:spAutoFit/>
          </a:bodyPr>
          <a:lstStyle/>
          <a:p>
            <a:pPr algn="ctr"/>
            <a:r>
              <a:rPr lang="en-CA" i="1" dirty="0" err="1" smtClean="0">
                <a:solidFill>
                  <a:schemeClr val="bg1"/>
                </a:solidFill>
              </a:rPr>
              <a:t>C</a:t>
            </a:r>
            <a:r>
              <a:rPr lang="en-CA" i="1" baseline="-25000" dirty="0" err="1" smtClean="0">
                <a:solidFill>
                  <a:schemeClr val="bg1"/>
                </a:solidFill>
              </a:rPr>
              <a:t>da</a:t>
            </a:r>
            <a:r>
              <a:rPr lang="en-CA" dirty="0" smtClean="0">
                <a:solidFill>
                  <a:schemeClr val="bg1"/>
                </a:solidFill>
              </a:rPr>
              <a:t> = </a:t>
            </a:r>
            <a:r>
              <a:rPr lang="en-CA" b="1" dirty="0" smtClean="0">
                <a:solidFill>
                  <a:srgbClr val="C00000"/>
                </a:solidFill>
              </a:rPr>
              <a:t>1.20</a:t>
            </a:r>
            <a:r>
              <a:rPr lang="en-CA" dirty="0" smtClean="0">
                <a:solidFill>
                  <a:schemeClr val="bg1">
                    <a:lumMod val="85000"/>
                  </a:schemeClr>
                </a:solidFill>
                <a:sym typeface="Symbol"/>
              </a:rPr>
              <a:t>10</a:t>
            </a:r>
            <a:r>
              <a:rPr lang="en-CA" baseline="30000" dirty="0" smtClean="0">
                <a:solidFill>
                  <a:schemeClr val="bg1">
                    <a:lumMod val="85000"/>
                  </a:schemeClr>
                </a:solidFill>
                <a:sym typeface="Symbol"/>
              </a:rPr>
              <a:t>-3</a:t>
            </a:r>
            <a:r>
              <a:rPr lang="en-CA" dirty="0" smtClean="0">
                <a:solidFill>
                  <a:schemeClr val="bg1"/>
                </a:solidFill>
              </a:rPr>
              <a:t>, </a:t>
            </a:r>
            <a:r>
              <a:rPr lang="en-CA" i="1" dirty="0" err="1" smtClean="0">
                <a:solidFill>
                  <a:schemeClr val="bg1"/>
                </a:solidFill>
              </a:rPr>
              <a:t>C</a:t>
            </a:r>
            <a:r>
              <a:rPr lang="en-CA" i="1" baseline="-25000" dirty="0" err="1" smtClean="0">
                <a:solidFill>
                  <a:schemeClr val="bg1"/>
                </a:solidFill>
              </a:rPr>
              <a:t>dw</a:t>
            </a:r>
            <a:r>
              <a:rPr lang="en-CA" dirty="0" smtClean="0">
                <a:solidFill>
                  <a:schemeClr val="bg1"/>
                </a:solidFill>
              </a:rPr>
              <a:t> = </a:t>
            </a:r>
            <a:r>
              <a:rPr lang="en-CA" b="1" dirty="0" smtClean="0">
                <a:solidFill>
                  <a:srgbClr val="C00000"/>
                </a:solidFill>
              </a:rPr>
              <a:t>5.50</a:t>
            </a:r>
            <a:r>
              <a:rPr lang="en-CA" dirty="0" smtClean="0">
                <a:solidFill>
                  <a:schemeClr val="bg1">
                    <a:lumMod val="85000"/>
                  </a:schemeClr>
                </a:solidFill>
                <a:sym typeface="Symbol"/>
              </a:rPr>
              <a:t> 10</a:t>
            </a:r>
            <a:r>
              <a:rPr lang="en-CA" baseline="30000" dirty="0" smtClean="0">
                <a:solidFill>
                  <a:schemeClr val="bg1">
                    <a:lumMod val="85000"/>
                  </a:schemeClr>
                </a:solidFill>
                <a:sym typeface="Symbol"/>
              </a:rPr>
              <a:t>-3</a:t>
            </a:r>
            <a:r>
              <a:rPr lang="en-CA" dirty="0" smtClean="0">
                <a:solidFill>
                  <a:schemeClr val="bg1"/>
                </a:solidFill>
              </a:rPr>
              <a:t>, </a:t>
            </a:r>
            <a:r>
              <a:rPr lang="en-CA" i="1" dirty="0" smtClean="0">
                <a:solidFill>
                  <a:schemeClr val="bg1"/>
                </a:solidFill>
              </a:rPr>
              <a:t>P*</a:t>
            </a:r>
            <a:r>
              <a:rPr lang="en-CA" dirty="0" smtClean="0">
                <a:solidFill>
                  <a:schemeClr val="bg1"/>
                </a:solidFill>
              </a:rPr>
              <a:t> = </a:t>
            </a:r>
            <a:r>
              <a:rPr lang="en-CA" b="1" dirty="0" smtClean="0">
                <a:solidFill>
                  <a:srgbClr val="C00000"/>
                </a:solidFill>
              </a:rPr>
              <a:t>30000</a:t>
            </a:r>
            <a:r>
              <a:rPr lang="en-CA" dirty="0" smtClean="0">
                <a:solidFill>
                  <a:schemeClr val="bg1"/>
                </a:solidFill>
              </a:rPr>
              <a:t>, e = </a:t>
            </a:r>
            <a:r>
              <a:rPr lang="en-CA" b="1" dirty="0" smtClean="0">
                <a:solidFill>
                  <a:srgbClr val="C00000"/>
                </a:solidFill>
              </a:rPr>
              <a:t>2.0</a:t>
            </a:r>
          </a:p>
          <a:p>
            <a:pPr algn="ctr"/>
            <a:r>
              <a:rPr lang="en-CA" dirty="0" smtClean="0">
                <a:solidFill>
                  <a:schemeClr val="bg1"/>
                </a:solidFill>
              </a:rPr>
              <a:t>(default values)</a:t>
            </a:r>
          </a:p>
          <a:p>
            <a:pPr algn="ctr"/>
            <a:endParaRPr lang="en-CA" dirty="0" smtClean="0">
              <a:solidFill>
                <a:schemeClr val="bg1"/>
              </a:solidFill>
            </a:endParaRPr>
          </a:p>
          <a:p>
            <a:pPr algn="ctr"/>
            <a:endParaRPr lang="en-CA" dirty="0" smtClean="0">
              <a:solidFill>
                <a:schemeClr val="bg1"/>
              </a:solidFill>
            </a:endParaRPr>
          </a:p>
          <a:p>
            <a:pPr algn="ctr"/>
            <a:endParaRPr lang="en-CA" dirty="0" smtClean="0">
              <a:solidFill>
                <a:schemeClr val="bg1"/>
              </a:solidFill>
            </a:endParaRPr>
          </a:p>
          <a:p>
            <a:pPr algn="ctr"/>
            <a:endParaRPr lang="en-CA" dirty="0" smtClean="0">
              <a:solidFill>
                <a:schemeClr val="bg1"/>
              </a:solidFill>
            </a:endParaRPr>
          </a:p>
          <a:p>
            <a:pPr algn="ctr"/>
            <a:endParaRPr lang="en-CA" dirty="0" smtClean="0">
              <a:solidFill>
                <a:schemeClr val="bg1"/>
              </a:solidFill>
            </a:endParaRPr>
          </a:p>
          <a:p>
            <a:pPr algn="ctr"/>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endParaRPr lang="en-CA" dirty="0" smtClean="0">
              <a:solidFill>
                <a:schemeClr val="bg1"/>
              </a:solidFill>
            </a:endParaRPr>
          </a:p>
          <a:p>
            <a:r>
              <a:rPr lang="en-CA" dirty="0" smtClean="0">
                <a:solidFill>
                  <a:schemeClr val="bg1"/>
                </a:solidFill>
              </a:rPr>
              <a:t> </a:t>
            </a:r>
            <a:endParaRPr lang="en-CA" dirty="0">
              <a:solidFill>
                <a:schemeClr val="bg1"/>
              </a:solidFill>
            </a:endParaRPr>
          </a:p>
        </p:txBody>
      </p:sp>
      <p:sp>
        <p:nvSpPr>
          <p:cNvPr id="15" name="Title 1"/>
          <p:cNvSpPr txBox="1">
            <a:spLocks/>
          </p:cNvSpPr>
          <p:nvPr/>
        </p:nvSpPr>
        <p:spPr>
          <a:xfrm>
            <a:off x="0" y="0"/>
            <a:ext cx="9144000" cy="571480"/>
          </a:xfrm>
          <a:prstGeom prst="rect">
            <a:avLst/>
          </a:prstGeom>
          <a:solidFill>
            <a:schemeClr val="tx1"/>
          </a:solid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2800" b="0" i="0" u="none" strike="noStrike" kern="1200" cap="none" spc="0" normalizeH="0" baseline="0" noProof="0" dirty="0" smtClean="0">
                <a:ln>
                  <a:noFill/>
                </a:ln>
                <a:solidFill>
                  <a:schemeClr val="bg1"/>
                </a:solidFill>
                <a:effectLst/>
                <a:uLnTx/>
                <a:uFillTx/>
                <a:latin typeface="+mj-lt"/>
                <a:ea typeface="+mj-ea"/>
                <a:cs typeface="+mj-cs"/>
              </a:rPr>
              <a:t>Base state optimization</a:t>
            </a:r>
            <a:endParaRPr kumimoji="0" lang="en-CA" sz="2800" b="0" i="0" u="none" strike="noStrike" kern="1200" cap="none" spc="0" normalizeH="0" baseline="0" noProof="0" dirty="0">
              <a:ln>
                <a:noFill/>
              </a:ln>
              <a:solidFill>
                <a:schemeClr val="bg1"/>
              </a:solidFill>
              <a:effectLst/>
              <a:uLnTx/>
              <a:uFillTx/>
              <a:latin typeface="+mj-lt"/>
              <a:ea typeface="+mj-ea"/>
              <a:cs typeface="+mj-cs"/>
            </a:endParaRPr>
          </a:p>
        </p:txBody>
      </p:sp>
      <p:grpSp>
        <p:nvGrpSpPr>
          <p:cNvPr id="19" name="Group 18"/>
          <p:cNvGrpSpPr/>
          <p:nvPr/>
        </p:nvGrpSpPr>
        <p:grpSpPr>
          <a:xfrm>
            <a:off x="179512" y="1412776"/>
            <a:ext cx="5616624" cy="5315818"/>
            <a:chOff x="179512" y="1412776"/>
            <a:chExt cx="5616624" cy="5315818"/>
          </a:xfrm>
        </p:grpSpPr>
        <p:sp>
          <p:nvSpPr>
            <p:cNvPr id="12" name="TextBox 11"/>
            <p:cNvSpPr txBox="1"/>
            <p:nvPr/>
          </p:nvSpPr>
          <p:spPr>
            <a:xfrm>
              <a:off x="179512" y="5805264"/>
              <a:ext cx="5616624" cy="923330"/>
            </a:xfrm>
            <a:prstGeom prst="rect">
              <a:avLst/>
            </a:prstGeom>
            <a:solidFill>
              <a:schemeClr val="bg1"/>
            </a:solidFill>
          </p:spPr>
          <p:txBody>
            <a:bodyPr wrap="square" rtlCol="0">
              <a:spAutoFit/>
            </a:bodyPr>
            <a:lstStyle/>
            <a:p>
              <a:pPr algn="ctr"/>
              <a:endParaRPr lang="en-CA" b="1" i="1" dirty="0" smtClean="0"/>
            </a:p>
            <a:p>
              <a:pPr algn="ctr"/>
              <a:endParaRPr lang="en-CA" b="1" i="1" dirty="0" smtClean="0"/>
            </a:p>
            <a:p>
              <a:pPr algn="ctr"/>
              <a:r>
                <a:rPr lang="en-CA" b="1" dirty="0" smtClean="0"/>
                <a:t>Observed and simulated daily drift speed </a:t>
              </a:r>
              <a:r>
                <a:rPr lang="en-CA" b="1" dirty="0" smtClean="0"/>
                <a:t>distributions</a:t>
              </a:r>
              <a:endParaRPr lang="en-CA" b="1" dirty="0"/>
            </a:p>
          </p:txBody>
        </p:sp>
        <p:pic>
          <p:nvPicPr>
            <p:cNvPr id="2052" name="Picture 4"/>
            <p:cNvPicPr>
              <a:picLocks noChangeAspect="1" noChangeArrowheads="1"/>
            </p:cNvPicPr>
            <p:nvPr/>
          </p:nvPicPr>
          <p:blipFill>
            <a:blip r:embed="rId2" cstate="print"/>
            <a:srcRect/>
            <a:stretch>
              <a:fillRect/>
            </a:stretch>
          </p:blipFill>
          <p:spPr bwMode="auto">
            <a:xfrm>
              <a:off x="179512" y="1412776"/>
              <a:ext cx="5616624" cy="4619743"/>
            </a:xfrm>
            <a:prstGeom prst="rect">
              <a:avLst/>
            </a:prstGeom>
            <a:noFill/>
            <a:ln w="9525">
              <a:noFill/>
              <a:miter lim="800000"/>
              <a:headEnd/>
              <a:tailEnd/>
            </a:ln>
          </p:spPr>
        </p:pic>
        <p:sp>
          <p:nvSpPr>
            <p:cNvPr id="13" name="TextBox 12"/>
            <p:cNvSpPr txBox="1"/>
            <p:nvPr/>
          </p:nvSpPr>
          <p:spPr>
            <a:xfrm>
              <a:off x="3851920" y="1772816"/>
              <a:ext cx="1512168" cy="648072"/>
            </a:xfrm>
            <a:prstGeom prst="rect">
              <a:avLst/>
            </a:prstGeom>
            <a:solidFill>
              <a:schemeClr val="bg1"/>
            </a:solidFill>
            <a:ln w="12700">
              <a:solidFill>
                <a:schemeClr val="tx1"/>
              </a:solidFill>
            </a:ln>
          </p:spPr>
          <p:txBody>
            <a:bodyPr wrap="square" rtlCol="0">
              <a:spAutoFit/>
            </a:bodyPr>
            <a:lstStyle/>
            <a:p>
              <a:r>
                <a:rPr lang="en-CA" b="1" dirty="0" smtClean="0">
                  <a:solidFill>
                    <a:srgbClr val="FF0000"/>
                  </a:solidFill>
                </a:rPr>
                <a:t>___  </a:t>
              </a:r>
              <a:r>
                <a:rPr lang="en-CA" sz="1600" dirty="0" smtClean="0"/>
                <a:t>simulated</a:t>
              </a:r>
            </a:p>
            <a:p>
              <a:r>
                <a:rPr lang="en-CA" b="1" dirty="0" smtClean="0"/>
                <a:t>___</a:t>
              </a:r>
              <a:r>
                <a:rPr lang="en-CA" dirty="0" smtClean="0"/>
                <a:t>  </a:t>
              </a:r>
              <a:r>
                <a:rPr lang="en-CA" sz="1600" dirty="0" smtClean="0"/>
                <a:t>observed</a:t>
              </a:r>
              <a:endParaRPr lang="en-CA" sz="1600" dirty="0"/>
            </a:p>
          </p:txBody>
        </p:sp>
      </p:grpSp>
      <p:grpSp>
        <p:nvGrpSpPr>
          <p:cNvPr id="20" name="Group 19"/>
          <p:cNvGrpSpPr/>
          <p:nvPr/>
        </p:nvGrpSpPr>
        <p:grpSpPr>
          <a:xfrm>
            <a:off x="6012160" y="1412776"/>
            <a:ext cx="2952328" cy="5326851"/>
            <a:chOff x="6012160" y="1412776"/>
            <a:chExt cx="2952328" cy="5326851"/>
          </a:xfrm>
        </p:grpSpPr>
        <p:sp>
          <p:nvSpPr>
            <p:cNvPr id="14" name="TextBox 13"/>
            <p:cNvSpPr txBox="1"/>
            <p:nvPr/>
          </p:nvSpPr>
          <p:spPr>
            <a:xfrm>
              <a:off x="6012160" y="6093296"/>
              <a:ext cx="2952328" cy="646331"/>
            </a:xfrm>
            <a:prstGeom prst="rect">
              <a:avLst/>
            </a:prstGeom>
            <a:solidFill>
              <a:schemeClr val="bg1"/>
            </a:solidFill>
          </p:spPr>
          <p:txBody>
            <a:bodyPr wrap="square" rtlCol="0">
              <a:spAutoFit/>
            </a:bodyPr>
            <a:lstStyle/>
            <a:p>
              <a:pPr algn="ctr"/>
              <a:endParaRPr lang="en-CA" b="1" dirty="0" smtClean="0"/>
            </a:p>
            <a:p>
              <a:pPr algn="ctr"/>
              <a:r>
                <a:rPr lang="en-CA" b="1" i="1" dirty="0" smtClean="0"/>
                <a:t> </a:t>
              </a:r>
              <a:r>
                <a:rPr lang="en-CA" b="1" dirty="0" smtClean="0"/>
                <a:t>Density of drift stoppage</a:t>
              </a:r>
              <a:endParaRPr lang="en-CA" b="1" dirty="0"/>
            </a:p>
          </p:txBody>
        </p:sp>
        <p:pic>
          <p:nvPicPr>
            <p:cNvPr id="2050" name="Picture 2"/>
            <p:cNvPicPr>
              <a:picLocks noChangeAspect="1" noChangeArrowheads="1"/>
            </p:cNvPicPr>
            <p:nvPr/>
          </p:nvPicPr>
          <p:blipFill>
            <a:blip r:embed="rId3" cstate="print"/>
            <a:srcRect/>
            <a:stretch>
              <a:fillRect/>
            </a:stretch>
          </p:blipFill>
          <p:spPr bwMode="auto">
            <a:xfrm>
              <a:off x="6012160" y="1412776"/>
              <a:ext cx="2950877" cy="2376264"/>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012160" y="3789040"/>
              <a:ext cx="2952327" cy="2376264"/>
            </a:xfrm>
            <a:prstGeom prst="rect">
              <a:avLst/>
            </a:prstGeom>
            <a:noFill/>
            <a:ln w="9525">
              <a:noFill/>
              <a:miter lim="800000"/>
              <a:headEnd/>
              <a:tailEnd/>
            </a:ln>
          </p:spPr>
        </p:pic>
        <p:sp>
          <p:nvSpPr>
            <p:cNvPr id="17" name="TextBox 16"/>
            <p:cNvSpPr txBox="1"/>
            <p:nvPr/>
          </p:nvSpPr>
          <p:spPr>
            <a:xfrm>
              <a:off x="6588224" y="3594502"/>
              <a:ext cx="1728192" cy="338554"/>
            </a:xfrm>
            <a:prstGeom prst="rect">
              <a:avLst/>
            </a:prstGeom>
            <a:solidFill>
              <a:schemeClr val="bg1"/>
            </a:solidFill>
          </p:spPr>
          <p:txBody>
            <a:bodyPr wrap="square" rtlCol="0">
              <a:spAutoFit/>
            </a:bodyPr>
            <a:lstStyle/>
            <a:p>
              <a:r>
                <a:rPr lang="en-CA" sz="1600" b="1" dirty="0" smtClean="0"/>
                <a:t>observed</a:t>
              </a:r>
              <a:endParaRPr lang="en-CA" sz="1600" b="1" dirty="0"/>
            </a:p>
          </p:txBody>
        </p:sp>
        <p:sp>
          <p:nvSpPr>
            <p:cNvPr id="18" name="TextBox 17"/>
            <p:cNvSpPr txBox="1"/>
            <p:nvPr/>
          </p:nvSpPr>
          <p:spPr>
            <a:xfrm>
              <a:off x="6660232" y="6021288"/>
              <a:ext cx="1728192" cy="338554"/>
            </a:xfrm>
            <a:prstGeom prst="rect">
              <a:avLst/>
            </a:prstGeom>
            <a:solidFill>
              <a:schemeClr val="bg1"/>
            </a:solidFill>
          </p:spPr>
          <p:txBody>
            <a:bodyPr wrap="square" rtlCol="0">
              <a:spAutoFit/>
            </a:bodyPr>
            <a:lstStyle/>
            <a:p>
              <a:r>
                <a:rPr lang="en-CA" sz="1600" b="1" dirty="0" smtClean="0"/>
                <a:t>simulated</a:t>
              </a:r>
              <a:endParaRPr lang="en-CA" sz="1600" b="1" dirty="0"/>
            </a:p>
          </p:txBody>
        </p:sp>
      </p:grpSp>
      <p:sp>
        <p:nvSpPr>
          <p:cNvPr id="21" name="Rectangle 20"/>
          <p:cNvSpPr/>
          <p:nvPr/>
        </p:nvSpPr>
        <p:spPr>
          <a:xfrm>
            <a:off x="683568" y="2060848"/>
            <a:ext cx="648072" cy="2448272"/>
          </a:xfrm>
          <a:prstGeom prst="rect">
            <a:avLst/>
          </a:prstGeom>
          <a:noFill/>
          <a:ln>
            <a:solidFill>
              <a:schemeClr val="tx1">
                <a:lumMod val="85000"/>
                <a:lumOff val="15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4" name="Group 23"/>
          <p:cNvGrpSpPr/>
          <p:nvPr/>
        </p:nvGrpSpPr>
        <p:grpSpPr>
          <a:xfrm>
            <a:off x="6156176" y="2204864"/>
            <a:ext cx="576064" cy="3240360"/>
            <a:chOff x="6156176" y="2204864"/>
            <a:chExt cx="576064" cy="3240360"/>
          </a:xfrm>
        </p:grpSpPr>
        <p:sp>
          <p:nvSpPr>
            <p:cNvPr id="22" name="Oval 21"/>
            <p:cNvSpPr/>
            <p:nvPr/>
          </p:nvSpPr>
          <p:spPr>
            <a:xfrm>
              <a:off x="6156176" y="2204864"/>
              <a:ext cx="504056" cy="864096"/>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6228184" y="4581128"/>
              <a:ext cx="504056" cy="864096"/>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39552" y="1268760"/>
            <a:ext cx="8280920" cy="4968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0" y="1124744"/>
            <a:ext cx="9144000" cy="518457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0" y="0"/>
            <a:ext cx="9144000" cy="571480"/>
          </a:xfrm>
          <a:solidFill>
            <a:schemeClr val="tx1"/>
          </a:solidFill>
        </p:spPr>
        <p:txBody>
          <a:bodyPr>
            <a:normAutofit fontScale="90000"/>
          </a:bodyPr>
          <a:lstStyle/>
          <a:p>
            <a:r>
              <a:rPr lang="en-CA" sz="2800" dirty="0" smtClean="0">
                <a:solidFill>
                  <a:schemeClr val="bg1"/>
                </a:solidFill>
              </a:rPr>
              <a:t>Base state optimization</a:t>
            </a:r>
            <a:r>
              <a:rPr lang="en-CA" sz="3200" dirty="0" smtClean="0">
                <a:solidFill>
                  <a:schemeClr val="bg1"/>
                </a:solidFill>
              </a:rPr>
              <a:t> : </a:t>
            </a:r>
            <a:r>
              <a:rPr lang="en-CA" sz="2800" i="1" dirty="0" err="1" smtClean="0">
                <a:solidFill>
                  <a:schemeClr val="bg1"/>
                </a:solidFill>
              </a:rPr>
              <a:t>C</a:t>
            </a:r>
            <a:r>
              <a:rPr lang="en-CA" sz="2800" i="1" baseline="-25000" dirty="0" err="1" smtClean="0">
                <a:solidFill>
                  <a:schemeClr val="bg1"/>
                </a:solidFill>
              </a:rPr>
              <a:t>da</a:t>
            </a:r>
            <a:r>
              <a:rPr lang="en-CA" sz="2800" dirty="0" smtClean="0">
                <a:solidFill>
                  <a:schemeClr val="bg1"/>
                </a:solidFill>
              </a:rPr>
              <a:t>, </a:t>
            </a:r>
            <a:r>
              <a:rPr lang="en-CA" sz="2800" i="1" dirty="0" err="1" smtClean="0">
                <a:solidFill>
                  <a:schemeClr val="bg1"/>
                </a:solidFill>
              </a:rPr>
              <a:t>C</a:t>
            </a:r>
            <a:r>
              <a:rPr lang="en-CA" sz="2800" i="1" baseline="-25000" dirty="0" err="1" smtClean="0">
                <a:solidFill>
                  <a:schemeClr val="bg1"/>
                </a:solidFill>
              </a:rPr>
              <a:t>dw</a:t>
            </a:r>
            <a:endParaRPr lang="en-CA" sz="2800" dirty="0">
              <a:solidFill>
                <a:schemeClr val="bg1"/>
              </a:solidFill>
            </a:endParaRPr>
          </a:p>
        </p:txBody>
      </p:sp>
      <p:sp>
        <p:nvSpPr>
          <p:cNvPr id="5" name="TextBox 4"/>
          <p:cNvSpPr txBox="1"/>
          <p:nvPr/>
        </p:nvSpPr>
        <p:spPr>
          <a:xfrm>
            <a:off x="142844" y="620688"/>
            <a:ext cx="8858312" cy="369332"/>
          </a:xfrm>
          <a:prstGeom prst="rect">
            <a:avLst/>
          </a:prstGeom>
          <a:solidFill>
            <a:schemeClr val="tx1">
              <a:lumMod val="85000"/>
              <a:lumOff val="15000"/>
            </a:schemeClr>
          </a:solidFill>
        </p:spPr>
        <p:txBody>
          <a:bodyPr wrap="square" rtlCol="0">
            <a:spAutoFit/>
          </a:bodyPr>
          <a:lstStyle/>
          <a:p>
            <a:pPr marL="342900" indent="-342900" algn="ctr"/>
            <a:r>
              <a:rPr lang="en-CA" sz="1600" i="1" dirty="0" smtClean="0">
                <a:solidFill>
                  <a:schemeClr val="bg1">
                    <a:lumMod val="65000"/>
                  </a:schemeClr>
                </a:solidFill>
                <a:sym typeface="Symbol"/>
              </a:rPr>
              <a:t>P*</a:t>
            </a:r>
            <a:r>
              <a:rPr lang="en-CA" sz="1600" dirty="0" smtClean="0">
                <a:solidFill>
                  <a:schemeClr val="bg1">
                    <a:lumMod val="65000"/>
                  </a:schemeClr>
                </a:solidFill>
                <a:sym typeface="Symbol"/>
              </a:rPr>
              <a:t> = 30000, </a:t>
            </a:r>
            <a:r>
              <a:rPr lang="en-CA" sz="1600" i="1" dirty="0" smtClean="0">
                <a:solidFill>
                  <a:schemeClr val="bg1">
                    <a:lumMod val="65000"/>
                  </a:schemeClr>
                </a:solidFill>
                <a:sym typeface="Symbol"/>
              </a:rPr>
              <a:t>e</a:t>
            </a:r>
            <a:r>
              <a:rPr lang="en-CA" sz="1600" dirty="0" smtClean="0">
                <a:solidFill>
                  <a:schemeClr val="bg1">
                    <a:lumMod val="65000"/>
                  </a:schemeClr>
                </a:solidFill>
                <a:sym typeface="Symbol"/>
              </a:rPr>
              <a:t> = 2.0 (default values)</a:t>
            </a:r>
            <a:r>
              <a:rPr lang="en-CA" dirty="0" smtClean="0">
                <a:solidFill>
                  <a:schemeClr val="bg1">
                    <a:lumMod val="95000"/>
                  </a:schemeClr>
                </a:solidFill>
                <a:sym typeface="Symbol"/>
              </a:rPr>
              <a:t> </a:t>
            </a:r>
            <a:endParaRPr lang="en-CA" dirty="0" smtClean="0">
              <a:solidFill>
                <a:schemeClr val="bg1"/>
              </a:solidFill>
            </a:endParaRPr>
          </a:p>
        </p:txBody>
      </p:sp>
      <p:sp>
        <p:nvSpPr>
          <p:cNvPr id="13" name="TextBox 12"/>
          <p:cNvSpPr txBox="1"/>
          <p:nvPr/>
        </p:nvSpPr>
        <p:spPr>
          <a:xfrm>
            <a:off x="1953874" y="6381328"/>
            <a:ext cx="5786478" cy="369332"/>
          </a:xfrm>
          <a:prstGeom prst="rect">
            <a:avLst/>
          </a:prstGeom>
          <a:solidFill>
            <a:schemeClr val="tx1">
              <a:lumMod val="95000"/>
              <a:lumOff val="5000"/>
            </a:schemeClr>
          </a:solidFill>
        </p:spPr>
        <p:txBody>
          <a:bodyPr wrap="square" rtlCol="0">
            <a:spAutoFit/>
          </a:bodyPr>
          <a:lstStyle/>
          <a:p>
            <a:pPr marL="342900" indent="-342900"/>
            <a:r>
              <a:rPr lang="en-CA" b="1" dirty="0" smtClean="0">
                <a:solidFill>
                  <a:schemeClr val="bg1">
                    <a:lumMod val="95000"/>
                  </a:schemeClr>
                </a:solidFill>
                <a:sym typeface="Symbol"/>
              </a:rPr>
              <a:t>→ </a:t>
            </a:r>
            <a:r>
              <a:rPr lang="en-CA" b="1" dirty="0" smtClean="0">
                <a:solidFill>
                  <a:schemeClr val="bg1">
                    <a:lumMod val="95000"/>
                  </a:schemeClr>
                </a:solidFill>
              </a:rPr>
              <a:t> Does the drift error depends only on the ratio </a:t>
            </a:r>
            <a:r>
              <a:rPr lang="en-CA" b="1" i="1" dirty="0" err="1" smtClean="0">
                <a:solidFill>
                  <a:schemeClr val="bg1">
                    <a:lumMod val="95000"/>
                  </a:schemeClr>
                </a:solidFill>
              </a:rPr>
              <a:t>C</a:t>
            </a:r>
            <a:r>
              <a:rPr lang="en-CA" b="1" i="1" baseline="-25000" dirty="0" err="1" smtClean="0">
                <a:solidFill>
                  <a:schemeClr val="bg1">
                    <a:lumMod val="95000"/>
                  </a:schemeClr>
                </a:solidFill>
              </a:rPr>
              <a:t>da</a:t>
            </a:r>
            <a:r>
              <a:rPr lang="en-CA" b="1" dirty="0" smtClean="0">
                <a:solidFill>
                  <a:schemeClr val="bg1">
                    <a:lumMod val="95000"/>
                  </a:schemeClr>
                </a:solidFill>
              </a:rPr>
              <a:t>/</a:t>
            </a:r>
            <a:r>
              <a:rPr lang="en-CA" b="1" i="1" dirty="0" err="1" smtClean="0">
                <a:solidFill>
                  <a:schemeClr val="bg1">
                    <a:lumMod val="95000"/>
                  </a:schemeClr>
                </a:solidFill>
              </a:rPr>
              <a:t>C</a:t>
            </a:r>
            <a:r>
              <a:rPr lang="en-CA" b="1" i="1" baseline="-25000" dirty="0" err="1" smtClean="0">
                <a:solidFill>
                  <a:schemeClr val="bg1">
                    <a:lumMod val="95000"/>
                  </a:schemeClr>
                </a:solidFill>
              </a:rPr>
              <a:t>dw</a:t>
            </a:r>
            <a:r>
              <a:rPr lang="en-CA" dirty="0" smtClean="0">
                <a:solidFill>
                  <a:srgbClr val="FF0000"/>
                </a:solidFill>
              </a:rPr>
              <a:t>?</a:t>
            </a:r>
            <a:endParaRPr lang="en-CA" b="1" i="1" baseline="-25000" dirty="0" smtClean="0">
              <a:solidFill>
                <a:srgbClr val="FF0000"/>
              </a:solidFill>
            </a:endParaRPr>
          </a:p>
        </p:txBody>
      </p:sp>
      <p:cxnSp>
        <p:nvCxnSpPr>
          <p:cNvPr id="10" name="Straight Connector 9"/>
          <p:cNvCxnSpPr/>
          <p:nvPr/>
        </p:nvCxnSpPr>
        <p:spPr>
          <a:xfrm flipV="1">
            <a:off x="2915816" y="1844824"/>
            <a:ext cx="3456384" cy="3240360"/>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2411760" y="1196752"/>
            <a:ext cx="4723240" cy="5027786"/>
            <a:chOff x="208800" y="1196752"/>
            <a:chExt cx="4723240" cy="5027786"/>
          </a:xfrm>
        </p:grpSpPr>
        <p:sp>
          <p:nvSpPr>
            <p:cNvPr id="38" name="TextBox 37"/>
            <p:cNvSpPr txBox="1"/>
            <p:nvPr/>
          </p:nvSpPr>
          <p:spPr>
            <a:xfrm>
              <a:off x="208800" y="5301208"/>
              <a:ext cx="4723200" cy="923330"/>
            </a:xfrm>
            <a:prstGeom prst="rect">
              <a:avLst/>
            </a:prstGeom>
            <a:solidFill>
              <a:schemeClr val="bg1"/>
            </a:solidFill>
          </p:spPr>
          <p:txBody>
            <a:bodyPr wrap="square" rtlCol="0">
              <a:spAutoFit/>
            </a:bodyPr>
            <a:lstStyle/>
            <a:p>
              <a:pPr algn="ctr"/>
              <a:endParaRPr lang="en-CA" b="1" i="1" dirty="0" smtClean="0"/>
            </a:p>
            <a:p>
              <a:pPr marL="342900" indent="-342900" algn="ctr"/>
              <a:r>
                <a:rPr lang="en-CA" b="1" dirty="0" smtClean="0">
                  <a:sym typeface="Symbol"/>
                </a:rPr>
                <a:t>Difference of the space and </a:t>
              </a:r>
              <a:r>
                <a:rPr lang="en-CA" b="1" i="1" dirty="0" smtClean="0">
                  <a:sym typeface="Symbol"/>
                </a:rPr>
                <a:t>t</a:t>
              </a:r>
              <a:r>
                <a:rPr lang="en-CA" b="1" dirty="0" smtClean="0">
                  <a:sym typeface="Symbol"/>
                </a:rPr>
                <a:t>-averaged model and observed daily drift speed</a:t>
              </a:r>
            </a:p>
          </p:txBody>
        </p:sp>
        <p:grpSp>
          <p:nvGrpSpPr>
            <p:cNvPr id="27" name="Group 26"/>
            <p:cNvGrpSpPr/>
            <p:nvPr/>
          </p:nvGrpSpPr>
          <p:grpSpPr>
            <a:xfrm>
              <a:off x="209413" y="1196752"/>
              <a:ext cx="4722627" cy="4261537"/>
              <a:chOff x="209413" y="1628800"/>
              <a:chExt cx="4722627" cy="4261537"/>
            </a:xfrm>
          </p:grpSpPr>
          <p:pic>
            <p:nvPicPr>
              <p:cNvPr id="28" name="Picture 2"/>
              <p:cNvPicPr>
                <a:picLocks noChangeAspect="1" noChangeArrowheads="1"/>
              </p:cNvPicPr>
              <p:nvPr/>
            </p:nvPicPr>
            <p:blipFill>
              <a:blip r:embed="rId2" cstate="print"/>
              <a:srcRect/>
              <a:stretch>
                <a:fillRect/>
              </a:stretch>
            </p:blipFill>
            <p:spPr bwMode="auto">
              <a:xfrm>
                <a:off x="209413" y="1628800"/>
                <a:ext cx="4722627" cy="4261537"/>
              </a:xfrm>
              <a:prstGeom prst="rect">
                <a:avLst/>
              </a:prstGeom>
              <a:noFill/>
              <a:ln w="9525">
                <a:noFill/>
                <a:miter lim="800000"/>
                <a:headEnd/>
                <a:tailEnd/>
              </a:ln>
            </p:spPr>
          </p:pic>
          <p:cxnSp>
            <p:nvCxnSpPr>
              <p:cNvPr id="30" name="Straight Connector 29"/>
              <p:cNvCxnSpPr/>
              <p:nvPr/>
            </p:nvCxnSpPr>
            <p:spPr>
              <a:xfrm flipV="1">
                <a:off x="611560" y="1772816"/>
                <a:ext cx="3312368" cy="3168352"/>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15506</TotalTime>
  <Words>1421</Words>
  <Application>Microsoft Office PowerPoint</Application>
  <PresentationFormat>On-screen Show (4:3)</PresentationFormat>
  <Paragraphs>443</Paragraphs>
  <Slides>31</Slides>
  <Notes>2</Notes>
  <HiddenSlides>8</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Goals</vt:lpstr>
      <vt:lpstr>Slide 4</vt:lpstr>
      <vt:lpstr>The model and data</vt:lpstr>
      <vt:lpstr>Optimization method</vt:lpstr>
      <vt:lpstr>Slide 7</vt:lpstr>
      <vt:lpstr>Slide 8</vt:lpstr>
      <vt:lpstr>Base state optimization : Cda, Cdw</vt:lpstr>
      <vt:lpstr>Base state optimization : Cda, Cdw</vt:lpstr>
      <vt:lpstr>Base state optimization : Cda, Cdw</vt:lpstr>
      <vt:lpstr>Base state optimization : Cda, Cdw</vt:lpstr>
      <vt:lpstr>Base state optimization : Cda, Cdw</vt:lpstr>
      <vt:lpstr>Base state optimization : Cda, Cdw</vt:lpstr>
      <vt:lpstr>Base state optimization : Cda, Cdw</vt:lpstr>
      <vt:lpstr>Slide 16</vt:lpstr>
      <vt:lpstr>Slide 17</vt:lpstr>
      <vt:lpstr>Slide 18</vt:lpstr>
      <vt:lpstr>Slide 19</vt:lpstr>
      <vt:lpstr>Slide 20</vt:lpstr>
      <vt:lpstr>Slide 21</vt:lpstr>
      <vt:lpstr>Slide 22</vt:lpstr>
      <vt:lpstr>2 OL optimization</vt:lpstr>
      <vt:lpstr>2 OL optimization</vt:lpstr>
      <vt:lpstr>2 OL optimization: Cda, Cdw </vt:lpstr>
      <vt:lpstr>2 OL optimization: P*, e</vt:lpstr>
      <vt:lpstr>40 km optimization: preliminary results</vt:lpstr>
      <vt:lpstr>40 km optimization: preliminary results</vt:lpstr>
      <vt:lpstr>40 km optimization: preliminary results</vt:lpstr>
      <vt:lpstr>Conclusions</vt:lpstr>
      <vt:lpstr>Thanks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vero</dc:creator>
  <cp:lastModifiedBy>vero</cp:lastModifiedBy>
  <cp:revision>323</cp:revision>
  <dcterms:created xsi:type="dcterms:W3CDTF">2009-09-19T16:26:02Z</dcterms:created>
  <dcterms:modified xsi:type="dcterms:W3CDTF">2010-10-20T14:04:32Z</dcterms:modified>
</cp:coreProperties>
</file>