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32918400" cy="438912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8"/>
    <a:srgbClr val="000080"/>
    <a:srgbClr val="434343"/>
    <a:srgbClr val="545454"/>
    <a:srgbClr val="0000FF"/>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510" y="7368"/>
      </p:cViewPr>
      <p:guideLst>
        <p:guide orient="horz" pos="13824"/>
        <p:guide pos="103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userDrawn="1"/>
        </p:nvSpPr>
        <p:spPr>
          <a:xfrm>
            <a:off x="0" y="0"/>
            <a:ext cx="32918400" cy="4724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553452" y="14249400"/>
            <a:ext cx="19431000" cy="26441400"/>
          </a:xfrm>
          <a:prstGeom prst="roundRect">
            <a:avLst>
              <a:gd name="adj" fmla="val 3901"/>
            </a:avLst>
          </a:prstGeom>
          <a:noFill/>
          <a:ln w="1016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533400" y="4953000"/>
            <a:ext cx="19431000" cy="8839200"/>
          </a:xfrm>
          <a:prstGeom prst="roundRect">
            <a:avLst>
              <a:gd name="adj" fmla="val 6167"/>
            </a:avLst>
          </a:prstGeom>
          <a:noFill/>
          <a:ln w="1016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D8BD707-D9CF-40AE-B4C6-C98DA3205C09}" type="datetimeFigureOut">
              <a:rPr lang="en-US" smtClean="0"/>
              <a:pPr/>
              <a:t>10/30/2013</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0" y="41224200"/>
            <a:ext cx="32918400" cy="2667000"/>
          </a:xfrm>
          <a:prstGeom prst="roundRect">
            <a:avLst>
              <a:gd name="adj" fmla="val 3901"/>
            </a:avLst>
          </a:prstGeom>
          <a:solidFill>
            <a:schemeClr val="tx2"/>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3675" indent="-3940175"/>
            <a:r>
              <a:rPr lang="en-US" sz="2400" b="1" dirty="0" smtClean="0">
                <a:latin typeface="Garamond" pitchFamily="18" charset="0"/>
              </a:rPr>
              <a:t>Reference</a:t>
            </a:r>
            <a:r>
              <a:rPr lang="en-US" sz="2400" dirty="0" smtClean="0">
                <a:latin typeface="Garamond" pitchFamily="18" charset="0"/>
              </a:rPr>
              <a:t>:  Ji, R., M. Jin, </a:t>
            </a:r>
            <a:r>
              <a:rPr lang="en-US" sz="2400" dirty="0" err="1" smtClean="0">
                <a:latin typeface="Garamond" pitchFamily="18" charset="0"/>
              </a:rPr>
              <a:t>Ø</a:t>
            </a:r>
            <a:r>
              <a:rPr lang="en-US" sz="2400" dirty="0" smtClean="0">
                <a:latin typeface="Garamond" pitchFamily="18" charset="0"/>
              </a:rPr>
              <a:t>. </a:t>
            </a:r>
            <a:r>
              <a:rPr lang="en-US" sz="2400" dirty="0" err="1" smtClean="0">
                <a:latin typeface="Garamond" pitchFamily="18" charset="0"/>
              </a:rPr>
              <a:t>Varpe</a:t>
            </a:r>
            <a:r>
              <a:rPr lang="en-US" sz="2400" dirty="0" smtClean="0">
                <a:latin typeface="Garamond" pitchFamily="18" charset="0"/>
              </a:rPr>
              <a:t>, 2013.  Sea ice phenology and timing of primary production pulses in the Arctic Ocean.  Global Change Biology.   19: 734-741.  DOI: 10.1111/gcb.12074.</a:t>
            </a:r>
          </a:p>
          <a:p>
            <a:pPr marL="4003675" indent="-3940175"/>
            <a:endParaRPr lang="en-US" sz="2400" dirty="0" smtClean="0">
              <a:latin typeface="Garamond" pitchFamily="18" charset="0"/>
            </a:endParaRPr>
          </a:p>
          <a:p>
            <a:pPr marL="63500"/>
            <a:r>
              <a:rPr lang="en-US" sz="2400" b="1" dirty="0" smtClean="0">
                <a:latin typeface="Garamond" pitchFamily="18" charset="0"/>
              </a:rPr>
              <a:t>Acknowledgement</a:t>
            </a:r>
            <a:r>
              <a:rPr lang="en-US" sz="2400" b="1" dirty="0">
                <a:latin typeface="Garamond" pitchFamily="18" charset="0"/>
              </a:rPr>
              <a:t>: </a:t>
            </a:r>
            <a:r>
              <a:rPr lang="en-US" sz="2400" dirty="0">
                <a:latin typeface="Garamond" pitchFamily="18" charset="0"/>
              </a:rPr>
              <a:t>We thank support for R.J. from National Science Foundation Western Arctic Shelf-Basin Interactions Synthesis Project (ARC- 0732152), </a:t>
            </a:r>
            <a:r>
              <a:rPr lang="en-US" sz="2400" dirty="0" smtClean="0">
                <a:latin typeface="Garamond" pitchFamily="18" charset="0"/>
              </a:rPr>
              <a:t>and the </a:t>
            </a:r>
            <a:r>
              <a:rPr lang="en-US" sz="2400" dirty="0">
                <a:latin typeface="Garamond" pitchFamily="18" charset="0"/>
              </a:rPr>
              <a:t>James M. and Ruth P. Clark Arctic Research Initiative Fund. We also thank support for M.J. from IARC-JAMSTEC Agreement and the DOE </a:t>
            </a:r>
            <a:r>
              <a:rPr lang="en-US" sz="2400" dirty="0" err="1">
                <a:latin typeface="Garamond" pitchFamily="18" charset="0"/>
              </a:rPr>
              <a:t>EPSCoR</a:t>
            </a:r>
            <a:r>
              <a:rPr lang="en-US" sz="2400" dirty="0">
                <a:latin typeface="Garamond" pitchFamily="18" charset="0"/>
              </a:rPr>
              <a:t> program DE-FG02-08ER46502. This work benefited from discussion with Dr. </a:t>
            </a:r>
            <a:r>
              <a:rPr lang="en-US" sz="2400" dirty="0" err="1">
                <a:latin typeface="Garamond" pitchFamily="18" charset="0"/>
              </a:rPr>
              <a:t>Carin</a:t>
            </a:r>
            <a:r>
              <a:rPr lang="en-US" sz="2400" dirty="0">
                <a:latin typeface="Garamond" pitchFamily="18" charset="0"/>
              </a:rPr>
              <a:t> </a:t>
            </a:r>
            <a:r>
              <a:rPr lang="en-US" sz="2400" dirty="0" err="1">
                <a:latin typeface="Garamond" pitchFamily="18" charset="0"/>
              </a:rPr>
              <a:t>Ashjian</a:t>
            </a:r>
            <a:r>
              <a:rPr lang="en-US" sz="2400" dirty="0">
                <a:latin typeface="Garamond" pitchFamily="18" charset="0"/>
              </a:rPr>
              <a:t> at Woods Hole Oceanographic Institution and Drs. Rolf </a:t>
            </a:r>
            <a:r>
              <a:rPr lang="en-US" sz="2400" dirty="0" err="1">
                <a:latin typeface="Garamond" pitchFamily="18" charset="0"/>
              </a:rPr>
              <a:t>Gradinger</a:t>
            </a:r>
            <a:r>
              <a:rPr lang="en-US" sz="2400" dirty="0">
                <a:latin typeface="Garamond" pitchFamily="18" charset="0"/>
              </a:rPr>
              <a:t> and </a:t>
            </a:r>
            <a:r>
              <a:rPr lang="en-US" sz="2400" dirty="0" err="1">
                <a:latin typeface="Garamond" pitchFamily="18" charset="0"/>
              </a:rPr>
              <a:t>Bodil</a:t>
            </a:r>
            <a:r>
              <a:rPr lang="en-US" sz="2400" dirty="0">
                <a:latin typeface="Garamond" pitchFamily="18" charset="0"/>
              </a:rPr>
              <a:t> </a:t>
            </a:r>
            <a:r>
              <a:rPr lang="en-US" sz="2400" dirty="0" err="1">
                <a:latin typeface="Garamond" pitchFamily="18" charset="0"/>
              </a:rPr>
              <a:t>Bluhm</a:t>
            </a:r>
            <a:r>
              <a:rPr lang="en-US" sz="2400" dirty="0">
                <a:latin typeface="Garamond" pitchFamily="18" charset="0"/>
              </a:rPr>
              <a:t> at University of Alaska – Fairbanks. The Centre for Ice, Climate, and Ecosystems (ICE) at the Norwegian Polar Institute also provided research support to Ø.V. </a:t>
            </a:r>
          </a:p>
        </p:txBody>
      </p:sp>
      <p:sp>
        <p:nvSpPr>
          <p:cNvPr id="16" name="Rectangle 15"/>
          <p:cNvSpPr/>
          <p:nvPr/>
        </p:nvSpPr>
        <p:spPr>
          <a:xfrm>
            <a:off x="0" y="0"/>
            <a:ext cx="32918400" cy="4724400"/>
          </a:xfrm>
          <a:prstGeom prst="rect">
            <a:avLst/>
          </a:prstGeom>
          <a:gradFill flip="none" rotWithShape="1">
            <a:gsLst>
              <a:gs pos="0">
                <a:schemeClr val="accent1">
                  <a:lumMod val="75000"/>
                </a:schemeClr>
              </a:gs>
              <a:gs pos="100000">
                <a:srgbClr val="000048"/>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451515"/>
            <a:ext cx="32918400" cy="4339650"/>
          </a:xfrm>
          <a:prstGeom prst="rect">
            <a:avLst/>
          </a:prstGeom>
          <a:noFill/>
        </p:spPr>
        <p:txBody>
          <a:bodyPr wrap="square">
            <a:spAutoFit/>
          </a:bodyPr>
          <a:lstStyle/>
          <a:p>
            <a:pPr algn="ctr"/>
            <a:r>
              <a:rPr lang="en-US" sz="6000" b="1" dirty="0" smtClean="0">
                <a:solidFill>
                  <a:schemeClr val="bg1"/>
                </a:solidFill>
              </a:rPr>
              <a:t>Phenology of Sea Ice and Primary Production in the Arctic Ocean</a:t>
            </a:r>
          </a:p>
          <a:p>
            <a:pPr algn="ctr"/>
            <a:endParaRPr lang="en-US" sz="2800" b="1" dirty="0" smtClean="0">
              <a:solidFill>
                <a:schemeClr val="bg1"/>
              </a:solidFill>
            </a:endParaRPr>
          </a:p>
          <a:p>
            <a:pPr algn="ctr"/>
            <a:r>
              <a:rPr lang="en-US" sz="4000" dirty="0" smtClean="0">
                <a:solidFill>
                  <a:schemeClr val="bg1"/>
                </a:solidFill>
              </a:rPr>
              <a:t>Rubao Ji </a:t>
            </a:r>
            <a:r>
              <a:rPr lang="en-US" sz="4000" baseline="30000" dirty="0" smtClean="0">
                <a:solidFill>
                  <a:schemeClr val="bg1"/>
                </a:solidFill>
              </a:rPr>
              <a:t>1</a:t>
            </a:r>
            <a:r>
              <a:rPr lang="en-US" sz="4000" dirty="0" smtClean="0">
                <a:solidFill>
                  <a:schemeClr val="bg1"/>
                </a:solidFill>
              </a:rPr>
              <a:t> (</a:t>
            </a:r>
            <a:r>
              <a:rPr lang="en-US" sz="4000" u="sng" dirty="0" err="1" smtClean="0">
                <a:solidFill>
                  <a:schemeClr val="bg1"/>
                </a:solidFill>
              </a:rPr>
              <a:t>rji@whoi.edu</a:t>
            </a:r>
            <a:r>
              <a:rPr lang="en-US" sz="4000" dirty="0" smtClean="0">
                <a:solidFill>
                  <a:schemeClr val="bg1"/>
                </a:solidFill>
              </a:rPr>
              <a:t>), </a:t>
            </a:r>
            <a:r>
              <a:rPr lang="en-US" sz="4000" dirty="0" err="1" smtClean="0">
                <a:solidFill>
                  <a:schemeClr val="bg1"/>
                </a:solidFill>
              </a:rPr>
              <a:t>Meibing</a:t>
            </a:r>
            <a:r>
              <a:rPr lang="en-US" sz="4000" dirty="0" smtClean="0">
                <a:solidFill>
                  <a:schemeClr val="bg1"/>
                </a:solidFill>
              </a:rPr>
              <a:t> Jin </a:t>
            </a:r>
            <a:r>
              <a:rPr lang="en-US" sz="4000" baseline="30000" dirty="0" smtClean="0">
                <a:solidFill>
                  <a:schemeClr val="bg1"/>
                </a:solidFill>
              </a:rPr>
              <a:t>2</a:t>
            </a:r>
            <a:r>
              <a:rPr lang="en-US" sz="4000" dirty="0" smtClean="0">
                <a:solidFill>
                  <a:schemeClr val="bg1"/>
                </a:solidFill>
              </a:rPr>
              <a:t>, </a:t>
            </a:r>
            <a:r>
              <a:rPr lang="en-US" sz="4000" dirty="0" err="1" smtClean="0">
                <a:solidFill>
                  <a:schemeClr val="bg1"/>
                </a:solidFill>
              </a:rPr>
              <a:t>Øystein</a:t>
            </a:r>
            <a:r>
              <a:rPr lang="en-US" sz="4000" dirty="0" smtClean="0">
                <a:solidFill>
                  <a:schemeClr val="bg1"/>
                </a:solidFill>
              </a:rPr>
              <a:t> </a:t>
            </a:r>
            <a:r>
              <a:rPr lang="en-US" sz="4000" dirty="0" err="1" smtClean="0">
                <a:solidFill>
                  <a:schemeClr val="bg1"/>
                </a:solidFill>
              </a:rPr>
              <a:t>Varpe</a:t>
            </a:r>
            <a:r>
              <a:rPr lang="en-US" sz="4000" dirty="0" smtClean="0">
                <a:solidFill>
                  <a:schemeClr val="bg1"/>
                </a:solidFill>
              </a:rPr>
              <a:t> </a:t>
            </a:r>
            <a:r>
              <a:rPr lang="en-US" sz="4000" baseline="30000" dirty="0" smtClean="0">
                <a:solidFill>
                  <a:schemeClr val="bg1"/>
                </a:solidFill>
              </a:rPr>
              <a:t>3</a:t>
            </a:r>
            <a:r>
              <a:rPr lang="en-US" sz="4000" dirty="0" smtClean="0">
                <a:solidFill>
                  <a:schemeClr val="bg1"/>
                </a:solidFill>
              </a:rPr>
              <a:t> </a:t>
            </a:r>
          </a:p>
          <a:p>
            <a:pPr algn="ctr"/>
            <a:endParaRPr lang="en-US" sz="2400" dirty="0" smtClean="0">
              <a:solidFill>
                <a:schemeClr val="bg1"/>
              </a:solidFill>
            </a:endParaRPr>
          </a:p>
          <a:p>
            <a:pPr marL="514350" indent="-514350" algn="ctr"/>
            <a:r>
              <a:rPr lang="en-US" sz="3200" baseline="30000" dirty="0" smtClean="0">
                <a:solidFill>
                  <a:schemeClr val="bg1"/>
                </a:solidFill>
              </a:rPr>
              <a:t>1.</a:t>
            </a:r>
            <a:r>
              <a:rPr lang="en-US" sz="3200" dirty="0" smtClean="0">
                <a:solidFill>
                  <a:schemeClr val="bg1"/>
                </a:solidFill>
              </a:rPr>
              <a:t> Woods </a:t>
            </a:r>
            <a:r>
              <a:rPr lang="en-US" sz="3200" dirty="0">
                <a:solidFill>
                  <a:schemeClr val="bg1"/>
                </a:solidFill>
              </a:rPr>
              <a:t>Hole Oceanographic Institution, Woods Hole, Massachusetts 02543, USA</a:t>
            </a:r>
          </a:p>
          <a:p>
            <a:pPr marL="514350" indent="-514350" algn="ctr"/>
            <a:r>
              <a:rPr lang="en-US" sz="3200" baseline="30000" dirty="0" smtClean="0">
                <a:solidFill>
                  <a:schemeClr val="bg1"/>
                </a:solidFill>
              </a:rPr>
              <a:t>2.</a:t>
            </a:r>
            <a:r>
              <a:rPr lang="en-US" sz="3200" dirty="0">
                <a:solidFill>
                  <a:schemeClr val="bg1"/>
                </a:solidFill>
              </a:rPr>
              <a:t> </a:t>
            </a:r>
            <a:r>
              <a:rPr lang="en-US" sz="3200" dirty="0" smtClean="0">
                <a:solidFill>
                  <a:schemeClr val="bg1"/>
                </a:solidFill>
              </a:rPr>
              <a:t>International </a:t>
            </a:r>
            <a:r>
              <a:rPr lang="en-US" sz="3200" dirty="0">
                <a:solidFill>
                  <a:schemeClr val="bg1"/>
                </a:solidFill>
              </a:rPr>
              <a:t>Arctic Research Center, University of Alaska Fairbanks, Fairbanks, AK 99775, USA</a:t>
            </a:r>
            <a:endParaRPr lang="en-US" sz="3200" dirty="0" smtClean="0">
              <a:solidFill>
                <a:schemeClr val="bg1"/>
              </a:solidFill>
            </a:endParaRPr>
          </a:p>
          <a:p>
            <a:pPr algn="ctr"/>
            <a:r>
              <a:rPr lang="en-US" sz="3200" dirty="0" smtClean="0">
                <a:solidFill>
                  <a:schemeClr val="bg1"/>
                </a:solidFill>
              </a:rPr>
              <a:t> </a:t>
            </a:r>
            <a:r>
              <a:rPr lang="en-US" sz="3200" baseline="30000" dirty="0" smtClean="0">
                <a:solidFill>
                  <a:schemeClr val="bg1"/>
                </a:solidFill>
              </a:rPr>
              <a:t>3.</a:t>
            </a:r>
            <a:r>
              <a:rPr lang="en-US" sz="3200" dirty="0" smtClean="0">
                <a:solidFill>
                  <a:schemeClr val="bg1"/>
                </a:solidFill>
              </a:rPr>
              <a:t> </a:t>
            </a:r>
            <a:r>
              <a:rPr lang="da-DK" sz="3200" dirty="0">
                <a:solidFill>
                  <a:schemeClr val="bg1"/>
                </a:solidFill>
              </a:rPr>
              <a:t>Akvaplan-</a:t>
            </a:r>
            <a:r>
              <a:rPr lang="da-DK" sz="3200" dirty="0" err="1">
                <a:solidFill>
                  <a:schemeClr val="bg1"/>
                </a:solidFill>
              </a:rPr>
              <a:t>niva</a:t>
            </a:r>
            <a:r>
              <a:rPr lang="da-DK" sz="3200" dirty="0">
                <a:solidFill>
                  <a:schemeClr val="bg1"/>
                </a:solidFill>
              </a:rPr>
              <a:t>, </a:t>
            </a:r>
            <a:r>
              <a:rPr lang="da-DK" sz="3200" dirty="0" err="1">
                <a:solidFill>
                  <a:schemeClr val="bg1"/>
                </a:solidFill>
              </a:rPr>
              <a:t>Fram</a:t>
            </a:r>
            <a:r>
              <a:rPr lang="da-DK" sz="3200" dirty="0">
                <a:solidFill>
                  <a:schemeClr val="bg1"/>
                </a:solidFill>
              </a:rPr>
              <a:t> Centre, N-9296 Tromsø, </a:t>
            </a:r>
            <a:r>
              <a:rPr lang="da-DK" sz="3200" dirty="0" err="1">
                <a:solidFill>
                  <a:schemeClr val="bg1"/>
                </a:solidFill>
              </a:rPr>
              <a:t>Norway</a:t>
            </a:r>
            <a:endParaRPr lang="en-US" sz="3200" dirty="0" smtClean="0">
              <a:solidFill>
                <a:schemeClr val="bg1"/>
              </a:solidFill>
            </a:endParaRPr>
          </a:p>
          <a:p>
            <a:pPr algn="ctr"/>
            <a:r>
              <a:rPr lang="en-US" sz="2800" dirty="0" smtClean="0">
                <a:solidFill>
                  <a:schemeClr val="bg1"/>
                </a:solidFill>
              </a:rPr>
              <a:t> </a:t>
            </a:r>
          </a:p>
        </p:txBody>
      </p:sp>
      <p:pic>
        <p:nvPicPr>
          <p:cNvPr id="2050" name="Picture 2" descr="H:\Publication_tools\whoi_background_w.jpg"/>
          <p:cNvPicPr>
            <a:picLocks noChangeAspect="1" noChangeArrowheads="1"/>
          </p:cNvPicPr>
          <p:nvPr/>
        </p:nvPicPr>
        <p:blipFill>
          <a:blip r:embed="rId2" cstate="print"/>
          <a:srcRect/>
          <a:stretch>
            <a:fillRect/>
          </a:stretch>
        </p:blipFill>
        <p:spPr bwMode="auto">
          <a:xfrm>
            <a:off x="533400" y="1981200"/>
            <a:ext cx="2725910" cy="2511425"/>
          </a:xfrm>
          <a:prstGeom prst="rect">
            <a:avLst/>
          </a:prstGeom>
          <a:noFill/>
        </p:spPr>
      </p:pic>
      <p:sp>
        <p:nvSpPr>
          <p:cNvPr id="1033" name="Rectangle 9"/>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990600" y="5553456"/>
            <a:ext cx="14401800" cy="11286744"/>
            <a:chOff x="228600" y="5553907"/>
            <a:chExt cx="15316200" cy="7171493"/>
          </a:xfrm>
        </p:grpSpPr>
        <p:sp>
          <p:nvSpPr>
            <p:cNvPr id="53" name="Rounded Rectangle 52"/>
            <p:cNvSpPr/>
            <p:nvPr/>
          </p:nvSpPr>
          <p:spPr>
            <a:xfrm>
              <a:off x="228600" y="5867400"/>
              <a:ext cx="15316200" cy="6858000"/>
            </a:xfrm>
            <a:prstGeom prst="roundRect">
              <a:avLst>
                <a:gd name="adj" fmla="val 6167"/>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1116442" y="5553907"/>
              <a:ext cx="3328415" cy="6126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016" algn="ctr"/>
              <a:r>
                <a:rPr lang="en-US" sz="4000" b="1" dirty="0" smtClean="0">
                  <a:latin typeface="Garamond" pitchFamily="18" charset="0"/>
                </a:rPr>
                <a:t>Abstract</a:t>
              </a:r>
              <a:endParaRPr lang="en-US" sz="4000" b="1" dirty="0">
                <a:latin typeface="Garamond" pitchFamily="18" charset="0"/>
              </a:endParaRPr>
            </a:p>
          </p:txBody>
        </p:sp>
      </p:grpSp>
      <p:pic>
        <p:nvPicPr>
          <p:cNvPr id="10" name="Picture 9" descr="Akvapla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8396" y="3733801"/>
            <a:ext cx="3359567" cy="762000"/>
          </a:xfrm>
          <a:prstGeom prst="rect">
            <a:avLst/>
          </a:prstGeom>
        </p:spPr>
      </p:pic>
      <p:pic>
        <p:nvPicPr>
          <p:cNvPr id="12" name="Picture 11" descr="UAFLogo_A_webblu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0400" y="1600200"/>
            <a:ext cx="1883238" cy="1689824"/>
          </a:xfrm>
          <a:prstGeom prst="rect">
            <a:avLst/>
          </a:prstGeom>
          <a:solidFill>
            <a:schemeClr val="bg1"/>
          </a:solidFill>
        </p:spPr>
      </p:pic>
      <p:sp>
        <p:nvSpPr>
          <p:cNvPr id="13" name="Rectangle 12"/>
          <p:cNvSpPr/>
          <p:nvPr/>
        </p:nvSpPr>
        <p:spPr>
          <a:xfrm>
            <a:off x="2362200" y="7086600"/>
            <a:ext cx="11963400" cy="9140963"/>
          </a:xfrm>
          <a:prstGeom prst="rect">
            <a:avLst/>
          </a:prstGeom>
        </p:spPr>
        <p:txBody>
          <a:bodyPr wrap="square">
            <a:spAutoFit/>
          </a:bodyPr>
          <a:lstStyle/>
          <a:p>
            <a:pPr algn="just"/>
            <a:r>
              <a:rPr lang="en-US" sz="2800" dirty="0"/>
              <a:t>Arctic organisms are adapted to the strong seasonality of environmental forcing.  A small timing mismatch between biological processes and the environment could potentially have significant consequences for the entire food web.  Climate warming causes shrinking ice coverage and earlier ice retreat in the Arctic, which is likely to change the timing of primary production.  In this study, we test predictions on the interactions among sea ice phenology and production timing of ice algae and pelagic phytoplankton.  We do so using 1) a synthesis of available satellite observation data; and 2) the application of a coupled ice-ocean ecosystem model.  The data and model results suggest that, over a large portion of the Arctic marginal seas, the timing variability of ice retreat at a specific location has a strong impact on the timing variability of pelagic phytoplankton peaks but weak or no impact on the timing of ice-algae blooms in those regions.  The model predicts latitudinal and regional differences in the timing of ice algae biomass peak (varying from April to May) and the time lags between ice algae and pelagic phytoplankton peaks (varying from 45 to 90 days).  The correlation between the time lag and ice retreat is significant in areas where ice retreat has no significant impact on ice-algae peak timing, suggesting that changes in pelagic phytoplankton peak timing control the variability of time lags.  Phenological variability of primary production is likely to have consequences for higher trophic levels, particularly for the zooplankton grazers, whose main food source is composed of the dually pulsed algae production of the Arctic.</a:t>
            </a:r>
          </a:p>
        </p:txBody>
      </p:sp>
      <p:pic>
        <p:nvPicPr>
          <p:cNvPr id="14" name="Picture 13" descr="fig1.eps"/>
          <p:cNvPicPr>
            <a:picLocks noChangeAspect="1"/>
          </p:cNvPicPr>
          <p:nvPr/>
        </p:nvPicPr>
        <p:blipFill rotWithShape="1">
          <a:blip r:embed="rId5">
            <a:extLst>
              <a:ext uri="{28A0092B-C50C-407E-A947-70E740481C1C}">
                <a14:useLocalDpi xmlns:a14="http://schemas.microsoft.com/office/drawing/2010/main" val="0"/>
              </a:ext>
            </a:extLst>
          </a:blip>
          <a:srcRect l="20658" t="16345" r="21728" b="37676"/>
          <a:stretch/>
        </p:blipFill>
        <p:spPr>
          <a:xfrm>
            <a:off x="19202400" y="6289624"/>
            <a:ext cx="10363200" cy="10702976"/>
          </a:xfrm>
          <a:prstGeom prst="rect">
            <a:avLst/>
          </a:prstGeom>
        </p:spPr>
      </p:pic>
      <p:grpSp>
        <p:nvGrpSpPr>
          <p:cNvPr id="74" name="Group 73"/>
          <p:cNvGrpSpPr/>
          <p:nvPr/>
        </p:nvGrpSpPr>
        <p:grpSpPr>
          <a:xfrm>
            <a:off x="16992600" y="5562600"/>
            <a:ext cx="14859000" cy="11201400"/>
            <a:chOff x="228600" y="5553908"/>
            <a:chExt cx="15316200" cy="7171492"/>
          </a:xfrm>
        </p:grpSpPr>
        <p:sp>
          <p:nvSpPr>
            <p:cNvPr id="75" name="Rounded Rectangle 74"/>
            <p:cNvSpPr/>
            <p:nvPr/>
          </p:nvSpPr>
          <p:spPr>
            <a:xfrm>
              <a:off x="228600" y="5867400"/>
              <a:ext cx="15316200" cy="6858000"/>
            </a:xfrm>
            <a:prstGeom prst="roundRect">
              <a:avLst>
                <a:gd name="adj" fmla="val 6167"/>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1116442" y="5553908"/>
              <a:ext cx="5135383" cy="579534"/>
            </a:xfrm>
            <a:prstGeom prst="roundRect">
              <a:avLst/>
            </a:prstGeom>
            <a:solidFill>
              <a:schemeClr val="tx2"/>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016" algn="ctr"/>
              <a:r>
                <a:rPr lang="en-US" sz="4000" b="1" dirty="0" smtClean="0">
                  <a:latin typeface="Garamond" pitchFamily="18" charset="0"/>
                </a:rPr>
                <a:t>Conceptual Model</a:t>
              </a:r>
              <a:endParaRPr lang="en-US" sz="4000" b="1" dirty="0">
                <a:latin typeface="Garamond" pitchFamily="18" charset="0"/>
              </a:endParaRPr>
            </a:p>
          </p:txBody>
        </p:sp>
      </p:grpSp>
      <p:pic>
        <p:nvPicPr>
          <p:cNvPr id="15" name="Picture 14" descr="fig5.eps"/>
          <p:cNvPicPr>
            <a:picLocks noChangeAspect="1"/>
          </p:cNvPicPr>
          <p:nvPr/>
        </p:nvPicPr>
        <p:blipFill rotWithShape="1">
          <a:blip r:embed="rId6">
            <a:extLst>
              <a:ext uri="{28A0092B-C50C-407E-A947-70E740481C1C}">
                <a14:useLocalDpi xmlns:a14="http://schemas.microsoft.com/office/drawing/2010/main" val="0"/>
              </a:ext>
            </a:extLst>
          </a:blip>
          <a:srcRect l="9817" t="8833" r="9947" b="31204"/>
          <a:stretch/>
        </p:blipFill>
        <p:spPr>
          <a:xfrm>
            <a:off x="9829800" y="19431000"/>
            <a:ext cx="21183600" cy="20487425"/>
          </a:xfrm>
          <a:prstGeom prst="rect">
            <a:avLst/>
          </a:prstGeom>
        </p:spPr>
      </p:pic>
      <p:pic>
        <p:nvPicPr>
          <p:cNvPr id="18" name="Picture 17" descr="fig4.eps"/>
          <p:cNvPicPr>
            <a:picLocks noChangeAspect="1"/>
          </p:cNvPicPr>
          <p:nvPr/>
        </p:nvPicPr>
        <p:blipFill rotWithShape="1">
          <a:blip r:embed="rId7">
            <a:extLst>
              <a:ext uri="{28A0092B-C50C-407E-A947-70E740481C1C}">
                <a14:useLocalDpi xmlns:a14="http://schemas.microsoft.com/office/drawing/2010/main" val="0"/>
              </a:ext>
            </a:extLst>
          </a:blip>
          <a:srcRect l="22520" t="12256" r="24005" b="29588"/>
          <a:stretch/>
        </p:blipFill>
        <p:spPr>
          <a:xfrm>
            <a:off x="-224590" y="23545800"/>
            <a:ext cx="10130590" cy="14257867"/>
          </a:xfrm>
          <a:prstGeom prst="rect">
            <a:avLst/>
          </a:prstGeom>
        </p:spPr>
      </p:pic>
      <p:sp>
        <p:nvSpPr>
          <p:cNvPr id="82" name="Rounded Rectangle 81"/>
          <p:cNvSpPr/>
          <p:nvPr/>
        </p:nvSpPr>
        <p:spPr>
          <a:xfrm>
            <a:off x="990600" y="18585509"/>
            <a:ext cx="30937200" cy="22029091"/>
          </a:xfrm>
          <a:prstGeom prst="roundRect">
            <a:avLst>
              <a:gd name="adj" fmla="val 6167"/>
            </a:avLst>
          </a:prstGeom>
          <a:no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1981200" y="18059400"/>
            <a:ext cx="3129704" cy="964207"/>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016" algn="ctr"/>
            <a:r>
              <a:rPr lang="en-US" sz="4000" b="1" dirty="0" smtClean="0">
                <a:latin typeface="Garamond" pitchFamily="18" charset="0"/>
              </a:rPr>
              <a:t>Results</a:t>
            </a:r>
            <a:endParaRPr lang="en-US" sz="4000" b="1" dirty="0">
              <a:latin typeface="Garamond" pitchFamily="18" charset="0"/>
            </a:endParaRPr>
          </a:p>
        </p:txBody>
      </p:sp>
      <p:sp>
        <p:nvSpPr>
          <p:cNvPr id="24" name="TextBox 23"/>
          <p:cNvSpPr txBox="1"/>
          <p:nvPr/>
        </p:nvSpPr>
        <p:spPr>
          <a:xfrm>
            <a:off x="2667000" y="23051869"/>
            <a:ext cx="5486400" cy="646331"/>
          </a:xfrm>
          <a:prstGeom prst="rect">
            <a:avLst/>
          </a:prstGeom>
          <a:noFill/>
        </p:spPr>
        <p:txBody>
          <a:bodyPr wrap="square" rtlCol="0">
            <a:spAutoFit/>
          </a:bodyPr>
          <a:lstStyle/>
          <a:p>
            <a:r>
              <a:rPr lang="en-US" sz="3600" dirty="0" smtClean="0"/>
              <a:t>Climatology (1992-2007)</a:t>
            </a:r>
            <a:endParaRPr lang="en-US" sz="3600" dirty="0"/>
          </a:p>
        </p:txBody>
      </p:sp>
      <p:sp>
        <p:nvSpPr>
          <p:cNvPr id="85" name="TextBox 11"/>
          <p:cNvSpPr txBox="1">
            <a:spLocks noChangeArrowheads="1"/>
          </p:cNvSpPr>
          <p:nvPr/>
        </p:nvSpPr>
        <p:spPr bwMode="auto">
          <a:xfrm>
            <a:off x="29641800" y="25527000"/>
            <a:ext cx="210372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700" i="1">
                <a:solidFill>
                  <a:schemeClr val="tx1"/>
                </a:solidFill>
                <a:latin typeface="Arial" charset="0"/>
                <a:ea typeface="ＭＳ Ｐゴシック" charset="0"/>
                <a:cs typeface="ＭＳ Ｐゴシック" charset="0"/>
              </a:defRPr>
            </a:lvl1pPr>
            <a:lvl2pPr marL="742950" indent="-285750">
              <a:defRPr sz="2700" i="1">
                <a:solidFill>
                  <a:schemeClr val="tx1"/>
                </a:solidFill>
                <a:latin typeface="Arial" charset="0"/>
                <a:ea typeface="ＭＳ Ｐゴシック" charset="0"/>
              </a:defRPr>
            </a:lvl2pPr>
            <a:lvl3pPr marL="1143000" indent="-228600">
              <a:defRPr sz="2700" i="1">
                <a:solidFill>
                  <a:schemeClr val="tx1"/>
                </a:solidFill>
                <a:latin typeface="Arial" charset="0"/>
                <a:ea typeface="ＭＳ Ｐゴシック" charset="0"/>
              </a:defRPr>
            </a:lvl3pPr>
            <a:lvl4pPr marL="1600200" indent="-228600">
              <a:defRPr sz="2700" i="1">
                <a:solidFill>
                  <a:schemeClr val="tx1"/>
                </a:solidFill>
                <a:latin typeface="Arial" charset="0"/>
                <a:ea typeface="ＭＳ Ｐゴシック" charset="0"/>
              </a:defRPr>
            </a:lvl4pPr>
            <a:lvl5pPr marL="2057400" indent="-228600">
              <a:defRPr sz="2700" i="1">
                <a:solidFill>
                  <a:schemeClr val="tx1"/>
                </a:solidFill>
                <a:latin typeface="Arial" charset="0"/>
                <a:ea typeface="ＭＳ Ｐゴシック" charset="0"/>
              </a:defRPr>
            </a:lvl5pPr>
            <a:lvl6pPr marL="2514600" indent="-228600" eaLnBrk="0" fontAlgn="base" hangingPunct="0">
              <a:spcBef>
                <a:spcPct val="0"/>
              </a:spcBef>
              <a:spcAft>
                <a:spcPct val="0"/>
              </a:spcAft>
              <a:defRPr sz="2700" i="1">
                <a:solidFill>
                  <a:schemeClr val="tx1"/>
                </a:solidFill>
                <a:latin typeface="Arial" charset="0"/>
                <a:ea typeface="ＭＳ Ｐゴシック" charset="0"/>
              </a:defRPr>
            </a:lvl6pPr>
            <a:lvl7pPr marL="2971800" indent="-228600" eaLnBrk="0" fontAlgn="base" hangingPunct="0">
              <a:spcBef>
                <a:spcPct val="0"/>
              </a:spcBef>
              <a:spcAft>
                <a:spcPct val="0"/>
              </a:spcAft>
              <a:defRPr sz="2700" i="1">
                <a:solidFill>
                  <a:schemeClr val="tx1"/>
                </a:solidFill>
                <a:latin typeface="Arial" charset="0"/>
                <a:ea typeface="ＭＳ Ｐゴシック" charset="0"/>
              </a:defRPr>
            </a:lvl7pPr>
            <a:lvl8pPr marL="3429000" indent="-228600" eaLnBrk="0" fontAlgn="base" hangingPunct="0">
              <a:spcBef>
                <a:spcPct val="0"/>
              </a:spcBef>
              <a:spcAft>
                <a:spcPct val="0"/>
              </a:spcAft>
              <a:defRPr sz="2700" i="1">
                <a:solidFill>
                  <a:schemeClr val="tx1"/>
                </a:solidFill>
                <a:latin typeface="Arial" charset="0"/>
                <a:ea typeface="ＭＳ Ｐゴシック" charset="0"/>
              </a:defRPr>
            </a:lvl8pPr>
            <a:lvl9pPr marL="3886200" indent="-228600" eaLnBrk="0" fontAlgn="base" hangingPunct="0">
              <a:spcBef>
                <a:spcPct val="0"/>
              </a:spcBef>
              <a:spcAft>
                <a:spcPct val="0"/>
              </a:spcAft>
              <a:defRPr sz="2700" i="1">
                <a:solidFill>
                  <a:schemeClr val="tx1"/>
                </a:solidFill>
                <a:latin typeface="Arial" charset="0"/>
                <a:ea typeface="ＭＳ Ｐゴシック" charset="0"/>
              </a:defRPr>
            </a:lvl9pPr>
          </a:lstStyle>
          <a:p>
            <a:pPr algn="ctr">
              <a:defRPr/>
            </a:pPr>
            <a:r>
              <a:rPr lang="en-US" sz="3600" b="1" dirty="0" smtClean="0">
                <a:solidFill>
                  <a:srgbClr val="000048"/>
                </a:solidFill>
              </a:rPr>
              <a:t>T</a:t>
            </a:r>
            <a:r>
              <a:rPr lang="en-US" sz="2400" dirty="0" smtClean="0">
                <a:solidFill>
                  <a:srgbClr val="000048"/>
                </a:solidFill>
              </a:rPr>
              <a:t>ice-melt</a:t>
            </a:r>
            <a:endParaRPr lang="en-US" sz="2400" dirty="0">
              <a:solidFill>
                <a:srgbClr val="000048"/>
              </a:solidFill>
            </a:endParaRPr>
          </a:p>
          <a:p>
            <a:pPr algn="ctr">
              <a:defRPr/>
            </a:pPr>
            <a:r>
              <a:rPr lang="en-US" sz="2400" dirty="0" smtClean="0">
                <a:solidFill>
                  <a:srgbClr val="000048"/>
                </a:solidFill>
              </a:rPr>
              <a:t>vs.</a:t>
            </a:r>
          </a:p>
          <a:p>
            <a:pPr algn="ctr">
              <a:defRPr/>
            </a:pPr>
            <a:r>
              <a:rPr lang="en-US" sz="3600" b="1" dirty="0" err="1" smtClean="0">
                <a:solidFill>
                  <a:srgbClr val="000048"/>
                </a:solidFill>
              </a:rPr>
              <a:t>T</a:t>
            </a:r>
            <a:r>
              <a:rPr lang="en-US" sz="2400" dirty="0" err="1" smtClean="0">
                <a:solidFill>
                  <a:srgbClr val="000048"/>
                </a:solidFill>
              </a:rPr>
              <a:t>phyto</a:t>
            </a:r>
            <a:r>
              <a:rPr lang="en-US" sz="2400" dirty="0" smtClean="0">
                <a:solidFill>
                  <a:srgbClr val="000048"/>
                </a:solidFill>
              </a:rPr>
              <a:t>-peak </a:t>
            </a:r>
            <a:endParaRPr lang="en-US" sz="2400" i="0" dirty="0" smtClean="0">
              <a:solidFill>
                <a:srgbClr val="000048"/>
              </a:solidFill>
            </a:endParaRPr>
          </a:p>
        </p:txBody>
      </p:sp>
      <p:sp>
        <p:nvSpPr>
          <p:cNvPr id="86" name="TextBox 11"/>
          <p:cNvSpPr txBox="1">
            <a:spLocks noChangeArrowheads="1"/>
          </p:cNvSpPr>
          <p:nvPr/>
        </p:nvSpPr>
        <p:spPr bwMode="auto">
          <a:xfrm>
            <a:off x="29334128" y="31623000"/>
            <a:ext cx="25174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i="1">
                <a:solidFill>
                  <a:schemeClr val="tx1"/>
                </a:solidFill>
                <a:latin typeface="Arial" charset="0"/>
                <a:ea typeface="ＭＳ Ｐゴシック" charset="0"/>
                <a:cs typeface="ＭＳ Ｐゴシック" charset="0"/>
              </a:defRPr>
            </a:lvl1pPr>
            <a:lvl2pPr marL="742950" indent="-285750">
              <a:defRPr sz="2700" i="1">
                <a:solidFill>
                  <a:schemeClr val="tx1"/>
                </a:solidFill>
                <a:latin typeface="Arial" charset="0"/>
                <a:ea typeface="ＭＳ Ｐゴシック" charset="0"/>
              </a:defRPr>
            </a:lvl2pPr>
            <a:lvl3pPr marL="1143000" indent="-228600">
              <a:defRPr sz="2700" i="1">
                <a:solidFill>
                  <a:schemeClr val="tx1"/>
                </a:solidFill>
                <a:latin typeface="Arial" charset="0"/>
                <a:ea typeface="ＭＳ Ｐゴシック" charset="0"/>
              </a:defRPr>
            </a:lvl3pPr>
            <a:lvl4pPr marL="1600200" indent="-228600">
              <a:defRPr sz="2700" i="1">
                <a:solidFill>
                  <a:schemeClr val="tx1"/>
                </a:solidFill>
                <a:latin typeface="Arial" charset="0"/>
                <a:ea typeface="ＭＳ Ｐゴシック" charset="0"/>
              </a:defRPr>
            </a:lvl4pPr>
            <a:lvl5pPr marL="2057400" indent="-228600">
              <a:defRPr sz="2700" i="1">
                <a:solidFill>
                  <a:schemeClr val="tx1"/>
                </a:solidFill>
                <a:latin typeface="Arial" charset="0"/>
                <a:ea typeface="ＭＳ Ｐゴシック" charset="0"/>
              </a:defRPr>
            </a:lvl5pPr>
            <a:lvl6pPr marL="2514600" indent="-228600" eaLnBrk="0" fontAlgn="base" hangingPunct="0">
              <a:spcBef>
                <a:spcPct val="0"/>
              </a:spcBef>
              <a:spcAft>
                <a:spcPct val="0"/>
              </a:spcAft>
              <a:defRPr sz="2700" i="1">
                <a:solidFill>
                  <a:schemeClr val="tx1"/>
                </a:solidFill>
                <a:latin typeface="Arial" charset="0"/>
                <a:ea typeface="ＭＳ Ｐゴシック" charset="0"/>
              </a:defRPr>
            </a:lvl6pPr>
            <a:lvl7pPr marL="2971800" indent="-228600" eaLnBrk="0" fontAlgn="base" hangingPunct="0">
              <a:spcBef>
                <a:spcPct val="0"/>
              </a:spcBef>
              <a:spcAft>
                <a:spcPct val="0"/>
              </a:spcAft>
              <a:defRPr sz="2700" i="1">
                <a:solidFill>
                  <a:schemeClr val="tx1"/>
                </a:solidFill>
                <a:latin typeface="Arial" charset="0"/>
                <a:ea typeface="ＭＳ Ｐゴシック" charset="0"/>
              </a:defRPr>
            </a:lvl7pPr>
            <a:lvl8pPr marL="3429000" indent="-228600" eaLnBrk="0" fontAlgn="base" hangingPunct="0">
              <a:spcBef>
                <a:spcPct val="0"/>
              </a:spcBef>
              <a:spcAft>
                <a:spcPct val="0"/>
              </a:spcAft>
              <a:defRPr sz="2700" i="1">
                <a:solidFill>
                  <a:schemeClr val="tx1"/>
                </a:solidFill>
                <a:latin typeface="Arial" charset="0"/>
                <a:ea typeface="ＭＳ Ｐゴシック" charset="0"/>
              </a:defRPr>
            </a:lvl8pPr>
            <a:lvl9pPr marL="3886200" indent="-228600" eaLnBrk="0" fontAlgn="base" hangingPunct="0">
              <a:spcBef>
                <a:spcPct val="0"/>
              </a:spcBef>
              <a:spcAft>
                <a:spcPct val="0"/>
              </a:spcAft>
              <a:defRPr sz="2700" i="1">
                <a:solidFill>
                  <a:schemeClr val="tx1"/>
                </a:solidFill>
                <a:latin typeface="Arial" charset="0"/>
                <a:ea typeface="ＭＳ Ｐゴシック" charset="0"/>
              </a:defRPr>
            </a:lvl9pPr>
          </a:lstStyle>
          <a:p>
            <a:pPr algn="ctr">
              <a:defRPr/>
            </a:pPr>
            <a:r>
              <a:rPr lang="en-US" sz="3600" b="1" dirty="0" smtClean="0"/>
              <a:t>T</a:t>
            </a:r>
            <a:r>
              <a:rPr lang="en-US" sz="2400" dirty="0" smtClean="0"/>
              <a:t>ice-melt</a:t>
            </a:r>
            <a:endParaRPr lang="en-US" sz="3600" dirty="0"/>
          </a:p>
          <a:p>
            <a:pPr algn="ctr">
              <a:defRPr/>
            </a:pPr>
            <a:r>
              <a:rPr lang="en-US" sz="2400" dirty="0" smtClean="0"/>
              <a:t>vs.</a:t>
            </a:r>
          </a:p>
          <a:p>
            <a:pPr algn="ctr">
              <a:defRPr/>
            </a:pPr>
            <a:r>
              <a:rPr lang="en-US" sz="3600" b="1" dirty="0" smtClean="0"/>
              <a:t>T</a:t>
            </a:r>
            <a:r>
              <a:rPr lang="en-US" sz="2400" dirty="0" smtClean="0"/>
              <a:t>ice-algae-peak</a:t>
            </a:r>
            <a:endParaRPr lang="en-US" sz="3600" i="0" dirty="0" smtClean="0">
              <a:solidFill>
                <a:schemeClr val="bg1">
                  <a:lumMod val="65000"/>
                </a:schemeClr>
              </a:solidFill>
            </a:endParaRPr>
          </a:p>
        </p:txBody>
      </p:sp>
      <p:sp>
        <p:nvSpPr>
          <p:cNvPr id="87" name="TextBox 11"/>
          <p:cNvSpPr txBox="1">
            <a:spLocks noChangeArrowheads="1"/>
          </p:cNvSpPr>
          <p:nvPr/>
        </p:nvSpPr>
        <p:spPr bwMode="auto">
          <a:xfrm>
            <a:off x="29794200" y="37871400"/>
            <a:ext cx="1658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i="1">
                <a:solidFill>
                  <a:schemeClr val="tx1"/>
                </a:solidFill>
                <a:latin typeface="Arial" charset="0"/>
                <a:ea typeface="ＭＳ Ｐゴシック" charset="0"/>
                <a:cs typeface="ＭＳ Ｐゴシック" charset="0"/>
              </a:defRPr>
            </a:lvl1pPr>
            <a:lvl2pPr marL="742950" indent="-285750">
              <a:defRPr sz="2700" i="1">
                <a:solidFill>
                  <a:schemeClr val="tx1"/>
                </a:solidFill>
                <a:latin typeface="Arial" charset="0"/>
                <a:ea typeface="ＭＳ Ｐゴシック" charset="0"/>
              </a:defRPr>
            </a:lvl2pPr>
            <a:lvl3pPr marL="1143000" indent="-228600">
              <a:defRPr sz="2700" i="1">
                <a:solidFill>
                  <a:schemeClr val="tx1"/>
                </a:solidFill>
                <a:latin typeface="Arial" charset="0"/>
                <a:ea typeface="ＭＳ Ｐゴシック" charset="0"/>
              </a:defRPr>
            </a:lvl3pPr>
            <a:lvl4pPr marL="1600200" indent="-228600">
              <a:defRPr sz="2700" i="1">
                <a:solidFill>
                  <a:schemeClr val="tx1"/>
                </a:solidFill>
                <a:latin typeface="Arial" charset="0"/>
                <a:ea typeface="ＭＳ Ｐゴシック" charset="0"/>
              </a:defRPr>
            </a:lvl4pPr>
            <a:lvl5pPr marL="2057400" indent="-228600">
              <a:defRPr sz="2700" i="1">
                <a:solidFill>
                  <a:schemeClr val="tx1"/>
                </a:solidFill>
                <a:latin typeface="Arial" charset="0"/>
                <a:ea typeface="ＭＳ Ｐゴシック" charset="0"/>
              </a:defRPr>
            </a:lvl5pPr>
            <a:lvl6pPr marL="2514600" indent="-228600" eaLnBrk="0" fontAlgn="base" hangingPunct="0">
              <a:spcBef>
                <a:spcPct val="0"/>
              </a:spcBef>
              <a:spcAft>
                <a:spcPct val="0"/>
              </a:spcAft>
              <a:defRPr sz="2700" i="1">
                <a:solidFill>
                  <a:schemeClr val="tx1"/>
                </a:solidFill>
                <a:latin typeface="Arial" charset="0"/>
                <a:ea typeface="ＭＳ Ｐゴシック" charset="0"/>
              </a:defRPr>
            </a:lvl6pPr>
            <a:lvl7pPr marL="2971800" indent="-228600" eaLnBrk="0" fontAlgn="base" hangingPunct="0">
              <a:spcBef>
                <a:spcPct val="0"/>
              </a:spcBef>
              <a:spcAft>
                <a:spcPct val="0"/>
              </a:spcAft>
              <a:defRPr sz="2700" i="1">
                <a:solidFill>
                  <a:schemeClr val="tx1"/>
                </a:solidFill>
                <a:latin typeface="Arial" charset="0"/>
                <a:ea typeface="ＭＳ Ｐゴシック" charset="0"/>
              </a:defRPr>
            </a:lvl7pPr>
            <a:lvl8pPr marL="3429000" indent="-228600" eaLnBrk="0" fontAlgn="base" hangingPunct="0">
              <a:spcBef>
                <a:spcPct val="0"/>
              </a:spcBef>
              <a:spcAft>
                <a:spcPct val="0"/>
              </a:spcAft>
              <a:defRPr sz="2700" i="1">
                <a:solidFill>
                  <a:schemeClr val="tx1"/>
                </a:solidFill>
                <a:latin typeface="Arial" charset="0"/>
                <a:ea typeface="ＭＳ Ｐゴシック" charset="0"/>
              </a:defRPr>
            </a:lvl8pPr>
            <a:lvl9pPr marL="3886200" indent="-228600" eaLnBrk="0" fontAlgn="base" hangingPunct="0">
              <a:spcBef>
                <a:spcPct val="0"/>
              </a:spcBef>
              <a:spcAft>
                <a:spcPct val="0"/>
              </a:spcAft>
              <a:defRPr sz="2700" i="1">
                <a:solidFill>
                  <a:schemeClr val="tx1"/>
                </a:solidFill>
                <a:latin typeface="Arial" charset="0"/>
                <a:ea typeface="ＭＳ Ｐゴシック" charset="0"/>
              </a:defRPr>
            </a:lvl9pPr>
          </a:lstStyle>
          <a:p>
            <a:pPr algn="ctr">
              <a:defRPr/>
            </a:pPr>
            <a:r>
              <a:rPr lang="en-US" sz="3600" b="1" dirty="0" smtClean="0"/>
              <a:t>T</a:t>
            </a:r>
            <a:r>
              <a:rPr lang="en-US" sz="2400" dirty="0" smtClean="0"/>
              <a:t>ice-melt</a:t>
            </a:r>
            <a:endParaRPr lang="en-US" sz="3600" dirty="0"/>
          </a:p>
          <a:p>
            <a:pPr algn="ctr">
              <a:defRPr/>
            </a:pPr>
            <a:r>
              <a:rPr lang="en-US" sz="2400" dirty="0" smtClean="0"/>
              <a:t>vs.</a:t>
            </a:r>
          </a:p>
          <a:p>
            <a:pPr algn="ctr">
              <a:defRPr/>
            </a:pPr>
            <a:r>
              <a:rPr lang="en-US" sz="3600" dirty="0" smtClean="0"/>
              <a:t>Lag</a:t>
            </a:r>
            <a:endParaRPr lang="en-US" sz="3600" i="0" dirty="0" smtClean="0">
              <a:solidFill>
                <a:schemeClr val="bg1">
                  <a:lumMod val="65000"/>
                </a:schemeClr>
              </a:solidFill>
            </a:endParaRPr>
          </a:p>
        </p:txBody>
      </p:sp>
      <p:cxnSp>
        <p:nvCxnSpPr>
          <p:cNvPr id="3" name="Straight Connector 2"/>
          <p:cNvCxnSpPr/>
          <p:nvPr/>
        </p:nvCxnSpPr>
        <p:spPr>
          <a:xfrm>
            <a:off x="9372600" y="19126200"/>
            <a:ext cx="0" cy="20497800"/>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9982200" y="27279600"/>
            <a:ext cx="21640800" cy="0"/>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9982200" y="33451800"/>
            <a:ext cx="21640800" cy="0"/>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1963400" y="19202400"/>
            <a:ext cx="3657600" cy="646331"/>
          </a:xfrm>
          <a:prstGeom prst="rect">
            <a:avLst/>
          </a:prstGeom>
          <a:noFill/>
        </p:spPr>
        <p:txBody>
          <a:bodyPr wrap="square" rtlCol="0">
            <a:spAutoFit/>
          </a:bodyPr>
          <a:lstStyle/>
          <a:p>
            <a:r>
              <a:rPr lang="en-US" sz="3600" i="1" dirty="0" smtClean="0"/>
              <a:t>r</a:t>
            </a:r>
            <a:r>
              <a:rPr lang="en-US" sz="3600" dirty="0" smtClean="0"/>
              <a:t> </a:t>
            </a:r>
            <a:r>
              <a:rPr lang="en-US" sz="3200" dirty="0" smtClean="0"/>
              <a:t>for all data points</a:t>
            </a:r>
            <a:endParaRPr lang="en-US" sz="3200" dirty="0"/>
          </a:p>
        </p:txBody>
      </p:sp>
      <p:sp>
        <p:nvSpPr>
          <p:cNvPr id="33" name="TextBox 32"/>
          <p:cNvSpPr txBox="1"/>
          <p:nvPr/>
        </p:nvSpPr>
        <p:spPr>
          <a:xfrm>
            <a:off x="18211800" y="19202400"/>
            <a:ext cx="5410200" cy="646331"/>
          </a:xfrm>
          <a:prstGeom prst="rect">
            <a:avLst/>
          </a:prstGeom>
          <a:noFill/>
        </p:spPr>
        <p:txBody>
          <a:bodyPr wrap="square" rtlCol="0">
            <a:spAutoFit/>
          </a:bodyPr>
          <a:lstStyle/>
          <a:p>
            <a:r>
              <a:rPr lang="en-US" sz="3600" i="1" dirty="0" smtClean="0"/>
              <a:t>r</a:t>
            </a:r>
            <a:r>
              <a:rPr lang="en-US" sz="3600" dirty="0" smtClean="0"/>
              <a:t> </a:t>
            </a:r>
            <a:r>
              <a:rPr lang="en-US" sz="3200" dirty="0" smtClean="0"/>
              <a:t>for data points with </a:t>
            </a:r>
            <a:r>
              <a:rPr lang="en-US" sz="3200" i="1" dirty="0" smtClean="0"/>
              <a:t>p</a:t>
            </a:r>
            <a:r>
              <a:rPr lang="en-US" sz="3200" dirty="0" smtClean="0"/>
              <a:t>&lt;0.05</a:t>
            </a:r>
            <a:endParaRPr lang="en-US" sz="3200" dirty="0"/>
          </a:p>
        </p:txBody>
      </p:sp>
      <p:sp>
        <p:nvSpPr>
          <p:cNvPr id="35" name="TextBox 34"/>
          <p:cNvSpPr txBox="1"/>
          <p:nvPr/>
        </p:nvSpPr>
        <p:spPr>
          <a:xfrm>
            <a:off x="24765000" y="19202400"/>
            <a:ext cx="4267200" cy="584776"/>
          </a:xfrm>
          <a:prstGeom prst="rect">
            <a:avLst/>
          </a:prstGeom>
          <a:noFill/>
        </p:spPr>
        <p:txBody>
          <a:bodyPr wrap="square" rtlCol="0">
            <a:spAutoFit/>
          </a:bodyPr>
          <a:lstStyle/>
          <a:p>
            <a:pPr algn="ctr"/>
            <a:r>
              <a:rPr lang="en-US" sz="3200" dirty="0" smtClean="0"/>
              <a:t>slope</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a:solidFill>
            <a:schemeClr val="accent1">
              <a:lumMod val="60000"/>
              <a:lumOff val="40000"/>
            </a:schemeClr>
          </a:solidFill>
        </a:ln>
      </a:spPr>
      <a:bodyPr rtlCol="0" anchor="ctr"/>
      <a:lstStyle>
        <a:defPPr>
          <a:defRPr sz="4000" b="1" dirty="0" smtClean="0">
            <a:latin typeface="Garamond"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1543</TotalTime>
  <Words>519</Words>
  <Application>Microsoft Office PowerPoint</Application>
  <PresentationFormat>Custom</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yunli</dc:creator>
  <cp:lastModifiedBy>Andrey</cp:lastModifiedBy>
  <cp:revision>182</cp:revision>
  <dcterms:created xsi:type="dcterms:W3CDTF">2006-08-16T00:00:00Z</dcterms:created>
  <dcterms:modified xsi:type="dcterms:W3CDTF">2013-10-30T21:24:48Z</dcterms:modified>
</cp:coreProperties>
</file>