
<file path=[Content_Types].xml><?xml version="1.0" encoding="utf-8"?>
<Types xmlns="http://schemas.openxmlformats.org/package/2006/content-types">
  <Override PartName="/ppt/slideMasters/slideMaster3.xml" ContentType="application/vnd.openxmlformats-officedocument.presentationml.slideMaster+xml"/>
  <Override PartName="/ppt/theme/theme5.xml" ContentType="application/vnd.openxmlformats-officedocument.theme+xml"/>
  <Override PartName="/ppt/slideLayouts/slideLayout39.xml" ContentType="application/vnd.openxmlformats-officedocument.presentationml.slideLayout+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5.xml" ContentType="application/vnd.openxmlformats-officedocument.presentationml.slideLayout+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Layouts/slideLayout42.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40.xml" ContentType="application/vnd.openxmlformats-officedocument.presentationml.slideLayout+xml"/>
  <Override PartName="/ppt/notesSlides/notesSlide9.xml" ContentType="application/vnd.openxmlformats-officedocument.presentationml.notesSlide+xml"/>
  <Override PartName="/ppt/notesSlides/notesSlide12.xml" ContentType="application/vnd.openxmlformats-officedocument.presentationml.notesSlide+xml"/>
  <Override PartName="/ppt/slideMasters/slideMaster6.xml" ContentType="application/vnd.openxmlformats-officedocument.presentationml.slideMaster+xml"/>
  <Override PartName="/ppt/theme/theme8.xml" ContentType="application/vnd.openxmlformats-officedocument.them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Masters/slideMaster4.xml" ContentType="application/vnd.openxmlformats-officedocument.presentationml.slideMaster+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theme/theme6.xml" ContentType="application/vnd.openxmlformats-officedocument.theme+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slideLayouts/slideLayout29.xml" ContentType="application/vnd.openxmlformats-officedocument.presentationml.slideLayout+xml"/>
  <Override PartName="/ppt/theme/theme4.xml" ContentType="application/vnd.openxmlformats-officedocument.theme+xml"/>
  <Override PartName="/ppt/slideLayouts/slideLayout38.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27.xml" ContentType="application/vnd.openxmlformats-officedocument.presentationml.slideLayout+xml"/>
  <Override PartName="/ppt/slideLayouts/slideLayout36.xml" ContentType="application/vnd.openxmlformats-officedocument.presentationml.slideLayout+xml"/>
  <Override PartName="/ppt/slideLayouts/slideLayout4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slideLayouts/slideLayout4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Default Extension="vml" ContentType="application/vnd.openxmlformats-officedocument.vmlDrawing"/>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Masters/slideMaster5.xml" ContentType="application/vnd.openxmlformats-officedocument.presentationml.slideMaster+xml"/>
  <Override PartName="/ppt/slides/slide8.xml" ContentType="application/vnd.openxmlformats-officedocument.presentationml.slide+xml"/>
  <Override PartName="/ppt/handoutMasters/handoutMaster1.xml" ContentType="application/vnd.openxmlformats-officedocument.presentationml.handoutMaster+xml"/>
  <Override PartName="/ppt/theme/theme7.xml" ContentType="application/vnd.openxmlformats-officedocument.them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44.xml" ContentType="application/vnd.openxmlformats-officedocument.presentationml.slideLayout+xml"/>
  <Default Extension="wmf" ContentType="image/x-wmf"/>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1" r:id="rId1"/>
    <p:sldMasterId id="2147483665" r:id="rId2"/>
    <p:sldMasterId id="2147483667" r:id="rId3"/>
    <p:sldMasterId id="2147483679" r:id="rId4"/>
    <p:sldMasterId id="2147483691" r:id="rId5"/>
    <p:sldMasterId id="2147483693" r:id="rId6"/>
  </p:sldMasterIdLst>
  <p:notesMasterIdLst>
    <p:notesMasterId r:id="rId32"/>
  </p:notesMasterIdLst>
  <p:handoutMasterIdLst>
    <p:handoutMasterId r:id="rId33"/>
  </p:handoutMasterIdLst>
  <p:sldIdLst>
    <p:sldId id="258" r:id="rId7"/>
    <p:sldId id="470" r:id="rId8"/>
    <p:sldId id="460" r:id="rId9"/>
    <p:sldId id="385" r:id="rId10"/>
    <p:sldId id="463" r:id="rId11"/>
    <p:sldId id="404" r:id="rId12"/>
    <p:sldId id="464" r:id="rId13"/>
    <p:sldId id="414" r:id="rId14"/>
    <p:sldId id="471" r:id="rId15"/>
    <p:sldId id="437" r:id="rId16"/>
    <p:sldId id="453" r:id="rId17"/>
    <p:sldId id="450" r:id="rId18"/>
    <p:sldId id="422" r:id="rId19"/>
    <p:sldId id="441" r:id="rId20"/>
    <p:sldId id="455" r:id="rId21"/>
    <p:sldId id="466" r:id="rId22"/>
    <p:sldId id="467" r:id="rId23"/>
    <p:sldId id="415" r:id="rId24"/>
    <p:sldId id="472" r:id="rId25"/>
    <p:sldId id="473" r:id="rId26"/>
    <p:sldId id="469" r:id="rId27"/>
    <p:sldId id="458" r:id="rId28"/>
    <p:sldId id="443" r:id="rId29"/>
    <p:sldId id="442" r:id="rId30"/>
    <p:sldId id="468" r:id="rId3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eorgia" pitchFamily="18" charset="0"/>
        <a:ea typeface="ＭＳ Ｐゴシック"/>
        <a:cs typeface="ＭＳ Ｐゴシック"/>
      </a:defRPr>
    </a:lvl1pPr>
    <a:lvl2pPr marL="457200" algn="l" rtl="0" fontAlgn="base">
      <a:spcBef>
        <a:spcPct val="0"/>
      </a:spcBef>
      <a:spcAft>
        <a:spcPct val="0"/>
      </a:spcAft>
      <a:defRPr kern="1200">
        <a:solidFill>
          <a:schemeClr val="tx1"/>
        </a:solidFill>
        <a:latin typeface="Georgia" pitchFamily="18" charset="0"/>
        <a:ea typeface="ＭＳ Ｐゴシック"/>
        <a:cs typeface="ＭＳ Ｐゴシック"/>
      </a:defRPr>
    </a:lvl2pPr>
    <a:lvl3pPr marL="914400" algn="l" rtl="0" fontAlgn="base">
      <a:spcBef>
        <a:spcPct val="0"/>
      </a:spcBef>
      <a:spcAft>
        <a:spcPct val="0"/>
      </a:spcAft>
      <a:defRPr kern="1200">
        <a:solidFill>
          <a:schemeClr val="tx1"/>
        </a:solidFill>
        <a:latin typeface="Georgia" pitchFamily="18" charset="0"/>
        <a:ea typeface="ＭＳ Ｐゴシック"/>
        <a:cs typeface="ＭＳ Ｐゴシック"/>
      </a:defRPr>
    </a:lvl3pPr>
    <a:lvl4pPr marL="1371600" algn="l" rtl="0" fontAlgn="base">
      <a:spcBef>
        <a:spcPct val="0"/>
      </a:spcBef>
      <a:spcAft>
        <a:spcPct val="0"/>
      </a:spcAft>
      <a:defRPr kern="1200">
        <a:solidFill>
          <a:schemeClr val="tx1"/>
        </a:solidFill>
        <a:latin typeface="Georgia" pitchFamily="18" charset="0"/>
        <a:ea typeface="ＭＳ Ｐゴシック"/>
        <a:cs typeface="ＭＳ Ｐゴシック"/>
      </a:defRPr>
    </a:lvl4pPr>
    <a:lvl5pPr marL="1828800" algn="l" rtl="0" fontAlgn="base">
      <a:spcBef>
        <a:spcPct val="0"/>
      </a:spcBef>
      <a:spcAft>
        <a:spcPct val="0"/>
      </a:spcAft>
      <a:defRPr kern="1200">
        <a:solidFill>
          <a:schemeClr val="tx1"/>
        </a:solidFill>
        <a:latin typeface="Georgia" pitchFamily="18" charset="0"/>
        <a:ea typeface="ＭＳ Ｐゴシック"/>
        <a:cs typeface="ＭＳ Ｐゴシック"/>
      </a:defRPr>
    </a:lvl5pPr>
    <a:lvl6pPr marL="2286000" algn="l" defTabSz="914400" rtl="0" eaLnBrk="1" latinLnBrk="0" hangingPunct="1">
      <a:defRPr kern="1200">
        <a:solidFill>
          <a:schemeClr val="tx1"/>
        </a:solidFill>
        <a:latin typeface="Georgia" pitchFamily="18" charset="0"/>
        <a:ea typeface="ＭＳ Ｐゴシック"/>
        <a:cs typeface="ＭＳ Ｐゴシック"/>
      </a:defRPr>
    </a:lvl6pPr>
    <a:lvl7pPr marL="2743200" algn="l" defTabSz="914400" rtl="0" eaLnBrk="1" latinLnBrk="0" hangingPunct="1">
      <a:defRPr kern="1200">
        <a:solidFill>
          <a:schemeClr val="tx1"/>
        </a:solidFill>
        <a:latin typeface="Georgia" pitchFamily="18" charset="0"/>
        <a:ea typeface="ＭＳ Ｐゴシック"/>
        <a:cs typeface="ＭＳ Ｐゴシック"/>
      </a:defRPr>
    </a:lvl7pPr>
    <a:lvl8pPr marL="3200400" algn="l" defTabSz="914400" rtl="0" eaLnBrk="1" latinLnBrk="0" hangingPunct="1">
      <a:defRPr kern="1200">
        <a:solidFill>
          <a:schemeClr val="tx1"/>
        </a:solidFill>
        <a:latin typeface="Georgia" pitchFamily="18" charset="0"/>
        <a:ea typeface="ＭＳ Ｐゴシック"/>
        <a:cs typeface="ＭＳ Ｐゴシック"/>
      </a:defRPr>
    </a:lvl8pPr>
    <a:lvl9pPr marL="3657600" algn="l" defTabSz="914400" rtl="0" eaLnBrk="1" latinLnBrk="0" hangingPunct="1">
      <a:defRPr kern="1200">
        <a:solidFill>
          <a:schemeClr val="tx1"/>
        </a:solidFill>
        <a:latin typeface="Georgia" pitchFamily="18" charset="0"/>
        <a:ea typeface="ＭＳ Ｐゴシック"/>
        <a:cs typeface="ＭＳ Ｐゴシック"/>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showPr>
  <p:clrMru>
    <a:srgbClr val="00FFCC"/>
    <a:srgbClr val="0000FF"/>
    <a:srgbClr val="33CCFF"/>
    <a:srgbClr val="D843FF"/>
    <a:srgbClr val="006600"/>
    <a:srgbClr val="20701E"/>
    <a:srgbClr val="FFFF66"/>
    <a:srgbClr val="DDDDDD"/>
    <a:srgbClr val="800000"/>
    <a:srgbClr val="66FF9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972" autoAdjust="0"/>
    <p:restoredTop sz="88527" autoAdjust="0"/>
  </p:normalViewPr>
  <p:slideViewPr>
    <p:cSldViewPr>
      <p:cViewPr varScale="1">
        <p:scale>
          <a:sx n="74" d="100"/>
          <a:sy n="74" d="100"/>
        </p:scale>
        <p:origin x="-1238"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slideMaster" Target="slideMasters/slideMaster3.xml"/><Relationship Id="rId21" Type="http://schemas.openxmlformats.org/officeDocument/2006/relationships/slide" Target="slides/slide15.xml"/><Relationship Id="rId34"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0.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en-US"/>
          </a:p>
        </p:txBody>
      </p:sp>
      <p:sp>
        <p:nvSpPr>
          <p:cNvPr id="11267"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en-US"/>
          </a:p>
        </p:txBody>
      </p:sp>
      <p:sp>
        <p:nvSpPr>
          <p:cNvPr id="11268"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en-US"/>
          </a:p>
        </p:txBody>
      </p:sp>
      <p:sp>
        <p:nvSpPr>
          <p:cNvPr id="11269"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fld id="{195456B1-55B4-41FA-968E-3BA611CF7B04}"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en-US"/>
          </a:p>
        </p:txBody>
      </p:sp>
      <p:sp>
        <p:nvSpPr>
          <p:cNvPr id="3075" name="Rectangle 3"/>
          <p:cNvSpPr>
            <a:spLocks noGrp="1" noChangeArrowheads="1"/>
          </p:cNvSpPr>
          <p:nvPr>
            <p:ph type="dt" idx="1"/>
          </p:nvPr>
        </p:nvSpPr>
        <p:spPr bwMode="auto">
          <a:xfrm>
            <a:off x="388620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en-US"/>
          </a:p>
        </p:txBody>
      </p:sp>
      <p:sp>
        <p:nvSpPr>
          <p:cNvPr id="1434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07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en-US"/>
          </a:p>
        </p:txBody>
      </p:sp>
      <p:sp>
        <p:nvSpPr>
          <p:cNvPr id="307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fld id="{D0F657A3-E66D-4274-A719-4A30995D04DA}"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a:ln/>
        </p:spPr>
      </p:sp>
      <p:sp>
        <p:nvSpPr>
          <p:cNvPr id="17410" name="Notes Placeholder 2"/>
          <p:cNvSpPr>
            <a:spLocks noGrp="1"/>
          </p:cNvSpPr>
          <p:nvPr>
            <p:ph type="body" idx="1"/>
          </p:nvPr>
        </p:nvSpPr>
        <p:spPr>
          <a:noFill/>
          <a:ln/>
        </p:spPr>
        <p:txBody>
          <a:bodyPr/>
          <a:lstStyle/>
          <a:p>
            <a:r>
              <a:rPr lang="en-US" baseline="0" dirty="0" smtClean="0">
                <a:ea typeface="ＭＳ Ｐゴシック"/>
              </a:rPr>
              <a:t>One of the 1</a:t>
            </a:r>
            <a:r>
              <a:rPr lang="en-US" baseline="30000" dirty="0" smtClean="0">
                <a:ea typeface="ＭＳ Ｐゴシック"/>
              </a:rPr>
              <a:t>st</a:t>
            </a:r>
            <a:r>
              <a:rPr lang="en-US" baseline="0" dirty="0" smtClean="0">
                <a:ea typeface="ＭＳ Ｐゴシック"/>
              </a:rPr>
              <a:t> step in the process of prep. Model exp. Is </a:t>
            </a:r>
            <a:r>
              <a:rPr lang="en-US" baseline="0" smtClean="0">
                <a:ea typeface="ＭＳ Ｐゴシック"/>
              </a:rPr>
              <a:t>forcing fields. Forcing</a:t>
            </a:r>
            <a:r>
              <a:rPr lang="en-US" baseline="0" dirty="0" smtClean="0">
                <a:ea typeface="ＭＳ Ｐゴシック"/>
              </a:rPr>
              <a:t>, what fields to use?</a:t>
            </a:r>
            <a:endParaRPr lang="en-US" dirty="0" smtClean="0">
              <a:ea typeface="ＭＳ Ｐゴシック"/>
            </a:endParaRPr>
          </a:p>
        </p:txBody>
      </p:sp>
      <p:sp>
        <p:nvSpPr>
          <p:cNvPr id="17411" name="Slide Number Placeholder 3"/>
          <p:cNvSpPr>
            <a:spLocks noGrp="1"/>
          </p:cNvSpPr>
          <p:nvPr>
            <p:ph type="sldNum" sz="quarter" idx="5"/>
          </p:nvPr>
        </p:nvSpPr>
        <p:spPr>
          <a:noFill/>
        </p:spPr>
        <p:txBody>
          <a:bodyPr/>
          <a:lstStyle/>
          <a:p>
            <a:fld id="{7CDAFAFE-B74C-4BB0-949A-264D1F132D97}" type="slidenum">
              <a:rPr lang="en-US" smtClean="0">
                <a:ea typeface="ＭＳ Ｐゴシック"/>
                <a:cs typeface="ＭＳ Ｐゴシック"/>
              </a:rPr>
              <a:pPr/>
              <a:t>1</a:t>
            </a:fld>
            <a:endParaRPr lang="en-US" smtClean="0">
              <a:ea typeface="ＭＳ Ｐゴシック"/>
              <a:cs typeface="ＭＳ Ｐゴシック"/>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Region: Nordic Seas (Greenland</a:t>
            </a:r>
            <a:r>
              <a:rPr lang="en-US" baseline="0" dirty="0" smtClean="0"/>
              <a:t>, Norway, Iceland, Barents Seas)</a:t>
            </a:r>
          </a:p>
          <a:p>
            <a:r>
              <a:rPr lang="en-US" baseline="0" dirty="0" smtClean="0"/>
              <a:t>Most synoptically active region of the planet. Characterized by strong air-sea interaction (both momentum and heat fluxes)</a:t>
            </a:r>
          </a:p>
          <a:p>
            <a:r>
              <a:rPr lang="en-US" baseline="0" dirty="0" smtClean="0"/>
              <a:t>This is the region of intense transformation of Atlantic water and production of water masses that maintain </a:t>
            </a:r>
            <a:r>
              <a:rPr lang="en-US" baseline="0" dirty="0" err="1" smtClean="0"/>
              <a:t>thermohaline</a:t>
            </a:r>
            <a:r>
              <a:rPr lang="en-US" baseline="0" dirty="0" smtClean="0"/>
              <a:t> structure of the Arctic Ocean and north Atlantic. </a:t>
            </a:r>
          </a:p>
          <a:p>
            <a:r>
              <a:rPr lang="en-US" sz="1200" kern="1200" dirty="0" smtClean="0">
                <a:solidFill>
                  <a:schemeClr val="tx1"/>
                </a:solidFill>
                <a:latin typeface="Arial" charset="0"/>
                <a:ea typeface="ＭＳ Ｐゴシック" charset="-128"/>
                <a:cs typeface="ＭＳ Ｐゴシック"/>
              </a:rPr>
              <a:t>Small cyclones forming over open sea during the cold season within polar or arctic air masses are called "polar lows." Typically several hundred kilometers in diameter, and often possessing strong winds, polar lows tend to form beneath cold upper-level troughs or lows when frigid arctic air flows southward over a warm body of water.</a:t>
            </a:r>
          </a:p>
          <a:p>
            <a:r>
              <a:rPr lang="en-US" sz="1200" kern="1200" dirty="0" smtClean="0">
                <a:solidFill>
                  <a:schemeClr val="tx1"/>
                </a:solidFill>
                <a:latin typeface="Arial" charset="0"/>
                <a:ea typeface="ＭＳ Ｐゴシック" charset="-128"/>
                <a:cs typeface="ＭＳ Ｐゴシック"/>
              </a:rPr>
              <a:t>Polar lows last on average only a day or two. They can develop rapidly, reaching maximum strength within 12 to 24 hours of the time of formation. They often dissipate just as quickly, especially upon making landfall. In some instances several may exist in a region at the same time or develop in rapid succession.</a:t>
            </a:r>
            <a:endParaRPr lang="en-US" dirty="0" smtClean="0">
              <a:ea typeface="ＭＳ Ｐゴシック"/>
            </a:endParaRP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smtClean="0">
                <a:solidFill>
                  <a:schemeClr val="tx1"/>
                </a:solidFill>
                <a:latin typeface="Arial" charset="0"/>
                <a:ea typeface="ＭＳ Ｐゴシック" charset="-128"/>
                <a:cs typeface="ＭＳ Ｐゴシック"/>
              </a:rPr>
              <a:t>In satellite imagery polar lows show characteristic spiral or comma shaped patterns of deep clouds, sometimes with an inner "eye" similar to those seen in tropical cyclones. Convective cloud bands occupy the surroundings (see figure below). Analysis of aircraft and </a:t>
            </a:r>
            <a:r>
              <a:rPr lang="en-US" sz="1200" kern="1200" dirty="0" err="1" smtClean="0">
                <a:solidFill>
                  <a:schemeClr val="tx1"/>
                </a:solidFill>
                <a:latin typeface="Arial" charset="0"/>
                <a:ea typeface="ＭＳ Ｐゴシック" charset="-128"/>
                <a:cs typeface="ＭＳ Ｐゴシック"/>
              </a:rPr>
              <a:t>radiosonde</a:t>
            </a:r>
            <a:r>
              <a:rPr lang="en-US" sz="1200" kern="1200" dirty="0" smtClean="0">
                <a:solidFill>
                  <a:schemeClr val="tx1"/>
                </a:solidFill>
                <a:latin typeface="Arial" charset="0"/>
                <a:ea typeface="ＭＳ Ｐゴシック" charset="-128"/>
                <a:cs typeface="ＭＳ Ｐゴシック"/>
              </a:rPr>
              <a:t> data collected during field experiments reveals that polar lows may possess warm cores. </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pPr>
              <a:defRPr/>
            </a:pPr>
            <a:fld id="{D0F657A3-E66D-4274-A719-4A30995D04DA}" type="slidenum">
              <a:rPr lang="en-US" smtClean="0"/>
              <a:pPr>
                <a:defRPr/>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err="1" smtClean="0">
                <a:solidFill>
                  <a:schemeClr val="tx1"/>
                </a:solidFill>
                <a:latin typeface="Arial" charset="0"/>
                <a:ea typeface="ＭＳ Ｐゴシック" charset="-128"/>
                <a:cs typeface="ＭＳ Ｐゴシック"/>
              </a:rPr>
              <a:t>NCEP</a:t>
            </a:r>
            <a:r>
              <a:rPr lang="en-US" sz="1200" b="0" i="0" kern="1200" dirty="0" smtClean="0">
                <a:solidFill>
                  <a:schemeClr val="tx1"/>
                </a:solidFill>
                <a:latin typeface="Arial" charset="0"/>
                <a:ea typeface="ＭＳ Ｐゴシック" charset="-128"/>
                <a:cs typeface="ＭＳ Ｐゴシック"/>
              </a:rPr>
              <a:t> produced a second version of their first reanalysis starting from the beginning of the major satellite era. More observations were added, assimilation errors were corrected and a better version of the model was used.</a:t>
            </a:r>
          </a:p>
          <a:p>
            <a:r>
              <a:rPr lang="en-US" sz="1200" b="0" i="0" kern="1200" dirty="0" smtClean="0">
                <a:solidFill>
                  <a:schemeClr val="tx1"/>
                </a:solidFill>
                <a:latin typeface="Arial" charset="0"/>
                <a:ea typeface="ＭＳ Ｐゴシック" charset="-128"/>
                <a:cs typeface="ＭＳ Ｐゴシック"/>
              </a:rPr>
              <a:t> The </a:t>
            </a:r>
            <a:r>
              <a:rPr lang="en-US" sz="1200" b="0" i="0" kern="1200" dirty="0" err="1" smtClean="0">
                <a:solidFill>
                  <a:schemeClr val="tx1"/>
                </a:solidFill>
                <a:latin typeface="Arial" charset="0"/>
                <a:ea typeface="ＭＳ Ｐゴシック" charset="-128"/>
                <a:cs typeface="ＭＳ Ｐゴシック"/>
              </a:rPr>
              <a:t>CFSR</a:t>
            </a:r>
            <a:r>
              <a:rPr lang="en-US" sz="1200" b="0" i="0" kern="1200" dirty="0" smtClean="0">
                <a:solidFill>
                  <a:schemeClr val="tx1"/>
                </a:solidFill>
                <a:latin typeface="Arial" charset="0"/>
                <a:ea typeface="ＭＳ Ｐゴシック" charset="-128"/>
                <a:cs typeface="ＭＳ Ｐゴシック"/>
              </a:rPr>
              <a:t> is a third generation reanalysis product. It is a global, high resolution, coupled atmosphere-ocean-land surface-sea ice system designed to provide the best estimate of the state of these coupled domains over this period. The current </a:t>
            </a:r>
            <a:r>
              <a:rPr lang="en-US" sz="1200" b="0" i="0" kern="1200" dirty="0" err="1" smtClean="0">
                <a:solidFill>
                  <a:schemeClr val="tx1"/>
                </a:solidFill>
                <a:latin typeface="Arial" charset="0"/>
                <a:ea typeface="ＭＳ Ｐゴシック" charset="-128"/>
                <a:cs typeface="ＭＳ Ｐゴシック"/>
              </a:rPr>
              <a:t>CFSR</a:t>
            </a:r>
            <a:r>
              <a:rPr lang="en-US" sz="1200" b="0" i="0" kern="1200" dirty="0" smtClean="0">
                <a:solidFill>
                  <a:schemeClr val="tx1"/>
                </a:solidFill>
                <a:latin typeface="Arial" charset="0"/>
                <a:ea typeface="ＭＳ Ｐゴシック" charset="-128"/>
                <a:cs typeface="ＭＳ Ｐゴシック"/>
              </a:rPr>
              <a:t> will be extended as an operational, real time product into the future.</a:t>
            </a:r>
          </a:p>
          <a:p>
            <a:r>
              <a:rPr lang="en-US" sz="1200" b="0" i="0" kern="1200" dirty="0" smtClean="0">
                <a:solidFill>
                  <a:schemeClr val="tx1"/>
                </a:solidFill>
                <a:latin typeface="Arial" charset="0"/>
                <a:ea typeface="ＭＳ Ｐゴシック" charset="-128"/>
              </a:rPr>
              <a:t>ASR – Ohio State Univ. Byrd Polar Res. Center</a:t>
            </a:r>
            <a:endParaRPr lang="en-US" dirty="0"/>
          </a:p>
        </p:txBody>
      </p:sp>
      <p:sp>
        <p:nvSpPr>
          <p:cNvPr id="4" name="Slide Number Placeholder 3"/>
          <p:cNvSpPr>
            <a:spLocks noGrp="1"/>
          </p:cNvSpPr>
          <p:nvPr>
            <p:ph type="sldNum" sz="quarter" idx="10"/>
          </p:nvPr>
        </p:nvSpPr>
        <p:spPr/>
        <p:txBody>
          <a:bodyPr/>
          <a:lstStyle/>
          <a:p>
            <a:pPr>
              <a:defRPr/>
            </a:pPr>
            <a:fld id="{D0F657A3-E66D-4274-A719-4A30995D04DA}" type="slidenum">
              <a:rPr lang="en-US" smtClean="0"/>
              <a:pPr>
                <a:defRPr/>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Apparent, distinct, evident, notable, prominent</a:t>
            </a:r>
            <a:endParaRPr lang="en-US" dirty="0"/>
          </a:p>
        </p:txBody>
      </p:sp>
      <p:sp>
        <p:nvSpPr>
          <p:cNvPr id="4" name="Slide Number Placeholder 3"/>
          <p:cNvSpPr>
            <a:spLocks noGrp="1"/>
          </p:cNvSpPr>
          <p:nvPr>
            <p:ph type="sldNum" sz="quarter" idx="10"/>
          </p:nvPr>
        </p:nvSpPr>
        <p:spPr/>
        <p:txBody>
          <a:bodyPr/>
          <a:lstStyle/>
          <a:p>
            <a:pPr>
              <a:defRPr/>
            </a:pPr>
            <a:fld id="{D0F657A3-E66D-4274-A719-4A30995D04DA}" type="slidenum">
              <a:rPr lang="en-US" smtClean="0"/>
              <a:pPr>
                <a:defRPr/>
              </a:pPr>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Modification of Water masses in</a:t>
            </a:r>
            <a:r>
              <a:rPr lang="en-US" baseline="0" dirty="0" smtClean="0"/>
              <a:t> a control volume may be due to (1) air/sea interaction; (2) ice freezing/melting; </a:t>
            </a:r>
          </a:p>
          <a:p>
            <a:r>
              <a:rPr lang="en-US" baseline="0" dirty="0" smtClean="0"/>
              <a:t>(3) volume fluxes across the contour</a:t>
            </a:r>
          </a:p>
          <a:p>
            <a:r>
              <a:rPr lang="en-US" baseline="0" dirty="0" smtClean="0"/>
              <a:t>The previously discussed impacts of winds are short-living events. Is there any impact that has a longer time-scale? Something that accumulates differences in the wind forcing? </a:t>
            </a:r>
            <a:endParaRPr lang="en-US" dirty="0"/>
          </a:p>
        </p:txBody>
      </p:sp>
      <p:sp>
        <p:nvSpPr>
          <p:cNvPr id="4" name="Slide Number Placeholder 3"/>
          <p:cNvSpPr>
            <a:spLocks noGrp="1"/>
          </p:cNvSpPr>
          <p:nvPr>
            <p:ph type="sldNum" sz="quarter" idx="10"/>
          </p:nvPr>
        </p:nvSpPr>
        <p:spPr/>
        <p:txBody>
          <a:bodyPr/>
          <a:lstStyle/>
          <a:p>
            <a:pPr>
              <a:defRPr/>
            </a:pPr>
            <a:fld id="{D0F657A3-E66D-4274-A719-4A30995D04DA}" type="slidenum">
              <a:rPr lang="en-US" smtClean="0"/>
              <a:pPr>
                <a:defRPr/>
              </a:pPr>
              <a:t>10</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Modification of Water masses in</a:t>
            </a:r>
            <a:r>
              <a:rPr lang="en-US" baseline="0" dirty="0" smtClean="0"/>
              <a:t> a control volume may be due to (1) air/sea interaction; (2) ice freezing/melting; (3) volume fluxes across the contour</a:t>
            </a:r>
            <a:endParaRPr lang="en-US" dirty="0"/>
          </a:p>
        </p:txBody>
      </p:sp>
      <p:sp>
        <p:nvSpPr>
          <p:cNvPr id="4" name="Slide Number Placeholder 3"/>
          <p:cNvSpPr>
            <a:spLocks noGrp="1"/>
          </p:cNvSpPr>
          <p:nvPr>
            <p:ph type="sldNum" sz="quarter" idx="10"/>
          </p:nvPr>
        </p:nvSpPr>
        <p:spPr/>
        <p:txBody>
          <a:bodyPr/>
          <a:lstStyle/>
          <a:p>
            <a:pPr>
              <a:defRPr/>
            </a:pPr>
            <a:fld id="{D0F657A3-E66D-4274-A719-4A30995D04DA}" type="slidenum">
              <a:rPr lang="en-US" smtClean="0"/>
              <a:pPr>
                <a:defRPr/>
              </a:pPr>
              <a:t>11</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5" name="Slide Image Placeholder 1"/>
          <p:cNvSpPr>
            <a:spLocks noGrp="1" noRot="1" noChangeAspect="1"/>
          </p:cNvSpPr>
          <p:nvPr>
            <p:ph type="sldImg"/>
          </p:nvPr>
        </p:nvSpPr>
        <p:spPr>
          <a:ln/>
        </p:spPr>
      </p:sp>
      <p:sp>
        <p:nvSpPr>
          <p:cNvPr id="236546" name="Notes Placeholder 2"/>
          <p:cNvSpPr>
            <a:spLocks noGrp="1"/>
          </p:cNvSpPr>
          <p:nvPr>
            <p:ph type="body" idx="1"/>
          </p:nvPr>
        </p:nvSpPr>
        <p:spPr>
          <a:noFill/>
          <a:ln/>
        </p:spPr>
        <p:txBody>
          <a:bodyPr/>
          <a:lstStyle/>
          <a:p>
            <a:endParaRPr lang="en-US" dirty="0" smtClean="0">
              <a:ea typeface="ＭＳ Ｐゴシック"/>
            </a:endParaRPr>
          </a:p>
        </p:txBody>
      </p:sp>
      <p:sp>
        <p:nvSpPr>
          <p:cNvPr id="236547" name="Slide Number Placeholder 3"/>
          <p:cNvSpPr>
            <a:spLocks noGrp="1"/>
          </p:cNvSpPr>
          <p:nvPr>
            <p:ph type="sldNum" sz="quarter" idx="5"/>
          </p:nvPr>
        </p:nvSpPr>
        <p:spPr>
          <a:noFill/>
        </p:spPr>
        <p:txBody>
          <a:bodyPr/>
          <a:lstStyle/>
          <a:p>
            <a:fld id="{B5CE98BC-AF37-4133-9717-1BF68C81AD96}" type="slidenum">
              <a:rPr lang="en-US" smtClean="0">
                <a:ea typeface="ＭＳ Ｐゴシック"/>
                <a:cs typeface="ＭＳ Ｐゴシック"/>
              </a:rPr>
              <a:pPr/>
              <a:t>13</a:t>
            </a:fld>
            <a:endParaRPr lang="en-US" smtClean="0">
              <a:ea typeface="ＭＳ Ｐゴシック"/>
              <a:cs typeface="ＭＳ Ｐゴシック"/>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Mixed</a:t>
            </a:r>
            <a:r>
              <a:rPr lang="en-US" baseline="0" dirty="0" smtClean="0"/>
              <a:t> layer is deep – </a:t>
            </a:r>
            <a:r>
              <a:rPr lang="en-US" baseline="0" dirty="0" err="1" smtClean="0"/>
              <a:t>dT</a:t>
            </a:r>
            <a:r>
              <a:rPr lang="en-US" baseline="0" dirty="0" smtClean="0"/>
              <a:t> is not noticeable in most cases</a:t>
            </a:r>
            <a:endParaRPr lang="en-US" dirty="0" smtClean="0"/>
          </a:p>
          <a:p>
            <a:r>
              <a:rPr lang="en-US" dirty="0" smtClean="0"/>
              <a:t>Cyclones –</a:t>
            </a:r>
            <a:r>
              <a:rPr lang="en-US" baseline="0" dirty="0" smtClean="0"/>
              <a:t> moves fast in the North Atlantic </a:t>
            </a:r>
            <a:endParaRPr lang="en-US" dirty="0"/>
          </a:p>
        </p:txBody>
      </p:sp>
      <p:sp>
        <p:nvSpPr>
          <p:cNvPr id="4" name="Slide Number Placeholder 3"/>
          <p:cNvSpPr>
            <a:spLocks noGrp="1"/>
          </p:cNvSpPr>
          <p:nvPr>
            <p:ph type="sldNum" sz="quarter" idx="10"/>
          </p:nvPr>
        </p:nvSpPr>
        <p:spPr/>
        <p:txBody>
          <a:bodyPr/>
          <a:lstStyle/>
          <a:p>
            <a:pPr>
              <a:defRPr/>
            </a:pPr>
            <a:fld id="{D0F657A3-E66D-4274-A719-4A30995D04DA}" type="slidenum">
              <a:rPr lang="en-US" smtClean="0"/>
              <a:pPr>
                <a:defRPr/>
              </a:pPr>
              <a:t>15</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7" name="Rectangle 7"/>
          <p:cNvSpPr>
            <a:spLocks noGrp="1" noChangeArrowheads="1"/>
          </p:cNvSpPr>
          <p:nvPr>
            <p:ph type="sldNum" sz="quarter" idx="5"/>
          </p:nvPr>
        </p:nvSpPr>
        <p:spPr>
          <a:noFill/>
        </p:spPr>
        <p:txBody>
          <a:bodyPr/>
          <a:lstStyle/>
          <a:p>
            <a:fld id="{2DB25EB1-B2D8-4C70-958B-2C1E0338AA18}" type="slidenum">
              <a:rPr lang="en-US" smtClean="0">
                <a:ea typeface="ＭＳ Ｐゴシック"/>
                <a:cs typeface="ＭＳ Ｐゴシック"/>
              </a:rPr>
              <a:pPr/>
              <a:t>19</a:t>
            </a:fld>
            <a:endParaRPr lang="en-US" smtClean="0">
              <a:ea typeface="ＭＳ Ｐゴシック"/>
              <a:cs typeface="ＭＳ Ｐゴシック"/>
            </a:endParaRPr>
          </a:p>
        </p:txBody>
      </p:sp>
      <p:sp>
        <p:nvSpPr>
          <p:cNvPr id="275458" name="Rectangle 2"/>
          <p:cNvSpPr>
            <a:spLocks noGrp="1" noRot="1" noChangeAspect="1" noChangeArrowheads="1" noTextEdit="1"/>
          </p:cNvSpPr>
          <p:nvPr>
            <p:ph type="sldImg"/>
          </p:nvPr>
        </p:nvSpPr>
        <p:spPr>
          <a:ln/>
        </p:spPr>
      </p:sp>
      <p:sp>
        <p:nvSpPr>
          <p:cNvPr id="275459" name="Rectangle 3"/>
          <p:cNvSpPr>
            <a:spLocks noGrp="1" noChangeArrowheads="1"/>
          </p:cNvSpPr>
          <p:nvPr>
            <p:ph type="body" idx="1"/>
          </p:nvPr>
        </p:nvSpPr>
        <p:spPr>
          <a:noFill/>
          <a:ln/>
        </p:spPr>
        <p:txBody>
          <a:bodyPr/>
          <a:lstStyle/>
          <a:p>
            <a:r>
              <a:rPr lang="en-US" sz="1200" kern="1200" baseline="0" dirty="0" smtClean="0">
                <a:solidFill>
                  <a:schemeClr val="tx1"/>
                </a:solidFill>
                <a:latin typeface="Arial" charset="0"/>
                <a:ea typeface="ＭＳ Ｐゴシック" charset="-128"/>
                <a:cs typeface="ＭＳ Ｐゴシック"/>
              </a:rPr>
              <a:t>Average (1949–2002) seasonal and annual cyclone activity given as the accumulated positive </a:t>
            </a:r>
            <a:r>
              <a:rPr lang="en-US" sz="1200" kern="1200" baseline="0" dirty="0" err="1" smtClean="0">
                <a:solidFill>
                  <a:schemeClr val="tx1"/>
                </a:solidFill>
                <a:latin typeface="Arial" charset="0"/>
                <a:ea typeface="ＭＳ Ｐゴシック" charset="-128"/>
                <a:cs typeface="ＭＳ Ｐゴシック"/>
              </a:rPr>
              <a:t>vorticity</a:t>
            </a:r>
            <a:r>
              <a:rPr lang="en-US" sz="1200" kern="1200" baseline="0" dirty="0" smtClean="0">
                <a:solidFill>
                  <a:schemeClr val="tx1"/>
                </a:solidFill>
                <a:latin typeface="Arial" charset="0"/>
                <a:ea typeface="ＭＳ Ｐゴシック" charset="-128"/>
                <a:cs typeface="ＭＳ Ｐゴシック"/>
              </a:rPr>
              <a:t> (eq. 6) in 10−5s−1d−1 crossing 70◦N in each 30◦ longitudinal cross section (see Fig. 1). Numbers under the graph indicate the percentage of the total 70◦N accumulated positive </a:t>
            </a:r>
            <a:r>
              <a:rPr lang="en-US" sz="1200" kern="1200" baseline="0" dirty="0" err="1" smtClean="0">
                <a:solidFill>
                  <a:schemeClr val="tx1"/>
                </a:solidFill>
                <a:latin typeface="Arial" charset="0"/>
                <a:ea typeface="ＭＳ Ｐゴシック" charset="-128"/>
                <a:cs typeface="ＭＳ Ｐゴシック"/>
              </a:rPr>
              <a:t>vorticity</a:t>
            </a:r>
            <a:r>
              <a:rPr lang="en-US" sz="1200" kern="1200" baseline="0" dirty="0" smtClean="0">
                <a:solidFill>
                  <a:schemeClr val="tx1"/>
                </a:solidFill>
                <a:latin typeface="Arial" charset="0"/>
                <a:ea typeface="ＭＳ Ｐゴシック" charset="-128"/>
                <a:cs typeface="ＭＳ Ｐゴシック"/>
              </a:rPr>
              <a:t> in each region</a:t>
            </a:r>
            <a:endParaRPr lang="en-US" dirty="0" smtClean="0">
              <a:ea typeface="ＭＳ Ｐゴシック"/>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Exa</a:t>
            </a:r>
            <a:r>
              <a:rPr lang="en-US" dirty="0" smtClean="0"/>
              <a:t> = 10 18</a:t>
            </a:r>
            <a:endParaRPr lang="en-US" dirty="0"/>
          </a:p>
        </p:txBody>
      </p:sp>
      <p:sp>
        <p:nvSpPr>
          <p:cNvPr id="4" name="Slide Number Placeholder 3"/>
          <p:cNvSpPr>
            <a:spLocks noGrp="1"/>
          </p:cNvSpPr>
          <p:nvPr>
            <p:ph type="sldNum" sz="quarter" idx="10"/>
          </p:nvPr>
        </p:nvSpPr>
        <p:spPr/>
        <p:txBody>
          <a:bodyPr/>
          <a:lstStyle/>
          <a:p>
            <a:pPr>
              <a:defRPr/>
            </a:pPr>
            <a:fld id="{D0F657A3-E66D-4274-A719-4A30995D04DA}" type="slidenum">
              <a:rPr lang="en-US" smtClean="0"/>
              <a:pPr>
                <a:defRPr/>
              </a:pPr>
              <a:t>22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i="1" kern="1200" baseline="0" dirty="0" smtClean="0">
                <a:solidFill>
                  <a:schemeClr val="tx1"/>
                </a:solidFill>
                <a:latin typeface="Arial" charset="0"/>
                <a:ea typeface="ＭＳ Ｐゴシック" charset="-128"/>
                <a:cs typeface="ＭＳ Ｐゴシック"/>
              </a:rPr>
              <a:t>ICES Advice 2009</a:t>
            </a:r>
          </a:p>
          <a:p>
            <a:r>
              <a:rPr lang="en-US" sz="1200" i="1" kern="1200" baseline="0" dirty="0" smtClean="0">
                <a:solidFill>
                  <a:schemeClr val="tx1"/>
                </a:solidFill>
                <a:latin typeface="Arial" charset="0"/>
                <a:ea typeface="ＭＳ Ｐゴシック" charset="-128"/>
                <a:cs typeface="ＭＳ Ｐゴシック"/>
              </a:rPr>
              <a:t>HYCOM air-sea fluxes: </a:t>
            </a:r>
            <a:r>
              <a:rPr lang="en-US" sz="1200" kern="1200" dirty="0" smtClean="0">
                <a:solidFill>
                  <a:schemeClr val="tx1"/>
                </a:solidFill>
                <a:latin typeface="Arial" charset="0"/>
                <a:ea typeface="ＭＳ Ｐゴシック" charset="-128"/>
                <a:cs typeface="ＭＳ Ｐゴシック"/>
              </a:rPr>
              <a:t>Exchange coefficients for wind stress, latent and sensible heat fluxes, were developed at the Naval Research Laboratory (NRL). These so-called NRL Air-Sea Exchange Coefficients (NASEC) include stability dependence through air-sea temperature difference, wind speed at 10 </a:t>
            </a:r>
            <a:r>
              <a:rPr lang="en-US" sz="1200" kern="1200" dirty="0" err="1" smtClean="0">
                <a:solidFill>
                  <a:schemeClr val="tx1"/>
                </a:solidFill>
                <a:latin typeface="Arial" charset="0"/>
                <a:ea typeface="ＭＳ Ｐゴシック" charset="-128"/>
                <a:cs typeface="ＭＳ Ｐゴシック"/>
              </a:rPr>
              <a:t>m</a:t>
            </a:r>
            <a:r>
              <a:rPr lang="en-US" sz="1200" kern="1200" dirty="0" smtClean="0">
                <a:solidFill>
                  <a:schemeClr val="tx1"/>
                </a:solidFill>
                <a:latin typeface="Arial" charset="0"/>
                <a:ea typeface="ＭＳ Ｐゴシック" charset="-128"/>
                <a:cs typeface="ＭＳ Ｐゴシック"/>
              </a:rPr>
              <a:t> above the sea surface and relative humidity. Exchange Coefficients are first obtained from the Coupled Ocean-Atmosphere Response Experiment (COARE) bulk algorithm (version 3.0) as described in </a:t>
            </a:r>
            <a:r>
              <a:rPr lang="en-US" sz="1200" kern="1200" dirty="0" err="1" smtClean="0">
                <a:solidFill>
                  <a:schemeClr val="tx1"/>
                </a:solidFill>
                <a:latin typeface="Arial" charset="0"/>
                <a:ea typeface="ＭＳ Ｐゴシック" charset="-128"/>
                <a:cs typeface="ＭＳ Ｐゴシック"/>
              </a:rPr>
              <a:t>Fairall</a:t>
            </a:r>
            <a:r>
              <a:rPr lang="en-US" sz="1200" kern="1200" dirty="0" smtClean="0">
                <a:solidFill>
                  <a:schemeClr val="tx1"/>
                </a:solidFill>
                <a:latin typeface="Arial" charset="0"/>
                <a:ea typeface="ＭＳ Ｐゴシック" charset="-128"/>
                <a:cs typeface="ＭＳ Ｐゴシック"/>
              </a:rPr>
              <a:t> et al. (2003). They are then expressed as polynomial functions using simple </a:t>
            </a:r>
            <a:r>
              <a:rPr lang="en-US" sz="1200" kern="1200" dirty="0" err="1" smtClean="0">
                <a:solidFill>
                  <a:schemeClr val="tx1"/>
                </a:solidFill>
                <a:latin typeface="Arial" charset="0"/>
                <a:ea typeface="ＭＳ Ｐゴシック" charset="-128"/>
                <a:cs typeface="ＭＳ Ｐゴシック"/>
              </a:rPr>
              <a:t>fortran</a:t>
            </a:r>
            <a:r>
              <a:rPr lang="en-US" sz="1200" kern="1200" dirty="0" smtClean="0">
                <a:solidFill>
                  <a:schemeClr val="tx1"/>
                </a:solidFill>
                <a:latin typeface="Arial" charset="0"/>
                <a:ea typeface="ＭＳ Ｐゴシック" charset="-128"/>
                <a:cs typeface="ＭＳ Ｐゴシック"/>
              </a:rPr>
              <a:t> programs (Kara et al. 2005). That study is also an update of results presented Kara et al. (2000, 2002). Tabulated exchange coefficients based on various stability conditions are provided on this site. Two </a:t>
            </a:r>
            <a:r>
              <a:rPr lang="en-US" sz="1200" kern="1200" dirty="0" err="1" smtClean="0">
                <a:solidFill>
                  <a:schemeClr val="tx1"/>
                </a:solidFill>
                <a:latin typeface="Arial" charset="0"/>
                <a:ea typeface="ＭＳ Ｐゴシック" charset="-128"/>
                <a:cs typeface="ＭＳ Ｐゴシック"/>
              </a:rPr>
              <a:t>fortran</a:t>
            </a:r>
            <a:r>
              <a:rPr lang="en-US" sz="1200" kern="1200" dirty="0" smtClean="0">
                <a:solidFill>
                  <a:schemeClr val="tx1"/>
                </a:solidFill>
                <a:latin typeface="Arial" charset="0"/>
                <a:ea typeface="ＭＳ Ｐゴシック" charset="-128"/>
                <a:cs typeface="ＭＳ Ｐゴシック"/>
              </a:rPr>
              <a:t> programs generating these exchange coefficients are also made available. </a:t>
            </a:r>
            <a:endParaRPr lang="en-US" dirty="0"/>
          </a:p>
        </p:txBody>
      </p:sp>
      <p:sp>
        <p:nvSpPr>
          <p:cNvPr id="4" name="Slide Number Placeholder 3"/>
          <p:cNvSpPr>
            <a:spLocks noGrp="1"/>
          </p:cNvSpPr>
          <p:nvPr>
            <p:ph type="sldNum" sz="quarter" idx="10"/>
          </p:nvPr>
        </p:nvSpPr>
        <p:spPr/>
        <p:txBody>
          <a:bodyPr/>
          <a:lstStyle/>
          <a:p>
            <a:pPr>
              <a:defRPr/>
            </a:pPr>
            <a:fld id="{D0F657A3-E66D-4274-A719-4A30995D04DA}" type="slidenum">
              <a:rPr lang="en-US" smtClean="0"/>
              <a:pPr>
                <a:defRPr/>
              </a:pPr>
              <a:t>23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5" name="Rectangle 7"/>
          <p:cNvSpPr>
            <a:spLocks noGrp="1" noChangeArrowheads="1"/>
          </p:cNvSpPr>
          <p:nvPr>
            <p:ph type="sldNum" sz="quarter" idx="5"/>
          </p:nvPr>
        </p:nvSpPr>
        <p:spPr>
          <a:noFill/>
        </p:spPr>
        <p:txBody>
          <a:bodyPr/>
          <a:lstStyle/>
          <a:p>
            <a:fld id="{5FD93B95-6765-454D-93EE-13C5D6FDCEEF}" type="slidenum">
              <a:rPr lang="en-US" smtClean="0">
                <a:ea typeface="ＭＳ Ｐゴシック"/>
                <a:cs typeface="ＭＳ Ｐゴシック"/>
              </a:rPr>
              <a:pPr/>
              <a:t>24</a:t>
            </a:fld>
            <a:endParaRPr lang="en-US" smtClean="0">
              <a:ea typeface="ＭＳ Ｐゴシック"/>
              <a:cs typeface="ＭＳ Ｐゴシック"/>
            </a:endParaRPr>
          </a:p>
        </p:txBody>
      </p:sp>
      <p:sp>
        <p:nvSpPr>
          <p:cNvPr id="226306" name="Rectangle 2"/>
          <p:cNvSpPr>
            <a:spLocks noGrp="1" noRot="1" noChangeAspect="1" noChangeArrowheads="1" noTextEdit="1"/>
          </p:cNvSpPr>
          <p:nvPr>
            <p:ph type="sldImg"/>
          </p:nvPr>
        </p:nvSpPr>
        <p:spPr>
          <a:ln/>
        </p:spPr>
      </p:sp>
      <p:sp>
        <p:nvSpPr>
          <p:cNvPr id="226307" name="Rectangle 3"/>
          <p:cNvSpPr>
            <a:spLocks noGrp="1" noChangeArrowheads="1"/>
          </p:cNvSpPr>
          <p:nvPr>
            <p:ph type="body" idx="1"/>
          </p:nvPr>
        </p:nvSpPr>
        <p:spPr>
          <a:noFill/>
          <a:ln/>
        </p:spPr>
        <p:txBody>
          <a:bodyPr/>
          <a:lstStyle/>
          <a:p>
            <a:pPr eaLnBrk="1" hangingPunct="1"/>
            <a:r>
              <a:rPr lang="en-US" dirty="0" err="1" smtClean="0">
                <a:ea typeface="ＭＳ Ｐゴシック"/>
              </a:rPr>
              <a:t>dltF</a:t>
            </a:r>
            <a:r>
              <a:rPr lang="en-US" dirty="0" smtClean="0">
                <a:ea typeface="ＭＳ Ｐゴシック"/>
              </a:rPr>
              <a:t>=1/(N*</a:t>
            </a:r>
            <a:r>
              <a:rPr lang="en-US" dirty="0" err="1" smtClean="0">
                <a:ea typeface="ＭＳ Ｐゴシック"/>
              </a:rPr>
              <a:t>dx</a:t>
            </a:r>
            <a:r>
              <a:rPr lang="en-US" dirty="0" smtClean="0">
                <a:ea typeface="ＭＳ Ｐゴシック"/>
              </a:rPr>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Region: Nordic Seas (Greenland</a:t>
            </a:r>
            <a:r>
              <a:rPr lang="en-US" baseline="0" dirty="0" smtClean="0"/>
              <a:t>, Norway, Iceland, Barents Seas): Areas – Norw. Sea 1.4e6 km2, Gr. Sea 1.2e6 km2, Barents Sea – 1.4e6 km2</a:t>
            </a:r>
          </a:p>
          <a:p>
            <a:r>
              <a:rPr lang="en-US" sz="1200" kern="1200" baseline="0" dirty="0" smtClean="0">
                <a:solidFill>
                  <a:schemeClr val="tx1"/>
                </a:solidFill>
                <a:latin typeface="Arial" charset="0"/>
                <a:ea typeface="ＭＳ Ｐゴシック" charset="-128"/>
                <a:cs typeface="ＭＳ Ｐゴシック"/>
              </a:rPr>
              <a:t>The Nordic Seas, encompassing the Greenland, Iceland, Norwegian and</a:t>
            </a:r>
          </a:p>
          <a:p>
            <a:r>
              <a:rPr lang="en-US" sz="1200" kern="1200" baseline="0" dirty="0" smtClean="0">
                <a:solidFill>
                  <a:schemeClr val="tx1"/>
                </a:solidFill>
                <a:latin typeface="Arial" charset="0"/>
                <a:ea typeface="ＭＳ Ｐゴシック" charset="-128"/>
                <a:cs typeface="ＭＳ Ｐゴシック"/>
              </a:rPr>
              <a:t>Barents Seas, act as a buffer zone between the warm and saline waters of</a:t>
            </a:r>
          </a:p>
          <a:p>
            <a:r>
              <a:rPr lang="en-US" sz="1200" kern="1200" baseline="0" dirty="0" smtClean="0">
                <a:solidFill>
                  <a:schemeClr val="tx1"/>
                </a:solidFill>
                <a:latin typeface="Arial" charset="0"/>
                <a:ea typeface="ＭＳ Ｐゴシック" charset="-128"/>
                <a:cs typeface="ＭＳ Ｐゴシック"/>
              </a:rPr>
              <a:t>the North Atlantic Ocean, and the cold and fresh waters of the Arctic</a:t>
            </a:r>
          </a:p>
          <a:p>
            <a:r>
              <a:rPr lang="en-US" sz="1200" kern="1200" baseline="0" dirty="0" smtClean="0">
                <a:solidFill>
                  <a:schemeClr val="tx1"/>
                </a:solidFill>
                <a:latin typeface="Arial" charset="0"/>
                <a:ea typeface="ＭＳ Ｐゴシック" charset="-128"/>
                <a:cs typeface="ＭＳ Ｐゴシック"/>
              </a:rPr>
              <a:t>Ocean. the Nordic Seas with their complex topography, water mass distribution and flow regimes,</a:t>
            </a:r>
          </a:p>
          <a:p>
            <a:r>
              <a:rPr lang="en-US" sz="1200" kern="1200" baseline="0" dirty="0" smtClean="0">
                <a:solidFill>
                  <a:schemeClr val="tx1"/>
                </a:solidFill>
                <a:latin typeface="Arial" charset="0"/>
                <a:ea typeface="ＭＳ Ｐゴシック" charset="-128"/>
                <a:cs typeface="ＭＳ Ｐゴシック"/>
              </a:rPr>
              <a:t>is recognized as a key area for the conversion from light surface</a:t>
            </a:r>
          </a:p>
          <a:p>
            <a:r>
              <a:rPr lang="en-US" sz="1200" kern="1200" baseline="0" dirty="0" smtClean="0">
                <a:solidFill>
                  <a:schemeClr val="tx1"/>
                </a:solidFill>
                <a:latin typeface="Arial" charset="0"/>
                <a:ea typeface="ＭＳ Ｐゴシック" charset="-128"/>
                <a:cs typeface="ＭＳ Ｐゴシック"/>
              </a:rPr>
              <a:t>water to dense deep waters, having climatic impacts over large parts of the</a:t>
            </a:r>
          </a:p>
          <a:p>
            <a:r>
              <a:rPr lang="en-US" sz="1200" kern="1200" baseline="0" dirty="0" smtClean="0">
                <a:solidFill>
                  <a:schemeClr val="tx1"/>
                </a:solidFill>
                <a:latin typeface="Arial" charset="0"/>
                <a:ea typeface="ＭＳ Ｐゴシック" charset="-128"/>
                <a:cs typeface="ＭＳ Ｐゴシック"/>
              </a:rPr>
              <a:t>globe.</a:t>
            </a:r>
          </a:p>
          <a:p>
            <a:r>
              <a:rPr lang="en-US" sz="1200" kern="1200" baseline="0" dirty="0" smtClean="0">
                <a:solidFill>
                  <a:schemeClr val="tx1"/>
                </a:solidFill>
                <a:latin typeface="Arial" charset="0"/>
                <a:ea typeface="ＭＳ Ｐゴシック" charset="-128"/>
                <a:cs typeface="ＭＳ Ｐゴシック"/>
              </a:rPr>
              <a:t>The</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D0F657A3-E66D-4274-A719-4A30995D04DA}" type="slidenum">
              <a:rPr lang="en-US" smtClean="0"/>
              <a:pPr>
                <a:defRPr/>
              </a:pPr>
              <a:t>25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3970" name="Rectangle 2"/>
          <p:cNvSpPr>
            <a:spLocks noGrp="1" noChangeArrowheads="1"/>
          </p:cNvSpPr>
          <p:nvPr>
            <p:ph type="ctrTitle"/>
          </p:nvPr>
        </p:nvSpPr>
        <p:spPr>
          <a:xfrm>
            <a:off x="685800" y="2209800"/>
            <a:ext cx="7772400" cy="1470025"/>
          </a:xfrm>
        </p:spPr>
        <p:txBody>
          <a:bodyPr/>
          <a:lstStyle>
            <a:lvl1pPr>
              <a:defRPr sz="3500"/>
            </a:lvl1pPr>
          </a:lstStyle>
          <a:p>
            <a:r>
              <a:rPr lang="en-US"/>
              <a:t>Click to edit Master title style</a:t>
            </a:r>
          </a:p>
        </p:txBody>
      </p:sp>
      <p:sp>
        <p:nvSpPr>
          <p:cNvPr id="83971" name="Rectangle 3"/>
          <p:cNvSpPr>
            <a:spLocks noGrp="1" noChangeArrowheads="1"/>
          </p:cNvSpPr>
          <p:nvPr>
            <p:ph type="subTitle" idx="1"/>
          </p:nvPr>
        </p:nvSpPr>
        <p:spPr bwMode="auto">
          <a:xfrm>
            <a:off x="1371600" y="4343400"/>
            <a:ext cx="6400800" cy="76200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lgn="ctr">
              <a:defRPr>
                <a:latin typeface="Georgia" pitchFamily="18" charset="0"/>
              </a:defRPr>
            </a:lvl1pPr>
          </a:lstStyle>
          <a:p>
            <a:r>
              <a:rPr lang="en-US"/>
              <a:t>Click to edit Master subtitle style</a:t>
            </a:r>
          </a:p>
        </p:txBody>
      </p:sp>
      <p:sp>
        <p:nvSpPr>
          <p:cNvPr id="6" name="Rectangle 4"/>
          <p:cNvSpPr>
            <a:spLocks noGrp="1" noChangeArrowheads="1"/>
          </p:cNvSpPr>
          <p:nvPr>
            <p:ph type="ftr" sz="quarter" idx="10"/>
          </p:nvPr>
        </p:nvSpPr>
        <p:spPr bwMode="auto">
          <a:xfrm>
            <a:off x="3124200" y="6245225"/>
            <a:ext cx="2895600" cy="47625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lgn="ctr" eaLnBrk="0" hangingPunct="0">
              <a:defRPr sz="1100">
                <a:latin typeface="+mn-lt"/>
                <a:ea typeface="ＭＳ Ｐゴシック" charset="-128"/>
                <a:cs typeface="+mn-cs"/>
              </a:defRPr>
            </a:lvl1pPr>
          </a:lstStyle>
          <a:p>
            <a:pPr>
              <a:defRPr/>
            </a:pPr>
            <a:endParaRPr lang="en-US"/>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ea typeface="ＭＳ Ｐゴシック" charset="-128"/>
              <a:cs typeface="+mn-cs"/>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ea typeface="ＭＳ Ｐゴシック" charset="-128"/>
              <a:cs typeface="+mn-cs"/>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ea typeface="ＭＳ Ｐゴシック" charset="-128"/>
              <a:cs typeface="+mn-cs"/>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Line 5"/>
          <p:cNvSpPr>
            <a:spLocks noChangeShapeType="1"/>
          </p:cNvSpPr>
          <p:nvPr userDrawn="1"/>
        </p:nvSpPr>
        <p:spPr bwMode="auto">
          <a:xfrm>
            <a:off x="14478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ea typeface="ＭＳ Ｐゴシック" charset="-128"/>
              <a:cs typeface="+mn-cs"/>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5150" y="228600"/>
            <a:ext cx="2152650" cy="58975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28600"/>
            <a:ext cx="6305550" cy="58975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3970" name="Rectangle 2"/>
          <p:cNvSpPr>
            <a:spLocks noGrp="1" noChangeArrowheads="1"/>
          </p:cNvSpPr>
          <p:nvPr>
            <p:ph type="ctrTitle"/>
          </p:nvPr>
        </p:nvSpPr>
        <p:spPr>
          <a:xfrm>
            <a:off x="685800" y="2209800"/>
            <a:ext cx="7772400" cy="1470025"/>
          </a:xfrm>
        </p:spPr>
        <p:txBody>
          <a:bodyPr/>
          <a:lstStyle>
            <a:lvl1pPr>
              <a:defRPr sz="3500"/>
            </a:lvl1pPr>
          </a:lstStyle>
          <a:p>
            <a:r>
              <a:rPr lang="en-US"/>
              <a:t>Click to edit Master title style</a:t>
            </a:r>
          </a:p>
        </p:txBody>
      </p:sp>
      <p:sp>
        <p:nvSpPr>
          <p:cNvPr id="83971" name="Rectangle 3"/>
          <p:cNvSpPr>
            <a:spLocks noGrp="1" noChangeArrowheads="1"/>
          </p:cNvSpPr>
          <p:nvPr>
            <p:ph type="subTitle" idx="1"/>
          </p:nvPr>
        </p:nvSpPr>
        <p:spPr bwMode="auto">
          <a:xfrm>
            <a:off x="1371600" y="4343400"/>
            <a:ext cx="6400800" cy="76200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lgn="ctr">
              <a:defRPr>
                <a:latin typeface="Georgia" pitchFamily="18" charset="0"/>
              </a:defRPr>
            </a:lvl1pPr>
          </a:lstStyle>
          <a:p>
            <a:r>
              <a:rPr lang="en-US"/>
              <a:t>Click to edit Master subtitle style</a:t>
            </a:r>
          </a:p>
        </p:txBody>
      </p:sp>
      <p:sp>
        <p:nvSpPr>
          <p:cNvPr id="6" name="Rectangle 4"/>
          <p:cNvSpPr>
            <a:spLocks noGrp="1" noChangeArrowheads="1"/>
          </p:cNvSpPr>
          <p:nvPr>
            <p:ph type="ftr" sz="quarter" idx="10"/>
          </p:nvPr>
        </p:nvSpPr>
        <p:spPr bwMode="auto">
          <a:xfrm>
            <a:off x="3124200" y="6245225"/>
            <a:ext cx="2895600" cy="47625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lgn="ctr" eaLnBrk="0" hangingPunct="0">
              <a:defRPr sz="1100">
                <a:latin typeface="+mn-lt"/>
                <a:ea typeface="ＭＳ Ｐゴシック" charset="-128"/>
                <a:cs typeface="+mn-cs"/>
              </a:defRPr>
            </a:lvl1pPr>
          </a:lstStyle>
          <a:p>
            <a:pPr>
              <a:defRPr/>
            </a:pPr>
            <a:endParaRPr lang="en-US">
              <a:solidFill>
                <a:srgbClr val="000000"/>
              </a:solidFill>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Line 5"/>
          <p:cNvSpPr>
            <a:spLocks noChangeShapeType="1"/>
          </p:cNvSpPr>
          <p:nvPr userDrawn="1"/>
        </p:nvSpPr>
        <p:spPr bwMode="auto">
          <a:xfrm>
            <a:off x="14478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5150" y="228600"/>
            <a:ext cx="2152650" cy="58975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28600"/>
            <a:ext cx="6305550" cy="58975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3970" name="Rectangle 2"/>
          <p:cNvSpPr>
            <a:spLocks noGrp="1" noChangeArrowheads="1"/>
          </p:cNvSpPr>
          <p:nvPr>
            <p:ph type="ctrTitle"/>
          </p:nvPr>
        </p:nvSpPr>
        <p:spPr>
          <a:xfrm>
            <a:off x="685800" y="2209800"/>
            <a:ext cx="7772400" cy="1470025"/>
          </a:xfrm>
        </p:spPr>
        <p:txBody>
          <a:bodyPr/>
          <a:lstStyle>
            <a:lvl1pPr>
              <a:defRPr sz="3500"/>
            </a:lvl1pPr>
          </a:lstStyle>
          <a:p>
            <a:r>
              <a:rPr lang="en-US"/>
              <a:t>Click to edit Master title style</a:t>
            </a:r>
          </a:p>
        </p:txBody>
      </p:sp>
      <p:sp>
        <p:nvSpPr>
          <p:cNvPr id="83971" name="Rectangle 3"/>
          <p:cNvSpPr>
            <a:spLocks noGrp="1" noChangeArrowheads="1"/>
          </p:cNvSpPr>
          <p:nvPr>
            <p:ph type="subTitle" idx="1"/>
          </p:nvPr>
        </p:nvSpPr>
        <p:spPr bwMode="auto">
          <a:xfrm>
            <a:off x="1371600" y="4343400"/>
            <a:ext cx="6400800" cy="76200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lgn="ctr">
              <a:defRPr>
                <a:latin typeface="Georgia" pitchFamily="18" charset="0"/>
              </a:defRPr>
            </a:lvl1pPr>
          </a:lstStyle>
          <a:p>
            <a:r>
              <a:rPr lang="en-US"/>
              <a:t>Click to edit Master subtitle style</a:t>
            </a:r>
          </a:p>
        </p:txBody>
      </p:sp>
      <p:sp>
        <p:nvSpPr>
          <p:cNvPr id="6" name="Rectangle 4"/>
          <p:cNvSpPr>
            <a:spLocks noGrp="1" noChangeArrowheads="1"/>
          </p:cNvSpPr>
          <p:nvPr>
            <p:ph type="ftr" sz="quarter" idx="10"/>
          </p:nvPr>
        </p:nvSpPr>
        <p:spPr bwMode="auto">
          <a:xfrm>
            <a:off x="3124200" y="6245225"/>
            <a:ext cx="2895600" cy="47625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lgn="ctr" eaLnBrk="0" hangingPunct="0">
              <a:defRPr sz="1100">
                <a:latin typeface="+mn-lt"/>
                <a:ea typeface="ＭＳ Ｐゴシック" charset="-128"/>
                <a:cs typeface="+mn-cs"/>
              </a:defRPr>
            </a:lvl1pPr>
          </a:lstStyle>
          <a:p>
            <a:pPr>
              <a:defRPr/>
            </a:pPr>
            <a:endParaRPr lang="en-US">
              <a:solidFill>
                <a:srgbClr val="000000"/>
              </a:solidFill>
            </a:endParaRPr>
          </a:p>
        </p:txBody>
      </p:sp>
    </p:spTree>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Line 5"/>
          <p:cNvSpPr>
            <a:spLocks noChangeShapeType="1"/>
          </p:cNvSpPr>
          <p:nvPr userDrawn="1"/>
        </p:nvSpPr>
        <p:spPr bwMode="auto">
          <a:xfrm>
            <a:off x="14478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med"/>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5150" y="228600"/>
            <a:ext cx="2152650" cy="58975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28600"/>
            <a:ext cx="6305550" cy="58975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endParaRPr>
          </a:p>
        </p:txBody>
      </p:sp>
    </p:spTree>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3970" name="Rectangle 2"/>
          <p:cNvSpPr>
            <a:spLocks noGrp="1" noChangeArrowheads="1"/>
          </p:cNvSpPr>
          <p:nvPr>
            <p:ph type="ctrTitle"/>
          </p:nvPr>
        </p:nvSpPr>
        <p:spPr>
          <a:xfrm>
            <a:off x="685800" y="2209800"/>
            <a:ext cx="7772400" cy="1470025"/>
          </a:xfrm>
        </p:spPr>
        <p:txBody>
          <a:bodyPr/>
          <a:lstStyle>
            <a:lvl1pPr>
              <a:defRPr sz="3500"/>
            </a:lvl1pPr>
          </a:lstStyle>
          <a:p>
            <a:r>
              <a:rPr lang="en-US"/>
              <a:t>Click to edit Master title style</a:t>
            </a:r>
          </a:p>
        </p:txBody>
      </p:sp>
      <p:sp>
        <p:nvSpPr>
          <p:cNvPr id="83971" name="Rectangle 3"/>
          <p:cNvSpPr>
            <a:spLocks noGrp="1" noChangeArrowheads="1"/>
          </p:cNvSpPr>
          <p:nvPr>
            <p:ph type="subTitle" idx="1"/>
          </p:nvPr>
        </p:nvSpPr>
        <p:spPr bwMode="auto">
          <a:xfrm>
            <a:off x="1371600" y="4343400"/>
            <a:ext cx="6400800" cy="76200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lgn="ctr">
              <a:defRPr>
                <a:latin typeface="Georgia" pitchFamily="18" charset="0"/>
              </a:defRPr>
            </a:lvl1pPr>
          </a:lstStyle>
          <a:p>
            <a:r>
              <a:rPr lang="en-US"/>
              <a:t>Click to edit Master subtitle style</a:t>
            </a:r>
          </a:p>
        </p:txBody>
      </p:sp>
      <p:sp>
        <p:nvSpPr>
          <p:cNvPr id="6" name="Rectangle 4"/>
          <p:cNvSpPr>
            <a:spLocks noGrp="1" noChangeArrowheads="1"/>
          </p:cNvSpPr>
          <p:nvPr>
            <p:ph type="ftr" sz="quarter" idx="10"/>
          </p:nvPr>
        </p:nvSpPr>
        <p:spPr bwMode="auto">
          <a:xfrm>
            <a:off x="3124200" y="6245225"/>
            <a:ext cx="2895600" cy="47625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lgn="ctr" eaLnBrk="0" hangingPunct="0">
              <a:defRPr sz="1100">
                <a:latin typeface="+mn-lt"/>
                <a:ea typeface="ＭＳ Ｐゴシック" charset="-128"/>
                <a:cs typeface="+mn-cs"/>
              </a:defRPr>
            </a:lvl1pPr>
          </a:lstStyle>
          <a:p>
            <a:pPr>
              <a:defRPr/>
            </a:pPr>
            <a:endParaRPr lang="en-US">
              <a:solidFill>
                <a:srgbClr val="000000"/>
              </a:solidFill>
            </a:endParaRPr>
          </a:p>
        </p:txBody>
      </p:sp>
    </p:spTree>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Line 5"/>
          <p:cNvSpPr>
            <a:spLocks noChangeShapeType="1"/>
          </p:cNvSpPr>
          <p:nvPr userDrawn="1"/>
        </p:nvSpPr>
        <p:spPr bwMode="auto">
          <a:xfrm>
            <a:off x="12192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Line 5"/>
          <p:cNvSpPr>
            <a:spLocks noChangeShapeType="1"/>
          </p:cNvSpPr>
          <p:nvPr userDrawn="1"/>
        </p:nvSpPr>
        <p:spPr bwMode="auto">
          <a:xfrm>
            <a:off x="1447800" y="914400"/>
            <a:ext cx="7696200" cy="0"/>
          </a:xfrm>
          <a:prstGeom prst="line">
            <a:avLst/>
          </a:prstGeom>
          <a:noFill/>
          <a:ln w="76200">
            <a:solidFill>
              <a:srgbClr val="0000FF">
                <a:alpha val="80000"/>
              </a:srgbClr>
            </a:solidFill>
            <a:round/>
            <a:headEnd/>
            <a:tailEnd/>
          </a:ln>
          <a:effectLst>
            <a:outerShdw dist="25399" dir="2700000" algn="ctr" rotWithShape="0">
              <a:srgbClr val="184398">
                <a:alpha val="73000"/>
              </a:srgbClr>
            </a:outerShdw>
          </a:effectLst>
        </p:spPr>
        <p:txBody>
          <a:bodyPr wrap="none" anchor="ctr"/>
          <a:lstStyle/>
          <a:p>
            <a:pPr eaLnBrk="0" hangingPunct="0">
              <a:defRPr/>
            </a:pPr>
            <a:endParaRPr lang="en-US">
              <a:solidFill>
                <a:srgbClr val="000000"/>
              </a:solidFill>
              <a:ea typeface="ＭＳ Ｐゴシック" charset="-128"/>
              <a:cs typeface="+mn-cs"/>
            </a:endParaRPr>
          </a:p>
        </p:txBody>
      </p:sp>
    </p:spTree>
  </p:cSld>
  <p:clrMapOvr>
    <a:masterClrMapping/>
  </p:clrMapOvr>
  <p:transition spd="med"/>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med"/>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5150" y="228600"/>
            <a:ext cx="2152650" cy="58975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28600"/>
            <a:ext cx="6305550" cy="58975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gif"/></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gif"/></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2.gif"/></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34.xml"/><Relationship Id="rId4" Type="http://schemas.openxmlformats.org/officeDocument/2006/relationships/image" Target="../media/image2.gif"/></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6.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image" Target="../media/image2.gi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bwMode="auto">
          <a:xfrm>
            <a:off x="685800" y="228600"/>
            <a:ext cx="7772400" cy="609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pic>
        <p:nvPicPr>
          <p:cNvPr id="1028" name="Picture 6" descr="type_coaps_logo_trans"/>
          <p:cNvPicPr>
            <a:picLocks noChangeAspect="1" noChangeArrowheads="1"/>
          </p:cNvPicPr>
          <p:nvPr userDrawn="1"/>
        </p:nvPicPr>
        <p:blipFill>
          <a:blip r:embed="rId13" cstate="print"/>
          <a:srcRect/>
          <a:stretch>
            <a:fillRect/>
          </a:stretch>
        </p:blipFill>
        <p:spPr bwMode="auto">
          <a:xfrm>
            <a:off x="76200" y="76200"/>
            <a:ext cx="685800" cy="685800"/>
          </a:xfrm>
          <a:prstGeom prst="rect">
            <a:avLst/>
          </a:prstGeom>
          <a:noFill/>
          <a:ln w="9525">
            <a:noFill/>
            <a:miter lim="800000"/>
            <a:headEnd/>
            <a:tailEnd/>
          </a:ln>
        </p:spPr>
      </p:pic>
      <p:pic>
        <p:nvPicPr>
          <p:cNvPr id="6" name="Picture 5" descr="fsu_seal.gif"/>
          <p:cNvPicPr>
            <a:picLocks noChangeAspect="1"/>
          </p:cNvPicPr>
          <p:nvPr userDrawn="1"/>
        </p:nvPicPr>
        <p:blipFill>
          <a:blip r:embed="rId14" cstate="print"/>
          <a:stretch>
            <a:fillRect/>
          </a:stretch>
        </p:blipFill>
        <p:spPr>
          <a:xfrm>
            <a:off x="8431304" y="76201"/>
            <a:ext cx="645459" cy="609600"/>
          </a:xfrm>
          <a:prstGeom prst="rect">
            <a:avLst/>
          </a:prstGeom>
        </p:spPr>
      </p:pic>
    </p:spTree>
  </p:cSld>
  <p:clrMap bg1="lt1" tx1="dk1" bg2="lt2" tx2="dk2" accent1="accent1" accent2="accent2" accent3="accent3" accent4="accent4" accent5="accent5" accent6="accent6" hlink="hlink" folHlink="folHlink"/>
  <p:sldLayoutIdLst>
    <p:sldLayoutId id="2147483664" r:id="rId1"/>
    <p:sldLayoutId id="2147483663" r:id="rId2"/>
    <p:sldLayoutId id="2147483662" r:id="rId3"/>
    <p:sldLayoutId id="2147483661" r:id="rId4"/>
    <p:sldLayoutId id="2147483660" r:id="rId5"/>
    <p:sldLayoutId id="2147483659" r:id="rId6"/>
    <p:sldLayoutId id="2147483658" r:id="rId7"/>
    <p:sldLayoutId id="2147483657" r:id="rId8"/>
    <p:sldLayoutId id="2147483656" r:id="rId9"/>
    <p:sldLayoutId id="2147483655" r:id="rId10"/>
    <p:sldLayoutId id="2147483654" r:id="rId11"/>
  </p:sldLayoutIdLst>
  <p:transition spd="med"/>
  <p:txStyles>
    <p:titleStyle>
      <a:lvl1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mj-lt"/>
          <a:ea typeface="+mj-ea"/>
          <a:cs typeface="ＭＳ Ｐゴシック"/>
        </a:defRPr>
      </a:lvl1pPr>
      <a:lvl2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2pPr>
      <a:lvl3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3pPr>
      <a:lvl4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4pPr>
      <a:lvl5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5pPr>
      <a:lvl6pPr marL="4572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6pPr>
      <a:lvl7pPr marL="9144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7pPr>
      <a:lvl8pPr marL="13716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8pPr>
      <a:lvl9pPr marL="18288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9pPr>
    </p:titleStyle>
    <p:bodyStyle>
      <a:lvl1pPr marL="342900" indent="-342900" algn="just" rtl="0" eaLnBrk="0" fontAlgn="base" hangingPunct="0">
        <a:spcBef>
          <a:spcPct val="20000"/>
        </a:spcBef>
        <a:spcAft>
          <a:spcPct val="25000"/>
        </a:spcAft>
        <a:buChar char="•"/>
        <a:defRPr sz="1600">
          <a:solidFill>
            <a:srgbClr val="464646"/>
          </a:solidFill>
          <a:latin typeface="+mn-lt"/>
          <a:ea typeface="+mn-ea"/>
          <a:cs typeface="ＭＳ Ｐゴシック"/>
        </a:defRPr>
      </a:lvl1pPr>
      <a:lvl2pPr marL="742950" indent="-285750" algn="just" rtl="0" eaLnBrk="0" fontAlgn="base" hangingPunct="0">
        <a:spcBef>
          <a:spcPct val="20000"/>
        </a:spcBef>
        <a:spcAft>
          <a:spcPct val="0"/>
        </a:spcAft>
        <a:buChar char="–"/>
        <a:defRPr sz="1600">
          <a:solidFill>
            <a:srgbClr val="464646"/>
          </a:solidFill>
          <a:latin typeface="+mn-lt"/>
          <a:ea typeface="+mn-ea"/>
          <a:cs typeface="ＭＳ Ｐゴシック"/>
        </a:defRPr>
      </a:lvl2pPr>
      <a:lvl3pPr marL="1143000" indent="-228600" algn="just" rtl="0" eaLnBrk="0" fontAlgn="base" hangingPunct="0">
        <a:spcBef>
          <a:spcPct val="20000"/>
        </a:spcBef>
        <a:spcAft>
          <a:spcPct val="0"/>
        </a:spcAft>
        <a:buChar char="•"/>
        <a:defRPr sz="1400">
          <a:solidFill>
            <a:srgbClr val="464646"/>
          </a:solidFill>
          <a:latin typeface="+mn-lt"/>
          <a:ea typeface="+mn-ea"/>
          <a:cs typeface="ＭＳ Ｐゴシック"/>
        </a:defRPr>
      </a:lvl3pPr>
      <a:lvl4pPr marL="1600200" indent="-228600" algn="just" rtl="0" eaLnBrk="0" fontAlgn="base" hangingPunct="0">
        <a:spcBef>
          <a:spcPct val="20000"/>
        </a:spcBef>
        <a:spcAft>
          <a:spcPct val="0"/>
        </a:spcAft>
        <a:buChar char="–"/>
        <a:defRPr sz="1200">
          <a:solidFill>
            <a:srgbClr val="464646"/>
          </a:solidFill>
          <a:latin typeface="+mn-lt"/>
          <a:ea typeface="+mn-ea"/>
          <a:cs typeface="ＭＳ Ｐゴシック"/>
        </a:defRPr>
      </a:lvl4pPr>
      <a:lvl5pPr marL="2057400" indent="-228600" algn="just" rtl="0" eaLnBrk="0" fontAlgn="base" hangingPunct="0">
        <a:spcBef>
          <a:spcPct val="20000"/>
        </a:spcBef>
        <a:spcAft>
          <a:spcPct val="0"/>
        </a:spcAft>
        <a:buChar char="»"/>
        <a:defRPr sz="1000">
          <a:solidFill>
            <a:srgbClr val="464646"/>
          </a:solidFill>
          <a:latin typeface="+mn-lt"/>
          <a:ea typeface="+mn-ea"/>
          <a:cs typeface="ＭＳ Ｐゴシック"/>
        </a:defRPr>
      </a:lvl5pPr>
      <a:lvl6pPr marL="2514600" indent="-228600" algn="just" rtl="0" fontAlgn="base">
        <a:spcBef>
          <a:spcPct val="20000"/>
        </a:spcBef>
        <a:spcAft>
          <a:spcPct val="0"/>
        </a:spcAft>
        <a:defRPr sz="1000">
          <a:solidFill>
            <a:srgbClr val="464646"/>
          </a:solidFill>
          <a:latin typeface="+mn-lt"/>
          <a:ea typeface="+mn-ea"/>
        </a:defRPr>
      </a:lvl6pPr>
      <a:lvl7pPr marL="2971800" indent="-228600" algn="just" rtl="0" fontAlgn="base">
        <a:spcBef>
          <a:spcPct val="20000"/>
        </a:spcBef>
        <a:spcAft>
          <a:spcPct val="0"/>
        </a:spcAft>
        <a:defRPr sz="1000">
          <a:solidFill>
            <a:srgbClr val="464646"/>
          </a:solidFill>
          <a:latin typeface="+mn-lt"/>
          <a:ea typeface="+mn-ea"/>
        </a:defRPr>
      </a:lvl7pPr>
      <a:lvl8pPr marL="3429000" indent="-228600" algn="just" rtl="0" fontAlgn="base">
        <a:spcBef>
          <a:spcPct val="20000"/>
        </a:spcBef>
        <a:spcAft>
          <a:spcPct val="0"/>
        </a:spcAft>
        <a:defRPr sz="1000">
          <a:solidFill>
            <a:srgbClr val="464646"/>
          </a:solidFill>
          <a:latin typeface="+mn-lt"/>
          <a:ea typeface="+mn-ea"/>
        </a:defRPr>
      </a:lvl8pPr>
      <a:lvl9pPr marL="3886200" indent="-228600" algn="just" rtl="0" fontAlgn="base">
        <a:spcBef>
          <a:spcPct val="20000"/>
        </a:spcBef>
        <a:spcAft>
          <a:spcPct val="0"/>
        </a:spcAft>
        <a:defRPr sz="1000">
          <a:solidFill>
            <a:srgbClr val="464646"/>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bwMode="auto">
          <a:xfrm>
            <a:off x="685800" y="228600"/>
            <a:ext cx="7772400" cy="609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pic>
        <p:nvPicPr>
          <p:cNvPr id="1028" name="Picture 6" descr="type_coaps_logo_trans"/>
          <p:cNvPicPr>
            <a:picLocks noChangeAspect="1" noChangeArrowheads="1"/>
          </p:cNvPicPr>
          <p:nvPr userDrawn="1"/>
        </p:nvPicPr>
        <p:blipFill>
          <a:blip r:embed="rId2" cstate="print"/>
          <a:srcRect/>
          <a:stretch>
            <a:fillRect/>
          </a:stretch>
        </p:blipFill>
        <p:spPr bwMode="auto">
          <a:xfrm>
            <a:off x="76200" y="76200"/>
            <a:ext cx="685800" cy="685800"/>
          </a:xfrm>
          <a:prstGeom prst="rect">
            <a:avLst/>
          </a:prstGeom>
          <a:noFill/>
          <a:ln w="9525">
            <a:noFill/>
            <a:miter lim="800000"/>
            <a:headEnd/>
            <a:tailEnd/>
          </a:ln>
        </p:spPr>
      </p:pic>
      <p:pic>
        <p:nvPicPr>
          <p:cNvPr id="6" name="Picture 5" descr="fsu_seal.gif"/>
          <p:cNvPicPr>
            <a:picLocks noChangeAspect="1"/>
          </p:cNvPicPr>
          <p:nvPr userDrawn="1"/>
        </p:nvPicPr>
        <p:blipFill>
          <a:blip r:embed="rId3" cstate="print"/>
          <a:stretch>
            <a:fillRect/>
          </a:stretch>
        </p:blipFill>
        <p:spPr>
          <a:xfrm>
            <a:off x="8431304" y="76201"/>
            <a:ext cx="645459" cy="609600"/>
          </a:xfrm>
          <a:prstGeom prst="rect">
            <a:avLst/>
          </a:prstGeom>
        </p:spPr>
      </p:pic>
    </p:spTree>
  </p:cSld>
  <p:clrMap bg1="lt1" tx1="dk1" bg2="lt2" tx2="dk2" accent1="accent1" accent2="accent2" accent3="accent3" accent4="accent4" accent5="accent5" accent6="accent6" hlink="hlink" folHlink="folHlink"/>
  <p:transition spd="med"/>
  <p:txStyles>
    <p:titleStyle>
      <a:lvl1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mj-lt"/>
          <a:ea typeface="+mj-ea"/>
          <a:cs typeface="ＭＳ Ｐゴシック"/>
        </a:defRPr>
      </a:lvl1pPr>
      <a:lvl2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2pPr>
      <a:lvl3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3pPr>
      <a:lvl4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4pPr>
      <a:lvl5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5pPr>
      <a:lvl6pPr marL="4572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6pPr>
      <a:lvl7pPr marL="9144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7pPr>
      <a:lvl8pPr marL="13716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8pPr>
      <a:lvl9pPr marL="18288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9pPr>
    </p:titleStyle>
    <p:bodyStyle>
      <a:lvl1pPr marL="342900" indent="-342900" algn="just" rtl="0" eaLnBrk="0" fontAlgn="base" hangingPunct="0">
        <a:spcBef>
          <a:spcPct val="20000"/>
        </a:spcBef>
        <a:spcAft>
          <a:spcPct val="25000"/>
        </a:spcAft>
        <a:buChar char="•"/>
        <a:defRPr sz="1600">
          <a:solidFill>
            <a:srgbClr val="464646"/>
          </a:solidFill>
          <a:latin typeface="+mn-lt"/>
          <a:ea typeface="+mn-ea"/>
          <a:cs typeface="ＭＳ Ｐゴシック"/>
        </a:defRPr>
      </a:lvl1pPr>
      <a:lvl2pPr marL="742950" indent="-285750" algn="just" rtl="0" eaLnBrk="0" fontAlgn="base" hangingPunct="0">
        <a:spcBef>
          <a:spcPct val="20000"/>
        </a:spcBef>
        <a:spcAft>
          <a:spcPct val="0"/>
        </a:spcAft>
        <a:buChar char="–"/>
        <a:defRPr sz="1600">
          <a:solidFill>
            <a:srgbClr val="464646"/>
          </a:solidFill>
          <a:latin typeface="+mn-lt"/>
          <a:ea typeface="+mn-ea"/>
          <a:cs typeface="ＭＳ Ｐゴシック"/>
        </a:defRPr>
      </a:lvl2pPr>
      <a:lvl3pPr marL="1143000" indent="-228600" algn="just" rtl="0" eaLnBrk="0" fontAlgn="base" hangingPunct="0">
        <a:spcBef>
          <a:spcPct val="20000"/>
        </a:spcBef>
        <a:spcAft>
          <a:spcPct val="0"/>
        </a:spcAft>
        <a:buChar char="•"/>
        <a:defRPr sz="1400">
          <a:solidFill>
            <a:srgbClr val="464646"/>
          </a:solidFill>
          <a:latin typeface="+mn-lt"/>
          <a:ea typeface="+mn-ea"/>
          <a:cs typeface="ＭＳ Ｐゴシック"/>
        </a:defRPr>
      </a:lvl3pPr>
      <a:lvl4pPr marL="1600200" indent="-228600" algn="just" rtl="0" eaLnBrk="0" fontAlgn="base" hangingPunct="0">
        <a:spcBef>
          <a:spcPct val="20000"/>
        </a:spcBef>
        <a:spcAft>
          <a:spcPct val="0"/>
        </a:spcAft>
        <a:buChar char="–"/>
        <a:defRPr sz="1200">
          <a:solidFill>
            <a:srgbClr val="464646"/>
          </a:solidFill>
          <a:latin typeface="+mn-lt"/>
          <a:ea typeface="+mn-ea"/>
          <a:cs typeface="ＭＳ Ｐゴシック"/>
        </a:defRPr>
      </a:lvl4pPr>
      <a:lvl5pPr marL="2057400" indent="-228600" algn="just" rtl="0" eaLnBrk="0" fontAlgn="base" hangingPunct="0">
        <a:spcBef>
          <a:spcPct val="20000"/>
        </a:spcBef>
        <a:spcAft>
          <a:spcPct val="0"/>
        </a:spcAft>
        <a:buChar char="»"/>
        <a:defRPr sz="1000">
          <a:solidFill>
            <a:srgbClr val="464646"/>
          </a:solidFill>
          <a:latin typeface="+mn-lt"/>
          <a:ea typeface="+mn-ea"/>
          <a:cs typeface="ＭＳ Ｐゴシック"/>
        </a:defRPr>
      </a:lvl5pPr>
      <a:lvl6pPr marL="2514600" indent="-228600" algn="just" rtl="0" fontAlgn="base">
        <a:spcBef>
          <a:spcPct val="20000"/>
        </a:spcBef>
        <a:spcAft>
          <a:spcPct val="0"/>
        </a:spcAft>
        <a:defRPr sz="1000">
          <a:solidFill>
            <a:srgbClr val="464646"/>
          </a:solidFill>
          <a:latin typeface="+mn-lt"/>
          <a:ea typeface="+mn-ea"/>
        </a:defRPr>
      </a:lvl6pPr>
      <a:lvl7pPr marL="2971800" indent="-228600" algn="just" rtl="0" fontAlgn="base">
        <a:spcBef>
          <a:spcPct val="20000"/>
        </a:spcBef>
        <a:spcAft>
          <a:spcPct val="0"/>
        </a:spcAft>
        <a:defRPr sz="1000">
          <a:solidFill>
            <a:srgbClr val="464646"/>
          </a:solidFill>
          <a:latin typeface="+mn-lt"/>
          <a:ea typeface="+mn-ea"/>
        </a:defRPr>
      </a:lvl7pPr>
      <a:lvl8pPr marL="3429000" indent="-228600" algn="just" rtl="0" fontAlgn="base">
        <a:spcBef>
          <a:spcPct val="20000"/>
        </a:spcBef>
        <a:spcAft>
          <a:spcPct val="0"/>
        </a:spcAft>
        <a:defRPr sz="1000">
          <a:solidFill>
            <a:srgbClr val="464646"/>
          </a:solidFill>
          <a:latin typeface="+mn-lt"/>
          <a:ea typeface="+mn-ea"/>
        </a:defRPr>
      </a:lvl8pPr>
      <a:lvl9pPr marL="3886200" indent="-228600" algn="just" rtl="0" fontAlgn="base">
        <a:spcBef>
          <a:spcPct val="20000"/>
        </a:spcBef>
        <a:spcAft>
          <a:spcPct val="0"/>
        </a:spcAft>
        <a:defRPr sz="1000">
          <a:solidFill>
            <a:srgbClr val="464646"/>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bwMode="auto">
          <a:xfrm>
            <a:off x="685800" y="228600"/>
            <a:ext cx="7772400" cy="609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pic>
        <p:nvPicPr>
          <p:cNvPr id="1028" name="Picture 6" descr="type_coaps_logo_trans"/>
          <p:cNvPicPr>
            <a:picLocks noChangeAspect="1" noChangeArrowheads="1"/>
          </p:cNvPicPr>
          <p:nvPr userDrawn="1"/>
        </p:nvPicPr>
        <p:blipFill>
          <a:blip r:embed="rId13" cstate="print"/>
          <a:srcRect/>
          <a:stretch>
            <a:fillRect/>
          </a:stretch>
        </p:blipFill>
        <p:spPr bwMode="auto">
          <a:xfrm>
            <a:off x="76200" y="76200"/>
            <a:ext cx="685800" cy="685800"/>
          </a:xfrm>
          <a:prstGeom prst="rect">
            <a:avLst/>
          </a:prstGeom>
          <a:noFill/>
          <a:ln w="9525">
            <a:noFill/>
            <a:miter lim="800000"/>
            <a:headEnd/>
            <a:tailEnd/>
          </a:ln>
        </p:spPr>
      </p:pic>
      <p:pic>
        <p:nvPicPr>
          <p:cNvPr id="6" name="Picture 5" descr="fsu_seal.gif"/>
          <p:cNvPicPr>
            <a:picLocks noChangeAspect="1"/>
          </p:cNvPicPr>
          <p:nvPr userDrawn="1"/>
        </p:nvPicPr>
        <p:blipFill>
          <a:blip r:embed="rId14" cstate="print"/>
          <a:stretch>
            <a:fillRect/>
          </a:stretch>
        </p:blipFill>
        <p:spPr>
          <a:xfrm>
            <a:off x="8431304" y="76201"/>
            <a:ext cx="645459" cy="609600"/>
          </a:xfrm>
          <a:prstGeom prst="rect">
            <a:avLst/>
          </a:prstGeom>
        </p:spPr>
      </p:pic>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transition spd="med"/>
  <p:txStyles>
    <p:titleStyle>
      <a:lvl1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mj-lt"/>
          <a:ea typeface="+mj-ea"/>
          <a:cs typeface="ＭＳ Ｐゴシック"/>
        </a:defRPr>
      </a:lvl1pPr>
      <a:lvl2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2pPr>
      <a:lvl3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3pPr>
      <a:lvl4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4pPr>
      <a:lvl5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5pPr>
      <a:lvl6pPr marL="4572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6pPr>
      <a:lvl7pPr marL="9144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7pPr>
      <a:lvl8pPr marL="13716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8pPr>
      <a:lvl9pPr marL="18288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9pPr>
    </p:titleStyle>
    <p:bodyStyle>
      <a:lvl1pPr marL="342900" indent="-342900" algn="just" rtl="0" eaLnBrk="0" fontAlgn="base" hangingPunct="0">
        <a:spcBef>
          <a:spcPct val="20000"/>
        </a:spcBef>
        <a:spcAft>
          <a:spcPct val="25000"/>
        </a:spcAft>
        <a:buChar char="•"/>
        <a:defRPr sz="1600">
          <a:solidFill>
            <a:srgbClr val="464646"/>
          </a:solidFill>
          <a:latin typeface="+mn-lt"/>
          <a:ea typeface="+mn-ea"/>
          <a:cs typeface="ＭＳ Ｐゴシック"/>
        </a:defRPr>
      </a:lvl1pPr>
      <a:lvl2pPr marL="742950" indent="-285750" algn="just" rtl="0" eaLnBrk="0" fontAlgn="base" hangingPunct="0">
        <a:spcBef>
          <a:spcPct val="20000"/>
        </a:spcBef>
        <a:spcAft>
          <a:spcPct val="0"/>
        </a:spcAft>
        <a:buChar char="–"/>
        <a:defRPr sz="1600">
          <a:solidFill>
            <a:srgbClr val="464646"/>
          </a:solidFill>
          <a:latin typeface="+mn-lt"/>
          <a:ea typeface="+mn-ea"/>
          <a:cs typeface="ＭＳ Ｐゴシック"/>
        </a:defRPr>
      </a:lvl2pPr>
      <a:lvl3pPr marL="1143000" indent="-228600" algn="just" rtl="0" eaLnBrk="0" fontAlgn="base" hangingPunct="0">
        <a:spcBef>
          <a:spcPct val="20000"/>
        </a:spcBef>
        <a:spcAft>
          <a:spcPct val="0"/>
        </a:spcAft>
        <a:buChar char="•"/>
        <a:defRPr sz="1400">
          <a:solidFill>
            <a:srgbClr val="464646"/>
          </a:solidFill>
          <a:latin typeface="+mn-lt"/>
          <a:ea typeface="+mn-ea"/>
          <a:cs typeface="ＭＳ Ｐゴシック"/>
        </a:defRPr>
      </a:lvl3pPr>
      <a:lvl4pPr marL="1600200" indent="-228600" algn="just" rtl="0" eaLnBrk="0" fontAlgn="base" hangingPunct="0">
        <a:spcBef>
          <a:spcPct val="20000"/>
        </a:spcBef>
        <a:spcAft>
          <a:spcPct val="0"/>
        </a:spcAft>
        <a:buChar char="–"/>
        <a:defRPr sz="1200">
          <a:solidFill>
            <a:srgbClr val="464646"/>
          </a:solidFill>
          <a:latin typeface="+mn-lt"/>
          <a:ea typeface="+mn-ea"/>
          <a:cs typeface="ＭＳ Ｐゴシック"/>
        </a:defRPr>
      </a:lvl4pPr>
      <a:lvl5pPr marL="2057400" indent="-228600" algn="just" rtl="0" eaLnBrk="0" fontAlgn="base" hangingPunct="0">
        <a:spcBef>
          <a:spcPct val="20000"/>
        </a:spcBef>
        <a:spcAft>
          <a:spcPct val="0"/>
        </a:spcAft>
        <a:buChar char="»"/>
        <a:defRPr sz="1000">
          <a:solidFill>
            <a:srgbClr val="464646"/>
          </a:solidFill>
          <a:latin typeface="+mn-lt"/>
          <a:ea typeface="+mn-ea"/>
          <a:cs typeface="ＭＳ Ｐゴシック"/>
        </a:defRPr>
      </a:lvl5pPr>
      <a:lvl6pPr marL="2514600" indent="-228600" algn="just" rtl="0" fontAlgn="base">
        <a:spcBef>
          <a:spcPct val="20000"/>
        </a:spcBef>
        <a:spcAft>
          <a:spcPct val="0"/>
        </a:spcAft>
        <a:defRPr sz="1000">
          <a:solidFill>
            <a:srgbClr val="464646"/>
          </a:solidFill>
          <a:latin typeface="+mn-lt"/>
          <a:ea typeface="+mn-ea"/>
        </a:defRPr>
      </a:lvl6pPr>
      <a:lvl7pPr marL="2971800" indent="-228600" algn="just" rtl="0" fontAlgn="base">
        <a:spcBef>
          <a:spcPct val="20000"/>
        </a:spcBef>
        <a:spcAft>
          <a:spcPct val="0"/>
        </a:spcAft>
        <a:defRPr sz="1000">
          <a:solidFill>
            <a:srgbClr val="464646"/>
          </a:solidFill>
          <a:latin typeface="+mn-lt"/>
          <a:ea typeface="+mn-ea"/>
        </a:defRPr>
      </a:lvl7pPr>
      <a:lvl8pPr marL="3429000" indent="-228600" algn="just" rtl="0" fontAlgn="base">
        <a:spcBef>
          <a:spcPct val="20000"/>
        </a:spcBef>
        <a:spcAft>
          <a:spcPct val="0"/>
        </a:spcAft>
        <a:defRPr sz="1000">
          <a:solidFill>
            <a:srgbClr val="464646"/>
          </a:solidFill>
          <a:latin typeface="+mn-lt"/>
          <a:ea typeface="+mn-ea"/>
        </a:defRPr>
      </a:lvl8pPr>
      <a:lvl9pPr marL="3886200" indent="-228600" algn="just" rtl="0" fontAlgn="base">
        <a:spcBef>
          <a:spcPct val="20000"/>
        </a:spcBef>
        <a:spcAft>
          <a:spcPct val="0"/>
        </a:spcAft>
        <a:defRPr sz="1000">
          <a:solidFill>
            <a:srgbClr val="464646"/>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bwMode="auto">
          <a:xfrm>
            <a:off x="685800" y="228600"/>
            <a:ext cx="7772400" cy="609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pic>
        <p:nvPicPr>
          <p:cNvPr id="1028" name="Picture 6" descr="type_coaps_logo_trans"/>
          <p:cNvPicPr>
            <a:picLocks noChangeAspect="1" noChangeArrowheads="1"/>
          </p:cNvPicPr>
          <p:nvPr userDrawn="1"/>
        </p:nvPicPr>
        <p:blipFill>
          <a:blip r:embed="rId13" cstate="print"/>
          <a:srcRect/>
          <a:stretch>
            <a:fillRect/>
          </a:stretch>
        </p:blipFill>
        <p:spPr bwMode="auto">
          <a:xfrm>
            <a:off x="76200" y="76200"/>
            <a:ext cx="685800" cy="685800"/>
          </a:xfrm>
          <a:prstGeom prst="rect">
            <a:avLst/>
          </a:prstGeom>
          <a:noFill/>
          <a:ln w="9525">
            <a:noFill/>
            <a:miter lim="800000"/>
            <a:headEnd/>
            <a:tailEnd/>
          </a:ln>
        </p:spPr>
      </p:pic>
      <p:pic>
        <p:nvPicPr>
          <p:cNvPr id="6" name="Picture 5" descr="fsu_seal.gif"/>
          <p:cNvPicPr>
            <a:picLocks noChangeAspect="1"/>
          </p:cNvPicPr>
          <p:nvPr userDrawn="1"/>
        </p:nvPicPr>
        <p:blipFill>
          <a:blip r:embed="rId14" cstate="print"/>
          <a:stretch>
            <a:fillRect/>
          </a:stretch>
        </p:blipFill>
        <p:spPr>
          <a:xfrm>
            <a:off x="8431304" y="76201"/>
            <a:ext cx="645459" cy="609600"/>
          </a:xfrm>
          <a:prstGeom prst="rect">
            <a:avLst/>
          </a:prstGeom>
        </p:spPr>
      </p:pic>
    </p:spTree>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transition spd="med"/>
  <p:txStyles>
    <p:titleStyle>
      <a:lvl1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mj-lt"/>
          <a:ea typeface="+mj-ea"/>
          <a:cs typeface="ＭＳ Ｐゴシック"/>
        </a:defRPr>
      </a:lvl1pPr>
      <a:lvl2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2pPr>
      <a:lvl3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3pPr>
      <a:lvl4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4pPr>
      <a:lvl5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5pPr>
      <a:lvl6pPr marL="4572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6pPr>
      <a:lvl7pPr marL="9144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7pPr>
      <a:lvl8pPr marL="13716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8pPr>
      <a:lvl9pPr marL="18288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9pPr>
    </p:titleStyle>
    <p:bodyStyle>
      <a:lvl1pPr marL="342900" indent="-342900" algn="just" rtl="0" eaLnBrk="0" fontAlgn="base" hangingPunct="0">
        <a:spcBef>
          <a:spcPct val="20000"/>
        </a:spcBef>
        <a:spcAft>
          <a:spcPct val="25000"/>
        </a:spcAft>
        <a:buChar char="•"/>
        <a:defRPr sz="1600">
          <a:solidFill>
            <a:srgbClr val="464646"/>
          </a:solidFill>
          <a:latin typeface="+mn-lt"/>
          <a:ea typeface="+mn-ea"/>
          <a:cs typeface="ＭＳ Ｐゴシック"/>
        </a:defRPr>
      </a:lvl1pPr>
      <a:lvl2pPr marL="742950" indent="-285750" algn="just" rtl="0" eaLnBrk="0" fontAlgn="base" hangingPunct="0">
        <a:spcBef>
          <a:spcPct val="20000"/>
        </a:spcBef>
        <a:spcAft>
          <a:spcPct val="0"/>
        </a:spcAft>
        <a:buChar char="–"/>
        <a:defRPr sz="1600">
          <a:solidFill>
            <a:srgbClr val="464646"/>
          </a:solidFill>
          <a:latin typeface="+mn-lt"/>
          <a:ea typeface="+mn-ea"/>
          <a:cs typeface="ＭＳ Ｐゴシック"/>
        </a:defRPr>
      </a:lvl2pPr>
      <a:lvl3pPr marL="1143000" indent="-228600" algn="just" rtl="0" eaLnBrk="0" fontAlgn="base" hangingPunct="0">
        <a:spcBef>
          <a:spcPct val="20000"/>
        </a:spcBef>
        <a:spcAft>
          <a:spcPct val="0"/>
        </a:spcAft>
        <a:buChar char="•"/>
        <a:defRPr sz="1400">
          <a:solidFill>
            <a:srgbClr val="464646"/>
          </a:solidFill>
          <a:latin typeface="+mn-lt"/>
          <a:ea typeface="+mn-ea"/>
          <a:cs typeface="ＭＳ Ｐゴシック"/>
        </a:defRPr>
      </a:lvl3pPr>
      <a:lvl4pPr marL="1600200" indent="-228600" algn="just" rtl="0" eaLnBrk="0" fontAlgn="base" hangingPunct="0">
        <a:spcBef>
          <a:spcPct val="20000"/>
        </a:spcBef>
        <a:spcAft>
          <a:spcPct val="0"/>
        </a:spcAft>
        <a:buChar char="–"/>
        <a:defRPr sz="1200">
          <a:solidFill>
            <a:srgbClr val="464646"/>
          </a:solidFill>
          <a:latin typeface="+mn-lt"/>
          <a:ea typeface="+mn-ea"/>
          <a:cs typeface="ＭＳ Ｐゴシック"/>
        </a:defRPr>
      </a:lvl4pPr>
      <a:lvl5pPr marL="2057400" indent="-228600" algn="just" rtl="0" eaLnBrk="0" fontAlgn="base" hangingPunct="0">
        <a:spcBef>
          <a:spcPct val="20000"/>
        </a:spcBef>
        <a:spcAft>
          <a:spcPct val="0"/>
        </a:spcAft>
        <a:buChar char="»"/>
        <a:defRPr sz="1000">
          <a:solidFill>
            <a:srgbClr val="464646"/>
          </a:solidFill>
          <a:latin typeface="+mn-lt"/>
          <a:ea typeface="+mn-ea"/>
          <a:cs typeface="ＭＳ Ｐゴシック"/>
        </a:defRPr>
      </a:lvl5pPr>
      <a:lvl6pPr marL="2514600" indent="-228600" algn="just" rtl="0" fontAlgn="base">
        <a:spcBef>
          <a:spcPct val="20000"/>
        </a:spcBef>
        <a:spcAft>
          <a:spcPct val="0"/>
        </a:spcAft>
        <a:defRPr sz="1000">
          <a:solidFill>
            <a:srgbClr val="464646"/>
          </a:solidFill>
          <a:latin typeface="+mn-lt"/>
          <a:ea typeface="+mn-ea"/>
        </a:defRPr>
      </a:lvl6pPr>
      <a:lvl7pPr marL="2971800" indent="-228600" algn="just" rtl="0" fontAlgn="base">
        <a:spcBef>
          <a:spcPct val="20000"/>
        </a:spcBef>
        <a:spcAft>
          <a:spcPct val="0"/>
        </a:spcAft>
        <a:defRPr sz="1000">
          <a:solidFill>
            <a:srgbClr val="464646"/>
          </a:solidFill>
          <a:latin typeface="+mn-lt"/>
          <a:ea typeface="+mn-ea"/>
        </a:defRPr>
      </a:lvl7pPr>
      <a:lvl8pPr marL="3429000" indent="-228600" algn="just" rtl="0" fontAlgn="base">
        <a:spcBef>
          <a:spcPct val="20000"/>
        </a:spcBef>
        <a:spcAft>
          <a:spcPct val="0"/>
        </a:spcAft>
        <a:defRPr sz="1000">
          <a:solidFill>
            <a:srgbClr val="464646"/>
          </a:solidFill>
          <a:latin typeface="+mn-lt"/>
          <a:ea typeface="+mn-ea"/>
        </a:defRPr>
      </a:lvl8pPr>
      <a:lvl9pPr marL="3886200" indent="-228600" algn="just" rtl="0" fontAlgn="base">
        <a:spcBef>
          <a:spcPct val="20000"/>
        </a:spcBef>
        <a:spcAft>
          <a:spcPct val="0"/>
        </a:spcAft>
        <a:defRPr sz="1000">
          <a:solidFill>
            <a:srgbClr val="464646"/>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bwMode="auto">
          <a:xfrm>
            <a:off x="685800" y="228600"/>
            <a:ext cx="7772400" cy="609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pic>
        <p:nvPicPr>
          <p:cNvPr id="1028" name="Picture 6" descr="type_coaps_logo_trans"/>
          <p:cNvPicPr>
            <a:picLocks noChangeAspect="1" noChangeArrowheads="1"/>
          </p:cNvPicPr>
          <p:nvPr userDrawn="1"/>
        </p:nvPicPr>
        <p:blipFill>
          <a:blip r:embed="rId3" cstate="print"/>
          <a:srcRect/>
          <a:stretch>
            <a:fillRect/>
          </a:stretch>
        </p:blipFill>
        <p:spPr bwMode="auto">
          <a:xfrm>
            <a:off x="76200" y="76200"/>
            <a:ext cx="685800" cy="685800"/>
          </a:xfrm>
          <a:prstGeom prst="rect">
            <a:avLst/>
          </a:prstGeom>
          <a:noFill/>
          <a:ln w="9525">
            <a:noFill/>
            <a:miter lim="800000"/>
            <a:headEnd/>
            <a:tailEnd/>
          </a:ln>
        </p:spPr>
      </p:pic>
      <p:pic>
        <p:nvPicPr>
          <p:cNvPr id="6" name="Picture 5" descr="fsu_seal.gif"/>
          <p:cNvPicPr>
            <a:picLocks noChangeAspect="1"/>
          </p:cNvPicPr>
          <p:nvPr userDrawn="1"/>
        </p:nvPicPr>
        <p:blipFill>
          <a:blip r:embed="rId4" cstate="print"/>
          <a:stretch>
            <a:fillRect/>
          </a:stretch>
        </p:blipFill>
        <p:spPr>
          <a:xfrm>
            <a:off x="8431304" y="76201"/>
            <a:ext cx="645459" cy="609600"/>
          </a:xfrm>
          <a:prstGeom prst="rect">
            <a:avLst/>
          </a:prstGeom>
        </p:spPr>
      </p:pic>
    </p:spTree>
  </p:cSld>
  <p:clrMap bg1="lt1" tx1="dk1" bg2="lt2" tx2="dk2" accent1="accent1" accent2="accent2" accent3="accent3" accent4="accent4" accent5="accent5" accent6="accent6" hlink="hlink" folHlink="folHlink"/>
  <p:sldLayoutIdLst>
    <p:sldLayoutId id="2147483692" r:id="rId1"/>
  </p:sldLayoutIdLst>
  <p:transition spd="med"/>
  <p:txStyles>
    <p:titleStyle>
      <a:lvl1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mj-lt"/>
          <a:ea typeface="+mj-ea"/>
          <a:cs typeface="ＭＳ Ｐゴシック"/>
        </a:defRPr>
      </a:lvl1pPr>
      <a:lvl2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2pPr>
      <a:lvl3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3pPr>
      <a:lvl4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4pPr>
      <a:lvl5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5pPr>
      <a:lvl6pPr marL="4572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6pPr>
      <a:lvl7pPr marL="9144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7pPr>
      <a:lvl8pPr marL="13716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8pPr>
      <a:lvl9pPr marL="18288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9pPr>
    </p:titleStyle>
    <p:bodyStyle>
      <a:lvl1pPr marL="342900" indent="-342900" algn="just" rtl="0" eaLnBrk="0" fontAlgn="base" hangingPunct="0">
        <a:spcBef>
          <a:spcPct val="20000"/>
        </a:spcBef>
        <a:spcAft>
          <a:spcPct val="25000"/>
        </a:spcAft>
        <a:buChar char="•"/>
        <a:defRPr sz="1600">
          <a:solidFill>
            <a:srgbClr val="464646"/>
          </a:solidFill>
          <a:latin typeface="+mn-lt"/>
          <a:ea typeface="+mn-ea"/>
          <a:cs typeface="ＭＳ Ｐゴシック"/>
        </a:defRPr>
      </a:lvl1pPr>
      <a:lvl2pPr marL="742950" indent="-285750" algn="just" rtl="0" eaLnBrk="0" fontAlgn="base" hangingPunct="0">
        <a:spcBef>
          <a:spcPct val="20000"/>
        </a:spcBef>
        <a:spcAft>
          <a:spcPct val="0"/>
        </a:spcAft>
        <a:buChar char="–"/>
        <a:defRPr sz="1600">
          <a:solidFill>
            <a:srgbClr val="464646"/>
          </a:solidFill>
          <a:latin typeface="+mn-lt"/>
          <a:ea typeface="+mn-ea"/>
          <a:cs typeface="ＭＳ Ｐゴシック"/>
        </a:defRPr>
      </a:lvl2pPr>
      <a:lvl3pPr marL="1143000" indent="-228600" algn="just" rtl="0" eaLnBrk="0" fontAlgn="base" hangingPunct="0">
        <a:spcBef>
          <a:spcPct val="20000"/>
        </a:spcBef>
        <a:spcAft>
          <a:spcPct val="0"/>
        </a:spcAft>
        <a:buChar char="•"/>
        <a:defRPr sz="1400">
          <a:solidFill>
            <a:srgbClr val="464646"/>
          </a:solidFill>
          <a:latin typeface="+mn-lt"/>
          <a:ea typeface="+mn-ea"/>
          <a:cs typeface="ＭＳ Ｐゴシック"/>
        </a:defRPr>
      </a:lvl3pPr>
      <a:lvl4pPr marL="1600200" indent="-228600" algn="just" rtl="0" eaLnBrk="0" fontAlgn="base" hangingPunct="0">
        <a:spcBef>
          <a:spcPct val="20000"/>
        </a:spcBef>
        <a:spcAft>
          <a:spcPct val="0"/>
        </a:spcAft>
        <a:buChar char="–"/>
        <a:defRPr sz="1200">
          <a:solidFill>
            <a:srgbClr val="464646"/>
          </a:solidFill>
          <a:latin typeface="+mn-lt"/>
          <a:ea typeface="+mn-ea"/>
          <a:cs typeface="ＭＳ Ｐゴシック"/>
        </a:defRPr>
      </a:lvl4pPr>
      <a:lvl5pPr marL="2057400" indent="-228600" algn="just" rtl="0" eaLnBrk="0" fontAlgn="base" hangingPunct="0">
        <a:spcBef>
          <a:spcPct val="20000"/>
        </a:spcBef>
        <a:spcAft>
          <a:spcPct val="0"/>
        </a:spcAft>
        <a:buChar char="»"/>
        <a:defRPr sz="1000">
          <a:solidFill>
            <a:srgbClr val="464646"/>
          </a:solidFill>
          <a:latin typeface="+mn-lt"/>
          <a:ea typeface="+mn-ea"/>
          <a:cs typeface="ＭＳ Ｐゴシック"/>
        </a:defRPr>
      </a:lvl5pPr>
      <a:lvl6pPr marL="2514600" indent="-228600" algn="just" rtl="0" fontAlgn="base">
        <a:spcBef>
          <a:spcPct val="20000"/>
        </a:spcBef>
        <a:spcAft>
          <a:spcPct val="0"/>
        </a:spcAft>
        <a:defRPr sz="1000">
          <a:solidFill>
            <a:srgbClr val="464646"/>
          </a:solidFill>
          <a:latin typeface="+mn-lt"/>
          <a:ea typeface="+mn-ea"/>
        </a:defRPr>
      </a:lvl6pPr>
      <a:lvl7pPr marL="2971800" indent="-228600" algn="just" rtl="0" fontAlgn="base">
        <a:spcBef>
          <a:spcPct val="20000"/>
        </a:spcBef>
        <a:spcAft>
          <a:spcPct val="0"/>
        </a:spcAft>
        <a:defRPr sz="1000">
          <a:solidFill>
            <a:srgbClr val="464646"/>
          </a:solidFill>
          <a:latin typeface="+mn-lt"/>
          <a:ea typeface="+mn-ea"/>
        </a:defRPr>
      </a:lvl7pPr>
      <a:lvl8pPr marL="3429000" indent="-228600" algn="just" rtl="0" fontAlgn="base">
        <a:spcBef>
          <a:spcPct val="20000"/>
        </a:spcBef>
        <a:spcAft>
          <a:spcPct val="0"/>
        </a:spcAft>
        <a:defRPr sz="1000">
          <a:solidFill>
            <a:srgbClr val="464646"/>
          </a:solidFill>
          <a:latin typeface="+mn-lt"/>
          <a:ea typeface="+mn-ea"/>
        </a:defRPr>
      </a:lvl8pPr>
      <a:lvl9pPr marL="3886200" indent="-228600" algn="just" rtl="0" fontAlgn="base">
        <a:spcBef>
          <a:spcPct val="20000"/>
        </a:spcBef>
        <a:spcAft>
          <a:spcPct val="0"/>
        </a:spcAft>
        <a:defRPr sz="1000">
          <a:solidFill>
            <a:srgbClr val="464646"/>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bwMode="auto">
          <a:xfrm>
            <a:off x="685800" y="228600"/>
            <a:ext cx="7772400" cy="609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pic>
        <p:nvPicPr>
          <p:cNvPr id="1028" name="Picture 6" descr="type_coaps_logo_trans"/>
          <p:cNvPicPr>
            <a:picLocks noChangeAspect="1" noChangeArrowheads="1"/>
          </p:cNvPicPr>
          <p:nvPr userDrawn="1"/>
        </p:nvPicPr>
        <p:blipFill>
          <a:blip r:embed="rId13" cstate="print"/>
          <a:srcRect/>
          <a:stretch>
            <a:fillRect/>
          </a:stretch>
        </p:blipFill>
        <p:spPr bwMode="auto">
          <a:xfrm>
            <a:off x="76200" y="76200"/>
            <a:ext cx="685800" cy="685800"/>
          </a:xfrm>
          <a:prstGeom prst="rect">
            <a:avLst/>
          </a:prstGeom>
          <a:noFill/>
          <a:ln w="9525">
            <a:noFill/>
            <a:miter lim="800000"/>
            <a:headEnd/>
            <a:tailEnd/>
          </a:ln>
        </p:spPr>
      </p:pic>
      <p:pic>
        <p:nvPicPr>
          <p:cNvPr id="6" name="Picture 5" descr="fsu_seal.gif"/>
          <p:cNvPicPr>
            <a:picLocks noChangeAspect="1"/>
          </p:cNvPicPr>
          <p:nvPr userDrawn="1"/>
        </p:nvPicPr>
        <p:blipFill>
          <a:blip r:embed="rId14" cstate="print"/>
          <a:stretch>
            <a:fillRect/>
          </a:stretch>
        </p:blipFill>
        <p:spPr>
          <a:xfrm>
            <a:off x="8431304" y="76201"/>
            <a:ext cx="645459" cy="609600"/>
          </a:xfrm>
          <a:prstGeom prst="rect">
            <a:avLst/>
          </a:prstGeom>
        </p:spPr>
      </p:pic>
    </p:spTree>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ransition spd="med"/>
  <p:txStyles>
    <p:titleStyle>
      <a:lvl1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mj-lt"/>
          <a:ea typeface="+mj-ea"/>
          <a:cs typeface="ＭＳ Ｐゴシック"/>
        </a:defRPr>
      </a:lvl1pPr>
      <a:lvl2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2pPr>
      <a:lvl3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3pPr>
      <a:lvl4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4pPr>
      <a:lvl5pPr algn="ctr" rtl="0" eaLnBrk="0" fontAlgn="base" hangingPunct="0">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cs typeface="ＭＳ Ｐゴシック"/>
        </a:defRPr>
      </a:lvl5pPr>
      <a:lvl6pPr marL="4572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6pPr>
      <a:lvl7pPr marL="9144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7pPr>
      <a:lvl8pPr marL="13716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8pPr>
      <a:lvl9pPr marL="1828800" algn="ctr" rtl="0" fontAlgn="base">
        <a:spcBef>
          <a:spcPct val="0"/>
        </a:spcBef>
        <a:spcAft>
          <a:spcPct val="0"/>
        </a:spcAft>
        <a:defRPr sz="2800" b="1">
          <a:solidFill>
            <a:srgbClr val="0000FF"/>
          </a:solidFill>
          <a:effectLst>
            <a:outerShdw blurRad="38100" dist="38100" dir="2700000" algn="tl">
              <a:srgbClr val="C0C0C0"/>
            </a:outerShdw>
          </a:effectLst>
          <a:latin typeface="Georgia" pitchFamily="18" charset="0"/>
          <a:ea typeface="ＭＳ Ｐゴシック" charset="-128"/>
        </a:defRPr>
      </a:lvl9pPr>
    </p:titleStyle>
    <p:bodyStyle>
      <a:lvl1pPr marL="342900" indent="-342900" algn="just" rtl="0" eaLnBrk="0" fontAlgn="base" hangingPunct="0">
        <a:spcBef>
          <a:spcPct val="20000"/>
        </a:spcBef>
        <a:spcAft>
          <a:spcPct val="25000"/>
        </a:spcAft>
        <a:buChar char="•"/>
        <a:defRPr sz="1600">
          <a:solidFill>
            <a:srgbClr val="464646"/>
          </a:solidFill>
          <a:latin typeface="+mn-lt"/>
          <a:ea typeface="+mn-ea"/>
          <a:cs typeface="ＭＳ Ｐゴシック"/>
        </a:defRPr>
      </a:lvl1pPr>
      <a:lvl2pPr marL="742950" indent="-285750" algn="just" rtl="0" eaLnBrk="0" fontAlgn="base" hangingPunct="0">
        <a:spcBef>
          <a:spcPct val="20000"/>
        </a:spcBef>
        <a:spcAft>
          <a:spcPct val="0"/>
        </a:spcAft>
        <a:buChar char="–"/>
        <a:defRPr sz="1600">
          <a:solidFill>
            <a:srgbClr val="464646"/>
          </a:solidFill>
          <a:latin typeface="+mn-lt"/>
          <a:ea typeface="+mn-ea"/>
          <a:cs typeface="ＭＳ Ｐゴシック"/>
        </a:defRPr>
      </a:lvl2pPr>
      <a:lvl3pPr marL="1143000" indent="-228600" algn="just" rtl="0" eaLnBrk="0" fontAlgn="base" hangingPunct="0">
        <a:spcBef>
          <a:spcPct val="20000"/>
        </a:spcBef>
        <a:spcAft>
          <a:spcPct val="0"/>
        </a:spcAft>
        <a:buChar char="•"/>
        <a:defRPr sz="1400">
          <a:solidFill>
            <a:srgbClr val="464646"/>
          </a:solidFill>
          <a:latin typeface="+mn-lt"/>
          <a:ea typeface="+mn-ea"/>
          <a:cs typeface="ＭＳ Ｐゴシック"/>
        </a:defRPr>
      </a:lvl3pPr>
      <a:lvl4pPr marL="1600200" indent="-228600" algn="just" rtl="0" eaLnBrk="0" fontAlgn="base" hangingPunct="0">
        <a:spcBef>
          <a:spcPct val="20000"/>
        </a:spcBef>
        <a:spcAft>
          <a:spcPct val="0"/>
        </a:spcAft>
        <a:buChar char="–"/>
        <a:defRPr sz="1200">
          <a:solidFill>
            <a:srgbClr val="464646"/>
          </a:solidFill>
          <a:latin typeface="+mn-lt"/>
          <a:ea typeface="+mn-ea"/>
          <a:cs typeface="ＭＳ Ｐゴシック"/>
        </a:defRPr>
      </a:lvl4pPr>
      <a:lvl5pPr marL="2057400" indent="-228600" algn="just" rtl="0" eaLnBrk="0" fontAlgn="base" hangingPunct="0">
        <a:spcBef>
          <a:spcPct val="20000"/>
        </a:spcBef>
        <a:spcAft>
          <a:spcPct val="0"/>
        </a:spcAft>
        <a:buChar char="»"/>
        <a:defRPr sz="1000">
          <a:solidFill>
            <a:srgbClr val="464646"/>
          </a:solidFill>
          <a:latin typeface="+mn-lt"/>
          <a:ea typeface="+mn-ea"/>
          <a:cs typeface="ＭＳ Ｐゴシック"/>
        </a:defRPr>
      </a:lvl5pPr>
      <a:lvl6pPr marL="2514600" indent="-228600" algn="just" rtl="0" fontAlgn="base">
        <a:spcBef>
          <a:spcPct val="20000"/>
        </a:spcBef>
        <a:spcAft>
          <a:spcPct val="0"/>
        </a:spcAft>
        <a:defRPr sz="1000">
          <a:solidFill>
            <a:srgbClr val="464646"/>
          </a:solidFill>
          <a:latin typeface="+mn-lt"/>
          <a:ea typeface="+mn-ea"/>
        </a:defRPr>
      </a:lvl6pPr>
      <a:lvl7pPr marL="2971800" indent="-228600" algn="just" rtl="0" fontAlgn="base">
        <a:spcBef>
          <a:spcPct val="20000"/>
        </a:spcBef>
        <a:spcAft>
          <a:spcPct val="0"/>
        </a:spcAft>
        <a:defRPr sz="1000">
          <a:solidFill>
            <a:srgbClr val="464646"/>
          </a:solidFill>
          <a:latin typeface="+mn-lt"/>
          <a:ea typeface="+mn-ea"/>
        </a:defRPr>
      </a:lvl7pPr>
      <a:lvl8pPr marL="3429000" indent="-228600" algn="just" rtl="0" fontAlgn="base">
        <a:spcBef>
          <a:spcPct val="20000"/>
        </a:spcBef>
        <a:spcAft>
          <a:spcPct val="0"/>
        </a:spcAft>
        <a:defRPr sz="1000">
          <a:solidFill>
            <a:srgbClr val="464646"/>
          </a:solidFill>
          <a:latin typeface="+mn-lt"/>
          <a:ea typeface="+mn-ea"/>
        </a:defRPr>
      </a:lvl8pPr>
      <a:lvl9pPr marL="3886200" indent="-228600" algn="just" rtl="0" fontAlgn="base">
        <a:spcBef>
          <a:spcPct val="20000"/>
        </a:spcBef>
        <a:spcAft>
          <a:spcPct val="0"/>
        </a:spcAft>
        <a:defRPr sz="1000">
          <a:solidFill>
            <a:srgbClr val="464646"/>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2.gif"/><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7.png"/><Relationship Id="rId7"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26.xml"/><Relationship Id="rId6" Type="http://schemas.openxmlformats.org/officeDocument/2006/relationships/image" Target="../media/image29.jpeg"/><Relationship Id="rId5" Type="http://schemas.openxmlformats.org/officeDocument/2006/relationships/image" Target="../media/image24.png"/><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image" Target="../media/image32.gif"/><Relationship Id="rId1" Type="http://schemas.openxmlformats.org/officeDocument/2006/relationships/slideLayout" Target="../slideLayouts/slideLayout38.xml"/></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4.xml"/><Relationship Id="rId5" Type="http://schemas.openxmlformats.org/officeDocument/2006/relationships/image" Target="../media/image43.png"/><Relationship Id="rId4" Type="http://schemas.openxmlformats.org/officeDocument/2006/relationships/image" Target="../media/image4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8.png"/><Relationship Id="rId1" Type="http://schemas.openxmlformats.org/officeDocument/2006/relationships/slideLayout" Target="../slideLayouts/slideLayout34.xml"/><Relationship Id="rId6" Type="http://schemas.openxmlformats.org/officeDocument/2006/relationships/image" Target="../media/image47.jpeg"/><Relationship Id="rId5" Type="http://schemas.openxmlformats.org/officeDocument/2006/relationships/image" Target="../media/image46.jpeg"/><Relationship Id="rId4" Type="http://schemas.openxmlformats.org/officeDocument/2006/relationships/image" Target="../media/image45.jpeg"/></Relationships>
</file>

<file path=ppt/slides/_rels/slide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slideLayout" Target="../slideLayouts/slideLayout26.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1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9.xml"/><Relationship Id="rId1" Type="http://schemas.openxmlformats.org/officeDocument/2006/relationships/slideLayout" Target="../slideLayouts/slideLayout24.xml"/><Relationship Id="rId4" Type="http://schemas.openxmlformats.org/officeDocument/2006/relationships/image" Target="../media/image53.png"/></Relationships>
</file>

<file path=ppt/slides/_rels/slide2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9.jpeg"/><Relationship Id="rId1" Type="http://schemas.openxmlformats.org/officeDocument/2006/relationships/slideLayout" Target="../slideLayouts/slideLayout24.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26.xml"/><Relationship Id="rId6" Type="http://schemas.openxmlformats.org/officeDocument/2006/relationships/image" Target="../media/image59.jpeg"/><Relationship Id="rId5" Type="http://schemas.openxmlformats.org/officeDocument/2006/relationships/image" Target="../media/image58.jpeg"/><Relationship Id="rId4" Type="http://schemas.openxmlformats.org/officeDocument/2006/relationships/image" Target="../media/image57.jpeg"/></Relationships>
</file>

<file path=ppt/slides/_rels/slide22.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71.jpeg"/><Relationship Id="rId3" Type="http://schemas.openxmlformats.org/officeDocument/2006/relationships/image" Target="../media/image61.png"/><Relationship Id="rId7" Type="http://schemas.openxmlformats.org/officeDocument/2006/relationships/image" Target="../media/image65.png"/><Relationship Id="rId12" Type="http://schemas.openxmlformats.org/officeDocument/2006/relationships/image" Target="../media/image70.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64.png"/><Relationship Id="rId11" Type="http://schemas.openxmlformats.org/officeDocument/2006/relationships/image" Target="../media/image69.png"/><Relationship Id="rId5" Type="http://schemas.openxmlformats.org/officeDocument/2006/relationships/image" Target="../media/image63.png"/><Relationship Id="rId10" Type="http://schemas.openxmlformats.org/officeDocument/2006/relationships/image" Target="../media/image68.jpeg"/><Relationship Id="rId4" Type="http://schemas.openxmlformats.org/officeDocument/2006/relationships/image" Target="../media/image62.png"/><Relationship Id="rId9" Type="http://schemas.openxmlformats.org/officeDocument/2006/relationships/image" Target="../media/image67.png"/><Relationship Id="rId14" Type="http://schemas.openxmlformats.org/officeDocument/2006/relationships/image" Target="../media/image72.png"/></Relationships>
</file>

<file path=ppt/slides/_rels/slide2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image" Target="../media/image74.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cstate="print">
            <a:lum/>
          </a:blip>
          <a:srcRect/>
          <a:stretch>
            <a:fillRect l="-7000" r="-7000"/>
          </a:stretch>
        </a:blipFill>
        <a:effectLst/>
      </p:bgPr>
    </p:bg>
    <p:spTree>
      <p:nvGrpSpPr>
        <p:cNvPr id="1" name=""/>
        <p:cNvGrpSpPr/>
        <p:nvPr/>
      </p:nvGrpSpPr>
      <p:grpSpPr>
        <a:xfrm>
          <a:off x="0" y="0"/>
          <a:ext cx="0" cy="0"/>
          <a:chOff x="0" y="0"/>
          <a:chExt cx="0" cy="0"/>
        </a:xfrm>
      </p:grpSpPr>
      <p:sp>
        <p:nvSpPr>
          <p:cNvPr id="88066" name="Rectangle 2"/>
          <p:cNvSpPr>
            <a:spLocks noGrp="1" noChangeArrowheads="1"/>
          </p:cNvSpPr>
          <p:nvPr>
            <p:ph type="ctrTitle"/>
          </p:nvPr>
        </p:nvSpPr>
        <p:spPr>
          <a:xfrm>
            <a:off x="228600" y="228601"/>
            <a:ext cx="8610600" cy="2286000"/>
          </a:xfrm>
          <a:effectLst>
            <a:outerShdw dist="45791" dir="2021404" algn="ctr" rotWithShape="0">
              <a:srgbClr val="808080"/>
            </a:outerShdw>
          </a:effectLst>
        </p:spPr>
        <p:txBody>
          <a:bodyPr anchor="ctr"/>
          <a:lstStyle/>
          <a:p>
            <a:pPr eaLnBrk="1" hangingPunct="1">
              <a:lnSpc>
                <a:spcPct val="150000"/>
              </a:lnSpc>
              <a:spcAft>
                <a:spcPts val="0"/>
              </a:spcAft>
              <a:defRPr/>
            </a:pPr>
            <a:r>
              <a:rPr lang="en-US" sz="320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cs typeface="+mj-cs"/>
              </a:rPr>
              <a:t>Sensitivity of the Oceanic Processes </a:t>
            </a:r>
            <a:br>
              <a:rPr lang="en-US" sz="320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cs typeface="+mj-cs"/>
              </a:rPr>
            </a:br>
            <a:r>
              <a:rPr lang="en-US" sz="320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cs typeface="+mj-cs"/>
              </a:rPr>
              <a:t>in the Nordic Seas to</a:t>
            </a:r>
            <a:br>
              <a:rPr lang="en-US" sz="320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cs typeface="+mj-cs"/>
              </a:rPr>
            </a:br>
            <a:r>
              <a:rPr lang="en-US" sz="320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cs typeface="+mj-cs"/>
              </a:rPr>
              <a:t>Uncertainties in the Wind Forcing</a:t>
            </a:r>
            <a:br>
              <a:rPr lang="en-US" sz="320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cs typeface="+mj-cs"/>
              </a:rPr>
            </a:br>
            <a:r>
              <a:rPr lang="en-US" sz="240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cs typeface="+mj-cs"/>
              </a:rPr>
              <a:t>from the 1/12</a:t>
            </a:r>
            <a:r>
              <a:rPr lang="en-US" sz="240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cs typeface="+mj-cs"/>
                <a:sym typeface="Symbol"/>
              </a:rPr>
              <a:t> </a:t>
            </a:r>
            <a:r>
              <a:rPr lang="en-US" sz="2400" dirty="0" err="1"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cs typeface="+mj-cs"/>
                <a:sym typeface="Symbol"/>
              </a:rPr>
              <a:t>HYCOM-CICE</a:t>
            </a:r>
            <a:endParaRPr lang="en-US" sz="320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cs typeface="+mj-cs"/>
            </a:endParaRPr>
          </a:p>
        </p:txBody>
      </p:sp>
      <p:sp>
        <p:nvSpPr>
          <p:cNvPr id="5123" name="Rectangle 3"/>
          <p:cNvSpPr>
            <a:spLocks noGrp="1" noChangeArrowheads="1"/>
          </p:cNvSpPr>
          <p:nvPr>
            <p:ph type="subTitle" idx="1"/>
          </p:nvPr>
        </p:nvSpPr>
        <p:spPr>
          <a:xfrm>
            <a:off x="990600" y="3200400"/>
            <a:ext cx="7391400" cy="533400"/>
          </a:xfrm>
          <a:effectLst/>
        </p:spPr>
        <p:txBody>
          <a:bodyPr/>
          <a:lstStyle/>
          <a:p>
            <a:pPr marL="0" indent="0" eaLnBrk="1" hangingPunct="1">
              <a:lnSpc>
                <a:spcPct val="90000"/>
              </a:lnSpc>
              <a:buFontTx/>
              <a:buNone/>
              <a:defRPr/>
            </a:pPr>
            <a:r>
              <a:rPr lang="en-US" sz="2000" b="1" dirty="0" smtClean="0">
                <a:solidFill>
                  <a:srgbClr val="33CCFF"/>
                </a:solidFill>
                <a:effectLst/>
                <a:cs typeface="+mn-cs"/>
              </a:rPr>
              <a:t>Dmitry Dukhovskoy  and  Mark Bourassa</a:t>
            </a:r>
          </a:p>
        </p:txBody>
      </p:sp>
      <p:grpSp>
        <p:nvGrpSpPr>
          <p:cNvPr id="11" name="Group 10"/>
          <p:cNvGrpSpPr/>
          <p:nvPr/>
        </p:nvGrpSpPr>
        <p:grpSpPr>
          <a:xfrm>
            <a:off x="3632947" y="3810000"/>
            <a:ext cx="1878106" cy="685800"/>
            <a:chOff x="3836894" y="4267200"/>
            <a:chExt cx="1878106" cy="685800"/>
          </a:xfrm>
        </p:grpSpPr>
        <p:pic>
          <p:nvPicPr>
            <p:cNvPr id="5" name="Picture 6" descr="type_coaps_logo_trans"/>
            <p:cNvPicPr>
              <a:picLocks noChangeAspect="1" noChangeArrowheads="1"/>
            </p:cNvPicPr>
            <p:nvPr/>
          </p:nvPicPr>
          <p:blipFill>
            <a:blip r:embed="rId4" cstate="print"/>
            <a:srcRect/>
            <a:stretch>
              <a:fillRect/>
            </a:stretch>
          </p:blipFill>
          <p:spPr bwMode="auto">
            <a:xfrm>
              <a:off x="3836894" y="4267200"/>
              <a:ext cx="685800" cy="685800"/>
            </a:xfrm>
            <a:prstGeom prst="rect">
              <a:avLst/>
            </a:prstGeom>
            <a:noFill/>
            <a:ln w="9525">
              <a:noFill/>
              <a:miter lim="800000"/>
              <a:headEnd/>
              <a:tailEnd/>
            </a:ln>
          </p:spPr>
        </p:pic>
        <p:pic>
          <p:nvPicPr>
            <p:cNvPr id="6" name="Picture 5" descr="fsu_seal.gif"/>
            <p:cNvPicPr>
              <a:picLocks noChangeAspect="1"/>
            </p:cNvPicPr>
            <p:nvPr/>
          </p:nvPicPr>
          <p:blipFill>
            <a:blip r:embed="rId5" cstate="print"/>
            <a:stretch>
              <a:fillRect/>
            </a:stretch>
          </p:blipFill>
          <p:spPr>
            <a:xfrm>
              <a:off x="5056094" y="4267200"/>
              <a:ext cx="658906" cy="622299"/>
            </a:xfrm>
            <a:prstGeom prst="rect">
              <a:avLst/>
            </a:prstGeom>
          </p:spPr>
        </p:pic>
      </p:grpSp>
      <p:sp>
        <p:nvSpPr>
          <p:cNvPr id="12" name="Rectangle 11"/>
          <p:cNvSpPr/>
          <p:nvPr/>
        </p:nvSpPr>
        <p:spPr>
          <a:xfrm>
            <a:off x="-533400" y="5690044"/>
            <a:ext cx="5486400" cy="289823"/>
          </a:xfrm>
          <a:prstGeom prst="rect">
            <a:avLst/>
          </a:prstGeom>
        </p:spPr>
        <p:txBody>
          <a:bodyPr wrap="square">
            <a:spAutoFit/>
          </a:bodyPr>
          <a:lstStyle/>
          <a:p>
            <a:pPr marL="0" indent="0" algn="ctr" eaLnBrk="1" hangingPunct="1">
              <a:lnSpc>
                <a:spcPct val="90000"/>
              </a:lnSpc>
              <a:buFontTx/>
              <a:buNone/>
              <a:defRPr/>
            </a:pPr>
            <a:r>
              <a:rPr lang="en-US" sz="1400" b="1" dirty="0" smtClean="0">
                <a:solidFill>
                  <a:srgbClr val="DDDDDD"/>
                </a:solidFill>
              </a:rPr>
              <a:t>Funded by the NASA OVWST and NSF AOMIP </a:t>
            </a:r>
          </a:p>
        </p:txBody>
      </p:sp>
      <p:sp>
        <p:nvSpPr>
          <p:cNvPr id="13" name="Rectangle 12"/>
          <p:cNvSpPr/>
          <p:nvPr/>
        </p:nvSpPr>
        <p:spPr>
          <a:xfrm>
            <a:off x="1257300" y="4572000"/>
            <a:ext cx="6858000" cy="612475"/>
          </a:xfrm>
          <a:prstGeom prst="rect">
            <a:avLst/>
          </a:prstGeom>
        </p:spPr>
        <p:txBody>
          <a:bodyPr wrap="square">
            <a:spAutoFit/>
          </a:bodyPr>
          <a:lstStyle/>
          <a:p>
            <a:pPr marL="0" indent="0" algn="ctr" eaLnBrk="1" hangingPunct="1">
              <a:lnSpc>
                <a:spcPct val="90000"/>
              </a:lnSpc>
              <a:spcBef>
                <a:spcPts val="600"/>
              </a:spcBef>
              <a:buFontTx/>
              <a:buNone/>
              <a:defRPr/>
            </a:pPr>
            <a:r>
              <a:rPr lang="en-US" sz="1600" b="1" dirty="0" smtClean="0">
                <a:solidFill>
                  <a:srgbClr val="00B0F0"/>
                </a:solidFill>
              </a:rPr>
              <a:t>Center for Ocean-Atmospheric Prediction Studies</a:t>
            </a:r>
          </a:p>
          <a:p>
            <a:pPr marL="0" indent="0" algn="ctr" eaLnBrk="1" hangingPunct="1">
              <a:lnSpc>
                <a:spcPct val="90000"/>
              </a:lnSpc>
              <a:spcBef>
                <a:spcPts val="600"/>
              </a:spcBef>
              <a:buFontTx/>
              <a:buNone/>
              <a:defRPr/>
            </a:pPr>
            <a:r>
              <a:rPr lang="en-US" sz="1600" b="1" dirty="0" smtClean="0">
                <a:solidFill>
                  <a:srgbClr val="00B0F0"/>
                </a:solidFill>
              </a:rPr>
              <a:t>Florida State University</a:t>
            </a:r>
          </a:p>
        </p:txBody>
      </p:sp>
      <p:grpSp>
        <p:nvGrpSpPr>
          <p:cNvPr id="15" name="Group 14"/>
          <p:cNvGrpSpPr/>
          <p:nvPr/>
        </p:nvGrpSpPr>
        <p:grpSpPr>
          <a:xfrm>
            <a:off x="887163" y="5979867"/>
            <a:ext cx="2569075" cy="725733"/>
            <a:chOff x="3535136" y="6096000"/>
            <a:chExt cx="2569075" cy="725733"/>
          </a:xfrm>
        </p:grpSpPr>
        <p:pic>
          <p:nvPicPr>
            <p:cNvPr id="9" name="Picture 8" descr="Screen Shot 2012-06-05 at 3.34.36 PM.png"/>
            <p:cNvPicPr>
              <a:picLocks noChangeAspect="1"/>
            </p:cNvPicPr>
            <p:nvPr/>
          </p:nvPicPr>
          <p:blipFill>
            <a:blip r:embed="rId6" cstate="print"/>
            <a:stretch>
              <a:fillRect/>
            </a:stretch>
          </p:blipFill>
          <p:spPr>
            <a:xfrm>
              <a:off x="3535136" y="6172200"/>
              <a:ext cx="808264" cy="628650"/>
            </a:xfrm>
            <a:prstGeom prst="rect">
              <a:avLst/>
            </a:prstGeom>
          </p:spPr>
        </p:pic>
        <p:pic>
          <p:nvPicPr>
            <p:cNvPr id="10" name="Picture 9" descr="Screen Shot 2012-06-05 at 3.32.38 PM.png"/>
            <p:cNvPicPr>
              <a:picLocks noChangeAspect="1"/>
            </p:cNvPicPr>
            <p:nvPr/>
          </p:nvPicPr>
          <p:blipFill>
            <a:blip r:embed="rId7" cstate="print"/>
            <a:stretch>
              <a:fillRect/>
            </a:stretch>
          </p:blipFill>
          <p:spPr>
            <a:xfrm>
              <a:off x="5486400" y="6096000"/>
              <a:ext cx="617811" cy="725733"/>
            </a:xfrm>
            <a:prstGeom prst="rect">
              <a:avLst/>
            </a:prstGeom>
          </p:spPr>
        </p:pic>
        <p:pic>
          <p:nvPicPr>
            <p:cNvPr id="14" name="Picture 5" descr="nsflogo"/>
            <p:cNvPicPr>
              <a:picLocks noChangeAspect="1" noChangeArrowheads="1"/>
            </p:cNvPicPr>
            <p:nvPr/>
          </p:nvPicPr>
          <p:blipFill>
            <a:blip r:embed="rId8" cstate="print"/>
            <a:srcRect/>
            <a:stretch>
              <a:fillRect/>
            </a:stretch>
          </p:blipFill>
          <p:spPr bwMode="auto">
            <a:xfrm>
              <a:off x="4572000" y="6105525"/>
              <a:ext cx="676275" cy="676275"/>
            </a:xfrm>
            <a:prstGeom prst="rect">
              <a:avLst/>
            </a:prstGeom>
            <a:noFill/>
            <a:ln w="9525">
              <a:noFill/>
              <a:miter lim="800000"/>
              <a:headEnd/>
              <a:tailEnd/>
            </a:ln>
          </p:spPr>
        </p:pic>
      </p:grpSp>
      <p:sp>
        <p:nvSpPr>
          <p:cNvPr id="16" name="Rectangle 15"/>
          <p:cNvSpPr/>
          <p:nvPr/>
        </p:nvSpPr>
        <p:spPr>
          <a:xfrm>
            <a:off x="4876800" y="5678370"/>
            <a:ext cx="4267200" cy="951030"/>
          </a:xfrm>
          <a:prstGeom prst="rect">
            <a:avLst/>
          </a:prstGeom>
        </p:spPr>
        <p:txBody>
          <a:bodyPr wrap="square">
            <a:spAutoFit/>
          </a:bodyPr>
          <a:lstStyle/>
          <a:p>
            <a:pPr marL="0" indent="0" eaLnBrk="1" hangingPunct="1">
              <a:lnSpc>
                <a:spcPct val="90000"/>
              </a:lnSpc>
              <a:buFontTx/>
              <a:buNone/>
              <a:defRPr/>
            </a:pPr>
            <a:r>
              <a:rPr lang="en-US" sz="1600" b="1" dirty="0" smtClean="0">
                <a:solidFill>
                  <a:schemeClr val="bg1">
                    <a:lumMod val="95000"/>
                  </a:schemeClr>
                </a:solidFill>
              </a:rPr>
              <a:t>Acknowledgement: </a:t>
            </a:r>
          </a:p>
          <a:p>
            <a:pPr marL="0" indent="0" eaLnBrk="1" hangingPunct="1">
              <a:lnSpc>
                <a:spcPct val="90000"/>
              </a:lnSpc>
              <a:buFontTx/>
              <a:buNone/>
              <a:defRPr/>
            </a:pPr>
            <a:endParaRPr lang="en-US" sz="1400" b="1" dirty="0" smtClean="0">
              <a:solidFill>
                <a:schemeClr val="bg1">
                  <a:lumMod val="95000"/>
                </a:schemeClr>
              </a:solidFill>
            </a:endParaRPr>
          </a:p>
          <a:p>
            <a:pPr marL="0" indent="0" eaLnBrk="1" hangingPunct="1">
              <a:lnSpc>
                <a:spcPct val="90000"/>
              </a:lnSpc>
              <a:buFontTx/>
              <a:buNone/>
              <a:defRPr/>
            </a:pPr>
            <a:r>
              <a:rPr lang="en-US" sz="1400" dirty="0" smtClean="0">
                <a:solidFill>
                  <a:schemeClr val="bg1">
                    <a:lumMod val="95000"/>
                  </a:schemeClr>
                </a:solidFill>
              </a:rPr>
              <a:t> </a:t>
            </a:r>
            <a:r>
              <a:rPr lang="en-US" sz="1600" dirty="0" smtClean="0">
                <a:solidFill>
                  <a:schemeClr val="bg1">
                    <a:lumMod val="95000"/>
                  </a:schemeClr>
                </a:solidFill>
              </a:rPr>
              <a:t>P. Hugh (FSU),</a:t>
            </a:r>
          </a:p>
          <a:p>
            <a:pPr marL="0" indent="0" eaLnBrk="1" hangingPunct="1">
              <a:lnSpc>
                <a:spcPct val="90000"/>
              </a:lnSpc>
              <a:buFontTx/>
              <a:buNone/>
              <a:defRPr/>
            </a:pPr>
            <a:r>
              <a:rPr lang="en-US" sz="1600" dirty="0" smtClean="0">
                <a:solidFill>
                  <a:schemeClr val="bg1">
                    <a:lumMod val="95000"/>
                  </a:schemeClr>
                </a:solidFill>
              </a:rPr>
              <a:t> J. Metzger, P. Posey, A. </a:t>
            </a:r>
            <a:r>
              <a:rPr lang="en-US" sz="1600" dirty="0" err="1" smtClean="0">
                <a:solidFill>
                  <a:schemeClr val="bg1">
                    <a:lumMod val="95000"/>
                  </a:schemeClr>
                </a:solidFill>
              </a:rPr>
              <a:t>Wallcraft</a:t>
            </a:r>
            <a:r>
              <a:rPr lang="en-US" sz="1600" dirty="0" smtClean="0">
                <a:solidFill>
                  <a:schemeClr val="bg1">
                    <a:lumMod val="95000"/>
                  </a:schemeClr>
                </a:solidFill>
              </a:rPr>
              <a:t> (</a:t>
            </a:r>
            <a:r>
              <a:rPr lang="en-US" sz="1600" dirty="0" err="1" smtClean="0">
                <a:solidFill>
                  <a:schemeClr val="bg1">
                    <a:lumMod val="95000"/>
                  </a:schemeClr>
                </a:solidFill>
              </a:rPr>
              <a:t>NRL</a:t>
            </a:r>
            <a:r>
              <a:rPr lang="en-US" sz="1600" dirty="0" smtClean="0">
                <a:solidFill>
                  <a:schemeClr val="bg1">
                    <a:lumMod val="95000"/>
                  </a:schemeClr>
                </a:solidFill>
              </a:rPr>
              <a:t> </a:t>
            </a:r>
            <a:r>
              <a:rPr lang="en-US" sz="1600" dirty="0" err="1" smtClean="0">
                <a:solidFill>
                  <a:schemeClr val="bg1">
                    <a:lumMod val="95000"/>
                  </a:schemeClr>
                </a:solidFill>
              </a:rPr>
              <a:t>SSC</a:t>
            </a:r>
            <a:r>
              <a:rPr lang="en-US" sz="1600" dirty="0" smtClean="0">
                <a:solidFill>
                  <a:schemeClr val="bg1">
                    <a:lumMod val="95000"/>
                  </a:schemeClr>
                </a:solidFill>
              </a:rPr>
              <a:t>) </a:t>
            </a:r>
          </a:p>
        </p:txBody>
      </p:sp>
    </p:spTree>
  </p:cSld>
  <p:clrMapOvr>
    <a:masterClrMapping/>
  </p:clrMapOvr>
  <p:transition spd="med"/>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5" descr="etopo_bath"/>
          <p:cNvPicPr>
            <a:picLocks noChangeAspect="1" noChangeArrowheads="1"/>
          </p:cNvPicPr>
          <p:nvPr/>
        </p:nvPicPr>
        <p:blipFill>
          <a:blip r:embed="rId3" cstate="print"/>
          <a:srcRect l="30722" t="4118" r="16035" b="7019"/>
          <a:stretch>
            <a:fillRect/>
          </a:stretch>
        </p:blipFill>
        <p:spPr bwMode="auto">
          <a:xfrm>
            <a:off x="3962400" y="1071880"/>
            <a:ext cx="5105400" cy="5786120"/>
          </a:xfrm>
          <a:prstGeom prst="rect">
            <a:avLst/>
          </a:prstGeom>
          <a:noFill/>
          <a:ln w="9525">
            <a:noFill/>
            <a:miter lim="800000"/>
            <a:headEnd/>
            <a:tailEnd/>
          </a:ln>
        </p:spPr>
      </p:pic>
      <p:sp>
        <p:nvSpPr>
          <p:cNvPr id="4" name="Rectangle 2"/>
          <p:cNvSpPr>
            <a:spLocks noGrp="1" noChangeArrowheads="1"/>
          </p:cNvSpPr>
          <p:nvPr>
            <p:ph type="title"/>
          </p:nvPr>
        </p:nvSpPr>
        <p:spPr>
          <a:xfrm>
            <a:off x="1295400" y="228600"/>
            <a:ext cx="7772400" cy="609600"/>
          </a:xfrm>
        </p:spPr>
        <p:txBody>
          <a:bodyPr/>
          <a:lstStyle/>
          <a:p>
            <a:pPr eaLnBrk="1" hangingPunct="1">
              <a:defRPr/>
            </a:pPr>
            <a:r>
              <a:rPr lang="en-US" sz="3200" dirty="0" smtClean="0">
                <a:solidFill>
                  <a:srgbClr val="33CCFF"/>
                </a:solidFill>
                <a:effectLst>
                  <a:outerShdw blurRad="101600" dist="38100" dir="4440000" algn="tl">
                    <a:srgbClr val="000000">
                      <a:alpha val="43137"/>
                    </a:srgbClr>
                  </a:outerShdw>
                </a:effectLst>
                <a:cs typeface="+mj-cs"/>
              </a:rPr>
              <a:t>Nordic Seas Region</a:t>
            </a:r>
          </a:p>
        </p:txBody>
      </p:sp>
      <p:sp>
        <p:nvSpPr>
          <p:cNvPr id="19" name="Text Box 4"/>
          <p:cNvSpPr txBox="1">
            <a:spLocks noChangeArrowheads="1"/>
          </p:cNvSpPr>
          <p:nvPr/>
        </p:nvSpPr>
        <p:spPr bwMode="auto">
          <a:xfrm>
            <a:off x="228600" y="1066800"/>
            <a:ext cx="3581400" cy="1323439"/>
          </a:xfrm>
          <a:prstGeom prst="rect">
            <a:avLst/>
          </a:prstGeom>
          <a:noFill/>
          <a:ln w="9525">
            <a:noFill/>
            <a:miter lim="800000"/>
            <a:headEnd/>
            <a:tailEnd/>
          </a:ln>
        </p:spPr>
        <p:txBody>
          <a:bodyPr wrap="square">
            <a:spAutoFit/>
          </a:bodyPr>
          <a:lstStyle/>
          <a:p>
            <a:pPr indent="228600" algn="just" eaLnBrk="0" hangingPunct="0">
              <a:spcBef>
                <a:spcPct val="50000"/>
              </a:spcBef>
            </a:pPr>
            <a:r>
              <a:rPr lang="en-US" sz="1600" b="1" i="1" dirty="0" smtClean="0">
                <a:solidFill>
                  <a:schemeClr val="bg1"/>
                </a:solidFill>
              </a:rPr>
              <a:t>“The Nordic Seas </a:t>
            </a:r>
            <a:r>
              <a:rPr lang="en-US" sz="1600" b="1" i="1" dirty="0">
                <a:solidFill>
                  <a:schemeClr val="bg1"/>
                </a:solidFill>
              </a:rPr>
              <a:t>region is one of the most synoptically active and variable areas of the planet, especially during </a:t>
            </a:r>
            <a:r>
              <a:rPr lang="en-US" sz="1600" b="1" i="1" dirty="0" smtClean="0">
                <a:solidFill>
                  <a:schemeClr val="bg1"/>
                </a:solidFill>
              </a:rPr>
              <a:t>winter” , </a:t>
            </a:r>
            <a:r>
              <a:rPr lang="en-US" sz="1600" i="1" dirty="0" smtClean="0">
                <a:solidFill>
                  <a:schemeClr val="bg1"/>
                </a:solidFill>
              </a:rPr>
              <a:t> </a:t>
            </a:r>
            <a:r>
              <a:rPr lang="en-US" sz="1600" i="1" dirty="0" err="1" smtClean="0">
                <a:solidFill>
                  <a:schemeClr val="bg1"/>
                </a:solidFill>
              </a:rPr>
              <a:t>Tsukernik</a:t>
            </a:r>
            <a:r>
              <a:rPr lang="en-US" sz="1600" i="1" dirty="0" smtClean="0">
                <a:solidFill>
                  <a:schemeClr val="bg1"/>
                </a:solidFill>
              </a:rPr>
              <a:t> et al., </a:t>
            </a:r>
            <a:r>
              <a:rPr lang="en-US" sz="1600" dirty="0" smtClean="0">
                <a:solidFill>
                  <a:schemeClr val="bg1"/>
                </a:solidFill>
              </a:rPr>
              <a:t>2007</a:t>
            </a:r>
            <a:endParaRPr lang="en-US" sz="1600" dirty="0">
              <a:solidFill>
                <a:schemeClr val="bg1"/>
              </a:solidFill>
            </a:endParaRPr>
          </a:p>
        </p:txBody>
      </p:sp>
      <p:sp>
        <p:nvSpPr>
          <p:cNvPr id="32" name="Freeform 31"/>
          <p:cNvSpPr/>
          <p:nvPr/>
        </p:nvSpPr>
        <p:spPr bwMode="auto">
          <a:xfrm>
            <a:off x="6104467" y="3992880"/>
            <a:ext cx="1737360" cy="1733973"/>
          </a:xfrm>
          <a:custGeom>
            <a:avLst/>
            <a:gdLst>
              <a:gd name="connsiteX0" fmla="*/ 6773 w 1737360"/>
              <a:gd name="connsiteY0" fmla="*/ 1290320 h 1733973"/>
              <a:gd name="connsiteX1" fmla="*/ 108373 w 1737360"/>
              <a:gd name="connsiteY1" fmla="*/ 1463040 h 1733973"/>
              <a:gd name="connsiteX2" fmla="*/ 169333 w 1737360"/>
              <a:gd name="connsiteY2" fmla="*/ 1473200 h 1733973"/>
              <a:gd name="connsiteX3" fmla="*/ 260773 w 1737360"/>
              <a:gd name="connsiteY3" fmla="*/ 1463040 h 1733973"/>
              <a:gd name="connsiteX4" fmla="*/ 311573 w 1737360"/>
              <a:gd name="connsiteY4" fmla="*/ 1513840 h 1733973"/>
              <a:gd name="connsiteX5" fmla="*/ 311573 w 1737360"/>
              <a:gd name="connsiteY5" fmla="*/ 1584960 h 1733973"/>
              <a:gd name="connsiteX6" fmla="*/ 504613 w 1737360"/>
              <a:gd name="connsiteY6" fmla="*/ 1666240 h 1733973"/>
              <a:gd name="connsiteX7" fmla="*/ 667173 w 1737360"/>
              <a:gd name="connsiteY7" fmla="*/ 1727200 h 1733973"/>
              <a:gd name="connsiteX8" fmla="*/ 839893 w 1737360"/>
              <a:gd name="connsiteY8" fmla="*/ 1706880 h 1733973"/>
              <a:gd name="connsiteX9" fmla="*/ 839893 w 1737360"/>
              <a:gd name="connsiteY9" fmla="*/ 1625600 h 1733973"/>
              <a:gd name="connsiteX10" fmla="*/ 900853 w 1737360"/>
              <a:gd name="connsiteY10" fmla="*/ 1554480 h 1733973"/>
              <a:gd name="connsiteX11" fmla="*/ 951653 w 1737360"/>
              <a:gd name="connsiteY11" fmla="*/ 1493520 h 1733973"/>
              <a:gd name="connsiteX12" fmla="*/ 992293 w 1737360"/>
              <a:gd name="connsiteY12" fmla="*/ 1391920 h 1733973"/>
              <a:gd name="connsiteX13" fmla="*/ 1002453 w 1737360"/>
              <a:gd name="connsiteY13" fmla="*/ 1270000 h 1733973"/>
              <a:gd name="connsiteX14" fmla="*/ 1002453 w 1737360"/>
              <a:gd name="connsiteY14" fmla="*/ 1158240 h 1733973"/>
              <a:gd name="connsiteX15" fmla="*/ 1053253 w 1737360"/>
              <a:gd name="connsiteY15" fmla="*/ 1076960 h 1733973"/>
              <a:gd name="connsiteX16" fmla="*/ 1093893 w 1737360"/>
              <a:gd name="connsiteY16" fmla="*/ 995680 h 1733973"/>
              <a:gd name="connsiteX17" fmla="*/ 1114213 w 1737360"/>
              <a:gd name="connsiteY17" fmla="*/ 914400 h 1733973"/>
              <a:gd name="connsiteX18" fmla="*/ 1225973 w 1737360"/>
              <a:gd name="connsiteY18" fmla="*/ 914400 h 1733973"/>
              <a:gd name="connsiteX19" fmla="*/ 1439333 w 1737360"/>
              <a:gd name="connsiteY19" fmla="*/ 904240 h 1733973"/>
              <a:gd name="connsiteX20" fmla="*/ 1520613 w 1737360"/>
              <a:gd name="connsiteY20" fmla="*/ 914400 h 1733973"/>
              <a:gd name="connsiteX21" fmla="*/ 1601893 w 1737360"/>
              <a:gd name="connsiteY21" fmla="*/ 883920 h 1733973"/>
              <a:gd name="connsiteX22" fmla="*/ 1693333 w 1737360"/>
              <a:gd name="connsiteY22" fmla="*/ 853440 h 1733973"/>
              <a:gd name="connsiteX23" fmla="*/ 1713653 w 1737360"/>
              <a:gd name="connsiteY23" fmla="*/ 690880 h 1733973"/>
              <a:gd name="connsiteX24" fmla="*/ 1713653 w 1737360"/>
              <a:gd name="connsiteY24" fmla="*/ 406400 h 1733973"/>
              <a:gd name="connsiteX25" fmla="*/ 1571413 w 1737360"/>
              <a:gd name="connsiteY25" fmla="*/ 406400 h 1733973"/>
              <a:gd name="connsiteX26" fmla="*/ 1510453 w 1737360"/>
              <a:gd name="connsiteY26" fmla="*/ 406400 h 1733973"/>
              <a:gd name="connsiteX27" fmla="*/ 1449493 w 1737360"/>
              <a:gd name="connsiteY27" fmla="*/ 365760 h 1733973"/>
              <a:gd name="connsiteX28" fmla="*/ 1266613 w 1737360"/>
              <a:gd name="connsiteY28" fmla="*/ 91440 h 1733973"/>
              <a:gd name="connsiteX29" fmla="*/ 1256453 w 1737360"/>
              <a:gd name="connsiteY29" fmla="*/ 10160 h 1733973"/>
              <a:gd name="connsiteX30" fmla="*/ 971973 w 1737360"/>
              <a:gd name="connsiteY30" fmla="*/ 30480 h 1733973"/>
              <a:gd name="connsiteX31" fmla="*/ 951653 w 1737360"/>
              <a:gd name="connsiteY31" fmla="*/ 111760 h 1733973"/>
              <a:gd name="connsiteX32" fmla="*/ 941493 w 1737360"/>
              <a:gd name="connsiteY32" fmla="*/ 223520 h 1733973"/>
              <a:gd name="connsiteX33" fmla="*/ 911013 w 1737360"/>
              <a:gd name="connsiteY33" fmla="*/ 294640 h 1733973"/>
              <a:gd name="connsiteX34" fmla="*/ 870373 w 1737360"/>
              <a:gd name="connsiteY34" fmla="*/ 355600 h 1733973"/>
              <a:gd name="connsiteX35" fmla="*/ 778933 w 1737360"/>
              <a:gd name="connsiteY35" fmla="*/ 416560 h 1733973"/>
              <a:gd name="connsiteX36" fmla="*/ 728133 w 1737360"/>
              <a:gd name="connsiteY36" fmla="*/ 477520 h 1733973"/>
              <a:gd name="connsiteX37" fmla="*/ 687493 w 1737360"/>
              <a:gd name="connsiteY37" fmla="*/ 579120 h 1733973"/>
              <a:gd name="connsiteX38" fmla="*/ 636693 w 1737360"/>
              <a:gd name="connsiteY38" fmla="*/ 568960 h 1733973"/>
              <a:gd name="connsiteX39" fmla="*/ 281093 w 1737360"/>
              <a:gd name="connsiteY39" fmla="*/ 548640 h 1733973"/>
              <a:gd name="connsiteX40" fmla="*/ 209973 w 1737360"/>
              <a:gd name="connsiteY40" fmla="*/ 640080 h 1733973"/>
              <a:gd name="connsiteX41" fmla="*/ 220133 w 1737360"/>
              <a:gd name="connsiteY41" fmla="*/ 741680 h 1733973"/>
              <a:gd name="connsiteX42" fmla="*/ 179493 w 1737360"/>
              <a:gd name="connsiteY42" fmla="*/ 873760 h 1733973"/>
              <a:gd name="connsiteX43" fmla="*/ 149013 w 1737360"/>
              <a:gd name="connsiteY43" fmla="*/ 955040 h 1733973"/>
              <a:gd name="connsiteX44" fmla="*/ 118533 w 1737360"/>
              <a:gd name="connsiteY44" fmla="*/ 1016000 h 1733973"/>
              <a:gd name="connsiteX45" fmla="*/ 118533 w 1737360"/>
              <a:gd name="connsiteY45" fmla="*/ 1097280 h 1733973"/>
              <a:gd name="connsiteX46" fmla="*/ 98213 w 1737360"/>
              <a:gd name="connsiteY46" fmla="*/ 1117600 h 1733973"/>
              <a:gd name="connsiteX47" fmla="*/ 67733 w 1737360"/>
              <a:gd name="connsiteY47" fmla="*/ 1178560 h 1733973"/>
              <a:gd name="connsiteX48" fmla="*/ 6773 w 1737360"/>
              <a:gd name="connsiteY48" fmla="*/ 1290320 h 173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737360" h="1733973">
                <a:moveTo>
                  <a:pt x="6773" y="1290320"/>
                </a:moveTo>
                <a:cubicBezTo>
                  <a:pt x="13546" y="1337733"/>
                  <a:pt x="81280" y="1432560"/>
                  <a:pt x="108373" y="1463040"/>
                </a:cubicBezTo>
                <a:cubicBezTo>
                  <a:pt x="135466" y="1493520"/>
                  <a:pt x="143933" y="1473200"/>
                  <a:pt x="169333" y="1473200"/>
                </a:cubicBezTo>
                <a:cubicBezTo>
                  <a:pt x="194733" y="1473200"/>
                  <a:pt x="237066" y="1456267"/>
                  <a:pt x="260773" y="1463040"/>
                </a:cubicBezTo>
                <a:cubicBezTo>
                  <a:pt x="284480" y="1469813"/>
                  <a:pt x="303106" y="1493520"/>
                  <a:pt x="311573" y="1513840"/>
                </a:cubicBezTo>
                <a:cubicBezTo>
                  <a:pt x="320040" y="1534160"/>
                  <a:pt x="279400" y="1559560"/>
                  <a:pt x="311573" y="1584960"/>
                </a:cubicBezTo>
                <a:cubicBezTo>
                  <a:pt x="343746" y="1610360"/>
                  <a:pt x="445346" y="1642533"/>
                  <a:pt x="504613" y="1666240"/>
                </a:cubicBezTo>
                <a:cubicBezTo>
                  <a:pt x="563880" y="1689947"/>
                  <a:pt x="611293" y="1720427"/>
                  <a:pt x="667173" y="1727200"/>
                </a:cubicBezTo>
                <a:cubicBezTo>
                  <a:pt x="723053" y="1733973"/>
                  <a:pt x="811106" y="1723813"/>
                  <a:pt x="839893" y="1706880"/>
                </a:cubicBezTo>
                <a:cubicBezTo>
                  <a:pt x="868680" y="1689947"/>
                  <a:pt x="829733" y="1651000"/>
                  <a:pt x="839893" y="1625600"/>
                </a:cubicBezTo>
                <a:cubicBezTo>
                  <a:pt x="850053" y="1600200"/>
                  <a:pt x="882226" y="1576493"/>
                  <a:pt x="900853" y="1554480"/>
                </a:cubicBezTo>
                <a:cubicBezTo>
                  <a:pt x="919480" y="1532467"/>
                  <a:pt x="936413" y="1520613"/>
                  <a:pt x="951653" y="1493520"/>
                </a:cubicBezTo>
                <a:cubicBezTo>
                  <a:pt x="966893" y="1466427"/>
                  <a:pt x="983826" y="1429173"/>
                  <a:pt x="992293" y="1391920"/>
                </a:cubicBezTo>
                <a:cubicBezTo>
                  <a:pt x="1000760" y="1354667"/>
                  <a:pt x="1000760" y="1308947"/>
                  <a:pt x="1002453" y="1270000"/>
                </a:cubicBezTo>
                <a:cubicBezTo>
                  <a:pt x="1004146" y="1231053"/>
                  <a:pt x="993986" y="1190413"/>
                  <a:pt x="1002453" y="1158240"/>
                </a:cubicBezTo>
                <a:cubicBezTo>
                  <a:pt x="1010920" y="1126067"/>
                  <a:pt x="1038013" y="1104053"/>
                  <a:pt x="1053253" y="1076960"/>
                </a:cubicBezTo>
                <a:cubicBezTo>
                  <a:pt x="1068493" y="1049867"/>
                  <a:pt x="1083733" y="1022773"/>
                  <a:pt x="1093893" y="995680"/>
                </a:cubicBezTo>
                <a:cubicBezTo>
                  <a:pt x="1104053" y="968587"/>
                  <a:pt x="1092200" y="927947"/>
                  <a:pt x="1114213" y="914400"/>
                </a:cubicBezTo>
                <a:cubicBezTo>
                  <a:pt x="1136226" y="900853"/>
                  <a:pt x="1171786" y="916093"/>
                  <a:pt x="1225973" y="914400"/>
                </a:cubicBezTo>
                <a:cubicBezTo>
                  <a:pt x="1280160" y="912707"/>
                  <a:pt x="1390226" y="904240"/>
                  <a:pt x="1439333" y="904240"/>
                </a:cubicBezTo>
                <a:cubicBezTo>
                  <a:pt x="1488440" y="904240"/>
                  <a:pt x="1493520" y="917787"/>
                  <a:pt x="1520613" y="914400"/>
                </a:cubicBezTo>
                <a:cubicBezTo>
                  <a:pt x="1547706" y="911013"/>
                  <a:pt x="1573106" y="894080"/>
                  <a:pt x="1601893" y="883920"/>
                </a:cubicBezTo>
                <a:cubicBezTo>
                  <a:pt x="1630680" y="873760"/>
                  <a:pt x="1674706" y="885613"/>
                  <a:pt x="1693333" y="853440"/>
                </a:cubicBezTo>
                <a:cubicBezTo>
                  <a:pt x="1711960" y="821267"/>
                  <a:pt x="1710266" y="765387"/>
                  <a:pt x="1713653" y="690880"/>
                </a:cubicBezTo>
                <a:cubicBezTo>
                  <a:pt x="1717040" y="616373"/>
                  <a:pt x="1737360" y="453813"/>
                  <a:pt x="1713653" y="406400"/>
                </a:cubicBezTo>
                <a:cubicBezTo>
                  <a:pt x="1689946" y="358987"/>
                  <a:pt x="1571413" y="406400"/>
                  <a:pt x="1571413" y="406400"/>
                </a:cubicBezTo>
                <a:cubicBezTo>
                  <a:pt x="1537546" y="406400"/>
                  <a:pt x="1530773" y="413173"/>
                  <a:pt x="1510453" y="406400"/>
                </a:cubicBezTo>
                <a:cubicBezTo>
                  <a:pt x="1490133" y="399627"/>
                  <a:pt x="1490133" y="418253"/>
                  <a:pt x="1449493" y="365760"/>
                </a:cubicBezTo>
                <a:cubicBezTo>
                  <a:pt x="1408853" y="313267"/>
                  <a:pt x="1298786" y="150707"/>
                  <a:pt x="1266613" y="91440"/>
                </a:cubicBezTo>
                <a:cubicBezTo>
                  <a:pt x="1234440" y="32173"/>
                  <a:pt x="1305560" y="20320"/>
                  <a:pt x="1256453" y="10160"/>
                </a:cubicBezTo>
                <a:cubicBezTo>
                  <a:pt x="1207346" y="0"/>
                  <a:pt x="1022773" y="13547"/>
                  <a:pt x="971973" y="30480"/>
                </a:cubicBezTo>
                <a:cubicBezTo>
                  <a:pt x="921173" y="47413"/>
                  <a:pt x="956733" y="79587"/>
                  <a:pt x="951653" y="111760"/>
                </a:cubicBezTo>
                <a:cubicBezTo>
                  <a:pt x="946573" y="143933"/>
                  <a:pt x="948266" y="193040"/>
                  <a:pt x="941493" y="223520"/>
                </a:cubicBezTo>
                <a:cubicBezTo>
                  <a:pt x="934720" y="254000"/>
                  <a:pt x="922866" y="272627"/>
                  <a:pt x="911013" y="294640"/>
                </a:cubicBezTo>
                <a:cubicBezTo>
                  <a:pt x="899160" y="316653"/>
                  <a:pt x="892386" y="335280"/>
                  <a:pt x="870373" y="355600"/>
                </a:cubicBezTo>
                <a:cubicBezTo>
                  <a:pt x="848360" y="375920"/>
                  <a:pt x="802640" y="396240"/>
                  <a:pt x="778933" y="416560"/>
                </a:cubicBezTo>
                <a:cubicBezTo>
                  <a:pt x="755226" y="436880"/>
                  <a:pt x="743373" y="450427"/>
                  <a:pt x="728133" y="477520"/>
                </a:cubicBezTo>
                <a:cubicBezTo>
                  <a:pt x="712893" y="504613"/>
                  <a:pt x="702733" y="563880"/>
                  <a:pt x="687493" y="579120"/>
                </a:cubicBezTo>
                <a:cubicBezTo>
                  <a:pt x="672253" y="594360"/>
                  <a:pt x="704426" y="574040"/>
                  <a:pt x="636693" y="568960"/>
                </a:cubicBezTo>
                <a:cubicBezTo>
                  <a:pt x="568960" y="563880"/>
                  <a:pt x="352213" y="536787"/>
                  <a:pt x="281093" y="548640"/>
                </a:cubicBezTo>
                <a:cubicBezTo>
                  <a:pt x="209973" y="560493"/>
                  <a:pt x="220133" y="607907"/>
                  <a:pt x="209973" y="640080"/>
                </a:cubicBezTo>
                <a:cubicBezTo>
                  <a:pt x="199813" y="672253"/>
                  <a:pt x="225213" y="702733"/>
                  <a:pt x="220133" y="741680"/>
                </a:cubicBezTo>
                <a:cubicBezTo>
                  <a:pt x="215053" y="780627"/>
                  <a:pt x="191346" y="838200"/>
                  <a:pt x="179493" y="873760"/>
                </a:cubicBezTo>
                <a:cubicBezTo>
                  <a:pt x="167640" y="909320"/>
                  <a:pt x="159173" y="931333"/>
                  <a:pt x="149013" y="955040"/>
                </a:cubicBezTo>
                <a:cubicBezTo>
                  <a:pt x="138853" y="978747"/>
                  <a:pt x="123613" y="992293"/>
                  <a:pt x="118533" y="1016000"/>
                </a:cubicBezTo>
                <a:cubicBezTo>
                  <a:pt x="113453" y="1039707"/>
                  <a:pt x="121920" y="1080347"/>
                  <a:pt x="118533" y="1097280"/>
                </a:cubicBezTo>
                <a:cubicBezTo>
                  <a:pt x="115146" y="1114213"/>
                  <a:pt x="106680" y="1104053"/>
                  <a:pt x="98213" y="1117600"/>
                </a:cubicBezTo>
                <a:cubicBezTo>
                  <a:pt x="89746" y="1131147"/>
                  <a:pt x="81280" y="1156547"/>
                  <a:pt x="67733" y="1178560"/>
                </a:cubicBezTo>
                <a:cubicBezTo>
                  <a:pt x="54186" y="1200573"/>
                  <a:pt x="0" y="1242907"/>
                  <a:pt x="6773" y="1290320"/>
                </a:cubicBezTo>
                <a:close/>
              </a:path>
            </a:pathLst>
          </a:custGeom>
          <a:noFill/>
          <a:ln w="38100" cap="flat" cmpd="sng" algn="ctr">
            <a:solidFill>
              <a:srgbClr val="0000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nvGrpSpPr>
          <p:cNvPr id="2" name="Group 23"/>
          <p:cNvGrpSpPr/>
          <p:nvPr/>
        </p:nvGrpSpPr>
        <p:grpSpPr>
          <a:xfrm>
            <a:off x="152400" y="2667000"/>
            <a:ext cx="3810000" cy="3076039"/>
            <a:chOff x="152400" y="2743200"/>
            <a:chExt cx="3810000" cy="3076039"/>
          </a:xfrm>
        </p:grpSpPr>
        <p:sp>
          <p:nvSpPr>
            <p:cNvPr id="20" name="Text Box 8"/>
            <p:cNvSpPr txBox="1">
              <a:spLocks noChangeArrowheads="1"/>
            </p:cNvSpPr>
            <p:nvPr/>
          </p:nvSpPr>
          <p:spPr bwMode="auto">
            <a:xfrm>
              <a:off x="152400" y="3200400"/>
              <a:ext cx="3657600" cy="1077218"/>
            </a:xfrm>
            <a:prstGeom prst="rect">
              <a:avLst/>
            </a:prstGeom>
            <a:noFill/>
            <a:ln w="9525">
              <a:noFill/>
              <a:miter lim="800000"/>
              <a:headEnd/>
              <a:tailEnd/>
            </a:ln>
          </p:spPr>
          <p:txBody>
            <a:bodyPr wrap="square">
              <a:spAutoFit/>
            </a:bodyPr>
            <a:lstStyle/>
            <a:p>
              <a:pPr eaLnBrk="0" hangingPunct="0">
                <a:spcBef>
                  <a:spcPct val="50000"/>
                </a:spcBef>
              </a:pPr>
              <a:r>
                <a:rPr lang="en-US" sz="1600" b="1" dirty="0">
                  <a:solidFill>
                    <a:srgbClr val="FFFF00"/>
                  </a:solidFill>
                </a:rPr>
                <a:t>Large-scale </a:t>
              </a:r>
              <a:r>
                <a:rPr lang="en-US" sz="1600" b="1" dirty="0" smtClean="0">
                  <a:solidFill>
                    <a:srgbClr val="FFFF00"/>
                  </a:solidFill>
                </a:rPr>
                <a:t> low-pressure systems:</a:t>
              </a:r>
            </a:p>
            <a:p>
              <a:pPr eaLnBrk="0" hangingPunct="0">
                <a:spcBef>
                  <a:spcPts val="0"/>
                </a:spcBef>
              </a:pPr>
              <a:r>
                <a:rPr lang="en-US" sz="1600" b="1" dirty="0" smtClean="0">
                  <a:solidFill>
                    <a:schemeClr val="bg1"/>
                  </a:solidFill>
                </a:rPr>
                <a:t>Spatial </a:t>
              </a:r>
              <a:r>
                <a:rPr lang="en-US" sz="1600" b="1" dirty="0">
                  <a:solidFill>
                    <a:schemeClr val="bg1"/>
                  </a:solidFill>
                </a:rPr>
                <a:t>scale:</a:t>
              </a:r>
              <a:r>
                <a:rPr lang="en-US" sz="1600" dirty="0">
                  <a:solidFill>
                    <a:schemeClr val="bg1"/>
                  </a:solidFill>
                </a:rPr>
                <a:t>	 </a:t>
              </a:r>
              <a:r>
                <a:rPr lang="en-US" sz="1600" dirty="0" smtClean="0">
                  <a:solidFill>
                    <a:schemeClr val="bg1"/>
                  </a:solidFill>
                </a:rPr>
                <a:t>O(10</a:t>
              </a:r>
              <a:r>
                <a:rPr lang="en-US" sz="1600" baseline="30000" dirty="0" smtClean="0">
                  <a:solidFill>
                    <a:schemeClr val="bg1"/>
                  </a:solidFill>
                </a:rPr>
                <a:t>3</a:t>
              </a:r>
              <a:r>
                <a:rPr lang="en-US" sz="1600" dirty="0">
                  <a:solidFill>
                    <a:schemeClr val="bg1"/>
                  </a:solidFill>
                </a:rPr>
                <a:t>) </a:t>
              </a:r>
              <a:r>
                <a:rPr lang="en-US" sz="1600" dirty="0" smtClean="0">
                  <a:solidFill>
                    <a:schemeClr val="bg1"/>
                  </a:solidFill>
                </a:rPr>
                <a:t>km</a:t>
              </a:r>
            </a:p>
            <a:p>
              <a:pPr eaLnBrk="0" hangingPunct="0">
                <a:spcBef>
                  <a:spcPts val="0"/>
                </a:spcBef>
              </a:pPr>
              <a:r>
                <a:rPr lang="en-US" sz="1600" b="1" dirty="0" smtClean="0">
                  <a:solidFill>
                    <a:schemeClr val="bg1"/>
                  </a:solidFill>
                </a:rPr>
                <a:t>Time scale:</a:t>
              </a:r>
              <a:r>
                <a:rPr lang="en-US" sz="1600" dirty="0">
                  <a:solidFill>
                    <a:schemeClr val="bg1"/>
                  </a:solidFill>
                </a:rPr>
                <a:t> </a:t>
              </a:r>
              <a:r>
                <a:rPr lang="en-US" sz="1600" dirty="0" smtClean="0">
                  <a:solidFill>
                    <a:schemeClr val="bg1"/>
                  </a:solidFill>
                </a:rPr>
                <a:t>        	days-week</a:t>
              </a:r>
              <a:endParaRPr lang="en-US" sz="1600" dirty="0">
                <a:solidFill>
                  <a:schemeClr val="bg1"/>
                </a:solidFill>
              </a:endParaRPr>
            </a:p>
          </p:txBody>
        </p:sp>
        <p:sp>
          <p:nvSpPr>
            <p:cNvPr id="21" name="Text Box 9"/>
            <p:cNvSpPr txBox="1">
              <a:spLocks noChangeArrowheads="1"/>
            </p:cNvSpPr>
            <p:nvPr/>
          </p:nvSpPr>
          <p:spPr bwMode="auto">
            <a:xfrm>
              <a:off x="152400" y="4495800"/>
              <a:ext cx="3810000" cy="1323439"/>
            </a:xfrm>
            <a:prstGeom prst="rect">
              <a:avLst/>
            </a:prstGeom>
            <a:noFill/>
            <a:ln w="9525">
              <a:noFill/>
              <a:miter lim="800000"/>
              <a:headEnd/>
              <a:tailEnd/>
            </a:ln>
          </p:spPr>
          <p:txBody>
            <a:bodyPr wrap="square">
              <a:spAutoFit/>
            </a:bodyPr>
            <a:lstStyle/>
            <a:p>
              <a:pPr eaLnBrk="0" hangingPunct="0">
                <a:spcBef>
                  <a:spcPts val="0"/>
                </a:spcBef>
              </a:pPr>
              <a:r>
                <a:rPr lang="en-US" sz="1600" b="1" dirty="0" err="1" smtClean="0">
                  <a:solidFill>
                    <a:srgbClr val="FFFF00"/>
                  </a:solidFill>
                </a:rPr>
                <a:t>Meso</a:t>
              </a:r>
              <a:r>
                <a:rPr lang="en-US" sz="1600" b="1" dirty="0" smtClean="0">
                  <a:solidFill>
                    <a:srgbClr val="FFFF00"/>
                  </a:solidFill>
                </a:rPr>
                <a:t>- scale low </a:t>
              </a:r>
              <a:r>
                <a:rPr lang="en-US" sz="1600" b="1" dirty="0">
                  <a:solidFill>
                    <a:srgbClr val="FFFF00"/>
                  </a:solidFill>
                </a:rPr>
                <a:t>pressure </a:t>
              </a:r>
              <a:r>
                <a:rPr lang="en-US" sz="1600" b="1" dirty="0" smtClean="0">
                  <a:solidFill>
                    <a:srgbClr val="FFFF00"/>
                  </a:solidFill>
                </a:rPr>
                <a:t>systems (e.g., Polar Lows):</a:t>
              </a:r>
              <a:endParaRPr lang="en-US" sz="1600" b="1" dirty="0">
                <a:solidFill>
                  <a:srgbClr val="FFFF00"/>
                </a:solidFill>
              </a:endParaRPr>
            </a:p>
            <a:p>
              <a:pPr eaLnBrk="0" hangingPunct="0">
                <a:spcBef>
                  <a:spcPts val="0"/>
                </a:spcBef>
              </a:pPr>
              <a:r>
                <a:rPr lang="en-US" sz="1600" b="1" dirty="0" smtClean="0">
                  <a:solidFill>
                    <a:schemeClr val="bg1"/>
                  </a:solidFill>
                </a:rPr>
                <a:t>Spatial scale:</a:t>
              </a:r>
              <a:r>
                <a:rPr lang="en-US" sz="1600" dirty="0">
                  <a:solidFill>
                    <a:schemeClr val="bg1"/>
                  </a:solidFill>
                </a:rPr>
                <a:t> </a:t>
              </a:r>
              <a:r>
                <a:rPr lang="en-US" sz="1600" dirty="0" smtClean="0">
                  <a:solidFill>
                    <a:schemeClr val="bg1"/>
                  </a:solidFill>
                </a:rPr>
                <a:t> 	 O(100</a:t>
              </a:r>
              <a:r>
                <a:rPr lang="en-US" sz="1600" dirty="0">
                  <a:solidFill>
                    <a:schemeClr val="bg1"/>
                  </a:solidFill>
                </a:rPr>
                <a:t>) km</a:t>
              </a:r>
            </a:p>
            <a:p>
              <a:pPr eaLnBrk="0" hangingPunct="0">
                <a:spcBef>
                  <a:spcPts val="0"/>
                </a:spcBef>
              </a:pPr>
              <a:r>
                <a:rPr lang="en-US" sz="1600" b="1" dirty="0" smtClean="0">
                  <a:solidFill>
                    <a:schemeClr val="bg1"/>
                  </a:solidFill>
                </a:rPr>
                <a:t>Time </a:t>
              </a:r>
              <a:r>
                <a:rPr lang="en-US" sz="1600" b="1" dirty="0">
                  <a:solidFill>
                    <a:schemeClr val="bg1"/>
                  </a:solidFill>
                </a:rPr>
                <a:t>scale:</a:t>
              </a:r>
              <a:r>
                <a:rPr lang="en-US" sz="1600" dirty="0">
                  <a:solidFill>
                    <a:schemeClr val="bg1"/>
                  </a:solidFill>
                </a:rPr>
                <a:t>	</a:t>
              </a:r>
              <a:r>
                <a:rPr lang="en-US" sz="1600" dirty="0" smtClean="0">
                  <a:solidFill>
                    <a:schemeClr val="bg1"/>
                  </a:solidFill>
                </a:rPr>
                <a:t>  hours – day</a:t>
              </a:r>
            </a:p>
            <a:p>
              <a:pPr eaLnBrk="0" hangingPunct="0">
                <a:spcBef>
                  <a:spcPts val="0"/>
                </a:spcBef>
              </a:pPr>
              <a:r>
                <a:rPr lang="en-US" sz="1600" b="1" dirty="0" smtClean="0">
                  <a:solidFill>
                    <a:srgbClr val="FF0000"/>
                  </a:solidFill>
                </a:rPr>
                <a:t>Very strong winds </a:t>
              </a:r>
              <a:r>
                <a:rPr lang="en-US" sz="1600" dirty="0" smtClean="0">
                  <a:solidFill>
                    <a:srgbClr val="FF0000"/>
                  </a:solidFill>
                </a:rPr>
                <a:t>(&gt;17 m/s)</a:t>
              </a:r>
              <a:endParaRPr lang="en-US" sz="1600" dirty="0">
                <a:solidFill>
                  <a:srgbClr val="FF0000"/>
                </a:solidFill>
              </a:endParaRPr>
            </a:p>
          </p:txBody>
        </p:sp>
        <p:sp>
          <p:nvSpPr>
            <p:cNvPr id="22" name="TextBox 21"/>
            <p:cNvSpPr txBox="1"/>
            <p:nvPr/>
          </p:nvSpPr>
          <p:spPr>
            <a:xfrm>
              <a:off x="152400" y="2743200"/>
              <a:ext cx="3429000" cy="369332"/>
            </a:xfrm>
            <a:prstGeom prst="rect">
              <a:avLst/>
            </a:prstGeom>
            <a:noFill/>
          </p:spPr>
          <p:txBody>
            <a:bodyPr wrap="square" rtlCol="0">
              <a:spAutoFit/>
            </a:bodyPr>
            <a:lstStyle/>
            <a:p>
              <a:r>
                <a:rPr lang="en-US" b="1" dirty="0" smtClean="0">
                  <a:solidFill>
                    <a:srgbClr val="33CCFF"/>
                  </a:solidFill>
                </a:rPr>
                <a:t>Cyclones in the Nordic Seas</a:t>
              </a:r>
              <a:endParaRPr lang="en-US" b="1" dirty="0">
                <a:solidFill>
                  <a:srgbClr val="33CCFF"/>
                </a:solidFill>
              </a:endParaRPr>
            </a:p>
          </p:txBody>
        </p:sp>
      </p:grpSp>
      <p:grpSp>
        <p:nvGrpSpPr>
          <p:cNvPr id="3" name="Group 29"/>
          <p:cNvGrpSpPr/>
          <p:nvPr/>
        </p:nvGrpSpPr>
        <p:grpSpPr>
          <a:xfrm>
            <a:off x="3657600" y="990600"/>
            <a:ext cx="5486400" cy="5791200"/>
            <a:chOff x="3657600" y="990600"/>
            <a:chExt cx="5486400" cy="5791200"/>
          </a:xfrm>
        </p:grpSpPr>
        <p:pic>
          <p:nvPicPr>
            <p:cNvPr id="25" name="Picture 13"/>
            <p:cNvPicPr>
              <a:picLocks noChangeAspect="1" noChangeArrowheads="1"/>
            </p:cNvPicPr>
            <p:nvPr/>
          </p:nvPicPr>
          <p:blipFill>
            <a:blip r:embed="rId4" cstate="print"/>
            <a:srcRect l="51450" t="23818" r="8534" b="5493"/>
            <a:stretch>
              <a:fillRect/>
            </a:stretch>
          </p:blipFill>
          <p:spPr bwMode="auto">
            <a:xfrm>
              <a:off x="6207197" y="1524000"/>
              <a:ext cx="2936803" cy="3244022"/>
            </a:xfrm>
            <a:prstGeom prst="rect">
              <a:avLst/>
            </a:prstGeom>
            <a:noFill/>
            <a:ln w="9525">
              <a:noFill/>
              <a:miter lim="800000"/>
              <a:headEnd/>
              <a:tailEnd/>
            </a:ln>
          </p:spPr>
        </p:pic>
        <p:sp>
          <p:nvSpPr>
            <p:cNvPr id="26" name="Text Box 18"/>
            <p:cNvSpPr txBox="1">
              <a:spLocks noChangeArrowheads="1"/>
            </p:cNvSpPr>
            <p:nvPr/>
          </p:nvSpPr>
          <p:spPr bwMode="auto">
            <a:xfrm>
              <a:off x="6172200" y="990600"/>
              <a:ext cx="2971800" cy="523220"/>
            </a:xfrm>
            <a:prstGeom prst="rect">
              <a:avLst/>
            </a:prstGeom>
            <a:noFill/>
            <a:ln w="9525">
              <a:noFill/>
              <a:miter lim="800000"/>
              <a:headEnd/>
              <a:tailEnd/>
            </a:ln>
          </p:spPr>
          <p:txBody>
            <a:bodyPr wrap="square">
              <a:spAutoFit/>
            </a:bodyPr>
            <a:lstStyle/>
            <a:p>
              <a:pPr algn="ctr" eaLnBrk="0" hangingPunct="0"/>
              <a:r>
                <a:rPr lang="en-US" sz="1400" dirty="0">
                  <a:ln w="11430"/>
                  <a:solidFill>
                    <a:schemeClr val="bg1"/>
                  </a:solidFill>
                  <a:effectLst>
                    <a:outerShdw blurRad="50800" dist="39000" dir="5460000" algn="tl">
                      <a:srgbClr val="000000">
                        <a:alpha val="38000"/>
                      </a:srgbClr>
                    </a:outerShdw>
                  </a:effectLst>
                </a:rPr>
                <a:t>Polar Low </a:t>
              </a:r>
              <a:r>
                <a:rPr lang="en-US" sz="1400" dirty="0" smtClean="0">
                  <a:ln w="11430"/>
                  <a:solidFill>
                    <a:schemeClr val="bg1"/>
                  </a:solidFill>
                  <a:effectLst>
                    <a:outerShdw blurRad="50800" dist="39000" dir="5460000" algn="tl">
                      <a:srgbClr val="000000">
                        <a:alpha val="38000"/>
                      </a:srgbClr>
                    </a:outerShdw>
                  </a:effectLst>
                </a:rPr>
                <a:t>over the Barents Sea in </a:t>
              </a:r>
              <a:r>
                <a:rPr lang="en-US" sz="1400" dirty="0">
                  <a:ln w="11430"/>
                  <a:solidFill>
                    <a:schemeClr val="bg1"/>
                  </a:solidFill>
                  <a:effectLst>
                    <a:outerShdw blurRad="50800" dist="39000" dir="5460000" algn="tl">
                      <a:srgbClr val="000000">
                        <a:alpha val="38000"/>
                      </a:srgbClr>
                    </a:outerShdw>
                  </a:effectLst>
                </a:rPr>
                <a:t>NOAA satellite image</a:t>
              </a:r>
            </a:p>
          </p:txBody>
        </p:sp>
        <p:pic>
          <p:nvPicPr>
            <p:cNvPr id="27" name="Picture 26" descr="bspl1.jpg"/>
            <p:cNvPicPr>
              <a:picLocks noChangeAspect="1"/>
            </p:cNvPicPr>
            <p:nvPr/>
          </p:nvPicPr>
          <p:blipFill>
            <a:blip r:embed="rId5" cstate="print"/>
            <a:stretch>
              <a:fillRect/>
            </a:stretch>
          </p:blipFill>
          <p:spPr>
            <a:xfrm>
              <a:off x="3810000" y="3154869"/>
              <a:ext cx="2984446" cy="3626931"/>
            </a:xfrm>
            <a:prstGeom prst="rect">
              <a:avLst/>
            </a:prstGeom>
            <a:ln w="28575">
              <a:solidFill>
                <a:schemeClr val="tx1"/>
              </a:solidFill>
            </a:ln>
          </p:spPr>
        </p:pic>
        <p:sp>
          <p:nvSpPr>
            <p:cNvPr id="29" name="Rectangle 28"/>
            <p:cNvSpPr/>
            <p:nvPr/>
          </p:nvSpPr>
          <p:spPr>
            <a:xfrm>
              <a:off x="3657600" y="2590800"/>
              <a:ext cx="2514600" cy="523220"/>
            </a:xfrm>
            <a:prstGeom prst="rect">
              <a:avLst/>
            </a:prstGeom>
            <a:solidFill>
              <a:schemeClr val="tx1"/>
            </a:solidFill>
          </p:spPr>
          <p:txBody>
            <a:bodyPr wrap="square">
              <a:spAutoFit/>
            </a:bodyPr>
            <a:lstStyle/>
            <a:p>
              <a:pPr algn="ctr"/>
              <a:r>
                <a:rPr lang="en-US" sz="1400" dirty="0" smtClean="0">
                  <a:solidFill>
                    <a:schemeClr val="bg1"/>
                  </a:solidFill>
                </a:rPr>
                <a:t>A classic Barents Sea polar low, February 9, 2011</a:t>
              </a:r>
              <a:endParaRPr lang="en-US" sz="1400" dirty="0">
                <a:solidFill>
                  <a:schemeClr val="bg1"/>
                </a:solidFill>
              </a:endParaRPr>
            </a:p>
          </p:txBody>
        </p:sp>
      </p:grpSp>
      <p:grpSp>
        <p:nvGrpSpPr>
          <p:cNvPr id="5" name="Group 33"/>
          <p:cNvGrpSpPr/>
          <p:nvPr/>
        </p:nvGrpSpPr>
        <p:grpSpPr>
          <a:xfrm>
            <a:off x="6096000" y="2590800"/>
            <a:ext cx="2286000" cy="2011869"/>
            <a:chOff x="6096000" y="2590800"/>
            <a:chExt cx="2286000" cy="2011869"/>
          </a:xfrm>
        </p:grpSpPr>
        <p:sp>
          <p:nvSpPr>
            <p:cNvPr id="31" name="Right Arrow 30"/>
            <p:cNvSpPr/>
            <p:nvPr/>
          </p:nvSpPr>
          <p:spPr bwMode="auto">
            <a:xfrm>
              <a:off x="6096000" y="4221669"/>
              <a:ext cx="457200" cy="381000"/>
            </a:xfrm>
            <a:prstGeom prst="rightArrow">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33" name="Right Arrow 32"/>
            <p:cNvSpPr/>
            <p:nvPr/>
          </p:nvSpPr>
          <p:spPr bwMode="auto">
            <a:xfrm rot="10800000">
              <a:off x="7924800" y="2590800"/>
              <a:ext cx="457200" cy="381000"/>
            </a:xfrm>
            <a:prstGeom prst="rightArrow">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sp>
        <p:nvSpPr>
          <p:cNvPr id="23" name="Rectangle 22"/>
          <p:cNvSpPr/>
          <p:nvPr/>
        </p:nvSpPr>
        <p:spPr>
          <a:xfrm>
            <a:off x="990600" y="1853624"/>
            <a:ext cx="6858000" cy="1015663"/>
          </a:xfrm>
          <a:prstGeom prst="rect">
            <a:avLst/>
          </a:prstGeom>
          <a:solidFill>
            <a:srgbClr val="FFFFFF"/>
          </a:solidFill>
        </p:spPr>
        <p:txBody>
          <a:bodyPr wrap="square">
            <a:spAutoFit/>
          </a:bodyPr>
          <a:lstStyle/>
          <a:p>
            <a:r>
              <a:rPr lang="en-US" sz="2000" i="1" dirty="0" smtClean="0">
                <a:solidFill>
                  <a:srgbClr val="0000FF"/>
                </a:solidFill>
              </a:rPr>
              <a:t>From October 1993 to September 1995, more than </a:t>
            </a:r>
            <a:r>
              <a:rPr lang="en-US" sz="2000" i="1" dirty="0" smtClean="0">
                <a:solidFill>
                  <a:srgbClr val="FF0000"/>
                </a:solidFill>
              </a:rPr>
              <a:t>2500</a:t>
            </a:r>
            <a:r>
              <a:rPr lang="en-US" sz="2000" i="1" dirty="0" smtClean="0">
                <a:solidFill>
                  <a:srgbClr val="0000FF"/>
                </a:solidFill>
              </a:rPr>
              <a:t> cyclones are missing from ECMWF ERA-40 reanalysis data over the northeast Atlantic</a:t>
            </a:r>
            <a:r>
              <a:rPr lang="en-US" sz="2000" dirty="0" smtClean="0">
                <a:solidFill>
                  <a:srgbClr val="0000FF"/>
                </a:solidFill>
              </a:rPr>
              <a:t>.  </a:t>
            </a:r>
            <a:r>
              <a:rPr lang="en-US" sz="1400" i="1" dirty="0" err="1" smtClean="0"/>
              <a:t>Condron</a:t>
            </a:r>
            <a:r>
              <a:rPr lang="en-US" sz="1400" i="1" dirty="0" smtClean="0"/>
              <a:t> et al., JGR(113), 2008</a:t>
            </a:r>
            <a:endParaRPr lang="en-US" sz="1400" i="1" dirty="0"/>
          </a:p>
        </p:txBody>
      </p:sp>
      <p:sp>
        <p:nvSpPr>
          <p:cNvPr id="24" name="Rectangle 23"/>
          <p:cNvSpPr/>
          <p:nvPr/>
        </p:nvSpPr>
        <p:spPr>
          <a:xfrm>
            <a:off x="2286000" y="3301424"/>
            <a:ext cx="6858000" cy="1015663"/>
          </a:xfrm>
          <a:prstGeom prst="rect">
            <a:avLst/>
          </a:prstGeom>
          <a:solidFill>
            <a:srgbClr val="FFFFFF"/>
          </a:solidFill>
        </p:spPr>
        <p:txBody>
          <a:bodyPr wrap="square">
            <a:spAutoFit/>
          </a:bodyPr>
          <a:lstStyle/>
          <a:p>
            <a:r>
              <a:rPr lang="en-US" sz="2000" i="1" dirty="0" smtClean="0">
                <a:solidFill>
                  <a:srgbClr val="0000FF"/>
                </a:solidFill>
              </a:rPr>
              <a:t>Only </a:t>
            </a:r>
            <a:r>
              <a:rPr lang="en-US" sz="2000" i="1" dirty="0" smtClean="0">
                <a:solidFill>
                  <a:srgbClr val="FF0000"/>
                </a:solidFill>
              </a:rPr>
              <a:t>25% </a:t>
            </a:r>
            <a:r>
              <a:rPr lang="en-US" sz="2000" i="1" dirty="0" smtClean="0">
                <a:solidFill>
                  <a:srgbClr val="0000FF"/>
                </a:solidFill>
              </a:rPr>
              <a:t>of the total number of </a:t>
            </a:r>
            <a:r>
              <a:rPr lang="en-US" sz="2000" i="1" dirty="0" err="1" smtClean="0">
                <a:solidFill>
                  <a:srgbClr val="0000FF"/>
                </a:solidFill>
              </a:rPr>
              <a:t>mesocyclones</a:t>
            </a:r>
            <a:r>
              <a:rPr lang="en-US" sz="2000" i="1" dirty="0" smtClean="0">
                <a:solidFill>
                  <a:srgbClr val="0000FF"/>
                </a:solidFill>
              </a:rPr>
              <a:t> observed in satellite data are represented in the reanalysis data (ERA-40)</a:t>
            </a:r>
            <a:r>
              <a:rPr lang="en-US" sz="2000" dirty="0" smtClean="0">
                <a:solidFill>
                  <a:srgbClr val="0000FF"/>
                </a:solidFill>
              </a:rPr>
              <a:t>.  </a:t>
            </a:r>
            <a:r>
              <a:rPr lang="en-US" sz="1400" i="1" dirty="0" err="1" smtClean="0"/>
              <a:t>Condron</a:t>
            </a:r>
            <a:r>
              <a:rPr lang="en-US" sz="1400" i="1" dirty="0" smtClean="0"/>
              <a:t> et al., JGR(113), 2008</a:t>
            </a:r>
            <a:endParaRPr lang="en-US" sz="1400" i="1" dirty="0"/>
          </a:p>
        </p:txBody>
      </p:sp>
      <p:sp>
        <p:nvSpPr>
          <p:cNvPr id="30" name="Rectangle 29"/>
          <p:cNvSpPr/>
          <p:nvPr/>
        </p:nvSpPr>
        <p:spPr>
          <a:xfrm>
            <a:off x="228600" y="533400"/>
            <a:ext cx="6858000" cy="1015663"/>
          </a:xfrm>
          <a:prstGeom prst="rect">
            <a:avLst/>
          </a:prstGeom>
          <a:solidFill>
            <a:srgbClr val="FFFFFF"/>
          </a:solidFill>
        </p:spPr>
        <p:txBody>
          <a:bodyPr wrap="square">
            <a:spAutoFit/>
          </a:bodyPr>
          <a:lstStyle/>
          <a:p>
            <a:pPr indent="290513"/>
            <a:r>
              <a:rPr lang="en-US" sz="2000" dirty="0" smtClean="0">
                <a:solidFill>
                  <a:srgbClr val="0000FF"/>
                </a:solidFill>
              </a:rPr>
              <a:t>“</a:t>
            </a:r>
            <a:r>
              <a:rPr lang="en-US" sz="2000" i="1" dirty="0" smtClean="0">
                <a:solidFill>
                  <a:srgbClr val="0000FF"/>
                </a:solidFill>
              </a:rPr>
              <a:t>Yet owing to their small scale, polar lows are poorly represented in the observational and global reanalysis data</a:t>
            </a:r>
            <a:r>
              <a:rPr lang="en-US" sz="2000" dirty="0" smtClean="0">
                <a:solidFill>
                  <a:srgbClr val="0000FF"/>
                </a:solidFill>
              </a:rPr>
              <a:t> &lt;…&gt;”.  </a:t>
            </a:r>
            <a:r>
              <a:rPr lang="en-US" sz="1400" i="1" dirty="0" err="1" smtClean="0"/>
              <a:t>Zahn</a:t>
            </a:r>
            <a:r>
              <a:rPr lang="en-US" sz="1400" i="1" dirty="0" smtClean="0"/>
              <a:t> &amp; von </a:t>
            </a:r>
            <a:r>
              <a:rPr lang="en-US" sz="1400" i="1" dirty="0" err="1" smtClean="0"/>
              <a:t>Storch</a:t>
            </a:r>
            <a:r>
              <a:rPr lang="en-US" sz="1400" i="1" dirty="0" smtClean="0"/>
              <a:t>, Nature (467), 2010</a:t>
            </a:r>
            <a:endParaRPr lang="en-US" sz="1400" i="1" dirty="0"/>
          </a:p>
        </p:txBody>
      </p:sp>
      <p:sp>
        <p:nvSpPr>
          <p:cNvPr id="34" name="Rectangle 33"/>
          <p:cNvSpPr/>
          <p:nvPr/>
        </p:nvSpPr>
        <p:spPr>
          <a:xfrm>
            <a:off x="685800" y="5105400"/>
            <a:ext cx="7848600" cy="830997"/>
          </a:xfrm>
          <a:prstGeom prst="rect">
            <a:avLst/>
          </a:prstGeom>
          <a:solidFill>
            <a:srgbClr val="FFFFFF"/>
          </a:solidFill>
        </p:spPr>
        <p:txBody>
          <a:bodyPr wrap="square">
            <a:spAutoFit/>
          </a:bodyPr>
          <a:lstStyle/>
          <a:p>
            <a:r>
              <a:rPr lang="en-US" sz="2400" i="1" dirty="0" smtClean="0">
                <a:solidFill>
                  <a:srgbClr val="C00000"/>
                </a:solidFill>
              </a:rPr>
              <a:t>There is noticeable disagreement in representation of large-scale cyclones among the wind products</a:t>
            </a:r>
            <a:endParaRPr lang="en-US" sz="2400" i="1" dirty="0">
              <a:solidFill>
                <a:srgbClr val="C000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dissolve">
                                      <p:cBhvr>
                                        <p:cTn id="7" dur="500"/>
                                        <p:tgtEl>
                                          <p:spTgt spid="3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xit" presetSubtype="0" fill="hold" nodeType="clickEffect">
                                  <p:stCondLst>
                                    <p:cond delay="0"/>
                                  </p:stCondLst>
                                  <p:childTnLst>
                                    <p:animEffect transition="out" filter="dissolve">
                                      <p:cBhvr>
                                        <p:cTn id="16" dur="500"/>
                                        <p:tgtEl>
                                          <p:spTgt spid="28"/>
                                        </p:tgtEl>
                                      </p:cBhvr>
                                    </p:animEffect>
                                    <p:set>
                                      <p:cBhvr>
                                        <p:cTn id="17" dur="1" fill="hold">
                                          <p:stCondLst>
                                            <p:cond delay="499"/>
                                          </p:stCondLst>
                                        </p:cTn>
                                        <p:tgtEl>
                                          <p:spTgt spid="28"/>
                                        </p:tgtEl>
                                        <p:attrNameLst>
                                          <p:attrName>style.visibility</p:attrName>
                                        </p:attrNameLst>
                                      </p:cBhvr>
                                      <p:to>
                                        <p:strVal val="hidden"/>
                                      </p:to>
                                    </p:set>
                                  </p:childTnLst>
                                </p:cTn>
                              </p:par>
                              <p:par>
                                <p:cTn id="18" presetID="9" presetClass="exit" presetSubtype="0" fill="hold" grpId="1" nodeType="withEffect">
                                  <p:stCondLst>
                                    <p:cond delay="0"/>
                                  </p:stCondLst>
                                  <p:childTnLst>
                                    <p:animEffect transition="out" filter="dissolve">
                                      <p:cBhvr>
                                        <p:cTn id="19" dur="500"/>
                                        <p:tgtEl>
                                          <p:spTgt spid="32"/>
                                        </p:tgtEl>
                                      </p:cBhvr>
                                    </p:animEffect>
                                    <p:set>
                                      <p:cBhvr>
                                        <p:cTn id="20" dur="1" fill="hold">
                                          <p:stCondLst>
                                            <p:cond delay="499"/>
                                          </p:stCondLst>
                                        </p:cTn>
                                        <p:tgtEl>
                                          <p:spTgt spid="32"/>
                                        </p:tgtEl>
                                        <p:attrNameLst>
                                          <p:attrName>style.visibility</p:attrName>
                                        </p:attrNameLst>
                                      </p:cBhvr>
                                      <p:to>
                                        <p:strVal val="hidden"/>
                                      </p:to>
                                    </p:set>
                                  </p:childTnLst>
                                </p:cTn>
                              </p:par>
                              <p:par>
                                <p:cTn id="21" presetID="9" presetClass="entr" presetSubtype="0"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dissolve">
                                      <p:cBhvr>
                                        <p:cTn id="23" dur="1000"/>
                                        <p:tgtEl>
                                          <p:spTgt spid="3"/>
                                        </p:tgtEl>
                                      </p:cBhvr>
                                    </p:animEffect>
                                  </p:childTnLst>
                                </p:cTn>
                              </p:par>
                            </p:childTnLst>
                          </p:cTn>
                        </p:par>
                        <p:par>
                          <p:cTn id="24" fill="hold">
                            <p:stCondLst>
                              <p:cond delay="1000"/>
                            </p:stCondLst>
                            <p:childTnLst>
                              <p:par>
                                <p:cTn id="25" presetID="2" presetClass="entr" presetSubtype="4" fill="hold" nodeType="after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30"/>
                                        </p:tgtEl>
                                        <p:attrNameLst>
                                          <p:attrName>style.visibility</p:attrName>
                                        </p:attrNameLst>
                                      </p:cBhvr>
                                      <p:to>
                                        <p:strVal val="visible"/>
                                      </p:to>
                                    </p:set>
                                    <p:animEffect transition="in" filter="dissolve">
                                      <p:cBhvr>
                                        <p:cTn id="33" dur="500"/>
                                        <p:tgtEl>
                                          <p:spTgt spid="30"/>
                                        </p:tgtEl>
                                      </p:cBhvr>
                                    </p:animEffect>
                                  </p:childTnLst>
                                </p:cTn>
                              </p:par>
                            </p:childTnLst>
                          </p:cTn>
                        </p:par>
                        <p:par>
                          <p:cTn id="34" fill="hold">
                            <p:stCondLst>
                              <p:cond delay="500"/>
                            </p:stCondLst>
                            <p:childTnLst>
                              <p:par>
                                <p:cTn id="35" presetID="9" presetClass="entr" presetSubtype="0" fill="hold" grpId="0" nodeType="afterEffect">
                                  <p:stCondLst>
                                    <p:cond delay="0"/>
                                  </p:stCondLst>
                                  <p:childTnLst>
                                    <p:set>
                                      <p:cBhvr>
                                        <p:cTn id="36" dur="1" fill="hold">
                                          <p:stCondLst>
                                            <p:cond delay="0"/>
                                          </p:stCondLst>
                                        </p:cTn>
                                        <p:tgtEl>
                                          <p:spTgt spid="23"/>
                                        </p:tgtEl>
                                        <p:attrNameLst>
                                          <p:attrName>style.visibility</p:attrName>
                                        </p:attrNameLst>
                                      </p:cBhvr>
                                      <p:to>
                                        <p:strVal val="visible"/>
                                      </p:to>
                                    </p:set>
                                    <p:animEffect transition="in" filter="dissolve">
                                      <p:cBhvr>
                                        <p:cTn id="37" dur="500"/>
                                        <p:tgtEl>
                                          <p:spTgt spid="23"/>
                                        </p:tgtEl>
                                      </p:cBhvr>
                                    </p:animEffect>
                                  </p:childTnLst>
                                </p:cTn>
                              </p:par>
                            </p:childTnLst>
                          </p:cTn>
                        </p:par>
                        <p:par>
                          <p:cTn id="38" fill="hold">
                            <p:stCondLst>
                              <p:cond delay="1000"/>
                            </p:stCondLst>
                            <p:childTnLst>
                              <p:par>
                                <p:cTn id="39" presetID="9" presetClass="entr" presetSubtype="0" fill="hold" grpId="0" nodeType="after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dissolve">
                                      <p:cBhvr>
                                        <p:cTn id="41" dur="500"/>
                                        <p:tgtEl>
                                          <p:spTgt spid="24"/>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4"/>
                                        </p:tgtEl>
                                        <p:attrNameLst>
                                          <p:attrName>style.visibility</p:attrName>
                                        </p:attrNameLst>
                                      </p:cBhvr>
                                      <p:to>
                                        <p:strVal val="visible"/>
                                      </p:to>
                                    </p:set>
                                    <p:animEffect transition="in" filter="dissolve">
                                      <p:cBhvr>
                                        <p:cTn id="46"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2" grpId="1" animBg="1"/>
      <p:bldP spid="23" grpId="0" animBg="1"/>
      <p:bldP spid="24" grpId="0" animBg="1"/>
      <p:bldP spid="30" grpId="0" animBg="1"/>
      <p:bldP spid="3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152400"/>
            <a:ext cx="7772400" cy="609600"/>
          </a:xfrm>
        </p:spPr>
        <p:txBody>
          <a:bodyPr/>
          <a:lstStyle/>
          <a:p>
            <a:r>
              <a:rPr lang="en-US" sz="2400" dirty="0" smtClean="0">
                <a:solidFill>
                  <a:srgbClr val="33CCFF"/>
                </a:solidFill>
                <a:effectLst/>
              </a:rPr>
              <a:t>Sources of Surface Wind Data</a:t>
            </a:r>
            <a:endParaRPr lang="en-US" sz="2400" dirty="0">
              <a:solidFill>
                <a:srgbClr val="33CCFF"/>
              </a:solidFill>
              <a:effectLst/>
            </a:endParaRPr>
          </a:p>
        </p:txBody>
      </p:sp>
      <p:sp>
        <p:nvSpPr>
          <p:cNvPr id="10" name="Rounded Rectangle 9"/>
          <p:cNvSpPr/>
          <p:nvPr/>
        </p:nvSpPr>
        <p:spPr bwMode="auto">
          <a:xfrm>
            <a:off x="7010400" y="1142999"/>
            <a:ext cx="2090058" cy="1219200"/>
          </a:xfrm>
          <a:prstGeom prst="roundRect">
            <a:avLst/>
          </a:prstGeom>
          <a:solidFill>
            <a:schemeClr val="accent3">
              <a:lumMod val="8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12" name="TextBox 11"/>
          <p:cNvSpPr txBox="1"/>
          <p:nvPr/>
        </p:nvSpPr>
        <p:spPr>
          <a:xfrm>
            <a:off x="7162800" y="1143000"/>
            <a:ext cx="1828800" cy="1169551"/>
          </a:xfrm>
          <a:prstGeom prst="rect">
            <a:avLst/>
          </a:prstGeom>
          <a:noFill/>
        </p:spPr>
        <p:txBody>
          <a:bodyPr wrap="square" rtlCol="0">
            <a:spAutoFit/>
          </a:bodyPr>
          <a:lstStyle/>
          <a:p>
            <a:pPr algn="ctr"/>
            <a:r>
              <a:rPr lang="en-US" sz="1400" dirty="0" smtClean="0">
                <a:solidFill>
                  <a:srgbClr val="0000FF"/>
                </a:solidFill>
              </a:rPr>
              <a:t>Cross-Calibrated Multi-Platform Ocean Surface Wind Components (</a:t>
            </a:r>
            <a:r>
              <a:rPr lang="en-US" sz="1400" dirty="0" err="1" smtClean="0">
                <a:solidFill>
                  <a:srgbClr val="0000FF"/>
                </a:solidFill>
              </a:rPr>
              <a:t>CCMP</a:t>
            </a:r>
            <a:r>
              <a:rPr lang="en-US" sz="1400" dirty="0" smtClean="0">
                <a:solidFill>
                  <a:srgbClr val="0000FF"/>
                </a:solidFill>
              </a:rPr>
              <a:t>)</a:t>
            </a:r>
            <a:endParaRPr lang="en-US" sz="1400" dirty="0"/>
          </a:p>
        </p:txBody>
      </p:sp>
      <p:sp>
        <p:nvSpPr>
          <p:cNvPr id="14" name="Rounded Rectangle 13"/>
          <p:cNvSpPr/>
          <p:nvPr/>
        </p:nvSpPr>
        <p:spPr bwMode="auto">
          <a:xfrm>
            <a:off x="4769152" y="1142999"/>
            <a:ext cx="2031999" cy="1185333"/>
          </a:xfrm>
          <a:prstGeom prst="roundRect">
            <a:avLst/>
          </a:prstGeom>
          <a:solidFill>
            <a:schemeClr val="accent3">
              <a:lumMod val="8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r>
              <a:rPr lang="en-US" dirty="0" smtClean="0">
                <a:solidFill>
                  <a:srgbClr val="0000FF"/>
                </a:solidFill>
              </a:rPr>
              <a:t>Arctic System Reanalysis</a:t>
            </a:r>
          </a:p>
          <a:p>
            <a:pPr algn="ctr"/>
            <a:r>
              <a:rPr lang="en-US" dirty="0" smtClean="0">
                <a:solidFill>
                  <a:srgbClr val="0000FF"/>
                </a:solidFill>
              </a:rPr>
              <a:t>(ASR)</a:t>
            </a:r>
          </a:p>
        </p:txBody>
      </p:sp>
      <p:sp>
        <p:nvSpPr>
          <p:cNvPr id="15" name="Rounded Rectangle 14"/>
          <p:cNvSpPr/>
          <p:nvPr/>
        </p:nvSpPr>
        <p:spPr bwMode="auto">
          <a:xfrm>
            <a:off x="2527905" y="1142999"/>
            <a:ext cx="2031999" cy="1185333"/>
          </a:xfrm>
          <a:prstGeom prst="roundRect">
            <a:avLst/>
          </a:prstGeom>
          <a:solidFill>
            <a:schemeClr val="accent3">
              <a:lumMod val="8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hangingPunct="0">
              <a:spcAft>
                <a:spcPts val="0"/>
              </a:spcAft>
              <a:defRPr/>
            </a:pPr>
            <a:r>
              <a:rPr lang="en-US" sz="1600" dirty="0" err="1" smtClean="0">
                <a:solidFill>
                  <a:srgbClr val="0000FF"/>
                </a:solidFill>
              </a:rPr>
              <a:t>NCEP</a:t>
            </a:r>
            <a:r>
              <a:rPr lang="en-US" sz="1600" dirty="0" smtClean="0">
                <a:solidFill>
                  <a:srgbClr val="0000FF"/>
                </a:solidFill>
              </a:rPr>
              <a:t> Climate Forecast System Reanalysis </a:t>
            </a:r>
          </a:p>
          <a:p>
            <a:pPr algn="ctr" eaLnBrk="0" hangingPunct="0">
              <a:spcAft>
                <a:spcPts val="0"/>
              </a:spcAft>
              <a:defRPr/>
            </a:pPr>
            <a:r>
              <a:rPr lang="en-US" sz="1600" dirty="0" smtClean="0">
                <a:solidFill>
                  <a:srgbClr val="0000FF"/>
                </a:solidFill>
              </a:rPr>
              <a:t>(</a:t>
            </a:r>
            <a:r>
              <a:rPr lang="en-US" sz="1600" dirty="0" err="1" smtClean="0">
                <a:solidFill>
                  <a:srgbClr val="0000FF"/>
                </a:solidFill>
              </a:rPr>
              <a:t>CFSR</a:t>
            </a:r>
            <a:r>
              <a:rPr lang="en-US" sz="1600" dirty="0" smtClean="0">
                <a:solidFill>
                  <a:srgbClr val="0000FF"/>
                </a:solidFill>
              </a:rPr>
              <a:t>)</a:t>
            </a:r>
          </a:p>
        </p:txBody>
      </p:sp>
      <p:sp>
        <p:nvSpPr>
          <p:cNvPr id="16" name="Rounded Rectangle 15"/>
          <p:cNvSpPr/>
          <p:nvPr/>
        </p:nvSpPr>
        <p:spPr bwMode="auto">
          <a:xfrm>
            <a:off x="228599" y="1142999"/>
            <a:ext cx="2090058" cy="1219200"/>
          </a:xfrm>
          <a:prstGeom prst="roundRect">
            <a:avLst/>
          </a:prstGeom>
          <a:solidFill>
            <a:schemeClr val="accent3">
              <a:lumMod val="8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17" name="Rounded Rectangle 16"/>
          <p:cNvSpPr/>
          <p:nvPr/>
        </p:nvSpPr>
        <p:spPr bwMode="auto">
          <a:xfrm>
            <a:off x="7086600" y="2590800"/>
            <a:ext cx="2057400" cy="4038600"/>
          </a:xfrm>
          <a:prstGeom prst="roundRect">
            <a:avLst/>
          </a:prstGeom>
          <a:solidFill>
            <a:schemeClr val="tx2">
              <a:lumMod val="50000"/>
              <a:lumOff val="5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11" name="TextBox 10"/>
          <p:cNvSpPr txBox="1"/>
          <p:nvPr/>
        </p:nvSpPr>
        <p:spPr>
          <a:xfrm>
            <a:off x="7162800" y="2743200"/>
            <a:ext cx="1828800" cy="3108543"/>
          </a:xfrm>
          <a:prstGeom prst="rect">
            <a:avLst/>
          </a:prstGeom>
          <a:noFill/>
        </p:spPr>
        <p:txBody>
          <a:bodyPr wrap="square">
            <a:spAutoFit/>
          </a:bodyPr>
          <a:lstStyle/>
          <a:p>
            <a:pPr indent="171450" eaLnBrk="0" hangingPunct="0">
              <a:spcAft>
                <a:spcPts val="0"/>
              </a:spcAft>
              <a:buFont typeface="Arial" pitchFamily="34" charset="0"/>
              <a:buChar char="•"/>
              <a:defRPr/>
            </a:pPr>
            <a:r>
              <a:rPr lang="en-US" sz="1400" dirty="0" smtClean="0">
                <a:solidFill>
                  <a:srgbClr val="000000"/>
                </a:solidFill>
              </a:rPr>
              <a:t>Period covered:  July 1, 1987 – 2011; 0.25</a:t>
            </a:r>
            <a:r>
              <a:rPr lang="en-US" sz="1400" dirty="0" smtClean="0">
                <a:solidFill>
                  <a:srgbClr val="000000"/>
                </a:solidFill>
                <a:sym typeface="Symbol"/>
              </a:rPr>
              <a:t> resolution, 6hr fields</a:t>
            </a:r>
            <a:endParaRPr lang="en-US" sz="1400" dirty="0" smtClean="0">
              <a:solidFill>
                <a:srgbClr val="000000"/>
              </a:solidFill>
            </a:endParaRPr>
          </a:p>
          <a:p>
            <a:pPr indent="171450" eaLnBrk="0" hangingPunct="0">
              <a:spcAft>
                <a:spcPts val="0"/>
              </a:spcAft>
              <a:buFont typeface="Arial" pitchFamily="34" charset="0"/>
              <a:buChar char="•"/>
              <a:defRPr/>
            </a:pPr>
            <a:r>
              <a:rPr lang="en-US" sz="1400" dirty="0" smtClean="0">
                <a:solidFill>
                  <a:srgbClr val="000000"/>
                </a:solidFill>
              </a:rPr>
              <a:t>The data set combines data derived from several </a:t>
            </a:r>
            <a:r>
              <a:rPr lang="en-US" sz="1400" dirty="0" err="1" smtClean="0">
                <a:solidFill>
                  <a:srgbClr val="000000"/>
                </a:solidFill>
              </a:rPr>
              <a:t>scatterometer</a:t>
            </a:r>
            <a:r>
              <a:rPr lang="en-US" sz="1400" dirty="0" smtClean="0">
                <a:solidFill>
                  <a:srgbClr val="000000"/>
                </a:solidFill>
              </a:rPr>
              <a:t> satellites</a:t>
            </a:r>
          </a:p>
          <a:p>
            <a:pPr indent="171450" eaLnBrk="0" hangingPunct="0">
              <a:spcAft>
                <a:spcPts val="0"/>
              </a:spcAft>
              <a:buFont typeface="Arial" pitchFamily="34" charset="0"/>
              <a:buChar char="•"/>
              <a:defRPr/>
            </a:pPr>
            <a:r>
              <a:rPr lang="en-US" sz="1400" dirty="0" smtClean="0">
                <a:solidFill>
                  <a:srgbClr val="000000"/>
                </a:solidFill>
              </a:rPr>
              <a:t>Satellite data are assimilated into the </a:t>
            </a:r>
            <a:r>
              <a:rPr lang="en-US" sz="1400" dirty="0" err="1" smtClean="0">
                <a:solidFill>
                  <a:srgbClr val="000000"/>
                </a:solidFill>
              </a:rPr>
              <a:t>ECMWF</a:t>
            </a:r>
            <a:r>
              <a:rPr lang="en-US" sz="1400" dirty="0" smtClean="0">
                <a:solidFill>
                  <a:srgbClr val="000000"/>
                </a:solidFill>
              </a:rPr>
              <a:t> Operational Analysis fields</a:t>
            </a:r>
            <a:endParaRPr lang="en-US" sz="1400" dirty="0">
              <a:solidFill>
                <a:srgbClr val="000000"/>
              </a:solidFill>
            </a:endParaRPr>
          </a:p>
        </p:txBody>
      </p:sp>
      <p:sp>
        <p:nvSpPr>
          <p:cNvPr id="18" name="Rounded Rectangle 17"/>
          <p:cNvSpPr/>
          <p:nvPr/>
        </p:nvSpPr>
        <p:spPr bwMode="auto">
          <a:xfrm>
            <a:off x="152400" y="2590800"/>
            <a:ext cx="2209800" cy="4038600"/>
          </a:xfrm>
          <a:prstGeom prst="roundRect">
            <a:avLst/>
          </a:prstGeom>
          <a:solidFill>
            <a:schemeClr val="tx2">
              <a:lumMod val="50000"/>
              <a:lumOff val="50000"/>
            </a:schemeClr>
          </a:solidFill>
          <a:ln w="9525" cap="flat" cmpd="sng" algn="ctr">
            <a:solidFill>
              <a:schemeClr val="tx1"/>
            </a:solidFill>
            <a:prstDash val="solid"/>
            <a:round/>
            <a:headEnd type="none" w="med" len="med"/>
            <a:tailEnd type="none" w="med" len="med"/>
          </a:ln>
          <a:effectLst/>
        </p:spPr>
        <p:txBody>
          <a:bodyPr vert="horz" wrap="square" lIns="18288" tIns="45720" rIns="18288" bIns="45720" numCol="1" rtlCol="0" anchor="t" anchorCtr="0" compatLnSpc="1">
            <a:prstTxWarp prst="textNoShape">
              <a:avLst/>
            </a:prstTxWarp>
          </a:bodyPr>
          <a:lstStyle/>
          <a:p>
            <a:pPr indent="171450" eaLnBrk="0" hangingPunct="0">
              <a:buFont typeface="Arial" pitchFamily="34" charset="0"/>
              <a:buChar char="•"/>
              <a:defRPr/>
            </a:pPr>
            <a:r>
              <a:rPr lang="en-US" sz="1400" dirty="0" smtClean="0">
                <a:solidFill>
                  <a:srgbClr val="000000"/>
                </a:solidFill>
              </a:rPr>
              <a:t>Period covered: 1979 – 2009; </a:t>
            </a:r>
          </a:p>
          <a:p>
            <a:pPr indent="171450" eaLnBrk="0" hangingPunct="0">
              <a:buFont typeface="Arial" pitchFamily="34" charset="0"/>
              <a:buChar char="•"/>
              <a:defRPr/>
            </a:pPr>
            <a:r>
              <a:rPr lang="en-US" sz="1400" dirty="0" smtClean="0">
                <a:solidFill>
                  <a:srgbClr val="000000"/>
                </a:solidFill>
              </a:rPr>
              <a:t>Assimilated observations:  surface pressure, SST and sea ice distribution, </a:t>
            </a:r>
            <a:r>
              <a:rPr lang="en-US" sz="1400" dirty="0" err="1" smtClean="0">
                <a:solidFill>
                  <a:srgbClr val="000000"/>
                </a:solidFill>
              </a:rPr>
              <a:t>scatterometer</a:t>
            </a:r>
            <a:r>
              <a:rPr lang="en-US" sz="1400" dirty="0" smtClean="0">
                <a:solidFill>
                  <a:srgbClr val="000000"/>
                </a:solidFill>
              </a:rPr>
              <a:t> winds (since 2002)</a:t>
            </a:r>
          </a:p>
          <a:p>
            <a:pPr indent="171450" eaLnBrk="0" hangingPunct="0">
              <a:buFont typeface="Arial" pitchFamily="34" charset="0"/>
              <a:buChar char="•"/>
              <a:defRPr/>
            </a:pPr>
            <a:r>
              <a:rPr lang="en-US" sz="1400" dirty="0" smtClean="0">
                <a:solidFill>
                  <a:srgbClr val="000000"/>
                </a:solidFill>
              </a:rPr>
              <a:t>Products include 3- and 6-hourly data on ~1.9 x 1.9°global grid</a:t>
            </a:r>
          </a:p>
          <a:p>
            <a:pPr indent="171450" eaLnBrk="0" hangingPunct="0">
              <a:buFont typeface="Arial" pitchFamily="34" charset="0"/>
              <a:buChar char="•"/>
              <a:defRPr/>
            </a:pPr>
            <a:endParaRPr lang="en-US" sz="1400" dirty="0" smtClean="0">
              <a:solidFill>
                <a:srgbClr val="000000"/>
              </a:solidFill>
            </a:endParaRPr>
          </a:p>
          <a:p>
            <a:pPr eaLnBrk="0" hangingPunct="0">
              <a:defRPr/>
            </a:pPr>
            <a:r>
              <a:rPr lang="en-US" sz="1400" dirty="0" smtClean="0">
                <a:solidFill>
                  <a:srgbClr val="FFFF00"/>
                </a:solidFill>
              </a:rPr>
              <a:t>NCEP/NCAR Reanalysis 1  is the primary source of forcing parameters </a:t>
            </a:r>
            <a:r>
              <a:rPr lang="en-US" sz="1400" dirty="0" smtClean="0">
                <a:solidFill>
                  <a:srgbClr val="FFFF00"/>
                </a:solidFill>
              </a:rPr>
              <a:t>for the </a:t>
            </a:r>
            <a:r>
              <a:rPr lang="en-US" sz="1400" dirty="0" err="1" smtClean="0">
                <a:solidFill>
                  <a:srgbClr val="FFFF00"/>
                </a:solidFill>
              </a:rPr>
              <a:t>AOMIP</a:t>
            </a:r>
            <a:r>
              <a:rPr lang="en-US" sz="1400" dirty="0" smtClean="0">
                <a:solidFill>
                  <a:srgbClr val="FFFF00"/>
                </a:solidFill>
              </a:rPr>
              <a:t> </a:t>
            </a:r>
            <a:r>
              <a:rPr lang="en-US" sz="1400" dirty="0" smtClean="0">
                <a:solidFill>
                  <a:srgbClr val="FFFF00"/>
                </a:solidFill>
              </a:rPr>
              <a:t>experiments</a:t>
            </a:r>
            <a:endParaRPr lang="en-US" sz="1400" dirty="0">
              <a:solidFill>
                <a:srgbClr val="FFFF00"/>
              </a:solidFill>
            </a:endParaRPr>
          </a:p>
        </p:txBody>
      </p:sp>
      <p:sp>
        <p:nvSpPr>
          <p:cNvPr id="20" name="Rounded Rectangle 19"/>
          <p:cNvSpPr/>
          <p:nvPr/>
        </p:nvSpPr>
        <p:spPr bwMode="auto">
          <a:xfrm>
            <a:off x="2514600" y="2590800"/>
            <a:ext cx="2209800" cy="4038600"/>
          </a:xfrm>
          <a:prstGeom prst="roundRect">
            <a:avLst/>
          </a:prstGeom>
          <a:solidFill>
            <a:schemeClr val="tx2">
              <a:lumMod val="50000"/>
              <a:lumOff val="5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indent="171450" eaLnBrk="0" hangingPunct="0">
              <a:spcAft>
                <a:spcPts val="0"/>
              </a:spcAft>
              <a:buFont typeface="Arial" pitchFamily="34" charset="0"/>
              <a:buChar char="•"/>
              <a:defRPr/>
            </a:pPr>
            <a:r>
              <a:rPr lang="en-US" sz="1400" dirty="0" smtClean="0">
                <a:solidFill>
                  <a:srgbClr val="000000"/>
                </a:solidFill>
              </a:rPr>
              <a:t>Period covered:  1979 – March 2011; ~38 km resolution, 1hr fields</a:t>
            </a:r>
          </a:p>
          <a:p>
            <a:pPr indent="171450" eaLnBrk="0" hangingPunct="0">
              <a:spcAft>
                <a:spcPts val="0"/>
              </a:spcAft>
              <a:buFont typeface="Arial" pitchFamily="34" charset="0"/>
              <a:buChar char="•"/>
              <a:defRPr/>
            </a:pPr>
            <a:r>
              <a:rPr lang="en-US" sz="1400" dirty="0" smtClean="0">
                <a:solidFill>
                  <a:srgbClr val="000000"/>
                </a:solidFill>
              </a:rPr>
              <a:t>Assimilation: all available conventional and satellite observations</a:t>
            </a:r>
          </a:p>
          <a:p>
            <a:pPr indent="171450" eaLnBrk="0" hangingPunct="0">
              <a:spcAft>
                <a:spcPts val="0"/>
              </a:spcAft>
              <a:buFont typeface="Arial" pitchFamily="34" charset="0"/>
              <a:buChar char="•"/>
              <a:defRPr/>
            </a:pPr>
            <a:r>
              <a:rPr lang="en-US" sz="1400" dirty="0" smtClean="0">
                <a:solidFill>
                  <a:srgbClr val="000000"/>
                </a:solidFill>
              </a:rPr>
              <a:t>Updated assimilation and forecast system</a:t>
            </a:r>
          </a:p>
          <a:p>
            <a:pPr indent="171450" eaLnBrk="0" hangingPunct="0">
              <a:spcAft>
                <a:spcPts val="0"/>
              </a:spcAft>
              <a:buFont typeface="Arial" pitchFamily="34" charset="0"/>
              <a:buChar char="•"/>
              <a:defRPr/>
            </a:pPr>
            <a:r>
              <a:rPr lang="en-US" sz="1400" dirty="0" smtClean="0">
                <a:solidFill>
                  <a:srgbClr val="000000"/>
                </a:solidFill>
              </a:rPr>
              <a:t>Covers atmosphere, ocean, sea ice, and land</a:t>
            </a:r>
          </a:p>
          <a:p>
            <a:pPr indent="171450" eaLnBrk="0" hangingPunct="0">
              <a:spcAft>
                <a:spcPts val="0"/>
              </a:spcAft>
              <a:buFont typeface="Arial" pitchFamily="34" charset="0"/>
              <a:buChar char="•"/>
              <a:defRPr/>
            </a:pPr>
            <a:r>
              <a:rPr lang="en-US" sz="1400" dirty="0" smtClean="0">
                <a:solidFill>
                  <a:srgbClr val="000000"/>
                </a:solidFill>
              </a:rPr>
              <a:t>Anticipated to supersede the older </a:t>
            </a:r>
            <a:r>
              <a:rPr lang="en-US" sz="1400" dirty="0" err="1" smtClean="0">
                <a:solidFill>
                  <a:srgbClr val="000000"/>
                </a:solidFill>
              </a:rPr>
              <a:t>NCEPR</a:t>
            </a:r>
            <a:r>
              <a:rPr lang="en-US" sz="1400" dirty="0" smtClean="0">
                <a:solidFill>
                  <a:srgbClr val="000000"/>
                </a:solidFill>
              </a:rPr>
              <a:t> products both in scope and quality</a:t>
            </a:r>
          </a:p>
        </p:txBody>
      </p:sp>
      <p:sp>
        <p:nvSpPr>
          <p:cNvPr id="21" name="Rounded Rectangle 20"/>
          <p:cNvSpPr/>
          <p:nvPr/>
        </p:nvSpPr>
        <p:spPr bwMode="auto">
          <a:xfrm>
            <a:off x="4800600" y="2590800"/>
            <a:ext cx="2133600" cy="4038600"/>
          </a:xfrm>
          <a:prstGeom prst="roundRect">
            <a:avLst/>
          </a:prstGeom>
          <a:solidFill>
            <a:schemeClr val="tx2">
              <a:lumMod val="50000"/>
              <a:lumOff val="5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indent="171450" eaLnBrk="0" hangingPunct="0">
              <a:buFont typeface="Arial" pitchFamily="34" charset="0"/>
              <a:buChar char="•"/>
              <a:defRPr/>
            </a:pPr>
            <a:r>
              <a:rPr lang="en-US" sz="1400" dirty="0" smtClean="0">
                <a:solidFill>
                  <a:srgbClr val="000000"/>
                </a:solidFill>
              </a:rPr>
              <a:t>Period covered: 2000-2010 ; </a:t>
            </a:r>
          </a:p>
          <a:p>
            <a:pPr indent="171450" eaLnBrk="0" hangingPunct="0">
              <a:buFont typeface="Arial" pitchFamily="34" charset="0"/>
              <a:buChar char="•"/>
              <a:defRPr/>
            </a:pPr>
            <a:r>
              <a:rPr lang="en-US" sz="1400" dirty="0" smtClean="0">
                <a:solidFill>
                  <a:srgbClr val="000000"/>
                </a:solidFill>
              </a:rPr>
              <a:t>Blend of modeling and observations;</a:t>
            </a:r>
          </a:p>
          <a:p>
            <a:pPr indent="171450" eaLnBrk="0" hangingPunct="0">
              <a:buFont typeface="Arial" pitchFamily="34" charset="0"/>
              <a:buChar char="•"/>
              <a:defRPr/>
            </a:pPr>
            <a:r>
              <a:rPr lang="en-US" sz="1400" dirty="0" smtClean="0">
                <a:solidFill>
                  <a:srgbClr val="000000"/>
                </a:solidFill>
              </a:rPr>
              <a:t>Produced using Polar </a:t>
            </a:r>
            <a:r>
              <a:rPr lang="en-US" sz="1400" dirty="0" err="1" smtClean="0">
                <a:solidFill>
                  <a:srgbClr val="000000"/>
                </a:solidFill>
              </a:rPr>
              <a:t>WRF</a:t>
            </a:r>
            <a:r>
              <a:rPr lang="en-US" sz="1400" dirty="0" smtClean="0">
                <a:solidFill>
                  <a:srgbClr val="000000"/>
                </a:solidFill>
              </a:rPr>
              <a:t> and the </a:t>
            </a:r>
            <a:r>
              <a:rPr lang="en-US" sz="1400" dirty="0" err="1" smtClean="0">
                <a:solidFill>
                  <a:srgbClr val="000000"/>
                </a:solidFill>
              </a:rPr>
              <a:t>WRF</a:t>
            </a:r>
            <a:r>
              <a:rPr lang="en-US" sz="1400" dirty="0" smtClean="0">
                <a:solidFill>
                  <a:srgbClr val="000000"/>
                </a:solidFill>
              </a:rPr>
              <a:t>-VAR assimilation system;</a:t>
            </a:r>
          </a:p>
          <a:p>
            <a:pPr indent="171450" eaLnBrk="0" hangingPunct="0">
              <a:buFont typeface="Arial" pitchFamily="34" charset="0"/>
              <a:buChar char="•"/>
              <a:defRPr/>
            </a:pPr>
            <a:r>
              <a:rPr lang="en-US" sz="1400" dirty="0" smtClean="0">
                <a:solidFill>
                  <a:srgbClr val="000000"/>
                </a:solidFill>
              </a:rPr>
              <a:t>3hr  data, 30 km (10 km )</a:t>
            </a:r>
          </a:p>
        </p:txBody>
      </p:sp>
      <p:sp>
        <p:nvSpPr>
          <p:cNvPr id="22" name="TextBox 21"/>
          <p:cNvSpPr txBox="1"/>
          <p:nvPr/>
        </p:nvSpPr>
        <p:spPr>
          <a:xfrm>
            <a:off x="228600" y="1143000"/>
            <a:ext cx="2057400" cy="1384995"/>
          </a:xfrm>
          <a:prstGeom prst="rect">
            <a:avLst/>
          </a:prstGeom>
          <a:noFill/>
        </p:spPr>
        <p:txBody>
          <a:bodyPr wrap="square" rtlCol="0">
            <a:spAutoFit/>
          </a:bodyPr>
          <a:lstStyle/>
          <a:p>
            <a:pPr algn="ctr"/>
            <a:r>
              <a:rPr lang="en-US" sz="1400" dirty="0" smtClean="0">
                <a:solidFill>
                  <a:srgbClr val="0000FF"/>
                </a:solidFill>
              </a:rPr>
              <a:t>National Center for Environmental Prediction </a:t>
            </a:r>
          </a:p>
          <a:p>
            <a:pPr algn="ctr"/>
            <a:r>
              <a:rPr lang="en-US" sz="1400" dirty="0" smtClean="0">
                <a:solidFill>
                  <a:srgbClr val="0000FF"/>
                </a:solidFill>
              </a:rPr>
              <a:t>Reanalysis II </a:t>
            </a:r>
          </a:p>
          <a:p>
            <a:pPr algn="ctr"/>
            <a:r>
              <a:rPr lang="en-US" sz="1400" dirty="0" smtClean="0">
                <a:solidFill>
                  <a:srgbClr val="0000FF"/>
                </a:solidFill>
              </a:rPr>
              <a:t>(</a:t>
            </a:r>
            <a:r>
              <a:rPr lang="en-US" sz="1400" dirty="0" err="1" smtClean="0">
                <a:solidFill>
                  <a:srgbClr val="0000FF"/>
                </a:solidFill>
              </a:rPr>
              <a:t>NCEP</a:t>
            </a:r>
            <a:r>
              <a:rPr lang="en-US" sz="1400" dirty="0" smtClean="0">
                <a:solidFill>
                  <a:srgbClr val="0000FF"/>
                </a:solidFill>
              </a:rPr>
              <a:t>/ </a:t>
            </a:r>
            <a:r>
              <a:rPr lang="en-US" sz="1400" dirty="0" err="1" smtClean="0">
                <a:solidFill>
                  <a:srgbClr val="0000FF"/>
                </a:solidFill>
              </a:rPr>
              <a:t>DOE</a:t>
            </a:r>
            <a:r>
              <a:rPr lang="en-US" sz="1400" dirty="0" smtClean="0">
                <a:solidFill>
                  <a:srgbClr val="0000FF"/>
                </a:solidFill>
              </a:rPr>
              <a:t> )</a:t>
            </a:r>
          </a:p>
          <a:p>
            <a:pPr algn="ctr"/>
            <a:endParaRPr lang="en-US" sz="1400" dirty="0"/>
          </a:p>
        </p:txBody>
      </p:sp>
    </p:spTree>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8" name="Picture 7" descr="occurence_U0_ccmp.jpg"/>
          <p:cNvPicPr>
            <a:picLocks noChangeAspect="1"/>
          </p:cNvPicPr>
          <p:nvPr/>
        </p:nvPicPr>
        <p:blipFill>
          <a:blip r:embed="rId2" cstate="print"/>
          <a:srcRect l="11406" t="7269" r="8594" b="10509"/>
          <a:stretch>
            <a:fillRect/>
          </a:stretch>
        </p:blipFill>
        <p:spPr>
          <a:xfrm>
            <a:off x="0" y="228600"/>
            <a:ext cx="4114800" cy="3171825"/>
          </a:xfrm>
          <a:prstGeom prst="rect">
            <a:avLst/>
          </a:prstGeom>
        </p:spPr>
      </p:pic>
      <p:pic>
        <p:nvPicPr>
          <p:cNvPr id="11" name="Picture 10" descr="occurence_U0_cfsr.jpg"/>
          <p:cNvPicPr>
            <a:picLocks noChangeAspect="1"/>
          </p:cNvPicPr>
          <p:nvPr/>
        </p:nvPicPr>
        <p:blipFill>
          <a:blip r:embed="rId3" cstate="print"/>
          <a:srcRect l="14792" t="7037" r="11875" b="10741"/>
          <a:stretch>
            <a:fillRect/>
          </a:stretch>
        </p:blipFill>
        <p:spPr>
          <a:xfrm>
            <a:off x="76200" y="3429002"/>
            <a:ext cx="3987114" cy="3352800"/>
          </a:xfrm>
          <a:prstGeom prst="rect">
            <a:avLst/>
          </a:prstGeom>
        </p:spPr>
      </p:pic>
      <p:sp>
        <p:nvSpPr>
          <p:cNvPr id="9" name="TextBox 8"/>
          <p:cNvSpPr txBox="1"/>
          <p:nvPr/>
        </p:nvSpPr>
        <p:spPr>
          <a:xfrm>
            <a:off x="685800" y="533400"/>
            <a:ext cx="914400" cy="369332"/>
          </a:xfrm>
          <a:prstGeom prst="rect">
            <a:avLst/>
          </a:prstGeom>
          <a:solidFill>
            <a:srgbClr val="FFFFFF"/>
          </a:solidFill>
        </p:spPr>
        <p:txBody>
          <a:bodyPr wrap="square" rtlCol="0">
            <a:spAutoFit/>
          </a:bodyPr>
          <a:lstStyle/>
          <a:p>
            <a:r>
              <a:rPr lang="en-US" dirty="0" smtClean="0"/>
              <a:t>CCMP</a:t>
            </a:r>
            <a:endParaRPr lang="en-US" dirty="0"/>
          </a:p>
        </p:txBody>
      </p:sp>
      <p:pic>
        <p:nvPicPr>
          <p:cNvPr id="12" name="Picture 11" descr="occurence_U0_ncep.jpg"/>
          <p:cNvPicPr>
            <a:picLocks noChangeAspect="1"/>
          </p:cNvPicPr>
          <p:nvPr/>
        </p:nvPicPr>
        <p:blipFill>
          <a:blip r:embed="rId4" cstate="print"/>
          <a:srcRect l="12500" t="6667" r="8333" b="11111"/>
          <a:stretch>
            <a:fillRect/>
          </a:stretch>
        </p:blipFill>
        <p:spPr>
          <a:xfrm>
            <a:off x="4876800" y="3581400"/>
            <a:ext cx="4191000" cy="3264568"/>
          </a:xfrm>
          <a:prstGeom prst="rect">
            <a:avLst/>
          </a:prstGeom>
        </p:spPr>
      </p:pic>
      <p:sp>
        <p:nvSpPr>
          <p:cNvPr id="10" name="TextBox 9"/>
          <p:cNvSpPr txBox="1"/>
          <p:nvPr/>
        </p:nvSpPr>
        <p:spPr>
          <a:xfrm>
            <a:off x="4953000" y="3657600"/>
            <a:ext cx="1066800" cy="369332"/>
          </a:xfrm>
          <a:prstGeom prst="rect">
            <a:avLst/>
          </a:prstGeom>
          <a:solidFill>
            <a:srgbClr val="FFFFFF"/>
          </a:solidFill>
        </p:spPr>
        <p:txBody>
          <a:bodyPr wrap="square" rtlCol="0">
            <a:spAutoFit/>
          </a:bodyPr>
          <a:lstStyle/>
          <a:p>
            <a:r>
              <a:rPr lang="en-US" dirty="0" smtClean="0"/>
              <a:t>NCEPR</a:t>
            </a:r>
            <a:endParaRPr lang="en-US" dirty="0"/>
          </a:p>
        </p:txBody>
      </p:sp>
      <p:sp>
        <p:nvSpPr>
          <p:cNvPr id="15" name="TextBox 14"/>
          <p:cNvSpPr txBox="1"/>
          <p:nvPr/>
        </p:nvSpPr>
        <p:spPr>
          <a:xfrm>
            <a:off x="152400" y="3505201"/>
            <a:ext cx="1066800" cy="369332"/>
          </a:xfrm>
          <a:prstGeom prst="rect">
            <a:avLst/>
          </a:prstGeom>
          <a:solidFill>
            <a:srgbClr val="FFFFFF"/>
          </a:solidFill>
        </p:spPr>
        <p:txBody>
          <a:bodyPr wrap="square" rtlCol="0">
            <a:spAutoFit/>
          </a:bodyPr>
          <a:lstStyle/>
          <a:p>
            <a:r>
              <a:rPr lang="en-US" dirty="0" smtClean="0"/>
              <a:t>CFSR</a:t>
            </a:r>
            <a:endParaRPr lang="en-US" dirty="0"/>
          </a:p>
        </p:txBody>
      </p:sp>
      <p:grpSp>
        <p:nvGrpSpPr>
          <p:cNvPr id="29" name="Group 28"/>
          <p:cNvGrpSpPr/>
          <p:nvPr/>
        </p:nvGrpSpPr>
        <p:grpSpPr>
          <a:xfrm>
            <a:off x="4038601" y="1447800"/>
            <a:ext cx="780032" cy="4953000"/>
            <a:chOff x="4038601" y="1447800"/>
            <a:chExt cx="780032" cy="4953000"/>
          </a:xfrm>
        </p:grpSpPr>
        <p:pic>
          <p:nvPicPr>
            <p:cNvPr id="7" name="Picture 6" descr="occurence_U0_ccmp.jpg"/>
            <p:cNvPicPr>
              <a:picLocks noChangeAspect="1"/>
            </p:cNvPicPr>
            <p:nvPr/>
          </p:nvPicPr>
          <p:blipFill>
            <a:blip r:embed="rId5" cstate="print"/>
            <a:srcRect l="7895" t="88648" r="6579" b="3096"/>
            <a:stretch>
              <a:fillRect/>
            </a:stretch>
          </p:blipFill>
          <p:spPr>
            <a:xfrm rot="16200000">
              <a:off x="1844829" y="3641572"/>
              <a:ext cx="4953000" cy="565456"/>
            </a:xfrm>
            <a:prstGeom prst="rect">
              <a:avLst/>
            </a:prstGeom>
          </p:spPr>
        </p:pic>
        <p:sp>
          <p:nvSpPr>
            <p:cNvPr id="16" name="TextBox 15"/>
            <p:cNvSpPr txBox="1"/>
            <p:nvPr/>
          </p:nvSpPr>
          <p:spPr>
            <a:xfrm>
              <a:off x="4267200" y="5943600"/>
              <a:ext cx="551433" cy="246221"/>
            </a:xfrm>
            <a:prstGeom prst="rect">
              <a:avLst/>
            </a:prstGeom>
            <a:solidFill>
              <a:srgbClr val="FFFFFF"/>
            </a:solidFill>
          </p:spPr>
          <p:txBody>
            <a:bodyPr wrap="none" lIns="0" tIns="0" rIns="0" bIns="0" rtlCol="0">
              <a:spAutoFit/>
            </a:bodyPr>
            <a:lstStyle/>
            <a:p>
              <a:r>
                <a:rPr lang="en-US" sz="1600" dirty="0" smtClean="0"/>
                <a:t>0.004</a:t>
              </a:r>
              <a:endParaRPr lang="en-US" sz="1600" dirty="0"/>
            </a:p>
          </p:txBody>
        </p:sp>
        <p:sp>
          <p:nvSpPr>
            <p:cNvPr id="17" name="TextBox 16"/>
            <p:cNvSpPr txBox="1"/>
            <p:nvPr/>
          </p:nvSpPr>
          <p:spPr>
            <a:xfrm>
              <a:off x="4343400" y="5257800"/>
              <a:ext cx="423193" cy="246221"/>
            </a:xfrm>
            <a:prstGeom prst="rect">
              <a:avLst/>
            </a:prstGeom>
            <a:solidFill>
              <a:srgbClr val="FFFFFF"/>
            </a:solidFill>
          </p:spPr>
          <p:txBody>
            <a:bodyPr wrap="none" lIns="0" tIns="0" rIns="0" bIns="0" rtlCol="0">
              <a:spAutoFit/>
            </a:bodyPr>
            <a:lstStyle/>
            <a:p>
              <a:r>
                <a:rPr lang="en-US" sz="1600" dirty="0" smtClean="0"/>
                <a:t>0.03</a:t>
              </a:r>
              <a:endParaRPr lang="en-US" sz="1600" dirty="0"/>
            </a:p>
          </p:txBody>
        </p:sp>
        <p:sp>
          <p:nvSpPr>
            <p:cNvPr id="18" name="TextBox 17"/>
            <p:cNvSpPr txBox="1"/>
            <p:nvPr/>
          </p:nvSpPr>
          <p:spPr>
            <a:xfrm>
              <a:off x="4306016" y="4572000"/>
              <a:ext cx="418384" cy="492443"/>
            </a:xfrm>
            <a:prstGeom prst="rect">
              <a:avLst/>
            </a:prstGeom>
            <a:solidFill>
              <a:srgbClr val="FFFFFF"/>
            </a:solidFill>
          </p:spPr>
          <p:txBody>
            <a:bodyPr wrap="none" lIns="0" tIns="0" rIns="0" bIns="0" rtlCol="0">
              <a:spAutoFit/>
            </a:bodyPr>
            <a:lstStyle/>
            <a:p>
              <a:r>
                <a:rPr lang="en-US" sz="1600" dirty="0" smtClean="0"/>
                <a:t>0.05</a:t>
              </a:r>
            </a:p>
            <a:p>
              <a:endParaRPr lang="en-US" sz="1600" dirty="0"/>
            </a:p>
          </p:txBody>
        </p:sp>
        <p:sp>
          <p:nvSpPr>
            <p:cNvPr id="19" name="TextBox 18"/>
            <p:cNvSpPr txBox="1"/>
            <p:nvPr/>
          </p:nvSpPr>
          <p:spPr>
            <a:xfrm>
              <a:off x="4293192" y="3886200"/>
              <a:ext cx="431208" cy="492443"/>
            </a:xfrm>
            <a:prstGeom prst="rect">
              <a:avLst/>
            </a:prstGeom>
            <a:solidFill>
              <a:srgbClr val="FFFFFF"/>
            </a:solidFill>
          </p:spPr>
          <p:txBody>
            <a:bodyPr wrap="none" lIns="0" tIns="0" rIns="0" bIns="0" rtlCol="0">
              <a:spAutoFit/>
            </a:bodyPr>
            <a:lstStyle/>
            <a:p>
              <a:r>
                <a:rPr lang="en-US" sz="1600" dirty="0" smtClean="0"/>
                <a:t>0.08</a:t>
              </a:r>
            </a:p>
            <a:p>
              <a:endParaRPr lang="en-US" sz="1600" dirty="0"/>
            </a:p>
          </p:txBody>
        </p:sp>
        <p:sp>
          <p:nvSpPr>
            <p:cNvPr id="20" name="TextBox 19"/>
            <p:cNvSpPr txBox="1"/>
            <p:nvPr/>
          </p:nvSpPr>
          <p:spPr>
            <a:xfrm>
              <a:off x="4301092" y="3276600"/>
              <a:ext cx="270908" cy="246221"/>
            </a:xfrm>
            <a:prstGeom prst="rect">
              <a:avLst/>
            </a:prstGeom>
            <a:solidFill>
              <a:srgbClr val="FFFFFF"/>
            </a:solidFill>
          </p:spPr>
          <p:txBody>
            <a:bodyPr wrap="none" lIns="0" tIns="0" rIns="0" bIns="0" rtlCol="0">
              <a:spAutoFit/>
            </a:bodyPr>
            <a:lstStyle/>
            <a:p>
              <a:r>
                <a:rPr lang="en-US" sz="1600" dirty="0" smtClean="0"/>
                <a:t>0.1</a:t>
              </a:r>
              <a:endParaRPr lang="en-US" sz="1600" dirty="0"/>
            </a:p>
          </p:txBody>
        </p:sp>
        <p:sp>
          <p:nvSpPr>
            <p:cNvPr id="21" name="TextBox 20"/>
            <p:cNvSpPr txBox="1"/>
            <p:nvPr/>
          </p:nvSpPr>
          <p:spPr>
            <a:xfrm>
              <a:off x="4338076" y="2590800"/>
              <a:ext cx="386324" cy="492443"/>
            </a:xfrm>
            <a:prstGeom prst="rect">
              <a:avLst/>
            </a:prstGeom>
            <a:solidFill>
              <a:srgbClr val="FFFFFF"/>
            </a:solidFill>
          </p:spPr>
          <p:txBody>
            <a:bodyPr wrap="none" lIns="0" tIns="0" rIns="0" bIns="0" rtlCol="0">
              <a:spAutoFit/>
            </a:bodyPr>
            <a:lstStyle/>
            <a:p>
              <a:r>
                <a:rPr lang="en-US" sz="1600" dirty="0" smtClean="0"/>
                <a:t>0.12</a:t>
              </a:r>
            </a:p>
            <a:p>
              <a:endParaRPr lang="en-US" sz="1600" dirty="0"/>
            </a:p>
          </p:txBody>
        </p:sp>
        <p:sp>
          <p:nvSpPr>
            <p:cNvPr id="22" name="TextBox 21"/>
            <p:cNvSpPr txBox="1"/>
            <p:nvPr/>
          </p:nvSpPr>
          <p:spPr>
            <a:xfrm>
              <a:off x="4344488" y="1905000"/>
              <a:ext cx="379912" cy="492443"/>
            </a:xfrm>
            <a:prstGeom prst="rect">
              <a:avLst/>
            </a:prstGeom>
            <a:solidFill>
              <a:srgbClr val="FFFFFF"/>
            </a:solidFill>
          </p:spPr>
          <p:txBody>
            <a:bodyPr wrap="none" lIns="0" tIns="0" rIns="0" bIns="0" rtlCol="0">
              <a:spAutoFit/>
            </a:bodyPr>
            <a:lstStyle/>
            <a:p>
              <a:r>
                <a:rPr lang="en-US" sz="1600" dirty="0" smtClean="0"/>
                <a:t>0.15</a:t>
              </a:r>
            </a:p>
            <a:p>
              <a:endParaRPr lang="en-US" sz="1600" dirty="0"/>
            </a:p>
          </p:txBody>
        </p:sp>
      </p:grpSp>
      <p:sp>
        <p:nvSpPr>
          <p:cNvPr id="23" name="TextBox 22"/>
          <p:cNvSpPr txBox="1"/>
          <p:nvPr/>
        </p:nvSpPr>
        <p:spPr>
          <a:xfrm rot="17219883">
            <a:off x="-127359" y="1209370"/>
            <a:ext cx="1162498" cy="307777"/>
          </a:xfrm>
          <a:prstGeom prst="rect">
            <a:avLst/>
          </a:prstGeom>
          <a:noFill/>
        </p:spPr>
        <p:txBody>
          <a:bodyPr wrap="none" rtlCol="0">
            <a:spAutoFit/>
          </a:bodyPr>
          <a:lstStyle/>
          <a:p>
            <a:r>
              <a:rPr lang="en-US" sz="1400" b="1" dirty="0" smtClean="0"/>
              <a:t>Greenland</a:t>
            </a:r>
            <a:endParaRPr lang="en-US" sz="1400" b="1" dirty="0"/>
          </a:p>
        </p:txBody>
      </p:sp>
      <p:sp>
        <p:nvSpPr>
          <p:cNvPr id="25" name="TextBox 24"/>
          <p:cNvSpPr txBox="1"/>
          <p:nvPr/>
        </p:nvSpPr>
        <p:spPr>
          <a:xfrm rot="17396312">
            <a:off x="101242" y="4562171"/>
            <a:ext cx="1162498" cy="307777"/>
          </a:xfrm>
          <a:prstGeom prst="rect">
            <a:avLst/>
          </a:prstGeom>
          <a:noFill/>
        </p:spPr>
        <p:txBody>
          <a:bodyPr wrap="none" rtlCol="0">
            <a:spAutoFit/>
          </a:bodyPr>
          <a:lstStyle/>
          <a:p>
            <a:r>
              <a:rPr lang="en-US" sz="1400" b="1" dirty="0" smtClean="0"/>
              <a:t>Greenland</a:t>
            </a:r>
            <a:endParaRPr lang="en-US" sz="1400" b="1" dirty="0"/>
          </a:p>
        </p:txBody>
      </p:sp>
      <p:sp>
        <p:nvSpPr>
          <p:cNvPr id="26" name="TextBox 25"/>
          <p:cNvSpPr txBox="1"/>
          <p:nvPr/>
        </p:nvSpPr>
        <p:spPr>
          <a:xfrm rot="17720649">
            <a:off x="4673243" y="4562170"/>
            <a:ext cx="1162498" cy="307777"/>
          </a:xfrm>
          <a:prstGeom prst="rect">
            <a:avLst/>
          </a:prstGeom>
          <a:noFill/>
        </p:spPr>
        <p:txBody>
          <a:bodyPr wrap="none" rtlCol="0">
            <a:spAutoFit/>
          </a:bodyPr>
          <a:lstStyle/>
          <a:p>
            <a:r>
              <a:rPr lang="en-US" sz="1400" b="1" dirty="0" smtClean="0"/>
              <a:t>Greenland</a:t>
            </a:r>
            <a:endParaRPr lang="en-US" sz="1400" b="1" dirty="0"/>
          </a:p>
        </p:txBody>
      </p:sp>
      <p:pic>
        <p:nvPicPr>
          <p:cNvPr id="27" name="Picture 26" descr="occurence_U0_asr.jpg"/>
          <p:cNvPicPr>
            <a:picLocks noChangeAspect="1"/>
          </p:cNvPicPr>
          <p:nvPr/>
        </p:nvPicPr>
        <p:blipFill>
          <a:blip r:embed="rId6" cstate="print"/>
          <a:srcRect l="14167" t="6667" r="11667" b="10000"/>
          <a:stretch>
            <a:fillRect/>
          </a:stretch>
        </p:blipFill>
        <p:spPr>
          <a:xfrm>
            <a:off x="4876800" y="228600"/>
            <a:ext cx="4038600" cy="3403315"/>
          </a:xfrm>
          <a:prstGeom prst="rect">
            <a:avLst/>
          </a:prstGeom>
        </p:spPr>
      </p:pic>
      <p:sp>
        <p:nvSpPr>
          <p:cNvPr id="28" name="TextBox 27"/>
          <p:cNvSpPr txBox="1"/>
          <p:nvPr/>
        </p:nvSpPr>
        <p:spPr>
          <a:xfrm>
            <a:off x="5181600" y="990600"/>
            <a:ext cx="685800" cy="369332"/>
          </a:xfrm>
          <a:prstGeom prst="rect">
            <a:avLst/>
          </a:prstGeom>
          <a:solidFill>
            <a:srgbClr val="FFFFFF"/>
          </a:solidFill>
        </p:spPr>
        <p:txBody>
          <a:bodyPr wrap="square" rtlCol="0">
            <a:spAutoFit/>
          </a:bodyPr>
          <a:lstStyle/>
          <a:p>
            <a:r>
              <a:rPr lang="en-US" dirty="0" smtClean="0"/>
              <a:t>ASR</a:t>
            </a:r>
            <a:endParaRPr lang="en-US" dirty="0"/>
          </a:p>
        </p:txBody>
      </p:sp>
      <p:sp>
        <p:nvSpPr>
          <p:cNvPr id="2" name="Title 1"/>
          <p:cNvSpPr>
            <a:spLocks noGrp="1"/>
          </p:cNvSpPr>
          <p:nvPr>
            <p:ph type="title"/>
          </p:nvPr>
        </p:nvSpPr>
        <p:spPr>
          <a:xfrm>
            <a:off x="1600200" y="0"/>
            <a:ext cx="5943600" cy="381000"/>
          </a:xfrm>
          <a:solidFill>
            <a:schemeClr val="bg1"/>
          </a:solidFill>
        </p:spPr>
        <p:txBody>
          <a:bodyPr lIns="0" tIns="0" rIns="0" bIns="0"/>
          <a:lstStyle/>
          <a:p>
            <a:r>
              <a:rPr lang="en-US" sz="1600" dirty="0" err="1" smtClean="0">
                <a:solidFill>
                  <a:srgbClr val="000090"/>
                </a:solidFill>
              </a:rPr>
              <a:t>Exceedance</a:t>
            </a:r>
            <a:r>
              <a:rPr lang="en-US" sz="1600" dirty="0" smtClean="0">
                <a:solidFill>
                  <a:srgbClr val="000090"/>
                </a:solidFill>
              </a:rPr>
              <a:t> Probability  (U&gt;17 m/s) , winter 2005-2007</a:t>
            </a:r>
            <a:endParaRPr lang="en-US" sz="1600" dirty="0">
              <a:solidFill>
                <a:srgbClr val="000090"/>
              </a:solidFill>
            </a:endParaRPr>
          </a:p>
        </p:txBody>
      </p:sp>
    </p:spTree>
  </p:cSld>
  <p:clrMapOvr>
    <a:masterClrMapping/>
  </p:clrMapOvr>
  <p:transition spd="med"/>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722950" name="Picture 6"/>
          <p:cNvPicPr>
            <a:picLocks noChangeAspect="1" noChangeArrowheads="1"/>
          </p:cNvPicPr>
          <p:nvPr/>
        </p:nvPicPr>
        <p:blipFill>
          <a:blip r:embed="rId2" cstate="print"/>
          <a:srcRect l="11458" t="6667" r="32292" b="20000"/>
          <a:stretch>
            <a:fillRect/>
          </a:stretch>
        </p:blipFill>
        <p:spPr bwMode="auto">
          <a:xfrm>
            <a:off x="5403273" y="3200400"/>
            <a:ext cx="3740727" cy="3048000"/>
          </a:xfrm>
          <a:prstGeom prst="rect">
            <a:avLst/>
          </a:prstGeom>
          <a:noFill/>
          <a:ln w="9525">
            <a:noFill/>
            <a:miter lim="800000"/>
            <a:headEnd/>
            <a:tailEnd/>
          </a:ln>
        </p:spPr>
      </p:pic>
      <p:pic>
        <p:nvPicPr>
          <p:cNvPr id="722949" name="Picture 5"/>
          <p:cNvPicPr>
            <a:picLocks noChangeAspect="1" noChangeArrowheads="1"/>
          </p:cNvPicPr>
          <p:nvPr/>
        </p:nvPicPr>
        <p:blipFill>
          <a:blip r:embed="rId3" cstate="print"/>
          <a:srcRect l="11111" t="6667" r="27778" b="17778"/>
          <a:stretch>
            <a:fillRect/>
          </a:stretch>
        </p:blipFill>
        <p:spPr bwMode="auto">
          <a:xfrm>
            <a:off x="0" y="3245427"/>
            <a:ext cx="3886200" cy="3002973"/>
          </a:xfrm>
          <a:prstGeom prst="rect">
            <a:avLst/>
          </a:prstGeom>
          <a:noFill/>
          <a:ln w="9525">
            <a:noFill/>
            <a:miter lim="800000"/>
            <a:headEnd/>
            <a:tailEnd/>
          </a:ln>
        </p:spPr>
      </p:pic>
      <p:pic>
        <p:nvPicPr>
          <p:cNvPr id="722948" name="Picture 4"/>
          <p:cNvPicPr>
            <a:picLocks noChangeAspect="1" noChangeArrowheads="1"/>
          </p:cNvPicPr>
          <p:nvPr/>
        </p:nvPicPr>
        <p:blipFill>
          <a:blip r:embed="rId4" cstate="print"/>
          <a:srcRect l="22222" t="9375" r="23611" b="17778"/>
          <a:stretch>
            <a:fillRect/>
          </a:stretch>
        </p:blipFill>
        <p:spPr bwMode="auto">
          <a:xfrm>
            <a:off x="5410200" y="0"/>
            <a:ext cx="3733800" cy="3138425"/>
          </a:xfrm>
          <a:prstGeom prst="rect">
            <a:avLst/>
          </a:prstGeom>
          <a:noFill/>
          <a:ln w="9525">
            <a:noFill/>
            <a:miter lim="800000"/>
            <a:headEnd/>
            <a:tailEnd/>
          </a:ln>
        </p:spPr>
      </p:pic>
      <p:pic>
        <p:nvPicPr>
          <p:cNvPr id="722947" name="Picture 3"/>
          <p:cNvPicPr>
            <a:picLocks noChangeAspect="1" noChangeArrowheads="1"/>
          </p:cNvPicPr>
          <p:nvPr/>
        </p:nvPicPr>
        <p:blipFill>
          <a:blip r:embed="rId5" cstate="print"/>
          <a:srcRect l="31944" t="8889" r="13889" b="22222"/>
          <a:stretch>
            <a:fillRect/>
          </a:stretch>
        </p:blipFill>
        <p:spPr bwMode="auto">
          <a:xfrm>
            <a:off x="0" y="-1"/>
            <a:ext cx="3834582" cy="3048001"/>
          </a:xfrm>
          <a:prstGeom prst="rect">
            <a:avLst/>
          </a:prstGeom>
          <a:noFill/>
          <a:ln w="9525">
            <a:noFill/>
            <a:miter lim="800000"/>
            <a:headEnd/>
            <a:tailEnd/>
          </a:ln>
        </p:spPr>
      </p:pic>
      <p:pic>
        <p:nvPicPr>
          <p:cNvPr id="13" name="Picture 12" descr="Screen Shot 2012-04-19 at 10.21.17 AM.png"/>
          <p:cNvPicPr>
            <a:picLocks noChangeAspect="1"/>
          </p:cNvPicPr>
          <p:nvPr/>
        </p:nvPicPr>
        <p:blipFill>
          <a:blip r:embed="rId6" cstate="print"/>
          <a:srcRect l="1985" t="93333" r="4703"/>
          <a:stretch>
            <a:fillRect/>
          </a:stretch>
        </p:blipFill>
        <p:spPr>
          <a:xfrm>
            <a:off x="304800" y="6324600"/>
            <a:ext cx="8534400" cy="507724"/>
          </a:xfrm>
          <a:prstGeom prst="rect">
            <a:avLst/>
          </a:prstGeom>
        </p:spPr>
      </p:pic>
      <p:sp>
        <p:nvSpPr>
          <p:cNvPr id="14" name="Title 1"/>
          <p:cNvSpPr>
            <a:spLocks noGrp="1"/>
          </p:cNvSpPr>
          <p:nvPr>
            <p:ph type="title"/>
          </p:nvPr>
        </p:nvSpPr>
        <p:spPr>
          <a:xfrm>
            <a:off x="3581400" y="0"/>
            <a:ext cx="2057400" cy="457200"/>
          </a:xfrm>
          <a:solidFill>
            <a:schemeClr val="bg1"/>
          </a:solidFill>
        </p:spPr>
        <p:txBody>
          <a:bodyPr lIns="0" tIns="0" rIns="0" bIns="0"/>
          <a:lstStyle/>
          <a:p>
            <a:r>
              <a:rPr lang="en-US" sz="1600" dirty="0" smtClean="0">
                <a:effectLst/>
              </a:rPr>
              <a:t>Surface Winds, </a:t>
            </a:r>
            <a:br>
              <a:rPr lang="en-US" sz="1600" dirty="0" smtClean="0">
                <a:effectLst/>
              </a:rPr>
            </a:br>
            <a:r>
              <a:rPr lang="en-US" sz="1600" dirty="0" smtClean="0">
                <a:effectLst/>
              </a:rPr>
              <a:t>October 17, 2005</a:t>
            </a:r>
            <a:endParaRPr lang="en-US" sz="1600" dirty="0">
              <a:effectLst/>
            </a:endParaRPr>
          </a:p>
        </p:txBody>
      </p:sp>
      <p:sp>
        <p:nvSpPr>
          <p:cNvPr id="15" name="TextBox 14"/>
          <p:cNvSpPr txBox="1"/>
          <p:nvPr/>
        </p:nvSpPr>
        <p:spPr>
          <a:xfrm>
            <a:off x="2895600" y="2590800"/>
            <a:ext cx="838200" cy="369332"/>
          </a:xfrm>
          <a:prstGeom prst="rect">
            <a:avLst/>
          </a:prstGeom>
          <a:solidFill>
            <a:srgbClr val="FFFFFF"/>
          </a:solidFill>
        </p:spPr>
        <p:txBody>
          <a:bodyPr wrap="square" rtlCol="0">
            <a:spAutoFit/>
          </a:bodyPr>
          <a:lstStyle/>
          <a:p>
            <a:pPr algn="ctr"/>
            <a:r>
              <a:rPr lang="en-US" dirty="0" smtClean="0"/>
              <a:t>CCMP</a:t>
            </a:r>
            <a:endParaRPr lang="en-US" dirty="0"/>
          </a:p>
        </p:txBody>
      </p:sp>
      <p:sp>
        <p:nvSpPr>
          <p:cNvPr id="16" name="TextBox 15"/>
          <p:cNvSpPr txBox="1"/>
          <p:nvPr/>
        </p:nvSpPr>
        <p:spPr>
          <a:xfrm>
            <a:off x="8153400" y="5867400"/>
            <a:ext cx="990600" cy="369332"/>
          </a:xfrm>
          <a:prstGeom prst="rect">
            <a:avLst/>
          </a:prstGeom>
          <a:solidFill>
            <a:srgbClr val="FFFFFF"/>
          </a:solidFill>
        </p:spPr>
        <p:txBody>
          <a:bodyPr wrap="square" rtlCol="0">
            <a:spAutoFit/>
          </a:bodyPr>
          <a:lstStyle/>
          <a:p>
            <a:r>
              <a:rPr lang="en-US" dirty="0" smtClean="0"/>
              <a:t>NCEPR</a:t>
            </a:r>
            <a:endParaRPr lang="en-US" dirty="0"/>
          </a:p>
        </p:txBody>
      </p:sp>
      <p:sp>
        <p:nvSpPr>
          <p:cNvPr id="17" name="TextBox 16"/>
          <p:cNvSpPr txBox="1"/>
          <p:nvPr/>
        </p:nvSpPr>
        <p:spPr>
          <a:xfrm>
            <a:off x="3048000" y="5791200"/>
            <a:ext cx="838200" cy="369332"/>
          </a:xfrm>
          <a:prstGeom prst="rect">
            <a:avLst/>
          </a:prstGeom>
          <a:solidFill>
            <a:srgbClr val="FFFFFF"/>
          </a:solidFill>
        </p:spPr>
        <p:txBody>
          <a:bodyPr wrap="square" rtlCol="0">
            <a:spAutoFit/>
          </a:bodyPr>
          <a:lstStyle/>
          <a:p>
            <a:pPr algn="ctr"/>
            <a:r>
              <a:rPr lang="en-US" dirty="0" smtClean="0"/>
              <a:t>CFSR</a:t>
            </a:r>
            <a:endParaRPr lang="en-US" dirty="0"/>
          </a:p>
        </p:txBody>
      </p:sp>
      <p:sp>
        <p:nvSpPr>
          <p:cNvPr id="18" name="TextBox 17"/>
          <p:cNvSpPr txBox="1"/>
          <p:nvPr/>
        </p:nvSpPr>
        <p:spPr>
          <a:xfrm>
            <a:off x="8458200" y="2667000"/>
            <a:ext cx="685800" cy="369332"/>
          </a:xfrm>
          <a:prstGeom prst="rect">
            <a:avLst/>
          </a:prstGeom>
          <a:solidFill>
            <a:srgbClr val="FFFFFF"/>
          </a:solidFill>
        </p:spPr>
        <p:txBody>
          <a:bodyPr wrap="square" rtlCol="0">
            <a:spAutoFit/>
          </a:bodyPr>
          <a:lstStyle/>
          <a:p>
            <a:r>
              <a:rPr lang="en-US" dirty="0" smtClean="0"/>
              <a:t>ASR</a:t>
            </a:r>
            <a:endParaRPr lang="en-US" dirty="0"/>
          </a:p>
        </p:txBody>
      </p:sp>
      <p:sp>
        <p:nvSpPr>
          <p:cNvPr id="19" name="TextBox 18"/>
          <p:cNvSpPr txBox="1"/>
          <p:nvPr/>
        </p:nvSpPr>
        <p:spPr>
          <a:xfrm rot="17219883">
            <a:off x="-264161" y="1056556"/>
            <a:ext cx="1162498" cy="307777"/>
          </a:xfrm>
          <a:prstGeom prst="rect">
            <a:avLst/>
          </a:prstGeom>
          <a:noFill/>
        </p:spPr>
        <p:txBody>
          <a:bodyPr wrap="none" rtlCol="0">
            <a:spAutoFit/>
          </a:bodyPr>
          <a:lstStyle/>
          <a:p>
            <a:r>
              <a:rPr lang="en-US" sz="1400" b="1" dirty="0" smtClean="0"/>
              <a:t>Greenland</a:t>
            </a:r>
            <a:endParaRPr lang="en-US" sz="1400" b="1" dirty="0"/>
          </a:p>
        </p:txBody>
      </p:sp>
      <p:sp>
        <p:nvSpPr>
          <p:cNvPr id="20" name="TextBox 19"/>
          <p:cNvSpPr txBox="1"/>
          <p:nvPr/>
        </p:nvSpPr>
        <p:spPr>
          <a:xfrm rot="17396312">
            <a:off x="-238371" y="4254998"/>
            <a:ext cx="1162498" cy="307777"/>
          </a:xfrm>
          <a:prstGeom prst="rect">
            <a:avLst/>
          </a:prstGeom>
          <a:noFill/>
        </p:spPr>
        <p:txBody>
          <a:bodyPr wrap="none" rtlCol="0">
            <a:spAutoFit/>
          </a:bodyPr>
          <a:lstStyle/>
          <a:p>
            <a:r>
              <a:rPr lang="en-US" sz="1400" b="1" dirty="0" smtClean="0"/>
              <a:t>Greenland</a:t>
            </a:r>
            <a:endParaRPr lang="en-US" sz="1400" b="1" dirty="0"/>
          </a:p>
        </p:txBody>
      </p:sp>
      <p:sp>
        <p:nvSpPr>
          <p:cNvPr id="21" name="TextBox 20"/>
          <p:cNvSpPr txBox="1"/>
          <p:nvPr/>
        </p:nvSpPr>
        <p:spPr>
          <a:xfrm rot="17720649">
            <a:off x="5369234" y="4475890"/>
            <a:ext cx="1162498" cy="307777"/>
          </a:xfrm>
          <a:prstGeom prst="rect">
            <a:avLst/>
          </a:prstGeom>
          <a:noFill/>
        </p:spPr>
        <p:txBody>
          <a:bodyPr wrap="none" rtlCol="0">
            <a:spAutoFit/>
          </a:bodyPr>
          <a:lstStyle/>
          <a:p>
            <a:r>
              <a:rPr lang="en-US" sz="1400" b="1" dirty="0" smtClean="0"/>
              <a:t>Greenland</a:t>
            </a:r>
            <a:endParaRPr lang="en-US" sz="1400" b="1" dirty="0"/>
          </a:p>
        </p:txBody>
      </p:sp>
      <p:sp>
        <p:nvSpPr>
          <p:cNvPr id="22" name="TextBox 21"/>
          <p:cNvSpPr txBox="1"/>
          <p:nvPr/>
        </p:nvSpPr>
        <p:spPr>
          <a:xfrm rot="17219883">
            <a:off x="5273863" y="1132757"/>
            <a:ext cx="1162498" cy="307777"/>
          </a:xfrm>
          <a:prstGeom prst="rect">
            <a:avLst/>
          </a:prstGeom>
          <a:noFill/>
        </p:spPr>
        <p:txBody>
          <a:bodyPr wrap="none" rtlCol="0">
            <a:spAutoFit/>
          </a:bodyPr>
          <a:lstStyle/>
          <a:p>
            <a:r>
              <a:rPr lang="en-US" sz="1400" b="1" dirty="0" smtClean="0"/>
              <a:t>Greenland</a:t>
            </a:r>
            <a:endParaRPr lang="en-US" sz="1400" b="1" dirty="0"/>
          </a:p>
        </p:txBody>
      </p:sp>
      <p:grpSp>
        <p:nvGrpSpPr>
          <p:cNvPr id="76" name="Group 75"/>
          <p:cNvGrpSpPr/>
          <p:nvPr/>
        </p:nvGrpSpPr>
        <p:grpSpPr>
          <a:xfrm>
            <a:off x="2514600" y="1524000"/>
            <a:ext cx="3505201" cy="2971800"/>
            <a:chOff x="2514600" y="1676400"/>
            <a:chExt cx="3505201" cy="2971800"/>
          </a:xfrm>
        </p:grpSpPr>
        <p:grpSp>
          <p:nvGrpSpPr>
            <p:cNvPr id="45" name="Group 44"/>
            <p:cNvGrpSpPr/>
            <p:nvPr/>
          </p:nvGrpSpPr>
          <p:grpSpPr>
            <a:xfrm>
              <a:off x="2514600" y="1676400"/>
              <a:ext cx="3505201" cy="2523744"/>
              <a:chOff x="1828800" y="1524000"/>
              <a:chExt cx="3505201" cy="2523744"/>
            </a:xfrm>
          </p:grpSpPr>
          <p:pic>
            <p:nvPicPr>
              <p:cNvPr id="46" name="Picture 2"/>
              <p:cNvPicPr>
                <a:picLocks noChangeAspect="1" noChangeArrowheads="1"/>
              </p:cNvPicPr>
              <p:nvPr/>
            </p:nvPicPr>
            <p:blipFill>
              <a:blip r:embed="rId7" cstate="print"/>
              <a:srcRect l="32343" t="19464" r="13025" b="17599"/>
              <a:stretch>
                <a:fillRect/>
              </a:stretch>
            </p:blipFill>
            <p:spPr bwMode="auto">
              <a:xfrm>
                <a:off x="1828801" y="1524000"/>
                <a:ext cx="3505200" cy="2523744"/>
              </a:xfrm>
              <a:prstGeom prst="rect">
                <a:avLst/>
              </a:prstGeom>
              <a:noFill/>
              <a:ln w="9525">
                <a:noFill/>
                <a:miter lim="800000"/>
                <a:headEnd/>
                <a:tailEnd/>
              </a:ln>
            </p:spPr>
          </p:pic>
          <p:sp>
            <p:nvSpPr>
              <p:cNvPr id="47" name="TextBox 46"/>
              <p:cNvSpPr txBox="1"/>
              <p:nvPr/>
            </p:nvSpPr>
            <p:spPr>
              <a:xfrm>
                <a:off x="1828800" y="3581400"/>
                <a:ext cx="2743200" cy="461665"/>
              </a:xfrm>
              <a:prstGeom prst="rect">
                <a:avLst/>
              </a:prstGeom>
              <a:solidFill>
                <a:schemeClr val="bg1"/>
              </a:solidFill>
            </p:spPr>
            <p:txBody>
              <a:bodyPr wrap="square" rtlCol="0">
                <a:spAutoFit/>
              </a:bodyPr>
              <a:lstStyle/>
              <a:p>
                <a:pPr algn="ctr"/>
                <a:r>
                  <a:rPr lang="en-US" sz="1200" dirty="0" smtClean="0"/>
                  <a:t>Ocean Surface Winds from </a:t>
                </a:r>
                <a:r>
                  <a:rPr lang="en-US" sz="1200" dirty="0" err="1" smtClean="0"/>
                  <a:t>QuickScat</a:t>
                </a:r>
                <a:r>
                  <a:rPr lang="en-US" sz="1200" dirty="0" smtClean="0"/>
                  <a:t>, </a:t>
                </a:r>
              </a:p>
              <a:p>
                <a:pPr algn="ctr"/>
                <a:r>
                  <a:rPr lang="en-US" sz="1200" dirty="0" smtClean="0"/>
                  <a:t>01/13/2006, 6:00 </a:t>
                </a:r>
                <a:endParaRPr lang="en-US" sz="1200" dirty="0"/>
              </a:p>
            </p:txBody>
          </p:sp>
        </p:grpSp>
        <p:grpSp>
          <p:nvGrpSpPr>
            <p:cNvPr id="62" name="Group 61"/>
            <p:cNvGrpSpPr/>
            <p:nvPr/>
          </p:nvGrpSpPr>
          <p:grpSpPr>
            <a:xfrm>
              <a:off x="2514600" y="4191000"/>
              <a:ext cx="3505200" cy="457200"/>
              <a:chOff x="2590800" y="3581400"/>
              <a:chExt cx="3505200" cy="457200"/>
            </a:xfrm>
          </p:grpSpPr>
          <p:grpSp>
            <p:nvGrpSpPr>
              <p:cNvPr id="63" name="Group 41"/>
              <p:cNvGrpSpPr/>
              <p:nvPr/>
            </p:nvGrpSpPr>
            <p:grpSpPr>
              <a:xfrm>
                <a:off x="2590800" y="3581400"/>
                <a:ext cx="3505200" cy="457200"/>
                <a:chOff x="2590800" y="3581400"/>
                <a:chExt cx="3505200" cy="457200"/>
              </a:xfrm>
            </p:grpSpPr>
            <p:pic>
              <p:nvPicPr>
                <p:cNvPr id="74" name="Picture 2"/>
                <p:cNvPicPr>
                  <a:picLocks noChangeAspect="1" noChangeArrowheads="1"/>
                </p:cNvPicPr>
                <p:nvPr/>
              </p:nvPicPr>
              <p:blipFill>
                <a:blip r:embed="rId7" cstate="print"/>
                <a:srcRect l="24330" t="82401" r="39248" b="12937"/>
                <a:stretch>
                  <a:fillRect/>
                </a:stretch>
              </p:blipFill>
              <p:spPr bwMode="auto">
                <a:xfrm>
                  <a:off x="2590800" y="3581400"/>
                  <a:ext cx="3505200" cy="457200"/>
                </a:xfrm>
                <a:prstGeom prst="rect">
                  <a:avLst/>
                </a:prstGeom>
                <a:noFill/>
                <a:ln w="9525">
                  <a:noFill/>
                  <a:miter lim="800000"/>
                  <a:headEnd/>
                  <a:tailEnd/>
                </a:ln>
              </p:spPr>
            </p:pic>
            <p:sp>
              <p:nvSpPr>
                <p:cNvPr id="75" name="Rectangle 74"/>
                <p:cNvSpPr/>
                <p:nvPr/>
              </p:nvSpPr>
              <p:spPr bwMode="auto">
                <a:xfrm>
                  <a:off x="2590800" y="3810000"/>
                  <a:ext cx="3505200" cy="2286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sp>
            <p:nvSpPr>
              <p:cNvPr id="64" name="TextBox 63"/>
              <p:cNvSpPr txBox="1"/>
              <p:nvPr/>
            </p:nvSpPr>
            <p:spPr>
              <a:xfrm>
                <a:off x="2632592" y="3810000"/>
                <a:ext cx="110608" cy="215444"/>
              </a:xfrm>
              <a:prstGeom prst="rect">
                <a:avLst/>
              </a:prstGeom>
              <a:solidFill>
                <a:schemeClr val="bg1"/>
              </a:solidFill>
            </p:spPr>
            <p:txBody>
              <a:bodyPr wrap="none" lIns="0" tIns="0" rIns="0" bIns="0" rtlCol="0">
                <a:spAutoFit/>
              </a:bodyPr>
              <a:lstStyle/>
              <a:p>
                <a:r>
                  <a:rPr lang="en-US" sz="1400" dirty="0" smtClean="0"/>
                  <a:t>0</a:t>
                </a:r>
                <a:endParaRPr lang="en-US" sz="1400" dirty="0"/>
              </a:p>
            </p:txBody>
          </p:sp>
          <p:sp>
            <p:nvSpPr>
              <p:cNvPr id="65" name="TextBox 64"/>
              <p:cNvSpPr txBox="1"/>
              <p:nvPr/>
            </p:nvSpPr>
            <p:spPr>
              <a:xfrm>
                <a:off x="2971800" y="3823156"/>
                <a:ext cx="94578" cy="215444"/>
              </a:xfrm>
              <a:prstGeom prst="rect">
                <a:avLst/>
              </a:prstGeom>
              <a:solidFill>
                <a:schemeClr val="bg1"/>
              </a:solidFill>
            </p:spPr>
            <p:txBody>
              <a:bodyPr wrap="none" lIns="0" tIns="0" rIns="0" bIns="0" rtlCol="0">
                <a:spAutoFit/>
              </a:bodyPr>
              <a:lstStyle/>
              <a:p>
                <a:r>
                  <a:rPr lang="en-US" sz="1400" dirty="0" smtClean="0"/>
                  <a:t>5</a:t>
                </a:r>
                <a:endParaRPr lang="en-US" sz="1400" dirty="0"/>
              </a:p>
            </p:txBody>
          </p:sp>
          <p:sp>
            <p:nvSpPr>
              <p:cNvPr id="66" name="TextBox 65"/>
              <p:cNvSpPr txBox="1"/>
              <p:nvPr/>
            </p:nvSpPr>
            <p:spPr>
              <a:xfrm>
                <a:off x="3317648" y="3810000"/>
                <a:ext cx="187552" cy="215444"/>
              </a:xfrm>
              <a:prstGeom prst="rect">
                <a:avLst/>
              </a:prstGeom>
              <a:solidFill>
                <a:schemeClr val="bg1"/>
              </a:solidFill>
            </p:spPr>
            <p:txBody>
              <a:bodyPr wrap="none" lIns="0" tIns="0" rIns="0" bIns="0" rtlCol="0">
                <a:spAutoFit/>
              </a:bodyPr>
              <a:lstStyle/>
              <a:p>
                <a:r>
                  <a:rPr lang="en-US" sz="1400" dirty="0" smtClean="0"/>
                  <a:t>10</a:t>
                </a:r>
                <a:endParaRPr lang="en-US" sz="1400" dirty="0"/>
              </a:p>
            </p:txBody>
          </p:sp>
          <p:sp>
            <p:nvSpPr>
              <p:cNvPr id="67" name="TextBox 66"/>
              <p:cNvSpPr txBox="1"/>
              <p:nvPr/>
            </p:nvSpPr>
            <p:spPr>
              <a:xfrm>
                <a:off x="3697203" y="3823156"/>
                <a:ext cx="171522" cy="215444"/>
              </a:xfrm>
              <a:prstGeom prst="rect">
                <a:avLst/>
              </a:prstGeom>
              <a:solidFill>
                <a:schemeClr val="bg1"/>
              </a:solidFill>
            </p:spPr>
            <p:txBody>
              <a:bodyPr wrap="none" lIns="0" tIns="0" rIns="0" bIns="0" rtlCol="0">
                <a:spAutoFit/>
              </a:bodyPr>
              <a:lstStyle/>
              <a:p>
                <a:r>
                  <a:rPr lang="en-US" sz="1400" dirty="0" smtClean="0"/>
                  <a:t>15</a:t>
                </a:r>
                <a:endParaRPr lang="en-US" sz="1400" dirty="0"/>
              </a:p>
            </p:txBody>
          </p:sp>
          <p:sp>
            <p:nvSpPr>
              <p:cNvPr id="68" name="TextBox 67"/>
              <p:cNvSpPr txBox="1"/>
              <p:nvPr/>
            </p:nvSpPr>
            <p:spPr>
              <a:xfrm>
                <a:off x="4038600" y="3810000"/>
                <a:ext cx="211596" cy="215444"/>
              </a:xfrm>
              <a:prstGeom prst="rect">
                <a:avLst/>
              </a:prstGeom>
              <a:solidFill>
                <a:schemeClr val="bg1"/>
              </a:solidFill>
            </p:spPr>
            <p:txBody>
              <a:bodyPr wrap="none" lIns="0" tIns="0" rIns="0" bIns="0" rtlCol="0">
                <a:spAutoFit/>
              </a:bodyPr>
              <a:lstStyle/>
              <a:p>
                <a:r>
                  <a:rPr lang="en-US" sz="1400" dirty="0" smtClean="0"/>
                  <a:t>20</a:t>
                </a:r>
                <a:endParaRPr lang="en-US" sz="1400" dirty="0"/>
              </a:p>
            </p:txBody>
          </p:sp>
          <p:sp>
            <p:nvSpPr>
              <p:cNvPr id="69" name="TextBox 68"/>
              <p:cNvSpPr txBox="1"/>
              <p:nvPr/>
            </p:nvSpPr>
            <p:spPr>
              <a:xfrm>
                <a:off x="4423350" y="3823156"/>
                <a:ext cx="195566" cy="215444"/>
              </a:xfrm>
              <a:prstGeom prst="rect">
                <a:avLst/>
              </a:prstGeom>
              <a:solidFill>
                <a:schemeClr val="bg1"/>
              </a:solidFill>
            </p:spPr>
            <p:txBody>
              <a:bodyPr wrap="none" lIns="0" tIns="0" rIns="0" bIns="0" rtlCol="0">
                <a:spAutoFit/>
              </a:bodyPr>
              <a:lstStyle/>
              <a:p>
                <a:r>
                  <a:rPr lang="en-US" sz="1400" dirty="0" smtClean="0"/>
                  <a:t>25</a:t>
                </a:r>
                <a:endParaRPr lang="en-US" sz="1400" dirty="0"/>
              </a:p>
            </p:txBody>
          </p:sp>
          <p:sp>
            <p:nvSpPr>
              <p:cNvPr id="70" name="TextBox 69"/>
              <p:cNvSpPr txBox="1"/>
              <p:nvPr/>
            </p:nvSpPr>
            <p:spPr>
              <a:xfrm>
                <a:off x="4800600" y="3810000"/>
                <a:ext cx="209994" cy="215444"/>
              </a:xfrm>
              <a:prstGeom prst="rect">
                <a:avLst/>
              </a:prstGeom>
              <a:solidFill>
                <a:schemeClr val="bg1"/>
              </a:solidFill>
            </p:spPr>
            <p:txBody>
              <a:bodyPr wrap="none" lIns="0" tIns="0" rIns="0" bIns="0" rtlCol="0">
                <a:spAutoFit/>
              </a:bodyPr>
              <a:lstStyle/>
              <a:p>
                <a:r>
                  <a:rPr lang="en-US" sz="1400" dirty="0" smtClean="0"/>
                  <a:t>30</a:t>
                </a:r>
                <a:endParaRPr lang="en-US" sz="1400" dirty="0"/>
              </a:p>
            </p:txBody>
          </p:sp>
          <p:sp>
            <p:nvSpPr>
              <p:cNvPr id="71" name="TextBox 70"/>
              <p:cNvSpPr txBox="1"/>
              <p:nvPr/>
            </p:nvSpPr>
            <p:spPr>
              <a:xfrm>
                <a:off x="5173541" y="3823156"/>
                <a:ext cx="248466" cy="215444"/>
              </a:xfrm>
              <a:prstGeom prst="rect">
                <a:avLst/>
              </a:prstGeom>
              <a:solidFill>
                <a:schemeClr val="bg1"/>
              </a:solidFill>
            </p:spPr>
            <p:txBody>
              <a:bodyPr wrap="square" lIns="0" tIns="0" rIns="0" bIns="0" rtlCol="0">
                <a:spAutoFit/>
              </a:bodyPr>
              <a:lstStyle/>
              <a:p>
                <a:r>
                  <a:rPr lang="en-US" sz="1400" dirty="0" smtClean="0"/>
                  <a:t>35</a:t>
                </a:r>
                <a:endParaRPr lang="en-US" sz="1400" dirty="0"/>
              </a:p>
            </p:txBody>
          </p:sp>
          <p:sp>
            <p:nvSpPr>
              <p:cNvPr id="72" name="TextBox 71"/>
              <p:cNvSpPr txBox="1"/>
              <p:nvPr/>
            </p:nvSpPr>
            <p:spPr>
              <a:xfrm>
                <a:off x="5503404" y="3810000"/>
                <a:ext cx="211596" cy="215444"/>
              </a:xfrm>
              <a:prstGeom prst="rect">
                <a:avLst/>
              </a:prstGeom>
              <a:solidFill>
                <a:schemeClr val="bg1"/>
              </a:solidFill>
            </p:spPr>
            <p:txBody>
              <a:bodyPr wrap="none" lIns="0" tIns="0" rIns="0" bIns="0" rtlCol="0">
                <a:spAutoFit/>
              </a:bodyPr>
              <a:lstStyle/>
              <a:p>
                <a:r>
                  <a:rPr lang="en-US" sz="1400" dirty="0" smtClean="0"/>
                  <a:t>40</a:t>
                </a:r>
                <a:endParaRPr lang="en-US" sz="1400" dirty="0"/>
              </a:p>
            </p:txBody>
          </p:sp>
          <p:sp>
            <p:nvSpPr>
              <p:cNvPr id="73" name="TextBox 72"/>
              <p:cNvSpPr txBox="1"/>
              <p:nvPr/>
            </p:nvSpPr>
            <p:spPr>
              <a:xfrm>
                <a:off x="5867400" y="3823156"/>
                <a:ext cx="195566" cy="215444"/>
              </a:xfrm>
              <a:prstGeom prst="rect">
                <a:avLst/>
              </a:prstGeom>
              <a:solidFill>
                <a:schemeClr val="bg1"/>
              </a:solidFill>
            </p:spPr>
            <p:txBody>
              <a:bodyPr wrap="none" lIns="0" tIns="0" rIns="0" bIns="0" rtlCol="0">
                <a:spAutoFit/>
              </a:bodyPr>
              <a:lstStyle/>
              <a:p>
                <a:r>
                  <a:rPr lang="en-US" sz="1400" dirty="0" smtClean="0"/>
                  <a:t>45</a:t>
                </a:r>
                <a:endParaRPr lang="en-US" sz="1400" dirty="0"/>
              </a:p>
            </p:txBody>
          </p:sp>
        </p:grpSp>
      </p:grpSp>
      <p:grpSp>
        <p:nvGrpSpPr>
          <p:cNvPr id="89" name="Group 88"/>
          <p:cNvGrpSpPr/>
          <p:nvPr/>
        </p:nvGrpSpPr>
        <p:grpSpPr>
          <a:xfrm>
            <a:off x="4245623" y="1874219"/>
            <a:ext cx="1905000" cy="456770"/>
            <a:chOff x="4245623" y="1874219"/>
            <a:chExt cx="1905000" cy="456770"/>
          </a:xfrm>
        </p:grpSpPr>
        <p:sp>
          <p:nvSpPr>
            <p:cNvPr id="77" name="Oval 76"/>
            <p:cNvSpPr/>
            <p:nvPr/>
          </p:nvSpPr>
          <p:spPr bwMode="auto">
            <a:xfrm rot="447166">
              <a:off x="4245623" y="1874219"/>
              <a:ext cx="1905000" cy="456770"/>
            </a:xfrm>
            <a:prstGeom prst="ellipse">
              <a:avLst/>
            </a:prstGeom>
            <a:noFill/>
            <a:ln w="38100"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78" name="TextBox 77"/>
            <p:cNvSpPr txBox="1"/>
            <p:nvPr/>
          </p:nvSpPr>
          <p:spPr>
            <a:xfrm>
              <a:off x="4572000" y="1905000"/>
              <a:ext cx="1255472" cy="369332"/>
            </a:xfrm>
            <a:prstGeom prst="rect">
              <a:avLst/>
            </a:prstGeom>
            <a:noFill/>
          </p:spPr>
          <p:txBody>
            <a:bodyPr wrap="none" rtlCol="0">
              <a:spAutoFit/>
            </a:bodyPr>
            <a:lstStyle/>
            <a:p>
              <a:r>
                <a:rPr lang="en-US" dirty="0" smtClean="0">
                  <a:solidFill>
                    <a:schemeClr val="bg1"/>
                  </a:solidFill>
                </a:rPr>
                <a:t>30-35 m/s</a:t>
              </a:r>
              <a:endParaRPr lang="en-US" dirty="0">
                <a:solidFill>
                  <a:schemeClr val="bg1"/>
                </a:solidFill>
              </a:endParaRPr>
            </a:p>
          </p:txBody>
        </p:sp>
      </p:grpSp>
      <p:grpSp>
        <p:nvGrpSpPr>
          <p:cNvPr id="90" name="Group 89"/>
          <p:cNvGrpSpPr/>
          <p:nvPr/>
        </p:nvGrpSpPr>
        <p:grpSpPr>
          <a:xfrm>
            <a:off x="631178" y="1493218"/>
            <a:ext cx="7467598" cy="3733370"/>
            <a:chOff x="631178" y="1493218"/>
            <a:chExt cx="7467598" cy="3733370"/>
          </a:xfrm>
        </p:grpSpPr>
        <p:sp>
          <p:nvSpPr>
            <p:cNvPr id="81" name="Oval 80"/>
            <p:cNvSpPr/>
            <p:nvPr/>
          </p:nvSpPr>
          <p:spPr bwMode="auto">
            <a:xfrm rot="447166">
              <a:off x="631178" y="1721818"/>
              <a:ext cx="1905000" cy="456770"/>
            </a:xfrm>
            <a:prstGeom prst="ellipse">
              <a:avLst/>
            </a:prstGeom>
            <a:noFill/>
            <a:ln w="38100"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82" name="Oval 81"/>
            <p:cNvSpPr/>
            <p:nvPr/>
          </p:nvSpPr>
          <p:spPr bwMode="auto">
            <a:xfrm rot="447166">
              <a:off x="6193776" y="1493218"/>
              <a:ext cx="1905000" cy="456770"/>
            </a:xfrm>
            <a:prstGeom prst="ellipse">
              <a:avLst/>
            </a:prstGeom>
            <a:noFill/>
            <a:ln w="38100"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83" name="Oval 82"/>
            <p:cNvSpPr/>
            <p:nvPr/>
          </p:nvSpPr>
          <p:spPr bwMode="auto">
            <a:xfrm rot="447166">
              <a:off x="935977" y="4769818"/>
              <a:ext cx="1905000" cy="456770"/>
            </a:xfrm>
            <a:prstGeom prst="ellipse">
              <a:avLst/>
            </a:prstGeom>
            <a:noFill/>
            <a:ln w="38100"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84" name="Oval 83"/>
            <p:cNvSpPr/>
            <p:nvPr/>
          </p:nvSpPr>
          <p:spPr bwMode="auto">
            <a:xfrm rot="447166">
              <a:off x="6117578" y="4465019"/>
              <a:ext cx="1905000" cy="456770"/>
            </a:xfrm>
            <a:prstGeom prst="ellipse">
              <a:avLst/>
            </a:prstGeom>
            <a:noFill/>
            <a:ln w="38100"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85" name="TextBox 84"/>
            <p:cNvSpPr txBox="1"/>
            <p:nvPr/>
          </p:nvSpPr>
          <p:spPr>
            <a:xfrm>
              <a:off x="1140276" y="1752600"/>
              <a:ext cx="1173719" cy="369332"/>
            </a:xfrm>
            <a:prstGeom prst="rect">
              <a:avLst/>
            </a:prstGeom>
            <a:noFill/>
          </p:spPr>
          <p:txBody>
            <a:bodyPr wrap="none" rtlCol="0">
              <a:spAutoFit/>
            </a:bodyPr>
            <a:lstStyle/>
            <a:p>
              <a:r>
                <a:rPr lang="en-US" b="1" dirty="0" smtClean="0"/>
                <a:t>&gt;30 m/s</a:t>
              </a:r>
              <a:endParaRPr lang="en-US" b="1" dirty="0"/>
            </a:p>
          </p:txBody>
        </p:sp>
        <p:sp>
          <p:nvSpPr>
            <p:cNvPr id="86" name="TextBox 85"/>
            <p:cNvSpPr txBox="1"/>
            <p:nvPr/>
          </p:nvSpPr>
          <p:spPr>
            <a:xfrm>
              <a:off x="6629400" y="1524000"/>
              <a:ext cx="1340432" cy="369332"/>
            </a:xfrm>
            <a:prstGeom prst="rect">
              <a:avLst/>
            </a:prstGeom>
            <a:noFill/>
          </p:spPr>
          <p:txBody>
            <a:bodyPr wrap="none" rtlCol="0">
              <a:spAutoFit/>
            </a:bodyPr>
            <a:lstStyle/>
            <a:p>
              <a:r>
                <a:rPr lang="en-US" b="1" dirty="0" smtClean="0"/>
                <a:t>21-23 m/s</a:t>
              </a:r>
              <a:endParaRPr lang="en-US" b="1" dirty="0"/>
            </a:p>
          </p:txBody>
        </p:sp>
        <p:sp>
          <p:nvSpPr>
            <p:cNvPr id="87" name="TextBox 86"/>
            <p:cNvSpPr txBox="1"/>
            <p:nvPr/>
          </p:nvSpPr>
          <p:spPr>
            <a:xfrm>
              <a:off x="1371600" y="4800600"/>
              <a:ext cx="1364476" cy="369332"/>
            </a:xfrm>
            <a:prstGeom prst="rect">
              <a:avLst/>
            </a:prstGeom>
            <a:noFill/>
          </p:spPr>
          <p:txBody>
            <a:bodyPr wrap="none" rtlCol="0">
              <a:spAutoFit/>
            </a:bodyPr>
            <a:lstStyle/>
            <a:p>
              <a:r>
                <a:rPr lang="en-US" b="1" dirty="0" smtClean="0"/>
                <a:t>23-25 m/s</a:t>
              </a:r>
              <a:endParaRPr lang="en-US" b="1" dirty="0"/>
            </a:p>
          </p:txBody>
        </p:sp>
        <p:sp>
          <p:nvSpPr>
            <p:cNvPr id="88" name="TextBox 87"/>
            <p:cNvSpPr txBox="1"/>
            <p:nvPr/>
          </p:nvSpPr>
          <p:spPr>
            <a:xfrm>
              <a:off x="6625188" y="4495800"/>
              <a:ext cx="1345240" cy="369332"/>
            </a:xfrm>
            <a:prstGeom prst="rect">
              <a:avLst/>
            </a:prstGeom>
            <a:noFill/>
          </p:spPr>
          <p:txBody>
            <a:bodyPr wrap="none" rtlCol="0">
              <a:spAutoFit/>
            </a:bodyPr>
            <a:lstStyle/>
            <a:p>
              <a:r>
                <a:rPr lang="en-US" b="1" dirty="0" smtClean="0"/>
                <a:t>29-31 m/s</a:t>
              </a:r>
              <a:endParaRPr lang="en-US" b="1" dirty="0"/>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6"/>
                                        </p:tgtEl>
                                        <p:attrNameLst>
                                          <p:attrName>style.visibility</p:attrName>
                                        </p:attrNameLst>
                                      </p:cBhvr>
                                      <p:to>
                                        <p:strVal val="visible"/>
                                      </p:to>
                                    </p:set>
                                    <p:animEffect transition="in" filter="dissolve">
                                      <p:cBhvr>
                                        <p:cTn id="7" dur="500"/>
                                        <p:tgtEl>
                                          <p:spTgt spid="7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9"/>
                                        </p:tgtEl>
                                        <p:attrNameLst>
                                          <p:attrName>style.visibility</p:attrName>
                                        </p:attrNameLst>
                                      </p:cBhvr>
                                      <p:to>
                                        <p:strVal val="visible"/>
                                      </p:to>
                                    </p:set>
                                    <p:animEffect transition="in" filter="dissolve">
                                      <p:cBhvr>
                                        <p:cTn id="12" dur="500"/>
                                        <p:tgtEl>
                                          <p:spTgt spid="89"/>
                                        </p:tgtEl>
                                      </p:cBhvr>
                                    </p:animEffect>
                                  </p:childTnLst>
                                </p:cTn>
                              </p:par>
                            </p:childTnLst>
                          </p:cTn>
                        </p:par>
                        <p:par>
                          <p:cTn id="13" fill="hold">
                            <p:stCondLst>
                              <p:cond delay="500"/>
                            </p:stCondLst>
                            <p:childTnLst>
                              <p:par>
                                <p:cTn id="14" presetID="2" presetClass="entr" presetSubtype="4" fill="hold" nodeType="afterEffect">
                                  <p:stCondLst>
                                    <p:cond delay="0"/>
                                  </p:stCondLst>
                                  <p:childTnLst>
                                    <p:set>
                                      <p:cBhvr>
                                        <p:cTn id="15" dur="1" fill="hold">
                                          <p:stCondLst>
                                            <p:cond delay="0"/>
                                          </p:stCondLst>
                                        </p:cTn>
                                        <p:tgtEl>
                                          <p:spTgt spid="90"/>
                                        </p:tgtEl>
                                        <p:attrNameLst>
                                          <p:attrName>style.visibility</p:attrName>
                                        </p:attrNameLst>
                                      </p:cBhvr>
                                      <p:to>
                                        <p:strVal val="visible"/>
                                      </p:to>
                                    </p:set>
                                    <p:anim calcmode="lin" valueType="num">
                                      <p:cBhvr additive="base">
                                        <p:cTn id="16" dur="500" fill="hold"/>
                                        <p:tgtEl>
                                          <p:spTgt spid="90"/>
                                        </p:tgtEl>
                                        <p:attrNameLst>
                                          <p:attrName>ppt_x</p:attrName>
                                        </p:attrNameLst>
                                      </p:cBhvr>
                                      <p:tavLst>
                                        <p:tav tm="0">
                                          <p:val>
                                            <p:strVal val="#ppt_x"/>
                                          </p:val>
                                        </p:tav>
                                        <p:tav tm="100000">
                                          <p:val>
                                            <p:strVal val="#ppt_x"/>
                                          </p:val>
                                        </p:tav>
                                      </p:tavLst>
                                    </p:anim>
                                    <p:anim calcmode="lin" valueType="num">
                                      <p:cBhvr additive="base">
                                        <p:cTn id="17" dur="500" fill="hold"/>
                                        <p:tgtEl>
                                          <p:spTgt spid="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381000" y="152400"/>
            <a:ext cx="8534400" cy="609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0" cap="none" spc="0" normalizeH="0" baseline="0" noProof="0" dirty="0" smtClean="0">
                <a:ln>
                  <a:noFill/>
                </a:ln>
                <a:solidFill>
                  <a:srgbClr val="00B0F0"/>
                </a:solidFill>
                <a:effectLst>
                  <a:outerShdw blurRad="101600" dist="38100" dir="4440000" algn="tl">
                    <a:srgbClr val="000000">
                      <a:alpha val="43137"/>
                    </a:srgbClr>
                  </a:outerShdw>
                </a:effectLst>
                <a:uLnTx/>
                <a:uFillTx/>
                <a:latin typeface="+mj-lt"/>
                <a:ea typeface="+mj-ea"/>
                <a:cs typeface="+mj-cs"/>
              </a:rPr>
              <a:t>Model Experiments </a:t>
            </a:r>
            <a:r>
              <a:rPr lang="en-US" sz="2000" b="1" kern="0" dirty="0" smtClean="0">
                <a:solidFill>
                  <a:srgbClr val="00B0F0"/>
                </a:solidFill>
                <a:effectLst>
                  <a:outerShdw blurRad="101600" dist="38100" dir="4440000" algn="tl">
                    <a:srgbClr val="000000">
                      <a:alpha val="43137"/>
                    </a:srgbClr>
                  </a:outerShdw>
                </a:effectLst>
                <a:latin typeface="+mj-lt"/>
                <a:ea typeface="+mj-ea"/>
                <a:cs typeface="+mj-cs"/>
              </a:rPr>
              <a:t>with CFSR, NCEPR, and CCMP Winds</a:t>
            </a:r>
            <a:endParaRPr kumimoji="0" lang="en-US" sz="2000" b="1" i="0" u="none" strike="noStrike" kern="0" cap="none" spc="0" normalizeH="0" baseline="0" noProof="0" dirty="0" smtClean="0">
              <a:ln>
                <a:noFill/>
              </a:ln>
              <a:solidFill>
                <a:srgbClr val="00B0F0"/>
              </a:solidFill>
              <a:effectLst>
                <a:outerShdw blurRad="38100" dist="38100" dir="2700000" algn="tl">
                  <a:srgbClr val="000000">
                    <a:alpha val="43137"/>
                  </a:srgbClr>
                </a:outerShdw>
              </a:effectLst>
              <a:uLnTx/>
              <a:uFillTx/>
              <a:latin typeface="+mj-lt"/>
              <a:ea typeface="+mj-ea"/>
              <a:cs typeface="+mj-cs"/>
            </a:endParaRPr>
          </a:p>
        </p:txBody>
      </p:sp>
      <p:sp>
        <p:nvSpPr>
          <p:cNvPr id="8" name="Text Box 6"/>
          <p:cNvSpPr txBox="1">
            <a:spLocks noChangeArrowheads="1"/>
          </p:cNvSpPr>
          <p:nvPr/>
        </p:nvSpPr>
        <p:spPr bwMode="auto">
          <a:xfrm>
            <a:off x="5715000" y="1447800"/>
            <a:ext cx="2971800" cy="674031"/>
          </a:xfrm>
          <a:prstGeom prst="rect">
            <a:avLst/>
          </a:prstGeom>
          <a:noFill/>
          <a:ln w="9525">
            <a:noFill/>
            <a:miter lim="800000"/>
            <a:headEnd/>
            <a:tailEnd/>
          </a:ln>
          <a:effectLst/>
        </p:spPr>
        <p:txBody>
          <a:bodyPr wrap="square">
            <a:spAutoFit/>
          </a:bodyPr>
          <a:lstStyle/>
          <a:p>
            <a:pPr algn="ctr" eaLnBrk="1" hangingPunct="1">
              <a:spcBef>
                <a:spcPct val="10000"/>
              </a:spcBef>
              <a:defRPr/>
            </a:pPr>
            <a:r>
              <a:rPr lang="en-US" dirty="0" smtClean="0">
                <a:solidFill>
                  <a:srgbClr val="FFFF00"/>
                </a:solidFill>
              </a:rPr>
              <a:t>Model Domain and </a:t>
            </a:r>
          </a:p>
          <a:p>
            <a:pPr algn="ctr" eaLnBrk="1" hangingPunct="1">
              <a:spcBef>
                <a:spcPct val="10000"/>
              </a:spcBef>
              <a:defRPr/>
            </a:pPr>
            <a:r>
              <a:rPr lang="en-US" dirty="0" smtClean="0">
                <a:solidFill>
                  <a:srgbClr val="FFFF00"/>
                </a:solidFill>
              </a:rPr>
              <a:t>Grid Resolution (km)</a:t>
            </a:r>
            <a:endParaRPr lang="en-US" dirty="0">
              <a:solidFill>
                <a:srgbClr val="FFFF00"/>
              </a:solidFill>
            </a:endParaRPr>
          </a:p>
        </p:txBody>
      </p:sp>
      <p:sp>
        <p:nvSpPr>
          <p:cNvPr id="9" name="Text Box 8"/>
          <p:cNvSpPr txBox="1">
            <a:spLocks noChangeArrowheads="1"/>
          </p:cNvSpPr>
          <p:nvPr/>
        </p:nvSpPr>
        <p:spPr bwMode="auto">
          <a:xfrm>
            <a:off x="0" y="990600"/>
            <a:ext cx="9144000" cy="400110"/>
          </a:xfrm>
          <a:prstGeom prst="rect">
            <a:avLst/>
          </a:prstGeom>
          <a:noFill/>
          <a:ln w="9525">
            <a:noFill/>
            <a:miter lim="800000"/>
            <a:headEnd/>
            <a:tailEnd/>
          </a:ln>
          <a:effectLst/>
        </p:spPr>
        <p:txBody>
          <a:bodyPr wrap="square">
            <a:spAutoFit/>
          </a:bodyPr>
          <a:lstStyle/>
          <a:p>
            <a:pPr algn="ctr" eaLnBrk="1" hangingPunct="1">
              <a:spcBef>
                <a:spcPct val="10000"/>
              </a:spcBef>
              <a:defRPr/>
            </a:pPr>
            <a:r>
              <a:rPr lang="en-US" sz="2000" b="1" spc="50" dirty="0" smtClean="0">
                <a:ln w="11430"/>
                <a:solidFill>
                  <a:srgbClr val="FF6600"/>
                </a:solidFill>
                <a:effectLst>
                  <a:outerShdw blurRad="76200" dist="50800" dir="5400000" algn="tl" rotWithShape="0">
                    <a:srgbClr val="000000">
                      <a:alpha val="65000"/>
                    </a:srgbClr>
                  </a:outerShdw>
                  <a:reflection blurRad="6350" stA="55000" endA="300" endPos="45500" dir="5400000" sy="-100000" algn="bl" rotWithShape="0"/>
                </a:effectLst>
              </a:rPr>
              <a:t>0.08° HYCOM/CICE Modeling System of the Arctic Ocean</a:t>
            </a:r>
          </a:p>
        </p:txBody>
      </p:sp>
      <p:pic>
        <p:nvPicPr>
          <p:cNvPr id="14" name="Picture 13" descr="ARCc08_resolution.jpg"/>
          <p:cNvPicPr>
            <a:picLocks noChangeAspect="1"/>
          </p:cNvPicPr>
          <p:nvPr/>
        </p:nvPicPr>
        <p:blipFill>
          <a:blip r:embed="rId2" cstate="print"/>
          <a:srcRect r="-3276" b="456"/>
          <a:stretch>
            <a:fillRect/>
          </a:stretch>
        </p:blipFill>
        <p:spPr>
          <a:xfrm>
            <a:off x="5334000" y="2133600"/>
            <a:ext cx="3734961" cy="4648200"/>
          </a:xfrm>
          <a:prstGeom prst="rect">
            <a:avLst/>
          </a:prstGeom>
        </p:spPr>
      </p:pic>
      <p:sp>
        <p:nvSpPr>
          <p:cNvPr id="17" name="Rectangle 16"/>
          <p:cNvSpPr/>
          <p:nvPr/>
        </p:nvSpPr>
        <p:spPr>
          <a:xfrm>
            <a:off x="0" y="1905000"/>
            <a:ext cx="5334000" cy="4719241"/>
          </a:xfrm>
          <a:prstGeom prst="rect">
            <a:avLst/>
          </a:prstGeom>
        </p:spPr>
        <p:txBody>
          <a:bodyPr wrap="square">
            <a:spAutoFit/>
          </a:bodyPr>
          <a:lstStyle/>
          <a:p>
            <a:pPr marL="342900" indent="-342900">
              <a:lnSpc>
                <a:spcPct val="80000"/>
              </a:lnSpc>
              <a:spcBef>
                <a:spcPts val="1080"/>
              </a:spcBef>
              <a:buFont typeface="Wingdings" pitchFamily="2" charset="2"/>
              <a:buChar char="§"/>
            </a:pPr>
            <a:r>
              <a:rPr lang="en-US" sz="2000" dirty="0" smtClean="0">
                <a:solidFill>
                  <a:srgbClr val="33CCFF"/>
                </a:solidFill>
                <a:latin typeface="Century"/>
                <a:cs typeface="Century"/>
              </a:rPr>
              <a:t>ARCc0.08:</a:t>
            </a:r>
            <a:r>
              <a:rPr lang="en-US" sz="2000" dirty="0" smtClean="0">
                <a:solidFill>
                  <a:srgbClr val="FFFFFF"/>
                </a:solidFill>
                <a:latin typeface="Century"/>
                <a:cs typeface="Century"/>
              </a:rPr>
              <a:t> Coupled </a:t>
            </a:r>
            <a:r>
              <a:rPr lang="en-US" sz="2000" dirty="0" err="1" smtClean="0">
                <a:solidFill>
                  <a:srgbClr val="FFFFFF"/>
                </a:solidFill>
                <a:latin typeface="Century"/>
                <a:cs typeface="Century"/>
              </a:rPr>
              <a:t>HYbrid</a:t>
            </a:r>
            <a:r>
              <a:rPr lang="en-US" sz="2000" dirty="0" smtClean="0">
                <a:solidFill>
                  <a:srgbClr val="FFFFFF"/>
                </a:solidFill>
                <a:latin typeface="Century"/>
                <a:cs typeface="Century"/>
              </a:rPr>
              <a:t> Coordinate Ocean Model and Los Alamos Sea Ice Model (CICE 4.0)</a:t>
            </a:r>
          </a:p>
          <a:p>
            <a:pPr marL="342900" indent="-342900">
              <a:lnSpc>
                <a:spcPct val="80000"/>
              </a:lnSpc>
              <a:spcBef>
                <a:spcPts val="1080"/>
              </a:spcBef>
              <a:buFont typeface="Wingdings" pitchFamily="2" charset="2"/>
              <a:buChar char="§"/>
            </a:pPr>
            <a:r>
              <a:rPr lang="en-US" sz="2000" dirty="0" smtClean="0">
                <a:solidFill>
                  <a:srgbClr val="FFFFFF"/>
                </a:solidFill>
                <a:latin typeface="Century"/>
                <a:cs typeface="Century"/>
              </a:rPr>
              <a:t>32 vertical ocean levels</a:t>
            </a:r>
          </a:p>
          <a:p>
            <a:pPr marL="342900" indent="-342900">
              <a:lnSpc>
                <a:spcPct val="80000"/>
              </a:lnSpc>
              <a:spcBef>
                <a:spcPts val="1080"/>
              </a:spcBef>
              <a:buFont typeface="Wingdings" pitchFamily="2" charset="2"/>
              <a:buChar char="§"/>
            </a:pPr>
            <a:r>
              <a:rPr lang="en-US" sz="2000" dirty="0" smtClean="0">
                <a:solidFill>
                  <a:srgbClr val="FFFFFF"/>
                </a:solidFill>
                <a:latin typeface="Century"/>
                <a:cs typeface="Century"/>
              </a:rPr>
              <a:t>Atlantic and Pacific Boundaries at ~39°N</a:t>
            </a:r>
          </a:p>
          <a:p>
            <a:pPr marL="625475" indent="-266700">
              <a:lnSpc>
                <a:spcPct val="80000"/>
              </a:lnSpc>
              <a:spcBef>
                <a:spcPct val="20000"/>
              </a:spcBef>
              <a:buFont typeface="Arial"/>
              <a:buChar char="•"/>
            </a:pPr>
            <a:r>
              <a:rPr lang="en-US" dirty="0" smtClean="0">
                <a:solidFill>
                  <a:srgbClr val="FFFFFF"/>
                </a:solidFill>
                <a:latin typeface="Century"/>
                <a:cs typeface="Century"/>
              </a:rPr>
              <a:t>Closed (no-ice) in CICE</a:t>
            </a:r>
          </a:p>
          <a:p>
            <a:pPr marL="625475" indent="-266700">
              <a:lnSpc>
                <a:spcPct val="80000"/>
              </a:lnSpc>
              <a:spcBef>
                <a:spcPct val="20000"/>
              </a:spcBef>
              <a:buFont typeface="Arial"/>
              <a:buChar char="•"/>
            </a:pPr>
            <a:r>
              <a:rPr lang="en-US" dirty="0" smtClean="0">
                <a:solidFill>
                  <a:srgbClr val="FFFFFF"/>
                </a:solidFill>
                <a:latin typeface="Century"/>
                <a:cs typeface="Century"/>
              </a:rPr>
              <a:t>Nested into 1/12° Global HYCOM</a:t>
            </a:r>
          </a:p>
          <a:p>
            <a:pPr marL="342900" indent="-342900">
              <a:lnSpc>
                <a:spcPct val="80000"/>
              </a:lnSpc>
              <a:spcBef>
                <a:spcPts val="1080"/>
              </a:spcBef>
              <a:buFont typeface="Wingdings" charset="2"/>
              <a:buChar char="§"/>
            </a:pPr>
            <a:r>
              <a:rPr lang="en-US" sz="2000" dirty="0" smtClean="0">
                <a:solidFill>
                  <a:srgbClr val="FFFFFF"/>
                </a:solidFill>
                <a:latin typeface="Century"/>
                <a:cs typeface="Century"/>
              </a:rPr>
              <a:t>Initialized from Sept. 2005</a:t>
            </a:r>
          </a:p>
          <a:p>
            <a:pPr marL="342900" indent="-342900">
              <a:lnSpc>
                <a:spcPct val="80000"/>
              </a:lnSpc>
              <a:spcBef>
                <a:spcPts val="1080"/>
              </a:spcBef>
              <a:buFont typeface="Wingdings" pitchFamily="2" charset="2"/>
              <a:buChar char="§"/>
            </a:pPr>
            <a:r>
              <a:rPr lang="en-US" sz="2000" dirty="0" smtClean="0">
                <a:solidFill>
                  <a:srgbClr val="FFFFFF"/>
                </a:solidFill>
                <a:latin typeface="Century"/>
                <a:cs typeface="Century"/>
              </a:rPr>
              <a:t>Run from Oct. 2005 – April 2006 with</a:t>
            </a:r>
          </a:p>
          <a:p>
            <a:pPr marL="625475" indent="-266700">
              <a:lnSpc>
                <a:spcPct val="80000"/>
              </a:lnSpc>
              <a:spcBef>
                <a:spcPct val="20000"/>
              </a:spcBef>
              <a:buFont typeface="Arial"/>
              <a:buChar char="•"/>
            </a:pPr>
            <a:r>
              <a:rPr lang="en-US" sz="2000" dirty="0" smtClean="0">
                <a:solidFill>
                  <a:srgbClr val="66FF99"/>
                </a:solidFill>
                <a:latin typeface="Century"/>
                <a:cs typeface="Century"/>
              </a:rPr>
              <a:t>CFSR winds</a:t>
            </a:r>
          </a:p>
          <a:p>
            <a:pPr marL="625475" indent="-266700">
              <a:lnSpc>
                <a:spcPct val="80000"/>
              </a:lnSpc>
              <a:spcBef>
                <a:spcPct val="20000"/>
              </a:spcBef>
              <a:buFont typeface="Arial"/>
              <a:buChar char="•"/>
            </a:pPr>
            <a:r>
              <a:rPr lang="en-US" sz="2000" dirty="0" smtClean="0">
                <a:solidFill>
                  <a:srgbClr val="66FF99"/>
                </a:solidFill>
                <a:latin typeface="Century"/>
                <a:cs typeface="Century"/>
              </a:rPr>
              <a:t>NCEPR winds</a:t>
            </a:r>
          </a:p>
          <a:p>
            <a:pPr marL="625475" indent="-266700">
              <a:lnSpc>
                <a:spcPct val="80000"/>
              </a:lnSpc>
              <a:spcBef>
                <a:spcPct val="20000"/>
              </a:spcBef>
              <a:buFont typeface="Arial"/>
              <a:buChar char="•"/>
            </a:pPr>
            <a:r>
              <a:rPr lang="en-US" sz="2000" dirty="0" smtClean="0">
                <a:solidFill>
                  <a:srgbClr val="66FF99"/>
                </a:solidFill>
                <a:latin typeface="Century"/>
                <a:cs typeface="Century"/>
              </a:rPr>
              <a:t>CCMP + CFSR </a:t>
            </a:r>
            <a:r>
              <a:rPr lang="en-US" sz="2000" dirty="0" smtClean="0">
                <a:solidFill>
                  <a:schemeClr val="bg2">
                    <a:lumMod val="40000"/>
                    <a:lumOff val="60000"/>
                  </a:schemeClr>
                </a:solidFill>
                <a:latin typeface="Century"/>
                <a:cs typeface="Century"/>
              </a:rPr>
              <a:t>(north of 78.4N) </a:t>
            </a:r>
            <a:r>
              <a:rPr lang="en-US" sz="2000" dirty="0" smtClean="0">
                <a:solidFill>
                  <a:srgbClr val="66FF99"/>
                </a:solidFill>
                <a:latin typeface="Century"/>
                <a:cs typeface="Century"/>
              </a:rPr>
              <a:t>winds</a:t>
            </a:r>
          </a:p>
          <a:p>
            <a:pPr marL="625475" indent="-266700">
              <a:lnSpc>
                <a:spcPct val="80000"/>
              </a:lnSpc>
              <a:spcBef>
                <a:spcPct val="20000"/>
              </a:spcBef>
              <a:buFont typeface="Arial"/>
              <a:buChar char="•"/>
            </a:pPr>
            <a:r>
              <a:rPr lang="en-US" sz="2000" dirty="0" smtClean="0">
                <a:solidFill>
                  <a:srgbClr val="66FF99"/>
                </a:solidFill>
                <a:latin typeface="Century"/>
                <a:cs typeface="Century"/>
              </a:rPr>
              <a:t>ASR + </a:t>
            </a:r>
            <a:r>
              <a:rPr lang="en-US" sz="2000" dirty="0" err="1" smtClean="0">
                <a:solidFill>
                  <a:srgbClr val="66FF99"/>
                </a:solidFill>
                <a:latin typeface="Century"/>
                <a:cs typeface="Century"/>
              </a:rPr>
              <a:t>CFSR</a:t>
            </a:r>
            <a:r>
              <a:rPr lang="en-US" sz="2000" dirty="0" smtClean="0">
                <a:solidFill>
                  <a:srgbClr val="66FF99"/>
                </a:solidFill>
                <a:latin typeface="Century"/>
                <a:cs typeface="Century"/>
              </a:rPr>
              <a:t> </a:t>
            </a:r>
            <a:r>
              <a:rPr lang="en-US" sz="2000" dirty="0" smtClean="0">
                <a:solidFill>
                  <a:schemeClr val="bg2">
                    <a:lumMod val="40000"/>
                    <a:lumOff val="60000"/>
                  </a:schemeClr>
                </a:solidFill>
                <a:latin typeface="Century"/>
                <a:cs typeface="Century"/>
              </a:rPr>
              <a:t>(south of ~42N) </a:t>
            </a:r>
            <a:r>
              <a:rPr lang="en-US" sz="2000" dirty="0" smtClean="0">
                <a:solidFill>
                  <a:srgbClr val="66FF99"/>
                </a:solidFill>
                <a:latin typeface="Century"/>
                <a:cs typeface="Century"/>
              </a:rPr>
              <a:t>winds</a:t>
            </a:r>
            <a:endParaRPr lang="en-US" sz="2000" dirty="0" smtClean="0">
              <a:solidFill>
                <a:schemeClr val="bg2">
                  <a:lumMod val="40000"/>
                  <a:lumOff val="60000"/>
                </a:schemeClr>
              </a:solidFill>
              <a:latin typeface="Century"/>
              <a:cs typeface="Century"/>
            </a:endParaRPr>
          </a:p>
          <a:p>
            <a:pPr marL="342900" indent="-342900">
              <a:lnSpc>
                <a:spcPct val="80000"/>
              </a:lnSpc>
              <a:spcBef>
                <a:spcPct val="20000"/>
              </a:spcBef>
            </a:pPr>
            <a:endParaRPr lang="en-US" sz="2000" dirty="0">
              <a:solidFill>
                <a:srgbClr val="FFC000"/>
              </a:solidFill>
              <a:latin typeface="Century"/>
              <a:cs typeface="Century"/>
            </a:endParaRPr>
          </a:p>
        </p:txBody>
      </p:sp>
    </p:spTree>
  </p:cSld>
  <p:clrMapOvr>
    <a:masterClrMapping/>
  </p:clrMapOvr>
  <p:transition spd="med"/>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7"/>
          <p:cNvGrpSpPr/>
          <p:nvPr/>
        </p:nvGrpSpPr>
        <p:grpSpPr>
          <a:xfrm>
            <a:off x="76198" y="-76200"/>
            <a:ext cx="9067802" cy="4419600"/>
            <a:chOff x="-2" y="1219200"/>
            <a:chExt cx="9067802" cy="4419600"/>
          </a:xfrm>
        </p:grpSpPr>
        <p:pic>
          <p:nvPicPr>
            <p:cNvPr id="19" name="Picture 1"/>
            <p:cNvPicPr>
              <a:picLocks noChangeAspect="1" noChangeArrowheads="1"/>
            </p:cNvPicPr>
            <p:nvPr/>
          </p:nvPicPr>
          <p:blipFill>
            <a:blip r:embed="rId2" cstate="print"/>
            <a:srcRect l="8333" t="6667" r="40278" b="20000"/>
            <a:stretch>
              <a:fillRect/>
            </a:stretch>
          </p:blipFill>
          <p:spPr bwMode="auto">
            <a:xfrm>
              <a:off x="4625109" y="1676400"/>
              <a:ext cx="4442691" cy="3962400"/>
            </a:xfrm>
            <a:prstGeom prst="rect">
              <a:avLst/>
            </a:prstGeom>
            <a:noFill/>
            <a:ln w="9525">
              <a:noFill/>
              <a:miter lim="800000"/>
              <a:headEnd/>
              <a:tailEnd/>
            </a:ln>
          </p:spPr>
        </p:pic>
        <p:grpSp>
          <p:nvGrpSpPr>
            <p:cNvPr id="20" name="Group 74"/>
            <p:cNvGrpSpPr/>
            <p:nvPr/>
          </p:nvGrpSpPr>
          <p:grpSpPr>
            <a:xfrm>
              <a:off x="-2" y="1676400"/>
              <a:ext cx="4539425" cy="3962400"/>
              <a:chOff x="-2" y="1676400"/>
              <a:chExt cx="4539425" cy="3962400"/>
            </a:xfrm>
          </p:grpSpPr>
          <p:pic>
            <p:nvPicPr>
              <p:cNvPr id="23" name="Picture 2"/>
              <p:cNvPicPr>
                <a:picLocks noChangeAspect="1" noChangeArrowheads="1"/>
              </p:cNvPicPr>
              <p:nvPr/>
            </p:nvPicPr>
            <p:blipFill>
              <a:blip r:embed="rId3" cstate="print"/>
              <a:srcRect l="20833" t="8889" r="25000" b="20000"/>
              <a:stretch>
                <a:fillRect/>
              </a:stretch>
            </p:blipFill>
            <p:spPr bwMode="auto">
              <a:xfrm>
                <a:off x="-2" y="1676400"/>
                <a:ext cx="4539425" cy="3962400"/>
              </a:xfrm>
              <a:prstGeom prst="rect">
                <a:avLst/>
              </a:prstGeom>
              <a:noFill/>
              <a:ln w="9525">
                <a:noFill/>
                <a:miter lim="800000"/>
                <a:headEnd/>
                <a:tailEnd/>
              </a:ln>
            </p:spPr>
          </p:pic>
          <p:grpSp>
            <p:nvGrpSpPr>
              <p:cNvPr id="24" name="Group 24"/>
              <p:cNvGrpSpPr/>
              <p:nvPr/>
            </p:nvGrpSpPr>
            <p:grpSpPr>
              <a:xfrm>
                <a:off x="3733800" y="3276600"/>
                <a:ext cx="762000" cy="2362200"/>
                <a:chOff x="6705600" y="4191000"/>
                <a:chExt cx="762000" cy="2362200"/>
              </a:xfrm>
            </p:grpSpPr>
            <p:sp>
              <p:nvSpPr>
                <p:cNvPr id="25" name="Rectangle 24"/>
                <p:cNvSpPr/>
                <p:nvPr/>
              </p:nvSpPr>
              <p:spPr bwMode="auto">
                <a:xfrm>
                  <a:off x="6705600" y="4267200"/>
                  <a:ext cx="762000" cy="22860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nvGrpSpPr>
                <p:cNvPr id="26" name="Group 13"/>
                <p:cNvGrpSpPr/>
                <p:nvPr/>
              </p:nvGrpSpPr>
              <p:grpSpPr>
                <a:xfrm>
                  <a:off x="6781800" y="4191000"/>
                  <a:ext cx="642936" cy="2291954"/>
                  <a:chOff x="3243264" y="-2977"/>
                  <a:chExt cx="642936" cy="2291954"/>
                </a:xfrm>
              </p:grpSpPr>
              <p:pic>
                <p:nvPicPr>
                  <p:cNvPr id="27" name="Picture 26" descr="Screen Shot 2012-04-19 at 10.21.56 AM.png"/>
                  <p:cNvPicPr>
                    <a:picLocks noChangeAspect="1"/>
                  </p:cNvPicPr>
                  <p:nvPr/>
                </p:nvPicPr>
                <p:blipFill>
                  <a:blip r:embed="rId4" cstate="print"/>
                  <a:srcRect l="1418" t="93359" r="1350" b="3500"/>
                  <a:stretch>
                    <a:fillRect/>
                  </a:stretch>
                </p:blipFill>
                <p:spPr>
                  <a:xfrm rot="16200000">
                    <a:off x="2276477" y="1119187"/>
                    <a:ext cx="2133600" cy="200025"/>
                  </a:xfrm>
                  <a:prstGeom prst="rect">
                    <a:avLst/>
                  </a:prstGeom>
                  <a:solidFill>
                    <a:schemeClr val="bg1"/>
                  </a:solidFill>
                </p:spPr>
              </p:pic>
              <p:sp>
                <p:nvSpPr>
                  <p:cNvPr id="28" name="TextBox 27"/>
                  <p:cNvSpPr txBox="1"/>
                  <p:nvPr/>
                </p:nvSpPr>
                <p:spPr>
                  <a:xfrm>
                    <a:off x="3429000" y="1981200"/>
                    <a:ext cx="304800" cy="307777"/>
                  </a:xfrm>
                  <a:prstGeom prst="rect">
                    <a:avLst/>
                  </a:prstGeom>
                  <a:solidFill>
                    <a:schemeClr val="bg1"/>
                  </a:solidFill>
                </p:spPr>
                <p:txBody>
                  <a:bodyPr wrap="square" rtlCol="0">
                    <a:spAutoFit/>
                  </a:bodyPr>
                  <a:lstStyle/>
                  <a:p>
                    <a:r>
                      <a:rPr lang="en-US" sz="1400" dirty="0" smtClean="0">
                        <a:solidFill>
                          <a:srgbClr val="000000"/>
                        </a:solidFill>
                      </a:rPr>
                      <a:t>7</a:t>
                    </a:r>
                    <a:endParaRPr lang="en-US" sz="1400" dirty="0">
                      <a:solidFill>
                        <a:srgbClr val="000000"/>
                      </a:solidFill>
                    </a:endParaRPr>
                  </a:p>
                </p:txBody>
              </p:sp>
              <p:sp>
                <p:nvSpPr>
                  <p:cNvPr id="29" name="TextBox 28"/>
                  <p:cNvSpPr txBox="1"/>
                  <p:nvPr/>
                </p:nvSpPr>
                <p:spPr>
                  <a:xfrm>
                    <a:off x="3429000" y="1685915"/>
                    <a:ext cx="381000" cy="307777"/>
                  </a:xfrm>
                  <a:prstGeom prst="rect">
                    <a:avLst/>
                  </a:prstGeom>
                  <a:solidFill>
                    <a:schemeClr val="bg1"/>
                  </a:solidFill>
                </p:spPr>
                <p:txBody>
                  <a:bodyPr wrap="square" rtlCol="0">
                    <a:spAutoFit/>
                  </a:bodyPr>
                  <a:lstStyle/>
                  <a:p>
                    <a:r>
                      <a:rPr lang="en-US" sz="1400" dirty="0" smtClean="0">
                        <a:solidFill>
                          <a:srgbClr val="000000"/>
                        </a:solidFill>
                      </a:rPr>
                      <a:t>11</a:t>
                    </a:r>
                    <a:endParaRPr lang="en-US" sz="1400" dirty="0">
                      <a:solidFill>
                        <a:srgbClr val="000000"/>
                      </a:solidFill>
                    </a:endParaRPr>
                  </a:p>
                </p:txBody>
              </p:sp>
              <p:sp>
                <p:nvSpPr>
                  <p:cNvPr id="30" name="TextBox 29"/>
                  <p:cNvSpPr txBox="1"/>
                  <p:nvPr/>
                </p:nvSpPr>
                <p:spPr>
                  <a:xfrm>
                    <a:off x="3429000" y="1390630"/>
                    <a:ext cx="381000" cy="307777"/>
                  </a:xfrm>
                  <a:prstGeom prst="rect">
                    <a:avLst/>
                  </a:prstGeom>
                  <a:solidFill>
                    <a:schemeClr val="bg1"/>
                  </a:solidFill>
                </p:spPr>
                <p:txBody>
                  <a:bodyPr wrap="square" rtlCol="0">
                    <a:spAutoFit/>
                  </a:bodyPr>
                  <a:lstStyle/>
                  <a:p>
                    <a:r>
                      <a:rPr lang="en-US" sz="1400" dirty="0" smtClean="0">
                        <a:solidFill>
                          <a:srgbClr val="000000"/>
                        </a:solidFill>
                      </a:rPr>
                      <a:t>15</a:t>
                    </a:r>
                    <a:endParaRPr lang="en-US" sz="1400" dirty="0">
                      <a:solidFill>
                        <a:srgbClr val="000000"/>
                      </a:solidFill>
                    </a:endParaRPr>
                  </a:p>
                </p:txBody>
              </p:sp>
              <p:sp>
                <p:nvSpPr>
                  <p:cNvPr id="31" name="TextBox 30"/>
                  <p:cNvSpPr txBox="1"/>
                  <p:nvPr/>
                </p:nvSpPr>
                <p:spPr>
                  <a:xfrm>
                    <a:off x="3429000" y="1095345"/>
                    <a:ext cx="381000" cy="307777"/>
                  </a:xfrm>
                  <a:prstGeom prst="rect">
                    <a:avLst/>
                  </a:prstGeom>
                  <a:solidFill>
                    <a:schemeClr val="bg1"/>
                  </a:solidFill>
                </p:spPr>
                <p:txBody>
                  <a:bodyPr wrap="square" rtlCol="0">
                    <a:spAutoFit/>
                  </a:bodyPr>
                  <a:lstStyle/>
                  <a:p>
                    <a:r>
                      <a:rPr lang="en-US" sz="1400" dirty="0" smtClean="0">
                        <a:solidFill>
                          <a:srgbClr val="000000"/>
                        </a:solidFill>
                      </a:rPr>
                      <a:t>19</a:t>
                    </a:r>
                    <a:endParaRPr lang="en-US" sz="1400" dirty="0">
                      <a:solidFill>
                        <a:srgbClr val="000000"/>
                      </a:solidFill>
                    </a:endParaRPr>
                  </a:p>
                </p:txBody>
              </p:sp>
              <p:sp>
                <p:nvSpPr>
                  <p:cNvPr id="32" name="TextBox 31"/>
                  <p:cNvSpPr txBox="1"/>
                  <p:nvPr/>
                </p:nvSpPr>
                <p:spPr>
                  <a:xfrm>
                    <a:off x="3429000" y="800060"/>
                    <a:ext cx="457200" cy="307777"/>
                  </a:xfrm>
                  <a:prstGeom prst="rect">
                    <a:avLst/>
                  </a:prstGeom>
                  <a:solidFill>
                    <a:schemeClr val="bg1"/>
                  </a:solidFill>
                </p:spPr>
                <p:txBody>
                  <a:bodyPr wrap="square" rtlCol="0">
                    <a:spAutoFit/>
                  </a:bodyPr>
                  <a:lstStyle/>
                  <a:p>
                    <a:r>
                      <a:rPr lang="en-US" sz="1400" dirty="0" smtClean="0">
                        <a:solidFill>
                          <a:srgbClr val="000000"/>
                        </a:solidFill>
                      </a:rPr>
                      <a:t>23</a:t>
                    </a:r>
                    <a:endParaRPr lang="en-US" sz="1400" dirty="0">
                      <a:solidFill>
                        <a:srgbClr val="000000"/>
                      </a:solidFill>
                    </a:endParaRPr>
                  </a:p>
                </p:txBody>
              </p:sp>
              <p:sp>
                <p:nvSpPr>
                  <p:cNvPr id="33" name="TextBox 32"/>
                  <p:cNvSpPr txBox="1"/>
                  <p:nvPr/>
                </p:nvSpPr>
                <p:spPr>
                  <a:xfrm>
                    <a:off x="3505199" y="597108"/>
                    <a:ext cx="228601" cy="215444"/>
                  </a:xfrm>
                  <a:prstGeom prst="rect">
                    <a:avLst/>
                  </a:prstGeom>
                  <a:solidFill>
                    <a:schemeClr val="bg1"/>
                  </a:solidFill>
                </p:spPr>
                <p:txBody>
                  <a:bodyPr wrap="square" lIns="0" tIns="0" rIns="0" bIns="0" rtlCol="0">
                    <a:spAutoFit/>
                  </a:bodyPr>
                  <a:lstStyle/>
                  <a:p>
                    <a:r>
                      <a:rPr lang="en-US" sz="1400" dirty="0" smtClean="0">
                        <a:solidFill>
                          <a:srgbClr val="000000"/>
                        </a:solidFill>
                      </a:rPr>
                      <a:t>27</a:t>
                    </a:r>
                    <a:endParaRPr lang="en-US" sz="1400" dirty="0">
                      <a:solidFill>
                        <a:srgbClr val="000000"/>
                      </a:solidFill>
                    </a:endParaRPr>
                  </a:p>
                </p:txBody>
              </p:sp>
              <p:sp>
                <p:nvSpPr>
                  <p:cNvPr id="34" name="TextBox 33"/>
                  <p:cNvSpPr txBox="1"/>
                  <p:nvPr/>
                </p:nvSpPr>
                <p:spPr>
                  <a:xfrm>
                    <a:off x="3429000" y="301823"/>
                    <a:ext cx="381000" cy="307777"/>
                  </a:xfrm>
                  <a:prstGeom prst="rect">
                    <a:avLst/>
                  </a:prstGeom>
                  <a:solidFill>
                    <a:schemeClr val="bg1"/>
                  </a:solidFill>
                </p:spPr>
                <p:txBody>
                  <a:bodyPr wrap="square" rtlCol="0">
                    <a:spAutoFit/>
                  </a:bodyPr>
                  <a:lstStyle/>
                  <a:p>
                    <a:r>
                      <a:rPr lang="en-US" sz="1400" dirty="0" smtClean="0">
                        <a:solidFill>
                          <a:srgbClr val="000000"/>
                        </a:solidFill>
                      </a:rPr>
                      <a:t>31</a:t>
                    </a:r>
                    <a:endParaRPr lang="en-US" sz="1400" dirty="0">
                      <a:solidFill>
                        <a:srgbClr val="000000"/>
                      </a:solidFill>
                    </a:endParaRPr>
                  </a:p>
                </p:txBody>
              </p:sp>
              <p:sp>
                <p:nvSpPr>
                  <p:cNvPr id="35" name="TextBox 34"/>
                  <p:cNvSpPr txBox="1"/>
                  <p:nvPr/>
                </p:nvSpPr>
                <p:spPr>
                  <a:xfrm>
                    <a:off x="3352800" y="-2977"/>
                    <a:ext cx="505267" cy="307777"/>
                  </a:xfrm>
                  <a:prstGeom prst="rect">
                    <a:avLst/>
                  </a:prstGeom>
                  <a:noFill/>
                </p:spPr>
                <p:txBody>
                  <a:bodyPr wrap="none" rtlCol="0">
                    <a:spAutoFit/>
                  </a:bodyPr>
                  <a:lstStyle/>
                  <a:p>
                    <a:r>
                      <a:rPr lang="en-US" sz="1400" dirty="0" smtClean="0">
                        <a:solidFill>
                          <a:srgbClr val="000000"/>
                        </a:solidFill>
                      </a:rPr>
                      <a:t>m/s</a:t>
                    </a:r>
                    <a:endParaRPr lang="en-US" sz="1400" dirty="0">
                      <a:solidFill>
                        <a:srgbClr val="000000"/>
                      </a:solidFill>
                    </a:endParaRPr>
                  </a:p>
                </p:txBody>
              </p:sp>
            </p:grpSp>
          </p:grpSp>
        </p:grpSp>
        <p:sp>
          <p:nvSpPr>
            <p:cNvPr id="21" name="TextBox 20"/>
            <p:cNvSpPr txBox="1"/>
            <p:nvPr/>
          </p:nvSpPr>
          <p:spPr>
            <a:xfrm>
              <a:off x="228600" y="1219200"/>
              <a:ext cx="3886200" cy="400110"/>
            </a:xfrm>
            <a:prstGeom prst="rect">
              <a:avLst/>
            </a:prstGeom>
            <a:noFill/>
          </p:spPr>
          <p:txBody>
            <a:bodyPr wrap="square" rtlCol="0">
              <a:spAutoFit/>
            </a:bodyPr>
            <a:lstStyle/>
            <a:p>
              <a:pPr algn="ctr"/>
              <a:r>
                <a:rPr lang="en-US" sz="2000" dirty="0" smtClean="0">
                  <a:solidFill>
                    <a:schemeClr val="bg1"/>
                  </a:solidFill>
                </a:rPr>
                <a:t>CCMP, Feb. 12 2006 0:00 UTC</a:t>
              </a:r>
              <a:endParaRPr lang="en-US" sz="2000" dirty="0">
                <a:solidFill>
                  <a:schemeClr val="bg1"/>
                </a:solidFill>
              </a:endParaRPr>
            </a:p>
          </p:txBody>
        </p:sp>
        <p:sp>
          <p:nvSpPr>
            <p:cNvPr id="22" name="TextBox 21"/>
            <p:cNvSpPr txBox="1"/>
            <p:nvPr/>
          </p:nvSpPr>
          <p:spPr>
            <a:xfrm>
              <a:off x="4953000" y="1219200"/>
              <a:ext cx="3886200" cy="400110"/>
            </a:xfrm>
            <a:prstGeom prst="rect">
              <a:avLst/>
            </a:prstGeom>
            <a:noFill/>
          </p:spPr>
          <p:txBody>
            <a:bodyPr wrap="square" rtlCol="0">
              <a:spAutoFit/>
            </a:bodyPr>
            <a:lstStyle/>
            <a:p>
              <a:pPr algn="ctr"/>
              <a:r>
                <a:rPr lang="en-US" sz="2000" dirty="0" err="1" smtClean="0">
                  <a:solidFill>
                    <a:schemeClr val="bg1"/>
                  </a:solidFill>
                </a:rPr>
                <a:t>NCEPR</a:t>
              </a:r>
              <a:r>
                <a:rPr lang="en-US" sz="2000" dirty="0" smtClean="0">
                  <a:solidFill>
                    <a:schemeClr val="bg1"/>
                  </a:solidFill>
                </a:rPr>
                <a:t>, Feb. 12 2006 0:00 </a:t>
              </a:r>
              <a:r>
                <a:rPr lang="en-US" sz="2000" dirty="0" err="1" smtClean="0">
                  <a:solidFill>
                    <a:schemeClr val="bg1"/>
                  </a:solidFill>
                </a:rPr>
                <a:t>UTC</a:t>
              </a:r>
              <a:endParaRPr lang="en-US" sz="2000" dirty="0">
                <a:solidFill>
                  <a:schemeClr val="bg1"/>
                </a:solidFill>
              </a:endParaRPr>
            </a:p>
          </p:txBody>
        </p:sp>
      </p:grpSp>
      <p:grpSp>
        <p:nvGrpSpPr>
          <p:cNvPr id="17" name="Group 16"/>
          <p:cNvGrpSpPr/>
          <p:nvPr/>
        </p:nvGrpSpPr>
        <p:grpSpPr>
          <a:xfrm>
            <a:off x="1" y="2209800"/>
            <a:ext cx="9143999" cy="3316517"/>
            <a:chOff x="1" y="2209800"/>
            <a:chExt cx="9143999" cy="3316517"/>
          </a:xfrm>
        </p:grpSpPr>
        <p:pic>
          <p:nvPicPr>
            <p:cNvPr id="5" name="Picture 4" descr="020VolFWind_Fram-200602.png"/>
            <p:cNvPicPr>
              <a:picLocks noChangeAspect="1"/>
            </p:cNvPicPr>
            <p:nvPr/>
          </p:nvPicPr>
          <p:blipFill>
            <a:blip r:embed="rId5" cstate="print"/>
            <a:srcRect l="4035" t="15658" b="6090"/>
            <a:stretch>
              <a:fillRect/>
            </a:stretch>
          </p:blipFill>
          <p:spPr>
            <a:xfrm>
              <a:off x="4648200" y="2743200"/>
              <a:ext cx="4495800" cy="2783117"/>
            </a:xfrm>
            <a:prstGeom prst="rect">
              <a:avLst/>
            </a:prstGeom>
          </p:spPr>
        </p:pic>
        <p:pic>
          <p:nvPicPr>
            <p:cNvPr id="6" name="Picture 5" descr="030VolFWind_Fram-200602.png"/>
            <p:cNvPicPr>
              <a:picLocks noChangeAspect="1"/>
            </p:cNvPicPr>
            <p:nvPr/>
          </p:nvPicPr>
          <p:blipFill>
            <a:blip r:embed="rId6" cstate="print"/>
            <a:srcRect l="3214" t="15101" b="6202"/>
            <a:stretch>
              <a:fillRect/>
            </a:stretch>
          </p:blipFill>
          <p:spPr>
            <a:xfrm>
              <a:off x="1" y="2743200"/>
              <a:ext cx="4495800" cy="2755292"/>
            </a:xfrm>
            <a:prstGeom prst="rect">
              <a:avLst/>
            </a:prstGeom>
          </p:spPr>
        </p:pic>
        <p:sp>
          <p:nvSpPr>
            <p:cNvPr id="13" name="TextBox 12"/>
            <p:cNvSpPr txBox="1"/>
            <p:nvPr/>
          </p:nvSpPr>
          <p:spPr>
            <a:xfrm>
              <a:off x="1295400" y="2209800"/>
              <a:ext cx="1552028" cy="369332"/>
            </a:xfrm>
            <a:prstGeom prst="rect">
              <a:avLst/>
            </a:prstGeom>
            <a:noFill/>
          </p:spPr>
          <p:txBody>
            <a:bodyPr wrap="none" rtlCol="0">
              <a:spAutoFit/>
            </a:bodyPr>
            <a:lstStyle/>
            <a:p>
              <a:r>
                <a:rPr lang="en-US" dirty="0" err="1" smtClean="0">
                  <a:solidFill>
                    <a:schemeClr val="bg1"/>
                  </a:solidFill>
                </a:rPr>
                <a:t>CCMP</a:t>
              </a:r>
              <a:r>
                <a:rPr lang="en-US" dirty="0" smtClean="0">
                  <a:solidFill>
                    <a:schemeClr val="bg1"/>
                  </a:solidFill>
                </a:rPr>
                <a:t> Winds</a:t>
              </a:r>
              <a:endParaRPr lang="en-US" dirty="0">
                <a:solidFill>
                  <a:schemeClr val="bg1"/>
                </a:solidFill>
              </a:endParaRPr>
            </a:p>
          </p:txBody>
        </p:sp>
        <p:sp>
          <p:nvSpPr>
            <p:cNvPr id="14" name="TextBox 13"/>
            <p:cNvSpPr txBox="1"/>
            <p:nvPr/>
          </p:nvSpPr>
          <p:spPr>
            <a:xfrm>
              <a:off x="6172200" y="2209800"/>
              <a:ext cx="1678665" cy="369332"/>
            </a:xfrm>
            <a:prstGeom prst="rect">
              <a:avLst/>
            </a:prstGeom>
            <a:noFill/>
          </p:spPr>
          <p:txBody>
            <a:bodyPr wrap="none" rtlCol="0">
              <a:spAutoFit/>
            </a:bodyPr>
            <a:lstStyle/>
            <a:p>
              <a:r>
                <a:rPr lang="en-US" dirty="0" err="1" smtClean="0">
                  <a:solidFill>
                    <a:schemeClr val="bg1"/>
                  </a:solidFill>
                </a:rPr>
                <a:t>NCEPR</a:t>
              </a:r>
              <a:r>
                <a:rPr lang="en-US" dirty="0" smtClean="0">
                  <a:solidFill>
                    <a:schemeClr val="bg1"/>
                  </a:solidFill>
                </a:rPr>
                <a:t> Winds</a:t>
              </a:r>
              <a:endParaRPr lang="en-US" dirty="0">
                <a:solidFill>
                  <a:schemeClr val="bg1"/>
                </a:solidFill>
              </a:endParaRPr>
            </a:p>
          </p:txBody>
        </p:sp>
      </p:grpSp>
      <p:sp>
        <p:nvSpPr>
          <p:cNvPr id="7" name="TextBox 6"/>
          <p:cNvSpPr txBox="1"/>
          <p:nvPr/>
        </p:nvSpPr>
        <p:spPr>
          <a:xfrm>
            <a:off x="2133600" y="1600200"/>
            <a:ext cx="5638800" cy="369332"/>
          </a:xfrm>
          <a:prstGeom prst="rect">
            <a:avLst/>
          </a:prstGeom>
          <a:noFill/>
        </p:spPr>
        <p:txBody>
          <a:bodyPr wrap="square" rtlCol="0">
            <a:spAutoFit/>
          </a:bodyPr>
          <a:lstStyle/>
          <a:p>
            <a:pPr algn="ctr"/>
            <a:r>
              <a:rPr lang="en-US" dirty="0" smtClean="0">
                <a:solidFill>
                  <a:srgbClr val="FFFF66"/>
                </a:solidFill>
              </a:rPr>
              <a:t>Volume Transport through </a:t>
            </a:r>
            <a:r>
              <a:rPr lang="en-US" dirty="0" err="1" smtClean="0">
                <a:solidFill>
                  <a:srgbClr val="FFFF66"/>
                </a:solidFill>
              </a:rPr>
              <a:t>Fram</a:t>
            </a:r>
            <a:r>
              <a:rPr lang="en-US" dirty="0" smtClean="0">
                <a:solidFill>
                  <a:srgbClr val="FFFF66"/>
                </a:solidFill>
              </a:rPr>
              <a:t> Strait (upper 15 m) </a:t>
            </a:r>
            <a:endParaRPr lang="en-US" dirty="0">
              <a:solidFill>
                <a:srgbClr val="FFFF66"/>
              </a:solidFill>
            </a:endParaRPr>
          </a:p>
        </p:txBody>
      </p:sp>
      <p:grpSp>
        <p:nvGrpSpPr>
          <p:cNvPr id="16" name="Group 15"/>
          <p:cNvGrpSpPr/>
          <p:nvPr/>
        </p:nvGrpSpPr>
        <p:grpSpPr>
          <a:xfrm>
            <a:off x="1082798" y="2971800"/>
            <a:ext cx="2651002" cy="1219200"/>
            <a:chOff x="1066800" y="3200400"/>
            <a:chExt cx="2651002" cy="1219200"/>
          </a:xfrm>
        </p:grpSpPr>
        <p:sp>
          <p:nvSpPr>
            <p:cNvPr id="8" name="TextBox 7"/>
            <p:cNvSpPr txBox="1"/>
            <p:nvPr/>
          </p:nvSpPr>
          <p:spPr>
            <a:xfrm>
              <a:off x="1066800" y="3505200"/>
              <a:ext cx="1090363" cy="338554"/>
            </a:xfrm>
            <a:prstGeom prst="rect">
              <a:avLst/>
            </a:prstGeom>
            <a:solidFill>
              <a:schemeClr val="bg1"/>
            </a:solidFill>
          </p:spPr>
          <p:txBody>
            <a:bodyPr wrap="none" rtlCol="0">
              <a:spAutoFit/>
            </a:bodyPr>
            <a:lstStyle/>
            <a:p>
              <a:r>
                <a:rPr lang="en-US" sz="1600" dirty="0" smtClean="0">
                  <a:solidFill>
                    <a:srgbClr val="0000FF"/>
                  </a:solidFill>
                </a:rPr>
                <a:t>Transport</a:t>
              </a:r>
              <a:endParaRPr lang="en-US" sz="1600" dirty="0">
                <a:solidFill>
                  <a:srgbClr val="0000FF"/>
                </a:solidFill>
              </a:endParaRPr>
            </a:p>
          </p:txBody>
        </p:sp>
        <p:cxnSp>
          <p:nvCxnSpPr>
            <p:cNvPr id="10" name="Straight Arrow Connector 9"/>
            <p:cNvCxnSpPr/>
            <p:nvPr/>
          </p:nvCxnSpPr>
          <p:spPr bwMode="auto">
            <a:xfrm>
              <a:off x="1295400" y="3810000"/>
              <a:ext cx="76200" cy="609600"/>
            </a:xfrm>
            <a:prstGeom prst="straightConnector1">
              <a:avLst/>
            </a:prstGeom>
            <a:solidFill>
              <a:schemeClr val="accent1"/>
            </a:solidFill>
            <a:ln w="19050" cap="flat" cmpd="sng" algn="ctr">
              <a:solidFill>
                <a:srgbClr val="0000FF"/>
              </a:solidFill>
              <a:prstDash val="solid"/>
              <a:round/>
              <a:headEnd type="none" w="med" len="med"/>
              <a:tailEnd type="arrow"/>
            </a:ln>
            <a:effectLst/>
          </p:spPr>
        </p:cxnSp>
        <p:sp>
          <p:nvSpPr>
            <p:cNvPr id="11" name="TextBox 10"/>
            <p:cNvSpPr txBox="1"/>
            <p:nvPr/>
          </p:nvSpPr>
          <p:spPr>
            <a:xfrm>
              <a:off x="2286000" y="3200400"/>
              <a:ext cx="1431802" cy="338554"/>
            </a:xfrm>
            <a:prstGeom prst="rect">
              <a:avLst/>
            </a:prstGeom>
            <a:solidFill>
              <a:schemeClr val="bg1"/>
            </a:solidFill>
          </p:spPr>
          <p:txBody>
            <a:bodyPr wrap="none" rtlCol="0">
              <a:spAutoFit/>
            </a:bodyPr>
            <a:lstStyle/>
            <a:p>
              <a:r>
                <a:rPr lang="en-US" sz="1600" dirty="0" smtClean="0">
                  <a:solidFill>
                    <a:srgbClr val="20701E"/>
                  </a:solidFill>
                </a:rPr>
                <a:t>Normal Wind</a:t>
              </a:r>
              <a:endParaRPr lang="en-US" sz="1600" dirty="0">
                <a:solidFill>
                  <a:srgbClr val="20701E"/>
                </a:solidFill>
              </a:endParaRPr>
            </a:p>
          </p:txBody>
        </p:sp>
        <p:cxnSp>
          <p:nvCxnSpPr>
            <p:cNvPr id="12" name="Straight Arrow Connector 11"/>
            <p:cNvCxnSpPr/>
            <p:nvPr/>
          </p:nvCxnSpPr>
          <p:spPr bwMode="auto">
            <a:xfrm>
              <a:off x="2590800" y="3505200"/>
              <a:ext cx="76200" cy="609600"/>
            </a:xfrm>
            <a:prstGeom prst="straightConnector1">
              <a:avLst/>
            </a:prstGeom>
            <a:solidFill>
              <a:schemeClr val="accent1"/>
            </a:solidFill>
            <a:ln w="19050" cap="flat" cmpd="sng" algn="ctr">
              <a:solidFill>
                <a:srgbClr val="006600"/>
              </a:solidFill>
              <a:prstDash val="solid"/>
              <a:round/>
              <a:headEnd type="none" w="med" len="med"/>
              <a:tailEnd type="arrow"/>
            </a:ln>
            <a:effectLst/>
          </p:spPr>
        </p:cxnSp>
      </p:grpSp>
      <p:sp>
        <p:nvSpPr>
          <p:cNvPr id="15" name="Rectangle 2"/>
          <p:cNvSpPr txBox="1">
            <a:spLocks noChangeArrowheads="1"/>
          </p:cNvSpPr>
          <p:nvPr/>
        </p:nvSpPr>
        <p:spPr bwMode="auto">
          <a:xfrm>
            <a:off x="762000" y="152400"/>
            <a:ext cx="8001000" cy="609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0" cap="none" spc="0" normalizeH="0" baseline="0" noProof="0" dirty="0" smtClean="0">
                <a:ln>
                  <a:noFill/>
                </a:ln>
                <a:solidFill>
                  <a:srgbClr val="00B0F0"/>
                </a:solidFill>
                <a:effectLst>
                  <a:outerShdw blurRad="101600" dist="38100" dir="4440000" algn="tl">
                    <a:srgbClr val="000000">
                      <a:alpha val="43137"/>
                    </a:srgbClr>
                  </a:outerShdw>
                </a:effectLst>
                <a:uLnTx/>
                <a:uFillTx/>
                <a:latin typeface="+mj-lt"/>
                <a:ea typeface="+mj-ea"/>
                <a:cs typeface="+mj-cs"/>
              </a:rPr>
              <a:t>Effect of Wind</a:t>
            </a:r>
            <a:r>
              <a:rPr kumimoji="0" lang="en-US" sz="2000" b="1" i="0" u="none" strike="noStrike" kern="0" cap="none" spc="0" normalizeH="0" noProof="0" dirty="0" smtClean="0">
                <a:ln>
                  <a:noFill/>
                </a:ln>
                <a:solidFill>
                  <a:srgbClr val="00B0F0"/>
                </a:solidFill>
                <a:effectLst>
                  <a:outerShdw blurRad="101600" dist="38100" dir="4440000" algn="tl">
                    <a:srgbClr val="000000">
                      <a:alpha val="43137"/>
                    </a:srgbClr>
                  </a:outerShdw>
                </a:effectLst>
                <a:uLnTx/>
                <a:uFillTx/>
                <a:latin typeface="+mj-lt"/>
                <a:ea typeface="+mj-ea"/>
                <a:cs typeface="+mj-cs"/>
              </a:rPr>
              <a:t> on Volume Transport </a:t>
            </a:r>
            <a:r>
              <a:rPr kumimoji="0" lang="en-US" sz="2000" b="1" i="0" u="none" strike="noStrike" kern="0" cap="none" spc="0" normalizeH="0" baseline="0" noProof="0" dirty="0" smtClean="0">
                <a:ln>
                  <a:noFill/>
                </a:ln>
                <a:solidFill>
                  <a:srgbClr val="00B0F0"/>
                </a:solidFill>
                <a:effectLst>
                  <a:outerShdw blurRad="101600" dist="38100" dir="4440000" algn="tl">
                    <a:srgbClr val="000000">
                      <a:alpha val="43137"/>
                    </a:srgbClr>
                  </a:outerShdw>
                </a:effectLst>
                <a:uLnTx/>
                <a:uFillTx/>
                <a:latin typeface="+mj-lt"/>
                <a:ea typeface="+mj-ea"/>
                <a:cs typeface="+mj-cs"/>
              </a:rPr>
              <a:t>through </a:t>
            </a:r>
            <a:r>
              <a:rPr kumimoji="0" lang="en-US" sz="2000" b="1" i="0" u="none" strike="noStrike" kern="0" cap="none" spc="0" normalizeH="0" baseline="0" noProof="0" dirty="0" err="1" smtClean="0">
                <a:ln>
                  <a:noFill/>
                </a:ln>
                <a:solidFill>
                  <a:srgbClr val="00B0F0"/>
                </a:solidFill>
                <a:effectLst>
                  <a:outerShdw blurRad="101600" dist="38100" dir="4440000" algn="tl">
                    <a:srgbClr val="000000">
                      <a:alpha val="43137"/>
                    </a:srgbClr>
                  </a:outerShdw>
                </a:effectLst>
                <a:uLnTx/>
                <a:uFillTx/>
                <a:latin typeface="+mj-lt"/>
                <a:ea typeface="+mj-ea"/>
                <a:cs typeface="+mj-cs"/>
              </a:rPr>
              <a:t>Fram</a:t>
            </a:r>
            <a:r>
              <a:rPr kumimoji="0" lang="en-US" sz="2000" b="1" i="0" u="none" strike="noStrike" kern="0" cap="none" spc="0" normalizeH="0" baseline="0" noProof="0" dirty="0" smtClean="0">
                <a:ln>
                  <a:noFill/>
                </a:ln>
                <a:solidFill>
                  <a:srgbClr val="00B0F0"/>
                </a:solidFill>
                <a:effectLst>
                  <a:outerShdw blurRad="101600" dist="38100" dir="4440000" algn="tl">
                    <a:srgbClr val="000000">
                      <a:alpha val="43137"/>
                    </a:srgbClr>
                  </a:outerShdw>
                </a:effectLst>
                <a:uLnTx/>
                <a:uFillTx/>
                <a:latin typeface="+mj-lt"/>
                <a:ea typeface="+mj-ea"/>
                <a:cs typeface="+mj-cs"/>
              </a:rPr>
              <a:t> Strait</a:t>
            </a:r>
            <a:endParaRPr kumimoji="0" lang="en-US" sz="2000" b="1" i="0" u="none" strike="noStrike" kern="0" cap="none" spc="0" normalizeH="0" baseline="0" noProof="0" dirty="0" smtClean="0">
              <a:ln>
                <a:noFill/>
              </a:ln>
              <a:solidFill>
                <a:srgbClr val="00B0F0"/>
              </a:solidFill>
              <a:effectLst>
                <a:outerShdw blurRad="38100" dist="38100" dir="2700000" algn="tl">
                  <a:srgbClr val="000000">
                    <a:alpha val="43137"/>
                  </a:srgbClr>
                </a:outerShdw>
              </a:effectLst>
              <a:uLnTx/>
              <a:uFillTx/>
              <a:latin typeface="+mj-lt"/>
              <a:ea typeface="+mj-ea"/>
              <a:cs typeface="+mj-cs"/>
            </a:endParaRPr>
          </a:p>
        </p:txBody>
      </p:sp>
      <p:grpSp>
        <p:nvGrpSpPr>
          <p:cNvPr id="36" name="Group 35"/>
          <p:cNvGrpSpPr/>
          <p:nvPr/>
        </p:nvGrpSpPr>
        <p:grpSpPr>
          <a:xfrm>
            <a:off x="1143000" y="1066800"/>
            <a:ext cx="5562600" cy="762000"/>
            <a:chOff x="1143000" y="2514600"/>
            <a:chExt cx="5562600" cy="762000"/>
          </a:xfrm>
        </p:grpSpPr>
        <p:sp>
          <p:nvSpPr>
            <p:cNvPr id="37" name="Oval 36"/>
            <p:cNvSpPr/>
            <p:nvPr/>
          </p:nvSpPr>
          <p:spPr bwMode="auto">
            <a:xfrm>
              <a:off x="1143000" y="2667000"/>
              <a:ext cx="990600" cy="609600"/>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38" name="Oval 37"/>
            <p:cNvSpPr/>
            <p:nvPr/>
          </p:nvSpPr>
          <p:spPr bwMode="auto">
            <a:xfrm>
              <a:off x="5715000" y="2514600"/>
              <a:ext cx="990600" cy="609600"/>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grpSp>
        <p:nvGrpSpPr>
          <p:cNvPr id="42" name="Group 41"/>
          <p:cNvGrpSpPr/>
          <p:nvPr/>
        </p:nvGrpSpPr>
        <p:grpSpPr>
          <a:xfrm>
            <a:off x="1905000" y="4495800"/>
            <a:ext cx="4572000" cy="2057400"/>
            <a:chOff x="1905000" y="4495800"/>
            <a:chExt cx="4572000" cy="2057400"/>
          </a:xfrm>
        </p:grpSpPr>
        <p:cxnSp>
          <p:nvCxnSpPr>
            <p:cNvPr id="40" name="Straight Connector 39"/>
            <p:cNvCxnSpPr/>
            <p:nvPr/>
          </p:nvCxnSpPr>
          <p:spPr bwMode="auto">
            <a:xfrm flipV="1">
              <a:off x="1905000" y="4572000"/>
              <a:ext cx="0" cy="1981200"/>
            </a:xfrm>
            <a:prstGeom prst="line">
              <a:avLst/>
            </a:prstGeom>
            <a:solidFill>
              <a:schemeClr val="accent1"/>
            </a:solidFill>
            <a:ln w="28575" cap="flat" cmpd="sng" algn="ctr">
              <a:solidFill>
                <a:schemeClr val="tx1"/>
              </a:solidFill>
              <a:prstDash val="dash"/>
              <a:round/>
              <a:headEnd type="none" w="med" len="med"/>
              <a:tailEnd type="none" w="med" len="med"/>
            </a:ln>
            <a:effectLst/>
          </p:spPr>
        </p:cxnSp>
        <p:cxnSp>
          <p:nvCxnSpPr>
            <p:cNvPr id="41" name="Straight Connector 40"/>
            <p:cNvCxnSpPr/>
            <p:nvPr/>
          </p:nvCxnSpPr>
          <p:spPr bwMode="auto">
            <a:xfrm flipV="1">
              <a:off x="6477000" y="4495800"/>
              <a:ext cx="0" cy="1981200"/>
            </a:xfrm>
            <a:prstGeom prst="line">
              <a:avLst/>
            </a:prstGeom>
            <a:solidFill>
              <a:schemeClr val="accent1"/>
            </a:solidFill>
            <a:ln w="28575" cap="flat" cmpd="sng" algn="ctr">
              <a:solidFill>
                <a:schemeClr val="tx1"/>
              </a:solidFill>
              <a:prstDash val="dash"/>
              <a:round/>
              <a:headEnd type="none" w="med" len="med"/>
              <a:tailEnd type="none" w="med" len="med"/>
            </a:ln>
            <a:effectLst/>
          </p:spPr>
        </p:cxn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dissolv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path" presetSubtype="0" accel="50000" decel="50000" fill="hold" nodeType="clickEffect">
                                  <p:stCondLst>
                                    <p:cond delay="0"/>
                                  </p:stCondLst>
                                  <p:childTnLst>
                                    <p:animMotion origin="layout" path="M 0 -1.11111E-6 L 0 0.16389 " pathEditMode="relative" rAng="0" ptsTypes="AA">
                                      <p:cBhvr>
                                        <p:cTn id="11" dur="2000" fill="hold"/>
                                        <p:tgtEl>
                                          <p:spTgt spid="17"/>
                                        </p:tgtEl>
                                        <p:attrNameLst>
                                          <p:attrName>ppt_x</p:attrName>
                                          <p:attrName>ppt_y</p:attrName>
                                        </p:attrNameLst>
                                      </p:cBhvr>
                                      <p:rCtr x="0" y="82"/>
                                    </p:animMotion>
                                  </p:childTnLst>
                                </p:cTn>
                              </p:par>
                              <p:par>
                                <p:cTn id="12" presetID="42" presetClass="path" presetSubtype="0" accel="50000" decel="50000" fill="hold" nodeType="withEffect">
                                  <p:stCondLst>
                                    <p:cond delay="0"/>
                                  </p:stCondLst>
                                  <p:childTnLst>
                                    <p:animMotion origin="layout" path="M -3.33333E-6 -2.22222E-6 L -3.33333E-6 0.16667 " pathEditMode="relative" rAng="0" ptsTypes="AA">
                                      <p:cBhvr>
                                        <p:cTn id="13" dur="2000" fill="hold"/>
                                        <p:tgtEl>
                                          <p:spTgt spid="16"/>
                                        </p:tgtEl>
                                        <p:attrNameLst>
                                          <p:attrName>ppt_x</p:attrName>
                                          <p:attrName>ppt_y</p:attrName>
                                        </p:attrNameLst>
                                      </p:cBhvr>
                                      <p:rCtr x="0" y="83"/>
                                    </p:animMotion>
                                  </p:childTnLst>
                                </p:cTn>
                              </p:par>
                            </p:childTnLst>
                          </p:cTn>
                        </p:par>
                        <p:par>
                          <p:cTn id="14" fill="hold">
                            <p:stCondLst>
                              <p:cond delay="2000"/>
                            </p:stCondLst>
                            <p:childTnLst>
                              <p:par>
                                <p:cTn id="15" presetID="1" presetClass="exit"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hidden"/>
                                      </p:to>
                                    </p:set>
                                  </p:childTnLst>
                                </p:cTn>
                              </p:par>
                              <p:par>
                                <p:cTn id="19" presetID="9" presetClass="entr" presetSubtype="0" fill="hold"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dissolve">
                                      <p:cBhvr>
                                        <p:cTn id="21" dur="1000"/>
                                        <p:tgtEl>
                                          <p:spTgt spid="18"/>
                                        </p:tgtEl>
                                      </p:cBhvr>
                                    </p:animEffect>
                                  </p:childTnLst>
                                </p:cTn>
                              </p:par>
                            </p:childTnLst>
                          </p:cTn>
                        </p:par>
                        <p:par>
                          <p:cTn id="22" fill="hold">
                            <p:stCondLst>
                              <p:cond delay="3000"/>
                            </p:stCondLst>
                            <p:childTnLst>
                              <p:par>
                                <p:cTn id="23" presetID="1" presetClass="entr" presetSubtype="0" fill="hold" nodeType="afterEffect">
                                  <p:stCondLst>
                                    <p:cond delay="0"/>
                                  </p:stCondLst>
                                  <p:childTnLst>
                                    <p:set>
                                      <p:cBhvr>
                                        <p:cTn id="24" dur="1" fill="hold">
                                          <p:stCondLst>
                                            <p:cond delay="0"/>
                                          </p:stCondLst>
                                        </p:cTn>
                                        <p:tgtEl>
                                          <p:spTgt spid="36"/>
                                        </p:tgtEl>
                                        <p:attrNameLst>
                                          <p:attrName>style.visibility</p:attrName>
                                        </p:attrNameLst>
                                      </p:cBhvr>
                                      <p:to>
                                        <p:strVal val="visible"/>
                                      </p:to>
                                    </p:set>
                                  </p:childTnLst>
                                </p:cTn>
                              </p:par>
                            </p:childTnLst>
                          </p:cTn>
                        </p:par>
                        <p:par>
                          <p:cTn id="25" fill="hold">
                            <p:stCondLst>
                              <p:cond delay="3000"/>
                            </p:stCondLst>
                            <p:childTnLst>
                              <p:par>
                                <p:cTn id="26" presetID="2" presetClass="entr" presetSubtype="4" fill="hold" nodeType="afterEffect">
                                  <p:stCondLst>
                                    <p:cond delay="0"/>
                                  </p:stCondLst>
                                  <p:childTnLst>
                                    <p:set>
                                      <p:cBhvr>
                                        <p:cTn id="27" dur="1" fill="hold">
                                          <p:stCondLst>
                                            <p:cond delay="0"/>
                                          </p:stCondLst>
                                        </p:cTn>
                                        <p:tgtEl>
                                          <p:spTgt spid="42"/>
                                        </p:tgtEl>
                                        <p:attrNameLst>
                                          <p:attrName>style.visibility</p:attrName>
                                        </p:attrNameLst>
                                      </p:cBhvr>
                                      <p:to>
                                        <p:strVal val="visible"/>
                                      </p:to>
                                    </p:set>
                                    <p:anim calcmode="lin" valueType="num">
                                      <p:cBhvr additive="base">
                                        <p:cTn id="28" dur="1000" fill="hold"/>
                                        <p:tgtEl>
                                          <p:spTgt spid="42"/>
                                        </p:tgtEl>
                                        <p:attrNameLst>
                                          <p:attrName>ppt_x</p:attrName>
                                        </p:attrNameLst>
                                      </p:cBhvr>
                                      <p:tavLst>
                                        <p:tav tm="0">
                                          <p:val>
                                            <p:strVal val="#ppt_x"/>
                                          </p:val>
                                        </p:tav>
                                        <p:tav tm="100000">
                                          <p:val>
                                            <p:strVal val="#ppt_x"/>
                                          </p:val>
                                        </p:tav>
                                      </p:tavLst>
                                    </p:anim>
                                    <p:anim calcmode="lin" valueType="num">
                                      <p:cBhvr additive="base">
                                        <p:cTn id="29" dur="1000" fill="hold"/>
                                        <p:tgtEl>
                                          <p:spTgt spid="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4" name="Picture 33" descr="Screen Shot 2012-06-07 at 4.38.13 PM.png"/>
          <p:cNvPicPr>
            <a:picLocks noChangeAspect="1"/>
          </p:cNvPicPr>
          <p:nvPr/>
        </p:nvPicPr>
        <p:blipFill>
          <a:blip r:embed="rId3" cstate="print"/>
          <a:stretch>
            <a:fillRect/>
          </a:stretch>
        </p:blipFill>
        <p:spPr>
          <a:xfrm>
            <a:off x="0" y="0"/>
            <a:ext cx="3133725" cy="2565400"/>
          </a:xfrm>
          <a:prstGeom prst="rect">
            <a:avLst/>
          </a:prstGeom>
        </p:spPr>
      </p:pic>
      <p:sp>
        <p:nvSpPr>
          <p:cNvPr id="28" name="TextBox 27"/>
          <p:cNvSpPr txBox="1"/>
          <p:nvPr/>
        </p:nvSpPr>
        <p:spPr>
          <a:xfrm>
            <a:off x="152400" y="11668"/>
            <a:ext cx="762000" cy="338554"/>
          </a:xfrm>
          <a:prstGeom prst="rect">
            <a:avLst/>
          </a:prstGeom>
          <a:solidFill>
            <a:srgbClr val="FFFFFF"/>
          </a:solidFill>
        </p:spPr>
        <p:txBody>
          <a:bodyPr wrap="square" rtlCol="0">
            <a:spAutoFit/>
          </a:bodyPr>
          <a:lstStyle/>
          <a:p>
            <a:r>
              <a:rPr lang="en-US" sz="1600" dirty="0" smtClean="0">
                <a:solidFill>
                  <a:srgbClr val="000000"/>
                </a:solidFill>
              </a:rPr>
              <a:t>CCMP</a:t>
            </a:r>
            <a:endParaRPr lang="en-US" sz="1600" dirty="0">
              <a:solidFill>
                <a:srgbClr val="000000"/>
              </a:solidFill>
            </a:endParaRPr>
          </a:p>
        </p:txBody>
      </p:sp>
      <p:pic>
        <p:nvPicPr>
          <p:cNvPr id="633858" name="Picture 2"/>
          <p:cNvPicPr>
            <a:picLocks noChangeAspect="1" noChangeArrowheads="1"/>
          </p:cNvPicPr>
          <p:nvPr/>
        </p:nvPicPr>
        <p:blipFill>
          <a:blip r:embed="rId4" cstate="print"/>
          <a:srcRect l="33333" t="8333" r="18750" b="23333"/>
          <a:stretch>
            <a:fillRect/>
          </a:stretch>
        </p:blipFill>
        <p:spPr bwMode="auto">
          <a:xfrm>
            <a:off x="6248400" y="0"/>
            <a:ext cx="2819400" cy="2512943"/>
          </a:xfrm>
          <a:prstGeom prst="rect">
            <a:avLst/>
          </a:prstGeom>
          <a:noFill/>
          <a:ln w="9525">
            <a:noFill/>
            <a:miter lim="800000"/>
            <a:headEnd/>
            <a:tailEnd/>
          </a:ln>
        </p:spPr>
      </p:pic>
      <p:sp>
        <p:nvSpPr>
          <p:cNvPr id="27" name="TextBox 26"/>
          <p:cNvSpPr txBox="1"/>
          <p:nvPr/>
        </p:nvSpPr>
        <p:spPr>
          <a:xfrm>
            <a:off x="6324600" y="42446"/>
            <a:ext cx="1066800" cy="338554"/>
          </a:xfrm>
          <a:prstGeom prst="rect">
            <a:avLst/>
          </a:prstGeom>
          <a:solidFill>
            <a:srgbClr val="FFFFFF"/>
          </a:solidFill>
        </p:spPr>
        <p:txBody>
          <a:bodyPr wrap="square" rtlCol="0">
            <a:spAutoFit/>
          </a:bodyPr>
          <a:lstStyle/>
          <a:p>
            <a:r>
              <a:rPr lang="en-US" sz="1600" dirty="0" smtClean="0">
                <a:solidFill>
                  <a:srgbClr val="000000"/>
                </a:solidFill>
              </a:rPr>
              <a:t>NCEPR</a:t>
            </a:r>
            <a:endParaRPr lang="en-US" sz="1600" dirty="0">
              <a:solidFill>
                <a:srgbClr val="000000"/>
              </a:solidFill>
            </a:endParaRPr>
          </a:p>
        </p:txBody>
      </p:sp>
      <p:grpSp>
        <p:nvGrpSpPr>
          <p:cNvPr id="38" name="Group 37"/>
          <p:cNvGrpSpPr/>
          <p:nvPr/>
        </p:nvGrpSpPr>
        <p:grpSpPr>
          <a:xfrm>
            <a:off x="3243264" y="-2977"/>
            <a:ext cx="642936" cy="2291954"/>
            <a:chOff x="3243264" y="-2977"/>
            <a:chExt cx="642936" cy="2291954"/>
          </a:xfrm>
        </p:grpSpPr>
        <p:pic>
          <p:nvPicPr>
            <p:cNvPr id="18" name="Picture 17" descr="Screen Shot 2012-04-19 at 10.21.56 AM.png"/>
            <p:cNvPicPr>
              <a:picLocks noChangeAspect="1"/>
            </p:cNvPicPr>
            <p:nvPr/>
          </p:nvPicPr>
          <p:blipFill>
            <a:blip r:embed="rId5" cstate="print"/>
            <a:srcRect l="1418" t="93359" r="1350" b="3500"/>
            <a:stretch>
              <a:fillRect/>
            </a:stretch>
          </p:blipFill>
          <p:spPr>
            <a:xfrm rot="16200000">
              <a:off x="2276477" y="1119187"/>
              <a:ext cx="2133600" cy="200025"/>
            </a:xfrm>
            <a:prstGeom prst="rect">
              <a:avLst/>
            </a:prstGeom>
            <a:solidFill>
              <a:schemeClr val="bg1"/>
            </a:solidFill>
          </p:spPr>
        </p:pic>
        <p:sp>
          <p:nvSpPr>
            <p:cNvPr id="19" name="TextBox 18"/>
            <p:cNvSpPr txBox="1"/>
            <p:nvPr/>
          </p:nvSpPr>
          <p:spPr>
            <a:xfrm>
              <a:off x="3429000" y="1981200"/>
              <a:ext cx="304800" cy="307777"/>
            </a:xfrm>
            <a:prstGeom prst="rect">
              <a:avLst/>
            </a:prstGeom>
            <a:solidFill>
              <a:schemeClr val="bg1"/>
            </a:solidFill>
          </p:spPr>
          <p:txBody>
            <a:bodyPr wrap="square" rtlCol="0">
              <a:spAutoFit/>
            </a:bodyPr>
            <a:lstStyle/>
            <a:p>
              <a:r>
                <a:rPr lang="en-US" sz="1400" dirty="0" smtClean="0">
                  <a:solidFill>
                    <a:srgbClr val="000000"/>
                  </a:solidFill>
                </a:rPr>
                <a:t>7</a:t>
              </a:r>
              <a:endParaRPr lang="en-US" sz="1400" dirty="0">
                <a:solidFill>
                  <a:srgbClr val="000000"/>
                </a:solidFill>
              </a:endParaRPr>
            </a:p>
          </p:txBody>
        </p:sp>
        <p:sp>
          <p:nvSpPr>
            <p:cNvPr id="20" name="TextBox 19"/>
            <p:cNvSpPr txBox="1"/>
            <p:nvPr/>
          </p:nvSpPr>
          <p:spPr>
            <a:xfrm>
              <a:off x="3429000" y="1685915"/>
              <a:ext cx="381000" cy="307777"/>
            </a:xfrm>
            <a:prstGeom prst="rect">
              <a:avLst/>
            </a:prstGeom>
            <a:solidFill>
              <a:schemeClr val="bg1"/>
            </a:solidFill>
          </p:spPr>
          <p:txBody>
            <a:bodyPr wrap="square" rtlCol="0">
              <a:spAutoFit/>
            </a:bodyPr>
            <a:lstStyle/>
            <a:p>
              <a:r>
                <a:rPr lang="en-US" sz="1400" dirty="0" smtClean="0">
                  <a:solidFill>
                    <a:srgbClr val="000000"/>
                  </a:solidFill>
                </a:rPr>
                <a:t>11</a:t>
              </a:r>
              <a:endParaRPr lang="en-US" sz="1400" dirty="0">
                <a:solidFill>
                  <a:srgbClr val="000000"/>
                </a:solidFill>
              </a:endParaRPr>
            </a:p>
          </p:txBody>
        </p:sp>
        <p:sp>
          <p:nvSpPr>
            <p:cNvPr id="21" name="TextBox 20"/>
            <p:cNvSpPr txBox="1"/>
            <p:nvPr/>
          </p:nvSpPr>
          <p:spPr>
            <a:xfrm>
              <a:off x="3429000" y="1390630"/>
              <a:ext cx="381000" cy="307777"/>
            </a:xfrm>
            <a:prstGeom prst="rect">
              <a:avLst/>
            </a:prstGeom>
            <a:solidFill>
              <a:schemeClr val="bg1"/>
            </a:solidFill>
          </p:spPr>
          <p:txBody>
            <a:bodyPr wrap="square" rtlCol="0">
              <a:spAutoFit/>
            </a:bodyPr>
            <a:lstStyle/>
            <a:p>
              <a:r>
                <a:rPr lang="en-US" sz="1400" dirty="0" smtClean="0">
                  <a:solidFill>
                    <a:srgbClr val="000000"/>
                  </a:solidFill>
                </a:rPr>
                <a:t>15</a:t>
              </a:r>
              <a:endParaRPr lang="en-US" sz="1400" dirty="0">
                <a:solidFill>
                  <a:srgbClr val="000000"/>
                </a:solidFill>
              </a:endParaRPr>
            </a:p>
          </p:txBody>
        </p:sp>
        <p:sp>
          <p:nvSpPr>
            <p:cNvPr id="22" name="TextBox 21"/>
            <p:cNvSpPr txBox="1"/>
            <p:nvPr/>
          </p:nvSpPr>
          <p:spPr>
            <a:xfrm>
              <a:off x="3429000" y="1095345"/>
              <a:ext cx="381000" cy="307777"/>
            </a:xfrm>
            <a:prstGeom prst="rect">
              <a:avLst/>
            </a:prstGeom>
            <a:solidFill>
              <a:schemeClr val="bg1"/>
            </a:solidFill>
          </p:spPr>
          <p:txBody>
            <a:bodyPr wrap="square" rtlCol="0">
              <a:spAutoFit/>
            </a:bodyPr>
            <a:lstStyle/>
            <a:p>
              <a:r>
                <a:rPr lang="en-US" sz="1400" dirty="0" smtClean="0">
                  <a:solidFill>
                    <a:srgbClr val="000000"/>
                  </a:solidFill>
                </a:rPr>
                <a:t>19</a:t>
              </a:r>
              <a:endParaRPr lang="en-US" sz="1400" dirty="0">
                <a:solidFill>
                  <a:srgbClr val="000000"/>
                </a:solidFill>
              </a:endParaRPr>
            </a:p>
          </p:txBody>
        </p:sp>
        <p:sp>
          <p:nvSpPr>
            <p:cNvPr id="23" name="TextBox 22"/>
            <p:cNvSpPr txBox="1"/>
            <p:nvPr/>
          </p:nvSpPr>
          <p:spPr>
            <a:xfrm>
              <a:off x="3429000" y="800060"/>
              <a:ext cx="457200" cy="307777"/>
            </a:xfrm>
            <a:prstGeom prst="rect">
              <a:avLst/>
            </a:prstGeom>
            <a:solidFill>
              <a:schemeClr val="bg1"/>
            </a:solidFill>
          </p:spPr>
          <p:txBody>
            <a:bodyPr wrap="square" rtlCol="0">
              <a:spAutoFit/>
            </a:bodyPr>
            <a:lstStyle/>
            <a:p>
              <a:r>
                <a:rPr lang="en-US" sz="1400" dirty="0" smtClean="0">
                  <a:solidFill>
                    <a:srgbClr val="000000"/>
                  </a:solidFill>
                </a:rPr>
                <a:t>23</a:t>
              </a:r>
              <a:endParaRPr lang="en-US" sz="1400" dirty="0">
                <a:solidFill>
                  <a:srgbClr val="000000"/>
                </a:solidFill>
              </a:endParaRPr>
            </a:p>
          </p:txBody>
        </p:sp>
        <p:sp>
          <p:nvSpPr>
            <p:cNvPr id="24" name="TextBox 23"/>
            <p:cNvSpPr txBox="1"/>
            <p:nvPr/>
          </p:nvSpPr>
          <p:spPr>
            <a:xfrm>
              <a:off x="3505199" y="597108"/>
              <a:ext cx="228601" cy="215444"/>
            </a:xfrm>
            <a:prstGeom prst="rect">
              <a:avLst/>
            </a:prstGeom>
            <a:solidFill>
              <a:schemeClr val="bg1"/>
            </a:solidFill>
          </p:spPr>
          <p:txBody>
            <a:bodyPr wrap="square" lIns="0" tIns="0" rIns="0" bIns="0" rtlCol="0">
              <a:spAutoFit/>
            </a:bodyPr>
            <a:lstStyle/>
            <a:p>
              <a:r>
                <a:rPr lang="en-US" sz="1400" dirty="0" smtClean="0">
                  <a:solidFill>
                    <a:srgbClr val="000000"/>
                  </a:solidFill>
                </a:rPr>
                <a:t>27</a:t>
              </a:r>
              <a:endParaRPr lang="en-US" sz="1400" dirty="0">
                <a:solidFill>
                  <a:srgbClr val="000000"/>
                </a:solidFill>
              </a:endParaRPr>
            </a:p>
          </p:txBody>
        </p:sp>
        <p:sp>
          <p:nvSpPr>
            <p:cNvPr id="25" name="TextBox 24"/>
            <p:cNvSpPr txBox="1"/>
            <p:nvPr/>
          </p:nvSpPr>
          <p:spPr>
            <a:xfrm>
              <a:off x="3429000" y="301823"/>
              <a:ext cx="381000" cy="307777"/>
            </a:xfrm>
            <a:prstGeom prst="rect">
              <a:avLst/>
            </a:prstGeom>
            <a:solidFill>
              <a:schemeClr val="bg1"/>
            </a:solidFill>
          </p:spPr>
          <p:txBody>
            <a:bodyPr wrap="square" rtlCol="0">
              <a:spAutoFit/>
            </a:bodyPr>
            <a:lstStyle/>
            <a:p>
              <a:r>
                <a:rPr lang="en-US" sz="1400" dirty="0" smtClean="0">
                  <a:solidFill>
                    <a:srgbClr val="000000"/>
                  </a:solidFill>
                </a:rPr>
                <a:t>31</a:t>
              </a:r>
              <a:endParaRPr lang="en-US" sz="1400" dirty="0">
                <a:solidFill>
                  <a:srgbClr val="000000"/>
                </a:solidFill>
              </a:endParaRPr>
            </a:p>
          </p:txBody>
        </p:sp>
        <p:sp>
          <p:nvSpPr>
            <p:cNvPr id="29" name="TextBox 28"/>
            <p:cNvSpPr txBox="1"/>
            <p:nvPr/>
          </p:nvSpPr>
          <p:spPr>
            <a:xfrm>
              <a:off x="3352800" y="-2977"/>
              <a:ext cx="505267" cy="307777"/>
            </a:xfrm>
            <a:prstGeom prst="rect">
              <a:avLst/>
            </a:prstGeom>
            <a:noFill/>
          </p:spPr>
          <p:txBody>
            <a:bodyPr wrap="none" rtlCol="0">
              <a:spAutoFit/>
            </a:bodyPr>
            <a:lstStyle/>
            <a:p>
              <a:r>
                <a:rPr lang="en-US" sz="1400" dirty="0" smtClean="0">
                  <a:solidFill>
                    <a:srgbClr val="000000"/>
                  </a:solidFill>
                </a:rPr>
                <a:t>m/s</a:t>
              </a:r>
              <a:endParaRPr lang="en-US" sz="1400" dirty="0">
                <a:solidFill>
                  <a:srgbClr val="000000"/>
                </a:solidFill>
              </a:endParaRPr>
            </a:p>
          </p:txBody>
        </p:sp>
      </p:grpSp>
      <p:sp>
        <p:nvSpPr>
          <p:cNvPr id="30" name="TextBox 29"/>
          <p:cNvSpPr txBox="1"/>
          <p:nvPr/>
        </p:nvSpPr>
        <p:spPr>
          <a:xfrm>
            <a:off x="3810000" y="18871"/>
            <a:ext cx="2362200" cy="1200329"/>
          </a:xfrm>
          <a:prstGeom prst="rect">
            <a:avLst/>
          </a:prstGeom>
          <a:noFill/>
        </p:spPr>
        <p:txBody>
          <a:bodyPr wrap="square" rtlCol="0">
            <a:spAutoFit/>
          </a:bodyPr>
          <a:lstStyle/>
          <a:p>
            <a:pPr algn="ctr"/>
            <a:r>
              <a:rPr lang="en-US" b="1" dirty="0" smtClean="0">
                <a:solidFill>
                  <a:srgbClr val="0000FF"/>
                </a:solidFill>
              </a:rPr>
              <a:t>Surface Winds and Total Surface Heat Flux,</a:t>
            </a:r>
          </a:p>
          <a:p>
            <a:pPr algn="ctr"/>
            <a:r>
              <a:rPr lang="en-US" b="1" dirty="0" smtClean="0">
                <a:solidFill>
                  <a:schemeClr val="accent2">
                    <a:lumMod val="75000"/>
                  </a:schemeClr>
                </a:solidFill>
              </a:rPr>
              <a:t>Jan. 13 2006</a:t>
            </a:r>
            <a:endParaRPr lang="en-US" b="1" dirty="0">
              <a:solidFill>
                <a:schemeClr val="accent2">
                  <a:lumMod val="75000"/>
                </a:schemeClr>
              </a:solidFill>
            </a:endParaRPr>
          </a:p>
        </p:txBody>
      </p:sp>
      <p:sp>
        <p:nvSpPr>
          <p:cNvPr id="26" name="TextBox 25"/>
          <p:cNvSpPr txBox="1"/>
          <p:nvPr/>
        </p:nvSpPr>
        <p:spPr>
          <a:xfrm rot="17219883">
            <a:off x="-183905" y="695962"/>
            <a:ext cx="1023037" cy="276999"/>
          </a:xfrm>
          <a:prstGeom prst="rect">
            <a:avLst/>
          </a:prstGeom>
          <a:noFill/>
        </p:spPr>
        <p:txBody>
          <a:bodyPr wrap="none" rtlCol="0">
            <a:spAutoFit/>
          </a:bodyPr>
          <a:lstStyle/>
          <a:p>
            <a:r>
              <a:rPr lang="en-US" sz="1200" b="1" dirty="0" smtClean="0"/>
              <a:t>Greenland</a:t>
            </a:r>
            <a:endParaRPr lang="en-US" sz="1200" b="1" dirty="0"/>
          </a:p>
        </p:txBody>
      </p:sp>
      <p:sp>
        <p:nvSpPr>
          <p:cNvPr id="40" name="TextBox 39"/>
          <p:cNvSpPr txBox="1"/>
          <p:nvPr/>
        </p:nvSpPr>
        <p:spPr>
          <a:xfrm rot="17720649">
            <a:off x="6004809" y="611673"/>
            <a:ext cx="1023037" cy="276999"/>
          </a:xfrm>
          <a:prstGeom prst="rect">
            <a:avLst/>
          </a:prstGeom>
          <a:noFill/>
        </p:spPr>
        <p:txBody>
          <a:bodyPr wrap="none" rtlCol="0">
            <a:spAutoFit/>
          </a:bodyPr>
          <a:lstStyle/>
          <a:p>
            <a:r>
              <a:rPr lang="en-US" sz="1200" b="1" dirty="0" smtClean="0"/>
              <a:t>Greenland</a:t>
            </a:r>
            <a:endParaRPr lang="en-US" sz="1200" b="1" dirty="0"/>
          </a:p>
        </p:txBody>
      </p:sp>
      <p:grpSp>
        <p:nvGrpSpPr>
          <p:cNvPr id="37" name="Group 36"/>
          <p:cNvGrpSpPr/>
          <p:nvPr/>
        </p:nvGrpSpPr>
        <p:grpSpPr>
          <a:xfrm>
            <a:off x="0" y="1524000"/>
            <a:ext cx="9144000" cy="5340050"/>
            <a:chOff x="0" y="1524000"/>
            <a:chExt cx="9144000" cy="5340050"/>
          </a:xfrm>
        </p:grpSpPr>
        <p:pic>
          <p:nvPicPr>
            <p:cNvPr id="41" name="Picture 1" descr="C:\Users\dmitry\Documents\Dmitry\Work\presentations\2012\Ocean_Vector_Winds_Netherlands\030_fig_200601\030arcNord2006_sflx-026.jpg"/>
            <p:cNvPicPr>
              <a:picLocks noChangeAspect="1" noChangeArrowheads="1"/>
            </p:cNvPicPr>
            <p:nvPr/>
          </p:nvPicPr>
          <p:blipFill>
            <a:blip r:embed="rId6" cstate="print"/>
            <a:srcRect l="87409" t="6588" b="2906"/>
            <a:stretch>
              <a:fillRect/>
            </a:stretch>
          </p:blipFill>
          <p:spPr bwMode="auto">
            <a:xfrm>
              <a:off x="3886200" y="1524000"/>
              <a:ext cx="685800" cy="5340050"/>
            </a:xfrm>
            <a:prstGeom prst="rect">
              <a:avLst/>
            </a:prstGeom>
            <a:noFill/>
          </p:spPr>
        </p:pic>
        <p:grpSp>
          <p:nvGrpSpPr>
            <p:cNvPr id="43" name="Group 42"/>
            <p:cNvGrpSpPr/>
            <p:nvPr/>
          </p:nvGrpSpPr>
          <p:grpSpPr>
            <a:xfrm>
              <a:off x="0" y="2514600"/>
              <a:ext cx="3657600" cy="4343400"/>
              <a:chOff x="0" y="2514600"/>
              <a:chExt cx="3657600" cy="4343400"/>
            </a:xfrm>
          </p:grpSpPr>
          <p:pic>
            <p:nvPicPr>
              <p:cNvPr id="665601" name="Picture 1" descr="C:\Users\dmitry\Documents\Dmitry\Work\presentations\2012\Ocean_Vector_Winds_Netherlands\030_fig_200601\030arcNord2006_sflx-026.jpg"/>
              <p:cNvPicPr>
                <a:picLocks noChangeAspect="1" noChangeArrowheads="1"/>
              </p:cNvPicPr>
              <p:nvPr/>
            </p:nvPicPr>
            <p:blipFill>
              <a:blip r:embed="rId6" cstate="print"/>
              <a:srcRect t="6134" r="14375"/>
              <a:stretch>
                <a:fillRect/>
              </a:stretch>
            </p:blipFill>
            <p:spPr bwMode="auto">
              <a:xfrm>
                <a:off x="0" y="2514600"/>
                <a:ext cx="3657600" cy="4343400"/>
              </a:xfrm>
              <a:prstGeom prst="rect">
                <a:avLst/>
              </a:prstGeom>
              <a:noFill/>
            </p:spPr>
          </p:pic>
          <p:sp>
            <p:nvSpPr>
              <p:cNvPr id="36" name="TextBox 35"/>
              <p:cNvSpPr txBox="1"/>
              <p:nvPr/>
            </p:nvSpPr>
            <p:spPr>
              <a:xfrm>
                <a:off x="1905000" y="6553200"/>
                <a:ext cx="1676400" cy="246221"/>
              </a:xfrm>
              <a:prstGeom prst="rect">
                <a:avLst/>
              </a:prstGeom>
              <a:solidFill>
                <a:srgbClr val="FFFFFF"/>
              </a:solidFill>
            </p:spPr>
            <p:txBody>
              <a:bodyPr wrap="square" lIns="0" tIns="0" rIns="0" bIns="0" rtlCol="0">
                <a:spAutoFit/>
              </a:bodyPr>
              <a:lstStyle/>
              <a:p>
                <a:pPr algn="ctr"/>
                <a:r>
                  <a:rPr lang="en-US" sz="1600" dirty="0" smtClean="0">
                    <a:solidFill>
                      <a:srgbClr val="000000"/>
                    </a:solidFill>
                  </a:rPr>
                  <a:t>ARCc0.08+CCMP</a:t>
                </a:r>
                <a:endParaRPr lang="en-US" sz="1600" dirty="0">
                  <a:solidFill>
                    <a:srgbClr val="000000"/>
                  </a:solidFill>
                </a:endParaRPr>
              </a:p>
            </p:txBody>
          </p:sp>
        </p:grpSp>
        <p:grpSp>
          <p:nvGrpSpPr>
            <p:cNvPr id="44" name="Group 43"/>
            <p:cNvGrpSpPr/>
            <p:nvPr/>
          </p:nvGrpSpPr>
          <p:grpSpPr>
            <a:xfrm>
              <a:off x="5481955" y="2514600"/>
              <a:ext cx="3662045" cy="4343400"/>
              <a:chOff x="5481955" y="2514600"/>
              <a:chExt cx="3662045" cy="4343400"/>
            </a:xfrm>
          </p:grpSpPr>
          <p:pic>
            <p:nvPicPr>
              <p:cNvPr id="665603" name="Picture 3" descr="C:\Users\dmitry\Documents\Dmitry\Work\presentations\2012\Ocean_Vector_Winds_Netherlands\020_fig_200601\020arcNord2006_sflx-026.jpg"/>
              <p:cNvPicPr>
                <a:picLocks noChangeAspect="1" noChangeArrowheads="1"/>
              </p:cNvPicPr>
              <p:nvPr/>
            </p:nvPicPr>
            <p:blipFill>
              <a:blip r:embed="rId7" cstate="print"/>
              <a:srcRect t="6134" r="14271"/>
              <a:stretch>
                <a:fillRect/>
              </a:stretch>
            </p:blipFill>
            <p:spPr bwMode="auto">
              <a:xfrm>
                <a:off x="5481955" y="2514600"/>
                <a:ext cx="3662045" cy="4343400"/>
              </a:xfrm>
              <a:prstGeom prst="rect">
                <a:avLst/>
              </a:prstGeom>
              <a:noFill/>
            </p:spPr>
          </p:pic>
          <p:sp>
            <p:nvSpPr>
              <p:cNvPr id="42" name="TextBox 41"/>
              <p:cNvSpPr txBox="1"/>
              <p:nvPr/>
            </p:nvSpPr>
            <p:spPr>
              <a:xfrm>
                <a:off x="7315200" y="6535579"/>
                <a:ext cx="1828800" cy="246221"/>
              </a:xfrm>
              <a:prstGeom prst="rect">
                <a:avLst/>
              </a:prstGeom>
              <a:solidFill>
                <a:srgbClr val="FFFFFF"/>
              </a:solidFill>
            </p:spPr>
            <p:txBody>
              <a:bodyPr wrap="square" lIns="0" tIns="0" rIns="0" bIns="0" rtlCol="0">
                <a:spAutoFit/>
              </a:bodyPr>
              <a:lstStyle/>
              <a:p>
                <a:pPr algn="ctr"/>
                <a:r>
                  <a:rPr lang="en-US" sz="1600" dirty="0" smtClean="0">
                    <a:solidFill>
                      <a:srgbClr val="000000"/>
                    </a:solidFill>
                  </a:rPr>
                  <a:t>ARCc0.08+NCEPR</a:t>
                </a:r>
                <a:endParaRPr lang="en-US" sz="1600" dirty="0">
                  <a:solidFill>
                    <a:srgbClr val="000000"/>
                  </a:solidFill>
                </a:endParaRPr>
              </a:p>
            </p:txBody>
          </p:sp>
        </p:grpSp>
        <p:sp>
          <p:nvSpPr>
            <p:cNvPr id="35" name="Rectangle 34"/>
            <p:cNvSpPr/>
            <p:nvPr/>
          </p:nvSpPr>
          <p:spPr>
            <a:xfrm>
              <a:off x="4267200" y="1600200"/>
              <a:ext cx="805029" cy="338554"/>
            </a:xfrm>
            <a:prstGeom prst="rect">
              <a:avLst/>
            </a:prstGeom>
          </p:spPr>
          <p:txBody>
            <a:bodyPr wrap="none">
              <a:spAutoFit/>
            </a:bodyPr>
            <a:lstStyle/>
            <a:p>
              <a:r>
                <a:rPr lang="en-US" sz="1600" b="1" dirty="0" smtClean="0"/>
                <a:t>W/m</a:t>
              </a:r>
              <a:r>
                <a:rPr lang="en-US" sz="1600" b="1" baseline="30000" dirty="0" smtClean="0"/>
                <a:t>2</a:t>
              </a:r>
              <a:endParaRPr lang="en-US" sz="1600" dirty="0"/>
            </a:p>
          </p:txBody>
        </p:sp>
      </p:grpSp>
      <p:grpSp>
        <p:nvGrpSpPr>
          <p:cNvPr id="46" name="Group 45"/>
          <p:cNvGrpSpPr/>
          <p:nvPr/>
        </p:nvGrpSpPr>
        <p:grpSpPr>
          <a:xfrm>
            <a:off x="2514600" y="685800"/>
            <a:ext cx="4114800" cy="4170405"/>
            <a:chOff x="2514600" y="685800"/>
            <a:chExt cx="4114800" cy="4170405"/>
          </a:xfrm>
        </p:grpSpPr>
        <p:pic>
          <p:nvPicPr>
            <p:cNvPr id="39" name="Picture 38" descr="030-020arcNord2006_dFLX-008.jpg"/>
            <p:cNvPicPr>
              <a:picLocks noChangeAspect="1"/>
            </p:cNvPicPr>
            <p:nvPr/>
          </p:nvPicPr>
          <p:blipFill>
            <a:blip r:embed="rId8" cstate="print"/>
            <a:srcRect l="25000" t="6667" r="13333" b="10000"/>
            <a:stretch>
              <a:fillRect/>
            </a:stretch>
          </p:blipFill>
          <p:spPr>
            <a:xfrm>
              <a:off x="2514600" y="685800"/>
              <a:ext cx="4114800" cy="4170405"/>
            </a:xfrm>
            <a:prstGeom prst="rect">
              <a:avLst/>
            </a:prstGeom>
          </p:spPr>
        </p:pic>
        <p:sp>
          <p:nvSpPr>
            <p:cNvPr id="32" name="TextBox 31"/>
            <p:cNvSpPr txBox="1"/>
            <p:nvPr/>
          </p:nvSpPr>
          <p:spPr>
            <a:xfrm>
              <a:off x="2590800" y="838200"/>
              <a:ext cx="3048000" cy="1200329"/>
            </a:xfrm>
            <a:prstGeom prst="rect">
              <a:avLst/>
            </a:prstGeom>
            <a:noFill/>
          </p:spPr>
          <p:txBody>
            <a:bodyPr wrap="square" rtlCol="0">
              <a:spAutoFit/>
            </a:bodyPr>
            <a:lstStyle/>
            <a:p>
              <a:r>
                <a:rPr lang="en-US" b="1" dirty="0" smtClean="0">
                  <a:solidFill>
                    <a:srgbClr val="FF0000"/>
                  </a:solidFill>
                </a:rPr>
                <a:t>Difference in the Surface Heat Flux (W)</a:t>
              </a:r>
            </a:p>
            <a:p>
              <a:r>
                <a:rPr lang="en-US" b="1" dirty="0" smtClean="0">
                  <a:solidFill>
                    <a:srgbClr val="FF0000"/>
                  </a:solidFill>
                </a:rPr>
                <a:t>(CCMP – NCEPR)</a:t>
              </a:r>
            </a:p>
            <a:p>
              <a:r>
                <a:rPr lang="en-US" b="1" dirty="0" smtClean="0">
                  <a:solidFill>
                    <a:srgbClr val="FF0000"/>
                  </a:solidFill>
                </a:rPr>
                <a:t>January 13, 2006 </a:t>
              </a:r>
              <a:endParaRPr lang="en-US" b="1" dirty="0">
                <a:solidFill>
                  <a:srgbClr val="FF0000"/>
                </a:solidFill>
              </a:endParaRPr>
            </a:p>
          </p:txBody>
        </p:sp>
      </p:grpSp>
      <p:sp>
        <p:nvSpPr>
          <p:cNvPr id="47" name="Oval 46"/>
          <p:cNvSpPr/>
          <p:nvPr/>
        </p:nvSpPr>
        <p:spPr bwMode="auto">
          <a:xfrm>
            <a:off x="3429000" y="3352800"/>
            <a:ext cx="1219200" cy="685800"/>
          </a:xfrm>
          <a:prstGeom prst="ellipse">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nvGrpSpPr>
          <p:cNvPr id="53" name="Group 52"/>
          <p:cNvGrpSpPr/>
          <p:nvPr/>
        </p:nvGrpSpPr>
        <p:grpSpPr>
          <a:xfrm>
            <a:off x="914400" y="5257800"/>
            <a:ext cx="6705600" cy="685800"/>
            <a:chOff x="914400" y="5257800"/>
            <a:chExt cx="6705600" cy="685800"/>
          </a:xfrm>
        </p:grpSpPr>
        <p:sp>
          <p:nvSpPr>
            <p:cNvPr id="49" name="Oval 48"/>
            <p:cNvSpPr/>
            <p:nvPr/>
          </p:nvSpPr>
          <p:spPr bwMode="auto">
            <a:xfrm>
              <a:off x="914400" y="5257800"/>
              <a:ext cx="1219200" cy="685800"/>
            </a:xfrm>
            <a:prstGeom prst="ellipse">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50" name="Oval 49"/>
            <p:cNvSpPr/>
            <p:nvPr/>
          </p:nvSpPr>
          <p:spPr bwMode="auto">
            <a:xfrm>
              <a:off x="6400800" y="5257800"/>
              <a:ext cx="1219200" cy="685800"/>
            </a:xfrm>
            <a:prstGeom prst="ellipse">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grpSp>
        <p:nvGrpSpPr>
          <p:cNvPr id="52" name="Group 51"/>
          <p:cNvGrpSpPr/>
          <p:nvPr/>
        </p:nvGrpSpPr>
        <p:grpSpPr>
          <a:xfrm>
            <a:off x="838200" y="1143000"/>
            <a:ext cx="7162800" cy="685800"/>
            <a:chOff x="838200" y="1143000"/>
            <a:chExt cx="7162800" cy="685800"/>
          </a:xfrm>
        </p:grpSpPr>
        <p:sp>
          <p:nvSpPr>
            <p:cNvPr id="48" name="Oval 47"/>
            <p:cNvSpPr/>
            <p:nvPr/>
          </p:nvSpPr>
          <p:spPr bwMode="auto">
            <a:xfrm>
              <a:off x="838200" y="1143000"/>
              <a:ext cx="1219200" cy="685800"/>
            </a:xfrm>
            <a:prstGeom prst="ellipse">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51" name="Oval 50"/>
            <p:cNvSpPr/>
            <p:nvPr/>
          </p:nvSpPr>
          <p:spPr bwMode="auto">
            <a:xfrm>
              <a:off x="6781800" y="1143000"/>
              <a:ext cx="1219200" cy="685800"/>
            </a:xfrm>
            <a:prstGeom prst="ellipse">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dissolve">
                                      <p:cBhvr>
                                        <p:cTn id="7" dur="500"/>
                                        <p:tgtEl>
                                          <p:spTgt spid="3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6"/>
                                        </p:tgtEl>
                                        <p:attrNameLst>
                                          <p:attrName>style.visibility</p:attrName>
                                        </p:attrNameLst>
                                      </p:cBhvr>
                                      <p:to>
                                        <p:strVal val="visible"/>
                                      </p:to>
                                    </p:set>
                                    <p:animEffect transition="in" filter="dissolve">
                                      <p:cBhvr>
                                        <p:cTn id="12" dur="500"/>
                                        <p:tgtEl>
                                          <p:spTgt spid="4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7"/>
                                        </p:tgtEl>
                                        <p:attrNameLst>
                                          <p:attrName>style.visibility</p:attrName>
                                        </p:attrNameLst>
                                      </p:cBhvr>
                                      <p:to>
                                        <p:strVal val="visible"/>
                                      </p:to>
                                    </p:set>
                                    <p:anim calcmode="lin" valueType="num">
                                      <p:cBhvr additive="base">
                                        <p:cTn id="17" dur="500" fill="hold"/>
                                        <p:tgtEl>
                                          <p:spTgt spid="47"/>
                                        </p:tgtEl>
                                        <p:attrNameLst>
                                          <p:attrName>ppt_x</p:attrName>
                                        </p:attrNameLst>
                                      </p:cBhvr>
                                      <p:tavLst>
                                        <p:tav tm="0">
                                          <p:val>
                                            <p:strVal val="#ppt_x"/>
                                          </p:val>
                                        </p:tav>
                                        <p:tav tm="100000">
                                          <p:val>
                                            <p:strVal val="#ppt_x"/>
                                          </p:val>
                                        </p:tav>
                                      </p:tavLst>
                                    </p:anim>
                                    <p:anim calcmode="lin" valueType="num">
                                      <p:cBhvr additive="base">
                                        <p:cTn id="18" dur="500" fill="hold"/>
                                        <p:tgtEl>
                                          <p:spTgt spid="47"/>
                                        </p:tgtEl>
                                        <p:attrNameLst>
                                          <p:attrName>ppt_y</p:attrName>
                                        </p:attrNameLst>
                                      </p:cBhvr>
                                      <p:tavLst>
                                        <p:tav tm="0">
                                          <p:val>
                                            <p:strVal val="1+#ppt_h/2"/>
                                          </p:val>
                                        </p:tav>
                                        <p:tav tm="100000">
                                          <p:val>
                                            <p:strVal val="#ppt_y"/>
                                          </p:val>
                                        </p:tav>
                                      </p:tavLst>
                                    </p:anim>
                                  </p:childTnLst>
                                </p:cTn>
                              </p:par>
                            </p:childTnLst>
                          </p:cTn>
                        </p:par>
                        <p:par>
                          <p:cTn id="19" fill="hold">
                            <p:stCondLst>
                              <p:cond delay="500"/>
                            </p:stCondLst>
                            <p:childTnLst>
                              <p:par>
                                <p:cTn id="20" presetID="2" presetClass="entr" presetSubtype="4" fill="hold" nodeType="afterEffect">
                                  <p:stCondLst>
                                    <p:cond delay="0"/>
                                  </p:stCondLst>
                                  <p:childTnLst>
                                    <p:set>
                                      <p:cBhvr>
                                        <p:cTn id="21" dur="1" fill="hold">
                                          <p:stCondLst>
                                            <p:cond delay="0"/>
                                          </p:stCondLst>
                                        </p:cTn>
                                        <p:tgtEl>
                                          <p:spTgt spid="52"/>
                                        </p:tgtEl>
                                        <p:attrNameLst>
                                          <p:attrName>style.visibility</p:attrName>
                                        </p:attrNameLst>
                                      </p:cBhvr>
                                      <p:to>
                                        <p:strVal val="visible"/>
                                      </p:to>
                                    </p:set>
                                    <p:anim calcmode="lin" valueType="num">
                                      <p:cBhvr additive="base">
                                        <p:cTn id="22" dur="500" fill="hold"/>
                                        <p:tgtEl>
                                          <p:spTgt spid="52"/>
                                        </p:tgtEl>
                                        <p:attrNameLst>
                                          <p:attrName>ppt_x</p:attrName>
                                        </p:attrNameLst>
                                      </p:cBhvr>
                                      <p:tavLst>
                                        <p:tav tm="0">
                                          <p:val>
                                            <p:strVal val="#ppt_x"/>
                                          </p:val>
                                        </p:tav>
                                        <p:tav tm="100000">
                                          <p:val>
                                            <p:strVal val="#ppt_x"/>
                                          </p:val>
                                        </p:tav>
                                      </p:tavLst>
                                    </p:anim>
                                    <p:anim calcmode="lin" valueType="num">
                                      <p:cBhvr additive="base">
                                        <p:cTn id="23" dur="500" fill="hold"/>
                                        <p:tgtEl>
                                          <p:spTgt spid="52"/>
                                        </p:tgtEl>
                                        <p:attrNameLst>
                                          <p:attrName>ppt_y</p:attrName>
                                        </p:attrNameLst>
                                      </p:cBhvr>
                                      <p:tavLst>
                                        <p:tav tm="0">
                                          <p:val>
                                            <p:strVal val="1+#ppt_h/2"/>
                                          </p:val>
                                        </p:tav>
                                        <p:tav tm="100000">
                                          <p:val>
                                            <p:strVal val="#ppt_y"/>
                                          </p:val>
                                        </p:tav>
                                      </p:tavLst>
                                    </p:anim>
                                  </p:childTnLst>
                                </p:cTn>
                              </p:par>
                            </p:childTnLst>
                          </p:cTn>
                        </p:par>
                        <p:par>
                          <p:cTn id="24" fill="hold">
                            <p:stCondLst>
                              <p:cond delay="1000"/>
                            </p:stCondLst>
                            <p:childTnLst>
                              <p:par>
                                <p:cTn id="25" presetID="2" presetClass="entr" presetSubtype="4" fill="hold" nodeType="afterEffect">
                                  <p:stCondLst>
                                    <p:cond delay="0"/>
                                  </p:stCondLst>
                                  <p:childTnLst>
                                    <p:set>
                                      <p:cBhvr>
                                        <p:cTn id="26" dur="1" fill="hold">
                                          <p:stCondLst>
                                            <p:cond delay="0"/>
                                          </p:stCondLst>
                                        </p:cTn>
                                        <p:tgtEl>
                                          <p:spTgt spid="53"/>
                                        </p:tgtEl>
                                        <p:attrNameLst>
                                          <p:attrName>style.visibility</p:attrName>
                                        </p:attrNameLst>
                                      </p:cBhvr>
                                      <p:to>
                                        <p:strVal val="visible"/>
                                      </p:to>
                                    </p:set>
                                    <p:anim calcmode="lin" valueType="num">
                                      <p:cBhvr additive="base">
                                        <p:cTn id="27" dur="500" fill="hold"/>
                                        <p:tgtEl>
                                          <p:spTgt spid="53"/>
                                        </p:tgtEl>
                                        <p:attrNameLst>
                                          <p:attrName>ppt_x</p:attrName>
                                        </p:attrNameLst>
                                      </p:cBhvr>
                                      <p:tavLst>
                                        <p:tav tm="0">
                                          <p:val>
                                            <p:strVal val="#ppt_x"/>
                                          </p:val>
                                        </p:tav>
                                        <p:tav tm="100000">
                                          <p:val>
                                            <p:strVal val="#ppt_x"/>
                                          </p:val>
                                        </p:tav>
                                      </p:tavLst>
                                    </p:anim>
                                    <p:anim calcmode="lin" valueType="num">
                                      <p:cBhvr additive="base">
                                        <p:cTn id="28" dur="500" fill="hold"/>
                                        <p:tgtEl>
                                          <p:spTgt spid="5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57410" name="Picture 2" descr="C:\Users\dmitry\Documents\Dmitry\Work\presentations\2012\YPI_Montreal\010arcNord2006_t0005m-2006.gif"/>
          <p:cNvPicPr>
            <a:picLocks noChangeAspect="1" noChangeArrowheads="1" noCrop="1"/>
          </p:cNvPicPr>
          <p:nvPr/>
        </p:nvPicPr>
        <p:blipFill>
          <a:blip r:embed="rId2" cstate="print"/>
          <a:srcRect/>
          <a:stretch>
            <a:fillRect/>
          </a:stretch>
        </p:blipFill>
        <p:spPr bwMode="auto">
          <a:xfrm>
            <a:off x="0" y="1700643"/>
            <a:ext cx="4953000" cy="4700157"/>
          </a:xfrm>
          <a:prstGeom prst="rect">
            <a:avLst/>
          </a:prstGeom>
          <a:noFill/>
        </p:spPr>
      </p:pic>
      <p:pic>
        <p:nvPicPr>
          <p:cNvPr id="657411" name="Picture 3" descr="C:\Users\dmitry\Documents\Dmitry\Work\presentations\2012\YPI_Montreal\020arcNord2006_t0005m-2006.gif"/>
          <p:cNvPicPr>
            <a:picLocks noChangeAspect="1" noChangeArrowheads="1" noCrop="1"/>
          </p:cNvPicPr>
          <p:nvPr/>
        </p:nvPicPr>
        <p:blipFill>
          <a:blip r:embed="rId3" cstate="print"/>
          <a:srcRect/>
          <a:stretch>
            <a:fillRect/>
          </a:stretch>
        </p:blipFill>
        <p:spPr bwMode="auto">
          <a:xfrm>
            <a:off x="4114801" y="1624444"/>
            <a:ext cx="5029199" cy="4772468"/>
          </a:xfrm>
          <a:prstGeom prst="rect">
            <a:avLst/>
          </a:prstGeom>
          <a:noFill/>
        </p:spPr>
      </p:pic>
      <p:sp>
        <p:nvSpPr>
          <p:cNvPr id="8" name="TextBox 7"/>
          <p:cNvSpPr txBox="1"/>
          <p:nvPr/>
        </p:nvSpPr>
        <p:spPr>
          <a:xfrm>
            <a:off x="5257800" y="1078468"/>
            <a:ext cx="2133600" cy="369332"/>
          </a:xfrm>
          <a:prstGeom prst="rect">
            <a:avLst/>
          </a:prstGeom>
          <a:noFill/>
        </p:spPr>
        <p:txBody>
          <a:bodyPr wrap="square" rtlCol="0">
            <a:spAutoFit/>
          </a:bodyPr>
          <a:lstStyle/>
          <a:p>
            <a:r>
              <a:rPr lang="en-US" b="1" dirty="0" err="1" smtClean="0">
                <a:solidFill>
                  <a:srgbClr val="0000FF"/>
                </a:solidFill>
              </a:rPr>
              <a:t>ARCc+NCEPR</a:t>
            </a:r>
            <a:endParaRPr lang="en-US" b="1" dirty="0">
              <a:solidFill>
                <a:srgbClr val="0000FF"/>
              </a:solidFill>
            </a:endParaRPr>
          </a:p>
        </p:txBody>
      </p:sp>
      <p:sp>
        <p:nvSpPr>
          <p:cNvPr id="9" name="TextBox 8"/>
          <p:cNvSpPr txBox="1"/>
          <p:nvPr/>
        </p:nvSpPr>
        <p:spPr>
          <a:xfrm>
            <a:off x="1066800" y="1143000"/>
            <a:ext cx="1828800" cy="369332"/>
          </a:xfrm>
          <a:prstGeom prst="rect">
            <a:avLst/>
          </a:prstGeom>
          <a:noFill/>
        </p:spPr>
        <p:txBody>
          <a:bodyPr wrap="square" rtlCol="0">
            <a:spAutoFit/>
          </a:bodyPr>
          <a:lstStyle/>
          <a:p>
            <a:r>
              <a:rPr lang="en-US" b="1" dirty="0" err="1" smtClean="0">
                <a:solidFill>
                  <a:srgbClr val="0000FF"/>
                </a:solidFill>
              </a:rPr>
              <a:t>ARCc+CFSR</a:t>
            </a:r>
            <a:endParaRPr lang="en-US" b="1" dirty="0">
              <a:solidFill>
                <a:srgbClr val="0000FF"/>
              </a:solidFill>
            </a:endParaRPr>
          </a:p>
        </p:txBody>
      </p:sp>
      <p:sp>
        <p:nvSpPr>
          <p:cNvPr id="10" name="Rectangle 9"/>
          <p:cNvSpPr/>
          <p:nvPr/>
        </p:nvSpPr>
        <p:spPr>
          <a:xfrm>
            <a:off x="1221465" y="228600"/>
            <a:ext cx="6627135" cy="461665"/>
          </a:xfrm>
          <a:prstGeom prst="rect">
            <a:avLst/>
          </a:prstGeom>
        </p:spPr>
        <p:txBody>
          <a:bodyPr wrap="none">
            <a:spAutoFit/>
          </a:bodyPr>
          <a:lstStyle/>
          <a:p>
            <a:r>
              <a:rPr lang="en-US" sz="2400" b="1" dirty="0" smtClean="0">
                <a:solidFill>
                  <a:srgbClr val="0000FF"/>
                </a:solidFill>
              </a:rPr>
              <a:t>Near-Surface Temperature and Currents</a:t>
            </a:r>
            <a:endParaRPr lang="en-US" sz="2400" dirty="0">
              <a:solidFill>
                <a:srgbClr val="000000"/>
              </a:solidFill>
            </a:endParaRPr>
          </a:p>
        </p:txBody>
      </p:sp>
    </p:spTree>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2400"/>
            <a:ext cx="7772400" cy="609600"/>
          </a:xfrm>
        </p:spPr>
        <p:txBody>
          <a:bodyPr/>
          <a:lstStyle/>
          <a:p>
            <a:r>
              <a:rPr lang="en-US" sz="2400" dirty="0" smtClean="0">
                <a:solidFill>
                  <a:srgbClr val="FFFF00"/>
                </a:solidFill>
              </a:rPr>
              <a:t>Water Mass Transformation in the Barents Sea</a:t>
            </a:r>
            <a:endParaRPr lang="en-US" sz="2400" dirty="0">
              <a:solidFill>
                <a:srgbClr val="FFFF00"/>
              </a:solidFill>
            </a:endParaRPr>
          </a:p>
        </p:txBody>
      </p:sp>
      <p:grpSp>
        <p:nvGrpSpPr>
          <p:cNvPr id="25" name="Group 24"/>
          <p:cNvGrpSpPr/>
          <p:nvPr/>
        </p:nvGrpSpPr>
        <p:grpSpPr>
          <a:xfrm>
            <a:off x="1069910" y="1066800"/>
            <a:ext cx="7007290" cy="5722620"/>
            <a:chOff x="381000" y="380999"/>
            <a:chExt cx="7620000" cy="6223000"/>
          </a:xfrm>
        </p:grpSpPr>
        <p:pic>
          <p:nvPicPr>
            <p:cNvPr id="719874" name="Picture 2"/>
            <p:cNvPicPr>
              <a:picLocks noChangeAspect="1" noChangeArrowheads="1"/>
            </p:cNvPicPr>
            <p:nvPr/>
          </p:nvPicPr>
          <p:blipFill>
            <a:blip r:embed="rId3" cstate="print"/>
            <a:srcRect l="28509" t="8772" r="5702" b="5263"/>
            <a:stretch>
              <a:fillRect/>
            </a:stretch>
          </p:blipFill>
          <p:spPr bwMode="auto">
            <a:xfrm>
              <a:off x="381000" y="380999"/>
              <a:ext cx="7620000" cy="6223000"/>
            </a:xfrm>
            <a:prstGeom prst="rect">
              <a:avLst/>
            </a:prstGeom>
            <a:noFill/>
            <a:ln w="9525">
              <a:noFill/>
              <a:miter lim="800000"/>
              <a:headEnd/>
              <a:tailEnd/>
            </a:ln>
          </p:spPr>
        </p:pic>
        <p:grpSp>
          <p:nvGrpSpPr>
            <p:cNvPr id="24" name="Group 23"/>
            <p:cNvGrpSpPr/>
            <p:nvPr/>
          </p:nvGrpSpPr>
          <p:grpSpPr>
            <a:xfrm>
              <a:off x="2895600" y="1981200"/>
              <a:ext cx="2133600" cy="3276600"/>
              <a:chOff x="2895600" y="1981200"/>
              <a:chExt cx="2133600" cy="3276600"/>
            </a:xfrm>
          </p:grpSpPr>
          <p:cxnSp>
            <p:nvCxnSpPr>
              <p:cNvPr id="15" name="Straight Connector 14"/>
              <p:cNvCxnSpPr/>
              <p:nvPr/>
            </p:nvCxnSpPr>
            <p:spPr bwMode="auto">
              <a:xfrm>
                <a:off x="3048000" y="1981200"/>
                <a:ext cx="1905000" cy="228600"/>
              </a:xfrm>
              <a:prstGeom prst="line">
                <a:avLst/>
              </a:prstGeom>
              <a:solidFill>
                <a:schemeClr val="accent1"/>
              </a:solidFill>
              <a:ln w="57150" cap="flat" cmpd="sng" algn="ctr">
                <a:solidFill>
                  <a:srgbClr val="FF0000"/>
                </a:solidFill>
                <a:prstDash val="solid"/>
                <a:round/>
                <a:headEnd type="none" w="med" len="med"/>
                <a:tailEnd type="none" w="med" len="med"/>
              </a:ln>
              <a:effectLst/>
            </p:spPr>
          </p:cxnSp>
          <p:cxnSp>
            <p:nvCxnSpPr>
              <p:cNvPr id="18" name="Straight Connector 17"/>
              <p:cNvCxnSpPr/>
              <p:nvPr/>
            </p:nvCxnSpPr>
            <p:spPr bwMode="auto">
              <a:xfrm flipV="1">
                <a:off x="2895600" y="5181600"/>
                <a:ext cx="2133600" cy="76200"/>
              </a:xfrm>
              <a:prstGeom prst="line">
                <a:avLst/>
              </a:prstGeom>
              <a:solidFill>
                <a:schemeClr val="accent1"/>
              </a:solidFill>
              <a:ln w="57150" cap="flat" cmpd="sng" algn="ctr">
                <a:solidFill>
                  <a:srgbClr val="FF0000"/>
                </a:solidFill>
                <a:prstDash val="solid"/>
                <a:round/>
                <a:headEnd type="none" w="med" len="med"/>
                <a:tailEnd type="none" w="med" len="med"/>
              </a:ln>
              <a:effectLst/>
            </p:spPr>
          </p:cxnSp>
          <p:cxnSp>
            <p:nvCxnSpPr>
              <p:cNvPr id="20" name="Straight Connector 19"/>
              <p:cNvCxnSpPr/>
              <p:nvPr/>
            </p:nvCxnSpPr>
            <p:spPr bwMode="auto">
              <a:xfrm flipV="1">
                <a:off x="2895600" y="1981200"/>
                <a:ext cx="152400" cy="3276600"/>
              </a:xfrm>
              <a:prstGeom prst="line">
                <a:avLst/>
              </a:prstGeom>
              <a:solidFill>
                <a:schemeClr val="accent1"/>
              </a:solidFill>
              <a:ln w="57150" cap="flat" cmpd="sng" algn="ctr">
                <a:solidFill>
                  <a:srgbClr val="FF0000"/>
                </a:solidFill>
                <a:prstDash val="solid"/>
                <a:round/>
                <a:headEnd type="none" w="med" len="med"/>
                <a:tailEnd type="none" w="med" len="med"/>
              </a:ln>
              <a:effectLst/>
            </p:spPr>
          </p:cxnSp>
          <p:cxnSp>
            <p:nvCxnSpPr>
              <p:cNvPr id="22" name="Straight Connector 21"/>
              <p:cNvCxnSpPr/>
              <p:nvPr/>
            </p:nvCxnSpPr>
            <p:spPr bwMode="auto">
              <a:xfrm>
                <a:off x="4953000" y="2209800"/>
                <a:ext cx="76200" cy="2971800"/>
              </a:xfrm>
              <a:prstGeom prst="line">
                <a:avLst/>
              </a:prstGeom>
              <a:solidFill>
                <a:schemeClr val="accent1"/>
              </a:solidFill>
              <a:ln w="57150" cap="flat" cmpd="sng" algn="ctr">
                <a:solidFill>
                  <a:srgbClr val="FF0000"/>
                </a:solidFill>
                <a:prstDash val="solid"/>
                <a:round/>
                <a:headEnd type="none" w="med" len="med"/>
                <a:tailEnd type="none" w="med" len="med"/>
              </a:ln>
              <a:effectLst/>
            </p:spPr>
          </p:cxnSp>
        </p:grpSp>
      </p:grpSp>
    </p:spTree>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7" name="Rectangle 66"/>
          <p:cNvSpPr/>
          <p:nvPr/>
        </p:nvSpPr>
        <p:spPr>
          <a:xfrm>
            <a:off x="1066800" y="71735"/>
            <a:ext cx="6934200" cy="461665"/>
          </a:xfrm>
          <a:prstGeom prst="rect">
            <a:avLst/>
          </a:prstGeom>
          <a:noFill/>
        </p:spPr>
        <p:txBody>
          <a:bodyPr wrap="square">
            <a:spAutoFit/>
          </a:bodyPr>
          <a:lstStyle/>
          <a:p>
            <a:pPr algn="ctr"/>
            <a:r>
              <a:rPr lang="en-US" sz="2400" dirty="0" smtClean="0">
                <a:solidFill>
                  <a:srgbClr val="0000FF"/>
                </a:solidFill>
              </a:rPr>
              <a:t>Volume (km</a:t>
            </a:r>
            <a:r>
              <a:rPr lang="en-US" sz="2400" baseline="30000" dirty="0" smtClean="0">
                <a:solidFill>
                  <a:srgbClr val="0000FF"/>
                </a:solidFill>
              </a:rPr>
              <a:t>3</a:t>
            </a:r>
            <a:r>
              <a:rPr lang="en-US" sz="2400" dirty="0" smtClean="0">
                <a:solidFill>
                  <a:srgbClr val="0000FF"/>
                </a:solidFill>
              </a:rPr>
              <a:t>) of Water Masses, </a:t>
            </a:r>
            <a:r>
              <a:rPr lang="en-US" sz="2400" dirty="0" smtClean="0">
                <a:solidFill>
                  <a:srgbClr val="0000FF"/>
                </a:solidFill>
              </a:rPr>
              <a:t>1 </a:t>
            </a:r>
            <a:r>
              <a:rPr lang="en-US" sz="2400" dirty="0" smtClean="0">
                <a:solidFill>
                  <a:srgbClr val="0000FF"/>
                </a:solidFill>
              </a:rPr>
              <a:t>January 2006</a:t>
            </a:r>
            <a:endParaRPr lang="en-US" sz="2400" dirty="0">
              <a:solidFill>
                <a:srgbClr val="0000FF"/>
              </a:solidFill>
            </a:endParaRPr>
          </a:p>
        </p:txBody>
      </p:sp>
      <p:grpSp>
        <p:nvGrpSpPr>
          <p:cNvPr id="46" name="Group 45"/>
          <p:cNvGrpSpPr/>
          <p:nvPr/>
        </p:nvGrpSpPr>
        <p:grpSpPr>
          <a:xfrm>
            <a:off x="-14942" y="762000"/>
            <a:ext cx="9082742" cy="4495800"/>
            <a:chOff x="-14942" y="762000"/>
            <a:chExt cx="9082742" cy="4495800"/>
          </a:xfrm>
        </p:grpSpPr>
        <p:pic>
          <p:nvPicPr>
            <p:cNvPr id="44" name="Picture 43" descr="Screen Shot 2012-10-19 at 6.13.03 PM.png"/>
            <p:cNvPicPr>
              <a:picLocks noChangeAspect="1"/>
            </p:cNvPicPr>
            <p:nvPr/>
          </p:nvPicPr>
          <p:blipFill>
            <a:blip r:embed="rId3" cstate="print"/>
            <a:srcRect t="4247" r="7018" b="2328"/>
            <a:stretch>
              <a:fillRect/>
            </a:stretch>
          </p:blipFill>
          <p:spPr>
            <a:xfrm>
              <a:off x="45027" y="1295400"/>
              <a:ext cx="4222173" cy="3505200"/>
            </a:xfrm>
            <a:prstGeom prst="rect">
              <a:avLst/>
            </a:prstGeom>
          </p:spPr>
        </p:pic>
        <p:sp>
          <p:nvSpPr>
            <p:cNvPr id="57" name="TextBox 56"/>
            <p:cNvSpPr txBox="1"/>
            <p:nvPr/>
          </p:nvSpPr>
          <p:spPr>
            <a:xfrm>
              <a:off x="1295400" y="4648200"/>
              <a:ext cx="126638" cy="215444"/>
            </a:xfrm>
            <a:prstGeom prst="rect">
              <a:avLst/>
            </a:prstGeom>
            <a:solidFill>
              <a:schemeClr val="bg1"/>
            </a:solidFill>
          </p:spPr>
          <p:txBody>
            <a:bodyPr wrap="none" lIns="0" tIns="0" rIns="0" bIns="0" rtlCol="0">
              <a:spAutoFit/>
            </a:bodyPr>
            <a:lstStyle/>
            <a:p>
              <a:r>
                <a:rPr lang="en-US" sz="1400" b="1" dirty="0" smtClean="0"/>
                <a:t>0</a:t>
              </a:r>
              <a:endParaRPr lang="en-US" sz="1400" b="1" dirty="0"/>
            </a:p>
          </p:txBody>
        </p:sp>
        <p:sp>
          <p:nvSpPr>
            <p:cNvPr id="58" name="TextBox 57"/>
            <p:cNvSpPr txBox="1"/>
            <p:nvPr/>
          </p:nvSpPr>
          <p:spPr>
            <a:xfrm>
              <a:off x="2209800" y="4648200"/>
              <a:ext cx="112210" cy="215444"/>
            </a:xfrm>
            <a:prstGeom prst="rect">
              <a:avLst/>
            </a:prstGeom>
            <a:solidFill>
              <a:schemeClr val="bg1"/>
            </a:solidFill>
          </p:spPr>
          <p:txBody>
            <a:bodyPr wrap="none" lIns="0" tIns="0" rIns="0" bIns="0" rtlCol="0">
              <a:spAutoFit/>
            </a:bodyPr>
            <a:lstStyle/>
            <a:p>
              <a:r>
                <a:rPr lang="en-US" sz="1400" b="1" dirty="0" smtClean="0"/>
                <a:t>2</a:t>
              </a:r>
              <a:endParaRPr lang="en-US" sz="1400" b="1" dirty="0"/>
            </a:p>
          </p:txBody>
        </p:sp>
        <p:sp>
          <p:nvSpPr>
            <p:cNvPr id="59" name="TextBox 58"/>
            <p:cNvSpPr txBox="1"/>
            <p:nvPr/>
          </p:nvSpPr>
          <p:spPr>
            <a:xfrm>
              <a:off x="3124200" y="4661356"/>
              <a:ext cx="117020" cy="215444"/>
            </a:xfrm>
            <a:prstGeom prst="rect">
              <a:avLst/>
            </a:prstGeom>
            <a:solidFill>
              <a:schemeClr val="bg1"/>
            </a:solidFill>
          </p:spPr>
          <p:txBody>
            <a:bodyPr wrap="none" lIns="0" tIns="0" rIns="0" bIns="0" rtlCol="0">
              <a:spAutoFit/>
            </a:bodyPr>
            <a:lstStyle/>
            <a:p>
              <a:r>
                <a:rPr lang="en-US" sz="1400" b="1" dirty="0" smtClean="0"/>
                <a:t>4</a:t>
              </a:r>
              <a:endParaRPr lang="en-US" sz="1400" b="1" dirty="0"/>
            </a:p>
          </p:txBody>
        </p:sp>
        <p:sp>
          <p:nvSpPr>
            <p:cNvPr id="60" name="TextBox 59"/>
            <p:cNvSpPr txBox="1"/>
            <p:nvPr/>
          </p:nvSpPr>
          <p:spPr>
            <a:xfrm>
              <a:off x="3997780" y="4648200"/>
              <a:ext cx="117020" cy="215444"/>
            </a:xfrm>
            <a:prstGeom prst="rect">
              <a:avLst/>
            </a:prstGeom>
            <a:solidFill>
              <a:schemeClr val="bg1"/>
            </a:solidFill>
          </p:spPr>
          <p:txBody>
            <a:bodyPr wrap="none" lIns="0" tIns="0" rIns="0" bIns="0" rtlCol="0">
              <a:spAutoFit/>
            </a:bodyPr>
            <a:lstStyle/>
            <a:p>
              <a:r>
                <a:rPr lang="en-US" sz="1400" b="1" dirty="0" smtClean="0"/>
                <a:t>6</a:t>
              </a:r>
              <a:endParaRPr lang="en-US" sz="1400" b="1" dirty="0"/>
            </a:p>
          </p:txBody>
        </p:sp>
        <p:sp>
          <p:nvSpPr>
            <p:cNvPr id="61" name="TextBox 60"/>
            <p:cNvSpPr txBox="1"/>
            <p:nvPr/>
          </p:nvSpPr>
          <p:spPr>
            <a:xfrm>
              <a:off x="304800" y="4648200"/>
              <a:ext cx="179536" cy="215444"/>
            </a:xfrm>
            <a:prstGeom prst="rect">
              <a:avLst/>
            </a:prstGeom>
            <a:solidFill>
              <a:schemeClr val="bg1"/>
            </a:solidFill>
          </p:spPr>
          <p:txBody>
            <a:bodyPr wrap="none" lIns="0" tIns="0" rIns="0" bIns="0" rtlCol="0">
              <a:spAutoFit/>
            </a:bodyPr>
            <a:lstStyle/>
            <a:p>
              <a:r>
                <a:rPr lang="en-US" sz="1400" b="1" dirty="0" smtClean="0"/>
                <a:t>-2</a:t>
              </a:r>
              <a:endParaRPr lang="en-US" sz="1400" b="1" dirty="0"/>
            </a:p>
          </p:txBody>
        </p:sp>
        <p:sp>
          <p:nvSpPr>
            <p:cNvPr id="62" name="TextBox 61"/>
            <p:cNvSpPr txBox="1"/>
            <p:nvPr/>
          </p:nvSpPr>
          <p:spPr>
            <a:xfrm>
              <a:off x="151770" y="4127956"/>
              <a:ext cx="229230" cy="215444"/>
            </a:xfrm>
            <a:prstGeom prst="rect">
              <a:avLst/>
            </a:prstGeom>
            <a:solidFill>
              <a:schemeClr val="bg1"/>
            </a:solidFill>
          </p:spPr>
          <p:txBody>
            <a:bodyPr wrap="none" lIns="0" tIns="0" rIns="0" bIns="0" rtlCol="0">
              <a:spAutoFit/>
            </a:bodyPr>
            <a:lstStyle/>
            <a:p>
              <a:r>
                <a:rPr lang="en-US" sz="1400" b="1" dirty="0" smtClean="0"/>
                <a:t>34</a:t>
              </a:r>
              <a:endParaRPr lang="en-US" sz="1400" b="1" dirty="0"/>
            </a:p>
          </p:txBody>
        </p:sp>
        <p:sp>
          <p:nvSpPr>
            <p:cNvPr id="63" name="TextBox 62"/>
            <p:cNvSpPr txBox="1"/>
            <p:nvPr/>
          </p:nvSpPr>
          <p:spPr>
            <a:xfrm>
              <a:off x="-14942" y="2819400"/>
              <a:ext cx="395942" cy="215444"/>
            </a:xfrm>
            <a:prstGeom prst="rect">
              <a:avLst/>
            </a:prstGeom>
            <a:solidFill>
              <a:schemeClr val="bg1"/>
            </a:solidFill>
          </p:spPr>
          <p:txBody>
            <a:bodyPr wrap="none" lIns="0" tIns="0" rIns="0" bIns="0" rtlCol="0">
              <a:spAutoFit/>
            </a:bodyPr>
            <a:lstStyle/>
            <a:p>
              <a:r>
                <a:rPr lang="en-US" sz="1400" b="1" dirty="0" smtClean="0"/>
                <a:t>34.5</a:t>
              </a:r>
              <a:endParaRPr lang="en-US" sz="1400" b="1" dirty="0"/>
            </a:p>
          </p:txBody>
        </p:sp>
        <p:sp>
          <p:nvSpPr>
            <p:cNvPr id="64" name="TextBox 63"/>
            <p:cNvSpPr txBox="1"/>
            <p:nvPr/>
          </p:nvSpPr>
          <p:spPr>
            <a:xfrm>
              <a:off x="161388" y="1493966"/>
              <a:ext cx="219612" cy="215444"/>
            </a:xfrm>
            <a:prstGeom prst="rect">
              <a:avLst/>
            </a:prstGeom>
            <a:solidFill>
              <a:schemeClr val="bg1"/>
            </a:solidFill>
          </p:spPr>
          <p:txBody>
            <a:bodyPr wrap="none" lIns="0" tIns="0" rIns="0" bIns="0" rtlCol="0">
              <a:spAutoFit/>
            </a:bodyPr>
            <a:lstStyle/>
            <a:p>
              <a:r>
                <a:rPr lang="en-US" sz="1400" b="1" dirty="0" smtClean="0"/>
                <a:t>35</a:t>
              </a:r>
              <a:endParaRPr lang="en-US" sz="1400" b="1" dirty="0"/>
            </a:p>
          </p:txBody>
        </p:sp>
        <p:sp>
          <p:nvSpPr>
            <p:cNvPr id="81" name="TextBox 80"/>
            <p:cNvSpPr txBox="1"/>
            <p:nvPr/>
          </p:nvSpPr>
          <p:spPr>
            <a:xfrm>
              <a:off x="0" y="3594556"/>
              <a:ext cx="400751" cy="215444"/>
            </a:xfrm>
            <a:prstGeom prst="rect">
              <a:avLst/>
            </a:prstGeom>
            <a:solidFill>
              <a:schemeClr val="bg1"/>
            </a:solidFill>
          </p:spPr>
          <p:txBody>
            <a:bodyPr wrap="none" lIns="0" tIns="0" rIns="0" bIns="0" rtlCol="0">
              <a:spAutoFit/>
            </a:bodyPr>
            <a:lstStyle/>
            <a:p>
              <a:r>
                <a:rPr lang="en-US" sz="1400" b="1" dirty="0" smtClean="0"/>
                <a:t>34.2</a:t>
              </a:r>
              <a:endParaRPr lang="en-US" sz="1400" b="1" dirty="0"/>
            </a:p>
          </p:txBody>
        </p:sp>
        <p:sp>
          <p:nvSpPr>
            <p:cNvPr id="82" name="TextBox 81"/>
            <p:cNvSpPr txBox="1"/>
            <p:nvPr/>
          </p:nvSpPr>
          <p:spPr>
            <a:xfrm>
              <a:off x="0" y="2057400"/>
              <a:ext cx="410369" cy="215444"/>
            </a:xfrm>
            <a:prstGeom prst="rect">
              <a:avLst/>
            </a:prstGeom>
            <a:solidFill>
              <a:schemeClr val="bg1"/>
            </a:solidFill>
          </p:spPr>
          <p:txBody>
            <a:bodyPr wrap="none" lIns="0" tIns="0" rIns="0" bIns="0" rtlCol="0">
              <a:spAutoFit/>
            </a:bodyPr>
            <a:lstStyle/>
            <a:p>
              <a:r>
                <a:rPr lang="en-US" sz="1400" b="1" dirty="0" smtClean="0"/>
                <a:t>34.8</a:t>
              </a:r>
              <a:endParaRPr lang="en-US" sz="1400" b="1" dirty="0"/>
            </a:p>
          </p:txBody>
        </p:sp>
        <p:sp>
          <p:nvSpPr>
            <p:cNvPr id="91" name="TextBox 90"/>
            <p:cNvSpPr txBox="1"/>
            <p:nvPr/>
          </p:nvSpPr>
          <p:spPr>
            <a:xfrm>
              <a:off x="4572000" y="2773234"/>
              <a:ext cx="395942" cy="215444"/>
            </a:xfrm>
            <a:prstGeom prst="rect">
              <a:avLst/>
            </a:prstGeom>
            <a:solidFill>
              <a:schemeClr val="bg1"/>
            </a:solidFill>
          </p:spPr>
          <p:txBody>
            <a:bodyPr wrap="none" lIns="0" tIns="0" rIns="0" bIns="0" rtlCol="0">
              <a:spAutoFit/>
            </a:bodyPr>
            <a:lstStyle/>
            <a:p>
              <a:r>
                <a:rPr lang="en-US" sz="1400" b="1" dirty="0" smtClean="0"/>
                <a:t>34.5</a:t>
              </a:r>
              <a:endParaRPr lang="en-US" sz="1400" b="1" dirty="0"/>
            </a:p>
          </p:txBody>
        </p:sp>
        <p:sp>
          <p:nvSpPr>
            <p:cNvPr id="96" name="Rectangle 95"/>
            <p:cNvSpPr/>
            <p:nvPr/>
          </p:nvSpPr>
          <p:spPr>
            <a:xfrm>
              <a:off x="457200" y="1429435"/>
              <a:ext cx="762000" cy="323165"/>
            </a:xfrm>
            <a:prstGeom prst="rect">
              <a:avLst/>
            </a:prstGeom>
            <a:solidFill>
              <a:schemeClr val="bg1"/>
            </a:solidFill>
          </p:spPr>
          <p:txBody>
            <a:bodyPr wrap="square">
              <a:spAutoFit/>
            </a:bodyPr>
            <a:lstStyle/>
            <a:p>
              <a:pPr algn="ctr"/>
              <a:r>
                <a:rPr lang="en-US" sz="1500" dirty="0" err="1" smtClean="0"/>
                <a:t>CCMP</a:t>
              </a:r>
              <a:endParaRPr lang="en-US" sz="1500" dirty="0"/>
            </a:p>
          </p:txBody>
        </p:sp>
        <p:grpSp>
          <p:nvGrpSpPr>
            <p:cNvPr id="43" name="Group 42"/>
            <p:cNvGrpSpPr/>
            <p:nvPr/>
          </p:nvGrpSpPr>
          <p:grpSpPr>
            <a:xfrm>
              <a:off x="4114800" y="1354722"/>
              <a:ext cx="4402798" cy="3522078"/>
              <a:chOff x="4586942" y="1295400"/>
              <a:chExt cx="4402798" cy="3522078"/>
            </a:xfrm>
          </p:grpSpPr>
          <p:pic>
            <p:nvPicPr>
              <p:cNvPr id="45" name="Picture 44" descr="Screen Shot 2012-10-19 at 6.20.28 PM.png"/>
              <p:cNvPicPr>
                <a:picLocks noChangeAspect="1"/>
              </p:cNvPicPr>
              <p:nvPr/>
            </p:nvPicPr>
            <p:blipFill>
              <a:blip r:embed="rId4" cstate="print"/>
              <a:srcRect t="4545" r="7135" b="2273"/>
              <a:stretch>
                <a:fillRect/>
              </a:stretch>
            </p:blipFill>
            <p:spPr>
              <a:xfrm>
                <a:off x="4724399" y="1295400"/>
                <a:ext cx="4265341" cy="3429000"/>
              </a:xfrm>
              <a:prstGeom prst="rect">
                <a:avLst/>
              </a:prstGeom>
            </p:spPr>
          </p:pic>
          <p:sp>
            <p:nvSpPr>
              <p:cNvPr id="85" name="TextBox 84"/>
              <p:cNvSpPr txBox="1"/>
              <p:nvPr/>
            </p:nvSpPr>
            <p:spPr>
              <a:xfrm>
                <a:off x="5882342" y="4572000"/>
                <a:ext cx="126638" cy="215444"/>
              </a:xfrm>
              <a:prstGeom prst="rect">
                <a:avLst/>
              </a:prstGeom>
              <a:solidFill>
                <a:schemeClr val="bg1"/>
              </a:solidFill>
            </p:spPr>
            <p:txBody>
              <a:bodyPr wrap="none" lIns="0" tIns="0" rIns="0" bIns="0" rtlCol="0">
                <a:spAutoFit/>
              </a:bodyPr>
              <a:lstStyle/>
              <a:p>
                <a:r>
                  <a:rPr lang="en-US" sz="1400" b="1" dirty="0" smtClean="0"/>
                  <a:t>0</a:t>
                </a:r>
                <a:endParaRPr lang="en-US" sz="1400" b="1" dirty="0"/>
              </a:p>
            </p:txBody>
          </p:sp>
          <p:sp>
            <p:nvSpPr>
              <p:cNvPr id="86" name="TextBox 85"/>
              <p:cNvSpPr txBox="1"/>
              <p:nvPr/>
            </p:nvSpPr>
            <p:spPr>
              <a:xfrm>
                <a:off x="6781800" y="4572000"/>
                <a:ext cx="112210" cy="215444"/>
              </a:xfrm>
              <a:prstGeom prst="rect">
                <a:avLst/>
              </a:prstGeom>
              <a:solidFill>
                <a:schemeClr val="bg1"/>
              </a:solidFill>
            </p:spPr>
            <p:txBody>
              <a:bodyPr wrap="none" lIns="0" tIns="0" rIns="0" bIns="0" rtlCol="0">
                <a:spAutoFit/>
              </a:bodyPr>
              <a:lstStyle/>
              <a:p>
                <a:r>
                  <a:rPr lang="en-US" sz="1400" b="1" dirty="0" smtClean="0"/>
                  <a:t>2</a:t>
                </a:r>
                <a:endParaRPr lang="en-US" sz="1400" b="1" dirty="0"/>
              </a:p>
            </p:txBody>
          </p:sp>
          <p:sp>
            <p:nvSpPr>
              <p:cNvPr id="87" name="TextBox 86"/>
              <p:cNvSpPr txBox="1"/>
              <p:nvPr/>
            </p:nvSpPr>
            <p:spPr>
              <a:xfrm>
                <a:off x="7731580" y="4572000"/>
                <a:ext cx="117020" cy="215444"/>
              </a:xfrm>
              <a:prstGeom prst="rect">
                <a:avLst/>
              </a:prstGeom>
              <a:solidFill>
                <a:schemeClr val="bg1"/>
              </a:solidFill>
            </p:spPr>
            <p:txBody>
              <a:bodyPr wrap="none" lIns="0" tIns="0" rIns="0" bIns="0" rtlCol="0">
                <a:spAutoFit/>
              </a:bodyPr>
              <a:lstStyle/>
              <a:p>
                <a:r>
                  <a:rPr lang="en-US" sz="1400" b="1" dirty="0" smtClean="0"/>
                  <a:t>4</a:t>
                </a:r>
                <a:endParaRPr lang="en-US" sz="1400" b="1" dirty="0"/>
              </a:p>
            </p:txBody>
          </p:sp>
          <p:sp>
            <p:nvSpPr>
              <p:cNvPr id="88" name="TextBox 87"/>
              <p:cNvSpPr txBox="1"/>
              <p:nvPr/>
            </p:nvSpPr>
            <p:spPr>
              <a:xfrm>
                <a:off x="8645980" y="4572000"/>
                <a:ext cx="117020" cy="215444"/>
              </a:xfrm>
              <a:prstGeom prst="rect">
                <a:avLst/>
              </a:prstGeom>
              <a:solidFill>
                <a:schemeClr val="bg1"/>
              </a:solidFill>
            </p:spPr>
            <p:txBody>
              <a:bodyPr wrap="none" lIns="0" tIns="0" rIns="0" bIns="0" rtlCol="0">
                <a:spAutoFit/>
              </a:bodyPr>
              <a:lstStyle/>
              <a:p>
                <a:r>
                  <a:rPr lang="en-US" sz="1400" b="1" dirty="0" smtClean="0"/>
                  <a:t>6</a:t>
                </a:r>
                <a:endParaRPr lang="en-US" sz="1400" b="1" dirty="0"/>
              </a:p>
            </p:txBody>
          </p:sp>
          <p:sp>
            <p:nvSpPr>
              <p:cNvPr id="89" name="TextBox 88"/>
              <p:cNvSpPr txBox="1"/>
              <p:nvPr/>
            </p:nvSpPr>
            <p:spPr>
              <a:xfrm>
                <a:off x="4891742" y="4602034"/>
                <a:ext cx="179536" cy="215444"/>
              </a:xfrm>
              <a:prstGeom prst="rect">
                <a:avLst/>
              </a:prstGeom>
              <a:solidFill>
                <a:schemeClr val="bg1"/>
              </a:solidFill>
            </p:spPr>
            <p:txBody>
              <a:bodyPr wrap="none" lIns="0" tIns="0" rIns="0" bIns="0" rtlCol="0">
                <a:spAutoFit/>
              </a:bodyPr>
              <a:lstStyle/>
              <a:p>
                <a:r>
                  <a:rPr lang="en-US" sz="1400" b="1" dirty="0" smtClean="0"/>
                  <a:t>-2</a:t>
                </a:r>
                <a:endParaRPr lang="en-US" sz="1400" b="1" dirty="0"/>
              </a:p>
            </p:txBody>
          </p:sp>
          <p:sp>
            <p:nvSpPr>
              <p:cNvPr id="90" name="TextBox 89"/>
              <p:cNvSpPr txBox="1"/>
              <p:nvPr/>
            </p:nvSpPr>
            <p:spPr>
              <a:xfrm>
                <a:off x="4723770" y="4038600"/>
                <a:ext cx="229230" cy="215444"/>
              </a:xfrm>
              <a:prstGeom prst="rect">
                <a:avLst/>
              </a:prstGeom>
              <a:solidFill>
                <a:schemeClr val="bg1"/>
              </a:solidFill>
            </p:spPr>
            <p:txBody>
              <a:bodyPr wrap="none" lIns="0" tIns="0" rIns="0" bIns="0" rtlCol="0">
                <a:spAutoFit/>
              </a:bodyPr>
              <a:lstStyle/>
              <a:p>
                <a:r>
                  <a:rPr lang="en-US" sz="1400" b="1" dirty="0" smtClean="0"/>
                  <a:t>34</a:t>
                </a:r>
                <a:endParaRPr lang="en-US" sz="1400" b="1" dirty="0"/>
              </a:p>
            </p:txBody>
          </p:sp>
          <p:sp>
            <p:nvSpPr>
              <p:cNvPr id="92" name="TextBox 91"/>
              <p:cNvSpPr txBox="1"/>
              <p:nvPr/>
            </p:nvSpPr>
            <p:spPr>
              <a:xfrm>
                <a:off x="4724400" y="1447800"/>
                <a:ext cx="219612" cy="215444"/>
              </a:xfrm>
              <a:prstGeom prst="rect">
                <a:avLst/>
              </a:prstGeom>
              <a:solidFill>
                <a:schemeClr val="bg1"/>
              </a:solidFill>
            </p:spPr>
            <p:txBody>
              <a:bodyPr wrap="none" lIns="0" tIns="0" rIns="0" bIns="0" rtlCol="0">
                <a:spAutoFit/>
              </a:bodyPr>
              <a:lstStyle/>
              <a:p>
                <a:r>
                  <a:rPr lang="en-US" sz="1400" b="1" dirty="0" smtClean="0"/>
                  <a:t>35</a:t>
                </a:r>
                <a:endParaRPr lang="en-US" sz="1400" b="1" dirty="0"/>
              </a:p>
            </p:txBody>
          </p:sp>
          <p:sp>
            <p:nvSpPr>
              <p:cNvPr id="93" name="TextBox 92"/>
              <p:cNvSpPr txBox="1"/>
              <p:nvPr/>
            </p:nvSpPr>
            <p:spPr>
              <a:xfrm>
                <a:off x="4586942" y="3548390"/>
                <a:ext cx="400751" cy="215444"/>
              </a:xfrm>
              <a:prstGeom prst="rect">
                <a:avLst/>
              </a:prstGeom>
              <a:solidFill>
                <a:schemeClr val="bg1"/>
              </a:solidFill>
            </p:spPr>
            <p:txBody>
              <a:bodyPr wrap="none" lIns="0" tIns="0" rIns="0" bIns="0" rtlCol="0">
                <a:spAutoFit/>
              </a:bodyPr>
              <a:lstStyle/>
              <a:p>
                <a:r>
                  <a:rPr lang="en-US" sz="1400" b="1" dirty="0" smtClean="0"/>
                  <a:t>34.2</a:t>
                </a:r>
                <a:endParaRPr lang="en-US" sz="1400" b="1" dirty="0"/>
              </a:p>
            </p:txBody>
          </p:sp>
          <p:sp>
            <p:nvSpPr>
              <p:cNvPr id="94" name="TextBox 93"/>
              <p:cNvSpPr txBox="1"/>
              <p:nvPr/>
            </p:nvSpPr>
            <p:spPr>
              <a:xfrm>
                <a:off x="4586942" y="2011234"/>
                <a:ext cx="410369" cy="215444"/>
              </a:xfrm>
              <a:prstGeom prst="rect">
                <a:avLst/>
              </a:prstGeom>
              <a:solidFill>
                <a:schemeClr val="bg1"/>
              </a:solidFill>
            </p:spPr>
            <p:txBody>
              <a:bodyPr wrap="none" lIns="0" tIns="0" rIns="0" bIns="0" rtlCol="0">
                <a:spAutoFit/>
              </a:bodyPr>
              <a:lstStyle/>
              <a:p>
                <a:r>
                  <a:rPr lang="en-US" sz="1400" b="1" dirty="0" smtClean="0"/>
                  <a:t>34.8</a:t>
                </a:r>
                <a:endParaRPr lang="en-US" sz="1400" b="1" dirty="0"/>
              </a:p>
            </p:txBody>
          </p:sp>
          <p:sp>
            <p:nvSpPr>
              <p:cNvPr id="97" name="Rectangle 96"/>
              <p:cNvSpPr/>
              <p:nvPr/>
            </p:nvSpPr>
            <p:spPr>
              <a:xfrm>
                <a:off x="5029200" y="1371600"/>
                <a:ext cx="914400" cy="323165"/>
              </a:xfrm>
              <a:prstGeom prst="rect">
                <a:avLst/>
              </a:prstGeom>
              <a:solidFill>
                <a:schemeClr val="bg1"/>
              </a:solidFill>
            </p:spPr>
            <p:txBody>
              <a:bodyPr wrap="square">
                <a:spAutoFit/>
              </a:bodyPr>
              <a:lstStyle/>
              <a:p>
                <a:pPr algn="ctr"/>
                <a:r>
                  <a:rPr lang="en-US" sz="1500" dirty="0" err="1" smtClean="0"/>
                  <a:t>NCEPR</a:t>
                </a:r>
                <a:endParaRPr lang="en-US" sz="1500" dirty="0"/>
              </a:p>
            </p:txBody>
          </p:sp>
        </p:grpSp>
        <p:grpSp>
          <p:nvGrpSpPr>
            <p:cNvPr id="99" name="Group 98"/>
            <p:cNvGrpSpPr/>
            <p:nvPr/>
          </p:nvGrpSpPr>
          <p:grpSpPr>
            <a:xfrm>
              <a:off x="8357840" y="762000"/>
              <a:ext cx="709960" cy="4495800"/>
              <a:chOff x="9043640" y="533400"/>
              <a:chExt cx="709960" cy="4495800"/>
            </a:xfrm>
          </p:grpSpPr>
          <p:grpSp>
            <p:nvGrpSpPr>
              <p:cNvPr id="66" name="Group 65"/>
              <p:cNvGrpSpPr/>
              <p:nvPr/>
            </p:nvGrpSpPr>
            <p:grpSpPr>
              <a:xfrm>
                <a:off x="9043640" y="533400"/>
                <a:ext cx="685800" cy="4495800"/>
                <a:chOff x="6629400" y="762000"/>
                <a:chExt cx="838200" cy="4800600"/>
              </a:xfrm>
            </p:grpSpPr>
            <p:sp>
              <p:nvSpPr>
                <p:cNvPr id="65" name="Rectangle 64"/>
                <p:cNvSpPr/>
                <p:nvPr/>
              </p:nvSpPr>
              <p:spPr bwMode="auto">
                <a:xfrm>
                  <a:off x="6629400" y="762000"/>
                  <a:ext cx="838200" cy="48006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pic>
              <p:nvPicPr>
                <p:cNvPr id="56" name="Picture 55" descr="020_VolWmass-BrSea-012006-01.jpg"/>
                <p:cNvPicPr>
                  <a:picLocks noChangeAspect="1"/>
                </p:cNvPicPr>
                <p:nvPr/>
              </p:nvPicPr>
              <p:blipFill>
                <a:blip r:embed="rId5" cstate="print"/>
                <a:srcRect l="93103" t="6897" b="10345"/>
                <a:stretch>
                  <a:fillRect/>
                </a:stretch>
              </p:blipFill>
              <p:spPr>
                <a:xfrm>
                  <a:off x="6629401" y="762000"/>
                  <a:ext cx="533400" cy="4800600"/>
                </a:xfrm>
                <a:prstGeom prst="rect">
                  <a:avLst/>
                </a:prstGeom>
              </p:spPr>
            </p:pic>
          </p:grpSp>
          <p:sp>
            <p:nvSpPr>
              <p:cNvPr id="68" name="TextBox 67"/>
              <p:cNvSpPr txBox="1"/>
              <p:nvPr/>
            </p:nvSpPr>
            <p:spPr>
              <a:xfrm>
                <a:off x="9320789" y="4648200"/>
                <a:ext cx="110608" cy="215444"/>
              </a:xfrm>
              <a:prstGeom prst="rect">
                <a:avLst/>
              </a:prstGeom>
              <a:solidFill>
                <a:schemeClr val="bg1"/>
              </a:solidFill>
            </p:spPr>
            <p:txBody>
              <a:bodyPr wrap="none" lIns="0" tIns="0" rIns="0" bIns="0" rtlCol="0">
                <a:spAutoFit/>
              </a:bodyPr>
              <a:lstStyle/>
              <a:p>
                <a:r>
                  <a:rPr lang="en-US" sz="1400" dirty="0" smtClean="0"/>
                  <a:t>0</a:t>
                </a:r>
                <a:endParaRPr lang="en-US" sz="1400" dirty="0"/>
              </a:p>
            </p:txBody>
          </p:sp>
          <p:sp>
            <p:nvSpPr>
              <p:cNvPr id="69" name="TextBox 68"/>
              <p:cNvSpPr txBox="1"/>
              <p:nvPr/>
            </p:nvSpPr>
            <p:spPr>
              <a:xfrm>
                <a:off x="9320789" y="4243260"/>
                <a:ext cx="306174" cy="215444"/>
              </a:xfrm>
              <a:prstGeom prst="rect">
                <a:avLst/>
              </a:prstGeom>
              <a:solidFill>
                <a:schemeClr val="bg1"/>
              </a:solidFill>
            </p:spPr>
            <p:txBody>
              <a:bodyPr wrap="none" lIns="0" tIns="0" rIns="0" bIns="0" rtlCol="0">
                <a:spAutoFit/>
              </a:bodyPr>
              <a:lstStyle/>
              <a:p>
                <a:r>
                  <a:rPr lang="en-US" sz="1400" dirty="0" smtClean="0"/>
                  <a:t>250</a:t>
                </a:r>
                <a:endParaRPr lang="en-US" sz="1400" dirty="0"/>
              </a:p>
            </p:txBody>
          </p:sp>
          <p:sp>
            <p:nvSpPr>
              <p:cNvPr id="70" name="TextBox 69"/>
              <p:cNvSpPr txBox="1"/>
              <p:nvPr/>
            </p:nvSpPr>
            <p:spPr>
              <a:xfrm>
                <a:off x="9320789" y="3838322"/>
                <a:ext cx="315792" cy="215444"/>
              </a:xfrm>
              <a:prstGeom prst="rect">
                <a:avLst/>
              </a:prstGeom>
              <a:solidFill>
                <a:schemeClr val="bg1"/>
              </a:solidFill>
            </p:spPr>
            <p:txBody>
              <a:bodyPr wrap="none" lIns="0" tIns="0" rIns="0" bIns="0" rtlCol="0">
                <a:spAutoFit/>
              </a:bodyPr>
              <a:lstStyle/>
              <a:p>
                <a:r>
                  <a:rPr lang="en-US" sz="1400" dirty="0" smtClean="0"/>
                  <a:t>500</a:t>
                </a:r>
                <a:endParaRPr lang="en-US" sz="1400" dirty="0"/>
              </a:p>
            </p:txBody>
          </p:sp>
          <p:sp>
            <p:nvSpPr>
              <p:cNvPr id="71" name="TextBox 70"/>
              <p:cNvSpPr txBox="1"/>
              <p:nvPr/>
            </p:nvSpPr>
            <p:spPr>
              <a:xfrm>
                <a:off x="9272240" y="3433384"/>
                <a:ext cx="294953" cy="215444"/>
              </a:xfrm>
              <a:prstGeom prst="rect">
                <a:avLst/>
              </a:prstGeom>
              <a:solidFill>
                <a:schemeClr val="bg1"/>
              </a:solidFill>
            </p:spPr>
            <p:txBody>
              <a:bodyPr wrap="none" lIns="0" tIns="0" rIns="0" bIns="0" rtlCol="0">
                <a:spAutoFit/>
              </a:bodyPr>
              <a:lstStyle/>
              <a:p>
                <a:r>
                  <a:rPr lang="en-US" sz="1400" dirty="0" smtClean="0"/>
                  <a:t>750</a:t>
                </a:r>
                <a:endParaRPr lang="en-US" sz="1400" dirty="0"/>
              </a:p>
            </p:txBody>
          </p:sp>
          <p:sp>
            <p:nvSpPr>
              <p:cNvPr id="72" name="TextBox 71"/>
              <p:cNvSpPr txBox="1"/>
              <p:nvPr/>
            </p:nvSpPr>
            <p:spPr>
              <a:xfrm>
                <a:off x="9320789" y="3028446"/>
                <a:ext cx="408766" cy="215444"/>
              </a:xfrm>
              <a:prstGeom prst="rect">
                <a:avLst/>
              </a:prstGeom>
              <a:solidFill>
                <a:schemeClr val="bg1"/>
              </a:solidFill>
            </p:spPr>
            <p:txBody>
              <a:bodyPr wrap="none" lIns="0" tIns="0" rIns="0" bIns="0" rtlCol="0">
                <a:spAutoFit/>
              </a:bodyPr>
              <a:lstStyle/>
              <a:p>
                <a:r>
                  <a:rPr lang="en-US" sz="1400" dirty="0" smtClean="0"/>
                  <a:t>1000</a:t>
                </a:r>
                <a:endParaRPr lang="en-US" sz="1400" dirty="0"/>
              </a:p>
            </p:txBody>
          </p:sp>
          <p:sp>
            <p:nvSpPr>
              <p:cNvPr id="73" name="TextBox 72"/>
              <p:cNvSpPr txBox="1"/>
              <p:nvPr/>
            </p:nvSpPr>
            <p:spPr>
              <a:xfrm>
                <a:off x="9320789" y="2623508"/>
                <a:ext cx="383118" cy="215444"/>
              </a:xfrm>
              <a:prstGeom prst="rect">
                <a:avLst/>
              </a:prstGeom>
              <a:solidFill>
                <a:schemeClr val="bg1"/>
              </a:solidFill>
            </p:spPr>
            <p:txBody>
              <a:bodyPr wrap="none" lIns="0" tIns="0" rIns="0" bIns="0" rtlCol="0">
                <a:spAutoFit/>
              </a:bodyPr>
              <a:lstStyle/>
              <a:p>
                <a:r>
                  <a:rPr lang="en-US" sz="1400" dirty="0" smtClean="0"/>
                  <a:t>1250</a:t>
                </a:r>
                <a:endParaRPr lang="en-US" sz="1400" dirty="0"/>
              </a:p>
            </p:txBody>
          </p:sp>
          <p:sp>
            <p:nvSpPr>
              <p:cNvPr id="75" name="TextBox 74"/>
              <p:cNvSpPr txBox="1"/>
              <p:nvPr/>
            </p:nvSpPr>
            <p:spPr>
              <a:xfrm>
                <a:off x="9341228" y="2218570"/>
                <a:ext cx="392736" cy="215444"/>
              </a:xfrm>
              <a:prstGeom prst="rect">
                <a:avLst/>
              </a:prstGeom>
              <a:solidFill>
                <a:schemeClr val="bg1"/>
              </a:solidFill>
            </p:spPr>
            <p:txBody>
              <a:bodyPr wrap="none" lIns="0" tIns="0" rIns="0" bIns="0" rtlCol="0">
                <a:spAutoFit/>
              </a:bodyPr>
              <a:lstStyle/>
              <a:p>
                <a:r>
                  <a:rPr lang="en-US" sz="1400" dirty="0" smtClean="0"/>
                  <a:t>1500</a:t>
                </a:r>
                <a:endParaRPr lang="en-US" sz="1400" dirty="0"/>
              </a:p>
            </p:txBody>
          </p:sp>
          <p:sp>
            <p:nvSpPr>
              <p:cNvPr id="76" name="TextBox 75"/>
              <p:cNvSpPr txBox="1"/>
              <p:nvPr/>
            </p:nvSpPr>
            <p:spPr>
              <a:xfrm>
                <a:off x="9296400" y="1813632"/>
                <a:ext cx="371897" cy="215444"/>
              </a:xfrm>
              <a:prstGeom prst="rect">
                <a:avLst/>
              </a:prstGeom>
              <a:solidFill>
                <a:schemeClr val="bg1"/>
              </a:solidFill>
            </p:spPr>
            <p:txBody>
              <a:bodyPr wrap="none" lIns="0" tIns="0" rIns="0" bIns="0" rtlCol="0">
                <a:spAutoFit/>
              </a:bodyPr>
              <a:lstStyle/>
              <a:p>
                <a:r>
                  <a:rPr lang="en-US" sz="1400" dirty="0" smtClean="0"/>
                  <a:t>1750</a:t>
                </a:r>
                <a:endParaRPr lang="en-US" sz="1400" dirty="0"/>
              </a:p>
            </p:txBody>
          </p:sp>
          <p:sp>
            <p:nvSpPr>
              <p:cNvPr id="77" name="TextBox 76"/>
              <p:cNvSpPr txBox="1"/>
              <p:nvPr/>
            </p:nvSpPr>
            <p:spPr>
              <a:xfrm>
                <a:off x="9320789" y="1408694"/>
                <a:ext cx="432811" cy="215444"/>
              </a:xfrm>
              <a:prstGeom prst="rect">
                <a:avLst/>
              </a:prstGeom>
              <a:solidFill>
                <a:schemeClr val="bg1"/>
              </a:solidFill>
            </p:spPr>
            <p:txBody>
              <a:bodyPr wrap="none" lIns="0" tIns="0" rIns="0" bIns="0" rtlCol="0">
                <a:spAutoFit/>
              </a:bodyPr>
              <a:lstStyle/>
              <a:p>
                <a:r>
                  <a:rPr lang="en-US" sz="1400" dirty="0" smtClean="0"/>
                  <a:t>2000</a:t>
                </a:r>
                <a:endParaRPr lang="en-US" sz="1400" dirty="0"/>
              </a:p>
            </p:txBody>
          </p:sp>
          <p:sp>
            <p:nvSpPr>
              <p:cNvPr id="78" name="TextBox 77"/>
              <p:cNvSpPr txBox="1"/>
              <p:nvPr/>
            </p:nvSpPr>
            <p:spPr>
              <a:xfrm>
                <a:off x="9320789" y="1003756"/>
                <a:ext cx="407163" cy="215444"/>
              </a:xfrm>
              <a:prstGeom prst="rect">
                <a:avLst/>
              </a:prstGeom>
              <a:solidFill>
                <a:schemeClr val="bg1"/>
              </a:solidFill>
            </p:spPr>
            <p:txBody>
              <a:bodyPr wrap="none" lIns="0" tIns="0" rIns="0" bIns="0" rtlCol="0">
                <a:spAutoFit/>
              </a:bodyPr>
              <a:lstStyle/>
              <a:p>
                <a:r>
                  <a:rPr lang="en-US" sz="1400" dirty="0" smtClean="0"/>
                  <a:t>2250</a:t>
                </a:r>
                <a:endParaRPr lang="en-US" sz="1400" dirty="0"/>
              </a:p>
            </p:txBody>
          </p:sp>
        </p:grpSp>
        <p:sp>
          <p:nvSpPr>
            <p:cNvPr id="95" name="TextBox 94"/>
            <p:cNvSpPr txBox="1"/>
            <p:nvPr/>
          </p:nvSpPr>
          <p:spPr>
            <a:xfrm>
              <a:off x="4183958" y="4659868"/>
              <a:ext cx="235642" cy="276999"/>
            </a:xfrm>
            <a:prstGeom prst="rect">
              <a:avLst/>
            </a:prstGeom>
            <a:solidFill>
              <a:schemeClr val="bg1"/>
            </a:solidFill>
          </p:spPr>
          <p:txBody>
            <a:bodyPr wrap="none" lIns="0" tIns="0" rIns="0" bIns="0" rtlCol="0">
              <a:spAutoFit/>
            </a:bodyPr>
            <a:lstStyle/>
            <a:p>
              <a:r>
                <a:rPr lang="en-US" dirty="0" smtClean="0"/>
                <a:t>T</a:t>
              </a:r>
              <a:r>
                <a:rPr lang="en-US" dirty="0" smtClean="0">
                  <a:sym typeface="Symbol"/>
                </a:rPr>
                <a:t></a:t>
              </a:r>
              <a:endParaRPr lang="en-US" dirty="0"/>
            </a:p>
          </p:txBody>
        </p:sp>
      </p:grpSp>
      <p:grpSp>
        <p:nvGrpSpPr>
          <p:cNvPr id="47" name="Group 46"/>
          <p:cNvGrpSpPr/>
          <p:nvPr/>
        </p:nvGrpSpPr>
        <p:grpSpPr>
          <a:xfrm>
            <a:off x="0" y="2971800"/>
            <a:ext cx="9216306" cy="3873044"/>
            <a:chOff x="-29369" y="1143000"/>
            <a:chExt cx="9216306" cy="3873044"/>
          </a:xfrm>
        </p:grpSpPr>
        <p:pic>
          <p:nvPicPr>
            <p:cNvPr id="48" name="Picture 47" descr="Screen Shot 2012-10-19 at 6.16.25 PM.png"/>
            <p:cNvPicPr>
              <a:picLocks noChangeAspect="1"/>
            </p:cNvPicPr>
            <p:nvPr/>
          </p:nvPicPr>
          <p:blipFill>
            <a:blip r:embed="rId6" cstate="print"/>
            <a:srcRect l="3359" t="4444" r="9307" b="4444"/>
            <a:stretch>
              <a:fillRect/>
            </a:stretch>
          </p:blipFill>
          <p:spPr>
            <a:xfrm>
              <a:off x="152400" y="1544516"/>
              <a:ext cx="4114800" cy="3360232"/>
            </a:xfrm>
            <a:prstGeom prst="rect">
              <a:avLst/>
            </a:prstGeom>
          </p:spPr>
        </p:pic>
        <p:pic>
          <p:nvPicPr>
            <p:cNvPr id="49" name="Picture 48" descr="Screen Shot 2012-10-19 at 6.19.46 PM.png"/>
            <p:cNvPicPr>
              <a:picLocks noChangeAspect="1"/>
            </p:cNvPicPr>
            <p:nvPr/>
          </p:nvPicPr>
          <p:blipFill>
            <a:blip r:embed="rId7" cstate="print"/>
            <a:srcRect t="4545" r="8597" b="2273"/>
            <a:stretch>
              <a:fillRect/>
            </a:stretch>
          </p:blipFill>
          <p:spPr>
            <a:xfrm>
              <a:off x="4343400" y="1524000"/>
              <a:ext cx="4286601" cy="3362612"/>
            </a:xfrm>
            <a:prstGeom prst="rect">
              <a:avLst/>
            </a:prstGeom>
          </p:spPr>
        </p:pic>
        <p:grpSp>
          <p:nvGrpSpPr>
            <p:cNvPr id="50" name="Group 11"/>
            <p:cNvGrpSpPr/>
            <p:nvPr/>
          </p:nvGrpSpPr>
          <p:grpSpPr>
            <a:xfrm>
              <a:off x="8458200" y="1447800"/>
              <a:ext cx="728737" cy="3401199"/>
              <a:chOff x="4419600" y="2999601"/>
              <a:chExt cx="728737" cy="3401199"/>
            </a:xfrm>
          </p:grpSpPr>
          <p:pic>
            <p:nvPicPr>
              <p:cNvPr id="114" name="Picture 113" descr="Screen Shot 2012-10-19 at 6.16.25 PM.png"/>
              <p:cNvPicPr>
                <a:picLocks noChangeAspect="1"/>
              </p:cNvPicPr>
              <p:nvPr/>
            </p:nvPicPr>
            <p:blipFill>
              <a:blip r:embed="rId6" cstate="print"/>
              <a:srcRect l="91727" t="7695" r="1838" b="11575"/>
              <a:stretch>
                <a:fillRect/>
              </a:stretch>
            </p:blipFill>
            <p:spPr>
              <a:xfrm>
                <a:off x="4419600" y="3124200"/>
                <a:ext cx="533400" cy="3276600"/>
              </a:xfrm>
              <a:prstGeom prst="rect">
                <a:avLst/>
              </a:prstGeom>
            </p:spPr>
          </p:pic>
          <p:sp>
            <p:nvSpPr>
              <p:cNvPr id="115" name="TextBox 5"/>
              <p:cNvSpPr txBox="1"/>
              <p:nvPr/>
            </p:nvSpPr>
            <p:spPr>
              <a:xfrm>
                <a:off x="4648200" y="4599801"/>
                <a:ext cx="110608" cy="215444"/>
              </a:xfrm>
              <a:prstGeom prst="rect">
                <a:avLst/>
              </a:prstGeom>
              <a:solidFill>
                <a:schemeClr val="bg1"/>
              </a:solidFill>
            </p:spPr>
            <p:txBody>
              <a:bodyPr wrap="none" lIns="0" tIns="0" rIns="0" bIns="0" rtlCol="0">
                <a:spAutoFit/>
              </a:bodyPr>
              <a:lstStyle/>
              <a:p>
                <a:r>
                  <a:rPr lang="en-US" sz="1400" dirty="0" smtClean="0"/>
                  <a:t>0</a:t>
                </a:r>
                <a:endParaRPr lang="en-US" sz="1400" dirty="0"/>
              </a:p>
            </p:txBody>
          </p:sp>
          <p:sp>
            <p:nvSpPr>
              <p:cNvPr id="116" name="TextBox 115"/>
              <p:cNvSpPr txBox="1"/>
              <p:nvPr/>
            </p:nvSpPr>
            <p:spPr>
              <a:xfrm>
                <a:off x="4648200" y="6172200"/>
                <a:ext cx="500137" cy="215444"/>
              </a:xfrm>
              <a:prstGeom prst="rect">
                <a:avLst/>
              </a:prstGeom>
              <a:solidFill>
                <a:schemeClr val="bg1"/>
              </a:solidFill>
            </p:spPr>
            <p:txBody>
              <a:bodyPr wrap="none" lIns="0" tIns="0" rIns="0" bIns="0" rtlCol="0">
                <a:spAutoFit/>
              </a:bodyPr>
              <a:lstStyle/>
              <a:p>
                <a:r>
                  <a:rPr lang="en-US" sz="1400" dirty="0" smtClean="0"/>
                  <a:t>-2000</a:t>
                </a:r>
                <a:endParaRPr lang="en-US" sz="1400" dirty="0"/>
              </a:p>
            </p:txBody>
          </p:sp>
          <p:sp>
            <p:nvSpPr>
              <p:cNvPr id="117" name="TextBox 116"/>
              <p:cNvSpPr txBox="1"/>
              <p:nvPr/>
            </p:nvSpPr>
            <p:spPr>
              <a:xfrm>
                <a:off x="4648200" y="2999601"/>
                <a:ext cx="432811" cy="215444"/>
              </a:xfrm>
              <a:prstGeom prst="rect">
                <a:avLst/>
              </a:prstGeom>
              <a:solidFill>
                <a:schemeClr val="bg1"/>
              </a:solidFill>
            </p:spPr>
            <p:txBody>
              <a:bodyPr wrap="none" lIns="0" tIns="0" rIns="0" bIns="0" rtlCol="0">
                <a:spAutoFit/>
              </a:bodyPr>
              <a:lstStyle/>
              <a:p>
                <a:r>
                  <a:rPr lang="en-US" sz="1400" dirty="0" smtClean="0"/>
                  <a:t>2000</a:t>
                </a:r>
                <a:endParaRPr lang="en-US" sz="1400" dirty="0"/>
              </a:p>
            </p:txBody>
          </p:sp>
          <p:sp>
            <p:nvSpPr>
              <p:cNvPr id="118" name="TextBox 117"/>
              <p:cNvSpPr txBox="1"/>
              <p:nvPr/>
            </p:nvSpPr>
            <p:spPr>
              <a:xfrm>
                <a:off x="4648200" y="5438001"/>
                <a:ext cx="476092" cy="215444"/>
              </a:xfrm>
              <a:prstGeom prst="rect">
                <a:avLst/>
              </a:prstGeom>
              <a:solidFill>
                <a:schemeClr val="bg1"/>
              </a:solidFill>
            </p:spPr>
            <p:txBody>
              <a:bodyPr wrap="none" lIns="0" tIns="0" rIns="0" bIns="0" rtlCol="0">
                <a:spAutoFit/>
              </a:bodyPr>
              <a:lstStyle/>
              <a:p>
                <a:r>
                  <a:rPr lang="en-US" sz="1400" dirty="0" smtClean="0"/>
                  <a:t>-1000</a:t>
                </a:r>
                <a:endParaRPr lang="en-US" sz="1400" dirty="0"/>
              </a:p>
            </p:txBody>
          </p:sp>
          <p:sp>
            <p:nvSpPr>
              <p:cNvPr id="119" name="TextBox 118"/>
              <p:cNvSpPr txBox="1"/>
              <p:nvPr/>
            </p:nvSpPr>
            <p:spPr>
              <a:xfrm>
                <a:off x="4648200" y="3810000"/>
                <a:ext cx="408766" cy="215444"/>
              </a:xfrm>
              <a:prstGeom prst="rect">
                <a:avLst/>
              </a:prstGeom>
              <a:solidFill>
                <a:schemeClr val="bg1"/>
              </a:solidFill>
            </p:spPr>
            <p:txBody>
              <a:bodyPr wrap="none" lIns="0" tIns="0" rIns="0" bIns="0" rtlCol="0">
                <a:spAutoFit/>
              </a:bodyPr>
              <a:lstStyle/>
              <a:p>
                <a:r>
                  <a:rPr lang="en-US" sz="1400" dirty="0" smtClean="0"/>
                  <a:t>1000</a:t>
                </a:r>
                <a:endParaRPr lang="en-US" sz="1400" dirty="0"/>
              </a:p>
            </p:txBody>
          </p:sp>
        </p:grpSp>
        <p:sp>
          <p:nvSpPr>
            <p:cNvPr id="51" name="TextBox 50"/>
            <p:cNvSpPr txBox="1"/>
            <p:nvPr/>
          </p:nvSpPr>
          <p:spPr>
            <a:xfrm>
              <a:off x="1263583" y="4800600"/>
              <a:ext cx="126638" cy="215444"/>
            </a:xfrm>
            <a:prstGeom prst="rect">
              <a:avLst/>
            </a:prstGeom>
            <a:solidFill>
              <a:schemeClr val="bg1"/>
            </a:solidFill>
          </p:spPr>
          <p:txBody>
            <a:bodyPr wrap="none" lIns="0" tIns="0" rIns="0" bIns="0" rtlCol="0">
              <a:spAutoFit/>
            </a:bodyPr>
            <a:lstStyle/>
            <a:p>
              <a:r>
                <a:rPr lang="en-US" sz="1400" b="1" dirty="0" smtClean="0"/>
                <a:t>0</a:t>
              </a:r>
              <a:endParaRPr lang="en-US" sz="1400" b="1" dirty="0"/>
            </a:p>
          </p:txBody>
        </p:sp>
        <p:sp>
          <p:nvSpPr>
            <p:cNvPr id="52" name="TextBox 51"/>
            <p:cNvSpPr txBox="1"/>
            <p:nvPr/>
          </p:nvSpPr>
          <p:spPr>
            <a:xfrm>
              <a:off x="2196604" y="4800600"/>
              <a:ext cx="112210" cy="215444"/>
            </a:xfrm>
            <a:prstGeom prst="rect">
              <a:avLst/>
            </a:prstGeom>
            <a:solidFill>
              <a:schemeClr val="bg1"/>
            </a:solidFill>
          </p:spPr>
          <p:txBody>
            <a:bodyPr wrap="none" lIns="0" tIns="0" rIns="0" bIns="0" rtlCol="0">
              <a:spAutoFit/>
            </a:bodyPr>
            <a:lstStyle/>
            <a:p>
              <a:r>
                <a:rPr lang="en-US" sz="1400" b="1" dirty="0" smtClean="0"/>
                <a:t>2</a:t>
              </a:r>
              <a:endParaRPr lang="en-US" sz="1400" b="1" dirty="0"/>
            </a:p>
          </p:txBody>
        </p:sp>
        <p:sp>
          <p:nvSpPr>
            <p:cNvPr id="53" name="TextBox 52"/>
            <p:cNvSpPr txBox="1"/>
            <p:nvPr/>
          </p:nvSpPr>
          <p:spPr>
            <a:xfrm>
              <a:off x="3115197" y="4800600"/>
              <a:ext cx="117020" cy="215444"/>
            </a:xfrm>
            <a:prstGeom prst="rect">
              <a:avLst/>
            </a:prstGeom>
            <a:solidFill>
              <a:schemeClr val="bg1"/>
            </a:solidFill>
          </p:spPr>
          <p:txBody>
            <a:bodyPr wrap="none" lIns="0" tIns="0" rIns="0" bIns="0" rtlCol="0">
              <a:spAutoFit/>
            </a:bodyPr>
            <a:lstStyle/>
            <a:p>
              <a:r>
                <a:rPr lang="en-US" sz="1400" b="1" dirty="0" smtClean="0"/>
                <a:t>4</a:t>
              </a:r>
              <a:endParaRPr lang="en-US" sz="1400" b="1" dirty="0"/>
            </a:p>
          </p:txBody>
        </p:sp>
        <p:sp>
          <p:nvSpPr>
            <p:cNvPr id="54" name="TextBox 53"/>
            <p:cNvSpPr txBox="1"/>
            <p:nvPr/>
          </p:nvSpPr>
          <p:spPr>
            <a:xfrm>
              <a:off x="4038600" y="4800600"/>
              <a:ext cx="117020" cy="215444"/>
            </a:xfrm>
            <a:prstGeom prst="rect">
              <a:avLst/>
            </a:prstGeom>
            <a:solidFill>
              <a:schemeClr val="bg1"/>
            </a:solidFill>
          </p:spPr>
          <p:txBody>
            <a:bodyPr wrap="none" lIns="0" tIns="0" rIns="0" bIns="0" rtlCol="0">
              <a:spAutoFit/>
            </a:bodyPr>
            <a:lstStyle/>
            <a:p>
              <a:r>
                <a:rPr lang="en-US" sz="1400" b="1" dirty="0" smtClean="0"/>
                <a:t>6</a:t>
              </a:r>
              <a:endParaRPr lang="en-US" sz="1400" b="1" dirty="0"/>
            </a:p>
          </p:txBody>
        </p:sp>
        <p:sp>
          <p:nvSpPr>
            <p:cNvPr id="55" name="TextBox 54"/>
            <p:cNvSpPr txBox="1"/>
            <p:nvPr/>
          </p:nvSpPr>
          <p:spPr>
            <a:xfrm>
              <a:off x="277664" y="4800600"/>
              <a:ext cx="179536" cy="215444"/>
            </a:xfrm>
            <a:prstGeom prst="rect">
              <a:avLst/>
            </a:prstGeom>
            <a:solidFill>
              <a:schemeClr val="bg1"/>
            </a:solidFill>
          </p:spPr>
          <p:txBody>
            <a:bodyPr wrap="none" lIns="0" tIns="0" rIns="0" bIns="0" rtlCol="0">
              <a:spAutoFit/>
            </a:bodyPr>
            <a:lstStyle/>
            <a:p>
              <a:r>
                <a:rPr lang="en-US" sz="1400" b="1" dirty="0" smtClean="0"/>
                <a:t>-2</a:t>
              </a:r>
              <a:endParaRPr lang="en-US" sz="1400" b="1" dirty="0"/>
            </a:p>
          </p:txBody>
        </p:sp>
        <p:sp>
          <p:nvSpPr>
            <p:cNvPr id="74" name="TextBox 73"/>
            <p:cNvSpPr txBox="1"/>
            <p:nvPr/>
          </p:nvSpPr>
          <p:spPr>
            <a:xfrm>
              <a:off x="151770" y="4267200"/>
              <a:ext cx="229230" cy="215444"/>
            </a:xfrm>
            <a:prstGeom prst="rect">
              <a:avLst/>
            </a:prstGeom>
            <a:solidFill>
              <a:schemeClr val="bg1"/>
            </a:solidFill>
          </p:spPr>
          <p:txBody>
            <a:bodyPr wrap="none" lIns="0" tIns="0" rIns="0" bIns="0" rtlCol="0">
              <a:spAutoFit/>
            </a:bodyPr>
            <a:lstStyle/>
            <a:p>
              <a:r>
                <a:rPr lang="en-US" sz="1400" b="1" dirty="0" smtClean="0"/>
                <a:t>34</a:t>
              </a:r>
              <a:endParaRPr lang="en-US" sz="1400" b="1" dirty="0"/>
            </a:p>
          </p:txBody>
        </p:sp>
        <p:sp>
          <p:nvSpPr>
            <p:cNvPr id="79" name="TextBox 78"/>
            <p:cNvSpPr txBox="1"/>
            <p:nvPr/>
          </p:nvSpPr>
          <p:spPr>
            <a:xfrm>
              <a:off x="-14942" y="2978378"/>
              <a:ext cx="395942" cy="215444"/>
            </a:xfrm>
            <a:prstGeom prst="rect">
              <a:avLst/>
            </a:prstGeom>
            <a:solidFill>
              <a:schemeClr val="bg1"/>
            </a:solidFill>
          </p:spPr>
          <p:txBody>
            <a:bodyPr wrap="none" lIns="0" tIns="0" rIns="0" bIns="0" rtlCol="0">
              <a:spAutoFit/>
            </a:bodyPr>
            <a:lstStyle/>
            <a:p>
              <a:r>
                <a:rPr lang="en-US" sz="1400" b="1" dirty="0" smtClean="0"/>
                <a:t>34.5</a:t>
              </a:r>
              <a:endParaRPr lang="en-US" sz="1400" b="1" dirty="0"/>
            </a:p>
          </p:txBody>
        </p:sp>
        <p:sp>
          <p:nvSpPr>
            <p:cNvPr id="80" name="TextBox 79"/>
            <p:cNvSpPr txBox="1"/>
            <p:nvPr/>
          </p:nvSpPr>
          <p:spPr>
            <a:xfrm>
              <a:off x="161388" y="1689556"/>
              <a:ext cx="219612" cy="215444"/>
            </a:xfrm>
            <a:prstGeom prst="rect">
              <a:avLst/>
            </a:prstGeom>
            <a:solidFill>
              <a:schemeClr val="bg1"/>
            </a:solidFill>
          </p:spPr>
          <p:txBody>
            <a:bodyPr wrap="none" lIns="0" tIns="0" rIns="0" bIns="0" rtlCol="0">
              <a:spAutoFit/>
            </a:bodyPr>
            <a:lstStyle/>
            <a:p>
              <a:r>
                <a:rPr lang="en-US" sz="1400" b="1" dirty="0" smtClean="0"/>
                <a:t>35</a:t>
              </a:r>
              <a:endParaRPr lang="en-US" sz="1400" b="1" dirty="0"/>
            </a:p>
          </p:txBody>
        </p:sp>
        <p:sp>
          <p:nvSpPr>
            <p:cNvPr id="84" name="TextBox 83"/>
            <p:cNvSpPr txBox="1"/>
            <p:nvPr/>
          </p:nvSpPr>
          <p:spPr>
            <a:xfrm>
              <a:off x="-19751" y="3622789"/>
              <a:ext cx="400751" cy="215444"/>
            </a:xfrm>
            <a:prstGeom prst="rect">
              <a:avLst/>
            </a:prstGeom>
            <a:solidFill>
              <a:schemeClr val="bg1"/>
            </a:solidFill>
          </p:spPr>
          <p:txBody>
            <a:bodyPr wrap="none" lIns="0" tIns="0" rIns="0" bIns="0" rtlCol="0">
              <a:spAutoFit/>
            </a:bodyPr>
            <a:lstStyle/>
            <a:p>
              <a:r>
                <a:rPr lang="en-US" sz="1400" b="1" dirty="0" smtClean="0"/>
                <a:t>34.2</a:t>
              </a:r>
              <a:endParaRPr lang="en-US" sz="1400" b="1" dirty="0"/>
            </a:p>
          </p:txBody>
        </p:sp>
        <p:sp>
          <p:nvSpPr>
            <p:cNvPr id="98" name="TextBox 97"/>
            <p:cNvSpPr txBox="1"/>
            <p:nvPr/>
          </p:nvSpPr>
          <p:spPr>
            <a:xfrm>
              <a:off x="-29369" y="2333967"/>
              <a:ext cx="410369" cy="215444"/>
            </a:xfrm>
            <a:prstGeom prst="rect">
              <a:avLst/>
            </a:prstGeom>
            <a:solidFill>
              <a:schemeClr val="bg1"/>
            </a:solidFill>
          </p:spPr>
          <p:txBody>
            <a:bodyPr wrap="none" lIns="0" tIns="0" rIns="0" bIns="0" rtlCol="0">
              <a:spAutoFit/>
            </a:bodyPr>
            <a:lstStyle/>
            <a:p>
              <a:r>
                <a:rPr lang="en-US" sz="1400" b="1" dirty="0" smtClean="0"/>
                <a:t>34.8</a:t>
              </a:r>
              <a:endParaRPr lang="en-US" sz="1400" b="1" dirty="0"/>
            </a:p>
          </p:txBody>
        </p:sp>
        <p:sp>
          <p:nvSpPr>
            <p:cNvPr id="100" name="TextBox 99"/>
            <p:cNvSpPr txBox="1"/>
            <p:nvPr/>
          </p:nvSpPr>
          <p:spPr>
            <a:xfrm>
              <a:off x="4191000" y="4724400"/>
              <a:ext cx="235642" cy="276999"/>
            </a:xfrm>
            <a:prstGeom prst="rect">
              <a:avLst/>
            </a:prstGeom>
            <a:solidFill>
              <a:schemeClr val="bg1"/>
            </a:solidFill>
          </p:spPr>
          <p:txBody>
            <a:bodyPr wrap="none" lIns="0" tIns="0" rIns="0" bIns="0" rtlCol="0">
              <a:spAutoFit/>
            </a:bodyPr>
            <a:lstStyle/>
            <a:p>
              <a:r>
                <a:rPr lang="en-US" dirty="0" smtClean="0"/>
                <a:t>T</a:t>
              </a:r>
              <a:r>
                <a:rPr lang="en-US" dirty="0" smtClean="0">
                  <a:sym typeface="Symbol"/>
                </a:rPr>
                <a:t></a:t>
              </a:r>
              <a:endParaRPr lang="en-US" dirty="0"/>
            </a:p>
          </p:txBody>
        </p:sp>
        <p:sp>
          <p:nvSpPr>
            <p:cNvPr id="101" name="TextBox 100"/>
            <p:cNvSpPr txBox="1"/>
            <p:nvPr/>
          </p:nvSpPr>
          <p:spPr>
            <a:xfrm>
              <a:off x="4342770" y="4204156"/>
              <a:ext cx="229230" cy="215444"/>
            </a:xfrm>
            <a:prstGeom prst="rect">
              <a:avLst/>
            </a:prstGeom>
            <a:solidFill>
              <a:schemeClr val="bg1"/>
            </a:solidFill>
          </p:spPr>
          <p:txBody>
            <a:bodyPr wrap="none" lIns="0" tIns="0" rIns="0" bIns="0" rtlCol="0">
              <a:spAutoFit/>
            </a:bodyPr>
            <a:lstStyle/>
            <a:p>
              <a:r>
                <a:rPr lang="en-US" sz="1400" b="1" dirty="0" smtClean="0"/>
                <a:t>34</a:t>
              </a:r>
              <a:endParaRPr lang="en-US" sz="1400" b="1" dirty="0"/>
            </a:p>
          </p:txBody>
        </p:sp>
        <p:sp>
          <p:nvSpPr>
            <p:cNvPr id="102" name="TextBox 101"/>
            <p:cNvSpPr txBox="1"/>
            <p:nvPr/>
          </p:nvSpPr>
          <p:spPr>
            <a:xfrm>
              <a:off x="4176058" y="2946856"/>
              <a:ext cx="395942" cy="215444"/>
            </a:xfrm>
            <a:prstGeom prst="rect">
              <a:avLst/>
            </a:prstGeom>
            <a:solidFill>
              <a:schemeClr val="bg1"/>
            </a:solidFill>
          </p:spPr>
          <p:txBody>
            <a:bodyPr wrap="none" lIns="0" tIns="0" rIns="0" bIns="0" rtlCol="0">
              <a:spAutoFit/>
            </a:bodyPr>
            <a:lstStyle/>
            <a:p>
              <a:r>
                <a:rPr lang="en-US" sz="1400" b="1" dirty="0" smtClean="0"/>
                <a:t>34.5</a:t>
              </a:r>
              <a:endParaRPr lang="en-US" sz="1400" b="1" dirty="0"/>
            </a:p>
          </p:txBody>
        </p:sp>
        <p:sp>
          <p:nvSpPr>
            <p:cNvPr id="103" name="TextBox 102"/>
            <p:cNvSpPr txBox="1"/>
            <p:nvPr/>
          </p:nvSpPr>
          <p:spPr>
            <a:xfrm>
              <a:off x="4352388" y="1689556"/>
              <a:ext cx="219612" cy="215444"/>
            </a:xfrm>
            <a:prstGeom prst="rect">
              <a:avLst/>
            </a:prstGeom>
            <a:solidFill>
              <a:schemeClr val="bg1"/>
            </a:solidFill>
          </p:spPr>
          <p:txBody>
            <a:bodyPr wrap="none" lIns="0" tIns="0" rIns="0" bIns="0" rtlCol="0">
              <a:spAutoFit/>
            </a:bodyPr>
            <a:lstStyle/>
            <a:p>
              <a:r>
                <a:rPr lang="en-US" sz="1400" b="1" dirty="0" smtClean="0"/>
                <a:t>35</a:t>
              </a:r>
              <a:endParaRPr lang="en-US" sz="1400" b="1" dirty="0"/>
            </a:p>
          </p:txBody>
        </p:sp>
        <p:sp>
          <p:nvSpPr>
            <p:cNvPr id="104" name="TextBox 103"/>
            <p:cNvSpPr txBox="1"/>
            <p:nvPr/>
          </p:nvSpPr>
          <p:spPr>
            <a:xfrm>
              <a:off x="4171249" y="3575506"/>
              <a:ext cx="400751" cy="215444"/>
            </a:xfrm>
            <a:prstGeom prst="rect">
              <a:avLst/>
            </a:prstGeom>
            <a:solidFill>
              <a:schemeClr val="bg1"/>
            </a:solidFill>
          </p:spPr>
          <p:txBody>
            <a:bodyPr wrap="none" lIns="0" tIns="0" rIns="0" bIns="0" rtlCol="0">
              <a:spAutoFit/>
            </a:bodyPr>
            <a:lstStyle/>
            <a:p>
              <a:r>
                <a:rPr lang="en-US" sz="1400" b="1" dirty="0" smtClean="0"/>
                <a:t>34.2</a:t>
              </a:r>
              <a:endParaRPr lang="en-US" sz="1400" b="1" dirty="0"/>
            </a:p>
          </p:txBody>
        </p:sp>
        <p:sp>
          <p:nvSpPr>
            <p:cNvPr id="105" name="TextBox 104"/>
            <p:cNvSpPr txBox="1"/>
            <p:nvPr/>
          </p:nvSpPr>
          <p:spPr>
            <a:xfrm>
              <a:off x="4161631" y="2318206"/>
              <a:ext cx="410369" cy="215444"/>
            </a:xfrm>
            <a:prstGeom prst="rect">
              <a:avLst/>
            </a:prstGeom>
            <a:solidFill>
              <a:schemeClr val="bg1"/>
            </a:solidFill>
          </p:spPr>
          <p:txBody>
            <a:bodyPr wrap="none" lIns="0" tIns="0" rIns="0" bIns="0" rtlCol="0">
              <a:spAutoFit/>
            </a:bodyPr>
            <a:lstStyle/>
            <a:p>
              <a:r>
                <a:rPr lang="en-US" sz="1400" b="1" dirty="0" smtClean="0"/>
                <a:t>34.8</a:t>
              </a:r>
              <a:endParaRPr lang="en-US" sz="1400" b="1" dirty="0"/>
            </a:p>
          </p:txBody>
        </p:sp>
        <p:sp>
          <p:nvSpPr>
            <p:cNvPr id="106" name="TextBox 105"/>
            <p:cNvSpPr txBox="1"/>
            <p:nvPr/>
          </p:nvSpPr>
          <p:spPr>
            <a:xfrm>
              <a:off x="5502830" y="4737556"/>
              <a:ext cx="126638" cy="215444"/>
            </a:xfrm>
            <a:prstGeom prst="rect">
              <a:avLst/>
            </a:prstGeom>
            <a:solidFill>
              <a:schemeClr val="bg1"/>
            </a:solidFill>
          </p:spPr>
          <p:txBody>
            <a:bodyPr wrap="none" lIns="0" tIns="0" rIns="0" bIns="0" rtlCol="0">
              <a:spAutoFit/>
            </a:bodyPr>
            <a:lstStyle/>
            <a:p>
              <a:r>
                <a:rPr lang="en-US" sz="1400" b="1" dirty="0" smtClean="0"/>
                <a:t>0</a:t>
              </a:r>
              <a:endParaRPr lang="en-US" sz="1400" b="1" dirty="0"/>
            </a:p>
          </p:txBody>
        </p:sp>
        <p:sp>
          <p:nvSpPr>
            <p:cNvPr id="107" name="TextBox 106"/>
            <p:cNvSpPr txBox="1"/>
            <p:nvPr/>
          </p:nvSpPr>
          <p:spPr>
            <a:xfrm>
              <a:off x="6456962" y="4737556"/>
              <a:ext cx="112210" cy="215444"/>
            </a:xfrm>
            <a:prstGeom prst="rect">
              <a:avLst/>
            </a:prstGeom>
            <a:solidFill>
              <a:schemeClr val="bg1"/>
            </a:solidFill>
          </p:spPr>
          <p:txBody>
            <a:bodyPr wrap="none" lIns="0" tIns="0" rIns="0" bIns="0" rtlCol="0">
              <a:spAutoFit/>
            </a:bodyPr>
            <a:lstStyle/>
            <a:p>
              <a:r>
                <a:rPr lang="en-US" sz="1400" b="1" dirty="0" smtClean="0"/>
                <a:t>2</a:t>
              </a:r>
              <a:endParaRPr lang="en-US" sz="1400" b="1" dirty="0"/>
            </a:p>
          </p:txBody>
        </p:sp>
        <p:sp>
          <p:nvSpPr>
            <p:cNvPr id="108" name="TextBox 107"/>
            <p:cNvSpPr txBox="1"/>
            <p:nvPr/>
          </p:nvSpPr>
          <p:spPr>
            <a:xfrm>
              <a:off x="7396666" y="4737556"/>
              <a:ext cx="117020" cy="215444"/>
            </a:xfrm>
            <a:prstGeom prst="rect">
              <a:avLst/>
            </a:prstGeom>
            <a:solidFill>
              <a:schemeClr val="bg1"/>
            </a:solidFill>
          </p:spPr>
          <p:txBody>
            <a:bodyPr wrap="none" lIns="0" tIns="0" rIns="0" bIns="0" rtlCol="0">
              <a:spAutoFit/>
            </a:bodyPr>
            <a:lstStyle/>
            <a:p>
              <a:r>
                <a:rPr lang="en-US" sz="1400" b="1" dirty="0" smtClean="0"/>
                <a:t>4</a:t>
              </a:r>
              <a:endParaRPr lang="en-US" sz="1400" b="1" dirty="0"/>
            </a:p>
          </p:txBody>
        </p:sp>
        <p:sp>
          <p:nvSpPr>
            <p:cNvPr id="109" name="TextBox 108"/>
            <p:cNvSpPr txBox="1"/>
            <p:nvPr/>
          </p:nvSpPr>
          <p:spPr>
            <a:xfrm>
              <a:off x="8341180" y="4737556"/>
              <a:ext cx="117020" cy="215444"/>
            </a:xfrm>
            <a:prstGeom prst="rect">
              <a:avLst/>
            </a:prstGeom>
            <a:solidFill>
              <a:schemeClr val="bg1"/>
            </a:solidFill>
          </p:spPr>
          <p:txBody>
            <a:bodyPr wrap="none" lIns="0" tIns="0" rIns="0" bIns="0" rtlCol="0">
              <a:spAutoFit/>
            </a:bodyPr>
            <a:lstStyle/>
            <a:p>
              <a:r>
                <a:rPr lang="en-US" sz="1400" b="1" dirty="0" smtClean="0"/>
                <a:t>6</a:t>
              </a:r>
              <a:endParaRPr lang="en-US" sz="1400" b="1" dirty="0"/>
            </a:p>
          </p:txBody>
        </p:sp>
        <p:sp>
          <p:nvSpPr>
            <p:cNvPr id="110" name="TextBox 109"/>
            <p:cNvSpPr txBox="1"/>
            <p:nvPr/>
          </p:nvSpPr>
          <p:spPr>
            <a:xfrm>
              <a:off x="4495800" y="4737556"/>
              <a:ext cx="179536" cy="215444"/>
            </a:xfrm>
            <a:prstGeom prst="rect">
              <a:avLst/>
            </a:prstGeom>
            <a:solidFill>
              <a:schemeClr val="bg1"/>
            </a:solidFill>
          </p:spPr>
          <p:txBody>
            <a:bodyPr wrap="none" lIns="0" tIns="0" rIns="0" bIns="0" rtlCol="0">
              <a:spAutoFit/>
            </a:bodyPr>
            <a:lstStyle/>
            <a:p>
              <a:r>
                <a:rPr lang="en-US" sz="1400" b="1" dirty="0" smtClean="0"/>
                <a:t>-2</a:t>
              </a:r>
              <a:endParaRPr lang="en-US" sz="1400" b="1" dirty="0"/>
            </a:p>
          </p:txBody>
        </p:sp>
        <p:sp>
          <p:nvSpPr>
            <p:cNvPr id="111" name="TextBox 110"/>
            <p:cNvSpPr txBox="1"/>
            <p:nvPr/>
          </p:nvSpPr>
          <p:spPr>
            <a:xfrm>
              <a:off x="-29369" y="1143000"/>
              <a:ext cx="8610600" cy="338554"/>
            </a:xfrm>
            <a:prstGeom prst="rect">
              <a:avLst/>
            </a:prstGeom>
            <a:solidFill>
              <a:schemeClr val="bg1"/>
            </a:solidFill>
          </p:spPr>
          <p:txBody>
            <a:bodyPr wrap="square" rtlCol="0">
              <a:spAutoFit/>
            </a:bodyPr>
            <a:lstStyle/>
            <a:p>
              <a:pPr algn="ctr"/>
              <a:r>
                <a:rPr lang="en-US" sz="1600" dirty="0" smtClean="0"/>
                <a:t>Volume Change (km</a:t>
              </a:r>
              <a:r>
                <a:rPr lang="en-US" sz="1600" baseline="30000" dirty="0" smtClean="0"/>
                <a:t>3</a:t>
              </a:r>
              <a:r>
                <a:rPr lang="en-US" sz="1600" dirty="0" smtClean="0"/>
                <a:t>) Resulted from W/mass Transformation,  </a:t>
              </a:r>
              <a:r>
                <a:rPr lang="en-US" sz="1600" dirty="0" smtClean="0"/>
                <a:t>1/1/2006 </a:t>
              </a:r>
              <a:r>
                <a:rPr lang="en-US" sz="1600" dirty="0" smtClean="0"/>
                <a:t>- </a:t>
              </a:r>
              <a:r>
                <a:rPr lang="en-US" sz="1600" dirty="0" smtClean="0"/>
                <a:t>2/28/2006  </a:t>
              </a:r>
              <a:endParaRPr lang="en-US" sz="1600" dirty="0"/>
            </a:p>
          </p:txBody>
        </p:sp>
        <p:sp>
          <p:nvSpPr>
            <p:cNvPr id="112" name="TextBox 111"/>
            <p:cNvSpPr txBox="1"/>
            <p:nvPr/>
          </p:nvSpPr>
          <p:spPr>
            <a:xfrm>
              <a:off x="457200" y="1600200"/>
              <a:ext cx="835485" cy="369332"/>
            </a:xfrm>
            <a:prstGeom prst="rect">
              <a:avLst/>
            </a:prstGeom>
            <a:noFill/>
          </p:spPr>
          <p:txBody>
            <a:bodyPr wrap="none" rtlCol="0">
              <a:spAutoFit/>
            </a:bodyPr>
            <a:lstStyle/>
            <a:p>
              <a:r>
                <a:rPr lang="en-US" dirty="0" err="1" smtClean="0"/>
                <a:t>CCMP</a:t>
              </a:r>
              <a:endParaRPr lang="en-US" dirty="0"/>
            </a:p>
          </p:txBody>
        </p:sp>
        <p:sp>
          <p:nvSpPr>
            <p:cNvPr id="113" name="TextBox 112"/>
            <p:cNvSpPr txBox="1"/>
            <p:nvPr/>
          </p:nvSpPr>
          <p:spPr>
            <a:xfrm>
              <a:off x="4648200" y="1600200"/>
              <a:ext cx="962123" cy="369332"/>
            </a:xfrm>
            <a:prstGeom prst="rect">
              <a:avLst/>
            </a:prstGeom>
            <a:noFill/>
          </p:spPr>
          <p:txBody>
            <a:bodyPr wrap="none" rtlCol="0">
              <a:spAutoFit/>
            </a:bodyPr>
            <a:lstStyle/>
            <a:p>
              <a:r>
                <a:rPr lang="en-US" dirty="0" err="1" smtClean="0"/>
                <a:t>NCPER</a:t>
              </a:r>
              <a:endParaRPr lang="en-US" dirty="0"/>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4" presetClass="path" presetSubtype="0" accel="50000" decel="50000" fill="hold" nodeType="clickEffect">
                                  <p:stCondLst>
                                    <p:cond delay="0"/>
                                  </p:stCondLst>
                                  <p:childTnLst>
                                    <p:animMotion origin="layout" path="M 4.72222E-6 -4.31645E-6 L 4.72222E-6 -0.19431 " pathEditMode="relative" rAng="0" ptsTypes="AA">
                                      <p:cBhvr>
                                        <p:cTn id="6" dur="2000" fill="hold"/>
                                        <p:tgtEl>
                                          <p:spTgt spid="46"/>
                                        </p:tgtEl>
                                        <p:attrNameLst>
                                          <p:attrName>ppt_x</p:attrName>
                                          <p:attrName>ppt_y</p:attrName>
                                        </p:attrNameLst>
                                      </p:cBhvr>
                                      <p:rCtr x="0" y="-97"/>
                                    </p:animMotion>
                                  </p:childTnLst>
                                </p:cTn>
                              </p:par>
                            </p:childTnLst>
                          </p:cTn>
                        </p:par>
                        <p:par>
                          <p:cTn id="7" fill="hold">
                            <p:stCondLst>
                              <p:cond delay="2000"/>
                            </p:stCondLst>
                            <p:childTnLst>
                              <p:par>
                                <p:cTn id="8" presetID="9" presetClass="entr" presetSubtype="0" fill="hold" nodeType="afterEffect">
                                  <p:stCondLst>
                                    <p:cond delay="0"/>
                                  </p:stCondLst>
                                  <p:childTnLst>
                                    <p:set>
                                      <p:cBhvr>
                                        <p:cTn id="9" dur="1" fill="hold">
                                          <p:stCondLst>
                                            <p:cond delay="0"/>
                                          </p:stCondLst>
                                        </p:cTn>
                                        <p:tgtEl>
                                          <p:spTgt spid="47"/>
                                        </p:tgtEl>
                                        <p:attrNameLst>
                                          <p:attrName>style.visibility</p:attrName>
                                        </p:attrNameLst>
                                      </p:cBhvr>
                                      <p:to>
                                        <p:strVal val="visible"/>
                                      </p:to>
                                    </p:set>
                                    <p:animEffect transition="in" filter="dissolve">
                                      <p:cBhvr>
                                        <p:cTn id="10" dur="10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6" name="Group 45"/>
          <p:cNvGrpSpPr/>
          <p:nvPr/>
        </p:nvGrpSpPr>
        <p:grpSpPr>
          <a:xfrm>
            <a:off x="0" y="1524000"/>
            <a:ext cx="9144000" cy="3505200"/>
            <a:chOff x="0" y="1524000"/>
            <a:chExt cx="9144000" cy="3505200"/>
          </a:xfrm>
        </p:grpSpPr>
        <p:pic>
          <p:nvPicPr>
            <p:cNvPr id="44" name="Picture 43" descr="020_VolWmass-BrSea-012006-05-1.png"/>
            <p:cNvPicPr>
              <a:picLocks noChangeAspect="1"/>
            </p:cNvPicPr>
            <p:nvPr/>
          </p:nvPicPr>
          <p:blipFill>
            <a:blip r:embed="rId2" cstate="print"/>
            <a:srcRect l="5429" t="5043" r="1184"/>
            <a:stretch>
              <a:fillRect/>
            </a:stretch>
          </p:blipFill>
          <p:spPr>
            <a:xfrm>
              <a:off x="4433080" y="1524000"/>
              <a:ext cx="4710920" cy="3505200"/>
            </a:xfrm>
            <a:prstGeom prst="rect">
              <a:avLst/>
            </a:prstGeom>
          </p:spPr>
        </p:pic>
        <p:pic>
          <p:nvPicPr>
            <p:cNvPr id="45" name="Picture 44" descr="030_VolWmass-BrSea-012006-05-1.png"/>
            <p:cNvPicPr>
              <a:picLocks noChangeAspect="1"/>
            </p:cNvPicPr>
            <p:nvPr/>
          </p:nvPicPr>
          <p:blipFill>
            <a:blip r:embed="rId3" cstate="print"/>
            <a:srcRect l="2488" t="4247" r="6711"/>
            <a:stretch>
              <a:fillRect/>
            </a:stretch>
          </p:blipFill>
          <p:spPr>
            <a:xfrm>
              <a:off x="0" y="1524000"/>
              <a:ext cx="4572000" cy="3449053"/>
            </a:xfrm>
            <a:prstGeom prst="rect">
              <a:avLst/>
            </a:prstGeom>
          </p:spPr>
        </p:pic>
      </p:grpSp>
      <p:sp>
        <p:nvSpPr>
          <p:cNvPr id="2" name="Title 1"/>
          <p:cNvSpPr>
            <a:spLocks noGrp="1"/>
          </p:cNvSpPr>
          <p:nvPr>
            <p:ph type="title"/>
          </p:nvPr>
        </p:nvSpPr>
        <p:spPr>
          <a:xfrm>
            <a:off x="762000" y="228600"/>
            <a:ext cx="7772400" cy="609600"/>
          </a:xfrm>
        </p:spPr>
        <p:txBody>
          <a:bodyPr/>
          <a:lstStyle/>
          <a:p>
            <a:r>
              <a:rPr lang="en-US" sz="2000" dirty="0" smtClean="0">
                <a:effectLst/>
              </a:rPr>
              <a:t>Net Volume Change of Water Masses Binned in T Groups</a:t>
            </a:r>
            <a:br>
              <a:rPr lang="en-US" sz="2000" dirty="0" smtClean="0">
                <a:effectLst/>
              </a:rPr>
            </a:br>
            <a:r>
              <a:rPr lang="en-US" sz="2000" dirty="0" smtClean="0">
                <a:effectLst/>
              </a:rPr>
              <a:t>(without advection)</a:t>
            </a:r>
            <a:r>
              <a:rPr lang="en-US" sz="2000" dirty="0" smtClean="0"/>
              <a:t/>
            </a:r>
            <a:br>
              <a:rPr lang="en-US" sz="2000" dirty="0" smtClean="0"/>
            </a:br>
            <a:endParaRPr lang="en-US" sz="1800" dirty="0">
              <a:effectLst/>
            </a:endParaRPr>
          </a:p>
        </p:txBody>
      </p:sp>
      <p:sp>
        <p:nvSpPr>
          <p:cNvPr id="42" name="TextBox 41"/>
          <p:cNvSpPr txBox="1"/>
          <p:nvPr/>
        </p:nvSpPr>
        <p:spPr>
          <a:xfrm>
            <a:off x="1600200" y="1078468"/>
            <a:ext cx="2036135" cy="369332"/>
          </a:xfrm>
          <a:prstGeom prst="rect">
            <a:avLst/>
          </a:prstGeom>
          <a:noFill/>
        </p:spPr>
        <p:txBody>
          <a:bodyPr wrap="none" rtlCol="0">
            <a:spAutoFit/>
          </a:bodyPr>
          <a:lstStyle/>
          <a:p>
            <a:r>
              <a:rPr lang="en-US" dirty="0" smtClean="0"/>
              <a:t>ARCc0.08+CCMP</a:t>
            </a:r>
            <a:endParaRPr lang="en-US" dirty="0"/>
          </a:p>
        </p:txBody>
      </p:sp>
      <p:sp>
        <p:nvSpPr>
          <p:cNvPr id="43" name="TextBox 42"/>
          <p:cNvSpPr txBox="1"/>
          <p:nvPr/>
        </p:nvSpPr>
        <p:spPr>
          <a:xfrm>
            <a:off x="5867400" y="1143000"/>
            <a:ext cx="2162772" cy="369332"/>
          </a:xfrm>
          <a:prstGeom prst="rect">
            <a:avLst/>
          </a:prstGeom>
          <a:noFill/>
        </p:spPr>
        <p:txBody>
          <a:bodyPr wrap="none" rtlCol="0">
            <a:spAutoFit/>
          </a:bodyPr>
          <a:lstStyle/>
          <a:p>
            <a:r>
              <a:rPr lang="en-US" dirty="0" smtClean="0"/>
              <a:t>ARCc0.08+NCEPR</a:t>
            </a:r>
            <a:endParaRPr lang="en-US" dirty="0"/>
          </a:p>
        </p:txBody>
      </p:sp>
      <p:grpSp>
        <p:nvGrpSpPr>
          <p:cNvPr id="67" name="Group 66"/>
          <p:cNvGrpSpPr/>
          <p:nvPr/>
        </p:nvGrpSpPr>
        <p:grpSpPr>
          <a:xfrm>
            <a:off x="685800" y="1447800"/>
            <a:ext cx="6019800" cy="2209800"/>
            <a:chOff x="457200" y="1447800"/>
            <a:chExt cx="6019800" cy="2209800"/>
          </a:xfrm>
        </p:grpSpPr>
        <p:sp>
          <p:nvSpPr>
            <p:cNvPr id="51" name="Oval 50"/>
            <p:cNvSpPr/>
            <p:nvPr/>
          </p:nvSpPr>
          <p:spPr bwMode="auto">
            <a:xfrm>
              <a:off x="457200" y="1447800"/>
              <a:ext cx="1676400" cy="2133600"/>
            </a:xfrm>
            <a:prstGeom prst="ellipse">
              <a:avLst/>
            </a:prstGeom>
            <a:noFill/>
            <a:ln w="38100" cap="flat" cmpd="sng" algn="ctr">
              <a:solidFill>
                <a:srgbClr val="0066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52" name="TextBox 51"/>
            <p:cNvSpPr txBox="1"/>
            <p:nvPr/>
          </p:nvSpPr>
          <p:spPr>
            <a:xfrm>
              <a:off x="2590800" y="2209800"/>
              <a:ext cx="2133600" cy="923330"/>
            </a:xfrm>
            <a:prstGeom prst="rect">
              <a:avLst/>
            </a:prstGeom>
            <a:solidFill>
              <a:schemeClr val="bg1"/>
            </a:solidFill>
          </p:spPr>
          <p:txBody>
            <a:bodyPr wrap="square" rtlCol="0">
              <a:spAutoFit/>
            </a:bodyPr>
            <a:lstStyle/>
            <a:p>
              <a:r>
                <a:rPr lang="en-US" b="1" dirty="0" smtClean="0">
                  <a:solidFill>
                    <a:srgbClr val="006600"/>
                  </a:solidFill>
                </a:rPr>
                <a:t>Cold water produced on the Barents Shelf</a:t>
              </a:r>
              <a:endParaRPr lang="en-US" b="1" dirty="0">
                <a:solidFill>
                  <a:srgbClr val="006600"/>
                </a:solidFill>
              </a:endParaRPr>
            </a:p>
          </p:txBody>
        </p:sp>
        <p:sp>
          <p:nvSpPr>
            <p:cNvPr id="53" name="Oval 52"/>
            <p:cNvSpPr/>
            <p:nvPr/>
          </p:nvSpPr>
          <p:spPr bwMode="auto">
            <a:xfrm>
              <a:off x="5029200" y="1524000"/>
              <a:ext cx="1447800" cy="2133600"/>
            </a:xfrm>
            <a:prstGeom prst="ellipse">
              <a:avLst/>
            </a:prstGeom>
            <a:noFill/>
            <a:ln w="38100" cap="flat" cmpd="sng" algn="ctr">
              <a:solidFill>
                <a:srgbClr val="0066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cxnSp>
          <p:nvCxnSpPr>
            <p:cNvPr id="57" name="Straight Arrow Connector 56"/>
            <p:cNvCxnSpPr>
              <a:stCxn id="52" idx="1"/>
              <a:endCxn id="51" idx="6"/>
            </p:cNvCxnSpPr>
            <p:nvPr/>
          </p:nvCxnSpPr>
          <p:spPr bwMode="auto">
            <a:xfrm flipH="1" flipV="1">
              <a:off x="2133600" y="2514600"/>
              <a:ext cx="457200" cy="156865"/>
            </a:xfrm>
            <a:prstGeom prst="straightConnector1">
              <a:avLst/>
            </a:prstGeom>
            <a:solidFill>
              <a:schemeClr val="accent1"/>
            </a:solidFill>
            <a:ln w="57150" cap="flat" cmpd="sng" algn="ctr">
              <a:solidFill>
                <a:srgbClr val="006600"/>
              </a:solidFill>
              <a:prstDash val="solid"/>
              <a:round/>
              <a:headEnd type="none" w="med" len="med"/>
              <a:tailEnd type="arrow"/>
            </a:ln>
            <a:effectLst/>
          </p:spPr>
        </p:cxnSp>
        <p:cxnSp>
          <p:nvCxnSpPr>
            <p:cNvPr id="58" name="Straight Arrow Connector 57"/>
            <p:cNvCxnSpPr>
              <a:stCxn id="52" idx="3"/>
            </p:cNvCxnSpPr>
            <p:nvPr/>
          </p:nvCxnSpPr>
          <p:spPr bwMode="auto">
            <a:xfrm flipV="1">
              <a:off x="4724400" y="2438400"/>
              <a:ext cx="304800" cy="233065"/>
            </a:xfrm>
            <a:prstGeom prst="straightConnector1">
              <a:avLst/>
            </a:prstGeom>
            <a:solidFill>
              <a:schemeClr val="accent1"/>
            </a:solidFill>
            <a:ln w="57150" cap="flat" cmpd="sng" algn="ctr">
              <a:solidFill>
                <a:srgbClr val="006600"/>
              </a:solidFill>
              <a:prstDash val="solid"/>
              <a:round/>
              <a:headEnd type="none" w="med" len="med"/>
              <a:tailEnd type="arrow"/>
            </a:ln>
            <a:effectLst/>
          </p:spPr>
        </p:cxnSp>
      </p:grpSp>
      <p:grpSp>
        <p:nvGrpSpPr>
          <p:cNvPr id="54" name="Group 53"/>
          <p:cNvGrpSpPr/>
          <p:nvPr/>
        </p:nvGrpSpPr>
        <p:grpSpPr>
          <a:xfrm>
            <a:off x="0" y="1524000"/>
            <a:ext cx="9144000" cy="3480949"/>
            <a:chOff x="0" y="1524000"/>
            <a:chExt cx="9144000" cy="3480949"/>
          </a:xfrm>
        </p:grpSpPr>
        <p:pic>
          <p:nvPicPr>
            <p:cNvPr id="47" name="Picture 46" descr="030_VolWmass-BrSea-012006-05.png"/>
            <p:cNvPicPr>
              <a:picLocks noChangeAspect="1"/>
            </p:cNvPicPr>
            <p:nvPr/>
          </p:nvPicPr>
          <p:blipFill>
            <a:blip r:embed="rId4" cstate="print"/>
            <a:srcRect l="2488" t="4247" r="6711"/>
            <a:stretch>
              <a:fillRect/>
            </a:stretch>
          </p:blipFill>
          <p:spPr>
            <a:xfrm>
              <a:off x="0" y="1524000"/>
              <a:ext cx="4572000" cy="3449053"/>
            </a:xfrm>
            <a:prstGeom prst="rect">
              <a:avLst/>
            </a:prstGeom>
          </p:spPr>
        </p:pic>
        <p:pic>
          <p:nvPicPr>
            <p:cNvPr id="48" name="Picture 47" descr="020_VolWmass-BrSea-012006-05.png"/>
            <p:cNvPicPr>
              <a:picLocks noChangeAspect="1"/>
            </p:cNvPicPr>
            <p:nvPr/>
          </p:nvPicPr>
          <p:blipFill>
            <a:blip r:embed="rId5" cstate="print"/>
            <a:srcRect l="6490" t="5043" r="2246"/>
            <a:stretch>
              <a:fillRect/>
            </a:stretch>
          </p:blipFill>
          <p:spPr>
            <a:xfrm>
              <a:off x="4572000" y="1524001"/>
              <a:ext cx="4572000" cy="3480948"/>
            </a:xfrm>
            <a:prstGeom prst="rect">
              <a:avLst/>
            </a:prstGeom>
          </p:spPr>
        </p:pic>
      </p:grpSp>
      <p:grpSp>
        <p:nvGrpSpPr>
          <p:cNvPr id="24" name="Group 23"/>
          <p:cNvGrpSpPr/>
          <p:nvPr/>
        </p:nvGrpSpPr>
        <p:grpSpPr>
          <a:xfrm>
            <a:off x="2514600" y="4267200"/>
            <a:ext cx="3733801" cy="2057400"/>
            <a:chOff x="2514600" y="4267200"/>
            <a:chExt cx="3733801" cy="2057400"/>
          </a:xfrm>
        </p:grpSpPr>
        <p:sp>
          <p:nvSpPr>
            <p:cNvPr id="17" name="Rectangle 16"/>
            <p:cNvSpPr/>
            <p:nvPr/>
          </p:nvSpPr>
          <p:spPr bwMode="auto">
            <a:xfrm>
              <a:off x="3200400" y="4267200"/>
              <a:ext cx="2362200" cy="2057400"/>
            </a:xfrm>
            <a:prstGeom prst="rect">
              <a:avLst/>
            </a:prstGeom>
            <a:solidFill>
              <a:srgbClr val="00FFCC"/>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18" name="Right Arrow 17"/>
            <p:cNvSpPr/>
            <p:nvPr/>
          </p:nvSpPr>
          <p:spPr bwMode="auto">
            <a:xfrm rot="10800000">
              <a:off x="5638801" y="4343400"/>
              <a:ext cx="609600" cy="304800"/>
            </a:xfrm>
            <a:prstGeom prst="rightArrow">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19" name="Right Arrow 18"/>
            <p:cNvSpPr/>
            <p:nvPr/>
          </p:nvSpPr>
          <p:spPr bwMode="auto">
            <a:xfrm rot="10800000">
              <a:off x="2514600" y="5791200"/>
              <a:ext cx="609600" cy="381000"/>
            </a:xfrm>
            <a:prstGeom prst="rightArrow">
              <a:avLst/>
            </a:prstGeom>
            <a:solidFill>
              <a:srgbClr val="0000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20" name="Bent Arrow 19"/>
            <p:cNvSpPr/>
            <p:nvPr/>
          </p:nvSpPr>
          <p:spPr bwMode="auto">
            <a:xfrm rot="10800000">
              <a:off x="3352800" y="5562600"/>
              <a:ext cx="914400" cy="533400"/>
            </a:xfrm>
            <a:prstGeom prst="bentArrow">
              <a:avLst/>
            </a:prstGeom>
            <a:gradFill flip="none" rotWithShape="1">
              <a:gsLst>
                <a:gs pos="0">
                  <a:srgbClr val="0000FF"/>
                </a:gs>
                <a:gs pos="50000">
                  <a:srgbClr val="33CCFF"/>
                </a:gs>
              </a:gsLst>
              <a:lin ang="5400000" scaled="1"/>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23" name="Bent Arrow 22"/>
            <p:cNvSpPr/>
            <p:nvPr/>
          </p:nvSpPr>
          <p:spPr bwMode="auto">
            <a:xfrm rot="16200000">
              <a:off x="4438650" y="4057650"/>
              <a:ext cx="609599" cy="1333500"/>
            </a:xfrm>
            <a:prstGeom prst="bentArrow">
              <a:avLst/>
            </a:prstGeom>
            <a:gradFill flip="none" rotWithShape="1">
              <a:gsLst>
                <a:gs pos="0">
                  <a:srgbClr val="33CCFF"/>
                </a:gs>
                <a:gs pos="50000">
                  <a:srgbClr val="FF0000"/>
                </a:gs>
              </a:gsLst>
              <a:lin ang="5400000" scaled="1"/>
              <a:tileRect/>
            </a:gradFill>
            <a:ln w="9525" cap="flat" cmpd="sng" algn="ctr">
              <a:noFill/>
              <a:prstDash val="solid"/>
              <a:round/>
              <a:headEnd type="none" w="med" len="med"/>
              <a:tailEnd type="none" w="med" len="med"/>
            </a:ln>
            <a:effectLst/>
            <a:scene3d>
              <a:camera prst="orthographicFront">
                <a:rot lat="0" lon="10800000" rev="0"/>
              </a:camera>
              <a:lightRig rig="threePt" dir="t"/>
            </a:scene3d>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7"/>
                                        </p:tgtEl>
                                        <p:attrNameLst>
                                          <p:attrName>style.visibility</p:attrName>
                                        </p:attrNameLst>
                                      </p:cBhvr>
                                      <p:to>
                                        <p:strVal val="visible"/>
                                      </p:to>
                                    </p:set>
                                    <p:anim calcmode="lin" valueType="num">
                                      <p:cBhvr additive="base">
                                        <p:cTn id="7" dur="500" fill="hold"/>
                                        <p:tgtEl>
                                          <p:spTgt spid="67"/>
                                        </p:tgtEl>
                                        <p:attrNameLst>
                                          <p:attrName>ppt_x</p:attrName>
                                        </p:attrNameLst>
                                      </p:cBhvr>
                                      <p:tavLst>
                                        <p:tav tm="0">
                                          <p:val>
                                            <p:strVal val="#ppt_x"/>
                                          </p:val>
                                        </p:tav>
                                        <p:tav tm="100000">
                                          <p:val>
                                            <p:strVal val="#ppt_x"/>
                                          </p:val>
                                        </p:tav>
                                      </p:tavLst>
                                    </p:anim>
                                    <p:anim calcmode="lin" valueType="num">
                                      <p:cBhvr additive="base">
                                        <p:cTn id="8" dur="500" fill="hold"/>
                                        <p:tgtEl>
                                          <p:spTgt spid="6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xit" presetSubtype="0" fill="hold" nodeType="clickEffect">
                                  <p:stCondLst>
                                    <p:cond delay="0"/>
                                  </p:stCondLst>
                                  <p:childTnLst>
                                    <p:animEffect transition="out" filter="dissolve">
                                      <p:cBhvr>
                                        <p:cTn id="12" dur="500"/>
                                        <p:tgtEl>
                                          <p:spTgt spid="67"/>
                                        </p:tgtEl>
                                      </p:cBhvr>
                                    </p:animEffect>
                                    <p:set>
                                      <p:cBhvr>
                                        <p:cTn id="13" dur="1" fill="hold">
                                          <p:stCondLst>
                                            <p:cond delay="499"/>
                                          </p:stCondLst>
                                        </p:cTn>
                                        <p:tgtEl>
                                          <p:spTgt spid="67"/>
                                        </p:tgtEl>
                                        <p:attrNameLst>
                                          <p:attrName>style.visibility</p:attrName>
                                        </p:attrNameLst>
                                      </p:cBhvr>
                                      <p:to>
                                        <p:strVal val="hidden"/>
                                      </p:to>
                                    </p:set>
                                  </p:childTnLst>
                                </p:cTn>
                              </p:par>
                              <p:par>
                                <p:cTn id="14" presetID="9" presetClass="entr" presetSubtype="0" fill="hold" nodeType="withEffect">
                                  <p:stCondLst>
                                    <p:cond delay="0"/>
                                  </p:stCondLst>
                                  <p:childTnLst>
                                    <p:set>
                                      <p:cBhvr>
                                        <p:cTn id="15" dur="1" fill="hold">
                                          <p:stCondLst>
                                            <p:cond delay="0"/>
                                          </p:stCondLst>
                                        </p:cTn>
                                        <p:tgtEl>
                                          <p:spTgt spid="54"/>
                                        </p:tgtEl>
                                        <p:attrNameLst>
                                          <p:attrName>style.visibility</p:attrName>
                                        </p:attrNameLst>
                                      </p:cBhvr>
                                      <p:to>
                                        <p:strVal val="visible"/>
                                      </p:to>
                                    </p:set>
                                    <p:animEffect transition="in" filter="dissolve">
                                      <p:cBhvr>
                                        <p:cTn id="16" dur="500"/>
                                        <p:tgtEl>
                                          <p:spTgt spid="54"/>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24"/>
                                        </p:tgtEl>
                                        <p:attrNameLst>
                                          <p:attrName>style.visibility</p:attrName>
                                        </p:attrNameLst>
                                      </p:cBhvr>
                                      <p:to>
                                        <p:strVal val="visible"/>
                                      </p:to>
                                    </p:set>
                                    <p:animEffect transition="in" filter="dissolve">
                                      <p:cBhvr>
                                        <p:cTn id="21"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5638800" cy="609600"/>
          </a:xfrm>
        </p:spPr>
        <p:txBody>
          <a:bodyPr/>
          <a:lstStyle/>
          <a:p>
            <a:pPr eaLnBrk="1" hangingPunct="1">
              <a:defRPr/>
            </a:pPr>
            <a:r>
              <a:rPr lang="en-US" dirty="0" smtClean="0">
                <a:solidFill>
                  <a:srgbClr val="33CCFF"/>
                </a:solidFill>
                <a:cs typeface="+mj-cs"/>
              </a:rPr>
              <a:t>Closing Remarks</a:t>
            </a:r>
          </a:p>
        </p:txBody>
      </p:sp>
      <p:sp>
        <p:nvSpPr>
          <p:cNvPr id="235522" name="TextBox 3"/>
          <p:cNvSpPr txBox="1">
            <a:spLocks noChangeArrowheads="1"/>
          </p:cNvSpPr>
          <p:nvPr/>
        </p:nvSpPr>
        <p:spPr bwMode="auto">
          <a:xfrm>
            <a:off x="152400" y="1066800"/>
            <a:ext cx="8763000" cy="3539430"/>
          </a:xfrm>
          <a:prstGeom prst="rect">
            <a:avLst/>
          </a:prstGeom>
          <a:noFill/>
          <a:ln w="9525">
            <a:noFill/>
            <a:miter lim="800000"/>
            <a:headEnd/>
            <a:tailEnd/>
          </a:ln>
        </p:spPr>
        <p:txBody>
          <a:bodyPr wrap="square">
            <a:spAutoFit/>
          </a:bodyPr>
          <a:lstStyle/>
          <a:p>
            <a:pPr marL="342900" indent="-342900" eaLnBrk="0" hangingPunct="0">
              <a:buAutoNum type="arabicParenBoth"/>
            </a:pPr>
            <a:r>
              <a:rPr lang="en-US" sz="2000" dirty="0" smtClean="0">
                <a:solidFill>
                  <a:srgbClr val="FFFF00"/>
                </a:solidFill>
              </a:rPr>
              <a:t> Winds in the CCMP, NCEPR, ASR, &amp; CFSR are different : </a:t>
            </a:r>
          </a:p>
          <a:p>
            <a:pPr marL="568325" indent="-168275" eaLnBrk="0" hangingPunct="0">
              <a:buFont typeface="Arial" pitchFamily="34" charset="0"/>
              <a:buChar char="•"/>
            </a:pPr>
            <a:r>
              <a:rPr lang="en-US" sz="1600" dirty="0" smtClean="0">
                <a:solidFill>
                  <a:schemeClr val="bg1"/>
                </a:solidFill>
              </a:rPr>
              <a:t> Location, size, and timing of storms</a:t>
            </a:r>
          </a:p>
          <a:p>
            <a:pPr marL="568325" indent="-168275" eaLnBrk="0" hangingPunct="0">
              <a:buFont typeface="Arial" pitchFamily="34" charset="0"/>
              <a:buChar char="•"/>
            </a:pPr>
            <a:r>
              <a:rPr lang="en-US" sz="1600" dirty="0" smtClean="0">
                <a:solidFill>
                  <a:schemeClr val="bg1"/>
                </a:solidFill>
              </a:rPr>
              <a:t>On average, the </a:t>
            </a:r>
            <a:r>
              <a:rPr lang="en-US" sz="1600" dirty="0" err="1" smtClean="0">
                <a:solidFill>
                  <a:schemeClr val="bg1"/>
                </a:solidFill>
              </a:rPr>
              <a:t>NCEP</a:t>
            </a:r>
            <a:r>
              <a:rPr lang="en-US" sz="1600" dirty="0" smtClean="0">
                <a:solidFill>
                  <a:schemeClr val="bg1"/>
                </a:solidFill>
              </a:rPr>
              <a:t> winds have higher speeds compared to the </a:t>
            </a:r>
            <a:r>
              <a:rPr lang="en-US" sz="1600" dirty="0" err="1" smtClean="0">
                <a:solidFill>
                  <a:schemeClr val="bg1"/>
                </a:solidFill>
              </a:rPr>
              <a:t>CFSR</a:t>
            </a:r>
            <a:r>
              <a:rPr lang="en-US" sz="1600" dirty="0" smtClean="0">
                <a:solidFill>
                  <a:schemeClr val="bg1"/>
                </a:solidFill>
              </a:rPr>
              <a:t>, ASR, </a:t>
            </a:r>
            <a:r>
              <a:rPr lang="en-US" sz="1600" dirty="0" err="1" smtClean="0">
                <a:solidFill>
                  <a:schemeClr val="bg1"/>
                </a:solidFill>
              </a:rPr>
              <a:t>CCMP</a:t>
            </a:r>
            <a:endParaRPr lang="en-US" sz="1600" dirty="0" smtClean="0">
              <a:solidFill>
                <a:schemeClr val="bg1"/>
              </a:solidFill>
            </a:endParaRPr>
          </a:p>
          <a:p>
            <a:pPr marL="568325" indent="-168275" eaLnBrk="0" hangingPunct="0">
              <a:buFont typeface="Arial" pitchFamily="34" charset="0"/>
              <a:buChar char="•"/>
            </a:pPr>
            <a:r>
              <a:rPr lang="en-US" sz="1600" dirty="0" smtClean="0">
                <a:solidFill>
                  <a:schemeClr val="bg1"/>
                </a:solidFill>
              </a:rPr>
              <a:t>In storms,  the </a:t>
            </a:r>
            <a:r>
              <a:rPr lang="en-US" sz="1600" dirty="0" err="1" smtClean="0">
                <a:solidFill>
                  <a:schemeClr val="bg1"/>
                </a:solidFill>
              </a:rPr>
              <a:t>CCMP</a:t>
            </a:r>
            <a:r>
              <a:rPr lang="en-US" sz="1600" dirty="0" smtClean="0">
                <a:solidFill>
                  <a:schemeClr val="bg1"/>
                </a:solidFill>
              </a:rPr>
              <a:t> winds have higher peak values  than </a:t>
            </a:r>
            <a:r>
              <a:rPr lang="en-US" sz="1600" dirty="0" err="1" smtClean="0">
                <a:solidFill>
                  <a:schemeClr val="bg1"/>
                </a:solidFill>
              </a:rPr>
              <a:t>NCEPR</a:t>
            </a:r>
            <a:r>
              <a:rPr lang="en-US" sz="1600" dirty="0" smtClean="0">
                <a:solidFill>
                  <a:schemeClr val="bg1"/>
                </a:solidFill>
              </a:rPr>
              <a:t>, ASR &amp; </a:t>
            </a:r>
            <a:r>
              <a:rPr lang="en-US" sz="1600" dirty="0" err="1" smtClean="0">
                <a:solidFill>
                  <a:schemeClr val="bg1"/>
                </a:solidFill>
              </a:rPr>
              <a:t>CFSR</a:t>
            </a:r>
            <a:r>
              <a:rPr lang="en-US" sz="1600" dirty="0" smtClean="0">
                <a:solidFill>
                  <a:schemeClr val="bg1"/>
                </a:solidFill>
              </a:rPr>
              <a:t> winds</a:t>
            </a:r>
          </a:p>
          <a:p>
            <a:pPr marL="568325" indent="-168275" eaLnBrk="0" hangingPunct="0">
              <a:buFont typeface="Arial" pitchFamily="34" charset="0"/>
              <a:buChar char="•"/>
            </a:pPr>
            <a:r>
              <a:rPr lang="en-US" sz="1600" dirty="0" err="1" smtClean="0">
                <a:solidFill>
                  <a:schemeClr val="bg1"/>
                </a:solidFill>
              </a:rPr>
              <a:t>CFSR</a:t>
            </a:r>
            <a:r>
              <a:rPr lang="en-US" sz="1600" dirty="0" smtClean="0">
                <a:solidFill>
                  <a:schemeClr val="bg1"/>
                </a:solidFill>
              </a:rPr>
              <a:t> &amp; ASR winds have lower winds in the storms than the other wind products</a:t>
            </a:r>
          </a:p>
          <a:p>
            <a:pPr marL="568325" indent="-168275" eaLnBrk="0" hangingPunct="0">
              <a:buFont typeface="Arial" pitchFamily="34" charset="0"/>
              <a:buChar char="•"/>
            </a:pPr>
            <a:r>
              <a:rPr lang="en-US" sz="1600" dirty="0" err="1" smtClean="0">
                <a:solidFill>
                  <a:schemeClr val="bg1"/>
                </a:solidFill>
              </a:rPr>
              <a:t>Meso</a:t>
            </a:r>
            <a:r>
              <a:rPr lang="en-US" sz="1600" dirty="0" smtClean="0">
                <a:solidFill>
                  <a:schemeClr val="bg1"/>
                </a:solidFill>
              </a:rPr>
              <a:t>-scale cyclones are not represented in the </a:t>
            </a:r>
            <a:r>
              <a:rPr lang="en-US" sz="1600" dirty="0" err="1" smtClean="0">
                <a:solidFill>
                  <a:schemeClr val="bg1"/>
                </a:solidFill>
              </a:rPr>
              <a:t>NCEPR</a:t>
            </a:r>
            <a:r>
              <a:rPr lang="en-US" sz="1600" dirty="0" smtClean="0">
                <a:solidFill>
                  <a:schemeClr val="bg1"/>
                </a:solidFill>
              </a:rPr>
              <a:t>, </a:t>
            </a:r>
            <a:r>
              <a:rPr lang="en-US" sz="1600" dirty="0" err="1" smtClean="0">
                <a:solidFill>
                  <a:schemeClr val="bg1"/>
                </a:solidFill>
              </a:rPr>
              <a:t>CFSR</a:t>
            </a:r>
            <a:r>
              <a:rPr lang="en-US" sz="1600" dirty="0" smtClean="0">
                <a:solidFill>
                  <a:schemeClr val="bg1"/>
                </a:solidFill>
              </a:rPr>
              <a:t>, </a:t>
            </a:r>
            <a:r>
              <a:rPr lang="en-US" sz="1600" dirty="0" err="1" smtClean="0">
                <a:solidFill>
                  <a:schemeClr val="bg1"/>
                </a:solidFill>
              </a:rPr>
              <a:t>CCMP</a:t>
            </a:r>
            <a:r>
              <a:rPr lang="en-US" sz="1600" dirty="0" smtClean="0">
                <a:solidFill>
                  <a:schemeClr val="bg1"/>
                </a:solidFill>
              </a:rPr>
              <a:t> wind fields</a:t>
            </a:r>
          </a:p>
          <a:p>
            <a:pPr marL="568325" indent="-168275" eaLnBrk="0" hangingPunct="0"/>
            <a:r>
              <a:rPr lang="en-US" sz="1600" dirty="0" smtClean="0">
                <a:solidFill>
                  <a:schemeClr val="bg1"/>
                </a:solidFill>
              </a:rPr>
              <a:t> </a:t>
            </a:r>
          </a:p>
          <a:p>
            <a:pPr marL="457200" indent="-457200" eaLnBrk="0" hangingPunct="0">
              <a:spcBef>
                <a:spcPts val="1200"/>
              </a:spcBef>
            </a:pPr>
            <a:r>
              <a:rPr lang="en-US" sz="2000" dirty="0" smtClean="0">
                <a:solidFill>
                  <a:srgbClr val="FFFF00"/>
                </a:solidFill>
              </a:rPr>
              <a:t>(2) Oceanic response to the wind forcing is different:</a:t>
            </a:r>
          </a:p>
          <a:p>
            <a:pPr marL="568325" indent="-168275" eaLnBrk="0" hangingPunct="0">
              <a:buFont typeface="Arial" pitchFamily="34" charset="0"/>
              <a:buChar char="•"/>
            </a:pPr>
            <a:r>
              <a:rPr lang="en-US" sz="1600" dirty="0" smtClean="0">
                <a:solidFill>
                  <a:schemeClr val="bg1"/>
                </a:solidFill>
              </a:rPr>
              <a:t> In the storms, surface heat fluxes differ by ~1.5 times</a:t>
            </a:r>
          </a:p>
          <a:p>
            <a:pPr marL="568325" indent="-168275" eaLnBrk="0" hangingPunct="0">
              <a:buFont typeface="Arial" pitchFamily="34" charset="0"/>
              <a:buChar char="•"/>
            </a:pPr>
            <a:r>
              <a:rPr lang="en-US" sz="1600" dirty="0" smtClean="0">
                <a:solidFill>
                  <a:schemeClr val="bg1"/>
                </a:solidFill>
              </a:rPr>
              <a:t>Winds have distinct impact on Arctic – Nordic Seas exchange </a:t>
            </a:r>
            <a:endParaRPr lang="en-US" sz="1600" dirty="0" smtClean="0">
              <a:solidFill>
                <a:schemeClr val="bg1"/>
              </a:solidFill>
            </a:endParaRPr>
          </a:p>
          <a:p>
            <a:pPr marL="568325" indent="-168275" eaLnBrk="0" hangingPunct="0">
              <a:buFont typeface="Arial" pitchFamily="34" charset="0"/>
              <a:buChar char="•"/>
            </a:pPr>
            <a:r>
              <a:rPr lang="en-US" sz="1600" dirty="0" smtClean="0">
                <a:solidFill>
                  <a:schemeClr val="bg1"/>
                </a:solidFill>
              </a:rPr>
              <a:t>Differences in the water mass formation in the Barents Sea</a:t>
            </a:r>
          </a:p>
          <a:p>
            <a:pPr marL="457200" indent="-457200" eaLnBrk="0" hangingPunct="0">
              <a:spcBef>
                <a:spcPts val="1200"/>
              </a:spcBef>
            </a:pPr>
            <a:endParaRPr lang="en-US" sz="2000" dirty="0">
              <a:solidFill>
                <a:srgbClr val="FFFF00"/>
              </a:solidFill>
            </a:endParaRPr>
          </a:p>
        </p:txBody>
      </p:sp>
      <p:sp>
        <p:nvSpPr>
          <p:cNvPr id="5" name="Rectangle 4"/>
          <p:cNvSpPr/>
          <p:nvPr/>
        </p:nvSpPr>
        <p:spPr>
          <a:xfrm>
            <a:off x="152400" y="4572000"/>
            <a:ext cx="8763000" cy="400110"/>
          </a:xfrm>
          <a:prstGeom prst="rect">
            <a:avLst/>
          </a:prstGeom>
        </p:spPr>
        <p:txBody>
          <a:bodyPr wrap="square">
            <a:spAutoFit/>
          </a:bodyPr>
          <a:lstStyle/>
          <a:p>
            <a:r>
              <a:rPr lang="en-US" sz="2000" dirty="0" smtClean="0">
                <a:solidFill>
                  <a:srgbClr val="FFFF00"/>
                </a:solidFill>
              </a:rPr>
              <a:t>(3) Better agreement between </a:t>
            </a:r>
            <a:r>
              <a:rPr lang="en-US" sz="2000" dirty="0" smtClean="0">
                <a:solidFill>
                  <a:srgbClr val="FFFF00"/>
                </a:solidFill>
              </a:rPr>
              <a:t>simulations </a:t>
            </a:r>
            <a:r>
              <a:rPr lang="en-US" sz="2000" dirty="0" smtClean="0">
                <a:solidFill>
                  <a:srgbClr val="FFFF00"/>
                </a:solidFill>
              </a:rPr>
              <a:t>driven by CCMP and CFSR winds</a:t>
            </a:r>
            <a:endParaRPr lang="en-US" sz="2000" dirty="0">
              <a:solidFill>
                <a:srgbClr val="FFFF00"/>
              </a:solidFill>
            </a:endParaRPr>
          </a:p>
        </p:txBody>
      </p:sp>
      <p:sp>
        <p:nvSpPr>
          <p:cNvPr id="7" name="Rectangle 6"/>
          <p:cNvSpPr/>
          <p:nvPr/>
        </p:nvSpPr>
        <p:spPr>
          <a:xfrm>
            <a:off x="152400" y="5638800"/>
            <a:ext cx="8763000" cy="400110"/>
          </a:xfrm>
          <a:prstGeom prst="rect">
            <a:avLst/>
          </a:prstGeom>
        </p:spPr>
        <p:txBody>
          <a:bodyPr wrap="square">
            <a:spAutoFit/>
          </a:bodyPr>
          <a:lstStyle/>
          <a:p>
            <a:r>
              <a:rPr lang="en-US" sz="2000" dirty="0" smtClean="0">
                <a:solidFill>
                  <a:srgbClr val="FFFF00"/>
                </a:solidFill>
              </a:rPr>
              <a:t>(4) Contribution from </a:t>
            </a:r>
            <a:r>
              <a:rPr lang="en-US" sz="2000" dirty="0" err="1" smtClean="0">
                <a:solidFill>
                  <a:srgbClr val="FFFF00"/>
                </a:solidFill>
              </a:rPr>
              <a:t>meso</a:t>
            </a:r>
            <a:r>
              <a:rPr lang="en-US" sz="2000" dirty="0" smtClean="0">
                <a:solidFill>
                  <a:srgbClr val="FFFF00"/>
                </a:solidFill>
              </a:rPr>
              <a:t>-scale cyclones has not been estimated </a:t>
            </a:r>
            <a:endParaRPr lang="en-US" sz="2000" dirty="0">
              <a:solidFill>
                <a:srgbClr val="FFFF00"/>
              </a:solidFill>
            </a:endParaRPr>
          </a:p>
        </p:txBody>
      </p:sp>
    </p:spTree>
  </p:cSld>
  <p:clrMapOvr>
    <a:masterClrMapping/>
  </p:clrMapOvr>
  <p:transition spd="med"/>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cSld>
  <p:clrMapOvr>
    <a:masterClrMapping/>
  </p:clrMapOvr>
  <p:transition spd="med"/>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bwMode="auto">
          <a:xfrm>
            <a:off x="0" y="762000"/>
            <a:ext cx="5791200" cy="60960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5" name="Rectangle 2"/>
          <p:cNvSpPr txBox="1">
            <a:spLocks noChangeArrowheads="1"/>
          </p:cNvSpPr>
          <p:nvPr/>
        </p:nvSpPr>
        <p:spPr bwMode="auto">
          <a:xfrm>
            <a:off x="609600" y="76200"/>
            <a:ext cx="8001000" cy="609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0" cap="none" spc="0" normalizeH="0" baseline="0" noProof="0" dirty="0" smtClean="0">
                <a:ln>
                  <a:noFill/>
                </a:ln>
                <a:solidFill>
                  <a:srgbClr val="00B0F0"/>
                </a:solidFill>
                <a:effectLst>
                  <a:outerShdw blurRad="101600" dist="38100" dir="4440000" algn="tl">
                    <a:srgbClr val="000000">
                      <a:alpha val="43137"/>
                    </a:srgbClr>
                  </a:outerShdw>
                </a:effectLst>
                <a:uLnTx/>
                <a:uFillTx/>
                <a:latin typeface="+mj-lt"/>
                <a:ea typeface="+mj-ea"/>
                <a:cs typeface="+mj-cs"/>
              </a:rPr>
              <a:t>Mixed Layer Depth (m) in ARCc0.08</a:t>
            </a:r>
            <a:endParaRPr kumimoji="0" lang="en-US" sz="2400" b="1" i="0" u="none" strike="noStrike" kern="0" cap="none" spc="0" normalizeH="0" baseline="0" noProof="0" dirty="0" smtClean="0">
              <a:ln>
                <a:noFill/>
              </a:ln>
              <a:solidFill>
                <a:srgbClr val="00B0F0"/>
              </a:solidFill>
              <a:effectLst>
                <a:outerShdw blurRad="38100" dist="38100" dir="2700000" algn="tl">
                  <a:srgbClr val="000000">
                    <a:alpha val="43137"/>
                  </a:srgbClr>
                </a:outerShdw>
              </a:effectLst>
              <a:uLnTx/>
              <a:uFillTx/>
              <a:latin typeface="+mj-lt"/>
              <a:ea typeface="+mj-ea"/>
              <a:cs typeface="+mj-cs"/>
            </a:endParaRPr>
          </a:p>
        </p:txBody>
      </p:sp>
      <p:sp>
        <p:nvSpPr>
          <p:cNvPr id="6" name="TextBox 5"/>
          <p:cNvSpPr txBox="1"/>
          <p:nvPr/>
        </p:nvSpPr>
        <p:spPr>
          <a:xfrm>
            <a:off x="6019800" y="1219200"/>
            <a:ext cx="2971800" cy="1938992"/>
          </a:xfrm>
          <a:prstGeom prst="rect">
            <a:avLst/>
          </a:prstGeom>
          <a:noFill/>
        </p:spPr>
        <p:txBody>
          <a:bodyPr wrap="square" rtlCol="0">
            <a:spAutoFit/>
          </a:bodyPr>
          <a:lstStyle/>
          <a:p>
            <a:r>
              <a:rPr lang="en-US" sz="2000" dirty="0" smtClean="0">
                <a:solidFill>
                  <a:schemeClr val="bg1"/>
                </a:solidFill>
              </a:rPr>
              <a:t>Defined as the average of the depths where:</a:t>
            </a:r>
          </a:p>
          <a:p>
            <a:endParaRPr lang="en-US" sz="2000" dirty="0" smtClean="0">
              <a:solidFill>
                <a:schemeClr val="bg1"/>
              </a:solidFill>
              <a:sym typeface="Symbol"/>
            </a:endParaRPr>
          </a:p>
          <a:p>
            <a:r>
              <a:rPr lang="en-US" sz="2000" dirty="0" smtClean="0">
                <a:solidFill>
                  <a:schemeClr val="bg1"/>
                </a:solidFill>
                <a:sym typeface="Symbol"/>
              </a:rPr>
              <a:t>d/</a:t>
            </a:r>
            <a:r>
              <a:rPr lang="en-US" sz="2000" dirty="0" err="1" smtClean="0">
                <a:solidFill>
                  <a:schemeClr val="bg1"/>
                </a:solidFill>
                <a:sym typeface="Symbol"/>
              </a:rPr>
              <a:t>dz</a:t>
            </a:r>
            <a:r>
              <a:rPr lang="en-US" sz="2000" dirty="0" smtClean="0">
                <a:solidFill>
                  <a:schemeClr val="bg1"/>
                </a:solidFill>
                <a:sym typeface="Symbol"/>
              </a:rPr>
              <a:t> &gt; 0.001 kg/m</a:t>
            </a:r>
            <a:r>
              <a:rPr lang="en-US" sz="2000" baseline="30000" dirty="0" smtClean="0">
                <a:solidFill>
                  <a:schemeClr val="bg1"/>
                </a:solidFill>
                <a:sym typeface="Symbol"/>
              </a:rPr>
              <a:t>4</a:t>
            </a:r>
            <a:r>
              <a:rPr lang="en-US" sz="2000" dirty="0" smtClean="0">
                <a:solidFill>
                  <a:schemeClr val="bg1"/>
                </a:solidFill>
                <a:sym typeface="Symbol"/>
              </a:rPr>
              <a:t> </a:t>
            </a:r>
          </a:p>
          <a:p>
            <a:r>
              <a:rPr lang="en-US" sz="2000" dirty="0" smtClean="0">
                <a:solidFill>
                  <a:schemeClr val="bg1"/>
                </a:solidFill>
                <a:sym typeface="Symbol"/>
              </a:rPr>
              <a:t> </a:t>
            </a:r>
          </a:p>
          <a:p>
            <a:r>
              <a:rPr lang="en-US" sz="2000" dirty="0" smtClean="0">
                <a:solidFill>
                  <a:schemeClr val="bg1"/>
                </a:solidFill>
                <a:sym typeface="Symbol"/>
              </a:rPr>
              <a:t>( (z)-</a:t>
            </a:r>
            <a:r>
              <a:rPr lang="en-US" sz="2000" baseline="-25000" dirty="0" smtClean="0">
                <a:solidFill>
                  <a:schemeClr val="bg1"/>
                </a:solidFill>
                <a:sym typeface="Symbol"/>
              </a:rPr>
              <a:t>0</a:t>
            </a:r>
            <a:r>
              <a:rPr lang="en-US" sz="2000" dirty="0" smtClean="0">
                <a:solidFill>
                  <a:schemeClr val="bg1"/>
                </a:solidFill>
                <a:sym typeface="Symbol"/>
              </a:rPr>
              <a:t>)&gt;0.01</a:t>
            </a:r>
          </a:p>
        </p:txBody>
      </p:sp>
      <p:pic>
        <p:nvPicPr>
          <p:cNvPr id="7" name="Picture 6" descr="010NrdMLD2006-001-00.jpg"/>
          <p:cNvPicPr>
            <a:picLocks noChangeAspect="1"/>
          </p:cNvPicPr>
          <p:nvPr/>
        </p:nvPicPr>
        <p:blipFill>
          <a:blip r:embed="rId3" cstate="print"/>
          <a:srcRect t="4444" r="18416"/>
          <a:stretch>
            <a:fillRect/>
          </a:stretch>
        </p:blipFill>
        <p:spPr>
          <a:xfrm>
            <a:off x="152400" y="838200"/>
            <a:ext cx="5029200" cy="5936104"/>
          </a:xfrm>
          <a:prstGeom prst="rect">
            <a:avLst/>
          </a:prstGeom>
        </p:spPr>
      </p:pic>
      <p:pic>
        <p:nvPicPr>
          <p:cNvPr id="8" name="Picture 7" descr="010NrdMLD2006-001-00.jpg"/>
          <p:cNvPicPr>
            <a:picLocks noChangeAspect="1"/>
          </p:cNvPicPr>
          <p:nvPr/>
        </p:nvPicPr>
        <p:blipFill>
          <a:blip r:embed="rId3" cstate="print"/>
          <a:srcRect l="89608" t="7098" r="-308" b="1327"/>
          <a:stretch>
            <a:fillRect/>
          </a:stretch>
        </p:blipFill>
        <p:spPr>
          <a:xfrm>
            <a:off x="5029200" y="1371600"/>
            <a:ext cx="609600" cy="5257800"/>
          </a:xfrm>
          <a:prstGeom prst="rect">
            <a:avLst/>
          </a:prstGeom>
        </p:spPr>
      </p:pic>
      <p:sp>
        <p:nvSpPr>
          <p:cNvPr id="9" name="TextBox 8"/>
          <p:cNvSpPr txBox="1"/>
          <p:nvPr/>
        </p:nvSpPr>
        <p:spPr>
          <a:xfrm>
            <a:off x="5791200" y="4343400"/>
            <a:ext cx="3276600" cy="1323439"/>
          </a:xfrm>
          <a:prstGeom prst="rect">
            <a:avLst/>
          </a:prstGeom>
          <a:noFill/>
        </p:spPr>
        <p:txBody>
          <a:bodyPr wrap="square" rtlCol="0">
            <a:spAutoFit/>
          </a:bodyPr>
          <a:lstStyle/>
          <a:p>
            <a:r>
              <a:rPr lang="en-US" sz="2000" dirty="0" smtClean="0">
                <a:solidFill>
                  <a:srgbClr val="FFFF00"/>
                </a:solidFill>
              </a:rPr>
              <a:t>Estimated  </a:t>
            </a:r>
            <a:r>
              <a:rPr lang="en-US" sz="2000" dirty="0" smtClean="0">
                <a:solidFill>
                  <a:srgbClr val="FFFF00"/>
                </a:solidFill>
                <a:sym typeface="Symbol"/>
              </a:rPr>
              <a:t>T in the mixed layer of 100 m depth over 6 hours of </a:t>
            </a:r>
            <a:r>
              <a:rPr lang="en-US" sz="2000" dirty="0" err="1" smtClean="0">
                <a:solidFill>
                  <a:srgbClr val="FFFF00"/>
                </a:solidFill>
                <a:sym typeface="Symbol"/>
              </a:rPr>
              <a:t>Q</a:t>
            </a:r>
            <a:r>
              <a:rPr lang="en-US" sz="2000" baseline="-25000" dirty="0" err="1" smtClean="0">
                <a:solidFill>
                  <a:srgbClr val="FFFF00"/>
                </a:solidFill>
                <a:sym typeface="Symbol"/>
              </a:rPr>
              <a:t>tot</a:t>
            </a:r>
            <a:r>
              <a:rPr lang="en-US" sz="2000" dirty="0" smtClean="0">
                <a:solidFill>
                  <a:srgbClr val="FFFF00"/>
                </a:solidFill>
                <a:sym typeface="Symbol"/>
              </a:rPr>
              <a:t>=-1000 W/m</a:t>
            </a:r>
            <a:r>
              <a:rPr lang="en-US" sz="2000" baseline="30000" dirty="0" smtClean="0">
                <a:solidFill>
                  <a:srgbClr val="FFFF00"/>
                </a:solidFill>
                <a:sym typeface="Symbol"/>
              </a:rPr>
              <a:t>2</a:t>
            </a:r>
            <a:r>
              <a:rPr lang="en-US" sz="2000" dirty="0" smtClean="0">
                <a:solidFill>
                  <a:srgbClr val="FFFF00"/>
                </a:solidFill>
              </a:rPr>
              <a:t>  </a:t>
            </a:r>
          </a:p>
          <a:p>
            <a:r>
              <a:rPr lang="en-US" sz="2000" dirty="0" smtClean="0">
                <a:solidFill>
                  <a:srgbClr val="FFFF00"/>
                </a:solidFill>
              </a:rPr>
              <a:t>is </a:t>
            </a:r>
            <a:r>
              <a:rPr lang="en-US" sz="2000" dirty="0" smtClean="0">
                <a:solidFill>
                  <a:srgbClr val="33CCFF"/>
                </a:solidFill>
              </a:rPr>
              <a:t>-0.05</a:t>
            </a:r>
            <a:r>
              <a:rPr lang="en-US" sz="2000" dirty="0" smtClean="0">
                <a:solidFill>
                  <a:srgbClr val="33CCFF"/>
                </a:solidFill>
                <a:sym typeface="Symbol"/>
              </a:rPr>
              <a:t> C</a:t>
            </a:r>
            <a:endParaRPr lang="en-US" sz="2000" dirty="0">
              <a:solidFill>
                <a:srgbClr val="33CCFF"/>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633858" name="Picture 2"/>
          <p:cNvPicPr>
            <a:picLocks noChangeAspect="1" noChangeArrowheads="1"/>
          </p:cNvPicPr>
          <p:nvPr/>
        </p:nvPicPr>
        <p:blipFill>
          <a:blip r:embed="rId2" cstate="print"/>
          <a:srcRect l="33333" t="8333" r="18750" b="23333"/>
          <a:stretch>
            <a:fillRect/>
          </a:stretch>
        </p:blipFill>
        <p:spPr bwMode="auto">
          <a:xfrm>
            <a:off x="6248400" y="0"/>
            <a:ext cx="2819400" cy="2512943"/>
          </a:xfrm>
          <a:prstGeom prst="rect">
            <a:avLst/>
          </a:prstGeom>
          <a:noFill/>
          <a:ln w="9525">
            <a:noFill/>
            <a:miter lim="800000"/>
            <a:headEnd/>
            <a:tailEnd/>
          </a:ln>
        </p:spPr>
      </p:pic>
      <p:sp>
        <p:nvSpPr>
          <p:cNvPr id="27" name="TextBox 26"/>
          <p:cNvSpPr txBox="1"/>
          <p:nvPr/>
        </p:nvSpPr>
        <p:spPr>
          <a:xfrm>
            <a:off x="6324600" y="42446"/>
            <a:ext cx="1066800" cy="338554"/>
          </a:xfrm>
          <a:prstGeom prst="rect">
            <a:avLst/>
          </a:prstGeom>
          <a:solidFill>
            <a:srgbClr val="FFFFFF"/>
          </a:solidFill>
        </p:spPr>
        <p:txBody>
          <a:bodyPr wrap="square" rtlCol="0">
            <a:spAutoFit/>
          </a:bodyPr>
          <a:lstStyle/>
          <a:p>
            <a:r>
              <a:rPr lang="en-US" sz="1600" dirty="0" smtClean="0">
                <a:solidFill>
                  <a:srgbClr val="000000"/>
                </a:solidFill>
              </a:rPr>
              <a:t>NCEPR</a:t>
            </a:r>
            <a:endParaRPr lang="en-US" sz="1600" dirty="0">
              <a:solidFill>
                <a:srgbClr val="000000"/>
              </a:solidFill>
            </a:endParaRPr>
          </a:p>
        </p:txBody>
      </p:sp>
      <p:grpSp>
        <p:nvGrpSpPr>
          <p:cNvPr id="2" name="Group 34"/>
          <p:cNvGrpSpPr/>
          <p:nvPr/>
        </p:nvGrpSpPr>
        <p:grpSpPr>
          <a:xfrm>
            <a:off x="3276600" y="-2977"/>
            <a:ext cx="685800" cy="2517577"/>
            <a:chOff x="3276600" y="-2977"/>
            <a:chExt cx="685800" cy="2517577"/>
          </a:xfrm>
        </p:grpSpPr>
        <p:pic>
          <p:nvPicPr>
            <p:cNvPr id="18" name="Picture 17" descr="Screen Shot 2012-04-19 at 10.21.56 AM.png"/>
            <p:cNvPicPr>
              <a:picLocks noChangeAspect="1"/>
            </p:cNvPicPr>
            <p:nvPr/>
          </p:nvPicPr>
          <p:blipFill>
            <a:blip r:embed="rId3" cstate="print"/>
            <a:srcRect l="1418" t="93359" r="1350" b="3500"/>
            <a:stretch>
              <a:fillRect/>
            </a:stretch>
          </p:blipFill>
          <p:spPr>
            <a:xfrm rot="16200000">
              <a:off x="2171700" y="1181100"/>
              <a:ext cx="2438400" cy="228599"/>
            </a:xfrm>
            <a:prstGeom prst="rect">
              <a:avLst/>
            </a:prstGeom>
            <a:solidFill>
              <a:schemeClr val="bg1"/>
            </a:solidFill>
          </p:spPr>
        </p:pic>
        <p:sp>
          <p:nvSpPr>
            <p:cNvPr id="19" name="TextBox 18"/>
            <p:cNvSpPr txBox="1"/>
            <p:nvPr/>
          </p:nvSpPr>
          <p:spPr>
            <a:xfrm>
              <a:off x="3505200" y="2206823"/>
              <a:ext cx="304800" cy="307777"/>
            </a:xfrm>
            <a:prstGeom prst="rect">
              <a:avLst/>
            </a:prstGeom>
            <a:solidFill>
              <a:schemeClr val="bg1"/>
            </a:solidFill>
          </p:spPr>
          <p:txBody>
            <a:bodyPr wrap="square" rtlCol="0">
              <a:spAutoFit/>
            </a:bodyPr>
            <a:lstStyle/>
            <a:p>
              <a:r>
                <a:rPr lang="en-US" sz="1400" dirty="0" smtClean="0">
                  <a:solidFill>
                    <a:srgbClr val="000000"/>
                  </a:solidFill>
                </a:rPr>
                <a:t>7</a:t>
              </a:r>
              <a:endParaRPr lang="en-US" sz="1400" dirty="0">
                <a:solidFill>
                  <a:srgbClr val="000000"/>
                </a:solidFill>
              </a:endParaRPr>
            </a:p>
          </p:txBody>
        </p:sp>
        <p:sp>
          <p:nvSpPr>
            <p:cNvPr id="20" name="TextBox 19"/>
            <p:cNvSpPr txBox="1"/>
            <p:nvPr/>
          </p:nvSpPr>
          <p:spPr>
            <a:xfrm>
              <a:off x="3505200" y="1861235"/>
              <a:ext cx="381000" cy="307777"/>
            </a:xfrm>
            <a:prstGeom prst="rect">
              <a:avLst/>
            </a:prstGeom>
            <a:solidFill>
              <a:schemeClr val="bg1"/>
            </a:solidFill>
          </p:spPr>
          <p:txBody>
            <a:bodyPr wrap="square" rtlCol="0">
              <a:spAutoFit/>
            </a:bodyPr>
            <a:lstStyle/>
            <a:p>
              <a:r>
                <a:rPr lang="en-US" sz="1400" dirty="0" smtClean="0">
                  <a:solidFill>
                    <a:srgbClr val="000000"/>
                  </a:solidFill>
                </a:rPr>
                <a:t>11</a:t>
              </a:r>
              <a:endParaRPr lang="en-US" sz="1400" dirty="0">
                <a:solidFill>
                  <a:srgbClr val="000000"/>
                </a:solidFill>
              </a:endParaRPr>
            </a:p>
          </p:txBody>
        </p:sp>
        <p:sp>
          <p:nvSpPr>
            <p:cNvPr id="21" name="TextBox 20"/>
            <p:cNvSpPr txBox="1"/>
            <p:nvPr/>
          </p:nvSpPr>
          <p:spPr>
            <a:xfrm>
              <a:off x="3505200" y="1515646"/>
              <a:ext cx="381000" cy="307777"/>
            </a:xfrm>
            <a:prstGeom prst="rect">
              <a:avLst/>
            </a:prstGeom>
            <a:solidFill>
              <a:schemeClr val="bg1"/>
            </a:solidFill>
          </p:spPr>
          <p:txBody>
            <a:bodyPr wrap="square" rtlCol="0">
              <a:spAutoFit/>
            </a:bodyPr>
            <a:lstStyle/>
            <a:p>
              <a:r>
                <a:rPr lang="en-US" sz="1400" dirty="0" smtClean="0">
                  <a:solidFill>
                    <a:srgbClr val="000000"/>
                  </a:solidFill>
                </a:rPr>
                <a:t>15</a:t>
              </a:r>
              <a:endParaRPr lang="en-US" sz="1400" dirty="0">
                <a:solidFill>
                  <a:srgbClr val="000000"/>
                </a:solidFill>
              </a:endParaRPr>
            </a:p>
          </p:txBody>
        </p:sp>
        <p:sp>
          <p:nvSpPr>
            <p:cNvPr id="22" name="TextBox 21"/>
            <p:cNvSpPr txBox="1"/>
            <p:nvPr/>
          </p:nvSpPr>
          <p:spPr>
            <a:xfrm>
              <a:off x="3505200" y="1170057"/>
              <a:ext cx="381000" cy="307777"/>
            </a:xfrm>
            <a:prstGeom prst="rect">
              <a:avLst/>
            </a:prstGeom>
            <a:solidFill>
              <a:schemeClr val="bg1"/>
            </a:solidFill>
          </p:spPr>
          <p:txBody>
            <a:bodyPr wrap="square" rtlCol="0">
              <a:spAutoFit/>
            </a:bodyPr>
            <a:lstStyle/>
            <a:p>
              <a:r>
                <a:rPr lang="en-US" sz="1400" dirty="0" smtClean="0">
                  <a:solidFill>
                    <a:srgbClr val="000000"/>
                  </a:solidFill>
                </a:rPr>
                <a:t>19</a:t>
              </a:r>
              <a:endParaRPr lang="en-US" sz="1400" dirty="0">
                <a:solidFill>
                  <a:srgbClr val="000000"/>
                </a:solidFill>
              </a:endParaRPr>
            </a:p>
          </p:txBody>
        </p:sp>
        <p:sp>
          <p:nvSpPr>
            <p:cNvPr id="23" name="TextBox 22"/>
            <p:cNvSpPr txBox="1"/>
            <p:nvPr/>
          </p:nvSpPr>
          <p:spPr>
            <a:xfrm>
              <a:off x="3505200" y="824468"/>
              <a:ext cx="457200" cy="307777"/>
            </a:xfrm>
            <a:prstGeom prst="rect">
              <a:avLst/>
            </a:prstGeom>
            <a:solidFill>
              <a:schemeClr val="bg1"/>
            </a:solidFill>
          </p:spPr>
          <p:txBody>
            <a:bodyPr wrap="square" rtlCol="0">
              <a:spAutoFit/>
            </a:bodyPr>
            <a:lstStyle/>
            <a:p>
              <a:r>
                <a:rPr lang="en-US" sz="1400" dirty="0" smtClean="0">
                  <a:solidFill>
                    <a:srgbClr val="000000"/>
                  </a:solidFill>
                </a:rPr>
                <a:t>23</a:t>
              </a:r>
              <a:endParaRPr lang="en-US" sz="1400" dirty="0">
                <a:solidFill>
                  <a:srgbClr val="000000"/>
                </a:solidFill>
              </a:endParaRPr>
            </a:p>
          </p:txBody>
        </p:sp>
        <p:sp>
          <p:nvSpPr>
            <p:cNvPr id="24" name="TextBox 23"/>
            <p:cNvSpPr txBox="1"/>
            <p:nvPr/>
          </p:nvSpPr>
          <p:spPr>
            <a:xfrm>
              <a:off x="3581399" y="571212"/>
              <a:ext cx="228601" cy="215444"/>
            </a:xfrm>
            <a:prstGeom prst="rect">
              <a:avLst/>
            </a:prstGeom>
            <a:solidFill>
              <a:schemeClr val="bg1"/>
            </a:solidFill>
          </p:spPr>
          <p:txBody>
            <a:bodyPr wrap="square" lIns="0" tIns="0" rIns="0" bIns="0" rtlCol="0">
              <a:spAutoFit/>
            </a:bodyPr>
            <a:lstStyle/>
            <a:p>
              <a:r>
                <a:rPr lang="en-US" sz="1400" dirty="0" smtClean="0">
                  <a:solidFill>
                    <a:srgbClr val="000000"/>
                  </a:solidFill>
                </a:rPr>
                <a:t>27</a:t>
              </a:r>
              <a:endParaRPr lang="en-US" sz="1400" dirty="0">
                <a:solidFill>
                  <a:srgbClr val="000000"/>
                </a:solidFill>
              </a:endParaRPr>
            </a:p>
          </p:txBody>
        </p:sp>
        <p:sp>
          <p:nvSpPr>
            <p:cNvPr id="25" name="TextBox 24"/>
            <p:cNvSpPr txBox="1"/>
            <p:nvPr/>
          </p:nvSpPr>
          <p:spPr>
            <a:xfrm>
              <a:off x="3505200" y="225623"/>
              <a:ext cx="381000" cy="307777"/>
            </a:xfrm>
            <a:prstGeom prst="rect">
              <a:avLst/>
            </a:prstGeom>
            <a:solidFill>
              <a:schemeClr val="bg1"/>
            </a:solidFill>
          </p:spPr>
          <p:txBody>
            <a:bodyPr wrap="square" rtlCol="0">
              <a:spAutoFit/>
            </a:bodyPr>
            <a:lstStyle/>
            <a:p>
              <a:r>
                <a:rPr lang="en-US" sz="1400" dirty="0" smtClean="0">
                  <a:solidFill>
                    <a:srgbClr val="000000"/>
                  </a:solidFill>
                </a:rPr>
                <a:t>31</a:t>
              </a:r>
              <a:endParaRPr lang="en-US" sz="1400" dirty="0">
                <a:solidFill>
                  <a:srgbClr val="000000"/>
                </a:solidFill>
              </a:endParaRPr>
            </a:p>
          </p:txBody>
        </p:sp>
        <p:sp>
          <p:nvSpPr>
            <p:cNvPr id="29" name="TextBox 28"/>
            <p:cNvSpPr txBox="1"/>
            <p:nvPr/>
          </p:nvSpPr>
          <p:spPr>
            <a:xfrm>
              <a:off x="3457133" y="-2977"/>
              <a:ext cx="505267" cy="307777"/>
            </a:xfrm>
            <a:prstGeom prst="rect">
              <a:avLst/>
            </a:prstGeom>
            <a:noFill/>
          </p:spPr>
          <p:txBody>
            <a:bodyPr wrap="none" rtlCol="0">
              <a:spAutoFit/>
            </a:bodyPr>
            <a:lstStyle/>
            <a:p>
              <a:r>
                <a:rPr lang="en-US" sz="1400" dirty="0" smtClean="0">
                  <a:solidFill>
                    <a:srgbClr val="000000"/>
                  </a:solidFill>
                </a:rPr>
                <a:t>m/s</a:t>
              </a:r>
              <a:endParaRPr lang="en-US" sz="1400" dirty="0">
                <a:solidFill>
                  <a:srgbClr val="000000"/>
                </a:solidFill>
              </a:endParaRPr>
            </a:p>
          </p:txBody>
        </p:sp>
      </p:grpSp>
      <p:sp>
        <p:nvSpPr>
          <p:cNvPr id="30" name="TextBox 29"/>
          <p:cNvSpPr txBox="1"/>
          <p:nvPr/>
        </p:nvSpPr>
        <p:spPr>
          <a:xfrm>
            <a:off x="4038600" y="228600"/>
            <a:ext cx="2133600" cy="1200329"/>
          </a:xfrm>
          <a:prstGeom prst="rect">
            <a:avLst/>
          </a:prstGeom>
          <a:noFill/>
        </p:spPr>
        <p:txBody>
          <a:bodyPr wrap="square" rtlCol="0">
            <a:spAutoFit/>
          </a:bodyPr>
          <a:lstStyle/>
          <a:p>
            <a:pPr algn="ctr"/>
            <a:r>
              <a:rPr lang="en-US" b="1" dirty="0" smtClean="0">
                <a:solidFill>
                  <a:srgbClr val="0000FF"/>
                </a:solidFill>
              </a:rPr>
              <a:t>Surface Winds and </a:t>
            </a:r>
          </a:p>
          <a:p>
            <a:pPr algn="ctr"/>
            <a:r>
              <a:rPr lang="en-US" b="1" dirty="0" smtClean="0">
                <a:solidFill>
                  <a:srgbClr val="0000FF"/>
                </a:solidFill>
              </a:rPr>
              <a:t>SST Change</a:t>
            </a:r>
          </a:p>
          <a:p>
            <a:pPr algn="ctr"/>
            <a:r>
              <a:rPr lang="en-US" b="1" dirty="0" smtClean="0">
                <a:solidFill>
                  <a:srgbClr val="333399">
                    <a:lumMod val="75000"/>
                  </a:srgbClr>
                </a:solidFill>
              </a:rPr>
              <a:t>Jan. 13 2006</a:t>
            </a:r>
          </a:p>
        </p:txBody>
      </p:sp>
      <p:pic>
        <p:nvPicPr>
          <p:cNvPr id="33" name="Picture 32" descr="020arcNord2006_dt0005m-024.jpg"/>
          <p:cNvPicPr>
            <a:picLocks noChangeAspect="1"/>
          </p:cNvPicPr>
          <p:nvPr/>
        </p:nvPicPr>
        <p:blipFill>
          <a:blip r:embed="rId4" cstate="print"/>
          <a:srcRect t="23333" r="29510"/>
          <a:stretch>
            <a:fillRect/>
          </a:stretch>
        </p:blipFill>
        <p:spPr>
          <a:xfrm>
            <a:off x="4964902" y="2667000"/>
            <a:ext cx="4179097" cy="4190999"/>
          </a:xfrm>
          <a:prstGeom prst="rect">
            <a:avLst/>
          </a:prstGeom>
        </p:spPr>
      </p:pic>
      <p:pic>
        <p:nvPicPr>
          <p:cNvPr id="34" name="Picture 33" descr="010arcNord2006_dt0005m-024.jpg"/>
          <p:cNvPicPr>
            <a:picLocks noChangeAspect="1"/>
          </p:cNvPicPr>
          <p:nvPr/>
        </p:nvPicPr>
        <p:blipFill>
          <a:blip r:embed="rId5" cstate="print"/>
          <a:srcRect t="22222" r="27260"/>
          <a:stretch>
            <a:fillRect/>
          </a:stretch>
        </p:blipFill>
        <p:spPr>
          <a:xfrm>
            <a:off x="0" y="2642054"/>
            <a:ext cx="4276168" cy="4215946"/>
          </a:xfrm>
          <a:prstGeom prst="rect">
            <a:avLst/>
          </a:prstGeom>
        </p:spPr>
      </p:pic>
      <p:sp>
        <p:nvSpPr>
          <p:cNvPr id="36" name="TextBox 35"/>
          <p:cNvSpPr txBox="1"/>
          <p:nvPr/>
        </p:nvSpPr>
        <p:spPr>
          <a:xfrm>
            <a:off x="152400" y="2667000"/>
            <a:ext cx="1828800" cy="338554"/>
          </a:xfrm>
          <a:prstGeom prst="rect">
            <a:avLst/>
          </a:prstGeom>
          <a:solidFill>
            <a:srgbClr val="FFFFFF"/>
          </a:solidFill>
        </p:spPr>
        <p:txBody>
          <a:bodyPr wrap="square" rtlCol="0">
            <a:spAutoFit/>
          </a:bodyPr>
          <a:lstStyle/>
          <a:p>
            <a:r>
              <a:rPr lang="en-US" sz="1600" dirty="0" smtClean="0">
                <a:solidFill>
                  <a:srgbClr val="000000"/>
                </a:solidFill>
              </a:rPr>
              <a:t>ARCc0.08+CCMP</a:t>
            </a:r>
            <a:endParaRPr lang="en-US" sz="1600" dirty="0">
              <a:solidFill>
                <a:srgbClr val="000000"/>
              </a:solidFill>
            </a:endParaRPr>
          </a:p>
        </p:txBody>
      </p:sp>
      <p:sp>
        <p:nvSpPr>
          <p:cNvPr id="37" name="TextBox 36"/>
          <p:cNvSpPr txBox="1"/>
          <p:nvPr/>
        </p:nvSpPr>
        <p:spPr>
          <a:xfrm>
            <a:off x="5029200" y="2743200"/>
            <a:ext cx="1981200" cy="338554"/>
          </a:xfrm>
          <a:prstGeom prst="rect">
            <a:avLst/>
          </a:prstGeom>
          <a:solidFill>
            <a:srgbClr val="FFFFFF"/>
          </a:solidFill>
        </p:spPr>
        <p:txBody>
          <a:bodyPr wrap="square" rtlCol="0">
            <a:spAutoFit/>
          </a:bodyPr>
          <a:lstStyle/>
          <a:p>
            <a:r>
              <a:rPr lang="en-US" sz="1600" dirty="0" smtClean="0">
                <a:solidFill>
                  <a:srgbClr val="000000"/>
                </a:solidFill>
              </a:rPr>
              <a:t>ARCc0.08+NCEPR</a:t>
            </a:r>
            <a:endParaRPr lang="en-US" sz="1600" dirty="0">
              <a:solidFill>
                <a:srgbClr val="000000"/>
              </a:solidFill>
            </a:endParaRPr>
          </a:p>
        </p:txBody>
      </p:sp>
      <p:pic>
        <p:nvPicPr>
          <p:cNvPr id="38" name="Picture 37" descr="010arcNord2006_dt0005m-024.jpg"/>
          <p:cNvPicPr>
            <a:picLocks noChangeAspect="1"/>
          </p:cNvPicPr>
          <p:nvPr/>
        </p:nvPicPr>
        <p:blipFill>
          <a:blip r:embed="rId5" cstate="print"/>
          <a:srcRect l="88142" t="3947" r="192" b="3272"/>
          <a:stretch>
            <a:fillRect/>
          </a:stretch>
        </p:blipFill>
        <p:spPr>
          <a:xfrm>
            <a:off x="4191000" y="1828800"/>
            <a:ext cx="685800" cy="5029200"/>
          </a:xfrm>
          <a:prstGeom prst="rect">
            <a:avLst/>
          </a:prstGeom>
        </p:spPr>
      </p:pic>
      <p:pic>
        <p:nvPicPr>
          <p:cNvPr id="26" name="Picture 25" descr="Screen Shot 2012-06-07 at 4.38.13 PM.png"/>
          <p:cNvPicPr>
            <a:picLocks noChangeAspect="1"/>
          </p:cNvPicPr>
          <p:nvPr/>
        </p:nvPicPr>
        <p:blipFill>
          <a:blip r:embed="rId6" cstate="print"/>
          <a:stretch>
            <a:fillRect/>
          </a:stretch>
        </p:blipFill>
        <p:spPr>
          <a:xfrm>
            <a:off x="0" y="0"/>
            <a:ext cx="3133725" cy="2565400"/>
          </a:xfrm>
          <a:prstGeom prst="rect">
            <a:avLst/>
          </a:prstGeom>
        </p:spPr>
      </p:pic>
      <p:sp>
        <p:nvSpPr>
          <p:cNvPr id="31" name="TextBox 30"/>
          <p:cNvSpPr txBox="1"/>
          <p:nvPr/>
        </p:nvSpPr>
        <p:spPr>
          <a:xfrm>
            <a:off x="152400" y="11668"/>
            <a:ext cx="762000" cy="338554"/>
          </a:xfrm>
          <a:prstGeom prst="rect">
            <a:avLst/>
          </a:prstGeom>
          <a:solidFill>
            <a:srgbClr val="FFFFFF"/>
          </a:solidFill>
        </p:spPr>
        <p:txBody>
          <a:bodyPr wrap="square" rtlCol="0">
            <a:spAutoFit/>
          </a:bodyPr>
          <a:lstStyle/>
          <a:p>
            <a:r>
              <a:rPr lang="en-US" sz="1600" dirty="0" smtClean="0">
                <a:solidFill>
                  <a:srgbClr val="000000"/>
                </a:solidFill>
              </a:rPr>
              <a:t>CCMP</a:t>
            </a:r>
            <a:endParaRPr lang="en-US" sz="1600" dirty="0">
              <a:solidFill>
                <a:srgbClr val="000000"/>
              </a:solidFill>
            </a:endParaRPr>
          </a:p>
        </p:txBody>
      </p:sp>
    </p:spTree>
  </p:cSld>
  <p:clrMapOvr>
    <a:masterClrMapping/>
  </p:clrMapOvr>
  <p:transition spd="med"/>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smtClean="0">
                <a:solidFill>
                  <a:srgbClr val="33CCFF"/>
                </a:solidFill>
                <a:effectLst/>
              </a:rPr>
              <a:t>Effect of Winds on Volume Transport through the </a:t>
            </a:r>
            <a:r>
              <a:rPr lang="en-US" sz="2000" dirty="0" err="1" smtClean="0">
                <a:solidFill>
                  <a:srgbClr val="33CCFF"/>
                </a:solidFill>
                <a:effectLst/>
              </a:rPr>
              <a:t>BSO</a:t>
            </a:r>
            <a:endParaRPr lang="en-US" sz="2000" dirty="0">
              <a:solidFill>
                <a:srgbClr val="33CCFF"/>
              </a:solidFill>
              <a:effectLst/>
            </a:endParaRPr>
          </a:p>
        </p:txBody>
      </p:sp>
      <p:pic>
        <p:nvPicPr>
          <p:cNvPr id="7" name="Picture 6" descr="030VolFWind_Barents-200601.png"/>
          <p:cNvPicPr>
            <a:picLocks noChangeAspect="1"/>
          </p:cNvPicPr>
          <p:nvPr/>
        </p:nvPicPr>
        <p:blipFill>
          <a:blip r:embed="rId2" cstate="print"/>
          <a:stretch>
            <a:fillRect/>
          </a:stretch>
        </p:blipFill>
        <p:spPr>
          <a:xfrm>
            <a:off x="4267200" y="1981200"/>
            <a:ext cx="4737725" cy="4303591"/>
          </a:xfrm>
          <a:prstGeom prst="rect">
            <a:avLst/>
          </a:prstGeom>
        </p:spPr>
      </p:pic>
      <p:pic>
        <p:nvPicPr>
          <p:cNvPr id="8" name="Picture 7" descr="010VolFWind_Barents-200601.png"/>
          <p:cNvPicPr>
            <a:picLocks noChangeAspect="1"/>
          </p:cNvPicPr>
          <p:nvPr/>
        </p:nvPicPr>
        <p:blipFill>
          <a:blip r:embed="rId3" cstate="print"/>
          <a:stretch>
            <a:fillRect/>
          </a:stretch>
        </p:blipFill>
        <p:spPr>
          <a:xfrm>
            <a:off x="228600" y="2590800"/>
            <a:ext cx="3663493" cy="3268626"/>
          </a:xfrm>
          <a:prstGeom prst="rect">
            <a:avLst/>
          </a:prstGeom>
        </p:spPr>
      </p:pic>
    </p:spTree>
  </p:cSld>
  <p:clrMapOvr>
    <a:masterClrMapping/>
  </p:clrMapOvr>
  <p:transition spd="med"/>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p:cNvSpPr txBox="1"/>
          <p:nvPr/>
        </p:nvSpPr>
        <p:spPr>
          <a:xfrm>
            <a:off x="1066800" y="-39707"/>
            <a:ext cx="6934200" cy="954107"/>
          </a:xfrm>
          <a:prstGeom prst="rect">
            <a:avLst/>
          </a:prstGeom>
          <a:noFill/>
        </p:spPr>
        <p:txBody>
          <a:bodyPr wrap="square" rtlCol="0">
            <a:spAutoFit/>
          </a:bodyPr>
          <a:lstStyle/>
          <a:p>
            <a:pPr algn="ctr" eaLnBrk="0" hangingPunct="0">
              <a:defRPr/>
            </a:pPr>
            <a:r>
              <a:rPr lang="en-US" sz="2800" b="1" dirty="0" smtClean="0">
                <a:solidFill>
                  <a:srgbClr val="0000FF"/>
                </a:solidFill>
                <a:effectLst>
                  <a:outerShdw blurRad="38100" dist="38100" dir="2700000" algn="tl">
                    <a:srgbClr val="C0C0C0"/>
                  </a:outerShdw>
                </a:effectLst>
                <a:latin typeface="+mj-lt"/>
                <a:ea typeface="+mj-ea"/>
                <a:cs typeface="+mj-cs"/>
              </a:rPr>
              <a:t>Time Rate of Change of Heat Content in the Mixed Layer</a:t>
            </a:r>
          </a:p>
        </p:txBody>
      </p:sp>
      <p:grpSp>
        <p:nvGrpSpPr>
          <p:cNvPr id="12" name="Group 11"/>
          <p:cNvGrpSpPr/>
          <p:nvPr/>
        </p:nvGrpSpPr>
        <p:grpSpPr>
          <a:xfrm>
            <a:off x="304800" y="1219200"/>
            <a:ext cx="7399866" cy="3505200"/>
            <a:chOff x="304800" y="1219200"/>
            <a:chExt cx="7399866" cy="3505200"/>
          </a:xfrm>
        </p:grpSpPr>
        <p:grpSp>
          <p:nvGrpSpPr>
            <p:cNvPr id="11" name="Group 10"/>
            <p:cNvGrpSpPr/>
            <p:nvPr/>
          </p:nvGrpSpPr>
          <p:grpSpPr>
            <a:xfrm>
              <a:off x="304800" y="1219200"/>
              <a:ext cx="7399866" cy="3505200"/>
              <a:chOff x="304800" y="1219200"/>
              <a:chExt cx="7399866" cy="3505200"/>
            </a:xfrm>
          </p:grpSpPr>
          <p:pic>
            <p:nvPicPr>
              <p:cNvPr id="656386" name="Picture 2"/>
              <p:cNvPicPr>
                <a:picLocks noChangeAspect="1" noChangeArrowheads="1"/>
              </p:cNvPicPr>
              <p:nvPr/>
            </p:nvPicPr>
            <p:blipFill>
              <a:blip r:embed="rId3" cstate="print"/>
              <a:srcRect l="27778" t="46667" r="45833" b="33333"/>
              <a:stretch>
                <a:fillRect/>
              </a:stretch>
            </p:blipFill>
            <p:spPr bwMode="auto">
              <a:xfrm>
                <a:off x="304800" y="1219200"/>
                <a:ext cx="7399866" cy="3505200"/>
              </a:xfrm>
              <a:prstGeom prst="rect">
                <a:avLst/>
              </a:prstGeom>
              <a:noFill/>
              <a:ln w="9525">
                <a:noFill/>
                <a:miter lim="800000"/>
                <a:headEnd/>
                <a:tailEnd/>
              </a:ln>
            </p:spPr>
          </p:pic>
          <p:sp>
            <p:nvSpPr>
              <p:cNvPr id="10" name="Rectangle 9"/>
              <p:cNvSpPr/>
              <p:nvPr/>
            </p:nvSpPr>
            <p:spPr bwMode="auto">
              <a:xfrm rot="813196">
                <a:off x="653091" y="1508060"/>
                <a:ext cx="457200" cy="425492"/>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sp>
          <p:nvSpPr>
            <p:cNvPr id="6" name="TextBox 5"/>
            <p:cNvSpPr txBox="1"/>
            <p:nvPr/>
          </p:nvSpPr>
          <p:spPr>
            <a:xfrm>
              <a:off x="685800" y="1447800"/>
              <a:ext cx="685800" cy="461665"/>
            </a:xfrm>
            <a:prstGeom prst="rect">
              <a:avLst/>
            </a:prstGeom>
            <a:solidFill>
              <a:schemeClr val="bg1"/>
            </a:solidFill>
          </p:spPr>
          <p:txBody>
            <a:bodyPr wrap="square" rtlCol="0">
              <a:spAutoFit/>
            </a:bodyPr>
            <a:lstStyle/>
            <a:p>
              <a:r>
                <a:rPr lang="en-US" sz="2400" i="1" dirty="0" smtClean="0"/>
                <a:t>Q</a:t>
              </a:r>
              <a:r>
                <a:rPr lang="en-US" sz="2400" i="1" baseline="-25000" dirty="0" smtClean="0"/>
                <a:t>c</a:t>
              </a:r>
              <a:endParaRPr lang="en-US" sz="2400" i="1" baseline="-25000" dirty="0"/>
            </a:p>
          </p:txBody>
        </p:sp>
      </p:grpSp>
      <p:sp>
        <p:nvSpPr>
          <p:cNvPr id="13" name="Oval 12"/>
          <p:cNvSpPr/>
          <p:nvPr/>
        </p:nvSpPr>
        <p:spPr bwMode="auto">
          <a:xfrm>
            <a:off x="1981200" y="1295400"/>
            <a:ext cx="4419600" cy="1371600"/>
          </a:xfrm>
          <a:prstGeom prst="ellipse">
            <a:avLst/>
          </a:prstGeom>
          <a:no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14" name="TextBox 13"/>
          <p:cNvSpPr txBox="1"/>
          <p:nvPr/>
        </p:nvSpPr>
        <p:spPr>
          <a:xfrm>
            <a:off x="6781800" y="1143000"/>
            <a:ext cx="2133600" cy="646331"/>
          </a:xfrm>
          <a:prstGeom prst="rect">
            <a:avLst/>
          </a:prstGeom>
          <a:noFill/>
        </p:spPr>
        <p:txBody>
          <a:bodyPr wrap="square" rtlCol="0">
            <a:spAutoFit/>
          </a:bodyPr>
          <a:lstStyle/>
          <a:p>
            <a:pPr algn="ctr"/>
            <a:r>
              <a:rPr lang="en-US" dirty="0" smtClean="0">
                <a:solidFill>
                  <a:srgbClr val="FF0000"/>
                </a:solidFill>
              </a:rPr>
              <a:t>Horizontal Heat advection</a:t>
            </a:r>
            <a:endParaRPr lang="en-US" dirty="0">
              <a:solidFill>
                <a:srgbClr val="FF0000"/>
              </a:solidFill>
            </a:endParaRPr>
          </a:p>
        </p:txBody>
      </p:sp>
      <p:cxnSp>
        <p:nvCxnSpPr>
          <p:cNvPr id="16" name="Straight Arrow Connector 15"/>
          <p:cNvCxnSpPr/>
          <p:nvPr/>
        </p:nvCxnSpPr>
        <p:spPr bwMode="auto">
          <a:xfrm flipH="1">
            <a:off x="6248400" y="1600200"/>
            <a:ext cx="457200" cy="152400"/>
          </a:xfrm>
          <a:prstGeom prst="straightConnector1">
            <a:avLst/>
          </a:prstGeom>
          <a:solidFill>
            <a:schemeClr val="accent1"/>
          </a:solidFill>
          <a:ln w="19050" cap="flat" cmpd="sng" algn="ctr">
            <a:solidFill>
              <a:srgbClr val="FF0000"/>
            </a:solidFill>
            <a:prstDash val="solid"/>
            <a:round/>
            <a:headEnd type="none" w="med" len="med"/>
            <a:tailEnd type="arrow"/>
          </a:ln>
          <a:effectLst/>
        </p:spPr>
      </p:cxnSp>
      <p:sp>
        <p:nvSpPr>
          <p:cNvPr id="17" name="Oval 16"/>
          <p:cNvSpPr/>
          <p:nvPr/>
        </p:nvSpPr>
        <p:spPr bwMode="auto">
          <a:xfrm>
            <a:off x="1905000" y="2514600"/>
            <a:ext cx="2667000" cy="1219200"/>
          </a:xfrm>
          <a:prstGeom prst="ellipse">
            <a:avLst/>
          </a:prstGeom>
          <a:noFill/>
          <a:ln w="9525" cap="flat" cmpd="sng" algn="ctr">
            <a:solidFill>
              <a:srgbClr val="0066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18" name="TextBox 17"/>
          <p:cNvSpPr txBox="1"/>
          <p:nvPr/>
        </p:nvSpPr>
        <p:spPr>
          <a:xfrm>
            <a:off x="76200" y="4343400"/>
            <a:ext cx="1588897" cy="646331"/>
          </a:xfrm>
          <a:prstGeom prst="rect">
            <a:avLst/>
          </a:prstGeom>
          <a:noFill/>
        </p:spPr>
        <p:txBody>
          <a:bodyPr wrap="none" rtlCol="0">
            <a:spAutoFit/>
          </a:bodyPr>
          <a:lstStyle/>
          <a:p>
            <a:pPr algn="ctr"/>
            <a:r>
              <a:rPr lang="en-US" dirty="0" smtClean="0">
                <a:solidFill>
                  <a:srgbClr val="006600"/>
                </a:solidFill>
              </a:rPr>
              <a:t>Vertical Heat </a:t>
            </a:r>
          </a:p>
          <a:p>
            <a:r>
              <a:rPr lang="en-US" dirty="0" smtClean="0">
                <a:solidFill>
                  <a:srgbClr val="006600"/>
                </a:solidFill>
              </a:rPr>
              <a:t>advection</a:t>
            </a:r>
            <a:endParaRPr lang="en-US" dirty="0">
              <a:solidFill>
                <a:srgbClr val="006600"/>
              </a:solidFill>
            </a:endParaRPr>
          </a:p>
        </p:txBody>
      </p:sp>
      <p:cxnSp>
        <p:nvCxnSpPr>
          <p:cNvPr id="19" name="Straight Arrow Connector 18"/>
          <p:cNvCxnSpPr/>
          <p:nvPr/>
        </p:nvCxnSpPr>
        <p:spPr bwMode="auto">
          <a:xfrm flipV="1">
            <a:off x="762000" y="3505200"/>
            <a:ext cx="1066800" cy="838200"/>
          </a:xfrm>
          <a:prstGeom prst="straightConnector1">
            <a:avLst/>
          </a:prstGeom>
          <a:solidFill>
            <a:schemeClr val="accent1"/>
          </a:solidFill>
          <a:ln w="19050" cap="flat" cmpd="sng" algn="ctr">
            <a:solidFill>
              <a:srgbClr val="006600"/>
            </a:solidFill>
            <a:prstDash val="solid"/>
            <a:round/>
            <a:headEnd type="none" w="med" len="med"/>
            <a:tailEnd type="arrow"/>
          </a:ln>
          <a:effectLst/>
        </p:spPr>
      </p:cxnSp>
      <p:sp>
        <p:nvSpPr>
          <p:cNvPr id="21" name="Oval 20"/>
          <p:cNvSpPr/>
          <p:nvPr/>
        </p:nvSpPr>
        <p:spPr bwMode="auto">
          <a:xfrm>
            <a:off x="4800600" y="2438400"/>
            <a:ext cx="2667000" cy="1371600"/>
          </a:xfrm>
          <a:prstGeom prst="ellipse">
            <a:avLst/>
          </a:prstGeom>
          <a:noFill/>
          <a:ln w="9525" cap="flat" cmpd="sng" algn="ctr">
            <a:solidFill>
              <a:srgbClr val="0000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22" name="TextBox 21"/>
          <p:cNvSpPr txBox="1"/>
          <p:nvPr/>
        </p:nvSpPr>
        <p:spPr>
          <a:xfrm>
            <a:off x="5334000" y="4114800"/>
            <a:ext cx="2972744" cy="646331"/>
          </a:xfrm>
          <a:prstGeom prst="rect">
            <a:avLst/>
          </a:prstGeom>
          <a:noFill/>
        </p:spPr>
        <p:txBody>
          <a:bodyPr wrap="square" rtlCol="0">
            <a:spAutoFit/>
          </a:bodyPr>
          <a:lstStyle/>
          <a:p>
            <a:pPr algn="ctr"/>
            <a:r>
              <a:rPr lang="en-US" dirty="0" smtClean="0">
                <a:solidFill>
                  <a:srgbClr val="0000FF"/>
                </a:solidFill>
              </a:rPr>
              <a:t>Vertical Mixing across the lower boundary</a:t>
            </a:r>
            <a:endParaRPr lang="en-US" dirty="0">
              <a:solidFill>
                <a:srgbClr val="0000FF"/>
              </a:solidFill>
            </a:endParaRPr>
          </a:p>
        </p:txBody>
      </p:sp>
      <p:cxnSp>
        <p:nvCxnSpPr>
          <p:cNvPr id="23" name="Straight Arrow Connector 22"/>
          <p:cNvCxnSpPr/>
          <p:nvPr/>
        </p:nvCxnSpPr>
        <p:spPr bwMode="auto">
          <a:xfrm flipH="1" flipV="1">
            <a:off x="6400800" y="3810000"/>
            <a:ext cx="228600" cy="304800"/>
          </a:xfrm>
          <a:prstGeom prst="straightConnector1">
            <a:avLst/>
          </a:prstGeom>
          <a:solidFill>
            <a:schemeClr val="accent1"/>
          </a:solidFill>
          <a:ln w="19050" cap="flat" cmpd="sng" algn="ctr">
            <a:solidFill>
              <a:srgbClr val="0000FF"/>
            </a:solidFill>
            <a:prstDash val="solid"/>
            <a:round/>
            <a:headEnd type="none" w="med" len="med"/>
            <a:tailEnd type="arrow"/>
          </a:ln>
          <a:effectLst/>
        </p:spPr>
      </p:cxnSp>
      <p:sp>
        <p:nvSpPr>
          <p:cNvPr id="25" name="Oval 24"/>
          <p:cNvSpPr/>
          <p:nvPr/>
        </p:nvSpPr>
        <p:spPr bwMode="auto">
          <a:xfrm>
            <a:off x="1828800" y="3886200"/>
            <a:ext cx="2057400" cy="685800"/>
          </a:xfrm>
          <a:prstGeom prst="ellipse">
            <a:avLst/>
          </a:prstGeom>
          <a:noFill/>
          <a:ln w="19050"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26" name="TextBox 25"/>
          <p:cNvSpPr txBox="1"/>
          <p:nvPr/>
        </p:nvSpPr>
        <p:spPr>
          <a:xfrm>
            <a:off x="3581400" y="4648200"/>
            <a:ext cx="1905000" cy="646331"/>
          </a:xfrm>
          <a:prstGeom prst="rect">
            <a:avLst/>
          </a:prstGeom>
          <a:noFill/>
        </p:spPr>
        <p:txBody>
          <a:bodyPr wrap="square" rtlCol="0">
            <a:spAutoFit/>
          </a:bodyPr>
          <a:lstStyle/>
          <a:p>
            <a:pPr algn="ctr"/>
            <a:r>
              <a:rPr lang="en-US" dirty="0" smtClean="0">
                <a:solidFill>
                  <a:srgbClr val="FFC000"/>
                </a:solidFill>
              </a:rPr>
              <a:t>Total heat flux at the surface</a:t>
            </a:r>
            <a:endParaRPr lang="en-US" dirty="0">
              <a:solidFill>
                <a:srgbClr val="FFC000"/>
              </a:solidFill>
            </a:endParaRPr>
          </a:p>
        </p:txBody>
      </p:sp>
      <p:cxnSp>
        <p:nvCxnSpPr>
          <p:cNvPr id="27" name="Straight Arrow Connector 26"/>
          <p:cNvCxnSpPr/>
          <p:nvPr/>
        </p:nvCxnSpPr>
        <p:spPr bwMode="auto">
          <a:xfrm flipH="1" flipV="1">
            <a:off x="3810000" y="4419600"/>
            <a:ext cx="685800" cy="304800"/>
          </a:xfrm>
          <a:prstGeom prst="straightConnector1">
            <a:avLst/>
          </a:prstGeom>
          <a:solidFill>
            <a:schemeClr val="accent1"/>
          </a:solidFill>
          <a:ln w="19050" cap="flat" cmpd="sng" algn="ctr">
            <a:solidFill>
              <a:srgbClr val="FFC000"/>
            </a:solidFill>
            <a:prstDash val="solid"/>
            <a:round/>
            <a:headEnd type="none" w="med" len="med"/>
            <a:tailEnd type="arrow"/>
          </a:ln>
          <a:effectLst/>
        </p:spPr>
      </p:cxnSp>
      <p:graphicFrame>
        <p:nvGraphicFramePr>
          <p:cNvPr id="29" name="Object 28"/>
          <p:cNvGraphicFramePr>
            <a:graphicFrameLocks noChangeAspect="1"/>
          </p:cNvGraphicFramePr>
          <p:nvPr/>
        </p:nvGraphicFramePr>
        <p:xfrm>
          <a:off x="609600" y="5410200"/>
          <a:ext cx="2101850" cy="1130300"/>
        </p:xfrm>
        <a:graphic>
          <a:graphicData uri="http://schemas.openxmlformats.org/presentationml/2006/ole">
            <p:oleObj spid="_x0000_s656387" name="Equation" r:id="rId4" imgW="825480" imgH="444240" progId="Equation.3">
              <p:embed/>
            </p:oleObj>
          </a:graphicData>
        </a:graphic>
      </p:graphicFrame>
      <p:sp>
        <p:nvSpPr>
          <p:cNvPr id="32" name="TextBox 31"/>
          <p:cNvSpPr txBox="1"/>
          <p:nvPr/>
        </p:nvSpPr>
        <p:spPr>
          <a:xfrm>
            <a:off x="2971800" y="5638800"/>
            <a:ext cx="4272323" cy="369332"/>
          </a:xfrm>
          <a:prstGeom prst="rect">
            <a:avLst/>
          </a:prstGeom>
          <a:noFill/>
        </p:spPr>
        <p:txBody>
          <a:bodyPr wrap="none" rtlCol="0">
            <a:spAutoFit/>
          </a:bodyPr>
          <a:lstStyle/>
          <a:p>
            <a:r>
              <a:rPr lang="en-US" dirty="0" smtClean="0"/>
              <a:t>Temperature change in the Mixed Layer</a:t>
            </a:r>
            <a:endParaRPr lang="en-US" dirty="0"/>
          </a:p>
        </p:txBody>
      </p:sp>
    </p:spTree>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990600" y="152400"/>
            <a:ext cx="7772400" cy="609600"/>
          </a:xfrm>
          <a:effectLst>
            <a:outerShdw blurRad="50800" dist="50800" dir="5400000" algn="ctr" rotWithShape="0">
              <a:schemeClr val="bg2"/>
            </a:outerShdw>
          </a:effectLst>
        </p:spPr>
        <p:txBody>
          <a:bodyPr/>
          <a:lstStyle/>
          <a:p>
            <a:pPr eaLnBrk="1" hangingPunct="1">
              <a:defRPr/>
            </a:pPr>
            <a:r>
              <a:rPr lang="en-US" sz="3600" dirty="0" smtClean="0">
                <a:solidFill>
                  <a:srgbClr val="00B0F0"/>
                </a:solidFill>
                <a:effectLst>
                  <a:outerShdw blurRad="101600" dist="38100" dir="4440000" algn="tl">
                    <a:srgbClr val="000000">
                      <a:alpha val="43137"/>
                    </a:srgbClr>
                  </a:outerShdw>
                </a:effectLst>
                <a:cs typeface="+mj-cs"/>
              </a:rPr>
              <a:t>Cyclones in the Nordic Seas</a:t>
            </a:r>
            <a:endParaRPr lang="en-US" sz="3600" dirty="0" smtClean="0">
              <a:solidFill>
                <a:srgbClr val="00B0F0"/>
              </a:solidFill>
              <a:effectLst>
                <a:outerShdw blurRad="38100" dist="38100" dir="2700000" algn="tl">
                  <a:srgbClr val="000000">
                    <a:alpha val="43137"/>
                  </a:srgbClr>
                </a:outerShdw>
              </a:effectLst>
              <a:cs typeface="+mj-cs"/>
            </a:endParaRPr>
          </a:p>
        </p:txBody>
      </p:sp>
      <p:sp>
        <p:nvSpPr>
          <p:cNvPr id="13" name="TextBox 12"/>
          <p:cNvSpPr txBox="1"/>
          <p:nvPr/>
        </p:nvSpPr>
        <p:spPr>
          <a:xfrm>
            <a:off x="457200" y="1066800"/>
            <a:ext cx="2755106" cy="400110"/>
          </a:xfrm>
          <a:prstGeom prst="rect">
            <a:avLst/>
          </a:prstGeom>
          <a:noFill/>
        </p:spPr>
        <p:txBody>
          <a:bodyPr wrap="none" rtlCol="0">
            <a:spAutoFit/>
          </a:bodyPr>
          <a:lstStyle/>
          <a:p>
            <a:r>
              <a:rPr lang="en-US" sz="2000" dirty="0" smtClean="0">
                <a:solidFill>
                  <a:srgbClr val="FFFF66"/>
                </a:solidFill>
              </a:rPr>
              <a:t>Winter Cyclone Tracks</a:t>
            </a:r>
            <a:endParaRPr lang="en-US" sz="2000" dirty="0">
              <a:solidFill>
                <a:srgbClr val="FFFF66"/>
              </a:solidFill>
            </a:endParaRPr>
          </a:p>
        </p:txBody>
      </p:sp>
      <p:grpSp>
        <p:nvGrpSpPr>
          <p:cNvPr id="2" name="Group 18"/>
          <p:cNvGrpSpPr/>
          <p:nvPr/>
        </p:nvGrpSpPr>
        <p:grpSpPr>
          <a:xfrm>
            <a:off x="0" y="1506330"/>
            <a:ext cx="3962400" cy="3599070"/>
            <a:chOff x="0" y="1506330"/>
            <a:chExt cx="3962400" cy="3599070"/>
          </a:xfrm>
        </p:grpSpPr>
        <p:pic>
          <p:nvPicPr>
            <p:cNvPr id="16" name="Picture 15" descr="Screen Shot 2012-06-07 at 10.12.24 AM.png"/>
            <p:cNvPicPr>
              <a:picLocks noChangeAspect="1"/>
            </p:cNvPicPr>
            <p:nvPr/>
          </p:nvPicPr>
          <p:blipFill>
            <a:blip r:embed="rId3" cstate="print"/>
            <a:srcRect l="4625" t="5797" r="49282" b="51134"/>
            <a:stretch>
              <a:fillRect/>
            </a:stretch>
          </p:blipFill>
          <p:spPr>
            <a:xfrm>
              <a:off x="0" y="1506330"/>
              <a:ext cx="3962400" cy="3599070"/>
            </a:xfrm>
            <a:prstGeom prst="rect">
              <a:avLst/>
            </a:prstGeom>
          </p:spPr>
        </p:pic>
        <p:sp>
          <p:nvSpPr>
            <p:cNvPr id="18" name="TextBox 17"/>
            <p:cNvSpPr txBox="1"/>
            <p:nvPr/>
          </p:nvSpPr>
          <p:spPr>
            <a:xfrm>
              <a:off x="0" y="4787284"/>
              <a:ext cx="2231474" cy="307777"/>
            </a:xfrm>
            <a:prstGeom prst="rect">
              <a:avLst/>
            </a:prstGeom>
            <a:noFill/>
          </p:spPr>
          <p:txBody>
            <a:bodyPr wrap="none" rtlCol="0">
              <a:spAutoFit/>
            </a:bodyPr>
            <a:lstStyle/>
            <a:p>
              <a:r>
                <a:rPr lang="en-US" sz="1400" i="1" dirty="0" err="1" smtClean="0"/>
                <a:t>Sorteberg</a:t>
              </a:r>
              <a:r>
                <a:rPr lang="en-US" sz="1400" i="1" dirty="0" smtClean="0"/>
                <a:t> &amp; Walsh, </a:t>
              </a:r>
              <a:r>
                <a:rPr lang="en-US" sz="1400" dirty="0" smtClean="0"/>
                <a:t>2008</a:t>
              </a:r>
              <a:endParaRPr lang="en-US" sz="1400" dirty="0"/>
            </a:p>
          </p:txBody>
        </p:sp>
      </p:grpSp>
      <p:pic>
        <p:nvPicPr>
          <p:cNvPr id="17" name="Picture 16" descr="Screen Shot 2012-06-07 at 10.12.38 AM.png"/>
          <p:cNvPicPr>
            <a:picLocks noChangeAspect="1"/>
          </p:cNvPicPr>
          <p:nvPr/>
        </p:nvPicPr>
        <p:blipFill>
          <a:blip r:embed="rId4" cstate="print"/>
          <a:srcRect l="5833" t="6794" r="8333" b="4883"/>
          <a:stretch>
            <a:fillRect/>
          </a:stretch>
        </p:blipFill>
        <p:spPr>
          <a:xfrm>
            <a:off x="3048000" y="3780408"/>
            <a:ext cx="6096000" cy="3077592"/>
          </a:xfrm>
          <a:prstGeom prst="rect">
            <a:avLst/>
          </a:prstGeom>
        </p:spPr>
      </p:pic>
      <p:sp>
        <p:nvSpPr>
          <p:cNvPr id="20" name="TextBox 19"/>
          <p:cNvSpPr txBox="1"/>
          <p:nvPr/>
        </p:nvSpPr>
        <p:spPr>
          <a:xfrm>
            <a:off x="4267200" y="3257490"/>
            <a:ext cx="4481715" cy="400110"/>
          </a:xfrm>
          <a:prstGeom prst="rect">
            <a:avLst/>
          </a:prstGeom>
          <a:noFill/>
        </p:spPr>
        <p:txBody>
          <a:bodyPr wrap="none" rtlCol="0">
            <a:spAutoFit/>
          </a:bodyPr>
          <a:lstStyle/>
          <a:p>
            <a:r>
              <a:rPr lang="en-US" sz="2000" dirty="0" smtClean="0">
                <a:solidFill>
                  <a:srgbClr val="FFFF66"/>
                </a:solidFill>
              </a:rPr>
              <a:t>Average (1949-2002) Cyclone Activity</a:t>
            </a:r>
            <a:endParaRPr lang="en-US" sz="2000" dirty="0">
              <a:solidFill>
                <a:srgbClr val="FFFF66"/>
              </a:solidFill>
            </a:endParaRPr>
          </a:p>
        </p:txBody>
      </p:sp>
      <p:sp>
        <p:nvSpPr>
          <p:cNvPr id="21" name="TextBox 20"/>
          <p:cNvSpPr txBox="1"/>
          <p:nvPr/>
        </p:nvSpPr>
        <p:spPr>
          <a:xfrm>
            <a:off x="762000" y="6400800"/>
            <a:ext cx="2231474" cy="307777"/>
          </a:xfrm>
          <a:prstGeom prst="rect">
            <a:avLst/>
          </a:prstGeom>
          <a:noFill/>
        </p:spPr>
        <p:txBody>
          <a:bodyPr wrap="none" rtlCol="0">
            <a:spAutoFit/>
          </a:bodyPr>
          <a:lstStyle/>
          <a:p>
            <a:r>
              <a:rPr lang="en-US" sz="1400" i="1" dirty="0" err="1" smtClean="0">
                <a:solidFill>
                  <a:schemeClr val="bg2">
                    <a:lumMod val="40000"/>
                    <a:lumOff val="60000"/>
                  </a:schemeClr>
                </a:solidFill>
              </a:rPr>
              <a:t>Sorteberg</a:t>
            </a:r>
            <a:r>
              <a:rPr lang="en-US" sz="1400" i="1" dirty="0" smtClean="0">
                <a:solidFill>
                  <a:schemeClr val="bg2">
                    <a:lumMod val="40000"/>
                    <a:lumOff val="60000"/>
                  </a:schemeClr>
                </a:solidFill>
              </a:rPr>
              <a:t> &amp; Walsh, </a:t>
            </a:r>
            <a:r>
              <a:rPr lang="en-US" sz="1400" dirty="0" smtClean="0">
                <a:solidFill>
                  <a:schemeClr val="bg2">
                    <a:lumMod val="40000"/>
                    <a:lumOff val="60000"/>
                  </a:schemeClr>
                </a:solidFill>
              </a:rPr>
              <a:t>2008</a:t>
            </a:r>
            <a:endParaRPr lang="en-US" sz="1400" dirty="0">
              <a:solidFill>
                <a:schemeClr val="bg2">
                  <a:lumMod val="40000"/>
                  <a:lumOff val="60000"/>
                </a:schemeClr>
              </a:solidFill>
            </a:endParaRPr>
          </a:p>
        </p:txBody>
      </p:sp>
      <p:sp>
        <p:nvSpPr>
          <p:cNvPr id="11" name="Text Box 9"/>
          <p:cNvSpPr txBox="1">
            <a:spLocks noChangeArrowheads="1"/>
          </p:cNvSpPr>
          <p:nvPr/>
        </p:nvSpPr>
        <p:spPr bwMode="auto">
          <a:xfrm>
            <a:off x="4114800" y="1219200"/>
            <a:ext cx="5029200" cy="1200329"/>
          </a:xfrm>
          <a:prstGeom prst="rect">
            <a:avLst/>
          </a:prstGeom>
          <a:noFill/>
          <a:ln w="9525">
            <a:solidFill>
              <a:srgbClr val="FF0000"/>
            </a:solidFill>
            <a:miter lim="800000"/>
            <a:headEnd/>
            <a:tailEnd/>
          </a:ln>
        </p:spPr>
        <p:txBody>
          <a:bodyPr wrap="square">
            <a:spAutoFit/>
          </a:bodyPr>
          <a:lstStyle/>
          <a:p>
            <a:pPr algn="ctr" eaLnBrk="0" hangingPunct="0">
              <a:spcBef>
                <a:spcPts val="0"/>
              </a:spcBef>
            </a:pPr>
            <a:r>
              <a:rPr lang="en-US" sz="2200" dirty="0" smtClean="0">
                <a:solidFill>
                  <a:srgbClr val="FFFF00"/>
                </a:solidFill>
              </a:rPr>
              <a:t>Large-Scale Low Pressure Systems </a:t>
            </a:r>
          </a:p>
          <a:p>
            <a:pPr indent="355600" eaLnBrk="0" hangingPunct="0">
              <a:spcBef>
                <a:spcPts val="600"/>
              </a:spcBef>
            </a:pPr>
            <a:r>
              <a:rPr lang="en-US" sz="2000" dirty="0" smtClean="0">
                <a:solidFill>
                  <a:schemeClr val="accent1">
                    <a:lumMod val="75000"/>
                  </a:schemeClr>
                </a:solidFill>
              </a:rPr>
              <a:t>Spatial scale:   </a:t>
            </a:r>
            <a:r>
              <a:rPr lang="en-US" sz="2000" dirty="0" smtClean="0">
                <a:solidFill>
                  <a:schemeClr val="bg1"/>
                </a:solidFill>
              </a:rPr>
              <a:t>	O(1000) km</a:t>
            </a:r>
          </a:p>
          <a:p>
            <a:pPr indent="355600" eaLnBrk="0" hangingPunct="0">
              <a:spcBef>
                <a:spcPts val="600"/>
              </a:spcBef>
            </a:pPr>
            <a:r>
              <a:rPr lang="en-US" sz="2000" dirty="0" smtClean="0">
                <a:solidFill>
                  <a:srgbClr val="72BFC5"/>
                </a:solidFill>
              </a:rPr>
              <a:t>Time scale:</a:t>
            </a:r>
            <a:r>
              <a:rPr lang="en-US" sz="2000" dirty="0" smtClean="0">
                <a:solidFill>
                  <a:schemeClr val="bg1"/>
                </a:solidFill>
              </a:rPr>
              <a:t>	  	Days – week</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dissolv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772400" cy="609600"/>
          </a:xfrm>
        </p:spPr>
        <p:txBody>
          <a:bodyPr/>
          <a:lstStyle/>
          <a:p>
            <a:r>
              <a:rPr lang="en-US" sz="2400" dirty="0" smtClean="0">
                <a:solidFill>
                  <a:srgbClr val="33CCFF"/>
                </a:solidFill>
                <a:effectLst/>
              </a:rPr>
              <a:t>Polar Lows over the Nordic Seas in NOAA Satellite Images</a:t>
            </a:r>
            <a:endParaRPr lang="en-US" sz="2400" dirty="0">
              <a:solidFill>
                <a:srgbClr val="33CCFF"/>
              </a:solidFill>
              <a:effectLst/>
            </a:endParaRPr>
          </a:p>
        </p:txBody>
      </p:sp>
      <p:pic>
        <p:nvPicPr>
          <p:cNvPr id="8" name="Picture 7" descr="bspl1.jpg"/>
          <p:cNvPicPr>
            <a:picLocks noChangeAspect="1"/>
          </p:cNvPicPr>
          <p:nvPr/>
        </p:nvPicPr>
        <p:blipFill>
          <a:blip r:embed="rId2" cstate="print"/>
          <a:stretch>
            <a:fillRect/>
          </a:stretch>
        </p:blipFill>
        <p:spPr>
          <a:xfrm>
            <a:off x="63554" y="1447800"/>
            <a:ext cx="2984446" cy="3626931"/>
          </a:xfrm>
          <a:prstGeom prst="rect">
            <a:avLst/>
          </a:prstGeom>
          <a:ln w="28575">
            <a:solidFill>
              <a:schemeClr val="tx1"/>
            </a:solidFill>
          </a:ln>
        </p:spPr>
      </p:pic>
      <p:sp>
        <p:nvSpPr>
          <p:cNvPr id="9" name="Rectangle 8"/>
          <p:cNvSpPr/>
          <p:nvPr/>
        </p:nvSpPr>
        <p:spPr>
          <a:xfrm>
            <a:off x="152400" y="914400"/>
            <a:ext cx="2819400" cy="523220"/>
          </a:xfrm>
          <a:prstGeom prst="rect">
            <a:avLst/>
          </a:prstGeom>
          <a:solidFill>
            <a:schemeClr val="tx1"/>
          </a:solidFill>
        </p:spPr>
        <p:txBody>
          <a:bodyPr wrap="square">
            <a:spAutoFit/>
          </a:bodyPr>
          <a:lstStyle/>
          <a:p>
            <a:pPr algn="ctr"/>
            <a:r>
              <a:rPr lang="en-US" sz="1400" dirty="0" smtClean="0">
                <a:solidFill>
                  <a:schemeClr val="bg1"/>
                </a:solidFill>
              </a:rPr>
              <a:t>A classic Barents Sea polar low, February 9, 2011</a:t>
            </a:r>
            <a:endParaRPr lang="en-US" sz="1400" dirty="0">
              <a:solidFill>
                <a:schemeClr val="bg1"/>
              </a:solidFill>
            </a:endParaRPr>
          </a:p>
        </p:txBody>
      </p:sp>
      <p:sp>
        <p:nvSpPr>
          <p:cNvPr id="10" name="Right Arrow 9"/>
          <p:cNvSpPr/>
          <p:nvPr/>
        </p:nvSpPr>
        <p:spPr bwMode="auto">
          <a:xfrm>
            <a:off x="2286000" y="2438400"/>
            <a:ext cx="457200" cy="381000"/>
          </a:xfrm>
          <a:prstGeom prst="rightArrow">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nvGrpSpPr>
          <p:cNvPr id="3" name="Group 11"/>
          <p:cNvGrpSpPr/>
          <p:nvPr/>
        </p:nvGrpSpPr>
        <p:grpSpPr>
          <a:xfrm>
            <a:off x="3657600" y="2590800"/>
            <a:ext cx="5442360" cy="4224754"/>
            <a:chOff x="0" y="405824"/>
            <a:chExt cx="7265475" cy="5639988"/>
          </a:xfrm>
        </p:grpSpPr>
        <p:pic>
          <p:nvPicPr>
            <p:cNvPr id="13" name="Picture 12" descr="Screen Shot 2012-06-07 at 9.42.28 AM.png"/>
            <p:cNvPicPr>
              <a:picLocks noChangeAspect="1"/>
            </p:cNvPicPr>
            <p:nvPr/>
          </p:nvPicPr>
          <p:blipFill>
            <a:blip r:embed="rId3" cstate="print"/>
            <a:stretch>
              <a:fillRect/>
            </a:stretch>
          </p:blipFill>
          <p:spPr>
            <a:xfrm>
              <a:off x="0" y="990600"/>
              <a:ext cx="7265475" cy="5010151"/>
            </a:xfrm>
            <a:prstGeom prst="rect">
              <a:avLst/>
            </a:prstGeom>
          </p:spPr>
        </p:pic>
        <p:grpSp>
          <p:nvGrpSpPr>
            <p:cNvPr id="7" name="Group 35"/>
            <p:cNvGrpSpPr/>
            <p:nvPr/>
          </p:nvGrpSpPr>
          <p:grpSpPr>
            <a:xfrm>
              <a:off x="4724400" y="4343400"/>
              <a:ext cx="1960200" cy="750332"/>
              <a:chOff x="2514600" y="2895600"/>
              <a:chExt cx="1960200" cy="750332"/>
            </a:xfrm>
          </p:grpSpPr>
          <p:grpSp>
            <p:nvGrpSpPr>
              <p:cNvPr id="12" name="Group 30"/>
              <p:cNvGrpSpPr/>
              <p:nvPr/>
            </p:nvGrpSpPr>
            <p:grpSpPr>
              <a:xfrm>
                <a:off x="2667000" y="3276600"/>
                <a:ext cx="1807800" cy="1588"/>
                <a:chOff x="4572000" y="4800600"/>
                <a:chExt cx="1807800" cy="1588"/>
              </a:xfrm>
            </p:grpSpPr>
            <p:cxnSp>
              <p:nvCxnSpPr>
                <p:cNvPr id="22" name="Straight Connector 21"/>
                <p:cNvCxnSpPr/>
                <p:nvPr/>
              </p:nvCxnSpPr>
              <p:spPr bwMode="auto">
                <a:xfrm>
                  <a:off x="4572000" y="4800600"/>
                  <a:ext cx="360000" cy="1588"/>
                </a:xfrm>
                <a:prstGeom prst="line">
                  <a:avLst/>
                </a:prstGeom>
                <a:solidFill>
                  <a:schemeClr val="accent1"/>
                </a:solidFill>
                <a:ln w="57150" cap="flat" cmpd="sng" algn="ctr">
                  <a:solidFill>
                    <a:srgbClr val="FF0000"/>
                  </a:solidFill>
                  <a:prstDash val="solid"/>
                  <a:round/>
                  <a:headEnd type="none" w="med" len="med"/>
                  <a:tailEnd type="none" w="med" len="med"/>
                </a:ln>
                <a:effectLst/>
              </p:spPr>
            </p:cxnSp>
            <p:cxnSp>
              <p:nvCxnSpPr>
                <p:cNvPr id="23" name="Straight Connector 22"/>
                <p:cNvCxnSpPr/>
                <p:nvPr/>
              </p:nvCxnSpPr>
              <p:spPr bwMode="auto">
                <a:xfrm>
                  <a:off x="4953000" y="4800600"/>
                  <a:ext cx="360000" cy="1588"/>
                </a:xfrm>
                <a:prstGeom prst="line">
                  <a:avLst/>
                </a:prstGeom>
                <a:solidFill>
                  <a:schemeClr val="accent1"/>
                </a:solidFill>
                <a:ln w="57150" cap="flat" cmpd="sng" algn="ctr">
                  <a:solidFill>
                    <a:srgbClr val="0000FF"/>
                  </a:solidFill>
                  <a:prstDash val="solid"/>
                  <a:round/>
                  <a:headEnd type="none" w="med" len="med"/>
                  <a:tailEnd type="none" w="med" len="med"/>
                </a:ln>
                <a:effectLst/>
              </p:spPr>
            </p:cxnSp>
            <p:cxnSp>
              <p:nvCxnSpPr>
                <p:cNvPr id="24" name="Straight Connector 23"/>
                <p:cNvCxnSpPr/>
                <p:nvPr/>
              </p:nvCxnSpPr>
              <p:spPr bwMode="auto">
                <a:xfrm>
                  <a:off x="5334000" y="4800600"/>
                  <a:ext cx="360000" cy="1588"/>
                </a:xfrm>
                <a:prstGeom prst="line">
                  <a:avLst/>
                </a:prstGeom>
                <a:solidFill>
                  <a:schemeClr val="accent1"/>
                </a:solidFill>
                <a:ln w="57150" cap="flat" cmpd="sng" algn="ctr">
                  <a:solidFill>
                    <a:srgbClr val="FF0000"/>
                  </a:solidFill>
                  <a:prstDash val="solid"/>
                  <a:round/>
                  <a:headEnd type="none" w="med" len="med"/>
                  <a:tailEnd type="none" w="med" len="med"/>
                </a:ln>
                <a:effectLst/>
              </p:spPr>
            </p:cxnSp>
            <p:cxnSp>
              <p:nvCxnSpPr>
                <p:cNvPr id="25" name="Straight Connector 24"/>
                <p:cNvCxnSpPr/>
                <p:nvPr/>
              </p:nvCxnSpPr>
              <p:spPr bwMode="auto">
                <a:xfrm>
                  <a:off x="5659800" y="4800600"/>
                  <a:ext cx="360000" cy="1588"/>
                </a:xfrm>
                <a:prstGeom prst="line">
                  <a:avLst/>
                </a:prstGeom>
                <a:solidFill>
                  <a:schemeClr val="accent1"/>
                </a:solidFill>
                <a:ln w="57150" cap="flat" cmpd="sng" algn="ctr">
                  <a:solidFill>
                    <a:srgbClr val="0000FF"/>
                  </a:solidFill>
                  <a:prstDash val="solid"/>
                  <a:round/>
                  <a:headEnd type="none" w="med" len="med"/>
                  <a:tailEnd type="none" w="med" len="med"/>
                </a:ln>
                <a:effectLst/>
              </p:spPr>
            </p:cxnSp>
            <p:cxnSp>
              <p:nvCxnSpPr>
                <p:cNvPr id="26" name="Straight Connector 25"/>
                <p:cNvCxnSpPr/>
                <p:nvPr/>
              </p:nvCxnSpPr>
              <p:spPr bwMode="auto">
                <a:xfrm>
                  <a:off x="6019800" y="4800600"/>
                  <a:ext cx="360000" cy="1588"/>
                </a:xfrm>
                <a:prstGeom prst="line">
                  <a:avLst/>
                </a:prstGeom>
                <a:solidFill>
                  <a:schemeClr val="accent1"/>
                </a:solidFill>
                <a:ln w="57150" cap="flat" cmpd="sng" algn="ctr">
                  <a:solidFill>
                    <a:srgbClr val="FF0000"/>
                  </a:solidFill>
                  <a:prstDash val="solid"/>
                  <a:round/>
                  <a:headEnd type="none" w="med" len="med"/>
                  <a:tailEnd type="none" w="med" len="med"/>
                </a:ln>
                <a:effectLst/>
              </p:spPr>
            </p:cxnSp>
          </p:grpSp>
          <p:sp>
            <p:nvSpPr>
              <p:cNvPr id="18" name="TextBox 17"/>
              <p:cNvSpPr txBox="1"/>
              <p:nvPr/>
            </p:nvSpPr>
            <p:spPr>
              <a:xfrm>
                <a:off x="3124200" y="2907268"/>
                <a:ext cx="596963" cy="369332"/>
              </a:xfrm>
              <a:prstGeom prst="rect">
                <a:avLst/>
              </a:prstGeom>
              <a:noFill/>
            </p:spPr>
            <p:txBody>
              <a:bodyPr wrap="none" rtlCol="0">
                <a:spAutoFit/>
              </a:bodyPr>
              <a:lstStyle/>
              <a:p>
                <a:r>
                  <a:rPr lang="en-US" dirty="0" smtClean="0">
                    <a:solidFill>
                      <a:srgbClr val="0000FF"/>
                    </a:solidFill>
                  </a:rPr>
                  <a:t>200</a:t>
                </a:r>
                <a:endParaRPr lang="en-US" dirty="0">
                  <a:solidFill>
                    <a:srgbClr val="0000FF"/>
                  </a:solidFill>
                </a:endParaRPr>
              </a:p>
            </p:txBody>
          </p:sp>
          <p:sp>
            <p:nvSpPr>
              <p:cNvPr id="19" name="TextBox 18"/>
              <p:cNvSpPr txBox="1"/>
              <p:nvPr/>
            </p:nvSpPr>
            <p:spPr>
              <a:xfrm>
                <a:off x="3821171" y="2895600"/>
                <a:ext cx="598429" cy="369332"/>
              </a:xfrm>
              <a:prstGeom prst="rect">
                <a:avLst/>
              </a:prstGeom>
              <a:noFill/>
            </p:spPr>
            <p:txBody>
              <a:bodyPr wrap="none" rtlCol="0">
                <a:spAutoFit/>
              </a:bodyPr>
              <a:lstStyle/>
              <a:p>
                <a:r>
                  <a:rPr lang="en-US" dirty="0" smtClean="0">
                    <a:solidFill>
                      <a:srgbClr val="0000FF"/>
                    </a:solidFill>
                  </a:rPr>
                  <a:t>400</a:t>
                </a:r>
                <a:endParaRPr lang="en-US" dirty="0">
                  <a:solidFill>
                    <a:srgbClr val="0000FF"/>
                  </a:solidFill>
                </a:endParaRPr>
              </a:p>
            </p:txBody>
          </p:sp>
          <p:sp>
            <p:nvSpPr>
              <p:cNvPr id="20" name="TextBox 19"/>
              <p:cNvSpPr txBox="1"/>
              <p:nvPr/>
            </p:nvSpPr>
            <p:spPr>
              <a:xfrm>
                <a:off x="2514600" y="2907268"/>
                <a:ext cx="326344" cy="369332"/>
              </a:xfrm>
              <a:prstGeom prst="rect">
                <a:avLst/>
              </a:prstGeom>
              <a:noFill/>
            </p:spPr>
            <p:txBody>
              <a:bodyPr wrap="none" rtlCol="0">
                <a:spAutoFit/>
              </a:bodyPr>
              <a:lstStyle/>
              <a:p>
                <a:r>
                  <a:rPr lang="en-US" dirty="0" smtClean="0">
                    <a:solidFill>
                      <a:srgbClr val="0000FF"/>
                    </a:solidFill>
                  </a:rPr>
                  <a:t>0</a:t>
                </a:r>
                <a:endParaRPr lang="en-US" dirty="0">
                  <a:solidFill>
                    <a:srgbClr val="0000FF"/>
                  </a:solidFill>
                </a:endParaRPr>
              </a:p>
            </p:txBody>
          </p:sp>
          <p:sp>
            <p:nvSpPr>
              <p:cNvPr id="21" name="TextBox 20"/>
              <p:cNvSpPr txBox="1"/>
              <p:nvPr/>
            </p:nvSpPr>
            <p:spPr>
              <a:xfrm>
                <a:off x="3145959" y="3276600"/>
                <a:ext cx="511641" cy="369332"/>
              </a:xfrm>
              <a:prstGeom prst="rect">
                <a:avLst/>
              </a:prstGeom>
              <a:noFill/>
            </p:spPr>
            <p:txBody>
              <a:bodyPr wrap="none" rtlCol="0">
                <a:spAutoFit/>
              </a:bodyPr>
              <a:lstStyle/>
              <a:p>
                <a:r>
                  <a:rPr lang="en-US" dirty="0" smtClean="0">
                    <a:solidFill>
                      <a:srgbClr val="0000FF"/>
                    </a:solidFill>
                  </a:rPr>
                  <a:t>km</a:t>
                </a:r>
                <a:endParaRPr lang="en-US" dirty="0">
                  <a:solidFill>
                    <a:srgbClr val="0000FF"/>
                  </a:solidFill>
                </a:endParaRPr>
              </a:p>
            </p:txBody>
          </p:sp>
        </p:grpSp>
        <p:sp>
          <p:nvSpPr>
            <p:cNvPr id="15" name="TextBox 14"/>
            <p:cNvSpPr txBox="1"/>
            <p:nvPr/>
          </p:nvSpPr>
          <p:spPr>
            <a:xfrm>
              <a:off x="228600" y="5593847"/>
              <a:ext cx="3636985" cy="451965"/>
            </a:xfrm>
            <a:prstGeom prst="rect">
              <a:avLst/>
            </a:prstGeom>
            <a:solidFill>
              <a:schemeClr val="bg1"/>
            </a:solidFill>
          </p:spPr>
          <p:txBody>
            <a:bodyPr wrap="square" rtlCol="0">
              <a:spAutoFit/>
            </a:bodyPr>
            <a:lstStyle/>
            <a:p>
              <a:r>
                <a:rPr lang="en-US" sz="1600" i="1" dirty="0" err="1" smtClean="0"/>
                <a:t>Noer</a:t>
              </a:r>
              <a:r>
                <a:rPr lang="en-US" sz="1600" i="1" dirty="0" smtClean="0"/>
                <a:t> et al., </a:t>
              </a:r>
              <a:r>
                <a:rPr lang="en-US" sz="1600" dirty="0" smtClean="0"/>
                <a:t>QJRMS, 2011</a:t>
              </a:r>
              <a:endParaRPr lang="en-US" sz="1600" dirty="0"/>
            </a:p>
          </p:txBody>
        </p:sp>
        <p:sp>
          <p:nvSpPr>
            <p:cNvPr id="16" name="TextBox 15"/>
            <p:cNvSpPr txBox="1"/>
            <p:nvPr/>
          </p:nvSpPr>
          <p:spPr>
            <a:xfrm>
              <a:off x="0" y="405824"/>
              <a:ext cx="7239000" cy="584776"/>
            </a:xfrm>
            <a:prstGeom prst="rect">
              <a:avLst/>
            </a:prstGeom>
            <a:solidFill>
              <a:schemeClr val="bg1"/>
            </a:solidFill>
          </p:spPr>
          <p:txBody>
            <a:bodyPr wrap="square" rtlCol="0">
              <a:spAutoFit/>
            </a:bodyPr>
            <a:lstStyle/>
            <a:p>
              <a:pPr algn="ctr"/>
              <a:r>
                <a:rPr lang="en-US" sz="1600" i="1" dirty="0" smtClean="0"/>
                <a:t>Polar Lows off the coast of Norway and Russia on January 7 2009 from NOAA AVHHR</a:t>
              </a:r>
              <a:endParaRPr lang="en-US" sz="1600" dirty="0"/>
            </a:p>
          </p:txBody>
        </p:sp>
      </p:grpSp>
      <p:pic>
        <p:nvPicPr>
          <p:cNvPr id="4" name="Picture 13"/>
          <p:cNvPicPr>
            <a:picLocks noChangeAspect="1" noChangeArrowheads="1"/>
          </p:cNvPicPr>
          <p:nvPr/>
        </p:nvPicPr>
        <p:blipFill>
          <a:blip r:embed="rId4" cstate="print"/>
          <a:srcRect l="51450" t="23818" r="10134" b="20437"/>
          <a:stretch>
            <a:fillRect/>
          </a:stretch>
        </p:blipFill>
        <p:spPr bwMode="auto">
          <a:xfrm>
            <a:off x="152400" y="4191000"/>
            <a:ext cx="2819400" cy="2558222"/>
          </a:xfrm>
          <a:prstGeom prst="rect">
            <a:avLst/>
          </a:prstGeom>
          <a:noFill/>
          <a:ln w="9525">
            <a:noFill/>
            <a:miter lim="800000"/>
            <a:headEnd/>
            <a:tailEnd/>
          </a:ln>
        </p:spPr>
      </p:pic>
      <p:sp>
        <p:nvSpPr>
          <p:cNvPr id="5" name="Text Box 14"/>
          <p:cNvSpPr txBox="1">
            <a:spLocks noChangeArrowheads="1"/>
          </p:cNvSpPr>
          <p:nvPr/>
        </p:nvSpPr>
        <p:spPr bwMode="auto">
          <a:xfrm>
            <a:off x="228600" y="3810000"/>
            <a:ext cx="2743200" cy="246221"/>
          </a:xfrm>
          <a:prstGeom prst="rect">
            <a:avLst/>
          </a:prstGeom>
          <a:noFill/>
          <a:ln w="9525">
            <a:noFill/>
            <a:miter lim="800000"/>
            <a:headEnd/>
            <a:tailEnd/>
          </a:ln>
        </p:spPr>
        <p:txBody>
          <a:bodyPr wrap="square">
            <a:spAutoFit/>
          </a:bodyPr>
          <a:lstStyle/>
          <a:p>
            <a:pPr eaLnBrk="0" hangingPunct="0">
              <a:spcBef>
                <a:spcPct val="50000"/>
              </a:spcBef>
            </a:pPr>
            <a:r>
              <a:rPr lang="en-US" sz="1000" b="1" dirty="0">
                <a:solidFill>
                  <a:srgbClr val="0000FF"/>
                </a:solidFill>
              </a:rPr>
              <a:t>NOAA 04:33 UTC </a:t>
            </a:r>
            <a:r>
              <a:rPr lang="en-US" sz="1000" b="1" dirty="0" smtClean="0">
                <a:solidFill>
                  <a:srgbClr val="0000FF"/>
                </a:solidFill>
              </a:rPr>
              <a:t>20 </a:t>
            </a:r>
            <a:r>
              <a:rPr lang="en-US" sz="1000" b="1" dirty="0">
                <a:solidFill>
                  <a:srgbClr val="0000FF"/>
                </a:solidFill>
              </a:rPr>
              <a:t>December, 2002</a:t>
            </a:r>
          </a:p>
        </p:txBody>
      </p:sp>
      <p:sp>
        <p:nvSpPr>
          <p:cNvPr id="11" name="Right Arrow 10"/>
          <p:cNvSpPr/>
          <p:nvPr/>
        </p:nvSpPr>
        <p:spPr bwMode="auto">
          <a:xfrm>
            <a:off x="914400" y="5257800"/>
            <a:ext cx="457200" cy="381000"/>
          </a:xfrm>
          <a:prstGeom prst="rightArrow">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sp>
        <p:nvSpPr>
          <p:cNvPr id="28" name="Rectangle 27"/>
          <p:cNvSpPr/>
          <p:nvPr/>
        </p:nvSpPr>
        <p:spPr>
          <a:xfrm>
            <a:off x="990600" y="2590800"/>
            <a:ext cx="6858000" cy="1015663"/>
          </a:xfrm>
          <a:prstGeom prst="rect">
            <a:avLst/>
          </a:prstGeom>
          <a:solidFill>
            <a:srgbClr val="FFFFFF"/>
          </a:solidFill>
        </p:spPr>
        <p:txBody>
          <a:bodyPr wrap="square">
            <a:spAutoFit/>
          </a:bodyPr>
          <a:lstStyle/>
          <a:p>
            <a:r>
              <a:rPr lang="en-US" sz="2000" i="1" dirty="0" smtClean="0">
                <a:solidFill>
                  <a:srgbClr val="0000FF"/>
                </a:solidFill>
              </a:rPr>
              <a:t>From October 1993 to September 1995, more than </a:t>
            </a:r>
            <a:r>
              <a:rPr lang="en-US" sz="2000" i="1" dirty="0" smtClean="0">
                <a:solidFill>
                  <a:srgbClr val="FF0000"/>
                </a:solidFill>
              </a:rPr>
              <a:t>2500</a:t>
            </a:r>
            <a:r>
              <a:rPr lang="en-US" sz="2000" i="1" dirty="0" smtClean="0">
                <a:solidFill>
                  <a:srgbClr val="0000FF"/>
                </a:solidFill>
              </a:rPr>
              <a:t> cyclones are missing from ECMWF ERA-40 reanalysis data over the northeast Atlantic</a:t>
            </a:r>
            <a:r>
              <a:rPr lang="en-US" sz="2000" dirty="0" smtClean="0">
                <a:solidFill>
                  <a:srgbClr val="0000FF"/>
                </a:solidFill>
              </a:rPr>
              <a:t>.  </a:t>
            </a:r>
            <a:r>
              <a:rPr lang="en-US" sz="1400" i="1" dirty="0" err="1" smtClean="0"/>
              <a:t>Condron</a:t>
            </a:r>
            <a:r>
              <a:rPr lang="en-US" sz="1400" i="1" dirty="0" smtClean="0"/>
              <a:t> et al., JGR(113), 2008</a:t>
            </a:r>
            <a:endParaRPr lang="en-US" sz="1400" i="1" dirty="0"/>
          </a:p>
        </p:txBody>
      </p:sp>
      <p:sp>
        <p:nvSpPr>
          <p:cNvPr id="29" name="Rectangle 28"/>
          <p:cNvSpPr/>
          <p:nvPr/>
        </p:nvSpPr>
        <p:spPr>
          <a:xfrm>
            <a:off x="2286000" y="4038600"/>
            <a:ext cx="6858000" cy="1015663"/>
          </a:xfrm>
          <a:prstGeom prst="rect">
            <a:avLst/>
          </a:prstGeom>
          <a:solidFill>
            <a:srgbClr val="FFFFFF"/>
          </a:solidFill>
        </p:spPr>
        <p:txBody>
          <a:bodyPr wrap="square">
            <a:spAutoFit/>
          </a:bodyPr>
          <a:lstStyle/>
          <a:p>
            <a:r>
              <a:rPr lang="en-US" sz="2000" i="1" dirty="0" smtClean="0">
                <a:solidFill>
                  <a:srgbClr val="0000FF"/>
                </a:solidFill>
              </a:rPr>
              <a:t>Only </a:t>
            </a:r>
            <a:r>
              <a:rPr lang="en-US" sz="2000" i="1" dirty="0" smtClean="0">
                <a:solidFill>
                  <a:srgbClr val="FF0000"/>
                </a:solidFill>
              </a:rPr>
              <a:t>25% </a:t>
            </a:r>
            <a:r>
              <a:rPr lang="en-US" sz="2000" i="1" dirty="0" smtClean="0">
                <a:solidFill>
                  <a:srgbClr val="0000FF"/>
                </a:solidFill>
              </a:rPr>
              <a:t>of the total number of </a:t>
            </a:r>
            <a:r>
              <a:rPr lang="en-US" sz="2000" i="1" dirty="0" err="1" smtClean="0">
                <a:solidFill>
                  <a:srgbClr val="0000FF"/>
                </a:solidFill>
              </a:rPr>
              <a:t>mesocyclones</a:t>
            </a:r>
            <a:r>
              <a:rPr lang="en-US" sz="2000" i="1" dirty="0" smtClean="0">
                <a:solidFill>
                  <a:srgbClr val="0000FF"/>
                </a:solidFill>
              </a:rPr>
              <a:t> observed in satellite data are represented in the reanalysis data (ERA-40)</a:t>
            </a:r>
            <a:r>
              <a:rPr lang="en-US" sz="2000" dirty="0" smtClean="0">
                <a:solidFill>
                  <a:srgbClr val="0000FF"/>
                </a:solidFill>
              </a:rPr>
              <a:t>.  </a:t>
            </a:r>
            <a:r>
              <a:rPr lang="en-US" sz="1400" i="1" dirty="0" err="1" smtClean="0"/>
              <a:t>Condron</a:t>
            </a:r>
            <a:r>
              <a:rPr lang="en-US" sz="1400" i="1" dirty="0" smtClean="0"/>
              <a:t> et al., JGR(113), 2008</a:t>
            </a:r>
            <a:endParaRPr lang="en-US" sz="1400" i="1" dirty="0"/>
          </a:p>
        </p:txBody>
      </p:sp>
      <p:sp>
        <p:nvSpPr>
          <p:cNvPr id="30" name="Rectangle 29"/>
          <p:cNvSpPr/>
          <p:nvPr/>
        </p:nvSpPr>
        <p:spPr>
          <a:xfrm>
            <a:off x="990600" y="5410200"/>
            <a:ext cx="6858000" cy="707886"/>
          </a:xfrm>
          <a:prstGeom prst="rect">
            <a:avLst/>
          </a:prstGeom>
          <a:solidFill>
            <a:srgbClr val="FFFFFF"/>
          </a:solidFill>
        </p:spPr>
        <p:txBody>
          <a:bodyPr wrap="square">
            <a:spAutoFit/>
          </a:bodyPr>
          <a:lstStyle/>
          <a:p>
            <a:r>
              <a:rPr lang="en-US" sz="2000" i="1" dirty="0" smtClean="0">
                <a:solidFill>
                  <a:srgbClr val="C00000"/>
                </a:solidFill>
              </a:rPr>
              <a:t>There is noticeable disagreement in representation of large-scale cyclones among the wind products</a:t>
            </a:r>
            <a:endParaRPr lang="en-US" sz="1400" i="1" dirty="0">
              <a:solidFill>
                <a:srgbClr val="C00000"/>
              </a:solidFill>
            </a:endParaRPr>
          </a:p>
        </p:txBody>
      </p:sp>
      <p:sp>
        <p:nvSpPr>
          <p:cNvPr id="31" name="Text Box 9"/>
          <p:cNvSpPr txBox="1">
            <a:spLocks noChangeArrowheads="1"/>
          </p:cNvSpPr>
          <p:nvPr/>
        </p:nvSpPr>
        <p:spPr bwMode="auto">
          <a:xfrm>
            <a:off x="4038600" y="914400"/>
            <a:ext cx="5029200" cy="1585049"/>
          </a:xfrm>
          <a:prstGeom prst="rect">
            <a:avLst/>
          </a:prstGeom>
          <a:solidFill>
            <a:schemeClr val="tx1"/>
          </a:solidFill>
          <a:ln w="9525">
            <a:solidFill>
              <a:srgbClr val="FF0000"/>
            </a:solidFill>
            <a:miter lim="800000"/>
            <a:headEnd/>
            <a:tailEnd/>
          </a:ln>
        </p:spPr>
        <p:txBody>
          <a:bodyPr wrap="square">
            <a:spAutoFit/>
          </a:bodyPr>
          <a:lstStyle/>
          <a:p>
            <a:pPr algn="ctr" eaLnBrk="0" hangingPunct="0">
              <a:spcBef>
                <a:spcPts val="0"/>
              </a:spcBef>
            </a:pPr>
            <a:r>
              <a:rPr lang="en-US" sz="2200" dirty="0" err="1" smtClean="0">
                <a:solidFill>
                  <a:srgbClr val="FFFF00"/>
                </a:solidFill>
              </a:rPr>
              <a:t>Meso</a:t>
            </a:r>
            <a:r>
              <a:rPr lang="en-US" sz="2200" dirty="0" smtClean="0">
                <a:solidFill>
                  <a:srgbClr val="FFFF00"/>
                </a:solidFill>
              </a:rPr>
              <a:t>-Scale Low Pressure Systems </a:t>
            </a:r>
          </a:p>
          <a:p>
            <a:pPr indent="355600" eaLnBrk="0" hangingPunct="0">
              <a:spcBef>
                <a:spcPts val="600"/>
              </a:spcBef>
            </a:pPr>
            <a:r>
              <a:rPr lang="en-US" sz="2000" dirty="0" smtClean="0">
                <a:solidFill>
                  <a:schemeClr val="accent1">
                    <a:lumMod val="75000"/>
                  </a:schemeClr>
                </a:solidFill>
              </a:rPr>
              <a:t>Spatial scale:   </a:t>
            </a:r>
            <a:r>
              <a:rPr lang="en-US" sz="2000" dirty="0" smtClean="0">
                <a:solidFill>
                  <a:schemeClr val="bg1"/>
                </a:solidFill>
              </a:rPr>
              <a:t>	O(100) km</a:t>
            </a:r>
          </a:p>
          <a:p>
            <a:pPr indent="355600" eaLnBrk="0" hangingPunct="0">
              <a:spcBef>
                <a:spcPts val="600"/>
              </a:spcBef>
            </a:pPr>
            <a:r>
              <a:rPr lang="en-US" sz="2000" dirty="0" smtClean="0">
                <a:solidFill>
                  <a:srgbClr val="72BFC5"/>
                </a:solidFill>
              </a:rPr>
              <a:t>Time scale:</a:t>
            </a:r>
            <a:r>
              <a:rPr lang="en-US" sz="2000" dirty="0" smtClean="0">
                <a:solidFill>
                  <a:schemeClr val="bg1"/>
                </a:solidFill>
              </a:rPr>
              <a:t>	  	hours – day</a:t>
            </a:r>
          </a:p>
          <a:p>
            <a:pPr indent="355600" eaLnBrk="0" hangingPunct="0">
              <a:spcBef>
                <a:spcPts val="600"/>
              </a:spcBef>
            </a:pPr>
            <a:r>
              <a:rPr lang="en-US" sz="2000" dirty="0" smtClean="0">
                <a:solidFill>
                  <a:srgbClr val="72BFC5"/>
                </a:solidFill>
              </a:rPr>
              <a:t>Very strong winds 	</a:t>
            </a:r>
            <a:r>
              <a:rPr lang="en-US" sz="2000" dirty="0" smtClean="0">
                <a:solidFill>
                  <a:schemeClr val="bg1"/>
                </a:solidFill>
              </a:rPr>
              <a:t>&gt;17 m/s</a:t>
            </a:r>
            <a:endParaRPr lang="en-US" sz="2000" dirty="0">
              <a:solidFill>
                <a:schemeClr val="bg1"/>
              </a:solidFill>
            </a:endParaRPr>
          </a:p>
        </p:txBody>
      </p:sp>
      <p:sp>
        <p:nvSpPr>
          <p:cNvPr id="6" name="Text Box 15"/>
          <p:cNvSpPr txBox="1">
            <a:spLocks noChangeArrowheads="1"/>
          </p:cNvSpPr>
          <p:nvPr/>
        </p:nvSpPr>
        <p:spPr bwMode="auto">
          <a:xfrm>
            <a:off x="381000" y="6324600"/>
            <a:ext cx="2590800" cy="415498"/>
          </a:xfrm>
          <a:prstGeom prst="rect">
            <a:avLst/>
          </a:prstGeom>
          <a:solidFill>
            <a:schemeClr val="bg1"/>
          </a:solidFill>
          <a:ln w="9525">
            <a:noFill/>
            <a:miter lim="800000"/>
            <a:headEnd/>
            <a:tailEnd/>
          </a:ln>
        </p:spPr>
        <p:txBody>
          <a:bodyPr wrap="square">
            <a:spAutoFit/>
          </a:bodyPr>
          <a:lstStyle/>
          <a:p>
            <a:pPr eaLnBrk="0" hangingPunct="0"/>
            <a:r>
              <a:rPr lang="en-US" sz="1050" dirty="0">
                <a:solidFill>
                  <a:schemeClr val="bg2">
                    <a:lumMod val="50000"/>
                  </a:schemeClr>
                </a:solidFill>
              </a:rPr>
              <a:t>From: </a:t>
            </a:r>
            <a:r>
              <a:rPr lang="en-US" sz="1050" i="1" dirty="0">
                <a:solidFill>
                  <a:schemeClr val="bg2">
                    <a:lumMod val="50000"/>
                  </a:schemeClr>
                </a:solidFill>
              </a:rPr>
              <a:t>L. Hamilton</a:t>
            </a:r>
            <a:r>
              <a:rPr lang="en-US" sz="1050" dirty="0">
                <a:solidFill>
                  <a:schemeClr val="bg2">
                    <a:lumMod val="50000"/>
                  </a:schemeClr>
                </a:solidFill>
              </a:rPr>
              <a:t>, The European Polar Low Working Group, 2004</a:t>
            </a:r>
          </a:p>
        </p:txBody>
      </p:sp>
      <p:sp>
        <p:nvSpPr>
          <p:cNvPr id="27" name="Rectangle 26"/>
          <p:cNvSpPr/>
          <p:nvPr/>
        </p:nvSpPr>
        <p:spPr>
          <a:xfrm>
            <a:off x="228600" y="1270576"/>
            <a:ext cx="6858000" cy="1015663"/>
          </a:xfrm>
          <a:prstGeom prst="rect">
            <a:avLst/>
          </a:prstGeom>
          <a:solidFill>
            <a:srgbClr val="FFFFFF"/>
          </a:solidFill>
        </p:spPr>
        <p:txBody>
          <a:bodyPr wrap="square">
            <a:spAutoFit/>
          </a:bodyPr>
          <a:lstStyle/>
          <a:p>
            <a:pPr indent="290513"/>
            <a:r>
              <a:rPr lang="en-US" sz="2000" dirty="0" smtClean="0">
                <a:solidFill>
                  <a:srgbClr val="0000FF"/>
                </a:solidFill>
              </a:rPr>
              <a:t>“</a:t>
            </a:r>
            <a:r>
              <a:rPr lang="en-US" sz="2000" i="1" dirty="0" smtClean="0">
                <a:solidFill>
                  <a:srgbClr val="0000FF"/>
                </a:solidFill>
              </a:rPr>
              <a:t>Yet owing to their small scale, polar lows are poorly represented in the observational and global reanalysis data</a:t>
            </a:r>
            <a:r>
              <a:rPr lang="en-US" sz="2000" dirty="0" smtClean="0">
                <a:solidFill>
                  <a:srgbClr val="0000FF"/>
                </a:solidFill>
              </a:rPr>
              <a:t> &lt;…&gt;”.  </a:t>
            </a:r>
            <a:r>
              <a:rPr lang="en-US" sz="1400" i="1" dirty="0" err="1" smtClean="0"/>
              <a:t>Zahn</a:t>
            </a:r>
            <a:r>
              <a:rPr lang="en-US" sz="1400" i="1" dirty="0" smtClean="0"/>
              <a:t> &amp; von </a:t>
            </a:r>
            <a:r>
              <a:rPr lang="en-US" sz="1400" i="1" dirty="0" err="1" smtClean="0"/>
              <a:t>Storch</a:t>
            </a:r>
            <a:r>
              <a:rPr lang="en-US" sz="1400" i="1" dirty="0" smtClean="0"/>
              <a:t>, Nature (467), 2010</a:t>
            </a:r>
            <a:endParaRPr lang="en-US" sz="1400"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dissolve">
                                      <p:cBhvr>
                                        <p:cTn id="7" dur="500"/>
                                        <p:tgtEl>
                                          <p:spTgt spid="27"/>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28"/>
                                        </p:tgtEl>
                                        <p:attrNameLst>
                                          <p:attrName>style.visibility</p:attrName>
                                        </p:attrNameLst>
                                      </p:cBhvr>
                                      <p:to>
                                        <p:strVal val="visible"/>
                                      </p:to>
                                    </p:set>
                                    <p:animEffect transition="in" filter="dissolve">
                                      <p:cBhvr>
                                        <p:cTn id="11" dur="500"/>
                                        <p:tgtEl>
                                          <p:spTgt spid="28"/>
                                        </p:tgtEl>
                                      </p:cBhvr>
                                    </p:animEffect>
                                  </p:childTnLst>
                                </p:cTn>
                              </p:par>
                            </p:childTnLst>
                          </p:cTn>
                        </p:par>
                        <p:par>
                          <p:cTn id="12" fill="hold">
                            <p:stCondLst>
                              <p:cond delay="1000"/>
                            </p:stCondLst>
                            <p:childTnLst>
                              <p:par>
                                <p:cTn id="13" presetID="9" presetClass="entr" presetSubtype="0" fill="hold" grpId="0" nodeType="after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dissolve">
                                      <p:cBhvr>
                                        <p:cTn id="15" dur="500"/>
                                        <p:tgtEl>
                                          <p:spTgt spid="29"/>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30"/>
                                        </p:tgtEl>
                                        <p:attrNameLst>
                                          <p:attrName>style.visibility</p:attrName>
                                        </p:attrNameLst>
                                      </p:cBhvr>
                                      <p:to>
                                        <p:strVal val="visible"/>
                                      </p:to>
                                    </p:set>
                                    <p:animEffect transition="in" filter="dissolve">
                                      <p:cBhvr>
                                        <p:cTn id="20"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9" grpId="0" animBg="1"/>
      <p:bldP spid="30" grpId="0" animBg="1"/>
      <p:bldP spid="2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maxU_ccmp.jpg"/>
          <p:cNvPicPr>
            <a:picLocks noChangeAspect="1"/>
          </p:cNvPicPr>
          <p:nvPr/>
        </p:nvPicPr>
        <p:blipFill>
          <a:blip r:embed="rId2" cstate="print"/>
          <a:srcRect l="12500" t="7778" r="9167" b="11111"/>
          <a:stretch>
            <a:fillRect/>
          </a:stretch>
        </p:blipFill>
        <p:spPr>
          <a:xfrm>
            <a:off x="113778" y="152399"/>
            <a:ext cx="4077222" cy="3166353"/>
          </a:xfrm>
          <a:prstGeom prst="rect">
            <a:avLst/>
          </a:prstGeom>
        </p:spPr>
      </p:pic>
      <p:pic>
        <p:nvPicPr>
          <p:cNvPr id="23" name="Picture 22" descr="maxU_cfsr.jpg"/>
          <p:cNvPicPr>
            <a:picLocks noChangeAspect="1"/>
          </p:cNvPicPr>
          <p:nvPr/>
        </p:nvPicPr>
        <p:blipFill>
          <a:blip r:embed="rId3" cstate="print"/>
          <a:srcRect l="14552" t="5970" r="11567" b="10448"/>
          <a:stretch>
            <a:fillRect/>
          </a:stretch>
        </p:blipFill>
        <p:spPr>
          <a:xfrm>
            <a:off x="76200" y="3366655"/>
            <a:ext cx="4114800" cy="3491345"/>
          </a:xfrm>
          <a:prstGeom prst="rect">
            <a:avLst/>
          </a:prstGeom>
        </p:spPr>
      </p:pic>
      <p:pic>
        <p:nvPicPr>
          <p:cNvPr id="24" name="Picture 23" descr="maxU_ncep.jpg"/>
          <p:cNvPicPr>
            <a:picLocks noChangeAspect="1"/>
          </p:cNvPicPr>
          <p:nvPr/>
        </p:nvPicPr>
        <p:blipFill>
          <a:blip r:embed="rId4" cstate="print"/>
          <a:srcRect l="12500" t="6667" r="8333" b="11111"/>
          <a:stretch>
            <a:fillRect/>
          </a:stretch>
        </p:blipFill>
        <p:spPr>
          <a:xfrm>
            <a:off x="4959178" y="3505200"/>
            <a:ext cx="4108621" cy="3200400"/>
          </a:xfrm>
          <a:prstGeom prst="rect">
            <a:avLst/>
          </a:prstGeom>
        </p:spPr>
      </p:pic>
      <p:sp>
        <p:nvSpPr>
          <p:cNvPr id="8" name="TextBox 7"/>
          <p:cNvSpPr txBox="1"/>
          <p:nvPr/>
        </p:nvSpPr>
        <p:spPr>
          <a:xfrm>
            <a:off x="304800" y="228600"/>
            <a:ext cx="838200" cy="369332"/>
          </a:xfrm>
          <a:prstGeom prst="rect">
            <a:avLst/>
          </a:prstGeom>
          <a:solidFill>
            <a:srgbClr val="FFFFFF"/>
          </a:solidFill>
        </p:spPr>
        <p:txBody>
          <a:bodyPr wrap="square" rtlCol="0">
            <a:spAutoFit/>
          </a:bodyPr>
          <a:lstStyle/>
          <a:p>
            <a:pPr algn="ctr"/>
            <a:r>
              <a:rPr lang="en-US" dirty="0" smtClean="0"/>
              <a:t>CCMP</a:t>
            </a:r>
            <a:endParaRPr lang="en-US" dirty="0"/>
          </a:p>
        </p:txBody>
      </p:sp>
      <p:sp>
        <p:nvSpPr>
          <p:cNvPr id="9" name="TextBox 8"/>
          <p:cNvSpPr txBox="1"/>
          <p:nvPr/>
        </p:nvSpPr>
        <p:spPr>
          <a:xfrm>
            <a:off x="5181600" y="3581400"/>
            <a:ext cx="990600" cy="369332"/>
          </a:xfrm>
          <a:prstGeom prst="rect">
            <a:avLst/>
          </a:prstGeom>
          <a:solidFill>
            <a:srgbClr val="FFFFFF"/>
          </a:solidFill>
        </p:spPr>
        <p:txBody>
          <a:bodyPr wrap="square" rtlCol="0">
            <a:spAutoFit/>
          </a:bodyPr>
          <a:lstStyle/>
          <a:p>
            <a:r>
              <a:rPr lang="en-US" dirty="0" smtClean="0"/>
              <a:t>NCEPR</a:t>
            </a:r>
            <a:endParaRPr lang="en-US" dirty="0"/>
          </a:p>
        </p:txBody>
      </p:sp>
      <p:sp>
        <p:nvSpPr>
          <p:cNvPr id="34" name="TextBox 33"/>
          <p:cNvSpPr txBox="1"/>
          <p:nvPr/>
        </p:nvSpPr>
        <p:spPr>
          <a:xfrm>
            <a:off x="228600" y="3516868"/>
            <a:ext cx="838200" cy="369332"/>
          </a:xfrm>
          <a:prstGeom prst="rect">
            <a:avLst/>
          </a:prstGeom>
          <a:solidFill>
            <a:srgbClr val="FFFFFF"/>
          </a:solidFill>
        </p:spPr>
        <p:txBody>
          <a:bodyPr wrap="square" rtlCol="0">
            <a:spAutoFit/>
          </a:bodyPr>
          <a:lstStyle/>
          <a:p>
            <a:pPr algn="ctr"/>
            <a:r>
              <a:rPr lang="en-US" dirty="0" smtClean="0"/>
              <a:t>CFSR</a:t>
            </a:r>
            <a:endParaRPr lang="en-US" dirty="0"/>
          </a:p>
        </p:txBody>
      </p:sp>
      <p:sp>
        <p:nvSpPr>
          <p:cNvPr id="19" name="TextBox 18"/>
          <p:cNvSpPr txBox="1"/>
          <p:nvPr/>
        </p:nvSpPr>
        <p:spPr>
          <a:xfrm rot="17219883">
            <a:off x="-264161" y="1056557"/>
            <a:ext cx="1162498" cy="307777"/>
          </a:xfrm>
          <a:prstGeom prst="rect">
            <a:avLst/>
          </a:prstGeom>
          <a:noFill/>
        </p:spPr>
        <p:txBody>
          <a:bodyPr wrap="none" rtlCol="0">
            <a:spAutoFit/>
          </a:bodyPr>
          <a:lstStyle/>
          <a:p>
            <a:r>
              <a:rPr lang="en-US" sz="1400" b="1" dirty="0" smtClean="0"/>
              <a:t>Greenland</a:t>
            </a:r>
            <a:endParaRPr lang="en-US" sz="1400" b="1" dirty="0"/>
          </a:p>
        </p:txBody>
      </p:sp>
      <p:sp>
        <p:nvSpPr>
          <p:cNvPr id="20" name="TextBox 19"/>
          <p:cNvSpPr txBox="1"/>
          <p:nvPr/>
        </p:nvSpPr>
        <p:spPr>
          <a:xfrm rot="17396312">
            <a:off x="101242" y="4409770"/>
            <a:ext cx="1162498" cy="307777"/>
          </a:xfrm>
          <a:prstGeom prst="rect">
            <a:avLst/>
          </a:prstGeom>
          <a:noFill/>
        </p:spPr>
        <p:txBody>
          <a:bodyPr wrap="none" rtlCol="0">
            <a:spAutoFit/>
          </a:bodyPr>
          <a:lstStyle/>
          <a:p>
            <a:r>
              <a:rPr lang="en-US" sz="1400" b="1" dirty="0" smtClean="0"/>
              <a:t>Greenland</a:t>
            </a:r>
            <a:endParaRPr lang="en-US" sz="1400" b="1" dirty="0"/>
          </a:p>
        </p:txBody>
      </p:sp>
      <p:sp>
        <p:nvSpPr>
          <p:cNvPr id="21" name="TextBox 20"/>
          <p:cNvSpPr txBox="1"/>
          <p:nvPr/>
        </p:nvSpPr>
        <p:spPr>
          <a:xfrm rot="17720649">
            <a:off x="4759634" y="4628290"/>
            <a:ext cx="1162498" cy="307777"/>
          </a:xfrm>
          <a:prstGeom prst="rect">
            <a:avLst/>
          </a:prstGeom>
          <a:noFill/>
        </p:spPr>
        <p:txBody>
          <a:bodyPr wrap="none" rtlCol="0">
            <a:spAutoFit/>
          </a:bodyPr>
          <a:lstStyle/>
          <a:p>
            <a:r>
              <a:rPr lang="en-US" sz="1400" b="1" dirty="0" smtClean="0"/>
              <a:t>Greenland</a:t>
            </a:r>
            <a:endParaRPr lang="en-US" sz="1400" b="1" dirty="0"/>
          </a:p>
        </p:txBody>
      </p:sp>
      <p:grpSp>
        <p:nvGrpSpPr>
          <p:cNvPr id="3" name="Group 34"/>
          <p:cNvGrpSpPr/>
          <p:nvPr/>
        </p:nvGrpSpPr>
        <p:grpSpPr>
          <a:xfrm rot="16200000">
            <a:off x="2176464" y="3919538"/>
            <a:ext cx="4800600" cy="619125"/>
            <a:chOff x="2286000" y="4876800"/>
            <a:chExt cx="4800600" cy="619125"/>
          </a:xfrm>
        </p:grpSpPr>
        <p:pic>
          <p:nvPicPr>
            <p:cNvPr id="7" name="Picture 6" descr="maxU_ccmp.jpg"/>
            <p:cNvPicPr>
              <a:picLocks noChangeAspect="1"/>
            </p:cNvPicPr>
            <p:nvPr/>
          </p:nvPicPr>
          <p:blipFill>
            <a:blip r:embed="rId5" cstate="print"/>
            <a:srcRect l="11932" t="89286" r="6250" b="3571"/>
            <a:stretch>
              <a:fillRect/>
            </a:stretch>
          </p:blipFill>
          <p:spPr>
            <a:xfrm>
              <a:off x="2286000" y="4876800"/>
              <a:ext cx="4800600" cy="619125"/>
            </a:xfrm>
            <a:prstGeom prst="rect">
              <a:avLst/>
            </a:prstGeom>
          </p:spPr>
        </p:pic>
        <p:sp>
          <p:nvSpPr>
            <p:cNvPr id="25" name="TextBox 24"/>
            <p:cNvSpPr txBox="1"/>
            <p:nvPr/>
          </p:nvSpPr>
          <p:spPr>
            <a:xfrm>
              <a:off x="2286000" y="5105400"/>
              <a:ext cx="364202" cy="338554"/>
            </a:xfrm>
            <a:prstGeom prst="rect">
              <a:avLst/>
            </a:prstGeom>
            <a:solidFill>
              <a:srgbClr val="FFFFFF"/>
            </a:solidFill>
          </p:spPr>
          <p:txBody>
            <a:bodyPr wrap="none" rtlCol="0">
              <a:spAutoFit/>
            </a:bodyPr>
            <a:lstStyle/>
            <a:p>
              <a:r>
                <a:rPr lang="en-US" sz="1600" dirty="0" smtClean="0"/>
                <a:t>11</a:t>
              </a:r>
              <a:endParaRPr lang="en-US" sz="1600" dirty="0"/>
            </a:p>
          </p:txBody>
        </p:sp>
        <p:sp>
          <p:nvSpPr>
            <p:cNvPr id="26" name="TextBox 25"/>
            <p:cNvSpPr txBox="1"/>
            <p:nvPr/>
          </p:nvSpPr>
          <p:spPr>
            <a:xfrm>
              <a:off x="2895600" y="5105400"/>
              <a:ext cx="377026" cy="338554"/>
            </a:xfrm>
            <a:prstGeom prst="rect">
              <a:avLst/>
            </a:prstGeom>
            <a:solidFill>
              <a:srgbClr val="FFFFFF"/>
            </a:solidFill>
          </p:spPr>
          <p:txBody>
            <a:bodyPr wrap="none" rtlCol="0">
              <a:spAutoFit/>
            </a:bodyPr>
            <a:lstStyle/>
            <a:p>
              <a:r>
                <a:rPr lang="en-US" sz="1600" dirty="0" smtClean="0"/>
                <a:t>17</a:t>
              </a:r>
              <a:endParaRPr lang="en-US" sz="1600" dirty="0"/>
            </a:p>
          </p:txBody>
        </p:sp>
        <p:sp>
          <p:nvSpPr>
            <p:cNvPr id="27" name="TextBox 26"/>
            <p:cNvSpPr txBox="1"/>
            <p:nvPr/>
          </p:nvSpPr>
          <p:spPr>
            <a:xfrm>
              <a:off x="3549907" y="5105400"/>
              <a:ext cx="412493" cy="338554"/>
            </a:xfrm>
            <a:prstGeom prst="rect">
              <a:avLst/>
            </a:prstGeom>
            <a:solidFill>
              <a:srgbClr val="FFFFFF"/>
            </a:solidFill>
          </p:spPr>
          <p:txBody>
            <a:bodyPr wrap="none" rtlCol="0">
              <a:spAutoFit/>
            </a:bodyPr>
            <a:lstStyle/>
            <a:p>
              <a:r>
                <a:rPr lang="en-US" sz="1600" dirty="0" smtClean="0"/>
                <a:t>23</a:t>
              </a:r>
              <a:endParaRPr lang="en-US" sz="1600" dirty="0"/>
            </a:p>
          </p:txBody>
        </p:sp>
        <p:sp>
          <p:nvSpPr>
            <p:cNvPr id="28" name="TextBox 27"/>
            <p:cNvSpPr txBox="1"/>
            <p:nvPr/>
          </p:nvSpPr>
          <p:spPr>
            <a:xfrm>
              <a:off x="4232802" y="5105400"/>
              <a:ext cx="415398" cy="338554"/>
            </a:xfrm>
            <a:prstGeom prst="rect">
              <a:avLst/>
            </a:prstGeom>
            <a:solidFill>
              <a:srgbClr val="FFFFFF"/>
            </a:solidFill>
          </p:spPr>
          <p:txBody>
            <a:bodyPr wrap="none" rtlCol="0">
              <a:spAutoFit/>
            </a:bodyPr>
            <a:lstStyle/>
            <a:p>
              <a:r>
                <a:rPr lang="en-US" sz="1600" dirty="0" smtClean="0"/>
                <a:t>29</a:t>
              </a:r>
              <a:endParaRPr lang="en-US" sz="1600" dirty="0"/>
            </a:p>
          </p:txBody>
        </p:sp>
        <p:sp>
          <p:nvSpPr>
            <p:cNvPr id="29" name="TextBox 28"/>
            <p:cNvSpPr txBox="1"/>
            <p:nvPr/>
          </p:nvSpPr>
          <p:spPr>
            <a:xfrm>
              <a:off x="4876800" y="5105400"/>
              <a:ext cx="406281" cy="338554"/>
            </a:xfrm>
            <a:prstGeom prst="rect">
              <a:avLst/>
            </a:prstGeom>
            <a:solidFill>
              <a:srgbClr val="FFFFFF"/>
            </a:solidFill>
          </p:spPr>
          <p:txBody>
            <a:bodyPr wrap="none" rtlCol="0">
              <a:spAutoFit/>
            </a:bodyPr>
            <a:lstStyle/>
            <a:p>
              <a:r>
                <a:rPr lang="en-US" sz="1600" dirty="0" smtClean="0"/>
                <a:t>35</a:t>
              </a:r>
              <a:endParaRPr lang="en-US" sz="1600" dirty="0"/>
            </a:p>
          </p:txBody>
        </p:sp>
        <p:sp>
          <p:nvSpPr>
            <p:cNvPr id="30" name="TextBox 29"/>
            <p:cNvSpPr txBox="1"/>
            <p:nvPr/>
          </p:nvSpPr>
          <p:spPr>
            <a:xfrm>
              <a:off x="5562600" y="5105400"/>
              <a:ext cx="389850" cy="338554"/>
            </a:xfrm>
            <a:prstGeom prst="rect">
              <a:avLst/>
            </a:prstGeom>
            <a:solidFill>
              <a:srgbClr val="FFFFFF"/>
            </a:solidFill>
          </p:spPr>
          <p:txBody>
            <a:bodyPr wrap="none" rtlCol="0">
              <a:spAutoFit/>
            </a:bodyPr>
            <a:lstStyle/>
            <a:p>
              <a:r>
                <a:rPr lang="en-US" sz="1600" dirty="0" smtClean="0"/>
                <a:t>41</a:t>
              </a:r>
              <a:endParaRPr lang="en-US" sz="1600" dirty="0"/>
            </a:p>
          </p:txBody>
        </p:sp>
        <p:sp>
          <p:nvSpPr>
            <p:cNvPr id="31" name="TextBox 30"/>
            <p:cNvSpPr txBox="1"/>
            <p:nvPr/>
          </p:nvSpPr>
          <p:spPr>
            <a:xfrm>
              <a:off x="6225724" y="5105400"/>
              <a:ext cx="403676" cy="338554"/>
            </a:xfrm>
            <a:prstGeom prst="rect">
              <a:avLst/>
            </a:prstGeom>
            <a:solidFill>
              <a:srgbClr val="FFFFFF"/>
            </a:solidFill>
          </p:spPr>
          <p:txBody>
            <a:bodyPr wrap="none" rtlCol="0">
              <a:spAutoFit/>
            </a:bodyPr>
            <a:lstStyle/>
            <a:p>
              <a:r>
                <a:rPr lang="en-US" sz="1600" dirty="0" smtClean="0"/>
                <a:t>47</a:t>
              </a:r>
              <a:endParaRPr lang="en-US" sz="1600" dirty="0"/>
            </a:p>
          </p:txBody>
        </p:sp>
      </p:grpSp>
      <p:pic>
        <p:nvPicPr>
          <p:cNvPr id="32" name="Picture 31" descr="maxU_asr.jpg"/>
          <p:cNvPicPr>
            <a:picLocks noChangeAspect="1"/>
          </p:cNvPicPr>
          <p:nvPr/>
        </p:nvPicPr>
        <p:blipFill>
          <a:blip r:embed="rId6" cstate="print"/>
          <a:srcRect l="13333" t="5926" r="11111" b="11111"/>
          <a:stretch>
            <a:fillRect/>
          </a:stretch>
        </p:blipFill>
        <p:spPr>
          <a:xfrm>
            <a:off x="4876800" y="0"/>
            <a:ext cx="4163786" cy="3429000"/>
          </a:xfrm>
          <a:prstGeom prst="rect">
            <a:avLst/>
          </a:prstGeom>
        </p:spPr>
      </p:pic>
      <p:sp>
        <p:nvSpPr>
          <p:cNvPr id="2" name="Title 1"/>
          <p:cNvSpPr>
            <a:spLocks noGrp="1"/>
          </p:cNvSpPr>
          <p:nvPr>
            <p:ph type="title"/>
          </p:nvPr>
        </p:nvSpPr>
        <p:spPr>
          <a:xfrm>
            <a:off x="1371600" y="0"/>
            <a:ext cx="4953000" cy="304800"/>
          </a:xfrm>
          <a:solidFill>
            <a:schemeClr val="bg1"/>
          </a:solidFill>
        </p:spPr>
        <p:txBody>
          <a:bodyPr lIns="0" tIns="0" rIns="0" bIns="0"/>
          <a:lstStyle/>
          <a:p>
            <a:r>
              <a:rPr lang="en-US" sz="1600" dirty="0" smtClean="0">
                <a:effectLst/>
              </a:rPr>
              <a:t>Maximum Wind Speed, winter 2005-2007</a:t>
            </a:r>
            <a:endParaRPr lang="en-US" sz="1600" dirty="0">
              <a:effectLst/>
            </a:endParaRPr>
          </a:p>
        </p:txBody>
      </p:sp>
      <p:sp>
        <p:nvSpPr>
          <p:cNvPr id="36" name="TextBox 35"/>
          <p:cNvSpPr txBox="1"/>
          <p:nvPr/>
        </p:nvSpPr>
        <p:spPr>
          <a:xfrm>
            <a:off x="5029200" y="457200"/>
            <a:ext cx="685800" cy="369332"/>
          </a:xfrm>
          <a:prstGeom prst="rect">
            <a:avLst/>
          </a:prstGeom>
          <a:solidFill>
            <a:srgbClr val="FFFFFF"/>
          </a:solidFill>
        </p:spPr>
        <p:txBody>
          <a:bodyPr wrap="square" rtlCol="0">
            <a:spAutoFit/>
          </a:bodyPr>
          <a:lstStyle/>
          <a:p>
            <a:r>
              <a:rPr lang="en-US" dirty="0" smtClean="0"/>
              <a:t>ASR</a:t>
            </a:r>
            <a:endParaRPr lang="en-US" dirty="0"/>
          </a:p>
        </p:txBody>
      </p:sp>
      <p:sp>
        <p:nvSpPr>
          <p:cNvPr id="41" name="TextBox 40"/>
          <p:cNvSpPr txBox="1"/>
          <p:nvPr/>
        </p:nvSpPr>
        <p:spPr>
          <a:xfrm rot="17219883">
            <a:off x="4917438" y="1132757"/>
            <a:ext cx="1162498" cy="307777"/>
          </a:xfrm>
          <a:prstGeom prst="rect">
            <a:avLst/>
          </a:prstGeom>
          <a:noFill/>
        </p:spPr>
        <p:txBody>
          <a:bodyPr wrap="none" rtlCol="0">
            <a:spAutoFit/>
          </a:bodyPr>
          <a:lstStyle/>
          <a:p>
            <a:r>
              <a:rPr lang="en-US" sz="1400" b="1" dirty="0" smtClean="0"/>
              <a:t>Greenland</a:t>
            </a:r>
            <a:endParaRPr lang="en-US" sz="1400" b="1" dirty="0"/>
          </a:p>
        </p:txBody>
      </p:sp>
    </p:spTree>
  </p:cSld>
  <p:clrMapOvr>
    <a:masterClrMapping/>
  </p:clrMapOvr>
  <p:transition spd="med"/>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rcNord_intgrSFLX_2006-01.jpg"/>
          <p:cNvPicPr>
            <a:picLocks noChangeAspect="1"/>
          </p:cNvPicPr>
          <p:nvPr/>
        </p:nvPicPr>
        <p:blipFill>
          <a:blip r:embed="rId3" cstate="print"/>
          <a:srcRect l="7500" t="6667" r="7500" b="52222"/>
          <a:stretch>
            <a:fillRect/>
          </a:stretch>
        </p:blipFill>
        <p:spPr>
          <a:xfrm>
            <a:off x="76200" y="990600"/>
            <a:ext cx="8305800" cy="3012888"/>
          </a:xfrm>
          <a:prstGeom prst="rect">
            <a:avLst/>
          </a:prstGeom>
        </p:spPr>
      </p:pic>
      <p:pic>
        <p:nvPicPr>
          <p:cNvPr id="12" name="Picture 11" descr="arcNord_intgrSFLX_2006-01.jpg"/>
          <p:cNvPicPr>
            <a:picLocks noChangeAspect="1"/>
          </p:cNvPicPr>
          <p:nvPr/>
        </p:nvPicPr>
        <p:blipFill>
          <a:blip r:embed="rId3" cstate="print"/>
          <a:srcRect l="6667" t="54444" r="8333" b="5556"/>
          <a:stretch>
            <a:fillRect/>
          </a:stretch>
        </p:blipFill>
        <p:spPr>
          <a:xfrm>
            <a:off x="0" y="3962400"/>
            <a:ext cx="8204201" cy="2895600"/>
          </a:xfrm>
          <a:prstGeom prst="rect">
            <a:avLst/>
          </a:prstGeom>
        </p:spPr>
      </p:pic>
      <p:sp>
        <p:nvSpPr>
          <p:cNvPr id="5" name="Rectangle 2"/>
          <p:cNvSpPr txBox="1">
            <a:spLocks noChangeArrowheads="1"/>
          </p:cNvSpPr>
          <p:nvPr/>
        </p:nvSpPr>
        <p:spPr bwMode="auto">
          <a:xfrm>
            <a:off x="571500" y="152400"/>
            <a:ext cx="8001000" cy="609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0" cap="none" spc="0" normalizeH="0" baseline="0" noProof="0" dirty="0" smtClean="0">
                <a:ln>
                  <a:noFill/>
                </a:ln>
                <a:solidFill>
                  <a:srgbClr val="0000FF"/>
                </a:solidFill>
                <a:effectLst>
                  <a:outerShdw blurRad="101600" dist="38100" dir="4440000" algn="tl">
                    <a:srgbClr val="000000">
                      <a:alpha val="43137"/>
                    </a:srgbClr>
                  </a:outerShdw>
                </a:effectLst>
                <a:uLnTx/>
                <a:uFillTx/>
                <a:latin typeface="+mj-lt"/>
                <a:ea typeface="+mj-ea"/>
                <a:cs typeface="+mj-cs"/>
              </a:rPr>
              <a:t>Area-Integrated</a:t>
            </a:r>
            <a:r>
              <a:rPr kumimoji="0" lang="en-US" sz="2400" b="1" i="0" u="none" strike="noStrike" kern="0" cap="none" spc="0" normalizeH="0" noProof="0" dirty="0" smtClean="0">
                <a:ln>
                  <a:noFill/>
                </a:ln>
                <a:solidFill>
                  <a:srgbClr val="0000FF"/>
                </a:solidFill>
                <a:effectLst>
                  <a:outerShdw blurRad="101600" dist="38100" dir="4440000" algn="tl">
                    <a:srgbClr val="000000">
                      <a:alpha val="43137"/>
                    </a:srgbClr>
                  </a:outerShdw>
                </a:effectLst>
                <a:uLnTx/>
                <a:uFillTx/>
                <a:latin typeface="+mj-lt"/>
                <a:ea typeface="+mj-ea"/>
                <a:cs typeface="+mj-cs"/>
              </a:rPr>
              <a:t> Heat Flux (TW), January 2006</a:t>
            </a:r>
            <a:endParaRPr kumimoji="0" lang="en-US" sz="2400" b="1" i="0" u="none" strike="noStrike" kern="0" cap="none" spc="0" normalizeH="0" baseline="0" noProof="0" dirty="0" smtClean="0">
              <a:ln>
                <a:noFill/>
              </a:ln>
              <a:solidFill>
                <a:srgbClr val="0000FF"/>
              </a:solidFill>
              <a:effectLst>
                <a:outerShdw blurRad="38100" dist="38100" dir="2700000" algn="tl">
                  <a:srgbClr val="000000">
                    <a:alpha val="43137"/>
                  </a:srgbClr>
                </a:outerShdw>
              </a:effectLst>
              <a:uLnTx/>
              <a:uFillTx/>
              <a:latin typeface="+mj-lt"/>
              <a:ea typeface="+mj-ea"/>
              <a:cs typeface="+mj-cs"/>
            </a:endParaRPr>
          </a:p>
        </p:txBody>
      </p:sp>
      <p:sp>
        <p:nvSpPr>
          <p:cNvPr id="15" name="TextBox 14"/>
          <p:cNvSpPr txBox="1"/>
          <p:nvPr/>
        </p:nvSpPr>
        <p:spPr>
          <a:xfrm>
            <a:off x="8229600" y="3654623"/>
            <a:ext cx="829787" cy="307777"/>
          </a:xfrm>
          <a:prstGeom prst="rect">
            <a:avLst/>
          </a:prstGeom>
          <a:solidFill>
            <a:srgbClr val="FFFFFF"/>
          </a:solidFill>
        </p:spPr>
        <p:txBody>
          <a:bodyPr wrap="none" rtlCol="0">
            <a:spAutoFit/>
          </a:bodyPr>
          <a:lstStyle/>
          <a:p>
            <a:r>
              <a:rPr lang="en-US" sz="1400" dirty="0" smtClean="0"/>
              <a:t>January</a:t>
            </a:r>
            <a:endParaRPr lang="en-US" sz="1400" dirty="0"/>
          </a:p>
        </p:txBody>
      </p:sp>
      <p:sp>
        <p:nvSpPr>
          <p:cNvPr id="17" name="TextBox 16"/>
          <p:cNvSpPr txBox="1"/>
          <p:nvPr/>
        </p:nvSpPr>
        <p:spPr>
          <a:xfrm>
            <a:off x="8314213" y="6550223"/>
            <a:ext cx="829787" cy="307777"/>
          </a:xfrm>
          <a:prstGeom prst="rect">
            <a:avLst/>
          </a:prstGeom>
          <a:solidFill>
            <a:srgbClr val="FFFFFF"/>
          </a:solidFill>
        </p:spPr>
        <p:txBody>
          <a:bodyPr wrap="none" rtlCol="0">
            <a:spAutoFit/>
          </a:bodyPr>
          <a:lstStyle/>
          <a:p>
            <a:r>
              <a:rPr lang="en-US" sz="1400" dirty="0" smtClean="0"/>
              <a:t>January</a:t>
            </a:r>
            <a:endParaRPr lang="en-US" sz="1400" dirty="0"/>
          </a:p>
        </p:txBody>
      </p:sp>
      <p:sp>
        <p:nvSpPr>
          <p:cNvPr id="13" name="TextBox 12"/>
          <p:cNvSpPr txBox="1"/>
          <p:nvPr/>
        </p:nvSpPr>
        <p:spPr>
          <a:xfrm>
            <a:off x="3736732" y="1066800"/>
            <a:ext cx="1670537" cy="369332"/>
          </a:xfrm>
          <a:prstGeom prst="rect">
            <a:avLst/>
          </a:prstGeom>
          <a:noFill/>
        </p:spPr>
        <p:txBody>
          <a:bodyPr wrap="none" rtlCol="0">
            <a:spAutoFit/>
          </a:bodyPr>
          <a:lstStyle/>
          <a:p>
            <a:r>
              <a:rPr lang="en-US" dirty="0" smtClean="0"/>
              <a:t>Greenland Sea</a:t>
            </a:r>
            <a:endParaRPr lang="en-US" dirty="0"/>
          </a:p>
        </p:txBody>
      </p:sp>
      <p:sp>
        <p:nvSpPr>
          <p:cNvPr id="20" name="TextBox 19"/>
          <p:cNvSpPr txBox="1"/>
          <p:nvPr/>
        </p:nvSpPr>
        <p:spPr>
          <a:xfrm>
            <a:off x="3878522" y="4038600"/>
            <a:ext cx="1386956" cy="369332"/>
          </a:xfrm>
          <a:prstGeom prst="rect">
            <a:avLst/>
          </a:prstGeom>
          <a:noFill/>
        </p:spPr>
        <p:txBody>
          <a:bodyPr wrap="none" rtlCol="0">
            <a:spAutoFit/>
          </a:bodyPr>
          <a:lstStyle/>
          <a:p>
            <a:r>
              <a:rPr lang="en-US" dirty="0" smtClean="0"/>
              <a:t>Barents Sea</a:t>
            </a:r>
            <a:endParaRPr lang="en-US" dirty="0"/>
          </a:p>
        </p:txBody>
      </p:sp>
      <p:grpSp>
        <p:nvGrpSpPr>
          <p:cNvPr id="2" name="Group 25"/>
          <p:cNvGrpSpPr/>
          <p:nvPr/>
        </p:nvGrpSpPr>
        <p:grpSpPr>
          <a:xfrm>
            <a:off x="1676400" y="5715000"/>
            <a:ext cx="2362200" cy="458788"/>
            <a:chOff x="1676400" y="5715000"/>
            <a:chExt cx="2362200" cy="458788"/>
          </a:xfrm>
        </p:grpSpPr>
        <p:sp>
          <p:nvSpPr>
            <p:cNvPr id="21" name="Up-Down Arrow 20"/>
            <p:cNvSpPr/>
            <p:nvPr/>
          </p:nvSpPr>
          <p:spPr bwMode="auto">
            <a:xfrm>
              <a:off x="2743200" y="5715000"/>
              <a:ext cx="152400" cy="457200"/>
            </a:xfrm>
            <a:prstGeom prst="upDownArrow">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cxnSp>
          <p:nvCxnSpPr>
            <p:cNvPr id="23" name="Straight Connector 22"/>
            <p:cNvCxnSpPr/>
            <p:nvPr/>
          </p:nvCxnSpPr>
          <p:spPr bwMode="auto">
            <a:xfrm rot="10800000">
              <a:off x="2743200" y="5715000"/>
              <a:ext cx="1219200" cy="1588"/>
            </a:xfrm>
            <a:prstGeom prst="line">
              <a:avLst/>
            </a:prstGeom>
            <a:solidFill>
              <a:schemeClr val="accent1"/>
            </a:solidFill>
            <a:ln w="38100" cap="flat" cmpd="sng" algn="ctr">
              <a:solidFill>
                <a:schemeClr val="tx1"/>
              </a:solidFill>
              <a:prstDash val="dashDot"/>
              <a:round/>
              <a:headEnd type="none" w="med" len="med"/>
              <a:tailEnd type="none" w="med" len="med"/>
            </a:ln>
            <a:effectLst/>
          </p:spPr>
        </p:cxnSp>
        <p:cxnSp>
          <p:nvCxnSpPr>
            <p:cNvPr id="24" name="Straight Connector 23"/>
            <p:cNvCxnSpPr/>
            <p:nvPr/>
          </p:nvCxnSpPr>
          <p:spPr bwMode="auto">
            <a:xfrm rot="10800000">
              <a:off x="2819400" y="6172200"/>
              <a:ext cx="1219200" cy="1588"/>
            </a:xfrm>
            <a:prstGeom prst="line">
              <a:avLst/>
            </a:prstGeom>
            <a:solidFill>
              <a:schemeClr val="accent1"/>
            </a:solidFill>
            <a:ln w="38100" cap="flat" cmpd="sng" algn="ctr">
              <a:solidFill>
                <a:srgbClr val="0000FF"/>
              </a:solidFill>
              <a:prstDash val="dashDot"/>
              <a:round/>
              <a:headEnd type="none" w="med" len="med"/>
              <a:tailEnd type="none" w="med" len="med"/>
            </a:ln>
            <a:effectLst/>
          </p:spPr>
        </p:cxnSp>
        <p:sp>
          <p:nvSpPr>
            <p:cNvPr id="25" name="TextBox 24"/>
            <p:cNvSpPr txBox="1"/>
            <p:nvPr/>
          </p:nvSpPr>
          <p:spPr>
            <a:xfrm>
              <a:off x="1676400" y="5715000"/>
              <a:ext cx="1005403" cy="369332"/>
            </a:xfrm>
            <a:prstGeom prst="rect">
              <a:avLst/>
            </a:prstGeom>
            <a:noFill/>
          </p:spPr>
          <p:txBody>
            <a:bodyPr wrap="none" rtlCol="0">
              <a:spAutoFit/>
            </a:bodyPr>
            <a:lstStyle/>
            <a:p>
              <a:r>
                <a:rPr lang="en-US" dirty="0" smtClean="0"/>
                <a:t>~0.1PW</a:t>
              </a:r>
              <a:endParaRPr lang="en-US" dirty="0"/>
            </a:p>
          </p:txBody>
        </p:sp>
      </p:grpSp>
      <p:grpSp>
        <p:nvGrpSpPr>
          <p:cNvPr id="3" name="Group 18"/>
          <p:cNvGrpSpPr/>
          <p:nvPr/>
        </p:nvGrpSpPr>
        <p:grpSpPr>
          <a:xfrm>
            <a:off x="1530715" y="1981200"/>
            <a:ext cx="6013085" cy="3990439"/>
            <a:chOff x="0" y="762000"/>
            <a:chExt cx="6013085" cy="3990439"/>
          </a:xfrm>
        </p:grpSpPr>
        <p:sp>
          <p:nvSpPr>
            <p:cNvPr id="8" name="TextBox 7"/>
            <p:cNvSpPr txBox="1"/>
            <p:nvPr/>
          </p:nvSpPr>
          <p:spPr>
            <a:xfrm>
              <a:off x="0" y="762000"/>
              <a:ext cx="6013085" cy="1323439"/>
            </a:xfrm>
            <a:prstGeom prst="rect">
              <a:avLst/>
            </a:prstGeom>
            <a:solidFill>
              <a:schemeClr val="bg1"/>
            </a:solidFill>
          </p:spPr>
          <p:txBody>
            <a:bodyPr wrap="none" rtlCol="0">
              <a:spAutoFit/>
            </a:bodyPr>
            <a:lstStyle/>
            <a:p>
              <a:r>
                <a:rPr lang="en-US" sz="2000" dirty="0" smtClean="0">
                  <a:solidFill>
                    <a:schemeClr val="bg2">
                      <a:lumMod val="75000"/>
                    </a:schemeClr>
                  </a:solidFill>
                </a:rPr>
                <a:t>Time integrated energy released to the atmosphere:</a:t>
              </a:r>
            </a:p>
            <a:p>
              <a:r>
                <a:rPr lang="en-US" sz="2000" dirty="0" err="1" smtClean="0"/>
                <a:t>ARCc+CCMP</a:t>
              </a:r>
              <a:r>
                <a:rPr lang="en-US" sz="2000" dirty="0" smtClean="0"/>
                <a:t> :   -602 EJ</a:t>
              </a:r>
            </a:p>
            <a:p>
              <a:r>
                <a:rPr lang="en-US" sz="2000" dirty="0" err="1" smtClean="0">
                  <a:solidFill>
                    <a:srgbClr val="FF0000"/>
                  </a:solidFill>
                </a:rPr>
                <a:t>ARCc+CFSR</a:t>
              </a:r>
              <a:r>
                <a:rPr lang="en-US" sz="2000" dirty="0" smtClean="0">
                  <a:solidFill>
                    <a:srgbClr val="FF0000"/>
                  </a:solidFill>
                </a:rPr>
                <a:t> :     -594 EJ</a:t>
              </a:r>
            </a:p>
            <a:p>
              <a:r>
                <a:rPr lang="en-US" sz="2000" dirty="0" err="1" smtClean="0">
                  <a:solidFill>
                    <a:srgbClr val="0000FF"/>
                  </a:solidFill>
                </a:rPr>
                <a:t>ARCc+NCEPR</a:t>
              </a:r>
              <a:r>
                <a:rPr lang="en-US" sz="2000" dirty="0" smtClean="0">
                  <a:solidFill>
                    <a:srgbClr val="0000FF"/>
                  </a:solidFill>
                </a:rPr>
                <a:t> :  -655 EJ</a:t>
              </a:r>
              <a:endParaRPr lang="en-US" sz="2000" dirty="0">
                <a:solidFill>
                  <a:srgbClr val="0000FF"/>
                </a:solidFill>
              </a:endParaRPr>
            </a:p>
          </p:txBody>
        </p:sp>
        <p:sp>
          <p:nvSpPr>
            <p:cNvPr id="18" name="TextBox 17"/>
            <p:cNvSpPr txBox="1"/>
            <p:nvPr/>
          </p:nvSpPr>
          <p:spPr>
            <a:xfrm>
              <a:off x="0" y="3429000"/>
              <a:ext cx="6013085" cy="1323439"/>
            </a:xfrm>
            <a:prstGeom prst="rect">
              <a:avLst/>
            </a:prstGeom>
            <a:solidFill>
              <a:schemeClr val="bg1"/>
            </a:solidFill>
          </p:spPr>
          <p:txBody>
            <a:bodyPr wrap="none" rtlCol="0">
              <a:spAutoFit/>
            </a:bodyPr>
            <a:lstStyle/>
            <a:p>
              <a:r>
                <a:rPr lang="en-US" sz="2000" dirty="0" smtClean="0">
                  <a:solidFill>
                    <a:schemeClr val="bg2">
                      <a:lumMod val="75000"/>
                    </a:schemeClr>
                  </a:solidFill>
                </a:rPr>
                <a:t>Time integrated energy released to the atmosphere:</a:t>
              </a:r>
            </a:p>
            <a:p>
              <a:r>
                <a:rPr lang="en-US" sz="2000" dirty="0" err="1" smtClean="0"/>
                <a:t>ARCc+CCMP</a:t>
              </a:r>
              <a:r>
                <a:rPr lang="en-US" sz="2000" dirty="0" smtClean="0"/>
                <a:t> :   -652 EJ</a:t>
              </a:r>
            </a:p>
            <a:p>
              <a:r>
                <a:rPr lang="en-US" sz="2000" dirty="0" err="1" smtClean="0">
                  <a:solidFill>
                    <a:srgbClr val="FF0000"/>
                  </a:solidFill>
                </a:rPr>
                <a:t>ARCc+CFSR</a:t>
              </a:r>
              <a:r>
                <a:rPr lang="en-US" sz="2000" dirty="0" smtClean="0">
                  <a:solidFill>
                    <a:srgbClr val="FF0000"/>
                  </a:solidFill>
                </a:rPr>
                <a:t> :     -637 EJ</a:t>
              </a:r>
            </a:p>
            <a:p>
              <a:r>
                <a:rPr lang="en-US" sz="2000" dirty="0" err="1" smtClean="0">
                  <a:solidFill>
                    <a:srgbClr val="0000FF"/>
                  </a:solidFill>
                </a:rPr>
                <a:t>ARCc+NCEPR</a:t>
              </a:r>
              <a:r>
                <a:rPr lang="en-US" sz="2000" dirty="0" smtClean="0">
                  <a:solidFill>
                    <a:srgbClr val="0000FF"/>
                  </a:solidFill>
                </a:rPr>
                <a:t> :  -619 EJ</a:t>
              </a:r>
              <a:endParaRPr lang="en-US" sz="2000" dirty="0">
                <a:solidFill>
                  <a:srgbClr val="0000FF"/>
                </a:solidFill>
              </a:endParaRPr>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dissolv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772400" cy="609600"/>
          </a:xfrm>
        </p:spPr>
        <p:txBody>
          <a:bodyPr/>
          <a:lstStyle/>
          <a:p>
            <a:r>
              <a:rPr lang="en-US" sz="2400" dirty="0" smtClean="0">
                <a:solidFill>
                  <a:srgbClr val="33CCFF"/>
                </a:solidFill>
              </a:rPr>
              <a:t>Representation of Storms in the Wind Products</a:t>
            </a:r>
            <a:endParaRPr lang="en-US" sz="2400" dirty="0">
              <a:solidFill>
                <a:srgbClr val="33CCFF"/>
              </a:solidFill>
            </a:endParaRPr>
          </a:p>
        </p:txBody>
      </p:sp>
      <p:pic>
        <p:nvPicPr>
          <p:cNvPr id="3" name="Picture 2" descr="Screen Shot 2012-06-07 at 2.53.13 PM.png"/>
          <p:cNvPicPr>
            <a:picLocks noChangeAspect="1"/>
          </p:cNvPicPr>
          <p:nvPr/>
        </p:nvPicPr>
        <p:blipFill>
          <a:blip r:embed="rId3" cstate="print"/>
          <a:srcRect l="4084" t="2857" r="2524" b="8571"/>
          <a:stretch>
            <a:fillRect/>
          </a:stretch>
        </p:blipFill>
        <p:spPr>
          <a:xfrm>
            <a:off x="76200" y="1283695"/>
            <a:ext cx="3092245" cy="2590800"/>
          </a:xfrm>
          <a:prstGeom prst="rect">
            <a:avLst/>
          </a:prstGeom>
        </p:spPr>
      </p:pic>
      <p:pic>
        <p:nvPicPr>
          <p:cNvPr id="4" name="Picture 3" descr="Screen Shot 2012-06-07 at 2.53.45 PM.png"/>
          <p:cNvPicPr>
            <a:picLocks noChangeAspect="1"/>
          </p:cNvPicPr>
          <p:nvPr/>
        </p:nvPicPr>
        <p:blipFill>
          <a:blip r:embed="rId4" cstate="print"/>
          <a:srcRect l="7317" t="2710" r="4878" b="9998"/>
          <a:stretch>
            <a:fillRect/>
          </a:stretch>
        </p:blipFill>
        <p:spPr>
          <a:xfrm>
            <a:off x="6248400" y="1283695"/>
            <a:ext cx="2895600" cy="2590800"/>
          </a:xfrm>
          <a:prstGeom prst="rect">
            <a:avLst/>
          </a:prstGeom>
        </p:spPr>
      </p:pic>
      <p:pic>
        <p:nvPicPr>
          <p:cNvPr id="5" name="Picture 4" descr="Screen Shot 2012-06-07 at 2.54.09 PM.png"/>
          <p:cNvPicPr>
            <a:picLocks noChangeAspect="1"/>
          </p:cNvPicPr>
          <p:nvPr/>
        </p:nvPicPr>
        <p:blipFill>
          <a:blip r:embed="rId5" cstate="print"/>
          <a:srcRect l="5128" t="2857" r="5134" b="8571"/>
          <a:stretch>
            <a:fillRect/>
          </a:stretch>
        </p:blipFill>
        <p:spPr>
          <a:xfrm>
            <a:off x="3276599" y="1283695"/>
            <a:ext cx="2925097" cy="2590800"/>
          </a:xfrm>
          <a:prstGeom prst="rect">
            <a:avLst/>
          </a:prstGeom>
        </p:spPr>
      </p:pic>
      <p:sp>
        <p:nvSpPr>
          <p:cNvPr id="10" name="TextBox 9"/>
          <p:cNvSpPr txBox="1"/>
          <p:nvPr/>
        </p:nvSpPr>
        <p:spPr>
          <a:xfrm>
            <a:off x="685800" y="914400"/>
            <a:ext cx="1752600" cy="307777"/>
          </a:xfrm>
          <a:prstGeom prst="rect">
            <a:avLst/>
          </a:prstGeom>
          <a:noFill/>
        </p:spPr>
        <p:txBody>
          <a:bodyPr wrap="square" lIns="0" tIns="0" rIns="0" bIns="0" rtlCol="0">
            <a:spAutoFit/>
          </a:bodyPr>
          <a:lstStyle/>
          <a:p>
            <a:r>
              <a:rPr lang="en-US" sz="2000" dirty="0" err="1" smtClean="0">
                <a:solidFill>
                  <a:srgbClr val="FFFF66"/>
                </a:solidFill>
              </a:rPr>
              <a:t>CCMP+CFSR</a:t>
            </a:r>
            <a:endParaRPr lang="en-US" sz="2000" dirty="0">
              <a:solidFill>
                <a:srgbClr val="FFFF66"/>
              </a:solidFill>
            </a:endParaRPr>
          </a:p>
        </p:txBody>
      </p:sp>
      <p:sp>
        <p:nvSpPr>
          <p:cNvPr id="11" name="TextBox 10"/>
          <p:cNvSpPr txBox="1"/>
          <p:nvPr/>
        </p:nvSpPr>
        <p:spPr>
          <a:xfrm>
            <a:off x="3886200" y="914400"/>
            <a:ext cx="1752600" cy="307777"/>
          </a:xfrm>
          <a:prstGeom prst="rect">
            <a:avLst/>
          </a:prstGeom>
          <a:noFill/>
        </p:spPr>
        <p:txBody>
          <a:bodyPr wrap="square" lIns="0" tIns="0" rIns="0" bIns="0" rtlCol="0">
            <a:spAutoFit/>
          </a:bodyPr>
          <a:lstStyle/>
          <a:p>
            <a:pPr algn="ctr"/>
            <a:r>
              <a:rPr lang="en-US" sz="2000" dirty="0" smtClean="0">
                <a:solidFill>
                  <a:srgbClr val="FFFF66"/>
                </a:solidFill>
              </a:rPr>
              <a:t>CFSR</a:t>
            </a:r>
            <a:endParaRPr lang="en-US" sz="2000" dirty="0">
              <a:solidFill>
                <a:srgbClr val="FFFF66"/>
              </a:solidFill>
            </a:endParaRPr>
          </a:p>
        </p:txBody>
      </p:sp>
      <p:sp>
        <p:nvSpPr>
          <p:cNvPr id="12" name="TextBox 11"/>
          <p:cNvSpPr txBox="1"/>
          <p:nvPr/>
        </p:nvSpPr>
        <p:spPr>
          <a:xfrm>
            <a:off x="6858000" y="914400"/>
            <a:ext cx="1752600" cy="307777"/>
          </a:xfrm>
          <a:prstGeom prst="rect">
            <a:avLst/>
          </a:prstGeom>
          <a:noFill/>
        </p:spPr>
        <p:txBody>
          <a:bodyPr wrap="square" lIns="0" tIns="0" rIns="0" bIns="0" rtlCol="0">
            <a:spAutoFit/>
          </a:bodyPr>
          <a:lstStyle/>
          <a:p>
            <a:pPr algn="ctr"/>
            <a:r>
              <a:rPr lang="en-US" sz="2000" dirty="0" smtClean="0">
                <a:solidFill>
                  <a:srgbClr val="FFFF66"/>
                </a:solidFill>
              </a:rPr>
              <a:t>NCEPR</a:t>
            </a:r>
            <a:endParaRPr lang="en-US" sz="2000" dirty="0">
              <a:solidFill>
                <a:srgbClr val="FFFF66"/>
              </a:solidFill>
            </a:endParaRPr>
          </a:p>
        </p:txBody>
      </p:sp>
      <p:sp>
        <p:nvSpPr>
          <p:cNvPr id="13" name="TextBox 12"/>
          <p:cNvSpPr txBox="1"/>
          <p:nvPr/>
        </p:nvSpPr>
        <p:spPr>
          <a:xfrm>
            <a:off x="152400" y="1277779"/>
            <a:ext cx="1109579" cy="246221"/>
          </a:xfrm>
          <a:prstGeom prst="rect">
            <a:avLst/>
          </a:prstGeom>
          <a:solidFill>
            <a:srgbClr val="FFFFFF"/>
          </a:solidFill>
        </p:spPr>
        <p:txBody>
          <a:bodyPr wrap="none" lIns="0" tIns="0" rIns="0" bIns="0" rtlCol="0">
            <a:spAutoFit/>
          </a:bodyPr>
          <a:lstStyle/>
          <a:p>
            <a:r>
              <a:rPr lang="en-US" sz="1600" dirty="0" smtClean="0"/>
              <a:t>Oct. 5, 2005</a:t>
            </a:r>
            <a:endParaRPr lang="en-US" sz="1600" dirty="0"/>
          </a:p>
        </p:txBody>
      </p:sp>
      <p:sp>
        <p:nvSpPr>
          <p:cNvPr id="14" name="TextBox 13"/>
          <p:cNvSpPr txBox="1"/>
          <p:nvPr/>
        </p:nvSpPr>
        <p:spPr>
          <a:xfrm>
            <a:off x="3310021" y="1277779"/>
            <a:ext cx="1109579" cy="246221"/>
          </a:xfrm>
          <a:prstGeom prst="rect">
            <a:avLst/>
          </a:prstGeom>
          <a:solidFill>
            <a:srgbClr val="FFFFFF"/>
          </a:solidFill>
        </p:spPr>
        <p:txBody>
          <a:bodyPr wrap="none" lIns="0" tIns="0" rIns="0" bIns="0" rtlCol="0">
            <a:spAutoFit/>
          </a:bodyPr>
          <a:lstStyle/>
          <a:p>
            <a:r>
              <a:rPr lang="en-US" sz="1600" dirty="0" smtClean="0"/>
              <a:t>Oct. 5, 2005</a:t>
            </a:r>
            <a:endParaRPr lang="en-US" sz="1600" dirty="0"/>
          </a:p>
        </p:txBody>
      </p:sp>
      <p:sp>
        <p:nvSpPr>
          <p:cNvPr id="15" name="TextBox 14"/>
          <p:cNvSpPr txBox="1"/>
          <p:nvPr/>
        </p:nvSpPr>
        <p:spPr>
          <a:xfrm>
            <a:off x="6324600" y="1295400"/>
            <a:ext cx="1109579" cy="246221"/>
          </a:xfrm>
          <a:prstGeom prst="rect">
            <a:avLst/>
          </a:prstGeom>
          <a:solidFill>
            <a:srgbClr val="FFFFFF"/>
          </a:solidFill>
        </p:spPr>
        <p:txBody>
          <a:bodyPr wrap="none" lIns="0" tIns="0" rIns="0" bIns="0" rtlCol="0">
            <a:spAutoFit/>
          </a:bodyPr>
          <a:lstStyle/>
          <a:p>
            <a:r>
              <a:rPr lang="en-US" sz="1600" dirty="0" smtClean="0"/>
              <a:t>Oct. 5, 2005</a:t>
            </a:r>
            <a:endParaRPr lang="en-US" sz="1600" dirty="0"/>
          </a:p>
        </p:txBody>
      </p:sp>
      <p:grpSp>
        <p:nvGrpSpPr>
          <p:cNvPr id="6" name="Group 21"/>
          <p:cNvGrpSpPr/>
          <p:nvPr/>
        </p:nvGrpSpPr>
        <p:grpSpPr>
          <a:xfrm>
            <a:off x="76200" y="1969495"/>
            <a:ext cx="9067800" cy="2598616"/>
            <a:chOff x="76200" y="3200400"/>
            <a:chExt cx="9067800" cy="2598616"/>
          </a:xfrm>
        </p:grpSpPr>
        <p:pic>
          <p:nvPicPr>
            <p:cNvPr id="16" name="Picture 15" descr="Screen Shot 2012-06-07 at 3.27.50 PM.png"/>
            <p:cNvPicPr>
              <a:picLocks noChangeAspect="1"/>
            </p:cNvPicPr>
            <p:nvPr/>
          </p:nvPicPr>
          <p:blipFill>
            <a:blip r:embed="rId6" cstate="print"/>
            <a:srcRect l="4494" t="2540" r="3371" b="11111"/>
            <a:stretch>
              <a:fillRect/>
            </a:stretch>
          </p:blipFill>
          <p:spPr>
            <a:xfrm>
              <a:off x="76200" y="3200400"/>
              <a:ext cx="3124200" cy="2590800"/>
            </a:xfrm>
            <a:prstGeom prst="rect">
              <a:avLst/>
            </a:prstGeom>
          </p:spPr>
        </p:pic>
        <p:pic>
          <p:nvPicPr>
            <p:cNvPr id="17" name="Picture 16" descr="Screen Shot 2012-06-07 at 3.28.20 PM.png"/>
            <p:cNvPicPr>
              <a:picLocks noChangeAspect="1"/>
            </p:cNvPicPr>
            <p:nvPr/>
          </p:nvPicPr>
          <p:blipFill>
            <a:blip r:embed="rId7" cstate="print"/>
            <a:srcRect l="8304" t="4729" r="4498" b="10148"/>
            <a:stretch>
              <a:fillRect/>
            </a:stretch>
          </p:blipFill>
          <p:spPr>
            <a:xfrm>
              <a:off x="3276600" y="3200400"/>
              <a:ext cx="2946400" cy="2525486"/>
            </a:xfrm>
            <a:prstGeom prst="rect">
              <a:avLst/>
            </a:prstGeom>
          </p:spPr>
        </p:pic>
        <p:pic>
          <p:nvPicPr>
            <p:cNvPr id="18" name="Picture 17" descr="Screen Shot 2012-06-07 at 3.28.02 PM.png"/>
            <p:cNvPicPr>
              <a:picLocks noChangeAspect="1"/>
            </p:cNvPicPr>
            <p:nvPr/>
          </p:nvPicPr>
          <p:blipFill>
            <a:blip r:embed="rId8" cstate="print"/>
            <a:srcRect l="9800" t="4119" r="5263" b="9372"/>
            <a:stretch>
              <a:fillRect/>
            </a:stretch>
          </p:blipFill>
          <p:spPr>
            <a:xfrm>
              <a:off x="6248400" y="3200400"/>
              <a:ext cx="2895600" cy="2598616"/>
            </a:xfrm>
            <a:prstGeom prst="rect">
              <a:avLst/>
            </a:prstGeom>
          </p:spPr>
        </p:pic>
        <p:sp>
          <p:nvSpPr>
            <p:cNvPr id="19" name="TextBox 18"/>
            <p:cNvSpPr txBox="1"/>
            <p:nvPr/>
          </p:nvSpPr>
          <p:spPr>
            <a:xfrm>
              <a:off x="152400" y="3276600"/>
              <a:ext cx="1104269" cy="246221"/>
            </a:xfrm>
            <a:prstGeom prst="rect">
              <a:avLst/>
            </a:prstGeom>
            <a:solidFill>
              <a:srgbClr val="FFFFFF"/>
            </a:solidFill>
          </p:spPr>
          <p:txBody>
            <a:bodyPr wrap="none" lIns="0" tIns="0" rIns="0" bIns="0" rtlCol="0">
              <a:spAutoFit/>
            </a:bodyPr>
            <a:lstStyle/>
            <a:p>
              <a:r>
                <a:rPr lang="en-US" sz="1600" dirty="0" smtClean="0"/>
                <a:t>Oct. 7, 2005</a:t>
              </a:r>
              <a:endParaRPr lang="en-US" sz="1600" dirty="0"/>
            </a:p>
          </p:txBody>
        </p:sp>
        <p:sp>
          <p:nvSpPr>
            <p:cNvPr id="20" name="TextBox 19"/>
            <p:cNvSpPr txBox="1"/>
            <p:nvPr/>
          </p:nvSpPr>
          <p:spPr>
            <a:xfrm>
              <a:off x="3352800" y="3276600"/>
              <a:ext cx="1104269" cy="246221"/>
            </a:xfrm>
            <a:prstGeom prst="rect">
              <a:avLst/>
            </a:prstGeom>
            <a:solidFill>
              <a:srgbClr val="FFFFFF"/>
            </a:solidFill>
          </p:spPr>
          <p:txBody>
            <a:bodyPr wrap="none" lIns="0" tIns="0" rIns="0" bIns="0" rtlCol="0">
              <a:spAutoFit/>
            </a:bodyPr>
            <a:lstStyle/>
            <a:p>
              <a:r>
                <a:rPr lang="en-US" sz="1600" dirty="0" smtClean="0"/>
                <a:t>Oct. 7, 2005</a:t>
              </a:r>
              <a:endParaRPr lang="en-US" sz="1600" dirty="0"/>
            </a:p>
          </p:txBody>
        </p:sp>
        <p:sp>
          <p:nvSpPr>
            <p:cNvPr id="21" name="TextBox 20"/>
            <p:cNvSpPr txBox="1"/>
            <p:nvPr/>
          </p:nvSpPr>
          <p:spPr>
            <a:xfrm>
              <a:off x="6367379" y="3294221"/>
              <a:ext cx="1104269" cy="246221"/>
            </a:xfrm>
            <a:prstGeom prst="rect">
              <a:avLst/>
            </a:prstGeom>
            <a:solidFill>
              <a:srgbClr val="FFFFFF"/>
            </a:solidFill>
          </p:spPr>
          <p:txBody>
            <a:bodyPr wrap="none" lIns="0" tIns="0" rIns="0" bIns="0" rtlCol="0">
              <a:spAutoFit/>
            </a:bodyPr>
            <a:lstStyle/>
            <a:p>
              <a:r>
                <a:rPr lang="en-US" sz="1600" dirty="0" smtClean="0"/>
                <a:t>Oct. 7, 2005</a:t>
              </a:r>
              <a:endParaRPr lang="en-US" sz="1600" dirty="0"/>
            </a:p>
          </p:txBody>
        </p:sp>
      </p:grpSp>
      <p:grpSp>
        <p:nvGrpSpPr>
          <p:cNvPr id="7" name="Group 28"/>
          <p:cNvGrpSpPr/>
          <p:nvPr/>
        </p:nvGrpSpPr>
        <p:grpSpPr>
          <a:xfrm>
            <a:off x="76200" y="2731495"/>
            <a:ext cx="9067800" cy="2590801"/>
            <a:chOff x="76200" y="2667000"/>
            <a:chExt cx="9067800" cy="2590801"/>
          </a:xfrm>
        </p:grpSpPr>
        <p:pic>
          <p:nvPicPr>
            <p:cNvPr id="23" name="Picture 22" descr="Screen Shot 2012-06-07 at 3.34.05 PM.png"/>
            <p:cNvPicPr>
              <a:picLocks noChangeAspect="1"/>
            </p:cNvPicPr>
            <p:nvPr/>
          </p:nvPicPr>
          <p:blipFill>
            <a:blip r:embed="rId9" cstate="print"/>
            <a:srcRect l="2358" t="2800" r="982" b="1984"/>
            <a:stretch>
              <a:fillRect/>
            </a:stretch>
          </p:blipFill>
          <p:spPr>
            <a:xfrm>
              <a:off x="76200" y="2667000"/>
              <a:ext cx="3124200" cy="2590800"/>
            </a:xfrm>
            <a:prstGeom prst="rect">
              <a:avLst/>
            </a:prstGeom>
          </p:spPr>
        </p:pic>
        <p:pic>
          <p:nvPicPr>
            <p:cNvPr id="24" name="Picture 23" descr="Screen Shot 2012-06-07 at 3.34.25 PM.png"/>
            <p:cNvPicPr>
              <a:picLocks noChangeAspect="1"/>
            </p:cNvPicPr>
            <p:nvPr/>
          </p:nvPicPr>
          <p:blipFill>
            <a:blip r:embed="rId10" cstate="print"/>
            <a:stretch>
              <a:fillRect/>
            </a:stretch>
          </p:blipFill>
          <p:spPr>
            <a:xfrm>
              <a:off x="3276600" y="2667000"/>
              <a:ext cx="2971800" cy="2586459"/>
            </a:xfrm>
            <a:prstGeom prst="rect">
              <a:avLst/>
            </a:prstGeom>
          </p:spPr>
        </p:pic>
        <p:pic>
          <p:nvPicPr>
            <p:cNvPr id="25" name="Picture 24" descr="Screen Shot 2012-06-07 at 3.34.16 PM.png"/>
            <p:cNvPicPr>
              <a:picLocks noChangeAspect="1"/>
            </p:cNvPicPr>
            <p:nvPr/>
          </p:nvPicPr>
          <p:blipFill>
            <a:blip r:embed="rId11" cstate="print"/>
            <a:srcRect l="2482" t="2781"/>
            <a:stretch>
              <a:fillRect/>
            </a:stretch>
          </p:blipFill>
          <p:spPr>
            <a:xfrm>
              <a:off x="6232052" y="2667001"/>
              <a:ext cx="2911948" cy="2590800"/>
            </a:xfrm>
            <a:prstGeom prst="rect">
              <a:avLst/>
            </a:prstGeom>
          </p:spPr>
        </p:pic>
        <p:sp>
          <p:nvSpPr>
            <p:cNvPr id="26" name="TextBox 25"/>
            <p:cNvSpPr txBox="1"/>
            <p:nvPr/>
          </p:nvSpPr>
          <p:spPr>
            <a:xfrm>
              <a:off x="118979" y="2743200"/>
              <a:ext cx="1192634" cy="246221"/>
            </a:xfrm>
            <a:prstGeom prst="rect">
              <a:avLst/>
            </a:prstGeom>
            <a:solidFill>
              <a:srgbClr val="FFFFFF"/>
            </a:solidFill>
          </p:spPr>
          <p:txBody>
            <a:bodyPr wrap="none" lIns="0" tIns="0" rIns="0" bIns="0" rtlCol="0">
              <a:spAutoFit/>
            </a:bodyPr>
            <a:lstStyle/>
            <a:p>
              <a:r>
                <a:rPr lang="en-US" sz="1600" dirty="0" smtClean="0"/>
                <a:t>Oct. 17, 2005</a:t>
              </a:r>
              <a:endParaRPr lang="en-US" sz="1600" dirty="0"/>
            </a:p>
          </p:txBody>
        </p:sp>
        <p:sp>
          <p:nvSpPr>
            <p:cNvPr id="27" name="TextBox 26"/>
            <p:cNvSpPr txBox="1"/>
            <p:nvPr/>
          </p:nvSpPr>
          <p:spPr>
            <a:xfrm>
              <a:off x="3276600" y="2743200"/>
              <a:ext cx="1192634" cy="246221"/>
            </a:xfrm>
            <a:prstGeom prst="rect">
              <a:avLst/>
            </a:prstGeom>
            <a:solidFill>
              <a:srgbClr val="FFFFFF"/>
            </a:solidFill>
          </p:spPr>
          <p:txBody>
            <a:bodyPr wrap="none" lIns="0" tIns="0" rIns="0" bIns="0" rtlCol="0">
              <a:spAutoFit/>
            </a:bodyPr>
            <a:lstStyle/>
            <a:p>
              <a:r>
                <a:rPr lang="en-US" sz="1600" dirty="0" smtClean="0"/>
                <a:t>Oct. 17, 2005</a:t>
              </a:r>
              <a:endParaRPr lang="en-US" sz="1600" dirty="0"/>
            </a:p>
          </p:txBody>
        </p:sp>
        <p:sp>
          <p:nvSpPr>
            <p:cNvPr id="28" name="TextBox 27"/>
            <p:cNvSpPr txBox="1"/>
            <p:nvPr/>
          </p:nvSpPr>
          <p:spPr>
            <a:xfrm>
              <a:off x="6291179" y="2760821"/>
              <a:ext cx="1192634" cy="246221"/>
            </a:xfrm>
            <a:prstGeom prst="rect">
              <a:avLst/>
            </a:prstGeom>
            <a:solidFill>
              <a:srgbClr val="FFFFFF"/>
            </a:solidFill>
          </p:spPr>
          <p:txBody>
            <a:bodyPr wrap="none" lIns="0" tIns="0" rIns="0" bIns="0" rtlCol="0">
              <a:spAutoFit/>
            </a:bodyPr>
            <a:lstStyle/>
            <a:p>
              <a:r>
                <a:rPr lang="en-US" sz="1600" dirty="0" smtClean="0"/>
                <a:t>Oct. 17, 2005</a:t>
              </a:r>
              <a:endParaRPr lang="en-US" sz="1600" dirty="0"/>
            </a:p>
          </p:txBody>
        </p:sp>
      </p:grpSp>
      <p:grpSp>
        <p:nvGrpSpPr>
          <p:cNvPr id="8" name="Group 35"/>
          <p:cNvGrpSpPr/>
          <p:nvPr/>
        </p:nvGrpSpPr>
        <p:grpSpPr>
          <a:xfrm>
            <a:off x="76200" y="3417295"/>
            <a:ext cx="9102725" cy="2602505"/>
            <a:chOff x="76200" y="3352800"/>
            <a:chExt cx="9102725" cy="2602505"/>
          </a:xfrm>
        </p:grpSpPr>
        <p:pic>
          <p:nvPicPr>
            <p:cNvPr id="30" name="Picture 29" descr="Screen Shot 2012-06-07 at 4.15.09 PM.png"/>
            <p:cNvPicPr>
              <a:picLocks noChangeAspect="1"/>
            </p:cNvPicPr>
            <p:nvPr/>
          </p:nvPicPr>
          <p:blipFill>
            <a:blip r:embed="rId12" cstate="print"/>
            <a:stretch>
              <a:fillRect/>
            </a:stretch>
          </p:blipFill>
          <p:spPr>
            <a:xfrm>
              <a:off x="76200" y="3352800"/>
              <a:ext cx="3140075" cy="2568575"/>
            </a:xfrm>
            <a:prstGeom prst="rect">
              <a:avLst/>
            </a:prstGeom>
          </p:spPr>
        </p:pic>
        <p:pic>
          <p:nvPicPr>
            <p:cNvPr id="31" name="Picture 30" descr="Screen Shot 2012-06-07 at 4.15.29 PM.png"/>
            <p:cNvPicPr>
              <a:picLocks noChangeAspect="1"/>
            </p:cNvPicPr>
            <p:nvPr/>
          </p:nvPicPr>
          <p:blipFill>
            <a:blip r:embed="rId13" cstate="print"/>
            <a:stretch>
              <a:fillRect/>
            </a:stretch>
          </p:blipFill>
          <p:spPr>
            <a:xfrm>
              <a:off x="3261176" y="3352800"/>
              <a:ext cx="2987224" cy="2590800"/>
            </a:xfrm>
            <a:prstGeom prst="rect">
              <a:avLst/>
            </a:prstGeom>
          </p:spPr>
        </p:pic>
        <p:pic>
          <p:nvPicPr>
            <p:cNvPr id="32" name="Picture 31" descr="Screen Shot 2012-06-07 at 4.15.19 PM.png"/>
            <p:cNvPicPr>
              <a:picLocks noChangeAspect="1"/>
            </p:cNvPicPr>
            <p:nvPr/>
          </p:nvPicPr>
          <p:blipFill>
            <a:blip r:embed="rId14" cstate="print"/>
            <a:stretch>
              <a:fillRect/>
            </a:stretch>
          </p:blipFill>
          <p:spPr>
            <a:xfrm>
              <a:off x="6248400" y="3352801"/>
              <a:ext cx="2930525" cy="2602504"/>
            </a:xfrm>
            <a:prstGeom prst="rect">
              <a:avLst/>
            </a:prstGeom>
          </p:spPr>
        </p:pic>
        <p:sp>
          <p:nvSpPr>
            <p:cNvPr id="33" name="TextBox 32"/>
            <p:cNvSpPr txBox="1"/>
            <p:nvPr/>
          </p:nvSpPr>
          <p:spPr>
            <a:xfrm>
              <a:off x="109621" y="3429000"/>
              <a:ext cx="1145346" cy="246221"/>
            </a:xfrm>
            <a:prstGeom prst="rect">
              <a:avLst/>
            </a:prstGeom>
            <a:solidFill>
              <a:srgbClr val="FFFFFF"/>
            </a:solidFill>
          </p:spPr>
          <p:txBody>
            <a:bodyPr wrap="none" lIns="0" tIns="0" rIns="0" bIns="0" rtlCol="0">
              <a:spAutoFit/>
            </a:bodyPr>
            <a:lstStyle/>
            <a:p>
              <a:r>
                <a:rPr lang="en-US" sz="1600" dirty="0" smtClean="0"/>
                <a:t>Feb. 9, 2006</a:t>
              </a:r>
              <a:endParaRPr lang="en-US" sz="1600" dirty="0"/>
            </a:p>
          </p:txBody>
        </p:sp>
        <p:sp>
          <p:nvSpPr>
            <p:cNvPr id="34" name="TextBox 33"/>
            <p:cNvSpPr txBox="1"/>
            <p:nvPr/>
          </p:nvSpPr>
          <p:spPr>
            <a:xfrm>
              <a:off x="3267242" y="3429000"/>
              <a:ext cx="1145346" cy="246221"/>
            </a:xfrm>
            <a:prstGeom prst="rect">
              <a:avLst/>
            </a:prstGeom>
            <a:solidFill>
              <a:srgbClr val="FFFFFF"/>
            </a:solidFill>
          </p:spPr>
          <p:txBody>
            <a:bodyPr wrap="none" lIns="0" tIns="0" rIns="0" bIns="0" rtlCol="0">
              <a:spAutoFit/>
            </a:bodyPr>
            <a:lstStyle/>
            <a:p>
              <a:r>
                <a:rPr lang="en-US" sz="1600" dirty="0" smtClean="0"/>
                <a:t>Feb. 9, 2006</a:t>
              </a:r>
              <a:endParaRPr lang="en-US" sz="1600" dirty="0"/>
            </a:p>
          </p:txBody>
        </p:sp>
        <p:sp>
          <p:nvSpPr>
            <p:cNvPr id="35" name="TextBox 34"/>
            <p:cNvSpPr txBox="1"/>
            <p:nvPr/>
          </p:nvSpPr>
          <p:spPr>
            <a:xfrm>
              <a:off x="6281821" y="3446621"/>
              <a:ext cx="1145346" cy="246221"/>
            </a:xfrm>
            <a:prstGeom prst="rect">
              <a:avLst/>
            </a:prstGeom>
            <a:solidFill>
              <a:srgbClr val="FFFFFF"/>
            </a:solidFill>
          </p:spPr>
          <p:txBody>
            <a:bodyPr wrap="none" lIns="0" tIns="0" rIns="0" bIns="0" rtlCol="0">
              <a:spAutoFit/>
            </a:bodyPr>
            <a:lstStyle/>
            <a:p>
              <a:r>
                <a:rPr lang="en-US" sz="1600" dirty="0" smtClean="0"/>
                <a:t>Feb. 9, 2006</a:t>
              </a:r>
              <a:endParaRPr lang="en-US" sz="1600" dirty="0"/>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accel="50000" decel="5000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accel="50000" decel="5000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685800" y="76200"/>
            <a:ext cx="7772400" cy="609600"/>
          </a:xfrm>
        </p:spPr>
        <p:txBody>
          <a:bodyPr/>
          <a:lstStyle/>
          <a:p>
            <a:pPr eaLnBrk="1" hangingPunct="1">
              <a:defRPr/>
            </a:pPr>
            <a:r>
              <a:rPr lang="en-US" sz="2400" dirty="0" smtClean="0">
                <a:solidFill>
                  <a:srgbClr val="00B0F0"/>
                </a:solidFill>
                <a:effectLst/>
                <a:cs typeface="+mj-cs"/>
              </a:rPr>
              <a:t>Spatial Power Spectra of Winds along 70°N</a:t>
            </a:r>
          </a:p>
        </p:txBody>
      </p:sp>
      <p:pic>
        <p:nvPicPr>
          <p:cNvPr id="4" name="Picture 3" descr="spatial_spctra_CCMP_NCEP_CFSR.png"/>
          <p:cNvPicPr>
            <a:picLocks noChangeAspect="1"/>
          </p:cNvPicPr>
          <p:nvPr/>
        </p:nvPicPr>
        <p:blipFill>
          <a:blip r:embed="rId3" cstate="print"/>
          <a:stretch>
            <a:fillRect/>
          </a:stretch>
        </p:blipFill>
        <p:spPr>
          <a:xfrm>
            <a:off x="1219200" y="1066800"/>
            <a:ext cx="6781800" cy="5543208"/>
          </a:xfrm>
          <a:prstGeom prst="rect">
            <a:avLst/>
          </a:prstGeom>
        </p:spPr>
      </p:pic>
      <p:sp>
        <p:nvSpPr>
          <p:cNvPr id="5" name="TextBox 4"/>
          <p:cNvSpPr txBox="1"/>
          <p:nvPr/>
        </p:nvSpPr>
        <p:spPr>
          <a:xfrm>
            <a:off x="1907623" y="5410200"/>
            <a:ext cx="1396537" cy="523220"/>
          </a:xfrm>
          <a:prstGeom prst="rect">
            <a:avLst/>
          </a:prstGeom>
          <a:noFill/>
        </p:spPr>
        <p:txBody>
          <a:bodyPr wrap="none" rtlCol="0">
            <a:spAutoFit/>
          </a:bodyPr>
          <a:lstStyle/>
          <a:p>
            <a:pPr algn="ctr"/>
            <a:r>
              <a:rPr lang="en-US" sz="1400" dirty="0" smtClean="0"/>
              <a:t>Synoptic-Scale </a:t>
            </a:r>
          </a:p>
          <a:p>
            <a:pPr algn="ctr"/>
            <a:r>
              <a:rPr lang="en-US" sz="1400" dirty="0" smtClean="0"/>
              <a:t>Processes</a:t>
            </a:r>
            <a:endParaRPr lang="en-US" sz="1400" dirty="0"/>
          </a:p>
        </p:txBody>
      </p:sp>
      <p:sp>
        <p:nvSpPr>
          <p:cNvPr id="6" name="TextBox 5"/>
          <p:cNvSpPr txBox="1"/>
          <p:nvPr/>
        </p:nvSpPr>
        <p:spPr>
          <a:xfrm>
            <a:off x="3415836" y="5410200"/>
            <a:ext cx="2222964" cy="307777"/>
          </a:xfrm>
          <a:prstGeom prst="rect">
            <a:avLst/>
          </a:prstGeom>
          <a:noFill/>
        </p:spPr>
        <p:txBody>
          <a:bodyPr wrap="square" rtlCol="0">
            <a:spAutoFit/>
          </a:bodyPr>
          <a:lstStyle/>
          <a:p>
            <a:pPr algn="ctr"/>
            <a:r>
              <a:rPr lang="en-US" sz="1400" dirty="0" err="1" smtClean="0"/>
              <a:t>Meso</a:t>
            </a:r>
            <a:r>
              <a:rPr lang="en-US" sz="1400" dirty="0" smtClean="0"/>
              <a:t>-Scale Processes</a:t>
            </a:r>
            <a:endParaRPr lang="en-US" sz="1400" dirty="0"/>
          </a:p>
        </p:txBody>
      </p:sp>
      <p:cxnSp>
        <p:nvCxnSpPr>
          <p:cNvPr id="11" name="Straight Arrow Connector 10"/>
          <p:cNvCxnSpPr/>
          <p:nvPr/>
        </p:nvCxnSpPr>
        <p:spPr bwMode="auto">
          <a:xfrm rot="10800000">
            <a:off x="1981200" y="5334000"/>
            <a:ext cx="990600" cy="1588"/>
          </a:xfrm>
          <a:prstGeom prst="straightConnector1">
            <a:avLst/>
          </a:prstGeom>
          <a:solidFill>
            <a:schemeClr val="accent1"/>
          </a:solidFill>
          <a:ln w="19050" cap="flat" cmpd="sng" algn="ctr">
            <a:solidFill>
              <a:schemeClr val="tx1"/>
            </a:solidFill>
            <a:prstDash val="solid"/>
            <a:round/>
            <a:headEnd type="none" w="med" len="med"/>
            <a:tailEnd type="arrow" w="med" len="med"/>
          </a:ln>
          <a:effectLst/>
        </p:spPr>
      </p:cxnSp>
      <p:cxnSp>
        <p:nvCxnSpPr>
          <p:cNvPr id="14" name="Straight Arrow Connector 13"/>
          <p:cNvCxnSpPr/>
          <p:nvPr/>
        </p:nvCxnSpPr>
        <p:spPr bwMode="auto">
          <a:xfrm>
            <a:off x="3276600" y="5334000"/>
            <a:ext cx="2362200" cy="1588"/>
          </a:xfrm>
          <a:prstGeom prst="straightConnector1">
            <a:avLst/>
          </a:prstGeom>
          <a:solidFill>
            <a:schemeClr val="accent1"/>
          </a:solidFill>
          <a:ln w="9525" cap="flat" cmpd="sng" algn="ctr">
            <a:solidFill>
              <a:schemeClr val="tx1"/>
            </a:solidFill>
            <a:prstDash val="solid"/>
            <a:round/>
            <a:headEnd type="arrow"/>
            <a:tailEnd type="arrow"/>
          </a:ln>
          <a:effectLst/>
        </p:spPr>
      </p:cxnSp>
    </p:spTree>
  </p:cSld>
  <p:clrMapOvr>
    <a:masterClrMapping/>
  </p:clrMapOvr>
  <p:transition spd="med"/>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1295400" y="228600"/>
            <a:ext cx="7772400" cy="609600"/>
          </a:xfrm>
        </p:spPr>
        <p:txBody>
          <a:bodyPr/>
          <a:lstStyle/>
          <a:p>
            <a:pPr eaLnBrk="1" hangingPunct="1">
              <a:defRPr/>
            </a:pPr>
            <a:r>
              <a:rPr lang="en-US" sz="2400" dirty="0" smtClean="0">
                <a:solidFill>
                  <a:srgbClr val="33CCFF"/>
                </a:solidFill>
                <a:effectLst>
                  <a:outerShdw blurRad="101600" dist="38100" dir="4440000" algn="tl">
                    <a:srgbClr val="000000">
                      <a:alpha val="43137"/>
                    </a:srgbClr>
                  </a:outerShdw>
                </a:effectLst>
                <a:cs typeface="+mj-cs"/>
              </a:rPr>
              <a:t>Nordic Seas Region</a:t>
            </a:r>
          </a:p>
        </p:txBody>
      </p:sp>
      <p:grpSp>
        <p:nvGrpSpPr>
          <p:cNvPr id="2" name="Group 38"/>
          <p:cNvGrpSpPr/>
          <p:nvPr/>
        </p:nvGrpSpPr>
        <p:grpSpPr>
          <a:xfrm>
            <a:off x="2590800" y="990599"/>
            <a:ext cx="4666271" cy="5853289"/>
            <a:chOff x="2590800" y="990599"/>
            <a:chExt cx="4666271" cy="5853289"/>
          </a:xfrm>
        </p:grpSpPr>
        <p:pic>
          <p:nvPicPr>
            <p:cNvPr id="28" name="Picture 5" descr="etopo_bath"/>
            <p:cNvPicPr>
              <a:picLocks noChangeAspect="1" noChangeArrowheads="1"/>
            </p:cNvPicPr>
            <p:nvPr/>
          </p:nvPicPr>
          <p:blipFill>
            <a:blip r:embed="rId3" cstate="print"/>
            <a:srcRect l="37392" t="16740" r="29545" b="21945"/>
            <a:stretch>
              <a:fillRect/>
            </a:stretch>
          </p:blipFill>
          <p:spPr bwMode="auto">
            <a:xfrm>
              <a:off x="2590800" y="990599"/>
              <a:ext cx="4648200" cy="5853289"/>
            </a:xfrm>
            <a:prstGeom prst="rect">
              <a:avLst/>
            </a:prstGeom>
            <a:noFill/>
            <a:ln w="9525">
              <a:noFill/>
              <a:miter lim="800000"/>
              <a:headEnd/>
              <a:tailEnd/>
            </a:ln>
          </p:spPr>
        </p:pic>
        <p:sp>
          <p:nvSpPr>
            <p:cNvPr id="20" name="TextBox 19"/>
            <p:cNvSpPr txBox="1"/>
            <p:nvPr/>
          </p:nvSpPr>
          <p:spPr>
            <a:xfrm rot="20762145">
              <a:off x="5068910" y="5152971"/>
              <a:ext cx="1082348" cy="461665"/>
            </a:xfrm>
            <a:prstGeom prst="rect">
              <a:avLst/>
            </a:prstGeom>
            <a:noFill/>
          </p:spPr>
          <p:txBody>
            <a:bodyPr wrap="none" rtlCol="0">
              <a:spAutoFit/>
            </a:bodyPr>
            <a:lstStyle/>
            <a:p>
              <a:r>
                <a:rPr lang="en-US" sz="1200" b="1" dirty="0" smtClean="0">
                  <a:solidFill>
                    <a:srgbClr val="0000FF"/>
                  </a:solidFill>
                  <a:latin typeface="Lucida Calligraphy" pitchFamily="66" charset="0"/>
                </a:rPr>
                <a:t>Greenland </a:t>
              </a:r>
            </a:p>
            <a:p>
              <a:r>
                <a:rPr lang="en-US" sz="1200" b="1" dirty="0" smtClean="0">
                  <a:solidFill>
                    <a:srgbClr val="0000FF"/>
                  </a:solidFill>
                  <a:latin typeface="Lucida Calligraphy" pitchFamily="66" charset="0"/>
                </a:rPr>
                <a:t>    Sea</a:t>
              </a:r>
              <a:endParaRPr lang="en-US" sz="1200" b="1" dirty="0">
                <a:solidFill>
                  <a:srgbClr val="0000FF"/>
                </a:solidFill>
                <a:latin typeface="Lucida Calligraphy" pitchFamily="66" charset="0"/>
              </a:endParaRPr>
            </a:p>
          </p:txBody>
        </p:sp>
        <p:sp>
          <p:nvSpPr>
            <p:cNvPr id="21" name="TextBox 20"/>
            <p:cNvSpPr txBox="1"/>
            <p:nvPr/>
          </p:nvSpPr>
          <p:spPr>
            <a:xfrm rot="17767376">
              <a:off x="5458435" y="5644965"/>
              <a:ext cx="1112805" cy="461665"/>
            </a:xfrm>
            <a:prstGeom prst="rect">
              <a:avLst/>
            </a:prstGeom>
            <a:noFill/>
          </p:spPr>
          <p:txBody>
            <a:bodyPr wrap="none" rtlCol="0">
              <a:spAutoFit/>
            </a:bodyPr>
            <a:lstStyle/>
            <a:p>
              <a:r>
                <a:rPr lang="en-US" sz="1200" b="1" dirty="0" smtClean="0">
                  <a:solidFill>
                    <a:srgbClr val="0000FF"/>
                  </a:solidFill>
                  <a:latin typeface="Lucida Calligraphy" pitchFamily="66" charset="0"/>
                </a:rPr>
                <a:t>Norwegian</a:t>
              </a:r>
            </a:p>
            <a:p>
              <a:r>
                <a:rPr lang="en-US" sz="1200" b="1" dirty="0" smtClean="0">
                  <a:solidFill>
                    <a:srgbClr val="0000FF"/>
                  </a:solidFill>
                  <a:latin typeface="Lucida Calligraphy" pitchFamily="66" charset="0"/>
                </a:rPr>
                <a:t>    Sea</a:t>
              </a:r>
              <a:endParaRPr lang="en-US" sz="1200" b="1" dirty="0">
                <a:solidFill>
                  <a:srgbClr val="0000FF"/>
                </a:solidFill>
                <a:latin typeface="Lucida Calligraphy" pitchFamily="66" charset="0"/>
              </a:endParaRPr>
            </a:p>
          </p:txBody>
        </p:sp>
        <p:sp>
          <p:nvSpPr>
            <p:cNvPr id="22" name="TextBox 21"/>
            <p:cNvSpPr txBox="1"/>
            <p:nvPr/>
          </p:nvSpPr>
          <p:spPr>
            <a:xfrm rot="21415613">
              <a:off x="4964809" y="5659574"/>
              <a:ext cx="787395" cy="461665"/>
            </a:xfrm>
            <a:prstGeom prst="rect">
              <a:avLst/>
            </a:prstGeom>
            <a:noFill/>
          </p:spPr>
          <p:txBody>
            <a:bodyPr wrap="none" rtlCol="0">
              <a:spAutoFit/>
            </a:bodyPr>
            <a:lstStyle/>
            <a:p>
              <a:r>
                <a:rPr lang="en-US" sz="1200" b="1" dirty="0" smtClean="0">
                  <a:solidFill>
                    <a:srgbClr val="0000FF"/>
                  </a:solidFill>
                  <a:latin typeface="Lucida Calligraphy" pitchFamily="66" charset="0"/>
                </a:rPr>
                <a:t>Iceland</a:t>
              </a:r>
            </a:p>
            <a:p>
              <a:r>
                <a:rPr lang="en-US" sz="1200" b="1" dirty="0" smtClean="0">
                  <a:solidFill>
                    <a:srgbClr val="0000FF"/>
                  </a:solidFill>
                  <a:latin typeface="Lucida Calligraphy" pitchFamily="66" charset="0"/>
                </a:rPr>
                <a:t>    Sea</a:t>
              </a:r>
              <a:endParaRPr lang="en-US" sz="1200" b="1" dirty="0">
                <a:solidFill>
                  <a:srgbClr val="0000FF"/>
                </a:solidFill>
                <a:latin typeface="Lucida Calligraphy" pitchFamily="66" charset="0"/>
              </a:endParaRPr>
            </a:p>
          </p:txBody>
        </p:sp>
        <p:sp>
          <p:nvSpPr>
            <p:cNvPr id="24" name="TextBox 23"/>
            <p:cNvSpPr txBox="1"/>
            <p:nvPr/>
          </p:nvSpPr>
          <p:spPr>
            <a:xfrm rot="21415613">
              <a:off x="6031582" y="4670006"/>
              <a:ext cx="825867" cy="461665"/>
            </a:xfrm>
            <a:prstGeom prst="rect">
              <a:avLst/>
            </a:prstGeom>
            <a:noFill/>
          </p:spPr>
          <p:txBody>
            <a:bodyPr wrap="none" rtlCol="0">
              <a:spAutoFit/>
            </a:bodyPr>
            <a:lstStyle/>
            <a:p>
              <a:r>
                <a:rPr lang="en-US" sz="1200" b="1" dirty="0" smtClean="0">
                  <a:solidFill>
                    <a:srgbClr val="0000FF"/>
                  </a:solidFill>
                  <a:latin typeface="Lucida Calligraphy" pitchFamily="66" charset="0"/>
                </a:rPr>
                <a:t>Barents</a:t>
              </a:r>
            </a:p>
            <a:p>
              <a:r>
                <a:rPr lang="en-US" sz="1200" b="1" dirty="0" smtClean="0">
                  <a:solidFill>
                    <a:srgbClr val="0000FF"/>
                  </a:solidFill>
                  <a:latin typeface="Lucida Calligraphy" pitchFamily="66" charset="0"/>
                </a:rPr>
                <a:t>    Sea</a:t>
              </a:r>
              <a:endParaRPr lang="en-US" sz="1200" b="1" dirty="0">
                <a:solidFill>
                  <a:srgbClr val="0000FF"/>
                </a:solidFill>
                <a:latin typeface="Lucida Calligraphy" pitchFamily="66" charset="0"/>
              </a:endParaRPr>
            </a:p>
          </p:txBody>
        </p:sp>
        <p:sp>
          <p:nvSpPr>
            <p:cNvPr id="25" name="TextBox 24"/>
            <p:cNvSpPr txBox="1"/>
            <p:nvPr/>
          </p:nvSpPr>
          <p:spPr>
            <a:xfrm rot="2408005">
              <a:off x="6301360" y="3933001"/>
              <a:ext cx="955711" cy="276999"/>
            </a:xfrm>
            <a:prstGeom prst="rect">
              <a:avLst/>
            </a:prstGeom>
            <a:noFill/>
          </p:spPr>
          <p:txBody>
            <a:bodyPr wrap="none" rtlCol="0">
              <a:spAutoFit/>
            </a:bodyPr>
            <a:lstStyle/>
            <a:p>
              <a:r>
                <a:rPr lang="en-US" sz="1200" dirty="0" smtClean="0">
                  <a:solidFill>
                    <a:srgbClr val="0000FF"/>
                  </a:solidFill>
                  <a:latin typeface="Lucida Calligraphy" pitchFamily="66" charset="0"/>
                </a:rPr>
                <a:t>Kara Sea</a:t>
              </a:r>
              <a:endParaRPr lang="en-US" sz="1200" dirty="0">
                <a:solidFill>
                  <a:srgbClr val="0000FF"/>
                </a:solidFill>
                <a:latin typeface="Lucida Calligraphy" pitchFamily="66" charset="0"/>
              </a:endParaRPr>
            </a:p>
          </p:txBody>
        </p:sp>
        <p:sp>
          <p:nvSpPr>
            <p:cNvPr id="26" name="TextBox 25"/>
            <p:cNvSpPr txBox="1"/>
            <p:nvPr/>
          </p:nvSpPr>
          <p:spPr>
            <a:xfrm rot="21415613">
              <a:off x="5117272" y="4549081"/>
              <a:ext cx="700833" cy="461665"/>
            </a:xfrm>
            <a:prstGeom prst="rect">
              <a:avLst/>
            </a:prstGeom>
            <a:noFill/>
          </p:spPr>
          <p:txBody>
            <a:bodyPr wrap="none" rtlCol="0">
              <a:spAutoFit/>
            </a:bodyPr>
            <a:lstStyle/>
            <a:p>
              <a:r>
                <a:rPr lang="en-US" sz="1200" b="1" dirty="0" err="1" smtClean="0">
                  <a:solidFill>
                    <a:srgbClr val="0000FF"/>
                  </a:solidFill>
                  <a:latin typeface="Lucida Calligraphy" pitchFamily="66" charset="0"/>
                </a:rPr>
                <a:t>Fram</a:t>
              </a:r>
              <a:r>
                <a:rPr lang="en-US" sz="1200" b="1" dirty="0" smtClean="0">
                  <a:solidFill>
                    <a:srgbClr val="0000FF"/>
                  </a:solidFill>
                  <a:latin typeface="Lucida Calligraphy" pitchFamily="66" charset="0"/>
                </a:rPr>
                <a:t> </a:t>
              </a:r>
            </a:p>
            <a:p>
              <a:r>
                <a:rPr lang="en-US" sz="1200" b="1" dirty="0" smtClean="0">
                  <a:solidFill>
                    <a:srgbClr val="0000FF"/>
                  </a:solidFill>
                  <a:latin typeface="Lucida Calligraphy" pitchFamily="66" charset="0"/>
                </a:rPr>
                <a:t>Strait</a:t>
              </a:r>
              <a:endParaRPr lang="en-US" sz="1200" b="1" dirty="0">
                <a:solidFill>
                  <a:srgbClr val="0000FF"/>
                </a:solidFill>
                <a:latin typeface="Lucida Calligraphy" pitchFamily="66" charset="0"/>
              </a:endParaRPr>
            </a:p>
          </p:txBody>
        </p:sp>
        <p:sp>
          <p:nvSpPr>
            <p:cNvPr id="27" name="TextBox 26"/>
            <p:cNvSpPr txBox="1"/>
            <p:nvPr/>
          </p:nvSpPr>
          <p:spPr>
            <a:xfrm rot="21415613">
              <a:off x="5726831" y="2610715"/>
              <a:ext cx="755335" cy="461665"/>
            </a:xfrm>
            <a:prstGeom prst="rect">
              <a:avLst/>
            </a:prstGeom>
            <a:noFill/>
          </p:spPr>
          <p:txBody>
            <a:bodyPr wrap="none" rtlCol="0">
              <a:spAutoFit/>
            </a:bodyPr>
            <a:lstStyle/>
            <a:p>
              <a:r>
                <a:rPr lang="en-US" sz="1200" b="1" dirty="0" smtClean="0">
                  <a:solidFill>
                    <a:srgbClr val="0000FF"/>
                  </a:solidFill>
                  <a:latin typeface="Lucida Calligraphy" pitchFamily="66" charset="0"/>
                </a:rPr>
                <a:t>Laptev</a:t>
              </a:r>
            </a:p>
            <a:p>
              <a:r>
                <a:rPr lang="en-US" sz="1200" b="1" dirty="0" smtClean="0">
                  <a:solidFill>
                    <a:srgbClr val="0000FF"/>
                  </a:solidFill>
                  <a:latin typeface="Lucida Calligraphy" pitchFamily="66" charset="0"/>
                </a:rPr>
                <a:t>    Sea</a:t>
              </a:r>
              <a:endParaRPr lang="en-US" sz="1200" b="1" dirty="0">
                <a:solidFill>
                  <a:srgbClr val="0000FF"/>
                </a:solidFill>
                <a:latin typeface="Lucida Calligraphy" pitchFamily="66" charset="0"/>
              </a:endParaRPr>
            </a:p>
          </p:txBody>
        </p:sp>
        <p:sp>
          <p:nvSpPr>
            <p:cNvPr id="29" name="TextBox 28"/>
            <p:cNvSpPr txBox="1"/>
            <p:nvPr/>
          </p:nvSpPr>
          <p:spPr>
            <a:xfrm>
              <a:off x="4038600" y="3505200"/>
              <a:ext cx="1811714" cy="369332"/>
            </a:xfrm>
            <a:prstGeom prst="rect">
              <a:avLst/>
            </a:prstGeom>
            <a:noFill/>
          </p:spPr>
          <p:txBody>
            <a:bodyPr wrap="none" rtlCol="0">
              <a:spAutoFit/>
            </a:bodyPr>
            <a:lstStyle/>
            <a:p>
              <a:r>
                <a:rPr lang="en-US" dirty="0" smtClean="0">
                  <a:solidFill>
                    <a:srgbClr val="0000FF"/>
                  </a:solidFill>
                  <a:latin typeface="Lucida Calligraphy" pitchFamily="66" charset="0"/>
                </a:rPr>
                <a:t>Arctic Ocean</a:t>
              </a:r>
              <a:endParaRPr lang="en-US" dirty="0">
                <a:solidFill>
                  <a:srgbClr val="0000FF"/>
                </a:solidFill>
                <a:latin typeface="Lucida Calligraphy" pitchFamily="66" charset="0"/>
              </a:endParaRPr>
            </a:p>
          </p:txBody>
        </p:sp>
        <p:sp>
          <p:nvSpPr>
            <p:cNvPr id="30" name="TextBox 29"/>
            <p:cNvSpPr txBox="1"/>
            <p:nvPr/>
          </p:nvSpPr>
          <p:spPr>
            <a:xfrm rot="21446118">
              <a:off x="4738428" y="2077818"/>
              <a:ext cx="865943" cy="646331"/>
            </a:xfrm>
            <a:prstGeom prst="rect">
              <a:avLst/>
            </a:prstGeom>
            <a:noFill/>
          </p:spPr>
          <p:txBody>
            <a:bodyPr wrap="none" rtlCol="0">
              <a:spAutoFit/>
            </a:bodyPr>
            <a:lstStyle/>
            <a:p>
              <a:r>
                <a:rPr lang="en-US" sz="1200" b="1" dirty="0" smtClean="0">
                  <a:solidFill>
                    <a:srgbClr val="0000FF"/>
                  </a:solidFill>
                  <a:latin typeface="Lucida Calligraphy" pitchFamily="66" charset="0"/>
                </a:rPr>
                <a:t>   East </a:t>
              </a:r>
            </a:p>
            <a:p>
              <a:r>
                <a:rPr lang="en-US" sz="1200" b="1" dirty="0" smtClean="0">
                  <a:solidFill>
                    <a:srgbClr val="0000FF"/>
                  </a:solidFill>
                  <a:latin typeface="Lucida Calligraphy" pitchFamily="66" charset="0"/>
                </a:rPr>
                <a:t>Siberian</a:t>
              </a:r>
            </a:p>
            <a:p>
              <a:r>
                <a:rPr lang="en-US" sz="1200" b="1" dirty="0" smtClean="0">
                  <a:solidFill>
                    <a:srgbClr val="0000FF"/>
                  </a:solidFill>
                  <a:latin typeface="Lucida Calligraphy" pitchFamily="66" charset="0"/>
                </a:rPr>
                <a:t>      Sea</a:t>
              </a:r>
              <a:endParaRPr lang="en-US" sz="1200" b="1" dirty="0">
                <a:solidFill>
                  <a:srgbClr val="0000FF"/>
                </a:solidFill>
                <a:latin typeface="Lucida Calligraphy" pitchFamily="66" charset="0"/>
              </a:endParaRPr>
            </a:p>
          </p:txBody>
        </p:sp>
        <p:sp>
          <p:nvSpPr>
            <p:cNvPr id="31" name="TextBox 30"/>
            <p:cNvSpPr txBox="1"/>
            <p:nvPr/>
          </p:nvSpPr>
          <p:spPr>
            <a:xfrm>
              <a:off x="3982003" y="2129135"/>
              <a:ext cx="894797" cy="461665"/>
            </a:xfrm>
            <a:prstGeom prst="rect">
              <a:avLst/>
            </a:prstGeom>
            <a:noFill/>
          </p:spPr>
          <p:txBody>
            <a:bodyPr wrap="none" rtlCol="0">
              <a:spAutoFit/>
            </a:bodyPr>
            <a:lstStyle/>
            <a:p>
              <a:r>
                <a:rPr lang="en-US" sz="1200" b="1" dirty="0" smtClean="0">
                  <a:solidFill>
                    <a:srgbClr val="0000FF"/>
                  </a:solidFill>
                  <a:latin typeface="Lucida Calligraphy" pitchFamily="66" charset="0"/>
                </a:rPr>
                <a:t>Chukchi </a:t>
              </a:r>
            </a:p>
            <a:p>
              <a:r>
                <a:rPr lang="en-US" sz="1200" b="1" dirty="0" smtClean="0">
                  <a:solidFill>
                    <a:srgbClr val="0000FF"/>
                  </a:solidFill>
                  <a:latin typeface="Lucida Calligraphy" pitchFamily="66" charset="0"/>
                </a:rPr>
                <a:t>    Sea</a:t>
              </a:r>
              <a:endParaRPr lang="en-US" sz="1200" b="1" dirty="0">
                <a:solidFill>
                  <a:srgbClr val="0000FF"/>
                </a:solidFill>
                <a:latin typeface="Lucida Calligraphy" pitchFamily="66" charset="0"/>
              </a:endParaRPr>
            </a:p>
          </p:txBody>
        </p:sp>
        <p:sp>
          <p:nvSpPr>
            <p:cNvPr id="33" name="TextBox 32"/>
            <p:cNvSpPr txBox="1"/>
            <p:nvPr/>
          </p:nvSpPr>
          <p:spPr>
            <a:xfrm rot="21415613">
              <a:off x="3898046" y="1162400"/>
              <a:ext cx="736099" cy="461665"/>
            </a:xfrm>
            <a:prstGeom prst="rect">
              <a:avLst/>
            </a:prstGeom>
            <a:noFill/>
          </p:spPr>
          <p:txBody>
            <a:bodyPr wrap="none" rtlCol="0">
              <a:spAutoFit/>
            </a:bodyPr>
            <a:lstStyle/>
            <a:p>
              <a:r>
                <a:rPr lang="en-US" sz="1200" b="1" dirty="0" smtClean="0">
                  <a:solidFill>
                    <a:srgbClr val="0000FF"/>
                  </a:solidFill>
                  <a:latin typeface="Lucida Calligraphy" pitchFamily="66" charset="0"/>
                </a:rPr>
                <a:t>Bering</a:t>
              </a:r>
            </a:p>
            <a:p>
              <a:r>
                <a:rPr lang="en-US" sz="1200" b="1" dirty="0" smtClean="0">
                  <a:solidFill>
                    <a:srgbClr val="0000FF"/>
                  </a:solidFill>
                  <a:latin typeface="Lucida Calligraphy" pitchFamily="66" charset="0"/>
                </a:rPr>
                <a:t>Strait</a:t>
              </a:r>
              <a:endParaRPr lang="en-US" sz="1200" b="1" dirty="0">
                <a:solidFill>
                  <a:srgbClr val="0000FF"/>
                </a:solidFill>
                <a:latin typeface="Lucida Calligraphy" pitchFamily="66" charset="0"/>
              </a:endParaRPr>
            </a:p>
          </p:txBody>
        </p:sp>
      </p:grpSp>
      <p:sp>
        <p:nvSpPr>
          <p:cNvPr id="34" name="Freeform 33"/>
          <p:cNvSpPr/>
          <p:nvPr/>
        </p:nvSpPr>
        <p:spPr bwMode="auto">
          <a:xfrm>
            <a:off x="4800600" y="4114800"/>
            <a:ext cx="2590800" cy="2438400"/>
          </a:xfrm>
          <a:custGeom>
            <a:avLst/>
            <a:gdLst>
              <a:gd name="connsiteX0" fmla="*/ 6773 w 1737360"/>
              <a:gd name="connsiteY0" fmla="*/ 1290320 h 1733973"/>
              <a:gd name="connsiteX1" fmla="*/ 108373 w 1737360"/>
              <a:gd name="connsiteY1" fmla="*/ 1463040 h 1733973"/>
              <a:gd name="connsiteX2" fmla="*/ 169333 w 1737360"/>
              <a:gd name="connsiteY2" fmla="*/ 1473200 h 1733973"/>
              <a:gd name="connsiteX3" fmla="*/ 260773 w 1737360"/>
              <a:gd name="connsiteY3" fmla="*/ 1463040 h 1733973"/>
              <a:gd name="connsiteX4" fmla="*/ 311573 w 1737360"/>
              <a:gd name="connsiteY4" fmla="*/ 1513840 h 1733973"/>
              <a:gd name="connsiteX5" fmla="*/ 311573 w 1737360"/>
              <a:gd name="connsiteY5" fmla="*/ 1584960 h 1733973"/>
              <a:gd name="connsiteX6" fmla="*/ 504613 w 1737360"/>
              <a:gd name="connsiteY6" fmla="*/ 1666240 h 1733973"/>
              <a:gd name="connsiteX7" fmla="*/ 667173 w 1737360"/>
              <a:gd name="connsiteY7" fmla="*/ 1727200 h 1733973"/>
              <a:gd name="connsiteX8" fmla="*/ 839893 w 1737360"/>
              <a:gd name="connsiteY8" fmla="*/ 1706880 h 1733973"/>
              <a:gd name="connsiteX9" fmla="*/ 839893 w 1737360"/>
              <a:gd name="connsiteY9" fmla="*/ 1625600 h 1733973"/>
              <a:gd name="connsiteX10" fmla="*/ 900853 w 1737360"/>
              <a:gd name="connsiteY10" fmla="*/ 1554480 h 1733973"/>
              <a:gd name="connsiteX11" fmla="*/ 951653 w 1737360"/>
              <a:gd name="connsiteY11" fmla="*/ 1493520 h 1733973"/>
              <a:gd name="connsiteX12" fmla="*/ 992293 w 1737360"/>
              <a:gd name="connsiteY12" fmla="*/ 1391920 h 1733973"/>
              <a:gd name="connsiteX13" fmla="*/ 1002453 w 1737360"/>
              <a:gd name="connsiteY13" fmla="*/ 1270000 h 1733973"/>
              <a:gd name="connsiteX14" fmla="*/ 1002453 w 1737360"/>
              <a:gd name="connsiteY14" fmla="*/ 1158240 h 1733973"/>
              <a:gd name="connsiteX15" fmla="*/ 1053253 w 1737360"/>
              <a:gd name="connsiteY15" fmla="*/ 1076960 h 1733973"/>
              <a:gd name="connsiteX16" fmla="*/ 1093893 w 1737360"/>
              <a:gd name="connsiteY16" fmla="*/ 995680 h 1733973"/>
              <a:gd name="connsiteX17" fmla="*/ 1114213 w 1737360"/>
              <a:gd name="connsiteY17" fmla="*/ 914400 h 1733973"/>
              <a:gd name="connsiteX18" fmla="*/ 1225973 w 1737360"/>
              <a:gd name="connsiteY18" fmla="*/ 914400 h 1733973"/>
              <a:gd name="connsiteX19" fmla="*/ 1439333 w 1737360"/>
              <a:gd name="connsiteY19" fmla="*/ 904240 h 1733973"/>
              <a:gd name="connsiteX20" fmla="*/ 1520613 w 1737360"/>
              <a:gd name="connsiteY20" fmla="*/ 914400 h 1733973"/>
              <a:gd name="connsiteX21" fmla="*/ 1601893 w 1737360"/>
              <a:gd name="connsiteY21" fmla="*/ 883920 h 1733973"/>
              <a:gd name="connsiteX22" fmla="*/ 1693333 w 1737360"/>
              <a:gd name="connsiteY22" fmla="*/ 853440 h 1733973"/>
              <a:gd name="connsiteX23" fmla="*/ 1713653 w 1737360"/>
              <a:gd name="connsiteY23" fmla="*/ 690880 h 1733973"/>
              <a:gd name="connsiteX24" fmla="*/ 1713653 w 1737360"/>
              <a:gd name="connsiteY24" fmla="*/ 406400 h 1733973"/>
              <a:gd name="connsiteX25" fmla="*/ 1571413 w 1737360"/>
              <a:gd name="connsiteY25" fmla="*/ 406400 h 1733973"/>
              <a:gd name="connsiteX26" fmla="*/ 1510453 w 1737360"/>
              <a:gd name="connsiteY26" fmla="*/ 406400 h 1733973"/>
              <a:gd name="connsiteX27" fmla="*/ 1449493 w 1737360"/>
              <a:gd name="connsiteY27" fmla="*/ 365760 h 1733973"/>
              <a:gd name="connsiteX28" fmla="*/ 1266613 w 1737360"/>
              <a:gd name="connsiteY28" fmla="*/ 91440 h 1733973"/>
              <a:gd name="connsiteX29" fmla="*/ 1256453 w 1737360"/>
              <a:gd name="connsiteY29" fmla="*/ 10160 h 1733973"/>
              <a:gd name="connsiteX30" fmla="*/ 971973 w 1737360"/>
              <a:gd name="connsiteY30" fmla="*/ 30480 h 1733973"/>
              <a:gd name="connsiteX31" fmla="*/ 951653 w 1737360"/>
              <a:gd name="connsiteY31" fmla="*/ 111760 h 1733973"/>
              <a:gd name="connsiteX32" fmla="*/ 941493 w 1737360"/>
              <a:gd name="connsiteY32" fmla="*/ 223520 h 1733973"/>
              <a:gd name="connsiteX33" fmla="*/ 911013 w 1737360"/>
              <a:gd name="connsiteY33" fmla="*/ 294640 h 1733973"/>
              <a:gd name="connsiteX34" fmla="*/ 870373 w 1737360"/>
              <a:gd name="connsiteY34" fmla="*/ 355600 h 1733973"/>
              <a:gd name="connsiteX35" fmla="*/ 778933 w 1737360"/>
              <a:gd name="connsiteY35" fmla="*/ 416560 h 1733973"/>
              <a:gd name="connsiteX36" fmla="*/ 728133 w 1737360"/>
              <a:gd name="connsiteY36" fmla="*/ 477520 h 1733973"/>
              <a:gd name="connsiteX37" fmla="*/ 687493 w 1737360"/>
              <a:gd name="connsiteY37" fmla="*/ 579120 h 1733973"/>
              <a:gd name="connsiteX38" fmla="*/ 636693 w 1737360"/>
              <a:gd name="connsiteY38" fmla="*/ 568960 h 1733973"/>
              <a:gd name="connsiteX39" fmla="*/ 281093 w 1737360"/>
              <a:gd name="connsiteY39" fmla="*/ 548640 h 1733973"/>
              <a:gd name="connsiteX40" fmla="*/ 209973 w 1737360"/>
              <a:gd name="connsiteY40" fmla="*/ 640080 h 1733973"/>
              <a:gd name="connsiteX41" fmla="*/ 220133 w 1737360"/>
              <a:gd name="connsiteY41" fmla="*/ 741680 h 1733973"/>
              <a:gd name="connsiteX42" fmla="*/ 179493 w 1737360"/>
              <a:gd name="connsiteY42" fmla="*/ 873760 h 1733973"/>
              <a:gd name="connsiteX43" fmla="*/ 149013 w 1737360"/>
              <a:gd name="connsiteY43" fmla="*/ 955040 h 1733973"/>
              <a:gd name="connsiteX44" fmla="*/ 118533 w 1737360"/>
              <a:gd name="connsiteY44" fmla="*/ 1016000 h 1733973"/>
              <a:gd name="connsiteX45" fmla="*/ 118533 w 1737360"/>
              <a:gd name="connsiteY45" fmla="*/ 1097280 h 1733973"/>
              <a:gd name="connsiteX46" fmla="*/ 98213 w 1737360"/>
              <a:gd name="connsiteY46" fmla="*/ 1117600 h 1733973"/>
              <a:gd name="connsiteX47" fmla="*/ 67733 w 1737360"/>
              <a:gd name="connsiteY47" fmla="*/ 1178560 h 1733973"/>
              <a:gd name="connsiteX48" fmla="*/ 6773 w 1737360"/>
              <a:gd name="connsiteY48" fmla="*/ 1290320 h 173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737360" h="1733973">
                <a:moveTo>
                  <a:pt x="6773" y="1290320"/>
                </a:moveTo>
                <a:cubicBezTo>
                  <a:pt x="13546" y="1337733"/>
                  <a:pt x="81280" y="1432560"/>
                  <a:pt x="108373" y="1463040"/>
                </a:cubicBezTo>
                <a:cubicBezTo>
                  <a:pt x="135466" y="1493520"/>
                  <a:pt x="143933" y="1473200"/>
                  <a:pt x="169333" y="1473200"/>
                </a:cubicBezTo>
                <a:cubicBezTo>
                  <a:pt x="194733" y="1473200"/>
                  <a:pt x="237066" y="1456267"/>
                  <a:pt x="260773" y="1463040"/>
                </a:cubicBezTo>
                <a:cubicBezTo>
                  <a:pt x="284480" y="1469813"/>
                  <a:pt x="303106" y="1493520"/>
                  <a:pt x="311573" y="1513840"/>
                </a:cubicBezTo>
                <a:cubicBezTo>
                  <a:pt x="320040" y="1534160"/>
                  <a:pt x="279400" y="1559560"/>
                  <a:pt x="311573" y="1584960"/>
                </a:cubicBezTo>
                <a:cubicBezTo>
                  <a:pt x="343746" y="1610360"/>
                  <a:pt x="445346" y="1642533"/>
                  <a:pt x="504613" y="1666240"/>
                </a:cubicBezTo>
                <a:cubicBezTo>
                  <a:pt x="563880" y="1689947"/>
                  <a:pt x="611293" y="1720427"/>
                  <a:pt x="667173" y="1727200"/>
                </a:cubicBezTo>
                <a:cubicBezTo>
                  <a:pt x="723053" y="1733973"/>
                  <a:pt x="811106" y="1723813"/>
                  <a:pt x="839893" y="1706880"/>
                </a:cubicBezTo>
                <a:cubicBezTo>
                  <a:pt x="868680" y="1689947"/>
                  <a:pt x="829733" y="1651000"/>
                  <a:pt x="839893" y="1625600"/>
                </a:cubicBezTo>
                <a:cubicBezTo>
                  <a:pt x="850053" y="1600200"/>
                  <a:pt x="882226" y="1576493"/>
                  <a:pt x="900853" y="1554480"/>
                </a:cubicBezTo>
                <a:cubicBezTo>
                  <a:pt x="919480" y="1532467"/>
                  <a:pt x="936413" y="1520613"/>
                  <a:pt x="951653" y="1493520"/>
                </a:cubicBezTo>
                <a:cubicBezTo>
                  <a:pt x="966893" y="1466427"/>
                  <a:pt x="983826" y="1429173"/>
                  <a:pt x="992293" y="1391920"/>
                </a:cubicBezTo>
                <a:cubicBezTo>
                  <a:pt x="1000760" y="1354667"/>
                  <a:pt x="1000760" y="1308947"/>
                  <a:pt x="1002453" y="1270000"/>
                </a:cubicBezTo>
                <a:cubicBezTo>
                  <a:pt x="1004146" y="1231053"/>
                  <a:pt x="993986" y="1190413"/>
                  <a:pt x="1002453" y="1158240"/>
                </a:cubicBezTo>
                <a:cubicBezTo>
                  <a:pt x="1010920" y="1126067"/>
                  <a:pt x="1038013" y="1104053"/>
                  <a:pt x="1053253" y="1076960"/>
                </a:cubicBezTo>
                <a:cubicBezTo>
                  <a:pt x="1068493" y="1049867"/>
                  <a:pt x="1083733" y="1022773"/>
                  <a:pt x="1093893" y="995680"/>
                </a:cubicBezTo>
                <a:cubicBezTo>
                  <a:pt x="1104053" y="968587"/>
                  <a:pt x="1092200" y="927947"/>
                  <a:pt x="1114213" y="914400"/>
                </a:cubicBezTo>
                <a:cubicBezTo>
                  <a:pt x="1136226" y="900853"/>
                  <a:pt x="1171786" y="916093"/>
                  <a:pt x="1225973" y="914400"/>
                </a:cubicBezTo>
                <a:cubicBezTo>
                  <a:pt x="1280160" y="912707"/>
                  <a:pt x="1390226" y="904240"/>
                  <a:pt x="1439333" y="904240"/>
                </a:cubicBezTo>
                <a:cubicBezTo>
                  <a:pt x="1488440" y="904240"/>
                  <a:pt x="1493520" y="917787"/>
                  <a:pt x="1520613" y="914400"/>
                </a:cubicBezTo>
                <a:cubicBezTo>
                  <a:pt x="1547706" y="911013"/>
                  <a:pt x="1573106" y="894080"/>
                  <a:pt x="1601893" y="883920"/>
                </a:cubicBezTo>
                <a:cubicBezTo>
                  <a:pt x="1630680" y="873760"/>
                  <a:pt x="1674706" y="885613"/>
                  <a:pt x="1693333" y="853440"/>
                </a:cubicBezTo>
                <a:cubicBezTo>
                  <a:pt x="1711960" y="821267"/>
                  <a:pt x="1710266" y="765387"/>
                  <a:pt x="1713653" y="690880"/>
                </a:cubicBezTo>
                <a:cubicBezTo>
                  <a:pt x="1717040" y="616373"/>
                  <a:pt x="1737360" y="453813"/>
                  <a:pt x="1713653" y="406400"/>
                </a:cubicBezTo>
                <a:cubicBezTo>
                  <a:pt x="1689946" y="358987"/>
                  <a:pt x="1571413" y="406400"/>
                  <a:pt x="1571413" y="406400"/>
                </a:cubicBezTo>
                <a:cubicBezTo>
                  <a:pt x="1537546" y="406400"/>
                  <a:pt x="1530773" y="413173"/>
                  <a:pt x="1510453" y="406400"/>
                </a:cubicBezTo>
                <a:cubicBezTo>
                  <a:pt x="1490133" y="399627"/>
                  <a:pt x="1490133" y="418253"/>
                  <a:pt x="1449493" y="365760"/>
                </a:cubicBezTo>
                <a:cubicBezTo>
                  <a:pt x="1408853" y="313267"/>
                  <a:pt x="1298786" y="150707"/>
                  <a:pt x="1266613" y="91440"/>
                </a:cubicBezTo>
                <a:cubicBezTo>
                  <a:pt x="1234440" y="32173"/>
                  <a:pt x="1305560" y="20320"/>
                  <a:pt x="1256453" y="10160"/>
                </a:cubicBezTo>
                <a:cubicBezTo>
                  <a:pt x="1207346" y="0"/>
                  <a:pt x="1022773" y="13547"/>
                  <a:pt x="971973" y="30480"/>
                </a:cubicBezTo>
                <a:cubicBezTo>
                  <a:pt x="921173" y="47413"/>
                  <a:pt x="956733" y="79587"/>
                  <a:pt x="951653" y="111760"/>
                </a:cubicBezTo>
                <a:cubicBezTo>
                  <a:pt x="946573" y="143933"/>
                  <a:pt x="948266" y="193040"/>
                  <a:pt x="941493" y="223520"/>
                </a:cubicBezTo>
                <a:cubicBezTo>
                  <a:pt x="934720" y="254000"/>
                  <a:pt x="922866" y="272627"/>
                  <a:pt x="911013" y="294640"/>
                </a:cubicBezTo>
                <a:cubicBezTo>
                  <a:pt x="899160" y="316653"/>
                  <a:pt x="892386" y="335280"/>
                  <a:pt x="870373" y="355600"/>
                </a:cubicBezTo>
                <a:cubicBezTo>
                  <a:pt x="848360" y="375920"/>
                  <a:pt x="802640" y="396240"/>
                  <a:pt x="778933" y="416560"/>
                </a:cubicBezTo>
                <a:cubicBezTo>
                  <a:pt x="755226" y="436880"/>
                  <a:pt x="743373" y="450427"/>
                  <a:pt x="728133" y="477520"/>
                </a:cubicBezTo>
                <a:cubicBezTo>
                  <a:pt x="712893" y="504613"/>
                  <a:pt x="702733" y="563880"/>
                  <a:pt x="687493" y="579120"/>
                </a:cubicBezTo>
                <a:cubicBezTo>
                  <a:pt x="672253" y="594360"/>
                  <a:pt x="704426" y="574040"/>
                  <a:pt x="636693" y="568960"/>
                </a:cubicBezTo>
                <a:cubicBezTo>
                  <a:pt x="568960" y="563880"/>
                  <a:pt x="352213" y="536787"/>
                  <a:pt x="281093" y="548640"/>
                </a:cubicBezTo>
                <a:cubicBezTo>
                  <a:pt x="209973" y="560493"/>
                  <a:pt x="220133" y="607907"/>
                  <a:pt x="209973" y="640080"/>
                </a:cubicBezTo>
                <a:cubicBezTo>
                  <a:pt x="199813" y="672253"/>
                  <a:pt x="225213" y="702733"/>
                  <a:pt x="220133" y="741680"/>
                </a:cubicBezTo>
                <a:cubicBezTo>
                  <a:pt x="215053" y="780627"/>
                  <a:pt x="191346" y="838200"/>
                  <a:pt x="179493" y="873760"/>
                </a:cubicBezTo>
                <a:cubicBezTo>
                  <a:pt x="167640" y="909320"/>
                  <a:pt x="159173" y="931333"/>
                  <a:pt x="149013" y="955040"/>
                </a:cubicBezTo>
                <a:cubicBezTo>
                  <a:pt x="138853" y="978747"/>
                  <a:pt x="123613" y="992293"/>
                  <a:pt x="118533" y="1016000"/>
                </a:cubicBezTo>
                <a:cubicBezTo>
                  <a:pt x="113453" y="1039707"/>
                  <a:pt x="121920" y="1080347"/>
                  <a:pt x="118533" y="1097280"/>
                </a:cubicBezTo>
                <a:cubicBezTo>
                  <a:pt x="115146" y="1114213"/>
                  <a:pt x="106680" y="1104053"/>
                  <a:pt x="98213" y="1117600"/>
                </a:cubicBezTo>
                <a:cubicBezTo>
                  <a:pt x="89746" y="1131147"/>
                  <a:pt x="81280" y="1156547"/>
                  <a:pt x="67733" y="1178560"/>
                </a:cubicBezTo>
                <a:cubicBezTo>
                  <a:pt x="54186" y="1200573"/>
                  <a:pt x="0" y="1242907"/>
                  <a:pt x="6773" y="1290320"/>
                </a:cubicBezTo>
                <a:close/>
              </a:path>
            </a:pathLst>
          </a:cu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Georgia" pitchFamily="18" charset="0"/>
              <a:ea typeface="ＭＳ Ｐゴシック" charset="-128"/>
            </a:endParaRPr>
          </a:p>
        </p:txBody>
      </p:sp>
      <p:grpSp>
        <p:nvGrpSpPr>
          <p:cNvPr id="17" name="Group 16"/>
          <p:cNvGrpSpPr/>
          <p:nvPr/>
        </p:nvGrpSpPr>
        <p:grpSpPr>
          <a:xfrm>
            <a:off x="0" y="0"/>
            <a:ext cx="4419600" cy="2734742"/>
            <a:chOff x="76200" y="609600"/>
            <a:chExt cx="4419600" cy="2734742"/>
          </a:xfrm>
        </p:grpSpPr>
        <p:pic>
          <p:nvPicPr>
            <p:cNvPr id="18" name="Picture 17" descr="010VolFWind_Fram-200602.png"/>
            <p:cNvPicPr>
              <a:picLocks noChangeAspect="1"/>
            </p:cNvPicPr>
            <p:nvPr/>
          </p:nvPicPr>
          <p:blipFill>
            <a:blip r:embed="rId4" cstate="print"/>
            <a:srcRect l="4467" t="17042" b="4915"/>
            <a:stretch>
              <a:fillRect/>
            </a:stretch>
          </p:blipFill>
          <p:spPr>
            <a:xfrm>
              <a:off x="76200" y="609600"/>
              <a:ext cx="4419600" cy="2734742"/>
            </a:xfrm>
            <a:prstGeom prst="rect">
              <a:avLst/>
            </a:prstGeom>
          </p:spPr>
        </p:pic>
        <p:sp>
          <p:nvSpPr>
            <p:cNvPr id="19" name="TextBox 18"/>
            <p:cNvSpPr txBox="1"/>
            <p:nvPr/>
          </p:nvSpPr>
          <p:spPr>
            <a:xfrm>
              <a:off x="464368" y="652046"/>
              <a:ext cx="2355032" cy="338554"/>
            </a:xfrm>
            <a:prstGeom prst="rect">
              <a:avLst/>
            </a:prstGeom>
            <a:solidFill>
              <a:schemeClr val="bg1"/>
            </a:solidFill>
          </p:spPr>
          <p:txBody>
            <a:bodyPr wrap="none" rtlCol="0">
              <a:spAutoFit/>
            </a:bodyPr>
            <a:lstStyle/>
            <a:p>
              <a:r>
                <a:rPr lang="en-US" sz="1600" dirty="0" smtClean="0"/>
                <a:t>ARCc0.08+CFSR winds</a:t>
              </a:r>
              <a:endParaRPr lang="en-US" sz="1600" dirty="0"/>
            </a:p>
          </p:txBody>
        </p:sp>
      </p:grpSp>
      <p:grpSp>
        <p:nvGrpSpPr>
          <p:cNvPr id="23" name="Group 22"/>
          <p:cNvGrpSpPr/>
          <p:nvPr/>
        </p:nvGrpSpPr>
        <p:grpSpPr>
          <a:xfrm>
            <a:off x="1447800" y="1066800"/>
            <a:ext cx="6705600" cy="4953000"/>
            <a:chOff x="838200" y="1371600"/>
            <a:chExt cx="6705600" cy="4953000"/>
          </a:xfrm>
        </p:grpSpPr>
        <p:pic>
          <p:nvPicPr>
            <p:cNvPr id="32" name="Picture 2"/>
            <p:cNvPicPr>
              <a:picLocks noChangeAspect="1" noChangeArrowheads="1"/>
            </p:cNvPicPr>
            <p:nvPr/>
          </p:nvPicPr>
          <p:blipFill>
            <a:blip r:embed="rId5" cstate="print"/>
            <a:srcRect l="16181" t="23445" r="34931" b="18778"/>
            <a:stretch>
              <a:fillRect/>
            </a:stretch>
          </p:blipFill>
          <p:spPr bwMode="auto">
            <a:xfrm>
              <a:off x="838200" y="1371600"/>
              <a:ext cx="6705600" cy="4953000"/>
            </a:xfrm>
            <a:prstGeom prst="rect">
              <a:avLst/>
            </a:prstGeom>
            <a:noFill/>
            <a:ln w="9525">
              <a:noFill/>
              <a:miter lim="800000"/>
              <a:headEnd/>
              <a:tailEnd/>
            </a:ln>
          </p:spPr>
        </p:pic>
        <p:sp>
          <p:nvSpPr>
            <p:cNvPr id="35" name="TextBox 34"/>
            <p:cNvSpPr txBox="1"/>
            <p:nvPr/>
          </p:nvSpPr>
          <p:spPr>
            <a:xfrm>
              <a:off x="5867400" y="5943600"/>
              <a:ext cx="1526380" cy="369332"/>
            </a:xfrm>
            <a:prstGeom prst="rect">
              <a:avLst/>
            </a:prstGeom>
            <a:noFill/>
          </p:spPr>
          <p:txBody>
            <a:bodyPr wrap="none" rtlCol="0">
              <a:spAutoFit/>
            </a:bodyPr>
            <a:lstStyle/>
            <a:p>
              <a:r>
                <a:rPr lang="en-US" dirty="0" smtClean="0"/>
                <a:t>D. Bromwich</a:t>
              </a:r>
              <a:endParaRPr lang="en-US" dirty="0"/>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checkerboard(across)">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dissolve">
                                      <p:cBhvr>
                                        <p:cTn id="1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_Blank Presentation">
  <a:themeElements>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Blank Presentation">
      <a:majorFont>
        <a:latin typeface="Georgia"/>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lnDef>
  </a:objectDefaults>
  <a:extraClrSchemeLst>
    <a:extraClrScheme>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3_Blank Presentation">
  <a:themeElements>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Blank Presentation">
      <a:majorFont>
        <a:latin typeface="Georgia"/>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lnDef>
  </a:objectDefaults>
  <a:extraClrSchemeLst>
    <a:extraClrScheme>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4_Blank Presentation">
  <a:themeElements>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Blank Presentation">
      <a:majorFont>
        <a:latin typeface="Georgia"/>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lnDef>
  </a:objectDefaults>
  <a:extraClrSchemeLst>
    <a:extraClrScheme>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5_Blank Presentation">
  <a:themeElements>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Blank Presentation">
      <a:majorFont>
        <a:latin typeface="Georgia"/>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lnDef>
  </a:objectDefaults>
  <a:extraClrSchemeLst>
    <a:extraClrScheme>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6_Blank Presentation">
  <a:themeElements>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Blank Presentation">
      <a:majorFont>
        <a:latin typeface="Georgia"/>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lnDef>
  </a:objectDefaults>
  <a:extraClrSchemeLst>
    <a:extraClrScheme>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7_Blank Presentation">
  <a:themeElements>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Blank Presentation">
      <a:majorFont>
        <a:latin typeface="Georgia"/>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Georgia" pitchFamily="18" charset="0"/>
            <a:ea typeface="ＭＳ Ｐゴシック" charset="-128"/>
          </a:defRPr>
        </a:defPPr>
      </a:lstStyle>
    </a:lnDef>
  </a:objectDefaults>
  <a:extraClrSchemeLst>
    <a:extraClrScheme>
      <a:clrScheme name="2_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27369</TotalTime>
  <Words>2307</Words>
  <Application>Microsoft Office PowerPoint</Application>
  <PresentationFormat>On-screen Show (4:3)</PresentationFormat>
  <Paragraphs>404</Paragraphs>
  <Slides>25</Slides>
  <Notes>13</Notes>
  <HiddenSlides>0</HiddenSlides>
  <MMClips>0</MMClips>
  <ScaleCrop>false</ScaleCrop>
  <HeadingPairs>
    <vt:vector size="6" baseType="variant">
      <vt:variant>
        <vt:lpstr>Theme</vt:lpstr>
      </vt:variant>
      <vt:variant>
        <vt:i4>6</vt:i4>
      </vt:variant>
      <vt:variant>
        <vt:lpstr>Embedded OLE Servers</vt:lpstr>
      </vt:variant>
      <vt:variant>
        <vt:i4>1</vt:i4>
      </vt:variant>
      <vt:variant>
        <vt:lpstr>Slide Titles</vt:lpstr>
      </vt:variant>
      <vt:variant>
        <vt:i4>25</vt:i4>
      </vt:variant>
    </vt:vector>
  </HeadingPairs>
  <TitlesOfParts>
    <vt:vector size="32" baseType="lpstr">
      <vt:lpstr>2_Blank Presentation</vt:lpstr>
      <vt:lpstr>3_Blank Presentation</vt:lpstr>
      <vt:lpstr>4_Blank Presentation</vt:lpstr>
      <vt:lpstr>5_Blank Presentation</vt:lpstr>
      <vt:lpstr>6_Blank Presentation</vt:lpstr>
      <vt:lpstr>7_Blank Presentation</vt:lpstr>
      <vt:lpstr>Equation</vt:lpstr>
      <vt:lpstr>Sensitivity of the Oceanic Processes  in the Nordic Seas to Uncertainties in the Wind Forcing from the 1/12 HYCOM-CICE</vt:lpstr>
      <vt:lpstr>Nordic Seas Region</vt:lpstr>
      <vt:lpstr>Sources of Surface Wind Data</vt:lpstr>
      <vt:lpstr>Exceedance Probability  (U&gt;17 m/s) , winter 2005-2007</vt:lpstr>
      <vt:lpstr>Surface Winds,  October 17, 2005</vt:lpstr>
      <vt:lpstr>Slide 6</vt:lpstr>
      <vt:lpstr>Slide 7</vt:lpstr>
      <vt:lpstr>Slide 8</vt:lpstr>
      <vt:lpstr>Slide 9</vt:lpstr>
      <vt:lpstr>Water Mass Transformation in the Barents Sea</vt:lpstr>
      <vt:lpstr>Slide 11</vt:lpstr>
      <vt:lpstr>Net Volume Change of Water Masses Binned in T Groups (without advection) </vt:lpstr>
      <vt:lpstr>Closing Remarks</vt:lpstr>
      <vt:lpstr>Slide 14</vt:lpstr>
      <vt:lpstr>Slide 15</vt:lpstr>
      <vt:lpstr>Slide 16</vt:lpstr>
      <vt:lpstr>Effect of Winds on Volume Transport through the BSO</vt:lpstr>
      <vt:lpstr>Slide 18</vt:lpstr>
      <vt:lpstr>Cyclones in the Nordic Seas</vt:lpstr>
      <vt:lpstr>Polar Lows over the Nordic Seas in NOAA Satellite Images</vt:lpstr>
      <vt:lpstr>Maximum Wind Speed, winter 2005-2007</vt:lpstr>
      <vt:lpstr>Slide 22</vt:lpstr>
      <vt:lpstr>Representation of Storms in the Wind Products</vt:lpstr>
      <vt:lpstr>Spatial Power Spectra of Winds along 70°N</vt:lpstr>
      <vt:lpstr>Nordic Seas Region</vt:lpstr>
    </vt:vector>
  </TitlesOfParts>
  <Company>Rachel Smith</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Smith</dc:creator>
  <cp:lastModifiedBy>Dmitry</cp:lastModifiedBy>
  <cp:revision>1744</cp:revision>
  <dcterms:created xsi:type="dcterms:W3CDTF">2012-10-19T15:21:14Z</dcterms:created>
  <dcterms:modified xsi:type="dcterms:W3CDTF">2012-10-26T02:40:56Z</dcterms:modified>
</cp:coreProperties>
</file>