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56" r:id="rId2"/>
    <p:sldId id="257" r:id="rId3"/>
    <p:sldId id="259" r:id="rId4"/>
    <p:sldId id="260" r:id="rId5"/>
    <p:sldId id="261" r:id="rId6"/>
    <p:sldId id="262" r:id="rId7"/>
    <p:sldId id="263" r:id="rId8"/>
    <p:sldId id="264" r:id="rId9"/>
    <p:sldId id="266" r:id="rId10"/>
    <p:sldId id="265" r:id="rId11"/>
    <p:sldId id="267" r:id="rId12"/>
    <p:sldId id="290" r:id="rId13"/>
    <p:sldId id="268" r:id="rId14"/>
    <p:sldId id="269" r:id="rId15"/>
    <p:sldId id="270" r:id="rId16"/>
    <p:sldId id="271" r:id="rId17"/>
    <p:sldId id="272" r:id="rId18"/>
    <p:sldId id="273" r:id="rId19"/>
    <p:sldId id="274" r:id="rId20"/>
    <p:sldId id="275" r:id="rId21"/>
    <p:sldId id="286" r:id="rId22"/>
    <p:sldId id="276" r:id="rId23"/>
    <p:sldId id="277" r:id="rId24"/>
    <p:sldId id="278" r:id="rId25"/>
    <p:sldId id="279" r:id="rId26"/>
    <p:sldId id="280" r:id="rId27"/>
    <p:sldId id="282" r:id="rId28"/>
    <p:sldId id="281" r:id="rId29"/>
    <p:sldId id="283" r:id="rId30"/>
    <p:sldId id="284" r:id="rId31"/>
    <p:sldId id="285" r:id="rId32"/>
    <p:sldId id="287" r:id="rId33"/>
    <p:sldId id="288" r:id="rId34"/>
    <p:sldId id="289"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FFDB"/>
  </p:clrMru>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kyates:Desktop:FB%20060309%20day1%20CSP.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kyates:Desktop:FB%20060309%20day1%20CSP.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kyates:Desktop:FB%20060309%20day1%20CSP.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kyates:Desktop:FB%20060309%20day1%20CSP.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20688351322407889"/>
          <c:y val="6.0766277108577849E-2"/>
          <c:w val="0.76100531638697166"/>
          <c:h val="0.64517586505648661"/>
        </c:manualLayout>
      </c:layout>
      <c:lineChart>
        <c:grouping val="standard"/>
        <c:ser>
          <c:idx val="0"/>
          <c:order val="0"/>
          <c:spPr>
            <a:ln>
              <a:solidFill>
                <a:srgbClr val="FF0000"/>
              </a:solidFill>
            </a:ln>
          </c:spPr>
          <c:marker>
            <c:symbol val="circle"/>
            <c:size val="5"/>
            <c:spPr>
              <a:solidFill>
                <a:srgbClr val="FF0000"/>
              </a:solidFill>
              <a:ln>
                <a:solidFill>
                  <a:srgbClr val="FF0000"/>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0.58333333333333304</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Sheet1!$D$2:$D$26</c:f>
              <c:numCache>
                <c:formatCode>0.00</c:formatCode>
                <c:ptCount val="25"/>
                <c:pt idx="0">
                  <c:v>1765.248123351997</c:v>
                </c:pt>
                <c:pt idx="1">
                  <c:v>1795.0352758460247</c:v>
                </c:pt>
                <c:pt idx="2">
                  <c:v>1785.9578379644347</c:v>
                </c:pt>
                <c:pt idx="3">
                  <c:v>1758.5976248832101</c:v>
                </c:pt>
                <c:pt idx="4">
                  <c:v>1727.4894931475851</c:v>
                </c:pt>
                <c:pt idx="5">
                  <c:v>1701.684301080174</c:v>
                </c:pt>
                <c:pt idx="6">
                  <c:v>1661.1495806725779</c:v>
                </c:pt>
                <c:pt idx="7">
                  <c:v>1654.2266886170951</c:v>
                </c:pt>
                <c:pt idx="8">
                  <c:v>1619.35894347062</c:v>
                </c:pt>
                <c:pt idx="9">
                  <c:v>1591.8961309790113</c:v>
                </c:pt>
                <c:pt idx="10">
                  <c:v>1554.6554538354185</c:v>
                </c:pt>
                <c:pt idx="11">
                  <c:v>1557.5722630964999</c:v>
                </c:pt>
                <c:pt idx="12">
                  <c:v>1607.542560336748</c:v>
                </c:pt>
                <c:pt idx="13">
                  <c:v>1588.8957499615731</c:v>
                </c:pt>
                <c:pt idx="14">
                  <c:v>1596.8503626581785</c:v>
                </c:pt>
                <c:pt idx="15">
                  <c:v>1613.1947153189128</c:v>
                </c:pt>
                <c:pt idx="16">
                  <c:v>1631.374951240628</c:v>
                </c:pt>
                <c:pt idx="17">
                  <c:v>1656.7861544936457</c:v>
                </c:pt>
                <c:pt idx="18">
                  <c:v>1675.631695366503</c:v>
                </c:pt>
                <c:pt idx="19">
                  <c:v>1704.3806804803291</c:v>
                </c:pt>
                <c:pt idx="20">
                  <c:v>1708.2781982364813</c:v>
                </c:pt>
                <c:pt idx="21">
                  <c:v>1725.5733325116128</c:v>
                </c:pt>
                <c:pt idx="22">
                  <c:v>1744.7416903570859</c:v>
                </c:pt>
                <c:pt idx="23">
                  <c:v>1755.7516091732607</c:v>
                </c:pt>
                <c:pt idx="24">
                  <c:v>1772.2951100657747</c:v>
                </c:pt>
              </c:numCache>
            </c:numRef>
          </c:val>
        </c:ser>
        <c:ser>
          <c:idx val="1"/>
          <c:order val="1"/>
          <c:spPr>
            <a:ln>
              <a:solidFill>
                <a:srgbClr val="3366FF"/>
              </a:solidFill>
            </a:ln>
          </c:spPr>
          <c:marker>
            <c:symbol val="circle"/>
            <c:size val="5"/>
            <c:spPr>
              <a:solidFill>
                <a:srgbClr val="3366FF"/>
              </a:solidFill>
              <a:ln>
                <a:solidFill>
                  <a:srgbClr val="3366FF"/>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0.58333333333333304</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Sheet1!$I$2:$I$26</c:f>
              <c:numCache>
                <c:formatCode>0.00</c:formatCode>
                <c:ptCount val="25"/>
                <c:pt idx="0">
                  <c:v>1717.0832521883949</c:v>
                </c:pt>
                <c:pt idx="1">
                  <c:v>1731.5332498884984</c:v>
                </c:pt>
                <c:pt idx="2">
                  <c:v>1762.5599210335729</c:v>
                </c:pt>
                <c:pt idx="3">
                  <c:v>1751.896759613843</c:v>
                </c:pt>
                <c:pt idx="4">
                  <c:v>1713.0748188031152</c:v>
                </c:pt>
                <c:pt idx="5">
                  <c:v>1701.8918138216641</c:v>
                </c:pt>
                <c:pt idx="6">
                  <c:v>1720.1832701272158</c:v>
                </c:pt>
                <c:pt idx="7">
                  <c:v>1667.1093727404671</c:v>
                </c:pt>
                <c:pt idx="8">
                  <c:v>1661.3086740211027</c:v>
                </c:pt>
                <c:pt idx="9">
                  <c:v>1666.4032463191111</c:v>
                </c:pt>
                <c:pt idx="10">
                  <c:v>1661.5187571894028</c:v>
                </c:pt>
                <c:pt idx="11">
                  <c:v>1647.790718422905</c:v>
                </c:pt>
                <c:pt idx="12">
                  <c:v>1677.8831686520514</c:v>
                </c:pt>
                <c:pt idx="13">
                  <c:v>1687.4815936756811</c:v>
                </c:pt>
                <c:pt idx="14">
                  <c:v>1691.7307154353059</c:v>
                </c:pt>
                <c:pt idx="15">
                  <c:v>1691.993961069493</c:v>
                </c:pt>
                <c:pt idx="16">
                  <c:v>1692.9061956564046</c:v>
                </c:pt>
                <c:pt idx="17">
                  <c:v>1710.0467393420427</c:v>
                </c:pt>
                <c:pt idx="18">
                  <c:v>1712.747179172263</c:v>
                </c:pt>
                <c:pt idx="19">
                  <c:v>1688.0526003518698</c:v>
                </c:pt>
                <c:pt idx="20">
                  <c:v>1682.221522000528</c:v>
                </c:pt>
                <c:pt idx="21">
                  <c:v>1700.8510434501609</c:v>
                </c:pt>
                <c:pt idx="22">
                  <c:v>1701.740892930256</c:v>
                </c:pt>
                <c:pt idx="23">
                  <c:v>1702.830911766338</c:v>
                </c:pt>
                <c:pt idx="24">
                  <c:v>1725.4505599749257</c:v>
                </c:pt>
              </c:numCache>
            </c:numRef>
          </c:val>
        </c:ser>
        <c:marker val="1"/>
        <c:axId val="78901248"/>
        <c:axId val="78903168"/>
      </c:lineChart>
      <c:catAx>
        <c:axId val="78901248"/>
        <c:scaling>
          <c:orientation val="minMax"/>
        </c:scaling>
        <c:axPos val="b"/>
        <c:numFmt formatCode="h:mm" sourceLinked="1"/>
        <c:tickLblPos val="nextTo"/>
        <c:txPr>
          <a:bodyPr rot="-5400000" vert="horz"/>
          <a:lstStyle/>
          <a:p>
            <a:pPr>
              <a:defRPr sz="1000">
                <a:latin typeface="Times New Roman"/>
              </a:defRPr>
            </a:pPr>
            <a:endParaRPr lang="en-US"/>
          </a:p>
        </c:txPr>
        <c:crossAx val="78903168"/>
        <c:crosses val="autoZero"/>
        <c:auto val="1"/>
        <c:lblAlgn val="ctr"/>
        <c:lblOffset val="100"/>
      </c:catAx>
      <c:valAx>
        <c:axId val="78903168"/>
        <c:scaling>
          <c:orientation val="minMax"/>
        </c:scaling>
        <c:axPos val="l"/>
        <c:majorGridlines/>
        <c:title>
          <c:tx>
            <c:rich>
              <a:bodyPr/>
              <a:lstStyle/>
              <a:p>
                <a:pPr>
                  <a:defRPr sz="1200">
                    <a:latin typeface="Times New Roman"/>
                    <a:cs typeface="Times New Roman"/>
                  </a:defRPr>
                </a:pPr>
                <a:r>
                  <a:rPr lang="en-US" sz="1200">
                    <a:latin typeface="Times New Roman"/>
                    <a:cs typeface="Times New Roman"/>
                  </a:rPr>
                  <a:t>Total Carbon (</a:t>
                </a:r>
                <a:r>
                  <a:rPr lang="en-US" sz="1200">
                    <a:latin typeface="Symbol" charset="2"/>
                    <a:cs typeface="Symbol" charset="2"/>
                  </a:rPr>
                  <a:t>m</a:t>
                </a:r>
                <a:r>
                  <a:rPr lang="en-US" sz="1200">
                    <a:latin typeface="Times New Roman"/>
                    <a:cs typeface="Times New Roman"/>
                  </a:rPr>
                  <a:t>mol kg</a:t>
                </a:r>
                <a:r>
                  <a:rPr lang="en-US" sz="1200" baseline="30000">
                    <a:latin typeface="Times New Roman"/>
                    <a:cs typeface="Times New Roman"/>
                  </a:rPr>
                  <a:t>-1</a:t>
                </a:r>
                <a:r>
                  <a:rPr lang="en-US" sz="1200">
                    <a:latin typeface="Times New Roman"/>
                    <a:cs typeface="Times New Roman"/>
                  </a:rPr>
                  <a:t>)</a:t>
                </a:r>
              </a:p>
            </c:rich>
          </c:tx>
          <c:layout/>
        </c:title>
        <c:numFmt formatCode="0.0" sourceLinked="0"/>
        <c:tickLblPos val="nextTo"/>
        <c:txPr>
          <a:bodyPr/>
          <a:lstStyle/>
          <a:p>
            <a:pPr>
              <a:defRPr sz="1000">
                <a:latin typeface="Times New Roman"/>
              </a:defRPr>
            </a:pPr>
            <a:endParaRPr lang="en-US"/>
          </a:p>
        </c:txPr>
        <c:crossAx val="78901248"/>
        <c:crosses val="autoZero"/>
        <c:crossBetween val="between"/>
      </c:valAx>
      <c:spPr>
        <a:ln>
          <a:solidFill>
            <a:schemeClr val="tx1"/>
          </a:solidFill>
        </a:ln>
      </c:spPr>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0"/>
          <c:order val="0"/>
          <c:spPr>
            <a:ln>
              <a:solidFill>
                <a:srgbClr val="FF0000"/>
              </a:solidFill>
            </a:ln>
          </c:spPr>
          <c:marker>
            <c:symbol val="circle"/>
            <c:size val="5"/>
            <c:spPr>
              <a:solidFill>
                <a:srgbClr val="FF0000"/>
              </a:solidFill>
              <a:ln>
                <a:solidFill>
                  <a:srgbClr val="FF0000"/>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0.5833333333333327</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Sheet1!$E$2:$E$26</c:f>
              <c:numCache>
                <c:formatCode>0.000</c:formatCode>
                <c:ptCount val="25"/>
                <c:pt idx="0">
                  <c:v>8.2219999999999995</c:v>
                </c:pt>
                <c:pt idx="1">
                  <c:v>8.2630000000000035</c:v>
                </c:pt>
                <c:pt idx="2">
                  <c:v>8.2349999999999994</c:v>
                </c:pt>
                <c:pt idx="3">
                  <c:v>8.2580000000000009</c:v>
                </c:pt>
                <c:pt idx="4">
                  <c:v>8.2530000000000001</c:v>
                </c:pt>
                <c:pt idx="5">
                  <c:v>8.2720000000000002</c:v>
                </c:pt>
                <c:pt idx="6">
                  <c:v>8.3010000000000002</c:v>
                </c:pt>
                <c:pt idx="7">
                  <c:v>8.3360000000000003</c:v>
                </c:pt>
                <c:pt idx="8">
                  <c:v>8.366000000000005</c:v>
                </c:pt>
                <c:pt idx="9">
                  <c:v>8.3830000000000027</c:v>
                </c:pt>
                <c:pt idx="10">
                  <c:v>8.3890000000000047</c:v>
                </c:pt>
                <c:pt idx="11">
                  <c:v>8.4190000000000005</c:v>
                </c:pt>
                <c:pt idx="12">
                  <c:v>8.4080000000000013</c:v>
                </c:pt>
                <c:pt idx="13">
                  <c:v>8.3750000000000053</c:v>
                </c:pt>
                <c:pt idx="14">
                  <c:v>8.3550000000000058</c:v>
                </c:pt>
                <c:pt idx="15">
                  <c:v>8.3360000000000003</c:v>
                </c:pt>
                <c:pt idx="16">
                  <c:v>8.3140000000000001</c:v>
                </c:pt>
                <c:pt idx="17">
                  <c:v>8.2889999999999997</c:v>
                </c:pt>
                <c:pt idx="18">
                  <c:v>8.261000000000001</c:v>
                </c:pt>
                <c:pt idx="19">
                  <c:v>8.2409999999999997</c:v>
                </c:pt>
                <c:pt idx="20">
                  <c:v>8.2139999999999986</c:v>
                </c:pt>
                <c:pt idx="21">
                  <c:v>8.1910000000000025</c:v>
                </c:pt>
                <c:pt idx="22">
                  <c:v>8.1630000000000003</c:v>
                </c:pt>
                <c:pt idx="23">
                  <c:v>8.1520000000000028</c:v>
                </c:pt>
                <c:pt idx="24">
                  <c:v>8.1270000000000024</c:v>
                </c:pt>
              </c:numCache>
            </c:numRef>
          </c:val>
        </c:ser>
        <c:ser>
          <c:idx val="1"/>
          <c:order val="1"/>
          <c:spPr>
            <a:ln>
              <a:solidFill>
                <a:srgbClr val="3366FF"/>
              </a:solidFill>
            </a:ln>
          </c:spPr>
          <c:marker>
            <c:symbol val="circle"/>
            <c:size val="5"/>
            <c:spPr>
              <a:solidFill>
                <a:srgbClr val="3366FF"/>
              </a:solidFill>
              <a:ln>
                <a:solidFill>
                  <a:srgbClr val="3366FF"/>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0.5833333333333327</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Sheet1!$J$2:$J$26</c:f>
              <c:numCache>
                <c:formatCode>General</c:formatCode>
                <c:ptCount val="25"/>
                <c:pt idx="0">
                  <c:v>8.3030000000000008</c:v>
                </c:pt>
                <c:pt idx="1">
                  <c:v>8.266</c:v>
                </c:pt>
                <c:pt idx="2">
                  <c:v>8.26</c:v>
                </c:pt>
                <c:pt idx="3">
                  <c:v>8.2650000000000006</c:v>
                </c:pt>
                <c:pt idx="4">
                  <c:v>8.2720000000000002</c:v>
                </c:pt>
                <c:pt idx="5">
                  <c:v>8.2570000000000014</c:v>
                </c:pt>
                <c:pt idx="6">
                  <c:v>8.2730000000000015</c:v>
                </c:pt>
                <c:pt idx="7">
                  <c:v>8.3110000000000035</c:v>
                </c:pt>
                <c:pt idx="8">
                  <c:v>8.3140000000000001</c:v>
                </c:pt>
                <c:pt idx="9">
                  <c:v>8.3130000000000006</c:v>
                </c:pt>
                <c:pt idx="10">
                  <c:v>8.3450000000000006</c:v>
                </c:pt>
                <c:pt idx="11">
                  <c:v>8.3180000000000014</c:v>
                </c:pt>
                <c:pt idx="12">
                  <c:v>8.2989999999999995</c:v>
                </c:pt>
                <c:pt idx="13">
                  <c:v>8.2840000000000025</c:v>
                </c:pt>
                <c:pt idx="14">
                  <c:v>8.2840000000000025</c:v>
                </c:pt>
                <c:pt idx="15">
                  <c:v>8.27</c:v>
                </c:pt>
                <c:pt idx="16">
                  <c:v>8.2840000000000025</c:v>
                </c:pt>
                <c:pt idx="17">
                  <c:v>8.2680000000000025</c:v>
                </c:pt>
                <c:pt idx="18">
                  <c:v>8.3010000000000002</c:v>
                </c:pt>
                <c:pt idx="19">
                  <c:v>8.2939999999999987</c:v>
                </c:pt>
                <c:pt idx="20">
                  <c:v>8.2900000000000009</c:v>
                </c:pt>
                <c:pt idx="21">
                  <c:v>8.2720000000000002</c:v>
                </c:pt>
                <c:pt idx="22">
                  <c:v>8.2879999999999985</c:v>
                </c:pt>
                <c:pt idx="23">
                  <c:v>8.2889999999999997</c:v>
                </c:pt>
                <c:pt idx="24">
                  <c:v>8.2730000000000015</c:v>
                </c:pt>
              </c:numCache>
            </c:numRef>
          </c:val>
        </c:ser>
        <c:marker val="1"/>
        <c:axId val="79005184"/>
        <c:axId val="79024128"/>
      </c:lineChart>
      <c:catAx>
        <c:axId val="79005184"/>
        <c:scaling>
          <c:orientation val="minMax"/>
        </c:scaling>
        <c:axPos val="b"/>
        <c:title>
          <c:tx>
            <c:rich>
              <a:bodyPr/>
              <a:lstStyle/>
              <a:p>
                <a:pPr>
                  <a:defRPr sz="1200">
                    <a:latin typeface="Times New Roman"/>
                  </a:defRPr>
                </a:pPr>
                <a:r>
                  <a:rPr lang="en-US" sz="1200">
                    <a:latin typeface="Times New Roman"/>
                  </a:rPr>
                  <a:t>Time of Day (H:M)</a:t>
                </a:r>
              </a:p>
            </c:rich>
          </c:tx>
          <c:layout/>
        </c:title>
        <c:numFmt formatCode="h:mm" sourceLinked="1"/>
        <c:tickLblPos val="nextTo"/>
        <c:txPr>
          <a:bodyPr rot="-5400000" vert="horz"/>
          <a:lstStyle/>
          <a:p>
            <a:pPr>
              <a:defRPr sz="1000">
                <a:latin typeface="Times New Roman"/>
              </a:defRPr>
            </a:pPr>
            <a:endParaRPr lang="en-US"/>
          </a:p>
        </c:txPr>
        <c:crossAx val="79024128"/>
        <c:crosses val="autoZero"/>
        <c:auto val="1"/>
        <c:lblAlgn val="ctr"/>
        <c:lblOffset val="100"/>
      </c:catAx>
      <c:valAx>
        <c:axId val="79024128"/>
        <c:scaling>
          <c:orientation val="minMax"/>
        </c:scaling>
        <c:axPos val="l"/>
        <c:majorGridlines/>
        <c:title>
          <c:tx>
            <c:rich>
              <a:bodyPr/>
              <a:lstStyle/>
              <a:p>
                <a:pPr>
                  <a:defRPr sz="1200">
                    <a:latin typeface="Times New Roman"/>
                    <a:cs typeface="Times New Roman"/>
                  </a:defRPr>
                </a:pPr>
                <a:r>
                  <a:rPr lang="en-US" sz="1200">
                    <a:latin typeface="Times New Roman"/>
                    <a:cs typeface="Times New Roman"/>
                  </a:rPr>
                  <a:t>pH</a:t>
                </a:r>
                <a:r>
                  <a:rPr lang="en-US" sz="1200" baseline="-25000">
                    <a:latin typeface="Times New Roman"/>
                    <a:cs typeface="Times New Roman"/>
                  </a:rPr>
                  <a:t>T</a:t>
                </a:r>
              </a:p>
            </c:rich>
          </c:tx>
          <c:layout>
            <c:manualLayout>
              <c:xMode val="edge"/>
              <c:yMode val="edge"/>
              <c:x val="2.7053689858203611E-2"/>
              <c:y val="0.30897640695529233"/>
            </c:manualLayout>
          </c:layout>
        </c:title>
        <c:numFmt formatCode="0.00" sourceLinked="0"/>
        <c:tickLblPos val="nextTo"/>
        <c:txPr>
          <a:bodyPr/>
          <a:lstStyle/>
          <a:p>
            <a:pPr>
              <a:defRPr sz="1000">
                <a:latin typeface="Times New Roman"/>
              </a:defRPr>
            </a:pPr>
            <a:endParaRPr lang="en-US"/>
          </a:p>
        </c:txPr>
        <c:crossAx val="79005184"/>
        <c:crosses val="autoZero"/>
        <c:crossBetween val="between"/>
      </c:valAx>
      <c:spPr>
        <a:ln>
          <a:solidFill>
            <a:schemeClr val="tx1"/>
          </a:solidFill>
        </a:ln>
      </c:spPr>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0"/>
          <c:order val="0"/>
          <c:spPr>
            <a:ln>
              <a:solidFill>
                <a:srgbClr val="FF0000"/>
              </a:solidFill>
            </a:ln>
          </c:spPr>
          <c:marker>
            <c:symbol val="circle"/>
            <c:size val="5"/>
            <c:spPr>
              <a:solidFill>
                <a:srgbClr val="FF0000"/>
              </a:solidFill>
              <a:ln>
                <a:solidFill>
                  <a:srgbClr val="FF0000"/>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0.5833333333333327</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Sheet1!$F$2:$F$26</c:f>
              <c:numCache>
                <c:formatCode>#0.0</c:formatCode>
                <c:ptCount val="25"/>
                <c:pt idx="0">
                  <c:v>218.47779846191418</c:v>
                </c:pt>
                <c:pt idx="1">
                  <c:v>191.68125915527349</c:v>
                </c:pt>
                <c:pt idx="2">
                  <c:v>208.37825012207031</c:v>
                </c:pt>
                <c:pt idx="3">
                  <c:v>195.28778076171855</c:v>
                </c:pt>
                <c:pt idx="4">
                  <c:v>197.48381042480463</c:v>
                </c:pt>
                <c:pt idx="5">
                  <c:v>186.33677673339838</c:v>
                </c:pt>
                <c:pt idx="6">
                  <c:v>167.44366455078111</c:v>
                </c:pt>
                <c:pt idx="7">
                  <c:v>149.1078186035156</c:v>
                </c:pt>
                <c:pt idx="8">
                  <c:v>133.809326171875</c:v>
                </c:pt>
                <c:pt idx="9">
                  <c:v>126.140510559082</c:v>
                </c:pt>
                <c:pt idx="10">
                  <c:v>123.08347320556638</c:v>
                </c:pt>
                <c:pt idx="11">
                  <c:v>110.98297119140614</c:v>
                </c:pt>
                <c:pt idx="12">
                  <c:v>114.91404724121097</c:v>
                </c:pt>
                <c:pt idx="13">
                  <c:v>128.61344909667974</c:v>
                </c:pt>
                <c:pt idx="14">
                  <c:v>138.00888061523449</c:v>
                </c:pt>
                <c:pt idx="15">
                  <c:v>146.98818969726568</c:v>
                </c:pt>
                <c:pt idx="16">
                  <c:v>158.86698913574219</c:v>
                </c:pt>
                <c:pt idx="17">
                  <c:v>172.69105529785142</c:v>
                </c:pt>
                <c:pt idx="18">
                  <c:v>189.1861114501954</c:v>
                </c:pt>
                <c:pt idx="19">
                  <c:v>201.4023742675781</c:v>
                </c:pt>
                <c:pt idx="20">
                  <c:v>219.8194580078125</c:v>
                </c:pt>
                <c:pt idx="21">
                  <c:v>236.44148254394531</c:v>
                </c:pt>
                <c:pt idx="22">
                  <c:v>256.8006896972658</c:v>
                </c:pt>
                <c:pt idx="23">
                  <c:v>265.18148803710926</c:v>
                </c:pt>
                <c:pt idx="24">
                  <c:v>287.30105590820278</c:v>
                </c:pt>
              </c:numCache>
            </c:numRef>
          </c:val>
        </c:ser>
        <c:ser>
          <c:idx val="1"/>
          <c:order val="1"/>
          <c:spPr>
            <a:ln>
              <a:solidFill>
                <a:srgbClr val="3366FF"/>
              </a:solidFill>
            </a:ln>
          </c:spPr>
          <c:marker>
            <c:symbol val="circle"/>
            <c:size val="5"/>
            <c:spPr>
              <a:solidFill>
                <a:srgbClr val="3366FF"/>
              </a:solidFill>
              <a:ln>
                <a:solidFill>
                  <a:srgbClr val="3366FF"/>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0.5833333333333327</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Sheet1!$K$2:$K$26</c:f>
              <c:numCache>
                <c:formatCode>#0.0</c:formatCode>
                <c:ptCount val="25"/>
                <c:pt idx="0">
                  <c:v>168.6417999267577</c:v>
                </c:pt>
                <c:pt idx="1">
                  <c:v>187.59384155273449</c:v>
                </c:pt>
                <c:pt idx="2">
                  <c:v>192.77441406249997</c:v>
                </c:pt>
                <c:pt idx="3">
                  <c:v>193.37353515624991</c:v>
                </c:pt>
                <c:pt idx="4">
                  <c:v>187.41055297851551</c:v>
                </c:pt>
                <c:pt idx="5">
                  <c:v>198.07386779785142</c:v>
                </c:pt>
                <c:pt idx="6">
                  <c:v>183.55200195312509</c:v>
                </c:pt>
                <c:pt idx="7">
                  <c:v>163.70306396484349</c:v>
                </c:pt>
                <c:pt idx="8">
                  <c:v>161.6249542236327</c:v>
                </c:pt>
                <c:pt idx="9">
                  <c:v>162.25201416015611</c:v>
                </c:pt>
                <c:pt idx="10">
                  <c:v>145.4557800292969</c:v>
                </c:pt>
                <c:pt idx="11">
                  <c:v>158.69837951660168</c:v>
                </c:pt>
                <c:pt idx="12">
                  <c:v>170.59858703613278</c:v>
                </c:pt>
                <c:pt idx="13">
                  <c:v>179.0849151611327</c:v>
                </c:pt>
                <c:pt idx="14">
                  <c:v>179.7444915771483</c:v>
                </c:pt>
                <c:pt idx="15">
                  <c:v>188.07293701171878</c:v>
                </c:pt>
                <c:pt idx="16">
                  <c:v>180.35441589355474</c:v>
                </c:pt>
                <c:pt idx="17">
                  <c:v>189.76530456542974</c:v>
                </c:pt>
                <c:pt idx="18">
                  <c:v>170.81837463378918</c:v>
                </c:pt>
                <c:pt idx="19">
                  <c:v>173.78369140624991</c:v>
                </c:pt>
                <c:pt idx="20">
                  <c:v>176.84521484375</c:v>
                </c:pt>
                <c:pt idx="21">
                  <c:v>188.19816589355463</c:v>
                </c:pt>
                <c:pt idx="22">
                  <c:v>178.52252197265628</c:v>
                </c:pt>
                <c:pt idx="23">
                  <c:v>178.01496887207031</c:v>
                </c:pt>
                <c:pt idx="24">
                  <c:v>188.60763549804679</c:v>
                </c:pt>
              </c:numCache>
            </c:numRef>
          </c:val>
        </c:ser>
        <c:marker val="1"/>
        <c:axId val="57049472"/>
        <c:axId val="57051392"/>
      </c:lineChart>
      <c:catAx>
        <c:axId val="57049472"/>
        <c:scaling>
          <c:orientation val="minMax"/>
        </c:scaling>
        <c:axPos val="b"/>
        <c:title>
          <c:tx>
            <c:rich>
              <a:bodyPr/>
              <a:lstStyle/>
              <a:p>
                <a:pPr>
                  <a:defRPr sz="1200">
                    <a:latin typeface="Times New Roman"/>
                  </a:defRPr>
                </a:pPr>
                <a:r>
                  <a:rPr lang="en-US" sz="1200">
                    <a:latin typeface="Times New Roman"/>
                  </a:rPr>
                  <a:t>Time of Day (H:M)</a:t>
                </a:r>
              </a:p>
            </c:rich>
          </c:tx>
          <c:layout/>
        </c:title>
        <c:numFmt formatCode="h:mm" sourceLinked="1"/>
        <c:tickLblPos val="nextTo"/>
        <c:txPr>
          <a:bodyPr rot="-5400000" vert="horz"/>
          <a:lstStyle/>
          <a:p>
            <a:pPr>
              <a:defRPr sz="1000">
                <a:latin typeface="Times New Roman"/>
              </a:defRPr>
            </a:pPr>
            <a:endParaRPr lang="en-US"/>
          </a:p>
        </c:txPr>
        <c:crossAx val="57051392"/>
        <c:crosses val="autoZero"/>
        <c:auto val="1"/>
        <c:lblAlgn val="ctr"/>
        <c:lblOffset val="100"/>
      </c:catAx>
      <c:valAx>
        <c:axId val="57051392"/>
        <c:scaling>
          <c:orientation val="minMax"/>
        </c:scaling>
        <c:axPos val="l"/>
        <c:majorGridlines/>
        <c:title>
          <c:tx>
            <c:rich>
              <a:bodyPr/>
              <a:lstStyle/>
              <a:p>
                <a:pPr>
                  <a:defRPr sz="1200">
                    <a:latin typeface="Times New Roman"/>
                    <a:cs typeface="Times New Roman"/>
                  </a:defRPr>
                </a:pPr>
                <a:r>
                  <a:rPr lang="en-US" sz="1200">
                    <a:latin typeface="Times New Roman"/>
                    <a:cs typeface="Times New Roman"/>
                  </a:rPr>
                  <a:t>pCO</a:t>
                </a:r>
                <a:r>
                  <a:rPr lang="en-US" sz="1200" baseline="-25000">
                    <a:latin typeface="Times New Roman"/>
                    <a:cs typeface="Times New Roman"/>
                  </a:rPr>
                  <a:t>2</a:t>
                </a:r>
                <a:r>
                  <a:rPr lang="en-US" sz="1200">
                    <a:latin typeface="Times New Roman"/>
                    <a:cs typeface="Times New Roman"/>
                  </a:rPr>
                  <a:t> (</a:t>
                </a:r>
                <a:r>
                  <a:rPr lang="en-US" sz="1200">
                    <a:latin typeface="Symbol" charset="2"/>
                    <a:cs typeface="Symbol" charset="2"/>
                  </a:rPr>
                  <a:t>m</a:t>
                </a:r>
                <a:r>
                  <a:rPr lang="en-US" sz="1200">
                    <a:latin typeface="Times New Roman"/>
                    <a:cs typeface="Times New Roman"/>
                  </a:rPr>
                  <a:t>atm)</a:t>
                </a:r>
              </a:p>
            </c:rich>
          </c:tx>
          <c:layout/>
        </c:title>
        <c:numFmt formatCode="0.0" sourceLinked="0"/>
        <c:tickLblPos val="nextTo"/>
        <c:txPr>
          <a:bodyPr/>
          <a:lstStyle/>
          <a:p>
            <a:pPr>
              <a:defRPr sz="1000">
                <a:latin typeface="Times New Roman"/>
              </a:defRPr>
            </a:pPr>
            <a:endParaRPr lang="en-US"/>
          </a:p>
        </c:txPr>
        <c:crossAx val="57049472"/>
        <c:crosses val="autoZero"/>
        <c:crossBetween val="between"/>
      </c:valAx>
      <c:spPr>
        <a:ln>
          <a:solidFill>
            <a:schemeClr val="tx1"/>
          </a:solidFill>
        </a:ln>
      </c:spPr>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ndard"/>
        <c:ser>
          <c:idx val="3"/>
          <c:order val="1"/>
          <c:spPr>
            <a:ln>
              <a:solidFill>
                <a:srgbClr val="3366FF"/>
              </a:solidFill>
            </a:ln>
          </c:spPr>
          <c:marker>
            <c:symbol val="circle"/>
            <c:size val="5"/>
            <c:spPr>
              <a:solidFill>
                <a:srgbClr val="3366FF"/>
              </a:solidFill>
              <a:ln>
                <a:solidFill>
                  <a:srgbClr val="3366FF"/>
                </a:solidFill>
              </a:ln>
            </c:spPr>
          </c:marker>
          <c:val>
            <c:numRef>
              <c:f>Sheet1!$H$2:$H$26</c:f>
              <c:numCache>
                <c:formatCode>0.00</c:formatCode>
                <c:ptCount val="25"/>
                <c:pt idx="0">
                  <c:v>2208.1210312106982</c:v>
                </c:pt>
                <c:pt idx="1">
                  <c:v>2183.1593067258532</c:v>
                </c:pt>
                <c:pt idx="2">
                  <c:v>2198.751501114938</c:v>
                </c:pt>
                <c:pt idx="3">
                  <c:v>2240.3166775342356</c:v>
                </c:pt>
                <c:pt idx="4">
                  <c:v>2224.1590633715755</c:v>
                </c:pt>
                <c:pt idx="5">
                  <c:v>2243.9498756389189</c:v>
                </c:pt>
                <c:pt idx="6">
                  <c:v>2195.8048854613294</c:v>
                </c:pt>
                <c:pt idx="7">
                  <c:v>2216.731273619911</c:v>
                </c:pt>
                <c:pt idx="8">
                  <c:v>2212.2031904944902</c:v>
                </c:pt>
                <c:pt idx="9">
                  <c:v>2218.7838521013919</c:v>
                </c:pt>
                <c:pt idx="10">
                  <c:v>2210.5883190378381</c:v>
                </c:pt>
                <c:pt idx="11">
                  <c:v>2210.3241361428463</c:v>
                </c:pt>
                <c:pt idx="12">
                  <c:v>2230.672657738724</c:v>
                </c:pt>
                <c:pt idx="13">
                  <c:v>2228.1630212350701</c:v>
                </c:pt>
                <c:pt idx="14">
                  <c:v>2234.0681496236725</c:v>
                </c:pt>
                <c:pt idx="15">
                  <c:v>2232.3533926582545</c:v>
                </c:pt>
                <c:pt idx="16">
                  <c:v>2236.1234229278857</c:v>
                </c:pt>
                <c:pt idx="17">
                  <c:v>2234.6184096990546</c:v>
                </c:pt>
                <c:pt idx="18">
                  <c:v>2232.8414806747742</c:v>
                </c:pt>
                <c:pt idx="19">
                  <c:v>2220.5301197141594</c:v>
                </c:pt>
                <c:pt idx="20">
                  <c:v>2226.9105407703701</c:v>
                </c:pt>
                <c:pt idx="21">
                  <c:v>2235.8717916062114</c:v>
                </c:pt>
                <c:pt idx="22">
                  <c:v>2230.0230913837017</c:v>
                </c:pt>
                <c:pt idx="23">
                  <c:v>2230.7032496867769</c:v>
                </c:pt>
                <c:pt idx="24">
                  <c:v>2242.3052889450369</c:v>
                </c:pt>
              </c:numCache>
            </c:numRef>
          </c:val>
        </c:ser>
        <c:ser>
          <c:idx val="0"/>
          <c:order val="0"/>
          <c:spPr>
            <a:ln>
              <a:solidFill>
                <a:srgbClr val="FF0000"/>
              </a:solidFill>
            </a:ln>
          </c:spPr>
          <c:marker>
            <c:symbol val="circle"/>
            <c:size val="5"/>
            <c:spPr>
              <a:solidFill>
                <a:srgbClr val="FF0000"/>
              </a:solidFill>
              <a:ln>
                <a:solidFill>
                  <a:srgbClr val="FF0000"/>
                </a:solidFill>
              </a:ln>
            </c:spPr>
          </c:marker>
          <c:cat>
            <c:numRef>
              <c:f>Sheet1!$A$2:$A$26</c:f>
              <c:numCache>
                <c:formatCode>h:mm</c:formatCode>
                <c:ptCount val="25"/>
                <c:pt idx="0">
                  <c:v>0.29166666666666724</c:v>
                </c:pt>
                <c:pt idx="1">
                  <c:v>0.33333333333333315</c:v>
                </c:pt>
                <c:pt idx="2">
                  <c:v>0.37500000000000017</c:v>
                </c:pt>
                <c:pt idx="3">
                  <c:v>0.41666666666666724</c:v>
                </c:pt>
                <c:pt idx="4">
                  <c:v>0.45833333333333393</c:v>
                </c:pt>
                <c:pt idx="5">
                  <c:v>0.5</c:v>
                </c:pt>
                <c:pt idx="6">
                  <c:v>0.54166666666666696</c:v>
                </c:pt>
                <c:pt idx="7">
                  <c:v>0.5833333333333327</c:v>
                </c:pt>
                <c:pt idx="8">
                  <c:v>0.62500000000000033</c:v>
                </c:pt>
                <c:pt idx="9">
                  <c:v>0.6666666666666673</c:v>
                </c:pt>
                <c:pt idx="10">
                  <c:v>0.70833333333333304</c:v>
                </c:pt>
                <c:pt idx="11">
                  <c:v>0.75000000000000033</c:v>
                </c:pt>
                <c:pt idx="12">
                  <c:v>0.79166666666666696</c:v>
                </c:pt>
                <c:pt idx="13">
                  <c:v>0.83333333333333304</c:v>
                </c:pt>
                <c:pt idx="14">
                  <c:v>0.87500000000000033</c:v>
                </c:pt>
                <c:pt idx="15">
                  <c:v>0.91666666666666596</c:v>
                </c:pt>
                <c:pt idx="16">
                  <c:v>0.95833333333333304</c:v>
                </c:pt>
                <c:pt idx="17">
                  <c:v>1</c:v>
                </c:pt>
                <c:pt idx="18">
                  <c:v>1.0416666666666698</c:v>
                </c:pt>
                <c:pt idx="19">
                  <c:v>1.0833333333333299</c:v>
                </c:pt>
                <c:pt idx="20">
                  <c:v>1.125</c:v>
                </c:pt>
                <c:pt idx="21">
                  <c:v>1.1666666666666701</c:v>
                </c:pt>
                <c:pt idx="22">
                  <c:v>1.2083333333333299</c:v>
                </c:pt>
                <c:pt idx="23">
                  <c:v>1.25</c:v>
                </c:pt>
                <c:pt idx="24">
                  <c:v>1.2916666666666698</c:v>
                </c:pt>
              </c:numCache>
            </c:numRef>
          </c:cat>
          <c:val>
            <c:numRef>
              <c:f>Sheet1!$C$2:$C$26</c:f>
              <c:numCache>
                <c:formatCode>0.00</c:formatCode>
                <c:ptCount val="25"/>
                <c:pt idx="0">
                  <c:v>2219.0131835733237</c:v>
                </c:pt>
                <c:pt idx="1">
                  <c:v>2212.9047723642243</c:v>
                </c:pt>
                <c:pt idx="2">
                  <c:v>2204.6078692204787</c:v>
                </c:pt>
                <c:pt idx="3">
                  <c:v>2220.3908835791594</c:v>
                </c:pt>
                <c:pt idx="4">
                  <c:v>2212.5936529919063</c:v>
                </c:pt>
                <c:pt idx="5">
                  <c:v>2219.188014895296</c:v>
                </c:pt>
                <c:pt idx="6">
                  <c:v>2192.880871249502</c:v>
                </c:pt>
                <c:pt idx="7">
                  <c:v>2192.5184546894243</c:v>
                </c:pt>
                <c:pt idx="8">
                  <c:v>2178.8395794906792</c:v>
                </c:pt>
                <c:pt idx="9">
                  <c:v>2177.8321284734325</c:v>
                </c:pt>
                <c:pt idx="10">
                  <c:v>2171.060192999736</c:v>
                </c:pt>
                <c:pt idx="11">
                  <c:v>2168.5279324799194</c:v>
                </c:pt>
                <c:pt idx="12">
                  <c:v>2163.7931321114816</c:v>
                </c:pt>
                <c:pt idx="13">
                  <c:v>2165.5777248479694</c:v>
                </c:pt>
                <c:pt idx="14">
                  <c:v>2171.9378780258658</c:v>
                </c:pt>
                <c:pt idx="15">
                  <c:v>2171.2964561073682</c:v>
                </c:pt>
                <c:pt idx="16">
                  <c:v>2181.6639635909969</c:v>
                </c:pt>
                <c:pt idx="17">
                  <c:v>2185.8184419989448</c:v>
                </c:pt>
                <c:pt idx="18">
                  <c:v>2188.4419992310422</c:v>
                </c:pt>
                <c:pt idx="19">
                  <c:v>2186.0790293251057</c:v>
                </c:pt>
                <c:pt idx="20">
                  <c:v>2191.3831477902345</c:v>
                </c:pt>
                <c:pt idx="21">
                  <c:v>2194.0342493445232</c:v>
                </c:pt>
                <c:pt idx="22">
                  <c:v>2186.9671682549042</c:v>
                </c:pt>
                <c:pt idx="23">
                  <c:v>2183.4242465050011</c:v>
                </c:pt>
                <c:pt idx="24">
                  <c:v>2192.624911042526</c:v>
                </c:pt>
              </c:numCache>
            </c:numRef>
          </c:val>
        </c:ser>
        <c:marker val="1"/>
        <c:axId val="57075584"/>
        <c:axId val="57085952"/>
      </c:lineChart>
      <c:catAx>
        <c:axId val="57075584"/>
        <c:scaling>
          <c:orientation val="minMax"/>
        </c:scaling>
        <c:axPos val="b"/>
        <c:numFmt formatCode="h:mm" sourceLinked="1"/>
        <c:tickLblPos val="nextTo"/>
        <c:txPr>
          <a:bodyPr rot="-5400000" vert="horz"/>
          <a:lstStyle/>
          <a:p>
            <a:pPr>
              <a:defRPr sz="1000">
                <a:latin typeface="Times New Roman"/>
              </a:defRPr>
            </a:pPr>
            <a:endParaRPr lang="en-US"/>
          </a:p>
        </c:txPr>
        <c:crossAx val="57085952"/>
        <c:crosses val="autoZero"/>
        <c:auto val="1"/>
        <c:lblAlgn val="ctr"/>
        <c:lblOffset val="100"/>
      </c:catAx>
      <c:valAx>
        <c:axId val="57085952"/>
        <c:scaling>
          <c:orientation val="minMax"/>
        </c:scaling>
        <c:axPos val="l"/>
        <c:majorGridlines/>
        <c:title>
          <c:tx>
            <c:rich>
              <a:bodyPr/>
              <a:lstStyle/>
              <a:p>
                <a:pPr>
                  <a:defRPr sz="1200">
                    <a:latin typeface="Times New Roman"/>
                    <a:cs typeface="Times New Roman"/>
                  </a:defRPr>
                </a:pPr>
                <a:r>
                  <a:rPr lang="en-US" sz="1200">
                    <a:latin typeface="Times New Roman"/>
                    <a:cs typeface="Times New Roman"/>
                  </a:rPr>
                  <a:t>Total Alkalinity (</a:t>
                </a:r>
                <a:r>
                  <a:rPr lang="en-US" sz="1200">
                    <a:latin typeface="Symbol" charset="2"/>
                    <a:cs typeface="Symbol" charset="2"/>
                  </a:rPr>
                  <a:t>m</a:t>
                </a:r>
                <a:r>
                  <a:rPr lang="en-US" sz="1200">
                    <a:latin typeface="Times New Roman"/>
                    <a:cs typeface="Times New Roman"/>
                  </a:rPr>
                  <a:t>mol kg</a:t>
                </a:r>
                <a:r>
                  <a:rPr lang="en-US" sz="1200" baseline="30000">
                    <a:latin typeface="Times New Roman"/>
                    <a:cs typeface="Times New Roman"/>
                  </a:rPr>
                  <a:t>-1</a:t>
                </a:r>
                <a:r>
                  <a:rPr lang="en-US" sz="1200">
                    <a:latin typeface="Times New Roman"/>
                    <a:cs typeface="Times New Roman"/>
                  </a:rPr>
                  <a:t>)</a:t>
                </a:r>
              </a:p>
            </c:rich>
          </c:tx>
          <c:layout/>
        </c:title>
        <c:numFmt formatCode="0.0" sourceLinked="0"/>
        <c:tickLblPos val="nextTo"/>
        <c:txPr>
          <a:bodyPr/>
          <a:lstStyle/>
          <a:p>
            <a:pPr>
              <a:defRPr sz="1000">
                <a:latin typeface="Times New Roman"/>
              </a:defRPr>
            </a:pPr>
            <a:endParaRPr lang="en-US"/>
          </a:p>
        </c:txPr>
        <c:crossAx val="57075584"/>
        <c:crosses val="autoZero"/>
        <c:crossBetween val="between"/>
      </c:valAx>
      <c:spPr>
        <a:ln>
          <a:solidFill>
            <a:schemeClr val="tx1"/>
          </a:solidFill>
        </a:ln>
      </c:spPr>
    </c:plotArea>
    <c:plotVisOnly val="1"/>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C51A1E-8131-7646-9579-09DE87BEBB05}" type="datetimeFigureOut">
              <a:rPr lang="en-US" smtClean="0"/>
              <a:pPr/>
              <a:t>11/06/2009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26B79D-D495-3D47-8A5E-4862EE5C655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None/>
            </a:pP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None/>
            </a:pPr>
            <a:endParaRPr lang="en-US" baseline="0" dirty="0" smtClean="0"/>
          </a:p>
        </p:txBody>
      </p:sp>
      <p:sp>
        <p:nvSpPr>
          <p:cNvPr id="4" name="Slide Number Placeholder 3"/>
          <p:cNvSpPr>
            <a:spLocks noGrp="1"/>
          </p:cNvSpPr>
          <p:nvPr>
            <p:ph type="sldNum" sz="quarter" idx="10"/>
          </p:nvPr>
        </p:nvSpPr>
        <p:spPr/>
        <p:txBody>
          <a:bodyPr/>
          <a:lstStyle/>
          <a:p>
            <a:fld id="{9326B79D-D495-3D47-8A5E-4862EE5C655A}"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Detailed description</a:t>
            </a:r>
            <a:r>
              <a:rPr lang="en-US" baseline="0" dirty="0" smtClean="0"/>
              <a:t> of the practice exercises in the syllabus.  May be helpful to refer to pages 6 through 10 as you are walking through</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Input three different pHs</a:t>
            </a:r>
            <a:r>
              <a:rPr lang="en-US" baseline="0" dirty="0" smtClean="0"/>
              <a:t> for the three different time periods and corresponding input parameters.  Then hold TCO2 constant because it is a closed system.</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a:t>
            </a:r>
            <a:r>
              <a:rPr lang="en-US" baseline="0" dirty="0" smtClean="0"/>
              <a:t> can use these results to approximate the amount of acid we need to add for each experiment</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can make this approx. because we have only added H+</a:t>
            </a:r>
            <a:r>
              <a:rPr lang="en-US" baseline="0" dirty="0" smtClean="0"/>
              <a:t> and </a:t>
            </a:r>
            <a:r>
              <a:rPr lang="en-US" baseline="0" dirty="0" err="1" smtClean="0"/>
              <a:t>Cl</a:t>
            </a:r>
            <a:r>
              <a:rPr lang="en-US" baseline="0" dirty="0" smtClean="0"/>
              <a:t>-, and no other constituents that affect TA.  Remembering the charge balance eqn. for TA, [Na+] - [</a:t>
            </a:r>
            <a:r>
              <a:rPr lang="en-US" baseline="0" dirty="0" err="1" smtClean="0"/>
              <a:t>Cl</a:t>
            </a:r>
            <a:r>
              <a:rPr lang="en-US" baseline="0" dirty="0" smtClean="0"/>
              <a:t>-] = TA = [A-] + [OH-] - [H+]</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 can add gas in different ways.</a:t>
            </a:r>
            <a:r>
              <a:rPr lang="en-US" baseline="0" dirty="0" smtClean="0"/>
              <a:t>  Bubbling gas at appropriate pCO2 to equilibrate SW, must vent or leave open until equilibrated.  Can add discrete volume of gas, must take care not to pressurize the system.  Depends on volume of your system.  Monitor closely…especially in open systems.</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a:t>
            </a:r>
            <a:r>
              <a:rPr lang="en-US" baseline="0" dirty="0" smtClean="0"/>
              <a:t> can use these results to approximate the amount of acid we need to add for each experiment</a:t>
            </a:r>
            <a:endParaRPr lang="en-US" dirty="0"/>
          </a:p>
        </p:txBody>
      </p:sp>
      <p:sp>
        <p:nvSpPr>
          <p:cNvPr id="4" name="Slide Number Placeholder 3"/>
          <p:cNvSpPr>
            <a:spLocks noGrp="1"/>
          </p:cNvSpPr>
          <p:nvPr>
            <p:ph type="sldNum" sz="quarter" idx="10"/>
          </p:nvPr>
        </p:nvSpPr>
        <p:spPr/>
        <p:txBody>
          <a:bodyPr/>
          <a:lstStyle/>
          <a:p>
            <a:fld id="{9326B79D-D495-3D47-8A5E-4862EE5C655A}"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Aft>
                <a:spcPts val="1200"/>
              </a:spcAft>
              <a:buFont typeface="Arial"/>
              <a:buNone/>
            </a:pPr>
            <a:endParaRPr lang="en-US" dirty="0" smtClean="0">
              <a:latin typeface="Georgia"/>
              <a:cs typeface="Georgia"/>
            </a:endParaRPr>
          </a:p>
        </p:txBody>
      </p:sp>
      <p:sp>
        <p:nvSpPr>
          <p:cNvPr id="4" name="Slide Number Placeholder 3"/>
          <p:cNvSpPr>
            <a:spLocks noGrp="1"/>
          </p:cNvSpPr>
          <p:nvPr>
            <p:ph type="sldNum" sz="quarter" idx="10"/>
          </p:nvPr>
        </p:nvSpPr>
        <p:spPr/>
        <p:txBody>
          <a:bodyPr/>
          <a:lstStyle/>
          <a:p>
            <a:fld id="{9326B79D-D495-3D47-8A5E-4862EE5C655A}" type="slidenum">
              <a:rPr lang="en-US" smtClean="0"/>
              <a:pPr/>
              <a:t>22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Aft>
                <a:spcPts val="1200"/>
              </a:spcAft>
              <a:buFont typeface="Arial"/>
              <a:buNone/>
            </a:pPr>
            <a:endParaRPr lang="en-US" dirty="0" smtClean="0">
              <a:latin typeface="Georgia"/>
              <a:cs typeface="Georgia"/>
            </a:endParaRPr>
          </a:p>
        </p:txBody>
      </p:sp>
      <p:sp>
        <p:nvSpPr>
          <p:cNvPr id="4" name="Slide Number Placeholder 3"/>
          <p:cNvSpPr>
            <a:spLocks noGrp="1"/>
          </p:cNvSpPr>
          <p:nvPr>
            <p:ph type="sldNum" sz="quarter" idx="10"/>
          </p:nvPr>
        </p:nvSpPr>
        <p:spPr/>
        <p:txBody>
          <a:bodyPr/>
          <a:lstStyle/>
          <a:p>
            <a:fld id="{9326B79D-D495-3D47-8A5E-4862EE5C655A}" type="slidenum">
              <a:rPr lang="en-US" smtClean="0"/>
              <a:pPr/>
              <a:t>26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Aft>
                <a:spcPts val="1200"/>
              </a:spcAft>
              <a:buFont typeface="Arial"/>
              <a:buNone/>
            </a:pPr>
            <a:endParaRPr lang="en-US" dirty="0" smtClean="0">
              <a:latin typeface="Georgia"/>
              <a:cs typeface="Georgia"/>
            </a:endParaRPr>
          </a:p>
        </p:txBody>
      </p:sp>
      <p:sp>
        <p:nvSpPr>
          <p:cNvPr id="4" name="Slide Number Placeholder 3"/>
          <p:cNvSpPr>
            <a:spLocks noGrp="1"/>
          </p:cNvSpPr>
          <p:nvPr>
            <p:ph type="sldNum" sz="quarter" idx="10"/>
          </p:nvPr>
        </p:nvSpPr>
        <p:spPr/>
        <p:txBody>
          <a:bodyPr/>
          <a:lstStyle/>
          <a:p>
            <a:fld id="{9326B79D-D495-3D47-8A5E-4862EE5C655A}" type="slidenum">
              <a:rPr lang="en-US" smtClean="0"/>
              <a:pPr/>
              <a:t>28</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Aft>
                <a:spcPts val="1200"/>
              </a:spcAft>
              <a:buFont typeface="Arial"/>
              <a:buNone/>
            </a:pPr>
            <a:endParaRPr lang="en-US" dirty="0" smtClean="0">
              <a:latin typeface="Georgia"/>
              <a:cs typeface="Georgia"/>
            </a:endParaRPr>
          </a:p>
        </p:txBody>
      </p:sp>
      <p:sp>
        <p:nvSpPr>
          <p:cNvPr id="4" name="Slide Number Placeholder 3"/>
          <p:cNvSpPr>
            <a:spLocks noGrp="1"/>
          </p:cNvSpPr>
          <p:nvPr>
            <p:ph type="sldNum" sz="quarter" idx="10"/>
          </p:nvPr>
        </p:nvSpPr>
        <p:spPr/>
        <p:txBody>
          <a:bodyPr/>
          <a:lstStyle/>
          <a:p>
            <a:fld id="{9326B79D-D495-3D47-8A5E-4862EE5C655A}" type="slidenum">
              <a:rPr lang="en-US" smtClean="0"/>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052530-9A11-0E40-8DB7-5F4EED172CAD}" type="datetimeFigureOut">
              <a:rPr lang="en-US" smtClean="0"/>
              <a:pPr/>
              <a:t>11/06/2009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984E10-C117-F94A-A51B-439AB9FFFEB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052530-9A11-0E40-8DB7-5F4EED172CAD}" type="datetimeFigureOut">
              <a:rPr lang="en-US" smtClean="0"/>
              <a:pPr/>
              <a:t>11/06/2009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984E10-C117-F94A-A51B-439AB9FFFEB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tiff"/><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50000"/>
          </a:blip>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latin typeface="Geneva"/>
                <a:cs typeface="Geneva"/>
              </a:rPr>
              <a:t>CO2SYS </a:t>
            </a:r>
            <a:r>
              <a:rPr lang="en-US" b="1" dirty="0" smtClean="0">
                <a:latin typeface="Geneva"/>
                <a:cs typeface="Geneva"/>
              </a:rPr>
              <a:t>Practice </a:t>
            </a:r>
            <a:r>
              <a:rPr lang="en-US" b="1" dirty="0">
                <a:latin typeface="Geneva"/>
                <a:cs typeface="Geneva"/>
              </a:rPr>
              <a:t>Exercise: Ocean Acidification Perturbation Experiments</a:t>
            </a:r>
            <a:r>
              <a:rPr lang="en-US" dirty="0"/>
              <a:t/>
            </a:r>
            <a:br>
              <a:rPr lang="en-US" dirty="0"/>
            </a:br>
            <a:endParaRPr lang="en-US" dirty="0"/>
          </a:p>
        </p:txBody>
      </p:sp>
      <p:sp>
        <p:nvSpPr>
          <p:cNvPr id="3" name="Subtitle 2"/>
          <p:cNvSpPr>
            <a:spLocks noGrp="1"/>
          </p:cNvSpPr>
          <p:nvPr>
            <p:ph type="subTitle" idx="1"/>
          </p:nvPr>
        </p:nvSpPr>
        <p:spPr/>
        <p:txBody>
          <a:bodyPr>
            <a:normAutofit/>
          </a:bodyPr>
          <a:lstStyle/>
          <a:p>
            <a:r>
              <a:rPr lang="en-US" sz="1800" dirty="0" smtClean="0">
                <a:solidFill>
                  <a:schemeClr val="tx1"/>
                </a:solidFill>
                <a:latin typeface="Georgia"/>
              </a:rPr>
              <a:t>Kim Yates, U.S. Geological Survey, 600 Fourth Street South, St. Petersburg, FL 33701, </a:t>
            </a:r>
            <a:r>
              <a:rPr lang="en-US" sz="1800" dirty="0" err="1" smtClean="0">
                <a:solidFill>
                  <a:schemeClr val="tx1"/>
                </a:solidFill>
                <a:latin typeface="Georgia"/>
              </a:rPr>
              <a:t>kyates@usgs.gov</a:t>
            </a:r>
            <a:endParaRPr lang="en-US" sz="1800" dirty="0">
              <a:solidFill>
                <a:schemeClr val="tx1"/>
              </a:solidFill>
              <a:latin typeface="Georg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6181" y="371356"/>
            <a:ext cx="8469756" cy="907941"/>
          </a:xfrm>
          <a:prstGeom prst="rect">
            <a:avLst/>
          </a:prstGeom>
          <a:noFill/>
        </p:spPr>
        <p:txBody>
          <a:bodyPr wrap="square" rtlCol="0">
            <a:spAutoFit/>
          </a:bodyPr>
          <a:lstStyle/>
          <a:p>
            <a:pPr algn="ctr">
              <a:spcAft>
                <a:spcPts val="600"/>
              </a:spcAft>
            </a:pPr>
            <a:r>
              <a:rPr lang="en-US" sz="2400" b="1" dirty="0" smtClean="0">
                <a:latin typeface="Geneva"/>
                <a:cs typeface="Geneva"/>
              </a:rPr>
              <a:t>CO2SYS Practice Exercise: </a:t>
            </a:r>
          </a:p>
          <a:p>
            <a:pPr algn="ctr"/>
            <a:r>
              <a:rPr lang="en-US" sz="2400" b="1" dirty="0" smtClean="0">
                <a:latin typeface="Geneva"/>
                <a:cs typeface="Geneva"/>
              </a:rPr>
              <a:t>Outline</a:t>
            </a:r>
            <a:endParaRPr lang="en-US" sz="2400" dirty="0"/>
          </a:p>
        </p:txBody>
      </p:sp>
      <p:sp>
        <p:nvSpPr>
          <p:cNvPr id="9" name="TextBox 8"/>
          <p:cNvSpPr txBox="1"/>
          <p:nvPr/>
        </p:nvSpPr>
        <p:spPr>
          <a:xfrm>
            <a:off x="1010005" y="1388872"/>
            <a:ext cx="7166668" cy="5047535"/>
          </a:xfrm>
          <a:prstGeom prst="rect">
            <a:avLst/>
          </a:prstGeom>
          <a:noFill/>
        </p:spPr>
        <p:txBody>
          <a:bodyPr wrap="square" rtlCol="0">
            <a:spAutoFit/>
          </a:bodyPr>
          <a:lstStyle/>
          <a:p>
            <a:r>
              <a:rPr lang="en-US" b="1" i="1" dirty="0">
                <a:latin typeface="Georgia"/>
                <a:cs typeface="Georgia"/>
              </a:rPr>
              <a:t>Materials needed:</a:t>
            </a:r>
            <a:endParaRPr lang="en-US" dirty="0">
              <a:latin typeface="Georgia"/>
              <a:cs typeface="Georgia"/>
            </a:endParaRPr>
          </a:p>
          <a:p>
            <a:pPr lvl="0">
              <a:buFont typeface="Arial"/>
              <a:buChar char="•"/>
            </a:pPr>
            <a:r>
              <a:rPr lang="en-US" sz="1400" dirty="0">
                <a:latin typeface="Georgia"/>
                <a:cs typeface="Georgia"/>
              </a:rPr>
              <a:t>Laptop computer with CO2SYS </a:t>
            </a:r>
            <a:r>
              <a:rPr lang="en-US" sz="1400" dirty="0" smtClean="0">
                <a:latin typeface="Georgia"/>
                <a:cs typeface="Georgia"/>
              </a:rPr>
              <a:t>installed (</a:t>
            </a:r>
            <a:r>
              <a:rPr lang="en-US" sz="1400" dirty="0" err="1" smtClean="0">
                <a:latin typeface="Georgia"/>
                <a:cs typeface="Georgia"/>
              </a:rPr>
              <a:t>v</a:t>
            </a:r>
            <a:r>
              <a:rPr lang="en-US" sz="1400" dirty="0" smtClean="0">
                <a:latin typeface="Georgia"/>
                <a:cs typeface="Georgia"/>
              </a:rPr>
              <a:t>  1.02) </a:t>
            </a:r>
          </a:p>
          <a:p>
            <a:pPr lvl="0">
              <a:buFont typeface="Arial"/>
              <a:buChar char="•"/>
            </a:pPr>
            <a:r>
              <a:rPr lang="en-US" sz="1400" dirty="0" smtClean="0">
                <a:latin typeface="Georgia"/>
                <a:cs typeface="Georgia"/>
              </a:rPr>
              <a:t>Notebook </a:t>
            </a:r>
            <a:r>
              <a:rPr lang="en-US" sz="1400" dirty="0">
                <a:latin typeface="Georgia"/>
                <a:cs typeface="Georgia"/>
              </a:rPr>
              <a:t>and pencil</a:t>
            </a:r>
          </a:p>
          <a:p>
            <a:pPr lvl="0">
              <a:buFont typeface="Arial"/>
              <a:buChar char="•"/>
            </a:pPr>
            <a:r>
              <a:rPr lang="en-US" sz="1400" dirty="0">
                <a:latin typeface="Georgia"/>
                <a:cs typeface="Georgia"/>
              </a:rPr>
              <a:t>Calculator/or use Excel for “quick” calculations</a:t>
            </a:r>
          </a:p>
          <a:p>
            <a:r>
              <a:rPr lang="en-US" sz="1400" b="1" dirty="0">
                <a:latin typeface="Georgia"/>
                <a:cs typeface="Georgia"/>
              </a:rPr>
              <a:t> </a:t>
            </a:r>
            <a:endParaRPr lang="en-US" sz="1400" dirty="0">
              <a:latin typeface="Georgia"/>
              <a:cs typeface="Georgia"/>
            </a:endParaRPr>
          </a:p>
          <a:p>
            <a:r>
              <a:rPr lang="en-US" b="1" i="1" dirty="0">
                <a:latin typeface="Georgia"/>
                <a:cs typeface="Georgia"/>
              </a:rPr>
              <a:t>Outline</a:t>
            </a:r>
            <a:endParaRPr lang="en-US" dirty="0">
              <a:latin typeface="Georgia"/>
              <a:cs typeface="Georgia"/>
            </a:endParaRPr>
          </a:p>
          <a:p>
            <a:r>
              <a:rPr lang="en-US" sz="1600" dirty="0">
                <a:latin typeface="Georgia"/>
                <a:cs typeface="Georgia"/>
              </a:rPr>
              <a:t>Introductory discussion</a:t>
            </a:r>
            <a:endParaRPr lang="en-US" sz="1600" dirty="0" smtClean="0">
              <a:latin typeface="Georgia"/>
              <a:cs typeface="Georgia"/>
            </a:endParaRPr>
          </a:p>
          <a:p>
            <a:pPr lvl="1">
              <a:buFont typeface="Arial"/>
              <a:buChar char="•"/>
            </a:pPr>
            <a:r>
              <a:rPr lang="en-US" sz="1400" dirty="0" smtClean="0">
                <a:latin typeface="Georgia"/>
                <a:cs typeface="Georgia"/>
              </a:rPr>
              <a:t>Brief </a:t>
            </a:r>
            <a:r>
              <a:rPr lang="en-US" sz="1400" dirty="0">
                <a:latin typeface="Georgia"/>
                <a:cs typeface="Georgia"/>
              </a:rPr>
              <a:t>re-iteration of approaches for perturbation experiments and focus for CO2SYS exercise</a:t>
            </a:r>
          </a:p>
          <a:p>
            <a:pPr lvl="1">
              <a:buFont typeface="Arial"/>
              <a:buChar char="•"/>
            </a:pPr>
            <a:r>
              <a:rPr lang="en-US" sz="1400" dirty="0">
                <a:latin typeface="Georgia"/>
                <a:cs typeface="Georgia"/>
              </a:rPr>
              <a:t>Take home messages</a:t>
            </a:r>
          </a:p>
          <a:p>
            <a:pPr lvl="1">
              <a:buFont typeface="Arial"/>
              <a:buChar char="•"/>
            </a:pPr>
            <a:r>
              <a:rPr lang="en-US" sz="1400" dirty="0">
                <a:latin typeface="Georgia"/>
                <a:cs typeface="Georgia"/>
              </a:rPr>
              <a:t>Overview of practice </a:t>
            </a:r>
            <a:r>
              <a:rPr lang="en-US" sz="1400" dirty="0" smtClean="0">
                <a:latin typeface="Georgia"/>
                <a:cs typeface="Georgia"/>
              </a:rPr>
              <a:t>exercises</a:t>
            </a:r>
          </a:p>
          <a:p>
            <a:pPr lvl="1">
              <a:buFont typeface="Arial"/>
              <a:buChar char="•"/>
            </a:pPr>
            <a:endParaRPr lang="en-US" sz="1400" dirty="0" smtClean="0">
              <a:latin typeface="Georgia"/>
              <a:cs typeface="Georgia"/>
            </a:endParaRPr>
          </a:p>
          <a:p>
            <a:r>
              <a:rPr lang="en-US" sz="1600" dirty="0">
                <a:latin typeface="Georgia"/>
                <a:cs typeface="Georgia"/>
              </a:rPr>
              <a:t>Hands-on practice with CO2SYS</a:t>
            </a:r>
          </a:p>
          <a:p>
            <a:pPr lvl="1">
              <a:buFont typeface="Arial"/>
              <a:buChar char="•"/>
            </a:pPr>
            <a:r>
              <a:rPr lang="en-US" sz="1400" dirty="0">
                <a:latin typeface="Georgia"/>
                <a:cs typeface="Georgia"/>
              </a:rPr>
              <a:t>Participants will walk through CO2SYS calculations for experimental practice sets 1 and 2 (of table 1), practice sets 3 and 4 are for discussion only, or can be used for practice at home.</a:t>
            </a:r>
          </a:p>
          <a:p>
            <a:pPr lvl="1">
              <a:buFont typeface="Arial"/>
              <a:buChar char="•"/>
            </a:pPr>
            <a:r>
              <a:rPr lang="en-US" sz="1400" dirty="0">
                <a:latin typeface="Georgia"/>
                <a:cs typeface="Georgia"/>
              </a:rPr>
              <a:t>Walk through calculations for acid and CO</a:t>
            </a:r>
            <a:r>
              <a:rPr lang="en-US" sz="1400" baseline="-25000" dirty="0">
                <a:latin typeface="Georgia"/>
                <a:cs typeface="Georgia"/>
              </a:rPr>
              <a:t>2</a:t>
            </a:r>
            <a:r>
              <a:rPr lang="en-US" sz="1400" dirty="0">
                <a:latin typeface="Georgia"/>
                <a:cs typeface="Georgia"/>
              </a:rPr>
              <a:t> gas </a:t>
            </a:r>
            <a:r>
              <a:rPr lang="en-US" sz="1400" dirty="0" smtClean="0">
                <a:latin typeface="Georgia"/>
                <a:cs typeface="Georgia"/>
              </a:rPr>
              <a:t>additions</a:t>
            </a:r>
          </a:p>
          <a:p>
            <a:pPr lvl="1">
              <a:buFont typeface="Arial"/>
              <a:buChar char="•"/>
            </a:pPr>
            <a:endParaRPr lang="en-US" sz="1400" dirty="0" smtClean="0">
              <a:latin typeface="Georgia"/>
              <a:cs typeface="Georgia"/>
            </a:endParaRPr>
          </a:p>
          <a:p>
            <a:r>
              <a:rPr lang="en-US" sz="1600" dirty="0">
                <a:latin typeface="Georgia"/>
                <a:cs typeface="Georgia"/>
              </a:rPr>
              <a:t>Discussion</a:t>
            </a:r>
          </a:p>
          <a:p>
            <a:pPr lvl="1">
              <a:buFont typeface="Arial"/>
              <a:buChar char="•"/>
            </a:pPr>
            <a:r>
              <a:rPr lang="en-US" sz="1400" dirty="0">
                <a:latin typeface="Georgia"/>
                <a:cs typeface="Georgia"/>
              </a:rPr>
              <a:t>Results, problems/common mistakes, solutions</a:t>
            </a:r>
          </a:p>
          <a:p>
            <a:pPr lvl="1">
              <a:buFont typeface="Arial"/>
              <a:buChar char="•"/>
            </a:pPr>
            <a:r>
              <a:rPr lang="en-US" sz="1400" dirty="0">
                <a:latin typeface="Georgia"/>
                <a:cs typeface="Georgia"/>
              </a:rPr>
              <a:t>Potential chemical effects on biology</a:t>
            </a:r>
          </a:p>
          <a:p>
            <a:pPr lvl="1">
              <a:buFont typeface="Arial"/>
              <a:buChar char="•"/>
            </a:pPr>
            <a:r>
              <a:rPr lang="en-US" sz="1400" dirty="0">
                <a:latin typeface="Georgia"/>
                <a:cs typeface="Georgia"/>
              </a:rPr>
              <a:t>Potential biological effects on chemistry</a:t>
            </a:r>
            <a:r>
              <a:rPr lang="en-US" sz="1400" dirty="0" smtClean="0">
                <a:latin typeface="Georgia"/>
                <a:cs typeface="Georgia"/>
              </a:rPr>
              <a:t> </a:t>
            </a:r>
            <a:endParaRPr lang="en-US" sz="1400" dirty="0">
              <a:latin typeface="Georgia"/>
              <a:cs typeface="Georgia"/>
            </a:endParaRPr>
          </a:p>
        </p:txBody>
      </p:sp>
      <p:cxnSp>
        <p:nvCxnSpPr>
          <p:cNvPr id="10" name="Straight Connector 9"/>
          <p:cNvCxnSpPr/>
          <p:nvPr/>
        </p:nvCxnSpPr>
        <p:spPr>
          <a:xfrm>
            <a:off x="737140" y="1307350"/>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2778" y="2360657"/>
            <a:ext cx="6546050" cy="2922905"/>
          </a:xfrm>
        </p:spPr>
        <p:txBody>
          <a:bodyPr>
            <a:normAutofit/>
          </a:bodyPr>
          <a:lstStyle/>
          <a:p>
            <a:r>
              <a:rPr lang="en-US" sz="2400" dirty="0" smtClean="0">
                <a:solidFill>
                  <a:srgbClr val="FF0000"/>
                </a:solidFill>
                <a:latin typeface="Georgia"/>
                <a:cs typeface="Georgia"/>
              </a:rPr>
              <a:t>CO</a:t>
            </a:r>
            <a:r>
              <a:rPr lang="en-US" sz="2400" baseline="-25000" dirty="0" smtClean="0">
                <a:solidFill>
                  <a:srgbClr val="FF0000"/>
                </a:solidFill>
                <a:latin typeface="Georgia"/>
                <a:cs typeface="Georgia"/>
              </a:rPr>
              <a:t>2</a:t>
            </a:r>
            <a:r>
              <a:rPr lang="en-US" sz="2400" dirty="0" smtClean="0">
                <a:solidFill>
                  <a:srgbClr val="FF0000"/>
                </a:solidFill>
                <a:latin typeface="Georgia"/>
                <a:cs typeface="Georgia"/>
              </a:rPr>
              <a:t> gas bubbling</a:t>
            </a:r>
          </a:p>
          <a:p>
            <a:r>
              <a:rPr lang="en-US" sz="2400" dirty="0" smtClean="0">
                <a:solidFill>
                  <a:srgbClr val="FF0000"/>
                </a:solidFill>
                <a:latin typeface="Georgia"/>
                <a:cs typeface="Georgia"/>
              </a:rPr>
              <a:t>Addition of strong acids or bases</a:t>
            </a:r>
          </a:p>
          <a:p>
            <a:r>
              <a:rPr lang="en-US" sz="2400" dirty="0" smtClean="0">
                <a:latin typeface="Georgia"/>
                <a:cs typeface="Georgia"/>
              </a:rPr>
              <a:t>Addition of CO</a:t>
            </a:r>
            <a:r>
              <a:rPr lang="en-US" sz="2400" baseline="-25000" dirty="0" smtClean="0">
                <a:latin typeface="Georgia"/>
                <a:cs typeface="Georgia"/>
              </a:rPr>
              <a:t>3</a:t>
            </a:r>
            <a:r>
              <a:rPr lang="en-US" sz="2400" baseline="30000" dirty="0" smtClean="0">
                <a:latin typeface="Georgia"/>
                <a:cs typeface="Georgia"/>
              </a:rPr>
              <a:t>2-</a:t>
            </a:r>
            <a:r>
              <a:rPr lang="en-US" sz="2400" dirty="0" smtClean="0">
                <a:latin typeface="Georgia"/>
                <a:cs typeface="Georgia"/>
              </a:rPr>
              <a:t> and/or HCO</a:t>
            </a:r>
            <a:r>
              <a:rPr lang="en-US" sz="2400" baseline="-25000" dirty="0" smtClean="0">
                <a:latin typeface="Georgia"/>
                <a:cs typeface="Georgia"/>
              </a:rPr>
              <a:t>3</a:t>
            </a:r>
            <a:r>
              <a:rPr lang="en-US" sz="2400" baseline="30000" dirty="0" smtClean="0">
                <a:latin typeface="Georgia"/>
                <a:cs typeface="Georgia"/>
              </a:rPr>
              <a:t>-</a:t>
            </a:r>
          </a:p>
          <a:p>
            <a:r>
              <a:rPr lang="en-US" sz="2400" dirty="0" smtClean="0">
                <a:latin typeface="Georgia"/>
                <a:cs typeface="Georgia"/>
              </a:rPr>
              <a:t>Addition of strong acid plus CO</a:t>
            </a:r>
            <a:r>
              <a:rPr lang="en-US" sz="2400" baseline="-25000" dirty="0" smtClean="0">
                <a:latin typeface="Georgia"/>
                <a:cs typeface="Georgia"/>
              </a:rPr>
              <a:t>3</a:t>
            </a:r>
            <a:r>
              <a:rPr lang="en-US" sz="2400" baseline="30000" dirty="0" smtClean="0">
                <a:latin typeface="Georgia"/>
                <a:cs typeface="Georgia"/>
              </a:rPr>
              <a:t>2-</a:t>
            </a:r>
            <a:r>
              <a:rPr lang="en-US" sz="2400" dirty="0" smtClean="0">
                <a:latin typeface="Georgia"/>
                <a:cs typeface="Georgia"/>
              </a:rPr>
              <a:t> or HCO</a:t>
            </a:r>
            <a:r>
              <a:rPr lang="en-US" sz="2400" baseline="-25000" dirty="0" smtClean="0">
                <a:latin typeface="Georgia"/>
                <a:cs typeface="Georgia"/>
              </a:rPr>
              <a:t>3</a:t>
            </a:r>
            <a:r>
              <a:rPr lang="en-US" sz="2400" baseline="30000" dirty="0" smtClean="0">
                <a:latin typeface="Georgia"/>
                <a:cs typeface="Georgia"/>
              </a:rPr>
              <a:t>-</a:t>
            </a:r>
          </a:p>
          <a:p>
            <a:r>
              <a:rPr lang="en-US" sz="2400" dirty="0" smtClean="0">
                <a:solidFill>
                  <a:schemeClr val="bg1">
                    <a:lumMod val="50000"/>
                  </a:schemeClr>
                </a:solidFill>
                <a:latin typeface="Georgia"/>
                <a:cs typeface="Georgia"/>
              </a:rPr>
              <a:t>Addition of high CO</a:t>
            </a:r>
            <a:r>
              <a:rPr lang="en-US" sz="2400" baseline="-25000" dirty="0" smtClean="0">
                <a:solidFill>
                  <a:schemeClr val="bg1">
                    <a:lumMod val="50000"/>
                  </a:schemeClr>
                </a:solidFill>
                <a:latin typeface="Georgia"/>
                <a:cs typeface="Georgia"/>
              </a:rPr>
              <a:t>2</a:t>
            </a:r>
            <a:r>
              <a:rPr lang="en-US" sz="2400" dirty="0" smtClean="0">
                <a:solidFill>
                  <a:schemeClr val="bg1">
                    <a:lumMod val="50000"/>
                  </a:schemeClr>
                </a:solidFill>
                <a:latin typeface="Georgia"/>
                <a:cs typeface="Georgia"/>
              </a:rPr>
              <a:t> seawater</a:t>
            </a:r>
          </a:p>
          <a:p>
            <a:r>
              <a:rPr lang="en-US" sz="2400" dirty="0" smtClean="0">
                <a:solidFill>
                  <a:srgbClr val="7F7F7F"/>
                </a:solidFill>
                <a:latin typeface="Georgia"/>
                <a:cs typeface="Georgia"/>
              </a:rPr>
              <a:t>Manipulation of [Ca</a:t>
            </a:r>
            <a:r>
              <a:rPr lang="en-US" sz="2400" baseline="30000" dirty="0" smtClean="0">
                <a:solidFill>
                  <a:srgbClr val="7F7F7F"/>
                </a:solidFill>
                <a:latin typeface="Georgia"/>
                <a:cs typeface="Georgia"/>
              </a:rPr>
              <a:t>2+</a:t>
            </a:r>
            <a:r>
              <a:rPr lang="en-US" sz="2400" dirty="0" smtClean="0">
                <a:solidFill>
                  <a:srgbClr val="7F7F7F"/>
                </a:solidFill>
                <a:latin typeface="Georgia"/>
                <a:cs typeface="Georgia"/>
              </a:rPr>
              <a:t>]</a:t>
            </a:r>
            <a:endParaRPr lang="en-US" sz="2400" dirty="0">
              <a:solidFill>
                <a:srgbClr val="7F7F7F"/>
              </a:solidFill>
              <a:latin typeface="Georgia"/>
              <a:cs typeface="Georgia"/>
            </a:endParaRPr>
          </a:p>
        </p:txBody>
      </p:sp>
      <p:sp>
        <p:nvSpPr>
          <p:cNvPr id="5" name="Rectangle 4"/>
          <p:cNvSpPr/>
          <p:nvPr/>
        </p:nvSpPr>
        <p:spPr>
          <a:xfrm>
            <a:off x="852503" y="609022"/>
            <a:ext cx="7468711" cy="584776"/>
          </a:xfrm>
          <a:prstGeom prst="rect">
            <a:avLst/>
          </a:prstGeom>
        </p:spPr>
        <p:txBody>
          <a:bodyPr wrap="none">
            <a:spAutoFit/>
          </a:bodyPr>
          <a:lstStyle/>
          <a:p>
            <a:pPr algn="ctr">
              <a:spcAft>
                <a:spcPts val="600"/>
              </a:spcAft>
            </a:pPr>
            <a:r>
              <a:rPr lang="en-US" sz="3200" b="1" dirty="0" smtClean="0">
                <a:latin typeface="Geneva"/>
                <a:cs typeface="Geneva"/>
              </a:rPr>
              <a:t>Perturbation Experiment Approaches</a:t>
            </a:r>
            <a:endParaRPr lang="en-US" sz="3200" dirty="0"/>
          </a:p>
        </p:txBody>
      </p:sp>
      <p:cxnSp>
        <p:nvCxnSpPr>
          <p:cNvPr id="6" name="Straight Connector 5"/>
          <p:cNvCxnSpPr/>
          <p:nvPr/>
        </p:nvCxnSpPr>
        <p:spPr>
          <a:xfrm>
            <a:off x="737140" y="1455890"/>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6181" y="371356"/>
            <a:ext cx="8469756" cy="584776"/>
          </a:xfrm>
          <a:prstGeom prst="rect">
            <a:avLst/>
          </a:prstGeom>
          <a:noFill/>
        </p:spPr>
        <p:txBody>
          <a:bodyPr wrap="square" rtlCol="0">
            <a:spAutoFit/>
          </a:bodyPr>
          <a:lstStyle/>
          <a:p>
            <a:pPr algn="ctr">
              <a:spcAft>
                <a:spcPts val="600"/>
              </a:spcAft>
            </a:pPr>
            <a:r>
              <a:rPr lang="en-US" sz="3200" b="1" dirty="0" smtClean="0">
                <a:latin typeface="Geneva"/>
                <a:cs typeface="Geneva"/>
              </a:rPr>
              <a:t>CO2SYS Practice Exercise </a:t>
            </a:r>
          </a:p>
        </p:txBody>
      </p:sp>
      <p:sp>
        <p:nvSpPr>
          <p:cNvPr id="9" name="TextBox 8"/>
          <p:cNvSpPr txBox="1"/>
          <p:nvPr/>
        </p:nvSpPr>
        <p:spPr>
          <a:xfrm>
            <a:off x="1010005" y="1388872"/>
            <a:ext cx="7166668" cy="5109091"/>
          </a:xfrm>
          <a:prstGeom prst="rect">
            <a:avLst/>
          </a:prstGeom>
          <a:noFill/>
        </p:spPr>
        <p:txBody>
          <a:bodyPr wrap="square" rtlCol="0">
            <a:spAutoFit/>
          </a:bodyPr>
          <a:lstStyle/>
          <a:p>
            <a:r>
              <a:rPr lang="en-US" sz="2400" b="1" i="1" dirty="0" smtClean="0">
                <a:latin typeface="Georgia"/>
                <a:cs typeface="Georgia"/>
              </a:rPr>
              <a:t>Take Home Messages!</a:t>
            </a:r>
          </a:p>
          <a:p>
            <a:endParaRPr lang="en-US" dirty="0" smtClean="0">
              <a:latin typeface="Georgia"/>
              <a:cs typeface="Georgia"/>
            </a:endParaRPr>
          </a:p>
          <a:p>
            <a:pPr lvl="0">
              <a:buFont typeface="Arial"/>
              <a:buChar char="•"/>
            </a:pPr>
            <a:r>
              <a:rPr lang="en-US" dirty="0" smtClean="0">
                <a:latin typeface="Georgia"/>
                <a:cs typeface="Georgia"/>
              </a:rPr>
              <a:t>You MUST understand how your choice of approach affects carbonate chemistry</a:t>
            </a:r>
          </a:p>
          <a:p>
            <a:pPr lvl="0"/>
            <a:endParaRPr lang="en-US" dirty="0" smtClean="0">
              <a:latin typeface="Georgia"/>
              <a:cs typeface="Georgia"/>
            </a:endParaRPr>
          </a:p>
          <a:p>
            <a:pPr lvl="0">
              <a:buFont typeface="Arial"/>
              <a:buChar char="•"/>
            </a:pPr>
            <a:r>
              <a:rPr lang="en-US" dirty="0" smtClean="0">
                <a:latin typeface="Georgia"/>
                <a:cs typeface="Georgia"/>
              </a:rPr>
              <a:t>The more information you have for planning, the better</a:t>
            </a:r>
          </a:p>
          <a:p>
            <a:pPr lvl="0">
              <a:buFont typeface="Arial"/>
              <a:buChar char="•"/>
            </a:pPr>
            <a:endParaRPr lang="en-US" dirty="0" smtClean="0">
              <a:latin typeface="Georgia"/>
              <a:cs typeface="Georgia"/>
            </a:endParaRPr>
          </a:p>
          <a:p>
            <a:pPr>
              <a:buFont typeface="Arial"/>
              <a:buChar char="•"/>
            </a:pPr>
            <a:r>
              <a:rPr lang="en-US" dirty="0" smtClean="0">
                <a:latin typeface="Georgia"/>
                <a:cs typeface="Georgia"/>
              </a:rPr>
              <a:t>Choose reasonable target conditions, make reasonable assumptions</a:t>
            </a:r>
          </a:p>
          <a:p>
            <a:endParaRPr lang="en-US" dirty="0" smtClean="0">
              <a:latin typeface="Georgia"/>
              <a:cs typeface="Georgia"/>
            </a:endParaRPr>
          </a:p>
          <a:p>
            <a:pPr lvl="0">
              <a:buFont typeface="Arial"/>
              <a:buChar char="•"/>
            </a:pPr>
            <a:r>
              <a:rPr lang="en-US" dirty="0" smtClean="0">
                <a:latin typeface="Georgia"/>
                <a:cs typeface="Georgia"/>
              </a:rPr>
              <a:t>Know your chemistry…don’t rely on CO2SYS (or any other program) to know it for you…this is a VERY common mistake</a:t>
            </a:r>
          </a:p>
          <a:p>
            <a:pPr lvl="0">
              <a:buFont typeface="Arial"/>
              <a:buChar char="•"/>
            </a:pPr>
            <a:endParaRPr lang="en-US" dirty="0" smtClean="0">
              <a:latin typeface="Georgia"/>
              <a:cs typeface="Georgia"/>
            </a:endParaRPr>
          </a:p>
          <a:p>
            <a:pPr>
              <a:buFont typeface="Arial"/>
              <a:buChar char="•"/>
            </a:pPr>
            <a:r>
              <a:rPr lang="en-US" dirty="0" smtClean="0">
                <a:latin typeface="Georgia"/>
                <a:cs typeface="Georgia"/>
              </a:rPr>
              <a:t>Biological effects on the chemistry must be considered in experimental design</a:t>
            </a:r>
          </a:p>
          <a:p>
            <a:pPr lvl="0">
              <a:buFont typeface="Arial"/>
              <a:buChar char="•"/>
            </a:pPr>
            <a:endParaRPr lang="en-US" dirty="0" smtClean="0">
              <a:latin typeface="Georgia"/>
              <a:cs typeface="Georgia"/>
            </a:endParaRPr>
          </a:p>
          <a:p>
            <a:pPr lvl="0">
              <a:buFont typeface="Arial"/>
              <a:buChar char="•"/>
            </a:pPr>
            <a:r>
              <a:rPr lang="en-US" dirty="0" smtClean="0">
                <a:latin typeface="Georgia"/>
                <a:cs typeface="Georgia"/>
              </a:rPr>
              <a:t>Monitor VERY closely - before, during, and after chemical manipulations and throughout experiments</a:t>
            </a:r>
          </a:p>
          <a:p>
            <a:r>
              <a:rPr lang="en-US" sz="1400" b="1" dirty="0" smtClean="0">
                <a:latin typeface="Georgia"/>
                <a:cs typeface="Georgia"/>
              </a:rPr>
              <a:t> </a:t>
            </a:r>
            <a:endParaRPr lang="en-US" sz="1400" dirty="0">
              <a:latin typeface="Georgia"/>
              <a:cs typeface="Georgia"/>
            </a:endParaRPr>
          </a:p>
        </p:txBody>
      </p:sp>
      <p:cxnSp>
        <p:nvCxnSpPr>
          <p:cNvPr id="4" name="Straight Connector 3"/>
          <p:cNvCxnSpPr/>
          <p:nvPr/>
        </p:nvCxnSpPr>
        <p:spPr>
          <a:xfrm>
            <a:off x="737140" y="1106821"/>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6181" y="371356"/>
            <a:ext cx="8469756" cy="584776"/>
          </a:xfrm>
          <a:prstGeom prst="rect">
            <a:avLst/>
          </a:prstGeom>
          <a:noFill/>
        </p:spPr>
        <p:txBody>
          <a:bodyPr wrap="square" rtlCol="0">
            <a:spAutoFit/>
          </a:bodyPr>
          <a:lstStyle/>
          <a:p>
            <a:pPr algn="ctr">
              <a:spcAft>
                <a:spcPts val="600"/>
              </a:spcAft>
            </a:pPr>
            <a:r>
              <a:rPr lang="en-US" sz="3200" b="1" dirty="0" smtClean="0">
                <a:latin typeface="Geneva"/>
                <a:cs typeface="Geneva"/>
              </a:rPr>
              <a:t>CO2SYS Experimental Sets</a:t>
            </a:r>
          </a:p>
        </p:txBody>
      </p:sp>
      <p:sp>
        <p:nvSpPr>
          <p:cNvPr id="9" name="TextBox 8"/>
          <p:cNvSpPr txBox="1"/>
          <p:nvPr/>
        </p:nvSpPr>
        <p:spPr>
          <a:xfrm>
            <a:off x="1010005" y="1106638"/>
            <a:ext cx="7166668" cy="5632311"/>
          </a:xfrm>
          <a:prstGeom prst="rect">
            <a:avLst/>
          </a:prstGeom>
          <a:noFill/>
        </p:spPr>
        <p:txBody>
          <a:bodyPr wrap="square" rtlCol="0">
            <a:spAutoFit/>
          </a:bodyPr>
          <a:lstStyle/>
          <a:p>
            <a:pPr lvl="0">
              <a:buFont typeface="Arial"/>
              <a:buChar char="•"/>
            </a:pPr>
            <a:r>
              <a:rPr lang="en-US" sz="1600" dirty="0" smtClean="0">
                <a:latin typeface="Georgia"/>
                <a:cs typeface="Georgia"/>
              </a:rPr>
              <a:t>4 Experimental Sets</a:t>
            </a:r>
          </a:p>
          <a:p>
            <a:pPr marL="800100" lvl="1" indent="-342900">
              <a:buFont typeface="+mj-lt"/>
              <a:buAutoNum type="arabicParenR"/>
            </a:pPr>
            <a:r>
              <a:rPr lang="en-US" sz="1600" dirty="0" smtClean="0">
                <a:latin typeface="Georgia"/>
                <a:cs typeface="Georgia"/>
              </a:rPr>
              <a:t>Acid addition, closed system*</a:t>
            </a:r>
          </a:p>
          <a:p>
            <a:pPr marL="800100" lvl="1" indent="-342900">
              <a:buFont typeface="+mj-lt"/>
              <a:buAutoNum type="arabicParenR"/>
            </a:pPr>
            <a:r>
              <a:rPr lang="en-US" sz="1600" dirty="0" smtClean="0">
                <a:latin typeface="Georgia"/>
                <a:cs typeface="Georgia"/>
              </a:rPr>
              <a:t>CO2 addition, closed system*</a:t>
            </a:r>
          </a:p>
          <a:p>
            <a:pPr marL="800100" lvl="1" indent="-342900">
              <a:buFont typeface="+mj-lt"/>
              <a:buAutoNum type="arabicParenR"/>
            </a:pPr>
            <a:r>
              <a:rPr lang="en-US" sz="1600" dirty="0" smtClean="0">
                <a:latin typeface="Georgia"/>
                <a:cs typeface="Georgia"/>
              </a:rPr>
              <a:t>Set 1 results (acid addition) re-</a:t>
            </a:r>
            <a:r>
              <a:rPr lang="en-US" sz="1600" dirty="0" err="1" smtClean="0">
                <a:latin typeface="Georgia"/>
                <a:cs typeface="Georgia"/>
              </a:rPr>
              <a:t>eq</a:t>
            </a:r>
            <a:r>
              <a:rPr lang="en-US" sz="1600" dirty="0" smtClean="0">
                <a:latin typeface="Georgia"/>
                <a:cs typeface="Georgia"/>
              </a:rPr>
              <a:t>. with atm. pCO</a:t>
            </a:r>
            <a:r>
              <a:rPr lang="en-US" sz="1600" baseline="-25000" dirty="0" smtClean="0">
                <a:latin typeface="Georgia"/>
                <a:cs typeface="Georgia"/>
              </a:rPr>
              <a:t>2</a:t>
            </a:r>
          </a:p>
          <a:p>
            <a:pPr marL="800100" lvl="1" indent="-342900">
              <a:buFont typeface="+mj-lt"/>
              <a:buAutoNum type="arabicParenR"/>
            </a:pPr>
            <a:r>
              <a:rPr lang="en-US" sz="1600" dirty="0" smtClean="0">
                <a:latin typeface="Georgia"/>
                <a:cs typeface="Georgia"/>
              </a:rPr>
              <a:t>Set 2 results (CO2 addition) re-</a:t>
            </a:r>
            <a:r>
              <a:rPr lang="en-US" sz="1600" dirty="0" err="1" smtClean="0">
                <a:latin typeface="Georgia"/>
                <a:cs typeface="Georgia"/>
              </a:rPr>
              <a:t>eq</a:t>
            </a:r>
            <a:r>
              <a:rPr lang="en-US" sz="1600" dirty="0" smtClean="0">
                <a:latin typeface="Georgia"/>
                <a:cs typeface="Georgia"/>
              </a:rPr>
              <a:t>. with atm. pCO</a:t>
            </a:r>
            <a:r>
              <a:rPr lang="en-US" sz="1600" baseline="-25000" dirty="0" smtClean="0">
                <a:latin typeface="Georgia"/>
                <a:cs typeface="Georgia"/>
              </a:rPr>
              <a:t>2</a:t>
            </a:r>
          </a:p>
          <a:p>
            <a:pPr lvl="0"/>
            <a:endParaRPr lang="en-US" sz="1600" dirty="0" smtClean="0">
              <a:latin typeface="Georgia"/>
              <a:cs typeface="Georgia"/>
            </a:endParaRPr>
          </a:p>
          <a:p>
            <a:pPr lvl="0">
              <a:buFont typeface="Arial"/>
              <a:buChar char="•"/>
            </a:pPr>
            <a:r>
              <a:rPr lang="en-US" sz="1600" dirty="0" smtClean="0">
                <a:latin typeface="Georgia"/>
                <a:cs typeface="Georgia"/>
              </a:rPr>
              <a:t>Target conditions from </a:t>
            </a:r>
            <a:r>
              <a:rPr lang="en-US" sz="1600" dirty="0" err="1" smtClean="0">
                <a:latin typeface="Georgia"/>
                <a:cs typeface="Georgia"/>
              </a:rPr>
              <a:t>Gattuso</a:t>
            </a:r>
            <a:r>
              <a:rPr lang="en-US" sz="1600" dirty="0" smtClean="0">
                <a:latin typeface="Georgia"/>
                <a:cs typeface="Georgia"/>
              </a:rPr>
              <a:t> and </a:t>
            </a:r>
            <a:r>
              <a:rPr lang="en-US" sz="1600" dirty="0" err="1" smtClean="0">
                <a:latin typeface="Georgia"/>
                <a:cs typeface="Georgia"/>
              </a:rPr>
              <a:t>Lavigne</a:t>
            </a:r>
            <a:r>
              <a:rPr lang="en-US" sz="1600" dirty="0" smtClean="0">
                <a:latin typeface="Georgia"/>
                <a:cs typeface="Georgia"/>
              </a:rPr>
              <a:t> (2009) for 1766, 2007, and 2100 re-analyzed using CO2SYS Excel version</a:t>
            </a:r>
          </a:p>
          <a:p>
            <a:pPr lvl="0">
              <a:buFont typeface="Arial"/>
              <a:buChar char="•"/>
            </a:pPr>
            <a:endParaRPr lang="en-US" sz="1600" dirty="0" smtClean="0">
              <a:latin typeface="Georgia"/>
              <a:cs typeface="Georgia"/>
            </a:endParaRPr>
          </a:p>
          <a:p>
            <a:pPr lvl="0">
              <a:buFont typeface="Arial"/>
              <a:buChar char="•"/>
            </a:pPr>
            <a:r>
              <a:rPr lang="en-US" sz="1600" dirty="0" smtClean="0">
                <a:latin typeface="Georgia"/>
                <a:cs typeface="Georgia"/>
              </a:rPr>
              <a:t>Starting seawater chemistry for all manipulations approximated at 1766 conditions with TCO</a:t>
            </a:r>
            <a:r>
              <a:rPr lang="en-US" sz="1600" baseline="-25000" dirty="0" smtClean="0">
                <a:latin typeface="Georgia"/>
                <a:cs typeface="Georgia"/>
              </a:rPr>
              <a:t>2</a:t>
            </a:r>
            <a:r>
              <a:rPr lang="en-US" sz="1600" dirty="0" smtClean="0">
                <a:latin typeface="Georgia"/>
                <a:cs typeface="Georgia"/>
              </a:rPr>
              <a:t> of 1994.4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SW, TA of 2326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SW, pH 8.194, pressure constant at 0 </a:t>
            </a:r>
            <a:r>
              <a:rPr lang="en-US" sz="1600" dirty="0" err="1" smtClean="0">
                <a:latin typeface="Georgia"/>
                <a:cs typeface="Georgia"/>
              </a:rPr>
              <a:t>dbars</a:t>
            </a:r>
            <a:r>
              <a:rPr lang="en-US" sz="1600" dirty="0" smtClean="0">
                <a:latin typeface="Georgia"/>
                <a:cs typeface="Georgia"/>
              </a:rPr>
              <a:t>.</a:t>
            </a:r>
            <a:r>
              <a:rPr lang="en-US" sz="1600" b="1" dirty="0" smtClean="0">
                <a:latin typeface="Georgia"/>
                <a:cs typeface="Georgia"/>
              </a:rPr>
              <a:t> </a:t>
            </a:r>
          </a:p>
          <a:p>
            <a:pPr lvl="0">
              <a:buFont typeface="Arial"/>
              <a:buChar char="•"/>
            </a:pPr>
            <a:endParaRPr lang="en-US" sz="1600" b="1" dirty="0" smtClean="0">
              <a:latin typeface="Georgia"/>
              <a:cs typeface="Georgia"/>
            </a:endParaRPr>
          </a:p>
          <a:p>
            <a:pPr>
              <a:buFont typeface="Arial"/>
              <a:buChar char="•"/>
            </a:pPr>
            <a:r>
              <a:rPr lang="en-US" sz="1600" dirty="0" smtClean="0">
                <a:latin typeface="Georgia"/>
                <a:cs typeface="Georgia"/>
              </a:rPr>
              <a:t>Dissociation constants in CO2SYS from </a:t>
            </a:r>
            <a:r>
              <a:rPr lang="en-US" sz="1600" dirty="0" err="1" smtClean="0">
                <a:latin typeface="Georgia"/>
                <a:cs typeface="Georgia"/>
              </a:rPr>
              <a:t>Mehrbach</a:t>
            </a:r>
            <a:r>
              <a:rPr lang="en-US" sz="1600" dirty="0" smtClean="0">
                <a:latin typeface="Georgia"/>
                <a:cs typeface="Georgia"/>
              </a:rPr>
              <a:t> et al. (1973) refit by Dickson and </a:t>
            </a:r>
            <a:r>
              <a:rPr lang="en-US" sz="1600" dirty="0" err="1" smtClean="0">
                <a:latin typeface="Georgia"/>
                <a:cs typeface="Georgia"/>
              </a:rPr>
              <a:t>Millero</a:t>
            </a:r>
            <a:r>
              <a:rPr lang="en-US" sz="1600" dirty="0" smtClean="0">
                <a:latin typeface="Georgia"/>
                <a:cs typeface="Georgia"/>
              </a:rPr>
              <a:t> (1987), KHSO4 from Dickson (1990), and total pH scale.</a:t>
            </a:r>
          </a:p>
          <a:p>
            <a:endParaRPr lang="en-US" dirty="0" smtClean="0">
              <a:latin typeface="Georgia"/>
              <a:cs typeface="Georgia"/>
            </a:endParaRPr>
          </a:p>
          <a:p>
            <a:r>
              <a:rPr lang="en-US" sz="2000" i="1" dirty="0" smtClean="0">
                <a:solidFill>
                  <a:srgbClr val="FF0000"/>
                </a:solidFill>
                <a:latin typeface="Georgia"/>
                <a:cs typeface="Georgia"/>
              </a:rPr>
              <a:t>STEP 1:  Enter dissociation constants  and pH scale using drop down menus on the input page of MS Excel macro file for CO2SYS.</a:t>
            </a:r>
          </a:p>
          <a:p>
            <a:pPr lvl="0">
              <a:buFont typeface="Arial"/>
              <a:buChar char="•"/>
            </a:pPr>
            <a:endParaRPr lang="en-US" sz="1400" b="1" i="1" dirty="0" smtClean="0">
              <a:solidFill>
                <a:srgbClr val="FF0000"/>
              </a:solidFill>
              <a:latin typeface="Georgia"/>
              <a:cs typeface="Georgia"/>
            </a:endParaRPr>
          </a:p>
          <a:p>
            <a:pPr lvl="0">
              <a:buFont typeface="Arial"/>
              <a:buChar char="•"/>
            </a:pPr>
            <a:endParaRPr lang="en-US" sz="1400" b="1" dirty="0">
              <a:latin typeface="Georgia"/>
              <a:cs typeface="Georgia"/>
            </a:endParaRPr>
          </a:p>
          <a:p>
            <a:pPr lvl="0">
              <a:buFont typeface="Arial"/>
              <a:buChar char="•"/>
            </a:pPr>
            <a:endParaRPr lang="en-US" sz="1400" dirty="0">
              <a:latin typeface="Georgia"/>
              <a:cs typeface="Georgia"/>
            </a:endParaRPr>
          </a:p>
        </p:txBody>
      </p:sp>
      <p:cxnSp>
        <p:nvCxnSpPr>
          <p:cNvPr id="5" name="Straight Connector 4"/>
          <p:cNvCxnSpPr/>
          <p:nvPr/>
        </p:nvCxnSpPr>
        <p:spPr>
          <a:xfrm>
            <a:off x="737140" y="1032551"/>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6181" y="490188"/>
            <a:ext cx="8469756" cy="584776"/>
          </a:xfrm>
          <a:prstGeom prst="rect">
            <a:avLst/>
          </a:prstGeom>
          <a:noFill/>
        </p:spPr>
        <p:txBody>
          <a:bodyPr wrap="square" rtlCol="0">
            <a:spAutoFit/>
          </a:bodyPr>
          <a:lstStyle/>
          <a:p>
            <a:pPr algn="ctr">
              <a:spcAft>
                <a:spcPts val="600"/>
              </a:spcAft>
            </a:pPr>
            <a:r>
              <a:rPr lang="en-US" sz="3200" b="1" dirty="0" smtClean="0">
                <a:latin typeface="Geneva"/>
                <a:cs typeface="Geneva"/>
              </a:rPr>
              <a:t>Carbonate System Targets </a:t>
            </a:r>
          </a:p>
        </p:txBody>
      </p:sp>
      <p:graphicFrame>
        <p:nvGraphicFramePr>
          <p:cNvPr id="7" name="Table 6"/>
          <p:cNvGraphicFramePr>
            <a:graphicFrameLocks noGrp="1"/>
          </p:cNvGraphicFramePr>
          <p:nvPr/>
        </p:nvGraphicFramePr>
        <p:xfrm>
          <a:off x="556991" y="2294170"/>
          <a:ext cx="7998445" cy="1731235"/>
        </p:xfrm>
        <a:graphic>
          <a:graphicData uri="http://schemas.openxmlformats.org/drawingml/2006/table">
            <a:tbl>
              <a:tblPr firstRow="1" bandRow="1">
                <a:tableStyleId>{5940675A-B579-460E-94D1-54222C63F5DA}</a:tableStyleId>
              </a:tblPr>
              <a:tblGrid>
                <a:gridCol w="615265"/>
                <a:gridCol w="513574"/>
                <a:gridCol w="445599"/>
                <a:gridCol w="690674"/>
                <a:gridCol w="586701"/>
                <a:gridCol w="497582"/>
                <a:gridCol w="668394"/>
                <a:gridCol w="631261"/>
                <a:gridCol w="727804"/>
                <a:gridCol w="809499"/>
                <a:gridCol w="739340"/>
                <a:gridCol w="642007"/>
                <a:gridCol w="430745"/>
              </a:tblGrid>
              <a:tr h="451075">
                <a:tc>
                  <a:txBody>
                    <a:bodyPr/>
                    <a:lstStyle/>
                    <a:p>
                      <a:pPr marL="0" marR="0">
                        <a:spcBef>
                          <a:spcPts val="0"/>
                        </a:spcBef>
                        <a:spcAft>
                          <a:spcPts val="0"/>
                        </a:spcAft>
                      </a:pPr>
                      <a:r>
                        <a:rPr lang="en-US" sz="1400" dirty="0">
                          <a:latin typeface="Times New Roman"/>
                          <a:ea typeface="Times New Roman"/>
                          <a:cs typeface="Times New Roman"/>
                        </a:rPr>
                        <a:t>Year</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T </a:t>
                      </a:r>
                    </a:p>
                    <a:p>
                      <a:pPr marL="0" marR="0">
                        <a:spcBef>
                          <a:spcPts val="0"/>
                        </a:spcBef>
                        <a:spcAft>
                          <a:spcPts val="0"/>
                        </a:spcAft>
                      </a:pPr>
                      <a:r>
                        <a:rPr lang="en-US" sz="1400" dirty="0">
                          <a:latin typeface="Times New Roman"/>
                          <a:ea typeface="Times New Roman"/>
                          <a:cs typeface="Times New Roman"/>
                        </a:rPr>
                        <a:t>(</a:t>
                      </a:r>
                      <a:r>
                        <a:rPr lang="en-US" sz="1400" baseline="30000" dirty="0" err="1">
                          <a:latin typeface="Times New Roman"/>
                          <a:ea typeface="Times New Roman"/>
                          <a:cs typeface="Times New Roman"/>
                        </a:rPr>
                        <a:t>o</a:t>
                      </a:r>
                      <a:r>
                        <a:rPr lang="en-US" sz="1400" dirty="0" err="1">
                          <a:latin typeface="Times New Roman"/>
                          <a:ea typeface="Times New Roman"/>
                          <a:cs typeface="Times New Roman"/>
                        </a:rPr>
                        <a:t>C</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smtClean="0">
                          <a:latin typeface="Times New Roman"/>
                          <a:ea typeface="Times New Roman"/>
                          <a:cs typeface="Times New Roman"/>
                        </a:rPr>
                        <a:t>Sal.</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a:latin typeface="Times New Roman"/>
                          <a:ea typeface="Times New Roman"/>
                          <a:cs typeface="Times New Roman"/>
                        </a:rPr>
                        <a:t>1</a:t>
                      </a:r>
                      <a:r>
                        <a:rPr lang="en-US" sz="1400">
                          <a:latin typeface="Times New Roman"/>
                          <a:ea typeface="Times New Roman"/>
                          <a:cs typeface="Times New Roman"/>
                        </a:rPr>
                        <a:t>Total P</a:t>
                      </a:r>
                    </a:p>
                  </a:txBody>
                  <a:tcPr marL="68580" marR="68580" marT="0" marB="0"/>
                </a:tc>
                <a:tc>
                  <a:txBody>
                    <a:bodyPr/>
                    <a:lstStyle/>
                    <a:p>
                      <a:pPr marL="0" marR="0">
                        <a:spcBef>
                          <a:spcPts val="0"/>
                        </a:spcBef>
                        <a:spcAft>
                          <a:spcPts val="0"/>
                        </a:spcAft>
                      </a:pPr>
                      <a:r>
                        <a:rPr lang="en-US" sz="1400" baseline="30000">
                          <a:latin typeface="Times New Roman"/>
                          <a:ea typeface="Times New Roman"/>
                          <a:cs typeface="Times New Roman"/>
                        </a:rPr>
                        <a:t>1</a:t>
                      </a:r>
                      <a:r>
                        <a:rPr lang="en-US" sz="1400">
                          <a:latin typeface="Times New Roman"/>
                          <a:ea typeface="Times New Roman"/>
                          <a:cs typeface="Times New Roman"/>
                        </a:rPr>
                        <a:t>Total Si</a:t>
                      </a:r>
                    </a:p>
                  </a:txBody>
                  <a:tcPr marL="68580" marR="68580" marT="0" marB="0"/>
                </a:tc>
                <a:tc>
                  <a:txBody>
                    <a:bodyPr/>
                    <a:lstStyle/>
                    <a:p>
                      <a:pPr marL="0" marR="0">
                        <a:spcBef>
                          <a:spcPts val="0"/>
                        </a:spcBef>
                        <a:spcAft>
                          <a:spcPts val="0"/>
                        </a:spcAft>
                      </a:pPr>
                      <a:r>
                        <a:rPr lang="en-US" sz="1400" baseline="30000" dirty="0">
                          <a:solidFill>
                            <a:srgbClr val="FF0000"/>
                          </a:solidFill>
                          <a:latin typeface="Times New Roman"/>
                          <a:ea typeface="Times New Roman"/>
                          <a:cs typeface="Times New Roman"/>
                        </a:rPr>
                        <a:t>1</a:t>
                      </a:r>
                      <a:r>
                        <a:rPr lang="en-US" sz="1400" dirty="0">
                          <a:solidFill>
                            <a:srgbClr val="FF0000"/>
                          </a:solidFill>
                          <a:latin typeface="Times New Roman"/>
                          <a:ea typeface="Times New Roman"/>
                          <a:cs typeface="Times New Roman"/>
                        </a:rPr>
                        <a:t>TA</a:t>
                      </a:r>
                    </a:p>
                  </a:txBody>
                  <a:tcPr marL="68580" marR="68580" marT="0" marB="0"/>
                </a:tc>
                <a:tc>
                  <a:txBody>
                    <a:bodyPr/>
                    <a:lstStyle/>
                    <a:p>
                      <a:pPr marL="0" marR="0">
                        <a:spcBef>
                          <a:spcPts val="0"/>
                        </a:spcBef>
                        <a:spcAft>
                          <a:spcPts val="0"/>
                        </a:spcAft>
                      </a:pPr>
                      <a:r>
                        <a:rPr lang="en-US" sz="1400">
                          <a:solidFill>
                            <a:srgbClr val="FF0000"/>
                          </a:solidFill>
                          <a:latin typeface="Times New Roman"/>
                          <a:ea typeface="Times New Roman"/>
                          <a:cs typeface="Times New Roman"/>
                        </a:rPr>
                        <a:t>pCO</a:t>
                      </a:r>
                      <a:r>
                        <a:rPr lang="en-US" sz="1400" baseline="-25000">
                          <a:solidFill>
                            <a:srgbClr val="FF0000"/>
                          </a:solidFill>
                          <a:latin typeface="Times New Roman"/>
                          <a:ea typeface="Times New Roman"/>
                          <a:cs typeface="Times New Roman"/>
                        </a:rPr>
                        <a:t>2</a:t>
                      </a:r>
                      <a:endParaRPr lang="en-US" sz="1400">
                        <a:solidFill>
                          <a:srgbClr val="FF0000"/>
                        </a:solidFill>
                        <a:latin typeface="Times New Roman"/>
                        <a:ea typeface="Times New Roman"/>
                        <a:cs typeface="Times New Roman"/>
                      </a:endParaRPr>
                    </a:p>
                    <a:p>
                      <a:pPr marL="0" marR="0">
                        <a:spcBef>
                          <a:spcPts val="0"/>
                        </a:spcBef>
                        <a:spcAft>
                          <a:spcPts val="0"/>
                        </a:spcAft>
                      </a:pPr>
                      <a:r>
                        <a:rPr lang="en-US" sz="1400">
                          <a:solidFill>
                            <a:srgbClr val="FF0000"/>
                          </a:solidFill>
                          <a:latin typeface="Times New Roman"/>
                          <a:ea typeface="Times New Roman"/>
                          <a:cs typeface="Times New Roman"/>
                        </a:rPr>
                        <a:t>(</a:t>
                      </a:r>
                      <a:r>
                        <a:rPr lang="en-US" sz="1400">
                          <a:solidFill>
                            <a:srgbClr val="FF0000"/>
                          </a:solidFill>
                          <a:latin typeface="Symbol"/>
                          <a:ea typeface="Times New Roman"/>
                          <a:cs typeface="Times New Roman"/>
                        </a:rPr>
                        <a:t>m</a:t>
                      </a:r>
                      <a:r>
                        <a:rPr lang="en-US" sz="1400">
                          <a:solidFill>
                            <a:srgbClr val="FF0000"/>
                          </a:solidFill>
                          <a:latin typeface="Times New Roman"/>
                          <a:ea typeface="Times New Roman"/>
                          <a:cs typeface="Times New Roman"/>
                        </a:rPr>
                        <a:t>atm)</a:t>
                      </a:r>
                    </a:p>
                  </a:txBody>
                  <a:tcPr marL="68580" marR="68580" marT="0" marB="0"/>
                </a:tc>
                <a:tc>
                  <a:txBody>
                    <a:bodyPr/>
                    <a:lstStyle/>
                    <a:p>
                      <a:pPr marL="0" marR="0">
                        <a:spcBef>
                          <a:spcPts val="0"/>
                        </a:spcBef>
                        <a:spcAft>
                          <a:spcPts val="0"/>
                        </a:spcAft>
                      </a:pPr>
                      <a:r>
                        <a:rPr lang="en-US" sz="1400" baseline="30000">
                          <a:solidFill>
                            <a:schemeClr val="tx1"/>
                          </a:solidFill>
                          <a:latin typeface="Times New Roman"/>
                          <a:ea typeface="Times New Roman"/>
                          <a:cs typeface="Times New Roman"/>
                        </a:rPr>
                        <a:t>1</a:t>
                      </a:r>
                      <a:r>
                        <a:rPr lang="en-US" sz="1400">
                          <a:solidFill>
                            <a:schemeClr val="tx1"/>
                          </a:solidFill>
                          <a:latin typeface="Times New Roman"/>
                          <a:ea typeface="Times New Roman"/>
                          <a:cs typeface="Times New Roman"/>
                        </a:rPr>
                        <a:t>TCO</a:t>
                      </a:r>
                      <a:r>
                        <a:rPr lang="en-US" sz="1400" baseline="-25000">
                          <a:solidFill>
                            <a:schemeClr val="tx1"/>
                          </a:solidFill>
                          <a:latin typeface="Times New Roman"/>
                          <a:ea typeface="Times New Roman"/>
                          <a:cs typeface="Times New Roman"/>
                        </a:rPr>
                        <a:t>2</a:t>
                      </a:r>
                      <a:endParaRPr lang="en-US" sz="1400">
                        <a:solidFill>
                          <a:schemeClr val="tx1"/>
                        </a:solidFill>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a:solidFill>
                            <a:schemeClr val="tx1"/>
                          </a:solidFill>
                          <a:latin typeface="Times New Roman"/>
                          <a:ea typeface="Times New Roman"/>
                          <a:cs typeface="Times New Roman"/>
                        </a:rPr>
                        <a:t>pH</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a:t>
                      </a:r>
                      <a:r>
                        <a:rPr lang="en-US" sz="1400" dirty="0" smtClean="0">
                          <a:latin typeface="Times New Roman"/>
                          <a:ea typeface="Times New Roman"/>
                          <a:cs typeface="Times New Roman"/>
                        </a:rPr>
                        <a:t>HCO</a:t>
                      </a:r>
                      <a:r>
                        <a:rPr lang="en-US" sz="1400" baseline="-25000" dirty="0" smtClean="0">
                          <a:latin typeface="Times New Roman"/>
                          <a:ea typeface="Times New Roman"/>
                          <a:cs typeface="Times New Roman"/>
                        </a:rPr>
                        <a:t>3</a:t>
                      </a:r>
                      <a:r>
                        <a:rPr lang="en-US" sz="1400" baseline="0" dirty="0" smtClean="0">
                          <a:latin typeface="Times New Roman"/>
                          <a:ea typeface="Times New Roman"/>
                          <a:cs typeface="Times New Roman"/>
                        </a:rPr>
                        <a:t>-</a:t>
                      </a:r>
                      <a:r>
                        <a:rPr lang="en-US" sz="1400" dirty="0" smtClean="0">
                          <a:latin typeface="Times New Roman"/>
                          <a:ea typeface="Times New Roman"/>
                          <a:cs typeface="Times New Roman"/>
                        </a:rPr>
                        <a:t>]</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a:latin typeface="Times New Roman"/>
                          <a:ea typeface="Times New Roman"/>
                          <a:cs typeface="Times New Roman"/>
                        </a:rPr>
                        <a:t>1</a:t>
                      </a:r>
                      <a:r>
                        <a:rPr lang="en-US" sz="1400">
                          <a:latin typeface="Times New Roman"/>
                          <a:ea typeface="Times New Roman"/>
                          <a:cs typeface="Times New Roman"/>
                        </a:rPr>
                        <a:t>[CO</a:t>
                      </a:r>
                      <a:r>
                        <a:rPr lang="en-US" sz="1400" baseline="-25000">
                          <a:latin typeface="Times New Roman"/>
                          <a:ea typeface="Times New Roman"/>
                          <a:cs typeface="Times New Roman"/>
                        </a:rPr>
                        <a:t>3</a:t>
                      </a:r>
                      <a:r>
                        <a:rPr lang="en-US" sz="1400" baseline="30000">
                          <a:latin typeface="Times New Roman"/>
                          <a:ea typeface="Times New Roman"/>
                          <a:cs typeface="Times New Roman"/>
                        </a:rPr>
                        <a:t>2-</a:t>
                      </a:r>
                      <a:r>
                        <a:rPr lang="en-US" sz="140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[CO</a:t>
                      </a:r>
                      <a:r>
                        <a:rPr lang="en-US" sz="1400" baseline="-25000" dirty="0">
                          <a:latin typeface="Times New Roman"/>
                          <a:ea typeface="Times New Roman"/>
                          <a:cs typeface="Times New Roman"/>
                        </a:rPr>
                        <a:t>2</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Ω</a:t>
                      </a:r>
                      <a:r>
                        <a:rPr lang="en-US" sz="1400" baseline="-25000" dirty="0">
                          <a:latin typeface="Symbol"/>
                          <a:ea typeface="Times New Roman"/>
                          <a:cs typeface="Times New Roman"/>
                        </a:rPr>
                        <a:t>A</a:t>
                      </a:r>
                      <a:endParaRPr lang="en-US" sz="1400" dirty="0">
                        <a:latin typeface="Times New Roman"/>
                        <a:ea typeface="Times New Roman"/>
                        <a:cs typeface="Times New Roman"/>
                      </a:endParaRPr>
                    </a:p>
                  </a:txBody>
                  <a:tcPr marL="68580" marR="68580" marT="0" marB="0"/>
                </a:tc>
              </a:tr>
              <a:tr h="259567">
                <a:tc>
                  <a:txBody>
                    <a:bodyPr/>
                    <a:lstStyle/>
                    <a:p>
                      <a:pPr marL="0" marR="0">
                        <a:spcBef>
                          <a:spcPts val="0"/>
                        </a:spcBef>
                        <a:spcAft>
                          <a:spcPts val="0"/>
                        </a:spcAft>
                      </a:pPr>
                      <a:r>
                        <a:rPr lang="en-US" sz="1400" dirty="0">
                          <a:latin typeface="Times New Roman"/>
                          <a:ea typeface="Times New Roman"/>
                          <a:cs typeface="Times New Roman"/>
                        </a:rPr>
                        <a:t>1766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a:solidFill>
                            <a:srgbClr val="FF0000"/>
                          </a:solidFill>
                          <a:latin typeface="Times New Roman"/>
                          <a:ea typeface="Times New Roman"/>
                          <a:cs typeface="Times New Roman"/>
                        </a:rPr>
                        <a:t>2326</a:t>
                      </a:r>
                    </a:p>
                  </a:txBody>
                  <a:tcPr marL="68580" marR="68580" marT="0" marB="0" anchor="ctr"/>
                </a:tc>
                <a:tc>
                  <a:txBody>
                    <a:bodyPr/>
                    <a:lstStyle/>
                    <a:p>
                      <a:pPr marL="0" marR="0">
                        <a:spcBef>
                          <a:spcPts val="0"/>
                        </a:spcBef>
                        <a:spcAft>
                          <a:spcPts val="0"/>
                        </a:spcAft>
                      </a:pPr>
                      <a:r>
                        <a:rPr lang="en-US" sz="1400">
                          <a:solidFill>
                            <a:srgbClr val="FF0000"/>
                          </a:solidFill>
                          <a:latin typeface="Times New Roman"/>
                          <a:ea typeface="Times New Roman"/>
                          <a:cs typeface="Times New Roman"/>
                        </a:rPr>
                        <a:t>267</a:t>
                      </a:r>
                    </a:p>
                  </a:txBody>
                  <a:tcPr marL="68580" marR="68580" marT="0" marB="0" anchor="ctr"/>
                </a:tc>
                <a:tc>
                  <a:txBody>
                    <a:bodyPr/>
                    <a:lstStyle/>
                    <a:p>
                      <a:pPr marL="0" marR="0">
                        <a:spcBef>
                          <a:spcPts val="0"/>
                        </a:spcBef>
                        <a:spcAft>
                          <a:spcPts val="0"/>
                        </a:spcAft>
                      </a:pPr>
                      <a:r>
                        <a:rPr lang="en-US" sz="1400" dirty="0">
                          <a:solidFill>
                            <a:schemeClr val="tx1"/>
                          </a:solidFill>
                          <a:latin typeface="Times New Roman"/>
                          <a:ea typeface="Times New Roman"/>
                          <a:cs typeface="Times New Roman"/>
                        </a:rPr>
                        <a:t>1994</a:t>
                      </a:r>
                    </a:p>
                  </a:txBody>
                  <a:tcPr marL="68580" marR="68580" marT="0" marB="0" anchor="ctr"/>
                </a:tc>
                <a:tc>
                  <a:txBody>
                    <a:bodyPr/>
                    <a:lstStyle/>
                    <a:p>
                      <a:pPr marL="0" marR="0">
                        <a:spcBef>
                          <a:spcPts val="0"/>
                        </a:spcBef>
                        <a:spcAft>
                          <a:spcPts val="0"/>
                        </a:spcAft>
                      </a:pPr>
                      <a:r>
                        <a:rPr lang="en-US" sz="1400">
                          <a:solidFill>
                            <a:schemeClr val="tx1"/>
                          </a:solidFill>
                          <a:latin typeface="Times New Roman"/>
                          <a:ea typeface="Times New Roman"/>
                          <a:cs typeface="Times New Roman"/>
                        </a:rPr>
                        <a:t>8.2</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1754</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231</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9.05</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3.6</a:t>
                      </a:r>
                    </a:p>
                  </a:txBody>
                  <a:tcPr marL="68580" marR="68580" marT="0" marB="0" anchor="ctr"/>
                </a:tc>
              </a:tr>
              <a:tr h="239933">
                <a:tc>
                  <a:txBody>
                    <a:bodyPr/>
                    <a:lstStyle/>
                    <a:p>
                      <a:pPr marL="0" marR="0">
                        <a:spcBef>
                          <a:spcPts val="0"/>
                        </a:spcBef>
                        <a:spcAft>
                          <a:spcPts val="0"/>
                        </a:spcAft>
                      </a:pPr>
                      <a:r>
                        <a:rPr lang="en-US" sz="1400" dirty="0">
                          <a:latin typeface="Times New Roman"/>
                          <a:ea typeface="Times New Roman"/>
                          <a:cs typeface="Times New Roman"/>
                        </a:rPr>
                        <a:t>2007</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18.9</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a:solidFill>
                            <a:srgbClr val="FF0000"/>
                          </a:solidFill>
                          <a:latin typeface="Times New Roman"/>
                          <a:ea typeface="Times New Roman"/>
                          <a:cs typeface="Times New Roman"/>
                        </a:rPr>
                        <a:t>2325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384</a:t>
                      </a:r>
                    </a:p>
                  </a:txBody>
                  <a:tcPr marL="68580" marR="68580" marT="0" marB="0" anchor="ctr"/>
                </a:tc>
                <a:tc>
                  <a:txBody>
                    <a:bodyPr/>
                    <a:lstStyle/>
                    <a:p>
                      <a:pPr marL="0" marR="0">
                        <a:spcBef>
                          <a:spcPts val="0"/>
                        </a:spcBef>
                        <a:spcAft>
                          <a:spcPts val="0"/>
                        </a:spcAft>
                      </a:pPr>
                      <a:r>
                        <a:rPr lang="en-US" sz="1400" dirty="0">
                          <a:solidFill>
                            <a:schemeClr val="tx1"/>
                          </a:solidFill>
                          <a:latin typeface="Times New Roman"/>
                          <a:ea typeface="Times New Roman"/>
                          <a:cs typeface="Times New Roman"/>
                        </a:rPr>
                        <a:t>2064</a:t>
                      </a:r>
                    </a:p>
                  </a:txBody>
                  <a:tcPr marL="68580" marR="68580" marT="0" marB="0" anchor="ctr"/>
                </a:tc>
                <a:tc>
                  <a:txBody>
                    <a:bodyPr/>
                    <a:lstStyle/>
                    <a:p>
                      <a:pPr marL="0" marR="0">
                        <a:spcBef>
                          <a:spcPts val="0"/>
                        </a:spcBef>
                        <a:spcAft>
                          <a:spcPts val="0"/>
                        </a:spcAft>
                      </a:pPr>
                      <a:r>
                        <a:rPr lang="en-US" sz="1400" dirty="0">
                          <a:solidFill>
                            <a:schemeClr val="tx1"/>
                          </a:solidFill>
                          <a:latin typeface="Times New Roman"/>
                          <a:ea typeface="Times New Roman"/>
                          <a:cs typeface="Times New Roman"/>
                        </a:rPr>
                        <a:t>8.07</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1865</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12.8</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2.9</a:t>
                      </a:r>
                    </a:p>
                  </a:txBody>
                  <a:tcPr marL="68580" marR="68580" marT="0" marB="0" anchor="ctr"/>
                </a:tc>
              </a:tr>
              <a:tr h="230336">
                <a:tc>
                  <a:txBody>
                    <a:bodyPr/>
                    <a:lstStyle/>
                    <a:p>
                      <a:pPr marL="0" marR="0">
                        <a:spcBef>
                          <a:spcPts val="0"/>
                        </a:spcBef>
                        <a:spcAft>
                          <a:spcPts val="0"/>
                        </a:spcAft>
                      </a:pPr>
                      <a:r>
                        <a:rPr lang="en-US" sz="1400">
                          <a:latin typeface="Times New Roman"/>
                          <a:ea typeface="Times New Roman"/>
                          <a:cs typeface="Times New Roman"/>
                        </a:rPr>
                        <a:t>2100</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21.4</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34.7</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0.55</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2310</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793</a:t>
                      </a:r>
                    </a:p>
                  </a:txBody>
                  <a:tcPr marL="68580" marR="68580" marT="0" marB="0" anchor="ctr"/>
                </a:tc>
                <a:tc>
                  <a:txBody>
                    <a:bodyPr/>
                    <a:lstStyle/>
                    <a:p>
                      <a:pPr marL="0" marR="0">
                        <a:spcBef>
                          <a:spcPts val="0"/>
                        </a:spcBef>
                        <a:spcAft>
                          <a:spcPts val="0"/>
                        </a:spcAft>
                      </a:pPr>
                      <a:r>
                        <a:rPr lang="en-US" sz="1400" dirty="0">
                          <a:solidFill>
                            <a:schemeClr val="tx1"/>
                          </a:solidFill>
                          <a:latin typeface="Times New Roman"/>
                          <a:ea typeface="Times New Roman"/>
                          <a:cs typeface="Times New Roman"/>
                        </a:rPr>
                        <a:t>2162</a:t>
                      </a:r>
                    </a:p>
                  </a:txBody>
                  <a:tcPr marL="68580" marR="68580" marT="0" marB="0" anchor="ctr"/>
                </a:tc>
                <a:tc>
                  <a:txBody>
                    <a:bodyPr/>
                    <a:lstStyle/>
                    <a:p>
                      <a:pPr marL="0" marR="0">
                        <a:spcBef>
                          <a:spcPts val="0"/>
                        </a:spcBef>
                        <a:spcAft>
                          <a:spcPts val="0"/>
                        </a:spcAft>
                      </a:pPr>
                      <a:r>
                        <a:rPr lang="en-US" sz="1400" dirty="0">
                          <a:solidFill>
                            <a:schemeClr val="tx1"/>
                          </a:solidFill>
                          <a:latin typeface="Times New Roman"/>
                          <a:ea typeface="Times New Roman"/>
                          <a:cs typeface="Times New Roman"/>
                        </a:rPr>
                        <a:t>7.79</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2020</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118</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24.7</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a:t>
                      </a:r>
                    </a:p>
                  </a:txBody>
                  <a:tcPr marL="68580" marR="68580" marT="0" marB="0" anchor="ctr"/>
                </a:tc>
              </a:tr>
            </a:tbl>
          </a:graphicData>
        </a:graphic>
      </p:graphicFrame>
      <p:sp>
        <p:nvSpPr>
          <p:cNvPr id="8" name="TextBox 7"/>
          <p:cNvSpPr txBox="1"/>
          <p:nvPr/>
        </p:nvSpPr>
        <p:spPr>
          <a:xfrm>
            <a:off x="490122" y="1919015"/>
            <a:ext cx="7290540" cy="646331"/>
          </a:xfrm>
          <a:prstGeom prst="rect">
            <a:avLst/>
          </a:prstGeom>
          <a:noFill/>
        </p:spPr>
        <p:txBody>
          <a:bodyPr wrap="square" rtlCol="0">
            <a:spAutoFit/>
          </a:bodyPr>
          <a:lstStyle/>
          <a:p>
            <a:r>
              <a:rPr lang="en-US" b="1" dirty="0">
                <a:latin typeface="Georgia"/>
                <a:cs typeface="Georgia"/>
              </a:rPr>
              <a:t>Target values from </a:t>
            </a:r>
            <a:r>
              <a:rPr lang="en-US" b="1" dirty="0" err="1">
                <a:latin typeface="Georgia"/>
                <a:cs typeface="Georgia"/>
              </a:rPr>
              <a:t>Gattuso</a:t>
            </a:r>
            <a:r>
              <a:rPr lang="en-US" b="1" dirty="0">
                <a:latin typeface="Georgia"/>
                <a:cs typeface="Georgia"/>
              </a:rPr>
              <a:t> and </a:t>
            </a:r>
            <a:r>
              <a:rPr lang="en-US" b="1" dirty="0" err="1">
                <a:latin typeface="Georgia"/>
                <a:cs typeface="Georgia"/>
              </a:rPr>
              <a:t>Lavigne</a:t>
            </a:r>
            <a:r>
              <a:rPr lang="en-US" b="1" dirty="0">
                <a:latin typeface="Georgia"/>
                <a:cs typeface="Georgia"/>
              </a:rPr>
              <a:t> (2009) via </a:t>
            </a:r>
            <a:r>
              <a:rPr lang="en-US" b="1" dirty="0" err="1">
                <a:latin typeface="Georgia"/>
                <a:cs typeface="Georgia"/>
              </a:rPr>
              <a:t>Seacarb</a:t>
            </a:r>
            <a:r>
              <a:rPr lang="en-US" b="1" dirty="0">
                <a:latin typeface="Georgia"/>
                <a:cs typeface="Georgia"/>
              </a:rPr>
              <a:t>:</a:t>
            </a:r>
            <a:endParaRPr lang="en-US" dirty="0">
              <a:latin typeface="Georgia"/>
              <a:cs typeface="Georgia"/>
            </a:endParaRPr>
          </a:p>
          <a:p>
            <a:endParaRPr lang="en-US" dirty="0"/>
          </a:p>
        </p:txBody>
      </p:sp>
      <p:sp>
        <p:nvSpPr>
          <p:cNvPr id="12" name="Rectangle 11"/>
          <p:cNvSpPr/>
          <p:nvPr/>
        </p:nvSpPr>
        <p:spPr>
          <a:xfrm>
            <a:off x="556991" y="3979939"/>
            <a:ext cx="7994878" cy="646331"/>
          </a:xfrm>
          <a:prstGeom prst="rect">
            <a:avLst/>
          </a:prstGeom>
        </p:spPr>
        <p:txBody>
          <a:bodyPr wrap="square">
            <a:spAutoFit/>
          </a:bodyPr>
          <a:lstStyle/>
          <a:p>
            <a:r>
              <a:rPr lang="en-US" b="1" dirty="0" smtClean="0">
                <a:latin typeface="Georgia"/>
                <a:cs typeface="Georgia"/>
              </a:rPr>
              <a:t>Target values from </a:t>
            </a:r>
            <a:r>
              <a:rPr lang="en-US" b="1" dirty="0" err="1" smtClean="0">
                <a:latin typeface="Georgia"/>
                <a:cs typeface="Georgia"/>
              </a:rPr>
              <a:t>Gattuso</a:t>
            </a:r>
            <a:r>
              <a:rPr lang="en-US" b="1" dirty="0" smtClean="0">
                <a:latin typeface="Georgia"/>
                <a:cs typeface="Georgia"/>
              </a:rPr>
              <a:t> and </a:t>
            </a:r>
            <a:r>
              <a:rPr lang="en-US" b="1" dirty="0" err="1" smtClean="0">
                <a:latin typeface="Georgia"/>
                <a:cs typeface="Georgia"/>
              </a:rPr>
              <a:t>Lavigne</a:t>
            </a:r>
            <a:r>
              <a:rPr lang="en-US" b="1" dirty="0" smtClean="0">
                <a:latin typeface="Georgia"/>
                <a:cs typeface="Georgia"/>
              </a:rPr>
              <a:t> (2009) via CO2SYS (using TA and pCO</a:t>
            </a:r>
            <a:r>
              <a:rPr lang="en-US" b="1" baseline="-25000" dirty="0" smtClean="0">
                <a:latin typeface="Georgia"/>
                <a:cs typeface="Georgia"/>
              </a:rPr>
              <a:t>2</a:t>
            </a:r>
            <a:r>
              <a:rPr lang="en-US" b="1" dirty="0" smtClean="0">
                <a:latin typeface="Georgia"/>
                <a:cs typeface="Georgia"/>
              </a:rPr>
              <a:t> input from above):</a:t>
            </a:r>
            <a:endParaRPr lang="en-US" dirty="0">
              <a:latin typeface="Georgia"/>
              <a:cs typeface="Georgia"/>
            </a:endParaRPr>
          </a:p>
        </p:txBody>
      </p:sp>
      <p:graphicFrame>
        <p:nvGraphicFramePr>
          <p:cNvPr id="13" name="Table 12"/>
          <p:cNvGraphicFramePr>
            <a:graphicFrameLocks noGrp="1"/>
          </p:cNvGraphicFramePr>
          <p:nvPr/>
        </p:nvGraphicFramePr>
        <p:xfrm>
          <a:off x="612840" y="4730258"/>
          <a:ext cx="7998445" cy="1180911"/>
        </p:xfrm>
        <a:graphic>
          <a:graphicData uri="http://schemas.openxmlformats.org/drawingml/2006/table">
            <a:tbl>
              <a:tblPr firstRow="1" bandRow="1">
                <a:tableStyleId>{5940675A-B579-460E-94D1-54222C63F5DA}</a:tableStyleId>
              </a:tblPr>
              <a:tblGrid>
                <a:gridCol w="615265"/>
                <a:gridCol w="513574"/>
                <a:gridCol w="478869"/>
                <a:gridCol w="586702"/>
                <a:gridCol w="586701"/>
                <a:gridCol w="564421"/>
                <a:gridCol w="638688"/>
                <a:gridCol w="690674"/>
                <a:gridCol w="571848"/>
                <a:gridCol w="839205"/>
                <a:gridCol w="735234"/>
                <a:gridCol w="623834"/>
                <a:gridCol w="553430"/>
              </a:tblGrid>
              <a:tr h="451075">
                <a:tc>
                  <a:txBody>
                    <a:bodyPr/>
                    <a:lstStyle/>
                    <a:p>
                      <a:pPr marL="0" marR="0">
                        <a:spcBef>
                          <a:spcPts val="0"/>
                        </a:spcBef>
                        <a:spcAft>
                          <a:spcPts val="0"/>
                        </a:spcAft>
                      </a:pPr>
                      <a:r>
                        <a:rPr lang="en-US" sz="1400" dirty="0">
                          <a:latin typeface="Times New Roman"/>
                          <a:ea typeface="Times New Roman"/>
                          <a:cs typeface="Times New Roman"/>
                        </a:rPr>
                        <a:t>Year</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T </a:t>
                      </a:r>
                    </a:p>
                    <a:p>
                      <a:pPr marL="0" marR="0">
                        <a:spcBef>
                          <a:spcPts val="0"/>
                        </a:spcBef>
                        <a:spcAft>
                          <a:spcPts val="0"/>
                        </a:spcAft>
                      </a:pPr>
                      <a:r>
                        <a:rPr lang="en-US" sz="1400" dirty="0">
                          <a:latin typeface="Times New Roman"/>
                          <a:ea typeface="Times New Roman"/>
                          <a:cs typeface="Times New Roman"/>
                        </a:rPr>
                        <a:t>(</a:t>
                      </a:r>
                      <a:r>
                        <a:rPr lang="en-US" sz="1400" baseline="30000" dirty="0" err="1">
                          <a:latin typeface="Times New Roman"/>
                          <a:ea typeface="Times New Roman"/>
                          <a:cs typeface="Times New Roman"/>
                        </a:rPr>
                        <a:t>o</a:t>
                      </a:r>
                      <a:r>
                        <a:rPr lang="en-US" sz="1400" dirty="0" err="1">
                          <a:latin typeface="Times New Roman"/>
                          <a:ea typeface="Times New Roman"/>
                          <a:cs typeface="Times New Roman"/>
                        </a:rPr>
                        <a:t>C</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smtClean="0">
                          <a:latin typeface="Times New Roman"/>
                          <a:ea typeface="Times New Roman"/>
                          <a:cs typeface="Times New Roman"/>
                        </a:rPr>
                        <a:t>Sal.</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Total P</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Total Si</a:t>
                      </a:r>
                    </a:p>
                  </a:txBody>
                  <a:tcPr marL="68580" marR="68580" marT="0" marB="0"/>
                </a:tc>
                <a:tc>
                  <a:txBody>
                    <a:bodyPr/>
                    <a:lstStyle/>
                    <a:p>
                      <a:pPr marL="0" marR="0">
                        <a:spcBef>
                          <a:spcPts val="0"/>
                        </a:spcBef>
                        <a:spcAft>
                          <a:spcPts val="0"/>
                        </a:spcAft>
                      </a:pPr>
                      <a:r>
                        <a:rPr lang="en-US" sz="1400" baseline="30000" dirty="0">
                          <a:solidFill>
                            <a:srgbClr val="FF0000"/>
                          </a:solidFill>
                          <a:latin typeface="Times New Roman"/>
                          <a:ea typeface="Times New Roman"/>
                          <a:cs typeface="Times New Roman"/>
                        </a:rPr>
                        <a:t>1</a:t>
                      </a:r>
                      <a:r>
                        <a:rPr lang="en-US" sz="1400" dirty="0">
                          <a:solidFill>
                            <a:srgbClr val="FF0000"/>
                          </a:solidFill>
                          <a:latin typeface="Times New Roman"/>
                          <a:ea typeface="Times New Roman"/>
                          <a:cs typeface="Times New Roman"/>
                        </a:rPr>
                        <a:t>TA</a:t>
                      </a:r>
                    </a:p>
                  </a:txBody>
                  <a:tcPr marL="68580" marR="68580" marT="0" marB="0"/>
                </a:tc>
                <a:tc>
                  <a:txBody>
                    <a:bodyPr/>
                    <a:lstStyle/>
                    <a:p>
                      <a:pPr marL="0" marR="0">
                        <a:spcBef>
                          <a:spcPts val="0"/>
                        </a:spcBef>
                        <a:spcAft>
                          <a:spcPts val="0"/>
                        </a:spcAft>
                      </a:pPr>
                      <a:r>
                        <a:rPr lang="en-US" sz="1400">
                          <a:solidFill>
                            <a:srgbClr val="FF0000"/>
                          </a:solidFill>
                          <a:latin typeface="Times New Roman"/>
                          <a:ea typeface="Times New Roman"/>
                          <a:cs typeface="Times New Roman"/>
                        </a:rPr>
                        <a:t>pCO</a:t>
                      </a:r>
                      <a:r>
                        <a:rPr lang="en-US" sz="1400" baseline="-25000">
                          <a:solidFill>
                            <a:srgbClr val="FF0000"/>
                          </a:solidFill>
                          <a:latin typeface="Times New Roman"/>
                          <a:ea typeface="Times New Roman"/>
                          <a:cs typeface="Times New Roman"/>
                        </a:rPr>
                        <a:t>2</a:t>
                      </a:r>
                      <a:endParaRPr lang="en-US" sz="1400">
                        <a:solidFill>
                          <a:srgbClr val="FF0000"/>
                        </a:solidFill>
                        <a:latin typeface="Times New Roman"/>
                        <a:ea typeface="Times New Roman"/>
                        <a:cs typeface="Times New Roman"/>
                      </a:endParaRPr>
                    </a:p>
                    <a:p>
                      <a:pPr marL="0" marR="0">
                        <a:spcBef>
                          <a:spcPts val="0"/>
                        </a:spcBef>
                        <a:spcAft>
                          <a:spcPts val="0"/>
                        </a:spcAft>
                      </a:pPr>
                      <a:r>
                        <a:rPr lang="en-US" sz="1400">
                          <a:solidFill>
                            <a:srgbClr val="FF0000"/>
                          </a:solidFill>
                          <a:latin typeface="Times New Roman"/>
                          <a:ea typeface="Times New Roman"/>
                          <a:cs typeface="Times New Roman"/>
                        </a:rPr>
                        <a:t>(</a:t>
                      </a:r>
                      <a:r>
                        <a:rPr lang="en-US" sz="1400">
                          <a:solidFill>
                            <a:srgbClr val="FF0000"/>
                          </a:solidFill>
                          <a:latin typeface="Symbol"/>
                          <a:ea typeface="Times New Roman"/>
                          <a:cs typeface="Times New Roman"/>
                        </a:rPr>
                        <a:t>m</a:t>
                      </a:r>
                      <a:r>
                        <a:rPr lang="en-US" sz="1400">
                          <a:solidFill>
                            <a:srgbClr val="FF0000"/>
                          </a:solidFill>
                          <a:latin typeface="Times New Roman"/>
                          <a:ea typeface="Times New Roman"/>
                          <a:cs typeface="Times New Roman"/>
                        </a:rPr>
                        <a:t>atm)</a:t>
                      </a:r>
                    </a:p>
                  </a:txBody>
                  <a:tcPr marL="68580" marR="68580" marT="0" marB="0"/>
                </a:tc>
                <a:tc>
                  <a:txBody>
                    <a:bodyPr/>
                    <a:lstStyle/>
                    <a:p>
                      <a:pPr marL="0" marR="0">
                        <a:spcBef>
                          <a:spcPts val="0"/>
                        </a:spcBef>
                        <a:spcAft>
                          <a:spcPts val="0"/>
                        </a:spcAft>
                      </a:pPr>
                      <a:r>
                        <a:rPr lang="en-US" sz="1400" baseline="30000" dirty="0">
                          <a:solidFill>
                            <a:srgbClr val="000000"/>
                          </a:solidFill>
                          <a:latin typeface="Times New Roman"/>
                          <a:ea typeface="Times New Roman"/>
                          <a:cs typeface="Times New Roman"/>
                        </a:rPr>
                        <a:t>1</a:t>
                      </a:r>
                      <a:r>
                        <a:rPr lang="en-US" sz="1400" dirty="0">
                          <a:solidFill>
                            <a:srgbClr val="000000"/>
                          </a:solidFill>
                          <a:latin typeface="Times New Roman"/>
                          <a:ea typeface="Times New Roman"/>
                          <a:cs typeface="Times New Roman"/>
                        </a:rPr>
                        <a:t>TCO</a:t>
                      </a:r>
                      <a:r>
                        <a:rPr lang="en-US" sz="1400" baseline="-25000" dirty="0">
                          <a:solidFill>
                            <a:srgbClr val="000000"/>
                          </a:solidFill>
                          <a:latin typeface="Times New Roman"/>
                          <a:ea typeface="Times New Roman"/>
                          <a:cs typeface="Times New Roman"/>
                        </a:rPr>
                        <a:t>2</a:t>
                      </a:r>
                      <a:endParaRPr lang="en-US" sz="1400" dirty="0">
                        <a:solidFill>
                          <a:srgbClr val="000000"/>
                        </a:solidFill>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a:solidFill>
                            <a:srgbClr val="000000"/>
                          </a:solidFill>
                          <a:latin typeface="Times New Roman"/>
                          <a:ea typeface="Times New Roman"/>
                          <a:cs typeface="Times New Roman"/>
                        </a:rPr>
                        <a:t>pH</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a:t>
                      </a:r>
                      <a:r>
                        <a:rPr lang="en-US" sz="1400" dirty="0" smtClean="0">
                          <a:latin typeface="Times New Roman"/>
                          <a:ea typeface="Times New Roman"/>
                          <a:cs typeface="Times New Roman"/>
                        </a:rPr>
                        <a:t>HCO</a:t>
                      </a:r>
                      <a:r>
                        <a:rPr lang="en-US" sz="1400" baseline="-25000" dirty="0" smtClean="0">
                          <a:latin typeface="Times New Roman"/>
                          <a:ea typeface="Times New Roman"/>
                          <a:cs typeface="Times New Roman"/>
                        </a:rPr>
                        <a:t>3</a:t>
                      </a:r>
                      <a:r>
                        <a:rPr lang="en-US" sz="1400" baseline="0" dirty="0" smtClean="0">
                          <a:latin typeface="Times New Roman"/>
                          <a:ea typeface="Times New Roman"/>
                          <a:cs typeface="Times New Roman"/>
                        </a:rPr>
                        <a:t>-</a:t>
                      </a:r>
                      <a:r>
                        <a:rPr lang="en-US" sz="1400" dirty="0" smtClean="0">
                          <a:latin typeface="Times New Roman"/>
                          <a:ea typeface="Times New Roman"/>
                          <a:cs typeface="Times New Roman"/>
                        </a:rPr>
                        <a:t>]</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[CO</a:t>
                      </a:r>
                      <a:r>
                        <a:rPr lang="en-US" sz="1400" baseline="-25000" dirty="0">
                          <a:latin typeface="Times New Roman"/>
                          <a:ea typeface="Times New Roman"/>
                          <a:cs typeface="Times New Roman"/>
                        </a:rPr>
                        <a:t>3</a:t>
                      </a:r>
                      <a:r>
                        <a:rPr lang="en-US" sz="1400" baseline="30000" dirty="0">
                          <a:latin typeface="Times New Roman"/>
                          <a:ea typeface="Times New Roman"/>
                          <a:cs typeface="Times New Roman"/>
                        </a:rPr>
                        <a:t>2-</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[CO</a:t>
                      </a:r>
                      <a:r>
                        <a:rPr lang="en-US" sz="1400" baseline="-25000" dirty="0">
                          <a:latin typeface="Times New Roman"/>
                          <a:ea typeface="Times New Roman"/>
                          <a:cs typeface="Times New Roman"/>
                        </a:rPr>
                        <a:t>2</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Ω</a:t>
                      </a:r>
                      <a:r>
                        <a:rPr lang="en-US" sz="1400" baseline="-25000" dirty="0">
                          <a:latin typeface="Symbol"/>
                          <a:ea typeface="Times New Roman"/>
                          <a:cs typeface="Times New Roman"/>
                        </a:rPr>
                        <a:t>A</a:t>
                      </a:r>
                      <a:endParaRPr lang="en-US" sz="1400" dirty="0">
                        <a:latin typeface="Times New Roman"/>
                        <a:ea typeface="Times New Roman"/>
                        <a:cs typeface="Times New Roman"/>
                      </a:endParaRPr>
                    </a:p>
                  </a:txBody>
                  <a:tcPr marL="68580" marR="68580" marT="0" marB="0"/>
                </a:tc>
              </a:tr>
              <a:tr h="259567">
                <a:tc>
                  <a:txBody>
                    <a:bodyPr/>
                    <a:lstStyle/>
                    <a:p>
                      <a:pPr marL="0" marR="0">
                        <a:spcBef>
                          <a:spcPts val="0"/>
                        </a:spcBef>
                        <a:spcAft>
                          <a:spcPts val="0"/>
                        </a:spcAft>
                      </a:pPr>
                      <a:r>
                        <a:rPr lang="en-US" sz="1400" dirty="0">
                          <a:latin typeface="Times New Roman"/>
                          <a:ea typeface="Times New Roman"/>
                          <a:cs typeface="Times New Roman"/>
                        </a:rPr>
                        <a:t>1766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2326</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267</a:t>
                      </a: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1994.4</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8.194</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1753.5</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231.9</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9.05</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3.59</a:t>
                      </a:r>
                      <a:endParaRPr lang="en-US" sz="1400" dirty="0">
                        <a:latin typeface="Times New Roman"/>
                        <a:ea typeface="Times New Roman"/>
                        <a:cs typeface="Times New Roman"/>
                      </a:endParaRPr>
                    </a:p>
                  </a:txBody>
                  <a:tcPr marL="68580" marR="68580" marT="0" marB="0" anchor="ctr"/>
                </a:tc>
              </a:tr>
              <a:tr h="239933">
                <a:tc>
                  <a:txBody>
                    <a:bodyPr/>
                    <a:lstStyle/>
                    <a:p>
                      <a:pPr marL="0" marR="0">
                        <a:spcBef>
                          <a:spcPts val="0"/>
                        </a:spcBef>
                        <a:spcAft>
                          <a:spcPts val="0"/>
                        </a:spcAft>
                      </a:pPr>
                      <a:r>
                        <a:rPr lang="en-US" sz="1400" dirty="0">
                          <a:latin typeface="Times New Roman"/>
                          <a:ea typeface="Times New Roman"/>
                          <a:cs typeface="Times New Roman"/>
                        </a:rPr>
                        <a:t>2007</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18.9</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a:solidFill>
                            <a:srgbClr val="FF0000"/>
                          </a:solidFill>
                          <a:latin typeface="Times New Roman"/>
                          <a:ea typeface="Times New Roman"/>
                          <a:cs typeface="Times New Roman"/>
                        </a:rPr>
                        <a:t>2325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384</a:t>
                      </a: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2064.4</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8.065</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1863.6</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187.0</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12.8</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2.90</a:t>
                      </a:r>
                      <a:endParaRPr lang="en-US" sz="1400" dirty="0">
                        <a:latin typeface="Times New Roman"/>
                        <a:ea typeface="Times New Roman"/>
                        <a:cs typeface="Times New Roman"/>
                      </a:endParaRPr>
                    </a:p>
                  </a:txBody>
                  <a:tcPr marL="68580" marR="68580" marT="0" marB="0" anchor="ctr"/>
                </a:tc>
              </a:tr>
              <a:tr h="230336">
                <a:tc>
                  <a:txBody>
                    <a:bodyPr/>
                    <a:lstStyle/>
                    <a:p>
                      <a:pPr marL="0" marR="0">
                        <a:spcBef>
                          <a:spcPts val="0"/>
                        </a:spcBef>
                        <a:spcAft>
                          <a:spcPts val="0"/>
                        </a:spcAft>
                      </a:pPr>
                      <a:r>
                        <a:rPr lang="en-US" sz="1400">
                          <a:latin typeface="Times New Roman"/>
                          <a:ea typeface="Times New Roman"/>
                          <a:cs typeface="Times New Roman"/>
                        </a:rPr>
                        <a:t>2100</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21.4</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34.7</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0.55</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2310</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793</a:t>
                      </a: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2162.1</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000000"/>
                          </a:solidFill>
                          <a:latin typeface="Times New Roman"/>
                          <a:ea typeface="Times New Roman"/>
                          <a:cs typeface="Times New Roman"/>
                        </a:rPr>
                        <a:t>7.792</a:t>
                      </a:r>
                      <a:endParaRPr lang="en-US" sz="1400" dirty="0">
                        <a:solidFill>
                          <a:srgbClr val="00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2019.4</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118.1</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24.7</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1.85</a:t>
                      </a:r>
                      <a:endParaRPr lang="en-US" sz="1400" dirty="0">
                        <a:latin typeface="Times New Roman"/>
                        <a:ea typeface="Times New Roman"/>
                        <a:cs typeface="Times New Roman"/>
                      </a:endParaRPr>
                    </a:p>
                  </a:txBody>
                  <a:tcPr marL="68580" marR="68580" marT="0" marB="0" anchor="ctr"/>
                </a:tc>
              </a:tr>
            </a:tbl>
          </a:graphicData>
        </a:graphic>
      </p:graphicFrame>
      <p:sp>
        <p:nvSpPr>
          <p:cNvPr id="14" name="TextBox 13"/>
          <p:cNvSpPr txBox="1"/>
          <p:nvPr/>
        </p:nvSpPr>
        <p:spPr>
          <a:xfrm>
            <a:off x="612840" y="6096673"/>
            <a:ext cx="1518364" cy="646331"/>
          </a:xfrm>
          <a:prstGeom prst="rect">
            <a:avLst/>
          </a:prstGeom>
          <a:noFill/>
        </p:spPr>
        <p:txBody>
          <a:bodyPr wrap="none" rtlCol="0">
            <a:spAutoFit/>
          </a:bodyPr>
          <a:lstStyle/>
          <a:p>
            <a:r>
              <a:rPr lang="en-US" baseline="30000" dirty="0">
                <a:latin typeface="Georgia"/>
                <a:cs typeface="Georgia"/>
              </a:rPr>
              <a:t>1</a:t>
            </a:r>
            <a:r>
              <a:rPr lang="en-US" dirty="0">
                <a:latin typeface="Georgia"/>
                <a:cs typeface="Georgia"/>
              </a:rPr>
              <a:t>10</a:t>
            </a:r>
            <a:r>
              <a:rPr lang="en-US" baseline="30000" dirty="0">
                <a:latin typeface="Georgia"/>
                <a:cs typeface="Georgia"/>
              </a:rPr>
              <a:t>-6</a:t>
            </a:r>
            <a:r>
              <a:rPr lang="en-US" dirty="0">
                <a:latin typeface="Georgia"/>
                <a:cs typeface="Georgia"/>
              </a:rPr>
              <a:t> mol kg</a:t>
            </a:r>
            <a:r>
              <a:rPr lang="en-US" baseline="30000" dirty="0">
                <a:latin typeface="Georgia"/>
                <a:cs typeface="Georgia"/>
              </a:rPr>
              <a:t>-1</a:t>
            </a:r>
            <a:endParaRPr lang="en-US" dirty="0">
              <a:latin typeface="Georgia"/>
              <a:cs typeface="Georgia"/>
            </a:endParaRPr>
          </a:p>
          <a:p>
            <a:endParaRPr lang="en-US" dirty="0"/>
          </a:p>
        </p:txBody>
      </p:sp>
      <p:sp>
        <p:nvSpPr>
          <p:cNvPr id="16" name="TextBox 15"/>
          <p:cNvSpPr txBox="1"/>
          <p:nvPr/>
        </p:nvSpPr>
        <p:spPr>
          <a:xfrm>
            <a:off x="556991" y="1335070"/>
            <a:ext cx="1830844" cy="400110"/>
          </a:xfrm>
          <a:prstGeom prst="rect">
            <a:avLst/>
          </a:prstGeom>
          <a:noFill/>
        </p:spPr>
        <p:txBody>
          <a:bodyPr wrap="none" rtlCol="0">
            <a:spAutoFit/>
          </a:bodyPr>
          <a:lstStyle/>
          <a:p>
            <a:r>
              <a:rPr lang="en-US" sz="2000" i="1" dirty="0" smtClean="0">
                <a:latin typeface="Georgia"/>
                <a:cs typeface="Georgia"/>
              </a:rPr>
              <a:t>From Table 1.</a:t>
            </a:r>
            <a:endParaRPr lang="en-US" sz="2000" i="1" dirty="0">
              <a:latin typeface="Georgia"/>
              <a:cs typeface="Georgi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84275" y="861537"/>
            <a:ext cx="7166668" cy="4339649"/>
          </a:xfrm>
          <a:prstGeom prst="rect">
            <a:avLst/>
          </a:prstGeom>
          <a:noFill/>
        </p:spPr>
        <p:txBody>
          <a:bodyPr wrap="square" rtlCol="0">
            <a:spAutoFit/>
          </a:bodyPr>
          <a:lstStyle/>
          <a:p>
            <a:r>
              <a:rPr lang="en-US" sz="2000" i="1" dirty="0" smtClean="0">
                <a:solidFill>
                  <a:srgbClr val="FF0000"/>
                </a:solidFill>
                <a:latin typeface="Georgia"/>
                <a:cs typeface="Georgia"/>
              </a:rPr>
              <a:t>STEP 2:  Input experimental parameters for set 1: acid addition (from table 1)</a:t>
            </a:r>
          </a:p>
          <a:p>
            <a:endParaRPr lang="en-US" sz="2000" i="1" dirty="0" smtClean="0">
              <a:solidFill>
                <a:srgbClr val="FF0000"/>
              </a:solidFill>
              <a:latin typeface="Georgia"/>
              <a:cs typeface="Georgia"/>
            </a:endParaRPr>
          </a:p>
          <a:p>
            <a:r>
              <a:rPr lang="en-US" sz="1600" b="1" dirty="0">
                <a:latin typeface="Georgia"/>
                <a:cs typeface="Georgia"/>
              </a:rPr>
              <a:t>SET 1 (rows 4-6 in CO2SYS spreadsheet, table 2):  ACID ADDITION, CLOSED SYSTEM</a:t>
            </a:r>
            <a:endParaRPr lang="en-US" sz="1600" dirty="0" smtClean="0">
              <a:latin typeface="Georgia"/>
              <a:cs typeface="Georgia"/>
            </a:endParaRPr>
          </a:p>
          <a:p>
            <a:pPr lvl="0">
              <a:spcAft>
                <a:spcPts val="600"/>
              </a:spcAft>
              <a:buFont typeface="Arial"/>
              <a:buChar char="•"/>
            </a:pPr>
            <a:r>
              <a:rPr lang="en-US" sz="1600" dirty="0" smtClean="0">
                <a:latin typeface="Georgia"/>
                <a:cs typeface="Georgia"/>
              </a:rPr>
              <a:t>Closed </a:t>
            </a:r>
            <a:r>
              <a:rPr lang="en-US" sz="1600" dirty="0">
                <a:latin typeface="Georgia"/>
                <a:cs typeface="Georgia"/>
              </a:rPr>
              <a:t>system</a:t>
            </a:r>
          </a:p>
          <a:p>
            <a:pPr lvl="0">
              <a:spcAft>
                <a:spcPts val="600"/>
              </a:spcAft>
              <a:buFont typeface="Arial"/>
              <a:buChar char="•"/>
            </a:pPr>
            <a:r>
              <a:rPr lang="en-US" sz="1600" dirty="0">
                <a:latin typeface="Georgia"/>
                <a:cs typeface="Georgia"/>
              </a:rPr>
              <a:t>Starting seawater pH and TCO</a:t>
            </a:r>
            <a:r>
              <a:rPr lang="en-US" sz="1600" baseline="-25000" dirty="0">
                <a:latin typeface="Georgia"/>
                <a:cs typeface="Georgia"/>
              </a:rPr>
              <a:t>2</a:t>
            </a:r>
            <a:r>
              <a:rPr lang="en-US" sz="1600" dirty="0">
                <a:latin typeface="Georgia"/>
                <a:cs typeface="Georgia"/>
              </a:rPr>
              <a:t> of 8.194 and 1994.4 </a:t>
            </a:r>
            <a:r>
              <a:rPr lang="en-US" sz="1600" dirty="0" err="1">
                <a:latin typeface="Georgia"/>
                <a:cs typeface="Georgia"/>
              </a:rPr>
              <a:t>mmol</a:t>
            </a:r>
            <a:r>
              <a:rPr lang="en-US" sz="1600" dirty="0">
                <a:latin typeface="Georgia"/>
                <a:cs typeface="Georgia"/>
              </a:rPr>
              <a:t> kg</a:t>
            </a:r>
            <a:r>
              <a:rPr lang="en-US" sz="1600" baseline="30000" dirty="0">
                <a:latin typeface="Georgia"/>
                <a:cs typeface="Georgia"/>
              </a:rPr>
              <a:t>-1</a:t>
            </a:r>
            <a:r>
              <a:rPr lang="en-US" sz="1600" dirty="0">
                <a:latin typeface="Georgia"/>
                <a:cs typeface="Georgia"/>
              </a:rPr>
              <a:t>, respectively</a:t>
            </a:r>
          </a:p>
          <a:p>
            <a:pPr lvl="0">
              <a:spcAft>
                <a:spcPts val="600"/>
              </a:spcAft>
              <a:buFont typeface="Arial"/>
              <a:buChar char="•"/>
            </a:pPr>
            <a:r>
              <a:rPr lang="en-US" sz="1600" dirty="0">
                <a:latin typeface="Georgia"/>
                <a:cs typeface="Georgia"/>
              </a:rPr>
              <a:t>TCO</a:t>
            </a:r>
            <a:r>
              <a:rPr lang="en-US" sz="1600" baseline="-25000" dirty="0">
                <a:latin typeface="Georgia"/>
                <a:cs typeface="Georgia"/>
              </a:rPr>
              <a:t>2</a:t>
            </a:r>
            <a:r>
              <a:rPr lang="en-US" sz="1600" dirty="0">
                <a:latin typeface="Georgia"/>
                <a:cs typeface="Georgia"/>
              </a:rPr>
              <a:t> constant at 1994.4 </a:t>
            </a:r>
            <a:r>
              <a:rPr lang="en-US" sz="1600" dirty="0" err="1">
                <a:latin typeface="Georgia"/>
                <a:cs typeface="Georgia"/>
              </a:rPr>
              <a:t>mmol</a:t>
            </a:r>
            <a:r>
              <a:rPr lang="en-US" sz="1600" dirty="0">
                <a:latin typeface="Georgia"/>
                <a:cs typeface="Georgia"/>
              </a:rPr>
              <a:t> kg</a:t>
            </a:r>
            <a:r>
              <a:rPr lang="en-US" sz="1600" baseline="30000" dirty="0">
                <a:latin typeface="Georgia"/>
                <a:cs typeface="Georgia"/>
              </a:rPr>
              <a:t>-1</a:t>
            </a:r>
            <a:endParaRPr lang="en-US" sz="1600" dirty="0">
              <a:latin typeface="Georgia"/>
              <a:cs typeface="Georgia"/>
            </a:endParaRPr>
          </a:p>
          <a:p>
            <a:pPr lvl="0">
              <a:spcAft>
                <a:spcPts val="600"/>
              </a:spcAft>
              <a:buFont typeface="Arial"/>
              <a:buChar char="•"/>
            </a:pPr>
            <a:r>
              <a:rPr lang="en-US" sz="1600" dirty="0">
                <a:latin typeface="Georgia"/>
                <a:cs typeface="Georgia"/>
              </a:rPr>
              <a:t>[H</a:t>
            </a:r>
            <a:r>
              <a:rPr lang="en-US" sz="1600" baseline="30000" dirty="0">
                <a:latin typeface="Georgia"/>
                <a:cs typeface="Georgia"/>
              </a:rPr>
              <a:t>+</a:t>
            </a:r>
            <a:r>
              <a:rPr lang="en-US" sz="1600" dirty="0">
                <a:latin typeface="Georgia"/>
                <a:cs typeface="Georgia"/>
              </a:rPr>
              <a:t>] added as 0.1 N </a:t>
            </a:r>
            <a:r>
              <a:rPr lang="en-US" sz="1600" dirty="0" err="1">
                <a:latin typeface="Georgia"/>
                <a:cs typeface="Georgia"/>
              </a:rPr>
              <a:t>HCl</a:t>
            </a:r>
            <a:r>
              <a:rPr lang="en-US" sz="1600" dirty="0">
                <a:latin typeface="Georgia"/>
                <a:cs typeface="Georgia"/>
              </a:rPr>
              <a:t> to decrease pH, increase pCO</a:t>
            </a:r>
            <a:r>
              <a:rPr lang="en-US" sz="1600" baseline="-25000" dirty="0">
                <a:latin typeface="Georgia"/>
                <a:cs typeface="Georgia"/>
              </a:rPr>
              <a:t>2 </a:t>
            </a:r>
            <a:r>
              <a:rPr lang="en-US" sz="1600" dirty="0">
                <a:latin typeface="Georgia"/>
                <a:cs typeface="Georgia"/>
              </a:rPr>
              <a:t>to target values for 1766, 2007, and 2100</a:t>
            </a:r>
          </a:p>
          <a:p>
            <a:pPr lvl="0">
              <a:spcAft>
                <a:spcPts val="600"/>
              </a:spcAft>
              <a:buFont typeface="Arial"/>
              <a:buChar char="•"/>
            </a:pPr>
            <a:r>
              <a:rPr lang="en-US" sz="1600" dirty="0">
                <a:latin typeface="Georgia"/>
                <a:cs typeface="Georgia"/>
              </a:rPr>
              <a:t>Temperature, salinity, pH, TCO</a:t>
            </a:r>
            <a:r>
              <a:rPr lang="en-US" sz="1600" baseline="-25000" dirty="0">
                <a:latin typeface="Georgia"/>
                <a:cs typeface="Georgia"/>
              </a:rPr>
              <a:t>2</a:t>
            </a:r>
            <a:r>
              <a:rPr lang="en-US" sz="1600" dirty="0">
                <a:latin typeface="Georgia"/>
                <a:cs typeface="Georgia"/>
              </a:rPr>
              <a:t>, total P, and total Si as per </a:t>
            </a:r>
            <a:r>
              <a:rPr lang="en-US" sz="1600" dirty="0" err="1">
                <a:latin typeface="Georgia"/>
                <a:cs typeface="Georgia"/>
              </a:rPr>
              <a:t>Gattuso</a:t>
            </a:r>
            <a:r>
              <a:rPr lang="en-US" sz="1600" dirty="0">
                <a:latin typeface="Georgia"/>
                <a:cs typeface="Georgia"/>
              </a:rPr>
              <a:t> and </a:t>
            </a:r>
            <a:r>
              <a:rPr lang="en-US" sz="1600" dirty="0" err="1">
                <a:latin typeface="Georgia"/>
                <a:cs typeface="Georgia"/>
              </a:rPr>
              <a:t>Lavigne</a:t>
            </a:r>
            <a:r>
              <a:rPr lang="en-US" sz="1600" dirty="0">
                <a:latin typeface="Georgia"/>
                <a:cs typeface="Georgia"/>
              </a:rPr>
              <a:t> (2009) scenarios for 1766, 2007, 2100</a:t>
            </a:r>
            <a:r>
              <a:rPr lang="en-US" sz="1600" dirty="0" smtClean="0">
                <a:latin typeface="Georgia"/>
                <a:cs typeface="Georgia"/>
              </a:rPr>
              <a:t>.</a:t>
            </a:r>
            <a:endParaRPr lang="en-US" dirty="0" smtClean="0">
              <a:latin typeface="Georgia"/>
              <a:cs typeface="Georgia"/>
            </a:endParaRPr>
          </a:p>
          <a:p>
            <a:pPr lvl="0">
              <a:spcAft>
                <a:spcPts val="600"/>
              </a:spcAft>
              <a:buFont typeface="Arial"/>
              <a:buChar char="•"/>
            </a:pPr>
            <a:endParaRPr lang="en-US" sz="1400" b="1" i="1" dirty="0" smtClean="0">
              <a:solidFill>
                <a:srgbClr val="FF0000"/>
              </a:solidFill>
              <a:latin typeface="Georgia"/>
              <a:cs typeface="Georgia"/>
            </a:endParaRPr>
          </a:p>
          <a:p>
            <a:pPr lvl="0">
              <a:buFont typeface="Arial"/>
              <a:buChar char="•"/>
            </a:pPr>
            <a:endParaRPr lang="en-US" sz="1400" b="1" dirty="0">
              <a:latin typeface="Georgia"/>
              <a:cs typeface="Georgia"/>
            </a:endParaRPr>
          </a:p>
          <a:p>
            <a:pPr lvl="0">
              <a:buFont typeface="Arial"/>
              <a:buChar char="•"/>
            </a:pPr>
            <a:endParaRPr lang="en-US" sz="1400" dirty="0">
              <a:latin typeface="Georgia"/>
              <a:cs typeface="Georgia"/>
            </a:endParaRPr>
          </a:p>
        </p:txBody>
      </p:sp>
      <p:graphicFrame>
        <p:nvGraphicFramePr>
          <p:cNvPr id="4" name="Table 3"/>
          <p:cNvGraphicFramePr>
            <a:graphicFrameLocks noGrp="1"/>
          </p:cNvGraphicFramePr>
          <p:nvPr/>
        </p:nvGraphicFramePr>
        <p:xfrm>
          <a:off x="2333188" y="5295517"/>
          <a:ext cx="3652651" cy="741680"/>
        </p:xfrm>
        <a:graphic>
          <a:graphicData uri="http://schemas.openxmlformats.org/drawingml/2006/table">
            <a:tbl>
              <a:tblPr firstRow="1" bandRow="1">
                <a:tableStyleId>{5940675A-B579-460E-94D1-54222C63F5DA}</a:tableStyleId>
              </a:tblPr>
              <a:tblGrid>
                <a:gridCol w="1663884"/>
                <a:gridCol w="662923"/>
                <a:gridCol w="623462"/>
                <a:gridCol w="702382"/>
              </a:tblGrid>
              <a:tr h="370840">
                <a:tc>
                  <a:txBody>
                    <a:bodyPr/>
                    <a:lstStyle/>
                    <a:p>
                      <a:pPr marL="0" marR="0">
                        <a:spcBef>
                          <a:spcPts val="0"/>
                        </a:spcBef>
                        <a:spcAft>
                          <a:spcPts val="0"/>
                        </a:spcAft>
                      </a:pPr>
                      <a:r>
                        <a:rPr lang="en-US" sz="1600" dirty="0">
                          <a:latin typeface="Times New Roman"/>
                          <a:cs typeface="Times New Roman"/>
                        </a:rPr>
                        <a:t>pH</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8.194</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a:latin typeface="Times New Roman"/>
                          <a:cs typeface="Times New Roman"/>
                        </a:rPr>
                        <a:t>8.065</a:t>
                      </a:r>
                      <a:endParaRPr lang="en-US" sz="160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7.792</a:t>
                      </a:r>
                      <a:endParaRPr lang="en-US" sz="1600" dirty="0">
                        <a:latin typeface="Times New Roman"/>
                        <a:ea typeface="Times New Roman"/>
                        <a:cs typeface="Times New Roman"/>
                      </a:endParaRPr>
                    </a:p>
                  </a:txBody>
                  <a:tcPr marL="68580" marR="68580" marT="0" marB="0"/>
                </a:tc>
              </a:tr>
              <a:tr h="370840">
                <a:tc>
                  <a:txBody>
                    <a:bodyPr/>
                    <a:lstStyle/>
                    <a:p>
                      <a:pPr marL="0" marR="0">
                        <a:spcBef>
                          <a:spcPts val="0"/>
                        </a:spcBef>
                        <a:spcAft>
                          <a:spcPts val="0"/>
                        </a:spcAft>
                      </a:pPr>
                      <a:r>
                        <a:rPr lang="en-US" sz="1600">
                          <a:latin typeface="Times New Roman"/>
                          <a:cs typeface="Times New Roman"/>
                        </a:rPr>
                        <a:t>mL HCl kg</a:t>
                      </a:r>
                      <a:r>
                        <a:rPr lang="en-US" sz="1600" baseline="30000">
                          <a:latin typeface="Times New Roman"/>
                          <a:cs typeface="Times New Roman"/>
                        </a:rPr>
                        <a:t>-1</a:t>
                      </a:r>
                      <a:r>
                        <a:rPr lang="en-US" sz="1600">
                          <a:latin typeface="Times New Roman"/>
                          <a:cs typeface="Times New Roman"/>
                        </a:rPr>
                        <a:t> SW</a:t>
                      </a:r>
                      <a:endParaRPr lang="en-US" sz="160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0</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0.759</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1.910</a:t>
                      </a:r>
                      <a:endParaRPr lang="en-US" sz="1600" dirty="0">
                        <a:latin typeface="Times New Roman"/>
                        <a:ea typeface="Times New Roman"/>
                        <a:cs typeface="Times New Roman"/>
                      </a:endParaRPr>
                    </a:p>
                  </a:txBody>
                  <a:tcPr marL="68580" marR="68580" marT="0" marB="0"/>
                </a:tc>
              </a:tr>
            </a:tbl>
          </a:graphicData>
        </a:graphic>
      </p:graphicFrame>
      <p:sp>
        <p:nvSpPr>
          <p:cNvPr id="5" name="TextBox 4"/>
          <p:cNvSpPr txBox="1"/>
          <p:nvPr/>
        </p:nvSpPr>
        <p:spPr>
          <a:xfrm>
            <a:off x="616405" y="4886850"/>
            <a:ext cx="7991020" cy="646331"/>
          </a:xfrm>
          <a:prstGeom prst="rect">
            <a:avLst/>
          </a:prstGeom>
          <a:noFill/>
        </p:spPr>
        <p:txBody>
          <a:bodyPr wrap="square" rtlCol="0">
            <a:spAutoFit/>
          </a:bodyPr>
          <a:lstStyle/>
          <a:p>
            <a:r>
              <a:rPr lang="en-US" b="1" dirty="0" smtClean="0">
                <a:latin typeface="Times New Roman"/>
                <a:cs typeface="Times New Roman"/>
              </a:rPr>
              <a:t>Volume of 0.1N </a:t>
            </a:r>
            <a:r>
              <a:rPr lang="en-US" b="1" dirty="0" err="1" smtClean="0">
                <a:latin typeface="Times New Roman"/>
                <a:cs typeface="Times New Roman"/>
              </a:rPr>
              <a:t>HCl</a:t>
            </a:r>
            <a:r>
              <a:rPr lang="en-US" b="1" dirty="0" smtClean="0">
                <a:latin typeface="Times New Roman"/>
                <a:cs typeface="Times New Roman"/>
              </a:rPr>
              <a:t> added to to starting seawater for each experiment in set 1.</a:t>
            </a:r>
            <a:endParaRPr lang="en-US" dirty="0" smtClean="0">
              <a:latin typeface="Times New Roman"/>
              <a:cs typeface="Times New Roman"/>
            </a:endParaRP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able 2_CO2SYS practice input v2.jpg"/>
          <p:cNvPicPr>
            <a:picLocks noChangeAspect="1"/>
          </p:cNvPicPr>
          <p:nvPr/>
        </p:nvPicPr>
        <p:blipFill>
          <a:blip r:embed="rId2"/>
          <a:stretch>
            <a:fillRect/>
          </a:stretch>
        </p:blipFill>
        <p:spPr>
          <a:xfrm>
            <a:off x="0" y="0"/>
            <a:ext cx="9158069" cy="6858000"/>
          </a:xfrm>
          <a:prstGeom prst="rect">
            <a:avLst/>
          </a:prstGeom>
        </p:spPr>
      </p:pic>
      <p:sp>
        <p:nvSpPr>
          <p:cNvPr id="5" name="TextBox 4"/>
          <p:cNvSpPr txBox="1"/>
          <p:nvPr/>
        </p:nvSpPr>
        <p:spPr>
          <a:xfrm>
            <a:off x="143390" y="2673760"/>
            <a:ext cx="644102" cy="769441"/>
          </a:xfrm>
          <a:prstGeom prst="rect">
            <a:avLst/>
          </a:prstGeom>
          <a:noFill/>
        </p:spPr>
        <p:txBody>
          <a:bodyPr wrap="none" rtlCol="0" anchor="t">
            <a:spAutoFit/>
          </a:bodyPr>
          <a:lstStyle/>
          <a:p>
            <a:r>
              <a:rPr lang="en-US" sz="2400" dirty="0" smtClean="0">
                <a:latin typeface="Geneva"/>
                <a:cs typeface="Geneva"/>
              </a:rPr>
              <a:t>1</a:t>
            </a:r>
            <a:r>
              <a:rPr lang="en-US" sz="4400" dirty="0" smtClean="0">
                <a:latin typeface="Geneva"/>
                <a:cs typeface="Geneva"/>
              </a:rPr>
              <a:t>{</a:t>
            </a:r>
            <a:endParaRPr lang="en-US" sz="4400" dirty="0">
              <a:latin typeface="Geneva"/>
              <a:cs typeface="Geneva"/>
            </a:endParaRPr>
          </a:p>
        </p:txBody>
      </p:sp>
      <p:sp>
        <p:nvSpPr>
          <p:cNvPr id="7" name="TextBox 6"/>
          <p:cNvSpPr txBox="1"/>
          <p:nvPr/>
        </p:nvSpPr>
        <p:spPr>
          <a:xfrm>
            <a:off x="139823" y="3227218"/>
            <a:ext cx="644102" cy="769441"/>
          </a:xfrm>
          <a:prstGeom prst="rect">
            <a:avLst/>
          </a:prstGeom>
          <a:noFill/>
        </p:spPr>
        <p:txBody>
          <a:bodyPr wrap="none" rtlCol="0" anchor="t">
            <a:spAutoFit/>
          </a:bodyPr>
          <a:lstStyle/>
          <a:p>
            <a:r>
              <a:rPr lang="en-US" sz="2400" dirty="0" smtClean="0">
                <a:latin typeface="Geneva"/>
                <a:cs typeface="Geneva"/>
              </a:rPr>
              <a:t>2</a:t>
            </a:r>
            <a:r>
              <a:rPr lang="en-US" sz="4400" dirty="0" smtClean="0">
                <a:latin typeface="Geneva"/>
                <a:cs typeface="Geneva"/>
              </a:rPr>
              <a:t>{</a:t>
            </a:r>
            <a:endParaRPr lang="en-US" sz="4400" dirty="0">
              <a:latin typeface="Geneva"/>
              <a:cs typeface="Geneva"/>
            </a:endParaRPr>
          </a:p>
        </p:txBody>
      </p:sp>
      <p:sp>
        <p:nvSpPr>
          <p:cNvPr id="8" name="TextBox 7"/>
          <p:cNvSpPr txBox="1"/>
          <p:nvPr/>
        </p:nvSpPr>
        <p:spPr>
          <a:xfrm>
            <a:off x="143683" y="3758395"/>
            <a:ext cx="644102" cy="769441"/>
          </a:xfrm>
          <a:prstGeom prst="rect">
            <a:avLst/>
          </a:prstGeom>
          <a:noFill/>
        </p:spPr>
        <p:txBody>
          <a:bodyPr wrap="none" rtlCol="0" anchor="t">
            <a:spAutoFit/>
          </a:bodyPr>
          <a:lstStyle/>
          <a:p>
            <a:r>
              <a:rPr lang="en-US" sz="2400" dirty="0" smtClean="0">
                <a:latin typeface="Geneva"/>
                <a:cs typeface="Geneva"/>
              </a:rPr>
              <a:t>3</a:t>
            </a:r>
            <a:r>
              <a:rPr lang="en-US" sz="4400" dirty="0" smtClean="0">
                <a:latin typeface="Geneva"/>
                <a:cs typeface="Geneva"/>
              </a:rPr>
              <a:t>{</a:t>
            </a:r>
            <a:endParaRPr lang="en-US" sz="4400" dirty="0">
              <a:latin typeface="Geneva"/>
              <a:cs typeface="Geneva"/>
            </a:endParaRPr>
          </a:p>
        </p:txBody>
      </p:sp>
      <p:sp>
        <p:nvSpPr>
          <p:cNvPr id="9" name="TextBox 8"/>
          <p:cNvSpPr txBox="1"/>
          <p:nvPr/>
        </p:nvSpPr>
        <p:spPr>
          <a:xfrm>
            <a:off x="140116" y="4296999"/>
            <a:ext cx="644102" cy="769441"/>
          </a:xfrm>
          <a:prstGeom prst="rect">
            <a:avLst/>
          </a:prstGeom>
          <a:noFill/>
        </p:spPr>
        <p:txBody>
          <a:bodyPr wrap="none" rtlCol="0" anchor="t">
            <a:spAutoFit/>
          </a:bodyPr>
          <a:lstStyle/>
          <a:p>
            <a:r>
              <a:rPr lang="en-US" sz="2400" dirty="0" smtClean="0">
                <a:latin typeface="Geneva"/>
                <a:cs typeface="Geneva"/>
              </a:rPr>
              <a:t>4</a:t>
            </a:r>
            <a:r>
              <a:rPr lang="en-US" sz="4400" dirty="0" smtClean="0">
                <a:latin typeface="Geneva"/>
                <a:cs typeface="Geneva"/>
              </a:rPr>
              <a:t>{</a:t>
            </a:r>
            <a:endParaRPr lang="en-US" sz="4400" dirty="0">
              <a:latin typeface="Geneva"/>
              <a:cs typeface="Geneva"/>
            </a:endParaRPr>
          </a:p>
        </p:txBody>
      </p:sp>
      <p:sp>
        <p:nvSpPr>
          <p:cNvPr id="10" name="TextBox 9"/>
          <p:cNvSpPr txBox="1"/>
          <p:nvPr/>
        </p:nvSpPr>
        <p:spPr>
          <a:xfrm>
            <a:off x="475235" y="661009"/>
            <a:ext cx="8151791" cy="584776"/>
          </a:xfrm>
          <a:prstGeom prst="rect">
            <a:avLst/>
          </a:prstGeom>
          <a:noFill/>
        </p:spPr>
        <p:txBody>
          <a:bodyPr wrap="none" rtlCol="0">
            <a:spAutoFit/>
          </a:bodyPr>
          <a:lstStyle/>
          <a:p>
            <a:r>
              <a:rPr lang="en-US" sz="3200" dirty="0" smtClean="0">
                <a:latin typeface="Geneva"/>
                <a:cs typeface="Geneva"/>
              </a:rPr>
              <a:t>CO2SYS Input for Experimental Sets 1-4</a:t>
            </a:r>
            <a:endParaRPr lang="en-US" sz="3200" dirty="0">
              <a:latin typeface="Geneva"/>
              <a:cs typeface="Genev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able 3_CO2SYS practice results v2.jpg"/>
          <p:cNvPicPr>
            <a:picLocks noChangeAspect="1"/>
          </p:cNvPicPr>
          <p:nvPr/>
        </p:nvPicPr>
        <p:blipFill>
          <a:blip r:embed="rId3"/>
          <a:stretch>
            <a:fillRect/>
          </a:stretch>
        </p:blipFill>
        <p:spPr>
          <a:xfrm>
            <a:off x="0" y="0"/>
            <a:ext cx="9144000" cy="6858000"/>
          </a:xfrm>
          <a:prstGeom prst="rect">
            <a:avLst/>
          </a:prstGeom>
        </p:spPr>
      </p:pic>
      <p:sp>
        <p:nvSpPr>
          <p:cNvPr id="5" name="TextBox 4"/>
          <p:cNvSpPr txBox="1"/>
          <p:nvPr/>
        </p:nvSpPr>
        <p:spPr>
          <a:xfrm>
            <a:off x="245859" y="2785165"/>
            <a:ext cx="574747" cy="584776"/>
          </a:xfrm>
          <a:prstGeom prst="rect">
            <a:avLst/>
          </a:prstGeom>
          <a:noFill/>
        </p:spPr>
        <p:txBody>
          <a:bodyPr wrap="none" rtlCol="0" anchor="t">
            <a:spAutoFit/>
          </a:bodyPr>
          <a:lstStyle/>
          <a:p>
            <a:r>
              <a:rPr lang="en-US" sz="2400" dirty="0">
                <a:latin typeface="Geneva"/>
                <a:cs typeface="Geneva"/>
              </a:rPr>
              <a:t>1</a:t>
            </a:r>
            <a:r>
              <a:rPr lang="en-US" sz="3200" dirty="0" smtClean="0">
                <a:latin typeface="Geneva"/>
                <a:cs typeface="Geneva"/>
              </a:rPr>
              <a:t>{</a:t>
            </a:r>
            <a:endParaRPr lang="en-US" sz="3200" dirty="0">
              <a:latin typeface="Geneva"/>
              <a:cs typeface="Geneva"/>
            </a:endParaRPr>
          </a:p>
        </p:txBody>
      </p:sp>
      <p:sp>
        <p:nvSpPr>
          <p:cNvPr id="7" name="TextBox 6"/>
          <p:cNvSpPr txBox="1"/>
          <p:nvPr/>
        </p:nvSpPr>
        <p:spPr>
          <a:xfrm>
            <a:off x="249719" y="3190083"/>
            <a:ext cx="574747" cy="584776"/>
          </a:xfrm>
          <a:prstGeom prst="rect">
            <a:avLst/>
          </a:prstGeom>
          <a:noFill/>
        </p:spPr>
        <p:txBody>
          <a:bodyPr wrap="none" rtlCol="0" anchor="t">
            <a:spAutoFit/>
          </a:bodyPr>
          <a:lstStyle/>
          <a:p>
            <a:r>
              <a:rPr lang="en-US" sz="2400" dirty="0" smtClean="0">
                <a:latin typeface="Geneva"/>
                <a:cs typeface="Geneva"/>
              </a:rPr>
              <a:t>2</a:t>
            </a:r>
            <a:r>
              <a:rPr lang="en-US" sz="3200" dirty="0" smtClean="0">
                <a:latin typeface="Geneva"/>
                <a:cs typeface="Geneva"/>
              </a:rPr>
              <a:t>{</a:t>
            </a:r>
            <a:endParaRPr lang="en-US" sz="3200" dirty="0">
              <a:latin typeface="Geneva"/>
              <a:cs typeface="Geneva"/>
            </a:endParaRPr>
          </a:p>
        </p:txBody>
      </p:sp>
      <p:sp>
        <p:nvSpPr>
          <p:cNvPr id="8" name="TextBox 7"/>
          <p:cNvSpPr txBox="1"/>
          <p:nvPr/>
        </p:nvSpPr>
        <p:spPr>
          <a:xfrm>
            <a:off x="246152" y="3624709"/>
            <a:ext cx="574747" cy="584776"/>
          </a:xfrm>
          <a:prstGeom prst="rect">
            <a:avLst/>
          </a:prstGeom>
          <a:noFill/>
        </p:spPr>
        <p:txBody>
          <a:bodyPr wrap="none" rtlCol="0" anchor="t">
            <a:spAutoFit/>
          </a:bodyPr>
          <a:lstStyle/>
          <a:p>
            <a:r>
              <a:rPr lang="en-US" sz="2400" dirty="0" smtClean="0">
                <a:latin typeface="Geneva"/>
                <a:cs typeface="Geneva"/>
              </a:rPr>
              <a:t>3</a:t>
            </a:r>
            <a:r>
              <a:rPr lang="en-US" sz="3200" dirty="0" smtClean="0">
                <a:latin typeface="Geneva"/>
                <a:cs typeface="Geneva"/>
              </a:rPr>
              <a:t>{</a:t>
            </a:r>
            <a:endParaRPr lang="en-US" sz="3200" dirty="0">
              <a:latin typeface="Geneva"/>
              <a:cs typeface="Geneva"/>
            </a:endParaRPr>
          </a:p>
        </p:txBody>
      </p:sp>
      <p:sp>
        <p:nvSpPr>
          <p:cNvPr id="9" name="TextBox 8"/>
          <p:cNvSpPr txBox="1"/>
          <p:nvPr/>
        </p:nvSpPr>
        <p:spPr>
          <a:xfrm>
            <a:off x="242585" y="4029627"/>
            <a:ext cx="574747" cy="584776"/>
          </a:xfrm>
          <a:prstGeom prst="rect">
            <a:avLst/>
          </a:prstGeom>
          <a:noFill/>
        </p:spPr>
        <p:txBody>
          <a:bodyPr wrap="none" rtlCol="0" anchor="t">
            <a:spAutoFit/>
          </a:bodyPr>
          <a:lstStyle/>
          <a:p>
            <a:r>
              <a:rPr lang="en-US" sz="2400" dirty="0" smtClean="0">
                <a:latin typeface="Geneva"/>
                <a:cs typeface="Geneva"/>
              </a:rPr>
              <a:t>4</a:t>
            </a:r>
            <a:r>
              <a:rPr lang="en-US" sz="3200" dirty="0" smtClean="0">
                <a:latin typeface="Geneva"/>
                <a:cs typeface="Geneva"/>
              </a:rPr>
              <a:t>{</a:t>
            </a:r>
            <a:endParaRPr lang="en-US" sz="3200" dirty="0">
              <a:latin typeface="Geneva"/>
              <a:cs typeface="Geneva"/>
            </a:endParaRPr>
          </a:p>
        </p:txBody>
      </p:sp>
      <p:sp>
        <p:nvSpPr>
          <p:cNvPr id="10" name="TextBox 9"/>
          <p:cNvSpPr txBox="1"/>
          <p:nvPr/>
        </p:nvSpPr>
        <p:spPr>
          <a:xfrm>
            <a:off x="475235" y="898673"/>
            <a:ext cx="8565165" cy="584776"/>
          </a:xfrm>
          <a:prstGeom prst="rect">
            <a:avLst/>
          </a:prstGeom>
          <a:noFill/>
        </p:spPr>
        <p:txBody>
          <a:bodyPr wrap="none" rtlCol="0">
            <a:spAutoFit/>
          </a:bodyPr>
          <a:lstStyle/>
          <a:p>
            <a:r>
              <a:rPr lang="en-US" sz="3200" dirty="0" smtClean="0">
                <a:latin typeface="Geneva"/>
                <a:cs typeface="Geneva"/>
              </a:rPr>
              <a:t>CO2SYS Results for Experimental Sets 1-4</a:t>
            </a:r>
            <a:endParaRPr lang="en-US" sz="3200" dirty="0">
              <a:latin typeface="Geneva"/>
              <a:cs typeface="Genev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64945" y="400711"/>
            <a:ext cx="7634538" cy="6396623"/>
          </a:xfrm>
          <a:prstGeom prst="rect">
            <a:avLst/>
          </a:prstGeom>
          <a:noFill/>
        </p:spPr>
        <p:txBody>
          <a:bodyPr wrap="square" rtlCol="0">
            <a:spAutoFit/>
          </a:bodyPr>
          <a:lstStyle/>
          <a:p>
            <a:r>
              <a:rPr lang="en-US" sz="2000" i="1" dirty="0" smtClean="0">
                <a:solidFill>
                  <a:srgbClr val="FF0000"/>
                </a:solidFill>
                <a:latin typeface="Georgia"/>
                <a:cs typeface="Georgia"/>
              </a:rPr>
              <a:t>STEP 3:  Calculate the volume of acid needed to achieve target pH conditions</a:t>
            </a:r>
          </a:p>
          <a:p>
            <a:endParaRPr lang="en-US" sz="2000" i="1" dirty="0" smtClean="0">
              <a:solidFill>
                <a:srgbClr val="FF0000"/>
              </a:solidFill>
              <a:latin typeface="Georgia"/>
              <a:cs typeface="Georgia"/>
            </a:endParaRPr>
          </a:p>
          <a:p>
            <a:pPr lvl="0">
              <a:spcAft>
                <a:spcPts val="600"/>
              </a:spcAft>
            </a:pPr>
            <a:r>
              <a:rPr lang="en-US" sz="1600" dirty="0" smtClean="0">
                <a:latin typeface="Georgia"/>
                <a:cs typeface="Georgia"/>
              </a:rPr>
              <a:t>Approximate using difference in TA between starting and target conditions and 0.1N </a:t>
            </a:r>
            <a:r>
              <a:rPr lang="en-US" sz="1600" dirty="0" err="1" smtClean="0">
                <a:latin typeface="Georgia"/>
                <a:cs typeface="Georgia"/>
              </a:rPr>
              <a:t>HCl</a:t>
            </a:r>
            <a:r>
              <a:rPr lang="en-US" sz="1600" dirty="0" smtClean="0">
                <a:latin typeface="Georgia"/>
                <a:cs typeface="Georgia"/>
              </a:rPr>
              <a:t> (see results on table 3)</a:t>
            </a:r>
          </a:p>
          <a:p>
            <a:pPr lvl="0">
              <a:spcAft>
                <a:spcPts val="600"/>
              </a:spcAft>
              <a:buFont typeface="Arial"/>
              <a:buChar char="•"/>
            </a:pPr>
            <a:endParaRPr lang="en-US" sz="1600" dirty="0" smtClean="0">
              <a:latin typeface="Georgia"/>
              <a:cs typeface="Georgia"/>
            </a:endParaRPr>
          </a:p>
          <a:p>
            <a:pPr>
              <a:spcAft>
                <a:spcPts val="600"/>
              </a:spcAft>
            </a:pPr>
            <a:r>
              <a:rPr lang="en-US" sz="1600" dirty="0">
                <a:latin typeface="Georgia"/>
                <a:cs typeface="Georgia"/>
              </a:rPr>
              <a:t>Eqn. 1</a:t>
            </a:r>
            <a:r>
              <a:rPr lang="en-US" sz="1600" dirty="0" smtClean="0">
                <a:latin typeface="Georgia"/>
                <a:cs typeface="Georgia"/>
              </a:rPr>
              <a:t>.	Liters </a:t>
            </a:r>
            <a:r>
              <a:rPr lang="en-US" sz="1600" dirty="0">
                <a:latin typeface="Georgia"/>
                <a:cs typeface="Georgia"/>
              </a:rPr>
              <a:t>of </a:t>
            </a:r>
            <a:r>
              <a:rPr lang="en-US" sz="1600" dirty="0" err="1">
                <a:latin typeface="Georgia"/>
                <a:cs typeface="Georgia"/>
              </a:rPr>
              <a:t>HCl</a:t>
            </a:r>
            <a:r>
              <a:rPr lang="en-US" sz="1600" dirty="0">
                <a:latin typeface="Georgia"/>
                <a:cs typeface="Georgia"/>
              </a:rPr>
              <a:t> added (L kg</a:t>
            </a:r>
            <a:r>
              <a:rPr lang="en-US" sz="1600" baseline="30000" dirty="0">
                <a:latin typeface="Georgia"/>
                <a:cs typeface="Georgia"/>
              </a:rPr>
              <a:t>-1</a:t>
            </a:r>
            <a:r>
              <a:rPr lang="en-US" sz="1600" dirty="0">
                <a:latin typeface="Georgia"/>
                <a:cs typeface="Georgia"/>
              </a:rPr>
              <a:t> SW) = </a:t>
            </a:r>
            <a:r>
              <a:rPr lang="en-US" sz="1600" dirty="0">
                <a:latin typeface="Symbol" charset="2"/>
                <a:cs typeface="Symbol" charset="2"/>
              </a:rPr>
              <a:t>D</a:t>
            </a:r>
            <a:r>
              <a:rPr lang="en-US" sz="1600" dirty="0">
                <a:latin typeface="Georgia"/>
                <a:cs typeface="Georgia"/>
              </a:rPr>
              <a:t>TA (</a:t>
            </a:r>
            <a:r>
              <a:rPr lang="en-US" sz="1600" dirty="0" err="1">
                <a:latin typeface="Georgia"/>
                <a:cs typeface="Georgia"/>
              </a:rPr>
              <a:t>mols</a:t>
            </a:r>
            <a:r>
              <a:rPr lang="en-US" sz="1600" dirty="0">
                <a:latin typeface="Georgia"/>
                <a:cs typeface="Georgia"/>
              </a:rPr>
              <a:t> kg</a:t>
            </a:r>
            <a:r>
              <a:rPr lang="en-US" sz="1600" baseline="30000" dirty="0">
                <a:latin typeface="Georgia"/>
                <a:cs typeface="Georgia"/>
              </a:rPr>
              <a:t>-1</a:t>
            </a:r>
            <a:r>
              <a:rPr lang="en-US" sz="1600" dirty="0">
                <a:latin typeface="Georgia"/>
                <a:cs typeface="Georgia"/>
              </a:rPr>
              <a:t> SW)/[H</a:t>
            </a:r>
            <a:r>
              <a:rPr lang="en-US" sz="1600" baseline="30000" dirty="0">
                <a:latin typeface="Georgia"/>
                <a:cs typeface="Georgia"/>
              </a:rPr>
              <a:t>+</a:t>
            </a:r>
            <a:r>
              <a:rPr lang="en-US" sz="1600" dirty="0">
                <a:latin typeface="Georgia"/>
                <a:cs typeface="Georgia"/>
              </a:rPr>
              <a:t>] </a:t>
            </a:r>
            <a:r>
              <a:rPr lang="en-US" sz="1600" dirty="0" smtClean="0">
                <a:latin typeface="Georgia"/>
                <a:cs typeface="Georgia"/>
              </a:rPr>
              <a:t>(</a:t>
            </a:r>
            <a:r>
              <a:rPr lang="en-US" sz="1600" dirty="0" smtClean="0">
                <a:latin typeface="Georgia"/>
                <a:cs typeface="Georgia"/>
              </a:rPr>
              <a:t>mol</a:t>
            </a:r>
            <a:r>
              <a:rPr lang="en-US" sz="1600" dirty="0" smtClean="0">
                <a:latin typeface="Georgia"/>
                <a:cs typeface="Georgia"/>
              </a:rPr>
              <a:t> </a:t>
            </a:r>
            <a:r>
              <a:rPr lang="en-US" sz="1600" dirty="0">
                <a:latin typeface="Georgia"/>
                <a:cs typeface="Georgia"/>
              </a:rPr>
              <a:t>L</a:t>
            </a:r>
            <a:r>
              <a:rPr lang="en-US" sz="1600" baseline="30000" dirty="0">
                <a:latin typeface="Georgia"/>
                <a:cs typeface="Georgia"/>
              </a:rPr>
              <a:t>-1</a:t>
            </a:r>
            <a:r>
              <a:rPr lang="en-US" sz="1600" dirty="0" smtClean="0">
                <a:latin typeface="Georgia"/>
                <a:cs typeface="Georgia"/>
              </a:rPr>
              <a:t>)</a:t>
            </a:r>
          </a:p>
          <a:p>
            <a:pPr>
              <a:spcAft>
                <a:spcPts val="600"/>
              </a:spcAft>
            </a:pPr>
            <a:endParaRPr lang="en-US" sz="1600" dirty="0" smtClean="0">
              <a:latin typeface="Georgia"/>
              <a:cs typeface="Georgia"/>
            </a:endParaRPr>
          </a:p>
          <a:p>
            <a:pPr>
              <a:spcAft>
                <a:spcPts val="600"/>
              </a:spcAft>
            </a:pPr>
            <a:r>
              <a:rPr lang="en-US" sz="1600" u="sng" dirty="0" smtClean="0">
                <a:latin typeface="Georgia"/>
                <a:cs typeface="Georgia"/>
              </a:rPr>
              <a:t>Example</a:t>
            </a:r>
            <a:r>
              <a:rPr lang="en-US" sz="1600" dirty="0" smtClean="0">
                <a:latin typeface="Georgia"/>
                <a:cs typeface="Georgia"/>
              </a:rPr>
              <a:t>: </a:t>
            </a:r>
            <a:r>
              <a:rPr lang="en-US" sz="1600" dirty="0" err="1" smtClean="0">
                <a:latin typeface="Georgia"/>
                <a:cs typeface="Georgia"/>
              </a:rPr>
              <a:t>mLs</a:t>
            </a:r>
            <a:r>
              <a:rPr lang="en-US" sz="1600" dirty="0" smtClean="0">
                <a:latin typeface="Georgia"/>
                <a:cs typeface="Georgia"/>
              </a:rPr>
              <a:t> of acid needed to adjust pH from 8.194 (1766) to 7.792 (2100)</a:t>
            </a:r>
          </a:p>
          <a:p>
            <a:pPr>
              <a:spcAft>
                <a:spcPts val="600"/>
              </a:spcAft>
            </a:pPr>
            <a:endParaRPr lang="en-US" sz="1600" u="sng" dirty="0" smtClean="0">
              <a:latin typeface="Georgia"/>
              <a:cs typeface="Georgia"/>
            </a:endParaRPr>
          </a:p>
          <a:p>
            <a:pPr>
              <a:spcAft>
                <a:spcPts val="600"/>
              </a:spcAft>
            </a:pPr>
            <a:r>
              <a:rPr lang="en-US" sz="1600" dirty="0" smtClean="0">
                <a:latin typeface="Symbol" charset="2"/>
                <a:cs typeface="Symbol" charset="2"/>
              </a:rPr>
              <a:t>D</a:t>
            </a:r>
            <a:r>
              <a:rPr lang="en-US" sz="1600" dirty="0" smtClean="0">
                <a:latin typeface="Georgia"/>
                <a:cs typeface="Georgia"/>
              </a:rPr>
              <a:t>TA = Starting TA – Target TA</a:t>
            </a:r>
          </a:p>
          <a:p>
            <a:pPr>
              <a:spcAft>
                <a:spcPts val="600"/>
              </a:spcAft>
            </a:pPr>
            <a:r>
              <a:rPr lang="en-US" sz="1600" dirty="0">
                <a:latin typeface="Georgia"/>
                <a:cs typeface="Georgia"/>
              </a:rPr>
              <a:t>	</a:t>
            </a:r>
            <a:r>
              <a:rPr lang="en-US" sz="1600" dirty="0" smtClean="0">
                <a:latin typeface="Georgia"/>
                <a:cs typeface="Georgia"/>
              </a:rPr>
              <a:t>= 2326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 </a:t>
            </a:r>
            <a:r>
              <a:rPr lang="en-US" sz="1600" dirty="0" smtClean="0">
                <a:latin typeface="Georgia"/>
                <a:cs typeface="Georgia"/>
              </a:rPr>
              <a:t>– 2135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a:t>
            </a:r>
          </a:p>
          <a:p>
            <a:pPr>
              <a:spcAft>
                <a:spcPts val="600"/>
              </a:spcAft>
            </a:pPr>
            <a:r>
              <a:rPr lang="en-US" sz="1600" dirty="0">
                <a:latin typeface="Georgia"/>
                <a:cs typeface="Georgia"/>
              </a:rPr>
              <a:t>	</a:t>
            </a:r>
            <a:r>
              <a:rPr lang="en-US" sz="1600" dirty="0" smtClean="0">
                <a:latin typeface="Georgia"/>
                <a:cs typeface="Georgia"/>
              </a:rPr>
              <a:t>= 191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p>
          <a:p>
            <a:pPr>
              <a:spcAft>
                <a:spcPts val="600"/>
              </a:spcAft>
            </a:pPr>
            <a:r>
              <a:rPr lang="en-US" sz="1600" baseline="30000" dirty="0">
                <a:latin typeface="Georgia"/>
                <a:cs typeface="Georgia"/>
              </a:rPr>
              <a:t>	</a:t>
            </a:r>
            <a:r>
              <a:rPr lang="en-US" sz="1600" dirty="0" smtClean="0">
                <a:latin typeface="Georgia"/>
                <a:cs typeface="Georgia"/>
              </a:rPr>
              <a:t> = 0.000191 mol kg-1 SW</a:t>
            </a:r>
          </a:p>
          <a:p>
            <a:pPr>
              <a:spcAft>
                <a:spcPts val="600"/>
              </a:spcAft>
            </a:pPr>
            <a:endParaRPr lang="en-US" sz="1600" dirty="0" smtClean="0">
              <a:latin typeface="Georgia"/>
              <a:cs typeface="Georgia"/>
            </a:endParaRPr>
          </a:p>
          <a:p>
            <a:pPr>
              <a:spcAft>
                <a:spcPts val="600"/>
              </a:spcAft>
            </a:pPr>
            <a:r>
              <a:rPr lang="en-US" sz="1600" dirty="0" err="1" smtClean="0">
                <a:latin typeface="Georgia"/>
                <a:cs typeface="Georgia"/>
              </a:rPr>
              <a:t>mLs</a:t>
            </a:r>
            <a:r>
              <a:rPr lang="en-US" sz="1600" dirty="0" smtClean="0">
                <a:latin typeface="Georgia"/>
                <a:cs typeface="Georgia"/>
              </a:rPr>
              <a:t> </a:t>
            </a:r>
            <a:r>
              <a:rPr lang="en-US" sz="1600" dirty="0" err="1" smtClean="0">
                <a:latin typeface="Georgia"/>
                <a:cs typeface="Georgia"/>
              </a:rPr>
              <a:t>HCl</a:t>
            </a:r>
            <a:r>
              <a:rPr lang="en-US" sz="1600" dirty="0" smtClean="0">
                <a:latin typeface="Georgia"/>
                <a:cs typeface="Georgia"/>
              </a:rPr>
              <a:t> = 0.000191 mol kg</a:t>
            </a:r>
            <a:r>
              <a:rPr lang="en-US" sz="1600" baseline="30000" dirty="0" smtClean="0">
                <a:latin typeface="Georgia"/>
                <a:cs typeface="Georgia"/>
              </a:rPr>
              <a:t>-1</a:t>
            </a:r>
            <a:r>
              <a:rPr lang="en-US" sz="1600" dirty="0" smtClean="0">
                <a:latin typeface="Georgia"/>
                <a:cs typeface="Georgia"/>
              </a:rPr>
              <a:t> SW/0.1 </a:t>
            </a:r>
            <a:r>
              <a:rPr lang="en-US" sz="1600" dirty="0" smtClean="0">
                <a:latin typeface="Georgia"/>
                <a:cs typeface="Georgia"/>
              </a:rPr>
              <a:t>mol</a:t>
            </a:r>
            <a:r>
              <a:rPr lang="en-US" sz="1600" dirty="0" smtClean="0">
                <a:latin typeface="Georgia"/>
                <a:cs typeface="Georgia"/>
              </a:rPr>
              <a:t> </a:t>
            </a:r>
            <a:r>
              <a:rPr lang="en-US" sz="1600" dirty="0" err="1" smtClean="0">
                <a:latin typeface="Georgia"/>
                <a:cs typeface="Georgia"/>
              </a:rPr>
              <a:t>HCl</a:t>
            </a:r>
            <a:r>
              <a:rPr lang="en-US" sz="1600" dirty="0" smtClean="0">
                <a:latin typeface="Georgia"/>
                <a:cs typeface="Georgia"/>
              </a:rPr>
              <a:t> L</a:t>
            </a:r>
            <a:r>
              <a:rPr lang="en-US" sz="1600" baseline="30000" dirty="0" smtClean="0">
                <a:latin typeface="Georgia"/>
                <a:cs typeface="Georgia"/>
              </a:rPr>
              <a:t>-1</a:t>
            </a:r>
            <a:r>
              <a:rPr lang="en-US" sz="1600" dirty="0" smtClean="0">
                <a:latin typeface="Georgia"/>
                <a:cs typeface="Georgia"/>
              </a:rPr>
              <a:t> </a:t>
            </a:r>
          </a:p>
          <a:p>
            <a:pPr>
              <a:spcAft>
                <a:spcPts val="600"/>
              </a:spcAft>
            </a:pPr>
            <a:r>
              <a:rPr lang="en-US" sz="1600" dirty="0" smtClean="0">
                <a:latin typeface="Georgia"/>
                <a:cs typeface="Georgia"/>
              </a:rPr>
              <a:t>	        = 0.00191 L kg</a:t>
            </a:r>
            <a:r>
              <a:rPr lang="en-US" sz="1600" baseline="30000" dirty="0" smtClean="0">
                <a:latin typeface="Georgia"/>
                <a:cs typeface="Georgia"/>
              </a:rPr>
              <a:t>-1</a:t>
            </a:r>
            <a:r>
              <a:rPr lang="en-US" sz="1600" dirty="0" smtClean="0">
                <a:latin typeface="Georgia"/>
                <a:cs typeface="Georgia"/>
              </a:rPr>
              <a:t> SW</a:t>
            </a:r>
          </a:p>
          <a:p>
            <a:pPr>
              <a:spcAft>
                <a:spcPts val="600"/>
              </a:spcAft>
            </a:pPr>
            <a:r>
              <a:rPr lang="en-US" sz="1600" dirty="0" smtClean="0">
                <a:latin typeface="Georgia"/>
                <a:cs typeface="Georgia"/>
              </a:rPr>
              <a:t>	        = 1.91 </a:t>
            </a:r>
            <a:r>
              <a:rPr lang="en-US" sz="1600" dirty="0" err="1" smtClean="0">
                <a:latin typeface="Georgia"/>
                <a:cs typeface="Georgia"/>
              </a:rPr>
              <a:t>mL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SW (see table 1 for other results) </a:t>
            </a:r>
          </a:p>
          <a:p>
            <a:pPr>
              <a:spcAft>
                <a:spcPts val="600"/>
              </a:spcAft>
            </a:pPr>
            <a:endParaRPr lang="en-US" sz="1600" baseline="30000" dirty="0" smtClean="0">
              <a:latin typeface="Georgia"/>
              <a:cs typeface="Georgia"/>
            </a:endParaRPr>
          </a:p>
          <a:p>
            <a:pPr>
              <a:spcAft>
                <a:spcPts val="600"/>
              </a:spcAft>
            </a:pPr>
            <a:r>
              <a:rPr lang="en-US" sz="1600" dirty="0" smtClean="0">
                <a:latin typeface="Georgia"/>
                <a:cs typeface="Georgia"/>
              </a:rPr>
              <a:t>(Remember </a:t>
            </a:r>
            <a:r>
              <a:rPr lang="en-US" sz="1600" dirty="0" smtClean="0">
                <a:latin typeface="Georgia" pitchFamily="18" charset="0"/>
              </a:rPr>
              <a:t>[Na</a:t>
            </a:r>
            <a:r>
              <a:rPr lang="en-US" sz="1600" baseline="30000" dirty="0" smtClean="0">
                <a:latin typeface="Georgia" pitchFamily="18" charset="0"/>
              </a:rPr>
              <a:t>+</a:t>
            </a:r>
            <a:r>
              <a:rPr lang="en-US" sz="1600" dirty="0" smtClean="0">
                <a:latin typeface="Georgia" pitchFamily="18" charset="0"/>
              </a:rPr>
              <a:t>] - [</a:t>
            </a:r>
            <a:r>
              <a:rPr lang="en-US" sz="1600" dirty="0" err="1" smtClean="0">
                <a:latin typeface="Georgia" pitchFamily="18" charset="0"/>
              </a:rPr>
              <a:t>Cl</a:t>
            </a:r>
            <a:r>
              <a:rPr lang="en-US" sz="1600" baseline="30000" dirty="0" smtClean="0">
                <a:latin typeface="Georgia" pitchFamily="18" charset="0"/>
              </a:rPr>
              <a:t>-</a:t>
            </a:r>
            <a:r>
              <a:rPr lang="en-US" sz="1600" dirty="0" smtClean="0">
                <a:latin typeface="Georgia" pitchFamily="18" charset="0"/>
              </a:rPr>
              <a:t>] = TA = [A-] + [OH</a:t>
            </a:r>
            <a:r>
              <a:rPr lang="en-US" sz="1600" baseline="30000" dirty="0" smtClean="0">
                <a:latin typeface="Georgia" pitchFamily="18" charset="0"/>
              </a:rPr>
              <a:t>-</a:t>
            </a:r>
            <a:r>
              <a:rPr lang="en-US" sz="1600" dirty="0" smtClean="0">
                <a:latin typeface="Georgia" pitchFamily="18" charset="0"/>
              </a:rPr>
              <a:t>] - [H</a:t>
            </a:r>
            <a:r>
              <a:rPr lang="en-US" sz="1600" baseline="30000" dirty="0" smtClean="0">
                <a:latin typeface="Georgia" pitchFamily="18" charset="0"/>
              </a:rPr>
              <a:t>+</a:t>
            </a:r>
            <a:r>
              <a:rPr lang="en-US" sz="1600" dirty="0" smtClean="0">
                <a:latin typeface="Georgia" pitchFamily="18" charset="0"/>
              </a:rPr>
              <a:t>])</a:t>
            </a:r>
            <a:endParaRPr lang="en-US" sz="1600" baseline="30000" dirty="0" smtClean="0">
              <a:latin typeface="Georgia" pitchFamily="18" charset="0"/>
              <a:cs typeface="Georgi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84275" y="861537"/>
            <a:ext cx="7166668" cy="4662814"/>
          </a:xfrm>
          <a:prstGeom prst="rect">
            <a:avLst/>
          </a:prstGeom>
          <a:noFill/>
        </p:spPr>
        <p:txBody>
          <a:bodyPr wrap="square" rtlCol="0">
            <a:spAutoFit/>
          </a:bodyPr>
          <a:lstStyle/>
          <a:p>
            <a:r>
              <a:rPr lang="en-US" sz="2000" i="1" dirty="0" smtClean="0">
                <a:solidFill>
                  <a:srgbClr val="FF0000"/>
                </a:solidFill>
                <a:latin typeface="Georgia"/>
                <a:cs typeface="Georgia"/>
              </a:rPr>
              <a:t>STEP 4:  Input experimental parameters for set 2: CO</a:t>
            </a:r>
            <a:r>
              <a:rPr lang="en-US" sz="2000" i="1" baseline="-25000" dirty="0" smtClean="0">
                <a:solidFill>
                  <a:srgbClr val="FF0000"/>
                </a:solidFill>
                <a:latin typeface="Georgia"/>
                <a:cs typeface="Georgia"/>
              </a:rPr>
              <a:t>2</a:t>
            </a:r>
            <a:r>
              <a:rPr lang="en-US" sz="2000" i="1" dirty="0" smtClean="0">
                <a:solidFill>
                  <a:srgbClr val="FF0000"/>
                </a:solidFill>
                <a:latin typeface="Georgia"/>
                <a:cs typeface="Georgia"/>
              </a:rPr>
              <a:t> gas addition (from table 1)</a:t>
            </a:r>
          </a:p>
          <a:p>
            <a:endParaRPr lang="en-US" sz="2000" i="1" dirty="0" smtClean="0">
              <a:solidFill>
                <a:srgbClr val="FF0000"/>
              </a:solidFill>
              <a:latin typeface="Georgia"/>
              <a:cs typeface="Georgia"/>
            </a:endParaRPr>
          </a:p>
          <a:p>
            <a:r>
              <a:rPr lang="en-US" sz="1600" b="1" dirty="0">
                <a:latin typeface="Georgia"/>
                <a:cs typeface="Georgia"/>
              </a:rPr>
              <a:t>SET 1 (rows</a:t>
            </a:r>
            <a:r>
              <a:rPr lang="en-US" sz="1600" b="1" dirty="0" smtClean="0">
                <a:latin typeface="Georgia"/>
                <a:cs typeface="Georgia"/>
              </a:rPr>
              <a:t> 7-9 in </a:t>
            </a:r>
            <a:r>
              <a:rPr lang="en-US" sz="1600" b="1" dirty="0">
                <a:latin typeface="Georgia"/>
                <a:cs typeface="Georgia"/>
              </a:rPr>
              <a:t>CO2SYS spreadsheet, table 2): </a:t>
            </a:r>
            <a:r>
              <a:rPr lang="en-US" sz="1600" b="1" dirty="0" smtClean="0">
                <a:latin typeface="Georgia"/>
                <a:cs typeface="Georgia"/>
              </a:rPr>
              <a:t> CO</a:t>
            </a:r>
            <a:r>
              <a:rPr lang="en-US" sz="1600" b="1" baseline="-25000" dirty="0" smtClean="0">
                <a:latin typeface="Georgia"/>
                <a:cs typeface="Georgia"/>
              </a:rPr>
              <a:t>2</a:t>
            </a:r>
            <a:r>
              <a:rPr lang="en-US" sz="1600" b="1" dirty="0" smtClean="0">
                <a:latin typeface="Georgia"/>
                <a:cs typeface="Georgia"/>
              </a:rPr>
              <a:t> </a:t>
            </a:r>
            <a:r>
              <a:rPr lang="en-US" sz="1600" b="1" dirty="0">
                <a:latin typeface="Georgia"/>
                <a:cs typeface="Georgia"/>
              </a:rPr>
              <a:t>ADDITION, CLOSED </a:t>
            </a:r>
            <a:r>
              <a:rPr lang="en-US" sz="1600" b="1" dirty="0" smtClean="0">
                <a:latin typeface="Georgia"/>
                <a:cs typeface="Georgia"/>
              </a:rPr>
              <a:t>SYSTEM</a:t>
            </a:r>
          </a:p>
          <a:p>
            <a:endParaRPr lang="en-US" sz="1600" dirty="0" smtClean="0">
              <a:latin typeface="Georgia"/>
              <a:cs typeface="Georgia"/>
            </a:endParaRPr>
          </a:p>
          <a:p>
            <a:pPr lvl="0">
              <a:spcAft>
                <a:spcPts val="600"/>
              </a:spcAft>
              <a:buFont typeface="Arial"/>
              <a:buChar char="•"/>
            </a:pPr>
            <a:r>
              <a:rPr lang="en-US" sz="1600" dirty="0" smtClean="0">
                <a:latin typeface="Georgia"/>
                <a:cs typeface="Georgia"/>
              </a:rPr>
              <a:t>Closed </a:t>
            </a:r>
            <a:r>
              <a:rPr lang="en-US" sz="1600" dirty="0">
                <a:latin typeface="Georgia"/>
                <a:cs typeface="Georgia"/>
              </a:rPr>
              <a:t>system</a:t>
            </a:r>
          </a:p>
          <a:p>
            <a:pPr lvl="0">
              <a:spcAft>
                <a:spcPts val="600"/>
              </a:spcAft>
              <a:buFont typeface="Arial"/>
              <a:buChar char="•"/>
            </a:pPr>
            <a:r>
              <a:rPr lang="en-US" sz="1600" dirty="0">
                <a:latin typeface="Georgia"/>
                <a:cs typeface="Georgia"/>
              </a:rPr>
              <a:t>Starting seawater pH and TCO</a:t>
            </a:r>
            <a:r>
              <a:rPr lang="en-US" sz="1600" baseline="-25000" dirty="0">
                <a:latin typeface="Georgia"/>
                <a:cs typeface="Georgia"/>
              </a:rPr>
              <a:t>2</a:t>
            </a:r>
            <a:r>
              <a:rPr lang="en-US" sz="1600" dirty="0">
                <a:latin typeface="Georgia"/>
                <a:cs typeface="Georgia"/>
              </a:rPr>
              <a:t> of 8.194 and 1994.4 </a:t>
            </a:r>
            <a:r>
              <a:rPr lang="en-US" sz="1600" dirty="0" err="1">
                <a:latin typeface="Symbol" charset="2"/>
                <a:cs typeface="Symbol" charset="2"/>
              </a:rPr>
              <a:t>m</a:t>
            </a:r>
            <a:r>
              <a:rPr lang="en-US" sz="1600" dirty="0" err="1">
                <a:latin typeface="Georgia"/>
                <a:cs typeface="Georgia"/>
              </a:rPr>
              <a:t>mol</a:t>
            </a:r>
            <a:r>
              <a:rPr lang="en-US" sz="1600" dirty="0">
                <a:latin typeface="Georgia"/>
                <a:cs typeface="Georgia"/>
              </a:rPr>
              <a:t> kg</a:t>
            </a:r>
            <a:r>
              <a:rPr lang="en-US" sz="1600" baseline="30000" dirty="0">
                <a:latin typeface="Georgia"/>
                <a:cs typeface="Georgia"/>
              </a:rPr>
              <a:t>-1</a:t>
            </a:r>
            <a:r>
              <a:rPr lang="en-US" sz="1600" dirty="0">
                <a:latin typeface="Georgia"/>
                <a:cs typeface="Georgia"/>
              </a:rPr>
              <a:t>, respectively</a:t>
            </a:r>
          </a:p>
          <a:p>
            <a:pPr lvl="0">
              <a:spcAft>
                <a:spcPts val="600"/>
              </a:spcAft>
              <a:buFont typeface="Arial"/>
              <a:buChar char="•"/>
            </a:pPr>
            <a:r>
              <a:rPr lang="en-US" sz="1600" dirty="0" smtClean="0">
                <a:latin typeface="Georgia"/>
                <a:cs typeface="Georgia"/>
              </a:rPr>
              <a:t>TA </a:t>
            </a:r>
            <a:r>
              <a:rPr lang="en-US" sz="1600" dirty="0">
                <a:latin typeface="Georgia"/>
                <a:cs typeface="Georgia"/>
              </a:rPr>
              <a:t>constant at</a:t>
            </a:r>
            <a:r>
              <a:rPr lang="en-US" sz="1600" dirty="0" smtClean="0">
                <a:latin typeface="Georgia"/>
                <a:cs typeface="Georgia"/>
              </a:rPr>
              <a:t> starting seawater condition (2326.0 </a:t>
            </a:r>
            <a:r>
              <a:rPr lang="en-US" sz="1600" dirty="0" err="1">
                <a:latin typeface="Symbol" charset="2"/>
                <a:cs typeface="Symbol" charset="2"/>
              </a:rPr>
              <a:t>m</a:t>
            </a:r>
            <a:r>
              <a:rPr lang="en-US" sz="1600" dirty="0" err="1">
                <a:latin typeface="Georgia"/>
                <a:cs typeface="Georgia"/>
              </a:rPr>
              <a:t>mol</a:t>
            </a:r>
            <a:r>
              <a:rPr lang="en-US" sz="1600" dirty="0">
                <a:latin typeface="Georgia"/>
                <a:cs typeface="Georgia"/>
              </a:rPr>
              <a:t> kg</a:t>
            </a:r>
            <a:r>
              <a:rPr lang="en-US" sz="1600" baseline="30000" dirty="0">
                <a:latin typeface="Georgia"/>
                <a:cs typeface="Georgia"/>
              </a:rPr>
              <a:t>-</a:t>
            </a:r>
            <a:r>
              <a:rPr lang="en-US" sz="1600" baseline="30000" dirty="0" smtClean="0">
                <a:latin typeface="Georgia"/>
                <a:cs typeface="Georgia"/>
              </a:rPr>
              <a:t>1</a:t>
            </a:r>
            <a:r>
              <a:rPr lang="en-US" sz="1600" dirty="0" smtClean="0">
                <a:latin typeface="Georgia"/>
                <a:cs typeface="Georgia"/>
              </a:rPr>
              <a:t>)</a:t>
            </a:r>
          </a:p>
          <a:p>
            <a:pPr lvl="0">
              <a:spcAft>
                <a:spcPts val="600"/>
              </a:spcAft>
              <a:buFont typeface="Arial"/>
              <a:buChar char="•"/>
            </a:pPr>
            <a:r>
              <a:rPr lang="en-US" sz="1600" dirty="0" smtClean="0">
                <a:latin typeface="Georgia"/>
                <a:cs typeface="Georgia"/>
              </a:rPr>
              <a:t>Discrete volumes of CO</a:t>
            </a:r>
            <a:r>
              <a:rPr lang="en-US" sz="1600" baseline="-25000" dirty="0" smtClean="0">
                <a:latin typeface="Georgia"/>
                <a:cs typeface="Georgia"/>
              </a:rPr>
              <a:t>2 </a:t>
            </a:r>
            <a:r>
              <a:rPr lang="en-US" sz="1600" dirty="0" smtClean="0">
                <a:latin typeface="Georgia"/>
                <a:cs typeface="Georgia"/>
              </a:rPr>
              <a:t>gas added to achieve pCO</a:t>
            </a:r>
            <a:r>
              <a:rPr lang="en-US" sz="1600" baseline="-25000" dirty="0" smtClean="0">
                <a:latin typeface="Georgia"/>
                <a:cs typeface="Georgia"/>
              </a:rPr>
              <a:t>2</a:t>
            </a:r>
            <a:r>
              <a:rPr lang="en-US" sz="1600" dirty="0" smtClean="0">
                <a:latin typeface="Georgia"/>
                <a:cs typeface="Georgia"/>
              </a:rPr>
              <a:t> target </a:t>
            </a:r>
            <a:r>
              <a:rPr lang="en-US" sz="1600" dirty="0">
                <a:latin typeface="Georgia"/>
                <a:cs typeface="Georgia"/>
              </a:rPr>
              <a:t>values for 1766, 2007, and </a:t>
            </a:r>
            <a:r>
              <a:rPr lang="en-US" sz="1600" dirty="0" smtClean="0">
                <a:latin typeface="Georgia"/>
                <a:cs typeface="Georgia"/>
              </a:rPr>
              <a:t>2100</a:t>
            </a:r>
          </a:p>
          <a:p>
            <a:pPr lvl="0">
              <a:spcAft>
                <a:spcPts val="600"/>
              </a:spcAft>
              <a:buFont typeface="Arial"/>
              <a:buChar char="•"/>
            </a:pPr>
            <a:r>
              <a:rPr lang="en-US" sz="1600" dirty="0" smtClean="0">
                <a:latin typeface="Georgia"/>
                <a:cs typeface="Georgia"/>
              </a:rPr>
              <a:t>pH and TCO</a:t>
            </a:r>
            <a:r>
              <a:rPr lang="en-US" sz="1600" baseline="-25000" dirty="0" smtClean="0">
                <a:latin typeface="Georgia"/>
                <a:cs typeface="Georgia"/>
              </a:rPr>
              <a:t>2</a:t>
            </a:r>
            <a:r>
              <a:rPr lang="en-US" sz="1600" dirty="0" smtClean="0">
                <a:latin typeface="Georgia"/>
                <a:cs typeface="Georgia"/>
              </a:rPr>
              <a:t> allowed to equilibrate to CO</a:t>
            </a:r>
            <a:r>
              <a:rPr lang="en-US" sz="1600" baseline="-25000" dirty="0" smtClean="0">
                <a:latin typeface="Georgia"/>
                <a:cs typeface="Georgia"/>
              </a:rPr>
              <a:t>2</a:t>
            </a:r>
            <a:r>
              <a:rPr lang="en-US" sz="1600" dirty="0" smtClean="0">
                <a:latin typeface="Georgia"/>
                <a:cs typeface="Georgia"/>
              </a:rPr>
              <a:t> addition</a:t>
            </a:r>
          </a:p>
          <a:p>
            <a:pPr lvl="0">
              <a:spcAft>
                <a:spcPts val="600"/>
              </a:spcAft>
              <a:buFont typeface="Arial"/>
              <a:buChar char="•"/>
            </a:pPr>
            <a:r>
              <a:rPr lang="en-US" sz="1600" dirty="0">
                <a:latin typeface="Georgia"/>
                <a:cs typeface="Georgia"/>
              </a:rPr>
              <a:t>Temperature, </a:t>
            </a:r>
            <a:r>
              <a:rPr lang="en-US" sz="1600" dirty="0" smtClean="0">
                <a:latin typeface="Georgia"/>
                <a:cs typeface="Georgia"/>
              </a:rPr>
              <a:t>salinity, </a:t>
            </a:r>
            <a:r>
              <a:rPr lang="en-US" sz="1600" dirty="0">
                <a:latin typeface="Georgia"/>
                <a:cs typeface="Georgia"/>
              </a:rPr>
              <a:t>total P, and total Si</a:t>
            </a:r>
            <a:r>
              <a:rPr lang="en-US" sz="1600" dirty="0" smtClean="0">
                <a:latin typeface="Georgia"/>
                <a:cs typeface="Georgia"/>
              </a:rPr>
              <a:t> same as set 1</a:t>
            </a:r>
            <a:endParaRPr lang="en-US" dirty="0" smtClean="0">
              <a:latin typeface="Georgia"/>
              <a:cs typeface="Georgia"/>
            </a:endParaRPr>
          </a:p>
          <a:p>
            <a:pPr lvl="0">
              <a:spcAft>
                <a:spcPts val="600"/>
              </a:spcAft>
              <a:buFont typeface="Arial"/>
              <a:buChar char="•"/>
            </a:pPr>
            <a:endParaRPr lang="en-US" sz="1400" b="1" i="1" dirty="0" smtClean="0">
              <a:solidFill>
                <a:srgbClr val="FF0000"/>
              </a:solidFill>
              <a:latin typeface="Georgia"/>
              <a:cs typeface="Georgia"/>
            </a:endParaRPr>
          </a:p>
          <a:p>
            <a:pPr lvl="0">
              <a:buFont typeface="Arial"/>
              <a:buChar char="•"/>
            </a:pPr>
            <a:endParaRPr lang="en-US" sz="1400" b="1" dirty="0">
              <a:latin typeface="Georgia"/>
              <a:cs typeface="Georgia"/>
            </a:endParaRPr>
          </a:p>
          <a:p>
            <a:pPr lvl="0">
              <a:buFont typeface="Arial"/>
              <a:buChar char="•"/>
            </a:pPr>
            <a:endParaRPr lang="en-US" sz="1400" dirty="0">
              <a:latin typeface="Georgia"/>
              <a:cs typeface="Georgia"/>
            </a:endParaRPr>
          </a:p>
        </p:txBody>
      </p:sp>
      <p:graphicFrame>
        <p:nvGraphicFramePr>
          <p:cNvPr id="4" name="Table 3"/>
          <p:cNvGraphicFramePr>
            <a:graphicFrameLocks noGrp="1"/>
          </p:cNvGraphicFramePr>
          <p:nvPr/>
        </p:nvGraphicFramePr>
        <p:xfrm>
          <a:off x="2318334" y="5458911"/>
          <a:ext cx="3652651" cy="858520"/>
        </p:xfrm>
        <a:graphic>
          <a:graphicData uri="http://schemas.openxmlformats.org/drawingml/2006/table">
            <a:tbl>
              <a:tblPr firstRow="1" bandRow="1">
                <a:tableStyleId>{5940675A-B579-460E-94D1-54222C63F5DA}</a:tableStyleId>
              </a:tblPr>
              <a:tblGrid>
                <a:gridCol w="1663884"/>
                <a:gridCol w="662923"/>
                <a:gridCol w="623462"/>
                <a:gridCol w="702382"/>
              </a:tblGrid>
              <a:tr h="370840">
                <a:tc>
                  <a:txBody>
                    <a:bodyPr/>
                    <a:lstStyle/>
                    <a:p>
                      <a:pPr marL="0" marR="0">
                        <a:spcBef>
                          <a:spcPts val="0"/>
                        </a:spcBef>
                        <a:spcAft>
                          <a:spcPts val="0"/>
                        </a:spcAft>
                      </a:pPr>
                      <a:r>
                        <a:rPr lang="en-US" sz="1600" dirty="0" smtClean="0">
                          <a:latin typeface="Times New Roman"/>
                          <a:cs typeface="Times New Roman"/>
                        </a:rPr>
                        <a:t>pCO</a:t>
                      </a:r>
                      <a:r>
                        <a:rPr lang="en-US" sz="1600" baseline="-25000" dirty="0" smtClean="0">
                          <a:latin typeface="Times New Roman"/>
                          <a:cs typeface="Times New Roman"/>
                        </a:rPr>
                        <a:t>2</a:t>
                      </a:r>
                      <a:r>
                        <a:rPr lang="en-US" sz="1600" baseline="0" dirty="0" smtClean="0">
                          <a:latin typeface="Times New Roman"/>
                          <a:cs typeface="Times New Roman"/>
                        </a:rPr>
                        <a:t> (</a:t>
                      </a:r>
                      <a:r>
                        <a:rPr lang="en-US" sz="1600" baseline="0" dirty="0" err="1" smtClean="0">
                          <a:latin typeface="Symbol" charset="2"/>
                          <a:cs typeface="Symbol" charset="2"/>
                        </a:rPr>
                        <a:t>m</a:t>
                      </a:r>
                      <a:r>
                        <a:rPr lang="en-US" sz="1600" baseline="0" dirty="0" err="1" smtClean="0">
                          <a:latin typeface="Times New Roman"/>
                          <a:cs typeface="Times New Roman"/>
                        </a:rPr>
                        <a:t>atm</a:t>
                      </a:r>
                      <a:r>
                        <a:rPr lang="en-US" sz="1600" baseline="0" dirty="0" smtClean="0">
                          <a:latin typeface="Times New Roman"/>
                          <a:cs typeface="Times New Roman"/>
                        </a:rPr>
                        <a:t>)</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smtClean="0">
                          <a:latin typeface="Times New Roman"/>
                          <a:ea typeface="+mn-ea"/>
                          <a:cs typeface="Times New Roman"/>
                        </a:rPr>
                        <a:t>267</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smtClean="0">
                          <a:latin typeface="Times New Roman"/>
                          <a:cs typeface="Times New Roman"/>
                        </a:rPr>
                        <a:t>384</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smtClean="0">
                          <a:latin typeface="Times New Roman"/>
                          <a:cs typeface="Times New Roman"/>
                        </a:rPr>
                        <a:t>793</a:t>
                      </a:r>
                      <a:endParaRPr lang="en-US" sz="1600" dirty="0">
                        <a:latin typeface="Times New Roman"/>
                        <a:ea typeface="Times New Roman"/>
                        <a:cs typeface="Times New Roman"/>
                      </a:endParaRPr>
                    </a:p>
                  </a:txBody>
                  <a:tcPr marL="68580" marR="68580" marT="0" marB="0"/>
                </a:tc>
              </a:tr>
              <a:tr h="370840">
                <a:tc>
                  <a:txBody>
                    <a:bodyPr/>
                    <a:lstStyle/>
                    <a:p>
                      <a:pPr marL="0" marR="0">
                        <a:spcBef>
                          <a:spcPts val="0"/>
                        </a:spcBef>
                        <a:spcAft>
                          <a:spcPts val="0"/>
                        </a:spcAft>
                      </a:pPr>
                      <a:r>
                        <a:rPr lang="en-US" sz="1600" dirty="0" err="1" smtClean="0">
                          <a:latin typeface="Times New Roman"/>
                          <a:cs typeface="Times New Roman"/>
                        </a:rPr>
                        <a:t>mL</a:t>
                      </a:r>
                      <a:r>
                        <a:rPr lang="en-US" sz="1600" baseline="0" dirty="0" smtClean="0">
                          <a:latin typeface="Times New Roman"/>
                          <a:cs typeface="Times New Roman"/>
                        </a:rPr>
                        <a:t> CO</a:t>
                      </a:r>
                      <a:r>
                        <a:rPr lang="en-US" sz="1600" baseline="-25000" dirty="0" smtClean="0">
                          <a:latin typeface="Times New Roman"/>
                          <a:cs typeface="Times New Roman"/>
                        </a:rPr>
                        <a:t>2</a:t>
                      </a:r>
                      <a:r>
                        <a:rPr lang="en-US" sz="1600" dirty="0" smtClean="0">
                          <a:latin typeface="Times New Roman"/>
                          <a:cs typeface="Times New Roman"/>
                        </a:rPr>
                        <a:t> </a:t>
                      </a:r>
                      <a:r>
                        <a:rPr lang="en-US" sz="1600" dirty="0">
                          <a:latin typeface="Times New Roman"/>
                          <a:cs typeface="Times New Roman"/>
                        </a:rPr>
                        <a:t>kg</a:t>
                      </a:r>
                      <a:r>
                        <a:rPr lang="en-US" sz="1600" baseline="30000" dirty="0">
                          <a:latin typeface="Times New Roman"/>
                          <a:cs typeface="Times New Roman"/>
                        </a:rPr>
                        <a:t>-1</a:t>
                      </a:r>
                      <a:r>
                        <a:rPr lang="en-US" sz="1600" dirty="0">
                          <a:latin typeface="Times New Roman"/>
                          <a:cs typeface="Times New Roman"/>
                        </a:rPr>
                        <a:t> </a:t>
                      </a:r>
                      <a:r>
                        <a:rPr lang="en-US" sz="1600" dirty="0" smtClean="0">
                          <a:latin typeface="Times New Roman"/>
                          <a:cs typeface="Times New Roman"/>
                        </a:rPr>
                        <a:t>SW</a:t>
                      </a:r>
                      <a:r>
                        <a:rPr lang="en-US" sz="1600" baseline="0" dirty="0" smtClean="0">
                          <a:latin typeface="Times New Roman"/>
                          <a:ea typeface="Times New Roman"/>
                          <a:cs typeface="Times New Roman"/>
                        </a:rPr>
                        <a:t> @ STP</a:t>
                      </a:r>
                      <a:endParaRPr lang="en-US" sz="1600" dirty="0" smtClean="0">
                        <a:latin typeface="Times New Roman"/>
                        <a:cs typeface="Times New Roman"/>
                      </a:endParaRPr>
                    </a:p>
                  </a:txBody>
                  <a:tcPr marL="68580" marR="68580" marT="0" marB="0"/>
                </a:tc>
                <a:tc>
                  <a:txBody>
                    <a:bodyPr/>
                    <a:lstStyle/>
                    <a:p>
                      <a:pPr marL="0" marR="0">
                        <a:spcBef>
                          <a:spcPts val="0"/>
                        </a:spcBef>
                        <a:spcAft>
                          <a:spcPts val="0"/>
                        </a:spcAft>
                      </a:pPr>
                      <a:r>
                        <a:rPr lang="en-US" sz="1600" dirty="0">
                          <a:latin typeface="Times New Roman"/>
                          <a:cs typeface="Times New Roman"/>
                        </a:rPr>
                        <a:t>0</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smtClean="0">
                          <a:latin typeface="Times New Roman"/>
                          <a:ea typeface="+mn-ea"/>
                          <a:cs typeface="Times New Roman"/>
                        </a:rPr>
                        <a:t>1.701</a:t>
                      </a:r>
                      <a:endParaRPr lang="en-US" sz="16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600" dirty="0" smtClean="0">
                          <a:latin typeface="Times New Roman"/>
                          <a:ea typeface="+mn-ea"/>
                          <a:cs typeface="Times New Roman"/>
                        </a:rPr>
                        <a:t>4.430</a:t>
                      </a:r>
                      <a:endParaRPr lang="en-US" sz="1600" dirty="0">
                        <a:latin typeface="Times New Roman"/>
                        <a:ea typeface="Times New Roman"/>
                        <a:cs typeface="Times New Roman"/>
                      </a:endParaRPr>
                    </a:p>
                  </a:txBody>
                  <a:tcPr marL="68580" marR="68580" marT="0" marB="0"/>
                </a:tc>
              </a:tr>
            </a:tbl>
          </a:graphicData>
        </a:graphic>
      </p:graphicFrame>
      <p:sp>
        <p:nvSpPr>
          <p:cNvPr id="5" name="TextBox 4"/>
          <p:cNvSpPr txBox="1"/>
          <p:nvPr/>
        </p:nvSpPr>
        <p:spPr>
          <a:xfrm>
            <a:off x="601551" y="5050244"/>
            <a:ext cx="7991020" cy="646331"/>
          </a:xfrm>
          <a:prstGeom prst="rect">
            <a:avLst/>
          </a:prstGeom>
          <a:noFill/>
        </p:spPr>
        <p:txBody>
          <a:bodyPr wrap="square" rtlCol="0">
            <a:spAutoFit/>
          </a:bodyPr>
          <a:lstStyle/>
          <a:p>
            <a:r>
              <a:rPr lang="en-US" b="1" dirty="0" smtClean="0">
                <a:latin typeface="Times New Roman"/>
                <a:cs typeface="Times New Roman"/>
              </a:rPr>
              <a:t>Volume of CO</a:t>
            </a:r>
            <a:r>
              <a:rPr lang="en-US" b="1" baseline="-25000" dirty="0" smtClean="0">
                <a:latin typeface="Times New Roman"/>
                <a:cs typeface="Times New Roman"/>
              </a:rPr>
              <a:t>2</a:t>
            </a:r>
            <a:r>
              <a:rPr lang="en-US" b="1" dirty="0" smtClean="0">
                <a:latin typeface="Times New Roman"/>
                <a:cs typeface="Times New Roman"/>
              </a:rPr>
              <a:t> gas added to starting seawater for each experiment in set 2.</a:t>
            </a:r>
            <a:endParaRPr lang="en-US" dirty="0" smtClean="0">
              <a:latin typeface="Times New Roman"/>
              <a:cs typeface="Times New Roman"/>
            </a:endParaRP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able 3_CO2SYS practice results v2.jpg"/>
          <p:cNvPicPr>
            <a:picLocks noChangeAspect="1"/>
          </p:cNvPicPr>
          <p:nvPr/>
        </p:nvPicPr>
        <p:blipFill>
          <a:blip r:embed="rId3"/>
          <a:stretch>
            <a:fillRect/>
          </a:stretch>
        </p:blipFill>
        <p:spPr>
          <a:xfrm>
            <a:off x="0" y="0"/>
            <a:ext cx="9144000" cy="6858000"/>
          </a:xfrm>
          <a:prstGeom prst="rect">
            <a:avLst/>
          </a:prstGeom>
        </p:spPr>
      </p:pic>
      <p:sp>
        <p:nvSpPr>
          <p:cNvPr id="5" name="TextBox 4"/>
          <p:cNvSpPr txBox="1"/>
          <p:nvPr/>
        </p:nvSpPr>
        <p:spPr>
          <a:xfrm>
            <a:off x="245859" y="2785165"/>
            <a:ext cx="574747" cy="584776"/>
          </a:xfrm>
          <a:prstGeom prst="rect">
            <a:avLst/>
          </a:prstGeom>
          <a:noFill/>
        </p:spPr>
        <p:txBody>
          <a:bodyPr wrap="none" rtlCol="0" anchor="t">
            <a:spAutoFit/>
          </a:bodyPr>
          <a:lstStyle/>
          <a:p>
            <a:r>
              <a:rPr lang="en-US" sz="2400" dirty="0">
                <a:latin typeface="Geneva"/>
                <a:cs typeface="Geneva"/>
              </a:rPr>
              <a:t>1</a:t>
            </a:r>
            <a:r>
              <a:rPr lang="en-US" sz="3200" dirty="0" smtClean="0">
                <a:latin typeface="Geneva"/>
                <a:cs typeface="Geneva"/>
              </a:rPr>
              <a:t>{</a:t>
            </a:r>
            <a:endParaRPr lang="en-US" sz="3200" dirty="0">
              <a:latin typeface="Geneva"/>
              <a:cs typeface="Geneva"/>
            </a:endParaRPr>
          </a:p>
        </p:txBody>
      </p:sp>
      <p:sp>
        <p:nvSpPr>
          <p:cNvPr id="7" name="TextBox 6"/>
          <p:cNvSpPr txBox="1"/>
          <p:nvPr/>
        </p:nvSpPr>
        <p:spPr>
          <a:xfrm>
            <a:off x="249719" y="3190083"/>
            <a:ext cx="574747" cy="584776"/>
          </a:xfrm>
          <a:prstGeom prst="rect">
            <a:avLst/>
          </a:prstGeom>
          <a:noFill/>
        </p:spPr>
        <p:txBody>
          <a:bodyPr wrap="none" rtlCol="0" anchor="t">
            <a:spAutoFit/>
          </a:bodyPr>
          <a:lstStyle/>
          <a:p>
            <a:r>
              <a:rPr lang="en-US" sz="2400" dirty="0" smtClean="0">
                <a:latin typeface="Geneva"/>
                <a:cs typeface="Geneva"/>
              </a:rPr>
              <a:t>2</a:t>
            </a:r>
            <a:r>
              <a:rPr lang="en-US" sz="3200" dirty="0" smtClean="0">
                <a:latin typeface="Geneva"/>
                <a:cs typeface="Geneva"/>
              </a:rPr>
              <a:t>{</a:t>
            </a:r>
            <a:endParaRPr lang="en-US" sz="3200" dirty="0">
              <a:latin typeface="Geneva"/>
              <a:cs typeface="Geneva"/>
            </a:endParaRPr>
          </a:p>
        </p:txBody>
      </p:sp>
      <p:sp>
        <p:nvSpPr>
          <p:cNvPr id="8" name="TextBox 7"/>
          <p:cNvSpPr txBox="1"/>
          <p:nvPr/>
        </p:nvSpPr>
        <p:spPr>
          <a:xfrm>
            <a:off x="246152" y="3624709"/>
            <a:ext cx="574747" cy="584776"/>
          </a:xfrm>
          <a:prstGeom prst="rect">
            <a:avLst/>
          </a:prstGeom>
          <a:noFill/>
        </p:spPr>
        <p:txBody>
          <a:bodyPr wrap="none" rtlCol="0" anchor="t">
            <a:spAutoFit/>
          </a:bodyPr>
          <a:lstStyle/>
          <a:p>
            <a:r>
              <a:rPr lang="en-US" sz="2400" dirty="0" smtClean="0">
                <a:latin typeface="Geneva"/>
                <a:cs typeface="Geneva"/>
              </a:rPr>
              <a:t>3</a:t>
            </a:r>
            <a:r>
              <a:rPr lang="en-US" sz="3200" dirty="0" smtClean="0">
                <a:latin typeface="Geneva"/>
                <a:cs typeface="Geneva"/>
              </a:rPr>
              <a:t>{</a:t>
            </a:r>
            <a:endParaRPr lang="en-US" sz="3200" dirty="0">
              <a:latin typeface="Geneva"/>
              <a:cs typeface="Geneva"/>
            </a:endParaRPr>
          </a:p>
        </p:txBody>
      </p:sp>
      <p:sp>
        <p:nvSpPr>
          <p:cNvPr id="9" name="TextBox 8"/>
          <p:cNvSpPr txBox="1"/>
          <p:nvPr/>
        </p:nvSpPr>
        <p:spPr>
          <a:xfrm>
            <a:off x="242585" y="4029627"/>
            <a:ext cx="574747" cy="584776"/>
          </a:xfrm>
          <a:prstGeom prst="rect">
            <a:avLst/>
          </a:prstGeom>
          <a:noFill/>
        </p:spPr>
        <p:txBody>
          <a:bodyPr wrap="none" rtlCol="0" anchor="t">
            <a:spAutoFit/>
          </a:bodyPr>
          <a:lstStyle/>
          <a:p>
            <a:r>
              <a:rPr lang="en-US" sz="2400" dirty="0" smtClean="0">
                <a:latin typeface="Geneva"/>
                <a:cs typeface="Geneva"/>
              </a:rPr>
              <a:t>4</a:t>
            </a:r>
            <a:r>
              <a:rPr lang="en-US" sz="3200" dirty="0" smtClean="0">
                <a:latin typeface="Geneva"/>
                <a:cs typeface="Geneva"/>
              </a:rPr>
              <a:t>{</a:t>
            </a:r>
            <a:endParaRPr lang="en-US" sz="3200" dirty="0">
              <a:latin typeface="Geneva"/>
              <a:cs typeface="Geneva"/>
            </a:endParaRPr>
          </a:p>
        </p:txBody>
      </p:sp>
      <p:sp>
        <p:nvSpPr>
          <p:cNvPr id="10" name="TextBox 9"/>
          <p:cNvSpPr txBox="1"/>
          <p:nvPr/>
        </p:nvSpPr>
        <p:spPr>
          <a:xfrm>
            <a:off x="475235" y="898673"/>
            <a:ext cx="8565165" cy="584776"/>
          </a:xfrm>
          <a:prstGeom prst="rect">
            <a:avLst/>
          </a:prstGeom>
          <a:noFill/>
        </p:spPr>
        <p:txBody>
          <a:bodyPr wrap="none" rtlCol="0">
            <a:spAutoFit/>
          </a:bodyPr>
          <a:lstStyle/>
          <a:p>
            <a:r>
              <a:rPr lang="en-US" sz="3200" dirty="0" smtClean="0">
                <a:latin typeface="Geneva"/>
                <a:cs typeface="Geneva"/>
              </a:rPr>
              <a:t>CO2SYS Results for Experimental Sets 1-4</a:t>
            </a:r>
            <a:endParaRPr lang="en-US" sz="3200" dirty="0">
              <a:latin typeface="Geneva"/>
              <a:cs typeface="Genev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64945" y="527323"/>
            <a:ext cx="7634538" cy="6201698"/>
          </a:xfrm>
          <a:prstGeom prst="rect">
            <a:avLst/>
          </a:prstGeom>
          <a:noFill/>
        </p:spPr>
        <p:txBody>
          <a:bodyPr wrap="square" rtlCol="0">
            <a:spAutoFit/>
          </a:bodyPr>
          <a:lstStyle/>
          <a:p>
            <a:r>
              <a:rPr lang="en-US" sz="2000" i="1" dirty="0" smtClean="0">
                <a:solidFill>
                  <a:srgbClr val="FF0000"/>
                </a:solidFill>
                <a:latin typeface="Georgia"/>
                <a:cs typeface="Georgia"/>
              </a:rPr>
              <a:t>STEP 5:  Calculate the volume of CO</a:t>
            </a:r>
            <a:r>
              <a:rPr lang="en-US" sz="2000" i="1" baseline="-25000" dirty="0" smtClean="0">
                <a:solidFill>
                  <a:srgbClr val="FF0000"/>
                </a:solidFill>
                <a:latin typeface="Georgia"/>
                <a:cs typeface="Georgia"/>
              </a:rPr>
              <a:t>2</a:t>
            </a:r>
            <a:r>
              <a:rPr lang="en-US" sz="2000" i="1" dirty="0" smtClean="0">
                <a:solidFill>
                  <a:srgbClr val="FF0000"/>
                </a:solidFill>
                <a:latin typeface="Georgia"/>
                <a:cs typeface="Georgia"/>
              </a:rPr>
              <a:t> gas needed to achieve target pCO</a:t>
            </a:r>
            <a:r>
              <a:rPr lang="en-US" sz="2000" i="1" baseline="-25000" dirty="0" smtClean="0">
                <a:solidFill>
                  <a:srgbClr val="FF0000"/>
                </a:solidFill>
                <a:latin typeface="Georgia"/>
                <a:cs typeface="Georgia"/>
              </a:rPr>
              <a:t>2</a:t>
            </a:r>
            <a:r>
              <a:rPr lang="en-US" sz="2000" i="1" dirty="0" smtClean="0">
                <a:solidFill>
                  <a:srgbClr val="FF0000"/>
                </a:solidFill>
                <a:latin typeface="Georgia"/>
                <a:cs typeface="Georgia"/>
              </a:rPr>
              <a:t> conditions</a:t>
            </a:r>
          </a:p>
          <a:p>
            <a:endParaRPr lang="en-US" sz="2000" i="1" dirty="0" smtClean="0">
              <a:solidFill>
                <a:srgbClr val="FF0000"/>
              </a:solidFill>
              <a:latin typeface="Georgia"/>
              <a:cs typeface="Georgia"/>
            </a:endParaRPr>
          </a:p>
          <a:p>
            <a:pPr lvl="0">
              <a:spcAft>
                <a:spcPts val="600"/>
              </a:spcAft>
            </a:pPr>
            <a:r>
              <a:rPr lang="en-US" sz="1600" dirty="0" smtClean="0">
                <a:latin typeface="Georgia"/>
                <a:cs typeface="Georgia"/>
              </a:rPr>
              <a:t>Approximate using difference in TCO</a:t>
            </a:r>
            <a:r>
              <a:rPr lang="en-US" sz="1600" baseline="-25000" dirty="0" smtClean="0">
                <a:latin typeface="Georgia"/>
                <a:cs typeface="Georgia"/>
              </a:rPr>
              <a:t>2</a:t>
            </a:r>
            <a:r>
              <a:rPr lang="en-US" sz="1600" dirty="0" smtClean="0">
                <a:latin typeface="Georgia"/>
                <a:cs typeface="Georgia"/>
              </a:rPr>
              <a:t> between starting and target conditions and 0.1N </a:t>
            </a:r>
            <a:r>
              <a:rPr lang="en-US" sz="1600" dirty="0" err="1" smtClean="0">
                <a:latin typeface="Georgia"/>
                <a:cs typeface="Georgia"/>
              </a:rPr>
              <a:t>HCl</a:t>
            </a:r>
            <a:r>
              <a:rPr lang="en-US" sz="1600" dirty="0" smtClean="0">
                <a:latin typeface="Georgia"/>
                <a:cs typeface="Georgia"/>
              </a:rPr>
              <a:t> (see results on table 3)</a:t>
            </a:r>
          </a:p>
          <a:p>
            <a:pPr lvl="0">
              <a:spcAft>
                <a:spcPts val="600"/>
              </a:spcAft>
              <a:buFont typeface="Arial"/>
              <a:buChar char="•"/>
            </a:pPr>
            <a:endParaRPr lang="en-US" sz="1600" dirty="0" smtClean="0">
              <a:latin typeface="Georgia"/>
              <a:cs typeface="Georgia"/>
            </a:endParaRPr>
          </a:p>
          <a:p>
            <a:pPr>
              <a:spcAft>
                <a:spcPts val="600"/>
              </a:spcAft>
            </a:pPr>
            <a:r>
              <a:rPr lang="en-US" sz="1600" dirty="0">
                <a:latin typeface="Georgia"/>
                <a:cs typeface="Georgia"/>
              </a:rPr>
              <a:t>Eqn.</a:t>
            </a:r>
            <a:r>
              <a:rPr lang="en-US" sz="1600" dirty="0" smtClean="0">
                <a:latin typeface="Georgia"/>
                <a:cs typeface="Georgia"/>
              </a:rPr>
              <a:t> 2.	Liters </a:t>
            </a:r>
            <a:r>
              <a:rPr lang="en-US" sz="1600" dirty="0">
                <a:latin typeface="Georgia"/>
                <a:cs typeface="Georgia"/>
              </a:rPr>
              <a:t>of</a:t>
            </a:r>
            <a:r>
              <a:rPr lang="en-US" sz="1600" dirty="0" smtClean="0">
                <a:latin typeface="Georgia"/>
                <a:cs typeface="Georgia"/>
              </a:rPr>
              <a:t> CO</a:t>
            </a:r>
            <a:r>
              <a:rPr lang="en-US" sz="1600" baseline="-25000" dirty="0" smtClean="0">
                <a:latin typeface="Georgia"/>
                <a:cs typeface="Georgia"/>
              </a:rPr>
              <a:t>2</a:t>
            </a:r>
            <a:r>
              <a:rPr lang="en-US" sz="1600" dirty="0" smtClean="0">
                <a:latin typeface="Georgia"/>
                <a:cs typeface="Georgia"/>
              </a:rPr>
              <a:t> </a:t>
            </a:r>
            <a:r>
              <a:rPr lang="en-US" sz="1600" dirty="0">
                <a:latin typeface="Georgia"/>
                <a:cs typeface="Georgia"/>
              </a:rPr>
              <a:t>added</a:t>
            </a:r>
            <a:r>
              <a:rPr lang="en-US" sz="1600" dirty="0" smtClean="0">
                <a:latin typeface="Georgia"/>
                <a:cs typeface="Georgia"/>
              </a:rPr>
              <a:t> kg</a:t>
            </a:r>
            <a:r>
              <a:rPr lang="en-US" sz="1600" baseline="30000" dirty="0">
                <a:latin typeface="Georgia"/>
                <a:cs typeface="Georgia"/>
              </a:rPr>
              <a:t>-1</a:t>
            </a:r>
            <a:r>
              <a:rPr lang="en-US" sz="1600" dirty="0">
                <a:latin typeface="Georgia"/>
                <a:cs typeface="Georgia"/>
              </a:rPr>
              <a:t> </a:t>
            </a:r>
            <a:r>
              <a:rPr lang="en-US" sz="1600" dirty="0" smtClean="0">
                <a:latin typeface="Georgia"/>
                <a:cs typeface="Georgia"/>
              </a:rPr>
              <a:t>SW@ STP </a:t>
            </a:r>
            <a:r>
              <a:rPr lang="en-US" sz="1600" dirty="0">
                <a:latin typeface="Georgia"/>
                <a:cs typeface="Georgia"/>
              </a:rPr>
              <a:t>= </a:t>
            </a:r>
            <a:r>
              <a:rPr lang="en-US" sz="1600" dirty="0" smtClean="0">
                <a:latin typeface="Symbol" charset="2"/>
                <a:cs typeface="Symbol" charset="2"/>
              </a:rPr>
              <a:t>D</a:t>
            </a:r>
            <a:r>
              <a:rPr lang="en-US" sz="1600" dirty="0" smtClean="0">
                <a:latin typeface="Georgia"/>
                <a:cs typeface="Georgia"/>
              </a:rPr>
              <a:t>TCO</a:t>
            </a:r>
            <a:r>
              <a:rPr lang="en-US" sz="1600" baseline="-25000" dirty="0" smtClean="0">
                <a:latin typeface="Georgia"/>
                <a:cs typeface="Georgia"/>
              </a:rPr>
              <a:t>2</a:t>
            </a:r>
            <a:r>
              <a:rPr lang="en-US" sz="1600" dirty="0" smtClean="0">
                <a:latin typeface="Georgia"/>
                <a:cs typeface="Georgia"/>
              </a:rPr>
              <a:t> </a:t>
            </a:r>
            <a:r>
              <a:rPr lang="en-US" sz="1600" dirty="0">
                <a:latin typeface="Georgia"/>
                <a:cs typeface="Georgia"/>
              </a:rPr>
              <a:t>(</a:t>
            </a:r>
            <a:r>
              <a:rPr lang="en-US" sz="1600" dirty="0" err="1">
                <a:latin typeface="Georgia"/>
                <a:cs typeface="Georgia"/>
              </a:rPr>
              <a:t>mols</a:t>
            </a:r>
            <a:r>
              <a:rPr lang="en-US" sz="1600" dirty="0">
                <a:latin typeface="Georgia"/>
                <a:cs typeface="Georgia"/>
              </a:rPr>
              <a:t> kg</a:t>
            </a:r>
            <a:r>
              <a:rPr lang="en-US" sz="1600" baseline="30000" dirty="0">
                <a:latin typeface="Georgia"/>
                <a:cs typeface="Georgia"/>
              </a:rPr>
              <a:t>-1</a:t>
            </a:r>
            <a:r>
              <a:rPr lang="en-US" sz="1600" dirty="0">
                <a:latin typeface="Georgia"/>
                <a:cs typeface="Georgia"/>
              </a:rPr>
              <a:t> SW</a:t>
            </a:r>
            <a:r>
              <a:rPr lang="en-US" sz="1600" dirty="0" smtClean="0">
                <a:latin typeface="Georgia"/>
                <a:cs typeface="Georgia"/>
              </a:rPr>
              <a:t>) * 44.01 g CO</a:t>
            </a:r>
            <a:r>
              <a:rPr lang="en-US" sz="1600" baseline="-25000" dirty="0" smtClean="0">
                <a:latin typeface="Georgia"/>
                <a:cs typeface="Georgia"/>
              </a:rPr>
              <a:t>2</a:t>
            </a:r>
            <a:r>
              <a:rPr lang="en-US" sz="1600" dirty="0" smtClean="0">
                <a:latin typeface="Georgia"/>
                <a:cs typeface="Georgia"/>
              </a:rPr>
              <a:t> mol</a:t>
            </a:r>
            <a:r>
              <a:rPr lang="en-US" sz="1600" baseline="30000" dirty="0" smtClean="0">
                <a:latin typeface="Georgia"/>
                <a:cs typeface="Georgia"/>
              </a:rPr>
              <a:t>-1</a:t>
            </a:r>
            <a:r>
              <a:rPr lang="en-US" sz="1600" dirty="0" smtClean="0">
                <a:latin typeface="Georgia"/>
                <a:cs typeface="Georgia"/>
              </a:rPr>
              <a:t> </a:t>
            </a:r>
            <a:r>
              <a:rPr lang="en-US" sz="1600" dirty="0" smtClean="0">
                <a:solidFill>
                  <a:srgbClr val="FF0000"/>
                </a:solidFill>
                <a:latin typeface="Georgia"/>
                <a:cs typeface="Georgia"/>
              </a:rPr>
              <a:t>/</a:t>
            </a:r>
            <a:r>
              <a:rPr lang="en-US" sz="1600" dirty="0" smtClean="0">
                <a:latin typeface="Georgia"/>
                <a:cs typeface="Georgia"/>
              </a:rPr>
              <a:t> density of CO</a:t>
            </a:r>
            <a:r>
              <a:rPr lang="en-US" sz="1600" baseline="-25000" dirty="0" smtClean="0">
                <a:latin typeface="Georgia"/>
                <a:cs typeface="Georgia"/>
              </a:rPr>
              <a:t>2</a:t>
            </a:r>
            <a:r>
              <a:rPr lang="en-US" sz="1600" dirty="0" smtClean="0">
                <a:latin typeface="Georgia"/>
                <a:cs typeface="Georgia"/>
              </a:rPr>
              <a:t> gas (1.808 g L</a:t>
            </a:r>
            <a:r>
              <a:rPr lang="en-US" sz="1600" baseline="30000" dirty="0">
                <a:latin typeface="Georgia"/>
                <a:cs typeface="Georgia"/>
              </a:rPr>
              <a:t>-1</a:t>
            </a:r>
            <a:r>
              <a:rPr lang="en-US" sz="1600" dirty="0" smtClean="0">
                <a:latin typeface="Georgia"/>
                <a:cs typeface="Georgia"/>
              </a:rPr>
              <a:t>)</a:t>
            </a:r>
          </a:p>
          <a:p>
            <a:pPr>
              <a:spcAft>
                <a:spcPts val="600"/>
              </a:spcAft>
            </a:pPr>
            <a:endParaRPr lang="en-US" sz="1600" dirty="0" smtClean="0">
              <a:latin typeface="Georgia"/>
              <a:cs typeface="Georgia"/>
            </a:endParaRPr>
          </a:p>
          <a:p>
            <a:pPr>
              <a:spcAft>
                <a:spcPts val="600"/>
              </a:spcAft>
            </a:pPr>
            <a:r>
              <a:rPr lang="en-US" sz="1600" u="sng" dirty="0" smtClean="0">
                <a:latin typeface="Georgia"/>
                <a:cs typeface="Georgia"/>
              </a:rPr>
              <a:t>Example</a:t>
            </a:r>
            <a:r>
              <a:rPr lang="en-US" sz="1600" dirty="0" smtClean="0">
                <a:latin typeface="Georgia"/>
                <a:cs typeface="Georgia"/>
              </a:rPr>
              <a:t>: </a:t>
            </a:r>
            <a:r>
              <a:rPr lang="en-US" sz="1600" dirty="0" err="1" smtClean="0">
                <a:latin typeface="Georgia"/>
                <a:cs typeface="Georgia"/>
              </a:rPr>
              <a:t>mLs</a:t>
            </a:r>
            <a:r>
              <a:rPr lang="en-US" sz="1600" dirty="0" smtClean="0">
                <a:latin typeface="Georgia"/>
                <a:cs typeface="Georgia"/>
              </a:rPr>
              <a:t> of CO</a:t>
            </a:r>
            <a:r>
              <a:rPr lang="en-US" sz="1600" baseline="-25000" dirty="0" smtClean="0">
                <a:latin typeface="Georgia"/>
                <a:cs typeface="Georgia"/>
              </a:rPr>
              <a:t>2(g)</a:t>
            </a:r>
            <a:r>
              <a:rPr lang="en-US" sz="1600" dirty="0" smtClean="0">
                <a:latin typeface="Georgia"/>
                <a:cs typeface="Georgia"/>
              </a:rPr>
              <a:t> needed to adjust pCO</a:t>
            </a:r>
            <a:r>
              <a:rPr lang="en-US" sz="1600" baseline="-25000" dirty="0" smtClean="0">
                <a:latin typeface="Georgia"/>
                <a:cs typeface="Georgia"/>
              </a:rPr>
              <a:t>2</a:t>
            </a:r>
            <a:r>
              <a:rPr lang="en-US" sz="1600" dirty="0" smtClean="0">
                <a:latin typeface="Georgia"/>
                <a:cs typeface="Georgia"/>
              </a:rPr>
              <a:t> from 267.0 (1766) to 793.0 (2100)</a:t>
            </a:r>
          </a:p>
          <a:p>
            <a:pPr>
              <a:spcAft>
                <a:spcPts val="600"/>
              </a:spcAft>
            </a:pPr>
            <a:endParaRPr lang="en-US" sz="1600" u="sng" dirty="0" smtClean="0">
              <a:latin typeface="Georgia"/>
              <a:cs typeface="Georgia"/>
            </a:endParaRPr>
          </a:p>
          <a:p>
            <a:pPr>
              <a:spcAft>
                <a:spcPts val="600"/>
              </a:spcAft>
            </a:pPr>
            <a:r>
              <a:rPr lang="en-US" sz="1600" dirty="0" smtClean="0">
                <a:latin typeface="Symbol" charset="2"/>
                <a:cs typeface="Symbol" charset="2"/>
              </a:rPr>
              <a:t>D</a:t>
            </a:r>
            <a:r>
              <a:rPr lang="en-US" sz="1600" dirty="0" smtClean="0">
                <a:latin typeface="Georgia"/>
                <a:cs typeface="Georgia"/>
              </a:rPr>
              <a:t>TCO</a:t>
            </a:r>
            <a:r>
              <a:rPr lang="en-US" sz="1600" baseline="-25000" dirty="0" smtClean="0">
                <a:latin typeface="Georgia"/>
                <a:cs typeface="Georgia"/>
              </a:rPr>
              <a:t>2</a:t>
            </a:r>
            <a:r>
              <a:rPr lang="en-US" sz="1600" dirty="0" smtClean="0">
                <a:latin typeface="Georgia"/>
                <a:cs typeface="Georgia"/>
              </a:rPr>
              <a:t> = Target TCO</a:t>
            </a:r>
            <a:r>
              <a:rPr lang="en-US" sz="1600" baseline="-25000" dirty="0" smtClean="0">
                <a:latin typeface="Georgia"/>
                <a:cs typeface="Georgia"/>
              </a:rPr>
              <a:t>2</a:t>
            </a:r>
            <a:r>
              <a:rPr lang="en-US" sz="1600" dirty="0" smtClean="0">
                <a:latin typeface="Georgia"/>
                <a:cs typeface="Georgia"/>
              </a:rPr>
              <a:t> – Starting TCO</a:t>
            </a:r>
            <a:r>
              <a:rPr lang="en-US" sz="1600" baseline="-25000" dirty="0" smtClean="0">
                <a:latin typeface="Georgia"/>
                <a:cs typeface="Georgia"/>
              </a:rPr>
              <a:t>2</a:t>
            </a:r>
            <a:endParaRPr lang="en-US" sz="1600" dirty="0" smtClean="0">
              <a:latin typeface="Georgia"/>
              <a:cs typeface="Georgia"/>
            </a:endParaRPr>
          </a:p>
          <a:p>
            <a:pPr>
              <a:spcAft>
                <a:spcPts val="600"/>
              </a:spcAft>
            </a:pPr>
            <a:r>
              <a:rPr lang="en-US" sz="1600" dirty="0">
                <a:latin typeface="Georgia"/>
                <a:cs typeface="Georgia"/>
              </a:rPr>
              <a:t>	</a:t>
            </a:r>
            <a:r>
              <a:rPr lang="en-US" sz="1600" dirty="0" smtClean="0">
                <a:latin typeface="Georgia"/>
                <a:cs typeface="Georgia"/>
              </a:rPr>
              <a:t>= 2176.4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 </a:t>
            </a:r>
            <a:r>
              <a:rPr lang="en-US" sz="1600" dirty="0" smtClean="0">
                <a:latin typeface="Georgia"/>
                <a:cs typeface="Georgia"/>
              </a:rPr>
              <a:t>– 1994.4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a:t>
            </a:r>
          </a:p>
          <a:p>
            <a:pPr>
              <a:spcAft>
                <a:spcPts val="600"/>
              </a:spcAft>
            </a:pPr>
            <a:r>
              <a:rPr lang="en-US" sz="1600" dirty="0">
                <a:latin typeface="Georgia"/>
                <a:cs typeface="Georgia"/>
              </a:rPr>
              <a:t>	</a:t>
            </a:r>
            <a:r>
              <a:rPr lang="en-US" sz="1600" dirty="0" smtClean="0">
                <a:latin typeface="Georgia"/>
                <a:cs typeface="Georgia"/>
              </a:rPr>
              <a:t>= 182 </a:t>
            </a:r>
            <a:r>
              <a:rPr lang="en-US" sz="1600" dirty="0" err="1" smtClean="0">
                <a:latin typeface="Symbol" charset="2"/>
                <a:cs typeface="Symbol" charset="2"/>
              </a:rPr>
              <a:t>m</a:t>
            </a:r>
            <a:r>
              <a:rPr lang="en-US" sz="1600" dirty="0" err="1" smtClean="0">
                <a:latin typeface="Georgia"/>
                <a:cs typeface="Georgia"/>
              </a:rPr>
              <a:t>mol</a:t>
            </a:r>
            <a:r>
              <a:rPr lang="en-US" sz="1600" dirty="0" smtClean="0">
                <a:latin typeface="Georgia"/>
                <a:cs typeface="Georgia"/>
              </a:rPr>
              <a:t> kg</a:t>
            </a:r>
            <a:r>
              <a:rPr lang="en-US" sz="1600" baseline="30000" dirty="0" smtClean="0">
                <a:latin typeface="Georgia"/>
                <a:cs typeface="Georgia"/>
              </a:rPr>
              <a:t>-1</a:t>
            </a:r>
          </a:p>
          <a:p>
            <a:pPr>
              <a:spcAft>
                <a:spcPts val="600"/>
              </a:spcAft>
            </a:pPr>
            <a:r>
              <a:rPr lang="en-US" sz="1600" baseline="30000" dirty="0">
                <a:latin typeface="Georgia"/>
                <a:cs typeface="Georgia"/>
              </a:rPr>
              <a:t>	</a:t>
            </a:r>
            <a:r>
              <a:rPr lang="en-US" sz="1600" dirty="0" smtClean="0">
                <a:latin typeface="Georgia"/>
                <a:cs typeface="Georgia"/>
              </a:rPr>
              <a:t> = 0.000182 mol kg-1 SW</a:t>
            </a:r>
          </a:p>
          <a:p>
            <a:pPr>
              <a:spcAft>
                <a:spcPts val="600"/>
              </a:spcAft>
            </a:pPr>
            <a:endParaRPr lang="en-US" sz="1600" dirty="0" smtClean="0">
              <a:latin typeface="Georgia"/>
              <a:cs typeface="Georgia"/>
            </a:endParaRPr>
          </a:p>
          <a:p>
            <a:pPr>
              <a:spcAft>
                <a:spcPts val="600"/>
              </a:spcAft>
            </a:pPr>
            <a:r>
              <a:rPr lang="en-US" sz="1600" dirty="0" err="1" smtClean="0">
                <a:latin typeface="Georgia"/>
                <a:cs typeface="Georgia"/>
              </a:rPr>
              <a:t>mLs</a:t>
            </a:r>
            <a:r>
              <a:rPr lang="en-US" sz="1600" dirty="0" smtClean="0">
                <a:latin typeface="Georgia"/>
                <a:cs typeface="Georgia"/>
              </a:rPr>
              <a:t> CO</a:t>
            </a:r>
            <a:r>
              <a:rPr lang="en-US" sz="1600" baseline="-25000" dirty="0" smtClean="0">
                <a:latin typeface="Georgia"/>
                <a:cs typeface="Georgia"/>
              </a:rPr>
              <a:t>2(g)</a:t>
            </a:r>
            <a:r>
              <a:rPr lang="en-US" sz="1600" dirty="0" smtClean="0">
                <a:latin typeface="Georgia"/>
                <a:cs typeface="Georgia"/>
              </a:rPr>
              <a:t> = (0.000182 mol kg</a:t>
            </a:r>
            <a:r>
              <a:rPr lang="en-US" sz="1600" baseline="30000" dirty="0" smtClean="0">
                <a:latin typeface="Georgia"/>
                <a:cs typeface="Georgia"/>
              </a:rPr>
              <a:t>-1</a:t>
            </a:r>
            <a:r>
              <a:rPr lang="en-US" sz="1600" dirty="0" smtClean="0">
                <a:latin typeface="Georgia"/>
                <a:cs typeface="Georgia"/>
              </a:rPr>
              <a:t> SW * 44.01 g CO</a:t>
            </a:r>
            <a:r>
              <a:rPr lang="en-US" sz="1600" baseline="-25000" dirty="0" smtClean="0">
                <a:latin typeface="Georgia"/>
                <a:cs typeface="Georgia"/>
              </a:rPr>
              <a:t>2</a:t>
            </a:r>
            <a:r>
              <a:rPr lang="en-US" sz="1600" dirty="0" smtClean="0">
                <a:latin typeface="Georgia"/>
                <a:cs typeface="Georgia"/>
              </a:rPr>
              <a:t> mol</a:t>
            </a:r>
            <a:r>
              <a:rPr lang="en-US" sz="1600" baseline="30000" dirty="0" smtClean="0">
                <a:latin typeface="Georgia"/>
                <a:cs typeface="Georgia"/>
              </a:rPr>
              <a:t>-1</a:t>
            </a:r>
            <a:r>
              <a:rPr lang="en-US" sz="1600" dirty="0" smtClean="0">
                <a:latin typeface="Georgia"/>
                <a:cs typeface="Georgia"/>
              </a:rPr>
              <a:t>)</a:t>
            </a:r>
            <a:r>
              <a:rPr lang="en-US" sz="1600" dirty="0" smtClean="0">
                <a:solidFill>
                  <a:srgbClr val="FF0000"/>
                </a:solidFill>
                <a:latin typeface="Georgia"/>
                <a:cs typeface="Georgia"/>
              </a:rPr>
              <a:t>/</a:t>
            </a:r>
            <a:r>
              <a:rPr lang="en-US" sz="1600" dirty="0" smtClean="0">
                <a:latin typeface="Georgia"/>
                <a:cs typeface="Georgia"/>
              </a:rPr>
              <a:t>1.808 </a:t>
            </a:r>
            <a:r>
              <a:rPr lang="en-US" sz="1600" dirty="0" smtClean="0">
                <a:latin typeface="Georgia"/>
                <a:cs typeface="Georgia"/>
              </a:rPr>
              <a:t>gCO</a:t>
            </a:r>
            <a:r>
              <a:rPr lang="en-US" sz="1600" baseline="-25000" dirty="0" smtClean="0">
                <a:latin typeface="Georgia"/>
                <a:cs typeface="Georgia"/>
              </a:rPr>
              <a:t>2(g</a:t>
            </a:r>
            <a:r>
              <a:rPr lang="en-US" sz="1600" baseline="-25000" dirty="0" smtClean="0">
                <a:latin typeface="Georgia"/>
                <a:cs typeface="Georgia"/>
              </a:rPr>
              <a:t>)</a:t>
            </a:r>
            <a:r>
              <a:rPr lang="en-US" sz="1600" dirty="0" smtClean="0">
                <a:latin typeface="Georgia"/>
                <a:cs typeface="Georgia"/>
              </a:rPr>
              <a:t>  L</a:t>
            </a:r>
            <a:r>
              <a:rPr lang="en-US" sz="1600" baseline="30000" dirty="0" smtClean="0">
                <a:latin typeface="Georgia"/>
                <a:cs typeface="Georgia"/>
              </a:rPr>
              <a:t>-1</a:t>
            </a:r>
            <a:r>
              <a:rPr lang="en-US" sz="1600" dirty="0" smtClean="0">
                <a:latin typeface="Georgia"/>
                <a:cs typeface="Georgia"/>
              </a:rPr>
              <a:t> </a:t>
            </a:r>
          </a:p>
          <a:p>
            <a:pPr>
              <a:spcAft>
                <a:spcPts val="600"/>
              </a:spcAft>
            </a:pPr>
            <a:r>
              <a:rPr lang="en-US" sz="1600" dirty="0" smtClean="0">
                <a:latin typeface="Georgia"/>
                <a:cs typeface="Georgia"/>
              </a:rPr>
              <a:t>	        = 0.00443 L kg</a:t>
            </a:r>
            <a:r>
              <a:rPr lang="en-US" sz="1600" baseline="30000" dirty="0" smtClean="0">
                <a:latin typeface="Georgia"/>
                <a:cs typeface="Georgia"/>
              </a:rPr>
              <a:t>-1</a:t>
            </a:r>
            <a:r>
              <a:rPr lang="en-US" sz="1600" dirty="0" smtClean="0">
                <a:latin typeface="Georgia"/>
                <a:cs typeface="Georgia"/>
              </a:rPr>
              <a:t> SW</a:t>
            </a:r>
          </a:p>
          <a:p>
            <a:pPr>
              <a:spcAft>
                <a:spcPts val="600"/>
              </a:spcAft>
            </a:pPr>
            <a:r>
              <a:rPr lang="en-US" sz="1600" dirty="0" smtClean="0">
                <a:latin typeface="Georgia"/>
                <a:cs typeface="Georgia"/>
              </a:rPr>
              <a:t>	        = 4.43 </a:t>
            </a:r>
            <a:r>
              <a:rPr lang="en-US" sz="1600" dirty="0" err="1" smtClean="0">
                <a:latin typeface="Georgia"/>
                <a:cs typeface="Georgia"/>
              </a:rPr>
              <a:t>mL</a:t>
            </a:r>
            <a:r>
              <a:rPr lang="en-US" sz="1600" dirty="0" smtClean="0">
                <a:latin typeface="Georgia"/>
                <a:cs typeface="Georgia"/>
              </a:rPr>
              <a:t> kg</a:t>
            </a:r>
            <a:r>
              <a:rPr lang="en-US" sz="1600" baseline="30000" dirty="0" smtClean="0">
                <a:latin typeface="Georgia"/>
                <a:cs typeface="Georgia"/>
              </a:rPr>
              <a:t>-1</a:t>
            </a:r>
            <a:r>
              <a:rPr lang="en-US" sz="1600" dirty="0" smtClean="0">
                <a:latin typeface="Georgia"/>
                <a:cs typeface="Georgia"/>
              </a:rPr>
              <a:t> SW (see table 1 for other results, </a:t>
            </a:r>
            <a:r>
              <a:rPr lang="en-US" sz="1600" dirty="0" smtClean="0">
                <a:solidFill>
                  <a:srgbClr val="FF0000"/>
                </a:solidFill>
                <a:latin typeface="Georgia"/>
                <a:cs typeface="Georgia"/>
              </a:rPr>
              <a:t>note error in eqn. </a:t>
            </a:r>
            <a:r>
              <a:rPr lang="en-US" sz="1600" dirty="0" smtClean="0">
                <a:solidFill>
                  <a:srgbClr val="FF0000"/>
                </a:solidFill>
                <a:latin typeface="Georgia"/>
                <a:cs typeface="Georgia"/>
              </a:rPr>
              <a:t>2 in 				syllabus</a:t>
            </a:r>
            <a:r>
              <a:rPr lang="en-US" sz="1600" dirty="0" smtClean="0">
                <a:latin typeface="Georgia"/>
                <a:cs typeface="Georgia"/>
              </a:rPr>
              <a:t>)</a:t>
            </a:r>
            <a:endParaRPr lang="en-US" sz="1600" baseline="30000" dirty="0" smtClean="0">
              <a:latin typeface="Georgia"/>
              <a:cs typeface="Georgia"/>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1010010.JPG"/>
          <p:cNvPicPr>
            <a:picLocks noChangeAspect="1"/>
          </p:cNvPicPr>
          <p:nvPr/>
        </p:nvPicPr>
        <p:blipFill>
          <a:blip r:embed="rId2"/>
          <a:stretch>
            <a:fillRect/>
          </a:stretch>
        </p:blipFill>
        <p:spPr>
          <a:xfrm>
            <a:off x="0" y="0"/>
            <a:ext cx="9144000" cy="6858000"/>
          </a:xfrm>
          <a:prstGeom prst="rect">
            <a:avLst/>
          </a:prstGeom>
        </p:spPr>
      </p:pic>
      <p:sp>
        <p:nvSpPr>
          <p:cNvPr id="9" name="TextBox 8"/>
          <p:cNvSpPr txBox="1"/>
          <p:nvPr/>
        </p:nvSpPr>
        <p:spPr>
          <a:xfrm>
            <a:off x="103977" y="430768"/>
            <a:ext cx="3587043" cy="4508927"/>
          </a:xfrm>
          <a:prstGeom prst="rect">
            <a:avLst/>
          </a:prstGeom>
          <a:noFill/>
        </p:spPr>
        <p:txBody>
          <a:bodyPr wrap="square" rtlCol="0">
            <a:spAutoFit/>
          </a:bodyPr>
          <a:lstStyle/>
          <a:p>
            <a:r>
              <a:rPr lang="en-US" sz="2000" dirty="0" smtClean="0">
                <a:latin typeface="Georgia"/>
                <a:cs typeface="Georgia"/>
              </a:rPr>
              <a:t>Controlled CO</a:t>
            </a:r>
            <a:r>
              <a:rPr lang="en-US" sz="2000" baseline="-25000" dirty="0" smtClean="0">
                <a:latin typeface="Georgia"/>
                <a:cs typeface="Georgia"/>
              </a:rPr>
              <a:t>2</a:t>
            </a:r>
            <a:r>
              <a:rPr lang="en-US" sz="2000" dirty="0" smtClean="0">
                <a:latin typeface="Georgia"/>
                <a:cs typeface="Georgia"/>
              </a:rPr>
              <a:t> Gas Additions</a:t>
            </a:r>
          </a:p>
          <a:p>
            <a:endParaRPr lang="en-US" sz="2000" i="1" dirty="0" smtClean="0">
              <a:solidFill>
                <a:srgbClr val="FF0000"/>
              </a:solidFill>
              <a:latin typeface="Georgia"/>
              <a:cs typeface="Georgia"/>
            </a:endParaRPr>
          </a:p>
          <a:p>
            <a:pPr lvl="0">
              <a:spcAft>
                <a:spcPts val="600"/>
              </a:spcAft>
            </a:pPr>
            <a:r>
              <a:rPr lang="en-US" sz="1600" dirty="0" err="1" smtClean="0">
                <a:latin typeface="Georgia"/>
                <a:cs typeface="Georgia"/>
              </a:rPr>
              <a:t>Alicat</a:t>
            </a:r>
            <a:r>
              <a:rPr lang="en-US" sz="1600" dirty="0" smtClean="0">
                <a:latin typeface="Georgia"/>
                <a:cs typeface="Georgia"/>
              </a:rPr>
              <a:t> Scientific Mass Flow Controller</a:t>
            </a:r>
          </a:p>
          <a:p>
            <a:pPr lvl="0">
              <a:spcAft>
                <a:spcPts val="600"/>
              </a:spcAft>
            </a:pPr>
            <a:r>
              <a:rPr lang="en-US" sz="1600" dirty="0" smtClean="0">
                <a:latin typeface="Georgia"/>
                <a:cs typeface="Georgia"/>
              </a:rPr>
              <a:t> MC-10SLPM-D</a:t>
            </a:r>
          </a:p>
          <a:p>
            <a:pPr lvl="0">
              <a:spcAft>
                <a:spcPts val="600"/>
              </a:spcAft>
            </a:pPr>
            <a:r>
              <a:rPr lang="en-US" sz="1600" dirty="0" smtClean="0">
                <a:latin typeface="Georgia"/>
                <a:cs typeface="Georgia"/>
              </a:rPr>
              <a:t> </a:t>
            </a:r>
          </a:p>
          <a:p>
            <a:pPr lvl="0">
              <a:spcAft>
                <a:spcPts val="600"/>
              </a:spcAft>
            </a:pPr>
            <a:r>
              <a:rPr lang="en-US" sz="1600" dirty="0" smtClean="0">
                <a:latin typeface="Georgia"/>
                <a:cs typeface="Georgia"/>
              </a:rPr>
              <a:t>Fully programmable RS232</a:t>
            </a:r>
          </a:p>
          <a:p>
            <a:pPr lvl="0">
              <a:spcAft>
                <a:spcPts val="600"/>
              </a:spcAft>
            </a:pPr>
            <a:endParaRPr lang="en-US" sz="1600" dirty="0">
              <a:latin typeface="Georgia"/>
              <a:cs typeface="Georgia"/>
            </a:endParaRPr>
          </a:p>
          <a:p>
            <a:pPr lvl="0">
              <a:spcAft>
                <a:spcPts val="600"/>
              </a:spcAft>
            </a:pPr>
            <a:r>
              <a:rPr lang="en-US" sz="1600" dirty="0" smtClean="0">
                <a:latin typeface="Georgia"/>
                <a:cs typeface="Georgia"/>
              </a:rPr>
              <a:t>downloadable </a:t>
            </a:r>
            <a:r>
              <a:rPr lang="en-US" sz="1600" dirty="0" err="1" smtClean="0">
                <a:latin typeface="Georgia"/>
                <a:cs typeface="Georgia"/>
              </a:rPr>
              <a:t>LabView</a:t>
            </a:r>
            <a:r>
              <a:rPr lang="en-US" sz="1600" dirty="0" smtClean="0">
                <a:latin typeface="Georgia"/>
                <a:cs typeface="Georgia"/>
              </a:rPr>
              <a:t> programs</a:t>
            </a:r>
          </a:p>
          <a:p>
            <a:pPr lvl="0">
              <a:spcAft>
                <a:spcPts val="600"/>
              </a:spcAft>
            </a:pPr>
            <a:endParaRPr lang="en-US" sz="1600" dirty="0" smtClean="0">
              <a:latin typeface="Georgia"/>
              <a:cs typeface="Georgia"/>
            </a:endParaRPr>
          </a:p>
          <a:p>
            <a:pPr lvl="0">
              <a:spcAft>
                <a:spcPts val="600"/>
              </a:spcAft>
            </a:pPr>
            <a:r>
              <a:rPr lang="en-US" sz="1600" dirty="0" smtClean="0">
                <a:latin typeface="Georgia"/>
                <a:cs typeface="Georgia"/>
              </a:rPr>
              <a:t>Mass, volume, pressure, and </a:t>
            </a:r>
          </a:p>
          <a:p>
            <a:pPr lvl="0">
              <a:spcAft>
                <a:spcPts val="600"/>
              </a:spcAft>
            </a:pPr>
            <a:r>
              <a:rPr lang="en-US" sz="1600" dirty="0" smtClean="0">
                <a:latin typeface="Georgia"/>
                <a:cs typeface="Georgia"/>
              </a:rPr>
              <a:t>temperature corrected</a:t>
            </a:r>
          </a:p>
          <a:p>
            <a:pPr lvl="0">
              <a:spcAft>
                <a:spcPts val="600"/>
              </a:spcAft>
            </a:pPr>
            <a:endParaRPr lang="en-US" sz="1600" dirty="0" smtClean="0">
              <a:latin typeface="Georgia"/>
              <a:cs typeface="Georgia"/>
            </a:endParaRPr>
          </a:p>
          <a:p>
            <a:pPr lvl="0">
              <a:spcAft>
                <a:spcPts val="600"/>
              </a:spcAft>
            </a:pPr>
            <a:r>
              <a:rPr lang="en-US" sz="1600" dirty="0" smtClean="0">
                <a:latin typeface="Georgia"/>
                <a:cs typeface="Georgia"/>
              </a:rPr>
              <a:t>~ $1000.00</a:t>
            </a:r>
          </a:p>
          <a:p>
            <a:pPr lvl="0">
              <a:spcAft>
                <a:spcPts val="600"/>
              </a:spcAft>
            </a:pPr>
            <a:endParaRPr lang="en-US" sz="1600" dirty="0" smtClean="0">
              <a:latin typeface="Georgia"/>
              <a:cs typeface="Georgia"/>
            </a:endParaRPr>
          </a:p>
        </p:txBody>
      </p:sp>
      <p:cxnSp>
        <p:nvCxnSpPr>
          <p:cNvPr id="5" name="Straight Connector 4"/>
          <p:cNvCxnSpPr/>
          <p:nvPr/>
        </p:nvCxnSpPr>
        <p:spPr>
          <a:xfrm>
            <a:off x="1945769" y="6572985"/>
            <a:ext cx="4262868" cy="1485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3924721" y="6572985"/>
            <a:ext cx="486206" cy="276999"/>
          </a:xfrm>
          <a:prstGeom prst="rect">
            <a:avLst/>
          </a:prstGeom>
          <a:noFill/>
        </p:spPr>
        <p:txBody>
          <a:bodyPr wrap="none" rtlCol="0">
            <a:spAutoFit/>
          </a:bodyPr>
          <a:lstStyle/>
          <a:p>
            <a:r>
              <a:rPr lang="en-US" sz="1200" dirty="0" smtClean="0">
                <a:latin typeface="Georgia"/>
                <a:cs typeface="Georgia"/>
              </a:rPr>
              <a:t>4 in.</a:t>
            </a:r>
            <a:endParaRPr lang="en-US" sz="1200" dirty="0">
              <a:latin typeface="Georgia"/>
              <a:cs typeface="Georgi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able 3_CO2SYS practice results v2.jpg"/>
          <p:cNvPicPr>
            <a:picLocks noChangeAspect="1"/>
          </p:cNvPicPr>
          <p:nvPr/>
        </p:nvPicPr>
        <p:blipFill>
          <a:blip r:embed="rId2"/>
          <a:stretch>
            <a:fillRect/>
          </a:stretch>
        </p:blipFill>
        <p:spPr>
          <a:xfrm>
            <a:off x="0" y="-1013387"/>
            <a:ext cx="9144000" cy="7562471"/>
          </a:xfrm>
          <a:prstGeom prst="rect">
            <a:avLst/>
          </a:prstGeom>
        </p:spPr>
      </p:pic>
      <p:sp>
        <p:nvSpPr>
          <p:cNvPr id="5" name="TextBox 4"/>
          <p:cNvSpPr txBox="1"/>
          <p:nvPr/>
        </p:nvSpPr>
        <p:spPr>
          <a:xfrm>
            <a:off x="245859" y="2080695"/>
            <a:ext cx="574747" cy="584776"/>
          </a:xfrm>
          <a:prstGeom prst="rect">
            <a:avLst/>
          </a:prstGeom>
          <a:noFill/>
        </p:spPr>
        <p:txBody>
          <a:bodyPr wrap="none" rtlCol="0" anchor="t">
            <a:spAutoFit/>
          </a:bodyPr>
          <a:lstStyle/>
          <a:p>
            <a:r>
              <a:rPr lang="en-US" sz="2400" dirty="0">
                <a:latin typeface="Geneva"/>
                <a:cs typeface="Geneva"/>
              </a:rPr>
              <a:t>1</a:t>
            </a:r>
            <a:r>
              <a:rPr lang="en-US" sz="3200" dirty="0" smtClean="0">
                <a:latin typeface="Geneva"/>
                <a:cs typeface="Geneva"/>
              </a:rPr>
              <a:t>{</a:t>
            </a:r>
            <a:endParaRPr lang="en-US" sz="3200" dirty="0">
              <a:latin typeface="Geneva"/>
              <a:cs typeface="Geneva"/>
            </a:endParaRPr>
          </a:p>
        </p:txBody>
      </p:sp>
      <p:sp>
        <p:nvSpPr>
          <p:cNvPr id="7" name="TextBox 6"/>
          <p:cNvSpPr txBox="1"/>
          <p:nvPr/>
        </p:nvSpPr>
        <p:spPr>
          <a:xfrm>
            <a:off x="241138" y="2519937"/>
            <a:ext cx="574747" cy="584776"/>
          </a:xfrm>
          <a:prstGeom prst="rect">
            <a:avLst/>
          </a:prstGeom>
          <a:noFill/>
        </p:spPr>
        <p:txBody>
          <a:bodyPr wrap="none" rtlCol="0" anchor="t">
            <a:spAutoFit/>
          </a:bodyPr>
          <a:lstStyle/>
          <a:p>
            <a:r>
              <a:rPr lang="en-US" sz="2400" dirty="0" smtClean="0">
                <a:latin typeface="Geneva"/>
                <a:cs typeface="Geneva"/>
              </a:rPr>
              <a:t>2</a:t>
            </a:r>
            <a:r>
              <a:rPr lang="en-US" sz="3200" dirty="0" smtClean="0">
                <a:latin typeface="Geneva"/>
                <a:cs typeface="Geneva"/>
              </a:rPr>
              <a:t>{</a:t>
            </a:r>
            <a:endParaRPr lang="en-US" sz="3200" dirty="0">
              <a:latin typeface="Geneva"/>
              <a:cs typeface="Geneva"/>
            </a:endParaRPr>
          </a:p>
        </p:txBody>
      </p:sp>
      <p:sp>
        <p:nvSpPr>
          <p:cNvPr id="8" name="TextBox 7"/>
          <p:cNvSpPr txBox="1"/>
          <p:nvPr/>
        </p:nvSpPr>
        <p:spPr>
          <a:xfrm>
            <a:off x="237571" y="2997468"/>
            <a:ext cx="574747" cy="584776"/>
          </a:xfrm>
          <a:prstGeom prst="rect">
            <a:avLst/>
          </a:prstGeom>
          <a:noFill/>
        </p:spPr>
        <p:txBody>
          <a:bodyPr wrap="none" rtlCol="0" anchor="t">
            <a:spAutoFit/>
          </a:bodyPr>
          <a:lstStyle/>
          <a:p>
            <a:r>
              <a:rPr lang="en-US" sz="2400" dirty="0" smtClean="0">
                <a:latin typeface="Geneva"/>
                <a:cs typeface="Geneva"/>
              </a:rPr>
              <a:t>3</a:t>
            </a:r>
            <a:r>
              <a:rPr lang="en-US" sz="3200" dirty="0" smtClean="0">
                <a:latin typeface="Geneva"/>
                <a:cs typeface="Geneva"/>
              </a:rPr>
              <a:t>{</a:t>
            </a:r>
            <a:endParaRPr lang="en-US" sz="3200" dirty="0">
              <a:latin typeface="Geneva"/>
              <a:cs typeface="Geneva"/>
            </a:endParaRPr>
          </a:p>
        </p:txBody>
      </p:sp>
      <p:sp>
        <p:nvSpPr>
          <p:cNvPr id="9" name="TextBox 8"/>
          <p:cNvSpPr txBox="1"/>
          <p:nvPr/>
        </p:nvSpPr>
        <p:spPr>
          <a:xfrm>
            <a:off x="242585" y="3462453"/>
            <a:ext cx="574747" cy="584776"/>
          </a:xfrm>
          <a:prstGeom prst="rect">
            <a:avLst/>
          </a:prstGeom>
          <a:noFill/>
        </p:spPr>
        <p:txBody>
          <a:bodyPr wrap="none" rtlCol="0" anchor="t">
            <a:spAutoFit/>
          </a:bodyPr>
          <a:lstStyle/>
          <a:p>
            <a:r>
              <a:rPr lang="en-US" sz="2400" dirty="0" smtClean="0">
                <a:latin typeface="Geneva"/>
                <a:cs typeface="Geneva"/>
              </a:rPr>
              <a:t>4</a:t>
            </a:r>
            <a:r>
              <a:rPr lang="en-US" sz="3200" dirty="0" smtClean="0">
                <a:latin typeface="Geneva"/>
                <a:cs typeface="Geneva"/>
              </a:rPr>
              <a:t>{</a:t>
            </a:r>
            <a:endParaRPr lang="en-US" sz="3200" dirty="0">
              <a:latin typeface="Geneva"/>
              <a:cs typeface="Geneva"/>
            </a:endParaRPr>
          </a:p>
        </p:txBody>
      </p:sp>
      <p:sp>
        <p:nvSpPr>
          <p:cNvPr id="10" name="TextBox 9"/>
          <p:cNvSpPr txBox="1"/>
          <p:nvPr/>
        </p:nvSpPr>
        <p:spPr>
          <a:xfrm>
            <a:off x="475235" y="329102"/>
            <a:ext cx="8565165" cy="584776"/>
          </a:xfrm>
          <a:prstGeom prst="rect">
            <a:avLst/>
          </a:prstGeom>
          <a:noFill/>
        </p:spPr>
        <p:txBody>
          <a:bodyPr wrap="none" rtlCol="0">
            <a:spAutoFit/>
          </a:bodyPr>
          <a:lstStyle/>
          <a:p>
            <a:r>
              <a:rPr lang="en-US" sz="3200" dirty="0" smtClean="0">
                <a:latin typeface="Geneva"/>
                <a:cs typeface="Geneva"/>
              </a:rPr>
              <a:t>CO2SYS Results for Experimental Sets 1-4</a:t>
            </a:r>
            <a:endParaRPr lang="en-US" sz="3200" dirty="0">
              <a:latin typeface="Geneva"/>
              <a:cs typeface="Geneva"/>
            </a:endParaRPr>
          </a:p>
        </p:txBody>
      </p:sp>
      <p:sp>
        <p:nvSpPr>
          <p:cNvPr id="12" name="Rectangle 11"/>
          <p:cNvSpPr/>
          <p:nvPr/>
        </p:nvSpPr>
        <p:spPr>
          <a:xfrm>
            <a:off x="556991" y="4477637"/>
            <a:ext cx="7994878" cy="523220"/>
          </a:xfrm>
          <a:prstGeom prst="rect">
            <a:avLst/>
          </a:prstGeom>
        </p:spPr>
        <p:txBody>
          <a:bodyPr wrap="square">
            <a:spAutoFit/>
          </a:bodyPr>
          <a:lstStyle/>
          <a:p>
            <a:r>
              <a:rPr lang="en-US" sz="1400" b="1" dirty="0" smtClean="0">
                <a:latin typeface="Georgia"/>
                <a:cs typeface="Georgia"/>
              </a:rPr>
              <a:t>Target values from </a:t>
            </a:r>
            <a:r>
              <a:rPr lang="en-US" sz="1400" b="1" dirty="0" err="1" smtClean="0">
                <a:latin typeface="Georgia"/>
                <a:cs typeface="Georgia"/>
              </a:rPr>
              <a:t>Gattuso</a:t>
            </a:r>
            <a:r>
              <a:rPr lang="en-US" sz="1400" b="1" dirty="0" smtClean="0">
                <a:latin typeface="Georgia"/>
                <a:cs typeface="Georgia"/>
              </a:rPr>
              <a:t> and </a:t>
            </a:r>
            <a:r>
              <a:rPr lang="en-US" sz="1400" b="1" dirty="0" err="1" smtClean="0">
                <a:latin typeface="Georgia"/>
                <a:cs typeface="Georgia"/>
              </a:rPr>
              <a:t>Lavigne</a:t>
            </a:r>
            <a:r>
              <a:rPr lang="en-US" sz="1400" b="1" dirty="0" smtClean="0">
                <a:latin typeface="Georgia"/>
                <a:cs typeface="Georgia"/>
              </a:rPr>
              <a:t> (2009) via CO2SYS (using TA and pCO</a:t>
            </a:r>
            <a:r>
              <a:rPr lang="en-US" sz="1400" b="1" baseline="-25000" dirty="0" smtClean="0">
                <a:latin typeface="Georgia"/>
                <a:cs typeface="Georgia"/>
              </a:rPr>
              <a:t>2</a:t>
            </a:r>
            <a:r>
              <a:rPr lang="en-US" sz="1400" b="1" dirty="0" smtClean="0">
                <a:latin typeface="Georgia"/>
                <a:cs typeface="Georgia"/>
              </a:rPr>
              <a:t> input from above)</a:t>
            </a:r>
            <a:endParaRPr lang="en-US" sz="1400" dirty="0">
              <a:latin typeface="Georgia"/>
              <a:cs typeface="Georgia"/>
            </a:endParaRPr>
          </a:p>
        </p:txBody>
      </p:sp>
      <p:graphicFrame>
        <p:nvGraphicFramePr>
          <p:cNvPr id="13" name="Table 12"/>
          <p:cNvGraphicFramePr>
            <a:graphicFrameLocks noGrp="1"/>
          </p:cNvGraphicFramePr>
          <p:nvPr/>
        </p:nvGraphicFramePr>
        <p:xfrm>
          <a:off x="612840" y="4987688"/>
          <a:ext cx="7998445" cy="1180911"/>
        </p:xfrm>
        <a:graphic>
          <a:graphicData uri="http://schemas.openxmlformats.org/drawingml/2006/table">
            <a:tbl>
              <a:tblPr firstRow="1" bandRow="1">
                <a:tableStyleId>{5940675A-B579-460E-94D1-54222C63F5DA}</a:tableStyleId>
              </a:tblPr>
              <a:tblGrid>
                <a:gridCol w="615265"/>
                <a:gridCol w="513574"/>
                <a:gridCol w="478869"/>
                <a:gridCol w="586702"/>
                <a:gridCol w="586701"/>
                <a:gridCol w="564421"/>
                <a:gridCol w="638688"/>
                <a:gridCol w="690674"/>
                <a:gridCol w="571848"/>
                <a:gridCol w="839205"/>
                <a:gridCol w="735234"/>
                <a:gridCol w="623834"/>
                <a:gridCol w="553430"/>
              </a:tblGrid>
              <a:tr h="451075">
                <a:tc>
                  <a:txBody>
                    <a:bodyPr/>
                    <a:lstStyle/>
                    <a:p>
                      <a:pPr marL="0" marR="0">
                        <a:spcBef>
                          <a:spcPts val="0"/>
                        </a:spcBef>
                        <a:spcAft>
                          <a:spcPts val="0"/>
                        </a:spcAft>
                      </a:pPr>
                      <a:r>
                        <a:rPr lang="en-US" sz="1400" dirty="0">
                          <a:latin typeface="Times New Roman"/>
                          <a:ea typeface="Times New Roman"/>
                          <a:cs typeface="Times New Roman"/>
                        </a:rPr>
                        <a:t>Year</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T </a:t>
                      </a:r>
                    </a:p>
                    <a:p>
                      <a:pPr marL="0" marR="0">
                        <a:spcBef>
                          <a:spcPts val="0"/>
                        </a:spcBef>
                        <a:spcAft>
                          <a:spcPts val="0"/>
                        </a:spcAft>
                      </a:pPr>
                      <a:r>
                        <a:rPr lang="en-US" sz="1400" dirty="0">
                          <a:latin typeface="Times New Roman"/>
                          <a:ea typeface="Times New Roman"/>
                          <a:cs typeface="Times New Roman"/>
                        </a:rPr>
                        <a:t>(</a:t>
                      </a:r>
                      <a:r>
                        <a:rPr lang="en-US" sz="1400" baseline="30000" dirty="0" err="1">
                          <a:latin typeface="Times New Roman"/>
                          <a:ea typeface="Times New Roman"/>
                          <a:cs typeface="Times New Roman"/>
                        </a:rPr>
                        <a:t>o</a:t>
                      </a:r>
                      <a:r>
                        <a:rPr lang="en-US" sz="1400" dirty="0" err="1">
                          <a:latin typeface="Times New Roman"/>
                          <a:ea typeface="Times New Roman"/>
                          <a:cs typeface="Times New Roman"/>
                        </a:rPr>
                        <a:t>C</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smtClean="0">
                          <a:latin typeface="Times New Roman"/>
                          <a:ea typeface="Times New Roman"/>
                          <a:cs typeface="Times New Roman"/>
                        </a:rPr>
                        <a:t>Sal.</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Total P</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Total Si</a:t>
                      </a:r>
                    </a:p>
                  </a:txBody>
                  <a:tcPr marL="68580" marR="68580" marT="0" marB="0"/>
                </a:tc>
                <a:tc>
                  <a:txBody>
                    <a:bodyPr/>
                    <a:lstStyle/>
                    <a:p>
                      <a:pPr marL="0" marR="0">
                        <a:spcBef>
                          <a:spcPts val="0"/>
                        </a:spcBef>
                        <a:spcAft>
                          <a:spcPts val="0"/>
                        </a:spcAft>
                      </a:pPr>
                      <a:r>
                        <a:rPr lang="en-US" sz="1400" baseline="30000" dirty="0">
                          <a:solidFill>
                            <a:srgbClr val="FF0000"/>
                          </a:solidFill>
                          <a:latin typeface="Times New Roman"/>
                          <a:ea typeface="Times New Roman"/>
                          <a:cs typeface="Times New Roman"/>
                        </a:rPr>
                        <a:t>1</a:t>
                      </a:r>
                      <a:r>
                        <a:rPr lang="en-US" sz="1400" dirty="0">
                          <a:solidFill>
                            <a:srgbClr val="FF0000"/>
                          </a:solidFill>
                          <a:latin typeface="Times New Roman"/>
                          <a:ea typeface="Times New Roman"/>
                          <a:cs typeface="Times New Roman"/>
                        </a:rPr>
                        <a:t>TA</a:t>
                      </a:r>
                    </a:p>
                  </a:txBody>
                  <a:tcPr marL="68580" marR="68580" marT="0" marB="0"/>
                </a:tc>
                <a:tc>
                  <a:txBody>
                    <a:bodyPr/>
                    <a:lstStyle/>
                    <a:p>
                      <a:pPr marL="0" marR="0">
                        <a:spcBef>
                          <a:spcPts val="0"/>
                        </a:spcBef>
                        <a:spcAft>
                          <a:spcPts val="0"/>
                        </a:spcAft>
                      </a:pPr>
                      <a:r>
                        <a:rPr lang="en-US" sz="1400">
                          <a:solidFill>
                            <a:srgbClr val="FF0000"/>
                          </a:solidFill>
                          <a:latin typeface="Times New Roman"/>
                          <a:ea typeface="Times New Roman"/>
                          <a:cs typeface="Times New Roman"/>
                        </a:rPr>
                        <a:t>pCO</a:t>
                      </a:r>
                      <a:r>
                        <a:rPr lang="en-US" sz="1400" baseline="-25000">
                          <a:solidFill>
                            <a:srgbClr val="FF0000"/>
                          </a:solidFill>
                          <a:latin typeface="Times New Roman"/>
                          <a:ea typeface="Times New Roman"/>
                          <a:cs typeface="Times New Roman"/>
                        </a:rPr>
                        <a:t>2</a:t>
                      </a:r>
                      <a:endParaRPr lang="en-US" sz="1400">
                        <a:solidFill>
                          <a:srgbClr val="FF0000"/>
                        </a:solidFill>
                        <a:latin typeface="Times New Roman"/>
                        <a:ea typeface="Times New Roman"/>
                        <a:cs typeface="Times New Roman"/>
                      </a:endParaRPr>
                    </a:p>
                    <a:p>
                      <a:pPr marL="0" marR="0">
                        <a:spcBef>
                          <a:spcPts val="0"/>
                        </a:spcBef>
                        <a:spcAft>
                          <a:spcPts val="0"/>
                        </a:spcAft>
                      </a:pPr>
                      <a:r>
                        <a:rPr lang="en-US" sz="1400">
                          <a:solidFill>
                            <a:srgbClr val="FF0000"/>
                          </a:solidFill>
                          <a:latin typeface="Times New Roman"/>
                          <a:ea typeface="Times New Roman"/>
                          <a:cs typeface="Times New Roman"/>
                        </a:rPr>
                        <a:t>(</a:t>
                      </a:r>
                      <a:r>
                        <a:rPr lang="en-US" sz="1400">
                          <a:solidFill>
                            <a:srgbClr val="FF0000"/>
                          </a:solidFill>
                          <a:latin typeface="Symbol"/>
                          <a:ea typeface="Times New Roman"/>
                          <a:cs typeface="Times New Roman"/>
                        </a:rPr>
                        <a:t>m</a:t>
                      </a:r>
                      <a:r>
                        <a:rPr lang="en-US" sz="1400">
                          <a:solidFill>
                            <a:srgbClr val="FF0000"/>
                          </a:solidFill>
                          <a:latin typeface="Times New Roman"/>
                          <a:ea typeface="Times New Roman"/>
                          <a:cs typeface="Times New Roman"/>
                        </a:rPr>
                        <a:t>atm)</a:t>
                      </a:r>
                    </a:p>
                  </a:txBody>
                  <a:tcPr marL="68580" marR="68580" marT="0" marB="0"/>
                </a:tc>
                <a:tc>
                  <a:txBody>
                    <a:bodyPr/>
                    <a:lstStyle/>
                    <a:p>
                      <a:pPr marL="0" marR="0">
                        <a:spcBef>
                          <a:spcPts val="0"/>
                        </a:spcBef>
                        <a:spcAft>
                          <a:spcPts val="0"/>
                        </a:spcAft>
                      </a:pPr>
                      <a:r>
                        <a:rPr lang="en-US" sz="1400" baseline="30000" dirty="0">
                          <a:solidFill>
                            <a:srgbClr val="FF0000"/>
                          </a:solidFill>
                          <a:latin typeface="Times New Roman"/>
                          <a:ea typeface="Times New Roman"/>
                          <a:cs typeface="Times New Roman"/>
                        </a:rPr>
                        <a:t>1</a:t>
                      </a:r>
                      <a:r>
                        <a:rPr lang="en-US" sz="1400" dirty="0">
                          <a:solidFill>
                            <a:srgbClr val="FF0000"/>
                          </a:solidFill>
                          <a:latin typeface="Times New Roman"/>
                          <a:ea typeface="Times New Roman"/>
                          <a:cs typeface="Times New Roman"/>
                        </a:rPr>
                        <a:t>TCO</a:t>
                      </a:r>
                      <a:r>
                        <a:rPr lang="en-US" sz="1400" baseline="-25000" dirty="0">
                          <a:solidFill>
                            <a:srgbClr val="FF0000"/>
                          </a:solidFill>
                          <a:latin typeface="Times New Roman"/>
                          <a:ea typeface="Times New Roman"/>
                          <a:cs typeface="Times New Roman"/>
                        </a:rPr>
                        <a:t>2</a:t>
                      </a:r>
                      <a:endParaRPr lang="en-US" sz="1400" dirty="0">
                        <a:solidFill>
                          <a:srgbClr val="FF0000"/>
                        </a:solidFill>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a:solidFill>
                            <a:srgbClr val="FF0000"/>
                          </a:solidFill>
                          <a:latin typeface="Times New Roman"/>
                          <a:ea typeface="Times New Roman"/>
                          <a:cs typeface="Times New Roman"/>
                        </a:rPr>
                        <a:t>pH</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a:t>
                      </a:r>
                      <a:r>
                        <a:rPr lang="en-US" sz="1400" dirty="0" smtClean="0">
                          <a:latin typeface="Times New Roman"/>
                          <a:ea typeface="Times New Roman"/>
                          <a:cs typeface="Times New Roman"/>
                        </a:rPr>
                        <a:t>HCO</a:t>
                      </a:r>
                      <a:r>
                        <a:rPr lang="en-US" sz="1400" baseline="-25000" dirty="0" smtClean="0">
                          <a:latin typeface="Times New Roman"/>
                          <a:ea typeface="Times New Roman"/>
                          <a:cs typeface="Times New Roman"/>
                        </a:rPr>
                        <a:t>3</a:t>
                      </a:r>
                      <a:r>
                        <a:rPr lang="en-US" sz="1400" baseline="0" dirty="0" smtClean="0">
                          <a:latin typeface="Times New Roman"/>
                          <a:ea typeface="Times New Roman"/>
                          <a:cs typeface="Times New Roman"/>
                        </a:rPr>
                        <a:t>-</a:t>
                      </a:r>
                      <a:r>
                        <a:rPr lang="en-US" sz="1400" dirty="0" smtClean="0">
                          <a:latin typeface="Times New Roman"/>
                          <a:ea typeface="Times New Roman"/>
                          <a:cs typeface="Times New Roman"/>
                        </a:rPr>
                        <a:t>]</a:t>
                      </a:r>
                      <a:endParaRPr lang="en-US" sz="1400" dirty="0">
                        <a:latin typeface="Times New Roman"/>
                        <a:ea typeface="Times New Roman"/>
                        <a:cs typeface="Times New Roman"/>
                      </a:endParaRP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[CO</a:t>
                      </a:r>
                      <a:r>
                        <a:rPr lang="en-US" sz="1400" baseline="-25000" dirty="0">
                          <a:latin typeface="Times New Roman"/>
                          <a:ea typeface="Times New Roman"/>
                          <a:cs typeface="Times New Roman"/>
                        </a:rPr>
                        <a:t>3</a:t>
                      </a:r>
                      <a:r>
                        <a:rPr lang="en-US" sz="1400" baseline="30000" dirty="0">
                          <a:latin typeface="Times New Roman"/>
                          <a:ea typeface="Times New Roman"/>
                          <a:cs typeface="Times New Roman"/>
                        </a:rPr>
                        <a:t>2-</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baseline="30000" dirty="0">
                          <a:latin typeface="Times New Roman"/>
                          <a:ea typeface="Times New Roman"/>
                          <a:cs typeface="Times New Roman"/>
                        </a:rPr>
                        <a:t>1</a:t>
                      </a:r>
                      <a:r>
                        <a:rPr lang="en-US" sz="1400" dirty="0">
                          <a:latin typeface="Times New Roman"/>
                          <a:ea typeface="Times New Roman"/>
                          <a:cs typeface="Times New Roman"/>
                        </a:rPr>
                        <a:t>[CO</a:t>
                      </a:r>
                      <a:r>
                        <a:rPr lang="en-US" sz="1400" baseline="-25000" dirty="0">
                          <a:latin typeface="Times New Roman"/>
                          <a:ea typeface="Times New Roman"/>
                          <a:cs typeface="Times New Roman"/>
                        </a:rPr>
                        <a:t>2</a:t>
                      </a:r>
                      <a:r>
                        <a:rPr lang="en-US" sz="1400" dirty="0">
                          <a:latin typeface="Times New Roman"/>
                          <a:ea typeface="Times New Roman"/>
                          <a:cs typeface="Times New Roman"/>
                        </a:rPr>
                        <a:t>]</a:t>
                      </a:r>
                    </a:p>
                  </a:txBody>
                  <a:tcPr marL="68580" marR="68580" marT="0" marB="0"/>
                </a:tc>
                <a:tc>
                  <a:txBody>
                    <a:bodyPr/>
                    <a:lstStyle/>
                    <a:p>
                      <a:pPr marL="0" marR="0">
                        <a:spcBef>
                          <a:spcPts val="0"/>
                        </a:spcBef>
                        <a:spcAft>
                          <a:spcPts val="0"/>
                        </a:spcAft>
                      </a:pPr>
                      <a:r>
                        <a:rPr lang="en-US" sz="1400" dirty="0">
                          <a:latin typeface="Times New Roman"/>
                          <a:ea typeface="Times New Roman"/>
                          <a:cs typeface="Times New Roman"/>
                        </a:rPr>
                        <a:t>Ω</a:t>
                      </a:r>
                      <a:r>
                        <a:rPr lang="en-US" sz="1400" baseline="-25000" dirty="0">
                          <a:latin typeface="Symbol"/>
                          <a:ea typeface="Times New Roman"/>
                          <a:cs typeface="Times New Roman"/>
                        </a:rPr>
                        <a:t>A</a:t>
                      </a:r>
                      <a:endParaRPr lang="en-US" sz="1400" dirty="0">
                        <a:latin typeface="Times New Roman"/>
                        <a:ea typeface="Times New Roman"/>
                        <a:cs typeface="Times New Roman"/>
                      </a:endParaRPr>
                    </a:p>
                  </a:txBody>
                  <a:tcPr marL="68580" marR="68580" marT="0" marB="0"/>
                </a:tc>
              </a:tr>
              <a:tr h="259567">
                <a:tc>
                  <a:txBody>
                    <a:bodyPr/>
                    <a:lstStyle/>
                    <a:p>
                      <a:pPr marL="0" marR="0">
                        <a:spcBef>
                          <a:spcPts val="0"/>
                        </a:spcBef>
                        <a:spcAft>
                          <a:spcPts val="0"/>
                        </a:spcAft>
                      </a:pPr>
                      <a:r>
                        <a:rPr lang="en-US" sz="1400" dirty="0">
                          <a:latin typeface="Times New Roman"/>
                          <a:ea typeface="Times New Roman"/>
                          <a:cs typeface="Times New Roman"/>
                        </a:rPr>
                        <a:t>1766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0.66</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2326</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267</a:t>
                      </a: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1994.4</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8.194</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1753.5</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231.9</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9.05</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3.59</a:t>
                      </a:r>
                      <a:endParaRPr lang="en-US" sz="1400" dirty="0">
                        <a:latin typeface="Times New Roman"/>
                        <a:ea typeface="Times New Roman"/>
                        <a:cs typeface="Times New Roman"/>
                      </a:endParaRPr>
                    </a:p>
                  </a:txBody>
                  <a:tcPr marL="68580" marR="68580" marT="0" marB="0" anchor="ctr"/>
                </a:tc>
              </a:tr>
              <a:tr h="239933">
                <a:tc>
                  <a:txBody>
                    <a:bodyPr/>
                    <a:lstStyle/>
                    <a:p>
                      <a:pPr marL="0" marR="0">
                        <a:spcBef>
                          <a:spcPts val="0"/>
                        </a:spcBef>
                        <a:spcAft>
                          <a:spcPts val="0"/>
                        </a:spcAft>
                      </a:pPr>
                      <a:r>
                        <a:rPr lang="en-US" sz="1400" dirty="0">
                          <a:latin typeface="Times New Roman"/>
                          <a:ea typeface="Times New Roman"/>
                          <a:cs typeface="Times New Roman"/>
                        </a:rPr>
                        <a:t>2007</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18.9</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34.9</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0.63</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a:solidFill>
                            <a:srgbClr val="FF0000"/>
                          </a:solidFill>
                          <a:latin typeface="Times New Roman"/>
                          <a:ea typeface="Times New Roman"/>
                          <a:cs typeface="Times New Roman"/>
                        </a:rPr>
                        <a:t>2325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384</a:t>
                      </a: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2064.4</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8.065</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1863.6</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187.0</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12.8</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2.90</a:t>
                      </a:r>
                      <a:endParaRPr lang="en-US" sz="1400" dirty="0">
                        <a:latin typeface="Times New Roman"/>
                        <a:ea typeface="Times New Roman"/>
                        <a:cs typeface="Times New Roman"/>
                      </a:endParaRPr>
                    </a:p>
                  </a:txBody>
                  <a:tcPr marL="68580" marR="68580" marT="0" marB="0" anchor="ctr"/>
                </a:tc>
              </a:tr>
              <a:tr h="230336">
                <a:tc>
                  <a:txBody>
                    <a:bodyPr/>
                    <a:lstStyle/>
                    <a:p>
                      <a:pPr marL="0" marR="0">
                        <a:spcBef>
                          <a:spcPts val="0"/>
                        </a:spcBef>
                        <a:spcAft>
                          <a:spcPts val="0"/>
                        </a:spcAft>
                      </a:pPr>
                      <a:r>
                        <a:rPr lang="en-US" sz="1400">
                          <a:latin typeface="Times New Roman"/>
                          <a:ea typeface="Times New Roman"/>
                          <a:cs typeface="Times New Roman"/>
                        </a:rPr>
                        <a:t>2100</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21.4</a:t>
                      </a: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34.7</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0.55</a:t>
                      </a:r>
                    </a:p>
                  </a:txBody>
                  <a:tcPr marL="68580" marR="68580" marT="0" marB="0" anchor="ctr"/>
                </a:tc>
                <a:tc>
                  <a:txBody>
                    <a:bodyPr/>
                    <a:lstStyle/>
                    <a:p>
                      <a:pPr marL="0" marR="0">
                        <a:spcBef>
                          <a:spcPts val="0"/>
                        </a:spcBef>
                        <a:spcAft>
                          <a:spcPts val="0"/>
                        </a:spcAft>
                      </a:pPr>
                      <a:r>
                        <a:rPr lang="en-US" sz="1400">
                          <a:latin typeface="Times New Roman"/>
                          <a:ea typeface="Times New Roman"/>
                          <a:cs typeface="Times New Roman"/>
                        </a:rPr>
                        <a:t>7.35</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2310</a:t>
                      </a:r>
                    </a:p>
                  </a:txBody>
                  <a:tcPr marL="68580" marR="68580" marT="0" marB="0" anchor="ctr"/>
                </a:tc>
                <a:tc>
                  <a:txBody>
                    <a:bodyPr/>
                    <a:lstStyle/>
                    <a:p>
                      <a:pPr marL="0" marR="0">
                        <a:spcBef>
                          <a:spcPts val="0"/>
                        </a:spcBef>
                        <a:spcAft>
                          <a:spcPts val="0"/>
                        </a:spcAft>
                      </a:pPr>
                      <a:r>
                        <a:rPr lang="en-US" sz="1400" dirty="0">
                          <a:solidFill>
                            <a:srgbClr val="FF0000"/>
                          </a:solidFill>
                          <a:latin typeface="Times New Roman"/>
                          <a:ea typeface="Times New Roman"/>
                          <a:cs typeface="Times New Roman"/>
                        </a:rPr>
                        <a:t>793</a:t>
                      </a: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2162.1</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solidFill>
                            <a:srgbClr val="FF0000"/>
                          </a:solidFill>
                          <a:latin typeface="Times New Roman"/>
                          <a:ea typeface="Times New Roman"/>
                          <a:cs typeface="Times New Roman"/>
                        </a:rPr>
                        <a:t>7.792</a:t>
                      </a:r>
                      <a:endParaRPr lang="en-US" sz="1400" dirty="0">
                        <a:solidFill>
                          <a:srgbClr val="FF0000"/>
                        </a:solidFill>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2019.4</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118.1</a:t>
                      </a:r>
                      <a:endParaRPr lang="en-US" sz="1400" dirty="0">
                        <a:latin typeface="Times New Roman"/>
                        <a:ea typeface="Times New Roman"/>
                        <a:cs typeface="Times New Roman"/>
                      </a:endParaRPr>
                    </a:p>
                  </a:txBody>
                  <a:tcPr marL="68580" marR="68580" marT="0" marB="0" anchor="ctr"/>
                </a:tc>
                <a:tc>
                  <a:txBody>
                    <a:bodyPr/>
                    <a:lstStyle/>
                    <a:p>
                      <a:pPr marL="0" marR="0">
                        <a:spcBef>
                          <a:spcPts val="0"/>
                        </a:spcBef>
                        <a:spcAft>
                          <a:spcPts val="0"/>
                        </a:spcAft>
                      </a:pPr>
                      <a:r>
                        <a:rPr lang="en-US" sz="1400" dirty="0">
                          <a:latin typeface="Times New Roman"/>
                          <a:ea typeface="Times New Roman"/>
                          <a:cs typeface="Times New Roman"/>
                        </a:rPr>
                        <a:t>24.7</a:t>
                      </a:r>
                    </a:p>
                  </a:txBody>
                  <a:tcPr marL="68580" marR="68580" marT="0" marB="0" anchor="ctr"/>
                </a:tc>
                <a:tc>
                  <a:txBody>
                    <a:bodyPr/>
                    <a:lstStyle/>
                    <a:p>
                      <a:pPr marL="0" marR="0">
                        <a:spcBef>
                          <a:spcPts val="0"/>
                        </a:spcBef>
                        <a:spcAft>
                          <a:spcPts val="0"/>
                        </a:spcAft>
                      </a:pPr>
                      <a:r>
                        <a:rPr lang="en-US" sz="1400" dirty="0" smtClean="0">
                          <a:latin typeface="Times New Roman"/>
                          <a:ea typeface="Times New Roman"/>
                          <a:cs typeface="Times New Roman"/>
                        </a:rPr>
                        <a:t>1.85</a:t>
                      </a:r>
                      <a:endParaRPr lang="en-US" sz="1400" dirty="0">
                        <a:latin typeface="Times New Roman"/>
                        <a:ea typeface="Times New Roman"/>
                        <a:cs typeface="Times New Roman"/>
                      </a:endParaRPr>
                    </a:p>
                  </a:txBody>
                  <a:tcPr marL="68580" marR="68580" marT="0" marB="0" anchor="ctr"/>
                </a:tc>
              </a:tr>
            </a:tbl>
          </a:graphicData>
        </a:graphic>
      </p:graphicFrame>
      <p:sp>
        <p:nvSpPr>
          <p:cNvPr id="14" name="TextBox 13"/>
          <p:cNvSpPr txBox="1"/>
          <p:nvPr/>
        </p:nvSpPr>
        <p:spPr>
          <a:xfrm>
            <a:off x="612840" y="6156740"/>
            <a:ext cx="1518364" cy="646331"/>
          </a:xfrm>
          <a:prstGeom prst="rect">
            <a:avLst/>
          </a:prstGeom>
          <a:noFill/>
        </p:spPr>
        <p:txBody>
          <a:bodyPr wrap="none" rtlCol="0">
            <a:spAutoFit/>
          </a:bodyPr>
          <a:lstStyle/>
          <a:p>
            <a:r>
              <a:rPr lang="en-US" baseline="30000" dirty="0">
                <a:latin typeface="Georgia"/>
                <a:cs typeface="Georgia"/>
              </a:rPr>
              <a:t>1</a:t>
            </a:r>
            <a:r>
              <a:rPr lang="en-US" dirty="0">
                <a:latin typeface="Georgia"/>
                <a:cs typeface="Georgia"/>
              </a:rPr>
              <a:t>10</a:t>
            </a:r>
            <a:r>
              <a:rPr lang="en-US" baseline="30000" dirty="0">
                <a:latin typeface="Georgia"/>
                <a:cs typeface="Georgia"/>
              </a:rPr>
              <a:t>-6</a:t>
            </a:r>
            <a:r>
              <a:rPr lang="en-US" dirty="0">
                <a:latin typeface="Georgia"/>
                <a:cs typeface="Georgia"/>
              </a:rPr>
              <a:t> mol kg</a:t>
            </a:r>
            <a:r>
              <a:rPr lang="en-US" baseline="30000" dirty="0">
                <a:latin typeface="Georgia"/>
                <a:cs typeface="Georgia"/>
              </a:rPr>
              <a:t>-1</a:t>
            </a:r>
            <a:endParaRPr lang="en-US" dirty="0">
              <a:latin typeface="Georgia"/>
              <a:cs typeface="Georgia"/>
            </a:endParaRPr>
          </a:p>
          <a:p>
            <a:endParaRPr lang="en-US" dirty="0"/>
          </a:p>
        </p:txBody>
      </p:sp>
      <p:sp>
        <p:nvSpPr>
          <p:cNvPr id="15" name="Rectangle 14"/>
          <p:cNvSpPr/>
          <p:nvPr/>
        </p:nvSpPr>
        <p:spPr>
          <a:xfrm>
            <a:off x="0" y="6549083"/>
            <a:ext cx="9144000" cy="435479"/>
          </a:xfrm>
          <a:prstGeom prst="rect">
            <a:avLst/>
          </a:prstGeom>
          <a:solidFill>
            <a:schemeClr val="bg1">
              <a:lumMod val="95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556993" y="1500275"/>
          <a:ext cx="8020728" cy="4163518"/>
        </p:xfrm>
        <a:graphic>
          <a:graphicData uri="http://schemas.openxmlformats.org/drawingml/2006/table">
            <a:tbl>
              <a:tblPr firstRow="1" lastRow="1" bandRow="1">
                <a:tableStyleId>{2D5ABB26-0587-4C30-8999-92F81FD0307C}</a:tableStyleId>
              </a:tblPr>
              <a:tblGrid>
                <a:gridCol w="668394"/>
                <a:gridCol w="668394"/>
                <a:gridCol w="668394"/>
                <a:gridCol w="668394"/>
                <a:gridCol w="668394"/>
                <a:gridCol w="668394"/>
                <a:gridCol w="668394"/>
                <a:gridCol w="668394"/>
                <a:gridCol w="668394"/>
                <a:gridCol w="668394"/>
                <a:gridCol w="574208"/>
                <a:gridCol w="762580"/>
              </a:tblGrid>
              <a:tr h="370840">
                <a:tc>
                  <a:txBody>
                    <a:bodyPr/>
                    <a:lstStyle/>
                    <a:p>
                      <a:pPr marL="0" marR="0" algn="ctr">
                        <a:spcBef>
                          <a:spcPts val="0"/>
                        </a:spcBef>
                        <a:spcAft>
                          <a:spcPts val="0"/>
                        </a:spcAft>
                      </a:pPr>
                      <a:r>
                        <a:rPr lang="en-US" sz="1000" b="1" dirty="0"/>
                        <a:t>Practice set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Year</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TA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TCO2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pH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pCO2 in (µ</a:t>
                      </a:r>
                      <a:r>
                        <a:rPr lang="en-US" sz="1000" b="1" dirty="0" err="1"/>
                        <a:t>atm</a:t>
                      </a:r>
                      <a:r>
                        <a:rPr lang="en-US" sz="1000" b="1" dirty="0"/>
                        <a: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HCO3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CO3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a:t>CO2 in (µmol/kg SW)</a:t>
                      </a:r>
                      <a:endParaRPr lang="en-US" sz="1200" b="1">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ΩCa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a:t>
                      </a:r>
                      <a:r>
                        <a:rPr lang="en-US" sz="1000" b="1" dirty="0" err="1"/>
                        <a:t>Ar</a:t>
                      </a:r>
                      <a:r>
                        <a:rPr lang="en-US" sz="1000" b="1" dirty="0"/>
                        <a:t>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xCO2 in (dry at 1 </a:t>
                      </a:r>
                      <a:r>
                        <a:rPr lang="en-US" sz="1000" b="1" dirty="0" err="1"/>
                        <a:t>atm</a:t>
                      </a:r>
                      <a:r>
                        <a:rPr lang="en-US" sz="1000" b="1" dirty="0"/>
                        <a:t>) (</a:t>
                      </a:r>
                      <a:r>
                        <a:rPr lang="en-US" sz="1000" b="1" dirty="0" err="1"/>
                        <a:t>ppm</a:t>
                      </a:r>
                      <a:r>
                        <a:rPr lang="en-US" sz="1000" b="1" dirty="0"/>
                        <a: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233520">
                <a:tc>
                  <a:txBody>
                    <a:bodyPr/>
                    <a:lstStyle/>
                    <a:p>
                      <a:pPr marL="0" marR="0" algn="ctr">
                        <a:spcBef>
                          <a:spcPts val="0"/>
                        </a:spcBef>
                        <a:spcAft>
                          <a:spcPts val="0"/>
                        </a:spcAft>
                      </a:pPr>
                      <a:r>
                        <a:rPr lang="en-US" sz="1000" b="1" dirty="0"/>
                        <a:t>CO2SYS</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2326.0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1994.4</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8.2</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267.0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1753.5</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231.9</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9.1</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5.5</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3.6</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272.5</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r>
              <a:tr h="215386">
                <a:tc>
                  <a:txBody>
                    <a:bodyPr/>
                    <a:lstStyle/>
                    <a:p>
                      <a:pPr marL="0" marR="0" algn="ctr">
                        <a:spcBef>
                          <a:spcPts val="0"/>
                        </a:spcBef>
                        <a:spcAft>
                          <a:spcPts val="0"/>
                        </a:spcAft>
                      </a:pPr>
                      <a:r>
                        <a:rPr lang="en-US" sz="1000" b="1" dirty="0"/>
                        <a:t>Targets</a:t>
                      </a:r>
                      <a:endParaRPr lang="en-US" sz="1200" b="1" dirty="0">
                        <a:latin typeface="Times New Roman"/>
                        <a:ea typeface="Times New Roman"/>
                        <a:cs typeface="Times New Roman"/>
                      </a:endParaRPr>
                    </a:p>
                  </a:txBody>
                  <a:tcPr marL="68580" marR="68580" marT="0" marB="0" anchor="b">
                    <a:noFill/>
                  </a:tcPr>
                </a:tc>
                <a:tc>
                  <a:txBody>
                    <a:bodyPr/>
                    <a:lstStyle/>
                    <a:p>
                      <a:pPr marL="0" marR="0" algn="ctr">
                        <a:spcBef>
                          <a:spcPts val="0"/>
                        </a:spcBef>
                        <a:spcAft>
                          <a:spcPts val="0"/>
                        </a:spcAft>
                      </a:pPr>
                      <a:r>
                        <a:rPr lang="en-US" sz="1000" b="1" dirty="0"/>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2325.0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2063.4</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8.1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384.0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1863.6</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187.0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12.8</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4.5</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2.9</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c>
                  <a:txBody>
                    <a:bodyPr/>
                    <a:lstStyle/>
                    <a:p>
                      <a:pPr marL="0" marR="0" algn="ctr">
                        <a:spcBef>
                          <a:spcPts val="0"/>
                        </a:spcBef>
                        <a:spcAft>
                          <a:spcPts val="0"/>
                        </a:spcAft>
                      </a:pPr>
                      <a:r>
                        <a:rPr lang="en-US" sz="1000" dirty="0"/>
                        <a:t>392.3</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prstClr val="white">
                          <a:lumMod val="65000"/>
                        </a:prstClr>
                      </a:solidFill>
                      <a:prstDash val="solid"/>
                      <a:round/>
                      <a:headEnd type="none" w="med" len="med"/>
                      <a:tailEnd type="none" w="med" len="med"/>
                    </a:lnB>
                    <a:noFill/>
                  </a:tcPr>
                </a:tc>
              </a:tr>
              <a:tr h="215386">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2100</a:t>
                      </a:r>
                      <a:endParaRPr lang="en-US" sz="1200" b="1"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2310.0</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2162.1</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793.0</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2019.4</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118.1</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24.7</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2.8</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1.8</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813.1</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193105">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dirty="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148542">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endParaRPr lang="en-US" sz="1000" dirty="0">
                        <a:solidFill>
                          <a:srgbClr val="000000"/>
                        </a:solidFill>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∆TA</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∆pH</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∆HCO3</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∆CO3</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∆ΩCa in</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a:t>
                      </a:r>
                      <a:r>
                        <a:rPr lang="en-US" sz="1000" b="1" dirty="0" err="1"/>
                        <a:t>Ar</a:t>
                      </a:r>
                      <a:r>
                        <a:rPr lang="en-US" sz="1000" b="1" dirty="0"/>
                        <a:t> in</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∆xCO2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r>
              <a:tr h="215097">
                <a:tc>
                  <a:txBody>
                    <a:bodyPr/>
                    <a:lstStyle/>
                    <a:p>
                      <a:pPr marL="0" marR="0" algn="ctr">
                        <a:spcBef>
                          <a:spcPts val="0"/>
                        </a:spcBef>
                        <a:spcAft>
                          <a:spcPts val="0"/>
                        </a:spcAft>
                      </a:pPr>
                      <a:r>
                        <a:rPr lang="en-US" sz="1000" b="1"/>
                        <a:t>Set 1</a:t>
                      </a:r>
                      <a:endParaRPr lang="en-US" sz="1200" b="1">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222813">
                <a:tc>
                  <a:txBody>
                    <a:bodyPr/>
                    <a:lstStyle/>
                    <a:p>
                      <a:pPr marL="0" marR="0" algn="ctr">
                        <a:spcBef>
                          <a:spcPts val="0"/>
                        </a:spcBef>
                        <a:spcAft>
                          <a:spcPts val="0"/>
                        </a:spcAft>
                      </a:pPr>
                      <a:r>
                        <a:rPr lang="en-US" sz="1000" b="1" dirty="0"/>
                        <a:t>Acid</a:t>
                      </a:r>
                      <a:endParaRPr lang="en-US" sz="1200" b="1" dirty="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a:t>% Diff.</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r>
              <a:tr h="222813">
                <a:tc>
                  <a:txBody>
                    <a:bodyPr/>
                    <a:lstStyle/>
                    <a:p>
                      <a:pPr marL="0" marR="0" algn="ctr">
                        <a:spcBef>
                          <a:spcPts val="0"/>
                        </a:spcBef>
                        <a:spcAft>
                          <a:spcPts val="0"/>
                        </a:spcAft>
                      </a:pPr>
                      <a:r>
                        <a:rPr lang="en-US" sz="1000" b="1"/>
                        <a:t>Addition</a:t>
                      </a:r>
                      <a:endParaRPr lang="en-US" sz="1200" b="1">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t>-74.9</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-69.0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-12.8</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-62.4</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t>-6.3</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-0.4</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-13.1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r>
              <a:tr h="230240">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t>% Diff.</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3.2</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3.3</a:t>
                      </a:r>
                      <a:endParaRPr lang="en-US" sz="1200" dirty="0">
                        <a:latin typeface="Times New Roman"/>
                        <a:ea typeface="Times New Roman"/>
                        <a:cs typeface="Times New Roman"/>
                      </a:endParaRPr>
                    </a:p>
                  </a:txBody>
                  <a:tcPr marL="68580" marR="68580" marT="0" marB="0" anchor="b">
                    <a:lnB w="12700" cap="flat" cmpd="sng" algn="ctr">
                      <a:solidFill>
                        <a:prstClr val="white">
                          <a:lumMod val="65000"/>
                        </a:prstClr>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endParaRPr lang="en-US" sz="1200" b="1">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t>2100</a:t>
                      </a:r>
                      <a:endParaRPr lang="en-US" sz="1200" b="1"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dirty="0"/>
                        <a:t>-175.0</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a:t>-167.8</a:t>
                      </a:r>
                      <a:endParaRPr lang="en-US" sz="120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dirty="0"/>
                        <a:t>-61.5</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a:t>-156.7</a:t>
                      </a:r>
                      <a:endParaRPr lang="en-US" sz="120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a:t>-9.2</a:t>
                      </a:r>
                      <a:endParaRPr lang="en-US" sz="120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dirty="0"/>
                        <a:t>-1.9</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dirty="0"/>
                        <a:t>-0.2</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dirty="0"/>
                        <a:t>-0.1</a:t>
                      </a:r>
                      <a:endParaRPr lang="en-US" sz="1200" dirty="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c>
                  <a:txBody>
                    <a:bodyPr/>
                    <a:lstStyle/>
                    <a:p>
                      <a:pPr marL="0" marR="0" algn="ctr">
                        <a:spcBef>
                          <a:spcPts val="0"/>
                        </a:spcBef>
                        <a:spcAft>
                          <a:spcPts val="0"/>
                        </a:spcAft>
                      </a:pPr>
                      <a:r>
                        <a:rPr lang="en-US" sz="1000"/>
                        <a:t>-63.1</a:t>
                      </a:r>
                      <a:endParaRPr lang="en-US" sz="1200">
                        <a:latin typeface="Times New Roman"/>
                        <a:ea typeface="Times New Roman"/>
                        <a:cs typeface="Times New Roman"/>
                      </a:endParaRPr>
                    </a:p>
                  </a:txBody>
                  <a:tcPr marL="68580" marR="68580" marT="0" marB="0" anchor="b">
                    <a:lnT w="12700" cap="flat" cmpd="sng" algn="ctr">
                      <a:solidFill>
                        <a:prstClr val="white">
                          <a:lumMod val="65000"/>
                        </a:prstClr>
                      </a:solidFill>
                      <a:prstDash val="solid"/>
                      <a:round/>
                      <a:headEnd type="none" w="med" len="med"/>
                      <a:tailEnd type="none" w="med" len="med"/>
                    </a:lnT>
                  </a:tcPr>
                </a:tc>
              </a:tr>
              <a:tr h="222813">
                <a:tc>
                  <a:txBody>
                    <a:bodyPr/>
                    <a:lstStyle/>
                    <a:p>
                      <a:pPr marL="0" marR="0" algn="ctr">
                        <a:spcBef>
                          <a:spcPts val="0"/>
                        </a:spcBef>
                        <a:spcAft>
                          <a:spcPts val="0"/>
                        </a:spcAft>
                      </a:pPr>
                      <a:endParaRPr lang="en-US" sz="1200" b="1">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 Diff.</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r>
                        <a:rPr lang="en-US" sz="1000" b="1" dirty="0"/>
                        <a:t>Set 2</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230241">
                <a:tc>
                  <a:txBody>
                    <a:bodyPr/>
                    <a:lstStyle/>
                    <a:p>
                      <a:pPr marL="0" marR="0" algn="ctr">
                        <a:spcBef>
                          <a:spcPts val="0"/>
                        </a:spcBef>
                        <a:spcAft>
                          <a:spcPts val="0"/>
                        </a:spcAft>
                      </a:pPr>
                      <a:r>
                        <a:rPr lang="en-US" sz="1000" b="1"/>
                        <a:t>CO</a:t>
                      </a:r>
                      <a:r>
                        <a:rPr lang="en-US" sz="1000" b="1" baseline="-25000"/>
                        <a:t>2</a:t>
                      </a:r>
                      <a:endParaRPr lang="en-US" sz="1200" b="1">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a:t>% Diff.</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tcPr>
                </a:tc>
              </a:tr>
              <a:tr h="222813">
                <a:tc>
                  <a:txBody>
                    <a:bodyPr/>
                    <a:lstStyle/>
                    <a:p>
                      <a:pPr marL="0" marR="0" algn="ctr">
                        <a:spcBef>
                          <a:spcPts val="0"/>
                        </a:spcBef>
                        <a:spcAft>
                          <a:spcPts val="0"/>
                        </a:spcAft>
                      </a:pPr>
                      <a:r>
                        <a:rPr lang="en-US" sz="1000" b="1"/>
                        <a:t>Bubbling</a:t>
                      </a:r>
                      <a:endParaRPr lang="en-US" sz="1200" b="1">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1.0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0.8</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r>
              <a:tr h="215386">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t>% Diff.</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t>2100</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16.0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14.2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12.7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t>1.5</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r>
              <a:tr h="215386">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 Diff.</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1.3</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1.3</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1.3</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t>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r>
            </a:tbl>
          </a:graphicData>
        </a:graphic>
      </p:graphicFrame>
      <p:sp>
        <p:nvSpPr>
          <p:cNvPr id="9" name="TextBox 8"/>
          <p:cNvSpPr txBox="1"/>
          <p:nvPr/>
        </p:nvSpPr>
        <p:spPr>
          <a:xfrm>
            <a:off x="527259" y="1180909"/>
            <a:ext cx="7281436" cy="307777"/>
          </a:xfrm>
          <a:prstGeom prst="rect">
            <a:avLst/>
          </a:prstGeom>
          <a:noFill/>
        </p:spPr>
        <p:txBody>
          <a:bodyPr wrap="none" rtlCol="0">
            <a:spAutoFit/>
          </a:bodyPr>
          <a:lstStyle/>
          <a:p>
            <a:r>
              <a:rPr lang="en-US" sz="1400" b="1" dirty="0" smtClean="0">
                <a:latin typeface="Times New Roman"/>
                <a:cs typeface="Times New Roman"/>
              </a:rPr>
              <a:t>Table 4. Difference between target and experimental values for carbonate system parameters</a:t>
            </a:r>
            <a:endParaRPr lang="en-US" sz="1400" b="1" dirty="0">
              <a:latin typeface="Times New Roman"/>
              <a:cs typeface="Times New Roman"/>
            </a:endParaRPr>
          </a:p>
        </p:txBody>
      </p:sp>
      <p:sp>
        <p:nvSpPr>
          <p:cNvPr id="10" name="TextBox 9"/>
          <p:cNvSpPr txBox="1"/>
          <p:nvPr/>
        </p:nvSpPr>
        <p:spPr>
          <a:xfrm>
            <a:off x="679659" y="5663793"/>
            <a:ext cx="6317805" cy="276999"/>
          </a:xfrm>
          <a:prstGeom prst="rect">
            <a:avLst/>
          </a:prstGeom>
          <a:noFill/>
        </p:spPr>
        <p:txBody>
          <a:bodyPr wrap="none" rtlCol="0">
            <a:spAutoFit/>
          </a:bodyPr>
          <a:lstStyle/>
          <a:p>
            <a:r>
              <a:rPr lang="en-US" sz="1200" b="1" dirty="0" err="1" smtClean="0">
                <a:latin typeface="Symbol" charset="2"/>
                <a:cs typeface="Symbol" charset="2"/>
              </a:rPr>
              <a:t>D</a:t>
            </a:r>
            <a:r>
              <a:rPr lang="en-US" sz="1200" b="1" dirty="0" err="1" smtClean="0">
                <a:latin typeface="Times New Roman"/>
                <a:cs typeface="Times New Roman"/>
              </a:rPr>
              <a:t>parameter</a:t>
            </a:r>
            <a:r>
              <a:rPr lang="en-US" sz="1200" b="1" dirty="0" smtClean="0">
                <a:latin typeface="Times New Roman"/>
                <a:cs typeface="Times New Roman"/>
              </a:rPr>
              <a:t> = difference in concentration from target values for each year ([value] – [target]).</a:t>
            </a:r>
            <a:endParaRPr lang="en-US" sz="1200" b="1" dirty="0">
              <a:latin typeface="Times New Roman"/>
              <a:cs typeface="Times New Roman"/>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214" y="1600200"/>
            <a:ext cx="7429825" cy="4525963"/>
          </a:xfrm>
        </p:spPr>
        <p:txBody>
          <a:bodyPr>
            <a:normAutofit lnSpcReduction="10000"/>
          </a:bodyPr>
          <a:lstStyle/>
          <a:p>
            <a:pPr>
              <a:buNone/>
            </a:pPr>
            <a:r>
              <a:rPr lang="en-US" sz="1800" i="1" u="sng" dirty="0" smtClean="0">
                <a:latin typeface="Georgia"/>
                <a:cs typeface="Georgia"/>
              </a:rPr>
              <a:t>Problem</a:t>
            </a:r>
            <a:r>
              <a:rPr lang="en-US" sz="1800" u="sng" dirty="0" smtClean="0">
                <a:latin typeface="Georgia"/>
                <a:cs typeface="Georgia"/>
              </a:rPr>
              <a:t>:</a:t>
            </a:r>
          </a:p>
          <a:p>
            <a:r>
              <a:rPr lang="en-US" sz="1800" dirty="0" smtClean="0">
                <a:latin typeface="Georgia"/>
                <a:cs typeface="Georgia"/>
              </a:rPr>
              <a:t>TA,TCO</a:t>
            </a:r>
            <a:r>
              <a:rPr lang="en-US" sz="1800" baseline="-25000" dirty="0" smtClean="0">
                <a:latin typeface="Georgia"/>
                <a:cs typeface="Georgia"/>
              </a:rPr>
              <a:t>2</a:t>
            </a:r>
            <a:r>
              <a:rPr lang="en-US" sz="1800" dirty="0" smtClean="0">
                <a:latin typeface="Georgia"/>
                <a:cs typeface="Georgia"/>
              </a:rPr>
              <a:t>, pCO</a:t>
            </a:r>
            <a:r>
              <a:rPr lang="en-US" sz="1800" baseline="-25000" dirty="0" smtClean="0">
                <a:latin typeface="Georgia"/>
                <a:cs typeface="Georgia"/>
              </a:rPr>
              <a:t>2</a:t>
            </a:r>
            <a:r>
              <a:rPr lang="en-US" sz="1800" dirty="0" smtClean="0">
                <a:latin typeface="Georgia"/>
                <a:cs typeface="Georgia"/>
              </a:rPr>
              <a:t>, and other CSP lower in adjusted seawater than target values</a:t>
            </a:r>
          </a:p>
          <a:p>
            <a:pPr>
              <a:buNone/>
            </a:pPr>
            <a:endParaRPr lang="en-US" sz="1800" dirty="0" smtClean="0">
              <a:latin typeface="Georgia"/>
              <a:cs typeface="Georgia"/>
            </a:endParaRPr>
          </a:p>
          <a:p>
            <a:pPr>
              <a:buNone/>
            </a:pPr>
            <a:r>
              <a:rPr lang="en-US" sz="1800" i="1" u="sng" dirty="0" smtClean="0">
                <a:latin typeface="Georgia"/>
                <a:cs typeface="Georgia"/>
              </a:rPr>
              <a:t>Solution:</a:t>
            </a:r>
          </a:p>
          <a:p>
            <a:r>
              <a:rPr lang="en-US" sz="1800" dirty="0" smtClean="0">
                <a:latin typeface="Georgia"/>
                <a:cs typeface="Georgia"/>
              </a:rPr>
              <a:t>Know your target TCO</a:t>
            </a:r>
            <a:r>
              <a:rPr lang="en-US" sz="1800" baseline="-25000" dirty="0" smtClean="0">
                <a:latin typeface="Georgia"/>
                <a:cs typeface="Georgia"/>
              </a:rPr>
              <a:t>2</a:t>
            </a:r>
          </a:p>
          <a:p>
            <a:r>
              <a:rPr lang="en-US" sz="1800" dirty="0" smtClean="0">
                <a:latin typeface="Georgia"/>
                <a:cs typeface="Georgia"/>
              </a:rPr>
              <a:t>Add HCO</a:t>
            </a:r>
            <a:r>
              <a:rPr lang="en-US" sz="1800" baseline="-25000" dirty="0" smtClean="0">
                <a:latin typeface="Georgia"/>
                <a:cs typeface="Georgia"/>
              </a:rPr>
              <a:t>3</a:t>
            </a:r>
            <a:r>
              <a:rPr lang="en-US" sz="1800" baseline="30000" dirty="0" smtClean="0">
                <a:latin typeface="Georgia"/>
                <a:cs typeface="Georgia"/>
              </a:rPr>
              <a:t>-</a:t>
            </a:r>
            <a:r>
              <a:rPr lang="en-US" sz="1800" dirty="0" smtClean="0">
                <a:latin typeface="Georgia"/>
                <a:cs typeface="Georgia"/>
              </a:rPr>
              <a:t> and/or CO</a:t>
            </a:r>
            <a:r>
              <a:rPr lang="en-US" sz="1800" baseline="-25000" dirty="0" smtClean="0">
                <a:latin typeface="Georgia"/>
                <a:cs typeface="Georgia"/>
              </a:rPr>
              <a:t>3</a:t>
            </a:r>
            <a:r>
              <a:rPr lang="en-US" sz="1800" baseline="30000" dirty="0" smtClean="0">
                <a:latin typeface="Georgia"/>
                <a:cs typeface="Georgia"/>
              </a:rPr>
              <a:t>2-</a:t>
            </a:r>
            <a:r>
              <a:rPr lang="en-US" sz="1800" dirty="0" smtClean="0">
                <a:latin typeface="Georgia"/>
                <a:cs typeface="Georgia"/>
              </a:rPr>
              <a:t> to adjust TA and TCO</a:t>
            </a:r>
            <a:r>
              <a:rPr lang="en-US" sz="1800" baseline="-25000" dirty="0" smtClean="0">
                <a:latin typeface="Georgia"/>
                <a:cs typeface="Georgia"/>
              </a:rPr>
              <a:t>2</a:t>
            </a:r>
          </a:p>
          <a:p>
            <a:r>
              <a:rPr lang="en-US" sz="1800" dirty="0" smtClean="0">
                <a:latin typeface="Georgia"/>
                <a:cs typeface="Georgia"/>
              </a:rPr>
              <a:t>Can be approximated from </a:t>
            </a:r>
            <a:r>
              <a:rPr lang="en-US" sz="1800" dirty="0" smtClean="0">
                <a:latin typeface="Symbol" charset="2"/>
                <a:cs typeface="Symbol" charset="2"/>
              </a:rPr>
              <a:t>D</a:t>
            </a:r>
            <a:r>
              <a:rPr lang="en-US" sz="1800" dirty="0" smtClean="0">
                <a:latin typeface="Georgia"/>
                <a:cs typeface="Georgia"/>
              </a:rPr>
              <a:t>TCO</a:t>
            </a:r>
            <a:r>
              <a:rPr lang="en-US" sz="1800" baseline="-25000" dirty="0" smtClean="0">
                <a:latin typeface="Georgia"/>
                <a:cs typeface="Georgia"/>
              </a:rPr>
              <a:t>2</a:t>
            </a:r>
            <a:r>
              <a:rPr lang="en-US" sz="1800" dirty="0" smtClean="0">
                <a:latin typeface="Georgia"/>
                <a:cs typeface="Georgia"/>
              </a:rPr>
              <a:t> and </a:t>
            </a:r>
            <a:r>
              <a:rPr lang="en-US" sz="1800" dirty="0" smtClean="0">
                <a:latin typeface="Symbol" charset="2"/>
                <a:cs typeface="Symbol" charset="2"/>
              </a:rPr>
              <a:t>D</a:t>
            </a:r>
            <a:r>
              <a:rPr lang="en-US" sz="1800" dirty="0" smtClean="0">
                <a:latin typeface="Georgia"/>
                <a:cs typeface="Georgia"/>
              </a:rPr>
              <a:t>TA</a:t>
            </a:r>
          </a:p>
          <a:p>
            <a:endParaRPr lang="en-US" sz="1800" dirty="0" smtClean="0">
              <a:latin typeface="Georgia"/>
              <a:cs typeface="Georgia"/>
            </a:endParaRPr>
          </a:p>
          <a:p>
            <a:pPr>
              <a:buNone/>
            </a:pPr>
            <a:r>
              <a:rPr lang="en-US" sz="1800" i="1" u="sng" dirty="0" smtClean="0">
                <a:latin typeface="Georgia"/>
                <a:cs typeface="Georgia"/>
              </a:rPr>
              <a:t>Steps:</a:t>
            </a:r>
          </a:p>
          <a:p>
            <a:r>
              <a:rPr lang="en-US" sz="1800" dirty="0" smtClean="0">
                <a:latin typeface="Symbol" charset="2"/>
                <a:cs typeface="Symbol" charset="2"/>
              </a:rPr>
              <a:t>D</a:t>
            </a:r>
            <a:r>
              <a:rPr lang="en-US" sz="1800" dirty="0" smtClean="0">
                <a:latin typeface="Georgia"/>
                <a:cs typeface="Georgia"/>
              </a:rPr>
              <a:t>TCO</a:t>
            </a:r>
            <a:r>
              <a:rPr lang="en-US" sz="1800" baseline="-25000" dirty="0" smtClean="0">
                <a:latin typeface="Georgia"/>
                <a:cs typeface="Georgia"/>
              </a:rPr>
              <a:t>2</a:t>
            </a:r>
            <a:r>
              <a:rPr lang="en-US" sz="1800" dirty="0" smtClean="0">
                <a:latin typeface="Georgia"/>
                <a:cs typeface="Georgia"/>
              </a:rPr>
              <a:t> = total moles of C to be added</a:t>
            </a:r>
            <a:endParaRPr lang="en-US" sz="1800" baseline="30000" dirty="0" smtClean="0">
              <a:latin typeface="Georgia"/>
              <a:cs typeface="Georgia"/>
            </a:endParaRPr>
          </a:p>
          <a:p>
            <a:r>
              <a:rPr lang="en-US" sz="1800" dirty="0" smtClean="0">
                <a:latin typeface="Symbol" charset="2"/>
                <a:cs typeface="Symbol" charset="2"/>
              </a:rPr>
              <a:t>D</a:t>
            </a:r>
            <a:r>
              <a:rPr lang="en-US" sz="1800" dirty="0" smtClean="0">
                <a:latin typeface="Georgia"/>
                <a:cs typeface="Georgia"/>
              </a:rPr>
              <a:t>TA – </a:t>
            </a:r>
            <a:r>
              <a:rPr lang="en-US" sz="1800" dirty="0" smtClean="0">
                <a:latin typeface="Symbol" charset="2"/>
                <a:cs typeface="Symbol" charset="2"/>
              </a:rPr>
              <a:t>D</a:t>
            </a:r>
            <a:r>
              <a:rPr lang="en-US" sz="1800" dirty="0" smtClean="0">
                <a:latin typeface="Georgia"/>
                <a:cs typeface="Georgia"/>
              </a:rPr>
              <a:t>TCO</a:t>
            </a:r>
            <a:r>
              <a:rPr lang="en-US" sz="1800" baseline="-25000" dirty="0" smtClean="0">
                <a:latin typeface="Georgia"/>
                <a:cs typeface="Georgia"/>
              </a:rPr>
              <a:t>2</a:t>
            </a:r>
            <a:r>
              <a:rPr lang="en-US" sz="1800" dirty="0" smtClean="0">
                <a:latin typeface="Georgia"/>
                <a:cs typeface="Georgia"/>
              </a:rPr>
              <a:t> = </a:t>
            </a:r>
            <a:r>
              <a:rPr lang="en-US" sz="1800" dirty="0" err="1" smtClean="0">
                <a:latin typeface="Georgia"/>
                <a:cs typeface="Georgia"/>
              </a:rPr>
              <a:t>mols</a:t>
            </a:r>
            <a:r>
              <a:rPr lang="en-US" sz="1800" dirty="0" smtClean="0">
                <a:latin typeface="Georgia"/>
                <a:cs typeface="Georgia"/>
              </a:rPr>
              <a:t> of CO</a:t>
            </a:r>
            <a:r>
              <a:rPr lang="en-US" sz="1800" baseline="-25000" dirty="0" smtClean="0">
                <a:latin typeface="Georgia"/>
                <a:cs typeface="Georgia"/>
              </a:rPr>
              <a:t>3</a:t>
            </a:r>
            <a:r>
              <a:rPr lang="en-US" sz="1800" baseline="30000" dirty="0" smtClean="0">
                <a:latin typeface="Georgia"/>
                <a:cs typeface="Georgia"/>
              </a:rPr>
              <a:t>2-</a:t>
            </a:r>
            <a:r>
              <a:rPr lang="en-US" sz="1800" dirty="0" smtClean="0">
                <a:latin typeface="Georgia"/>
                <a:cs typeface="Georgia"/>
              </a:rPr>
              <a:t> to add</a:t>
            </a:r>
          </a:p>
          <a:p>
            <a:r>
              <a:rPr lang="en-US" sz="1800" dirty="0" smtClean="0">
                <a:latin typeface="Symbol" charset="2"/>
                <a:cs typeface="Symbol" charset="2"/>
              </a:rPr>
              <a:t>D</a:t>
            </a:r>
            <a:r>
              <a:rPr lang="en-US" sz="1800" dirty="0" smtClean="0">
                <a:latin typeface="Georgia"/>
                <a:cs typeface="Georgia"/>
              </a:rPr>
              <a:t>TCO</a:t>
            </a:r>
            <a:r>
              <a:rPr lang="en-US" sz="1800" baseline="-25000" dirty="0" smtClean="0">
                <a:latin typeface="Georgia"/>
                <a:cs typeface="Georgia"/>
              </a:rPr>
              <a:t>2</a:t>
            </a:r>
            <a:r>
              <a:rPr lang="en-US" sz="1800" dirty="0" smtClean="0">
                <a:latin typeface="Georgia"/>
                <a:cs typeface="Georgia"/>
              </a:rPr>
              <a:t> – (</a:t>
            </a:r>
            <a:r>
              <a:rPr lang="en-US" sz="1800" dirty="0" smtClean="0">
                <a:latin typeface="Symbol" charset="2"/>
                <a:cs typeface="Symbol" charset="2"/>
              </a:rPr>
              <a:t>D</a:t>
            </a:r>
            <a:r>
              <a:rPr lang="en-US" sz="1800" dirty="0" smtClean="0">
                <a:latin typeface="Georgia"/>
                <a:cs typeface="Georgia"/>
              </a:rPr>
              <a:t>TA – </a:t>
            </a:r>
            <a:r>
              <a:rPr lang="en-US" sz="1800" dirty="0" smtClean="0">
                <a:latin typeface="Symbol" charset="2"/>
                <a:cs typeface="Symbol" charset="2"/>
              </a:rPr>
              <a:t>D</a:t>
            </a:r>
            <a:r>
              <a:rPr lang="en-US" sz="1800" dirty="0" smtClean="0">
                <a:latin typeface="Georgia"/>
                <a:cs typeface="Georgia"/>
              </a:rPr>
              <a:t>TCO</a:t>
            </a:r>
            <a:r>
              <a:rPr lang="en-US" sz="1800" baseline="-25000" dirty="0" smtClean="0">
                <a:latin typeface="Georgia"/>
                <a:cs typeface="Georgia"/>
              </a:rPr>
              <a:t>2</a:t>
            </a:r>
            <a:r>
              <a:rPr lang="en-US" sz="1800" dirty="0" smtClean="0">
                <a:latin typeface="Georgia"/>
                <a:cs typeface="Georgia"/>
              </a:rPr>
              <a:t>) = moles HCO</a:t>
            </a:r>
            <a:r>
              <a:rPr lang="en-US" sz="1800" baseline="-25000" dirty="0" smtClean="0">
                <a:latin typeface="Georgia"/>
                <a:cs typeface="Georgia"/>
              </a:rPr>
              <a:t>3</a:t>
            </a:r>
            <a:r>
              <a:rPr lang="en-US" sz="1800" baseline="30000" dirty="0" smtClean="0">
                <a:latin typeface="Georgia"/>
                <a:cs typeface="Georgia"/>
              </a:rPr>
              <a:t>-</a:t>
            </a:r>
            <a:r>
              <a:rPr lang="en-US" sz="1800" dirty="0" smtClean="0">
                <a:latin typeface="Georgia"/>
                <a:cs typeface="Georgia"/>
              </a:rPr>
              <a:t> to add</a:t>
            </a:r>
          </a:p>
          <a:p>
            <a:r>
              <a:rPr lang="en-US" sz="1800" dirty="0" smtClean="0">
                <a:latin typeface="Georgia"/>
                <a:cs typeface="Georgia"/>
              </a:rPr>
              <a:t>Re-adjust TA using H</a:t>
            </a:r>
            <a:r>
              <a:rPr lang="en-US" sz="1800" baseline="30000" dirty="0" smtClean="0">
                <a:latin typeface="Georgia"/>
                <a:cs typeface="Georgia"/>
              </a:rPr>
              <a:t>+</a:t>
            </a:r>
            <a:r>
              <a:rPr lang="en-US" sz="1800" dirty="0" smtClean="0">
                <a:latin typeface="Georgia"/>
                <a:cs typeface="Georgia"/>
              </a:rPr>
              <a:t>/OH</a:t>
            </a:r>
            <a:r>
              <a:rPr lang="en-US" sz="1800" baseline="30000" dirty="0" smtClean="0">
                <a:latin typeface="Georgia"/>
                <a:cs typeface="Georgia"/>
              </a:rPr>
              <a:t>-</a:t>
            </a:r>
            <a:r>
              <a:rPr lang="en-US" sz="1800" dirty="0" smtClean="0">
                <a:latin typeface="Georgia"/>
                <a:cs typeface="Georgia"/>
              </a:rPr>
              <a:t> if needed</a:t>
            </a:r>
          </a:p>
          <a:p>
            <a:endParaRPr lang="en-US" sz="1800" baseline="30000" dirty="0" smtClean="0">
              <a:latin typeface="Georgia"/>
              <a:cs typeface="Georgia"/>
            </a:endParaRPr>
          </a:p>
          <a:p>
            <a:pPr>
              <a:buNone/>
            </a:pPr>
            <a:endParaRPr lang="en-US" sz="1800" dirty="0">
              <a:solidFill>
                <a:srgbClr val="7F7F7F"/>
              </a:solidFill>
              <a:latin typeface="Georgia"/>
              <a:cs typeface="Georgia"/>
            </a:endParaRPr>
          </a:p>
        </p:txBody>
      </p:sp>
      <p:sp>
        <p:nvSpPr>
          <p:cNvPr id="5" name="Rectangle 4"/>
          <p:cNvSpPr/>
          <p:nvPr/>
        </p:nvSpPr>
        <p:spPr>
          <a:xfrm>
            <a:off x="1970101" y="609022"/>
            <a:ext cx="5233524" cy="584776"/>
          </a:xfrm>
          <a:prstGeom prst="rect">
            <a:avLst/>
          </a:prstGeom>
        </p:spPr>
        <p:txBody>
          <a:bodyPr wrap="none">
            <a:spAutoFit/>
          </a:bodyPr>
          <a:lstStyle/>
          <a:p>
            <a:pPr algn="ctr">
              <a:spcAft>
                <a:spcPts val="600"/>
              </a:spcAft>
            </a:pPr>
            <a:r>
              <a:rPr lang="en-US" sz="3200" b="1" dirty="0" smtClean="0">
                <a:latin typeface="Geneva"/>
                <a:cs typeface="Geneva"/>
              </a:rPr>
              <a:t>Set 1 Problems/Solutions</a:t>
            </a:r>
            <a:endParaRPr lang="en-US" sz="3200" dirty="0"/>
          </a:p>
        </p:txBody>
      </p:sp>
      <p:cxnSp>
        <p:nvCxnSpPr>
          <p:cNvPr id="4" name="Straight Connector 3"/>
          <p:cNvCxnSpPr/>
          <p:nvPr/>
        </p:nvCxnSpPr>
        <p:spPr>
          <a:xfrm>
            <a:off x="737140" y="1381620"/>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214" y="1600200"/>
            <a:ext cx="7429825" cy="4525963"/>
          </a:xfrm>
        </p:spPr>
        <p:txBody>
          <a:bodyPr>
            <a:normAutofit/>
          </a:bodyPr>
          <a:lstStyle/>
          <a:p>
            <a:pPr>
              <a:buNone/>
            </a:pPr>
            <a:r>
              <a:rPr lang="en-US" sz="1800" i="1" u="sng" dirty="0" smtClean="0">
                <a:latin typeface="Georgia"/>
                <a:cs typeface="Georgia"/>
              </a:rPr>
              <a:t>Problem:</a:t>
            </a:r>
          </a:p>
          <a:p>
            <a:r>
              <a:rPr lang="en-US" sz="1800" dirty="0" smtClean="0">
                <a:latin typeface="Georgia"/>
                <a:cs typeface="Georgia"/>
              </a:rPr>
              <a:t>TA,TCO</a:t>
            </a:r>
            <a:r>
              <a:rPr lang="en-US" sz="1800" baseline="-25000" dirty="0" smtClean="0">
                <a:latin typeface="Georgia"/>
                <a:cs typeface="Georgia"/>
              </a:rPr>
              <a:t>2</a:t>
            </a:r>
            <a:r>
              <a:rPr lang="en-US" sz="1800" dirty="0" smtClean="0">
                <a:latin typeface="Georgia"/>
                <a:cs typeface="Georgia"/>
              </a:rPr>
              <a:t>, and other CSP higher in adjusted seawater than target values</a:t>
            </a:r>
          </a:p>
          <a:p>
            <a:pPr>
              <a:buNone/>
            </a:pPr>
            <a:endParaRPr lang="en-US" sz="1800" dirty="0" smtClean="0">
              <a:latin typeface="Georgia"/>
              <a:cs typeface="Georgia"/>
            </a:endParaRPr>
          </a:p>
          <a:p>
            <a:pPr>
              <a:buNone/>
            </a:pPr>
            <a:r>
              <a:rPr lang="en-US" sz="1800" i="1" u="sng" dirty="0" smtClean="0">
                <a:latin typeface="Georgia"/>
                <a:cs typeface="Georgia"/>
              </a:rPr>
              <a:t>Solution:</a:t>
            </a:r>
          </a:p>
          <a:p>
            <a:r>
              <a:rPr lang="en-US" sz="1800" dirty="0" smtClean="0">
                <a:latin typeface="Georgia"/>
                <a:cs typeface="Georgia"/>
              </a:rPr>
              <a:t>Know your target TA</a:t>
            </a:r>
          </a:p>
          <a:p>
            <a:r>
              <a:rPr lang="en-US" sz="1800" dirty="0" smtClean="0">
                <a:latin typeface="Georgia"/>
                <a:cs typeface="Georgia"/>
              </a:rPr>
              <a:t>Reduce TA by acid addition</a:t>
            </a:r>
          </a:p>
          <a:p>
            <a:r>
              <a:rPr lang="en-US" sz="1800" dirty="0" smtClean="0">
                <a:latin typeface="Georgia"/>
                <a:cs typeface="Georgia"/>
              </a:rPr>
              <a:t>Reduce TCO</a:t>
            </a:r>
            <a:r>
              <a:rPr lang="en-US" sz="1800" baseline="-25000" dirty="0" smtClean="0">
                <a:latin typeface="Georgia"/>
                <a:cs typeface="Georgia"/>
              </a:rPr>
              <a:t>2</a:t>
            </a:r>
          </a:p>
          <a:p>
            <a:endParaRPr lang="en-US" sz="1800" dirty="0" smtClean="0">
              <a:latin typeface="Georgia"/>
              <a:cs typeface="Georgia"/>
            </a:endParaRPr>
          </a:p>
          <a:p>
            <a:pPr>
              <a:buNone/>
            </a:pPr>
            <a:r>
              <a:rPr lang="en-US" sz="1800" i="1" u="sng" dirty="0" smtClean="0">
                <a:latin typeface="Georgia"/>
                <a:cs typeface="Georgia"/>
              </a:rPr>
              <a:t>Steps:</a:t>
            </a:r>
          </a:p>
          <a:p>
            <a:r>
              <a:rPr lang="en-US" sz="1800" dirty="0" smtClean="0">
                <a:latin typeface="Georgia"/>
                <a:cs typeface="Georgia"/>
              </a:rPr>
              <a:t>Calculate acid needed using equation 1</a:t>
            </a:r>
          </a:p>
          <a:p>
            <a:r>
              <a:rPr lang="en-US" sz="1800" dirty="0" smtClean="0">
                <a:latin typeface="Georgia"/>
                <a:cs typeface="Georgia"/>
              </a:rPr>
              <a:t>Must allow some C to off-gas as CO</a:t>
            </a:r>
            <a:r>
              <a:rPr lang="en-US" sz="1800" baseline="-25000" dirty="0" smtClean="0">
                <a:latin typeface="Georgia"/>
                <a:cs typeface="Georgia"/>
              </a:rPr>
              <a:t>2</a:t>
            </a:r>
          </a:p>
          <a:p>
            <a:r>
              <a:rPr lang="en-US" sz="1800" dirty="0" smtClean="0">
                <a:latin typeface="Georgia"/>
                <a:cs typeface="Georgia"/>
              </a:rPr>
              <a:t>Monitor parameters closely during adjustments</a:t>
            </a:r>
          </a:p>
          <a:p>
            <a:pPr>
              <a:buNone/>
            </a:pPr>
            <a:endParaRPr lang="en-US" sz="1800" baseline="30000" dirty="0" smtClean="0">
              <a:latin typeface="Georgia"/>
              <a:cs typeface="Georgia"/>
            </a:endParaRPr>
          </a:p>
          <a:p>
            <a:pPr>
              <a:buNone/>
            </a:pPr>
            <a:endParaRPr lang="en-US" sz="1800" dirty="0">
              <a:solidFill>
                <a:srgbClr val="7F7F7F"/>
              </a:solidFill>
              <a:latin typeface="Georgia"/>
              <a:cs typeface="Georgia"/>
            </a:endParaRPr>
          </a:p>
        </p:txBody>
      </p:sp>
      <p:sp>
        <p:nvSpPr>
          <p:cNvPr id="5" name="Rectangle 4"/>
          <p:cNvSpPr/>
          <p:nvPr/>
        </p:nvSpPr>
        <p:spPr>
          <a:xfrm>
            <a:off x="1970101" y="609022"/>
            <a:ext cx="5233524" cy="584776"/>
          </a:xfrm>
          <a:prstGeom prst="rect">
            <a:avLst/>
          </a:prstGeom>
        </p:spPr>
        <p:txBody>
          <a:bodyPr wrap="none">
            <a:spAutoFit/>
          </a:bodyPr>
          <a:lstStyle/>
          <a:p>
            <a:pPr algn="ctr">
              <a:spcAft>
                <a:spcPts val="600"/>
              </a:spcAft>
            </a:pPr>
            <a:r>
              <a:rPr lang="en-US" sz="3200" b="1" dirty="0" smtClean="0">
                <a:latin typeface="Geneva"/>
                <a:cs typeface="Geneva"/>
              </a:rPr>
              <a:t>Set 2 Problems/Solutions</a:t>
            </a:r>
            <a:endParaRPr lang="en-US" sz="3200" dirty="0"/>
          </a:p>
        </p:txBody>
      </p:sp>
      <p:cxnSp>
        <p:nvCxnSpPr>
          <p:cNvPr id="4" name="Straight Connector 3"/>
          <p:cNvCxnSpPr/>
          <p:nvPr/>
        </p:nvCxnSpPr>
        <p:spPr>
          <a:xfrm>
            <a:off x="737140" y="1396474"/>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556993" y="1500275"/>
          <a:ext cx="8020728" cy="4163518"/>
        </p:xfrm>
        <a:graphic>
          <a:graphicData uri="http://schemas.openxmlformats.org/drawingml/2006/table">
            <a:tbl>
              <a:tblPr firstRow="1" lastRow="1" bandRow="1">
                <a:tableStyleId>{2D5ABB26-0587-4C30-8999-92F81FD0307C}</a:tableStyleId>
              </a:tblPr>
              <a:tblGrid>
                <a:gridCol w="668394"/>
                <a:gridCol w="668394"/>
                <a:gridCol w="668394"/>
                <a:gridCol w="668394"/>
                <a:gridCol w="668394"/>
                <a:gridCol w="668394"/>
                <a:gridCol w="668394"/>
                <a:gridCol w="668394"/>
                <a:gridCol w="668394"/>
                <a:gridCol w="668394"/>
                <a:gridCol w="574208"/>
                <a:gridCol w="762580"/>
              </a:tblGrid>
              <a:tr h="370840">
                <a:tc>
                  <a:txBody>
                    <a:bodyPr/>
                    <a:lstStyle/>
                    <a:p>
                      <a:pPr marL="0" marR="0" algn="ctr">
                        <a:spcBef>
                          <a:spcPts val="0"/>
                        </a:spcBef>
                        <a:spcAft>
                          <a:spcPts val="0"/>
                        </a:spcAft>
                      </a:pPr>
                      <a:r>
                        <a:rPr lang="en-US" sz="1000" b="1" dirty="0"/>
                        <a:t>Practice set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Year</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TA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TCO2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pH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pCO2 in (µ</a:t>
                      </a:r>
                      <a:r>
                        <a:rPr lang="en-US" sz="1000" b="1" dirty="0" err="1"/>
                        <a:t>atm</a:t>
                      </a:r>
                      <a:r>
                        <a:rPr lang="en-US" sz="1000" b="1" dirty="0"/>
                        <a: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HCO3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CO3 in (µmol/kg SW)</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a:t>CO2 in (µmol/kg SW)</a:t>
                      </a:r>
                      <a:endParaRPr lang="en-US" sz="1200" b="1">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ΩCa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a:t>
                      </a:r>
                      <a:r>
                        <a:rPr lang="en-US" sz="1000" b="1" dirty="0" err="1"/>
                        <a:t>Ar</a:t>
                      </a:r>
                      <a:r>
                        <a:rPr lang="en-US" sz="1000" b="1" dirty="0"/>
                        <a:t> in</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xCO2 in (dry at 1 </a:t>
                      </a:r>
                      <a:r>
                        <a:rPr lang="en-US" sz="1000" b="1" dirty="0" err="1"/>
                        <a:t>atm</a:t>
                      </a:r>
                      <a:r>
                        <a:rPr lang="en-US" sz="1000" b="1" dirty="0"/>
                        <a:t>) (</a:t>
                      </a:r>
                      <a:r>
                        <a:rPr lang="en-US" sz="1000" b="1" dirty="0" err="1"/>
                        <a:t>ppm</a:t>
                      </a:r>
                      <a:r>
                        <a:rPr lang="en-US" sz="1000" b="1" dirty="0"/>
                        <a:t>)</a:t>
                      </a:r>
                      <a:endParaRPr lang="en-US" sz="1200" b="1" dirty="0">
                        <a:latin typeface="Times New Roman"/>
                        <a:ea typeface="Times New Roman"/>
                        <a:cs typeface="Times New Roman"/>
                      </a:endParaRPr>
                    </a:p>
                  </a:txBody>
                  <a:tcPr marL="68580" marR="68580" marT="0" marB="0">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233520">
                <a:tc>
                  <a:txBody>
                    <a:bodyPr/>
                    <a:lstStyle/>
                    <a:p>
                      <a:pPr marL="0" marR="0" algn="ctr">
                        <a:spcBef>
                          <a:spcPts val="0"/>
                        </a:spcBef>
                        <a:spcAft>
                          <a:spcPts val="0"/>
                        </a:spcAft>
                      </a:pPr>
                      <a:r>
                        <a:rPr lang="en-US" sz="1000" b="1" dirty="0"/>
                        <a:t>CO2SYS</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2326.0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1994.4</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8.2</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267.0</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1753.5</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231.9</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9.1</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a:t>5.5</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3.6</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algn="ctr">
                        <a:spcBef>
                          <a:spcPts val="0"/>
                        </a:spcBef>
                        <a:spcAft>
                          <a:spcPts val="0"/>
                        </a:spcAft>
                      </a:pPr>
                      <a:r>
                        <a:rPr lang="en-US" sz="1000" dirty="0"/>
                        <a:t>272.5</a:t>
                      </a:r>
                      <a:endParaRPr lang="en-US" sz="1200"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r>
              <a:tr h="215386">
                <a:tc>
                  <a:txBody>
                    <a:bodyPr/>
                    <a:lstStyle/>
                    <a:p>
                      <a:pPr marL="0" marR="0" algn="ctr">
                        <a:spcBef>
                          <a:spcPts val="0"/>
                        </a:spcBef>
                        <a:spcAft>
                          <a:spcPts val="0"/>
                        </a:spcAft>
                      </a:pPr>
                      <a:r>
                        <a:rPr lang="en-US" sz="1000" b="1" dirty="0"/>
                        <a:t>Targets</a:t>
                      </a:r>
                      <a:endParaRPr lang="en-US" sz="1200" b="1" dirty="0">
                        <a:latin typeface="Times New Roman"/>
                        <a:ea typeface="Times New Roman"/>
                        <a:cs typeface="Times New Roman"/>
                      </a:endParaRPr>
                    </a:p>
                  </a:txBody>
                  <a:tcPr marL="68580" marR="68580" marT="0" marB="0" anchor="b">
                    <a:noFill/>
                  </a:tcPr>
                </a:tc>
                <a:tc>
                  <a:txBody>
                    <a:bodyPr/>
                    <a:lstStyle/>
                    <a:p>
                      <a:pPr marL="0" marR="0" algn="ctr">
                        <a:spcBef>
                          <a:spcPts val="0"/>
                        </a:spcBef>
                        <a:spcAft>
                          <a:spcPts val="0"/>
                        </a:spcAft>
                      </a:pPr>
                      <a:r>
                        <a:rPr lang="en-US" sz="1000" b="1" dirty="0"/>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2325.0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2063.4</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8.1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384.0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1863.6</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187.0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12.8</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4.5</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2.9</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t>392.3</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noFill/>
                  </a:tcPr>
                </a:tc>
              </a:tr>
              <a:tr h="215386">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2100</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2310.0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2162.1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7.8</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793.0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2019.4</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118.1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a:t>24.7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2.8</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a:t>1.8</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t>813.1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193105">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dirty="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endParaRPr lang="en-US" sz="1000">
                        <a:solidFill>
                          <a:srgbClr val="000000"/>
                        </a:solidFill>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148542">
                <a:tc>
                  <a:txBody>
                    <a:bodyPr/>
                    <a:lstStyle/>
                    <a:p>
                      <a:pPr marL="0" marR="0" algn="ctr">
                        <a:spcBef>
                          <a:spcPts val="0"/>
                        </a:spcBef>
                        <a:spcAft>
                          <a:spcPts val="0"/>
                        </a:spcAft>
                      </a:pP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endParaRPr lang="en-US" sz="1000" dirty="0">
                        <a:solidFill>
                          <a:srgbClr val="000000"/>
                        </a:solidFill>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∆TA</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∆TCO2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∆pH</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∆pCO2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∆HCO3</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∆CO3</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∆ΩCa in</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∆Ω</a:t>
                      </a:r>
                      <a:r>
                        <a:rPr lang="en-US" sz="1000" b="1" dirty="0" err="1"/>
                        <a:t>Ar</a:t>
                      </a:r>
                      <a:r>
                        <a:rPr lang="en-US" sz="1000" b="1" dirty="0"/>
                        <a:t> in</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b="1" dirty="0"/>
                        <a:t>∆xCO2</a:t>
                      </a:r>
                      <a:endParaRPr lang="en-US" sz="1200" b="1"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r>
              <a:tr h="215097">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Set 3</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74.7</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117.0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118.8</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-48.1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-0.7</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119.4</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222813">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Re-eq.</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1.6</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43.8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6.8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20.7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43.8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20.7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20.7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43.8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Acid</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-74.9</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-62.6</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-52.2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-10.3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r>
              <a:tr h="230240">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Addition</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3.2</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0.2</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2.8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5.5</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5.5</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5.5</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r>
              <a:tr h="222813">
                <a:tc>
                  <a:txBody>
                    <a:bodyPr/>
                    <a:lstStyle/>
                    <a:p>
                      <a:pPr marL="0" marR="0" algn="ctr">
                        <a:spcBef>
                          <a:spcPts val="0"/>
                        </a:spcBef>
                        <a:spcAft>
                          <a:spcPts val="0"/>
                        </a:spcAft>
                      </a:pP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2100</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-175.0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-275.3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-409.0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-317.6</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55.1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-12.7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0.9</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-419.3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r>
              <a:tr h="222813">
                <a:tc>
                  <a:txBody>
                    <a:bodyPr/>
                    <a:lstStyle/>
                    <a:p>
                      <a:pPr marL="0" marR="0" algn="ctr">
                        <a:spcBef>
                          <a:spcPts val="0"/>
                        </a:spcBef>
                        <a:spcAft>
                          <a:spcPts val="0"/>
                        </a:spcAft>
                      </a:pPr>
                      <a:endParaRPr lang="en-US" sz="120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7.6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12.7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3.1</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15.7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46.7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46.7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46.7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Set 4</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1766</a:t>
                      </a:r>
                      <a:endParaRPr lang="en-US" sz="1200" b="1" dirty="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74.7</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117.0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118.8</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-48.1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4.0</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-0.7</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119.4</a:t>
                      </a:r>
                      <a:endParaRPr lang="en-US" sz="1200">
                        <a:latin typeface="Times New Roman"/>
                        <a:ea typeface="Times New Roman"/>
                        <a:cs typeface="Times New Roman"/>
                      </a:endParaRPr>
                    </a:p>
                  </a:txBody>
                  <a:tcPr marL="68580" marR="68580" marT="0" marB="0" anchor="b">
                    <a:lnT w="12700" cap="flat" cmpd="sng" algn="ctr">
                      <a:solidFill>
                        <a:scrgbClr r="0" g="0" b="0"/>
                      </a:solidFill>
                      <a:prstDash val="solid"/>
                      <a:round/>
                      <a:headEnd type="none" w="med" len="med"/>
                      <a:tailEnd type="none" w="med" len="med"/>
                    </a:lnT>
                  </a:tcPr>
                </a:tc>
              </a:tr>
              <a:tr h="230241">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Re-eq.</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1.6</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43.8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6.8</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20.7</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43.8</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20.7</a:t>
                      </a:r>
                      <a:endParaRPr lang="en-US" sz="120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20.7</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43.8</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solidFill>
                      <a:srgbClr val="FFFF00"/>
                    </a:solidFill>
                  </a:tcPr>
                </a:tc>
              </a:tr>
              <a:tr h="222813">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CO</a:t>
                      </a:r>
                      <a:r>
                        <a:rPr lang="en-US" sz="1000" b="1" baseline="-25000">
                          <a:solidFill>
                            <a:srgbClr val="000000"/>
                          </a:solidFill>
                          <a:latin typeface="Times New Roman"/>
                          <a:ea typeface="Times New Roman"/>
                          <a:cs typeface="Times New Roman"/>
                        </a:rPr>
                        <a:t>2</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2007</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0.8</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0.7</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0.1</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noFill/>
                  </a:tcPr>
                </a:tc>
              </a:tr>
              <a:tr h="215386">
                <a:tc>
                  <a:txBody>
                    <a:bodyPr/>
                    <a:lstStyle/>
                    <a:p>
                      <a:pPr marL="0" marR="0" algn="ctr">
                        <a:spcBef>
                          <a:spcPts val="0"/>
                        </a:spcBef>
                        <a:spcAft>
                          <a:spcPts val="0"/>
                        </a:spcAft>
                      </a:pPr>
                      <a:r>
                        <a:rPr lang="en-US" sz="1000" b="1">
                          <a:solidFill>
                            <a:srgbClr val="000000"/>
                          </a:solidFill>
                          <a:latin typeface="Times New Roman"/>
                          <a:ea typeface="Times New Roman"/>
                          <a:cs typeface="Times New Roman"/>
                        </a:rPr>
                        <a:t>Bubbling</a:t>
                      </a: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0.1</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0.0</a:t>
                      </a:r>
                      <a:endParaRPr lang="en-US" sz="1200" dirty="0">
                        <a:latin typeface="Times New Roman"/>
                        <a:ea typeface="Times New Roman"/>
                        <a:cs typeface="Times New Roman"/>
                      </a:endParaRPr>
                    </a:p>
                  </a:txBody>
                  <a:tcPr marL="68580" marR="68580" marT="0" marB="0" anchor="b">
                    <a:lnB w="12700" cap="flat" cmpd="sng" algn="ctr">
                      <a:solidFill>
                        <a:srgbClr val="A6A6A6"/>
                      </a:solidFill>
                      <a:prstDash val="solid"/>
                      <a:round/>
                      <a:headEnd type="none" w="med" len="med"/>
                      <a:tailEnd type="none" w="med" len="med"/>
                    </a:lnB>
                    <a:noFill/>
                  </a:tcPr>
                </a:tc>
              </a:tr>
              <a:tr h="222813">
                <a:tc>
                  <a:txBody>
                    <a:bodyPr/>
                    <a:lstStyle/>
                    <a:p>
                      <a:pPr marL="0" marR="0" algn="ctr">
                        <a:spcBef>
                          <a:spcPts val="0"/>
                        </a:spcBef>
                        <a:spcAft>
                          <a:spcPts val="0"/>
                        </a:spcAft>
                      </a:pPr>
                      <a:endParaRPr lang="en-US" sz="1200">
                        <a:latin typeface="Times New Roman"/>
                        <a:ea typeface="Times New Roman"/>
                        <a:cs typeface="Times New Roman"/>
                      </a:endParaRPr>
                    </a:p>
                  </a:txBody>
                  <a:tcPr marL="68580" marR="68580" marT="0" marB="0" anchor="b"/>
                </a:tc>
                <a:tc>
                  <a:txBody>
                    <a:bodyPr/>
                    <a:lstStyle/>
                    <a:p>
                      <a:pPr marL="0" marR="0" algn="ctr">
                        <a:spcBef>
                          <a:spcPts val="0"/>
                        </a:spcBef>
                        <a:spcAft>
                          <a:spcPts val="0"/>
                        </a:spcAft>
                      </a:pPr>
                      <a:r>
                        <a:rPr lang="en-US" sz="1000" b="1" dirty="0">
                          <a:solidFill>
                            <a:srgbClr val="000000"/>
                          </a:solidFill>
                          <a:latin typeface="Times New Roman"/>
                          <a:ea typeface="Times New Roman"/>
                          <a:cs typeface="Times New Roman"/>
                        </a:rPr>
                        <a:t>2100</a:t>
                      </a:r>
                      <a:endParaRPr lang="en-US" sz="1200" b="1" dirty="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16.0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-117.2</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0.3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-409.0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-187.1</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82.7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-12.7</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2.0</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1.3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c>
                  <a:txBody>
                    <a:bodyPr/>
                    <a:lstStyle/>
                    <a:p>
                      <a:pPr marL="0" marR="0" algn="ctr">
                        <a:spcBef>
                          <a:spcPts val="0"/>
                        </a:spcBef>
                        <a:spcAft>
                          <a:spcPts val="0"/>
                        </a:spcAft>
                      </a:pPr>
                      <a:r>
                        <a:rPr lang="en-US" sz="1000">
                          <a:solidFill>
                            <a:srgbClr val="000000"/>
                          </a:solidFill>
                          <a:latin typeface="Times New Roman"/>
                          <a:ea typeface="Times New Roman"/>
                          <a:cs typeface="Times New Roman"/>
                        </a:rPr>
                        <a:t>-419.3</a:t>
                      </a:r>
                      <a:endParaRPr lang="en-US" sz="1200">
                        <a:latin typeface="Times New Roman"/>
                        <a:ea typeface="Times New Roman"/>
                        <a:cs typeface="Times New Roman"/>
                      </a:endParaRPr>
                    </a:p>
                  </a:txBody>
                  <a:tcPr marL="68580" marR="68580" marT="0" marB="0" anchor="b">
                    <a:lnT w="12700" cap="flat" cmpd="sng" algn="ctr">
                      <a:solidFill>
                        <a:srgbClr val="A6A6A6"/>
                      </a:solidFill>
                      <a:prstDash val="solid"/>
                      <a:round/>
                      <a:headEnd type="none" w="med" len="med"/>
                      <a:tailEnd type="none" w="med" len="med"/>
                    </a:lnT>
                  </a:tcPr>
                </a:tc>
              </a:tr>
              <a:tr h="215386">
                <a:tc>
                  <a:txBody>
                    <a:bodyPr/>
                    <a:lstStyle/>
                    <a:p>
                      <a:pPr marL="0" marR="0" algn="ctr">
                        <a:spcBef>
                          <a:spcPts val="0"/>
                        </a:spcBef>
                        <a:spcAft>
                          <a:spcPts val="0"/>
                        </a:spcAft>
                      </a:pPr>
                      <a:endParaRPr lang="en-US" sz="120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 Diff.</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0.7</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5.4</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3.5</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9.3</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70.0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70.0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70.0</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c>
                  <a:txBody>
                    <a:bodyPr/>
                    <a:lstStyle/>
                    <a:p>
                      <a:pPr marL="0" marR="0" algn="ctr">
                        <a:spcBef>
                          <a:spcPts val="0"/>
                        </a:spcBef>
                        <a:spcAft>
                          <a:spcPts val="0"/>
                        </a:spcAft>
                      </a:pPr>
                      <a:r>
                        <a:rPr lang="en-US" sz="1000" dirty="0">
                          <a:solidFill>
                            <a:srgbClr val="000000"/>
                          </a:solidFill>
                          <a:latin typeface="Times New Roman"/>
                          <a:ea typeface="Times New Roman"/>
                          <a:cs typeface="Times New Roman"/>
                        </a:rPr>
                        <a:t>51.6</a:t>
                      </a:r>
                      <a:endParaRPr lang="en-US" sz="1200" dirty="0">
                        <a:latin typeface="Times New Roman"/>
                        <a:ea typeface="Times New Roman"/>
                        <a:cs typeface="Times New Roman"/>
                      </a:endParaRPr>
                    </a:p>
                  </a:txBody>
                  <a:tcPr marL="68580" marR="68580" marT="0" marB="0" anchor="b">
                    <a:lnB w="12700" cap="flat" cmpd="sng" algn="ctr">
                      <a:solidFill>
                        <a:scrgbClr r="0" g="0" b="0"/>
                      </a:solidFill>
                      <a:prstDash val="solid"/>
                      <a:round/>
                      <a:headEnd type="none" w="med" len="med"/>
                      <a:tailEnd type="none" w="med" len="med"/>
                    </a:lnB>
                    <a:solidFill>
                      <a:srgbClr val="FFFF00"/>
                    </a:solidFill>
                  </a:tcPr>
                </a:tc>
              </a:tr>
            </a:tbl>
          </a:graphicData>
        </a:graphic>
      </p:graphicFrame>
      <p:sp>
        <p:nvSpPr>
          <p:cNvPr id="9" name="TextBox 8"/>
          <p:cNvSpPr txBox="1"/>
          <p:nvPr/>
        </p:nvSpPr>
        <p:spPr>
          <a:xfrm>
            <a:off x="527259" y="1180909"/>
            <a:ext cx="7281436" cy="307777"/>
          </a:xfrm>
          <a:prstGeom prst="rect">
            <a:avLst/>
          </a:prstGeom>
          <a:noFill/>
        </p:spPr>
        <p:txBody>
          <a:bodyPr wrap="none" rtlCol="0">
            <a:spAutoFit/>
          </a:bodyPr>
          <a:lstStyle/>
          <a:p>
            <a:r>
              <a:rPr lang="en-US" sz="1400" b="1" dirty="0" smtClean="0">
                <a:latin typeface="Times New Roman"/>
                <a:cs typeface="Times New Roman"/>
              </a:rPr>
              <a:t>Table 4. Difference between target and experimental values for carbonate system parameters</a:t>
            </a:r>
            <a:endParaRPr lang="en-US" sz="1400" b="1" dirty="0">
              <a:latin typeface="Times New Roman"/>
              <a:cs typeface="Times New Roman"/>
            </a:endParaRPr>
          </a:p>
        </p:txBody>
      </p:sp>
      <p:sp>
        <p:nvSpPr>
          <p:cNvPr id="4" name="TextBox 3"/>
          <p:cNvSpPr txBox="1"/>
          <p:nvPr/>
        </p:nvSpPr>
        <p:spPr>
          <a:xfrm>
            <a:off x="679659" y="5663793"/>
            <a:ext cx="6317805" cy="276999"/>
          </a:xfrm>
          <a:prstGeom prst="rect">
            <a:avLst/>
          </a:prstGeom>
          <a:noFill/>
        </p:spPr>
        <p:txBody>
          <a:bodyPr wrap="none" rtlCol="0">
            <a:spAutoFit/>
          </a:bodyPr>
          <a:lstStyle/>
          <a:p>
            <a:r>
              <a:rPr lang="en-US" sz="1200" b="1" dirty="0" err="1" smtClean="0">
                <a:latin typeface="Symbol" charset="2"/>
                <a:cs typeface="Symbol" charset="2"/>
              </a:rPr>
              <a:t>D</a:t>
            </a:r>
            <a:r>
              <a:rPr lang="en-US" sz="1200" b="1" dirty="0" err="1" smtClean="0">
                <a:latin typeface="Times New Roman"/>
                <a:cs typeface="Times New Roman"/>
              </a:rPr>
              <a:t>parameter</a:t>
            </a:r>
            <a:r>
              <a:rPr lang="en-US" sz="1200" b="1" dirty="0" smtClean="0">
                <a:latin typeface="Times New Roman"/>
                <a:cs typeface="Times New Roman"/>
              </a:rPr>
              <a:t> = difference in concentration from target values for each year ([value] – [target]).</a:t>
            </a:r>
            <a:endParaRPr lang="en-US" sz="1200" b="1" dirty="0">
              <a:latin typeface="Times New Roman"/>
              <a:cs typeface="Times New Roman"/>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214" y="1600200"/>
            <a:ext cx="7429825" cy="5084191"/>
          </a:xfrm>
        </p:spPr>
        <p:txBody>
          <a:bodyPr>
            <a:normAutofit lnSpcReduction="10000"/>
          </a:bodyPr>
          <a:lstStyle/>
          <a:p>
            <a:pPr>
              <a:buNone/>
            </a:pPr>
            <a:r>
              <a:rPr lang="en-US" sz="1800" i="1" u="sng" dirty="0" smtClean="0">
                <a:latin typeface="Georgia"/>
                <a:cs typeface="Georgia"/>
              </a:rPr>
              <a:t>Problem:</a:t>
            </a:r>
          </a:p>
          <a:p>
            <a:r>
              <a:rPr lang="en-US" sz="1800" dirty="0" smtClean="0">
                <a:latin typeface="Georgia"/>
                <a:cs typeface="Georgia"/>
              </a:rPr>
              <a:t>All CSP significantly different than targets (with the exception of line 14 results (table 3) due to similar TA for input and target)</a:t>
            </a:r>
          </a:p>
          <a:p>
            <a:r>
              <a:rPr lang="en-US" sz="1800" dirty="0" smtClean="0">
                <a:latin typeface="Georgia"/>
                <a:cs typeface="Georgia"/>
              </a:rPr>
              <a:t>Requires multiple approaches for re-adjustment</a:t>
            </a:r>
          </a:p>
          <a:p>
            <a:pPr>
              <a:buNone/>
            </a:pPr>
            <a:endParaRPr lang="en-US" sz="1800" dirty="0" smtClean="0">
              <a:latin typeface="Georgia"/>
              <a:cs typeface="Georgia"/>
            </a:endParaRPr>
          </a:p>
          <a:p>
            <a:pPr>
              <a:buNone/>
            </a:pPr>
            <a:r>
              <a:rPr lang="en-US" sz="1800" i="1" u="sng" dirty="0" smtClean="0">
                <a:latin typeface="Georgia"/>
                <a:cs typeface="Georgia"/>
              </a:rPr>
              <a:t>Solution:</a:t>
            </a:r>
          </a:p>
          <a:p>
            <a:r>
              <a:rPr lang="en-US" sz="1800" dirty="0" smtClean="0">
                <a:latin typeface="Georgia"/>
                <a:cs typeface="Georgia"/>
              </a:rPr>
              <a:t>Don’t get yourself into this position</a:t>
            </a:r>
          </a:p>
          <a:p>
            <a:r>
              <a:rPr lang="en-US" sz="1800" dirty="0" smtClean="0">
                <a:latin typeface="Georgia"/>
                <a:cs typeface="Georgia"/>
              </a:rPr>
              <a:t>Know starting and target parameters well</a:t>
            </a:r>
          </a:p>
          <a:p>
            <a:r>
              <a:rPr lang="en-US" sz="1800" dirty="0" smtClean="0">
                <a:latin typeface="Georgia"/>
                <a:cs typeface="Georgia"/>
              </a:rPr>
              <a:t>Monitor closely before, during, and after adjustments throughout experiments</a:t>
            </a:r>
          </a:p>
          <a:p>
            <a:r>
              <a:rPr lang="en-US" sz="1800" dirty="0" smtClean="0">
                <a:latin typeface="Georgia"/>
                <a:cs typeface="Georgia"/>
              </a:rPr>
              <a:t>Add HCO</a:t>
            </a:r>
            <a:r>
              <a:rPr lang="en-US" sz="1800" baseline="-25000" dirty="0" smtClean="0">
                <a:latin typeface="Georgia"/>
                <a:cs typeface="Georgia"/>
              </a:rPr>
              <a:t>3</a:t>
            </a:r>
            <a:r>
              <a:rPr lang="en-US" sz="1800" baseline="30000" dirty="0" smtClean="0">
                <a:latin typeface="Georgia"/>
                <a:cs typeface="Georgia"/>
              </a:rPr>
              <a:t>-</a:t>
            </a:r>
            <a:r>
              <a:rPr lang="en-US" sz="1800" dirty="0" smtClean="0">
                <a:latin typeface="Georgia"/>
                <a:cs typeface="Georgia"/>
              </a:rPr>
              <a:t>/CO</a:t>
            </a:r>
            <a:r>
              <a:rPr lang="en-US" sz="1800" baseline="-25000" dirty="0" smtClean="0">
                <a:latin typeface="Georgia"/>
                <a:cs typeface="Georgia"/>
              </a:rPr>
              <a:t>3</a:t>
            </a:r>
            <a:r>
              <a:rPr lang="en-US" sz="1800" baseline="30000" dirty="0" smtClean="0">
                <a:latin typeface="Georgia"/>
                <a:cs typeface="Georgia"/>
              </a:rPr>
              <a:t>2-</a:t>
            </a:r>
            <a:r>
              <a:rPr lang="en-US" sz="1800" dirty="0" smtClean="0">
                <a:latin typeface="Georgia"/>
                <a:cs typeface="Georgia"/>
              </a:rPr>
              <a:t> to adjust TCO</a:t>
            </a:r>
            <a:r>
              <a:rPr lang="en-US" sz="1800" baseline="-25000" dirty="0" smtClean="0">
                <a:latin typeface="Georgia"/>
                <a:cs typeface="Georgia"/>
              </a:rPr>
              <a:t>2</a:t>
            </a:r>
            <a:r>
              <a:rPr lang="en-US" sz="1800" dirty="0" smtClean="0">
                <a:latin typeface="Georgia"/>
                <a:cs typeface="Georgia"/>
              </a:rPr>
              <a:t>, followed by acid to adjust TA and pH</a:t>
            </a:r>
          </a:p>
          <a:p>
            <a:r>
              <a:rPr lang="en-US" sz="1800" dirty="0" smtClean="0">
                <a:latin typeface="Georgia"/>
                <a:cs typeface="Georgia"/>
              </a:rPr>
              <a:t>Add CO</a:t>
            </a:r>
            <a:r>
              <a:rPr lang="en-US" sz="1800" baseline="-25000" dirty="0" smtClean="0">
                <a:latin typeface="Georgia"/>
                <a:cs typeface="Georgia"/>
              </a:rPr>
              <a:t>2</a:t>
            </a:r>
            <a:r>
              <a:rPr lang="en-US" sz="1800" dirty="0" smtClean="0">
                <a:latin typeface="Georgia"/>
                <a:cs typeface="Georgia"/>
              </a:rPr>
              <a:t> gas via bubbling</a:t>
            </a:r>
          </a:p>
          <a:p>
            <a:pPr>
              <a:buNone/>
            </a:pPr>
            <a:endParaRPr lang="en-US" sz="1800" dirty="0" smtClean="0">
              <a:latin typeface="Georgia"/>
              <a:cs typeface="Georgia"/>
            </a:endParaRPr>
          </a:p>
          <a:p>
            <a:pPr>
              <a:buNone/>
            </a:pPr>
            <a:r>
              <a:rPr lang="en-US" sz="1800" i="1" u="sng" dirty="0" smtClean="0">
                <a:latin typeface="Georgia"/>
                <a:cs typeface="Georgia"/>
              </a:rPr>
              <a:t>Steps:</a:t>
            </a:r>
          </a:p>
          <a:p>
            <a:r>
              <a:rPr lang="en-US" sz="1800" dirty="0" smtClean="0">
                <a:latin typeface="Georgia"/>
                <a:cs typeface="Georgia"/>
              </a:rPr>
              <a:t>Use previous equations and approaches for all adjustments</a:t>
            </a:r>
            <a:endParaRPr lang="en-US" sz="1800" baseline="30000" dirty="0" smtClean="0">
              <a:latin typeface="Georgia"/>
              <a:cs typeface="Georgia"/>
            </a:endParaRPr>
          </a:p>
          <a:p>
            <a:pPr>
              <a:buNone/>
            </a:pPr>
            <a:endParaRPr lang="en-US" sz="1800" dirty="0">
              <a:solidFill>
                <a:srgbClr val="7F7F7F"/>
              </a:solidFill>
              <a:latin typeface="Georgia"/>
              <a:cs typeface="Georgia"/>
            </a:endParaRPr>
          </a:p>
        </p:txBody>
      </p:sp>
      <p:sp>
        <p:nvSpPr>
          <p:cNvPr id="5" name="Rectangle 4"/>
          <p:cNvSpPr/>
          <p:nvPr/>
        </p:nvSpPr>
        <p:spPr>
          <a:xfrm>
            <a:off x="1547309" y="609022"/>
            <a:ext cx="6079108" cy="584776"/>
          </a:xfrm>
          <a:prstGeom prst="rect">
            <a:avLst/>
          </a:prstGeom>
        </p:spPr>
        <p:txBody>
          <a:bodyPr wrap="none">
            <a:spAutoFit/>
          </a:bodyPr>
          <a:lstStyle/>
          <a:p>
            <a:pPr algn="ctr">
              <a:spcAft>
                <a:spcPts val="600"/>
              </a:spcAft>
            </a:pPr>
            <a:r>
              <a:rPr lang="en-US" sz="3200" b="1" dirty="0" smtClean="0">
                <a:latin typeface="Geneva"/>
                <a:cs typeface="Geneva"/>
              </a:rPr>
              <a:t>Set 3 &amp; 4 Problems/Solutions</a:t>
            </a:r>
            <a:endParaRPr lang="en-US" sz="3200" dirty="0"/>
          </a:p>
        </p:txBody>
      </p:sp>
      <p:cxnSp>
        <p:nvCxnSpPr>
          <p:cNvPr id="4" name="Straight Connector 3"/>
          <p:cNvCxnSpPr/>
          <p:nvPr/>
        </p:nvCxnSpPr>
        <p:spPr>
          <a:xfrm>
            <a:off x="737140" y="1329631"/>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pur and Groove.jpg"/>
          <p:cNvPicPr>
            <a:picLocks noChangeAspect="1"/>
          </p:cNvPicPr>
          <p:nvPr/>
        </p:nvPicPr>
        <p:blipFill>
          <a:blip r:embed="rId2"/>
          <a:stretch>
            <a:fillRect/>
          </a:stretch>
        </p:blipFill>
        <p:spPr>
          <a:xfrm>
            <a:off x="0" y="0"/>
            <a:ext cx="9144000" cy="6858000"/>
          </a:xfrm>
          <a:prstGeom prst="rect">
            <a:avLst/>
          </a:prstGeom>
        </p:spPr>
      </p:pic>
      <p:sp>
        <p:nvSpPr>
          <p:cNvPr id="13" name="Oval 12"/>
          <p:cNvSpPr/>
          <p:nvPr/>
        </p:nvSpPr>
        <p:spPr>
          <a:xfrm>
            <a:off x="5566925" y="3869825"/>
            <a:ext cx="437625" cy="566316"/>
          </a:xfrm>
          <a:prstGeom prst="ellips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Zebrasoma_flavescens#1D9C78.jpg"/>
          <p:cNvPicPr>
            <a:picLocks noChangeAspect="1"/>
          </p:cNvPicPr>
          <p:nvPr/>
        </p:nvPicPr>
        <p:blipFill>
          <a:blip r:embed="rId3">
            <a:clrChange>
              <a:clrFrom>
                <a:srgbClr val="222618"/>
              </a:clrFrom>
              <a:clrTo>
                <a:srgbClr val="222618">
                  <a:alpha val="0"/>
                </a:srgbClr>
              </a:clrTo>
            </a:clrChange>
          </a:blip>
          <a:stretch>
            <a:fillRect/>
          </a:stretch>
        </p:blipFill>
        <p:spPr>
          <a:xfrm>
            <a:off x="2382963" y="2052055"/>
            <a:ext cx="4635500" cy="3543300"/>
          </a:xfrm>
          <a:prstGeom prst="rect">
            <a:avLst/>
          </a:prstGeom>
        </p:spPr>
      </p:pic>
      <p:sp>
        <p:nvSpPr>
          <p:cNvPr id="8" name="Oval 7"/>
          <p:cNvSpPr/>
          <p:nvPr/>
        </p:nvSpPr>
        <p:spPr>
          <a:xfrm>
            <a:off x="5217175" y="3869825"/>
            <a:ext cx="437625" cy="566316"/>
          </a:xfrm>
          <a:prstGeom prst="ellipse">
            <a:avLst/>
          </a:prstGeom>
          <a:solidFill>
            <a:schemeClr val="bg1"/>
          </a:solidFill>
          <a:ln w="19050" cap="flat" cmpd="sng" algn="ctr">
            <a:solidFill>
              <a:schemeClr val="tx1"/>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5225756" y="3768531"/>
            <a:ext cx="450915" cy="707886"/>
          </a:xfrm>
          <a:prstGeom prst="rect">
            <a:avLst/>
          </a:prstGeom>
          <a:noFill/>
        </p:spPr>
        <p:txBody>
          <a:bodyPr wrap="none" rtlCol="0">
            <a:spAutoFit/>
          </a:bodyPr>
          <a:lstStyle/>
          <a:p>
            <a:r>
              <a:rPr lang="en-US" sz="4000" dirty="0" smtClean="0"/>
              <a:t>X</a:t>
            </a:r>
            <a:endParaRPr lang="en-US" sz="4000" dirty="0"/>
          </a:p>
        </p:txBody>
      </p:sp>
      <p:sp>
        <p:nvSpPr>
          <p:cNvPr id="20" name="Arc 19"/>
          <p:cNvSpPr/>
          <p:nvPr/>
        </p:nvSpPr>
        <p:spPr>
          <a:xfrm>
            <a:off x="5524020" y="3554008"/>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1" name="Arc 20"/>
          <p:cNvSpPr/>
          <p:nvPr/>
        </p:nvSpPr>
        <p:spPr>
          <a:xfrm>
            <a:off x="5908107" y="3448978"/>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2" name="Arc 21"/>
          <p:cNvSpPr/>
          <p:nvPr/>
        </p:nvSpPr>
        <p:spPr>
          <a:xfrm>
            <a:off x="6249289" y="3343948"/>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3" name="Arc 22"/>
          <p:cNvSpPr/>
          <p:nvPr/>
        </p:nvSpPr>
        <p:spPr>
          <a:xfrm flipH="1">
            <a:off x="1978070" y="2219712"/>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4" name="Arc 23"/>
          <p:cNvSpPr/>
          <p:nvPr/>
        </p:nvSpPr>
        <p:spPr>
          <a:xfrm flipH="1">
            <a:off x="2194647" y="2511463"/>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5" name="Arc 24"/>
          <p:cNvSpPr/>
          <p:nvPr/>
        </p:nvSpPr>
        <p:spPr>
          <a:xfrm flipH="1">
            <a:off x="2364209" y="2910654"/>
            <a:ext cx="961059" cy="1844817"/>
          </a:xfrm>
          <a:prstGeom prst="arc">
            <a:avLst/>
          </a:prstGeom>
          <a:ln>
            <a:solidFill>
              <a:srgbClr val="0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6" name="Cloud Callout 25"/>
          <p:cNvSpPr/>
          <p:nvPr/>
        </p:nvSpPr>
        <p:spPr>
          <a:xfrm>
            <a:off x="5242910" y="1278501"/>
            <a:ext cx="2153801" cy="1759012"/>
          </a:xfrm>
          <a:prstGeom prst="cloudCallou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TextBox 27"/>
          <p:cNvSpPr txBox="1"/>
          <p:nvPr/>
        </p:nvSpPr>
        <p:spPr>
          <a:xfrm>
            <a:off x="5580824" y="2293679"/>
            <a:ext cx="327283" cy="461665"/>
          </a:xfrm>
          <a:prstGeom prst="rect">
            <a:avLst/>
          </a:prstGeom>
          <a:noFill/>
        </p:spPr>
        <p:txBody>
          <a:bodyPr wrap="none" rtlCol="0">
            <a:spAutoFit/>
          </a:bodyPr>
          <a:lstStyle/>
          <a:p>
            <a:r>
              <a:rPr lang="en-US" sz="2400" dirty="0" smtClean="0"/>
              <a:t>?</a:t>
            </a:r>
            <a:endParaRPr lang="en-US" sz="2400" dirty="0"/>
          </a:p>
        </p:txBody>
      </p:sp>
      <p:sp>
        <p:nvSpPr>
          <p:cNvPr id="29" name="TextBox 28"/>
          <p:cNvSpPr txBox="1"/>
          <p:nvPr/>
        </p:nvSpPr>
        <p:spPr>
          <a:xfrm flipV="1">
            <a:off x="5977357" y="1510052"/>
            <a:ext cx="327283" cy="461665"/>
          </a:xfrm>
          <a:prstGeom prst="rect">
            <a:avLst/>
          </a:prstGeom>
          <a:noFill/>
        </p:spPr>
        <p:txBody>
          <a:bodyPr wrap="none" rtlCol="0">
            <a:spAutoFit/>
          </a:bodyPr>
          <a:lstStyle/>
          <a:p>
            <a:r>
              <a:rPr lang="en-US" sz="2400" dirty="0" smtClean="0"/>
              <a:t>?</a:t>
            </a:r>
            <a:endParaRPr lang="en-US" sz="2400" dirty="0"/>
          </a:p>
        </p:txBody>
      </p:sp>
      <p:sp>
        <p:nvSpPr>
          <p:cNvPr id="30" name="TextBox 29"/>
          <p:cNvSpPr txBox="1"/>
          <p:nvPr/>
        </p:nvSpPr>
        <p:spPr>
          <a:xfrm flipV="1">
            <a:off x="6707947" y="2348427"/>
            <a:ext cx="327283" cy="461665"/>
          </a:xfrm>
          <a:prstGeom prst="rect">
            <a:avLst/>
          </a:prstGeom>
          <a:noFill/>
        </p:spPr>
        <p:txBody>
          <a:bodyPr wrap="none" rtlCol="0">
            <a:spAutoFit/>
          </a:bodyPr>
          <a:lstStyle/>
          <a:p>
            <a:r>
              <a:rPr lang="en-US" sz="2400" dirty="0" smtClean="0"/>
              <a:t>?</a:t>
            </a:r>
            <a:endParaRPr lang="en-US" sz="2400" dirty="0"/>
          </a:p>
        </p:txBody>
      </p:sp>
      <p:sp>
        <p:nvSpPr>
          <p:cNvPr id="31" name="TextBox 30"/>
          <p:cNvSpPr txBox="1"/>
          <p:nvPr/>
        </p:nvSpPr>
        <p:spPr>
          <a:xfrm>
            <a:off x="6705524" y="1355594"/>
            <a:ext cx="327283" cy="461665"/>
          </a:xfrm>
          <a:prstGeom prst="rect">
            <a:avLst/>
          </a:prstGeom>
          <a:noFill/>
        </p:spPr>
        <p:txBody>
          <a:bodyPr wrap="none" rtlCol="0">
            <a:spAutoFit/>
          </a:bodyPr>
          <a:lstStyle/>
          <a:p>
            <a:r>
              <a:rPr lang="en-US" sz="2400" dirty="0" smtClean="0"/>
              <a:t>?</a:t>
            </a:r>
            <a:endParaRPr lang="en-US" sz="2400" dirty="0"/>
          </a:p>
        </p:txBody>
      </p:sp>
      <p:sp>
        <p:nvSpPr>
          <p:cNvPr id="32" name="TextBox 31"/>
          <p:cNvSpPr txBox="1"/>
          <p:nvPr/>
        </p:nvSpPr>
        <p:spPr>
          <a:xfrm>
            <a:off x="5426366" y="1790313"/>
            <a:ext cx="1815438" cy="646331"/>
          </a:xfrm>
          <a:prstGeom prst="rect">
            <a:avLst/>
          </a:prstGeom>
          <a:noFill/>
        </p:spPr>
        <p:txBody>
          <a:bodyPr wrap="none" rtlCol="0">
            <a:spAutoFit/>
          </a:bodyPr>
          <a:lstStyle/>
          <a:p>
            <a:pPr algn="ctr"/>
            <a:r>
              <a:rPr lang="en-US" i="1" dirty="0" smtClean="0">
                <a:latin typeface="Marker Felt"/>
                <a:cs typeface="Marker Felt"/>
              </a:rPr>
              <a:t>I prefer my CO</a:t>
            </a:r>
            <a:r>
              <a:rPr lang="en-US" i="1" baseline="-25000" dirty="0" smtClean="0">
                <a:latin typeface="Marker Felt"/>
                <a:cs typeface="Marker Felt"/>
              </a:rPr>
              <a:t>2</a:t>
            </a:r>
          </a:p>
          <a:p>
            <a:pPr algn="ctr"/>
            <a:r>
              <a:rPr lang="en-US" i="1" dirty="0" smtClean="0">
                <a:latin typeface="Marker Felt"/>
                <a:cs typeface="Marker Felt"/>
              </a:rPr>
              <a:t>in BEER!</a:t>
            </a:r>
            <a:endParaRPr lang="en-US" i="1" dirty="0">
              <a:latin typeface="Marker Felt"/>
              <a:cs typeface="Marker Felt"/>
            </a:endParaRPr>
          </a:p>
        </p:txBody>
      </p:sp>
      <p:sp>
        <p:nvSpPr>
          <p:cNvPr id="33" name="TextBox 32"/>
          <p:cNvSpPr txBox="1"/>
          <p:nvPr/>
        </p:nvSpPr>
        <p:spPr>
          <a:xfrm>
            <a:off x="5982883" y="2450544"/>
            <a:ext cx="338554" cy="461665"/>
          </a:xfrm>
          <a:prstGeom prst="rect">
            <a:avLst/>
          </a:prstGeom>
          <a:noFill/>
        </p:spPr>
        <p:txBody>
          <a:bodyPr wrap="none" rtlCol="0">
            <a:spAutoFit/>
          </a:bodyPr>
          <a:lstStyle/>
          <a:p>
            <a:r>
              <a:rPr lang="en-US" sz="2400" dirty="0" smtClean="0"/>
              <a:t>#</a:t>
            </a:r>
            <a:endParaRPr lang="en-US" sz="2400" dirty="0"/>
          </a:p>
        </p:txBody>
      </p:sp>
      <p:sp>
        <p:nvSpPr>
          <p:cNvPr id="34" name="TextBox 33"/>
          <p:cNvSpPr txBox="1"/>
          <p:nvPr/>
        </p:nvSpPr>
        <p:spPr>
          <a:xfrm>
            <a:off x="5566925" y="1370349"/>
            <a:ext cx="338554" cy="461665"/>
          </a:xfrm>
          <a:prstGeom prst="rect">
            <a:avLst/>
          </a:prstGeom>
          <a:noFill/>
        </p:spPr>
        <p:txBody>
          <a:bodyPr wrap="none" rtlCol="0">
            <a:spAutoFit/>
          </a:bodyPr>
          <a:lstStyle/>
          <a:p>
            <a:r>
              <a:rPr lang="en-US" sz="2400" dirty="0" smtClean="0"/>
              <a:t>#</a:t>
            </a:r>
            <a:endParaRPr lang="en-US" sz="2400" dirty="0"/>
          </a:p>
        </p:txBody>
      </p:sp>
      <p:sp>
        <p:nvSpPr>
          <p:cNvPr id="35" name="TextBox 34"/>
          <p:cNvSpPr txBox="1"/>
          <p:nvPr/>
        </p:nvSpPr>
        <p:spPr>
          <a:xfrm>
            <a:off x="6303147" y="2407639"/>
            <a:ext cx="284904" cy="461665"/>
          </a:xfrm>
          <a:prstGeom prst="rect">
            <a:avLst/>
          </a:prstGeom>
          <a:noFill/>
        </p:spPr>
        <p:txBody>
          <a:bodyPr wrap="none" rtlCol="0">
            <a:spAutoFit/>
          </a:bodyPr>
          <a:lstStyle/>
          <a:p>
            <a:r>
              <a:rPr lang="en-US" sz="2400" dirty="0" smtClean="0"/>
              <a:t>!</a:t>
            </a:r>
            <a:endParaRPr lang="en-US" sz="2400" dirty="0"/>
          </a:p>
        </p:txBody>
      </p:sp>
      <p:sp>
        <p:nvSpPr>
          <p:cNvPr id="36" name="TextBox 35"/>
          <p:cNvSpPr txBox="1"/>
          <p:nvPr/>
        </p:nvSpPr>
        <p:spPr>
          <a:xfrm flipV="1">
            <a:off x="6399031" y="1370349"/>
            <a:ext cx="284904" cy="461665"/>
          </a:xfrm>
          <a:prstGeom prst="rect">
            <a:avLst/>
          </a:prstGeom>
          <a:noFill/>
        </p:spPr>
        <p:txBody>
          <a:bodyPr wrap="none" rtlCol="0">
            <a:spAutoFit/>
          </a:bodyPr>
          <a:lstStyle/>
          <a:p>
            <a:r>
              <a:rPr lang="en-US" sz="2400" dirty="0" smtClean="0"/>
              <a:t>!</a:t>
            </a:r>
            <a:endParaRPr lang="en-US"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ob-07-02 cyanomodel"/>
          <p:cNvPicPr>
            <a:picLocks noChangeAspect="1" noChangeArrowheads="1"/>
          </p:cNvPicPr>
          <p:nvPr/>
        </p:nvPicPr>
        <p:blipFill>
          <a:blip r:embed="rId3"/>
          <a:srcRect/>
          <a:stretch>
            <a:fillRect/>
          </a:stretch>
        </p:blipFill>
        <p:spPr bwMode="auto">
          <a:xfrm>
            <a:off x="1091712" y="1970911"/>
            <a:ext cx="7045522" cy="4883224"/>
          </a:xfrm>
          <a:prstGeom prst="rect">
            <a:avLst/>
          </a:prstGeom>
          <a:noFill/>
        </p:spPr>
      </p:pic>
      <p:sp>
        <p:nvSpPr>
          <p:cNvPr id="5" name="Rectangle 4"/>
          <p:cNvSpPr/>
          <p:nvPr/>
        </p:nvSpPr>
        <p:spPr>
          <a:xfrm>
            <a:off x="1752098" y="316634"/>
            <a:ext cx="5669541" cy="584776"/>
          </a:xfrm>
          <a:prstGeom prst="rect">
            <a:avLst/>
          </a:prstGeom>
        </p:spPr>
        <p:txBody>
          <a:bodyPr wrap="none">
            <a:spAutoFit/>
          </a:bodyPr>
          <a:lstStyle/>
          <a:p>
            <a:pPr algn="ctr">
              <a:spcAft>
                <a:spcPts val="600"/>
              </a:spcAft>
            </a:pPr>
            <a:r>
              <a:rPr lang="en-US" sz="3200" b="1" dirty="0" smtClean="0">
                <a:latin typeface="Geneva"/>
                <a:cs typeface="Geneva"/>
              </a:rPr>
              <a:t>Chemical effects on biology</a:t>
            </a:r>
            <a:endParaRPr lang="en-US" sz="3200" dirty="0"/>
          </a:p>
        </p:txBody>
      </p:sp>
      <p:sp>
        <p:nvSpPr>
          <p:cNvPr id="6" name="TextBox 5"/>
          <p:cNvSpPr txBox="1"/>
          <p:nvPr/>
        </p:nvSpPr>
        <p:spPr>
          <a:xfrm>
            <a:off x="1151113" y="943245"/>
            <a:ext cx="6942926" cy="923330"/>
          </a:xfrm>
          <a:prstGeom prst="rect">
            <a:avLst/>
          </a:prstGeom>
          <a:noFill/>
        </p:spPr>
        <p:txBody>
          <a:bodyPr wrap="none" rtlCol="0">
            <a:spAutoFit/>
          </a:bodyPr>
          <a:lstStyle/>
          <a:p>
            <a:pPr algn="ctr"/>
            <a:r>
              <a:rPr lang="en-US" dirty="0" smtClean="0">
                <a:latin typeface="Georgia"/>
                <a:cs typeface="Georgia"/>
              </a:rPr>
              <a:t>Basic cell physiology defined by reactions involving same chemical</a:t>
            </a:r>
          </a:p>
          <a:p>
            <a:pPr algn="ctr"/>
            <a:r>
              <a:rPr lang="en-US" dirty="0">
                <a:latin typeface="Georgia"/>
                <a:cs typeface="Georgia"/>
              </a:rPr>
              <a:t>s</a:t>
            </a:r>
            <a:r>
              <a:rPr lang="en-US" dirty="0" smtClean="0">
                <a:latin typeface="Georgia"/>
                <a:cs typeface="Georgia"/>
              </a:rPr>
              <a:t>pecies of concern in ocean acidification studies (CO</a:t>
            </a:r>
            <a:r>
              <a:rPr lang="en-US" baseline="-25000" dirty="0" smtClean="0">
                <a:latin typeface="Georgia"/>
                <a:cs typeface="Georgia"/>
              </a:rPr>
              <a:t>2</a:t>
            </a:r>
            <a:r>
              <a:rPr lang="en-US" dirty="0" smtClean="0">
                <a:latin typeface="Georgia"/>
                <a:cs typeface="Georgia"/>
              </a:rPr>
              <a:t>, HCO</a:t>
            </a:r>
            <a:r>
              <a:rPr lang="en-US" baseline="-25000" dirty="0" smtClean="0">
                <a:latin typeface="Georgia"/>
                <a:cs typeface="Georgia"/>
              </a:rPr>
              <a:t>3</a:t>
            </a:r>
            <a:r>
              <a:rPr lang="en-US" baseline="30000" dirty="0" smtClean="0">
                <a:latin typeface="Georgia"/>
                <a:cs typeface="Georgia"/>
              </a:rPr>
              <a:t>-</a:t>
            </a:r>
            <a:r>
              <a:rPr lang="en-US" dirty="0" smtClean="0">
                <a:latin typeface="Georgia"/>
                <a:cs typeface="Georgia"/>
              </a:rPr>
              <a:t>,</a:t>
            </a:r>
          </a:p>
          <a:p>
            <a:pPr algn="ctr"/>
            <a:r>
              <a:rPr lang="en-US" dirty="0" smtClean="0">
                <a:latin typeface="Georgia"/>
                <a:cs typeface="Georgia"/>
              </a:rPr>
              <a:t>CO</a:t>
            </a:r>
            <a:r>
              <a:rPr lang="en-US" baseline="-25000" dirty="0" smtClean="0">
                <a:latin typeface="Georgia"/>
                <a:cs typeface="Georgia"/>
              </a:rPr>
              <a:t>3</a:t>
            </a:r>
            <a:r>
              <a:rPr lang="en-US" baseline="30000" dirty="0" smtClean="0">
                <a:latin typeface="Georgia"/>
                <a:cs typeface="Georgia"/>
              </a:rPr>
              <a:t>2-</a:t>
            </a:r>
            <a:r>
              <a:rPr lang="en-US" dirty="0" smtClean="0">
                <a:latin typeface="Georgia"/>
                <a:cs typeface="Georgia"/>
              </a:rPr>
              <a:t>, Ca</a:t>
            </a:r>
            <a:r>
              <a:rPr lang="en-US" baseline="30000" dirty="0" smtClean="0">
                <a:latin typeface="Georgia"/>
                <a:cs typeface="Georgia"/>
              </a:rPr>
              <a:t>2+</a:t>
            </a:r>
            <a:r>
              <a:rPr lang="en-US" dirty="0" smtClean="0">
                <a:latin typeface="Georgia"/>
                <a:cs typeface="Georgia"/>
              </a:rPr>
              <a:t>, H</a:t>
            </a:r>
            <a:r>
              <a:rPr lang="en-US" baseline="30000" dirty="0" smtClean="0">
                <a:latin typeface="Georgia"/>
                <a:cs typeface="Georgia"/>
              </a:rPr>
              <a:t>+</a:t>
            </a:r>
            <a:r>
              <a:rPr lang="en-US" dirty="0" smtClean="0">
                <a:latin typeface="Georgia"/>
                <a:cs typeface="Georgia"/>
              </a:rPr>
              <a:t>)</a:t>
            </a:r>
            <a:endParaRPr lang="en-US" dirty="0">
              <a:latin typeface="Georgia"/>
              <a:cs typeface="Georgia"/>
            </a:endParaRPr>
          </a:p>
        </p:txBody>
      </p:sp>
      <p:sp>
        <p:nvSpPr>
          <p:cNvPr id="7" name="TextBox 6"/>
          <p:cNvSpPr txBox="1"/>
          <p:nvPr/>
        </p:nvSpPr>
        <p:spPr>
          <a:xfrm>
            <a:off x="6022972" y="1970911"/>
            <a:ext cx="2777547" cy="954107"/>
          </a:xfrm>
          <a:prstGeom prst="rect">
            <a:avLst/>
          </a:prstGeom>
          <a:noFill/>
        </p:spPr>
        <p:txBody>
          <a:bodyPr wrap="square" rtlCol="0">
            <a:spAutoFit/>
          </a:bodyPr>
          <a:lstStyle/>
          <a:p>
            <a:pPr>
              <a:buFont typeface="Arial"/>
              <a:buChar char="•"/>
            </a:pPr>
            <a:r>
              <a:rPr lang="en-US" sz="1400" dirty="0" smtClean="0">
                <a:latin typeface="Georgia"/>
                <a:cs typeface="Georgia"/>
              </a:rPr>
              <a:t>Cell nutrition</a:t>
            </a:r>
          </a:p>
          <a:p>
            <a:pPr>
              <a:buFont typeface="Arial"/>
              <a:buChar char="•"/>
            </a:pPr>
            <a:r>
              <a:rPr lang="en-US" sz="1400" dirty="0" smtClean="0">
                <a:latin typeface="Georgia"/>
                <a:cs typeface="Georgia"/>
              </a:rPr>
              <a:t>Elimination of waste</a:t>
            </a:r>
          </a:p>
          <a:p>
            <a:pPr>
              <a:buFont typeface="Arial"/>
              <a:buChar char="•"/>
            </a:pPr>
            <a:r>
              <a:rPr lang="en-US" sz="1400" dirty="0" smtClean="0">
                <a:latin typeface="Georgia"/>
                <a:cs typeface="Georgia"/>
              </a:rPr>
              <a:t>Response to chemical and physical environment</a:t>
            </a:r>
          </a:p>
        </p:txBody>
      </p:sp>
      <p:cxnSp>
        <p:nvCxnSpPr>
          <p:cNvPr id="8" name="Straight Connector 7"/>
          <p:cNvCxnSpPr/>
          <p:nvPr/>
        </p:nvCxnSpPr>
        <p:spPr>
          <a:xfrm>
            <a:off x="737140" y="1946072"/>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05355" y="698148"/>
            <a:ext cx="8272883" cy="5622051"/>
          </a:xfrm>
          <a:prstGeom prst="rect">
            <a:avLst/>
          </a:prstGeom>
          <a:noFill/>
        </p:spPr>
        <p:txBody>
          <a:bodyPr wrap="square" rtlCol="0">
            <a:spAutoFit/>
          </a:bodyPr>
          <a:lstStyle/>
          <a:p>
            <a:pPr algn="ctr">
              <a:spcAft>
                <a:spcPts val="1200"/>
              </a:spcAft>
            </a:pPr>
            <a:r>
              <a:rPr lang="en-US" sz="2400" dirty="0" smtClean="0">
                <a:latin typeface="Geneva"/>
                <a:cs typeface="Geneva"/>
              </a:rPr>
              <a:t>Recent examples of studies that quantify effects of OA on metabolic rates</a:t>
            </a:r>
          </a:p>
          <a:p>
            <a:pPr>
              <a:spcAft>
                <a:spcPts val="1200"/>
              </a:spcAft>
            </a:pPr>
            <a:endParaRPr lang="en-US" dirty="0" smtClean="0">
              <a:latin typeface="Georgia"/>
              <a:cs typeface="Georgia"/>
            </a:endParaRPr>
          </a:p>
          <a:p>
            <a:pPr lvl="1">
              <a:spcAft>
                <a:spcPts val="1200"/>
              </a:spcAft>
              <a:buFont typeface="Arial"/>
              <a:buChar char="•"/>
            </a:pPr>
            <a:r>
              <a:rPr lang="en-US" sz="2000" dirty="0" err="1" smtClean="0">
                <a:latin typeface="Georgia"/>
                <a:cs typeface="Georgia"/>
              </a:rPr>
              <a:t>Buitenhuis</a:t>
            </a:r>
            <a:r>
              <a:rPr lang="en-US" sz="2000" dirty="0" smtClean="0">
                <a:latin typeface="Georgia"/>
                <a:cs typeface="Georgia"/>
              </a:rPr>
              <a:t> et al. 1999 – </a:t>
            </a:r>
            <a:r>
              <a:rPr lang="en-US" sz="2000" dirty="0" err="1" smtClean="0">
                <a:latin typeface="Georgia"/>
                <a:cs typeface="Georgia"/>
              </a:rPr>
              <a:t>coccolith</a:t>
            </a:r>
            <a:r>
              <a:rPr lang="en-US" sz="2000" dirty="0" smtClean="0">
                <a:latin typeface="Georgia"/>
                <a:cs typeface="Georgia"/>
              </a:rPr>
              <a:t> calcification (</a:t>
            </a:r>
            <a:r>
              <a:rPr lang="en-US" sz="2000" i="1" dirty="0" smtClean="0">
                <a:latin typeface="Georgia"/>
                <a:cs typeface="Georgia"/>
              </a:rPr>
              <a:t>E. </a:t>
            </a:r>
            <a:r>
              <a:rPr lang="en-US" sz="2000" i="1" dirty="0" err="1" smtClean="0">
                <a:latin typeface="Georgia"/>
                <a:cs typeface="Georgia"/>
              </a:rPr>
              <a:t>huxleyi</a:t>
            </a:r>
            <a:r>
              <a:rPr lang="en-US" sz="2000" dirty="0" smtClean="0">
                <a:latin typeface="Georgia"/>
                <a:cs typeface="Georgia"/>
              </a:rPr>
              <a:t>)</a:t>
            </a:r>
          </a:p>
          <a:p>
            <a:pPr lvl="2">
              <a:spcAft>
                <a:spcPts val="1200"/>
              </a:spcAft>
            </a:pPr>
            <a:r>
              <a:rPr lang="en-US" sz="1400" dirty="0" err="1" smtClean="0">
                <a:latin typeface="Georgia"/>
                <a:cs typeface="Georgia"/>
              </a:rPr>
              <a:t>G(pmol</a:t>
            </a:r>
            <a:r>
              <a:rPr lang="en-US" sz="1400" dirty="0" smtClean="0">
                <a:latin typeface="Georgia"/>
                <a:cs typeface="Georgia"/>
              </a:rPr>
              <a:t> C cell</a:t>
            </a:r>
            <a:r>
              <a:rPr lang="en-US" sz="1400" baseline="30000" dirty="0" smtClean="0">
                <a:latin typeface="Georgia"/>
                <a:cs typeface="Georgia"/>
              </a:rPr>
              <a:t>-1</a:t>
            </a:r>
            <a:r>
              <a:rPr lang="en-US" sz="1400" dirty="0" smtClean="0">
                <a:latin typeface="Georgia"/>
                <a:cs typeface="Georgia"/>
              </a:rPr>
              <a:t> d</a:t>
            </a:r>
            <a:r>
              <a:rPr lang="en-US" sz="1400" baseline="30000" dirty="0" smtClean="0">
                <a:latin typeface="Georgia"/>
                <a:cs typeface="Georgia"/>
              </a:rPr>
              <a:t>-1</a:t>
            </a:r>
            <a:r>
              <a:rPr lang="en-US" sz="1400" dirty="0" smtClean="0">
                <a:latin typeface="Georgia"/>
                <a:cs typeface="Georgia"/>
              </a:rPr>
              <a:t>) = ([HCO</a:t>
            </a:r>
            <a:r>
              <a:rPr lang="en-US" sz="1400" baseline="-25000" dirty="0" smtClean="0">
                <a:latin typeface="Georgia"/>
                <a:cs typeface="Georgia"/>
              </a:rPr>
              <a:t>3</a:t>
            </a:r>
            <a:r>
              <a:rPr lang="en-US" sz="1400" baseline="30000" dirty="0" smtClean="0">
                <a:latin typeface="Georgia"/>
                <a:cs typeface="Georgia"/>
              </a:rPr>
              <a:t>-</a:t>
            </a:r>
            <a:r>
              <a:rPr lang="en-US" sz="1400" dirty="0" smtClean="0">
                <a:latin typeface="Georgia"/>
                <a:cs typeface="Georgia"/>
              </a:rPr>
              <a:t>] – MIN</a:t>
            </a:r>
            <a:r>
              <a:rPr lang="en-US" sz="1400" baseline="-25000" dirty="0" smtClean="0">
                <a:latin typeface="Georgia"/>
                <a:cs typeface="Georgia"/>
              </a:rPr>
              <a:t>HCO3-</a:t>
            </a:r>
            <a:r>
              <a:rPr lang="en-US" sz="1400" dirty="0" smtClean="0">
                <a:latin typeface="Georgia"/>
                <a:cs typeface="Georgia"/>
              </a:rPr>
              <a:t>) *Vmax/([HCO</a:t>
            </a:r>
            <a:r>
              <a:rPr lang="en-US" sz="1400" baseline="-25000" dirty="0" smtClean="0">
                <a:latin typeface="Georgia"/>
                <a:cs typeface="Georgia"/>
              </a:rPr>
              <a:t>3</a:t>
            </a:r>
            <a:r>
              <a:rPr lang="en-US" sz="1400" baseline="30000" dirty="0" smtClean="0">
                <a:latin typeface="Georgia"/>
                <a:cs typeface="Georgia"/>
              </a:rPr>
              <a:t>-</a:t>
            </a:r>
            <a:r>
              <a:rPr lang="en-US" sz="1400" dirty="0" smtClean="0">
                <a:latin typeface="Georgia"/>
                <a:cs typeface="Georgia"/>
              </a:rPr>
              <a:t>] – MIN</a:t>
            </a:r>
            <a:r>
              <a:rPr lang="en-US" sz="1400" baseline="-25000" dirty="0" smtClean="0">
                <a:latin typeface="Georgia"/>
                <a:cs typeface="Georgia"/>
              </a:rPr>
              <a:t>HCO3-</a:t>
            </a:r>
            <a:r>
              <a:rPr lang="en-US" sz="1400" dirty="0" smtClean="0">
                <a:latin typeface="Georgia"/>
                <a:cs typeface="Georgia"/>
              </a:rPr>
              <a:t>) + Km</a:t>
            </a:r>
          </a:p>
          <a:p>
            <a:pPr lvl="2">
              <a:spcAft>
                <a:spcPts val="1200"/>
              </a:spcAft>
            </a:pPr>
            <a:endParaRPr lang="en-US" sz="1400" dirty="0" smtClean="0">
              <a:latin typeface="Georgia"/>
              <a:cs typeface="Georgia"/>
            </a:endParaRPr>
          </a:p>
          <a:p>
            <a:pPr lvl="1">
              <a:spcAft>
                <a:spcPts val="1200"/>
              </a:spcAft>
              <a:buFont typeface="Arial"/>
              <a:buChar char="•"/>
            </a:pPr>
            <a:r>
              <a:rPr lang="en-US" sz="2000" dirty="0" smtClean="0">
                <a:latin typeface="Georgia"/>
                <a:cs typeface="Georgia"/>
              </a:rPr>
              <a:t>Langdon et al. 2000 – coral community calcification, Biosphere</a:t>
            </a:r>
          </a:p>
          <a:p>
            <a:pPr lvl="2">
              <a:spcAft>
                <a:spcPts val="1200"/>
              </a:spcAft>
            </a:pPr>
            <a:r>
              <a:rPr lang="en-US" sz="1400" dirty="0" err="1" smtClean="0">
                <a:latin typeface="Georgia"/>
                <a:cs typeface="Georgia"/>
              </a:rPr>
              <a:t>G(mmol</a:t>
            </a:r>
            <a:r>
              <a:rPr lang="en-US" sz="1400" dirty="0" smtClean="0">
                <a:latin typeface="Georgia"/>
                <a:cs typeface="Georgia"/>
              </a:rPr>
              <a:t> CaCO</a:t>
            </a:r>
            <a:r>
              <a:rPr lang="en-US" sz="1400" baseline="-25000" dirty="0" smtClean="0">
                <a:latin typeface="Georgia"/>
                <a:cs typeface="Georgia"/>
              </a:rPr>
              <a:t>3</a:t>
            </a:r>
            <a:r>
              <a:rPr lang="en-US" sz="1400" dirty="0" smtClean="0">
                <a:latin typeface="Georgia"/>
                <a:cs typeface="Georgia"/>
              </a:rPr>
              <a:t> m</a:t>
            </a:r>
            <a:r>
              <a:rPr lang="en-US" sz="1400" baseline="30000" dirty="0" smtClean="0">
                <a:latin typeface="Georgia"/>
                <a:cs typeface="Georgia"/>
              </a:rPr>
              <a:t>-2</a:t>
            </a:r>
            <a:r>
              <a:rPr lang="en-US" sz="1400" dirty="0" smtClean="0">
                <a:latin typeface="Georgia"/>
                <a:cs typeface="Georgia"/>
              </a:rPr>
              <a:t> d</a:t>
            </a:r>
            <a:r>
              <a:rPr lang="en-US" sz="1400" baseline="30000" dirty="0" smtClean="0">
                <a:latin typeface="Georgia"/>
                <a:cs typeface="Georgia"/>
              </a:rPr>
              <a:t>-1</a:t>
            </a:r>
            <a:r>
              <a:rPr lang="en-US" sz="1400" dirty="0" smtClean="0">
                <a:latin typeface="Georgia"/>
                <a:cs typeface="Georgia"/>
              </a:rPr>
              <a:t>) = k[Ca</a:t>
            </a:r>
            <a:r>
              <a:rPr lang="en-US" sz="1400" baseline="30000" dirty="0" smtClean="0">
                <a:latin typeface="Georgia"/>
                <a:cs typeface="Georgia"/>
              </a:rPr>
              <a:t>2+</a:t>
            </a:r>
            <a:r>
              <a:rPr lang="en-US" sz="1400" dirty="0" smtClean="0">
                <a:latin typeface="Georgia"/>
                <a:cs typeface="Georgia"/>
              </a:rPr>
              <a:t>]</a:t>
            </a:r>
            <a:r>
              <a:rPr lang="en-US" sz="1400" baseline="30000" dirty="0" smtClean="0">
                <a:latin typeface="Georgia"/>
                <a:cs typeface="Georgia"/>
              </a:rPr>
              <a:t>n</a:t>
            </a:r>
            <a:r>
              <a:rPr lang="en-US" sz="1400" dirty="0" smtClean="0">
                <a:latin typeface="Georgia"/>
                <a:cs typeface="Georgia"/>
              </a:rPr>
              <a:t>[CO</a:t>
            </a:r>
            <a:r>
              <a:rPr lang="en-US" sz="1400" baseline="-25000" dirty="0" smtClean="0">
                <a:latin typeface="Georgia"/>
                <a:cs typeface="Georgia"/>
              </a:rPr>
              <a:t>3</a:t>
            </a:r>
            <a:r>
              <a:rPr lang="en-US" sz="1400" baseline="30000" dirty="0" smtClean="0">
                <a:latin typeface="Georgia"/>
                <a:cs typeface="Georgia"/>
              </a:rPr>
              <a:t>2-</a:t>
            </a:r>
            <a:r>
              <a:rPr lang="en-US" sz="1400" dirty="0" smtClean="0">
                <a:latin typeface="Georgia"/>
                <a:cs typeface="Georgia"/>
              </a:rPr>
              <a:t>] + C</a:t>
            </a:r>
          </a:p>
          <a:p>
            <a:pPr lvl="2">
              <a:spcAft>
                <a:spcPts val="1200"/>
              </a:spcAft>
            </a:pPr>
            <a:endParaRPr lang="en-US" sz="1400" dirty="0" smtClean="0">
              <a:latin typeface="Georgia"/>
              <a:cs typeface="Georgia"/>
            </a:endParaRPr>
          </a:p>
          <a:p>
            <a:pPr lvl="1">
              <a:spcAft>
                <a:spcPts val="1200"/>
              </a:spcAft>
              <a:buFont typeface="Arial"/>
              <a:buChar char="•"/>
            </a:pPr>
            <a:r>
              <a:rPr lang="en-US" sz="2000" dirty="0" smtClean="0">
                <a:latin typeface="Georgia"/>
                <a:cs typeface="Georgia"/>
              </a:rPr>
              <a:t>Schneider and </a:t>
            </a:r>
            <a:r>
              <a:rPr lang="en-US" sz="2000" dirty="0" err="1" smtClean="0">
                <a:latin typeface="Georgia"/>
                <a:cs typeface="Georgia"/>
              </a:rPr>
              <a:t>Erez</a:t>
            </a:r>
            <a:r>
              <a:rPr lang="en-US" sz="2000" dirty="0" smtClean="0">
                <a:latin typeface="Georgia"/>
                <a:cs typeface="Georgia"/>
              </a:rPr>
              <a:t> 2006 – </a:t>
            </a:r>
            <a:r>
              <a:rPr lang="en-US" sz="2000" i="1" dirty="0" err="1" smtClean="0">
                <a:latin typeface="Georgia"/>
                <a:cs typeface="Georgia"/>
              </a:rPr>
              <a:t>Acropora</a:t>
            </a:r>
            <a:r>
              <a:rPr lang="en-US" sz="2000" i="1" dirty="0" smtClean="0">
                <a:latin typeface="Georgia"/>
                <a:cs typeface="Georgia"/>
              </a:rPr>
              <a:t> </a:t>
            </a:r>
            <a:r>
              <a:rPr lang="en-US" sz="2000" i="1" dirty="0" err="1" smtClean="0">
                <a:latin typeface="Georgia"/>
                <a:cs typeface="Georgia"/>
              </a:rPr>
              <a:t>eurystoma</a:t>
            </a:r>
            <a:endParaRPr lang="en-US" sz="2000" i="1" dirty="0" smtClean="0">
              <a:latin typeface="Georgia"/>
              <a:cs typeface="Georgia"/>
            </a:endParaRPr>
          </a:p>
          <a:p>
            <a:pPr lvl="2">
              <a:spcAft>
                <a:spcPts val="1200"/>
              </a:spcAft>
            </a:pPr>
            <a:r>
              <a:rPr lang="en-US" sz="1400" dirty="0" err="1" smtClean="0">
                <a:latin typeface="Georgia"/>
                <a:cs typeface="Georgia"/>
              </a:rPr>
              <a:t>G(</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CaCO</a:t>
            </a:r>
            <a:r>
              <a:rPr lang="en-US" sz="1400" baseline="-25000" dirty="0" smtClean="0">
                <a:latin typeface="Georgia"/>
                <a:cs typeface="Georgia"/>
              </a:rPr>
              <a:t>3</a:t>
            </a:r>
            <a:r>
              <a:rPr lang="en-US" sz="1400" dirty="0" smtClean="0">
                <a:latin typeface="Georgia"/>
                <a:cs typeface="Georgia"/>
              </a:rPr>
              <a:t> cm</a:t>
            </a:r>
            <a:r>
              <a:rPr lang="en-US" sz="1400" baseline="30000" dirty="0" smtClean="0">
                <a:latin typeface="Georgia"/>
                <a:cs typeface="Georgia"/>
              </a:rPr>
              <a:t>-2</a:t>
            </a:r>
            <a:r>
              <a:rPr lang="en-US" sz="1400" dirty="0" smtClean="0">
                <a:latin typeface="Georgia"/>
                <a:cs typeface="Georgia"/>
              </a:rPr>
              <a:t> h</a:t>
            </a:r>
            <a:r>
              <a:rPr lang="en-US" sz="1400" baseline="30000" dirty="0" smtClean="0">
                <a:latin typeface="Georgia"/>
                <a:cs typeface="Georgia"/>
              </a:rPr>
              <a:t>-1</a:t>
            </a:r>
            <a:r>
              <a:rPr lang="en-US" sz="1400" dirty="0" smtClean="0">
                <a:latin typeface="Georgia"/>
                <a:cs typeface="Georgia"/>
              </a:rPr>
              <a:t>) = 1.1x10</a:t>
            </a:r>
            <a:r>
              <a:rPr lang="en-US" sz="1400" baseline="30000" dirty="0" smtClean="0">
                <a:latin typeface="Georgia"/>
                <a:cs typeface="Georgia"/>
              </a:rPr>
              <a:t>-3</a:t>
            </a:r>
            <a:r>
              <a:rPr lang="en-US" sz="1400" dirty="0" smtClean="0">
                <a:latin typeface="Georgia"/>
                <a:cs typeface="Georgia"/>
              </a:rPr>
              <a:t>[CO</a:t>
            </a:r>
            <a:r>
              <a:rPr lang="en-US" sz="1400" baseline="-25000" dirty="0" smtClean="0">
                <a:latin typeface="Georgia"/>
                <a:cs typeface="Georgia"/>
              </a:rPr>
              <a:t>3</a:t>
            </a:r>
            <a:r>
              <a:rPr lang="en-US" sz="1400" baseline="30000" dirty="0" smtClean="0">
                <a:latin typeface="Georgia"/>
                <a:cs typeface="Georgia"/>
              </a:rPr>
              <a:t>2-</a:t>
            </a:r>
            <a:r>
              <a:rPr lang="en-US" sz="1400" dirty="0" smtClean="0">
                <a:latin typeface="Georgia"/>
                <a:cs typeface="Georgia"/>
              </a:rPr>
              <a:t>] – 2.4x10</a:t>
            </a:r>
            <a:r>
              <a:rPr lang="en-US" sz="1400" baseline="30000" dirty="0" smtClean="0">
                <a:latin typeface="Georgia"/>
                <a:cs typeface="Georgia"/>
              </a:rPr>
              <a:t>-2</a:t>
            </a:r>
          </a:p>
          <a:p>
            <a:pPr lvl="2">
              <a:spcAft>
                <a:spcPts val="1200"/>
              </a:spcAft>
            </a:pPr>
            <a:endParaRPr lang="en-US" sz="1400" baseline="30000" dirty="0" smtClean="0">
              <a:latin typeface="Georgia"/>
              <a:cs typeface="Georgia"/>
            </a:endParaRPr>
          </a:p>
          <a:p>
            <a:pPr lvl="1">
              <a:spcAft>
                <a:spcPts val="1200"/>
              </a:spcAft>
              <a:buFont typeface="Arial"/>
              <a:buChar char="•"/>
            </a:pPr>
            <a:r>
              <a:rPr lang="en-US" sz="2000" dirty="0" smtClean="0">
                <a:latin typeface="Georgia"/>
                <a:cs typeface="Georgia"/>
              </a:rPr>
              <a:t>Lombard et al. 2009 – </a:t>
            </a:r>
            <a:r>
              <a:rPr lang="en-US" sz="2000" dirty="0" err="1" smtClean="0">
                <a:latin typeface="Georgia"/>
                <a:cs typeface="Georgia"/>
              </a:rPr>
              <a:t>forams</a:t>
            </a:r>
            <a:r>
              <a:rPr lang="en-US" sz="2000" dirty="0" smtClean="0">
                <a:latin typeface="Georgia"/>
                <a:cs typeface="Georgia"/>
              </a:rPr>
              <a:t> (</a:t>
            </a:r>
            <a:r>
              <a:rPr lang="en-US" sz="2000" i="1" dirty="0" smtClean="0">
                <a:latin typeface="Georgia"/>
                <a:cs typeface="Georgia"/>
              </a:rPr>
              <a:t>G. </a:t>
            </a:r>
            <a:r>
              <a:rPr lang="en-US" sz="2000" i="1" dirty="0" err="1" smtClean="0">
                <a:latin typeface="Georgia"/>
                <a:cs typeface="Georgia"/>
              </a:rPr>
              <a:t>sacculifer</a:t>
            </a:r>
            <a:r>
              <a:rPr lang="en-US" sz="2000" dirty="0" smtClean="0">
                <a:latin typeface="Georgia"/>
                <a:cs typeface="Georgia"/>
              </a:rPr>
              <a:t>) HL</a:t>
            </a:r>
          </a:p>
          <a:p>
            <a:pPr lvl="2">
              <a:spcAft>
                <a:spcPts val="1200"/>
              </a:spcAft>
            </a:pPr>
            <a:r>
              <a:rPr lang="en-US" sz="1400" dirty="0" err="1" smtClean="0">
                <a:latin typeface="Georgia"/>
                <a:cs typeface="Georgia"/>
              </a:rPr>
              <a:t>G(</a:t>
            </a:r>
            <a:r>
              <a:rPr lang="en-US" sz="1400" dirty="0" err="1" smtClean="0">
                <a:latin typeface="Symbol" charset="2"/>
                <a:cs typeface="Symbol" charset="2"/>
              </a:rPr>
              <a:t>m</a:t>
            </a:r>
            <a:r>
              <a:rPr lang="en-US" sz="1400" dirty="0" err="1" smtClean="0">
                <a:latin typeface="Georgia"/>
                <a:cs typeface="Georgia"/>
              </a:rPr>
              <a:t>g</a:t>
            </a:r>
            <a:r>
              <a:rPr lang="en-US" sz="1400" dirty="0" smtClean="0">
                <a:latin typeface="Georgia"/>
                <a:cs typeface="Georgia"/>
              </a:rPr>
              <a:t> d</a:t>
            </a:r>
            <a:r>
              <a:rPr lang="en-US" sz="1400" baseline="30000" dirty="0" smtClean="0">
                <a:latin typeface="Georgia"/>
                <a:cs typeface="Georgia"/>
              </a:rPr>
              <a:t>-1</a:t>
            </a:r>
            <a:r>
              <a:rPr lang="en-US" sz="1400" dirty="0" smtClean="0">
                <a:latin typeface="Georgia"/>
                <a:cs typeface="Georgia"/>
              </a:rPr>
              <a:t> </a:t>
            </a:r>
            <a:r>
              <a:rPr lang="en-US" sz="1400" dirty="0" smtClean="0">
                <a:latin typeface="Symbol" charset="2"/>
                <a:cs typeface="Symbol" charset="2"/>
              </a:rPr>
              <a:t>m</a:t>
            </a:r>
            <a:r>
              <a:rPr lang="en-US" sz="1400" dirty="0" smtClean="0">
                <a:latin typeface="Georgia"/>
                <a:cs typeface="Georgia"/>
              </a:rPr>
              <a:t>gC</a:t>
            </a:r>
            <a:r>
              <a:rPr lang="en-US" sz="1400" baseline="30000" dirty="0" smtClean="0">
                <a:latin typeface="Georgia"/>
                <a:cs typeface="Georgia"/>
              </a:rPr>
              <a:t>-1</a:t>
            </a:r>
            <a:r>
              <a:rPr lang="en-US" sz="1400" dirty="0" smtClean="0">
                <a:latin typeface="Georgia"/>
                <a:cs typeface="Georgia"/>
              </a:rPr>
              <a:t>) = 6.5x10-4[CO</a:t>
            </a:r>
            <a:r>
              <a:rPr lang="en-US" sz="1400" baseline="-25000" dirty="0" smtClean="0">
                <a:latin typeface="Georgia"/>
                <a:cs typeface="Georgia"/>
              </a:rPr>
              <a:t>3</a:t>
            </a:r>
            <a:r>
              <a:rPr lang="en-US" sz="1400" baseline="30000" dirty="0" smtClean="0">
                <a:latin typeface="Georgia"/>
                <a:cs typeface="Georgia"/>
              </a:rPr>
              <a:t>2-</a:t>
            </a:r>
            <a:r>
              <a:rPr lang="en-US" sz="1400" dirty="0" smtClean="0">
                <a:latin typeface="Georgia"/>
                <a:cs typeface="Georgia"/>
              </a:rPr>
              <a:t>] + 0.67</a:t>
            </a:r>
            <a:endParaRPr lang="en-US" sz="1400" dirty="0">
              <a:latin typeface="Georgia"/>
              <a:cs typeface="Georgia"/>
            </a:endParaRPr>
          </a:p>
        </p:txBody>
      </p:sp>
      <p:cxnSp>
        <p:nvCxnSpPr>
          <p:cNvPr id="9" name="Straight Connector 8"/>
          <p:cNvCxnSpPr/>
          <p:nvPr/>
        </p:nvCxnSpPr>
        <p:spPr>
          <a:xfrm>
            <a:off x="737140" y="1589576"/>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18422" y="487455"/>
            <a:ext cx="6536916" cy="907941"/>
          </a:xfrm>
          <a:prstGeom prst="rect">
            <a:avLst/>
          </a:prstGeom>
        </p:spPr>
        <p:txBody>
          <a:bodyPr wrap="none">
            <a:spAutoFit/>
          </a:bodyPr>
          <a:lstStyle/>
          <a:p>
            <a:pPr algn="ctr">
              <a:spcAft>
                <a:spcPts val="600"/>
              </a:spcAft>
            </a:pPr>
            <a:r>
              <a:rPr lang="en-US" sz="2400" b="1" i="1" dirty="0" smtClean="0">
                <a:latin typeface="Geneva"/>
                <a:cs typeface="Geneva"/>
              </a:rPr>
              <a:t>Potential</a:t>
            </a:r>
            <a:r>
              <a:rPr lang="en-US" sz="2400" b="1" dirty="0" smtClean="0">
                <a:latin typeface="Geneva"/>
                <a:cs typeface="Geneva"/>
              </a:rPr>
              <a:t> effects of experimental approach</a:t>
            </a:r>
          </a:p>
          <a:p>
            <a:pPr algn="ctr">
              <a:spcAft>
                <a:spcPts val="600"/>
              </a:spcAft>
            </a:pPr>
            <a:r>
              <a:rPr lang="en-US" sz="2400" b="1" dirty="0">
                <a:latin typeface="Geneva"/>
                <a:cs typeface="Geneva"/>
              </a:rPr>
              <a:t>o</a:t>
            </a:r>
            <a:r>
              <a:rPr lang="en-US" sz="2400" b="1" dirty="0" smtClean="0">
                <a:latin typeface="Geneva"/>
                <a:cs typeface="Geneva"/>
              </a:rPr>
              <a:t>n calcification rates – 2100 CO2SYS data</a:t>
            </a:r>
            <a:endParaRPr lang="en-US" sz="2400" dirty="0"/>
          </a:p>
        </p:txBody>
      </p:sp>
      <p:graphicFrame>
        <p:nvGraphicFramePr>
          <p:cNvPr id="4" name="Table 3"/>
          <p:cNvGraphicFramePr>
            <a:graphicFrameLocks noGrp="1"/>
          </p:cNvGraphicFramePr>
          <p:nvPr/>
        </p:nvGraphicFramePr>
        <p:xfrm>
          <a:off x="594128" y="1789932"/>
          <a:ext cx="7931610" cy="4114800"/>
        </p:xfrm>
        <a:graphic>
          <a:graphicData uri="http://schemas.openxmlformats.org/drawingml/2006/table">
            <a:tbl>
              <a:tblPr firstRow="1" bandRow="1">
                <a:tableStyleId>{2D5ABB26-0587-4C30-8999-92F81FD0307C}</a:tableStyleId>
              </a:tblPr>
              <a:tblGrid>
                <a:gridCol w="2034888"/>
                <a:gridCol w="1722971"/>
                <a:gridCol w="1062004"/>
                <a:gridCol w="1076857"/>
                <a:gridCol w="712955"/>
                <a:gridCol w="1321935"/>
              </a:tblGrid>
              <a:tr h="416565">
                <a:tc>
                  <a:txBody>
                    <a:bodyPr/>
                    <a:lstStyle/>
                    <a:p>
                      <a:r>
                        <a:rPr lang="en-US" sz="1400" b="1" dirty="0" smtClean="0">
                          <a:latin typeface="Times New Roman"/>
                          <a:cs typeface="Times New Roman"/>
                        </a:rPr>
                        <a:t>Organism</a:t>
                      </a:r>
                    </a:p>
                    <a:p>
                      <a:r>
                        <a:rPr lang="en-US" sz="1400" b="1" dirty="0" smtClean="0">
                          <a:latin typeface="Times New Roman"/>
                          <a:cs typeface="Times New Roman"/>
                        </a:rPr>
                        <a:t>(unit</a:t>
                      </a:r>
                      <a:r>
                        <a:rPr lang="en-US" sz="1400" b="1" baseline="0" dirty="0" smtClean="0">
                          <a:latin typeface="Times New Roman"/>
                          <a:cs typeface="Times New Roman"/>
                        </a:rPr>
                        <a:t> for G)</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Experimental set @ 2100</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[HCO</a:t>
                      </a:r>
                      <a:r>
                        <a:rPr lang="en-US" sz="1400" b="1" baseline="-25000" dirty="0" smtClean="0">
                          <a:latin typeface="Times New Roman"/>
                          <a:cs typeface="Times New Roman"/>
                        </a:rPr>
                        <a:t>3</a:t>
                      </a:r>
                      <a:r>
                        <a:rPr lang="en-US" sz="1400" b="1" baseline="30000" dirty="0" smtClean="0">
                          <a:latin typeface="Times New Roman"/>
                          <a:cs typeface="Times New Roman"/>
                        </a:rPr>
                        <a:t>-</a:t>
                      </a:r>
                      <a:r>
                        <a:rPr lang="en-US" sz="1400" b="1" dirty="0" smtClean="0">
                          <a:latin typeface="Times New Roman"/>
                          <a:cs typeface="Times New Roman"/>
                        </a:rPr>
                        <a:t>]</a:t>
                      </a:r>
                    </a:p>
                    <a:p>
                      <a:r>
                        <a:rPr lang="en-US" sz="1400" b="1" dirty="0" smtClean="0">
                          <a:latin typeface="Times New Roman"/>
                          <a:cs typeface="Times New Roman"/>
                        </a:rPr>
                        <a:t>(</a:t>
                      </a:r>
                      <a:r>
                        <a:rPr lang="en-US" sz="1400" b="1" dirty="0" err="1" smtClean="0">
                          <a:latin typeface="Symbol" charset="2"/>
                          <a:cs typeface="Symbol" charset="2"/>
                        </a:rPr>
                        <a:t>m</a:t>
                      </a:r>
                      <a:r>
                        <a:rPr lang="en-US" sz="1400" b="1" dirty="0" err="1" smtClean="0">
                          <a:latin typeface="Times New Roman"/>
                          <a:cs typeface="Times New Roman"/>
                        </a:rPr>
                        <a:t>mol</a:t>
                      </a:r>
                      <a:r>
                        <a:rPr lang="en-US" sz="1400" b="1" dirty="0" smtClean="0">
                          <a:latin typeface="Times New Roman"/>
                          <a:cs typeface="Times New Roman"/>
                        </a:rPr>
                        <a:t> kg</a:t>
                      </a:r>
                      <a:r>
                        <a:rPr lang="en-US" sz="1400" b="1" baseline="30000" dirty="0" smtClean="0">
                          <a:latin typeface="Times New Roman"/>
                          <a:cs typeface="Times New Roman"/>
                        </a:rPr>
                        <a:t>-1</a:t>
                      </a:r>
                      <a:r>
                        <a:rPr lang="en-US" sz="1400" b="1" dirty="0" smtClean="0">
                          <a:latin typeface="Times New Roman"/>
                          <a:cs typeface="Times New Roman"/>
                        </a:rPr>
                        <a: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[CO</a:t>
                      </a:r>
                      <a:r>
                        <a:rPr lang="en-US" sz="1400" b="1" baseline="-25000" dirty="0" smtClean="0">
                          <a:latin typeface="Times New Roman"/>
                          <a:cs typeface="Times New Roman"/>
                        </a:rPr>
                        <a:t>3</a:t>
                      </a:r>
                      <a:r>
                        <a:rPr lang="en-US" sz="1400" b="1" baseline="30000" dirty="0" smtClean="0">
                          <a:latin typeface="Times New Roman"/>
                          <a:cs typeface="Times New Roman"/>
                        </a:rPr>
                        <a:t>2-</a:t>
                      </a:r>
                      <a:r>
                        <a:rPr lang="en-US" sz="1400" b="1" dirty="0" smtClean="0">
                          <a:latin typeface="Times New Roman"/>
                          <a:cs typeface="Times New Roman"/>
                        </a:rPr>
                        <a:t>]</a:t>
                      </a:r>
                    </a:p>
                    <a:p>
                      <a:r>
                        <a:rPr lang="en-US" sz="1400" b="1" dirty="0" smtClean="0">
                          <a:latin typeface="Times New Roman"/>
                          <a:cs typeface="Times New Roman"/>
                        </a:rPr>
                        <a:t>(</a:t>
                      </a:r>
                      <a:r>
                        <a:rPr lang="en-US" sz="1400" b="1" dirty="0" err="1" smtClean="0">
                          <a:latin typeface="Symbol" charset="2"/>
                          <a:cs typeface="Symbol" charset="2"/>
                        </a:rPr>
                        <a:t>m</a:t>
                      </a:r>
                      <a:r>
                        <a:rPr lang="en-US" sz="1400" b="1" dirty="0" err="1" smtClean="0">
                          <a:latin typeface="Times New Roman"/>
                          <a:cs typeface="Times New Roman"/>
                        </a:rPr>
                        <a:t>mol</a:t>
                      </a:r>
                      <a:r>
                        <a:rPr lang="en-US" sz="1400" b="1" dirty="0" smtClean="0">
                          <a:latin typeface="Times New Roman"/>
                          <a:cs typeface="Times New Roman"/>
                        </a:rPr>
                        <a:t> kg</a:t>
                      </a:r>
                      <a:r>
                        <a:rPr lang="en-US" sz="1400" b="1" baseline="30000" dirty="0" smtClean="0">
                          <a:latin typeface="Times New Roman"/>
                          <a:cs typeface="Times New Roman"/>
                        </a:rPr>
                        <a:t>-1</a:t>
                      </a:r>
                      <a:r>
                        <a:rPr lang="en-US" sz="1400" b="1" dirty="0" smtClean="0">
                          <a:latin typeface="Times New Roman"/>
                          <a:cs typeface="Times New Roman"/>
                        </a:rPr>
                        <a: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G</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%Difference from target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245038">
                <a:tc>
                  <a:txBody>
                    <a:bodyPr/>
                    <a:lstStyle/>
                    <a:p>
                      <a:r>
                        <a:rPr lang="en-US" sz="1400" b="1" i="1" dirty="0" smtClean="0">
                          <a:latin typeface="Times New Roman"/>
                          <a:cs typeface="Times New Roman"/>
                        </a:rPr>
                        <a:t>E. </a:t>
                      </a:r>
                      <a:r>
                        <a:rPr lang="en-US" sz="1400" b="1" i="1" dirty="0" err="1" smtClean="0">
                          <a:latin typeface="Times New Roman"/>
                          <a:cs typeface="Times New Roman"/>
                        </a:rPr>
                        <a:t>huxleyi</a:t>
                      </a:r>
                      <a:endParaRPr lang="en-US" sz="1400" b="1" i="1"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Target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2019.4</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2.272</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r>
              <a:tr h="24503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latin typeface="Times New Roman"/>
                          <a:cs typeface="Times New Roman"/>
                        </a:rPr>
                        <a:t>(</a:t>
                      </a:r>
                      <a:r>
                        <a:rPr lang="en-US" sz="1400" dirty="0" err="1" smtClean="0">
                          <a:latin typeface="Times New Roman"/>
                          <a:cs typeface="Times New Roman"/>
                        </a:rPr>
                        <a:t>pmol</a:t>
                      </a:r>
                      <a:r>
                        <a:rPr lang="en-US" sz="1400" baseline="0" dirty="0" smtClean="0">
                          <a:latin typeface="Times New Roman"/>
                          <a:cs typeface="Times New Roman"/>
                        </a:rPr>
                        <a:t> C cell</a:t>
                      </a:r>
                      <a:r>
                        <a:rPr lang="en-US" sz="1400" baseline="30000" dirty="0" smtClean="0">
                          <a:latin typeface="Times New Roman"/>
                          <a:cs typeface="Times New Roman"/>
                        </a:rPr>
                        <a:t>-1</a:t>
                      </a:r>
                      <a:r>
                        <a:rPr lang="en-US" sz="1400" baseline="0" dirty="0" smtClean="0">
                          <a:latin typeface="Times New Roman"/>
                          <a:cs typeface="Times New Roman"/>
                        </a:rPr>
                        <a:t> d</a:t>
                      </a:r>
                      <a:r>
                        <a:rPr lang="en-US" sz="1400" baseline="30000" dirty="0" smtClean="0">
                          <a:latin typeface="Times New Roman"/>
                          <a:cs typeface="Times New Roman"/>
                        </a:rPr>
                        <a:t>-1</a:t>
                      </a:r>
                      <a:r>
                        <a:rPr lang="en-US" sz="1400" baseline="0" dirty="0" smtClean="0">
                          <a:latin typeface="Times New Roman"/>
                          <a:cs typeface="Times New Roman"/>
                        </a:rPr>
                        <a:t>)</a:t>
                      </a:r>
                      <a:endParaRPr lang="en-US" sz="1400" b="0" dirty="0" smtClean="0">
                        <a:latin typeface="Times New Roman"/>
                        <a:cs typeface="Times New Roman"/>
                      </a:endParaRPr>
                    </a:p>
                  </a:txBody>
                  <a:tcPr/>
                </a:tc>
                <a:tc>
                  <a:txBody>
                    <a:bodyPr/>
                    <a:lstStyle/>
                    <a:p>
                      <a:r>
                        <a:rPr lang="en-US" sz="1400" dirty="0" smtClean="0">
                          <a:latin typeface="Times New Roman"/>
                          <a:cs typeface="Times New Roman"/>
                        </a:rPr>
                        <a:t>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1862.7</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2.114</a:t>
                      </a:r>
                      <a:endParaRPr lang="en-US" sz="1400" dirty="0">
                        <a:latin typeface="Times New Roman"/>
                        <a:cs typeface="Times New Roman"/>
                      </a:endParaRPr>
                    </a:p>
                  </a:txBody>
                  <a:tcPr/>
                </a:tc>
                <a:tc>
                  <a:txBody>
                    <a:bodyPr/>
                    <a:lstStyle/>
                    <a:p>
                      <a:r>
                        <a:rPr lang="en-US" sz="1400" dirty="0" smtClean="0">
                          <a:latin typeface="Times New Roman"/>
                          <a:cs typeface="Times New Roman"/>
                        </a:rPr>
                        <a:t>7.0</a:t>
                      </a:r>
                      <a:endParaRPr lang="en-US" sz="1400" dirty="0">
                        <a:latin typeface="Times New Roman"/>
                        <a:cs typeface="Times New Roman"/>
                      </a:endParaRPr>
                    </a:p>
                  </a:txBody>
                  <a:tcPr/>
                </a:tc>
              </a:tr>
              <a:tr h="245038">
                <a:tc>
                  <a:txBody>
                    <a:bodyPr/>
                    <a:lstStyle/>
                    <a:p>
                      <a:r>
                        <a:rPr lang="en-US" sz="1000" dirty="0" smtClean="0">
                          <a:latin typeface="Times New Roman"/>
                          <a:cs typeface="Times New Roman"/>
                        </a:rPr>
                        <a:t>via </a:t>
                      </a:r>
                      <a:r>
                        <a:rPr lang="en-US" sz="1000" dirty="0" err="1" smtClean="0">
                          <a:latin typeface="Times New Roman"/>
                          <a:cs typeface="Times New Roman"/>
                        </a:rPr>
                        <a:t>Buitenhuis</a:t>
                      </a:r>
                      <a:r>
                        <a:rPr lang="en-US" sz="1000" dirty="0" smtClean="0">
                          <a:latin typeface="Times New Roman"/>
                          <a:cs typeface="Times New Roman"/>
                        </a:rPr>
                        <a:t> et al. 1999</a:t>
                      </a:r>
                      <a:endParaRPr lang="en-US" sz="1000" dirty="0">
                        <a:latin typeface="Times New Roman"/>
                        <a:cs typeface="Times New Roman"/>
                      </a:endParaRPr>
                    </a:p>
                  </a:txBody>
                  <a:tcPr/>
                </a:tc>
                <a:tc>
                  <a:txBody>
                    <a:bodyPr/>
                    <a:lstStyle/>
                    <a:p>
                      <a:r>
                        <a:rPr lang="en-US" sz="1400" dirty="0" smtClean="0">
                          <a:latin typeface="Times New Roman"/>
                          <a:cs typeface="Times New Roman"/>
                        </a:rPr>
                        <a:t>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2032.1</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2.284</a:t>
                      </a:r>
                      <a:endParaRPr lang="en-US" sz="1400" dirty="0">
                        <a:latin typeface="Times New Roman"/>
                        <a:cs typeface="Times New Roman"/>
                      </a:endParaRPr>
                    </a:p>
                  </a:txBody>
                  <a:tcPr/>
                </a:tc>
                <a:tc>
                  <a:txBody>
                    <a:bodyPr/>
                    <a:lstStyle/>
                    <a:p>
                      <a:r>
                        <a:rPr lang="en-US" sz="1400" dirty="0" smtClean="0">
                          <a:latin typeface="Times New Roman"/>
                          <a:cs typeface="Times New Roman"/>
                        </a:rPr>
                        <a:t>0.5</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1701.7</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1.939</a:t>
                      </a:r>
                      <a:endParaRPr lang="en-US" sz="1400" dirty="0">
                        <a:latin typeface="Times New Roman"/>
                        <a:cs typeface="Times New Roman"/>
                      </a:endParaRPr>
                    </a:p>
                  </a:txBody>
                  <a:tcPr/>
                </a:tc>
                <a:tc>
                  <a:txBody>
                    <a:bodyPr/>
                    <a:lstStyle/>
                    <a:p>
                      <a:r>
                        <a:rPr lang="en-US" sz="1400" dirty="0" smtClean="0">
                          <a:latin typeface="Times New Roman"/>
                          <a:cs typeface="Times New Roman"/>
                        </a:rPr>
                        <a:t>15.0</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1832.3</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2.082</a:t>
                      </a:r>
                      <a:endParaRPr lang="en-US" sz="1400" dirty="0">
                        <a:latin typeface="Times New Roman"/>
                        <a:cs typeface="Times New Roman"/>
                      </a:endParaRPr>
                    </a:p>
                  </a:txBody>
                  <a:tcPr/>
                </a:tc>
                <a:tc>
                  <a:txBody>
                    <a:bodyPr/>
                    <a:lstStyle/>
                    <a:p>
                      <a:r>
                        <a:rPr lang="en-US" sz="1400" dirty="0" smtClean="0">
                          <a:latin typeface="Times New Roman"/>
                          <a:cs typeface="Times New Roman"/>
                        </a:rPr>
                        <a:t>8.0</a:t>
                      </a:r>
                      <a:endParaRPr lang="en-US" sz="1400" dirty="0">
                        <a:latin typeface="Times New Roman"/>
                        <a:cs typeface="Times New Roman"/>
                      </a:endParaRPr>
                    </a:p>
                  </a:txBody>
                  <a:tcPr/>
                </a:tc>
              </a:tr>
              <a:tr h="245038">
                <a:tc gridSpan="6">
                  <a:txBody>
                    <a:bodyPr/>
                    <a:lstStyle/>
                    <a:p>
                      <a:r>
                        <a:rPr lang="en-US" sz="1200" dirty="0" smtClean="0">
                          <a:latin typeface="Times New Roman"/>
                          <a:cs typeface="Times New Roman"/>
                        </a:rPr>
                        <a:t>*7%</a:t>
                      </a:r>
                      <a:r>
                        <a:rPr lang="en-US" sz="1200" baseline="0" dirty="0" smtClean="0">
                          <a:latin typeface="Times New Roman"/>
                          <a:cs typeface="Times New Roman"/>
                        </a:rPr>
                        <a:t> difference from target = 316 kg CaCO</a:t>
                      </a:r>
                      <a:r>
                        <a:rPr lang="en-US" sz="1200" baseline="-25000" dirty="0" smtClean="0">
                          <a:latin typeface="Times New Roman"/>
                          <a:cs typeface="Times New Roman"/>
                        </a:rPr>
                        <a:t>3</a:t>
                      </a:r>
                      <a:r>
                        <a:rPr lang="en-US" sz="1200" baseline="0" dirty="0" smtClean="0">
                          <a:latin typeface="Times New Roman"/>
                          <a:cs typeface="Times New Roman"/>
                        </a:rPr>
                        <a:t>  d</a:t>
                      </a:r>
                      <a:r>
                        <a:rPr lang="en-US" sz="1200" baseline="30000" dirty="0" smtClean="0">
                          <a:latin typeface="Times New Roman"/>
                          <a:cs typeface="Times New Roman"/>
                        </a:rPr>
                        <a:t>-1</a:t>
                      </a:r>
                      <a:r>
                        <a:rPr lang="en-US" sz="1200" baseline="0" dirty="0" smtClean="0">
                          <a:latin typeface="Times New Roman"/>
                          <a:cs typeface="Times New Roman"/>
                        </a:rPr>
                        <a:t> in E. </a:t>
                      </a:r>
                      <a:r>
                        <a:rPr lang="en-US" sz="1200" baseline="0" dirty="0" err="1" smtClean="0">
                          <a:latin typeface="Times New Roman"/>
                          <a:cs typeface="Times New Roman"/>
                        </a:rPr>
                        <a:t>hux</a:t>
                      </a:r>
                      <a:r>
                        <a:rPr lang="en-US" sz="1200" baseline="0" dirty="0" smtClean="0">
                          <a:latin typeface="Times New Roman"/>
                          <a:cs typeface="Times New Roman"/>
                        </a:rPr>
                        <a:t>. bloom of 1km </a:t>
                      </a:r>
                      <a:r>
                        <a:rPr lang="en-US" sz="1200" baseline="0" dirty="0" err="1" smtClean="0">
                          <a:latin typeface="Times New Roman"/>
                          <a:cs typeface="Times New Roman"/>
                        </a:rPr>
                        <a:t>x</a:t>
                      </a:r>
                      <a:r>
                        <a:rPr lang="en-US" sz="1200" baseline="0" dirty="0" smtClean="0">
                          <a:latin typeface="Times New Roman"/>
                          <a:cs typeface="Times New Roman"/>
                        </a:rPr>
                        <a:t> 1km </a:t>
                      </a:r>
                      <a:r>
                        <a:rPr lang="en-US" sz="1200" baseline="0" dirty="0" err="1" smtClean="0">
                          <a:latin typeface="Times New Roman"/>
                          <a:cs typeface="Times New Roman"/>
                        </a:rPr>
                        <a:t>x</a:t>
                      </a:r>
                      <a:r>
                        <a:rPr lang="en-US" sz="1200" baseline="0" dirty="0" smtClean="0">
                          <a:latin typeface="Times New Roman"/>
                          <a:cs typeface="Times New Roman"/>
                        </a:rPr>
                        <a:t> 10m @ 2000 cells/</a:t>
                      </a:r>
                      <a:r>
                        <a:rPr lang="en-US" sz="1200" baseline="0" dirty="0" err="1" smtClean="0">
                          <a:latin typeface="Times New Roman"/>
                          <a:cs typeface="Times New Roman"/>
                        </a:rPr>
                        <a:t>mL</a:t>
                      </a:r>
                      <a:endParaRPr lang="en-US" sz="1200" dirty="0">
                        <a:latin typeface="Times New Roman"/>
                        <a:cs typeface="Times New Roman"/>
                      </a:endParaRPr>
                    </a:p>
                  </a:txBody>
                  <a:tcPr>
                    <a:lnB w="12700" cap="flat" cmpd="sng" algn="ctr">
                      <a:solidFill>
                        <a:scrgbClr r="0" g="0" b="0"/>
                      </a:solidFill>
                      <a:prstDash val="solid"/>
                      <a:round/>
                      <a:headEnd type="none" w="med" len="med"/>
                      <a:tailEnd type="none" w="med" len="med"/>
                    </a:lnB>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r>
              <a:tr h="245038">
                <a:tc>
                  <a:txBody>
                    <a:bodyPr/>
                    <a:lstStyle/>
                    <a:p>
                      <a:r>
                        <a:rPr lang="en-US" sz="1400" b="1" baseline="0" dirty="0" smtClean="0">
                          <a:latin typeface="Times New Roman"/>
                          <a:cs typeface="Times New Roman"/>
                        </a:rPr>
                        <a:t>Biosphere community</a:t>
                      </a:r>
                      <a:endParaRPr lang="en-US" sz="1400" b="1" baseline="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Target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118.1</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-29.4</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r>
              <a:tr h="245038">
                <a:tc>
                  <a:txBody>
                    <a:bodyPr/>
                    <a:lstStyle/>
                    <a:p>
                      <a:r>
                        <a:rPr lang="en-US" sz="1400" dirty="0" smtClean="0">
                          <a:latin typeface="Times New Roman"/>
                          <a:cs typeface="Times New Roman"/>
                        </a:rPr>
                        <a:t>(</a:t>
                      </a:r>
                      <a:r>
                        <a:rPr lang="en-US" sz="1400" dirty="0" err="1" smtClean="0">
                          <a:latin typeface="Times New Roman"/>
                          <a:cs typeface="Times New Roman"/>
                        </a:rPr>
                        <a:t>mmol</a:t>
                      </a:r>
                      <a:r>
                        <a:rPr lang="en-US" sz="1400" dirty="0" smtClean="0">
                          <a:latin typeface="Times New Roman"/>
                          <a:cs typeface="Times New Roman"/>
                        </a:rPr>
                        <a:t> CaCO</a:t>
                      </a:r>
                      <a:r>
                        <a:rPr lang="en-US" sz="1400" baseline="-25000" dirty="0" smtClean="0">
                          <a:latin typeface="Times New Roman"/>
                          <a:cs typeface="Times New Roman"/>
                        </a:rPr>
                        <a:t>3</a:t>
                      </a:r>
                      <a:r>
                        <a:rPr lang="en-US" sz="1400" dirty="0" smtClean="0">
                          <a:latin typeface="Times New Roman"/>
                          <a:cs typeface="Times New Roman"/>
                        </a:rPr>
                        <a:t> m</a:t>
                      </a:r>
                      <a:r>
                        <a:rPr lang="en-US" sz="1400" baseline="30000" dirty="0" smtClean="0">
                          <a:latin typeface="Times New Roman"/>
                          <a:cs typeface="Times New Roman"/>
                        </a:rPr>
                        <a:t>-2</a:t>
                      </a:r>
                      <a:r>
                        <a:rPr lang="en-US" sz="1400" dirty="0" smtClean="0">
                          <a:latin typeface="Times New Roman"/>
                          <a:cs typeface="Times New Roman"/>
                        </a:rPr>
                        <a:t> d</a:t>
                      </a:r>
                      <a:r>
                        <a:rPr lang="en-US" sz="1400" baseline="30000" dirty="0" smtClean="0">
                          <a:latin typeface="Times New Roman"/>
                          <a:cs typeface="Times New Roman"/>
                        </a:rPr>
                        <a:t>-1</a:t>
                      </a:r>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108.9</a:t>
                      </a:r>
                      <a:endParaRPr lang="en-US" sz="1400" dirty="0">
                        <a:latin typeface="Times New Roman"/>
                        <a:cs typeface="Times New Roman"/>
                      </a:endParaRPr>
                    </a:p>
                  </a:txBody>
                  <a:tcPr/>
                </a:tc>
                <a:tc>
                  <a:txBody>
                    <a:bodyPr/>
                    <a:lstStyle/>
                    <a:p>
                      <a:r>
                        <a:rPr lang="en-US" sz="1400" dirty="0" smtClean="0">
                          <a:latin typeface="Times New Roman"/>
                          <a:cs typeface="Times New Roman"/>
                        </a:rPr>
                        <a:t>-34.1</a:t>
                      </a:r>
                      <a:endParaRPr lang="en-US" sz="1400" dirty="0">
                        <a:latin typeface="Times New Roman"/>
                        <a:cs typeface="Times New Roman"/>
                      </a:endParaRPr>
                    </a:p>
                  </a:txBody>
                  <a:tcPr/>
                </a:tc>
                <a:tc>
                  <a:txBody>
                    <a:bodyPr/>
                    <a:lstStyle/>
                    <a:p>
                      <a:r>
                        <a:rPr lang="en-US" sz="1400" dirty="0" smtClean="0">
                          <a:latin typeface="Times New Roman"/>
                          <a:cs typeface="Times New Roman"/>
                        </a:rPr>
                        <a:t>15.8</a:t>
                      </a:r>
                      <a:endParaRPr lang="en-US" sz="1400" dirty="0">
                        <a:latin typeface="Times New Roman"/>
                        <a:cs typeface="Times New Roman"/>
                      </a:endParaRPr>
                    </a:p>
                  </a:txBody>
                  <a:tcPr/>
                </a:tc>
              </a:tr>
              <a:tr h="245038">
                <a:tc>
                  <a:txBody>
                    <a:bodyPr/>
                    <a:lstStyle/>
                    <a:p>
                      <a:r>
                        <a:rPr lang="en-US" sz="1000" dirty="0" smtClean="0">
                          <a:latin typeface="Times New Roman"/>
                          <a:cs typeface="Times New Roman"/>
                        </a:rPr>
                        <a:t>via Langdon et al. 2000</a:t>
                      </a:r>
                      <a:endParaRPr lang="en-US" sz="1000" dirty="0">
                        <a:latin typeface="Times New Roman"/>
                        <a:cs typeface="Times New Roman"/>
                      </a:endParaRPr>
                    </a:p>
                  </a:txBody>
                  <a:tcPr/>
                </a:tc>
                <a:tc>
                  <a:txBody>
                    <a:bodyPr/>
                    <a:lstStyle/>
                    <a:p>
                      <a:r>
                        <a:rPr lang="en-US" sz="1400" dirty="0" smtClean="0">
                          <a:latin typeface="Times New Roman"/>
                          <a:cs typeface="Times New Roman"/>
                        </a:rPr>
                        <a:t>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119.6</a:t>
                      </a:r>
                      <a:endParaRPr lang="en-US" sz="1400" dirty="0">
                        <a:latin typeface="Times New Roman"/>
                        <a:cs typeface="Times New Roman"/>
                      </a:endParaRPr>
                    </a:p>
                  </a:txBody>
                  <a:tcPr/>
                </a:tc>
                <a:tc>
                  <a:txBody>
                    <a:bodyPr/>
                    <a:lstStyle/>
                    <a:p>
                      <a:r>
                        <a:rPr lang="en-US" sz="1400" dirty="0" smtClean="0">
                          <a:latin typeface="Times New Roman"/>
                          <a:cs typeface="Times New Roman"/>
                        </a:rPr>
                        <a:t>-28.7</a:t>
                      </a:r>
                      <a:endParaRPr lang="en-US" sz="1400" dirty="0">
                        <a:latin typeface="Times New Roman"/>
                        <a:cs typeface="Times New Roman"/>
                      </a:endParaRPr>
                    </a:p>
                  </a:txBody>
                  <a:tcPr/>
                </a:tc>
                <a:tc>
                  <a:txBody>
                    <a:bodyPr/>
                    <a:lstStyle/>
                    <a:p>
                      <a:r>
                        <a:rPr lang="en-US" sz="1400" dirty="0" smtClean="0">
                          <a:latin typeface="Times New Roman"/>
                          <a:cs typeface="Times New Roman"/>
                        </a:rPr>
                        <a:t>2.6</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173.1</a:t>
                      </a:r>
                      <a:endParaRPr lang="en-US" sz="1400" dirty="0">
                        <a:latin typeface="Times New Roman"/>
                        <a:cs typeface="Times New Roman"/>
                      </a:endParaRPr>
                    </a:p>
                  </a:txBody>
                  <a:tcPr/>
                </a:tc>
                <a:tc>
                  <a:txBody>
                    <a:bodyPr/>
                    <a:lstStyle/>
                    <a:p>
                      <a:r>
                        <a:rPr lang="en-US" sz="1400" dirty="0" smtClean="0">
                          <a:latin typeface="Times New Roman"/>
                          <a:cs typeface="Times New Roman"/>
                        </a:rPr>
                        <a:t>-1.7</a:t>
                      </a:r>
                      <a:endParaRPr lang="en-US" sz="1400" dirty="0">
                        <a:latin typeface="Times New Roman"/>
                        <a:cs typeface="Times New Roman"/>
                      </a:endParaRPr>
                    </a:p>
                  </a:txBody>
                  <a:tcPr/>
                </a:tc>
                <a:tc>
                  <a:txBody>
                    <a:bodyPr/>
                    <a:lstStyle/>
                    <a:p>
                      <a:r>
                        <a:rPr lang="en-US" sz="1400" dirty="0" smtClean="0">
                          <a:latin typeface="Times New Roman"/>
                          <a:cs typeface="Times New Roman"/>
                        </a:rPr>
                        <a:t>94.2</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200.7</a:t>
                      </a:r>
                      <a:endParaRPr lang="en-US" sz="1400" dirty="0">
                        <a:latin typeface="Times New Roman"/>
                        <a:cs typeface="Times New Roman"/>
                      </a:endParaRPr>
                    </a:p>
                  </a:txBody>
                  <a:tcPr/>
                </a:tc>
                <a:tc>
                  <a:txBody>
                    <a:bodyPr/>
                    <a:lstStyle/>
                    <a:p>
                      <a:r>
                        <a:rPr lang="en-US" sz="1400" dirty="0" smtClean="0">
                          <a:latin typeface="Times New Roman"/>
                          <a:cs typeface="Times New Roman"/>
                        </a:rPr>
                        <a:t>12.2</a:t>
                      </a:r>
                      <a:endParaRPr lang="en-US" sz="1400" dirty="0">
                        <a:latin typeface="Times New Roman"/>
                        <a:cs typeface="Times New Roman"/>
                      </a:endParaRPr>
                    </a:p>
                  </a:txBody>
                  <a:tcPr/>
                </a:tc>
                <a:tc>
                  <a:txBody>
                    <a:bodyPr/>
                    <a:lstStyle/>
                    <a:p>
                      <a:r>
                        <a:rPr lang="en-US" sz="1400" dirty="0" smtClean="0">
                          <a:latin typeface="Times New Roman"/>
                          <a:cs typeface="Times New Roman"/>
                        </a:rPr>
                        <a:t>141.5</a:t>
                      </a:r>
                      <a:endParaRPr lang="en-US" sz="1400" dirty="0">
                        <a:latin typeface="Times New Roman"/>
                        <a:cs typeface="Times New Roman"/>
                      </a:endParaRPr>
                    </a:p>
                  </a:txBody>
                  <a:tcPr/>
                </a:tc>
              </a:tr>
              <a:tr h="245038">
                <a:tc gridSpan="6">
                  <a:txBody>
                    <a:bodyPr/>
                    <a:lstStyle/>
                    <a:p>
                      <a:r>
                        <a:rPr lang="en-US" sz="1200" dirty="0" smtClean="0">
                          <a:latin typeface="Times New Roman"/>
                          <a:cs typeface="Times New Roman"/>
                        </a:rPr>
                        <a:t>*16% difference from target = 0.353 kg CaCO</a:t>
                      </a:r>
                      <a:r>
                        <a:rPr lang="en-US" sz="1200" baseline="-25000" dirty="0" smtClean="0">
                          <a:latin typeface="Times New Roman"/>
                          <a:cs typeface="Times New Roman"/>
                        </a:rPr>
                        <a:t>3</a:t>
                      </a:r>
                      <a:r>
                        <a:rPr lang="en-US" sz="1200" dirty="0" smtClean="0">
                          <a:latin typeface="Times New Roman"/>
                          <a:cs typeface="Times New Roman"/>
                        </a:rPr>
                        <a:t> d</a:t>
                      </a:r>
                      <a:r>
                        <a:rPr lang="en-US" sz="1200" baseline="30000" dirty="0" smtClean="0">
                          <a:latin typeface="Times New Roman"/>
                          <a:cs typeface="Times New Roman"/>
                        </a:rPr>
                        <a:t>-1</a:t>
                      </a:r>
                      <a:r>
                        <a:rPr lang="en-US" sz="1200" dirty="0" smtClean="0">
                          <a:latin typeface="Times New Roman"/>
                          <a:cs typeface="Times New Roman"/>
                        </a:rPr>
                        <a:t> in Biosphere</a:t>
                      </a:r>
                      <a:r>
                        <a:rPr lang="en-US" sz="1200" baseline="0" dirty="0" smtClean="0">
                          <a:latin typeface="Times New Roman"/>
                          <a:cs typeface="Times New Roman"/>
                        </a:rPr>
                        <a:t> with 750 m</a:t>
                      </a:r>
                      <a:r>
                        <a:rPr lang="en-US" sz="1200" baseline="30000" dirty="0" smtClean="0">
                          <a:latin typeface="Times New Roman"/>
                          <a:cs typeface="Times New Roman"/>
                        </a:rPr>
                        <a:t>2</a:t>
                      </a:r>
                      <a:r>
                        <a:rPr lang="en-US" sz="1200" baseline="0" dirty="0" smtClean="0">
                          <a:latin typeface="Times New Roman"/>
                          <a:cs typeface="Times New Roman"/>
                        </a:rPr>
                        <a:t> benthos</a:t>
                      </a:r>
                      <a:endParaRPr lang="en-US" sz="1200" dirty="0">
                        <a:latin typeface="Times New Roman"/>
                        <a:cs typeface="Times New Roman"/>
                      </a:endParaRPr>
                    </a:p>
                  </a:txBody>
                  <a:tcPr>
                    <a:lnB w="12700" cap="flat" cmpd="sng" algn="ctr">
                      <a:solidFill>
                        <a:scrgbClr r="0" g="0" b="0"/>
                      </a:solidFill>
                      <a:prstDash val="solid"/>
                      <a:round/>
                      <a:headEnd type="none" w="med" len="med"/>
                      <a:tailEnd type="none" w="med" len="med"/>
                    </a:lnB>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18422" y="487455"/>
            <a:ext cx="6536916" cy="907941"/>
          </a:xfrm>
          <a:prstGeom prst="rect">
            <a:avLst/>
          </a:prstGeom>
        </p:spPr>
        <p:txBody>
          <a:bodyPr wrap="none">
            <a:spAutoFit/>
          </a:bodyPr>
          <a:lstStyle/>
          <a:p>
            <a:pPr algn="ctr">
              <a:spcAft>
                <a:spcPts val="600"/>
              </a:spcAft>
            </a:pPr>
            <a:r>
              <a:rPr lang="en-US" sz="2400" b="1" i="1" dirty="0" smtClean="0">
                <a:latin typeface="Geneva"/>
                <a:cs typeface="Geneva"/>
              </a:rPr>
              <a:t>Potential</a:t>
            </a:r>
            <a:r>
              <a:rPr lang="en-US" sz="2400" b="1" dirty="0" smtClean="0">
                <a:latin typeface="Geneva"/>
                <a:cs typeface="Geneva"/>
              </a:rPr>
              <a:t> effects of experimental approach</a:t>
            </a:r>
          </a:p>
          <a:p>
            <a:pPr algn="ctr">
              <a:spcAft>
                <a:spcPts val="600"/>
              </a:spcAft>
            </a:pPr>
            <a:r>
              <a:rPr lang="en-US" sz="2400" b="1" dirty="0">
                <a:latin typeface="Geneva"/>
                <a:cs typeface="Geneva"/>
              </a:rPr>
              <a:t>o</a:t>
            </a:r>
            <a:r>
              <a:rPr lang="en-US" sz="2400" b="1" dirty="0" smtClean="0">
                <a:latin typeface="Geneva"/>
                <a:cs typeface="Geneva"/>
              </a:rPr>
              <a:t>n calcification rates – 2100 CO2SYS data</a:t>
            </a:r>
            <a:endParaRPr lang="en-US" sz="2400" dirty="0"/>
          </a:p>
        </p:txBody>
      </p:sp>
      <p:graphicFrame>
        <p:nvGraphicFramePr>
          <p:cNvPr id="4" name="Table 3"/>
          <p:cNvGraphicFramePr>
            <a:graphicFrameLocks noGrp="1"/>
          </p:cNvGraphicFramePr>
          <p:nvPr/>
        </p:nvGraphicFramePr>
        <p:xfrm>
          <a:off x="594128" y="1789932"/>
          <a:ext cx="7931610" cy="4297680"/>
        </p:xfrm>
        <a:graphic>
          <a:graphicData uri="http://schemas.openxmlformats.org/drawingml/2006/table">
            <a:tbl>
              <a:tblPr firstRow="1" bandRow="1">
                <a:tableStyleId>{2D5ABB26-0587-4C30-8999-92F81FD0307C}</a:tableStyleId>
              </a:tblPr>
              <a:tblGrid>
                <a:gridCol w="2034888"/>
                <a:gridCol w="1722971"/>
                <a:gridCol w="1062004"/>
                <a:gridCol w="1076857"/>
                <a:gridCol w="712955"/>
                <a:gridCol w="1321935"/>
              </a:tblGrid>
              <a:tr h="416565">
                <a:tc>
                  <a:txBody>
                    <a:bodyPr/>
                    <a:lstStyle/>
                    <a:p>
                      <a:r>
                        <a:rPr lang="en-US" sz="1400" b="1" dirty="0" smtClean="0">
                          <a:latin typeface="Times New Roman"/>
                          <a:cs typeface="Times New Roman"/>
                        </a:rPr>
                        <a:t>Organism</a:t>
                      </a:r>
                    </a:p>
                    <a:p>
                      <a:r>
                        <a:rPr lang="en-US" sz="1400" b="1" dirty="0" smtClean="0">
                          <a:latin typeface="Times New Roman"/>
                          <a:cs typeface="Times New Roman"/>
                        </a:rPr>
                        <a:t>(unit</a:t>
                      </a:r>
                      <a:r>
                        <a:rPr lang="en-US" sz="1400" b="1" baseline="0" dirty="0" smtClean="0">
                          <a:latin typeface="Times New Roman"/>
                          <a:cs typeface="Times New Roman"/>
                        </a:rPr>
                        <a:t> for G)</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Experimental set @ 2100</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[HCO</a:t>
                      </a:r>
                      <a:r>
                        <a:rPr lang="en-US" sz="1400" b="1" baseline="-25000" dirty="0" smtClean="0">
                          <a:latin typeface="Times New Roman"/>
                          <a:cs typeface="Times New Roman"/>
                        </a:rPr>
                        <a:t>3</a:t>
                      </a:r>
                      <a:r>
                        <a:rPr lang="en-US" sz="1400" b="1" baseline="30000" dirty="0" smtClean="0">
                          <a:latin typeface="Times New Roman"/>
                          <a:cs typeface="Times New Roman"/>
                        </a:rPr>
                        <a:t>-</a:t>
                      </a:r>
                      <a:r>
                        <a:rPr lang="en-US" sz="1400" b="1" dirty="0" smtClean="0">
                          <a:latin typeface="Times New Roman"/>
                          <a:cs typeface="Times New Roman"/>
                        </a:rPr>
                        <a:t>]</a:t>
                      </a:r>
                    </a:p>
                    <a:p>
                      <a:r>
                        <a:rPr lang="en-US" sz="1400" b="1" dirty="0" smtClean="0">
                          <a:latin typeface="Times New Roman"/>
                          <a:cs typeface="Times New Roman"/>
                        </a:rPr>
                        <a:t>(</a:t>
                      </a:r>
                      <a:r>
                        <a:rPr lang="en-US" sz="1400" b="1" dirty="0" err="1" smtClean="0">
                          <a:latin typeface="Symbol" charset="2"/>
                          <a:cs typeface="Symbol" charset="2"/>
                        </a:rPr>
                        <a:t>m</a:t>
                      </a:r>
                      <a:r>
                        <a:rPr lang="en-US" sz="1400" b="1" dirty="0" err="1" smtClean="0">
                          <a:latin typeface="Times New Roman"/>
                          <a:cs typeface="Times New Roman"/>
                        </a:rPr>
                        <a:t>mol</a:t>
                      </a:r>
                      <a:r>
                        <a:rPr lang="en-US" sz="1400" b="1" dirty="0" smtClean="0">
                          <a:latin typeface="Times New Roman"/>
                          <a:cs typeface="Times New Roman"/>
                        </a:rPr>
                        <a:t> kg</a:t>
                      </a:r>
                      <a:r>
                        <a:rPr lang="en-US" sz="1400" b="1" baseline="30000" dirty="0" smtClean="0">
                          <a:latin typeface="Times New Roman"/>
                          <a:cs typeface="Times New Roman"/>
                        </a:rPr>
                        <a:t>-1</a:t>
                      </a:r>
                      <a:r>
                        <a:rPr lang="en-US" sz="1400" b="1" dirty="0" smtClean="0">
                          <a:latin typeface="Times New Roman"/>
                          <a:cs typeface="Times New Roman"/>
                        </a:rPr>
                        <a: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[CO</a:t>
                      </a:r>
                      <a:r>
                        <a:rPr lang="en-US" sz="1400" b="1" baseline="-25000" dirty="0" smtClean="0">
                          <a:latin typeface="Times New Roman"/>
                          <a:cs typeface="Times New Roman"/>
                        </a:rPr>
                        <a:t>3</a:t>
                      </a:r>
                      <a:r>
                        <a:rPr lang="en-US" sz="1400" b="1" baseline="30000" dirty="0" smtClean="0">
                          <a:latin typeface="Times New Roman"/>
                          <a:cs typeface="Times New Roman"/>
                        </a:rPr>
                        <a:t>2-</a:t>
                      </a:r>
                      <a:r>
                        <a:rPr lang="en-US" sz="1400" b="1" dirty="0" smtClean="0">
                          <a:latin typeface="Times New Roman"/>
                          <a:cs typeface="Times New Roman"/>
                        </a:rPr>
                        <a:t>]</a:t>
                      </a:r>
                    </a:p>
                    <a:p>
                      <a:r>
                        <a:rPr lang="en-US" sz="1400" b="1" dirty="0" smtClean="0">
                          <a:latin typeface="Times New Roman"/>
                          <a:cs typeface="Times New Roman"/>
                        </a:rPr>
                        <a:t>(</a:t>
                      </a:r>
                      <a:r>
                        <a:rPr lang="en-US" sz="1400" b="1" dirty="0" err="1" smtClean="0">
                          <a:latin typeface="Symbol" charset="2"/>
                          <a:cs typeface="Symbol" charset="2"/>
                        </a:rPr>
                        <a:t>m</a:t>
                      </a:r>
                      <a:r>
                        <a:rPr lang="en-US" sz="1400" b="1" dirty="0" err="1" smtClean="0">
                          <a:latin typeface="Times New Roman"/>
                          <a:cs typeface="Times New Roman"/>
                        </a:rPr>
                        <a:t>mol</a:t>
                      </a:r>
                      <a:r>
                        <a:rPr lang="en-US" sz="1400" b="1" dirty="0" smtClean="0">
                          <a:latin typeface="Times New Roman"/>
                          <a:cs typeface="Times New Roman"/>
                        </a:rPr>
                        <a:t> kg</a:t>
                      </a:r>
                      <a:r>
                        <a:rPr lang="en-US" sz="1400" b="1" baseline="30000" dirty="0" smtClean="0">
                          <a:latin typeface="Times New Roman"/>
                          <a:cs typeface="Times New Roman"/>
                        </a:rPr>
                        <a:t>-1</a:t>
                      </a:r>
                      <a:r>
                        <a:rPr lang="en-US" sz="1400" b="1" dirty="0" smtClean="0">
                          <a:latin typeface="Times New Roman"/>
                          <a:cs typeface="Times New Roman"/>
                        </a:rPr>
                        <a: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G</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1400" b="1" dirty="0" smtClean="0">
                          <a:latin typeface="Times New Roman"/>
                          <a:cs typeface="Times New Roman"/>
                        </a:rPr>
                        <a:t>%Difference from target</a:t>
                      </a:r>
                      <a:endParaRPr lang="en-US" sz="1400" b="1" dirty="0">
                        <a:latin typeface="Times New Roman"/>
                        <a:cs typeface="Times New Roman"/>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245038">
                <a:tc>
                  <a:txBody>
                    <a:bodyPr/>
                    <a:lstStyle/>
                    <a:p>
                      <a:r>
                        <a:rPr lang="en-US" sz="1400" b="1" i="1" dirty="0" err="1" smtClean="0">
                          <a:latin typeface="Times New Roman"/>
                          <a:cs typeface="Times New Roman"/>
                        </a:rPr>
                        <a:t>Acropora</a:t>
                      </a:r>
                      <a:r>
                        <a:rPr lang="en-US" sz="1400" b="1" i="1" baseline="0" dirty="0" smtClean="0">
                          <a:latin typeface="Times New Roman"/>
                          <a:cs typeface="Times New Roman"/>
                        </a:rPr>
                        <a:t> </a:t>
                      </a:r>
                      <a:r>
                        <a:rPr lang="en-US" sz="1400" b="1" i="1" baseline="0" dirty="0" err="1" smtClean="0">
                          <a:latin typeface="Times New Roman"/>
                          <a:cs typeface="Times New Roman"/>
                        </a:rPr>
                        <a:t>eurystoma</a:t>
                      </a:r>
                      <a:endParaRPr lang="en-US" sz="1400" b="1" i="1"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Target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118.1</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0.106</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r>
              <a:tr h="24503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latin typeface="Times New Roman"/>
                          <a:cs typeface="Times New Roman"/>
                        </a:rPr>
                        <a:t>(</a:t>
                      </a:r>
                      <a:r>
                        <a:rPr lang="en-US" sz="1400" dirty="0" err="1" smtClean="0">
                          <a:latin typeface="Symbol" charset="2"/>
                          <a:cs typeface="Symbol" charset="2"/>
                        </a:rPr>
                        <a:t>m</a:t>
                      </a:r>
                      <a:r>
                        <a:rPr lang="en-US" sz="1400" dirty="0" err="1" smtClean="0">
                          <a:latin typeface="Times New Roman"/>
                          <a:cs typeface="Times New Roman"/>
                        </a:rPr>
                        <a:t>mol</a:t>
                      </a:r>
                      <a:r>
                        <a:rPr lang="en-US" sz="1400" baseline="0" dirty="0" smtClean="0">
                          <a:latin typeface="Times New Roman"/>
                          <a:cs typeface="Times New Roman"/>
                        </a:rPr>
                        <a:t> CaCO</a:t>
                      </a:r>
                      <a:r>
                        <a:rPr lang="en-US" sz="1400" baseline="-25000" dirty="0" smtClean="0">
                          <a:latin typeface="Times New Roman"/>
                          <a:cs typeface="Times New Roman"/>
                        </a:rPr>
                        <a:t>3</a:t>
                      </a:r>
                      <a:r>
                        <a:rPr lang="en-US" sz="1400" baseline="0" dirty="0" smtClean="0">
                          <a:latin typeface="Times New Roman"/>
                          <a:cs typeface="Times New Roman"/>
                        </a:rPr>
                        <a:t> cm</a:t>
                      </a:r>
                      <a:r>
                        <a:rPr lang="en-US" sz="1400" baseline="30000" dirty="0" smtClean="0">
                          <a:latin typeface="Times New Roman"/>
                          <a:cs typeface="Times New Roman"/>
                        </a:rPr>
                        <a:t>-2</a:t>
                      </a:r>
                      <a:r>
                        <a:rPr lang="en-US" sz="1400" baseline="0" dirty="0" smtClean="0">
                          <a:latin typeface="Times New Roman"/>
                          <a:cs typeface="Times New Roman"/>
                        </a:rPr>
                        <a:t> h</a:t>
                      </a:r>
                      <a:r>
                        <a:rPr lang="en-US" sz="1400" baseline="30000" dirty="0" smtClean="0">
                          <a:latin typeface="Times New Roman"/>
                          <a:cs typeface="Times New Roman"/>
                        </a:rPr>
                        <a:t>-1</a:t>
                      </a:r>
                      <a:r>
                        <a:rPr lang="en-US" sz="1400" baseline="0" dirty="0" smtClean="0">
                          <a:latin typeface="Times New Roman"/>
                          <a:cs typeface="Times New Roman"/>
                        </a:rPr>
                        <a:t>)</a:t>
                      </a:r>
                      <a:endParaRPr lang="en-US" sz="1400" b="0" dirty="0" smtClean="0">
                        <a:latin typeface="Times New Roman"/>
                        <a:cs typeface="Times New Roman"/>
                      </a:endParaRPr>
                    </a:p>
                  </a:txBody>
                  <a:tcPr/>
                </a:tc>
                <a:tc>
                  <a:txBody>
                    <a:bodyPr/>
                    <a:lstStyle/>
                    <a:p>
                      <a:r>
                        <a:rPr lang="en-US" sz="1400" dirty="0" smtClean="0">
                          <a:latin typeface="Times New Roman"/>
                          <a:cs typeface="Times New Roman"/>
                        </a:rPr>
                        <a:t>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108.9</a:t>
                      </a:r>
                      <a:endParaRPr lang="en-US" sz="1400" dirty="0">
                        <a:latin typeface="Times New Roman"/>
                        <a:cs typeface="Times New Roman"/>
                      </a:endParaRPr>
                    </a:p>
                  </a:txBody>
                  <a:tcPr/>
                </a:tc>
                <a:tc>
                  <a:txBody>
                    <a:bodyPr/>
                    <a:lstStyle/>
                    <a:p>
                      <a:r>
                        <a:rPr lang="en-US" sz="1400" dirty="0" smtClean="0">
                          <a:latin typeface="Times New Roman"/>
                          <a:cs typeface="Times New Roman"/>
                        </a:rPr>
                        <a:t>0.096</a:t>
                      </a:r>
                      <a:endParaRPr lang="en-US" sz="1400" dirty="0">
                        <a:latin typeface="Times New Roman"/>
                        <a:cs typeface="Times New Roman"/>
                      </a:endParaRPr>
                    </a:p>
                  </a:txBody>
                  <a:tcPr/>
                </a:tc>
                <a:tc>
                  <a:txBody>
                    <a:bodyPr/>
                    <a:lstStyle/>
                    <a:p>
                      <a:r>
                        <a:rPr lang="en-US" sz="1400" dirty="0" smtClean="0">
                          <a:latin typeface="Times New Roman"/>
                          <a:cs typeface="Times New Roman"/>
                        </a:rPr>
                        <a:t>9.6</a:t>
                      </a:r>
                      <a:endParaRPr lang="en-US" sz="1400" dirty="0">
                        <a:latin typeface="Times New Roman"/>
                        <a:cs typeface="Times New Roman"/>
                      </a:endParaRPr>
                    </a:p>
                  </a:txBody>
                  <a:tcPr/>
                </a:tc>
              </a:tr>
              <a:tr h="245038">
                <a:tc>
                  <a:txBody>
                    <a:bodyPr/>
                    <a:lstStyle/>
                    <a:p>
                      <a:r>
                        <a:rPr lang="en-US" sz="1000" dirty="0" smtClean="0">
                          <a:latin typeface="Times New Roman"/>
                          <a:cs typeface="Times New Roman"/>
                        </a:rPr>
                        <a:t>via Schneider and </a:t>
                      </a:r>
                      <a:r>
                        <a:rPr lang="en-US" sz="1000" dirty="0" err="1" smtClean="0">
                          <a:latin typeface="Times New Roman"/>
                          <a:cs typeface="Times New Roman"/>
                        </a:rPr>
                        <a:t>Erez</a:t>
                      </a:r>
                      <a:r>
                        <a:rPr lang="en-US" sz="1000" dirty="0" smtClean="0">
                          <a:latin typeface="Times New Roman"/>
                          <a:cs typeface="Times New Roman"/>
                        </a:rPr>
                        <a:t> 2006</a:t>
                      </a:r>
                      <a:endParaRPr lang="en-US" sz="1000" dirty="0">
                        <a:latin typeface="Times New Roman"/>
                        <a:cs typeface="Times New Roman"/>
                      </a:endParaRPr>
                    </a:p>
                  </a:txBody>
                  <a:tcPr/>
                </a:tc>
                <a:tc>
                  <a:txBody>
                    <a:bodyPr/>
                    <a:lstStyle/>
                    <a:p>
                      <a:r>
                        <a:rPr lang="en-US" sz="1400" dirty="0" smtClean="0">
                          <a:latin typeface="Times New Roman"/>
                          <a:cs typeface="Times New Roman"/>
                        </a:rPr>
                        <a:t>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119.6</a:t>
                      </a:r>
                      <a:endParaRPr lang="en-US" sz="1400" dirty="0">
                        <a:latin typeface="Times New Roman"/>
                        <a:cs typeface="Times New Roman"/>
                      </a:endParaRPr>
                    </a:p>
                  </a:txBody>
                  <a:tcPr/>
                </a:tc>
                <a:tc>
                  <a:txBody>
                    <a:bodyPr/>
                    <a:lstStyle/>
                    <a:p>
                      <a:r>
                        <a:rPr lang="en-US" sz="1400" dirty="0" smtClean="0">
                          <a:latin typeface="Times New Roman"/>
                          <a:cs typeface="Times New Roman"/>
                        </a:rPr>
                        <a:t>0.108</a:t>
                      </a:r>
                      <a:endParaRPr lang="en-US" sz="1400" dirty="0">
                        <a:latin typeface="Times New Roman"/>
                        <a:cs typeface="Times New Roman"/>
                      </a:endParaRPr>
                    </a:p>
                  </a:txBody>
                  <a:tcPr/>
                </a:tc>
                <a:tc>
                  <a:txBody>
                    <a:bodyPr/>
                    <a:lstStyle/>
                    <a:p>
                      <a:r>
                        <a:rPr lang="en-US" sz="1400" dirty="0" smtClean="0">
                          <a:latin typeface="Times New Roman"/>
                          <a:cs typeface="Times New Roman"/>
                        </a:rPr>
                        <a:t>1.6</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173.1</a:t>
                      </a:r>
                      <a:endParaRPr lang="en-US" sz="1400" dirty="0">
                        <a:latin typeface="Times New Roman"/>
                        <a:cs typeface="Times New Roman"/>
                      </a:endParaRPr>
                    </a:p>
                  </a:txBody>
                  <a:tcPr/>
                </a:tc>
                <a:tc>
                  <a:txBody>
                    <a:bodyPr/>
                    <a:lstStyle/>
                    <a:p>
                      <a:r>
                        <a:rPr lang="en-US" sz="1400" dirty="0" smtClean="0">
                          <a:latin typeface="Times New Roman"/>
                          <a:cs typeface="Times New Roman"/>
                        </a:rPr>
                        <a:t>0.166</a:t>
                      </a:r>
                      <a:endParaRPr lang="en-US" sz="1400" dirty="0">
                        <a:latin typeface="Times New Roman"/>
                        <a:cs typeface="Times New Roman"/>
                      </a:endParaRPr>
                    </a:p>
                  </a:txBody>
                  <a:tcPr/>
                </a:tc>
                <a:tc>
                  <a:txBody>
                    <a:bodyPr/>
                    <a:lstStyle/>
                    <a:p>
                      <a:r>
                        <a:rPr lang="en-US" sz="1400" dirty="0" smtClean="0">
                          <a:latin typeface="Times New Roman"/>
                          <a:cs typeface="Times New Roman"/>
                        </a:rPr>
                        <a:t>57.1</a:t>
                      </a:r>
                      <a:endParaRPr lang="en-US" sz="1400" dirty="0">
                        <a:latin typeface="Times New Roman"/>
                        <a:cs typeface="Times New Roman"/>
                      </a:endParaRPr>
                    </a:p>
                  </a:txBody>
                  <a:tcPr/>
                </a:tc>
              </a:tr>
              <a:tr h="245038">
                <a:tc>
                  <a:txBody>
                    <a:bodyPr/>
                    <a:lstStyle/>
                    <a:p>
                      <a:endParaRPr lang="en-US" sz="140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200.7</a:t>
                      </a:r>
                      <a:endParaRPr lang="en-US" sz="1400" dirty="0">
                        <a:latin typeface="Times New Roman"/>
                        <a:cs typeface="Times New Roman"/>
                      </a:endParaRPr>
                    </a:p>
                  </a:txBody>
                  <a:tcPr/>
                </a:tc>
                <a:tc>
                  <a:txBody>
                    <a:bodyPr/>
                    <a:lstStyle/>
                    <a:p>
                      <a:r>
                        <a:rPr lang="en-US" sz="1400" dirty="0" smtClean="0">
                          <a:latin typeface="Times New Roman"/>
                          <a:cs typeface="Times New Roman"/>
                        </a:rPr>
                        <a:t>0.197</a:t>
                      </a:r>
                      <a:endParaRPr lang="en-US" sz="1400" dirty="0">
                        <a:latin typeface="Times New Roman"/>
                        <a:cs typeface="Times New Roman"/>
                      </a:endParaRPr>
                    </a:p>
                  </a:txBody>
                  <a:tcPr/>
                </a:tc>
                <a:tc>
                  <a:txBody>
                    <a:bodyPr/>
                    <a:lstStyle/>
                    <a:p>
                      <a:r>
                        <a:rPr lang="en-US" sz="1400" dirty="0" smtClean="0">
                          <a:latin typeface="Times New Roman"/>
                          <a:cs typeface="Times New Roman"/>
                        </a:rPr>
                        <a:t>85.8</a:t>
                      </a:r>
                      <a:endParaRPr lang="en-US" sz="1400" dirty="0">
                        <a:latin typeface="Times New Roman"/>
                        <a:cs typeface="Times New Roman"/>
                      </a:endParaRPr>
                    </a:p>
                  </a:txBody>
                  <a:tcPr/>
                </a:tc>
              </a:tr>
              <a:tr h="245038">
                <a:tc gridSpan="6">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Times New Roman"/>
                          <a:cs typeface="Times New Roman"/>
                        </a:rPr>
                        <a:t>*Growth</a:t>
                      </a:r>
                      <a:r>
                        <a:rPr lang="en-US" sz="1200" baseline="0" dirty="0" smtClean="0">
                          <a:latin typeface="Times New Roman"/>
                          <a:cs typeface="Times New Roman"/>
                        </a:rPr>
                        <a:t> of 100 cm</a:t>
                      </a:r>
                      <a:r>
                        <a:rPr lang="en-US" sz="1200" baseline="30000" dirty="0" smtClean="0">
                          <a:latin typeface="Times New Roman"/>
                          <a:cs typeface="Times New Roman"/>
                        </a:rPr>
                        <a:t>2</a:t>
                      </a:r>
                      <a:r>
                        <a:rPr lang="en-US" sz="1200" baseline="0" dirty="0" smtClean="0">
                          <a:latin typeface="Times New Roman"/>
                          <a:cs typeface="Times New Roman"/>
                        </a:rPr>
                        <a:t> colony for 12 hrs at target rate = 127 </a:t>
                      </a:r>
                      <a:r>
                        <a:rPr lang="en-US" sz="1200" baseline="0" dirty="0" err="1" smtClean="0">
                          <a:latin typeface="Symbol" charset="2"/>
                          <a:cs typeface="Symbol" charset="2"/>
                        </a:rPr>
                        <a:t>m</a:t>
                      </a:r>
                      <a:r>
                        <a:rPr lang="en-US" sz="1200" baseline="0" dirty="0" err="1" smtClean="0">
                          <a:latin typeface="Times New Roman"/>
                          <a:cs typeface="Times New Roman"/>
                        </a:rPr>
                        <a:t>mol</a:t>
                      </a:r>
                      <a:r>
                        <a:rPr lang="en-US" sz="1200" baseline="0" dirty="0" smtClean="0">
                          <a:latin typeface="Times New Roman"/>
                          <a:cs typeface="Times New Roman"/>
                        </a:rPr>
                        <a:t> CaCO</a:t>
                      </a:r>
                      <a:r>
                        <a:rPr lang="en-US" sz="1200" baseline="-25000" dirty="0" smtClean="0">
                          <a:latin typeface="Times New Roman"/>
                          <a:cs typeface="Times New Roman"/>
                        </a:rPr>
                        <a:t>3</a:t>
                      </a:r>
                      <a:r>
                        <a:rPr lang="en-US" sz="1200" baseline="0" dirty="0" smtClean="0">
                          <a:latin typeface="Times New Roman"/>
                          <a:cs typeface="Times New Roman"/>
                        </a:rPr>
                        <a:t>, 10% difference in growth rate ~ 24 </a:t>
                      </a:r>
                      <a:r>
                        <a:rPr lang="en-US" sz="1200" baseline="0" dirty="0" err="1" smtClean="0">
                          <a:latin typeface="Symbol" charset="2"/>
                          <a:cs typeface="Symbol" charset="2"/>
                        </a:rPr>
                        <a:t>m</a:t>
                      </a:r>
                      <a:r>
                        <a:rPr lang="en-US" sz="1200" baseline="0" dirty="0" err="1" smtClean="0">
                          <a:latin typeface="Times New Roman"/>
                          <a:cs typeface="Times New Roman"/>
                        </a:rPr>
                        <a:t>mol</a:t>
                      </a:r>
                      <a:r>
                        <a:rPr lang="en-US" sz="1200" baseline="0" dirty="0" smtClean="0">
                          <a:latin typeface="Times New Roman"/>
                          <a:cs typeface="Times New Roman"/>
                        </a:rPr>
                        <a:t> after 12 hrs = ~20% difference in CaCO</a:t>
                      </a:r>
                      <a:r>
                        <a:rPr lang="en-US" sz="1200" baseline="-25000" dirty="0" smtClean="0">
                          <a:latin typeface="Times New Roman"/>
                          <a:cs typeface="Times New Roman"/>
                        </a:rPr>
                        <a:t>3</a:t>
                      </a:r>
                      <a:r>
                        <a:rPr lang="en-US" sz="1200" baseline="0" dirty="0" smtClean="0">
                          <a:latin typeface="Times New Roman"/>
                          <a:cs typeface="Times New Roman"/>
                        </a:rPr>
                        <a:t> produced</a:t>
                      </a:r>
                      <a:endParaRPr lang="en-US" sz="1200" dirty="0" smtClean="0">
                        <a:latin typeface="Times New Roman"/>
                        <a:cs typeface="Times New Roman"/>
                      </a:endParaRPr>
                    </a:p>
                  </a:txBody>
                  <a:tcPr>
                    <a:lnB w="12700" cap="flat" cmpd="sng" algn="ctr">
                      <a:solidFill>
                        <a:scrgbClr r="0" g="0" b="0"/>
                      </a:solidFill>
                      <a:prstDash val="solid"/>
                      <a:round/>
                      <a:headEnd type="none" w="med" len="med"/>
                      <a:tailEnd type="none" w="med" len="med"/>
                    </a:lnB>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r>
              <a:tr h="245038">
                <a:tc>
                  <a:txBody>
                    <a:bodyPr/>
                    <a:lstStyle/>
                    <a:p>
                      <a:r>
                        <a:rPr lang="en-US" sz="1400" b="1" i="1" dirty="0" smtClean="0">
                          <a:latin typeface="Times New Roman"/>
                          <a:cs typeface="Times New Roman"/>
                        </a:rPr>
                        <a:t>G. </a:t>
                      </a:r>
                      <a:r>
                        <a:rPr lang="en-US" sz="1400" b="1" i="1" dirty="0" err="1" smtClean="0">
                          <a:latin typeface="Times New Roman"/>
                          <a:cs typeface="Times New Roman"/>
                        </a:rPr>
                        <a:t>sacculifer</a:t>
                      </a:r>
                      <a:endParaRPr lang="en-US" sz="1400" b="1" i="1"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Target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118.1</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0.747</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lnT w="12700" cap="flat" cmpd="sng" algn="ctr">
                      <a:solidFill>
                        <a:scrgbClr r="0" g="0" b="0"/>
                      </a:solidFill>
                      <a:prstDash val="solid"/>
                      <a:round/>
                      <a:headEnd type="none" w="med" len="med"/>
                      <a:tailEnd type="none" w="med" len="med"/>
                    </a:lnT>
                  </a:tcPr>
                </a:tc>
              </a:tr>
              <a:tr h="245038">
                <a:tc>
                  <a:txBody>
                    <a:bodyPr/>
                    <a:lstStyle/>
                    <a:p>
                      <a:r>
                        <a:rPr lang="en-US" sz="1400" dirty="0" smtClean="0">
                          <a:latin typeface="Times New Roman"/>
                          <a:cs typeface="Times New Roman"/>
                        </a:rPr>
                        <a:t>(</a:t>
                      </a:r>
                      <a:r>
                        <a:rPr lang="en-US" sz="1400" dirty="0" smtClean="0">
                          <a:latin typeface="Symbol" charset="2"/>
                          <a:cs typeface="Symbol" charset="2"/>
                        </a:rPr>
                        <a:t>m</a:t>
                      </a:r>
                      <a:r>
                        <a:rPr lang="en-US" sz="1400" dirty="0" smtClean="0">
                          <a:latin typeface="Times New Roman"/>
                          <a:cs typeface="Times New Roman"/>
                        </a:rPr>
                        <a:t>g d</a:t>
                      </a:r>
                      <a:r>
                        <a:rPr lang="en-US" sz="1400" baseline="30000" dirty="0" smtClean="0">
                          <a:latin typeface="Times New Roman"/>
                          <a:cs typeface="Times New Roman"/>
                        </a:rPr>
                        <a:t>-1</a:t>
                      </a:r>
                      <a:r>
                        <a:rPr lang="en-US" sz="1400" dirty="0" smtClean="0">
                          <a:latin typeface="Times New Roman"/>
                          <a:cs typeface="Times New Roman"/>
                        </a:rPr>
                        <a:t> </a:t>
                      </a:r>
                      <a:r>
                        <a:rPr lang="en-US" sz="1400" dirty="0" smtClean="0">
                          <a:latin typeface="Symbol" charset="2"/>
                          <a:cs typeface="Symbol" charset="2"/>
                        </a:rPr>
                        <a:t>m</a:t>
                      </a:r>
                      <a:r>
                        <a:rPr lang="en-US" sz="1400" dirty="0" smtClean="0">
                          <a:latin typeface="Times New Roman"/>
                          <a:cs typeface="Times New Roman"/>
                        </a:rPr>
                        <a:t>gC</a:t>
                      </a:r>
                      <a:r>
                        <a:rPr lang="en-US" sz="1400" baseline="30000" dirty="0" smtClean="0">
                          <a:latin typeface="Times New Roman"/>
                          <a:cs typeface="Times New Roman"/>
                        </a:rPr>
                        <a:t>-1</a:t>
                      </a:r>
                      <a:r>
                        <a:rPr lang="en-US" sz="1400" dirty="0" smtClean="0">
                          <a:latin typeface="Times New Roman"/>
                          <a:cs typeface="Times New Roman"/>
                        </a:rPr>
                        <a:t>) </a:t>
                      </a:r>
                      <a:endParaRPr lang="en-US" sz="1400" dirty="0">
                        <a:latin typeface="Times New Roman"/>
                        <a:cs typeface="Times New Roman"/>
                      </a:endParaRPr>
                    </a:p>
                  </a:txBody>
                  <a:tcPr/>
                </a:tc>
                <a:tc>
                  <a:txBody>
                    <a:bodyPr/>
                    <a:lstStyle/>
                    <a:p>
                      <a:r>
                        <a:rPr lang="en-US" sz="1400" dirty="0" smtClean="0">
                          <a:latin typeface="Times New Roman"/>
                          <a:cs typeface="Times New Roman"/>
                        </a:rPr>
                        <a:t>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108.9</a:t>
                      </a:r>
                      <a:endParaRPr lang="en-US" sz="1400" dirty="0">
                        <a:latin typeface="Times New Roman"/>
                        <a:cs typeface="Times New Roman"/>
                      </a:endParaRPr>
                    </a:p>
                  </a:txBody>
                  <a:tcPr/>
                </a:tc>
                <a:tc>
                  <a:txBody>
                    <a:bodyPr/>
                    <a:lstStyle/>
                    <a:p>
                      <a:r>
                        <a:rPr lang="en-US" sz="1400" dirty="0" smtClean="0">
                          <a:latin typeface="Times New Roman"/>
                          <a:cs typeface="Times New Roman"/>
                        </a:rPr>
                        <a:t>0.741</a:t>
                      </a:r>
                      <a:endParaRPr lang="en-US" sz="1400" dirty="0">
                        <a:latin typeface="Times New Roman"/>
                        <a:cs typeface="Times New Roman"/>
                      </a:endParaRPr>
                    </a:p>
                  </a:txBody>
                  <a:tcPr/>
                </a:tc>
                <a:tc>
                  <a:txBody>
                    <a:bodyPr/>
                    <a:lstStyle/>
                    <a:p>
                      <a:r>
                        <a:rPr lang="en-US" sz="1400" dirty="0" smtClean="0">
                          <a:latin typeface="Times New Roman"/>
                          <a:cs typeface="Times New Roman"/>
                        </a:rPr>
                        <a:t>0.8</a:t>
                      </a:r>
                      <a:endParaRPr lang="en-US" sz="1400" dirty="0">
                        <a:latin typeface="Times New Roman"/>
                        <a:cs typeface="Times New Roman"/>
                      </a:endParaRPr>
                    </a:p>
                  </a:txBody>
                  <a:tcPr/>
                </a:tc>
              </a:tr>
              <a:tr h="245038">
                <a:tc>
                  <a:txBody>
                    <a:bodyPr/>
                    <a:lstStyle/>
                    <a:p>
                      <a:r>
                        <a:rPr lang="en-US" sz="1000" dirty="0" smtClean="0">
                          <a:latin typeface="Times New Roman"/>
                          <a:cs typeface="Times New Roman"/>
                        </a:rPr>
                        <a:t>via Lombard</a:t>
                      </a:r>
                      <a:r>
                        <a:rPr lang="en-US" sz="1000" baseline="0" dirty="0" smtClean="0">
                          <a:latin typeface="Times New Roman"/>
                          <a:cs typeface="Times New Roman"/>
                        </a:rPr>
                        <a:t> et al. 2009</a:t>
                      </a:r>
                      <a:endParaRPr lang="en-US" sz="1000" dirty="0">
                        <a:latin typeface="Times New Roman"/>
                        <a:cs typeface="Times New Roman"/>
                      </a:endParaRPr>
                    </a:p>
                  </a:txBody>
                  <a:tcPr/>
                </a:tc>
                <a:tc>
                  <a:txBody>
                    <a:bodyPr/>
                    <a:lstStyle/>
                    <a:p>
                      <a:r>
                        <a:rPr lang="en-US" sz="1400" dirty="0" smtClean="0">
                          <a:latin typeface="Times New Roman"/>
                          <a:cs typeface="Times New Roman"/>
                        </a:rPr>
                        <a:t>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119.6</a:t>
                      </a:r>
                      <a:endParaRPr lang="en-US" sz="1400" dirty="0">
                        <a:latin typeface="Times New Roman"/>
                        <a:cs typeface="Times New Roman"/>
                      </a:endParaRPr>
                    </a:p>
                  </a:txBody>
                  <a:tcPr/>
                </a:tc>
                <a:tc>
                  <a:txBody>
                    <a:bodyPr/>
                    <a:lstStyle/>
                    <a:p>
                      <a:r>
                        <a:rPr lang="en-US" sz="1400" dirty="0" smtClean="0">
                          <a:latin typeface="Times New Roman"/>
                          <a:cs typeface="Times New Roman"/>
                        </a:rPr>
                        <a:t>0.748</a:t>
                      </a:r>
                      <a:endParaRPr lang="en-US" sz="1400" dirty="0">
                        <a:latin typeface="Times New Roman"/>
                        <a:cs typeface="Times New Roman"/>
                      </a:endParaRPr>
                    </a:p>
                  </a:txBody>
                  <a:tcPr/>
                </a:tc>
                <a:tc>
                  <a:txBody>
                    <a:bodyPr/>
                    <a:lstStyle/>
                    <a:p>
                      <a:r>
                        <a:rPr lang="en-US" sz="1400" dirty="0" smtClean="0">
                          <a:latin typeface="Times New Roman"/>
                          <a:cs typeface="Times New Roman"/>
                        </a:rPr>
                        <a:t>0.1</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acid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173.1</a:t>
                      </a:r>
                      <a:endParaRPr lang="en-US" sz="1400" dirty="0">
                        <a:latin typeface="Times New Roman"/>
                        <a:cs typeface="Times New Roman"/>
                      </a:endParaRPr>
                    </a:p>
                  </a:txBody>
                  <a:tcPr/>
                </a:tc>
                <a:tc>
                  <a:txBody>
                    <a:bodyPr/>
                    <a:lstStyle/>
                    <a:p>
                      <a:r>
                        <a:rPr lang="en-US" sz="1400" dirty="0" smtClean="0">
                          <a:latin typeface="Times New Roman"/>
                          <a:cs typeface="Times New Roman"/>
                        </a:rPr>
                        <a:t>0.783</a:t>
                      </a:r>
                      <a:endParaRPr lang="en-US" sz="1400" dirty="0">
                        <a:latin typeface="Times New Roman"/>
                        <a:cs typeface="Times New Roman"/>
                      </a:endParaRPr>
                    </a:p>
                  </a:txBody>
                  <a:tcPr/>
                </a:tc>
                <a:tc>
                  <a:txBody>
                    <a:bodyPr/>
                    <a:lstStyle/>
                    <a:p>
                      <a:r>
                        <a:rPr lang="en-US" sz="1400" dirty="0" smtClean="0">
                          <a:latin typeface="Times New Roman"/>
                          <a:cs typeface="Times New Roman"/>
                        </a:rPr>
                        <a:t>4.8</a:t>
                      </a:r>
                      <a:endParaRPr lang="en-US" sz="1400" dirty="0">
                        <a:latin typeface="Times New Roman"/>
                        <a:cs typeface="Times New Roman"/>
                      </a:endParaRPr>
                    </a:p>
                  </a:txBody>
                  <a:tcPr/>
                </a:tc>
              </a:tr>
              <a:tr h="245038">
                <a:tc>
                  <a:txBody>
                    <a:bodyPr/>
                    <a:lstStyle/>
                    <a:p>
                      <a:endParaRPr lang="en-US" sz="1400" dirty="0">
                        <a:latin typeface="Times New Roman"/>
                        <a:cs typeface="Times New Roman"/>
                      </a:endParaRPr>
                    </a:p>
                  </a:txBody>
                  <a:tcPr/>
                </a:tc>
                <a:tc>
                  <a:txBody>
                    <a:bodyPr/>
                    <a:lstStyle/>
                    <a:p>
                      <a:r>
                        <a:rPr lang="en-US" sz="1400" dirty="0" smtClean="0">
                          <a:latin typeface="Times New Roman"/>
                          <a:cs typeface="Times New Roman"/>
                        </a:rPr>
                        <a:t>Re-</a:t>
                      </a:r>
                      <a:r>
                        <a:rPr lang="en-US" sz="1400" dirty="0" err="1" smtClean="0">
                          <a:latin typeface="Times New Roman"/>
                          <a:cs typeface="Times New Roman"/>
                        </a:rPr>
                        <a:t>eq</a:t>
                      </a:r>
                      <a:r>
                        <a:rPr lang="en-US" sz="1400" dirty="0" smtClean="0">
                          <a:latin typeface="Times New Roman"/>
                          <a:cs typeface="Times New Roman"/>
                        </a:rPr>
                        <a:t>. CO</a:t>
                      </a:r>
                      <a:r>
                        <a:rPr lang="en-US" sz="1400" baseline="-25000" dirty="0" smtClean="0">
                          <a:latin typeface="Times New Roman"/>
                          <a:cs typeface="Times New Roman"/>
                        </a:rPr>
                        <a:t>2</a:t>
                      </a:r>
                      <a:r>
                        <a:rPr lang="en-US" sz="1400" dirty="0" smtClean="0">
                          <a:latin typeface="Times New Roman"/>
                          <a:cs typeface="Times New Roman"/>
                        </a:rPr>
                        <a:t> addition</a:t>
                      </a:r>
                      <a:endParaRPr lang="en-US" sz="1400" dirty="0">
                        <a:latin typeface="Times New Roman"/>
                        <a:cs typeface="Times New Roman"/>
                      </a:endParaRPr>
                    </a:p>
                  </a:txBody>
                  <a:tcPr/>
                </a:tc>
                <a:tc>
                  <a:txBody>
                    <a:bodyPr/>
                    <a:lstStyle/>
                    <a:p>
                      <a:r>
                        <a:rPr lang="en-US" sz="1400" dirty="0" smtClean="0">
                          <a:latin typeface="Times New Roman"/>
                          <a:cs typeface="Times New Roman"/>
                        </a:rPr>
                        <a:t>-</a:t>
                      </a:r>
                      <a:endParaRPr lang="en-US" sz="1400" dirty="0">
                        <a:latin typeface="Times New Roman"/>
                        <a:cs typeface="Times New Roman"/>
                      </a:endParaRPr>
                    </a:p>
                  </a:txBody>
                  <a:tcPr/>
                </a:tc>
                <a:tc>
                  <a:txBody>
                    <a:bodyPr/>
                    <a:lstStyle/>
                    <a:p>
                      <a:r>
                        <a:rPr lang="en-US" sz="1400" dirty="0" smtClean="0">
                          <a:latin typeface="Times New Roman"/>
                          <a:cs typeface="Times New Roman"/>
                        </a:rPr>
                        <a:t>200.7</a:t>
                      </a:r>
                      <a:endParaRPr lang="en-US" sz="1400" dirty="0">
                        <a:latin typeface="Times New Roman"/>
                        <a:cs typeface="Times New Roman"/>
                      </a:endParaRPr>
                    </a:p>
                  </a:txBody>
                  <a:tcPr/>
                </a:tc>
                <a:tc>
                  <a:txBody>
                    <a:bodyPr/>
                    <a:lstStyle/>
                    <a:p>
                      <a:r>
                        <a:rPr lang="en-US" sz="1400" dirty="0" smtClean="0">
                          <a:latin typeface="Times New Roman"/>
                          <a:cs typeface="Times New Roman"/>
                        </a:rPr>
                        <a:t>0.800</a:t>
                      </a:r>
                      <a:endParaRPr lang="en-US" sz="1400" dirty="0">
                        <a:latin typeface="Times New Roman"/>
                        <a:cs typeface="Times New Roman"/>
                      </a:endParaRPr>
                    </a:p>
                  </a:txBody>
                  <a:tcPr/>
                </a:tc>
                <a:tc>
                  <a:txBody>
                    <a:bodyPr/>
                    <a:lstStyle/>
                    <a:p>
                      <a:r>
                        <a:rPr lang="en-US" sz="1400" dirty="0" smtClean="0">
                          <a:latin typeface="Times New Roman"/>
                          <a:cs typeface="Times New Roman"/>
                        </a:rPr>
                        <a:t>7.2</a:t>
                      </a:r>
                      <a:endParaRPr lang="en-US" sz="1400" dirty="0">
                        <a:latin typeface="Times New Roman"/>
                        <a:cs typeface="Times New Roman"/>
                      </a:endParaRPr>
                    </a:p>
                  </a:txBody>
                  <a:tcPr/>
                </a:tc>
              </a:tr>
              <a:tr h="245038">
                <a:tc gridSpan="6">
                  <a:txBody>
                    <a:bodyPr/>
                    <a:lstStyle/>
                    <a:p>
                      <a:r>
                        <a:rPr lang="en-US" sz="1200" dirty="0" smtClean="0">
                          <a:latin typeface="Times New Roman"/>
                          <a:cs typeface="Times New Roman"/>
                        </a:rPr>
                        <a:t>*Lombard et al. 2009 indicate</a:t>
                      </a:r>
                      <a:r>
                        <a:rPr lang="en-US" sz="1200" baseline="0" dirty="0" smtClean="0">
                          <a:latin typeface="Times New Roman"/>
                          <a:cs typeface="Times New Roman"/>
                        </a:rPr>
                        <a:t> that rate of G could decrease by 6 to 13% by 2100</a:t>
                      </a:r>
                      <a:endParaRPr lang="en-US" sz="1200" dirty="0">
                        <a:latin typeface="Times New Roman"/>
                        <a:cs typeface="Times New Roman"/>
                      </a:endParaRPr>
                    </a:p>
                  </a:txBody>
                  <a:tcPr>
                    <a:lnB w="12700" cap="flat" cmpd="sng" algn="ctr">
                      <a:solidFill>
                        <a:scrgbClr r="0" g="0" b="0"/>
                      </a:solidFill>
                      <a:prstDash val="solid"/>
                      <a:round/>
                      <a:headEnd type="none" w="med" len="med"/>
                      <a:tailEnd type="none" w="med" len="med"/>
                    </a:lnB>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c hMerge="1">
                  <a:txBody>
                    <a:bodyPr/>
                    <a:lstStyle/>
                    <a:p>
                      <a:endParaRPr lang="en-US" sz="1400" dirty="0">
                        <a:latin typeface="Times New Roman"/>
                        <a:cs typeface="Times New Roman"/>
                      </a:endParaRPr>
                    </a:p>
                  </a:txBody>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45532" y="316634"/>
            <a:ext cx="6282690" cy="584776"/>
          </a:xfrm>
          <a:prstGeom prst="rect">
            <a:avLst/>
          </a:prstGeom>
        </p:spPr>
        <p:txBody>
          <a:bodyPr wrap="none">
            <a:spAutoFit/>
          </a:bodyPr>
          <a:lstStyle/>
          <a:p>
            <a:pPr algn="ctr">
              <a:spcAft>
                <a:spcPts val="600"/>
              </a:spcAft>
            </a:pPr>
            <a:r>
              <a:rPr lang="en-US" sz="3200" b="1" dirty="0" smtClean="0">
                <a:latin typeface="Geneva"/>
                <a:cs typeface="Geneva"/>
              </a:rPr>
              <a:t>Biological effects on chemistry</a:t>
            </a:r>
            <a:endParaRPr lang="en-US" sz="3200" dirty="0"/>
          </a:p>
        </p:txBody>
      </p:sp>
      <p:sp>
        <p:nvSpPr>
          <p:cNvPr id="6" name="TextBox 5"/>
          <p:cNvSpPr txBox="1"/>
          <p:nvPr/>
        </p:nvSpPr>
        <p:spPr>
          <a:xfrm>
            <a:off x="737140" y="943245"/>
            <a:ext cx="7770915" cy="646331"/>
          </a:xfrm>
          <a:prstGeom prst="rect">
            <a:avLst/>
          </a:prstGeom>
          <a:noFill/>
        </p:spPr>
        <p:txBody>
          <a:bodyPr wrap="none" rtlCol="0">
            <a:spAutoFit/>
          </a:bodyPr>
          <a:lstStyle/>
          <a:p>
            <a:pPr algn="ctr"/>
            <a:r>
              <a:rPr lang="en-US" dirty="0" smtClean="0">
                <a:latin typeface="Georgia"/>
                <a:cs typeface="Georgia"/>
              </a:rPr>
              <a:t>Photosynthesis, respiration, calcification, dissolution, nutrient cycling, etc.</a:t>
            </a:r>
          </a:p>
          <a:p>
            <a:pPr algn="ctr"/>
            <a:r>
              <a:rPr lang="en-US" dirty="0" smtClean="0">
                <a:latin typeface="Georgia"/>
                <a:cs typeface="Georgia"/>
              </a:rPr>
              <a:t>affect carbonate system parameters!</a:t>
            </a:r>
          </a:p>
        </p:txBody>
      </p:sp>
      <p:sp>
        <p:nvSpPr>
          <p:cNvPr id="9" name="TextBox 8"/>
          <p:cNvSpPr txBox="1"/>
          <p:nvPr/>
        </p:nvSpPr>
        <p:spPr>
          <a:xfrm>
            <a:off x="737140" y="1782504"/>
            <a:ext cx="7770915" cy="4708982"/>
          </a:xfrm>
          <a:prstGeom prst="rect">
            <a:avLst/>
          </a:prstGeom>
          <a:noFill/>
        </p:spPr>
        <p:txBody>
          <a:bodyPr wrap="square" rtlCol="0">
            <a:spAutoFit/>
          </a:bodyPr>
          <a:lstStyle/>
          <a:p>
            <a:pPr>
              <a:spcAft>
                <a:spcPts val="2400"/>
              </a:spcAft>
              <a:buFont typeface="Arial"/>
              <a:buChar char="•"/>
            </a:pPr>
            <a:r>
              <a:rPr lang="en-US" dirty="0" smtClean="0">
                <a:latin typeface="Georgia"/>
                <a:cs typeface="Georgia"/>
              </a:rPr>
              <a:t>Chemical signatures from these processes are amplified in closed chamber experiments…plan ahead</a:t>
            </a:r>
          </a:p>
          <a:p>
            <a:pPr>
              <a:spcAft>
                <a:spcPts val="2400"/>
              </a:spcAft>
              <a:buFont typeface="Arial"/>
              <a:buChar char="•"/>
            </a:pPr>
            <a:r>
              <a:rPr lang="en-US" dirty="0" smtClean="0">
                <a:latin typeface="Georgia"/>
                <a:cs typeface="Georgia"/>
              </a:rPr>
              <a:t>Know in situ/natural fluctuations in SW chemistry</a:t>
            </a:r>
          </a:p>
          <a:p>
            <a:pPr>
              <a:spcAft>
                <a:spcPts val="2400"/>
              </a:spcAft>
              <a:buFont typeface="Arial"/>
              <a:buChar char="•"/>
            </a:pPr>
            <a:r>
              <a:rPr lang="en-US" dirty="0" smtClean="0">
                <a:latin typeface="Georgia"/>
                <a:cs typeface="Georgia"/>
              </a:rPr>
              <a:t>Check literature for known metabolic rates of organisms or communities</a:t>
            </a:r>
          </a:p>
          <a:p>
            <a:pPr>
              <a:spcAft>
                <a:spcPts val="2400"/>
              </a:spcAft>
              <a:buFont typeface="Arial"/>
              <a:buChar char="•"/>
            </a:pPr>
            <a:r>
              <a:rPr lang="en-US" dirty="0" smtClean="0">
                <a:latin typeface="Georgia"/>
                <a:cs typeface="Georgia"/>
              </a:rPr>
              <a:t>Estimate potential chemical changes based on previous rates and volume/surface area in experimental chamber</a:t>
            </a:r>
          </a:p>
          <a:p>
            <a:pPr>
              <a:spcAft>
                <a:spcPts val="2400"/>
              </a:spcAft>
              <a:buFont typeface="Arial"/>
              <a:buChar char="•"/>
            </a:pPr>
            <a:r>
              <a:rPr lang="en-US" dirty="0" smtClean="0">
                <a:latin typeface="Georgia"/>
                <a:cs typeface="Georgia"/>
              </a:rPr>
              <a:t>Calculate potential chemical changes based on system volume</a:t>
            </a:r>
          </a:p>
          <a:p>
            <a:pPr>
              <a:spcAft>
                <a:spcPts val="2400"/>
              </a:spcAft>
              <a:buFont typeface="Arial"/>
              <a:buChar char="•"/>
            </a:pPr>
            <a:r>
              <a:rPr lang="en-US" dirty="0" smtClean="0">
                <a:latin typeface="Georgia"/>
                <a:cs typeface="Georgia"/>
              </a:rPr>
              <a:t>Use this information to help determine parameters for pH-stat/CO</a:t>
            </a:r>
            <a:r>
              <a:rPr lang="en-US" baseline="-25000" dirty="0" smtClean="0">
                <a:latin typeface="Georgia"/>
                <a:cs typeface="Georgia"/>
              </a:rPr>
              <a:t>2</a:t>
            </a:r>
            <a:r>
              <a:rPr lang="en-US" dirty="0" smtClean="0">
                <a:latin typeface="Georgia"/>
                <a:cs typeface="Georgia"/>
              </a:rPr>
              <a:t>-stat experiments</a:t>
            </a:r>
          </a:p>
          <a:p>
            <a:pPr>
              <a:spcAft>
                <a:spcPts val="2400"/>
              </a:spcAft>
              <a:buFont typeface="Arial"/>
              <a:buChar char="•"/>
            </a:pPr>
            <a:r>
              <a:rPr lang="en-US" dirty="0" smtClean="0">
                <a:latin typeface="Georgia"/>
                <a:cs typeface="Georgia"/>
              </a:rPr>
              <a:t>MONITOR CLOSELY…you really don’t know what to expect!</a:t>
            </a:r>
          </a:p>
        </p:txBody>
      </p:sp>
      <p:cxnSp>
        <p:nvCxnSpPr>
          <p:cNvPr id="11" name="Straight Connector 10"/>
          <p:cNvCxnSpPr/>
          <p:nvPr/>
        </p:nvCxnSpPr>
        <p:spPr>
          <a:xfrm>
            <a:off x="737140" y="1589576"/>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Yates SHARQ chamber2.tif"/>
          <p:cNvPicPr>
            <a:picLocks noChangeAspect="1"/>
          </p:cNvPicPr>
          <p:nvPr/>
        </p:nvPicPr>
        <p:blipFill>
          <a:blip r:embed="rId2"/>
          <a:stretch>
            <a:fillRect/>
          </a:stretch>
        </p:blipFill>
        <p:spPr>
          <a:xfrm>
            <a:off x="0" y="0"/>
            <a:ext cx="4667999" cy="3501000"/>
          </a:xfrm>
          <a:prstGeom prst="rect">
            <a:avLst/>
          </a:prstGeom>
        </p:spPr>
      </p:pic>
      <p:pic>
        <p:nvPicPr>
          <p:cNvPr id="7" name="Picture 6" descr="Hawaii Jackup rig.JPG"/>
          <p:cNvPicPr>
            <a:picLocks noChangeAspect="1"/>
          </p:cNvPicPr>
          <p:nvPr/>
        </p:nvPicPr>
        <p:blipFill>
          <a:blip r:embed="rId3"/>
          <a:stretch>
            <a:fillRect/>
          </a:stretch>
        </p:blipFill>
        <p:spPr>
          <a:xfrm>
            <a:off x="4667998" y="3500998"/>
            <a:ext cx="4476001" cy="3357001"/>
          </a:xfrm>
          <a:prstGeom prst="rect">
            <a:avLst/>
          </a:prstGeom>
        </p:spPr>
      </p:pic>
      <p:pic>
        <p:nvPicPr>
          <p:cNvPr id="9" name="Picture 8" descr="Hawaii Jackup rig6.jpg"/>
          <p:cNvPicPr>
            <a:picLocks noChangeAspect="1"/>
          </p:cNvPicPr>
          <p:nvPr/>
        </p:nvPicPr>
        <p:blipFill>
          <a:blip r:embed="rId4"/>
          <a:stretch>
            <a:fillRect/>
          </a:stretch>
        </p:blipFill>
        <p:spPr>
          <a:xfrm>
            <a:off x="4667998" y="1"/>
            <a:ext cx="4880576" cy="3501000"/>
          </a:xfrm>
          <a:prstGeom prst="rect">
            <a:avLst/>
          </a:prstGeom>
        </p:spPr>
      </p:pic>
      <p:sp>
        <p:nvSpPr>
          <p:cNvPr id="10" name="TextBox 9"/>
          <p:cNvSpPr txBox="1"/>
          <p:nvPr/>
        </p:nvSpPr>
        <p:spPr>
          <a:xfrm>
            <a:off x="4860688" y="3741080"/>
            <a:ext cx="1778852" cy="461665"/>
          </a:xfrm>
          <a:prstGeom prst="rect">
            <a:avLst/>
          </a:prstGeom>
          <a:noFill/>
        </p:spPr>
        <p:txBody>
          <a:bodyPr wrap="square" rtlCol="0">
            <a:spAutoFit/>
          </a:bodyPr>
          <a:lstStyle/>
          <a:p>
            <a:pPr algn="ctr"/>
            <a:r>
              <a:rPr lang="en-US" sz="1200" dirty="0" smtClean="0"/>
              <a:t>Gas equilibration</a:t>
            </a:r>
          </a:p>
          <a:p>
            <a:pPr algn="ctr"/>
            <a:r>
              <a:rPr lang="en-US" sz="1200" dirty="0" smtClean="0"/>
              <a:t>chamber</a:t>
            </a:r>
            <a:endParaRPr lang="en-US" sz="1200" dirty="0"/>
          </a:p>
        </p:txBody>
      </p:sp>
      <p:sp>
        <p:nvSpPr>
          <p:cNvPr id="11" name="TextBox 10"/>
          <p:cNvSpPr txBox="1"/>
          <p:nvPr/>
        </p:nvSpPr>
        <p:spPr>
          <a:xfrm>
            <a:off x="7354007" y="3741080"/>
            <a:ext cx="1005428" cy="461665"/>
          </a:xfrm>
          <a:prstGeom prst="rect">
            <a:avLst/>
          </a:prstGeom>
          <a:noFill/>
        </p:spPr>
        <p:txBody>
          <a:bodyPr wrap="none" rtlCol="0">
            <a:spAutoFit/>
          </a:bodyPr>
          <a:lstStyle/>
          <a:p>
            <a:pPr algn="ctr"/>
            <a:r>
              <a:rPr lang="en-US" sz="1200" dirty="0" err="1" smtClean="0"/>
              <a:t>LiCor</a:t>
            </a:r>
            <a:r>
              <a:rPr lang="en-US" sz="1200" dirty="0" smtClean="0"/>
              <a:t> 6252 IR</a:t>
            </a:r>
          </a:p>
          <a:p>
            <a:pPr algn="ctr"/>
            <a:r>
              <a:rPr lang="en-US" sz="1200" dirty="0" smtClean="0"/>
              <a:t>gas analyzer</a:t>
            </a:r>
            <a:endParaRPr lang="en-US" sz="1200" dirty="0"/>
          </a:p>
        </p:txBody>
      </p:sp>
      <p:sp>
        <p:nvSpPr>
          <p:cNvPr id="12" name="TextBox 11"/>
          <p:cNvSpPr txBox="1"/>
          <p:nvPr/>
        </p:nvSpPr>
        <p:spPr>
          <a:xfrm>
            <a:off x="7737059" y="4372849"/>
            <a:ext cx="1244752" cy="461665"/>
          </a:xfrm>
          <a:prstGeom prst="rect">
            <a:avLst/>
          </a:prstGeom>
          <a:noFill/>
        </p:spPr>
        <p:txBody>
          <a:bodyPr wrap="none" rtlCol="0">
            <a:spAutoFit/>
          </a:bodyPr>
          <a:lstStyle/>
          <a:p>
            <a:pPr algn="ctr"/>
            <a:r>
              <a:rPr lang="en-US" sz="1200" dirty="0" smtClean="0"/>
              <a:t>Flow-through</a:t>
            </a:r>
          </a:p>
          <a:p>
            <a:pPr algn="ctr"/>
            <a:r>
              <a:rPr lang="en-US" sz="1200" dirty="0" smtClean="0"/>
              <a:t>analytical system</a:t>
            </a:r>
            <a:endParaRPr lang="en-US" sz="1200" dirty="0"/>
          </a:p>
        </p:txBody>
      </p:sp>
      <p:sp>
        <p:nvSpPr>
          <p:cNvPr id="13" name="TextBox 12"/>
          <p:cNvSpPr txBox="1"/>
          <p:nvPr/>
        </p:nvSpPr>
        <p:spPr>
          <a:xfrm>
            <a:off x="7139217" y="6229509"/>
            <a:ext cx="659155" cy="276999"/>
          </a:xfrm>
          <a:prstGeom prst="rect">
            <a:avLst/>
          </a:prstGeom>
          <a:noFill/>
        </p:spPr>
        <p:txBody>
          <a:bodyPr wrap="none" rtlCol="0">
            <a:spAutoFit/>
          </a:bodyPr>
          <a:lstStyle/>
          <a:p>
            <a:pPr algn="ctr"/>
            <a:r>
              <a:rPr lang="en-US" sz="1200" dirty="0" smtClean="0"/>
              <a:t>CO</a:t>
            </a:r>
            <a:r>
              <a:rPr lang="en-US" sz="1200" baseline="-25000" dirty="0" smtClean="0"/>
              <a:t>2</a:t>
            </a:r>
            <a:r>
              <a:rPr lang="en-US" sz="1200" dirty="0" smtClean="0"/>
              <a:t> gas</a:t>
            </a:r>
            <a:endParaRPr lang="en-US" sz="1200" dirty="0"/>
          </a:p>
        </p:txBody>
      </p:sp>
      <p:cxnSp>
        <p:nvCxnSpPr>
          <p:cNvPr id="15" name="Straight Connector 14"/>
          <p:cNvCxnSpPr>
            <a:stCxn id="10" idx="2"/>
          </p:cNvCxnSpPr>
          <p:nvPr/>
        </p:nvCxnSpPr>
        <p:spPr>
          <a:xfrm rot="16200000" flipH="1">
            <a:off x="5925591" y="4027268"/>
            <a:ext cx="170104" cy="521058"/>
          </a:xfrm>
          <a:prstGeom prst="line">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16200000" flipH="1">
            <a:off x="7928285" y="5265664"/>
            <a:ext cx="989969" cy="127668"/>
          </a:xfrm>
          <a:prstGeom prst="line">
            <a:avLst/>
          </a:prstGeom>
          <a:ln>
            <a:solidFill>
              <a:srgbClr val="000000"/>
            </a:solidFill>
            <a:tailEnd type="triangle"/>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a:stCxn id="12" idx="2"/>
          </p:cNvCxnSpPr>
          <p:nvPr/>
        </p:nvCxnSpPr>
        <p:spPr>
          <a:xfrm rot="5400000">
            <a:off x="8138492" y="4797747"/>
            <a:ext cx="184176" cy="257711"/>
          </a:xfrm>
          <a:prstGeom prst="line">
            <a:avLst/>
          </a:prstGeom>
          <a:ln>
            <a:solidFill>
              <a:srgbClr val="000000"/>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10800000" flipV="1">
            <a:off x="6498897" y="4202744"/>
            <a:ext cx="1238162" cy="1069945"/>
          </a:xfrm>
          <a:prstGeom prst="line">
            <a:avLst/>
          </a:prstGeom>
          <a:ln>
            <a:solidFill>
              <a:srgbClr val="000000"/>
            </a:solidFill>
            <a:tailEnd type="triangle"/>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536458" y="4565547"/>
            <a:ext cx="3580027" cy="1077218"/>
          </a:xfrm>
          <a:prstGeom prst="rect">
            <a:avLst/>
          </a:prstGeom>
          <a:noFill/>
        </p:spPr>
        <p:txBody>
          <a:bodyPr wrap="none" rtlCol="0">
            <a:spAutoFit/>
          </a:bodyPr>
          <a:lstStyle/>
          <a:p>
            <a:pPr algn="ctr"/>
            <a:r>
              <a:rPr lang="en-US" sz="3200" dirty="0" smtClean="0"/>
              <a:t>SHARQ Benthic</a:t>
            </a:r>
          </a:p>
          <a:p>
            <a:pPr algn="ctr"/>
            <a:r>
              <a:rPr lang="en-US" sz="3200" dirty="0" smtClean="0"/>
              <a:t>Incubation Chamber</a:t>
            </a:r>
            <a:endParaRPr lang="en-US" sz="32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74358" y="265148"/>
            <a:ext cx="7225055" cy="584776"/>
          </a:xfrm>
          <a:prstGeom prst="rect">
            <a:avLst/>
          </a:prstGeom>
        </p:spPr>
        <p:txBody>
          <a:bodyPr wrap="none">
            <a:spAutoFit/>
          </a:bodyPr>
          <a:lstStyle/>
          <a:p>
            <a:pPr algn="ctr">
              <a:spcAft>
                <a:spcPts val="600"/>
              </a:spcAft>
            </a:pPr>
            <a:r>
              <a:rPr lang="en-US" sz="3200" b="1" dirty="0" smtClean="0">
                <a:latin typeface="Geneva"/>
                <a:cs typeface="Geneva"/>
              </a:rPr>
              <a:t>Florida Bay In Situ Benthic Chamber</a:t>
            </a:r>
            <a:endParaRPr lang="en-US" sz="3200" dirty="0"/>
          </a:p>
        </p:txBody>
      </p:sp>
      <p:graphicFrame>
        <p:nvGraphicFramePr>
          <p:cNvPr id="9" name="Chart 8"/>
          <p:cNvGraphicFramePr/>
          <p:nvPr/>
        </p:nvGraphicFramePr>
        <p:xfrm>
          <a:off x="4633671" y="1518781"/>
          <a:ext cx="4350511" cy="292596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p:nvPr/>
        </p:nvGraphicFramePr>
        <p:xfrm>
          <a:off x="343236" y="4007113"/>
          <a:ext cx="4224932" cy="27800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hart 11"/>
          <p:cNvGraphicFramePr/>
          <p:nvPr/>
        </p:nvGraphicFramePr>
        <p:xfrm>
          <a:off x="4650837" y="3998534"/>
          <a:ext cx="4310741" cy="2771517"/>
        </p:xfrm>
        <a:graphic>
          <a:graphicData uri="http://schemas.openxmlformats.org/drawingml/2006/chart">
            <c:chart xmlns:c="http://schemas.openxmlformats.org/drawingml/2006/chart" xmlns:r="http://schemas.openxmlformats.org/officeDocument/2006/relationships" r:id="rId5"/>
          </a:graphicData>
        </a:graphic>
      </p:graphicFrame>
      <p:cxnSp>
        <p:nvCxnSpPr>
          <p:cNvPr id="14" name="Straight Connector 13"/>
          <p:cNvCxnSpPr/>
          <p:nvPr/>
        </p:nvCxnSpPr>
        <p:spPr>
          <a:xfrm>
            <a:off x="1299516" y="1428207"/>
            <a:ext cx="292032" cy="1588"/>
          </a:xfrm>
          <a:prstGeom prst="line">
            <a:avLst/>
          </a:prstGeom>
          <a:ln>
            <a:solidFill>
              <a:srgbClr val="FF0000"/>
            </a:solidFill>
            <a:headEnd type="oval"/>
            <a:tailEnd type="ova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299516" y="1135802"/>
            <a:ext cx="292032" cy="1588"/>
          </a:xfrm>
          <a:prstGeom prst="line">
            <a:avLst/>
          </a:prstGeom>
          <a:ln>
            <a:solidFill>
              <a:srgbClr val="3366FF"/>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1742201" y="1279082"/>
            <a:ext cx="1672253" cy="307777"/>
          </a:xfrm>
          <a:prstGeom prst="rect">
            <a:avLst/>
          </a:prstGeom>
          <a:noFill/>
        </p:spPr>
        <p:txBody>
          <a:bodyPr wrap="none" rtlCol="0">
            <a:spAutoFit/>
          </a:bodyPr>
          <a:lstStyle/>
          <a:p>
            <a:r>
              <a:rPr lang="en-US" sz="1400" dirty="0" smtClean="0"/>
              <a:t>Incubation Chamber</a:t>
            </a:r>
            <a:endParaRPr lang="en-US" sz="1400" dirty="0"/>
          </a:p>
        </p:txBody>
      </p:sp>
      <p:sp>
        <p:nvSpPr>
          <p:cNvPr id="17" name="TextBox 16"/>
          <p:cNvSpPr txBox="1"/>
          <p:nvPr/>
        </p:nvSpPr>
        <p:spPr>
          <a:xfrm>
            <a:off x="1742201" y="983501"/>
            <a:ext cx="1531188" cy="307777"/>
          </a:xfrm>
          <a:prstGeom prst="rect">
            <a:avLst/>
          </a:prstGeom>
          <a:noFill/>
        </p:spPr>
        <p:txBody>
          <a:bodyPr wrap="none" rtlCol="0">
            <a:spAutoFit/>
          </a:bodyPr>
          <a:lstStyle/>
          <a:p>
            <a:r>
              <a:rPr lang="en-US" sz="1400" dirty="0" smtClean="0"/>
              <a:t>Ambient Seawater</a:t>
            </a:r>
            <a:endParaRPr lang="en-US" sz="1400" dirty="0"/>
          </a:p>
        </p:txBody>
      </p:sp>
      <p:graphicFrame>
        <p:nvGraphicFramePr>
          <p:cNvPr id="18" name="Chart 17"/>
          <p:cNvGraphicFramePr/>
          <p:nvPr/>
        </p:nvGraphicFramePr>
        <p:xfrm>
          <a:off x="240263" y="1544518"/>
          <a:ext cx="4327905" cy="2580792"/>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07993" y="316634"/>
            <a:ext cx="6757780" cy="584776"/>
          </a:xfrm>
          <a:prstGeom prst="rect">
            <a:avLst/>
          </a:prstGeom>
        </p:spPr>
        <p:txBody>
          <a:bodyPr wrap="none">
            <a:spAutoFit/>
          </a:bodyPr>
          <a:lstStyle/>
          <a:p>
            <a:pPr algn="ctr">
              <a:spcAft>
                <a:spcPts val="600"/>
              </a:spcAft>
            </a:pPr>
            <a:r>
              <a:rPr lang="en-US" sz="3200" b="1" dirty="0" smtClean="0">
                <a:latin typeface="Geneva"/>
                <a:cs typeface="Geneva"/>
              </a:rPr>
              <a:t>Bahamas CO</a:t>
            </a:r>
            <a:r>
              <a:rPr lang="en-US" sz="3200" b="1" baseline="-25000" dirty="0" smtClean="0">
                <a:latin typeface="Geneva"/>
                <a:cs typeface="Geneva"/>
              </a:rPr>
              <a:t>2</a:t>
            </a:r>
            <a:r>
              <a:rPr lang="en-US" sz="3200" b="1" dirty="0" smtClean="0">
                <a:latin typeface="Geneva"/>
                <a:cs typeface="Geneva"/>
              </a:rPr>
              <a:t> Injection – 6/3/06</a:t>
            </a:r>
            <a:endParaRPr lang="en-US" sz="3200" dirty="0"/>
          </a:p>
        </p:txBody>
      </p:sp>
      <p:cxnSp>
        <p:nvCxnSpPr>
          <p:cNvPr id="11" name="Straight Connector 10"/>
          <p:cNvCxnSpPr/>
          <p:nvPr/>
        </p:nvCxnSpPr>
        <p:spPr>
          <a:xfrm>
            <a:off x="737140" y="1039794"/>
            <a:ext cx="7770915" cy="1588"/>
          </a:xfrm>
          <a:prstGeom prst="line">
            <a:avLst/>
          </a:prstGeom>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766839" y="1173485"/>
            <a:ext cx="2537998" cy="1384995"/>
          </a:xfrm>
          <a:prstGeom prst="rect">
            <a:avLst/>
          </a:prstGeom>
          <a:noFill/>
        </p:spPr>
        <p:txBody>
          <a:bodyPr wrap="square" rtlCol="0">
            <a:spAutoFit/>
          </a:bodyPr>
          <a:lstStyle/>
          <a:p>
            <a:r>
              <a:rPr lang="en-US" sz="1400" u="sng" dirty="0" smtClean="0">
                <a:latin typeface="Georgia"/>
                <a:cs typeface="Georgia"/>
              </a:rPr>
              <a:t>Starting Parameters</a:t>
            </a:r>
          </a:p>
          <a:p>
            <a:pPr>
              <a:buFont typeface="Arial"/>
              <a:buChar char="•"/>
            </a:pPr>
            <a:r>
              <a:rPr lang="en-US" sz="1400" dirty="0" smtClean="0">
                <a:latin typeface="Georgia"/>
                <a:cs typeface="Georgia"/>
              </a:rPr>
              <a:t>TCO</a:t>
            </a:r>
            <a:r>
              <a:rPr lang="en-US" sz="1400" baseline="-25000" dirty="0" smtClean="0">
                <a:latin typeface="Georgia"/>
                <a:cs typeface="Georgia"/>
              </a:rPr>
              <a:t>2</a:t>
            </a:r>
            <a:r>
              <a:rPr lang="en-US" sz="1400" dirty="0" smtClean="0">
                <a:latin typeface="Georgia"/>
                <a:cs typeface="Georgia"/>
              </a:rPr>
              <a:t> = 1999 </a:t>
            </a:r>
            <a:r>
              <a:rPr lang="en-US" sz="1400" dirty="0" err="1" smtClean="0">
                <a:latin typeface="Symbol" charset="2"/>
                <a:cs typeface="Symbol" charset="2"/>
              </a:rPr>
              <a:t>m</a:t>
            </a:r>
            <a:r>
              <a:rPr lang="en-US" sz="1400" dirty="0" err="1" smtClean="0">
                <a:latin typeface="Georgia"/>
                <a:cs typeface="Georgia"/>
              </a:rPr>
              <a:t>mol</a:t>
            </a:r>
            <a:r>
              <a:rPr lang="en-US" sz="1400" dirty="0">
                <a:latin typeface="Georgia"/>
                <a:cs typeface="Georgia"/>
              </a:rPr>
              <a:t> </a:t>
            </a:r>
            <a:r>
              <a:rPr lang="en-US" sz="1400" dirty="0" smtClean="0">
                <a:latin typeface="Georgia"/>
                <a:cs typeface="Georgia"/>
              </a:rPr>
              <a:t>kg</a:t>
            </a:r>
            <a:r>
              <a:rPr lang="en-US" sz="1400" baseline="30000" dirty="0" smtClean="0">
                <a:latin typeface="Georgia"/>
                <a:cs typeface="Georgia"/>
              </a:rPr>
              <a:t>-1</a:t>
            </a:r>
          </a:p>
          <a:p>
            <a:pPr>
              <a:buFont typeface="Arial"/>
              <a:buChar char="•"/>
            </a:pPr>
            <a:r>
              <a:rPr lang="en-US" sz="1400" dirty="0" smtClean="0">
                <a:latin typeface="Georgia"/>
                <a:cs typeface="Georgia"/>
              </a:rPr>
              <a:t>TA = 2284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kg</a:t>
            </a:r>
            <a:r>
              <a:rPr lang="en-US" sz="1400" baseline="30000" dirty="0" smtClean="0">
                <a:latin typeface="Georgia"/>
                <a:cs typeface="Georgia"/>
              </a:rPr>
              <a:t>-1</a:t>
            </a:r>
            <a:endParaRPr lang="en-US" sz="1400" dirty="0" smtClean="0">
              <a:latin typeface="Georgia"/>
              <a:cs typeface="Georgia"/>
            </a:endParaRPr>
          </a:p>
          <a:p>
            <a:pPr>
              <a:buFont typeface="Arial"/>
              <a:buChar char="•"/>
            </a:pPr>
            <a:r>
              <a:rPr lang="en-US" sz="1400" dirty="0" smtClean="0">
                <a:latin typeface="Georgia"/>
                <a:cs typeface="Georgia"/>
              </a:rPr>
              <a:t>pCO</a:t>
            </a:r>
            <a:r>
              <a:rPr lang="en-US" sz="1400" baseline="-25000" dirty="0" smtClean="0">
                <a:latin typeface="Georgia"/>
                <a:cs typeface="Georgia"/>
              </a:rPr>
              <a:t>2</a:t>
            </a:r>
            <a:r>
              <a:rPr lang="en-US" sz="1400" dirty="0" smtClean="0">
                <a:latin typeface="Georgia"/>
                <a:cs typeface="Georgia"/>
              </a:rPr>
              <a:t> = 403</a:t>
            </a:r>
          </a:p>
          <a:p>
            <a:pPr>
              <a:buFont typeface="Arial"/>
              <a:buChar char="•"/>
            </a:pPr>
            <a:r>
              <a:rPr lang="en-US" sz="1400" dirty="0" smtClean="0">
                <a:latin typeface="Georgia"/>
                <a:cs typeface="Georgia"/>
              </a:rPr>
              <a:t>pH = 7.91 </a:t>
            </a:r>
            <a:r>
              <a:rPr lang="en-US" sz="1400" dirty="0" err="1" smtClean="0">
                <a:latin typeface="Symbol" charset="2"/>
                <a:cs typeface="Symbol" charset="2"/>
              </a:rPr>
              <a:t>m</a:t>
            </a:r>
            <a:r>
              <a:rPr lang="en-US" sz="1400" dirty="0" err="1" smtClean="0">
                <a:latin typeface="Georgia"/>
                <a:cs typeface="Georgia"/>
              </a:rPr>
              <a:t>atm</a:t>
            </a:r>
            <a:endParaRPr lang="en-US" sz="1400" dirty="0" smtClean="0">
              <a:latin typeface="Georgia"/>
              <a:cs typeface="Georgia"/>
            </a:endParaRPr>
          </a:p>
          <a:p>
            <a:pPr>
              <a:buFont typeface="Arial"/>
              <a:buChar char="•"/>
            </a:pPr>
            <a:r>
              <a:rPr lang="en-US" sz="1400" dirty="0" smtClean="0">
                <a:latin typeface="Georgia"/>
                <a:cs typeface="Georgia"/>
              </a:rPr>
              <a:t>DO = 5.44 mg L</a:t>
            </a:r>
            <a:r>
              <a:rPr lang="en-US" sz="1400" baseline="30000" dirty="0" smtClean="0">
                <a:latin typeface="Georgia"/>
                <a:cs typeface="Georgia"/>
              </a:rPr>
              <a:t>-1</a:t>
            </a:r>
          </a:p>
        </p:txBody>
      </p:sp>
      <p:sp>
        <p:nvSpPr>
          <p:cNvPr id="6" name="TextBox 5"/>
          <p:cNvSpPr txBox="1"/>
          <p:nvPr/>
        </p:nvSpPr>
        <p:spPr>
          <a:xfrm>
            <a:off x="3591694" y="1180912"/>
            <a:ext cx="2655197" cy="1384995"/>
          </a:xfrm>
          <a:prstGeom prst="rect">
            <a:avLst/>
          </a:prstGeom>
          <a:noFill/>
        </p:spPr>
        <p:txBody>
          <a:bodyPr wrap="square" rtlCol="0">
            <a:spAutoFit/>
          </a:bodyPr>
          <a:lstStyle/>
          <a:p>
            <a:r>
              <a:rPr lang="en-US" sz="1400" u="sng" dirty="0" smtClean="0">
                <a:latin typeface="Georgia"/>
                <a:cs typeface="Georgia"/>
              </a:rPr>
              <a:t>Final Parameters</a:t>
            </a:r>
          </a:p>
          <a:p>
            <a:pPr>
              <a:buFont typeface="Arial"/>
              <a:buChar char="•"/>
            </a:pPr>
            <a:r>
              <a:rPr lang="en-US" sz="1400" dirty="0" smtClean="0">
                <a:latin typeface="Georgia"/>
                <a:cs typeface="Georgia"/>
              </a:rPr>
              <a:t>TCO</a:t>
            </a:r>
            <a:r>
              <a:rPr lang="en-US" sz="1400" baseline="-25000" dirty="0" smtClean="0">
                <a:latin typeface="Georgia"/>
                <a:cs typeface="Georgia"/>
              </a:rPr>
              <a:t>2</a:t>
            </a:r>
            <a:r>
              <a:rPr lang="en-US" sz="1400" dirty="0" smtClean="0">
                <a:latin typeface="Georgia"/>
                <a:cs typeface="Georgia"/>
              </a:rPr>
              <a:t> = 2099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kg</a:t>
            </a:r>
            <a:r>
              <a:rPr lang="en-US" sz="1400" baseline="30000" dirty="0" smtClean="0">
                <a:latin typeface="Georgia"/>
                <a:cs typeface="Georgia"/>
              </a:rPr>
              <a:t>-1</a:t>
            </a:r>
            <a:endParaRPr lang="en-US" sz="1400" dirty="0" smtClean="0">
              <a:latin typeface="Georgia"/>
              <a:cs typeface="Georgia"/>
            </a:endParaRPr>
          </a:p>
          <a:p>
            <a:pPr>
              <a:buFont typeface="Arial"/>
              <a:buChar char="•"/>
            </a:pPr>
            <a:r>
              <a:rPr lang="en-US" sz="1400" dirty="0" smtClean="0">
                <a:latin typeface="Georgia"/>
                <a:cs typeface="Georgia"/>
              </a:rPr>
              <a:t>TA = 2341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kg</a:t>
            </a:r>
            <a:r>
              <a:rPr lang="en-US" sz="1400" baseline="30000" dirty="0" smtClean="0">
                <a:latin typeface="Georgia"/>
                <a:cs typeface="Georgia"/>
              </a:rPr>
              <a:t>-1</a:t>
            </a:r>
            <a:endParaRPr lang="en-US" sz="1400" dirty="0" smtClean="0">
              <a:latin typeface="Georgia"/>
              <a:cs typeface="Georgia"/>
            </a:endParaRPr>
          </a:p>
          <a:p>
            <a:pPr>
              <a:buFont typeface="Arial"/>
              <a:buChar char="•"/>
            </a:pPr>
            <a:r>
              <a:rPr lang="en-US" sz="1400" dirty="0" smtClean="0">
                <a:latin typeface="Georgia"/>
                <a:cs typeface="Georgia"/>
              </a:rPr>
              <a:t>pCO</a:t>
            </a:r>
            <a:r>
              <a:rPr lang="en-US" sz="1400" baseline="-25000" dirty="0" smtClean="0">
                <a:latin typeface="Georgia"/>
                <a:cs typeface="Georgia"/>
              </a:rPr>
              <a:t>2</a:t>
            </a:r>
            <a:r>
              <a:rPr lang="en-US" sz="1400" dirty="0" smtClean="0">
                <a:latin typeface="Georgia"/>
                <a:cs typeface="Georgia"/>
              </a:rPr>
              <a:t> = 527 </a:t>
            </a:r>
            <a:r>
              <a:rPr lang="en-US" sz="1400" dirty="0" err="1" smtClean="0">
                <a:latin typeface="Symbol" charset="2"/>
                <a:cs typeface="Symbol" charset="2"/>
              </a:rPr>
              <a:t>m</a:t>
            </a:r>
            <a:r>
              <a:rPr lang="en-US" sz="1400" dirty="0" err="1" smtClean="0">
                <a:latin typeface="Georgia"/>
                <a:cs typeface="Georgia"/>
              </a:rPr>
              <a:t>atm</a:t>
            </a:r>
            <a:endParaRPr lang="en-US" sz="1400" dirty="0" smtClean="0">
              <a:latin typeface="Georgia"/>
              <a:cs typeface="Georgia"/>
            </a:endParaRPr>
          </a:p>
          <a:p>
            <a:pPr>
              <a:buFont typeface="Arial"/>
              <a:buChar char="•"/>
            </a:pPr>
            <a:r>
              <a:rPr lang="en-US" sz="1400" dirty="0" smtClean="0">
                <a:latin typeface="Georgia"/>
                <a:cs typeface="Georgia"/>
              </a:rPr>
              <a:t>pH = 7.76</a:t>
            </a:r>
          </a:p>
          <a:p>
            <a:pPr>
              <a:buFont typeface="Arial"/>
              <a:buChar char="•"/>
            </a:pPr>
            <a:r>
              <a:rPr lang="en-US" sz="1400" dirty="0" smtClean="0">
                <a:latin typeface="Georgia"/>
                <a:cs typeface="Georgia"/>
              </a:rPr>
              <a:t>DO = 5.56 mg L</a:t>
            </a:r>
            <a:r>
              <a:rPr lang="en-US" sz="1400" baseline="30000" dirty="0" smtClean="0">
                <a:latin typeface="Georgia"/>
                <a:cs typeface="Georgia"/>
              </a:rPr>
              <a:t>-1</a:t>
            </a:r>
            <a:endParaRPr lang="en-US" sz="1400" dirty="0">
              <a:latin typeface="Georgia"/>
              <a:cs typeface="Georgia"/>
            </a:endParaRPr>
          </a:p>
        </p:txBody>
      </p:sp>
      <p:sp>
        <p:nvSpPr>
          <p:cNvPr id="8" name="TextBox 7"/>
          <p:cNvSpPr txBox="1"/>
          <p:nvPr/>
        </p:nvSpPr>
        <p:spPr>
          <a:xfrm>
            <a:off x="6246891" y="1180912"/>
            <a:ext cx="2568482" cy="2031325"/>
          </a:xfrm>
          <a:prstGeom prst="rect">
            <a:avLst/>
          </a:prstGeom>
          <a:noFill/>
        </p:spPr>
        <p:txBody>
          <a:bodyPr wrap="square" rtlCol="0">
            <a:spAutoFit/>
          </a:bodyPr>
          <a:lstStyle/>
          <a:p>
            <a:r>
              <a:rPr lang="en-US" sz="1400" u="sng" dirty="0" smtClean="0">
                <a:latin typeface="Georgia"/>
                <a:cs typeface="Georgia"/>
              </a:rPr>
              <a:t>Other Parameters</a:t>
            </a:r>
          </a:p>
          <a:p>
            <a:pPr>
              <a:buFont typeface="Arial"/>
              <a:buChar char="•"/>
            </a:pPr>
            <a:r>
              <a:rPr lang="en-US" sz="1400" dirty="0" smtClean="0">
                <a:latin typeface="Symbol" charset="2"/>
                <a:cs typeface="Symbol" charset="2"/>
              </a:rPr>
              <a:t>D</a:t>
            </a:r>
            <a:r>
              <a:rPr lang="en-US" sz="1400" dirty="0" smtClean="0">
                <a:latin typeface="Georgia"/>
                <a:cs typeface="Georgia"/>
              </a:rPr>
              <a:t>TCO</a:t>
            </a:r>
            <a:r>
              <a:rPr lang="en-US" sz="1400" baseline="-25000" dirty="0" smtClean="0">
                <a:latin typeface="Georgia"/>
                <a:cs typeface="Georgia"/>
              </a:rPr>
              <a:t>2</a:t>
            </a:r>
            <a:r>
              <a:rPr lang="en-US" sz="1400" dirty="0" smtClean="0">
                <a:latin typeface="Georgia"/>
                <a:cs typeface="Georgia"/>
              </a:rPr>
              <a:t> = 100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kg</a:t>
            </a:r>
            <a:r>
              <a:rPr lang="en-US" sz="1400" baseline="30000" dirty="0" smtClean="0">
                <a:latin typeface="Georgia"/>
                <a:cs typeface="Georgia"/>
              </a:rPr>
              <a:t>-1</a:t>
            </a:r>
            <a:endParaRPr lang="en-US" sz="1400" dirty="0" smtClean="0">
              <a:latin typeface="Georgia"/>
              <a:cs typeface="Georgia"/>
            </a:endParaRPr>
          </a:p>
          <a:p>
            <a:pPr>
              <a:buFont typeface="Arial"/>
              <a:buChar char="•"/>
            </a:pPr>
            <a:r>
              <a:rPr lang="en-US" sz="1400" dirty="0" smtClean="0">
                <a:latin typeface="Symbol" charset="2"/>
                <a:cs typeface="Symbol" charset="2"/>
              </a:rPr>
              <a:t>D</a:t>
            </a:r>
            <a:r>
              <a:rPr lang="en-US" sz="1400" dirty="0" smtClean="0">
                <a:latin typeface="Georgia"/>
                <a:cs typeface="Georgia"/>
              </a:rPr>
              <a:t>TA = -57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kg</a:t>
            </a:r>
            <a:r>
              <a:rPr lang="en-US" sz="1400" baseline="30000" dirty="0" smtClean="0">
                <a:latin typeface="Georgia"/>
                <a:cs typeface="Georgia"/>
              </a:rPr>
              <a:t>-1</a:t>
            </a:r>
          </a:p>
          <a:p>
            <a:pPr>
              <a:buFont typeface="Arial"/>
              <a:buChar char="•"/>
            </a:pPr>
            <a:r>
              <a:rPr lang="en-US" sz="1400" dirty="0" smtClean="0">
                <a:latin typeface="Symbol" charset="2"/>
                <a:cs typeface="Symbol" charset="2"/>
              </a:rPr>
              <a:t>D</a:t>
            </a:r>
            <a:r>
              <a:rPr lang="en-US" sz="1400" dirty="0" smtClean="0">
                <a:latin typeface="Georgia"/>
                <a:cs typeface="Georgia"/>
              </a:rPr>
              <a:t>DO = 0.12 mg L</a:t>
            </a:r>
            <a:r>
              <a:rPr lang="en-US" sz="1400" baseline="30000" dirty="0" smtClean="0">
                <a:latin typeface="Georgia"/>
                <a:cs typeface="Georgia"/>
              </a:rPr>
              <a:t>-1</a:t>
            </a:r>
          </a:p>
          <a:p>
            <a:pPr>
              <a:buFont typeface="Arial"/>
              <a:buChar char="•"/>
            </a:pPr>
            <a:r>
              <a:rPr lang="en-US" sz="1400" dirty="0" smtClean="0">
                <a:latin typeface="Georgia"/>
                <a:cs typeface="Georgia"/>
              </a:rPr>
              <a:t>T = 30 </a:t>
            </a:r>
            <a:r>
              <a:rPr lang="en-US" sz="1400" baseline="30000" dirty="0" err="1" smtClean="0">
                <a:latin typeface="Georgia"/>
                <a:cs typeface="Georgia"/>
              </a:rPr>
              <a:t>o</a:t>
            </a:r>
            <a:r>
              <a:rPr lang="en-US" sz="1400" dirty="0" err="1" smtClean="0">
                <a:latin typeface="Georgia"/>
                <a:cs typeface="Georgia"/>
              </a:rPr>
              <a:t>C</a:t>
            </a:r>
            <a:endParaRPr lang="en-US" sz="1400" dirty="0" smtClean="0">
              <a:latin typeface="Georgia"/>
              <a:cs typeface="Georgia"/>
            </a:endParaRPr>
          </a:p>
          <a:p>
            <a:pPr>
              <a:buFont typeface="Arial"/>
              <a:buChar char="•"/>
            </a:pPr>
            <a:r>
              <a:rPr lang="en-US" sz="1400" dirty="0" smtClean="0">
                <a:latin typeface="Georgia"/>
                <a:cs typeface="Georgia"/>
              </a:rPr>
              <a:t>S = 36.2</a:t>
            </a:r>
          </a:p>
          <a:p>
            <a:pPr>
              <a:buFont typeface="Arial"/>
              <a:buChar char="•"/>
            </a:pPr>
            <a:r>
              <a:rPr lang="en-US" sz="1400" dirty="0" smtClean="0">
                <a:latin typeface="Georgia"/>
                <a:cs typeface="Georgia"/>
              </a:rPr>
              <a:t>Chamber volume = 8527 kg SW</a:t>
            </a:r>
          </a:p>
          <a:p>
            <a:pPr>
              <a:buFont typeface="Arial"/>
              <a:buChar char="•"/>
            </a:pPr>
            <a:endParaRPr lang="en-US" sz="1400" dirty="0" smtClean="0">
              <a:latin typeface="Georgia"/>
              <a:cs typeface="Georgia"/>
            </a:endParaRPr>
          </a:p>
        </p:txBody>
      </p:sp>
      <p:sp>
        <p:nvSpPr>
          <p:cNvPr id="10" name="TextBox 9"/>
          <p:cNvSpPr txBox="1"/>
          <p:nvPr/>
        </p:nvSpPr>
        <p:spPr>
          <a:xfrm>
            <a:off x="655459" y="2829731"/>
            <a:ext cx="7869821" cy="3662541"/>
          </a:xfrm>
          <a:prstGeom prst="rect">
            <a:avLst/>
          </a:prstGeom>
          <a:noFill/>
        </p:spPr>
        <p:txBody>
          <a:bodyPr wrap="none" rtlCol="0">
            <a:spAutoFit/>
          </a:bodyPr>
          <a:lstStyle/>
          <a:p>
            <a:r>
              <a:rPr lang="en-US" sz="1600" b="1" dirty="0" smtClean="0">
                <a:solidFill>
                  <a:srgbClr val="FF0000"/>
                </a:solidFill>
                <a:latin typeface="Georgia"/>
                <a:cs typeface="Georgia"/>
              </a:rPr>
              <a:t>From </a:t>
            </a:r>
            <a:r>
              <a:rPr lang="en-US" sz="1600" b="1" dirty="0" smtClean="0">
                <a:solidFill>
                  <a:srgbClr val="FF0000"/>
                </a:solidFill>
                <a:latin typeface="Symbol" charset="2"/>
                <a:cs typeface="Symbol" charset="2"/>
              </a:rPr>
              <a:t>D</a:t>
            </a:r>
            <a:r>
              <a:rPr lang="en-US" sz="1600" b="1" dirty="0" smtClean="0">
                <a:solidFill>
                  <a:srgbClr val="FF0000"/>
                </a:solidFill>
                <a:latin typeface="Georgia"/>
                <a:cs typeface="Georgia"/>
              </a:rPr>
              <a:t>TCO</a:t>
            </a:r>
            <a:r>
              <a:rPr lang="en-US" sz="1600" b="1" baseline="-25000" dirty="0" smtClean="0">
                <a:solidFill>
                  <a:srgbClr val="FF0000"/>
                </a:solidFill>
                <a:latin typeface="Georgia"/>
                <a:cs typeface="Georgia"/>
              </a:rPr>
              <a:t>2</a:t>
            </a:r>
            <a:r>
              <a:rPr lang="en-US" sz="1600" b="1" dirty="0" smtClean="0">
                <a:solidFill>
                  <a:srgbClr val="FF0000"/>
                </a:solidFill>
                <a:latin typeface="Georgia"/>
                <a:cs typeface="Georgia"/>
              </a:rPr>
              <a:t> = needed 20.76 liters CO</a:t>
            </a:r>
            <a:r>
              <a:rPr lang="en-US" sz="1600" b="1" baseline="-25000" dirty="0" smtClean="0">
                <a:solidFill>
                  <a:srgbClr val="FF0000"/>
                </a:solidFill>
                <a:latin typeface="Georgia"/>
                <a:cs typeface="Georgia"/>
              </a:rPr>
              <a:t>2</a:t>
            </a:r>
            <a:r>
              <a:rPr lang="en-US" sz="1600" b="1" dirty="0" smtClean="0">
                <a:solidFill>
                  <a:srgbClr val="FF0000"/>
                </a:solidFill>
                <a:latin typeface="Georgia"/>
                <a:cs typeface="Georgia"/>
              </a:rPr>
              <a:t> gas</a:t>
            </a:r>
          </a:p>
          <a:p>
            <a:r>
              <a:rPr lang="en-US" sz="1600" b="1" dirty="0" smtClean="0">
                <a:solidFill>
                  <a:srgbClr val="FF0000"/>
                </a:solidFill>
                <a:latin typeface="Georgia"/>
                <a:cs typeface="Georgia"/>
              </a:rPr>
              <a:t>Actual amount injected = 29.83 liters CO2 gas</a:t>
            </a:r>
          </a:p>
          <a:p>
            <a:endParaRPr lang="en-US" sz="1600" dirty="0" smtClean="0">
              <a:latin typeface="Georgia"/>
              <a:cs typeface="Georgia"/>
            </a:endParaRPr>
          </a:p>
          <a:p>
            <a:r>
              <a:rPr lang="en-US" sz="1400" dirty="0" smtClean="0">
                <a:latin typeface="Georgia"/>
                <a:cs typeface="Georgia"/>
              </a:rPr>
              <a:t>From </a:t>
            </a:r>
            <a:r>
              <a:rPr lang="en-US" sz="1400" dirty="0" smtClean="0">
                <a:latin typeface="Symbol" charset="2"/>
                <a:cs typeface="Symbol" charset="2"/>
              </a:rPr>
              <a:t>D</a:t>
            </a:r>
            <a:r>
              <a:rPr lang="en-US" sz="1400" dirty="0" smtClean="0">
                <a:latin typeface="Georgia"/>
                <a:cs typeface="Georgia"/>
              </a:rPr>
              <a:t>TA/2, 28.5 </a:t>
            </a:r>
            <a:r>
              <a:rPr lang="en-US" sz="1400" dirty="0" err="1" smtClean="0">
                <a:latin typeface="Symbol" charset="2"/>
                <a:cs typeface="Symbol" charset="2"/>
              </a:rPr>
              <a:t>m</a:t>
            </a:r>
            <a:r>
              <a:rPr lang="en-US" sz="1400" dirty="0" err="1" smtClean="0">
                <a:latin typeface="Georgia"/>
                <a:cs typeface="Georgia"/>
              </a:rPr>
              <a:t>mol</a:t>
            </a:r>
            <a:r>
              <a:rPr lang="en-US" sz="1400" dirty="0" smtClean="0">
                <a:latin typeface="Georgia"/>
                <a:cs typeface="Georgia"/>
              </a:rPr>
              <a:t> CaCO</a:t>
            </a:r>
            <a:r>
              <a:rPr lang="en-US" sz="1400" baseline="-25000" dirty="0" smtClean="0">
                <a:latin typeface="Georgia"/>
                <a:cs typeface="Georgia"/>
              </a:rPr>
              <a:t>3</a:t>
            </a:r>
            <a:r>
              <a:rPr lang="en-US" sz="1400" dirty="0" smtClean="0">
                <a:latin typeface="Georgia"/>
                <a:cs typeface="Georgia"/>
              </a:rPr>
              <a:t> kg</a:t>
            </a:r>
            <a:r>
              <a:rPr lang="en-US" sz="1400" baseline="30000" dirty="0" smtClean="0">
                <a:latin typeface="Georgia"/>
                <a:cs typeface="Georgia"/>
              </a:rPr>
              <a:t>-1</a:t>
            </a:r>
            <a:r>
              <a:rPr lang="en-US" sz="1400" dirty="0" smtClean="0">
                <a:latin typeface="Georgia"/>
                <a:cs typeface="Georgia"/>
              </a:rPr>
              <a:t> SW dissolved</a:t>
            </a:r>
          </a:p>
          <a:p>
            <a:r>
              <a:rPr lang="en-US" sz="1400" dirty="0" smtClean="0">
                <a:latin typeface="Georgia"/>
                <a:cs typeface="Georgia"/>
              </a:rPr>
              <a:t>0.6 moles CO</a:t>
            </a:r>
            <a:r>
              <a:rPr lang="en-US" sz="1400" baseline="-25000" dirty="0" smtClean="0">
                <a:latin typeface="Georgia"/>
                <a:cs typeface="Georgia"/>
              </a:rPr>
              <a:t>2</a:t>
            </a:r>
            <a:r>
              <a:rPr lang="en-US" sz="1400" dirty="0" smtClean="0">
                <a:latin typeface="Georgia"/>
                <a:cs typeface="Georgia"/>
              </a:rPr>
              <a:t> consumed per mole CaCO</a:t>
            </a:r>
            <a:r>
              <a:rPr lang="en-US" sz="1400" baseline="-25000" dirty="0" smtClean="0">
                <a:latin typeface="Georgia"/>
                <a:cs typeface="Georgia"/>
              </a:rPr>
              <a:t>3</a:t>
            </a:r>
            <a:r>
              <a:rPr lang="en-US" sz="1400" dirty="0" smtClean="0">
                <a:latin typeface="Georgia"/>
                <a:cs typeface="Georgia"/>
              </a:rPr>
              <a:t> dissolved =</a:t>
            </a:r>
            <a:r>
              <a:rPr lang="en-US" sz="1600" dirty="0" smtClean="0">
                <a:latin typeface="Georgia"/>
                <a:cs typeface="Georgia"/>
              </a:rPr>
              <a:t> </a:t>
            </a:r>
            <a:r>
              <a:rPr lang="en-US" sz="1600" b="1" dirty="0" smtClean="0">
                <a:latin typeface="Georgia"/>
                <a:cs typeface="Georgia"/>
              </a:rPr>
              <a:t>3.55 liters CO</a:t>
            </a:r>
            <a:r>
              <a:rPr lang="en-US" sz="1600" b="1" baseline="-25000" dirty="0" smtClean="0">
                <a:latin typeface="Georgia"/>
                <a:cs typeface="Georgia"/>
              </a:rPr>
              <a:t>2</a:t>
            </a:r>
            <a:r>
              <a:rPr lang="en-US" sz="1600" b="1" dirty="0" smtClean="0">
                <a:latin typeface="Georgia"/>
                <a:cs typeface="Georgia"/>
              </a:rPr>
              <a:t> gas to dissolution</a:t>
            </a:r>
          </a:p>
          <a:p>
            <a:endParaRPr lang="en-US" sz="1600" dirty="0" smtClean="0">
              <a:latin typeface="Georgia"/>
              <a:cs typeface="Georgia"/>
            </a:endParaRPr>
          </a:p>
          <a:p>
            <a:r>
              <a:rPr lang="en-US" sz="1400" dirty="0" smtClean="0">
                <a:latin typeface="Georgia"/>
                <a:cs typeface="Georgia"/>
              </a:rPr>
              <a:t>From </a:t>
            </a:r>
            <a:r>
              <a:rPr lang="en-US" sz="1400" dirty="0" smtClean="0">
                <a:latin typeface="Symbol" charset="2"/>
                <a:cs typeface="Symbol" charset="2"/>
              </a:rPr>
              <a:t>D</a:t>
            </a:r>
            <a:r>
              <a:rPr lang="en-US" sz="1400" dirty="0" smtClean="0">
                <a:latin typeface="Georgia"/>
                <a:cs typeface="Georgia"/>
              </a:rPr>
              <a:t>DO, 0.163 mg CO</a:t>
            </a:r>
            <a:r>
              <a:rPr lang="en-US" sz="1400" baseline="-25000" dirty="0" smtClean="0">
                <a:latin typeface="Georgia"/>
                <a:cs typeface="Georgia"/>
              </a:rPr>
              <a:t>2</a:t>
            </a:r>
            <a:r>
              <a:rPr lang="en-US" sz="1400" dirty="0" smtClean="0">
                <a:latin typeface="Georgia"/>
                <a:cs typeface="Georgia"/>
              </a:rPr>
              <a:t> kg</a:t>
            </a:r>
            <a:r>
              <a:rPr lang="en-US" sz="1400" baseline="30000" dirty="0" smtClean="0">
                <a:latin typeface="Georgia"/>
                <a:cs typeface="Georgia"/>
              </a:rPr>
              <a:t>-1</a:t>
            </a:r>
            <a:r>
              <a:rPr lang="en-US" sz="1400" dirty="0" smtClean="0">
                <a:latin typeface="Georgia"/>
                <a:cs typeface="Georgia"/>
              </a:rPr>
              <a:t> SW = </a:t>
            </a:r>
            <a:r>
              <a:rPr lang="en-US" sz="1600" b="1" dirty="0" smtClean="0">
                <a:latin typeface="Georgia"/>
                <a:cs typeface="Georgia"/>
              </a:rPr>
              <a:t>0.77 liters CO</a:t>
            </a:r>
            <a:r>
              <a:rPr lang="en-US" sz="1600" b="1" baseline="-25000" dirty="0" smtClean="0">
                <a:latin typeface="Georgia"/>
                <a:cs typeface="Georgia"/>
              </a:rPr>
              <a:t>2</a:t>
            </a:r>
            <a:r>
              <a:rPr lang="en-US" sz="1600" b="1" dirty="0" smtClean="0">
                <a:latin typeface="Georgia"/>
                <a:cs typeface="Georgia"/>
              </a:rPr>
              <a:t> gas to photosynthesis</a:t>
            </a:r>
          </a:p>
          <a:p>
            <a:endParaRPr lang="en-US" sz="1600" dirty="0" smtClean="0">
              <a:latin typeface="Georgia"/>
              <a:cs typeface="Georgia"/>
            </a:endParaRPr>
          </a:p>
          <a:p>
            <a:r>
              <a:rPr lang="en-US" sz="1600" b="1" dirty="0" smtClean="0">
                <a:latin typeface="Georgia"/>
                <a:cs typeface="Georgia"/>
              </a:rPr>
              <a:t>Corrected difference between calculated and added volume CO</a:t>
            </a:r>
            <a:r>
              <a:rPr lang="en-US" sz="1600" b="1" baseline="-25000" dirty="0" smtClean="0">
                <a:latin typeface="Georgia"/>
                <a:cs typeface="Georgia"/>
              </a:rPr>
              <a:t>2</a:t>
            </a:r>
            <a:r>
              <a:rPr lang="en-US" sz="1600" b="1" dirty="0" smtClean="0">
                <a:latin typeface="Georgia"/>
                <a:cs typeface="Georgia"/>
              </a:rPr>
              <a:t> gas</a:t>
            </a:r>
          </a:p>
          <a:p>
            <a:r>
              <a:rPr lang="en-US" sz="1400" dirty="0" smtClean="0">
                <a:latin typeface="Georgia"/>
                <a:cs typeface="Georgia"/>
              </a:rPr>
              <a:t>29.83 liters CO</a:t>
            </a:r>
            <a:r>
              <a:rPr lang="en-US" sz="1400" baseline="-25000" dirty="0" smtClean="0">
                <a:latin typeface="Georgia"/>
                <a:cs typeface="Georgia"/>
              </a:rPr>
              <a:t>2 </a:t>
            </a:r>
            <a:r>
              <a:rPr lang="en-US" sz="1400" dirty="0" smtClean="0">
                <a:latin typeface="Georgia"/>
                <a:cs typeface="Georgia"/>
              </a:rPr>
              <a:t>– 3.55 liters – 0.77 liters = 25.51 liters</a:t>
            </a:r>
            <a:endParaRPr lang="en-US" sz="1600" b="1" dirty="0" smtClean="0">
              <a:latin typeface="Georgia"/>
              <a:cs typeface="Georgia"/>
            </a:endParaRPr>
          </a:p>
          <a:p>
            <a:r>
              <a:rPr lang="en-US" sz="1600" b="1" dirty="0">
                <a:latin typeface="Georgia"/>
                <a:cs typeface="Georgia"/>
              </a:rPr>
              <a:t>	</a:t>
            </a:r>
            <a:r>
              <a:rPr lang="en-US" sz="1600" b="1" dirty="0" smtClean="0">
                <a:latin typeface="Georgia"/>
                <a:cs typeface="Georgia"/>
              </a:rPr>
              <a:t>= 4.75 liters CO</a:t>
            </a:r>
            <a:r>
              <a:rPr lang="en-US" sz="1600" b="1" baseline="-25000" dirty="0" smtClean="0">
                <a:latin typeface="Georgia"/>
                <a:cs typeface="Georgia"/>
              </a:rPr>
              <a:t>2</a:t>
            </a:r>
          </a:p>
          <a:p>
            <a:r>
              <a:rPr lang="en-US" sz="1600" b="1" baseline="-25000" dirty="0" smtClean="0">
                <a:latin typeface="Georgia"/>
                <a:cs typeface="Georgia"/>
              </a:rPr>
              <a:t>	</a:t>
            </a:r>
            <a:r>
              <a:rPr lang="en-US" sz="1600" b="1" dirty="0" smtClean="0">
                <a:latin typeface="Georgia"/>
                <a:cs typeface="Georgia"/>
              </a:rPr>
              <a:t>= 23% of target volume</a:t>
            </a:r>
          </a:p>
          <a:p>
            <a:r>
              <a:rPr lang="en-US" sz="1600" b="1" baseline="-25000" dirty="0" smtClean="0">
                <a:latin typeface="Georgia"/>
                <a:cs typeface="Georgia"/>
              </a:rPr>
              <a:t>	</a:t>
            </a:r>
            <a:r>
              <a:rPr lang="en-US" sz="1600" b="1" dirty="0" smtClean="0">
                <a:latin typeface="Georgia"/>
                <a:cs typeface="Georgia"/>
              </a:rPr>
              <a:t>= 0.06% of total system volume</a:t>
            </a:r>
          </a:p>
          <a:p>
            <a:endParaRPr lang="en-US" sz="1600" b="1" dirty="0" smtClean="0">
              <a:latin typeface="Georgia"/>
              <a:cs typeface="Georgia"/>
            </a:endParaRPr>
          </a:p>
          <a:p>
            <a:r>
              <a:rPr lang="en-US" sz="1200" b="1" dirty="0" smtClean="0">
                <a:latin typeface="Georgia"/>
                <a:cs typeface="Georgia"/>
              </a:rPr>
              <a:t>Error in system volume is approximately 3.5% of total system volume.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10005" y="326053"/>
            <a:ext cx="7166668" cy="5509201"/>
          </a:xfrm>
          <a:prstGeom prst="rect">
            <a:avLst/>
          </a:prstGeom>
          <a:noFill/>
        </p:spPr>
        <p:txBody>
          <a:bodyPr wrap="square" rtlCol="0">
            <a:spAutoFit/>
          </a:bodyPr>
          <a:lstStyle/>
          <a:p>
            <a:r>
              <a:rPr lang="en-US" sz="3200" b="1" i="1" dirty="0" smtClean="0">
                <a:latin typeface="Georgia"/>
                <a:cs typeface="Georgia"/>
              </a:rPr>
              <a:t>Take Home Messages!</a:t>
            </a:r>
          </a:p>
          <a:p>
            <a:endParaRPr lang="en-US" dirty="0" smtClean="0">
              <a:latin typeface="Georgia"/>
              <a:cs typeface="Georgia"/>
            </a:endParaRPr>
          </a:p>
          <a:p>
            <a:endParaRPr lang="en-US" dirty="0" smtClean="0">
              <a:latin typeface="Georgia"/>
              <a:cs typeface="Georgia"/>
            </a:endParaRPr>
          </a:p>
          <a:p>
            <a:pPr lvl="0">
              <a:buFont typeface="Arial"/>
              <a:buChar char="•"/>
            </a:pPr>
            <a:r>
              <a:rPr lang="en-US" dirty="0" smtClean="0">
                <a:latin typeface="Georgia"/>
                <a:cs typeface="Georgia"/>
              </a:rPr>
              <a:t>Choice of approach can drastically affect carbonate chemistry, biological metabolism, and experimental results</a:t>
            </a:r>
          </a:p>
          <a:p>
            <a:pPr lvl="0"/>
            <a:endParaRPr lang="en-US" dirty="0" smtClean="0">
              <a:latin typeface="Georgia"/>
              <a:cs typeface="Georgia"/>
            </a:endParaRPr>
          </a:p>
          <a:p>
            <a:pPr lvl="0">
              <a:buFont typeface="Arial"/>
              <a:buChar char="•"/>
            </a:pPr>
            <a:r>
              <a:rPr lang="en-US" dirty="0" smtClean="0">
                <a:latin typeface="Georgia"/>
                <a:cs typeface="Georgia"/>
              </a:rPr>
              <a:t>The more information you have for planning, the better</a:t>
            </a:r>
          </a:p>
          <a:p>
            <a:pPr lvl="0">
              <a:buFont typeface="Arial"/>
              <a:buChar char="•"/>
            </a:pPr>
            <a:endParaRPr lang="en-US" dirty="0" smtClean="0">
              <a:latin typeface="Georgia"/>
              <a:cs typeface="Georgia"/>
            </a:endParaRPr>
          </a:p>
          <a:p>
            <a:pPr>
              <a:buFont typeface="Arial"/>
              <a:buChar char="•"/>
            </a:pPr>
            <a:r>
              <a:rPr lang="en-US" dirty="0" smtClean="0">
                <a:latin typeface="Georgia"/>
                <a:cs typeface="Georgia"/>
              </a:rPr>
              <a:t>Choose reasonable target conditions, make reasonable assumptions</a:t>
            </a:r>
          </a:p>
          <a:p>
            <a:endParaRPr lang="en-US" dirty="0" smtClean="0">
              <a:latin typeface="Georgia"/>
              <a:cs typeface="Georgia"/>
            </a:endParaRPr>
          </a:p>
          <a:p>
            <a:pPr lvl="0">
              <a:buFont typeface="Arial"/>
              <a:buChar char="•"/>
            </a:pPr>
            <a:r>
              <a:rPr lang="en-US" dirty="0" smtClean="0">
                <a:latin typeface="Georgia"/>
                <a:cs typeface="Georgia"/>
              </a:rPr>
              <a:t>Know your chemistry…don’t rely on CO2SYS (or any other program) to know it for you…this is a VERY common mistake</a:t>
            </a:r>
          </a:p>
          <a:p>
            <a:pPr lvl="0">
              <a:buFont typeface="Arial"/>
              <a:buChar char="•"/>
            </a:pPr>
            <a:endParaRPr lang="en-US" dirty="0" smtClean="0">
              <a:latin typeface="Georgia"/>
              <a:cs typeface="Georgia"/>
            </a:endParaRPr>
          </a:p>
          <a:p>
            <a:pPr>
              <a:buFont typeface="Arial"/>
              <a:buChar char="•"/>
            </a:pPr>
            <a:r>
              <a:rPr lang="en-US" dirty="0" smtClean="0">
                <a:latin typeface="Georgia"/>
                <a:cs typeface="Georgia"/>
              </a:rPr>
              <a:t>Biology affects chemistry and this must be considered in experimental design</a:t>
            </a:r>
          </a:p>
          <a:p>
            <a:pPr lvl="0">
              <a:buFont typeface="Arial"/>
              <a:buChar char="•"/>
            </a:pPr>
            <a:endParaRPr lang="en-US" dirty="0" smtClean="0">
              <a:latin typeface="Georgia"/>
              <a:cs typeface="Georgia"/>
            </a:endParaRPr>
          </a:p>
          <a:p>
            <a:pPr lvl="0">
              <a:buFont typeface="Arial"/>
              <a:buChar char="•"/>
            </a:pPr>
            <a:r>
              <a:rPr lang="en-US" dirty="0" smtClean="0">
                <a:latin typeface="Georgia"/>
                <a:cs typeface="Georgia"/>
              </a:rPr>
              <a:t>Monitor VERY closely before, during, and after chemical manipulations and throughout experiments</a:t>
            </a:r>
          </a:p>
          <a:p>
            <a:r>
              <a:rPr lang="en-US" sz="1400" b="1" dirty="0" smtClean="0">
                <a:latin typeface="Georgia"/>
                <a:cs typeface="Georgia"/>
              </a:rPr>
              <a:t> </a:t>
            </a:r>
            <a:endParaRPr lang="en-US" sz="1400" dirty="0">
              <a:latin typeface="Georgia"/>
              <a:cs typeface="Georgia"/>
            </a:endParaRPr>
          </a:p>
        </p:txBody>
      </p:sp>
      <p:cxnSp>
        <p:nvCxnSpPr>
          <p:cNvPr id="4" name="Straight Connector 3"/>
          <p:cNvCxnSpPr/>
          <p:nvPr/>
        </p:nvCxnSpPr>
        <p:spPr>
          <a:xfrm>
            <a:off x="737140" y="1106821"/>
            <a:ext cx="7770915"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waiian SHARQ scaffold.tif"/>
          <p:cNvPicPr>
            <a:picLocks noChangeAspect="1"/>
          </p:cNvPicPr>
          <p:nvPr/>
        </p:nvPicPr>
        <p:blipFill>
          <a:blip r:embed="rId2"/>
          <a:stretch>
            <a:fillRect/>
          </a:stretch>
        </p:blipFill>
        <p:spPr>
          <a:xfrm>
            <a:off x="5076286" y="3603828"/>
            <a:ext cx="4067714" cy="3254171"/>
          </a:xfrm>
          <a:prstGeom prst="rect">
            <a:avLst/>
          </a:prstGeom>
        </p:spPr>
      </p:pic>
      <p:pic>
        <p:nvPicPr>
          <p:cNvPr id="5" name="Picture 4" descr="P5050169.JPG"/>
          <p:cNvPicPr>
            <a:picLocks noChangeAspect="1"/>
          </p:cNvPicPr>
          <p:nvPr/>
        </p:nvPicPr>
        <p:blipFill>
          <a:blip r:embed="rId3"/>
          <a:stretch>
            <a:fillRect/>
          </a:stretch>
        </p:blipFill>
        <p:spPr>
          <a:xfrm>
            <a:off x="0" y="0"/>
            <a:ext cx="5076286" cy="3807215"/>
          </a:xfrm>
          <a:prstGeom prst="rect">
            <a:avLst/>
          </a:prstGeom>
        </p:spPr>
      </p:pic>
      <p:pic>
        <p:nvPicPr>
          <p:cNvPr id="6" name="Picture 5" descr="P5050171.JPG"/>
          <p:cNvPicPr>
            <a:picLocks noChangeAspect="1"/>
          </p:cNvPicPr>
          <p:nvPr/>
        </p:nvPicPr>
        <p:blipFill>
          <a:blip r:embed="rId4"/>
          <a:stretch>
            <a:fillRect/>
          </a:stretch>
        </p:blipFill>
        <p:spPr>
          <a:xfrm>
            <a:off x="0" y="3050785"/>
            <a:ext cx="5076286" cy="3807215"/>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ates SHARQ chamber2.tif"/>
          <p:cNvPicPr>
            <a:picLocks noChangeAspect="1"/>
          </p:cNvPicPr>
          <p:nvPr/>
        </p:nvPicPr>
        <p:blipFill>
          <a:blip r:embed="rId2"/>
          <a:stretch>
            <a:fillRect/>
          </a:stretch>
        </p:blipFill>
        <p:spPr>
          <a:xfrm>
            <a:off x="0" y="0"/>
            <a:ext cx="9144000" cy="6858002"/>
          </a:xfrm>
          <a:prstGeom prst="rect">
            <a:avLst/>
          </a:prstGeom>
        </p:spPr>
      </p:pic>
      <p:sp>
        <p:nvSpPr>
          <p:cNvPr id="3" name="TextBox 2"/>
          <p:cNvSpPr txBox="1"/>
          <p:nvPr/>
        </p:nvSpPr>
        <p:spPr>
          <a:xfrm>
            <a:off x="559556" y="232005"/>
            <a:ext cx="7061357" cy="461665"/>
          </a:xfrm>
          <a:prstGeom prst="rect">
            <a:avLst/>
          </a:prstGeom>
          <a:noFill/>
        </p:spPr>
        <p:txBody>
          <a:bodyPr wrap="none" rtlCol="0">
            <a:spAutoFit/>
          </a:bodyPr>
          <a:lstStyle/>
          <a:p>
            <a:r>
              <a:rPr lang="en-US" sz="2400" b="1" dirty="0" smtClean="0">
                <a:solidFill>
                  <a:schemeClr val="bg1"/>
                </a:solidFill>
                <a:latin typeface="Geneva"/>
              </a:rPr>
              <a:t>Submersible Habitat for Analyzing Reef Quality</a:t>
            </a:r>
            <a:endParaRPr lang="en-US" sz="2400" b="1" dirty="0">
              <a:solidFill>
                <a:schemeClr val="bg1"/>
              </a:solidFill>
              <a:latin typeface="Geneva"/>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5050169.JPG"/>
          <p:cNvPicPr>
            <a:picLocks noChangeAspect="1"/>
          </p:cNvPicPr>
          <p:nvPr/>
        </p:nvPicPr>
        <p:blipFill>
          <a:blip r:embed="rId2"/>
          <a:stretch>
            <a:fillRect/>
          </a:stretch>
        </p:blipFill>
        <p:spPr>
          <a:xfrm>
            <a:off x="0" y="0"/>
            <a:ext cx="9144000" cy="6858001"/>
          </a:xfrm>
          <a:prstGeom prst="rect">
            <a:avLst/>
          </a:prstGeom>
        </p:spPr>
      </p:pic>
      <p:sp>
        <p:nvSpPr>
          <p:cNvPr id="3" name="TextBox 2"/>
          <p:cNvSpPr txBox="1"/>
          <p:nvPr/>
        </p:nvSpPr>
        <p:spPr>
          <a:xfrm>
            <a:off x="559556" y="232005"/>
            <a:ext cx="4782078" cy="461665"/>
          </a:xfrm>
          <a:prstGeom prst="rect">
            <a:avLst/>
          </a:prstGeom>
          <a:noFill/>
        </p:spPr>
        <p:txBody>
          <a:bodyPr wrap="none" rtlCol="0">
            <a:spAutoFit/>
          </a:bodyPr>
          <a:lstStyle/>
          <a:p>
            <a:r>
              <a:rPr lang="en-US" sz="2400" b="1" dirty="0" smtClean="0">
                <a:latin typeface="Geneva"/>
              </a:rPr>
              <a:t>Flow-through analytical system</a:t>
            </a:r>
            <a:endParaRPr lang="en-US" sz="2400" b="1" dirty="0">
              <a:latin typeface="Geneva"/>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5050171.JPG"/>
          <p:cNvPicPr>
            <a:picLocks noChangeAspect="1"/>
          </p:cNvPicPr>
          <p:nvPr/>
        </p:nvPicPr>
        <p:blipFill>
          <a:blip r:embed="rId2"/>
          <a:stretch>
            <a:fillRect/>
          </a:stretch>
        </p:blipFill>
        <p:spPr>
          <a:xfrm>
            <a:off x="0" y="1"/>
            <a:ext cx="4449170" cy="3336878"/>
          </a:xfrm>
          <a:prstGeom prst="rect">
            <a:avLst/>
          </a:prstGeom>
        </p:spPr>
      </p:pic>
      <p:pic>
        <p:nvPicPr>
          <p:cNvPr id="4" name="Picture 3" descr="Hawaiian SHARQ scaffold.tif"/>
          <p:cNvPicPr>
            <a:picLocks noChangeAspect="1"/>
          </p:cNvPicPr>
          <p:nvPr/>
        </p:nvPicPr>
        <p:blipFill>
          <a:blip r:embed="rId3"/>
          <a:stretch>
            <a:fillRect/>
          </a:stretch>
        </p:blipFill>
        <p:spPr>
          <a:xfrm>
            <a:off x="4463278" y="3113422"/>
            <a:ext cx="4680722" cy="3744577"/>
          </a:xfrm>
          <a:prstGeom prst="rect">
            <a:avLst/>
          </a:prstGeom>
        </p:spPr>
      </p:pic>
      <p:pic>
        <p:nvPicPr>
          <p:cNvPr id="3" name="Picture 2" descr="Hawaii Jackup rig6.jpg"/>
          <p:cNvPicPr>
            <a:picLocks noChangeAspect="1"/>
          </p:cNvPicPr>
          <p:nvPr/>
        </p:nvPicPr>
        <p:blipFill>
          <a:blip r:embed="rId4"/>
          <a:stretch>
            <a:fillRect/>
          </a:stretch>
        </p:blipFill>
        <p:spPr>
          <a:xfrm>
            <a:off x="4463278" y="1"/>
            <a:ext cx="4680722" cy="3357638"/>
          </a:xfrm>
          <a:prstGeom prst="rect">
            <a:avLst/>
          </a:prstGeom>
        </p:spPr>
      </p:pic>
      <p:sp>
        <p:nvSpPr>
          <p:cNvPr id="6" name="TextBox 5"/>
          <p:cNvSpPr txBox="1"/>
          <p:nvPr/>
        </p:nvSpPr>
        <p:spPr>
          <a:xfrm>
            <a:off x="1255601" y="3971503"/>
            <a:ext cx="1588897" cy="461665"/>
          </a:xfrm>
          <a:prstGeom prst="rect">
            <a:avLst/>
          </a:prstGeom>
          <a:noFill/>
        </p:spPr>
        <p:txBody>
          <a:bodyPr wrap="none" rtlCol="0">
            <a:spAutoFit/>
          </a:bodyPr>
          <a:lstStyle/>
          <a:p>
            <a:r>
              <a:rPr lang="en-US" sz="2400" dirty="0" smtClean="0">
                <a:latin typeface="Geneva"/>
              </a:rPr>
              <a:t>The Hilton</a:t>
            </a:r>
            <a:endParaRPr lang="en-US" sz="2400" dirty="0">
              <a:latin typeface="Geneva"/>
            </a:endParaRPr>
          </a:p>
        </p:txBody>
      </p:sp>
      <p:cxnSp>
        <p:nvCxnSpPr>
          <p:cNvPr id="10" name="Straight Arrow Connector 9"/>
          <p:cNvCxnSpPr/>
          <p:nvPr/>
        </p:nvCxnSpPr>
        <p:spPr>
          <a:xfrm rot="5400000" flipH="1" flipV="1">
            <a:off x="1753880" y="3664571"/>
            <a:ext cx="613864"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1" name="TextBox 10"/>
          <p:cNvSpPr txBox="1"/>
          <p:nvPr/>
        </p:nvSpPr>
        <p:spPr>
          <a:xfrm>
            <a:off x="997664" y="5017439"/>
            <a:ext cx="2273379" cy="830997"/>
          </a:xfrm>
          <a:prstGeom prst="rect">
            <a:avLst/>
          </a:prstGeom>
          <a:noFill/>
        </p:spPr>
        <p:txBody>
          <a:bodyPr wrap="none" rtlCol="0">
            <a:spAutoFit/>
          </a:bodyPr>
          <a:lstStyle/>
          <a:p>
            <a:pPr algn="ctr"/>
            <a:r>
              <a:rPr lang="en-US" sz="2400" dirty="0" smtClean="0">
                <a:latin typeface="Geneva"/>
              </a:rPr>
              <a:t>Great view,</a:t>
            </a:r>
          </a:p>
          <a:p>
            <a:pPr algn="ctr"/>
            <a:r>
              <a:rPr lang="en-US" sz="2400" dirty="0" smtClean="0">
                <a:latin typeface="Geneva"/>
              </a:rPr>
              <a:t>terrible service!</a:t>
            </a:r>
          </a:p>
        </p:txBody>
      </p:sp>
      <p:cxnSp>
        <p:nvCxnSpPr>
          <p:cNvPr id="13" name="Straight Arrow Connector 12"/>
          <p:cNvCxnSpPr/>
          <p:nvPr/>
        </p:nvCxnSpPr>
        <p:spPr>
          <a:xfrm flipV="1">
            <a:off x="2684006" y="3358433"/>
            <a:ext cx="1765164" cy="165900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a:off x="3098042" y="5336275"/>
            <a:ext cx="1351128"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3482</TotalTime>
  <Words>2990</Words>
  <Application>Microsoft Macintosh PowerPoint</Application>
  <PresentationFormat>On-screen Show (4:3)</PresentationFormat>
  <Paragraphs>1044</Paragraphs>
  <Slides>34</Slides>
  <Notes>14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CO2SYS Practice Exercise: Ocean Acidification Perturbation Experiments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Company>U.S. Geological Survey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CO2SYS Practice Exercise: Ocean Acidification Perturbation Experiments </dc:title>
  <dc:creator>Kimberly K Yates</dc:creator>
  <cp:lastModifiedBy>kyates</cp:lastModifiedBy>
  <cp:revision>81</cp:revision>
  <dcterms:created xsi:type="dcterms:W3CDTF">2009-10-29T14:38:35Z</dcterms:created>
  <dcterms:modified xsi:type="dcterms:W3CDTF">2009-11-06T12:53:55Z</dcterms:modified>
</cp:coreProperties>
</file>