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266" r:id="rId3"/>
    <p:sldId id="303" r:id="rId4"/>
    <p:sldId id="304" r:id="rId5"/>
    <p:sldId id="323" r:id="rId6"/>
    <p:sldId id="314" r:id="rId7"/>
    <p:sldId id="311" r:id="rId8"/>
    <p:sldId id="315" r:id="rId9"/>
    <p:sldId id="277" r:id="rId10"/>
    <p:sldId id="278" r:id="rId11"/>
    <p:sldId id="319" r:id="rId12"/>
    <p:sldId id="322" r:id="rId13"/>
    <p:sldId id="324" r:id="rId14"/>
    <p:sldId id="308" r:id="rId15"/>
    <p:sldId id="309" r:id="rId16"/>
    <p:sldId id="312" r:id="rId17"/>
    <p:sldId id="318" r:id="rId18"/>
    <p:sldId id="320" r:id="rId19"/>
    <p:sldId id="325" r:id="rId20"/>
    <p:sldId id="326" r:id="rId21"/>
    <p:sldId id="329" r:id="rId22"/>
    <p:sldId id="327" r:id="rId23"/>
    <p:sldId id="328" r:id="rId24"/>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9900"/>
    <a:srgbClr val="008000"/>
    <a:srgbClr val="FF0000"/>
    <a:srgbClr val="990033"/>
    <a:srgbClr val="FFF78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16" autoAdjust="0"/>
    <p:restoredTop sz="94609" autoAdjust="0"/>
  </p:normalViewPr>
  <p:slideViewPr>
    <p:cSldViewPr snapToGrid="0">
      <p:cViewPr>
        <p:scale>
          <a:sx n="70" d="100"/>
          <a:sy n="70" d="100"/>
        </p:scale>
        <p:origin x="-2912" y="-10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376" y="-90"/>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1622" tIns="45811" rIns="91622" bIns="45811" numCol="1" anchor="t" anchorCtr="0" compatLnSpc="1">
            <a:prstTxWarp prst="textNoShape">
              <a:avLst/>
            </a:prstTxWarp>
          </a:bodyPr>
          <a:lstStyle>
            <a:lvl1pPr defTabSz="915988">
              <a:defRPr sz="1200">
                <a:latin typeface="Arial" charset="0"/>
              </a:defRPr>
            </a:lvl1pPr>
          </a:lstStyle>
          <a:p>
            <a:pPr>
              <a:defRPr/>
            </a:pPr>
            <a:endParaRPr lang="en-US" dirty="0"/>
          </a:p>
        </p:txBody>
      </p:sp>
      <p:sp>
        <p:nvSpPr>
          <p:cNvPr id="18435" name="Rectangle 3"/>
          <p:cNvSpPr>
            <a:spLocks noGrp="1" noChangeArrowheads="1"/>
          </p:cNvSpPr>
          <p:nvPr>
            <p:ph type="dt" sz="quarter" idx="1"/>
          </p:nvPr>
        </p:nvSpPr>
        <p:spPr bwMode="auto">
          <a:xfrm>
            <a:off x="3849688" y="0"/>
            <a:ext cx="2943225" cy="496888"/>
          </a:xfrm>
          <a:prstGeom prst="rect">
            <a:avLst/>
          </a:prstGeom>
          <a:noFill/>
          <a:ln w="9525">
            <a:noFill/>
            <a:miter lim="800000"/>
            <a:headEnd/>
            <a:tailEnd/>
          </a:ln>
          <a:effectLst/>
        </p:spPr>
        <p:txBody>
          <a:bodyPr vert="horz" wrap="square" lIns="91622" tIns="45811" rIns="91622" bIns="45811" numCol="1" anchor="t" anchorCtr="0" compatLnSpc="1">
            <a:prstTxWarp prst="textNoShape">
              <a:avLst/>
            </a:prstTxWarp>
          </a:bodyPr>
          <a:lstStyle>
            <a:lvl1pPr algn="r" defTabSz="915988">
              <a:defRPr sz="1200">
                <a:latin typeface="Arial" charset="0"/>
              </a:defRPr>
            </a:lvl1pPr>
          </a:lstStyle>
          <a:p>
            <a:pPr>
              <a:defRPr/>
            </a:pPr>
            <a:endParaRPr lang="en-US" dirty="0"/>
          </a:p>
        </p:txBody>
      </p:sp>
      <p:sp>
        <p:nvSpPr>
          <p:cNvPr id="18436" name="Rectangle 4"/>
          <p:cNvSpPr>
            <a:spLocks noGrp="1" noChangeArrowheads="1"/>
          </p:cNvSpPr>
          <p:nvPr>
            <p:ph type="ftr" sz="quarter" idx="2"/>
          </p:nvPr>
        </p:nvSpPr>
        <p:spPr bwMode="auto">
          <a:xfrm>
            <a:off x="0" y="9432925"/>
            <a:ext cx="2943225" cy="496888"/>
          </a:xfrm>
          <a:prstGeom prst="rect">
            <a:avLst/>
          </a:prstGeom>
          <a:noFill/>
          <a:ln w="9525">
            <a:noFill/>
            <a:miter lim="800000"/>
            <a:headEnd/>
            <a:tailEnd/>
          </a:ln>
          <a:effectLst/>
        </p:spPr>
        <p:txBody>
          <a:bodyPr vert="horz" wrap="square" lIns="91622" tIns="45811" rIns="91622" bIns="45811" numCol="1" anchor="b" anchorCtr="0" compatLnSpc="1">
            <a:prstTxWarp prst="textNoShape">
              <a:avLst/>
            </a:prstTxWarp>
          </a:bodyPr>
          <a:lstStyle>
            <a:lvl1pPr defTabSz="915988">
              <a:defRPr sz="1200">
                <a:latin typeface="Arial" charset="0"/>
              </a:defRPr>
            </a:lvl1pPr>
          </a:lstStyle>
          <a:p>
            <a:pPr>
              <a:defRPr/>
            </a:pPr>
            <a:endParaRPr lang="en-US" dirty="0"/>
          </a:p>
        </p:txBody>
      </p:sp>
      <p:sp>
        <p:nvSpPr>
          <p:cNvPr id="18437" name="Rectangle 5"/>
          <p:cNvSpPr>
            <a:spLocks noGrp="1" noChangeArrowheads="1"/>
          </p:cNvSpPr>
          <p:nvPr>
            <p:ph type="sldNum" sz="quarter" idx="3"/>
          </p:nvPr>
        </p:nvSpPr>
        <p:spPr bwMode="auto">
          <a:xfrm>
            <a:off x="3849688" y="9432925"/>
            <a:ext cx="2943225" cy="496888"/>
          </a:xfrm>
          <a:prstGeom prst="rect">
            <a:avLst/>
          </a:prstGeom>
          <a:noFill/>
          <a:ln w="9525">
            <a:noFill/>
            <a:miter lim="800000"/>
            <a:headEnd/>
            <a:tailEnd/>
          </a:ln>
          <a:effectLst/>
        </p:spPr>
        <p:txBody>
          <a:bodyPr vert="horz" wrap="square" lIns="91622" tIns="45811" rIns="91622" bIns="45811" numCol="1" anchor="b" anchorCtr="0" compatLnSpc="1">
            <a:prstTxWarp prst="textNoShape">
              <a:avLst/>
            </a:prstTxWarp>
          </a:bodyPr>
          <a:lstStyle>
            <a:lvl1pPr algn="r" defTabSz="915988">
              <a:defRPr sz="1200">
                <a:latin typeface="Arial" charset="0"/>
              </a:defRPr>
            </a:lvl1pPr>
          </a:lstStyle>
          <a:p>
            <a:pPr>
              <a:defRPr/>
            </a:pPr>
            <a:fld id="{CD24DFE8-20F6-4593-9B0A-02D656684832}" type="slidenum">
              <a:rPr lang="en-US"/>
              <a:pPr>
                <a:defRPr/>
              </a:pPr>
              <a:t>‹#›</a:t>
            </a:fld>
            <a:endParaRPr lang="en-US" dirty="0"/>
          </a:p>
        </p:txBody>
      </p:sp>
    </p:spTree>
    <p:extLst>
      <p:ext uri="{BB962C8B-B14F-4D97-AF65-F5344CB8AC3E}">
        <p14:creationId xmlns:p14="http://schemas.microsoft.com/office/powerpoint/2010/main" val="299388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3225" cy="496888"/>
          </a:xfrm>
          <a:prstGeom prst="rect">
            <a:avLst/>
          </a:prstGeom>
          <a:noFill/>
          <a:ln w="9525">
            <a:noFill/>
            <a:miter lim="800000"/>
            <a:headEnd/>
            <a:tailEnd/>
          </a:ln>
          <a:effectLst/>
        </p:spPr>
        <p:txBody>
          <a:bodyPr vert="horz" wrap="square" lIns="91622" tIns="45811" rIns="91622" bIns="45811" numCol="1" anchor="t" anchorCtr="0" compatLnSpc="1">
            <a:prstTxWarp prst="textNoShape">
              <a:avLst/>
            </a:prstTxWarp>
          </a:bodyPr>
          <a:lstStyle>
            <a:lvl1pPr defTabSz="915988">
              <a:defRPr sz="1200">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3849688" y="0"/>
            <a:ext cx="2943225" cy="496888"/>
          </a:xfrm>
          <a:prstGeom prst="rect">
            <a:avLst/>
          </a:prstGeom>
          <a:noFill/>
          <a:ln w="9525">
            <a:noFill/>
            <a:miter lim="800000"/>
            <a:headEnd/>
            <a:tailEnd/>
          </a:ln>
          <a:effectLst/>
        </p:spPr>
        <p:txBody>
          <a:bodyPr vert="horz" wrap="square" lIns="91622" tIns="45811" rIns="91622" bIns="45811" numCol="1" anchor="t" anchorCtr="0" compatLnSpc="1">
            <a:prstTxWarp prst="textNoShape">
              <a:avLst/>
            </a:prstTxWarp>
          </a:bodyPr>
          <a:lstStyle>
            <a:lvl1pPr algn="r" defTabSz="915988">
              <a:defRPr sz="1200">
                <a:latin typeface="Arial" charset="0"/>
              </a:defRPr>
            </a:lvl1pPr>
          </a:lstStyle>
          <a:p>
            <a:pPr>
              <a:defRPr/>
            </a:pPr>
            <a:endParaRPr lang="en-US" dirty="0"/>
          </a:p>
        </p:txBody>
      </p:sp>
      <p:sp>
        <p:nvSpPr>
          <p:cNvPr id="69636"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450" y="4716463"/>
            <a:ext cx="5435600" cy="4470400"/>
          </a:xfrm>
          <a:prstGeom prst="rect">
            <a:avLst/>
          </a:prstGeom>
          <a:noFill/>
          <a:ln w="9525">
            <a:noFill/>
            <a:miter lim="800000"/>
            <a:headEnd/>
            <a:tailEnd/>
          </a:ln>
          <a:effectLst/>
        </p:spPr>
        <p:txBody>
          <a:bodyPr vert="horz" wrap="square" lIns="91622" tIns="45811" rIns="91622" bIns="458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432925"/>
            <a:ext cx="2943225" cy="496888"/>
          </a:xfrm>
          <a:prstGeom prst="rect">
            <a:avLst/>
          </a:prstGeom>
          <a:noFill/>
          <a:ln w="9525">
            <a:noFill/>
            <a:miter lim="800000"/>
            <a:headEnd/>
            <a:tailEnd/>
          </a:ln>
          <a:effectLst/>
        </p:spPr>
        <p:txBody>
          <a:bodyPr vert="horz" wrap="square" lIns="91622" tIns="45811" rIns="91622" bIns="45811" numCol="1" anchor="b" anchorCtr="0" compatLnSpc="1">
            <a:prstTxWarp prst="textNoShape">
              <a:avLst/>
            </a:prstTxWarp>
          </a:bodyPr>
          <a:lstStyle>
            <a:lvl1pPr defTabSz="915988">
              <a:defRPr sz="1200">
                <a:latin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3849688" y="9432925"/>
            <a:ext cx="2943225" cy="496888"/>
          </a:xfrm>
          <a:prstGeom prst="rect">
            <a:avLst/>
          </a:prstGeom>
          <a:noFill/>
          <a:ln w="9525">
            <a:noFill/>
            <a:miter lim="800000"/>
            <a:headEnd/>
            <a:tailEnd/>
          </a:ln>
          <a:effectLst/>
        </p:spPr>
        <p:txBody>
          <a:bodyPr vert="horz" wrap="square" lIns="91622" tIns="45811" rIns="91622" bIns="45811" numCol="1" anchor="b" anchorCtr="0" compatLnSpc="1">
            <a:prstTxWarp prst="textNoShape">
              <a:avLst/>
            </a:prstTxWarp>
          </a:bodyPr>
          <a:lstStyle>
            <a:lvl1pPr algn="r" defTabSz="915988">
              <a:defRPr sz="1200">
                <a:latin typeface="Arial" charset="0"/>
              </a:defRPr>
            </a:lvl1pPr>
          </a:lstStyle>
          <a:p>
            <a:pPr>
              <a:defRPr/>
            </a:pPr>
            <a:fld id="{2F398665-B2E8-471B-AF62-E5262B534195}" type="slidenum">
              <a:rPr lang="en-US"/>
              <a:pPr>
                <a:defRPr/>
              </a:pPr>
              <a:t>‹#›</a:t>
            </a:fld>
            <a:endParaRPr lang="en-US" dirty="0"/>
          </a:p>
        </p:txBody>
      </p:sp>
    </p:spTree>
    <p:extLst>
      <p:ext uri="{BB962C8B-B14F-4D97-AF65-F5344CB8AC3E}">
        <p14:creationId xmlns:p14="http://schemas.microsoft.com/office/powerpoint/2010/main" val="3216785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Arial" charset="0"/>
              </a:defRPr>
            </a:lvl1pPr>
            <a:lvl2pPr marL="742950" indent="-285750" defTabSz="915988" eaLnBrk="0" hangingPunct="0">
              <a:defRPr>
                <a:solidFill>
                  <a:schemeClr val="tx1"/>
                </a:solidFill>
                <a:latin typeface="Arial" charset="0"/>
              </a:defRPr>
            </a:lvl2pPr>
            <a:lvl3pPr marL="1143000" indent="-228600" defTabSz="915988" eaLnBrk="0" hangingPunct="0">
              <a:defRPr>
                <a:solidFill>
                  <a:schemeClr val="tx1"/>
                </a:solidFill>
                <a:latin typeface="Arial" charset="0"/>
              </a:defRPr>
            </a:lvl3pPr>
            <a:lvl4pPr marL="1600200" indent="-228600" defTabSz="915988" eaLnBrk="0" hangingPunct="0">
              <a:defRPr>
                <a:solidFill>
                  <a:schemeClr val="tx1"/>
                </a:solidFill>
                <a:latin typeface="Arial" charset="0"/>
              </a:defRPr>
            </a:lvl4pPr>
            <a:lvl5pPr marL="2057400" indent="-228600" defTabSz="915988" eaLnBrk="0" hangingPunct="0">
              <a:defRPr>
                <a:solidFill>
                  <a:schemeClr val="tx1"/>
                </a:solidFill>
                <a:latin typeface="Arial" charset="0"/>
              </a:defRPr>
            </a:lvl5pPr>
            <a:lvl6pPr marL="2514600" indent="-228600" defTabSz="915988" eaLnBrk="0" fontAlgn="base" hangingPunct="0">
              <a:spcBef>
                <a:spcPct val="0"/>
              </a:spcBef>
              <a:spcAft>
                <a:spcPct val="0"/>
              </a:spcAft>
              <a:defRPr>
                <a:solidFill>
                  <a:schemeClr val="tx1"/>
                </a:solidFill>
                <a:latin typeface="Arial" charset="0"/>
              </a:defRPr>
            </a:lvl6pPr>
            <a:lvl7pPr marL="2971800" indent="-228600" defTabSz="915988" eaLnBrk="0" fontAlgn="base" hangingPunct="0">
              <a:spcBef>
                <a:spcPct val="0"/>
              </a:spcBef>
              <a:spcAft>
                <a:spcPct val="0"/>
              </a:spcAft>
              <a:defRPr>
                <a:solidFill>
                  <a:schemeClr val="tx1"/>
                </a:solidFill>
                <a:latin typeface="Arial" charset="0"/>
              </a:defRPr>
            </a:lvl7pPr>
            <a:lvl8pPr marL="3429000" indent="-228600" defTabSz="915988" eaLnBrk="0" fontAlgn="base" hangingPunct="0">
              <a:spcBef>
                <a:spcPct val="0"/>
              </a:spcBef>
              <a:spcAft>
                <a:spcPct val="0"/>
              </a:spcAft>
              <a:defRPr>
                <a:solidFill>
                  <a:schemeClr val="tx1"/>
                </a:solidFill>
                <a:latin typeface="Arial" charset="0"/>
              </a:defRPr>
            </a:lvl8pPr>
            <a:lvl9pPr marL="3886200" indent="-228600" defTabSz="915988" eaLnBrk="0" fontAlgn="base" hangingPunct="0">
              <a:spcBef>
                <a:spcPct val="0"/>
              </a:spcBef>
              <a:spcAft>
                <a:spcPct val="0"/>
              </a:spcAft>
              <a:defRPr>
                <a:solidFill>
                  <a:schemeClr val="tx1"/>
                </a:solidFill>
                <a:latin typeface="Arial" charset="0"/>
              </a:defRPr>
            </a:lvl9pPr>
          </a:lstStyle>
          <a:p>
            <a:pPr eaLnBrk="1" hangingPunct="1"/>
            <a:fld id="{425443F4-BF25-41A1-8CD6-E97E4DD6CC8E}" type="slidenum">
              <a:rPr lang="en-US" smtClean="0"/>
              <a:pPr eaLnBrk="1" hangingPunct="1"/>
              <a:t>1</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dose rate</a:t>
            </a:r>
            <a:endParaRPr lang="en-US" dirty="0"/>
          </a:p>
        </p:txBody>
      </p:sp>
      <p:sp>
        <p:nvSpPr>
          <p:cNvPr id="4" name="Slide Number Placeholder 3"/>
          <p:cNvSpPr>
            <a:spLocks noGrp="1"/>
          </p:cNvSpPr>
          <p:nvPr>
            <p:ph type="sldNum" sz="quarter" idx="10"/>
          </p:nvPr>
        </p:nvSpPr>
        <p:spPr/>
        <p:txBody>
          <a:bodyPr/>
          <a:lstStyle/>
          <a:p>
            <a:pPr>
              <a:defRPr/>
            </a:pPr>
            <a:fld id="{2F398665-B2E8-471B-AF62-E5262B534195}" type="slidenum">
              <a:rPr lang="en-US" smtClean="0"/>
              <a:pPr>
                <a:defRPr/>
              </a:pPr>
              <a:t>3</a:t>
            </a:fld>
            <a:endParaRPr lang="en-US" dirty="0"/>
          </a:p>
        </p:txBody>
      </p:sp>
    </p:spTree>
    <p:extLst>
      <p:ext uri="{BB962C8B-B14F-4D97-AF65-F5344CB8AC3E}">
        <p14:creationId xmlns:p14="http://schemas.microsoft.com/office/powerpoint/2010/main" val="260516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398665-B2E8-471B-AF62-E5262B534195}" type="slidenum">
              <a:rPr lang="en-US" smtClean="0"/>
              <a:pPr>
                <a:defRPr/>
              </a:pPr>
              <a:t>17</a:t>
            </a:fld>
            <a:endParaRPr lang="en-US" dirty="0"/>
          </a:p>
        </p:txBody>
      </p:sp>
    </p:spTree>
    <p:extLst>
      <p:ext uri="{BB962C8B-B14F-4D97-AF65-F5344CB8AC3E}">
        <p14:creationId xmlns:p14="http://schemas.microsoft.com/office/powerpoint/2010/main" val="391084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Rad Epi Course 2007	</a:t>
            </a:r>
          </a:p>
        </p:txBody>
      </p:sp>
      <p:sp>
        <p:nvSpPr>
          <p:cNvPr id="5" name="Rectangle 6"/>
          <p:cNvSpPr>
            <a:spLocks noGrp="1" noChangeArrowheads="1"/>
          </p:cNvSpPr>
          <p:nvPr>
            <p:ph type="sldNum" sz="quarter" idx="11"/>
          </p:nvPr>
        </p:nvSpPr>
        <p:spPr>
          <a:ln/>
        </p:spPr>
        <p:txBody>
          <a:bodyPr/>
          <a:lstStyle>
            <a:lvl1pPr>
              <a:defRPr/>
            </a:lvl1pPr>
          </a:lstStyle>
          <a:p>
            <a:pPr>
              <a:defRPr/>
            </a:pPr>
            <a:fld id="{719F4F47-4D40-4D31-893E-1D8065E1A7BF}" type="slidenum">
              <a:rPr lang="en-US"/>
              <a:pPr>
                <a:defRPr/>
              </a:pPr>
              <a:t>‹#›</a:t>
            </a:fld>
            <a:endParaRPr lang="en-US" dirty="0"/>
          </a:p>
        </p:txBody>
      </p:sp>
    </p:spTree>
    <p:extLst>
      <p:ext uri="{BB962C8B-B14F-4D97-AF65-F5344CB8AC3E}">
        <p14:creationId xmlns:p14="http://schemas.microsoft.com/office/powerpoint/2010/main" val="340480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Rad Epi Course 2007	</a:t>
            </a:r>
          </a:p>
        </p:txBody>
      </p:sp>
      <p:sp>
        <p:nvSpPr>
          <p:cNvPr id="5" name="Rectangle 6"/>
          <p:cNvSpPr>
            <a:spLocks noGrp="1" noChangeArrowheads="1"/>
          </p:cNvSpPr>
          <p:nvPr>
            <p:ph type="sldNum" sz="quarter" idx="11"/>
          </p:nvPr>
        </p:nvSpPr>
        <p:spPr>
          <a:ln/>
        </p:spPr>
        <p:txBody>
          <a:bodyPr/>
          <a:lstStyle>
            <a:lvl1pPr>
              <a:defRPr/>
            </a:lvl1pPr>
          </a:lstStyle>
          <a:p>
            <a:pPr>
              <a:defRPr/>
            </a:pPr>
            <a:fld id="{C95C135B-3E97-45BA-8BF7-7803D2DB1BE4}" type="slidenum">
              <a:rPr lang="en-US"/>
              <a:pPr>
                <a:defRPr/>
              </a:pPr>
              <a:t>‹#›</a:t>
            </a:fld>
            <a:endParaRPr lang="en-US" dirty="0"/>
          </a:p>
        </p:txBody>
      </p:sp>
    </p:spTree>
    <p:extLst>
      <p:ext uri="{BB962C8B-B14F-4D97-AF65-F5344CB8AC3E}">
        <p14:creationId xmlns:p14="http://schemas.microsoft.com/office/powerpoint/2010/main" val="249686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Rad Epi Course 2007	</a:t>
            </a:r>
          </a:p>
        </p:txBody>
      </p:sp>
      <p:sp>
        <p:nvSpPr>
          <p:cNvPr id="5" name="Rectangle 6"/>
          <p:cNvSpPr>
            <a:spLocks noGrp="1" noChangeArrowheads="1"/>
          </p:cNvSpPr>
          <p:nvPr>
            <p:ph type="sldNum" sz="quarter" idx="11"/>
          </p:nvPr>
        </p:nvSpPr>
        <p:spPr>
          <a:ln/>
        </p:spPr>
        <p:txBody>
          <a:bodyPr/>
          <a:lstStyle>
            <a:lvl1pPr>
              <a:defRPr/>
            </a:lvl1pPr>
          </a:lstStyle>
          <a:p>
            <a:pPr>
              <a:defRPr/>
            </a:pPr>
            <a:fld id="{DF5E54FB-63CE-44AF-9173-8BE2DEE40C49}" type="slidenum">
              <a:rPr lang="en-US"/>
              <a:pPr>
                <a:defRPr/>
              </a:pPr>
              <a:t>‹#›</a:t>
            </a:fld>
            <a:endParaRPr lang="en-US" dirty="0"/>
          </a:p>
        </p:txBody>
      </p:sp>
    </p:spTree>
    <p:extLst>
      <p:ext uri="{BB962C8B-B14F-4D97-AF65-F5344CB8AC3E}">
        <p14:creationId xmlns:p14="http://schemas.microsoft.com/office/powerpoint/2010/main" val="140733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r>
              <a:rPr lang="en-US" dirty="0"/>
              <a:t>Rad Epi Course 2007	</a:t>
            </a:r>
          </a:p>
        </p:txBody>
      </p:sp>
      <p:sp>
        <p:nvSpPr>
          <p:cNvPr id="7" name="Rectangle 6"/>
          <p:cNvSpPr>
            <a:spLocks noGrp="1" noChangeArrowheads="1"/>
          </p:cNvSpPr>
          <p:nvPr>
            <p:ph type="sldNum" sz="quarter" idx="11"/>
          </p:nvPr>
        </p:nvSpPr>
        <p:spPr>
          <a:ln/>
        </p:spPr>
        <p:txBody>
          <a:bodyPr/>
          <a:lstStyle>
            <a:lvl1pPr>
              <a:defRPr/>
            </a:lvl1pPr>
          </a:lstStyle>
          <a:p>
            <a:pPr>
              <a:defRPr/>
            </a:pPr>
            <a:fld id="{83688793-D178-4582-9508-AB888490C52B}" type="slidenum">
              <a:rPr lang="en-US"/>
              <a:pPr>
                <a:defRPr/>
              </a:pPr>
              <a:t>‹#›</a:t>
            </a:fld>
            <a:endParaRPr lang="en-US" dirty="0"/>
          </a:p>
        </p:txBody>
      </p:sp>
    </p:spTree>
    <p:extLst>
      <p:ext uri="{BB962C8B-B14F-4D97-AF65-F5344CB8AC3E}">
        <p14:creationId xmlns:p14="http://schemas.microsoft.com/office/powerpoint/2010/main" val="393289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Rad Epi Course 2007	</a:t>
            </a:r>
          </a:p>
        </p:txBody>
      </p:sp>
      <p:sp>
        <p:nvSpPr>
          <p:cNvPr id="6" name="Rectangle 6"/>
          <p:cNvSpPr>
            <a:spLocks noGrp="1" noChangeArrowheads="1"/>
          </p:cNvSpPr>
          <p:nvPr>
            <p:ph type="sldNum" sz="quarter" idx="11"/>
          </p:nvPr>
        </p:nvSpPr>
        <p:spPr>
          <a:ln/>
        </p:spPr>
        <p:txBody>
          <a:bodyPr/>
          <a:lstStyle>
            <a:lvl1pPr>
              <a:defRPr/>
            </a:lvl1pPr>
          </a:lstStyle>
          <a:p>
            <a:pPr>
              <a:defRPr/>
            </a:pPr>
            <a:fld id="{C154835D-0147-4EDF-B0FE-BD59C28384A4}" type="slidenum">
              <a:rPr lang="en-US"/>
              <a:pPr>
                <a:defRPr/>
              </a:pPr>
              <a:t>‹#›</a:t>
            </a:fld>
            <a:endParaRPr lang="en-US" dirty="0"/>
          </a:p>
        </p:txBody>
      </p:sp>
    </p:spTree>
    <p:extLst>
      <p:ext uri="{BB962C8B-B14F-4D97-AF65-F5344CB8AC3E}">
        <p14:creationId xmlns:p14="http://schemas.microsoft.com/office/powerpoint/2010/main" val="292781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r>
              <a:rPr lang="en-US" dirty="0"/>
              <a:t>	</a:t>
            </a:r>
          </a:p>
        </p:txBody>
      </p:sp>
      <p:sp>
        <p:nvSpPr>
          <p:cNvPr id="5" name="Slide Number Placeholder 4"/>
          <p:cNvSpPr>
            <a:spLocks noGrp="1"/>
          </p:cNvSpPr>
          <p:nvPr>
            <p:ph type="sldNum" sz="quarter" idx="11"/>
          </p:nvPr>
        </p:nvSpPr>
        <p:spPr/>
        <p:txBody>
          <a:bodyPr/>
          <a:lstStyle>
            <a:lvl1pPr>
              <a:defRPr/>
            </a:lvl1pPr>
          </a:lstStyle>
          <a:p>
            <a:pPr>
              <a:defRPr/>
            </a:pPr>
            <a:fld id="{A30B50CB-3EC3-404E-B407-BC13FB66D7D7}" type="slidenum">
              <a:rPr lang="en-US"/>
              <a:pPr>
                <a:defRPr/>
              </a:pPr>
              <a:t>‹#›</a:t>
            </a:fld>
            <a:endParaRPr lang="en-US" dirty="0"/>
          </a:p>
        </p:txBody>
      </p:sp>
    </p:spTree>
    <p:extLst>
      <p:ext uri="{BB962C8B-B14F-4D97-AF65-F5344CB8AC3E}">
        <p14:creationId xmlns:p14="http://schemas.microsoft.com/office/powerpoint/2010/main" val="57816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Rad Epi Course 2007	</a:t>
            </a:r>
          </a:p>
        </p:txBody>
      </p:sp>
      <p:sp>
        <p:nvSpPr>
          <p:cNvPr id="5" name="Rectangle 6"/>
          <p:cNvSpPr>
            <a:spLocks noGrp="1" noChangeArrowheads="1"/>
          </p:cNvSpPr>
          <p:nvPr>
            <p:ph type="sldNum" sz="quarter" idx="11"/>
          </p:nvPr>
        </p:nvSpPr>
        <p:spPr>
          <a:ln/>
        </p:spPr>
        <p:txBody>
          <a:bodyPr/>
          <a:lstStyle>
            <a:lvl1pPr>
              <a:defRPr/>
            </a:lvl1pPr>
          </a:lstStyle>
          <a:p>
            <a:pPr>
              <a:defRPr/>
            </a:pPr>
            <a:fld id="{C8EBD814-F629-46B8-B131-20A3ACB3E032}" type="slidenum">
              <a:rPr lang="en-US"/>
              <a:pPr>
                <a:defRPr/>
              </a:pPr>
              <a:t>‹#›</a:t>
            </a:fld>
            <a:endParaRPr lang="en-US" dirty="0"/>
          </a:p>
        </p:txBody>
      </p:sp>
    </p:spTree>
    <p:extLst>
      <p:ext uri="{BB962C8B-B14F-4D97-AF65-F5344CB8AC3E}">
        <p14:creationId xmlns:p14="http://schemas.microsoft.com/office/powerpoint/2010/main" val="228593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262688"/>
            <a:ext cx="8716963" cy="476250"/>
          </a:xfrm>
        </p:spPr>
        <p:txBody>
          <a:bodyPr/>
          <a:lstStyle>
            <a:lvl1pPr>
              <a:defRPr/>
            </a:lvl1pPr>
          </a:lstStyle>
          <a:p>
            <a:pPr>
              <a:defRPr/>
            </a:pPr>
            <a:r>
              <a:rPr lang="en-US" dirty="0"/>
              <a:t>	</a:t>
            </a:r>
          </a:p>
        </p:txBody>
      </p:sp>
      <p:sp>
        <p:nvSpPr>
          <p:cNvPr id="6" name="Slide Number Placeholder 5"/>
          <p:cNvSpPr>
            <a:spLocks noGrp="1"/>
          </p:cNvSpPr>
          <p:nvPr>
            <p:ph type="sldNum" sz="quarter" idx="11"/>
          </p:nvPr>
        </p:nvSpPr>
        <p:spPr/>
        <p:txBody>
          <a:bodyPr/>
          <a:lstStyle>
            <a:lvl1pPr>
              <a:defRPr/>
            </a:lvl1pPr>
          </a:lstStyle>
          <a:p>
            <a:pPr>
              <a:defRPr/>
            </a:pPr>
            <a:fld id="{CF405310-4F9E-4E1A-B56F-BAC7689B2E46}" type="slidenum">
              <a:rPr lang="en-US"/>
              <a:pPr>
                <a:defRPr/>
              </a:pPr>
              <a:t>‹#›</a:t>
            </a:fld>
            <a:endParaRPr lang="en-US" dirty="0"/>
          </a:p>
        </p:txBody>
      </p:sp>
    </p:spTree>
    <p:extLst>
      <p:ext uri="{BB962C8B-B14F-4D97-AF65-F5344CB8AC3E}">
        <p14:creationId xmlns:p14="http://schemas.microsoft.com/office/powerpoint/2010/main" val="115833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Rad Epi Course 2007	</a:t>
            </a:r>
          </a:p>
        </p:txBody>
      </p:sp>
      <p:sp>
        <p:nvSpPr>
          <p:cNvPr id="8" name="Rectangle 6"/>
          <p:cNvSpPr>
            <a:spLocks noGrp="1" noChangeArrowheads="1"/>
          </p:cNvSpPr>
          <p:nvPr>
            <p:ph type="sldNum" sz="quarter" idx="11"/>
          </p:nvPr>
        </p:nvSpPr>
        <p:spPr>
          <a:ln/>
        </p:spPr>
        <p:txBody>
          <a:bodyPr/>
          <a:lstStyle>
            <a:lvl1pPr>
              <a:defRPr/>
            </a:lvl1pPr>
          </a:lstStyle>
          <a:p>
            <a:pPr>
              <a:defRPr/>
            </a:pPr>
            <a:fld id="{BDDD1C81-9A56-436D-9CFE-D28141AFA802}" type="slidenum">
              <a:rPr lang="en-US"/>
              <a:pPr>
                <a:defRPr/>
              </a:pPr>
              <a:t>‹#›</a:t>
            </a:fld>
            <a:endParaRPr lang="en-US" dirty="0"/>
          </a:p>
        </p:txBody>
      </p:sp>
    </p:spTree>
    <p:extLst>
      <p:ext uri="{BB962C8B-B14F-4D97-AF65-F5344CB8AC3E}">
        <p14:creationId xmlns:p14="http://schemas.microsoft.com/office/powerpoint/2010/main" val="123792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Rad Epi Course 2007	</a:t>
            </a:r>
          </a:p>
        </p:txBody>
      </p:sp>
      <p:sp>
        <p:nvSpPr>
          <p:cNvPr id="4" name="Rectangle 6"/>
          <p:cNvSpPr>
            <a:spLocks noGrp="1" noChangeArrowheads="1"/>
          </p:cNvSpPr>
          <p:nvPr>
            <p:ph type="sldNum" sz="quarter" idx="11"/>
          </p:nvPr>
        </p:nvSpPr>
        <p:spPr>
          <a:ln/>
        </p:spPr>
        <p:txBody>
          <a:bodyPr/>
          <a:lstStyle>
            <a:lvl1pPr>
              <a:defRPr/>
            </a:lvl1pPr>
          </a:lstStyle>
          <a:p>
            <a:pPr>
              <a:defRPr/>
            </a:pPr>
            <a:fld id="{7CD22B90-8DA1-4E76-9ABE-4CC2791F8915}" type="slidenum">
              <a:rPr lang="en-US"/>
              <a:pPr>
                <a:defRPr/>
              </a:pPr>
              <a:t>‹#›</a:t>
            </a:fld>
            <a:endParaRPr lang="en-US" dirty="0"/>
          </a:p>
        </p:txBody>
      </p:sp>
    </p:spTree>
    <p:extLst>
      <p:ext uri="{BB962C8B-B14F-4D97-AF65-F5344CB8AC3E}">
        <p14:creationId xmlns:p14="http://schemas.microsoft.com/office/powerpoint/2010/main" val="361039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Rad Epi Course 2007	</a:t>
            </a:r>
          </a:p>
        </p:txBody>
      </p:sp>
      <p:sp>
        <p:nvSpPr>
          <p:cNvPr id="3" name="Rectangle 6"/>
          <p:cNvSpPr>
            <a:spLocks noGrp="1" noChangeArrowheads="1"/>
          </p:cNvSpPr>
          <p:nvPr>
            <p:ph type="sldNum" sz="quarter" idx="11"/>
          </p:nvPr>
        </p:nvSpPr>
        <p:spPr>
          <a:ln/>
        </p:spPr>
        <p:txBody>
          <a:bodyPr/>
          <a:lstStyle>
            <a:lvl1pPr>
              <a:defRPr/>
            </a:lvl1pPr>
          </a:lstStyle>
          <a:p>
            <a:pPr>
              <a:defRPr/>
            </a:pPr>
            <a:fld id="{1E925704-1D9C-4852-AAF0-D2DFE89D965F}" type="slidenum">
              <a:rPr lang="en-US"/>
              <a:pPr>
                <a:defRPr/>
              </a:pPr>
              <a:t>‹#›</a:t>
            </a:fld>
            <a:endParaRPr lang="en-US" dirty="0"/>
          </a:p>
        </p:txBody>
      </p:sp>
    </p:spTree>
    <p:extLst>
      <p:ext uri="{BB962C8B-B14F-4D97-AF65-F5344CB8AC3E}">
        <p14:creationId xmlns:p14="http://schemas.microsoft.com/office/powerpoint/2010/main" val="129157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Rad Epi Course 2007	</a:t>
            </a:r>
          </a:p>
        </p:txBody>
      </p:sp>
      <p:sp>
        <p:nvSpPr>
          <p:cNvPr id="6" name="Rectangle 6"/>
          <p:cNvSpPr>
            <a:spLocks noGrp="1" noChangeArrowheads="1"/>
          </p:cNvSpPr>
          <p:nvPr>
            <p:ph type="sldNum" sz="quarter" idx="11"/>
          </p:nvPr>
        </p:nvSpPr>
        <p:spPr>
          <a:ln/>
        </p:spPr>
        <p:txBody>
          <a:bodyPr/>
          <a:lstStyle>
            <a:lvl1pPr>
              <a:defRPr/>
            </a:lvl1pPr>
          </a:lstStyle>
          <a:p>
            <a:pPr>
              <a:defRPr/>
            </a:pPr>
            <a:fld id="{5CB9E4B7-6CAF-42CB-9323-78F586254960}" type="slidenum">
              <a:rPr lang="en-US"/>
              <a:pPr>
                <a:defRPr/>
              </a:pPr>
              <a:t>‹#›</a:t>
            </a:fld>
            <a:endParaRPr lang="en-US" dirty="0"/>
          </a:p>
        </p:txBody>
      </p:sp>
    </p:spTree>
    <p:extLst>
      <p:ext uri="{BB962C8B-B14F-4D97-AF65-F5344CB8AC3E}">
        <p14:creationId xmlns:p14="http://schemas.microsoft.com/office/powerpoint/2010/main" val="147556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Rad Epi Course 2007	</a:t>
            </a:r>
          </a:p>
        </p:txBody>
      </p:sp>
      <p:sp>
        <p:nvSpPr>
          <p:cNvPr id="6" name="Rectangle 6"/>
          <p:cNvSpPr>
            <a:spLocks noGrp="1" noChangeArrowheads="1"/>
          </p:cNvSpPr>
          <p:nvPr>
            <p:ph type="sldNum" sz="quarter" idx="11"/>
          </p:nvPr>
        </p:nvSpPr>
        <p:spPr>
          <a:ln/>
        </p:spPr>
        <p:txBody>
          <a:bodyPr/>
          <a:lstStyle>
            <a:lvl1pPr>
              <a:defRPr/>
            </a:lvl1pPr>
          </a:lstStyle>
          <a:p>
            <a:pPr>
              <a:defRPr/>
            </a:pPr>
            <a:fld id="{2DE85420-CCE6-4B7A-A59E-A9DFF4B374C0}" type="slidenum">
              <a:rPr lang="en-US"/>
              <a:pPr>
                <a:defRPr/>
              </a:pPr>
              <a:t>‹#›</a:t>
            </a:fld>
            <a:endParaRPr lang="en-US" dirty="0"/>
          </a:p>
        </p:txBody>
      </p:sp>
    </p:spTree>
    <p:extLst>
      <p:ext uri="{BB962C8B-B14F-4D97-AF65-F5344CB8AC3E}">
        <p14:creationId xmlns:p14="http://schemas.microsoft.com/office/powerpoint/2010/main" val="27478400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784"/>
            </a:gs>
            <a:gs pos="50000">
              <a:schemeClr val="bg1"/>
            </a:gs>
            <a:gs pos="100000">
              <a:srgbClr val="FFF784"/>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169863" y="6281738"/>
            <a:ext cx="87169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tabLst>
                <a:tab pos="8172450" algn="r"/>
              </a:tabLst>
              <a:defRPr sz="1400">
                <a:solidFill>
                  <a:srgbClr val="006600"/>
                </a:solidFill>
                <a:latin typeface="Arial" charset="0"/>
              </a:defRPr>
            </a:lvl1pPr>
          </a:lstStyle>
          <a:p>
            <a:pPr>
              <a:defRPr/>
            </a:pPr>
            <a:r>
              <a:rPr lang="en-US" dirty="0"/>
              <a:t>Rad Epi Course 2007	</a:t>
            </a:r>
          </a:p>
        </p:txBody>
      </p:sp>
      <p:sp>
        <p:nvSpPr>
          <p:cNvPr id="1030" name="Rectangle 6"/>
          <p:cNvSpPr>
            <a:spLocks noGrp="1" noChangeArrowheads="1"/>
          </p:cNvSpPr>
          <p:nvPr>
            <p:ph type="sldNum" sz="quarter" idx="4"/>
          </p:nvPr>
        </p:nvSpPr>
        <p:spPr bwMode="auto">
          <a:xfrm>
            <a:off x="4332288" y="6248400"/>
            <a:ext cx="479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6600"/>
                </a:solidFill>
                <a:latin typeface="Arial" charset="0"/>
              </a:defRPr>
            </a:lvl1pPr>
          </a:lstStyle>
          <a:p>
            <a:pPr>
              <a:defRPr/>
            </a:pPr>
            <a:fld id="{07385B87-D61B-4280-9B86-178E13F4B7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4" r:id="rId1"/>
    <p:sldLayoutId id="2147483735" r:id="rId2"/>
    <p:sldLayoutId id="2147483725" r:id="rId3"/>
    <p:sldLayoutId id="2147483736"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hf hdr="0" dt="0"/>
  <p:txStyles>
    <p:titleStyle>
      <a:lvl1pPr algn="ctr" rtl="0" eaLnBrk="1" fontAlgn="base" hangingPunct="1">
        <a:spcBef>
          <a:spcPct val="0"/>
        </a:spcBef>
        <a:spcAft>
          <a:spcPct val="0"/>
        </a:spcAft>
        <a:defRPr sz="3200" b="1">
          <a:solidFill>
            <a:schemeClr val="bg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200" b="1">
          <a:solidFill>
            <a:schemeClr val="bg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200" b="1">
          <a:solidFill>
            <a:schemeClr val="bg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200" b="1">
          <a:solidFill>
            <a:schemeClr val="bg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200" b="1">
          <a:solidFill>
            <a:schemeClr val="bg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200" b="1">
          <a:solidFill>
            <a:schemeClr val="bg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200" b="1">
          <a:solidFill>
            <a:schemeClr val="bg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200" b="1">
          <a:solidFill>
            <a:schemeClr val="bg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200" b="1">
          <a:solidFill>
            <a:schemeClr val="bg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har char="•"/>
        <a:defRPr sz="2400">
          <a:solidFill>
            <a:srgbClr val="006600"/>
          </a:solidFill>
          <a:latin typeface="+mn-lt"/>
          <a:ea typeface="+mn-ea"/>
          <a:cs typeface="+mn-cs"/>
        </a:defRPr>
      </a:lvl1pPr>
      <a:lvl2pPr marL="742950" indent="-285750" algn="l" rtl="0" eaLnBrk="1" fontAlgn="base" hangingPunct="1">
        <a:spcBef>
          <a:spcPct val="20000"/>
        </a:spcBef>
        <a:spcAft>
          <a:spcPct val="0"/>
        </a:spcAft>
        <a:buChar char="–"/>
        <a:defRPr sz="2000">
          <a:solidFill>
            <a:srgbClr val="006600"/>
          </a:solidFill>
          <a:latin typeface="+mn-lt"/>
        </a:defRPr>
      </a:lvl2pPr>
      <a:lvl3pPr marL="1143000" indent="-228600" algn="l" rtl="0" eaLnBrk="1" fontAlgn="base" hangingPunct="1">
        <a:spcBef>
          <a:spcPct val="20000"/>
        </a:spcBef>
        <a:spcAft>
          <a:spcPct val="0"/>
        </a:spcAft>
        <a:buChar char="•"/>
        <a:defRPr>
          <a:solidFill>
            <a:srgbClr val="006600"/>
          </a:solidFill>
          <a:latin typeface="+mn-lt"/>
        </a:defRPr>
      </a:lvl3pPr>
      <a:lvl4pPr marL="1600200" indent="-228600" algn="l" rtl="0" eaLnBrk="1" fontAlgn="base" hangingPunct="1">
        <a:spcBef>
          <a:spcPct val="20000"/>
        </a:spcBef>
        <a:spcAft>
          <a:spcPct val="0"/>
        </a:spcAft>
        <a:buChar char="–"/>
        <a:defRPr sz="1600">
          <a:solidFill>
            <a:srgbClr val="006600"/>
          </a:solidFill>
          <a:latin typeface="+mn-lt"/>
        </a:defRPr>
      </a:lvl4pPr>
      <a:lvl5pPr marL="2057400" indent="-228600" algn="l" rtl="0" eaLnBrk="1" fontAlgn="base" hangingPunct="1">
        <a:spcBef>
          <a:spcPct val="20000"/>
        </a:spcBef>
        <a:spcAft>
          <a:spcPct val="0"/>
        </a:spcAft>
        <a:buChar char="»"/>
        <a:defRPr sz="1400">
          <a:solidFill>
            <a:srgbClr val="006600"/>
          </a:solidFill>
          <a:latin typeface="+mn-lt"/>
        </a:defRPr>
      </a:lvl5pPr>
      <a:lvl6pPr marL="2514600" indent="-228600" algn="l" rtl="0" eaLnBrk="1" fontAlgn="base" hangingPunct="1">
        <a:spcBef>
          <a:spcPct val="20000"/>
        </a:spcBef>
        <a:spcAft>
          <a:spcPct val="0"/>
        </a:spcAft>
        <a:buChar char="»"/>
        <a:defRPr sz="1400">
          <a:solidFill>
            <a:srgbClr val="006600"/>
          </a:solidFill>
          <a:latin typeface="+mn-lt"/>
        </a:defRPr>
      </a:lvl6pPr>
      <a:lvl7pPr marL="2971800" indent="-228600" algn="l" rtl="0" eaLnBrk="1" fontAlgn="base" hangingPunct="1">
        <a:spcBef>
          <a:spcPct val="20000"/>
        </a:spcBef>
        <a:spcAft>
          <a:spcPct val="0"/>
        </a:spcAft>
        <a:buChar char="»"/>
        <a:defRPr sz="1400">
          <a:solidFill>
            <a:srgbClr val="006600"/>
          </a:solidFill>
          <a:latin typeface="+mn-lt"/>
        </a:defRPr>
      </a:lvl7pPr>
      <a:lvl8pPr marL="3429000" indent="-228600" algn="l" rtl="0" eaLnBrk="1" fontAlgn="base" hangingPunct="1">
        <a:spcBef>
          <a:spcPct val="20000"/>
        </a:spcBef>
        <a:spcAft>
          <a:spcPct val="0"/>
        </a:spcAft>
        <a:buChar char="»"/>
        <a:defRPr sz="1400">
          <a:solidFill>
            <a:srgbClr val="006600"/>
          </a:solidFill>
          <a:latin typeface="+mn-lt"/>
        </a:defRPr>
      </a:lvl8pPr>
      <a:lvl9pPr marL="3886200" indent="-228600" algn="l" rtl="0" eaLnBrk="1" fontAlgn="base" hangingPunct="1">
        <a:spcBef>
          <a:spcPct val="20000"/>
        </a:spcBef>
        <a:spcAft>
          <a:spcPct val="0"/>
        </a:spcAft>
        <a:buChar char="»"/>
        <a:defRPr sz="1400">
          <a:solidFill>
            <a:srgbClr val="0066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erf.or.jp/" TargetMode="External"/><Relationship Id="rId3"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erf.or.jp/" TargetMode="External"/><Relationship Id="rId3"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ext Box 8"/>
          <p:cNvSpPr txBox="1">
            <a:spLocks noChangeArrowheads="1"/>
          </p:cNvSpPr>
          <p:nvPr/>
        </p:nvSpPr>
        <p:spPr bwMode="auto">
          <a:xfrm>
            <a:off x="448469" y="3575691"/>
            <a:ext cx="81407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008000"/>
                </a:solidFill>
              </a:rPr>
              <a:t>Dale L. Preston</a:t>
            </a:r>
          </a:p>
          <a:p>
            <a:pPr algn="ctr" eaLnBrk="1" hangingPunct="1"/>
            <a:r>
              <a:rPr lang="en-US" b="1" dirty="0">
                <a:solidFill>
                  <a:srgbClr val="008000"/>
                </a:solidFill>
              </a:rPr>
              <a:t>Hirosoft International</a:t>
            </a:r>
            <a:br>
              <a:rPr lang="en-US" b="1" dirty="0">
                <a:solidFill>
                  <a:srgbClr val="008000"/>
                </a:solidFill>
              </a:rPr>
            </a:br>
            <a:r>
              <a:rPr lang="en-US" b="1" dirty="0">
                <a:solidFill>
                  <a:srgbClr val="008000"/>
                </a:solidFill>
              </a:rPr>
              <a:t>Eureka, CA</a:t>
            </a:r>
            <a:endParaRPr lang="en-US" sz="2000" b="1" dirty="0">
              <a:solidFill>
                <a:srgbClr val="008000"/>
              </a:solidFill>
            </a:endParaRPr>
          </a:p>
        </p:txBody>
      </p:sp>
      <p:pic>
        <p:nvPicPr>
          <p:cNvPr id="4100" name="Picture 4" descr="C:\Users\Dale\Documents\Hirosoft\hslogo-orang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79875" y="4777497"/>
            <a:ext cx="877888"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8465" y="768142"/>
            <a:ext cx="8038010" cy="3508653"/>
          </a:xfrm>
          <a:prstGeom prst="rect">
            <a:avLst/>
          </a:prstGeom>
          <a:noFill/>
        </p:spPr>
        <p:txBody>
          <a:bodyPr wrap="square" rtlCol="0">
            <a:spAutoFit/>
          </a:bodyPr>
          <a:lstStyle/>
          <a:p>
            <a:pPr algn="ctr"/>
            <a:r>
              <a:rPr lang="en-US" sz="3200" b="1" dirty="0" smtClean="0">
                <a:solidFill>
                  <a:srgbClr val="008000"/>
                </a:solidFill>
              </a:rPr>
              <a:t>Cancer Risks Following Low Dose Radiation Exposures: </a:t>
            </a:r>
            <a:br>
              <a:rPr lang="en-US" sz="3200" b="1" dirty="0" smtClean="0">
                <a:solidFill>
                  <a:srgbClr val="008000"/>
                </a:solidFill>
              </a:rPr>
            </a:br>
            <a:r>
              <a:rPr lang="en-US" sz="2800" b="1" dirty="0" smtClean="0">
                <a:solidFill>
                  <a:srgbClr val="008000"/>
                </a:solidFill>
              </a:rPr>
              <a:t>Lessons from Epi Studies</a:t>
            </a:r>
          </a:p>
          <a:p>
            <a:pPr algn="ctr">
              <a:spcBef>
                <a:spcPts val="1200"/>
              </a:spcBef>
            </a:pPr>
            <a:r>
              <a:rPr lang="en-US" sz="2400" b="1" dirty="0" smtClean="0">
                <a:solidFill>
                  <a:srgbClr val="FF9900"/>
                </a:solidFill>
              </a:rPr>
              <a:t>The Accidents at Fukushima Dai-Ichi</a:t>
            </a:r>
            <a:r>
              <a:rPr lang="en-US" sz="2800" b="1" dirty="0" smtClean="0">
                <a:solidFill>
                  <a:srgbClr val="FF9900"/>
                </a:solidFill>
              </a:rPr>
              <a:t/>
            </a:r>
            <a:br>
              <a:rPr lang="en-US" sz="2800" b="1" dirty="0" smtClean="0">
                <a:solidFill>
                  <a:srgbClr val="FF9900"/>
                </a:solidFill>
              </a:rPr>
            </a:br>
            <a:r>
              <a:rPr lang="en-US" sz="2000" b="1" dirty="0" smtClean="0">
                <a:solidFill>
                  <a:srgbClr val="FF9900"/>
                </a:solidFill>
              </a:rPr>
              <a:t>Exploring the impacts of Radiation on the Ocean</a:t>
            </a:r>
            <a:br>
              <a:rPr lang="en-US" sz="2000" b="1" dirty="0" smtClean="0">
                <a:solidFill>
                  <a:srgbClr val="FF9900"/>
                </a:solidFill>
              </a:rPr>
            </a:br>
            <a:r>
              <a:rPr lang="en-US" sz="2000" b="1" dirty="0" smtClean="0">
                <a:solidFill>
                  <a:srgbClr val="FF9900"/>
                </a:solidFill>
              </a:rPr>
              <a:t>November 13, 2012</a:t>
            </a:r>
            <a:r>
              <a:rPr lang="en-US" sz="2800" b="1" dirty="0" smtClean="0">
                <a:solidFill>
                  <a:srgbClr val="FF9900"/>
                </a:solidFill>
              </a:rPr>
              <a:t/>
            </a:r>
            <a:br>
              <a:rPr lang="en-US" sz="2800" b="1" dirty="0" smtClean="0">
                <a:solidFill>
                  <a:srgbClr val="FF9900"/>
                </a:solidFill>
              </a:rPr>
            </a:br>
            <a:r>
              <a:rPr lang="en-US" sz="2800" b="1" dirty="0" smtClean="0">
                <a:solidFill>
                  <a:srgbClr val="008000"/>
                </a:solidFill>
              </a:rPr>
              <a:t/>
            </a:r>
            <a:br>
              <a:rPr lang="en-US" sz="2800" b="1" dirty="0" smtClean="0">
                <a:solidFill>
                  <a:srgbClr val="008000"/>
                </a:solidFill>
              </a:rPr>
            </a:br>
            <a:endParaRPr lang="en-US" sz="2800" b="1" dirty="0">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LSS Solid Cancer Incidence</a:t>
            </a:r>
            <a:br>
              <a:rPr lang="en-US" dirty="0" smtClean="0"/>
            </a:br>
            <a:r>
              <a:rPr lang="en-US" dirty="0" smtClean="0"/>
              <a:t>Dose Response 0 – 0.5 Gy</a:t>
            </a:r>
            <a:endParaRPr lang="en-US" dirty="0"/>
          </a:p>
        </p:txBody>
      </p:sp>
      <p:sp>
        <p:nvSpPr>
          <p:cNvPr id="3" name="Content Placeholder 2"/>
          <p:cNvSpPr>
            <a:spLocks noGrp="1"/>
          </p:cNvSpPr>
          <p:nvPr>
            <p:ph idx="1"/>
          </p:nvPr>
        </p:nvSpPr>
        <p:spPr>
          <a:xfrm>
            <a:off x="474561" y="1600200"/>
            <a:ext cx="3356659" cy="4564117"/>
          </a:xfrm>
        </p:spPr>
        <p:txBody>
          <a:bodyPr/>
          <a:lstStyle/>
          <a:p>
            <a:r>
              <a:rPr lang="en-US" sz="1800" dirty="0" smtClean="0"/>
              <a:t>Linear ERR per 100 mGy</a:t>
            </a:r>
            <a:br>
              <a:rPr lang="en-US" sz="1800" dirty="0" smtClean="0"/>
            </a:br>
            <a:r>
              <a:rPr lang="en-US" sz="1800" dirty="0" smtClean="0"/>
              <a:t>0 – 2 Gy          0.05</a:t>
            </a:r>
            <a:br>
              <a:rPr lang="en-US" sz="1800" dirty="0" smtClean="0"/>
            </a:br>
            <a:r>
              <a:rPr lang="en-US" sz="1800" dirty="0" smtClean="0"/>
              <a:t>0 – 100 mGy   0.05</a:t>
            </a:r>
            <a:br>
              <a:rPr lang="en-US" sz="1800" dirty="0" smtClean="0"/>
            </a:br>
            <a:endParaRPr lang="en-US" sz="1800" dirty="0" smtClean="0"/>
          </a:p>
          <a:p>
            <a:r>
              <a:rPr lang="en-US" sz="1800" dirty="0" smtClean="0"/>
              <a:t>LSS </a:t>
            </a:r>
            <a:r>
              <a:rPr lang="en-US" sz="1800" dirty="0"/>
              <a:t>often described as a high dose study, but has as more information on risk at relatively low doses</a:t>
            </a:r>
            <a:br>
              <a:rPr lang="en-US" sz="1800" dirty="0"/>
            </a:br>
            <a:r>
              <a:rPr lang="en-US" sz="1800" dirty="0"/>
              <a:t>(&lt;100 mGy) than many low dose studies</a:t>
            </a:r>
          </a:p>
          <a:p>
            <a:pPr marL="0" indent="0">
              <a:buNone/>
            </a:pPr>
            <a:r>
              <a:rPr lang="en-US" sz="1800" dirty="0" smtClean="0"/>
              <a:t>     Test </a:t>
            </a:r>
            <a:r>
              <a:rPr lang="en-US" sz="1800" dirty="0"/>
              <a:t>for trend</a:t>
            </a:r>
            <a:br>
              <a:rPr lang="en-US" sz="1800" dirty="0"/>
            </a:br>
            <a:r>
              <a:rPr lang="en-US" sz="1800" dirty="0" smtClean="0"/>
              <a:t>      0 </a:t>
            </a:r>
            <a:r>
              <a:rPr lang="en-US" sz="1800" dirty="0"/>
              <a:t>– 100 mGy   P = 0.08</a:t>
            </a:r>
            <a:br>
              <a:rPr lang="en-US" sz="1800" dirty="0"/>
            </a:br>
            <a:endParaRPr lang="en-US" sz="1800" dirty="0" smtClean="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10</a:t>
            </a:fld>
            <a:endParaRPr lang="en-US" dirty="0"/>
          </a:p>
        </p:txBody>
      </p:sp>
      <p:sp>
        <p:nvSpPr>
          <p:cNvPr id="6" name="TextBox 5"/>
          <p:cNvSpPr txBox="1"/>
          <p:nvPr/>
        </p:nvSpPr>
        <p:spPr>
          <a:xfrm>
            <a:off x="3886299" y="5243930"/>
            <a:ext cx="4800600" cy="646331"/>
          </a:xfrm>
          <a:prstGeom prst="rect">
            <a:avLst/>
          </a:prstGeom>
          <a:noFill/>
        </p:spPr>
        <p:txBody>
          <a:bodyPr wrap="square" rtlCol="0">
            <a:spAutoFit/>
          </a:bodyPr>
          <a:lstStyle/>
          <a:p>
            <a:r>
              <a:rPr lang="en-US" sz="1200" dirty="0" smtClean="0">
                <a:solidFill>
                  <a:srgbClr val="008000"/>
                </a:solidFill>
              </a:rPr>
              <a:t>Using RERF public dataset lssinc07.csv (</a:t>
            </a:r>
            <a:r>
              <a:rPr lang="en-US" sz="1200" dirty="0" smtClean="0">
                <a:solidFill>
                  <a:srgbClr val="008000"/>
                </a:solidFill>
                <a:hlinkClick r:id="rId2"/>
              </a:rPr>
              <a:t>www.rerf.or.jp</a:t>
            </a:r>
            <a:r>
              <a:rPr lang="en-US" sz="1200" dirty="0" smtClean="0">
                <a:solidFill>
                  <a:srgbClr val="008000"/>
                </a:solidFill>
              </a:rPr>
              <a:t>)</a:t>
            </a:r>
          </a:p>
          <a:p>
            <a:r>
              <a:rPr lang="en-US" sz="1200" dirty="0">
                <a:solidFill>
                  <a:srgbClr val="008000"/>
                </a:solidFill>
              </a:rPr>
              <a:t/>
            </a:r>
            <a:br>
              <a:rPr lang="en-US" sz="1200" dirty="0">
                <a:solidFill>
                  <a:srgbClr val="008000"/>
                </a:solidFill>
              </a:rPr>
            </a:br>
            <a:r>
              <a:rPr lang="en-US" sz="1200" dirty="0" smtClean="0">
                <a:solidFill>
                  <a:srgbClr val="008000"/>
                </a:solidFill>
              </a:rPr>
              <a:t>Proximal zero dose baseline (adjusted for distal and NIC)</a:t>
            </a:r>
            <a:endParaRPr lang="en-US" sz="1200" dirty="0">
              <a:solidFill>
                <a:srgbClr val="008000"/>
              </a:solidFill>
            </a:endParaRPr>
          </a:p>
        </p:txBody>
      </p:sp>
      <p:pic>
        <p:nvPicPr>
          <p:cNvPr id="6146" name="Picture 2" descr="X:\work\RERF\inc04\AllSolid\testanal\nodistsoldrp5.e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40480" y="1557338"/>
            <a:ext cx="499778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4690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LSS Solid Cancer Incidence</a:t>
            </a:r>
            <a:br>
              <a:rPr lang="en-US" dirty="0" smtClean="0"/>
            </a:br>
            <a:r>
              <a:rPr lang="en-US" dirty="0" smtClean="0"/>
              <a:t>Temporal Patterns</a:t>
            </a:r>
            <a:endParaRPr lang="en-US" dirty="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11</a:t>
            </a:fld>
            <a:endParaRPr lang="en-US" dirty="0"/>
          </a:p>
        </p:txBody>
      </p:sp>
      <p:pic>
        <p:nvPicPr>
          <p:cNvPr id="6" name="Picture 10"/>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30886" y="2240279"/>
            <a:ext cx="437338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85395" y="2240280"/>
            <a:ext cx="4373386"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4424048" y="2250200"/>
            <a:ext cx="0" cy="3190480"/>
          </a:xfrm>
          <a:prstGeom prst="line">
            <a:avLst/>
          </a:prstGeom>
          <a:ln w="222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bwMode="auto">
          <a:xfrm>
            <a:off x="314985" y="1733266"/>
            <a:ext cx="8229600" cy="51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6600"/>
                </a:solidFill>
                <a:latin typeface="+mn-lt"/>
                <a:ea typeface="+mn-ea"/>
                <a:cs typeface="+mn-cs"/>
              </a:defRPr>
            </a:lvl1pPr>
            <a:lvl2pPr marL="742950" indent="-285750" algn="l" rtl="0" eaLnBrk="1" fontAlgn="base" hangingPunct="1">
              <a:spcBef>
                <a:spcPct val="20000"/>
              </a:spcBef>
              <a:spcAft>
                <a:spcPct val="0"/>
              </a:spcAft>
              <a:buChar char="–"/>
              <a:defRPr sz="2000">
                <a:solidFill>
                  <a:srgbClr val="006600"/>
                </a:solidFill>
                <a:latin typeface="+mn-lt"/>
              </a:defRPr>
            </a:lvl2pPr>
            <a:lvl3pPr marL="1143000" indent="-228600" algn="l" rtl="0" eaLnBrk="1" fontAlgn="base" hangingPunct="1">
              <a:spcBef>
                <a:spcPct val="20000"/>
              </a:spcBef>
              <a:spcAft>
                <a:spcPct val="0"/>
              </a:spcAft>
              <a:buChar char="•"/>
              <a:defRPr>
                <a:solidFill>
                  <a:srgbClr val="006600"/>
                </a:solidFill>
                <a:latin typeface="+mn-lt"/>
              </a:defRPr>
            </a:lvl3pPr>
            <a:lvl4pPr marL="1600200" indent="-228600" algn="l" rtl="0" eaLnBrk="1" fontAlgn="base" hangingPunct="1">
              <a:spcBef>
                <a:spcPct val="20000"/>
              </a:spcBef>
              <a:spcAft>
                <a:spcPct val="0"/>
              </a:spcAft>
              <a:buChar char="–"/>
              <a:defRPr sz="1600">
                <a:solidFill>
                  <a:srgbClr val="006600"/>
                </a:solidFill>
                <a:latin typeface="+mn-lt"/>
              </a:defRPr>
            </a:lvl4pPr>
            <a:lvl5pPr marL="2057400" indent="-228600" algn="l" rtl="0" eaLnBrk="1" fontAlgn="base" hangingPunct="1">
              <a:spcBef>
                <a:spcPct val="20000"/>
              </a:spcBef>
              <a:spcAft>
                <a:spcPct val="0"/>
              </a:spcAft>
              <a:buChar char="»"/>
              <a:defRPr sz="1400">
                <a:solidFill>
                  <a:srgbClr val="006600"/>
                </a:solidFill>
                <a:latin typeface="+mn-lt"/>
              </a:defRPr>
            </a:lvl5pPr>
            <a:lvl6pPr marL="2514600" indent="-228600" algn="l" rtl="0" eaLnBrk="1" fontAlgn="base" hangingPunct="1">
              <a:spcBef>
                <a:spcPct val="20000"/>
              </a:spcBef>
              <a:spcAft>
                <a:spcPct val="0"/>
              </a:spcAft>
              <a:buChar char="»"/>
              <a:defRPr sz="1400">
                <a:solidFill>
                  <a:srgbClr val="006600"/>
                </a:solidFill>
                <a:latin typeface="+mn-lt"/>
              </a:defRPr>
            </a:lvl6pPr>
            <a:lvl7pPr marL="2971800" indent="-228600" algn="l" rtl="0" eaLnBrk="1" fontAlgn="base" hangingPunct="1">
              <a:spcBef>
                <a:spcPct val="20000"/>
              </a:spcBef>
              <a:spcAft>
                <a:spcPct val="0"/>
              </a:spcAft>
              <a:buChar char="»"/>
              <a:defRPr sz="1400">
                <a:solidFill>
                  <a:srgbClr val="006600"/>
                </a:solidFill>
                <a:latin typeface="+mn-lt"/>
              </a:defRPr>
            </a:lvl7pPr>
            <a:lvl8pPr marL="3429000" indent="-228600" algn="l" rtl="0" eaLnBrk="1" fontAlgn="base" hangingPunct="1">
              <a:spcBef>
                <a:spcPct val="20000"/>
              </a:spcBef>
              <a:spcAft>
                <a:spcPct val="0"/>
              </a:spcAft>
              <a:buChar char="»"/>
              <a:defRPr sz="1400">
                <a:solidFill>
                  <a:srgbClr val="006600"/>
                </a:solidFill>
                <a:latin typeface="+mn-lt"/>
              </a:defRPr>
            </a:lvl8pPr>
            <a:lvl9pPr marL="3886200" indent="-228600" algn="l" rtl="0" eaLnBrk="1" fontAlgn="base" hangingPunct="1">
              <a:spcBef>
                <a:spcPct val="20000"/>
              </a:spcBef>
              <a:spcAft>
                <a:spcPct val="0"/>
              </a:spcAft>
              <a:buChar char="»"/>
              <a:defRPr sz="1400">
                <a:solidFill>
                  <a:srgbClr val="006600"/>
                </a:solidFill>
                <a:latin typeface="+mn-lt"/>
              </a:defRPr>
            </a:lvl9pPr>
          </a:lstStyle>
          <a:p>
            <a:pPr marL="0" indent="0">
              <a:buFontTx/>
              <a:buNone/>
            </a:pPr>
            <a:r>
              <a:rPr lang="en-US" dirty="0" smtClean="0"/>
              <a:t>                </a:t>
            </a:r>
            <a:r>
              <a:rPr lang="en-US" b="1" dirty="0" smtClean="0"/>
              <a:t>ERR                                            EAR</a:t>
            </a:r>
            <a:endParaRPr lang="en-US" b="1" dirty="0"/>
          </a:p>
        </p:txBody>
      </p:sp>
      <p:sp>
        <p:nvSpPr>
          <p:cNvPr id="10" name="Content Placeholder 2"/>
          <p:cNvSpPr>
            <a:spLocks noGrp="1"/>
          </p:cNvSpPr>
          <p:nvPr>
            <p:ph idx="1"/>
          </p:nvPr>
        </p:nvSpPr>
        <p:spPr>
          <a:xfrm>
            <a:off x="474561" y="5440680"/>
            <a:ext cx="8184220" cy="723637"/>
          </a:xfrm>
        </p:spPr>
        <p:txBody>
          <a:bodyPr/>
          <a:lstStyle/>
          <a:p>
            <a:r>
              <a:rPr lang="en-US" sz="2000" dirty="0" smtClean="0"/>
              <a:t>Significant effect modification by  attained age and age at exposure and sex (ERR only)</a:t>
            </a:r>
          </a:p>
        </p:txBody>
      </p:sp>
    </p:spTree>
    <p:extLst>
      <p:ext uri="{BB962C8B-B14F-4D97-AF65-F5344CB8AC3E}">
        <p14:creationId xmlns:p14="http://schemas.microsoft.com/office/powerpoint/2010/main" val="18432481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LSS Leukemia Risks</a:t>
            </a:r>
            <a:br>
              <a:rPr lang="en-US" dirty="0" smtClean="0"/>
            </a:br>
            <a:r>
              <a:rPr lang="en-US" dirty="0" smtClean="0"/>
              <a:t>1950-2001</a:t>
            </a:r>
            <a:endParaRPr lang="en-US" dirty="0"/>
          </a:p>
        </p:txBody>
      </p:sp>
      <p:sp>
        <p:nvSpPr>
          <p:cNvPr id="3" name="Content Placeholder 2"/>
          <p:cNvSpPr>
            <a:spLocks noGrp="1"/>
          </p:cNvSpPr>
          <p:nvPr>
            <p:ph idx="1"/>
          </p:nvPr>
        </p:nvSpPr>
        <p:spPr/>
        <p:txBody>
          <a:bodyPr/>
          <a:lstStyle/>
          <a:p>
            <a:r>
              <a:rPr lang="en-US" sz="2000" dirty="0" smtClean="0"/>
              <a:t>Analyses based on 312 cases</a:t>
            </a:r>
          </a:p>
          <a:p>
            <a:pPr lvl="1"/>
            <a:r>
              <a:rPr lang="en-US" sz="1800" dirty="0" smtClean="0"/>
              <a:t>CLL (12 cases) and adult T-cell leukemia (47 cases) were excluded</a:t>
            </a:r>
          </a:p>
          <a:p>
            <a:r>
              <a:rPr lang="en-US" sz="2000" dirty="0" smtClean="0"/>
              <a:t>Significant non-linear dose response</a:t>
            </a:r>
          </a:p>
          <a:p>
            <a:pPr marL="0" indent="0">
              <a:buNone/>
            </a:pPr>
            <a:r>
              <a:rPr lang="en-US" sz="2000" dirty="0" smtClean="0"/>
              <a:t>	ERR at 1 Gy     </a:t>
            </a:r>
            <a:r>
              <a:rPr lang="en-US" sz="2000" dirty="0"/>
              <a:t> </a:t>
            </a:r>
            <a:r>
              <a:rPr lang="en-US" sz="2000" dirty="0" smtClean="0"/>
              <a:t>      2.3     (age 60 age at exposure 25)</a:t>
            </a:r>
            <a:br>
              <a:rPr lang="en-US" sz="2000" dirty="0" smtClean="0"/>
            </a:br>
            <a:r>
              <a:rPr lang="en-US" sz="2000" dirty="0" smtClean="0"/>
              <a:t>	ERR at 100 mGy     0.09 </a:t>
            </a:r>
          </a:p>
          <a:p>
            <a:r>
              <a:rPr lang="en-US" sz="2000" dirty="0" smtClean="0"/>
              <a:t>No significant sex-difference in the ERR</a:t>
            </a:r>
          </a:p>
          <a:p>
            <a:endParaRPr lang="en-US" sz="2000" dirty="0" smtClean="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12</a:t>
            </a:fld>
            <a:endParaRPr lang="en-US" dirty="0"/>
          </a:p>
        </p:txBody>
      </p:sp>
    </p:spTree>
    <p:extLst>
      <p:ext uri="{BB962C8B-B14F-4D97-AF65-F5344CB8AC3E}">
        <p14:creationId xmlns:p14="http://schemas.microsoft.com/office/powerpoint/2010/main" val="384703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LSS Leukemia Temporal Patterns</a:t>
            </a:r>
            <a:endParaRPr lang="en-US" dirty="0"/>
          </a:p>
        </p:txBody>
      </p:sp>
      <p:sp>
        <p:nvSpPr>
          <p:cNvPr id="3" name="Content Placeholder 2"/>
          <p:cNvSpPr>
            <a:spLocks noGrp="1"/>
          </p:cNvSpPr>
          <p:nvPr>
            <p:ph idx="1"/>
          </p:nvPr>
        </p:nvSpPr>
        <p:spPr>
          <a:xfrm>
            <a:off x="457200" y="5186149"/>
            <a:ext cx="8229600" cy="940014"/>
          </a:xfrm>
        </p:spPr>
        <p:txBody>
          <a:bodyPr/>
          <a:lstStyle/>
          <a:p>
            <a:r>
              <a:rPr lang="en-US" sz="2000" dirty="0"/>
              <a:t>ERR decreases with both attained age </a:t>
            </a:r>
            <a:r>
              <a:rPr lang="en-US" sz="2000" dirty="0" smtClean="0"/>
              <a:t>with no sex difference</a:t>
            </a:r>
          </a:p>
          <a:p>
            <a:r>
              <a:rPr lang="en-US" sz="2000" dirty="0" smtClean="0"/>
              <a:t>EAR decreases with attained age and time since exposure with lower risks for women than men</a:t>
            </a:r>
            <a:endParaRPr lang="en-US" sz="2000" dirty="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13</a:t>
            </a:fld>
            <a:endParaRPr lang="en-US" dirty="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2084" y="1505945"/>
            <a:ext cx="4293543" cy="304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3951" y="1518211"/>
            <a:ext cx="4238894" cy="304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2045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Mayak Plutonium Production Association</a:t>
            </a:r>
            <a:endParaRPr lang="en-US" dirty="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14</a:t>
            </a:fld>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3188679128"/>
              </p:ext>
            </p:extLst>
          </p:nvPr>
        </p:nvGraphicFramePr>
        <p:xfrm>
          <a:off x="3878317" y="1600201"/>
          <a:ext cx="4961816" cy="3834786"/>
        </p:xfrm>
        <a:graphic>
          <a:graphicData uri="http://schemas.openxmlformats.org/presentationml/2006/ole">
            <mc:AlternateContent xmlns:mc="http://schemas.openxmlformats.org/markup-compatibility/2006">
              <mc:Choice xmlns:v="urn:schemas-microsoft-com:vml" Requires="v">
                <p:oleObj spid="_x0000_s16409" name="Photo Editor Photo" r:id="rId3" imgW="13127282" imgH="10142857" progId="MSPhotoEd.3">
                  <p:embed/>
                </p:oleObj>
              </mc:Choice>
              <mc:Fallback>
                <p:oleObj name="Photo Editor Photo" r:id="rId3" imgW="13127282" imgH="10142857"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317" y="1600201"/>
                        <a:ext cx="4961816" cy="3834786"/>
                      </a:xfrm>
                      <a:prstGeom prst="rect">
                        <a:avLst/>
                      </a:prstGeom>
                      <a:noFill/>
                      <a:ln>
                        <a:noFill/>
                      </a:ln>
                      <a:effectLst/>
                    </p:spPr>
                  </p:pic>
                </p:oleObj>
              </mc:Fallback>
            </mc:AlternateContent>
          </a:graphicData>
        </a:graphic>
      </p:graphicFrame>
      <p:sp>
        <p:nvSpPr>
          <p:cNvPr id="7" name="TextBox 6"/>
          <p:cNvSpPr txBox="1"/>
          <p:nvPr/>
        </p:nvSpPr>
        <p:spPr>
          <a:xfrm>
            <a:off x="3869645" y="3195880"/>
            <a:ext cx="1150883" cy="369332"/>
          </a:xfrm>
          <a:prstGeom prst="rect">
            <a:avLst/>
          </a:prstGeom>
          <a:noFill/>
        </p:spPr>
        <p:txBody>
          <a:bodyPr wrap="square" rtlCol="0">
            <a:spAutoFit/>
          </a:bodyPr>
          <a:lstStyle/>
          <a:p>
            <a:r>
              <a:rPr lang="en-US" b="1" dirty="0" smtClean="0">
                <a:solidFill>
                  <a:srgbClr val="006600"/>
                </a:solidFill>
              </a:rPr>
              <a:t>Mayak</a:t>
            </a:r>
            <a:endParaRPr lang="en-US" b="1" dirty="0">
              <a:solidFill>
                <a:srgbClr val="006600"/>
              </a:solidFill>
            </a:endParaRPr>
          </a:p>
        </p:txBody>
      </p:sp>
      <p:cxnSp>
        <p:nvCxnSpPr>
          <p:cNvPr id="9" name="Straight Arrow Connector 8"/>
          <p:cNvCxnSpPr/>
          <p:nvPr/>
        </p:nvCxnSpPr>
        <p:spPr>
          <a:xfrm>
            <a:off x="4645152" y="3380546"/>
            <a:ext cx="317373" cy="92332"/>
          </a:xfrm>
          <a:prstGeom prst="straightConnector1">
            <a:avLst/>
          </a:prstGeom>
          <a:ln w="254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974809" y="3450018"/>
            <a:ext cx="45719" cy="45719"/>
          </a:xfrm>
          <a:prstGeom prst="ellipse">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txBox="1">
            <a:spLocks/>
          </p:cNvSpPr>
          <p:nvPr/>
        </p:nvSpPr>
        <p:spPr bwMode="auto">
          <a:xfrm>
            <a:off x="457200" y="1600200"/>
            <a:ext cx="341244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6600"/>
                </a:solidFill>
                <a:latin typeface="+mn-lt"/>
                <a:ea typeface="+mn-ea"/>
                <a:cs typeface="+mn-cs"/>
              </a:defRPr>
            </a:lvl1pPr>
            <a:lvl2pPr marL="742950" indent="-285750" algn="l" rtl="0" eaLnBrk="1" fontAlgn="base" hangingPunct="1">
              <a:spcBef>
                <a:spcPct val="20000"/>
              </a:spcBef>
              <a:spcAft>
                <a:spcPct val="0"/>
              </a:spcAft>
              <a:buChar char="–"/>
              <a:defRPr sz="2000">
                <a:solidFill>
                  <a:srgbClr val="006600"/>
                </a:solidFill>
                <a:latin typeface="+mn-lt"/>
              </a:defRPr>
            </a:lvl2pPr>
            <a:lvl3pPr marL="1143000" indent="-228600" algn="l" rtl="0" eaLnBrk="1" fontAlgn="base" hangingPunct="1">
              <a:spcBef>
                <a:spcPct val="20000"/>
              </a:spcBef>
              <a:spcAft>
                <a:spcPct val="0"/>
              </a:spcAft>
              <a:buChar char="•"/>
              <a:defRPr>
                <a:solidFill>
                  <a:srgbClr val="006600"/>
                </a:solidFill>
                <a:latin typeface="+mn-lt"/>
              </a:defRPr>
            </a:lvl3pPr>
            <a:lvl4pPr marL="1600200" indent="-228600" algn="l" rtl="0" eaLnBrk="1" fontAlgn="base" hangingPunct="1">
              <a:spcBef>
                <a:spcPct val="20000"/>
              </a:spcBef>
              <a:spcAft>
                <a:spcPct val="0"/>
              </a:spcAft>
              <a:buChar char="–"/>
              <a:defRPr sz="1600">
                <a:solidFill>
                  <a:srgbClr val="006600"/>
                </a:solidFill>
                <a:latin typeface="+mn-lt"/>
              </a:defRPr>
            </a:lvl4pPr>
            <a:lvl5pPr marL="2057400" indent="-228600" algn="l" rtl="0" eaLnBrk="1" fontAlgn="base" hangingPunct="1">
              <a:spcBef>
                <a:spcPct val="20000"/>
              </a:spcBef>
              <a:spcAft>
                <a:spcPct val="0"/>
              </a:spcAft>
              <a:buChar char="»"/>
              <a:defRPr sz="1400">
                <a:solidFill>
                  <a:srgbClr val="006600"/>
                </a:solidFill>
                <a:latin typeface="+mn-lt"/>
              </a:defRPr>
            </a:lvl5pPr>
            <a:lvl6pPr marL="2514600" indent="-228600" algn="l" rtl="0" eaLnBrk="1" fontAlgn="base" hangingPunct="1">
              <a:spcBef>
                <a:spcPct val="20000"/>
              </a:spcBef>
              <a:spcAft>
                <a:spcPct val="0"/>
              </a:spcAft>
              <a:buChar char="»"/>
              <a:defRPr sz="1400">
                <a:solidFill>
                  <a:srgbClr val="006600"/>
                </a:solidFill>
                <a:latin typeface="+mn-lt"/>
              </a:defRPr>
            </a:lvl6pPr>
            <a:lvl7pPr marL="2971800" indent="-228600" algn="l" rtl="0" eaLnBrk="1" fontAlgn="base" hangingPunct="1">
              <a:spcBef>
                <a:spcPct val="20000"/>
              </a:spcBef>
              <a:spcAft>
                <a:spcPct val="0"/>
              </a:spcAft>
              <a:buChar char="»"/>
              <a:defRPr sz="1400">
                <a:solidFill>
                  <a:srgbClr val="006600"/>
                </a:solidFill>
                <a:latin typeface="+mn-lt"/>
              </a:defRPr>
            </a:lvl7pPr>
            <a:lvl8pPr marL="3429000" indent="-228600" algn="l" rtl="0" eaLnBrk="1" fontAlgn="base" hangingPunct="1">
              <a:spcBef>
                <a:spcPct val="20000"/>
              </a:spcBef>
              <a:spcAft>
                <a:spcPct val="0"/>
              </a:spcAft>
              <a:buChar char="»"/>
              <a:defRPr sz="1400">
                <a:solidFill>
                  <a:srgbClr val="006600"/>
                </a:solidFill>
                <a:latin typeface="+mn-lt"/>
              </a:defRPr>
            </a:lvl8pPr>
            <a:lvl9pPr marL="3886200" indent="-228600" algn="l" rtl="0" eaLnBrk="1" fontAlgn="base" hangingPunct="1">
              <a:spcBef>
                <a:spcPct val="20000"/>
              </a:spcBef>
              <a:spcAft>
                <a:spcPct val="0"/>
              </a:spcAft>
              <a:buChar char="»"/>
              <a:defRPr sz="1400">
                <a:solidFill>
                  <a:srgbClr val="006600"/>
                </a:solidFill>
                <a:latin typeface="+mn-lt"/>
              </a:defRPr>
            </a:lvl9pPr>
          </a:lstStyle>
          <a:p>
            <a:r>
              <a:rPr lang="en-US" sz="2000" dirty="0" smtClean="0"/>
              <a:t>Secret facility located in a closed territory in the Southern Urals</a:t>
            </a:r>
          </a:p>
          <a:p>
            <a:r>
              <a:rPr lang="en-US" sz="2000" dirty="0" smtClean="0"/>
              <a:t>Began operation in 1948</a:t>
            </a:r>
          </a:p>
          <a:p>
            <a:r>
              <a:rPr lang="en-US" sz="2000" dirty="0" smtClean="0"/>
              <a:t>Produced Pu used in first Soviet nuclear weapon</a:t>
            </a:r>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10070100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Mayak Production Association</a:t>
            </a:r>
            <a:endParaRPr lang="en-US" dirty="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15</a:t>
            </a:fld>
            <a:endParaRPr lang="en-US" dirty="0"/>
          </a:p>
        </p:txBody>
      </p:sp>
      <p:pic>
        <p:nvPicPr>
          <p:cNvPr id="6" name="Picture 7" descr="techaflow"/>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3725838" y="1497100"/>
            <a:ext cx="5418161" cy="3893766"/>
          </a:xfrm>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320722" y="1600199"/>
            <a:ext cx="341244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6600"/>
                </a:solidFill>
                <a:latin typeface="+mn-lt"/>
                <a:ea typeface="+mn-ea"/>
                <a:cs typeface="+mn-cs"/>
              </a:defRPr>
            </a:lvl1pPr>
            <a:lvl2pPr marL="742950" indent="-285750" algn="l" rtl="0" eaLnBrk="1" fontAlgn="base" hangingPunct="1">
              <a:spcBef>
                <a:spcPct val="20000"/>
              </a:spcBef>
              <a:spcAft>
                <a:spcPct val="0"/>
              </a:spcAft>
              <a:buChar char="–"/>
              <a:defRPr sz="2000">
                <a:solidFill>
                  <a:srgbClr val="006600"/>
                </a:solidFill>
                <a:latin typeface="+mn-lt"/>
              </a:defRPr>
            </a:lvl2pPr>
            <a:lvl3pPr marL="1143000" indent="-228600" algn="l" rtl="0" eaLnBrk="1" fontAlgn="base" hangingPunct="1">
              <a:spcBef>
                <a:spcPct val="20000"/>
              </a:spcBef>
              <a:spcAft>
                <a:spcPct val="0"/>
              </a:spcAft>
              <a:buChar char="•"/>
              <a:defRPr>
                <a:solidFill>
                  <a:srgbClr val="006600"/>
                </a:solidFill>
                <a:latin typeface="+mn-lt"/>
              </a:defRPr>
            </a:lvl3pPr>
            <a:lvl4pPr marL="1600200" indent="-228600" algn="l" rtl="0" eaLnBrk="1" fontAlgn="base" hangingPunct="1">
              <a:spcBef>
                <a:spcPct val="20000"/>
              </a:spcBef>
              <a:spcAft>
                <a:spcPct val="0"/>
              </a:spcAft>
              <a:buChar char="–"/>
              <a:defRPr sz="1600">
                <a:solidFill>
                  <a:srgbClr val="006600"/>
                </a:solidFill>
                <a:latin typeface="+mn-lt"/>
              </a:defRPr>
            </a:lvl4pPr>
            <a:lvl5pPr marL="2057400" indent="-228600" algn="l" rtl="0" eaLnBrk="1" fontAlgn="base" hangingPunct="1">
              <a:spcBef>
                <a:spcPct val="20000"/>
              </a:spcBef>
              <a:spcAft>
                <a:spcPct val="0"/>
              </a:spcAft>
              <a:buChar char="»"/>
              <a:defRPr sz="1400">
                <a:solidFill>
                  <a:srgbClr val="006600"/>
                </a:solidFill>
                <a:latin typeface="+mn-lt"/>
              </a:defRPr>
            </a:lvl5pPr>
            <a:lvl6pPr marL="2514600" indent="-228600" algn="l" rtl="0" eaLnBrk="1" fontAlgn="base" hangingPunct="1">
              <a:spcBef>
                <a:spcPct val="20000"/>
              </a:spcBef>
              <a:spcAft>
                <a:spcPct val="0"/>
              </a:spcAft>
              <a:buChar char="»"/>
              <a:defRPr sz="1400">
                <a:solidFill>
                  <a:srgbClr val="006600"/>
                </a:solidFill>
                <a:latin typeface="+mn-lt"/>
              </a:defRPr>
            </a:lvl6pPr>
            <a:lvl7pPr marL="2971800" indent="-228600" algn="l" rtl="0" eaLnBrk="1" fontAlgn="base" hangingPunct="1">
              <a:spcBef>
                <a:spcPct val="20000"/>
              </a:spcBef>
              <a:spcAft>
                <a:spcPct val="0"/>
              </a:spcAft>
              <a:buChar char="»"/>
              <a:defRPr sz="1400">
                <a:solidFill>
                  <a:srgbClr val="006600"/>
                </a:solidFill>
                <a:latin typeface="+mn-lt"/>
              </a:defRPr>
            </a:lvl7pPr>
            <a:lvl8pPr marL="3429000" indent="-228600" algn="l" rtl="0" eaLnBrk="1" fontAlgn="base" hangingPunct="1">
              <a:spcBef>
                <a:spcPct val="20000"/>
              </a:spcBef>
              <a:spcAft>
                <a:spcPct val="0"/>
              </a:spcAft>
              <a:buChar char="»"/>
              <a:defRPr sz="1400">
                <a:solidFill>
                  <a:srgbClr val="006600"/>
                </a:solidFill>
                <a:latin typeface="+mn-lt"/>
              </a:defRPr>
            </a:lvl8pPr>
            <a:lvl9pPr marL="3886200" indent="-228600" algn="l" rtl="0" eaLnBrk="1" fontAlgn="base" hangingPunct="1">
              <a:spcBef>
                <a:spcPct val="20000"/>
              </a:spcBef>
              <a:spcAft>
                <a:spcPct val="0"/>
              </a:spcAft>
              <a:buChar char="»"/>
              <a:defRPr sz="1400">
                <a:solidFill>
                  <a:srgbClr val="006600"/>
                </a:solidFill>
                <a:latin typeface="+mn-lt"/>
              </a:defRPr>
            </a:lvl9pPr>
          </a:lstStyle>
          <a:p>
            <a:r>
              <a:rPr lang="en-US" sz="2000" b="1" dirty="0" smtClean="0"/>
              <a:t>Complex occupational exposures</a:t>
            </a:r>
          </a:p>
          <a:p>
            <a:pPr lvl="1"/>
            <a:r>
              <a:rPr lang="en-US" sz="1800" dirty="0" smtClean="0"/>
              <a:t>External gamma </a:t>
            </a:r>
          </a:p>
          <a:p>
            <a:pPr lvl="1"/>
            <a:r>
              <a:rPr lang="en-US" sz="1800" dirty="0"/>
              <a:t>Inhaled plutonium </a:t>
            </a:r>
            <a:r>
              <a:rPr lang="en-US" sz="1800" dirty="0" smtClean="0"/>
              <a:t>for radiochemical </a:t>
            </a:r>
            <a:r>
              <a:rPr lang="en-US" sz="1800" dirty="0"/>
              <a:t>and plutonium production </a:t>
            </a:r>
            <a:r>
              <a:rPr lang="en-US" sz="1800" dirty="0" smtClean="0"/>
              <a:t>worker</a:t>
            </a:r>
          </a:p>
          <a:p>
            <a:pPr lvl="2"/>
            <a:r>
              <a:rPr lang="en-US" sz="1600" dirty="0" smtClean="0"/>
              <a:t>~40% monitored for Pu exposure</a:t>
            </a:r>
          </a:p>
          <a:p>
            <a:pPr lvl="1"/>
            <a:r>
              <a:rPr lang="en-US" sz="1800" dirty="0" smtClean="0"/>
              <a:t>Highest doses in </a:t>
            </a:r>
            <a:br>
              <a:rPr lang="en-US" sz="1800" dirty="0" smtClean="0"/>
            </a:br>
            <a:r>
              <a:rPr lang="en-US" sz="1800" dirty="0" smtClean="0"/>
              <a:t>1948-53 period</a:t>
            </a:r>
          </a:p>
          <a:p>
            <a:r>
              <a:rPr lang="en-US" sz="2000" b="1" dirty="0" smtClean="0"/>
              <a:t>Multiple </a:t>
            </a:r>
            <a:r>
              <a:rPr lang="en-US" sz="2000" b="1" dirty="0"/>
              <a:t>Environmental exposures</a:t>
            </a:r>
          </a:p>
          <a:p>
            <a:pPr lvl="1"/>
            <a:endParaRPr lang="en-US" dirty="0" smtClean="0"/>
          </a:p>
        </p:txBody>
      </p:sp>
    </p:spTree>
    <p:extLst>
      <p:ext uri="{BB962C8B-B14F-4D97-AF65-F5344CB8AC3E}">
        <p14:creationId xmlns:p14="http://schemas.microsoft.com/office/powerpoint/2010/main" val="10755961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Mayak-related Environmental Releases</a:t>
            </a:r>
            <a:endParaRPr lang="en-US" dirty="0"/>
          </a:p>
        </p:txBody>
      </p:sp>
      <p:sp>
        <p:nvSpPr>
          <p:cNvPr id="3" name="Content Placeholder 2"/>
          <p:cNvSpPr>
            <a:spLocks noGrp="1"/>
          </p:cNvSpPr>
          <p:nvPr>
            <p:ph idx="1"/>
          </p:nvPr>
        </p:nvSpPr>
        <p:spPr>
          <a:xfrm>
            <a:off x="327545" y="1600200"/>
            <a:ext cx="3370998" cy="4525963"/>
          </a:xfrm>
        </p:spPr>
        <p:txBody>
          <a:bodyPr/>
          <a:lstStyle/>
          <a:p>
            <a:pPr marL="165100" indent="-165100"/>
            <a:r>
              <a:rPr lang="en-US" sz="2000" b="1" dirty="0" smtClean="0"/>
              <a:t>Discharges </a:t>
            </a:r>
            <a:r>
              <a:rPr lang="en-US" sz="2000" b="1" dirty="0"/>
              <a:t>into Techa </a:t>
            </a:r>
            <a:r>
              <a:rPr lang="en-US" sz="2000" b="1" dirty="0" smtClean="0"/>
              <a:t>River 1950-56</a:t>
            </a:r>
          </a:p>
          <a:p>
            <a:pPr marL="0" indent="0">
              <a:buNone/>
            </a:pPr>
            <a:r>
              <a:rPr lang="en-US" sz="2200" dirty="0"/>
              <a:t> </a:t>
            </a:r>
            <a:r>
              <a:rPr lang="en-US" sz="2200" dirty="0" smtClean="0"/>
              <a:t> </a:t>
            </a:r>
            <a:r>
              <a:rPr lang="en-US" sz="1600" dirty="0" smtClean="0"/>
              <a:t>100 </a:t>
            </a:r>
            <a:r>
              <a:rPr lang="en-US" sz="1600" dirty="0"/>
              <a:t>PBq </a:t>
            </a:r>
            <a:r>
              <a:rPr lang="en-US" sz="1600" dirty="0" smtClean="0"/>
              <a:t>Cs137, Sr90, Sr89, ….</a:t>
            </a:r>
            <a:br>
              <a:rPr lang="en-US" sz="1600" dirty="0" smtClean="0"/>
            </a:br>
            <a:r>
              <a:rPr lang="en-US" sz="1800" dirty="0" smtClean="0"/>
              <a:t>   </a:t>
            </a:r>
            <a:r>
              <a:rPr lang="en-US" sz="1600" dirty="0" smtClean="0"/>
              <a:t>(98% 1950-51)</a:t>
            </a:r>
            <a:endParaRPr lang="en-US" sz="1600" dirty="0"/>
          </a:p>
          <a:p>
            <a:pPr marL="165100" indent="-165100"/>
            <a:r>
              <a:rPr lang="en-US" sz="2000" b="1" dirty="0"/>
              <a:t>Khyshtym accident </a:t>
            </a:r>
            <a:r>
              <a:rPr lang="en-US" sz="2000" b="1" dirty="0" smtClean="0"/>
              <a:t>1957</a:t>
            </a:r>
          </a:p>
          <a:p>
            <a:pPr marL="0" indent="0">
              <a:buNone/>
            </a:pPr>
            <a:r>
              <a:rPr lang="en-US" sz="2200" dirty="0"/>
              <a:t> </a:t>
            </a:r>
            <a:r>
              <a:rPr lang="en-US" sz="2200" dirty="0" smtClean="0"/>
              <a:t>  </a:t>
            </a:r>
            <a:r>
              <a:rPr lang="en-US" sz="1600" dirty="0" smtClean="0"/>
              <a:t>70 PBq Rare </a:t>
            </a:r>
            <a:r>
              <a:rPr lang="en-US" sz="1600" dirty="0"/>
              <a:t>earths, Sr90 Y90</a:t>
            </a:r>
          </a:p>
          <a:p>
            <a:pPr marL="165100" indent="-165100"/>
            <a:r>
              <a:rPr lang="en-US" sz="2000" b="1" dirty="0"/>
              <a:t>Karachai resusupension 1967</a:t>
            </a:r>
          </a:p>
          <a:p>
            <a:pPr marL="0" lvl="1" indent="0">
              <a:buNone/>
            </a:pPr>
            <a:r>
              <a:rPr lang="en-US" dirty="0"/>
              <a:t> </a:t>
            </a:r>
            <a:r>
              <a:rPr lang="en-US" dirty="0" smtClean="0"/>
              <a:t>     </a:t>
            </a:r>
            <a:r>
              <a:rPr lang="en-US" sz="1600" dirty="0"/>
              <a:t>35 PBq Cs137, </a:t>
            </a:r>
            <a:r>
              <a:rPr lang="en-US" sz="1600" dirty="0" smtClean="0"/>
              <a:t>Sr90</a:t>
            </a:r>
          </a:p>
          <a:p>
            <a:pPr marL="165100" lvl="1" indent="-165100">
              <a:buChar char="•"/>
            </a:pPr>
            <a:r>
              <a:rPr lang="en-US" b="1" dirty="0" smtClean="0">
                <a:ea typeface="+mn-ea"/>
                <a:cs typeface="+mn-cs"/>
              </a:rPr>
              <a:t>Gaseous aerosols </a:t>
            </a:r>
            <a:br>
              <a:rPr lang="en-US" b="1" dirty="0" smtClean="0">
                <a:ea typeface="+mn-ea"/>
                <a:cs typeface="+mn-cs"/>
              </a:rPr>
            </a:br>
            <a:r>
              <a:rPr lang="en-US" b="1" dirty="0" smtClean="0">
                <a:ea typeface="+mn-ea"/>
                <a:cs typeface="+mn-cs"/>
              </a:rPr>
              <a:t>1948-55</a:t>
            </a:r>
            <a:endParaRPr lang="en-US" b="1" dirty="0">
              <a:ea typeface="+mn-ea"/>
              <a:cs typeface="+mn-cs"/>
            </a:endParaRPr>
          </a:p>
          <a:p>
            <a:pPr marL="57150" indent="0">
              <a:buNone/>
            </a:pPr>
            <a:r>
              <a:rPr lang="en-US" sz="1600" dirty="0" smtClean="0"/>
              <a:t>     40 PBq I131</a:t>
            </a: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16</a:t>
            </a:fld>
            <a:endParaRPr lang="en-US" dirty="0"/>
          </a:p>
        </p:txBody>
      </p:sp>
      <p:pic>
        <p:nvPicPr>
          <p:cNvPr id="6" name="図 2" descr="map_mlst10_ver2"/>
          <p:cNvPicPr/>
          <p:nvPr/>
        </p:nvPicPr>
        <p:blipFill>
          <a:blip r:embed="rId2" cstate="print"/>
          <a:srcRect/>
          <a:stretch>
            <a:fillRect/>
          </a:stretch>
        </p:blipFill>
        <p:spPr bwMode="auto">
          <a:xfrm>
            <a:off x="3516843" y="1556054"/>
            <a:ext cx="5367850" cy="3711982"/>
          </a:xfrm>
          <a:prstGeom prst="rect">
            <a:avLst/>
          </a:prstGeom>
          <a:noFill/>
          <a:ln w="9525">
            <a:noFill/>
            <a:miter lim="800000"/>
            <a:headEnd/>
            <a:tailEnd/>
          </a:ln>
        </p:spPr>
      </p:pic>
    </p:spTree>
    <p:extLst>
      <p:ext uri="{BB962C8B-B14F-4D97-AF65-F5344CB8AC3E}">
        <p14:creationId xmlns:p14="http://schemas.microsoft.com/office/powerpoint/2010/main" val="6193446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Techa River Cohort</a:t>
            </a:r>
            <a:endParaRPr lang="en-US" dirty="0"/>
          </a:p>
        </p:txBody>
      </p:sp>
      <p:sp>
        <p:nvSpPr>
          <p:cNvPr id="3" name="Content Placeholder 2"/>
          <p:cNvSpPr>
            <a:spLocks noGrp="1"/>
          </p:cNvSpPr>
          <p:nvPr>
            <p:ph idx="1"/>
          </p:nvPr>
        </p:nvSpPr>
        <p:spPr/>
        <p:txBody>
          <a:bodyPr/>
          <a:lstStyle/>
          <a:p>
            <a:r>
              <a:rPr lang="en-US" sz="2200" b="1" dirty="0" smtClean="0"/>
              <a:t>29,730 residents of 41 riverside villages born before 1950</a:t>
            </a:r>
          </a:p>
          <a:p>
            <a:pPr lvl="1"/>
            <a:r>
              <a:rPr lang="en-US" dirty="0" smtClean="0"/>
              <a:t>58% women</a:t>
            </a:r>
          </a:p>
          <a:p>
            <a:pPr lvl="1"/>
            <a:r>
              <a:rPr lang="en-US" dirty="0" smtClean="0"/>
              <a:t>39% exposed as children </a:t>
            </a:r>
          </a:p>
          <a:p>
            <a:r>
              <a:rPr lang="en-US" sz="2200" b="1" dirty="0" smtClean="0"/>
              <a:t>Individualized organ dose estimates</a:t>
            </a:r>
          </a:p>
          <a:p>
            <a:pPr lvl="1"/>
            <a:r>
              <a:rPr lang="en-US" sz="1800" dirty="0" smtClean="0"/>
              <a:t>35 mGy mean stomach dose  (8.5 mGy per year 1950-53)</a:t>
            </a:r>
          </a:p>
          <a:p>
            <a:pPr lvl="1"/>
            <a:r>
              <a:rPr lang="en-US" sz="1800" dirty="0" smtClean="0"/>
              <a:t>414 mGy mean marrow dose (72 mGy per year 1950-53) (90% from Sr)</a:t>
            </a:r>
          </a:p>
          <a:p>
            <a:r>
              <a:rPr lang="en-US" sz="2200" b="1" dirty="0" smtClean="0"/>
              <a:t>Follow-up</a:t>
            </a:r>
          </a:p>
          <a:p>
            <a:pPr lvl="1"/>
            <a:r>
              <a:rPr lang="en-US" sz="1800" dirty="0"/>
              <a:t>Since 1950 for morality; 1953 for leukemia incidence; 1956 for solid cancer incidence</a:t>
            </a:r>
          </a:p>
          <a:p>
            <a:pPr lvl="1"/>
            <a:r>
              <a:rPr lang="en-US" sz="1800" dirty="0"/>
              <a:t>~20% lost to follow-up due to </a:t>
            </a:r>
            <a:r>
              <a:rPr lang="en-US" sz="1800" dirty="0" smtClean="0"/>
              <a:t>migration</a:t>
            </a:r>
          </a:p>
          <a:p>
            <a:pPr lvl="1"/>
            <a:r>
              <a:rPr lang="en-US" sz="1800" dirty="0" smtClean="0"/>
              <a:t>2,303 solid cancer deaths;  99 leukemia cases (27 CLL)</a:t>
            </a:r>
            <a:endParaRPr lang="en-US" sz="1800" dirty="0"/>
          </a:p>
          <a:p>
            <a:pPr lvl="1"/>
            <a:endParaRPr lang="en-US" sz="1800" b="1" dirty="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17</a:t>
            </a:fld>
            <a:endParaRPr lang="en-US" dirty="0"/>
          </a:p>
        </p:txBody>
      </p:sp>
    </p:spTree>
    <p:extLst>
      <p:ext uri="{BB962C8B-B14F-4D97-AF65-F5344CB8AC3E}">
        <p14:creationId xmlns:p14="http://schemas.microsoft.com/office/powerpoint/2010/main" val="31914420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Techa River Solid Cancer Mortality</a:t>
            </a:r>
            <a:endParaRPr lang="en-US" dirty="0"/>
          </a:p>
        </p:txBody>
      </p:sp>
      <p:sp>
        <p:nvSpPr>
          <p:cNvPr id="3" name="Content Placeholder 2"/>
          <p:cNvSpPr>
            <a:spLocks noGrp="1"/>
          </p:cNvSpPr>
          <p:nvPr>
            <p:ph idx="1"/>
          </p:nvPr>
        </p:nvSpPr>
        <p:spPr>
          <a:xfrm>
            <a:off x="563752" y="3964293"/>
            <a:ext cx="8229600" cy="1795061"/>
          </a:xfrm>
        </p:spPr>
        <p:txBody>
          <a:bodyPr/>
          <a:lstStyle/>
          <a:p>
            <a:r>
              <a:rPr lang="en-US" sz="2000" dirty="0" smtClean="0"/>
              <a:t>Weak suggestion that ERR </a:t>
            </a:r>
            <a:r>
              <a:rPr lang="en-US" sz="2000" b="1" u="sng" dirty="0" smtClean="0"/>
              <a:t>increases</a:t>
            </a:r>
            <a:r>
              <a:rPr lang="en-US" sz="2000" dirty="0" smtClean="0"/>
              <a:t> with increasing age</a:t>
            </a:r>
          </a:p>
          <a:p>
            <a:r>
              <a:rPr lang="en-US" sz="2000" dirty="0" smtClean="0"/>
              <a:t>2% (50/2303) of solid cancer deaths associated with exposure</a:t>
            </a:r>
          </a:p>
          <a:p>
            <a:r>
              <a:rPr lang="en-US" sz="2000" dirty="0"/>
              <a:t>Significant dose-response following low dose rate exposures</a:t>
            </a:r>
          </a:p>
          <a:p>
            <a:r>
              <a:rPr lang="en-US" sz="2000" dirty="0"/>
              <a:t>ERR </a:t>
            </a:r>
            <a:r>
              <a:rPr lang="en-US" sz="2000" dirty="0" smtClean="0"/>
              <a:t>broadly </a:t>
            </a:r>
            <a:r>
              <a:rPr lang="en-US" sz="2000" dirty="0"/>
              <a:t>similar to that seen in the LSS</a:t>
            </a:r>
          </a:p>
          <a:p>
            <a:r>
              <a:rPr lang="en-US" sz="2000" dirty="0"/>
              <a:t>Little power to characterize effect modification or to look at cause-specific solid cancer mortality</a:t>
            </a:r>
          </a:p>
          <a:p>
            <a:endParaRPr lang="en-US" dirty="0" smtClean="0"/>
          </a:p>
          <a:p>
            <a:pPr marL="457200" lvl="1" indent="0">
              <a:buNone/>
            </a:pPr>
            <a:r>
              <a:rPr lang="en-US" dirty="0"/>
              <a:t> </a:t>
            </a:r>
            <a:r>
              <a:rPr lang="en-US" dirty="0" smtClean="0"/>
              <a:t>     </a:t>
            </a: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18</a:t>
            </a:fld>
            <a:endParaRPr lang="en-US" dirty="0"/>
          </a:p>
        </p:txBody>
      </p:sp>
      <p:pic>
        <p:nvPicPr>
          <p:cNvPr id="1741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04262" y="1333500"/>
            <a:ext cx="3689090" cy="263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500418" y="1494808"/>
            <a:ext cx="4603844" cy="230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6600"/>
                </a:solidFill>
                <a:latin typeface="+mn-lt"/>
                <a:ea typeface="+mn-ea"/>
                <a:cs typeface="+mn-cs"/>
              </a:defRPr>
            </a:lvl1pPr>
            <a:lvl2pPr marL="742950" indent="-285750" algn="l" rtl="0" eaLnBrk="1" fontAlgn="base" hangingPunct="1">
              <a:spcBef>
                <a:spcPct val="20000"/>
              </a:spcBef>
              <a:spcAft>
                <a:spcPct val="0"/>
              </a:spcAft>
              <a:buChar char="–"/>
              <a:defRPr sz="2000">
                <a:solidFill>
                  <a:srgbClr val="006600"/>
                </a:solidFill>
                <a:latin typeface="+mn-lt"/>
              </a:defRPr>
            </a:lvl2pPr>
            <a:lvl3pPr marL="1143000" indent="-228600" algn="l" rtl="0" eaLnBrk="1" fontAlgn="base" hangingPunct="1">
              <a:spcBef>
                <a:spcPct val="20000"/>
              </a:spcBef>
              <a:spcAft>
                <a:spcPct val="0"/>
              </a:spcAft>
              <a:buChar char="•"/>
              <a:defRPr>
                <a:solidFill>
                  <a:srgbClr val="006600"/>
                </a:solidFill>
                <a:latin typeface="+mn-lt"/>
              </a:defRPr>
            </a:lvl3pPr>
            <a:lvl4pPr marL="1600200" indent="-228600" algn="l" rtl="0" eaLnBrk="1" fontAlgn="base" hangingPunct="1">
              <a:spcBef>
                <a:spcPct val="20000"/>
              </a:spcBef>
              <a:spcAft>
                <a:spcPct val="0"/>
              </a:spcAft>
              <a:buChar char="–"/>
              <a:defRPr sz="1600">
                <a:solidFill>
                  <a:srgbClr val="006600"/>
                </a:solidFill>
                <a:latin typeface="+mn-lt"/>
              </a:defRPr>
            </a:lvl4pPr>
            <a:lvl5pPr marL="2057400" indent="-228600" algn="l" rtl="0" eaLnBrk="1" fontAlgn="base" hangingPunct="1">
              <a:spcBef>
                <a:spcPct val="20000"/>
              </a:spcBef>
              <a:spcAft>
                <a:spcPct val="0"/>
              </a:spcAft>
              <a:buChar char="»"/>
              <a:defRPr sz="1400">
                <a:solidFill>
                  <a:srgbClr val="006600"/>
                </a:solidFill>
                <a:latin typeface="+mn-lt"/>
              </a:defRPr>
            </a:lvl5pPr>
            <a:lvl6pPr marL="2514600" indent="-228600" algn="l" rtl="0" eaLnBrk="1" fontAlgn="base" hangingPunct="1">
              <a:spcBef>
                <a:spcPct val="20000"/>
              </a:spcBef>
              <a:spcAft>
                <a:spcPct val="0"/>
              </a:spcAft>
              <a:buChar char="»"/>
              <a:defRPr sz="1400">
                <a:solidFill>
                  <a:srgbClr val="006600"/>
                </a:solidFill>
                <a:latin typeface="+mn-lt"/>
              </a:defRPr>
            </a:lvl6pPr>
            <a:lvl7pPr marL="2971800" indent="-228600" algn="l" rtl="0" eaLnBrk="1" fontAlgn="base" hangingPunct="1">
              <a:spcBef>
                <a:spcPct val="20000"/>
              </a:spcBef>
              <a:spcAft>
                <a:spcPct val="0"/>
              </a:spcAft>
              <a:buChar char="»"/>
              <a:defRPr sz="1400">
                <a:solidFill>
                  <a:srgbClr val="006600"/>
                </a:solidFill>
                <a:latin typeface="+mn-lt"/>
              </a:defRPr>
            </a:lvl7pPr>
            <a:lvl8pPr marL="3429000" indent="-228600" algn="l" rtl="0" eaLnBrk="1" fontAlgn="base" hangingPunct="1">
              <a:spcBef>
                <a:spcPct val="20000"/>
              </a:spcBef>
              <a:spcAft>
                <a:spcPct val="0"/>
              </a:spcAft>
              <a:buChar char="»"/>
              <a:defRPr sz="1400">
                <a:solidFill>
                  <a:srgbClr val="006600"/>
                </a:solidFill>
                <a:latin typeface="+mn-lt"/>
              </a:defRPr>
            </a:lvl8pPr>
            <a:lvl9pPr marL="3886200" indent="-228600" algn="l" rtl="0" eaLnBrk="1" fontAlgn="base" hangingPunct="1">
              <a:spcBef>
                <a:spcPct val="20000"/>
              </a:spcBef>
              <a:spcAft>
                <a:spcPct val="0"/>
              </a:spcAft>
              <a:buChar char="»"/>
              <a:defRPr sz="1400">
                <a:solidFill>
                  <a:srgbClr val="006600"/>
                </a:solidFill>
                <a:latin typeface="+mn-lt"/>
              </a:defRPr>
            </a:lvl9pPr>
          </a:lstStyle>
          <a:p>
            <a:r>
              <a:rPr lang="en-US" sz="2000" dirty="0" smtClean="0"/>
              <a:t>ERR at 100 mGy  </a:t>
            </a:r>
            <a:r>
              <a:rPr lang="en-US" sz="2000" b="1" dirty="0" smtClean="0"/>
              <a:t>0.06</a:t>
            </a:r>
            <a:r>
              <a:rPr lang="en-US" sz="2000" dirty="0" smtClean="0"/>
              <a:t> </a:t>
            </a:r>
            <a:r>
              <a:rPr lang="en-US" dirty="0" smtClean="0"/>
              <a:t/>
            </a:r>
            <a:br>
              <a:rPr lang="en-US" dirty="0" smtClean="0"/>
            </a:br>
            <a:r>
              <a:rPr lang="en-US" dirty="0" smtClean="0"/>
              <a:t>               </a:t>
            </a:r>
            <a:r>
              <a:rPr lang="en-US" sz="1800" dirty="0" smtClean="0"/>
              <a:t>(95% CI 0.004 to 0.13)</a:t>
            </a:r>
            <a:r>
              <a:rPr lang="en-US" dirty="0" smtClean="0"/>
              <a:t> </a:t>
            </a:r>
          </a:p>
          <a:p>
            <a:r>
              <a:rPr lang="en-US" sz="2000" dirty="0" smtClean="0"/>
              <a:t>No significant non-linearity, but power to detect non-linearity is low</a:t>
            </a:r>
          </a:p>
          <a:p>
            <a:r>
              <a:rPr lang="en-US" sz="2000" dirty="0" smtClean="0"/>
              <a:t>Comparable to LSS estimate No significant sex difference in ERR</a:t>
            </a:r>
          </a:p>
        </p:txBody>
      </p:sp>
    </p:spTree>
    <p:extLst>
      <p:ext uri="{BB962C8B-B14F-4D97-AF65-F5344CB8AC3E}">
        <p14:creationId xmlns:p14="http://schemas.microsoft.com/office/powerpoint/2010/main" val="16143384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Techa River Leukemia Risks</a:t>
            </a:r>
            <a:endParaRPr lang="en-US" dirty="0"/>
          </a:p>
        </p:txBody>
      </p:sp>
      <p:sp>
        <p:nvSpPr>
          <p:cNvPr id="3" name="Content Placeholder 2"/>
          <p:cNvSpPr>
            <a:spLocks noGrp="1"/>
          </p:cNvSpPr>
          <p:nvPr>
            <p:ph idx="1"/>
          </p:nvPr>
        </p:nvSpPr>
        <p:spPr>
          <a:xfrm>
            <a:off x="457200" y="1600201"/>
            <a:ext cx="2927445" cy="2303060"/>
          </a:xfrm>
        </p:spPr>
        <p:txBody>
          <a:bodyPr/>
          <a:lstStyle/>
          <a:p>
            <a:pPr marL="177800" indent="-177800"/>
            <a:r>
              <a:rPr lang="en-US" sz="2000" dirty="0" smtClean="0"/>
              <a:t>Significant dose response with ERR per 100 mGy of </a:t>
            </a:r>
            <a:r>
              <a:rPr lang="en-US" sz="2000" b="1" dirty="0" smtClean="0"/>
              <a:t>0.23</a:t>
            </a:r>
          </a:p>
          <a:p>
            <a:pPr marL="177800" indent="-177800"/>
            <a:r>
              <a:rPr lang="en-US" sz="2000" dirty="0" smtClean="0"/>
              <a:t>No significant </a:t>
            </a:r>
            <a:br>
              <a:rPr lang="en-US" sz="2000" dirty="0" smtClean="0"/>
            </a:br>
            <a:r>
              <a:rPr lang="en-US" sz="2000" dirty="0" smtClean="0"/>
              <a:t>non-linearity</a:t>
            </a:r>
          </a:p>
          <a:p>
            <a:pPr marL="177800" indent="-177800"/>
            <a:r>
              <a:rPr lang="en-US" sz="2000" dirty="0" smtClean="0"/>
              <a:t>No significant attained age, sex, or ethnicity effects</a:t>
            </a: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19</a:t>
            </a:fld>
            <a:endParaRPr lang="en-US" dirty="0"/>
          </a:p>
        </p:txBody>
      </p:sp>
      <p:pic>
        <p:nvPicPr>
          <p:cNvPr id="1843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88141" y="1648179"/>
            <a:ext cx="5423021" cy="26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459474" y="4454858"/>
            <a:ext cx="8316036" cy="230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006600"/>
                </a:solidFill>
                <a:latin typeface="+mn-lt"/>
                <a:ea typeface="+mn-ea"/>
                <a:cs typeface="+mn-cs"/>
              </a:defRPr>
            </a:lvl1pPr>
            <a:lvl2pPr marL="742950" indent="-285750" algn="l" rtl="0" eaLnBrk="1" fontAlgn="base" hangingPunct="1">
              <a:spcBef>
                <a:spcPct val="20000"/>
              </a:spcBef>
              <a:spcAft>
                <a:spcPct val="0"/>
              </a:spcAft>
              <a:buChar char="–"/>
              <a:defRPr sz="2000">
                <a:solidFill>
                  <a:srgbClr val="006600"/>
                </a:solidFill>
                <a:latin typeface="+mn-lt"/>
              </a:defRPr>
            </a:lvl2pPr>
            <a:lvl3pPr marL="1143000" indent="-228600" algn="l" rtl="0" eaLnBrk="1" fontAlgn="base" hangingPunct="1">
              <a:spcBef>
                <a:spcPct val="20000"/>
              </a:spcBef>
              <a:spcAft>
                <a:spcPct val="0"/>
              </a:spcAft>
              <a:buChar char="•"/>
              <a:defRPr>
                <a:solidFill>
                  <a:srgbClr val="006600"/>
                </a:solidFill>
                <a:latin typeface="+mn-lt"/>
              </a:defRPr>
            </a:lvl3pPr>
            <a:lvl4pPr marL="1600200" indent="-228600" algn="l" rtl="0" eaLnBrk="1" fontAlgn="base" hangingPunct="1">
              <a:spcBef>
                <a:spcPct val="20000"/>
              </a:spcBef>
              <a:spcAft>
                <a:spcPct val="0"/>
              </a:spcAft>
              <a:buChar char="–"/>
              <a:defRPr sz="1600">
                <a:solidFill>
                  <a:srgbClr val="006600"/>
                </a:solidFill>
                <a:latin typeface="+mn-lt"/>
              </a:defRPr>
            </a:lvl4pPr>
            <a:lvl5pPr marL="2057400" indent="-228600" algn="l" rtl="0" eaLnBrk="1" fontAlgn="base" hangingPunct="1">
              <a:spcBef>
                <a:spcPct val="20000"/>
              </a:spcBef>
              <a:spcAft>
                <a:spcPct val="0"/>
              </a:spcAft>
              <a:buChar char="»"/>
              <a:defRPr sz="1400">
                <a:solidFill>
                  <a:srgbClr val="006600"/>
                </a:solidFill>
                <a:latin typeface="+mn-lt"/>
              </a:defRPr>
            </a:lvl5pPr>
            <a:lvl6pPr marL="2514600" indent="-228600" algn="l" rtl="0" eaLnBrk="1" fontAlgn="base" hangingPunct="1">
              <a:spcBef>
                <a:spcPct val="20000"/>
              </a:spcBef>
              <a:spcAft>
                <a:spcPct val="0"/>
              </a:spcAft>
              <a:buChar char="»"/>
              <a:defRPr sz="1400">
                <a:solidFill>
                  <a:srgbClr val="006600"/>
                </a:solidFill>
                <a:latin typeface="+mn-lt"/>
              </a:defRPr>
            </a:lvl6pPr>
            <a:lvl7pPr marL="2971800" indent="-228600" algn="l" rtl="0" eaLnBrk="1" fontAlgn="base" hangingPunct="1">
              <a:spcBef>
                <a:spcPct val="20000"/>
              </a:spcBef>
              <a:spcAft>
                <a:spcPct val="0"/>
              </a:spcAft>
              <a:buChar char="»"/>
              <a:defRPr sz="1400">
                <a:solidFill>
                  <a:srgbClr val="006600"/>
                </a:solidFill>
                <a:latin typeface="+mn-lt"/>
              </a:defRPr>
            </a:lvl7pPr>
            <a:lvl8pPr marL="3429000" indent="-228600" algn="l" rtl="0" eaLnBrk="1" fontAlgn="base" hangingPunct="1">
              <a:spcBef>
                <a:spcPct val="20000"/>
              </a:spcBef>
              <a:spcAft>
                <a:spcPct val="0"/>
              </a:spcAft>
              <a:buChar char="»"/>
              <a:defRPr sz="1400">
                <a:solidFill>
                  <a:srgbClr val="006600"/>
                </a:solidFill>
                <a:latin typeface="+mn-lt"/>
              </a:defRPr>
            </a:lvl8pPr>
            <a:lvl9pPr marL="3886200" indent="-228600" algn="l" rtl="0" eaLnBrk="1" fontAlgn="base" hangingPunct="1">
              <a:spcBef>
                <a:spcPct val="20000"/>
              </a:spcBef>
              <a:spcAft>
                <a:spcPct val="0"/>
              </a:spcAft>
              <a:buChar char="»"/>
              <a:defRPr sz="1400">
                <a:solidFill>
                  <a:srgbClr val="006600"/>
                </a:solidFill>
                <a:latin typeface="+mn-lt"/>
              </a:defRPr>
            </a:lvl9pPr>
          </a:lstStyle>
          <a:p>
            <a:pPr marL="177800" indent="-177800"/>
            <a:r>
              <a:rPr lang="en-US" sz="2000" dirty="0" smtClean="0"/>
              <a:t>Weak suggestion that doses received 2 to 10 years before diagnosis have higher ERR (0.5) than doses received more than 10 years earlier (0.17)</a:t>
            </a:r>
          </a:p>
          <a:p>
            <a:pPr marL="577850" lvl="1" indent="-177800"/>
            <a:r>
              <a:rPr lang="en-US" sz="1600" dirty="0" smtClean="0"/>
              <a:t>Similar pattern seen in Mayak workers</a:t>
            </a:r>
          </a:p>
          <a:p>
            <a:pPr marL="577850" lvl="1" indent="-177800"/>
            <a:r>
              <a:rPr lang="en-US" sz="1600" dirty="0" smtClean="0"/>
              <a:t>Pattern consistent with LSS temporal variation </a:t>
            </a:r>
          </a:p>
          <a:p>
            <a:pPr marL="177800" indent="-177800"/>
            <a:r>
              <a:rPr lang="en-US" sz="2000" dirty="0" smtClean="0"/>
              <a:t>47% (34 of 72) of cases associated with radiation exposure</a:t>
            </a:r>
          </a:p>
        </p:txBody>
      </p:sp>
    </p:spTree>
    <p:extLst>
      <p:ext uri="{BB962C8B-B14F-4D97-AF65-F5344CB8AC3E}">
        <p14:creationId xmlns:p14="http://schemas.microsoft.com/office/powerpoint/2010/main" val="1893225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8172450" algn="r"/>
              </a:tabLst>
              <a:defRPr>
                <a:solidFill>
                  <a:schemeClr val="tx1"/>
                </a:solidFill>
                <a:latin typeface="Arial" charset="0"/>
              </a:defRPr>
            </a:lvl1pPr>
            <a:lvl2pPr marL="742950" indent="-285750" eaLnBrk="0" hangingPunct="0">
              <a:tabLst>
                <a:tab pos="8172450" algn="r"/>
              </a:tabLst>
              <a:defRPr>
                <a:solidFill>
                  <a:schemeClr val="tx1"/>
                </a:solidFill>
                <a:latin typeface="Arial" charset="0"/>
              </a:defRPr>
            </a:lvl2pPr>
            <a:lvl3pPr marL="1143000" indent="-228600" eaLnBrk="0" hangingPunct="0">
              <a:tabLst>
                <a:tab pos="8172450" algn="r"/>
              </a:tabLst>
              <a:defRPr>
                <a:solidFill>
                  <a:schemeClr val="tx1"/>
                </a:solidFill>
                <a:latin typeface="Arial" charset="0"/>
              </a:defRPr>
            </a:lvl3pPr>
            <a:lvl4pPr marL="1600200" indent="-228600" eaLnBrk="0" hangingPunct="0">
              <a:tabLst>
                <a:tab pos="8172450" algn="r"/>
              </a:tabLst>
              <a:defRPr>
                <a:solidFill>
                  <a:schemeClr val="tx1"/>
                </a:solidFill>
                <a:latin typeface="Arial" charset="0"/>
              </a:defRPr>
            </a:lvl4pPr>
            <a:lvl5pPr marL="2057400" indent="-228600" eaLnBrk="0" hangingPunct="0">
              <a:tabLst>
                <a:tab pos="8172450" algn="r"/>
              </a:tabLst>
              <a:defRPr>
                <a:solidFill>
                  <a:schemeClr val="tx1"/>
                </a:solidFill>
                <a:latin typeface="Arial" charset="0"/>
              </a:defRPr>
            </a:lvl5pPr>
            <a:lvl6pPr marL="2514600" indent="-228600" eaLnBrk="0" fontAlgn="base" hangingPunct="0">
              <a:spcBef>
                <a:spcPct val="0"/>
              </a:spcBef>
              <a:spcAft>
                <a:spcPct val="0"/>
              </a:spcAft>
              <a:tabLst>
                <a:tab pos="8172450" algn="r"/>
              </a:tabLst>
              <a:defRPr>
                <a:solidFill>
                  <a:schemeClr val="tx1"/>
                </a:solidFill>
                <a:latin typeface="Arial" charset="0"/>
              </a:defRPr>
            </a:lvl6pPr>
            <a:lvl7pPr marL="2971800" indent="-228600" eaLnBrk="0" fontAlgn="base" hangingPunct="0">
              <a:spcBef>
                <a:spcPct val="0"/>
              </a:spcBef>
              <a:spcAft>
                <a:spcPct val="0"/>
              </a:spcAft>
              <a:tabLst>
                <a:tab pos="8172450" algn="r"/>
              </a:tabLst>
              <a:defRPr>
                <a:solidFill>
                  <a:schemeClr val="tx1"/>
                </a:solidFill>
                <a:latin typeface="Arial" charset="0"/>
              </a:defRPr>
            </a:lvl7pPr>
            <a:lvl8pPr marL="3429000" indent="-228600" eaLnBrk="0" fontAlgn="base" hangingPunct="0">
              <a:spcBef>
                <a:spcPct val="0"/>
              </a:spcBef>
              <a:spcAft>
                <a:spcPct val="0"/>
              </a:spcAft>
              <a:tabLst>
                <a:tab pos="8172450" algn="r"/>
              </a:tabLst>
              <a:defRPr>
                <a:solidFill>
                  <a:schemeClr val="tx1"/>
                </a:solidFill>
                <a:latin typeface="Arial" charset="0"/>
              </a:defRPr>
            </a:lvl8pPr>
            <a:lvl9pPr marL="3886200" indent="-228600" eaLnBrk="0" fontAlgn="base" hangingPunct="0">
              <a:spcBef>
                <a:spcPct val="0"/>
              </a:spcBef>
              <a:spcAft>
                <a:spcPct val="0"/>
              </a:spcAft>
              <a:tabLst>
                <a:tab pos="8172450" algn="r"/>
              </a:tabLst>
              <a:defRPr>
                <a:solidFill>
                  <a:schemeClr val="tx1"/>
                </a:solidFill>
                <a:latin typeface="Arial" charset="0"/>
              </a:defRPr>
            </a:lvl9pPr>
          </a:lstStyle>
          <a:p>
            <a:pPr eaLnBrk="1" hangingPunct="1"/>
            <a:r>
              <a:rPr lang="en-US" dirty="0" smtClean="0">
                <a:solidFill>
                  <a:srgbClr val="006600"/>
                </a:solidFill>
              </a:rPr>
              <a:t>	</a:t>
            </a:r>
          </a:p>
        </p:txBody>
      </p:sp>
      <p:sp>
        <p:nvSpPr>
          <p:cNvPr id="71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E03BD5-A2F8-461D-817C-65965332E228}" type="slidenum">
              <a:rPr lang="en-US" smtClean="0">
                <a:solidFill>
                  <a:srgbClr val="006600"/>
                </a:solidFill>
              </a:rPr>
              <a:pPr eaLnBrk="1" hangingPunct="1"/>
              <a:t>2</a:t>
            </a:fld>
            <a:endParaRPr lang="en-US" dirty="0" smtClean="0">
              <a:solidFill>
                <a:srgbClr val="006600"/>
              </a:solidFill>
            </a:endParaRPr>
          </a:p>
        </p:txBody>
      </p:sp>
      <p:sp>
        <p:nvSpPr>
          <p:cNvPr id="99330" name="Rectangle 2"/>
          <p:cNvSpPr>
            <a:spLocks noGrp="1" noChangeArrowheads="1"/>
          </p:cNvSpPr>
          <p:nvPr>
            <p:ph type="title"/>
          </p:nvPr>
        </p:nvSpPr>
        <p:spPr/>
        <p:txBody>
          <a:bodyPr/>
          <a:lstStyle/>
          <a:p>
            <a:pPr eaLnBrk="1" hangingPunct="1">
              <a:defRPr/>
            </a:pPr>
            <a:r>
              <a:rPr lang="en-US" dirty="0" smtClean="0"/>
              <a:t>Topics</a:t>
            </a:r>
          </a:p>
        </p:txBody>
      </p:sp>
      <p:sp>
        <p:nvSpPr>
          <p:cNvPr id="7173" name="Rectangle 4"/>
          <p:cNvSpPr>
            <a:spLocks noGrp="1" noChangeArrowheads="1"/>
          </p:cNvSpPr>
          <p:nvPr>
            <p:ph type="body" idx="1"/>
          </p:nvPr>
        </p:nvSpPr>
        <p:spPr>
          <a:ln>
            <a:solidFill>
              <a:schemeClr val="accent1"/>
            </a:solidFill>
          </a:ln>
        </p:spPr>
        <p:txBody>
          <a:bodyPr/>
          <a:lstStyle/>
          <a:p>
            <a:pPr>
              <a:lnSpc>
                <a:spcPct val="90000"/>
              </a:lnSpc>
            </a:pPr>
            <a:r>
              <a:rPr lang="en-US" dirty="0"/>
              <a:t>Describing </a:t>
            </a:r>
            <a:r>
              <a:rPr lang="en-US" dirty="0" smtClean="0"/>
              <a:t>long-term radiation </a:t>
            </a:r>
            <a:r>
              <a:rPr lang="en-US" dirty="0"/>
              <a:t>effects on disease risks</a:t>
            </a:r>
          </a:p>
          <a:p>
            <a:pPr>
              <a:lnSpc>
                <a:spcPct val="90000"/>
              </a:lnSpc>
            </a:pPr>
            <a:r>
              <a:rPr lang="en-US" dirty="0" smtClean="0"/>
              <a:t>Follow-up </a:t>
            </a:r>
            <a:r>
              <a:rPr lang="en-US" dirty="0"/>
              <a:t>studies of radiation health effects</a:t>
            </a:r>
          </a:p>
          <a:p>
            <a:pPr lvl="1">
              <a:lnSpc>
                <a:spcPct val="90000"/>
              </a:lnSpc>
            </a:pPr>
            <a:r>
              <a:rPr lang="en-US" sz="1600" dirty="0" smtClean="0"/>
              <a:t>Atomic bomb survivors (Life Span Study)</a:t>
            </a:r>
          </a:p>
          <a:p>
            <a:pPr lvl="1">
              <a:lnSpc>
                <a:spcPct val="90000"/>
              </a:lnSpc>
            </a:pPr>
            <a:r>
              <a:rPr lang="en-US" sz="1600" smtClean="0"/>
              <a:t>Techa</a:t>
            </a:r>
            <a:r>
              <a:rPr lang="en-US" sz="1600" dirty="0" smtClean="0"/>
              <a:t> river residents</a:t>
            </a:r>
          </a:p>
          <a:p>
            <a:pPr>
              <a:lnSpc>
                <a:spcPct val="90000"/>
              </a:lnSpc>
            </a:pPr>
            <a:r>
              <a:rPr lang="en-US" dirty="0" smtClean="0"/>
              <a:t>Results</a:t>
            </a:r>
          </a:p>
          <a:p>
            <a:pPr lvl="1">
              <a:lnSpc>
                <a:spcPct val="90000"/>
              </a:lnSpc>
            </a:pPr>
            <a:r>
              <a:rPr lang="en-US" sz="1600" dirty="0" smtClean="0"/>
              <a:t>Leukemia</a:t>
            </a:r>
          </a:p>
          <a:p>
            <a:pPr lvl="1">
              <a:lnSpc>
                <a:spcPct val="90000"/>
              </a:lnSpc>
            </a:pPr>
            <a:r>
              <a:rPr lang="en-US" sz="1600" dirty="0" smtClean="0"/>
              <a:t>Solid cancers</a:t>
            </a:r>
          </a:p>
          <a:p>
            <a:pPr>
              <a:lnSpc>
                <a:spcPct val="90000"/>
              </a:lnSpc>
            </a:pPr>
            <a:r>
              <a:rPr lang="en-US" dirty="0" smtClean="0"/>
              <a:t>Conclusions</a:t>
            </a:r>
          </a:p>
          <a:p>
            <a:pPr>
              <a:lnSpc>
                <a:spcPct val="90000"/>
              </a:lnSpc>
            </a:pPr>
            <a:endParaRPr lang="en-US" sz="2000" dirty="0" smtClean="0"/>
          </a:p>
          <a:p>
            <a:pPr>
              <a:lnSpc>
                <a:spcPct val="90000"/>
              </a:lnSpc>
            </a:pPr>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sz="2000" dirty="0"/>
              <a:t>Epidemiological studies of radiation exposed populations are challenging and expensive, but have provide important information on the risks at low doses and low dose rates</a:t>
            </a:r>
          </a:p>
          <a:p>
            <a:r>
              <a:rPr lang="en-US" sz="2000" dirty="0" smtClean="0"/>
              <a:t>The exposures of Techa River residents are similar in nature to those received by people in areas contaminated by the Fukushima accident</a:t>
            </a:r>
          </a:p>
          <a:p>
            <a:r>
              <a:rPr lang="en-US" sz="2000" dirty="0" smtClean="0"/>
              <a:t>Studies of the Techa River cohort find clear evidence of low dose rate radiation effects on cancer risks</a:t>
            </a:r>
          </a:p>
          <a:p>
            <a:r>
              <a:rPr lang="en-US" sz="2000" dirty="0" smtClean="0"/>
              <a:t>Techa River risks are comparable to LSS risk and provide no evidence of a reduction in effect at low doses</a:t>
            </a: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20</a:t>
            </a:fld>
            <a:endParaRPr lang="en-US" dirty="0"/>
          </a:p>
        </p:txBody>
      </p:sp>
    </p:spTree>
    <p:extLst>
      <p:ext uri="{BB962C8B-B14F-4D97-AF65-F5344CB8AC3E}">
        <p14:creationId xmlns:p14="http://schemas.microsoft.com/office/powerpoint/2010/main" val="3418759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Fukushima Challenges</a:t>
            </a:r>
            <a:endParaRPr lang="en-US" dirty="0"/>
          </a:p>
        </p:txBody>
      </p:sp>
      <p:sp>
        <p:nvSpPr>
          <p:cNvPr id="3" name="Content Placeholder 2"/>
          <p:cNvSpPr>
            <a:spLocks noGrp="1"/>
          </p:cNvSpPr>
          <p:nvPr>
            <p:ph idx="1"/>
          </p:nvPr>
        </p:nvSpPr>
        <p:spPr/>
        <p:txBody>
          <a:bodyPr/>
          <a:lstStyle/>
          <a:p>
            <a:r>
              <a:rPr lang="en-US" dirty="0" smtClean="0"/>
              <a:t>A well-designed long-term epidemiological study should be developed</a:t>
            </a:r>
          </a:p>
          <a:p>
            <a:pPr lvl="1"/>
            <a:r>
              <a:rPr lang="en-US" dirty="0" smtClean="0"/>
              <a:t>Power to detect effects may be limited but failure to find effects would be a reassuring message</a:t>
            </a:r>
          </a:p>
          <a:p>
            <a:r>
              <a:rPr lang="en-US" dirty="0" smtClean="0"/>
              <a:t>Studies should include an assessment of the long term psychological effects</a:t>
            </a:r>
          </a:p>
          <a:p>
            <a:pPr lvl="1"/>
            <a:r>
              <a:rPr lang="en-US" dirty="0" smtClean="0"/>
              <a:t>These have not been investigated in a </a:t>
            </a:r>
            <a:r>
              <a:rPr lang="en-US" smtClean="0"/>
              <a:t>systematic manner in </a:t>
            </a:r>
            <a:r>
              <a:rPr lang="en-US" dirty="0" smtClean="0"/>
              <a:t>other major radiation exposed cohorts</a:t>
            </a:r>
          </a:p>
          <a:p>
            <a:pPr lvl="1"/>
            <a:r>
              <a:rPr lang="en-US" dirty="0" smtClean="0"/>
              <a:t>Could help in developing better ways to work with public in the even of future radiation accidents</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21</a:t>
            </a:fld>
            <a:endParaRPr lang="en-US" dirty="0"/>
          </a:p>
        </p:txBody>
      </p:sp>
    </p:spTree>
    <p:extLst>
      <p:ext uri="{BB962C8B-B14F-4D97-AF65-F5344CB8AC3E}">
        <p14:creationId xmlns:p14="http://schemas.microsoft.com/office/powerpoint/2010/main" val="3319964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pPr marL="457200" lvl="1" indent="0">
              <a:buNone/>
            </a:pPr>
            <a:r>
              <a:rPr lang="en-US" dirty="0" smtClean="0"/>
              <a:t>LSS Solid cancer incidence </a:t>
            </a:r>
          </a:p>
          <a:p>
            <a:pPr marL="857250" lvl="2" indent="0">
              <a:buNone/>
            </a:pPr>
            <a:r>
              <a:rPr lang="en-US" dirty="0" smtClean="0"/>
              <a:t>Preston et al Radiat Res 2007 168:1-64 </a:t>
            </a:r>
          </a:p>
          <a:p>
            <a:pPr marL="457200" lvl="1" indent="0">
              <a:buNone/>
            </a:pPr>
            <a:r>
              <a:rPr lang="en-US" dirty="0" smtClean="0"/>
              <a:t>LSS Leukemia incidence</a:t>
            </a:r>
          </a:p>
          <a:p>
            <a:pPr marL="857250" lvl="2" indent="0">
              <a:buNone/>
            </a:pPr>
            <a:r>
              <a:rPr lang="en-US" dirty="0" smtClean="0"/>
              <a:t>Hsu et al Radiat Res  in press</a:t>
            </a:r>
            <a:br>
              <a:rPr lang="en-US" dirty="0" smtClean="0"/>
            </a:br>
            <a:r>
              <a:rPr lang="en-US" dirty="0" smtClean="0"/>
              <a:t>Preston et al Radiat Res 1995 137(Suppl 2):68-97</a:t>
            </a:r>
          </a:p>
          <a:p>
            <a:pPr marL="457200" lvl="1" indent="0">
              <a:buNone/>
            </a:pPr>
            <a:r>
              <a:rPr lang="en-US" dirty="0" smtClean="0"/>
              <a:t>Techa Solid cancer</a:t>
            </a:r>
          </a:p>
          <a:p>
            <a:pPr marL="857250" lvl="2" indent="0">
              <a:buNone/>
            </a:pPr>
            <a:r>
              <a:rPr lang="en-US" dirty="0" smtClean="0"/>
              <a:t>Schonfeld et al Radiat Res in press</a:t>
            </a:r>
          </a:p>
          <a:p>
            <a:pPr marL="857250" lvl="2" indent="0">
              <a:buNone/>
            </a:pPr>
            <a:r>
              <a:rPr lang="en-US" dirty="0" smtClean="0"/>
              <a:t>Krestinina et al Radiat</a:t>
            </a:r>
            <a:r>
              <a:rPr lang="en-US" dirty="0"/>
              <a:t> </a:t>
            </a:r>
            <a:r>
              <a:rPr lang="en-US" dirty="0" smtClean="0"/>
              <a:t>Res 2005 164:502-611</a:t>
            </a:r>
            <a:br>
              <a:rPr lang="en-US" dirty="0" smtClean="0"/>
            </a:br>
            <a:r>
              <a:rPr lang="en-US" dirty="0" smtClean="0"/>
              <a:t>Krestinina et al Int J Epidemiol  2007 36:1038-1046</a:t>
            </a:r>
          </a:p>
          <a:p>
            <a:pPr marL="457200" lvl="1" indent="0">
              <a:buNone/>
            </a:pPr>
            <a:r>
              <a:rPr lang="en-US" dirty="0" smtClean="0"/>
              <a:t>Techa Leukemia</a:t>
            </a:r>
          </a:p>
          <a:p>
            <a:pPr marL="857250" lvl="2" indent="0">
              <a:buNone/>
            </a:pPr>
            <a:r>
              <a:rPr lang="en-US" dirty="0" smtClean="0"/>
              <a:t>Krestinina et al Leukemia (tent.)</a:t>
            </a:r>
            <a:br>
              <a:rPr lang="en-US" dirty="0" smtClean="0"/>
            </a:br>
            <a:r>
              <a:rPr lang="en-US" dirty="0" smtClean="0"/>
              <a:t>Krestinina et al Radiat Environ Biophys 2010 49:195-2001</a:t>
            </a:r>
          </a:p>
          <a:p>
            <a:pPr marL="457200" lvl="1" indent="0">
              <a:buNone/>
            </a:pPr>
            <a:endParaRPr lang="en-US" dirty="0" smtClean="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22</a:t>
            </a:fld>
            <a:endParaRPr lang="en-US" dirty="0"/>
          </a:p>
        </p:txBody>
      </p:sp>
    </p:spTree>
    <p:extLst>
      <p:ext uri="{BB962C8B-B14F-4D97-AF65-F5344CB8AC3E}">
        <p14:creationId xmlns:p14="http://schemas.microsoft.com/office/powerpoint/2010/main" val="2045964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pPr marL="0" indent="0">
              <a:buNone/>
            </a:pPr>
            <a:r>
              <a:rPr lang="en-US" dirty="0" smtClean="0"/>
              <a:t>I am grateful for long term support of my efforts in the Atomic bomb survivor and Southern Urals studies provided by the National Cancer Institute, the Department of Energy, and the Radiation Effects Research Foundation</a:t>
            </a:r>
          </a:p>
          <a:p>
            <a:pPr marL="0" indent="0">
              <a:buNone/>
            </a:pPr>
            <a:endParaRPr lang="en-US" dirty="0" smtClean="0"/>
          </a:p>
          <a:p>
            <a:pPr marL="0" indent="0">
              <a:buNone/>
            </a:pPr>
            <a:r>
              <a:rPr lang="en-US" dirty="0" smtClean="0"/>
              <a:t>I have benefitted greatly from my collaborations with:</a:t>
            </a:r>
          </a:p>
          <a:p>
            <a:pPr marL="0" indent="0">
              <a:buNone/>
            </a:pPr>
            <a:r>
              <a:rPr lang="en-US" dirty="0" smtClean="0"/>
              <a:t>Elaine Ron (NCI),  Don Pierce (RERF), Ludmila Krestinina and Marina Degteva (URCRM – Techa River), </a:t>
            </a:r>
            <a:br>
              <a:rPr lang="en-US" dirty="0" smtClean="0"/>
            </a:br>
            <a:r>
              <a:rPr lang="en-US" dirty="0" smtClean="0"/>
              <a:t>Sara Schonfeld (NCI, IARC) and many more</a:t>
            </a: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23</a:t>
            </a:fld>
            <a:endParaRPr lang="en-US" dirty="0"/>
          </a:p>
        </p:txBody>
      </p:sp>
    </p:spTree>
    <p:extLst>
      <p:ext uri="{BB962C8B-B14F-4D97-AF65-F5344CB8AC3E}">
        <p14:creationId xmlns:p14="http://schemas.microsoft.com/office/powerpoint/2010/main" val="28420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Effects on Disease Risks</a:t>
            </a:r>
            <a:endParaRPr lang="en-US" dirty="0"/>
          </a:p>
        </p:txBody>
      </p:sp>
      <p:sp>
        <p:nvSpPr>
          <p:cNvPr id="3" name="Content Placeholder 2"/>
          <p:cNvSpPr>
            <a:spLocks noGrp="1"/>
          </p:cNvSpPr>
          <p:nvPr>
            <p:ph idx="1"/>
          </p:nvPr>
        </p:nvSpPr>
        <p:spPr>
          <a:xfrm>
            <a:off x="457200" y="1600201"/>
            <a:ext cx="8229600" cy="3263630"/>
          </a:xfrm>
        </p:spPr>
        <p:txBody>
          <a:bodyPr/>
          <a:lstStyle/>
          <a:p>
            <a:r>
              <a:rPr lang="en-US" dirty="0"/>
              <a:t>Affected cases indistinguishable from other cases</a:t>
            </a:r>
          </a:p>
          <a:p>
            <a:r>
              <a:rPr lang="en-US" dirty="0" smtClean="0"/>
              <a:t>Magnitude of effect depends on dose </a:t>
            </a:r>
          </a:p>
          <a:p>
            <a:pPr lvl="1"/>
            <a:r>
              <a:rPr lang="en-US" dirty="0" smtClean="0"/>
              <a:t>Dose rate may be important</a:t>
            </a:r>
          </a:p>
          <a:p>
            <a:pPr lvl="1"/>
            <a:r>
              <a:rPr lang="en-US" dirty="0" smtClean="0"/>
              <a:t>Effects (if any) of low to moderate doses appear to be “small”</a:t>
            </a:r>
          </a:p>
          <a:p>
            <a:r>
              <a:rPr lang="en-US" dirty="0" smtClean="0"/>
              <a:t>Effects </a:t>
            </a:r>
            <a:r>
              <a:rPr lang="en-US" dirty="0"/>
              <a:t>c</a:t>
            </a:r>
            <a:r>
              <a:rPr lang="en-US" dirty="0" smtClean="0"/>
              <a:t>an appear and persist long after exposure</a:t>
            </a:r>
          </a:p>
          <a:p>
            <a:r>
              <a:rPr lang="en-US" dirty="0" smtClean="0"/>
              <a:t>Effects can depend on sex, age, and other factors</a:t>
            </a:r>
          </a:p>
          <a:p>
            <a:r>
              <a:rPr lang="en-US" dirty="0" smtClean="0"/>
              <a:t>Detection and characterization requires:</a:t>
            </a:r>
          </a:p>
          <a:p>
            <a:pPr lvl="1"/>
            <a:r>
              <a:rPr lang="en-US" dirty="0" smtClean="0"/>
              <a:t>Large exposed populations (especially when doses are low)</a:t>
            </a:r>
          </a:p>
          <a:p>
            <a:pPr lvl="1"/>
            <a:r>
              <a:rPr lang="en-US" dirty="0" smtClean="0"/>
              <a:t>High quality long-term follow-up</a:t>
            </a:r>
            <a:endParaRPr lang="en-US" dirty="0"/>
          </a:p>
          <a:p>
            <a:pPr lvl="1"/>
            <a:r>
              <a:rPr lang="en-US" dirty="0" smtClean="0"/>
              <a:t>Good </a:t>
            </a:r>
            <a:r>
              <a:rPr lang="en-US" dirty="0"/>
              <a:t>dose estimates</a:t>
            </a:r>
          </a:p>
          <a:p>
            <a:pPr lvl="1"/>
            <a:r>
              <a:rPr lang="en-US" dirty="0"/>
              <a:t>C</a:t>
            </a:r>
            <a:r>
              <a:rPr lang="en-US" dirty="0" smtClean="0"/>
              <a:t>areful analyses using sophisticated statistical methods, </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3</a:t>
            </a:fld>
            <a:endParaRPr lang="en-US" dirty="0"/>
          </a:p>
        </p:txBody>
      </p:sp>
    </p:spTree>
    <p:extLst>
      <p:ext uri="{BB962C8B-B14F-4D97-AF65-F5344CB8AC3E}">
        <p14:creationId xmlns:p14="http://schemas.microsoft.com/office/powerpoint/2010/main" val="36334091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Risks and Rates</a:t>
            </a:r>
            <a:endParaRPr lang="en-US" dirty="0"/>
          </a:p>
        </p:txBody>
      </p:sp>
      <p:sp>
        <p:nvSpPr>
          <p:cNvPr id="3" name="Content Placeholder 2"/>
          <p:cNvSpPr>
            <a:spLocks noGrp="1"/>
          </p:cNvSpPr>
          <p:nvPr>
            <p:ph idx="1"/>
          </p:nvPr>
        </p:nvSpPr>
        <p:spPr/>
        <p:txBody>
          <a:bodyPr/>
          <a:lstStyle/>
          <a:p>
            <a:r>
              <a:rPr lang="en-US" dirty="0" smtClean="0"/>
              <a:t>Risk</a:t>
            </a:r>
          </a:p>
          <a:p>
            <a:pPr lvl="1"/>
            <a:r>
              <a:rPr lang="en-US" dirty="0" smtClean="0"/>
              <a:t>Probability of disease occurrence  during  a specified  period (e.g. lifetime after exposure, within 10 years of exposure, …)</a:t>
            </a:r>
          </a:p>
          <a:p>
            <a:r>
              <a:rPr lang="en-US" dirty="0" smtClean="0"/>
              <a:t>Rate</a:t>
            </a:r>
          </a:p>
          <a:p>
            <a:pPr lvl="1"/>
            <a:r>
              <a:rPr lang="en-US" dirty="0" smtClean="0"/>
              <a:t>Ratio of the number of new cases in a time period to the total time at risk in the time period (person-years)</a:t>
            </a:r>
          </a:p>
          <a:p>
            <a:pPr lvl="1"/>
            <a:r>
              <a:rPr lang="en-US" dirty="0" smtClean="0"/>
              <a:t>Risks can be computed from rates</a:t>
            </a:r>
          </a:p>
          <a:p>
            <a:pPr lvl="1"/>
            <a:r>
              <a:rPr lang="en-US" dirty="0" smtClean="0"/>
              <a:t>Characterization of rates is central to modern description of radiation effects.</a:t>
            </a:r>
          </a:p>
          <a:p>
            <a:pPr lvl="1"/>
            <a:endParaRPr lang="en-US"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4</a:t>
            </a:fld>
            <a:endParaRPr lang="en-US" dirty="0"/>
          </a:p>
        </p:txBody>
      </p:sp>
    </p:spTree>
    <p:extLst>
      <p:ext uri="{BB962C8B-B14F-4D97-AF65-F5344CB8AC3E}">
        <p14:creationId xmlns:p14="http://schemas.microsoft.com/office/powerpoint/2010/main" val="41206629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rates and radiation effects</a:t>
            </a:r>
            <a:endParaRPr lang="en-US" dirty="0"/>
          </a:p>
        </p:txBody>
      </p:sp>
      <p:sp>
        <p:nvSpPr>
          <p:cNvPr id="3" name="Content Placeholder 2"/>
          <p:cNvSpPr>
            <a:spLocks noGrp="1"/>
          </p:cNvSpPr>
          <p:nvPr>
            <p:ph idx="1"/>
          </p:nvPr>
        </p:nvSpPr>
        <p:spPr/>
        <p:txBody>
          <a:bodyPr/>
          <a:lstStyle/>
          <a:p>
            <a:r>
              <a:rPr lang="en-US" dirty="0" smtClean="0"/>
              <a:t>Baseline rate  B</a:t>
            </a:r>
            <a:r>
              <a:rPr lang="en-US" baseline="-25000" dirty="0" smtClean="0"/>
              <a:t>0</a:t>
            </a:r>
            <a:endParaRPr lang="en-US" dirty="0" smtClean="0"/>
          </a:p>
          <a:p>
            <a:pPr lvl="1"/>
            <a:r>
              <a:rPr lang="en-US" dirty="0" smtClean="0"/>
              <a:t>Describe population rates in the absence of radiation exposure</a:t>
            </a:r>
          </a:p>
          <a:p>
            <a:pPr lvl="1"/>
            <a:r>
              <a:rPr lang="en-US" dirty="0" smtClean="0"/>
              <a:t>Depends on age, sex (s), and other factors</a:t>
            </a:r>
          </a:p>
          <a:p>
            <a:r>
              <a:rPr lang="en-US" dirty="0" smtClean="0"/>
              <a:t>Describing rates in an exposed population</a:t>
            </a:r>
          </a:p>
          <a:p>
            <a:pPr lvl="1"/>
            <a:r>
              <a:rPr lang="en-US" dirty="0" smtClean="0"/>
              <a:t>Relative risk model:  </a:t>
            </a:r>
            <a:r>
              <a:rPr lang="en-US" b="1" dirty="0" smtClean="0"/>
              <a:t>B</a:t>
            </a:r>
            <a:r>
              <a:rPr lang="en-US" b="1" baseline="-25000" dirty="0" smtClean="0"/>
              <a:t>0</a:t>
            </a:r>
            <a:r>
              <a:rPr lang="en-US" b="1" dirty="0" smtClean="0"/>
              <a:t> [ 1 +  ERR(d)]</a:t>
            </a:r>
          </a:p>
          <a:p>
            <a:pPr lvl="2"/>
            <a:r>
              <a:rPr lang="en-US" dirty="0" smtClean="0"/>
              <a:t>The </a:t>
            </a:r>
            <a:r>
              <a:rPr lang="en-US" b="1" dirty="0" smtClean="0"/>
              <a:t>excess relative risk </a:t>
            </a:r>
            <a:r>
              <a:rPr lang="en-US" dirty="0" smtClean="0"/>
              <a:t>(ERR) describes the magnitude of the radiation effect </a:t>
            </a:r>
            <a:r>
              <a:rPr lang="en-US" b="1" dirty="0" smtClean="0"/>
              <a:t>relative</a:t>
            </a:r>
            <a:r>
              <a:rPr lang="en-US" dirty="0" smtClean="0"/>
              <a:t> to the baseline rate. </a:t>
            </a:r>
          </a:p>
          <a:p>
            <a:pPr lvl="1"/>
            <a:r>
              <a:rPr lang="en-US" dirty="0" smtClean="0"/>
              <a:t>Rate difference model: </a:t>
            </a:r>
            <a:r>
              <a:rPr lang="en-US" b="1" dirty="0" smtClean="0"/>
              <a:t>B</a:t>
            </a:r>
            <a:r>
              <a:rPr lang="en-US" b="1" baseline="-25000" dirty="0" smtClean="0"/>
              <a:t>0</a:t>
            </a:r>
            <a:r>
              <a:rPr lang="en-US" b="1" dirty="0" smtClean="0"/>
              <a:t> +  EAR(d)</a:t>
            </a:r>
          </a:p>
          <a:p>
            <a:pPr lvl="2"/>
            <a:r>
              <a:rPr lang="en-US" dirty="0" smtClean="0"/>
              <a:t>The </a:t>
            </a:r>
            <a:r>
              <a:rPr lang="en-US" b="1" dirty="0" smtClean="0"/>
              <a:t>excess absolute rate</a:t>
            </a:r>
            <a:r>
              <a:rPr lang="en-US" dirty="0" smtClean="0"/>
              <a:t> (EAR) describes the difference between the rate in the exposed and an unexposed population.</a:t>
            </a: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5</a:t>
            </a:fld>
            <a:endParaRPr lang="en-US" dirty="0"/>
          </a:p>
        </p:txBody>
      </p:sp>
    </p:spTree>
    <p:extLst>
      <p:ext uri="{BB962C8B-B14F-4D97-AF65-F5344CB8AC3E}">
        <p14:creationId xmlns:p14="http://schemas.microsoft.com/office/powerpoint/2010/main" val="1809040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Describing Radiation Effects on </a:t>
            </a:r>
            <a:r>
              <a:rPr lang="en-US" dirty="0" smtClean="0"/>
              <a:t>Rates</a:t>
            </a:r>
            <a:br>
              <a:rPr lang="en-US" dirty="0" smtClean="0"/>
            </a:br>
            <a:r>
              <a:rPr lang="en-US" sz="2800" dirty="0" smtClean="0"/>
              <a:t>Issues</a:t>
            </a:r>
            <a:endParaRPr lang="en-US" dirty="0"/>
          </a:p>
        </p:txBody>
      </p:sp>
      <p:sp>
        <p:nvSpPr>
          <p:cNvPr id="3" name="Content Placeholder 2"/>
          <p:cNvSpPr>
            <a:spLocks noGrp="1"/>
          </p:cNvSpPr>
          <p:nvPr>
            <p:ph idx="1"/>
          </p:nvPr>
        </p:nvSpPr>
        <p:spPr/>
        <p:txBody>
          <a:bodyPr/>
          <a:lstStyle/>
          <a:p>
            <a:r>
              <a:rPr lang="en-US" dirty="0" smtClean="0"/>
              <a:t>Shape of dose response</a:t>
            </a:r>
          </a:p>
          <a:p>
            <a:pPr lvl="1"/>
            <a:r>
              <a:rPr lang="en-US" dirty="0" smtClean="0"/>
              <a:t>Linear (LNT)</a:t>
            </a:r>
          </a:p>
          <a:p>
            <a:pPr lvl="1"/>
            <a:r>
              <a:rPr lang="en-US" dirty="0" smtClean="0"/>
              <a:t>Non-linear (quadratic, J-shaped, high dose attenuation, …)</a:t>
            </a:r>
          </a:p>
          <a:p>
            <a:pPr lvl="1"/>
            <a:r>
              <a:rPr lang="en-US" dirty="0" smtClean="0"/>
              <a:t>Threshold</a:t>
            </a:r>
          </a:p>
          <a:p>
            <a:r>
              <a:rPr lang="en-US" dirty="0" smtClean="0"/>
              <a:t>Dose rate effects</a:t>
            </a:r>
          </a:p>
          <a:p>
            <a:r>
              <a:rPr lang="en-US" dirty="0" smtClean="0"/>
              <a:t>Effect modification</a:t>
            </a:r>
          </a:p>
          <a:p>
            <a:pPr lvl="1"/>
            <a:r>
              <a:rPr lang="en-US" dirty="0" smtClean="0"/>
              <a:t>Time since exposure, age at exposure, attained age, sex, ethnicity, …</a:t>
            </a:r>
          </a:p>
          <a:p>
            <a:r>
              <a:rPr lang="en-US" dirty="0" smtClean="0"/>
              <a:t>Interactions with other risk factors</a:t>
            </a:r>
          </a:p>
          <a:p>
            <a:pPr lvl="1"/>
            <a:r>
              <a:rPr lang="en-US" dirty="0" smtClean="0"/>
              <a:t>Additive</a:t>
            </a:r>
          </a:p>
          <a:p>
            <a:pPr lvl="1"/>
            <a:r>
              <a:rPr lang="en-US" dirty="0" smtClean="0"/>
              <a:t>Multiplicative</a:t>
            </a:r>
          </a:p>
          <a:p>
            <a:pPr lvl="1"/>
            <a:r>
              <a:rPr lang="en-US" dirty="0" smtClean="0"/>
              <a:t>Other </a:t>
            </a: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6</a:t>
            </a:fld>
            <a:endParaRPr lang="en-US" dirty="0"/>
          </a:p>
        </p:txBody>
      </p:sp>
    </p:spTree>
    <p:extLst>
      <p:ext uri="{BB962C8B-B14F-4D97-AF65-F5344CB8AC3E}">
        <p14:creationId xmlns:p14="http://schemas.microsoft.com/office/powerpoint/2010/main" val="36442881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Bomb Survivor Studies</a:t>
            </a:r>
            <a:endParaRPr lang="en-US" dirty="0"/>
          </a:p>
        </p:txBody>
      </p:sp>
      <p:sp>
        <p:nvSpPr>
          <p:cNvPr id="3" name="Content Placeholder 2"/>
          <p:cNvSpPr>
            <a:spLocks noGrp="1"/>
          </p:cNvSpPr>
          <p:nvPr>
            <p:ph idx="1"/>
          </p:nvPr>
        </p:nvSpPr>
        <p:spPr/>
        <p:txBody>
          <a:bodyPr/>
          <a:lstStyle/>
          <a:p>
            <a:r>
              <a:rPr lang="en-US" dirty="0" smtClean="0"/>
              <a:t>Initial studies (1947-53) focused on genetic effects in children of survivors </a:t>
            </a:r>
          </a:p>
          <a:p>
            <a:pPr lvl="1"/>
            <a:r>
              <a:rPr lang="en-US" dirty="0" smtClean="0"/>
              <a:t>No evidence of heritable genetic effects</a:t>
            </a:r>
          </a:p>
          <a:p>
            <a:r>
              <a:rPr lang="en-US" dirty="0" smtClean="0"/>
              <a:t>Anecdotal reports of radiation-associated leukemia from late 1940’s</a:t>
            </a:r>
          </a:p>
          <a:p>
            <a:pPr lvl="1"/>
            <a:r>
              <a:rPr lang="en-US" dirty="0" smtClean="0"/>
              <a:t>Leukemia registry established in early 1950’s</a:t>
            </a:r>
          </a:p>
          <a:p>
            <a:r>
              <a:rPr lang="en-US" dirty="0" smtClean="0"/>
              <a:t>Life Span Study (LSS) cohort established for long-tern follow-up of survivors</a:t>
            </a:r>
          </a:p>
          <a:p>
            <a:pPr lvl="1"/>
            <a:r>
              <a:rPr lang="en-US" dirty="0" smtClean="0"/>
              <a:t>All-cause mortality  and leukemia incidence follow-up since 1950</a:t>
            </a:r>
          </a:p>
          <a:p>
            <a:pPr lvl="1"/>
            <a:r>
              <a:rPr lang="en-US" dirty="0" smtClean="0"/>
              <a:t>Solid cancer incidence follow-up since 1958</a:t>
            </a:r>
          </a:p>
          <a:p>
            <a:r>
              <a:rPr lang="en-US" dirty="0" smtClean="0"/>
              <a:t>Clinical follow-up of a subset of the LSS  since 1958</a:t>
            </a:r>
          </a:p>
          <a:p>
            <a:pPr lvl="1"/>
            <a:endParaRPr lang="en-US" dirty="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7</a:t>
            </a:fld>
            <a:endParaRPr lang="en-US" dirty="0"/>
          </a:p>
        </p:txBody>
      </p:sp>
    </p:spTree>
    <p:extLst>
      <p:ext uri="{BB962C8B-B14F-4D97-AF65-F5344CB8AC3E}">
        <p14:creationId xmlns:p14="http://schemas.microsoft.com/office/powerpoint/2010/main" val="28336789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Span Study</a:t>
            </a:r>
            <a:endParaRPr lang="en-US" dirty="0"/>
          </a:p>
        </p:txBody>
      </p:sp>
      <p:sp>
        <p:nvSpPr>
          <p:cNvPr id="3" name="Content Placeholder 2"/>
          <p:cNvSpPr>
            <a:spLocks noGrp="1"/>
          </p:cNvSpPr>
          <p:nvPr>
            <p:ph idx="1"/>
          </p:nvPr>
        </p:nvSpPr>
        <p:spPr/>
        <p:txBody>
          <a:bodyPr/>
          <a:lstStyle/>
          <a:p>
            <a:r>
              <a:rPr lang="en-US" sz="2000" b="1" dirty="0" smtClean="0"/>
              <a:t>120,321 people with 93,741 exposed</a:t>
            </a:r>
          </a:p>
          <a:p>
            <a:pPr lvl="1"/>
            <a:r>
              <a:rPr lang="en-US" sz="1800" dirty="0" smtClean="0"/>
              <a:t>58% women</a:t>
            </a:r>
          </a:p>
          <a:p>
            <a:pPr lvl="1"/>
            <a:r>
              <a:rPr lang="en-US" sz="1800" dirty="0" smtClean="0"/>
              <a:t>40% exposed as children</a:t>
            </a:r>
          </a:p>
          <a:p>
            <a:r>
              <a:rPr lang="en-US" sz="2000" b="1" dirty="0" smtClean="0"/>
              <a:t>Individual organ dose estimates for 93% of exposed</a:t>
            </a:r>
          </a:p>
          <a:p>
            <a:pPr lvl="1"/>
            <a:r>
              <a:rPr lang="en-US" sz="1800" dirty="0" smtClean="0"/>
              <a:t>Mean weighted colon dose ~170 mGy within 3 km</a:t>
            </a:r>
          </a:p>
          <a:p>
            <a:pPr lvl="1"/>
            <a:r>
              <a:rPr lang="en-US" sz="1800" dirty="0" smtClean="0"/>
              <a:t>Maximum 4000+ mGy</a:t>
            </a:r>
          </a:p>
          <a:p>
            <a:pPr lvl="1"/>
            <a:r>
              <a:rPr lang="en-US" sz="1800" dirty="0" smtClean="0"/>
              <a:t>25% of exposed 5-100 mGy</a:t>
            </a:r>
          </a:p>
          <a:p>
            <a:pPr lvl="1"/>
            <a:r>
              <a:rPr lang="en-US" sz="1800" dirty="0" smtClean="0"/>
              <a:t>15% 100+ mGy</a:t>
            </a:r>
          </a:p>
          <a:p>
            <a:r>
              <a:rPr lang="en-US" sz="2000" b="1" dirty="0" smtClean="0"/>
              <a:t>Virtually complete follow-up</a:t>
            </a:r>
          </a:p>
          <a:p>
            <a:pPr lvl="1"/>
            <a:r>
              <a:rPr lang="en-US" sz="1800" dirty="0" smtClean="0"/>
              <a:t>Since 1950 for mortality and leukemia incidence</a:t>
            </a:r>
          </a:p>
          <a:p>
            <a:pPr lvl="2"/>
            <a:r>
              <a:rPr lang="en-US" sz="1600" dirty="0" smtClean="0"/>
              <a:t>10.929 solid cancers;  371 leukemias</a:t>
            </a:r>
          </a:p>
          <a:p>
            <a:pPr lvl="1"/>
            <a:r>
              <a:rPr lang="en-US" sz="1800" dirty="0"/>
              <a:t>Since 1958 for solid cancer incidence</a:t>
            </a:r>
          </a:p>
          <a:p>
            <a:pPr lvl="2"/>
            <a:r>
              <a:rPr lang="en-US" sz="1600" dirty="0" smtClean="0"/>
              <a:t>17,448 cases (3,994 unexposed)</a:t>
            </a:r>
          </a:p>
          <a:p>
            <a:pPr lvl="2"/>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8</a:t>
            </a:fld>
            <a:endParaRPr lang="en-US" dirty="0"/>
          </a:p>
        </p:txBody>
      </p:sp>
    </p:spTree>
    <p:extLst>
      <p:ext uri="{BB962C8B-B14F-4D97-AF65-F5344CB8AC3E}">
        <p14:creationId xmlns:p14="http://schemas.microsoft.com/office/powerpoint/2010/main" val="38553746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108" y="1586127"/>
            <a:ext cx="3712191" cy="4564117"/>
          </a:xfrm>
        </p:spPr>
        <p:txBody>
          <a:bodyPr/>
          <a:lstStyle/>
          <a:p>
            <a:r>
              <a:rPr lang="en-US" sz="1800" dirty="0" smtClean="0"/>
              <a:t>Linear ERR per 100mGy</a:t>
            </a:r>
            <a:br>
              <a:rPr lang="en-US" sz="1800" dirty="0" smtClean="0"/>
            </a:br>
            <a:r>
              <a:rPr lang="en-US" sz="1800" b="1" dirty="0" smtClean="0"/>
              <a:t>0 – 2 Gy    0.05</a:t>
            </a:r>
            <a:br>
              <a:rPr lang="en-US" sz="1800" b="1" dirty="0" smtClean="0"/>
            </a:br>
            <a:endParaRPr lang="en-US" sz="1800" b="1" dirty="0" smtClean="0"/>
          </a:p>
          <a:p>
            <a:r>
              <a:rPr lang="en-US" sz="1800" dirty="0" smtClean="0"/>
              <a:t>No evidence of non-linearity </a:t>
            </a:r>
            <a:br>
              <a:rPr lang="en-US" sz="1800" dirty="0" smtClean="0"/>
            </a:br>
            <a:r>
              <a:rPr lang="en-US" sz="1800" dirty="0" smtClean="0"/>
              <a:t>(LQ model on 0 – 2 Gy) P &gt; 0.5</a:t>
            </a:r>
            <a:br>
              <a:rPr lang="en-US" sz="1800" dirty="0" smtClean="0"/>
            </a:br>
            <a:endParaRPr lang="en-US" sz="1800" dirty="0" smtClean="0"/>
          </a:p>
          <a:p>
            <a:r>
              <a:rPr lang="en-US" sz="1800" dirty="0" smtClean="0"/>
              <a:t>11% </a:t>
            </a:r>
            <a:r>
              <a:rPr lang="en-US" sz="1800" dirty="0"/>
              <a:t>(850/7,851) of </a:t>
            </a:r>
            <a:r>
              <a:rPr lang="en-US" sz="1800" dirty="0" smtClean="0"/>
              <a:t>cases among those with 5 mGy or more associated with radiation exposure </a:t>
            </a:r>
            <a:endParaRPr lang="en-US" sz="1800" dirty="0"/>
          </a:p>
          <a:p>
            <a:pPr marL="457200" lvl="1" indent="0">
              <a:buNone/>
            </a:pPr>
            <a:r>
              <a:rPr lang="en-US" sz="1400" dirty="0"/>
              <a:t> </a:t>
            </a:r>
            <a:r>
              <a:rPr lang="en-US" sz="1400" dirty="0" smtClean="0"/>
              <a:t>  </a:t>
            </a:r>
            <a:r>
              <a:rPr lang="en-US" sz="1600" dirty="0" smtClean="0"/>
              <a:t>48% above 1 Gy  -  307/645</a:t>
            </a:r>
          </a:p>
          <a:p>
            <a:pPr marL="0" indent="0">
              <a:buNone/>
            </a:pPr>
            <a:r>
              <a:rPr lang="en-US" sz="1800" dirty="0" smtClean="0"/>
              <a:t>  </a:t>
            </a:r>
            <a:endParaRPr lang="en-US" sz="1800" dirty="0"/>
          </a:p>
        </p:txBody>
      </p:sp>
      <p:sp>
        <p:nvSpPr>
          <p:cNvPr id="2" name="Title 1"/>
          <p:cNvSpPr>
            <a:spLocks noGrp="1"/>
          </p:cNvSpPr>
          <p:nvPr>
            <p:ph type="title"/>
          </p:nvPr>
        </p:nvSpPr>
        <p:spPr/>
        <p:txBody>
          <a:bodyPr/>
          <a:lstStyle/>
          <a:p>
            <a:r>
              <a:rPr lang="en-US" dirty="0" smtClean="0"/>
              <a:t>LSS Solid Cancer Incidence 1958-98</a:t>
            </a:r>
            <a:br>
              <a:rPr lang="en-US" dirty="0" smtClean="0"/>
            </a:br>
            <a:r>
              <a:rPr lang="en-US" dirty="0" smtClean="0"/>
              <a:t>Dose Response</a:t>
            </a:r>
            <a:endParaRPr lang="en-US" dirty="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A30B50CB-3EC3-404E-B407-BC13FB66D7D7}" type="slidenum">
              <a:rPr lang="en-US" smtClean="0"/>
              <a:pPr>
                <a:defRPr/>
              </a:pPr>
              <a:t>9</a:t>
            </a:fld>
            <a:endParaRPr lang="en-US" dirty="0"/>
          </a:p>
        </p:txBody>
      </p:sp>
      <p:sp>
        <p:nvSpPr>
          <p:cNvPr id="6" name="TextBox 5"/>
          <p:cNvSpPr txBox="1"/>
          <p:nvPr/>
        </p:nvSpPr>
        <p:spPr>
          <a:xfrm>
            <a:off x="3886299" y="5243930"/>
            <a:ext cx="4800600" cy="646331"/>
          </a:xfrm>
          <a:prstGeom prst="rect">
            <a:avLst/>
          </a:prstGeom>
          <a:noFill/>
        </p:spPr>
        <p:txBody>
          <a:bodyPr wrap="square" rtlCol="0">
            <a:spAutoFit/>
          </a:bodyPr>
          <a:lstStyle/>
          <a:p>
            <a:r>
              <a:rPr lang="en-US" sz="1200" dirty="0" smtClean="0">
                <a:solidFill>
                  <a:srgbClr val="008000"/>
                </a:solidFill>
              </a:rPr>
              <a:t>Using RERF public dataset lssinc07.csv (</a:t>
            </a:r>
            <a:r>
              <a:rPr lang="en-US" sz="1200" dirty="0" smtClean="0">
                <a:solidFill>
                  <a:srgbClr val="008000"/>
                </a:solidFill>
                <a:hlinkClick r:id="rId2"/>
              </a:rPr>
              <a:t>www.rerf.or.jp</a:t>
            </a:r>
            <a:r>
              <a:rPr lang="en-US" sz="1200" dirty="0" smtClean="0">
                <a:solidFill>
                  <a:srgbClr val="008000"/>
                </a:solidFill>
              </a:rPr>
              <a:t>)</a:t>
            </a:r>
          </a:p>
          <a:p>
            <a:r>
              <a:rPr lang="en-US" sz="1200" dirty="0">
                <a:solidFill>
                  <a:srgbClr val="008000"/>
                </a:solidFill>
              </a:rPr>
              <a:t/>
            </a:r>
            <a:br>
              <a:rPr lang="en-US" sz="1200" dirty="0">
                <a:solidFill>
                  <a:srgbClr val="008000"/>
                </a:solidFill>
              </a:rPr>
            </a:br>
            <a:r>
              <a:rPr lang="en-US" sz="1200" dirty="0" smtClean="0">
                <a:solidFill>
                  <a:srgbClr val="008000"/>
                </a:solidFill>
              </a:rPr>
              <a:t>Proximal zero dose baseline (adjusted for distal and NIC)</a:t>
            </a:r>
            <a:endParaRPr lang="en-US" sz="1200" dirty="0">
              <a:solidFill>
                <a:srgbClr val="008000"/>
              </a:solidFill>
            </a:endParaRPr>
          </a:p>
        </p:txBody>
      </p:sp>
      <p:pic>
        <p:nvPicPr>
          <p:cNvPr id="5122" name="Picture 2" descr="X:\work\RERF\inc04\AllSolid\testanal\nodistsoldrfull.e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40480" y="1557338"/>
            <a:ext cx="499778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915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ptyellow">
  <a:themeElements>
    <a:clrScheme name="IRPA Refresher Cou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RPA Refresher Cour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RPA Refresher Cour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RPA Refresher Cour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RPA Refresher Cour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RPA Refresher Cour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RPA Refresher Cour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RPA Refresher Cour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RPA Refresher Cours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RPA Refresher Cour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RPA Refresher Cour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RPA Refresher Cour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RPA Refresher Cour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RPA Refresher Cour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pptyellow</Template>
  <TotalTime>9417</TotalTime>
  <Words>1267</Words>
  <Application>Microsoft Macintosh PowerPoint</Application>
  <PresentationFormat>On-screen Show (4:3)</PresentationFormat>
  <Paragraphs>227</Paragraphs>
  <Slides>23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pptyellow</vt:lpstr>
      <vt:lpstr>Photo Editor Photo</vt:lpstr>
      <vt:lpstr>PowerPoint Presentation</vt:lpstr>
      <vt:lpstr>Topics</vt:lpstr>
      <vt:lpstr>Radiation Effects on Disease Risks</vt:lpstr>
      <vt:lpstr>Disease Risks and Rates</vt:lpstr>
      <vt:lpstr>Disease rates and radiation effects</vt:lpstr>
      <vt:lpstr>Describing Radiation Effects on Rates Issues</vt:lpstr>
      <vt:lpstr>Atomic Bomb Survivor Studies</vt:lpstr>
      <vt:lpstr>Life Span Study</vt:lpstr>
      <vt:lpstr>LSS Solid Cancer Incidence 1958-98 Dose Response</vt:lpstr>
      <vt:lpstr>LSS Solid Cancer Incidence Dose Response 0 – 0.5 Gy</vt:lpstr>
      <vt:lpstr>LSS Solid Cancer Incidence Temporal Patterns</vt:lpstr>
      <vt:lpstr>LSS Leukemia Risks 1950-2001</vt:lpstr>
      <vt:lpstr>LSS Leukemia Temporal Patterns</vt:lpstr>
      <vt:lpstr>Mayak Plutonium Production Association</vt:lpstr>
      <vt:lpstr>Mayak Production Association</vt:lpstr>
      <vt:lpstr>Mayak-related Environmental Releases</vt:lpstr>
      <vt:lpstr>Techa River Cohort</vt:lpstr>
      <vt:lpstr>Techa River Solid Cancer Mortality</vt:lpstr>
      <vt:lpstr>Techa River Leukemia Risks</vt:lpstr>
      <vt:lpstr>Conclusions</vt:lpstr>
      <vt:lpstr>Fukushima Challenges</vt:lpstr>
      <vt:lpstr>Sources</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 Preston</dc:creator>
  <cp:lastModifiedBy>Ken Kostel</cp:lastModifiedBy>
  <cp:revision>152</cp:revision>
  <dcterms:created xsi:type="dcterms:W3CDTF">2011-10-24T15:58:29Z</dcterms:created>
  <dcterms:modified xsi:type="dcterms:W3CDTF">2012-11-14T16:43:41Z</dcterms:modified>
</cp:coreProperties>
</file>