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271" r:id="rId3"/>
    <p:sldId id="284" r:id="rId4"/>
    <p:sldId id="263" r:id="rId5"/>
    <p:sldId id="273" r:id="rId6"/>
    <p:sldId id="283" r:id="rId7"/>
    <p:sldId id="274" r:id="rId8"/>
    <p:sldId id="268" r:id="rId9"/>
    <p:sldId id="270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5849" autoAdjust="0"/>
  </p:normalViewPr>
  <p:slideViewPr>
    <p:cSldViewPr>
      <p:cViewPr>
        <p:scale>
          <a:sx n="50" d="100"/>
          <a:sy n="50" d="100"/>
        </p:scale>
        <p:origin x="-6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B361E-0FD0-4B20-93B3-BF8ADCE62343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344C4-6F7A-430D-88E8-7BD89D348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8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44C4-6F7A-430D-88E8-7BD89D348B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6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25EA-C74D-466F-9348-EA38A2BA4B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3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44C4-6F7A-430D-88E8-7BD89D348B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5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44C4-6F7A-430D-88E8-7BD89D348B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9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44C4-6F7A-430D-88E8-7BD89D348B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2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44C4-6F7A-430D-88E8-7BD89D348B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0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44C4-6F7A-430D-88E8-7BD89D348B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9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25EA-C74D-466F-9348-EA38A2BA4B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2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r>
              <a:rPr lang="ru-RU" baseline="0" dirty="0" smtClean="0"/>
              <a:t> моделей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25EA-C74D-466F-9348-EA38A2BA4B4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0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BD419-7F0B-43DA-8411-01153F783E14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29255-01E3-4ACE-A077-B296E076326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244408" cy="237626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 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 </a:t>
            </a:r>
            <a:br>
              <a:rPr lang="ru-RU" sz="3200" dirty="0">
                <a:effectLst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Simulation of the variability of the Atlantic Water 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circulation</a:t>
            </a:r>
            <a:br>
              <a:rPr lang="en-US" sz="3200" i="1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3200" i="1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 the Arctic Ocean: 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lang="en-US" sz="3200" i="1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3200" i="1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Model </a:t>
            </a:r>
            <a:r>
              <a:rPr lang="en-US" sz="3200" i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sensitivity studies</a:t>
            </a:r>
            <a:endParaRPr lang="ru-RU" sz="3200" i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i="1" dirty="0">
                <a:latin typeface="Courier New" pitchFamily="49" charset="0"/>
                <a:cs typeface="Courier New" pitchFamily="49" charset="0"/>
              </a:rPr>
              <a:t>Elena</a:t>
            </a:r>
            <a:r>
              <a:rPr lang="en-US" sz="3300" b="1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i="1" dirty="0" err="1">
                <a:latin typeface="Courier New" pitchFamily="49" charset="0"/>
                <a:cs typeface="Courier New" pitchFamily="49" charset="0"/>
              </a:rPr>
              <a:t>Golubeva</a:t>
            </a:r>
            <a:endParaRPr lang="en-US" sz="3300" i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pPr algn="ctr"/>
            <a:r>
              <a:rPr lang="en-US" sz="2400" dirty="0"/>
              <a:t>Institute of Computational Mathematics and</a:t>
            </a:r>
          </a:p>
          <a:p>
            <a:pPr algn="ctr"/>
            <a:r>
              <a:rPr lang="en-US" sz="2400" dirty="0"/>
              <a:t> Mathematical Geophysics, SB RAS</a:t>
            </a:r>
          </a:p>
          <a:p>
            <a:pPr algn="ctr"/>
            <a:r>
              <a:rPr lang="en-US" sz="2400" dirty="0"/>
              <a:t>Novosibirsk, Russia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20688"/>
            <a:ext cx="572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October 23-26, 2012: AOMIP/FAMOS meetings</a:t>
            </a:r>
          </a:p>
          <a:p>
            <a:pPr algn="ctr"/>
            <a:r>
              <a:rPr lang="en-US" b="1" dirty="0"/>
              <a:t>Workshop #16</a:t>
            </a:r>
          </a:p>
          <a:p>
            <a:pPr algn="ctr"/>
            <a:r>
              <a:rPr lang="en-US" dirty="0"/>
              <a:t>Woods Hole Oceanographic Institution, Woods </a:t>
            </a:r>
            <a:r>
              <a:rPr lang="en-US" dirty="0" smtClean="0"/>
              <a:t>Hole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0091" b="26245"/>
          <a:stretch/>
        </p:blipFill>
        <p:spPr>
          <a:xfrm>
            <a:off x="4566642" y="2566982"/>
            <a:ext cx="4197474" cy="4027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11853" b="17423"/>
          <a:stretch/>
        </p:blipFill>
        <p:spPr>
          <a:xfrm>
            <a:off x="256285" y="2450273"/>
            <a:ext cx="4000500" cy="402716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7484" y="797496"/>
            <a:ext cx="8229600" cy="39925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en-US" dirty="0" smtClean="0"/>
              <a:t>Sensitivity to</a:t>
            </a:r>
            <a:r>
              <a:rPr lang="ru-RU" dirty="0" smtClean="0"/>
              <a:t> </a:t>
            </a:r>
            <a:r>
              <a:rPr lang="en-US" dirty="0"/>
              <a:t>n</a:t>
            </a:r>
            <a:r>
              <a:rPr lang="en-US" dirty="0" smtClean="0"/>
              <a:t>umerical grid resolution</a:t>
            </a:r>
          </a:p>
        </p:txBody>
      </p:sp>
      <p:sp>
        <p:nvSpPr>
          <p:cNvPr id="11" name="Выгнутая вправо стрелка 10"/>
          <p:cNvSpPr/>
          <p:nvPr/>
        </p:nvSpPr>
        <p:spPr>
          <a:xfrm rot="17014552">
            <a:off x="1283423" y="3419903"/>
            <a:ext cx="717841" cy="11258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542852" y="2013289"/>
            <a:ext cx="484632" cy="46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43438" y="2131887"/>
            <a:ext cx="484632" cy="42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73424" y="145816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14-19км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38  vertical levels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0898" y="136695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34-50км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vertical    levels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0800000">
            <a:off x="2309364" y="3496138"/>
            <a:ext cx="504056" cy="142580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10437392">
            <a:off x="6433564" y="3795945"/>
            <a:ext cx="700026" cy="155744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8048195">
            <a:off x="5449874" y="4136607"/>
            <a:ext cx="411768" cy="24108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11868916">
            <a:off x="5848907" y="3852880"/>
            <a:ext cx="558285" cy="2598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 rot="7735979">
            <a:off x="4995095" y="4366538"/>
            <a:ext cx="374225" cy="19463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5" grpId="0"/>
      <p:bldP spid="17" grpId="0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42975"/>
            <a:ext cx="8115300" cy="745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14-19км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38  vertical levels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42975"/>
            <a:ext cx="8115300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42975"/>
            <a:ext cx="8115300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42975"/>
            <a:ext cx="8115300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42975"/>
            <a:ext cx="8115300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90600"/>
            <a:ext cx="81153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6273" r="9972" b="16336"/>
          <a:stretch/>
        </p:blipFill>
        <p:spPr>
          <a:xfrm>
            <a:off x="4572000" y="1988840"/>
            <a:ext cx="4210050" cy="3774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6551" r="18577" b="18327"/>
          <a:stretch/>
        </p:blipFill>
        <p:spPr>
          <a:xfrm>
            <a:off x="683568" y="1988840"/>
            <a:ext cx="3524250" cy="37528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797496"/>
            <a:ext cx="8229600" cy="119134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 </a:t>
            </a:r>
            <a:r>
              <a:rPr lang="en-US" dirty="0" smtClean="0"/>
              <a:t>Numerical grid resolution:</a:t>
            </a:r>
          </a:p>
          <a:p>
            <a:r>
              <a:rPr lang="ru-RU" dirty="0" smtClean="0"/>
              <a:t>34-50км </a:t>
            </a:r>
            <a:r>
              <a:rPr lang="en-US" dirty="0" smtClean="0"/>
              <a:t>,                                                   </a:t>
            </a:r>
            <a:r>
              <a:rPr lang="ru-RU" dirty="0" smtClean="0"/>
              <a:t>14-19км</a:t>
            </a:r>
            <a:r>
              <a:rPr lang="en-US" dirty="0" smtClean="0"/>
              <a:t>                                    32 vertical    levels</a:t>
            </a:r>
            <a:r>
              <a:rPr lang="ru-RU" dirty="0" smtClean="0"/>
              <a:t> </a:t>
            </a:r>
            <a:r>
              <a:rPr lang="en-US" dirty="0" smtClean="0"/>
              <a:t>                               38  </a:t>
            </a:r>
            <a:r>
              <a:rPr lang="en-US" dirty="0"/>
              <a:t>vertical </a:t>
            </a:r>
            <a:r>
              <a:rPr lang="en-US" dirty="0" smtClean="0"/>
              <a:t>levels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966162"/>
            <a:ext cx="764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and velocity distribution at the depth of 400 m for 1975.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AW circulation path in numerical model based on the coarse numerical grid   is very unstable.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Temperature distribution  in the Atlantic layer  is very sensitive to the numerical grid resolution.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main direction of the AW path in numerical model used 34-50 km resolution  is similar to results for 14-19 km resolution.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4800" dirty="0" smtClean="0"/>
          </a:p>
          <a:p>
            <a:pPr algn="r"/>
            <a:r>
              <a:rPr lang="en-US" sz="4800" dirty="0" smtClean="0"/>
              <a:t>Thank you!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6926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Atlantic Waters enter the Arctic ocean through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Strait and Barents Sea and  bring warm and salty water into the Arctic Ocean forming the so-called Atlantic layer. </a:t>
            </a:r>
          </a:p>
        </p:txBody>
      </p:sp>
      <p:pic>
        <p:nvPicPr>
          <p:cNvPr id="6" name="Picture 2" descr="Cold, relatively fresh water from the Pacific Oce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3297"/>
          <a:stretch/>
        </p:blipFill>
        <p:spPr bwMode="auto">
          <a:xfrm>
            <a:off x="0" y="1628800"/>
            <a:ext cx="5238750" cy="25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7"/>
          <a:stretch/>
        </p:blipFill>
        <p:spPr bwMode="auto">
          <a:xfrm>
            <a:off x="5508104" y="1519357"/>
            <a:ext cx="3497560" cy="27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262" y="4300855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assumed </a:t>
            </a:r>
            <a:r>
              <a:rPr lang="en-US" dirty="0" smtClean="0"/>
              <a:t>(after </a:t>
            </a:r>
            <a:r>
              <a:rPr lang="en-US" dirty="0" err="1" smtClean="0"/>
              <a:t>Rudels</a:t>
            </a:r>
            <a:r>
              <a:rPr lang="en-US" dirty="0" smtClean="0"/>
              <a:t> et al.,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1994</a:t>
            </a:r>
            <a:r>
              <a:rPr lang="en-US" dirty="0" smtClean="0"/>
              <a:t>) that </a:t>
            </a:r>
            <a:r>
              <a:rPr lang="en-US" dirty="0"/>
              <a:t>Atlantic waters in the Arctic move in the cyclonic sense as </a:t>
            </a:r>
            <a:r>
              <a:rPr lang="en-US" dirty="0" smtClean="0"/>
              <a:t>a </a:t>
            </a:r>
            <a:r>
              <a:rPr lang="en-US" dirty="0"/>
              <a:t>boundary current topographically steered along </a:t>
            </a:r>
            <a:r>
              <a:rPr lang="en-US" dirty="0" smtClean="0"/>
              <a:t>continental slope </a:t>
            </a:r>
            <a:r>
              <a:rPr lang="en-US" dirty="0"/>
              <a:t>and </a:t>
            </a:r>
            <a:r>
              <a:rPr lang="en-US" dirty="0" smtClean="0"/>
              <a:t>ridges. However</a:t>
            </a:r>
            <a:r>
              <a:rPr lang="en-US" dirty="0"/>
              <a:t>, the numerous observational data collected during </a:t>
            </a:r>
            <a:r>
              <a:rPr lang="en-US" dirty="0" smtClean="0"/>
              <a:t>the </a:t>
            </a:r>
            <a:r>
              <a:rPr lang="en-US" dirty="0"/>
              <a:t>last decades do not answer the question about </a:t>
            </a:r>
            <a:r>
              <a:rPr lang="en-US" dirty="0" smtClean="0"/>
              <a:t> the </a:t>
            </a:r>
            <a:r>
              <a:rPr lang="en-US" dirty="0"/>
              <a:t>stability of this </a:t>
            </a:r>
            <a:r>
              <a:rPr lang="en-US" dirty="0" smtClean="0"/>
              <a:t>path.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/>
              <a:t>Are there </a:t>
            </a:r>
            <a:r>
              <a:rPr lang="en-US" b="1" i="1" dirty="0" smtClean="0"/>
              <a:t> other </a:t>
            </a:r>
            <a:r>
              <a:rPr lang="en-US" b="1" i="1" dirty="0"/>
              <a:t>possible pathways of </a:t>
            </a:r>
            <a:r>
              <a:rPr lang="en-US" b="1" i="1" dirty="0" smtClean="0"/>
              <a:t>the Atlantic </a:t>
            </a:r>
            <a:r>
              <a:rPr lang="en-US" b="1" i="1" dirty="0"/>
              <a:t>water?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/>
              <a:t> How important are the exchange processes between the boundary current and the </a:t>
            </a:r>
            <a:r>
              <a:rPr lang="en-US" b="1" i="1" dirty="0" smtClean="0"/>
              <a:t>interior of </a:t>
            </a:r>
            <a:r>
              <a:rPr lang="en-US" b="1" i="1" dirty="0"/>
              <a:t>the Arctic Ocean or the arctic </a:t>
            </a:r>
            <a:r>
              <a:rPr lang="en-US" b="1" i="1" dirty="0" smtClean="0"/>
              <a:t>shelves</a:t>
            </a:r>
            <a:r>
              <a:rPr lang="ru-RU" b="1" i="1" dirty="0" smtClean="0"/>
              <a:t>?</a:t>
            </a:r>
            <a:r>
              <a:rPr lang="en-US" b="1" i="1" dirty="0" smtClean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510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Numerical </a:t>
            </a:r>
            <a:r>
              <a:rPr lang="en-US" sz="2400" dirty="0"/>
              <a:t>model can be powerful tool for the circulation investigation, but first we are not sure that it simulates the correct </a:t>
            </a:r>
            <a:r>
              <a:rPr lang="en-US" sz="2400" dirty="0" smtClean="0"/>
              <a:t>circulation. According to our modeling experience numerical </a:t>
            </a:r>
            <a:r>
              <a:rPr lang="en-US" sz="2400" dirty="0"/>
              <a:t>results are  </a:t>
            </a:r>
            <a:r>
              <a:rPr lang="en-US" sz="2400" dirty="0" smtClean="0"/>
              <a:t>very </a:t>
            </a:r>
            <a:r>
              <a:rPr lang="en-US" sz="2400" dirty="0"/>
              <a:t>sensitive to </a:t>
            </a:r>
          </a:p>
          <a:p>
            <a:pPr marL="892175" indent="-892175"/>
            <a:endParaRPr lang="en-US" dirty="0"/>
          </a:p>
          <a:p>
            <a:pPr marL="892175" indent="-892175">
              <a:buFont typeface="Arial" pitchFamily="34" charset="0"/>
              <a:buChar char="•"/>
            </a:pPr>
            <a:r>
              <a:rPr lang="en-US" sz="2400" dirty="0"/>
              <a:t>Atmosphere forcing</a:t>
            </a:r>
          </a:p>
          <a:p>
            <a:pPr marL="892175" indent="-892175">
              <a:buFont typeface="Arial" pitchFamily="34" charset="0"/>
              <a:buChar char="•"/>
            </a:pPr>
            <a:r>
              <a:rPr lang="en-US" sz="2400" dirty="0"/>
              <a:t>Numerical grid resolution</a:t>
            </a:r>
          </a:p>
          <a:p>
            <a:pPr marL="892175" indent="-892175">
              <a:buFont typeface="Arial" pitchFamily="34" charset="0"/>
              <a:buChar char="•"/>
            </a:pPr>
            <a:r>
              <a:rPr lang="en-US" sz="2400" dirty="0"/>
              <a:t>Sub-grid processes  parameterization</a:t>
            </a:r>
          </a:p>
          <a:p>
            <a:pPr marL="892175" indent="-892175">
              <a:buFont typeface="Arial" pitchFamily="34" charset="0"/>
              <a:buChar char="•"/>
            </a:pPr>
            <a:r>
              <a:rPr lang="en-US" sz="2400" dirty="0"/>
              <a:t>Advection numerical scheme</a:t>
            </a:r>
          </a:p>
          <a:p>
            <a:pPr marL="892175" indent="-892175">
              <a:buFont typeface="Arial" pitchFamily="34" charset="0"/>
              <a:buChar char="•"/>
            </a:pPr>
            <a:r>
              <a:rPr lang="en-US" sz="2400" dirty="0"/>
              <a:t>Initial T-S-condition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07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rctic_v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4433"/>
            <a:ext cx="6876764" cy="51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0294" y="2150859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Atmosphere forcing NCEP/NCAR,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CORE1,CORE2</a:t>
            </a:r>
            <a:r>
              <a:rPr lang="en-US" sz="2800" dirty="0" smtClean="0">
                <a:solidFill>
                  <a:schemeClr val="bg1"/>
                </a:solidFill>
              </a:rPr>
              <a:t>,……..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1948-2011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353195">
            <a:off x="1444822" y="4197005"/>
            <a:ext cx="404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CICE 3.14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51723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ICMMG regional ocean model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r="9630" b="35954"/>
          <a:stretch/>
        </p:blipFill>
        <p:spPr>
          <a:xfrm>
            <a:off x="32047" y="188640"/>
            <a:ext cx="5727455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671" r="10370" b="35758"/>
          <a:stretch/>
        </p:blipFill>
        <p:spPr>
          <a:xfrm>
            <a:off x="3678471" y="2456892"/>
            <a:ext cx="5245685" cy="4189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1313" y="231031"/>
            <a:ext cx="2495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RUN 1    1948-2011</a:t>
            </a:r>
          </a:p>
          <a:p>
            <a:r>
              <a:rPr lang="en-US" dirty="0" err="1" smtClean="0"/>
              <a:t>Atm.Forcing</a:t>
            </a:r>
            <a:r>
              <a:rPr lang="en-US" dirty="0" smtClean="0"/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CORE2,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PHC for initial  T and S</a:t>
            </a:r>
          </a:p>
          <a:p>
            <a:r>
              <a:rPr lang="en-US" dirty="0" smtClean="0"/>
              <a:t>Numerical grid:</a:t>
            </a:r>
            <a:endParaRPr lang="ru-RU" dirty="0"/>
          </a:p>
          <a:p>
            <a:r>
              <a:rPr lang="ru-RU" dirty="0" smtClean="0"/>
              <a:t>34-50км </a:t>
            </a:r>
            <a:r>
              <a:rPr lang="en-US" dirty="0"/>
              <a:t>, </a:t>
            </a:r>
            <a:r>
              <a:rPr lang="en-US" dirty="0" smtClean="0"/>
              <a:t>32 </a:t>
            </a:r>
            <a:r>
              <a:rPr lang="en-US" dirty="0"/>
              <a:t>vertical    levels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3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3783" r="11331" b="29831"/>
          <a:stretch/>
        </p:blipFill>
        <p:spPr>
          <a:xfrm>
            <a:off x="1625935" y="1340768"/>
            <a:ext cx="5483543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368" y="2996952"/>
            <a:ext cx="720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16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472" r="5744" b="35071"/>
          <a:stretch/>
        </p:blipFill>
        <p:spPr>
          <a:xfrm>
            <a:off x="170146" y="377230"/>
            <a:ext cx="5222949" cy="37756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975" r="9295" b="38554"/>
          <a:stretch/>
        </p:blipFill>
        <p:spPr>
          <a:xfrm>
            <a:off x="3394321" y="2492896"/>
            <a:ext cx="562126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068" y="5229200"/>
            <a:ext cx="4106076" cy="942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sz="2400" dirty="0" smtClean="0"/>
              <a:t>What was wrong with 1985</a:t>
            </a:r>
            <a:r>
              <a:rPr lang="ru-RU" sz="2400" dirty="0" smtClean="0"/>
              <a:t>?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488"/>
            <a:ext cx="4629483" cy="4389437"/>
          </a:xfrm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b="66667"/>
          <a:stretch/>
        </p:blipFill>
        <p:spPr bwMode="auto">
          <a:xfrm>
            <a:off x="3635896" y="3044234"/>
            <a:ext cx="5334000" cy="1539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4" b="4523"/>
          <a:stretch/>
        </p:blipFill>
        <p:spPr bwMode="auto">
          <a:xfrm>
            <a:off x="3674172" y="1452027"/>
            <a:ext cx="5334000" cy="1593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лево 10"/>
          <p:cNvSpPr/>
          <p:nvPr/>
        </p:nvSpPr>
        <p:spPr>
          <a:xfrm>
            <a:off x="3195092" y="3165759"/>
            <a:ext cx="674244" cy="3086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046106" y="2068884"/>
            <a:ext cx="1179580" cy="3600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26816" y="1924867"/>
            <a:ext cx="590916" cy="5040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20162" y="3045778"/>
            <a:ext cx="395872" cy="43204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692696"/>
            <a:ext cx="754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Averaged over region temperature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change during the numerical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run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82" y="5981449"/>
            <a:ext cx="3920817" cy="792088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Arctic circulation based on the density</a:t>
            </a:r>
            <a:br>
              <a:rPr lang="en-US" sz="2000" b="1" dirty="0" smtClean="0"/>
            </a:br>
            <a:r>
              <a:rPr lang="en-US" sz="2000" b="1" dirty="0" smtClean="0"/>
              <a:t> observational data for 1955 -1956</a:t>
            </a:r>
            <a:br>
              <a:rPr lang="en-US" sz="2000" b="1" dirty="0" smtClean="0"/>
            </a:br>
            <a:r>
              <a:rPr lang="en-US" sz="2000" b="1" dirty="0" smtClean="0"/>
              <a:t> A.F.Treshnikov,G.I.Baranov,1972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2551" y="1516339"/>
            <a:ext cx="3784936" cy="30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10027" y="2605981"/>
            <a:ext cx="353853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5504" y="3304134"/>
            <a:ext cx="3625974" cy="272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8793" y="144471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 m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95201" y="2564562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400 m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15725" y="3304717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1000 m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 rot="8960737">
            <a:off x="4330882" y="4412428"/>
            <a:ext cx="770267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394779">
            <a:off x="1081709" y="4068482"/>
            <a:ext cx="909929" cy="261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4126200">
            <a:off x="972122" y="2280893"/>
            <a:ext cx="1381504" cy="5673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4840177">
            <a:off x="3680887" y="3510097"/>
            <a:ext cx="2228628" cy="66341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4500093">
            <a:off x="7039554" y="4524714"/>
            <a:ext cx="1101228" cy="64796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18588853">
            <a:off x="3706330" y="3068210"/>
            <a:ext cx="572045" cy="105139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 rot="8522565">
            <a:off x="875307" y="2215886"/>
            <a:ext cx="352498" cy="11035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9813007" flipV="1">
            <a:off x="4047313" y="5069141"/>
            <a:ext cx="682657" cy="226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956907">
            <a:off x="6846921" y="3500877"/>
            <a:ext cx="700574" cy="4339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8852406">
            <a:off x="791969" y="3619756"/>
            <a:ext cx="1176886" cy="227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4554" y="692696"/>
            <a:ext cx="698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the historical 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2484</TotalTime>
  <Words>380</Words>
  <Application>Microsoft Office PowerPoint</Application>
  <PresentationFormat>Экран (4:3)</PresentationFormat>
  <Paragraphs>63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    Simulation of the variability of the Atlantic Water circulation  in the Arctic Ocean:  Model sensitivity studies</vt:lpstr>
      <vt:lpstr>Atlantic Waters enter the Arctic ocean through the Fram Strait and Barents Sea and  bring warm and salty water into the Arctic Ocean forming the so-called Atlantic layer.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What was wrong with 1985?  </vt:lpstr>
      <vt:lpstr> Arctic circulation based on the density  observational data for 1955 -1956  A.F.Treshnikov,G.I.Baranov,1972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Голубева</dc:creator>
  <cp:lastModifiedBy>Голубева</cp:lastModifiedBy>
  <cp:revision>83</cp:revision>
  <dcterms:created xsi:type="dcterms:W3CDTF">2012-09-30T14:02:05Z</dcterms:created>
  <dcterms:modified xsi:type="dcterms:W3CDTF">2012-10-24T18:43:54Z</dcterms:modified>
</cp:coreProperties>
</file>